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297" r:id="rId4"/>
    <p:sldId id="298" r:id="rId5"/>
    <p:sldId id="300" r:id="rId6"/>
    <p:sldId id="301" r:id="rId7"/>
    <p:sldId id="299" r:id="rId8"/>
    <p:sldId id="302" r:id="rId9"/>
    <p:sldId id="303" r:id="rId10"/>
    <p:sldId id="265" r:id="rId11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76195" autoAdjust="0"/>
  </p:normalViewPr>
  <p:slideViewPr>
    <p:cSldViewPr>
      <p:cViewPr varScale="1">
        <p:scale>
          <a:sx n="48" d="100"/>
          <a:sy n="48" d="100"/>
        </p:scale>
        <p:origin x="1623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Local process ordering (related to sequential consistency) is a subset of real-time ordering when each process has</a:t>
            </a:r>
            <a:r>
              <a:rPr lang="en-US" baseline="0" dirty="0"/>
              <a:t> at-most one operation outstanding at a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 stands </a:t>
            </a:r>
            <a:r>
              <a:rPr lang="en-US"/>
              <a:t>for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90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14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reads must return the last value written by a preceding write (that has finished) but may return the value of a concurrent write.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5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43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/>
              <a:t>3 was written before 6 (since they are not overlapping, we know that). read has returned 6, so a later read can’t return 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07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10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Linearizability</a:t>
            </a:r>
            <a:br>
              <a:rPr lang="en-US" dirty="0"/>
            </a:br>
            <a:r>
              <a:rPr lang="en-US" dirty="0"/>
              <a:t>- A Quick Overview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55651" y="3435780"/>
            <a:ext cx="8566149" cy="2398408"/>
          </a:xfrm>
        </p:spPr>
        <p:txBody>
          <a:bodyPr/>
          <a:lstStyle/>
          <a:p>
            <a:r>
              <a:rPr lang="en-US" sz="3600" dirty="0"/>
              <a:t>Ashvin Goel</a:t>
            </a:r>
            <a:endParaRPr lang="en-US" dirty="0"/>
          </a:p>
          <a:p>
            <a:r>
              <a:rPr lang="en-US" dirty="0"/>
              <a:t>Electrical and Computer Engineering</a:t>
            </a:r>
            <a:br>
              <a:rPr lang="en-US" dirty="0"/>
            </a:br>
            <a:r>
              <a:rPr lang="en-US" dirty="0"/>
              <a:t>University of Toronto</a:t>
            </a:r>
          </a:p>
          <a:p>
            <a:r>
              <a:rPr lang="en-US" dirty="0"/>
              <a:t>ECE 1724</a:t>
            </a:r>
          </a:p>
          <a:p>
            <a:endParaRPr lang="en-US" dirty="0"/>
          </a:p>
          <a:p>
            <a:r>
              <a:rPr lang="en-US" sz="2800" dirty="0"/>
              <a:t>These slides are modified versions of slides from </a:t>
            </a:r>
            <a:r>
              <a:rPr lang="en-US" dirty="0"/>
              <a:t>Michael Freedman &amp; Wyatt Lloyd’s course on Distributed Systems</a:t>
            </a:r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>
            <a:normAutofit fontScale="90000"/>
          </a:bodyPr>
          <a:lstStyle/>
          <a:p>
            <a:r>
              <a:rPr lang="en-US" dirty="0"/>
              <a:t>Why Linearizability?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/>
          <a:p>
            <a:r>
              <a:rPr lang="en-US" dirty="0"/>
              <a:t>Behavior is like single machine processing one request at a time</a:t>
            </a:r>
          </a:p>
          <a:p>
            <a:pPr lvl="1"/>
            <a:r>
              <a:rPr lang="en-US" dirty="0"/>
              <a:t>Hides the complexity of distributed and replicated systems from applications</a:t>
            </a:r>
          </a:p>
          <a:p>
            <a:pPr lvl="1"/>
            <a:r>
              <a:rPr lang="en-US" dirty="0"/>
              <a:t>Easier to write correct applications</a:t>
            </a:r>
          </a:p>
          <a:p>
            <a:r>
              <a:rPr lang="en-US" dirty="0"/>
              <a:t>Atomic broadcast (Zab protocol used by Zookeeper), RAFT, PAXOS, etc., provide linearizability</a:t>
            </a:r>
          </a:p>
          <a:p>
            <a:r>
              <a:rPr lang="en-US" dirty="0"/>
              <a:t>However, linearizability is a strong consistency guarantee that can limit performance</a:t>
            </a:r>
          </a:p>
        </p:txBody>
      </p:sp>
    </p:spTree>
    <p:extLst>
      <p:ext uri="{BB962C8B-B14F-4D97-AF65-F5344CB8AC3E}">
        <p14:creationId xmlns:p14="http://schemas.microsoft.com/office/powerpoint/2010/main" val="1206176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Consistency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Contract (or a set of guarantees) between a system and applications about expected behavior when data is accessed (read, written, updated, etc.)</a:t>
            </a:r>
          </a:p>
        </p:txBody>
      </p:sp>
    </p:spTree>
    <p:extLst>
      <p:ext uri="{BB962C8B-B14F-4D97-AF65-F5344CB8AC3E}">
        <p14:creationId xmlns:p14="http://schemas.microsoft.com/office/powerpoint/2010/main" val="77339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US" dirty="0" err="1"/>
              <a:t>Linearizability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>
            <a:noAutofit/>
          </a:bodyPr>
          <a:lstStyle/>
          <a:p>
            <a:r>
              <a:rPr lang="en-US" dirty="0"/>
              <a:t>Each operation accesses one data item</a:t>
            </a:r>
          </a:p>
          <a:p>
            <a:r>
              <a:rPr lang="en-US" dirty="0"/>
              <a:t>All replicas execute operations in some </a:t>
            </a:r>
            <a:r>
              <a:rPr lang="en-US" dirty="0">
                <a:solidFill>
                  <a:srgbClr val="C00000"/>
                </a:solidFill>
              </a:rPr>
              <a:t>total</a:t>
            </a:r>
            <a:r>
              <a:rPr lang="en-US" dirty="0"/>
              <a:t> order</a:t>
            </a:r>
          </a:p>
          <a:p>
            <a:pPr lvl="1"/>
            <a:endParaRPr lang="en-US" dirty="0"/>
          </a:p>
          <a:p>
            <a:r>
              <a:rPr lang="en-US" dirty="0"/>
              <a:t>The total order preserves the </a:t>
            </a:r>
            <a:r>
              <a:rPr lang="en-US" dirty="0">
                <a:solidFill>
                  <a:srgbClr val="C00000"/>
                </a:solidFill>
              </a:rPr>
              <a:t>real-time ordering </a:t>
            </a:r>
            <a:r>
              <a:rPr lang="en-US" dirty="0"/>
              <a:t>between operations</a:t>
            </a:r>
          </a:p>
          <a:p>
            <a:pPr lvl="1"/>
            <a:r>
              <a:rPr lang="en-US" dirty="0"/>
              <a:t>If operation A </a:t>
            </a:r>
            <a:r>
              <a:rPr lang="en-US" dirty="0">
                <a:solidFill>
                  <a:srgbClr val="C00000"/>
                </a:solidFill>
              </a:rPr>
              <a:t>completes</a:t>
            </a:r>
            <a:r>
              <a:rPr lang="en-US" dirty="0"/>
              <a:t> before operation </a:t>
            </a:r>
            <a:r>
              <a:rPr lang="en-US"/>
              <a:t>B </a:t>
            </a:r>
            <a:r>
              <a:rPr lang="en-US">
                <a:solidFill>
                  <a:srgbClr val="C00000"/>
                </a:solidFill>
              </a:rPr>
              <a:t>begins</a:t>
            </a:r>
            <a:r>
              <a:rPr lang="en-US"/>
              <a:t> </a:t>
            </a:r>
            <a:r>
              <a:rPr lang="en-US" dirty="0"/>
              <a:t>in </a:t>
            </a:r>
            <a:r>
              <a:rPr lang="en-US"/>
              <a:t>real-time,</a:t>
            </a:r>
            <a:r>
              <a:rPr lang="en-US" dirty="0"/>
              <a:t> </a:t>
            </a:r>
            <a:r>
              <a:rPr lang="en-US"/>
              <a:t>then </a:t>
            </a:r>
            <a:r>
              <a:rPr lang="en-US" dirty="0"/>
              <a:t>A is ordered before B</a:t>
            </a:r>
          </a:p>
          <a:p>
            <a:pPr lvl="1"/>
            <a:r>
              <a:rPr lang="en-US" dirty="0"/>
              <a:t>If neither A nor B completes before the other begins, then there is no real-time order</a:t>
            </a:r>
          </a:p>
          <a:p>
            <a:pPr lvl="2"/>
            <a:r>
              <a:rPr lang="en-US" dirty="0"/>
              <a:t>But there must be some total order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4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7108A-1D02-4F52-AD7E-A77F5B8F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CA" dirty="0"/>
              <a:t>Understanding Linearizability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D9037-4F8D-4CD3-8BDF-92E95C610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/>
          <a:p>
            <a:r>
              <a:rPr lang="en-US" dirty="0"/>
              <a:t>Writes are ordered</a:t>
            </a:r>
          </a:p>
          <a:p>
            <a:pPr lvl="1"/>
            <a:r>
              <a:rPr lang="en-US" dirty="0"/>
              <a:t>Writes appear to occur instantaneously</a:t>
            </a:r>
          </a:p>
          <a:p>
            <a:r>
              <a:rPr lang="en-US" dirty="0"/>
              <a:t>Reads read latest data</a:t>
            </a:r>
          </a:p>
          <a:p>
            <a:pPr lvl="1"/>
            <a:r>
              <a:rPr lang="en-US" dirty="0"/>
              <a:t>After a write completes, a later read (in real-time order) returns the value of the write (or later write)</a:t>
            </a:r>
          </a:p>
          <a:p>
            <a:pPr lvl="1"/>
            <a:r>
              <a:rPr lang="en-CA" dirty="0"/>
              <a:t>Once a read returns a value, all later reads return that value or the value of a later write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605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Ordering Examples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717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EE45A5F-0C77-43A3-9BDF-48590850EBC7}"/>
              </a:ext>
            </a:extLst>
          </p:cNvPr>
          <p:cNvSpPr txBox="1"/>
          <p:nvPr/>
        </p:nvSpPr>
        <p:spPr>
          <a:xfrm>
            <a:off x="722588" y="5795550"/>
            <a:ext cx="465192" cy="494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50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F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575F50-892E-4AA0-A3BC-56EB4E101CBB}"/>
              </a:ext>
            </a:extLst>
          </p:cNvPr>
          <p:cNvGrpSpPr/>
          <p:nvPr/>
        </p:nvGrpSpPr>
        <p:grpSpPr>
          <a:xfrm>
            <a:off x="1310587" y="5824658"/>
            <a:ext cx="1185333" cy="397934"/>
            <a:chOff x="1380067" y="2451100"/>
            <a:chExt cx="1185333" cy="397934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98BC2CB-27D9-476C-A156-1E8DE73C487B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91E2D9E-0AE9-4586-B598-640B636FE77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A674609-13DF-4C40-B234-65F9ACA1F459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CB40C14-8C34-47CC-827C-8D012009E051}"/>
              </a:ext>
            </a:extLst>
          </p:cNvPr>
          <p:cNvSpPr txBox="1"/>
          <p:nvPr/>
        </p:nvSpPr>
        <p:spPr>
          <a:xfrm>
            <a:off x="14045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r(x)=1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1BC284B-2B93-4147-A858-500DC6EE05A4}"/>
              </a:ext>
            </a:extLst>
          </p:cNvPr>
          <p:cNvGrpSpPr/>
          <p:nvPr/>
        </p:nvGrpSpPr>
        <p:grpSpPr>
          <a:xfrm>
            <a:off x="2637348" y="5824658"/>
            <a:ext cx="1185333" cy="397934"/>
            <a:chOff x="1380067" y="2451100"/>
            <a:chExt cx="1185333" cy="397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FF674E0-B88F-4858-9FFD-8C98FEC771D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873FD68-697C-463A-9CC5-4416D123EC1B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C3396C6-ED87-4048-AD3D-E9C8AC8299E2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5929177-34ED-457F-9798-3FA933B8D5C7}"/>
              </a:ext>
            </a:extLst>
          </p:cNvPr>
          <p:cNvSpPr txBox="1"/>
          <p:nvPr/>
        </p:nvSpPr>
        <p:spPr>
          <a:xfrm>
            <a:off x="2731320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r(x)=2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DBFF526-A3F9-41B5-B181-A2B84F39CA2D}"/>
              </a:ext>
            </a:extLst>
          </p:cNvPr>
          <p:cNvGrpSpPr/>
          <p:nvPr/>
        </p:nvGrpSpPr>
        <p:grpSpPr>
          <a:xfrm>
            <a:off x="3993221" y="5824658"/>
            <a:ext cx="1185333" cy="397934"/>
            <a:chOff x="1380067" y="2451100"/>
            <a:chExt cx="1185333" cy="39793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4A12962-D133-4520-AC38-2A2AB63BB31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4E775E4-EBFE-465F-8563-B456AF339122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BFA348-1758-4DEA-A55C-FFEEF09728C5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DBC6EF8-F221-4F1B-9D71-2CF507D30DDD}"/>
              </a:ext>
            </a:extLst>
          </p:cNvPr>
          <p:cNvSpPr txBox="1"/>
          <p:nvPr/>
        </p:nvSpPr>
        <p:spPr>
          <a:xfrm>
            <a:off x="4087193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1CDBA2E-7D38-4377-92E1-F96D3AF0AEC0}"/>
              </a:ext>
            </a:extLst>
          </p:cNvPr>
          <p:cNvGrpSpPr/>
          <p:nvPr/>
        </p:nvGrpSpPr>
        <p:grpSpPr>
          <a:xfrm>
            <a:off x="5349093" y="5824658"/>
            <a:ext cx="1185333" cy="397934"/>
            <a:chOff x="1380067" y="2451100"/>
            <a:chExt cx="1185333" cy="39793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CF3477B-1D44-423A-9F00-A8D4DA3DD72C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45CD41C-0986-49C6-AAC6-B80F1B2B445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073880-4C08-4716-94E7-A0B4F8383EAA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735CA16-E081-4175-9CFA-43D63514F027}"/>
              </a:ext>
            </a:extLst>
          </p:cNvPr>
          <p:cNvSpPr txBox="1"/>
          <p:nvPr/>
        </p:nvSpPr>
        <p:spPr>
          <a:xfrm>
            <a:off x="5443065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r(x)=6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0C4BB56-DF1E-48AB-AAF7-491F18C84351}"/>
              </a:ext>
            </a:extLst>
          </p:cNvPr>
          <p:cNvGrpSpPr/>
          <p:nvPr/>
        </p:nvGrpSpPr>
        <p:grpSpPr>
          <a:xfrm>
            <a:off x="6622387" y="5824658"/>
            <a:ext cx="1185333" cy="397934"/>
            <a:chOff x="1380067" y="2451100"/>
            <a:chExt cx="1185333" cy="39793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08DDC9-98AA-48D6-AB57-747264308679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DE7544A-62F5-47E0-A453-DE1FC9A1207C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09516FF-D3FC-4EBF-B520-E683574B204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8CD42D9-2204-4EF1-B894-C219D7B8EE43}"/>
              </a:ext>
            </a:extLst>
          </p:cNvPr>
          <p:cNvSpPr txBox="1"/>
          <p:nvPr/>
        </p:nvSpPr>
        <p:spPr>
          <a:xfrm>
            <a:off x="67163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r(x)=5</a:t>
            </a:r>
          </a:p>
        </p:txBody>
      </p:sp>
    </p:spTree>
    <p:extLst>
      <p:ext uri="{BB962C8B-B14F-4D97-AF65-F5344CB8AC3E}">
        <p14:creationId xmlns:p14="http://schemas.microsoft.com/office/powerpoint/2010/main" val="366975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Linearizable: Yes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EE45A5F-0C77-43A3-9BDF-48590850EBC7}"/>
              </a:ext>
            </a:extLst>
          </p:cNvPr>
          <p:cNvSpPr txBox="1"/>
          <p:nvPr/>
        </p:nvSpPr>
        <p:spPr>
          <a:xfrm>
            <a:off x="722588" y="5795550"/>
            <a:ext cx="465192" cy="494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50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F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575F50-892E-4AA0-A3BC-56EB4E101CBB}"/>
              </a:ext>
            </a:extLst>
          </p:cNvPr>
          <p:cNvGrpSpPr/>
          <p:nvPr/>
        </p:nvGrpSpPr>
        <p:grpSpPr>
          <a:xfrm>
            <a:off x="1310587" y="5824658"/>
            <a:ext cx="1185333" cy="397934"/>
            <a:chOff x="1380067" y="2451100"/>
            <a:chExt cx="1185333" cy="397934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98BC2CB-27D9-476C-A156-1E8DE73C487B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91E2D9E-0AE9-4586-B598-640B636FE77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A674609-13DF-4C40-B234-65F9ACA1F459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CB40C14-8C34-47CC-827C-8D012009E051}"/>
              </a:ext>
            </a:extLst>
          </p:cNvPr>
          <p:cNvSpPr txBox="1"/>
          <p:nvPr/>
        </p:nvSpPr>
        <p:spPr>
          <a:xfrm>
            <a:off x="14045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r(x)=1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1BC284B-2B93-4147-A858-500DC6EE05A4}"/>
              </a:ext>
            </a:extLst>
          </p:cNvPr>
          <p:cNvGrpSpPr/>
          <p:nvPr/>
        </p:nvGrpSpPr>
        <p:grpSpPr>
          <a:xfrm>
            <a:off x="2637348" y="5824658"/>
            <a:ext cx="1185333" cy="397934"/>
            <a:chOff x="1380067" y="2451100"/>
            <a:chExt cx="1185333" cy="397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FF674E0-B88F-4858-9FFD-8C98FEC771D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873FD68-697C-463A-9CC5-4416D123EC1B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C3396C6-ED87-4048-AD3D-E9C8AC8299E2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5929177-34ED-457F-9798-3FA933B8D5C7}"/>
              </a:ext>
            </a:extLst>
          </p:cNvPr>
          <p:cNvSpPr txBox="1"/>
          <p:nvPr/>
        </p:nvSpPr>
        <p:spPr>
          <a:xfrm>
            <a:off x="2731320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r(x)=2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DBFF526-A3F9-41B5-B181-A2B84F39CA2D}"/>
              </a:ext>
            </a:extLst>
          </p:cNvPr>
          <p:cNvGrpSpPr/>
          <p:nvPr/>
        </p:nvGrpSpPr>
        <p:grpSpPr>
          <a:xfrm>
            <a:off x="3993221" y="5824658"/>
            <a:ext cx="1185333" cy="397934"/>
            <a:chOff x="1380067" y="2451100"/>
            <a:chExt cx="1185333" cy="39793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4A12962-D133-4520-AC38-2A2AB63BB31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4E775E4-EBFE-465F-8563-B456AF339122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BFA348-1758-4DEA-A55C-FFEEF09728C5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DBC6EF8-F221-4F1B-9D71-2CF507D30DDD}"/>
              </a:ext>
            </a:extLst>
          </p:cNvPr>
          <p:cNvSpPr txBox="1"/>
          <p:nvPr/>
        </p:nvSpPr>
        <p:spPr>
          <a:xfrm>
            <a:off x="4087193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1CDBA2E-7D38-4377-92E1-F96D3AF0AEC0}"/>
              </a:ext>
            </a:extLst>
          </p:cNvPr>
          <p:cNvGrpSpPr/>
          <p:nvPr/>
        </p:nvGrpSpPr>
        <p:grpSpPr>
          <a:xfrm>
            <a:off x="5349093" y="5824658"/>
            <a:ext cx="1185333" cy="397934"/>
            <a:chOff x="1380067" y="2451100"/>
            <a:chExt cx="1185333" cy="39793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CF3477B-1D44-423A-9F00-A8D4DA3DD72C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45CD41C-0986-49C6-AAC6-B80F1B2B445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073880-4C08-4716-94E7-A0B4F8383EAA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735CA16-E081-4175-9CFA-43D63514F027}"/>
              </a:ext>
            </a:extLst>
          </p:cNvPr>
          <p:cNvSpPr txBox="1"/>
          <p:nvPr/>
        </p:nvSpPr>
        <p:spPr>
          <a:xfrm>
            <a:off x="5443065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r(x)=6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0C4BB56-DF1E-48AB-AAF7-491F18C84351}"/>
              </a:ext>
            </a:extLst>
          </p:cNvPr>
          <p:cNvGrpSpPr/>
          <p:nvPr/>
        </p:nvGrpSpPr>
        <p:grpSpPr>
          <a:xfrm>
            <a:off x="6622387" y="5824658"/>
            <a:ext cx="1185333" cy="397934"/>
            <a:chOff x="1380067" y="2451100"/>
            <a:chExt cx="1185333" cy="39793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08DDC9-98AA-48D6-AB57-747264308679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DE7544A-62F5-47E0-A453-DE1FC9A1207C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09516FF-D3FC-4EBF-B520-E683574B204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8CD42D9-2204-4EF1-B894-C219D7B8EE43}"/>
              </a:ext>
            </a:extLst>
          </p:cNvPr>
          <p:cNvSpPr txBox="1"/>
          <p:nvPr/>
        </p:nvSpPr>
        <p:spPr>
          <a:xfrm>
            <a:off x="67163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r(x)=5</a:t>
            </a:r>
          </a:p>
        </p:txBody>
      </p:sp>
      <p:sp>
        <p:nvSpPr>
          <p:cNvPr id="95" name="Rounded Rectangle 146">
            <a:extLst>
              <a:ext uri="{FF2B5EF4-FFF2-40B4-BE49-F238E27FC236}">
                <a16:creationId xmlns:a16="http://schemas.microsoft.com/office/drawing/2014/main" id="{6CCC7679-8E55-4B89-BE81-E0DB2FD55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1557" y="5912102"/>
            <a:ext cx="462023" cy="223046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2650" dirty="0">
                <a:solidFill>
                  <a:schemeClr val="tx1"/>
                </a:solidFill>
                <a:latin typeface="+mj-lt"/>
                <a:ea typeface="Helvetica Neue" charset="0"/>
                <a:cs typeface="Helvetica Neue" charset="0"/>
                <a:sym typeface="Wingdings"/>
              </a:rPr>
              <a:t></a:t>
            </a:r>
            <a:endParaRPr lang="en-US" sz="2650" b="1" dirty="0">
              <a:solidFill>
                <a:schemeClr val="tx1"/>
              </a:solidFill>
              <a:latin typeface="+mj-lt"/>
              <a:ea typeface="Helvetica Neue" charset="0"/>
              <a:cs typeface="Helvetica Neue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E0AC720-94C6-4910-87B9-709D9FE011AC}"/>
              </a:ext>
            </a:extLst>
          </p:cNvPr>
          <p:cNvCxnSpPr/>
          <p:nvPr/>
        </p:nvCxnSpPr>
        <p:spPr bwMode="auto">
          <a:xfrm flipV="1">
            <a:off x="1620680" y="1861175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0708DC14-49EE-4A8E-9AA5-52C4D2A226E3}"/>
              </a:ext>
            </a:extLst>
          </p:cNvPr>
          <p:cNvCxnSpPr/>
          <p:nvPr/>
        </p:nvCxnSpPr>
        <p:spPr bwMode="auto">
          <a:xfrm flipV="1">
            <a:off x="2119945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4833080-91C8-46E7-A213-71B1AB6C5053}"/>
              </a:ext>
            </a:extLst>
          </p:cNvPr>
          <p:cNvCxnSpPr/>
          <p:nvPr/>
        </p:nvCxnSpPr>
        <p:spPr bwMode="auto">
          <a:xfrm flipV="1">
            <a:off x="3233690" y="262094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01C114F-0A64-4BAD-A0FD-785737E5FFA1}"/>
              </a:ext>
            </a:extLst>
          </p:cNvPr>
          <p:cNvCxnSpPr/>
          <p:nvPr/>
        </p:nvCxnSpPr>
        <p:spPr bwMode="auto">
          <a:xfrm flipV="1">
            <a:off x="3608055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8F9547B-E1B6-4930-B393-8CAEBA5F8969}"/>
              </a:ext>
            </a:extLst>
          </p:cNvPr>
          <p:cNvCxnSpPr/>
          <p:nvPr/>
        </p:nvCxnSpPr>
        <p:spPr bwMode="auto">
          <a:xfrm flipV="1">
            <a:off x="4885105" y="3380717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63C2373-B577-439D-8BE4-23D50D4E67E2}"/>
              </a:ext>
            </a:extLst>
          </p:cNvPr>
          <p:cNvCxnSpPr/>
          <p:nvPr/>
        </p:nvCxnSpPr>
        <p:spPr bwMode="auto">
          <a:xfrm flipV="1">
            <a:off x="507713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217A5FDC-3B33-4FD1-A743-4A57E96BF18B}"/>
              </a:ext>
            </a:extLst>
          </p:cNvPr>
          <p:cNvCxnSpPr/>
          <p:nvPr/>
        </p:nvCxnSpPr>
        <p:spPr bwMode="auto">
          <a:xfrm flipV="1">
            <a:off x="6037255" y="4900259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0851BF4-8CE3-4BF3-B8A6-E68330B15938}"/>
              </a:ext>
            </a:extLst>
          </p:cNvPr>
          <p:cNvCxnSpPr/>
          <p:nvPr/>
        </p:nvCxnSpPr>
        <p:spPr bwMode="auto">
          <a:xfrm flipV="1">
            <a:off x="4437213" y="4140488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BF2741C-42F8-4FB1-9FB2-07D20386D076}"/>
              </a:ext>
            </a:extLst>
          </p:cNvPr>
          <p:cNvCxnSpPr/>
          <p:nvPr/>
        </p:nvCxnSpPr>
        <p:spPr bwMode="auto">
          <a:xfrm flipV="1">
            <a:off x="6421305" y="4140488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BBDAEF7-0C5F-4A58-A0C9-D41F86491CDA}"/>
              </a:ext>
            </a:extLst>
          </p:cNvPr>
          <p:cNvCxnSpPr/>
          <p:nvPr/>
        </p:nvCxnSpPr>
        <p:spPr bwMode="auto">
          <a:xfrm flipV="1">
            <a:off x="622928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2F94EB3C-5319-4AF5-9CBF-BBCA4822F689}"/>
              </a:ext>
            </a:extLst>
          </p:cNvPr>
          <p:cNvCxnSpPr/>
          <p:nvPr/>
        </p:nvCxnSpPr>
        <p:spPr bwMode="auto">
          <a:xfrm flipV="1">
            <a:off x="722781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4404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EE45A5F-0C77-43A3-9BDF-48590850EBC7}"/>
              </a:ext>
            </a:extLst>
          </p:cNvPr>
          <p:cNvSpPr txBox="1"/>
          <p:nvPr/>
        </p:nvSpPr>
        <p:spPr>
          <a:xfrm>
            <a:off x="722588" y="5795550"/>
            <a:ext cx="465192" cy="494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50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F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575F50-892E-4AA0-A3BC-56EB4E101CBB}"/>
              </a:ext>
            </a:extLst>
          </p:cNvPr>
          <p:cNvGrpSpPr/>
          <p:nvPr/>
        </p:nvGrpSpPr>
        <p:grpSpPr>
          <a:xfrm>
            <a:off x="1310587" y="5824658"/>
            <a:ext cx="1185333" cy="397934"/>
            <a:chOff x="1380067" y="2451100"/>
            <a:chExt cx="1185333" cy="397934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98BC2CB-27D9-476C-A156-1E8DE73C487B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91E2D9E-0AE9-4586-B598-640B636FE77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A674609-13DF-4C40-B234-65F9ACA1F459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CB40C14-8C34-47CC-827C-8D012009E051}"/>
              </a:ext>
            </a:extLst>
          </p:cNvPr>
          <p:cNvSpPr txBox="1"/>
          <p:nvPr/>
        </p:nvSpPr>
        <p:spPr>
          <a:xfrm>
            <a:off x="14045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r(x)=1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1BC284B-2B93-4147-A858-500DC6EE05A4}"/>
              </a:ext>
            </a:extLst>
          </p:cNvPr>
          <p:cNvGrpSpPr/>
          <p:nvPr/>
        </p:nvGrpSpPr>
        <p:grpSpPr>
          <a:xfrm>
            <a:off x="2637348" y="5824658"/>
            <a:ext cx="1185333" cy="397934"/>
            <a:chOff x="1380067" y="2451100"/>
            <a:chExt cx="1185333" cy="397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FF674E0-B88F-4858-9FFD-8C98FEC771D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873FD68-697C-463A-9CC5-4416D123EC1B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C3396C6-ED87-4048-AD3D-E9C8AC8299E2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5929177-34ED-457F-9798-3FA933B8D5C7}"/>
              </a:ext>
            </a:extLst>
          </p:cNvPr>
          <p:cNvSpPr txBox="1"/>
          <p:nvPr/>
        </p:nvSpPr>
        <p:spPr>
          <a:xfrm>
            <a:off x="2731320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r(x)=2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DBFF526-A3F9-41B5-B181-A2B84F39CA2D}"/>
              </a:ext>
            </a:extLst>
          </p:cNvPr>
          <p:cNvGrpSpPr/>
          <p:nvPr/>
        </p:nvGrpSpPr>
        <p:grpSpPr>
          <a:xfrm>
            <a:off x="3993221" y="5824658"/>
            <a:ext cx="1185333" cy="397934"/>
            <a:chOff x="1380067" y="2451100"/>
            <a:chExt cx="1185333" cy="39793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4A12962-D133-4520-AC38-2A2AB63BB31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4E775E4-EBFE-465F-8563-B456AF339122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BFA348-1758-4DEA-A55C-FFEEF09728C5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DBC6EF8-F221-4F1B-9D71-2CF507D30DDD}"/>
              </a:ext>
            </a:extLst>
          </p:cNvPr>
          <p:cNvSpPr txBox="1"/>
          <p:nvPr/>
        </p:nvSpPr>
        <p:spPr>
          <a:xfrm>
            <a:off x="4087193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1CDBA2E-7D38-4377-92E1-F96D3AF0AEC0}"/>
              </a:ext>
            </a:extLst>
          </p:cNvPr>
          <p:cNvGrpSpPr/>
          <p:nvPr/>
        </p:nvGrpSpPr>
        <p:grpSpPr>
          <a:xfrm>
            <a:off x="5349093" y="5824658"/>
            <a:ext cx="1185333" cy="397934"/>
            <a:chOff x="1380067" y="2451100"/>
            <a:chExt cx="1185333" cy="39793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CF3477B-1D44-423A-9F00-A8D4DA3DD72C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45CD41C-0986-49C6-AAC6-B80F1B2B445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073880-4C08-4716-94E7-A0B4F8383EAA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735CA16-E081-4175-9CFA-43D63514F027}"/>
              </a:ext>
            </a:extLst>
          </p:cNvPr>
          <p:cNvSpPr txBox="1"/>
          <p:nvPr/>
        </p:nvSpPr>
        <p:spPr>
          <a:xfrm>
            <a:off x="5443065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r(x)=6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0C4BB56-DF1E-48AB-AAF7-491F18C84351}"/>
              </a:ext>
            </a:extLst>
          </p:cNvPr>
          <p:cNvGrpSpPr/>
          <p:nvPr/>
        </p:nvGrpSpPr>
        <p:grpSpPr>
          <a:xfrm>
            <a:off x="6622387" y="5824658"/>
            <a:ext cx="1185333" cy="397934"/>
            <a:chOff x="1380067" y="2451100"/>
            <a:chExt cx="1185333" cy="39793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08DDC9-98AA-48D6-AB57-747264308679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DE7544A-62F5-47E0-A453-DE1FC9A1207C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09516FF-D3FC-4EBF-B520-E683574B204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8CD42D9-2204-4EF1-B894-C219D7B8EE43}"/>
              </a:ext>
            </a:extLst>
          </p:cNvPr>
          <p:cNvSpPr txBox="1"/>
          <p:nvPr/>
        </p:nvSpPr>
        <p:spPr>
          <a:xfrm>
            <a:off x="67163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rgbClr val="C00000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</p:spTree>
    <p:extLst>
      <p:ext uri="{BB962C8B-B14F-4D97-AF65-F5344CB8AC3E}">
        <p14:creationId xmlns:p14="http://schemas.microsoft.com/office/powerpoint/2010/main" val="1452893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Linearizable: No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A6886B-F0E1-40D1-B8A3-3979E70FFD64}"/>
              </a:ext>
            </a:extLst>
          </p:cNvPr>
          <p:cNvGrpSpPr/>
          <p:nvPr/>
        </p:nvGrpSpPr>
        <p:grpSpPr>
          <a:xfrm>
            <a:off x="722588" y="1397895"/>
            <a:ext cx="1937744" cy="493340"/>
            <a:chOff x="720436" y="1977923"/>
            <a:chExt cx="1937744" cy="493340"/>
          </a:xfrm>
        </p:grpSpPr>
        <p:grpSp>
          <p:nvGrpSpPr>
            <p:cNvPr id="5" name="Group 4"/>
            <p:cNvGrpSpPr/>
            <p:nvPr/>
          </p:nvGrpSpPr>
          <p:grpSpPr>
            <a:xfrm>
              <a:off x="1351845" y="2005315"/>
              <a:ext cx="1306335" cy="438557"/>
              <a:chOff x="1380067" y="2451100"/>
              <a:chExt cx="1185333" cy="39793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5404" y="197792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0436" y="1977923"/>
              <a:ext cx="465833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4594A4-41EA-4A95-8097-7812981A4E1B}"/>
              </a:ext>
            </a:extLst>
          </p:cNvPr>
          <p:cNvGrpSpPr/>
          <p:nvPr/>
        </p:nvGrpSpPr>
        <p:grpSpPr>
          <a:xfrm>
            <a:off x="722588" y="2156999"/>
            <a:ext cx="3445075" cy="493340"/>
            <a:chOff x="720436" y="2837675"/>
            <a:chExt cx="3445075" cy="493340"/>
          </a:xfrm>
        </p:grpSpPr>
        <p:grpSp>
          <p:nvGrpSpPr>
            <p:cNvPr id="29" name="Group 28"/>
            <p:cNvGrpSpPr/>
            <p:nvPr/>
          </p:nvGrpSpPr>
          <p:grpSpPr>
            <a:xfrm>
              <a:off x="2859176" y="2865067"/>
              <a:ext cx="1306335" cy="438557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2952735" y="2837675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436" y="2837675"/>
              <a:ext cx="482824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B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7DB670-42A5-4515-9453-4986A28F2110}"/>
              </a:ext>
            </a:extLst>
          </p:cNvPr>
          <p:cNvGrpSpPr/>
          <p:nvPr/>
        </p:nvGrpSpPr>
        <p:grpSpPr>
          <a:xfrm>
            <a:off x="722588" y="2916103"/>
            <a:ext cx="4927401" cy="493340"/>
            <a:chOff x="720436" y="3781654"/>
            <a:chExt cx="4927401" cy="493340"/>
          </a:xfrm>
        </p:grpSpPr>
        <p:grpSp>
          <p:nvGrpSpPr>
            <p:cNvPr id="37" name="Group 36"/>
            <p:cNvGrpSpPr/>
            <p:nvPr/>
          </p:nvGrpSpPr>
          <p:grpSpPr>
            <a:xfrm>
              <a:off x="4341502" y="3809046"/>
              <a:ext cx="1306335" cy="438557"/>
              <a:chOff x="1380067" y="2451100"/>
              <a:chExt cx="1185333" cy="39793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4435061" y="3781654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20436" y="3781654"/>
              <a:ext cx="479618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7F9016-AF51-4CA7-8E16-91C91DDE3231}"/>
              </a:ext>
            </a:extLst>
          </p:cNvPr>
          <p:cNvGrpSpPr/>
          <p:nvPr/>
        </p:nvGrpSpPr>
        <p:grpSpPr>
          <a:xfrm>
            <a:off x="3425715" y="3675207"/>
            <a:ext cx="1306335" cy="493340"/>
            <a:chOff x="3425715" y="3675207"/>
            <a:chExt cx="1306335" cy="493340"/>
          </a:xfrm>
        </p:grpSpPr>
        <p:grpSp>
          <p:nvGrpSpPr>
            <p:cNvPr id="45" name="Group 44"/>
            <p:cNvGrpSpPr/>
            <p:nvPr/>
          </p:nvGrpSpPr>
          <p:grpSpPr>
            <a:xfrm>
              <a:off x="3425715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519274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w(x=4)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22588" y="3675207"/>
            <a:ext cx="49885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45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717390-4738-449A-B625-6D6D88C3EB70}"/>
              </a:ext>
            </a:extLst>
          </p:cNvPr>
          <p:cNvGrpSpPr/>
          <p:nvPr/>
        </p:nvGrpSpPr>
        <p:grpSpPr>
          <a:xfrm>
            <a:off x="5230185" y="3675207"/>
            <a:ext cx="1306335" cy="493340"/>
            <a:chOff x="5114970" y="3675207"/>
            <a:chExt cx="1306335" cy="493340"/>
          </a:xfrm>
        </p:grpSpPr>
        <p:grpSp>
          <p:nvGrpSpPr>
            <p:cNvPr id="53" name="Group 52"/>
            <p:cNvGrpSpPr/>
            <p:nvPr/>
          </p:nvGrpSpPr>
          <p:grpSpPr>
            <a:xfrm>
              <a:off x="5114970" y="3702599"/>
              <a:ext cx="1306335" cy="438557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08529" y="3675207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w(x=5)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826C11-34AC-44BC-9F67-9ED7F499B8A0}"/>
              </a:ext>
            </a:extLst>
          </p:cNvPr>
          <p:cNvGrpSpPr/>
          <p:nvPr/>
        </p:nvGrpSpPr>
        <p:grpSpPr>
          <a:xfrm>
            <a:off x="722588" y="4434310"/>
            <a:ext cx="6505787" cy="493340"/>
            <a:chOff x="720436" y="5820843"/>
            <a:chExt cx="6505787" cy="493340"/>
          </a:xfrm>
        </p:grpSpPr>
        <p:grpSp>
          <p:nvGrpSpPr>
            <p:cNvPr id="61" name="Group 60"/>
            <p:cNvGrpSpPr/>
            <p:nvPr/>
          </p:nvGrpSpPr>
          <p:grpSpPr>
            <a:xfrm>
              <a:off x="5919888" y="5848235"/>
              <a:ext cx="1306335" cy="438557"/>
              <a:chOff x="1520948" y="2451100"/>
              <a:chExt cx="1306335" cy="39793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520948" y="2650067"/>
                <a:ext cx="13063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52094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826718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720436" y="5820843"/>
              <a:ext cx="470000" cy="4933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P</a:t>
              </a:r>
              <a:r>
                <a:rPr lang="en-US" sz="2645" baseline="-25000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3447" y="5820843"/>
              <a:ext cx="1119217" cy="49334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645" dirty="0">
                  <a:solidFill>
                    <a:schemeClr val="tx1"/>
                  </a:solidFill>
                  <a:latin typeface="+mj-lt"/>
                  <a:ea typeface="Helvetica Neue Medium" charset="0"/>
                  <a:cs typeface="Helvetica Neue Medium" charset="0"/>
                </a:rPr>
                <a:t>w(x=6)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EE45A5F-0C77-43A3-9BDF-48590850EBC7}"/>
              </a:ext>
            </a:extLst>
          </p:cNvPr>
          <p:cNvSpPr txBox="1"/>
          <p:nvPr/>
        </p:nvSpPr>
        <p:spPr>
          <a:xfrm>
            <a:off x="722588" y="5795550"/>
            <a:ext cx="465192" cy="494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P</a:t>
            </a:r>
            <a:r>
              <a:rPr lang="en-US" sz="2650" baseline="-2500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F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575F50-892E-4AA0-A3BC-56EB4E101CBB}"/>
              </a:ext>
            </a:extLst>
          </p:cNvPr>
          <p:cNvGrpSpPr/>
          <p:nvPr/>
        </p:nvGrpSpPr>
        <p:grpSpPr>
          <a:xfrm>
            <a:off x="1310587" y="5824658"/>
            <a:ext cx="1185333" cy="397934"/>
            <a:chOff x="1380067" y="2451100"/>
            <a:chExt cx="1185333" cy="397934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98BC2CB-27D9-476C-A156-1E8DE73C487B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91E2D9E-0AE9-4586-B598-640B636FE77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A674609-13DF-4C40-B234-65F9ACA1F459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CB40C14-8C34-47CC-827C-8D012009E051}"/>
              </a:ext>
            </a:extLst>
          </p:cNvPr>
          <p:cNvSpPr txBox="1"/>
          <p:nvPr/>
        </p:nvSpPr>
        <p:spPr>
          <a:xfrm>
            <a:off x="14045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r(x)=1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1BC284B-2B93-4147-A858-500DC6EE05A4}"/>
              </a:ext>
            </a:extLst>
          </p:cNvPr>
          <p:cNvGrpSpPr/>
          <p:nvPr/>
        </p:nvGrpSpPr>
        <p:grpSpPr>
          <a:xfrm>
            <a:off x="2637348" y="5824658"/>
            <a:ext cx="1185333" cy="397934"/>
            <a:chOff x="1380067" y="2451100"/>
            <a:chExt cx="1185333" cy="397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FF674E0-B88F-4858-9FFD-8C98FEC771D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873FD68-697C-463A-9CC5-4416D123EC1B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C3396C6-ED87-4048-AD3D-E9C8AC8299E2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5929177-34ED-457F-9798-3FA933B8D5C7}"/>
              </a:ext>
            </a:extLst>
          </p:cNvPr>
          <p:cNvSpPr txBox="1"/>
          <p:nvPr/>
        </p:nvSpPr>
        <p:spPr>
          <a:xfrm>
            <a:off x="2731320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r(x)=2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DBFF526-A3F9-41B5-B181-A2B84F39CA2D}"/>
              </a:ext>
            </a:extLst>
          </p:cNvPr>
          <p:cNvGrpSpPr/>
          <p:nvPr/>
        </p:nvGrpSpPr>
        <p:grpSpPr>
          <a:xfrm>
            <a:off x="3993221" y="5824658"/>
            <a:ext cx="1185333" cy="397934"/>
            <a:chOff x="1380067" y="2451100"/>
            <a:chExt cx="1185333" cy="39793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4A12962-D133-4520-AC38-2A2AB63BB310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4E775E4-EBFE-465F-8563-B456AF339122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BFA348-1758-4DEA-A55C-FFEEF09728C5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DBC6EF8-F221-4F1B-9D71-2CF507D30DDD}"/>
              </a:ext>
            </a:extLst>
          </p:cNvPr>
          <p:cNvSpPr txBox="1"/>
          <p:nvPr/>
        </p:nvSpPr>
        <p:spPr>
          <a:xfrm>
            <a:off x="4087193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1CDBA2E-7D38-4377-92E1-F96D3AF0AEC0}"/>
              </a:ext>
            </a:extLst>
          </p:cNvPr>
          <p:cNvGrpSpPr/>
          <p:nvPr/>
        </p:nvGrpSpPr>
        <p:grpSpPr>
          <a:xfrm>
            <a:off x="5349093" y="5824658"/>
            <a:ext cx="1185333" cy="397934"/>
            <a:chOff x="1380067" y="2451100"/>
            <a:chExt cx="1185333" cy="39793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CF3477B-1D44-423A-9F00-A8D4DA3DD72C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45CD41C-0986-49C6-AAC6-B80F1B2B4455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073880-4C08-4716-94E7-A0B4F8383EAA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735CA16-E081-4175-9CFA-43D63514F027}"/>
              </a:ext>
            </a:extLst>
          </p:cNvPr>
          <p:cNvSpPr txBox="1"/>
          <p:nvPr/>
        </p:nvSpPr>
        <p:spPr>
          <a:xfrm>
            <a:off x="5443065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r(x)=6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0C4BB56-DF1E-48AB-AAF7-491F18C84351}"/>
              </a:ext>
            </a:extLst>
          </p:cNvPr>
          <p:cNvGrpSpPr/>
          <p:nvPr/>
        </p:nvGrpSpPr>
        <p:grpSpPr>
          <a:xfrm>
            <a:off x="6622387" y="5824658"/>
            <a:ext cx="1185333" cy="397934"/>
            <a:chOff x="1380067" y="2451100"/>
            <a:chExt cx="1185333" cy="39793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08DDC9-98AA-48D6-AB57-747264308679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DE7544A-62F5-47E0-A453-DE1FC9A1207C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09516FF-D3FC-4EBF-B520-E683574B204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8CD42D9-2204-4EF1-B894-C219D7B8EE43}"/>
              </a:ext>
            </a:extLst>
          </p:cNvPr>
          <p:cNvSpPr txBox="1"/>
          <p:nvPr/>
        </p:nvSpPr>
        <p:spPr>
          <a:xfrm>
            <a:off x="6716359" y="5795550"/>
            <a:ext cx="997389" cy="4940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50" dirty="0">
                <a:solidFill>
                  <a:srgbClr val="C00000"/>
                </a:solidFill>
                <a:latin typeface="+mj-lt"/>
                <a:ea typeface="Helvetica Neue Medium" charset="0"/>
                <a:cs typeface="Helvetica Neue Medium" charset="0"/>
              </a:rPr>
              <a:t>r(x)=3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C730559E-D440-416F-9458-B63BD167F434}"/>
              </a:ext>
            </a:extLst>
          </p:cNvPr>
          <p:cNvCxnSpPr/>
          <p:nvPr/>
        </p:nvCxnSpPr>
        <p:spPr bwMode="auto">
          <a:xfrm flipV="1">
            <a:off x="6037255" y="4900259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C404B1B-EBF0-4C7C-B51F-B3F713C75F46}"/>
              </a:ext>
            </a:extLst>
          </p:cNvPr>
          <p:cNvCxnSpPr/>
          <p:nvPr/>
        </p:nvCxnSpPr>
        <p:spPr bwMode="auto">
          <a:xfrm flipV="1">
            <a:off x="622928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E9D8ECB-2BB9-46E1-AC52-197A9EF37648}"/>
              </a:ext>
            </a:extLst>
          </p:cNvPr>
          <p:cNvCxnSpPr/>
          <p:nvPr/>
        </p:nvCxnSpPr>
        <p:spPr bwMode="auto">
          <a:xfrm flipV="1">
            <a:off x="7227810" y="6289596"/>
            <a:ext cx="0" cy="34564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BC4BC6B-605A-43EA-AE10-E57E03FBE5FC}"/>
              </a:ext>
            </a:extLst>
          </p:cNvPr>
          <p:cNvSpPr txBox="1"/>
          <p:nvPr/>
        </p:nvSpPr>
        <p:spPr>
          <a:xfrm>
            <a:off x="7266215" y="6316155"/>
            <a:ext cx="1460656" cy="3809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C00000"/>
                </a:solidFill>
              </a:rPr>
              <a:t>stale read</a:t>
            </a:r>
          </a:p>
        </p:txBody>
      </p:sp>
    </p:spTree>
    <p:extLst>
      <p:ext uri="{BB962C8B-B14F-4D97-AF65-F5344CB8AC3E}">
        <p14:creationId xmlns:p14="http://schemas.microsoft.com/office/powerpoint/2010/main" val="370340743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4164</TotalTime>
  <Words>665</Words>
  <Application>Microsoft Office PowerPoint</Application>
  <PresentationFormat>Custom</PresentationFormat>
  <Paragraphs>125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Utopia</vt:lpstr>
      <vt:lpstr>Verdana</vt:lpstr>
      <vt:lpstr>Default Design</vt:lpstr>
      <vt:lpstr>Linearizability - A Quick Overview</vt:lpstr>
      <vt:lpstr>Data Consistency Models</vt:lpstr>
      <vt:lpstr>Linearizability</vt:lpstr>
      <vt:lpstr>Understanding Linearizability</vt:lpstr>
      <vt:lpstr>Real-Time Ordering Examples</vt:lpstr>
      <vt:lpstr>Linearizable?</vt:lpstr>
      <vt:lpstr>Linearizable: Yes</vt:lpstr>
      <vt:lpstr>Linearizable?</vt:lpstr>
      <vt:lpstr>Linearizable: No</vt:lpstr>
      <vt:lpstr>Why Linearizability?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281</cp:revision>
  <cp:lastPrinted>1601-01-01T00:00:00Z</cp:lastPrinted>
  <dcterms:created xsi:type="dcterms:W3CDTF">2006-01-08T15:16:40Z</dcterms:created>
  <dcterms:modified xsi:type="dcterms:W3CDTF">2022-03-02T15:10:15Z</dcterms:modified>
</cp:coreProperties>
</file>