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sldIdLst>
    <p:sldId id="256" r:id="rId2"/>
    <p:sldId id="294" r:id="rId3"/>
    <p:sldId id="295" r:id="rId4"/>
    <p:sldId id="296" r:id="rId5"/>
    <p:sldId id="297" r:id="rId6"/>
    <p:sldId id="298" r:id="rId7"/>
    <p:sldId id="299" r:id="rId8"/>
    <p:sldId id="300" r:id="rId9"/>
    <p:sldId id="301" r:id="rId10"/>
    <p:sldId id="302" r:id="rId11"/>
    <p:sldId id="304" r:id="rId12"/>
    <p:sldId id="305" r:id="rId13"/>
    <p:sldId id="306" r:id="rId14"/>
    <p:sldId id="307" r:id="rId15"/>
    <p:sldId id="308" r:id="rId16"/>
    <p:sldId id="272" r:id="rId17"/>
    <p:sldId id="303" r:id="rId18"/>
  </p:sldIdLst>
  <p:sldSz cx="10077450" cy="7562850"/>
  <p:notesSz cx="7772400" cy="10058400"/>
  <p:defaultTextStyle>
    <a:defPPr>
      <a:defRPr lang="en-GB"/>
    </a:defPPr>
    <a:lvl1pPr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1pPr>
    <a:lvl2pPr marL="742950" indent="-28575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2pPr>
    <a:lvl3pPr marL="11430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3pPr>
    <a:lvl4pPr marL="16002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4pPr>
    <a:lvl5pPr marL="20574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5pPr>
    <a:lvl6pPr marL="2286000" algn="l" defTabSz="914400" rtl="0" eaLnBrk="1" latinLnBrk="0" hangingPunct="1">
      <a:defRPr sz="2400" kern="1200">
        <a:solidFill>
          <a:schemeClr val="bg1"/>
        </a:solidFill>
        <a:latin typeface="Verdana" pitchFamily="34" charset="0"/>
        <a:ea typeface="+mn-ea"/>
        <a:cs typeface="+mn-cs"/>
      </a:defRPr>
    </a:lvl6pPr>
    <a:lvl7pPr marL="2743200" algn="l" defTabSz="914400" rtl="0" eaLnBrk="1" latinLnBrk="0" hangingPunct="1">
      <a:defRPr sz="2400" kern="1200">
        <a:solidFill>
          <a:schemeClr val="bg1"/>
        </a:solidFill>
        <a:latin typeface="Verdana" pitchFamily="34" charset="0"/>
        <a:ea typeface="+mn-ea"/>
        <a:cs typeface="+mn-cs"/>
      </a:defRPr>
    </a:lvl7pPr>
    <a:lvl8pPr marL="3200400" algn="l" defTabSz="914400" rtl="0" eaLnBrk="1" latinLnBrk="0" hangingPunct="1">
      <a:defRPr sz="2400" kern="1200">
        <a:solidFill>
          <a:schemeClr val="bg1"/>
        </a:solidFill>
        <a:latin typeface="Verdana" pitchFamily="34" charset="0"/>
        <a:ea typeface="+mn-ea"/>
        <a:cs typeface="+mn-cs"/>
      </a:defRPr>
    </a:lvl8pPr>
    <a:lvl9pPr marL="3657600" algn="l" defTabSz="914400" rtl="0" eaLnBrk="1" latinLnBrk="0" hangingPunct="1">
      <a:defRPr sz="2400" kern="1200">
        <a:solidFill>
          <a:schemeClr val="bg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69022" autoAdjust="0"/>
  </p:normalViewPr>
  <p:slideViewPr>
    <p:cSldViewPr>
      <p:cViewPr varScale="1">
        <p:scale>
          <a:sx n="44" d="100"/>
          <a:sy n="44" d="100"/>
        </p:scale>
        <p:origin x="1755" y="2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p:cNvSpPr>
          <p:nvPr>
            <p:ph type="sldImg"/>
          </p:nvPr>
        </p:nvSpPr>
        <p:spPr bwMode="auto">
          <a:xfrm>
            <a:off x="1311275" y="1027113"/>
            <a:ext cx="4932363" cy="369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69988" y="5086350"/>
            <a:ext cx="5221287" cy="410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326950285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9"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398842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US" dirty="0">
                <a:sym typeface="Arial"/>
              </a:rPr>
              <a:t>NoSQL databases (</a:t>
            </a:r>
            <a:r>
              <a:rPr lang="en-US" dirty="0" err="1">
                <a:sym typeface="Arial"/>
              </a:rPr>
              <a:t>hbase</a:t>
            </a:r>
            <a:r>
              <a:rPr lang="en-US" dirty="0">
                <a:sym typeface="Arial"/>
              </a:rPr>
              <a:t> derived from </a:t>
            </a:r>
            <a:r>
              <a:rPr lang="en-US" dirty="0" err="1">
                <a:sym typeface="Arial"/>
              </a:rPr>
              <a:t>bigtable</a:t>
            </a:r>
            <a:r>
              <a:rPr lang="en-US" dirty="0">
                <a:sym typeface="Arial"/>
              </a:rPr>
              <a:t>):</a:t>
            </a:r>
          </a:p>
          <a:p>
            <a:r>
              <a:rPr lang="en-US" dirty="0">
                <a:sym typeface="Arial"/>
              </a:rPr>
              <a:t>- schema free</a:t>
            </a:r>
          </a:p>
          <a:p>
            <a:pPr marL="0" indent="0">
              <a:buNone/>
            </a:pPr>
            <a:r>
              <a:rPr lang="en-US" dirty="0">
                <a:sym typeface="Arial"/>
              </a:rPr>
              <a:t>- provide</a:t>
            </a:r>
            <a:r>
              <a:rPr lang="en-US" baseline="0" dirty="0">
                <a:sym typeface="Arial"/>
              </a:rPr>
              <a:t> </a:t>
            </a:r>
            <a:r>
              <a:rPr lang="en-US" dirty="0">
                <a:sym typeface="Arial"/>
              </a:rPr>
              <a:t>horizontal scaling,</a:t>
            </a:r>
            <a:r>
              <a:rPr lang="en-US" baseline="0" dirty="0">
                <a:sym typeface="Arial"/>
              </a:rPr>
              <a:t> i.e., if you buy more machines, their performance will scale. more appropriate for big data workloads.</a:t>
            </a:r>
          </a:p>
          <a:p>
            <a:pPr marL="0" indent="0">
              <a:buNone/>
            </a:pPr>
            <a:r>
              <a:rPr lang="en-US" baseline="0" dirty="0">
                <a:sym typeface="Arial"/>
              </a:rPr>
              <a:t>- emphasis on high availability, provide weak consistency (</a:t>
            </a:r>
            <a:r>
              <a:rPr lang="en-US" sz="2314" dirty="0">
                <a:ea typeface="Arial"/>
                <a:cs typeface="Arial"/>
                <a:sym typeface="Arial"/>
              </a:rPr>
              <a:t>BASE): </a:t>
            </a:r>
            <a:r>
              <a:rPr lang="en-US" sz="2314" dirty="0">
                <a:solidFill>
                  <a:srgbClr val="0070C0"/>
                </a:solidFill>
                <a:ea typeface="Arial"/>
                <a:cs typeface="Arial"/>
                <a:sym typeface="Arial"/>
              </a:rPr>
              <a:t>B</a:t>
            </a:r>
            <a:r>
              <a:rPr lang="en-US" sz="2314" dirty="0">
                <a:ea typeface="Arial"/>
                <a:cs typeface="Arial"/>
                <a:sym typeface="Arial"/>
              </a:rPr>
              <a:t>asically </a:t>
            </a:r>
            <a:r>
              <a:rPr lang="en-US" sz="2314" dirty="0">
                <a:solidFill>
                  <a:srgbClr val="0070C0"/>
                </a:solidFill>
                <a:ea typeface="Arial"/>
                <a:cs typeface="Arial"/>
                <a:sym typeface="Arial"/>
              </a:rPr>
              <a:t>A</a:t>
            </a:r>
            <a:r>
              <a:rPr lang="en-US" sz="2314" dirty="0">
                <a:ea typeface="Arial"/>
                <a:cs typeface="Arial"/>
                <a:sym typeface="Arial"/>
              </a:rPr>
              <a:t>vailable </a:t>
            </a:r>
            <a:r>
              <a:rPr lang="en-US" sz="2314" dirty="0">
                <a:solidFill>
                  <a:srgbClr val="0070C0"/>
                </a:solidFill>
                <a:ea typeface="Arial"/>
                <a:cs typeface="Arial"/>
                <a:sym typeface="Arial"/>
              </a:rPr>
              <a:t>S</a:t>
            </a:r>
            <a:r>
              <a:rPr lang="en-US" sz="2314" dirty="0">
                <a:ea typeface="Arial"/>
                <a:cs typeface="Arial"/>
                <a:sym typeface="Arial"/>
              </a:rPr>
              <a:t>oft state </a:t>
            </a:r>
            <a:r>
              <a:rPr lang="en-US" sz="2314" dirty="0">
                <a:solidFill>
                  <a:srgbClr val="0070C0"/>
                </a:solidFill>
                <a:ea typeface="Arial"/>
                <a:cs typeface="Arial"/>
                <a:sym typeface="Arial"/>
              </a:rPr>
              <a:t>E</a:t>
            </a:r>
            <a:r>
              <a:rPr lang="en-US" sz="2314" dirty="0">
                <a:ea typeface="Arial"/>
                <a:cs typeface="Arial"/>
                <a:sym typeface="Arial"/>
              </a:rPr>
              <a:t>ventually consistency</a:t>
            </a:r>
          </a:p>
          <a:p>
            <a:pPr marL="0" indent="0">
              <a:buNone/>
            </a:pPr>
            <a:endParaRPr lang="en-US" dirty="0">
              <a:sym typeface="Arial"/>
            </a:endParaRPr>
          </a:p>
          <a:p>
            <a:r>
              <a:rPr lang="en-US" dirty="0">
                <a:sym typeface="Arial"/>
              </a:rPr>
              <a:t>RDBMS:</a:t>
            </a:r>
          </a:p>
          <a:p>
            <a:r>
              <a:rPr lang="en-US" dirty="0">
                <a:sym typeface="Arial"/>
              </a:rPr>
              <a:t>- rigid schema</a:t>
            </a:r>
          </a:p>
          <a:p>
            <a:r>
              <a:rPr lang="fr-FR" dirty="0">
                <a:sym typeface="Arial"/>
              </a:rPr>
              <a:t>- support joins, transactions, </a:t>
            </a:r>
            <a:r>
              <a:rPr lang="fr-FR" dirty="0" err="1">
                <a:sym typeface="Arial"/>
              </a:rPr>
              <a:t>typed</a:t>
            </a:r>
            <a:r>
              <a:rPr lang="fr-FR" dirty="0">
                <a:sym typeface="Arial"/>
              </a:rPr>
              <a:t> </a:t>
            </a:r>
            <a:r>
              <a:rPr lang="fr-FR" dirty="0" err="1">
                <a:sym typeface="Arial"/>
              </a:rPr>
              <a:t>columns</a:t>
            </a:r>
            <a:r>
              <a:rPr lang="fr-FR" dirty="0">
                <a:sym typeface="Arial"/>
              </a:rPr>
              <a:t>, etc.</a:t>
            </a:r>
          </a:p>
          <a:p>
            <a:r>
              <a:rPr lang="en-US" dirty="0">
                <a:sym typeface="Arial"/>
              </a:rPr>
              <a:t>-</a:t>
            </a:r>
            <a:r>
              <a:rPr lang="en-US" baseline="0" dirty="0">
                <a:sym typeface="Arial"/>
              </a:rPr>
              <a:t> </a:t>
            </a:r>
            <a:r>
              <a:rPr lang="en-US" dirty="0">
                <a:sym typeface="Arial"/>
              </a:rPr>
              <a:t>provide vertical scaling,</a:t>
            </a:r>
            <a:r>
              <a:rPr lang="en-US" baseline="0" dirty="0">
                <a:sym typeface="Arial"/>
              </a:rPr>
              <a:t> i.e., if you buy a faster machine, e.g., with more cores, their performance will scale. more appropriate for transactional workloads.</a:t>
            </a:r>
            <a:endParaRPr lang="en-US" dirty="0">
              <a:sym typeface="Arial"/>
            </a:endParaRPr>
          </a:p>
          <a:p>
            <a:r>
              <a:rPr lang="en-US" dirty="0">
                <a:sym typeface="Arial"/>
              </a:rPr>
              <a:t>-</a:t>
            </a:r>
            <a:r>
              <a:rPr lang="en-US" baseline="0" dirty="0">
                <a:sym typeface="Arial"/>
              </a:rPr>
              <a:t> </a:t>
            </a:r>
            <a:r>
              <a:rPr lang="en-US" dirty="0">
                <a:sym typeface="Arial"/>
              </a:rPr>
              <a:t>provide strong consistency</a:t>
            </a:r>
            <a:r>
              <a:rPr lang="en-US" baseline="0" dirty="0">
                <a:sym typeface="Arial"/>
              </a:rPr>
              <a:t> </a:t>
            </a:r>
            <a:r>
              <a:rPr lang="en-US" sz="2314" dirty="0">
                <a:ea typeface="Arial"/>
                <a:cs typeface="Arial"/>
                <a:sym typeface="Arial"/>
              </a:rPr>
              <a:t>(ACID): Atomicity, Consistency, Isolation, Durability</a:t>
            </a:r>
          </a:p>
          <a:p>
            <a:endParaRPr lang="en-US" dirty="0">
              <a:sym typeface="Arial"/>
            </a:endParaRPr>
          </a:p>
          <a:p>
            <a:pPr marL="0" indent="0">
              <a:buNone/>
            </a:pPr>
            <a:r>
              <a:rPr lang="en-US" dirty="0">
                <a:sym typeface="Arial"/>
              </a:rPr>
              <a:t>GFS: </a:t>
            </a:r>
          </a:p>
          <a:p>
            <a:pPr marL="0" indent="0">
              <a:buSzPts val="2000"/>
              <a:buFontTx/>
              <a:buNone/>
            </a:pPr>
            <a:r>
              <a:rPr lang="en-CA" sz="1200" dirty="0">
                <a:solidFill>
                  <a:schemeClr val="tx1"/>
                </a:solidFill>
              </a:rPr>
              <a:t>-</a:t>
            </a:r>
            <a:r>
              <a:rPr lang="en-CA" sz="1200" baseline="0" dirty="0">
                <a:solidFill>
                  <a:schemeClr val="tx1"/>
                </a:solidFill>
              </a:rPr>
              <a:t> </a:t>
            </a:r>
            <a:r>
              <a:rPr lang="en-CA" sz="1200" dirty="0">
                <a:solidFill>
                  <a:schemeClr val="tx1"/>
                </a:solidFill>
              </a:rPr>
              <a:t>Stores data as flat files</a:t>
            </a:r>
          </a:p>
          <a:p>
            <a:pPr marL="0" indent="0">
              <a:buSzPts val="2000"/>
              <a:buFontTx/>
              <a:buNone/>
            </a:pPr>
            <a:r>
              <a:rPr lang="en-CA" sz="1200" dirty="0">
                <a:solidFill>
                  <a:schemeClr val="tx1"/>
                </a:solidFill>
              </a:rPr>
              <a:t>- Optimized for sequential</a:t>
            </a:r>
            <a:r>
              <a:rPr lang="en-CA" sz="1200" baseline="0" dirty="0">
                <a:solidFill>
                  <a:schemeClr val="tx1"/>
                </a:solidFill>
              </a:rPr>
              <a:t> access to large files</a:t>
            </a:r>
            <a:endParaRPr lang="en-CA" sz="1200" dirty="0">
              <a:solidFill>
                <a:schemeClr val="tx1"/>
              </a:solidFill>
            </a:endParaRPr>
          </a:p>
          <a:p>
            <a:pPr marL="0" indent="0">
              <a:buNone/>
            </a:pPr>
            <a:r>
              <a:rPr lang="en-US" dirty="0">
                <a:sym typeface="Arial"/>
              </a:rPr>
              <a:t>-</a:t>
            </a:r>
            <a:r>
              <a:rPr lang="en-US" baseline="0" dirty="0">
                <a:sym typeface="Arial"/>
              </a:rPr>
              <a:t> Optimized for write-once, read-many accesses</a:t>
            </a:r>
            <a:endParaRPr lang="en-US" dirty="0">
              <a:sym typeface="Arial"/>
            </a:endParaRPr>
          </a:p>
          <a:p>
            <a:pPr marL="0" indent="0">
              <a:buNone/>
            </a:pPr>
            <a:endParaRPr lang="en-US" dirty="0">
              <a:sym typeface="Arial"/>
            </a:endParaRPr>
          </a:p>
          <a:p>
            <a:pPr marL="0" indent="0">
              <a:buNone/>
            </a:pPr>
            <a:r>
              <a:rPr lang="en-US" dirty="0" err="1">
                <a:sym typeface="Arial"/>
              </a:rPr>
              <a:t>Bigtable</a:t>
            </a:r>
            <a:r>
              <a:rPr lang="en-US" dirty="0">
                <a:sym typeface="Arial"/>
              </a:rPr>
              <a:t>:</a:t>
            </a:r>
          </a:p>
          <a:p>
            <a:pPr marL="171450" indent="-171450">
              <a:buFontTx/>
              <a:buChar char="-"/>
            </a:pPr>
            <a:r>
              <a:rPr lang="en-US" dirty="0">
                <a:sym typeface="Arial"/>
              </a:rPr>
              <a:t>Stores</a:t>
            </a:r>
            <a:r>
              <a:rPr lang="en-US" baseline="0" dirty="0">
                <a:sym typeface="Arial"/>
              </a:rPr>
              <a:t> data as key-values in </a:t>
            </a:r>
            <a:r>
              <a:rPr lang="en-US" baseline="0" dirty="0" err="1">
                <a:sym typeface="Arial"/>
              </a:rPr>
              <a:t>columnal</a:t>
            </a:r>
            <a:r>
              <a:rPr lang="en-US" baseline="0" dirty="0">
                <a:sym typeface="Arial"/>
              </a:rPr>
              <a:t> fashion</a:t>
            </a:r>
          </a:p>
          <a:p>
            <a:pPr marL="171450" indent="-171450">
              <a:buFontTx/>
              <a:buChar char="-"/>
            </a:pPr>
            <a:r>
              <a:rPr lang="en-US" baseline="0" dirty="0">
                <a:sym typeface="Arial"/>
              </a:rPr>
              <a:t>Supports low-latency access (often single disk access) for key-value in large data set</a:t>
            </a:r>
          </a:p>
          <a:p>
            <a:pPr marL="0" indent="0">
              <a:buFontTx/>
              <a:buNone/>
            </a:pPr>
            <a:endParaRPr lang="en-US" baseline="0" dirty="0">
              <a:sym typeface="Arial"/>
            </a:endParaRPr>
          </a:p>
          <a:p>
            <a:pPr marL="0" indent="0">
              <a:buFontTx/>
              <a:buNone/>
            </a:pPr>
            <a:r>
              <a:rPr lang="en-US" baseline="0" dirty="0">
                <a:sym typeface="Arial"/>
              </a:rPr>
              <a:t>Architecture</a:t>
            </a:r>
          </a:p>
          <a:p>
            <a:pPr marL="0" indent="0">
              <a:buFontTx/>
              <a:buNone/>
            </a:pPr>
            <a:r>
              <a:rPr lang="en-US" baseline="0" dirty="0">
                <a:sym typeface="Arial"/>
              </a:rPr>
              <a:t>GFS uses a single master with primary-backup replication</a:t>
            </a:r>
          </a:p>
          <a:p>
            <a:pPr marL="0" indent="0">
              <a:buFontTx/>
              <a:buNone/>
            </a:pPr>
            <a:r>
              <a:rPr lang="en-US" baseline="0" dirty="0">
                <a:sym typeface="Arial"/>
              </a:rPr>
              <a:t>Bigtable uses a single master as well but the master's data is kept replicated in a </a:t>
            </a:r>
            <a:r>
              <a:rPr lang="en-US" baseline="0" dirty="0" err="1">
                <a:sym typeface="Arial"/>
              </a:rPr>
              <a:t>paxos</a:t>
            </a:r>
            <a:r>
              <a:rPr lang="en-US" baseline="0" dirty="0">
                <a:sym typeface="Arial"/>
              </a:rPr>
              <a:t>-based coordinator server (chubby). for example, chubby is used to track active master (which was done by an external server in GFS). similarly, chubby is used to store table schemas</a:t>
            </a:r>
          </a:p>
          <a:p>
            <a:pPr marL="0" indent="0">
              <a:buFontTx/>
              <a:buNone/>
            </a:pPr>
            <a:endParaRPr lang="en-US" baseline="0" dirty="0">
              <a:sym typeface="Arial"/>
            </a:endParaRPr>
          </a:p>
        </p:txBody>
      </p:sp>
    </p:spTree>
    <p:extLst>
      <p:ext uri="{BB962C8B-B14F-4D97-AF65-F5344CB8AC3E}">
        <p14:creationId xmlns:p14="http://schemas.microsoft.com/office/powerpoint/2010/main" val="3219909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446665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data servers: weak consistency: applications need to handle inconsistencies</a:t>
            </a:r>
          </a:p>
        </p:txBody>
      </p:sp>
    </p:spTree>
    <p:extLst>
      <p:ext uri="{BB962C8B-B14F-4D97-AF65-F5344CB8AC3E}">
        <p14:creationId xmlns:p14="http://schemas.microsoft.com/office/powerpoint/2010/main" val="3859930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dirty="0"/>
              <a:t>We are talking</a:t>
            </a:r>
            <a:r>
              <a:rPr lang="en-US" baseline="0" dirty="0"/>
              <a:t> about Zookeeper. </a:t>
            </a:r>
            <a:r>
              <a:rPr lang="en-US" dirty="0"/>
              <a:t>Note that Zookeeper</a:t>
            </a:r>
            <a:r>
              <a:rPr lang="en-US" baseline="0" dirty="0"/>
              <a:t> doesn’t </a:t>
            </a:r>
            <a:r>
              <a:rPr lang="en-US" dirty="0"/>
              <a:t>scale well</a:t>
            </a:r>
            <a:r>
              <a:rPr lang="en-US" baseline="0" dirty="0"/>
              <a:t> and is typically used for small files.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a:t>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dirty="0"/>
              <a:t>Often</a:t>
            </a:r>
            <a:r>
              <a:rPr lang="en-US" baseline="0" dirty="0"/>
              <a:t> applications need to use two </a:t>
            </a:r>
            <a:r>
              <a:rPr lang="en-US" dirty="0"/>
              <a:t>file systems: GFS-like FS</a:t>
            </a:r>
            <a:r>
              <a:rPr lang="en-US" baseline="0" dirty="0"/>
              <a:t> for </a:t>
            </a:r>
            <a:r>
              <a:rPr lang="en-US" dirty="0"/>
              <a:t>bulk data, and Zookeeper for configuration management, coordination, failure sensing. GFS-like</a:t>
            </a:r>
            <a:r>
              <a:rPr lang="en-US" baseline="0" dirty="0"/>
              <a:t> FS</a:t>
            </a:r>
            <a:r>
              <a:rPr lang="en-US" dirty="0"/>
              <a:t> could itself</a:t>
            </a:r>
            <a:r>
              <a:rPr lang="en-US" baseline="0" dirty="0"/>
              <a:t> use Zookeeper for its own configuration, etc.</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baseline="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a:t>fault tolerance: both master and data servers use primary-backup replication for fault tolerance</a:t>
            </a: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baseline="0" dirty="0"/>
              <a:t>master replicates operation logs, which are applied on a backup</a:t>
            </a: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CA" dirty="0"/>
              <a:t>data/chunk servers replicate blocks to the replicas</a:t>
            </a:r>
          </a:p>
          <a:p>
            <a:pPr marL="0" marR="0" lvl="0" indent="0" algn="l" defTabSz="449263" rtl="0" eaLnBrk="0" fontAlgn="base" latinLnBrk="0" hangingPunct="0">
              <a:lnSpc>
                <a:spcPct val="100000"/>
              </a:lnSpc>
              <a:spcBef>
                <a:spcPct val="30000"/>
              </a:spcBef>
              <a:spcAft>
                <a:spcPct val="0"/>
              </a:spcAft>
              <a:buClr>
                <a:srgbClr val="000000"/>
              </a:buClr>
              <a:buSzPct val="100000"/>
              <a:buFontTx/>
              <a:buNone/>
              <a:tabLst/>
              <a:defRPr/>
            </a:pPr>
            <a:endParaRPr lang="en-CA" baseline="0" dirty="0"/>
          </a:p>
          <a:p>
            <a:pPr marL="0" marR="0" lvl="0" indent="0" algn="l" defTabSz="449263" rtl="0" eaLnBrk="0" fontAlgn="base" latinLnBrk="0" hangingPunct="0">
              <a:lnSpc>
                <a:spcPct val="100000"/>
              </a:lnSpc>
              <a:spcBef>
                <a:spcPct val="30000"/>
              </a:spcBef>
              <a:spcAft>
                <a:spcPct val="0"/>
              </a:spcAft>
              <a:buClr>
                <a:srgbClr val="000000"/>
              </a:buClr>
              <a:buSzPct val="100000"/>
              <a:buFontTx/>
              <a:buNone/>
              <a:tabLst/>
              <a:defRPr/>
            </a:pPr>
            <a:r>
              <a:rPr lang="en-CA" baseline="0" dirty="0"/>
              <a:t>however, there are two differences in the way replication is performed compared to zookeeper, which also performs primary-backup replication</a:t>
            </a:r>
          </a:p>
          <a:p>
            <a:pPr marL="228600" marR="0" lvl="0" indent="-228600" algn="l" defTabSz="449263" rtl="0" eaLnBrk="0" fontAlgn="base" latinLnBrk="0" hangingPunct="0">
              <a:lnSpc>
                <a:spcPct val="100000"/>
              </a:lnSpc>
              <a:spcBef>
                <a:spcPct val="30000"/>
              </a:spcBef>
              <a:spcAft>
                <a:spcPct val="0"/>
              </a:spcAft>
              <a:buClr>
                <a:srgbClr val="000000"/>
              </a:buClr>
              <a:buSzPct val="100000"/>
              <a:buFont typeface="+mj-lt"/>
              <a:buAutoNum type="arabicPeriod"/>
              <a:tabLst/>
              <a:defRPr/>
            </a:pPr>
            <a:r>
              <a:rPr lang="en-CA" baseline="0" dirty="0"/>
              <a:t>replication is performed to all replicas before an answer is returned rather than using majority consensus</a:t>
            </a:r>
          </a:p>
          <a:p>
            <a:pPr marL="228600" marR="0" lvl="0" indent="-228600" algn="l" defTabSz="449263" rtl="0" eaLnBrk="0" fontAlgn="base" latinLnBrk="0" hangingPunct="0">
              <a:lnSpc>
                <a:spcPct val="100000"/>
              </a:lnSpc>
              <a:spcBef>
                <a:spcPct val="30000"/>
              </a:spcBef>
              <a:spcAft>
                <a:spcPct val="0"/>
              </a:spcAft>
              <a:buClr>
                <a:srgbClr val="000000"/>
              </a:buClr>
              <a:buSzPct val="100000"/>
              <a:buFont typeface="+mj-lt"/>
              <a:buAutoNum type="arabicPeriod"/>
              <a:tabLst/>
              <a:defRPr/>
            </a:pPr>
            <a:r>
              <a:rPr lang="en-US" baseline="0" dirty="0"/>
              <a:t>primary is chosen by an external entity rather than by majority consensus. for the master, there is an assumption that some other server can detect master failures. for chunk servers, the master decides the primary</a:t>
            </a:r>
          </a:p>
        </p:txBody>
      </p:sp>
    </p:spTree>
    <p:extLst>
      <p:ext uri="{BB962C8B-B14F-4D97-AF65-F5344CB8AC3E}">
        <p14:creationId xmlns:p14="http://schemas.microsoft.com/office/powerpoint/2010/main" val="4138767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US" sz="1800" b="0" i="0" dirty="0">
                <a:solidFill>
                  <a:srgbClr val="000000"/>
                </a:solidFill>
                <a:effectLst/>
                <a:latin typeface="Times-Roman~1b"/>
              </a:rPr>
              <a:t>data locality: allow clients to reason about the locality properties of the data represented in the underlying storage (e.g., using key names)</a:t>
            </a:r>
            <a:br>
              <a:rPr lang="en-US" dirty="0"/>
            </a:br>
            <a:endParaRPr lang="en-CA" dirty="0"/>
          </a:p>
        </p:txBody>
      </p:sp>
    </p:spTree>
    <p:extLst>
      <p:ext uri="{BB962C8B-B14F-4D97-AF65-F5344CB8AC3E}">
        <p14:creationId xmlns:p14="http://schemas.microsoft.com/office/powerpoint/2010/main" val="3349315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88699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baseline="0" dirty="0"/>
              <a:t>flexible row format: One can split a large cell value into multiple values in different column families.</a:t>
            </a:r>
          </a:p>
          <a:p>
            <a:endParaRPr lang="en-CA" baseline="0" dirty="0"/>
          </a:p>
          <a:p>
            <a:r>
              <a:rPr lang="en-US" baseline="0" dirty="0"/>
              <a:t>Within a column family, each row contains:</a:t>
            </a:r>
          </a:p>
          <a:p>
            <a:endParaRPr lang="en-US" baseline="0" dirty="0"/>
          </a:p>
          <a:p>
            <a:r>
              <a:rPr lang="en-US" baseline="0" dirty="0"/>
              <a:t>[row key, column (column </a:t>
            </a:r>
            <a:r>
              <a:rPr lang="en-US" baseline="0" dirty="0" err="1"/>
              <a:t>family:column</a:t>
            </a:r>
            <a:r>
              <a:rPr lang="en-US" baseline="0" dirty="0"/>
              <a:t> qualifier), timestamp]</a:t>
            </a:r>
          </a:p>
          <a:p>
            <a:endParaRPr lang="en-US" baseline="0" dirty="0"/>
          </a:p>
          <a:p>
            <a:r>
              <a:rPr lang="en-US" baseline="0" dirty="0"/>
              <a:t>On a query, data is returned in sorted order, first by the row key, then by column family, followed by column qualifier, and finally timestamp (sorted in reverse, so newest records are returned first).</a:t>
            </a:r>
          </a:p>
          <a:p>
            <a:endParaRPr lang="en-CA" baseline="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CA" dirty="0"/>
              <a:t>The </a:t>
            </a:r>
            <a:r>
              <a:rPr lang="en-CA" dirty="0" err="1"/>
              <a:t>sharding</a:t>
            </a:r>
            <a:r>
              <a:rPr lang="en-CA" baseline="0" dirty="0"/>
              <a:t> is fine grained in row ranges, called a tablet. however, each row is guaranteed to be located on one server (+replicas)</a:t>
            </a:r>
            <a:endParaRPr lang="en-CA" dirty="0"/>
          </a:p>
        </p:txBody>
      </p:sp>
    </p:spTree>
    <p:extLst>
      <p:ext uri="{BB962C8B-B14F-4D97-AF65-F5344CB8AC3E}">
        <p14:creationId xmlns:p14="http://schemas.microsoft.com/office/powerpoint/2010/main" val="2274176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dirty="0"/>
              <a:t>logging: this is not write-ahead log</a:t>
            </a:r>
          </a:p>
          <a:p>
            <a:endParaRPr lang="en-CA" dirty="0"/>
          </a:p>
        </p:txBody>
      </p:sp>
    </p:spTree>
    <p:extLst>
      <p:ext uri="{BB962C8B-B14F-4D97-AF65-F5344CB8AC3E}">
        <p14:creationId xmlns:p14="http://schemas.microsoft.com/office/powerpoint/2010/main" val="2690463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
        <p:nvSpPr>
          <p:cNvPr id="236" name="Shape 236"/>
          <p:cNvSpPr>
            <a:spLocks noGrp="1" noRot="1" noChangeAspect="1"/>
          </p:cNvSpPr>
          <p:nvPr>
            <p:ph type="sldImg" idx="2"/>
          </p:nvPr>
        </p:nvSpPr>
        <p:spPr>
          <a:xfrm>
            <a:off x="1373188" y="1143000"/>
            <a:ext cx="41116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6373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054670"/>
            <a:ext cx="8566150" cy="1620838"/>
          </a:xfrm>
        </p:spPr>
        <p:txBody>
          <a:bodyPr/>
          <a:lstStyle>
            <a:lvl1pPr algn="ctr">
              <a:defRPr/>
            </a:lvl1pPr>
          </a:lstStyle>
          <a:p>
            <a:r>
              <a:rPr lang="en-US" dirty="0"/>
              <a:t>Click to edit Master title style</a:t>
            </a:r>
          </a:p>
        </p:txBody>
      </p:sp>
      <p:sp>
        <p:nvSpPr>
          <p:cNvPr id="3" name="Subtitle 2"/>
          <p:cNvSpPr>
            <a:spLocks noGrp="1"/>
          </p:cNvSpPr>
          <p:nvPr>
            <p:ph type="subTitle" idx="1"/>
          </p:nvPr>
        </p:nvSpPr>
        <p:spPr>
          <a:xfrm>
            <a:off x="1511300" y="3819830"/>
            <a:ext cx="7054850" cy="239840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62441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9775" y="1"/>
            <a:ext cx="8604250" cy="1515529"/>
          </a:xfrm>
        </p:spPr>
        <p:txBody>
          <a:bodyPr/>
          <a:lstStyle>
            <a:lvl1pPr>
              <a:defRPr sz="4400" b="1"/>
            </a:lvl1pPr>
          </a:lstStyle>
          <a:p>
            <a:r>
              <a:rPr lang="en-US" dirty="0"/>
              <a:t>Click to edit Master title style</a:t>
            </a:r>
          </a:p>
        </p:txBody>
      </p:sp>
      <p:sp>
        <p:nvSpPr>
          <p:cNvPr id="3" name="Content Placeholder 2"/>
          <p:cNvSpPr>
            <a:spLocks noGrp="1"/>
          </p:cNvSpPr>
          <p:nvPr>
            <p:ph idx="1"/>
          </p:nvPr>
        </p:nvSpPr>
        <p:spPr>
          <a:xfrm>
            <a:off x="741363" y="1669150"/>
            <a:ext cx="8604250" cy="5208588"/>
          </a:xfrm>
        </p:spPr>
        <p:txBody>
          <a:bodyPr/>
          <a:lstStyle>
            <a:lvl1pPr marL="457200" indent="-457200">
              <a:buFont typeface="Arial" panose="020B0604020202020204" pitchFamily="34" charset="0"/>
              <a:buChar char="•"/>
              <a:defRPr/>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2171700" indent="-342900">
              <a:buFont typeface="Arial" panose="020B0604020202020204" pitchFamily="34" charset="0"/>
              <a:buChar cha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146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971006"/>
            <a:ext cx="8566150" cy="1620838"/>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3572618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04393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620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741600" y="0"/>
            <a:ext cx="8604250" cy="151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dirty="0"/>
              <a:t>Click to edit the title text</a:t>
            </a:r>
          </a:p>
        </p:txBody>
      </p:sp>
      <p:sp>
        <p:nvSpPr>
          <p:cNvPr id="1027" name="Rectangle 2"/>
          <p:cNvSpPr>
            <a:spLocks noGrp="1" noChangeArrowheads="1"/>
          </p:cNvSpPr>
          <p:nvPr>
            <p:ph type="body" idx="1"/>
          </p:nvPr>
        </p:nvSpPr>
        <p:spPr bwMode="auto">
          <a:xfrm>
            <a:off x="741363" y="1670400"/>
            <a:ext cx="8604250" cy="5208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0583" rIns="0" bIns="0" numCol="1" anchor="t" anchorCtr="0" compatLnSpc="1">
            <a:prstTxWarp prst="textNoShape">
              <a:avLst/>
            </a:prstTxWarp>
          </a:bodyPr>
          <a:lstStyle/>
          <a:p>
            <a:pPr lvl="0"/>
            <a:r>
              <a:rPr lang="en-GB" dirty="0"/>
              <a:t>Click to edit the outline text format</a:t>
            </a:r>
          </a:p>
          <a:p>
            <a:pPr lvl="1"/>
            <a:r>
              <a:rPr lang="en-GB" dirty="0"/>
              <a:t>Second Outline </a:t>
            </a:r>
            <a:r>
              <a:rPr lang="en-GB" dirty="0" err="1"/>
              <a:t>evel</a:t>
            </a:r>
            <a:endParaRPr lang="en-GB" dirty="0"/>
          </a:p>
          <a:p>
            <a:pPr lvl="2"/>
            <a:r>
              <a:rPr lang="en-GB" dirty="0"/>
              <a:t>Third Outline Level</a:t>
            </a:r>
          </a:p>
          <a:p>
            <a:pPr lvl="3"/>
            <a:r>
              <a:rPr lang="en-GB" dirty="0"/>
              <a:t>Fourth Outline Level</a:t>
            </a:r>
          </a:p>
          <a:p>
            <a:pPr marL="2171700" marR="0" lvl="4" indent="-342900" algn="l" defTabSz="449263" rtl="0" eaLnBrk="0" fontAlgn="base" latinLnBrk="0" hangingPunct="0">
              <a:lnSpc>
                <a:spcPct val="97000"/>
              </a:lnSpc>
              <a:spcBef>
                <a:spcPct val="0"/>
              </a:spcBef>
              <a:spcAft>
                <a:spcPts val="288"/>
              </a:spcAft>
              <a:buClr>
                <a:srgbClr val="000000"/>
              </a:buClr>
              <a:buSzPct val="100000"/>
              <a:buFont typeface="Arial" panose="020B0604020202020204" pitchFamily="34" charset="0"/>
              <a:buChar char="•"/>
              <a:tabLst/>
              <a:defRPr/>
            </a:pPr>
            <a:r>
              <a:rPr lang="en-US" dirty="0"/>
              <a:t>Fifth level</a:t>
            </a:r>
          </a:p>
          <a:p>
            <a:pPr lvl="4"/>
            <a:endParaRPr lang="en-GB" dirty="0"/>
          </a:p>
          <a:p>
            <a:pPr lvl="4"/>
            <a:endParaRPr lang="en-GB" dirty="0"/>
          </a:p>
        </p:txBody>
      </p:sp>
      <p:sp>
        <p:nvSpPr>
          <p:cNvPr id="2" name="TextBox 1"/>
          <p:cNvSpPr txBox="1"/>
          <p:nvPr userDrawn="1"/>
        </p:nvSpPr>
        <p:spPr>
          <a:xfrm>
            <a:off x="9416895" y="6892230"/>
            <a:ext cx="737365" cy="469039"/>
          </a:xfrm>
          <a:prstGeom prst="rect">
            <a:avLst/>
          </a:prstGeom>
          <a:noFill/>
        </p:spPr>
        <p:txBody>
          <a:bodyPr wrap="square" rtlCol="0">
            <a:spAutoFit/>
          </a:bodyPr>
          <a:lstStyle/>
          <a:p>
            <a:fld id="{3544FE8B-63BB-48A0-A6E1-C60BFE2E62AC}" type="slidenum">
              <a:rPr lang="en-US" smtClean="0">
                <a:solidFill>
                  <a:schemeClr val="tx1"/>
                </a:solidFill>
              </a:rPr>
              <a:t>‹#›</a:t>
            </a:fld>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4" r:id="rId4"/>
    <p:sldLayoutId id="2147483655" r:id="rId5"/>
  </p:sldLayoutIdLst>
  <p:hf hdr="0" ftr="0" dt="0"/>
  <p:txStyles>
    <p:titleStyle>
      <a:lvl1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C00000"/>
          </a:solidFill>
          <a:latin typeface="+mj-lt"/>
          <a:ea typeface="+mj-ea"/>
          <a:cs typeface="+mj-cs"/>
        </a:defRPr>
      </a:lvl1pPr>
      <a:lvl2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2pPr>
      <a:lvl3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3pPr>
      <a:lvl4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4pPr>
      <a:lvl5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5pPr>
      <a:lvl6pPr marL="25146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6pPr>
      <a:lvl7pPr marL="29718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7pPr>
      <a:lvl8pPr marL="34290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8pPr>
      <a:lvl9pPr marL="38862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9pPr>
    </p:titleStyle>
    <p:bodyStyle>
      <a:lvl1pPr marL="457200" indent="-457200" algn="l" defTabSz="449263" rtl="0" eaLnBrk="0" fontAlgn="base" hangingPunct="0">
        <a:lnSpc>
          <a:spcPct val="97000"/>
        </a:lnSpc>
        <a:spcBef>
          <a:spcPts val="725"/>
        </a:spcBef>
        <a:spcAft>
          <a:spcPts val="1150"/>
        </a:spcAft>
        <a:buClr>
          <a:srgbClr val="000000"/>
        </a:buClr>
        <a:buSzPct val="100000"/>
        <a:buFont typeface="Arial" panose="020B0604020202020204" pitchFamily="34" charset="0"/>
        <a:buChar char="•"/>
        <a:defRPr sz="2800">
          <a:solidFill>
            <a:srgbClr val="000000"/>
          </a:solidFill>
          <a:latin typeface="+mn-lt"/>
          <a:ea typeface="+mn-ea"/>
          <a:cs typeface="+mn-cs"/>
        </a:defRPr>
      </a:lvl1pPr>
      <a:lvl2pPr marL="800100" indent="-342900" algn="l" defTabSz="449263" rtl="0" eaLnBrk="0" fontAlgn="base" hangingPunct="0">
        <a:lnSpc>
          <a:spcPct val="97000"/>
        </a:lnSpc>
        <a:spcBef>
          <a:spcPct val="0"/>
        </a:spcBef>
        <a:spcAft>
          <a:spcPts val="1138"/>
        </a:spcAft>
        <a:buClr>
          <a:srgbClr val="000000"/>
        </a:buClr>
        <a:buSzPct val="100000"/>
        <a:buFont typeface="Arial" panose="020B0604020202020204" pitchFamily="34" charset="0"/>
        <a:buChar char="•"/>
        <a:defRPr sz="2400">
          <a:solidFill>
            <a:srgbClr val="000000"/>
          </a:solidFill>
          <a:latin typeface="+mn-lt"/>
        </a:defRPr>
      </a:lvl2pPr>
      <a:lvl3pPr marL="1257300" indent="-342900" algn="l" defTabSz="449263" rtl="0" eaLnBrk="0" fontAlgn="base" hangingPunct="0">
        <a:lnSpc>
          <a:spcPct val="97000"/>
        </a:lnSpc>
        <a:spcBef>
          <a:spcPct val="0"/>
        </a:spcBef>
        <a:spcAft>
          <a:spcPts val="850"/>
        </a:spcAft>
        <a:buClr>
          <a:srgbClr val="000000"/>
        </a:buClr>
        <a:buSzPct val="100000"/>
        <a:buFont typeface="Arial" panose="020B0604020202020204" pitchFamily="34" charset="0"/>
        <a:buChar char="•"/>
        <a:defRPr sz="2000">
          <a:solidFill>
            <a:srgbClr val="000000"/>
          </a:solidFill>
          <a:latin typeface="+mn-lt"/>
        </a:defRPr>
      </a:lvl3pPr>
      <a:lvl4pPr marL="1657350" indent="-285750" algn="l" defTabSz="449263" rtl="0" eaLnBrk="0" fontAlgn="base" hangingPunct="0">
        <a:lnSpc>
          <a:spcPct val="97000"/>
        </a:lnSpc>
        <a:spcBef>
          <a:spcPct val="0"/>
        </a:spcBef>
        <a:spcAft>
          <a:spcPts val="575"/>
        </a:spcAft>
        <a:buClr>
          <a:srgbClr val="000000"/>
        </a:buClr>
        <a:buSzPct val="100000"/>
        <a:buFont typeface="Arial" panose="020B0604020202020204" pitchFamily="34" charset="0"/>
        <a:buChar char="•"/>
        <a:defRPr sz="1600">
          <a:solidFill>
            <a:srgbClr val="000000"/>
          </a:solidFill>
          <a:latin typeface="+mn-lt"/>
        </a:defRPr>
      </a:lvl4pPr>
      <a:lvl5pPr marL="1828800" marR="0" indent="0" algn="l" defTabSz="449263" rtl="0" eaLnBrk="0" fontAlgn="base" latinLnBrk="0" hangingPunct="0">
        <a:lnSpc>
          <a:spcPct val="97000"/>
        </a:lnSpc>
        <a:spcBef>
          <a:spcPct val="0"/>
        </a:spcBef>
        <a:spcAft>
          <a:spcPts val="288"/>
        </a:spcAft>
        <a:buClr>
          <a:srgbClr val="000000"/>
        </a:buClr>
        <a:buSzPct val="100000"/>
        <a:buFont typeface="Arial" panose="020B0604020202020204" pitchFamily="34" charset="0"/>
        <a:buNone/>
        <a:tabLst/>
        <a:defRPr sz="1000">
          <a:solidFill>
            <a:srgbClr val="000000"/>
          </a:solidFill>
          <a:latin typeface="+mn-lt"/>
        </a:defRPr>
      </a:lvl5pPr>
      <a:lvl6pPr marL="25146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ctrTitle"/>
          </p:nvPr>
        </p:nvSpPr>
        <p:spPr/>
        <p:txBody>
          <a:bodyPr/>
          <a:lstStyle/>
          <a:p>
            <a:r>
              <a:rPr lang="en-US" dirty="0"/>
              <a:t>Cluster Storage Systems</a:t>
            </a:r>
            <a:br>
              <a:rPr lang="en-US" dirty="0"/>
            </a:br>
            <a:r>
              <a:rPr lang="en-US" dirty="0"/>
              <a:t>- A Quick Overview</a:t>
            </a:r>
          </a:p>
        </p:txBody>
      </p:sp>
      <p:sp>
        <p:nvSpPr>
          <p:cNvPr id="2051" name="Rectangle 2"/>
          <p:cNvSpPr>
            <a:spLocks noGrp="1" noChangeArrowheads="1"/>
          </p:cNvSpPr>
          <p:nvPr>
            <p:ph type="subTitle" idx="1"/>
          </p:nvPr>
        </p:nvSpPr>
        <p:spPr/>
        <p:txBody>
          <a:bodyPr/>
          <a:lstStyle/>
          <a:p>
            <a:r>
              <a:rPr lang="en-US" sz="3600" dirty="0"/>
              <a:t>Ashvin Goel</a:t>
            </a:r>
            <a:endParaRPr lang="en-US" dirty="0"/>
          </a:p>
          <a:p>
            <a:r>
              <a:rPr lang="en-US" dirty="0"/>
              <a:t>Electrical and Computer Engineering</a:t>
            </a:r>
            <a:br>
              <a:rPr lang="en-US" dirty="0"/>
            </a:br>
            <a:r>
              <a:rPr lang="en-US" dirty="0"/>
              <a:t>University of Toronto</a:t>
            </a:r>
          </a:p>
          <a:p>
            <a:r>
              <a:rPr lang="en-US" dirty="0"/>
              <a:t>ECE 1724</a:t>
            </a:r>
          </a:p>
        </p:txBody>
      </p:sp>
      <p:sp>
        <p:nvSpPr>
          <p:cNvPr id="2052" name="AutoShape 3"/>
          <p:cNvSpPr>
            <a:spLocks noChangeArrowheads="1"/>
          </p:cNvSpPr>
          <p:nvPr/>
        </p:nvSpPr>
        <p:spPr bwMode="auto">
          <a:xfrm>
            <a:off x="68263" y="7053263"/>
            <a:ext cx="498475" cy="407987"/>
          </a:xfrm>
          <a:prstGeom prst="roundRect">
            <a:avLst>
              <a:gd name="adj" fmla="val 389"/>
            </a:avLst>
          </a:prstGeom>
          <a:solidFill>
            <a:srgbClr val="FFFFFF"/>
          </a:solidFill>
          <a:ln>
            <a:noFill/>
          </a:ln>
          <a:effectLst/>
          <a:extLst>
            <a:ext uri="{91240B29-F687-4F45-9708-019B960494DF}">
              <a14:hiddenLine xmlns:a14="http://schemas.microsoft.com/office/drawing/2010/main" w="18360">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 name="Rectangle 2"/>
          <p:cNvSpPr/>
          <p:nvPr/>
        </p:nvSpPr>
        <p:spPr bwMode="auto">
          <a:xfrm>
            <a:off x="9071250" y="6777015"/>
            <a:ext cx="806505" cy="68423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pPr>
            <a:endParaRPr kumimoji="0" lang="en-CA" sz="2400" b="0" i="0" u="none" strike="noStrike" cap="none" normalizeH="0" baseline="0">
              <a:ln>
                <a:noFill/>
              </a:ln>
              <a:solidFill>
                <a:schemeClr val="bg1"/>
              </a:solidFill>
              <a:effectLst/>
              <a:latin typeface="Verdana"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Bigtable</a:t>
            </a:r>
            <a:r>
              <a:rPr lang="en-CA" dirty="0"/>
              <a:t>: Key Design Ideas </a:t>
            </a:r>
          </a:p>
        </p:txBody>
      </p:sp>
      <p:sp>
        <p:nvSpPr>
          <p:cNvPr id="3" name="Content Placeholder 2"/>
          <p:cNvSpPr>
            <a:spLocks noGrp="1"/>
          </p:cNvSpPr>
          <p:nvPr>
            <p:ph idx="1"/>
          </p:nvPr>
        </p:nvSpPr>
        <p:spPr/>
        <p:txBody>
          <a:bodyPr/>
          <a:lstStyle/>
          <a:p>
            <a:r>
              <a:rPr lang="en-CA" dirty="0"/>
              <a:t>Goal: use a cluster of machines to provide a scalable, shared-nothing database</a:t>
            </a:r>
          </a:p>
          <a:p>
            <a:r>
              <a:rPr lang="en-CA" dirty="0"/>
              <a:t>Master server</a:t>
            </a:r>
          </a:p>
          <a:p>
            <a:pPr lvl="1"/>
            <a:r>
              <a:rPr lang="en-CA" dirty="0"/>
              <a:t>Use single node for locating data servers, and for database schema operations (create table, column families, etc.)</a:t>
            </a:r>
          </a:p>
          <a:p>
            <a:pPr lvl="1"/>
            <a:r>
              <a:rPr lang="en-CA" dirty="0"/>
              <a:t>Use a coordination server for leader election, configuration management, storing location information, schema metadata</a:t>
            </a:r>
          </a:p>
          <a:p>
            <a:pPr lvl="1"/>
            <a:r>
              <a:rPr lang="en-CA" dirty="0"/>
              <a:t>Avoids performing any data operations</a:t>
            </a:r>
          </a:p>
          <a:p>
            <a:r>
              <a:rPr lang="en-CA" dirty="0"/>
              <a:t>Data servers </a:t>
            </a:r>
            <a:r>
              <a:rPr lang="en-CA" dirty="0">
                <a:solidFill>
                  <a:schemeClr val="bg1">
                    <a:lumMod val="65000"/>
                  </a:schemeClr>
                </a:solidFill>
              </a:rPr>
              <a:t>…</a:t>
            </a:r>
          </a:p>
        </p:txBody>
      </p:sp>
    </p:spTree>
    <p:extLst>
      <p:ext uri="{BB962C8B-B14F-4D97-AF65-F5344CB8AC3E}">
        <p14:creationId xmlns:p14="http://schemas.microsoft.com/office/powerpoint/2010/main" val="202267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Bigtable</a:t>
            </a:r>
            <a:r>
              <a:rPr lang="en-CA" dirty="0"/>
              <a:t>: Key Design Ideas </a:t>
            </a:r>
          </a:p>
        </p:txBody>
      </p:sp>
      <p:sp>
        <p:nvSpPr>
          <p:cNvPr id="3" name="Content Placeholder 2"/>
          <p:cNvSpPr>
            <a:spLocks noGrp="1"/>
          </p:cNvSpPr>
          <p:nvPr>
            <p:ph idx="1"/>
          </p:nvPr>
        </p:nvSpPr>
        <p:spPr/>
        <p:txBody>
          <a:bodyPr/>
          <a:lstStyle/>
          <a:p>
            <a:r>
              <a:rPr lang="en-CA" dirty="0"/>
              <a:t>Goal: use a cluster of machines to provide a scalable, shared-nothing database</a:t>
            </a:r>
          </a:p>
          <a:p>
            <a:r>
              <a:rPr lang="en-CA" dirty="0"/>
              <a:t>Master server </a:t>
            </a:r>
            <a:r>
              <a:rPr lang="en-CA" dirty="0">
                <a:solidFill>
                  <a:schemeClr val="bg1">
                    <a:lumMod val="65000"/>
                  </a:schemeClr>
                </a:solidFill>
              </a:rPr>
              <a:t>…</a:t>
            </a:r>
            <a:endParaRPr lang="en-CA" dirty="0"/>
          </a:p>
          <a:p>
            <a:r>
              <a:rPr lang="en-CA" dirty="0"/>
              <a:t>Data servers</a:t>
            </a:r>
          </a:p>
          <a:p>
            <a:pPr lvl="1"/>
            <a:r>
              <a:rPr lang="en-CA" dirty="0"/>
              <a:t>Flexible row format (unbounded number of columns)</a:t>
            </a:r>
          </a:p>
          <a:p>
            <a:pPr lvl="1"/>
            <a:r>
              <a:rPr lang="en-CA" dirty="0"/>
              <a:t>Fine-grained </a:t>
            </a:r>
            <a:r>
              <a:rPr lang="en-CA" dirty="0" err="1"/>
              <a:t>sharding</a:t>
            </a:r>
            <a:r>
              <a:rPr lang="en-CA" dirty="0"/>
              <a:t> of tables (in row ranges) across servers</a:t>
            </a:r>
          </a:p>
          <a:p>
            <a:pPr lvl="1"/>
            <a:r>
              <a:rPr lang="en-CA" dirty="0"/>
              <a:t>Provide low latency access by using read and write optimized data structure (LSM store)</a:t>
            </a:r>
          </a:p>
          <a:p>
            <a:pPr lvl="1"/>
            <a:r>
              <a:rPr lang="en-CA" dirty="0"/>
              <a:t>Use multi-versioning for concurrent access</a:t>
            </a:r>
          </a:p>
          <a:p>
            <a:pPr lvl="1"/>
            <a:r>
              <a:rPr lang="en-CA" dirty="0"/>
              <a:t>Use GFS for storage and replication</a:t>
            </a:r>
          </a:p>
          <a:p>
            <a:pPr lvl="1"/>
            <a:r>
              <a:rPr lang="en-CA" dirty="0"/>
              <a:t>Co-located with GFS servers for locality</a:t>
            </a:r>
          </a:p>
        </p:txBody>
      </p:sp>
    </p:spTree>
    <p:extLst>
      <p:ext uri="{BB962C8B-B14F-4D97-AF65-F5344CB8AC3E}">
        <p14:creationId xmlns:p14="http://schemas.microsoft.com/office/powerpoint/2010/main" val="1903636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FBAFF-1A8F-4EC5-8D81-F0CA7EA9906D}"/>
              </a:ext>
            </a:extLst>
          </p:cNvPr>
          <p:cNvSpPr>
            <a:spLocks noGrp="1"/>
          </p:cNvSpPr>
          <p:nvPr>
            <p:ph type="title"/>
          </p:nvPr>
        </p:nvSpPr>
        <p:spPr/>
        <p:txBody>
          <a:bodyPr/>
          <a:lstStyle/>
          <a:p>
            <a:r>
              <a:rPr lang="en-US" dirty="0"/>
              <a:t>Cloud-Scale Storage Requirements</a:t>
            </a:r>
            <a:endParaRPr lang="en-CA" dirty="0"/>
          </a:p>
        </p:txBody>
      </p:sp>
      <p:sp>
        <p:nvSpPr>
          <p:cNvPr id="3" name="Content Placeholder 2">
            <a:extLst>
              <a:ext uri="{FF2B5EF4-FFF2-40B4-BE49-F238E27FC236}">
                <a16:creationId xmlns:a16="http://schemas.microsoft.com/office/drawing/2014/main" id="{E81B6DA5-7286-40DD-9B8C-0D9B30D8AB94}"/>
              </a:ext>
            </a:extLst>
          </p:cNvPr>
          <p:cNvSpPr>
            <a:spLocks noGrp="1"/>
          </p:cNvSpPr>
          <p:nvPr>
            <p:ph idx="1"/>
          </p:nvPr>
        </p:nvSpPr>
        <p:spPr/>
        <p:txBody>
          <a:bodyPr/>
          <a:lstStyle/>
          <a:p>
            <a:r>
              <a:rPr lang="en-US" dirty="0"/>
              <a:t>Modern web applications need to support both</a:t>
            </a:r>
          </a:p>
          <a:p>
            <a:pPr lvl="1"/>
            <a:r>
              <a:rPr lang="en-US" dirty="0"/>
              <a:t>Fast indexed reads, scan operations (search)</a:t>
            </a:r>
          </a:p>
          <a:p>
            <a:pPr lvl="1"/>
            <a:r>
              <a:rPr lang="en-US" dirty="0"/>
              <a:t>High-throughput updates (inserts)</a:t>
            </a:r>
          </a:p>
        </p:txBody>
      </p:sp>
    </p:spTree>
    <p:extLst>
      <p:ext uri="{BB962C8B-B14F-4D97-AF65-F5344CB8AC3E}">
        <p14:creationId xmlns:p14="http://schemas.microsoft.com/office/powerpoint/2010/main" val="3296647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42AA5-5582-4EE4-8B2B-DFA8AB8FE20E}"/>
              </a:ext>
            </a:extLst>
          </p:cNvPr>
          <p:cNvSpPr>
            <a:spLocks noGrp="1"/>
          </p:cNvSpPr>
          <p:nvPr>
            <p:ph type="title"/>
          </p:nvPr>
        </p:nvSpPr>
        <p:spPr/>
        <p:txBody>
          <a:bodyPr/>
          <a:lstStyle/>
          <a:p>
            <a:r>
              <a:rPr lang="en-US" dirty="0"/>
              <a:t>Storage Options</a:t>
            </a:r>
            <a:endParaRPr lang="en-CA" dirty="0"/>
          </a:p>
        </p:txBody>
      </p:sp>
      <p:sp>
        <p:nvSpPr>
          <p:cNvPr id="3" name="Content Placeholder 2">
            <a:extLst>
              <a:ext uri="{FF2B5EF4-FFF2-40B4-BE49-F238E27FC236}">
                <a16:creationId xmlns:a16="http://schemas.microsoft.com/office/drawing/2014/main" id="{FAE0B773-76A7-435D-861F-65E16DBF6A11}"/>
              </a:ext>
            </a:extLst>
          </p:cNvPr>
          <p:cNvSpPr>
            <a:spLocks noGrp="1"/>
          </p:cNvSpPr>
          <p:nvPr>
            <p:ph idx="1"/>
          </p:nvPr>
        </p:nvSpPr>
        <p:spPr/>
        <p:txBody>
          <a:bodyPr/>
          <a:lstStyle/>
          <a:p>
            <a:r>
              <a:rPr lang="en-US" dirty="0"/>
              <a:t>Sorted array</a:t>
            </a:r>
          </a:p>
          <a:p>
            <a:pPr lvl="1"/>
            <a:r>
              <a:rPr lang="en-US" dirty="0"/>
              <a:t>search: O(log(n))</a:t>
            </a:r>
          </a:p>
          <a:p>
            <a:pPr lvl="1"/>
            <a:r>
              <a:rPr lang="en-US" dirty="0"/>
              <a:t>insert, very slow: O(n)</a:t>
            </a:r>
          </a:p>
          <a:p>
            <a:r>
              <a:rPr lang="en-US" dirty="0"/>
              <a:t>Tree structures, e.g., </a:t>
            </a:r>
            <a:r>
              <a:rPr lang="en-US" dirty="0" err="1"/>
              <a:t>Btrees</a:t>
            </a:r>
            <a:endParaRPr lang="en-US" dirty="0"/>
          </a:p>
          <a:p>
            <a:pPr lvl="1"/>
            <a:r>
              <a:rPr lang="en-US" dirty="0"/>
              <a:t>search: O(log(n))</a:t>
            </a:r>
          </a:p>
          <a:p>
            <a:pPr lvl="1"/>
            <a:r>
              <a:rPr lang="en-US" dirty="0"/>
              <a:t>insert: O(log(n))</a:t>
            </a:r>
          </a:p>
          <a:p>
            <a:r>
              <a:rPr lang="en-US" dirty="0"/>
              <a:t>Log</a:t>
            </a:r>
          </a:p>
          <a:p>
            <a:pPr lvl="1"/>
            <a:r>
              <a:rPr lang="en-US" dirty="0"/>
              <a:t>search, very slow: O(n)</a:t>
            </a:r>
          </a:p>
          <a:p>
            <a:pPr lvl="1"/>
            <a:r>
              <a:rPr lang="en-US" dirty="0"/>
              <a:t>insert: O(1)</a:t>
            </a:r>
          </a:p>
          <a:p>
            <a:endParaRPr lang="en-US" dirty="0"/>
          </a:p>
          <a:p>
            <a:pPr lvl="1"/>
            <a:endParaRPr lang="en-CA" dirty="0"/>
          </a:p>
        </p:txBody>
      </p:sp>
    </p:spTree>
    <p:extLst>
      <p:ext uri="{BB962C8B-B14F-4D97-AF65-F5344CB8AC3E}">
        <p14:creationId xmlns:p14="http://schemas.microsoft.com/office/powerpoint/2010/main" val="949664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F06B6-F063-4219-85EC-C7BACC20770A}"/>
              </a:ext>
            </a:extLst>
          </p:cNvPr>
          <p:cNvSpPr>
            <a:spLocks noGrp="1"/>
          </p:cNvSpPr>
          <p:nvPr>
            <p:ph type="title"/>
          </p:nvPr>
        </p:nvSpPr>
        <p:spPr>
          <a:xfrm>
            <a:off x="739775" y="1"/>
            <a:ext cx="8604250" cy="1515529"/>
          </a:xfrm>
        </p:spPr>
        <p:txBody>
          <a:bodyPr/>
          <a:lstStyle/>
          <a:p>
            <a:r>
              <a:rPr lang="en-US" dirty="0"/>
              <a:t>Write-Optimized Storage</a:t>
            </a:r>
            <a:endParaRPr lang="en-CA" dirty="0"/>
          </a:p>
        </p:txBody>
      </p:sp>
      <p:sp>
        <p:nvSpPr>
          <p:cNvPr id="3" name="Content Placeholder 2">
            <a:extLst>
              <a:ext uri="{FF2B5EF4-FFF2-40B4-BE49-F238E27FC236}">
                <a16:creationId xmlns:a16="http://schemas.microsoft.com/office/drawing/2014/main" id="{3F8791F0-9AD1-42C5-8738-AC52D6978122}"/>
              </a:ext>
            </a:extLst>
          </p:cNvPr>
          <p:cNvSpPr>
            <a:spLocks noGrp="1"/>
          </p:cNvSpPr>
          <p:nvPr>
            <p:ph idx="1"/>
          </p:nvPr>
        </p:nvSpPr>
        <p:spPr>
          <a:xfrm>
            <a:off x="741363" y="1669150"/>
            <a:ext cx="8604250" cy="5208588"/>
          </a:xfrm>
        </p:spPr>
        <p:txBody>
          <a:bodyPr/>
          <a:lstStyle/>
          <a:p>
            <a:r>
              <a:rPr lang="en-US" sz="2400" dirty="0">
                <a:solidFill>
                  <a:schemeClr val="tx1">
                    <a:lumMod val="75000"/>
                    <a:lumOff val="25000"/>
                  </a:schemeClr>
                </a:solidFill>
              </a:rPr>
              <a:t>Tree structures, e.g., </a:t>
            </a:r>
            <a:r>
              <a:rPr lang="en-US" sz="2400" dirty="0" err="1">
                <a:solidFill>
                  <a:schemeClr val="tx1">
                    <a:lumMod val="75000"/>
                    <a:lumOff val="25000"/>
                  </a:schemeClr>
                </a:solidFill>
              </a:rPr>
              <a:t>Btrees</a:t>
            </a:r>
            <a:endParaRPr lang="en-US" sz="2400" dirty="0">
              <a:solidFill>
                <a:schemeClr val="tx1">
                  <a:lumMod val="75000"/>
                  <a:lumOff val="25000"/>
                </a:schemeClr>
              </a:solidFill>
            </a:endParaRPr>
          </a:p>
          <a:p>
            <a:pPr lvl="1"/>
            <a:r>
              <a:rPr lang="en-US" sz="2000" dirty="0">
                <a:solidFill>
                  <a:srgbClr val="C00000"/>
                </a:solidFill>
              </a:rPr>
              <a:t>search: O(log(n))</a:t>
            </a:r>
          </a:p>
          <a:p>
            <a:pPr lvl="1"/>
            <a:r>
              <a:rPr lang="en-US" sz="2000" dirty="0">
                <a:solidFill>
                  <a:schemeClr val="tx1">
                    <a:lumMod val="75000"/>
                    <a:lumOff val="25000"/>
                  </a:schemeClr>
                </a:solidFill>
              </a:rPr>
              <a:t>insert: O(log(n))</a:t>
            </a:r>
          </a:p>
          <a:p>
            <a:r>
              <a:rPr lang="en-US" sz="2400" dirty="0">
                <a:solidFill>
                  <a:schemeClr val="tx1">
                    <a:lumMod val="75000"/>
                    <a:lumOff val="25000"/>
                  </a:schemeClr>
                </a:solidFill>
              </a:rPr>
              <a:t>Log</a:t>
            </a:r>
          </a:p>
          <a:p>
            <a:pPr lvl="1"/>
            <a:r>
              <a:rPr lang="en-US" sz="2000" dirty="0">
                <a:solidFill>
                  <a:schemeClr val="tx1">
                    <a:lumMod val="75000"/>
                    <a:lumOff val="25000"/>
                  </a:schemeClr>
                </a:solidFill>
              </a:rPr>
              <a:t>search, very slow: O(n)</a:t>
            </a:r>
          </a:p>
          <a:p>
            <a:pPr lvl="1"/>
            <a:r>
              <a:rPr lang="en-US" sz="2000" dirty="0">
                <a:solidFill>
                  <a:srgbClr val="C00000"/>
                </a:solidFill>
              </a:rPr>
              <a:t>insert: O(1)</a:t>
            </a:r>
          </a:p>
          <a:p>
            <a:r>
              <a:rPr lang="en-US" dirty="0"/>
              <a:t>Can we design a structure that improves on the </a:t>
            </a:r>
            <a:r>
              <a:rPr lang="en-US" dirty="0">
                <a:solidFill>
                  <a:srgbClr val="C00000"/>
                </a:solidFill>
              </a:rPr>
              <a:t>insert </a:t>
            </a:r>
            <a:r>
              <a:rPr lang="en-US" dirty="0"/>
              <a:t>performance of </a:t>
            </a:r>
            <a:r>
              <a:rPr lang="en-US" dirty="0" err="1"/>
              <a:t>Btrees</a:t>
            </a:r>
            <a:r>
              <a:rPr lang="en-US" dirty="0"/>
              <a:t>, without sacrificing on </a:t>
            </a:r>
            <a:r>
              <a:rPr lang="en-US" dirty="0">
                <a:solidFill>
                  <a:srgbClr val="C00000"/>
                </a:solidFill>
              </a:rPr>
              <a:t>search</a:t>
            </a:r>
            <a:r>
              <a:rPr lang="en-US" dirty="0"/>
              <a:t>?</a:t>
            </a:r>
            <a:endParaRPr lang="en-CA" dirty="0"/>
          </a:p>
        </p:txBody>
      </p:sp>
    </p:spTree>
    <p:extLst>
      <p:ext uri="{BB962C8B-B14F-4D97-AF65-F5344CB8AC3E}">
        <p14:creationId xmlns:p14="http://schemas.microsoft.com/office/powerpoint/2010/main" val="3081082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F06B6-F063-4219-85EC-C7BACC20770A}"/>
              </a:ext>
            </a:extLst>
          </p:cNvPr>
          <p:cNvSpPr>
            <a:spLocks noGrp="1"/>
          </p:cNvSpPr>
          <p:nvPr>
            <p:ph type="title"/>
          </p:nvPr>
        </p:nvSpPr>
        <p:spPr>
          <a:xfrm>
            <a:off x="739775" y="1"/>
            <a:ext cx="8604250" cy="1515529"/>
          </a:xfrm>
        </p:spPr>
        <p:txBody>
          <a:bodyPr/>
          <a:lstStyle/>
          <a:p>
            <a:r>
              <a:rPr lang="en-US" dirty="0"/>
              <a:t>Log-Structured Merge (LSM) Trees</a:t>
            </a:r>
            <a:endParaRPr lang="en-CA" dirty="0"/>
          </a:p>
        </p:txBody>
      </p:sp>
      <p:sp>
        <p:nvSpPr>
          <p:cNvPr id="3" name="Content Placeholder 2">
            <a:extLst>
              <a:ext uri="{FF2B5EF4-FFF2-40B4-BE49-F238E27FC236}">
                <a16:creationId xmlns:a16="http://schemas.microsoft.com/office/drawing/2014/main" id="{3F8791F0-9AD1-42C5-8738-AC52D6978122}"/>
              </a:ext>
            </a:extLst>
          </p:cNvPr>
          <p:cNvSpPr>
            <a:spLocks noGrp="1"/>
          </p:cNvSpPr>
          <p:nvPr>
            <p:ph idx="1"/>
          </p:nvPr>
        </p:nvSpPr>
        <p:spPr>
          <a:xfrm>
            <a:off x="741363" y="1669150"/>
            <a:ext cx="4950247" cy="5208588"/>
          </a:xfrm>
        </p:spPr>
        <p:txBody>
          <a:bodyPr/>
          <a:lstStyle/>
          <a:p>
            <a:r>
              <a:rPr lang="en-US" dirty="0"/>
              <a:t>Combine logging with a tree</a:t>
            </a:r>
          </a:p>
          <a:p>
            <a:r>
              <a:rPr lang="en-US" dirty="0"/>
              <a:t>Write: All data (key, value) is initially written to an in-memory table called </a:t>
            </a:r>
            <a:r>
              <a:rPr lang="en-US" dirty="0" err="1">
                <a:solidFill>
                  <a:srgbClr val="C00000"/>
                </a:solidFill>
              </a:rPr>
              <a:t>memtable</a:t>
            </a:r>
            <a:endParaRPr lang="en-US" dirty="0">
              <a:solidFill>
                <a:srgbClr val="C00000"/>
              </a:solidFill>
            </a:endParaRPr>
          </a:p>
          <a:p>
            <a:r>
              <a:rPr lang="en-US" dirty="0"/>
              <a:t>Log: </a:t>
            </a:r>
            <a:r>
              <a:rPr lang="en-US" dirty="0" err="1"/>
              <a:t>memtable</a:t>
            </a:r>
            <a:r>
              <a:rPr lang="en-US" dirty="0"/>
              <a:t> is periodically written sequentially to an on-disk table called </a:t>
            </a:r>
            <a:r>
              <a:rPr lang="en-US" dirty="0" err="1">
                <a:solidFill>
                  <a:srgbClr val="C00000"/>
                </a:solidFill>
              </a:rPr>
              <a:t>sstable</a:t>
            </a:r>
            <a:endParaRPr lang="en-US" dirty="0">
              <a:solidFill>
                <a:srgbClr val="C00000"/>
              </a:solidFill>
            </a:endParaRPr>
          </a:p>
          <a:p>
            <a:r>
              <a:rPr lang="en-US" dirty="0"/>
              <a:t>Merge: </a:t>
            </a:r>
            <a:r>
              <a:rPr lang="en-US" dirty="0" err="1"/>
              <a:t>sstable</a:t>
            </a:r>
            <a:r>
              <a:rPr lang="en-US" dirty="0"/>
              <a:t> is periodically merged into a sorted tree of </a:t>
            </a:r>
            <a:r>
              <a:rPr lang="en-US" dirty="0" err="1"/>
              <a:t>sstables</a:t>
            </a:r>
            <a:r>
              <a:rPr lang="en-US" dirty="0"/>
              <a:t> using </a:t>
            </a:r>
            <a:r>
              <a:rPr lang="en-US" dirty="0">
                <a:solidFill>
                  <a:srgbClr val="C00000"/>
                </a:solidFill>
              </a:rPr>
              <a:t>immutable </a:t>
            </a:r>
            <a:r>
              <a:rPr lang="en-US" dirty="0"/>
              <a:t>operations</a:t>
            </a:r>
            <a:endParaRPr lang="en-CA" dirty="0"/>
          </a:p>
        </p:txBody>
      </p:sp>
      <p:pic>
        <p:nvPicPr>
          <p:cNvPr id="5" name="Picture 4" descr="Diagram&#10;&#10;Description automatically generated">
            <a:extLst>
              <a:ext uri="{FF2B5EF4-FFF2-40B4-BE49-F238E27FC236}">
                <a16:creationId xmlns:a16="http://schemas.microsoft.com/office/drawing/2014/main" id="{CF762860-362B-41E4-867D-D36F0534DEA0}"/>
              </a:ext>
            </a:extLst>
          </p:cNvPr>
          <p:cNvPicPr>
            <a:picLocks noChangeAspect="1"/>
          </p:cNvPicPr>
          <p:nvPr/>
        </p:nvPicPr>
        <p:blipFill rotWithShape="1">
          <a:blip r:embed="rId3">
            <a:extLst>
              <a:ext uri="{28A0092B-C50C-407E-A947-70E740481C1C}">
                <a14:useLocalDpi xmlns:a14="http://schemas.microsoft.com/office/drawing/2010/main" val="0"/>
              </a:ext>
            </a:extLst>
          </a:blip>
          <a:srcRect l="50417"/>
          <a:stretch/>
        </p:blipFill>
        <p:spPr>
          <a:xfrm>
            <a:off x="5614800" y="1592340"/>
            <a:ext cx="4385840" cy="2844445"/>
          </a:xfrm>
          <a:prstGeom prst="rect">
            <a:avLst/>
          </a:prstGeo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78F19B7D-4E66-4D27-9210-3E28D16831FB}"/>
                  </a:ext>
                </a:extLst>
              </p:cNvPr>
              <p:cNvSpPr txBox="1"/>
              <p:nvPr/>
            </p:nvSpPr>
            <p:spPr>
              <a:xfrm>
                <a:off x="5998850" y="4779955"/>
                <a:ext cx="3501664" cy="1945533"/>
              </a:xfrm>
              <a:prstGeom prst="rect">
                <a:avLst/>
              </a:prstGeom>
              <a:noFill/>
            </p:spPr>
            <p:txBody>
              <a:bodyPr wrap="none" rtlCol="0">
                <a:spAutoFit/>
              </a:bodyPr>
              <a:lstStyle/>
              <a:p>
                <a:endParaRPr lang="en-US" dirty="0">
                  <a:solidFill>
                    <a:schemeClr val="tx1">
                      <a:lumMod val="95000"/>
                      <a:lumOff val="5000"/>
                    </a:schemeClr>
                  </a:solidFill>
                </a:endParaRPr>
              </a:p>
              <a:p>
                <a:r>
                  <a:rPr lang="en-US" dirty="0">
                    <a:solidFill>
                      <a:schemeClr val="tx1">
                        <a:lumMod val="95000"/>
                        <a:lumOff val="5000"/>
                      </a:schemeClr>
                    </a:solidFill>
                  </a:rPr>
                  <a:t>Performance:</a:t>
                </a:r>
              </a:p>
              <a:p>
                <a:pPr lvl="1"/>
                <a:r>
                  <a:rPr lang="en-US" dirty="0">
                    <a:solidFill>
                      <a:schemeClr val="tx1">
                        <a:lumMod val="95000"/>
                        <a:lumOff val="5000"/>
                      </a:schemeClr>
                    </a:solidFill>
                  </a:rPr>
                  <a:t>insert: O(1)</a:t>
                </a:r>
              </a:p>
              <a:p>
                <a:pPr lvl="1"/>
                <a:r>
                  <a:rPr lang="en-US" dirty="0">
                    <a:solidFill>
                      <a:schemeClr val="tx1">
                        <a:lumMod val="95000"/>
                        <a:lumOff val="5000"/>
                      </a:schemeClr>
                    </a:solidFill>
                  </a:rPr>
                  <a:t>search: O(</a:t>
                </a:r>
                <a14:m>
                  <m:oMath xmlns:m="http://schemas.openxmlformats.org/officeDocument/2006/math">
                    <m:sSup>
                      <m:sSupPr>
                        <m:ctrlPr>
                          <a:rPr lang="en-US" i="1" smtClean="0">
                            <a:solidFill>
                              <a:schemeClr val="tx1">
                                <a:lumMod val="95000"/>
                                <a:lumOff val="5000"/>
                              </a:schemeClr>
                            </a:solidFill>
                            <a:latin typeface="Cambria Math" panose="02040503050406030204" pitchFamily="18" charset="0"/>
                          </a:rPr>
                        </m:ctrlPr>
                      </m:sSupPr>
                      <m:e>
                        <m:r>
                          <a:rPr lang="en-US" b="0" i="1" smtClean="0">
                            <a:solidFill>
                              <a:schemeClr val="tx1">
                                <a:lumMod val="95000"/>
                                <a:lumOff val="5000"/>
                              </a:schemeClr>
                            </a:solidFill>
                            <a:latin typeface="Cambria Math" panose="02040503050406030204" pitchFamily="18" charset="0"/>
                          </a:rPr>
                          <m:t>𝑙𝑜𝑔</m:t>
                        </m:r>
                      </m:e>
                      <m:sup>
                        <m:r>
                          <a:rPr lang="en-US" b="0" i="1" smtClean="0">
                            <a:solidFill>
                              <a:schemeClr val="tx1">
                                <a:lumMod val="95000"/>
                                <a:lumOff val="5000"/>
                              </a:schemeClr>
                            </a:solidFill>
                            <a:latin typeface="Cambria Math" panose="02040503050406030204" pitchFamily="18" charset="0"/>
                          </a:rPr>
                          <m:t>2</m:t>
                        </m:r>
                      </m:sup>
                    </m:sSup>
                  </m:oMath>
                </a14:m>
                <a:r>
                  <a:rPr lang="en-US" dirty="0">
                    <a:solidFill>
                      <a:schemeClr val="tx1">
                        <a:lumMod val="95000"/>
                        <a:lumOff val="5000"/>
                      </a:schemeClr>
                    </a:solidFill>
                  </a:rPr>
                  <a:t>(n))</a:t>
                </a:r>
              </a:p>
              <a:p>
                <a:endParaRPr lang="en-CA" dirty="0">
                  <a:solidFill>
                    <a:schemeClr val="tx1">
                      <a:lumMod val="95000"/>
                      <a:lumOff val="5000"/>
                    </a:schemeClr>
                  </a:solidFill>
                </a:endParaRPr>
              </a:p>
            </p:txBody>
          </p:sp>
        </mc:Choice>
        <mc:Fallback xmlns="">
          <p:sp>
            <p:nvSpPr>
              <p:cNvPr id="6" name="TextBox 5">
                <a:extLst>
                  <a:ext uri="{FF2B5EF4-FFF2-40B4-BE49-F238E27FC236}">
                    <a16:creationId xmlns:a16="http://schemas.microsoft.com/office/drawing/2014/main" id="{78F19B7D-4E66-4D27-9210-3E28D16831FB}"/>
                  </a:ext>
                </a:extLst>
              </p:cNvPr>
              <p:cNvSpPr txBox="1">
                <a:spLocks noRot="1" noChangeAspect="1" noMove="1" noResize="1" noEditPoints="1" noAdjustHandles="1" noChangeArrowheads="1" noChangeShapeType="1" noTextEdit="1"/>
              </p:cNvSpPr>
              <p:nvPr/>
            </p:nvSpPr>
            <p:spPr>
              <a:xfrm>
                <a:off x="5998850" y="4779955"/>
                <a:ext cx="3501664" cy="1945533"/>
              </a:xfrm>
              <a:prstGeom prst="rect">
                <a:avLst/>
              </a:prstGeom>
              <a:blipFill>
                <a:blip r:embed="rId4"/>
                <a:stretch>
                  <a:fillRect l="-2613" r="-2091"/>
                </a:stretch>
              </a:blipFill>
            </p:spPr>
            <p:txBody>
              <a:bodyPr/>
              <a:lstStyle/>
              <a:p>
                <a:r>
                  <a:rPr lang="en-CA">
                    <a:noFill/>
                  </a:rPr>
                  <a:t> </a:t>
                </a:r>
              </a:p>
            </p:txBody>
          </p:sp>
        </mc:Fallback>
      </mc:AlternateContent>
    </p:spTree>
    <p:extLst>
      <p:ext uri="{BB962C8B-B14F-4D97-AF65-F5344CB8AC3E}">
        <p14:creationId xmlns:p14="http://schemas.microsoft.com/office/powerpoint/2010/main" val="3945480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p:txBody>
          <a:bodyPr/>
          <a:lstStyle/>
          <a:p>
            <a:r>
              <a:rPr lang="en-CA"/>
              <a:t>Bigtable: Pros, Cons</a:t>
            </a:r>
            <a:endParaRPr lang="en-US" dirty="0">
              <a:sym typeface="Arial"/>
            </a:endParaRPr>
          </a:p>
        </p:txBody>
      </p:sp>
      <p:sp>
        <p:nvSpPr>
          <p:cNvPr id="241" name="Shape 241"/>
          <p:cNvSpPr txBox="1">
            <a:spLocks noGrp="1"/>
          </p:cNvSpPr>
          <p:nvPr>
            <p:ph type="body" idx="1"/>
          </p:nvPr>
        </p:nvSpPr>
        <p:spPr/>
        <p:txBody>
          <a:bodyPr/>
          <a:lstStyle/>
          <a:p>
            <a:r>
              <a:rPr lang="en-US" dirty="0">
                <a:sym typeface="Arial"/>
              </a:rPr>
              <a:t>Pros</a:t>
            </a:r>
          </a:p>
          <a:p>
            <a:pPr lvl="1"/>
            <a:r>
              <a:rPr lang="en-US" dirty="0"/>
              <a:t>Can handle massive data and massive objects </a:t>
            </a:r>
            <a:r>
              <a:rPr lang="en-US" dirty="0" err="1"/>
              <a:t>scalably</a:t>
            </a:r>
            <a:endParaRPr lang="en-US" dirty="0"/>
          </a:p>
          <a:p>
            <a:pPr lvl="1"/>
            <a:r>
              <a:rPr lang="en-US" dirty="0">
                <a:sym typeface="Arial"/>
              </a:rPr>
              <a:t>Supports low-latency access for small data sizes</a:t>
            </a:r>
          </a:p>
          <a:p>
            <a:pPr lvl="1"/>
            <a:r>
              <a:rPr lang="en-US" dirty="0">
                <a:sym typeface="Arial"/>
              </a:rPr>
              <a:t>Supports tables with thousands of columns efficiently</a:t>
            </a:r>
          </a:p>
          <a:p>
            <a:pPr lvl="1"/>
            <a:r>
              <a:rPr lang="en-US" dirty="0">
                <a:sym typeface="Arial"/>
              </a:rPr>
              <a:t>Allows applications to ensure data locality</a:t>
            </a:r>
          </a:p>
          <a:p>
            <a:r>
              <a:rPr lang="en-US" dirty="0">
                <a:sym typeface="Arial"/>
              </a:rPr>
              <a:t>Cons</a:t>
            </a:r>
          </a:p>
          <a:p>
            <a:pPr lvl="1"/>
            <a:r>
              <a:rPr lang="en-US" dirty="0">
                <a:sym typeface="Arial"/>
              </a:rPr>
              <a:t>Weak consistency model (row-level atomic updates)</a:t>
            </a:r>
          </a:p>
          <a:p>
            <a:pPr lvl="2"/>
            <a:r>
              <a:rPr lang="en-US" dirty="0">
                <a:sym typeface="Arial"/>
              </a:rPr>
              <a:t>Generally sufficient for many applications</a:t>
            </a:r>
          </a:p>
          <a:p>
            <a:pPr marL="748106" lvl="1" indent="-377912">
              <a:lnSpc>
                <a:spcPct val="100000"/>
              </a:lnSpc>
              <a:spcBef>
                <a:spcPts val="441"/>
              </a:spcBef>
              <a:spcAft>
                <a:spcPts val="441"/>
              </a:spcAft>
              <a:buSzPts val="2600"/>
            </a:pPr>
            <a:r>
              <a:rPr lang="en-US" sz="2245" dirty="0">
                <a:highlight>
                  <a:srgbClr val="FFFFFF"/>
                </a:highlight>
                <a:ea typeface="Arial"/>
                <a:cs typeface="Arial"/>
                <a:sym typeface="Arial"/>
              </a:rPr>
              <a:t>Very large objects cause significant write amplification</a:t>
            </a:r>
          </a:p>
          <a:p>
            <a:pPr marL="748106" lvl="1" indent="-377912">
              <a:lnSpc>
                <a:spcPct val="100000"/>
              </a:lnSpc>
              <a:spcBef>
                <a:spcPts val="441"/>
              </a:spcBef>
              <a:spcAft>
                <a:spcPts val="441"/>
              </a:spcAft>
              <a:buSzPts val="2600"/>
            </a:pPr>
            <a:r>
              <a:rPr lang="en-US" sz="2245" dirty="0">
                <a:ea typeface="Arial"/>
                <a:cs typeface="Arial"/>
                <a:sym typeface="Arial"/>
              </a:rPr>
              <a:t>Time series data, e.g., logs organized by time-stamps can cause write hotspots</a:t>
            </a:r>
          </a:p>
        </p:txBody>
      </p:sp>
      <p:sp>
        <p:nvSpPr>
          <p:cNvPr id="240" name="Shape 240"/>
          <p:cNvSpPr txBox="1">
            <a:spLocks noGrp="1"/>
          </p:cNvSpPr>
          <p:nvPr>
            <p:ph type="sldNum" idx="4294967295"/>
          </p:nvPr>
        </p:nvSpPr>
        <p:spPr/>
        <p:txBody>
          <a:bodyPr/>
          <a:lstStyle/>
          <a:p>
            <a:fld id="{00000000-1234-1234-1234-123412341234}" type="slidenum">
              <a:rPr lang="en-US" smtClean="0">
                <a:sym typeface="Questrial"/>
              </a:rPr>
              <a:pPr/>
              <a:t>16</a:t>
            </a:fld>
            <a:endParaRPr lang="en-US">
              <a:sym typeface="Questrial"/>
            </a:endParaRPr>
          </a:p>
        </p:txBody>
      </p:sp>
    </p:spTree>
    <p:extLst>
      <p:ext uri="{BB962C8B-B14F-4D97-AF65-F5344CB8AC3E}">
        <p14:creationId xmlns:p14="http://schemas.microsoft.com/office/powerpoint/2010/main" val="4212099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Questions to Keep in Mind</a:t>
            </a:r>
            <a:endParaRPr lang="en-CA" dirty="0"/>
          </a:p>
        </p:txBody>
      </p:sp>
      <p:sp>
        <p:nvSpPr>
          <p:cNvPr id="3" name="Content Placeholder 2"/>
          <p:cNvSpPr>
            <a:spLocks noGrp="1"/>
          </p:cNvSpPr>
          <p:nvPr>
            <p:ph idx="1"/>
          </p:nvPr>
        </p:nvSpPr>
        <p:spPr/>
        <p:txBody>
          <a:bodyPr/>
          <a:lstStyle/>
          <a:p>
            <a:r>
              <a:rPr lang="en-CA" dirty="0"/>
              <a:t>Bigtable is called a NoSQL database</a:t>
            </a:r>
          </a:p>
          <a:p>
            <a:pPr lvl="1"/>
            <a:r>
              <a:rPr lang="en-CA" dirty="0"/>
              <a:t>What are the differences between a NoSQL database and a traditional database?</a:t>
            </a:r>
          </a:p>
          <a:p>
            <a:pPr lvl="1"/>
            <a:r>
              <a:rPr lang="en-CA" dirty="0"/>
              <a:t>What are the benefits of NoSQL databases?</a:t>
            </a:r>
          </a:p>
          <a:p>
            <a:r>
              <a:rPr lang="en-CA" dirty="0"/>
              <a:t>What are the most significant differences between GFS and Bigtable?</a:t>
            </a:r>
          </a:p>
          <a:p>
            <a:pPr lvl="1"/>
            <a:r>
              <a:rPr lang="en-CA" dirty="0"/>
              <a:t>In terms of workloads</a:t>
            </a:r>
          </a:p>
          <a:p>
            <a:pPr lvl="1"/>
            <a:r>
              <a:rPr lang="en-CA" dirty="0"/>
              <a:t>In terms of system architecture</a:t>
            </a:r>
          </a:p>
        </p:txBody>
      </p:sp>
    </p:spTree>
    <p:extLst>
      <p:ext uri="{BB962C8B-B14F-4D97-AF65-F5344CB8AC3E}">
        <p14:creationId xmlns:p14="http://schemas.microsoft.com/office/powerpoint/2010/main" val="3064527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Web-Scale Apps</a:t>
            </a:r>
            <a:endParaRPr lang="en-CA" dirty="0"/>
          </a:p>
        </p:txBody>
      </p:sp>
      <p:sp>
        <p:nvSpPr>
          <p:cNvPr id="3" name="Content Placeholder 2"/>
          <p:cNvSpPr>
            <a:spLocks noGrp="1"/>
          </p:cNvSpPr>
          <p:nvPr>
            <p:ph idx="1"/>
          </p:nvPr>
        </p:nvSpPr>
        <p:spPr/>
        <p:txBody>
          <a:bodyPr/>
          <a:lstStyle/>
          <a:p>
            <a:r>
              <a:rPr lang="en-US" dirty="0"/>
              <a:t>Applications that are </a:t>
            </a:r>
            <a:br>
              <a:rPr lang="en-US" dirty="0"/>
            </a:br>
            <a:r>
              <a:rPr lang="en-US" dirty="0"/>
              <a:t>hosted in massive-scale </a:t>
            </a:r>
            <a:br>
              <a:rPr lang="en-US" dirty="0"/>
            </a:br>
            <a:r>
              <a:rPr lang="en-US" dirty="0"/>
              <a:t>computing infrastructures </a:t>
            </a:r>
            <a:br>
              <a:rPr lang="en-US" dirty="0"/>
            </a:br>
            <a:r>
              <a:rPr lang="en-US" dirty="0"/>
              <a:t>such as data centers</a:t>
            </a:r>
          </a:p>
          <a:p>
            <a:r>
              <a:rPr lang="en-US" dirty="0"/>
              <a:t>Used by millions of </a:t>
            </a:r>
            <a:br>
              <a:rPr lang="en-US" dirty="0"/>
            </a:br>
            <a:r>
              <a:rPr lang="en-US" dirty="0"/>
              <a:t>geographically distributed </a:t>
            </a:r>
            <a:br>
              <a:rPr lang="en-US" dirty="0"/>
            </a:br>
            <a:r>
              <a:rPr lang="en-US" dirty="0"/>
              <a:t>users</a:t>
            </a:r>
          </a:p>
          <a:p>
            <a:pPr lvl="1"/>
            <a:r>
              <a:rPr lang="en-US" dirty="0"/>
              <a:t>Via web browsers, </a:t>
            </a:r>
            <a:br>
              <a:rPr lang="en-US" dirty="0"/>
            </a:br>
            <a:r>
              <a:rPr lang="en-US" dirty="0"/>
              <a:t>mobile clients, etc.</a:t>
            </a:r>
          </a:p>
          <a:p>
            <a:r>
              <a:rPr lang="en-US" dirty="0"/>
              <a:t>Produce, store, consume massive amounts of data</a:t>
            </a:r>
          </a:p>
          <a:p>
            <a:pPr lvl="1"/>
            <a:r>
              <a:rPr lang="en-US" dirty="0"/>
              <a:t>Scale is hard to comprehend</a:t>
            </a:r>
          </a:p>
          <a:p>
            <a:endParaRPr lang="en-US" dirty="0"/>
          </a:p>
          <a:p>
            <a:endParaRPr lang="en-CA" dirty="0"/>
          </a:p>
        </p:txBody>
      </p:sp>
      <p:pic>
        <p:nvPicPr>
          <p:cNvPr id="4" name="Picture 3">
            <a:extLst>
              <a:ext uri="{FF2B5EF4-FFF2-40B4-BE49-F238E27FC236}">
                <a16:creationId xmlns:a16="http://schemas.microsoft.com/office/drawing/2014/main" id="{777444F1-E904-4FB0-AD8B-902022EFA0DB}"/>
              </a:ext>
            </a:extLst>
          </p:cNvPr>
          <p:cNvPicPr>
            <a:picLocks noChangeAspect="1"/>
          </p:cNvPicPr>
          <p:nvPr/>
        </p:nvPicPr>
        <p:blipFill rotWithShape="1">
          <a:blip r:embed="rId2"/>
          <a:srcRect t="17629" b="23260"/>
          <a:stretch/>
        </p:blipFill>
        <p:spPr>
          <a:xfrm>
            <a:off x="5580997" y="1670598"/>
            <a:ext cx="4158750" cy="4199465"/>
          </a:xfrm>
          <a:prstGeom prst="rect">
            <a:avLst/>
          </a:prstGeom>
        </p:spPr>
      </p:pic>
    </p:spTree>
    <p:extLst>
      <p:ext uri="{BB962C8B-B14F-4D97-AF65-F5344CB8AC3E}">
        <p14:creationId xmlns:p14="http://schemas.microsoft.com/office/powerpoint/2010/main" val="2529385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Storage Systems</a:t>
            </a:r>
          </a:p>
        </p:txBody>
      </p:sp>
      <p:sp>
        <p:nvSpPr>
          <p:cNvPr id="3" name="Content Placeholder 2"/>
          <p:cNvSpPr>
            <a:spLocks noGrp="1"/>
          </p:cNvSpPr>
          <p:nvPr>
            <p:ph idx="1"/>
          </p:nvPr>
        </p:nvSpPr>
        <p:spPr/>
        <p:txBody>
          <a:bodyPr/>
          <a:lstStyle/>
          <a:p>
            <a:r>
              <a:rPr lang="en-CA" dirty="0"/>
              <a:t>For the next few weeks, we focus on massive scale storage systems</a:t>
            </a:r>
          </a:p>
          <a:p>
            <a:r>
              <a:rPr lang="en-CA" dirty="0"/>
              <a:t>Today, cluster scale storage</a:t>
            </a:r>
          </a:p>
          <a:p>
            <a:r>
              <a:rPr lang="en-CA" dirty="0"/>
              <a:t>Next week, strongly consistent storage</a:t>
            </a:r>
          </a:p>
          <a:p>
            <a:r>
              <a:rPr lang="en-CA" dirty="0"/>
              <a:t>Following week, wide area storage</a:t>
            </a:r>
          </a:p>
        </p:txBody>
      </p:sp>
    </p:spTree>
    <p:extLst>
      <p:ext uri="{BB962C8B-B14F-4D97-AF65-F5344CB8AC3E}">
        <p14:creationId xmlns:p14="http://schemas.microsoft.com/office/powerpoint/2010/main" val="172503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Type of Storage Systems</a:t>
            </a:r>
          </a:p>
        </p:txBody>
      </p:sp>
      <p:grpSp>
        <p:nvGrpSpPr>
          <p:cNvPr id="11" name="Group 10"/>
          <p:cNvGrpSpPr/>
          <p:nvPr/>
        </p:nvGrpSpPr>
        <p:grpSpPr>
          <a:xfrm>
            <a:off x="814175" y="2310081"/>
            <a:ext cx="3885312" cy="3353188"/>
            <a:chOff x="1290471" y="2310081"/>
            <a:chExt cx="3885312" cy="3353188"/>
          </a:xfrm>
        </p:grpSpPr>
        <p:sp>
          <p:nvSpPr>
            <p:cNvPr id="4" name="TextBox 3"/>
            <p:cNvSpPr txBox="1"/>
            <p:nvPr/>
          </p:nvSpPr>
          <p:spPr>
            <a:xfrm>
              <a:off x="1752594" y="2310081"/>
              <a:ext cx="2961067" cy="845744"/>
            </a:xfrm>
            <a:prstGeom prst="rect">
              <a:avLst/>
            </a:prstGeom>
            <a:noFill/>
          </p:spPr>
          <p:txBody>
            <a:bodyPr wrap="none" rtlCol="0">
              <a:spAutoFit/>
            </a:bodyPr>
            <a:lstStyle/>
            <a:p>
              <a:pPr algn="ctr"/>
              <a:r>
                <a:rPr lang="en-CA" dirty="0">
                  <a:solidFill>
                    <a:schemeClr val="tx1"/>
                  </a:solidFill>
                </a:rPr>
                <a:t>File systems for </a:t>
              </a:r>
            </a:p>
            <a:p>
              <a:pPr algn="ctr"/>
              <a:r>
                <a:rPr lang="en-CA" dirty="0">
                  <a:solidFill>
                    <a:schemeClr val="tx1"/>
                  </a:solidFill>
                </a:rPr>
                <a:t>unstructured data</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0471" y="3827876"/>
              <a:ext cx="3885312" cy="1835393"/>
            </a:xfrm>
            <a:prstGeom prst="rect">
              <a:avLst/>
            </a:prstGeom>
          </p:spPr>
        </p:pic>
      </p:grpSp>
      <p:grpSp>
        <p:nvGrpSpPr>
          <p:cNvPr id="12" name="Group 11"/>
          <p:cNvGrpSpPr/>
          <p:nvPr/>
        </p:nvGrpSpPr>
        <p:grpSpPr>
          <a:xfrm>
            <a:off x="5498021" y="2310081"/>
            <a:ext cx="3250553" cy="3542779"/>
            <a:chOff x="5974317" y="2310081"/>
            <a:chExt cx="3250553" cy="3542779"/>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4317" y="3689765"/>
              <a:ext cx="3250553" cy="2163095"/>
            </a:xfrm>
            <a:prstGeom prst="rect">
              <a:avLst/>
            </a:prstGeom>
          </p:spPr>
        </p:pic>
        <p:sp>
          <p:nvSpPr>
            <p:cNvPr id="9" name="TextBox 8"/>
            <p:cNvSpPr txBox="1"/>
            <p:nvPr/>
          </p:nvSpPr>
          <p:spPr>
            <a:xfrm>
              <a:off x="6119059" y="2310081"/>
              <a:ext cx="2961068" cy="845744"/>
            </a:xfrm>
            <a:prstGeom prst="rect">
              <a:avLst/>
            </a:prstGeom>
            <a:noFill/>
          </p:spPr>
          <p:txBody>
            <a:bodyPr wrap="none" rtlCol="0">
              <a:spAutoFit/>
            </a:bodyPr>
            <a:lstStyle/>
            <a:p>
              <a:pPr algn="ctr"/>
              <a:r>
                <a:rPr lang="en-CA" dirty="0">
                  <a:solidFill>
                    <a:schemeClr val="tx1"/>
                  </a:solidFill>
                </a:rPr>
                <a:t>Databases for </a:t>
              </a:r>
            </a:p>
            <a:p>
              <a:pPr algn="ctr"/>
              <a:r>
                <a:rPr lang="en-CA" dirty="0">
                  <a:solidFill>
                    <a:schemeClr val="tx1"/>
                  </a:solidFill>
                </a:rPr>
                <a:t>unstructured data</a:t>
              </a:r>
            </a:p>
          </p:txBody>
        </p:sp>
      </p:grpSp>
    </p:spTree>
    <p:extLst>
      <p:ext uri="{BB962C8B-B14F-4D97-AF65-F5344CB8AC3E}">
        <p14:creationId xmlns:p14="http://schemas.microsoft.com/office/powerpoint/2010/main" val="343384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Scalable File Systems</a:t>
            </a:r>
          </a:p>
        </p:txBody>
      </p:sp>
      <p:sp>
        <p:nvSpPr>
          <p:cNvPr id="3" name="Content Placeholder 2"/>
          <p:cNvSpPr>
            <a:spLocks noGrp="1"/>
          </p:cNvSpPr>
          <p:nvPr>
            <p:ph idx="1"/>
          </p:nvPr>
        </p:nvSpPr>
        <p:spPr/>
        <p:txBody>
          <a:bodyPr/>
          <a:lstStyle/>
          <a:p>
            <a:r>
              <a:rPr lang="en-CA" dirty="0"/>
              <a:t>Requirements</a:t>
            </a:r>
          </a:p>
          <a:p>
            <a:pPr lvl="1"/>
            <a:r>
              <a:rPr lang="en-CA" dirty="0"/>
              <a:t>Bulk storage</a:t>
            </a:r>
          </a:p>
          <a:p>
            <a:pPr lvl="1"/>
            <a:r>
              <a:rPr lang="en-CA" dirty="0"/>
              <a:t>High throughput</a:t>
            </a:r>
          </a:p>
          <a:p>
            <a:pPr lvl="1"/>
            <a:r>
              <a:rPr lang="en-CA" dirty="0"/>
              <a:t>Scalable</a:t>
            </a:r>
          </a:p>
          <a:p>
            <a:pPr lvl="1"/>
            <a:r>
              <a:rPr lang="en-CA" dirty="0"/>
              <a:t>Fault tolerant</a:t>
            </a:r>
          </a:p>
          <a:p>
            <a:r>
              <a:rPr lang="en-CA" dirty="0"/>
              <a:t>Key idea for scaling: separate metadata and data operations</a:t>
            </a:r>
          </a:p>
          <a:p>
            <a:pPr lvl="1"/>
            <a:r>
              <a:rPr lang="en-CA" dirty="0"/>
              <a:t>Metadata is smaller, requires strong consistency for correct file system operation</a:t>
            </a:r>
          </a:p>
          <a:p>
            <a:pPr lvl="1"/>
            <a:r>
              <a:rPr lang="en-CA" dirty="0"/>
              <a:t>Data is much larger, requires high throughput</a:t>
            </a:r>
          </a:p>
        </p:txBody>
      </p:sp>
    </p:spTree>
    <p:extLst>
      <p:ext uri="{BB962C8B-B14F-4D97-AF65-F5344CB8AC3E}">
        <p14:creationId xmlns:p14="http://schemas.microsoft.com/office/powerpoint/2010/main" val="753022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GFS: Key Design Ideas </a:t>
            </a:r>
          </a:p>
        </p:txBody>
      </p:sp>
      <p:sp>
        <p:nvSpPr>
          <p:cNvPr id="3" name="Content Placeholder 2"/>
          <p:cNvSpPr>
            <a:spLocks noGrp="1"/>
          </p:cNvSpPr>
          <p:nvPr>
            <p:ph idx="1"/>
          </p:nvPr>
        </p:nvSpPr>
        <p:spPr/>
        <p:txBody>
          <a:bodyPr/>
          <a:lstStyle/>
          <a:p>
            <a:r>
              <a:rPr lang="en-CA" dirty="0"/>
              <a:t>Goal: use a cluster of machines to provide a scalable storage pool</a:t>
            </a:r>
          </a:p>
          <a:p>
            <a:r>
              <a:rPr lang="en-CA" dirty="0"/>
              <a:t>Metadata server</a:t>
            </a:r>
          </a:p>
          <a:p>
            <a:pPr lvl="1"/>
            <a:r>
              <a:rPr lang="en-CA" dirty="0"/>
              <a:t>Use single node for ensuring metadata consistency</a:t>
            </a:r>
          </a:p>
          <a:p>
            <a:pPr lvl="1"/>
            <a:r>
              <a:rPr lang="en-CA" dirty="0"/>
              <a:t>Manage replication (replica placement, load balancing, etc.)</a:t>
            </a:r>
          </a:p>
          <a:p>
            <a:pPr lvl="1"/>
            <a:r>
              <a:rPr lang="en-CA" dirty="0"/>
              <a:t>Replicate operation logs for fault tolerance</a:t>
            </a:r>
          </a:p>
          <a:p>
            <a:pPr lvl="1"/>
            <a:r>
              <a:rPr lang="en-CA" dirty="0"/>
              <a:t>Avoid performing any data operations</a:t>
            </a:r>
          </a:p>
          <a:p>
            <a:r>
              <a:rPr lang="en-CA" dirty="0"/>
              <a:t>Data servers</a:t>
            </a:r>
          </a:p>
          <a:p>
            <a:pPr lvl="1"/>
            <a:r>
              <a:rPr lang="en-CA" dirty="0"/>
              <a:t>Shard files across multiple servers</a:t>
            </a:r>
          </a:p>
          <a:p>
            <a:pPr lvl="1"/>
            <a:r>
              <a:rPr lang="en-CA" dirty="0"/>
              <a:t>Support file appends efficiently</a:t>
            </a:r>
          </a:p>
          <a:p>
            <a:pPr lvl="1"/>
            <a:r>
              <a:rPr lang="en-CA" dirty="0"/>
              <a:t>Provide weak data consistency guarantees</a:t>
            </a:r>
          </a:p>
        </p:txBody>
      </p:sp>
    </p:spTree>
    <p:extLst>
      <p:ext uri="{BB962C8B-B14F-4D97-AF65-F5344CB8AC3E}">
        <p14:creationId xmlns:p14="http://schemas.microsoft.com/office/powerpoint/2010/main" val="247768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GFS: Pros, Cons</a:t>
            </a:r>
          </a:p>
        </p:txBody>
      </p:sp>
      <p:sp>
        <p:nvSpPr>
          <p:cNvPr id="3" name="Content Placeholder 2"/>
          <p:cNvSpPr>
            <a:spLocks noGrp="1"/>
          </p:cNvSpPr>
          <p:nvPr>
            <p:ph idx="1"/>
          </p:nvPr>
        </p:nvSpPr>
        <p:spPr/>
        <p:txBody>
          <a:bodyPr/>
          <a:lstStyle/>
          <a:p>
            <a:r>
              <a:rPr lang="en-CA" dirty="0"/>
              <a:t>Pros</a:t>
            </a:r>
          </a:p>
          <a:p>
            <a:pPr lvl="1"/>
            <a:r>
              <a:rPr lang="en-US" dirty="0"/>
              <a:t>Can handle massive data and massive objects </a:t>
            </a:r>
            <a:r>
              <a:rPr lang="en-US" dirty="0" err="1"/>
              <a:t>scalably</a:t>
            </a:r>
            <a:endParaRPr lang="en-CA" dirty="0"/>
          </a:p>
          <a:p>
            <a:pPr lvl="1"/>
            <a:r>
              <a:rPr lang="en-US" dirty="0"/>
              <a:t>Works well for large sequential reads/writes</a:t>
            </a:r>
          </a:p>
          <a:p>
            <a:pPr lvl="1"/>
            <a:r>
              <a:rPr lang="en-US" dirty="0"/>
              <a:t>Simple, robust reliability model</a:t>
            </a:r>
          </a:p>
          <a:p>
            <a:r>
              <a:rPr lang="en-US" dirty="0"/>
              <a:t>Cons</a:t>
            </a:r>
          </a:p>
          <a:p>
            <a:pPr lvl="1"/>
            <a:r>
              <a:rPr lang="en-US" dirty="0"/>
              <a:t>Metadata server can be bottleneck, single point of failure</a:t>
            </a:r>
          </a:p>
          <a:p>
            <a:pPr lvl="2"/>
            <a:r>
              <a:rPr lang="en-US" dirty="0" err="1"/>
              <a:t>Sharding</a:t>
            </a:r>
            <a:r>
              <a:rPr lang="en-US" dirty="0"/>
              <a:t> the namespace, replicating the server is feasible</a:t>
            </a:r>
          </a:p>
          <a:p>
            <a:pPr lvl="1"/>
            <a:r>
              <a:rPr lang="en-US" dirty="0"/>
              <a:t>Weak consistency guarantees</a:t>
            </a:r>
          </a:p>
          <a:p>
            <a:pPr lvl="2"/>
            <a:r>
              <a:rPr lang="en-US" dirty="0"/>
              <a:t>Linearizability for single chunk writes (not for cross-chunk writes)</a:t>
            </a:r>
          </a:p>
          <a:p>
            <a:pPr lvl="2"/>
            <a:r>
              <a:rPr lang="en-US" dirty="0"/>
              <a:t>Stale chunk reads possible</a:t>
            </a:r>
          </a:p>
          <a:p>
            <a:pPr lvl="2"/>
            <a:r>
              <a:rPr lang="en-US" dirty="0"/>
              <a:t>Duplicate and inconsistent data can be read</a:t>
            </a:r>
          </a:p>
          <a:p>
            <a:pPr lvl="1"/>
            <a:r>
              <a:rPr lang="en-US" dirty="0"/>
              <a:t>Small reads, overwrites are expensive</a:t>
            </a:r>
          </a:p>
          <a:p>
            <a:pPr lvl="1"/>
            <a:endParaRPr lang="en-CA" dirty="0"/>
          </a:p>
          <a:p>
            <a:pPr lvl="1"/>
            <a:endParaRPr lang="en-CA" dirty="0"/>
          </a:p>
        </p:txBody>
      </p:sp>
    </p:spTree>
    <p:extLst>
      <p:ext uri="{BB962C8B-B14F-4D97-AF65-F5344CB8AC3E}">
        <p14:creationId xmlns:p14="http://schemas.microsoft.com/office/powerpoint/2010/main" val="1772096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Questions to Keep in Mind</a:t>
            </a:r>
          </a:p>
        </p:txBody>
      </p:sp>
      <p:sp>
        <p:nvSpPr>
          <p:cNvPr id="3" name="Content Placeholder 2"/>
          <p:cNvSpPr>
            <a:spLocks noGrp="1"/>
          </p:cNvSpPr>
          <p:nvPr>
            <p:ph idx="1"/>
          </p:nvPr>
        </p:nvSpPr>
        <p:spPr/>
        <p:txBody>
          <a:bodyPr/>
          <a:lstStyle/>
          <a:p>
            <a:r>
              <a:rPr lang="en-CA" dirty="0"/>
              <a:t>Which file system X have we seen until now?</a:t>
            </a:r>
          </a:p>
          <a:p>
            <a:pPr lvl="1"/>
            <a:r>
              <a:rPr lang="en-CA" dirty="0"/>
              <a:t>What are the differences between GFS and X?</a:t>
            </a:r>
          </a:p>
          <a:p>
            <a:pPr lvl="1"/>
            <a:r>
              <a:rPr lang="en-CA" dirty="0"/>
              <a:t>When should you use X and when GFS?</a:t>
            </a:r>
          </a:p>
          <a:p>
            <a:pPr lvl="1"/>
            <a:r>
              <a:rPr lang="en-CA" dirty="0"/>
              <a:t>Is there any synergy between the two?</a:t>
            </a:r>
          </a:p>
          <a:p>
            <a:r>
              <a:rPr lang="en-CA" dirty="0"/>
              <a:t>How does GFS provide fault tolerance?</a:t>
            </a:r>
          </a:p>
          <a:p>
            <a:pPr lvl="1"/>
            <a:r>
              <a:rPr lang="en-CA" dirty="0"/>
              <a:t>What fault tolerance method(s) Y have we seen?</a:t>
            </a:r>
          </a:p>
          <a:p>
            <a:pPr lvl="1"/>
            <a:r>
              <a:rPr lang="en-CA" dirty="0"/>
              <a:t>What are the similarities/differences between GFS’s fault tolerance method and Y?</a:t>
            </a:r>
          </a:p>
          <a:p>
            <a:r>
              <a:rPr lang="en-CA" dirty="0"/>
              <a:t>What are the consistency guarantees provided by GFS?</a:t>
            </a:r>
          </a:p>
          <a:p>
            <a:pPr lvl="1"/>
            <a:r>
              <a:rPr lang="en-CA" dirty="0"/>
              <a:t>Why provide these guarantees?</a:t>
            </a:r>
          </a:p>
        </p:txBody>
      </p:sp>
    </p:spTree>
    <p:extLst>
      <p:ext uri="{BB962C8B-B14F-4D97-AF65-F5344CB8AC3E}">
        <p14:creationId xmlns:p14="http://schemas.microsoft.com/office/powerpoint/2010/main" val="563604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Scalable Databases</a:t>
            </a:r>
          </a:p>
        </p:txBody>
      </p:sp>
      <p:sp>
        <p:nvSpPr>
          <p:cNvPr id="3" name="Content Placeholder 2"/>
          <p:cNvSpPr>
            <a:spLocks noGrp="1"/>
          </p:cNvSpPr>
          <p:nvPr>
            <p:ph idx="1"/>
          </p:nvPr>
        </p:nvSpPr>
        <p:spPr/>
        <p:txBody>
          <a:bodyPr/>
          <a:lstStyle/>
          <a:p>
            <a:r>
              <a:rPr lang="en-CA" dirty="0"/>
              <a:t>Requirements</a:t>
            </a:r>
          </a:p>
          <a:p>
            <a:pPr lvl="1"/>
            <a:r>
              <a:rPr lang="en-CA" dirty="0">
                <a:solidFill>
                  <a:schemeClr val="bg1">
                    <a:lumMod val="65000"/>
                  </a:schemeClr>
                </a:solidFill>
              </a:rPr>
              <a:t>Bulk storage</a:t>
            </a:r>
          </a:p>
          <a:p>
            <a:pPr lvl="1"/>
            <a:r>
              <a:rPr lang="en-CA" dirty="0">
                <a:solidFill>
                  <a:schemeClr val="bg1">
                    <a:lumMod val="65000"/>
                  </a:schemeClr>
                </a:solidFill>
              </a:rPr>
              <a:t>High throughput</a:t>
            </a:r>
          </a:p>
          <a:p>
            <a:pPr lvl="1"/>
            <a:r>
              <a:rPr lang="en-CA" dirty="0">
                <a:solidFill>
                  <a:schemeClr val="bg1">
                    <a:lumMod val="65000"/>
                  </a:schemeClr>
                </a:solidFill>
              </a:rPr>
              <a:t>Scalable</a:t>
            </a:r>
          </a:p>
          <a:p>
            <a:pPr lvl="1"/>
            <a:r>
              <a:rPr lang="en-CA" dirty="0">
                <a:solidFill>
                  <a:schemeClr val="bg1">
                    <a:lumMod val="65000"/>
                  </a:schemeClr>
                </a:solidFill>
              </a:rPr>
              <a:t>Fault tolerant</a:t>
            </a:r>
          </a:p>
          <a:p>
            <a:pPr lvl="1"/>
            <a:r>
              <a:rPr lang="en-CA" dirty="0"/>
              <a:t>Structured data, data locality</a:t>
            </a:r>
          </a:p>
          <a:p>
            <a:pPr lvl="1"/>
            <a:r>
              <a:rPr lang="en-CA" dirty="0"/>
              <a:t>Random accesses</a:t>
            </a:r>
          </a:p>
          <a:p>
            <a:pPr lvl="1"/>
            <a:r>
              <a:rPr lang="en-CA" dirty="0"/>
              <a:t>Low latency</a:t>
            </a:r>
          </a:p>
          <a:p>
            <a:pPr lvl="1"/>
            <a:r>
              <a:rPr lang="en-CA" dirty="0"/>
              <a:t>“Some” consistency</a:t>
            </a:r>
          </a:p>
        </p:txBody>
      </p:sp>
    </p:spTree>
    <p:extLst>
      <p:ext uri="{BB962C8B-B14F-4D97-AF65-F5344CB8AC3E}">
        <p14:creationId xmlns:p14="http://schemas.microsoft.com/office/powerpoint/2010/main" val="29407578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Utopia"/>
        <a:ea typeface=""/>
        <a:cs typeface=""/>
      </a:majorFont>
      <a:minorFont>
        <a:latin typeface="Utop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Verdana"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Talk Template</Template>
  <TotalTime>6708</TotalTime>
  <Words>1456</Words>
  <Application>Microsoft Office PowerPoint</Application>
  <PresentationFormat>Custom</PresentationFormat>
  <Paragraphs>186</Paragraphs>
  <Slides>17</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Cambria Math</vt:lpstr>
      <vt:lpstr>Times New Roman</vt:lpstr>
      <vt:lpstr>Times-Roman~1b</vt:lpstr>
      <vt:lpstr>Utopia</vt:lpstr>
      <vt:lpstr>Verdana</vt:lpstr>
      <vt:lpstr>Default Design</vt:lpstr>
      <vt:lpstr>Cluster Storage Systems - A Quick Overview</vt:lpstr>
      <vt:lpstr>Web-Scale Apps</vt:lpstr>
      <vt:lpstr>Storage Systems</vt:lpstr>
      <vt:lpstr>Type of Storage Systems</vt:lpstr>
      <vt:lpstr>Scalable File Systems</vt:lpstr>
      <vt:lpstr>GFS: Key Design Ideas </vt:lpstr>
      <vt:lpstr>GFS: Pros, Cons</vt:lpstr>
      <vt:lpstr>Questions to Keep in Mind</vt:lpstr>
      <vt:lpstr>Scalable Databases</vt:lpstr>
      <vt:lpstr>Bigtable: Key Design Ideas </vt:lpstr>
      <vt:lpstr>Bigtable: Key Design Ideas </vt:lpstr>
      <vt:lpstr>Cloud-Scale Storage Requirements</vt:lpstr>
      <vt:lpstr>Storage Options</vt:lpstr>
      <vt:lpstr>Write-Optimized Storage</vt:lpstr>
      <vt:lpstr>Log-Structured Merge (LSM) Trees</vt:lpstr>
      <vt:lpstr>Bigtable: Pros, Cons</vt:lpstr>
      <vt:lpstr>Questions to Keep in Mind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Topics in Software Engineering:  Dependable Systems</dc:title>
  <dc:creator>Ashvin Goel</dc:creator>
  <cp:lastModifiedBy>Ashvin Goel</cp:lastModifiedBy>
  <cp:revision>337</cp:revision>
  <cp:lastPrinted>1601-01-01T00:00:00Z</cp:lastPrinted>
  <dcterms:created xsi:type="dcterms:W3CDTF">2006-01-08T15:16:40Z</dcterms:created>
  <dcterms:modified xsi:type="dcterms:W3CDTF">2022-03-02T15:10:08Z</dcterms:modified>
</cp:coreProperties>
</file>