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3"/>
  </p:notesMasterIdLst>
  <p:sldIdLst>
    <p:sldId id="256" r:id="rId2"/>
    <p:sldId id="258" r:id="rId3"/>
    <p:sldId id="257" r:id="rId4"/>
    <p:sldId id="259" r:id="rId5"/>
    <p:sldId id="260" r:id="rId6"/>
    <p:sldId id="261" r:id="rId7"/>
    <p:sldId id="262" r:id="rId8"/>
    <p:sldId id="312" r:id="rId9"/>
    <p:sldId id="314" r:id="rId10"/>
    <p:sldId id="315" r:id="rId11"/>
    <p:sldId id="318" r:id="rId12"/>
    <p:sldId id="313" r:id="rId13"/>
    <p:sldId id="319" r:id="rId14"/>
    <p:sldId id="267" r:id="rId15"/>
    <p:sldId id="320" r:id="rId16"/>
    <p:sldId id="264" r:id="rId17"/>
    <p:sldId id="263" r:id="rId18"/>
    <p:sldId id="321" r:id="rId19"/>
    <p:sldId id="323" r:id="rId20"/>
    <p:sldId id="322" r:id="rId21"/>
    <p:sldId id="324" r:id="rId22"/>
  </p:sldIdLst>
  <p:sldSz cx="10077450" cy="7562850"/>
  <p:notesSz cx="7772400" cy="10058400"/>
  <p:defaultTextStyle>
    <a:defPPr>
      <a:defRPr lang="en-GB"/>
    </a:defPPr>
    <a:lvl1pPr algn="l" defTabSz="449263" rtl="0" fontAlgn="base" hangingPunct="0">
      <a:lnSpc>
        <a:spcPct val="102000"/>
      </a:lnSpc>
      <a:spcBef>
        <a:spcPct val="0"/>
      </a:spcBef>
      <a:spcAft>
        <a:spcPct val="0"/>
      </a:spcAft>
      <a:buClr>
        <a:srgbClr val="000000"/>
      </a:buClr>
      <a:buSzPct val="100000"/>
      <a:buFont typeface="Times New Roman" pitchFamily="18" charset="0"/>
      <a:defRPr sz="2400" kern="1200">
        <a:solidFill>
          <a:schemeClr val="bg1"/>
        </a:solidFill>
        <a:latin typeface="Verdana" pitchFamily="34" charset="0"/>
        <a:ea typeface="+mn-ea"/>
        <a:cs typeface="+mn-cs"/>
      </a:defRPr>
    </a:lvl1pPr>
    <a:lvl2pPr marL="742950" indent="-285750" algn="l" defTabSz="449263" rtl="0" fontAlgn="base" hangingPunct="0">
      <a:lnSpc>
        <a:spcPct val="102000"/>
      </a:lnSpc>
      <a:spcBef>
        <a:spcPct val="0"/>
      </a:spcBef>
      <a:spcAft>
        <a:spcPct val="0"/>
      </a:spcAft>
      <a:buClr>
        <a:srgbClr val="000000"/>
      </a:buClr>
      <a:buSzPct val="100000"/>
      <a:buFont typeface="Times New Roman" pitchFamily="18" charset="0"/>
      <a:defRPr sz="2400" kern="1200">
        <a:solidFill>
          <a:schemeClr val="bg1"/>
        </a:solidFill>
        <a:latin typeface="Verdana" pitchFamily="34" charset="0"/>
        <a:ea typeface="+mn-ea"/>
        <a:cs typeface="+mn-cs"/>
      </a:defRPr>
    </a:lvl2pPr>
    <a:lvl3pPr marL="1143000" indent="-228600" algn="l" defTabSz="449263" rtl="0" fontAlgn="base" hangingPunct="0">
      <a:lnSpc>
        <a:spcPct val="102000"/>
      </a:lnSpc>
      <a:spcBef>
        <a:spcPct val="0"/>
      </a:spcBef>
      <a:spcAft>
        <a:spcPct val="0"/>
      </a:spcAft>
      <a:buClr>
        <a:srgbClr val="000000"/>
      </a:buClr>
      <a:buSzPct val="100000"/>
      <a:buFont typeface="Times New Roman" pitchFamily="18" charset="0"/>
      <a:defRPr sz="2400" kern="1200">
        <a:solidFill>
          <a:schemeClr val="bg1"/>
        </a:solidFill>
        <a:latin typeface="Verdana" pitchFamily="34" charset="0"/>
        <a:ea typeface="+mn-ea"/>
        <a:cs typeface="+mn-cs"/>
      </a:defRPr>
    </a:lvl3pPr>
    <a:lvl4pPr marL="1600200" indent="-228600" algn="l" defTabSz="449263" rtl="0" fontAlgn="base" hangingPunct="0">
      <a:lnSpc>
        <a:spcPct val="102000"/>
      </a:lnSpc>
      <a:spcBef>
        <a:spcPct val="0"/>
      </a:spcBef>
      <a:spcAft>
        <a:spcPct val="0"/>
      </a:spcAft>
      <a:buClr>
        <a:srgbClr val="000000"/>
      </a:buClr>
      <a:buSzPct val="100000"/>
      <a:buFont typeface="Times New Roman" pitchFamily="18" charset="0"/>
      <a:defRPr sz="2400" kern="1200">
        <a:solidFill>
          <a:schemeClr val="bg1"/>
        </a:solidFill>
        <a:latin typeface="Verdana" pitchFamily="34" charset="0"/>
        <a:ea typeface="+mn-ea"/>
        <a:cs typeface="+mn-cs"/>
      </a:defRPr>
    </a:lvl4pPr>
    <a:lvl5pPr marL="2057400" indent="-228600" algn="l" defTabSz="449263" rtl="0" fontAlgn="base" hangingPunct="0">
      <a:lnSpc>
        <a:spcPct val="102000"/>
      </a:lnSpc>
      <a:spcBef>
        <a:spcPct val="0"/>
      </a:spcBef>
      <a:spcAft>
        <a:spcPct val="0"/>
      </a:spcAft>
      <a:buClr>
        <a:srgbClr val="000000"/>
      </a:buClr>
      <a:buSzPct val="100000"/>
      <a:buFont typeface="Times New Roman" pitchFamily="18" charset="0"/>
      <a:defRPr sz="2400" kern="1200">
        <a:solidFill>
          <a:schemeClr val="bg1"/>
        </a:solidFill>
        <a:latin typeface="Verdana" pitchFamily="34" charset="0"/>
        <a:ea typeface="+mn-ea"/>
        <a:cs typeface="+mn-cs"/>
      </a:defRPr>
    </a:lvl5pPr>
    <a:lvl6pPr marL="2286000" algn="l" defTabSz="914400" rtl="0" eaLnBrk="1" latinLnBrk="0" hangingPunct="1">
      <a:defRPr sz="2400" kern="1200">
        <a:solidFill>
          <a:schemeClr val="bg1"/>
        </a:solidFill>
        <a:latin typeface="Verdana" pitchFamily="34" charset="0"/>
        <a:ea typeface="+mn-ea"/>
        <a:cs typeface="+mn-cs"/>
      </a:defRPr>
    </a:lvl6pPr>
    <a:lvl7pPr marL="2743200" algn="l" defTabSz="914400" rtl="0" eaLnBrk="1" latinLnBrk="0" hangingPunct="1">
      <a:defRPr sz="2400" kern="1200">
        <a:solidFill>
          <a:schemeClr val="bg1"/>
        </a:solidFill>
        <a:latin typeface="Verdana" pitchFamily="34" charset="0"/>
        <a:ea typeface="+mn-ea"/>
        <a:cs typeface="+mn-cs"/>
      </a:defRPr>
    </a:lvl7pPr>
    <a:lvl8pPr marL="3200400" algn="l" defTabSz="914400" rtl="0" eaLnBrk="1" latinLnBrk="0" hangingPunct="1">
      <a:defRPr sz="2400" kern="1200">
        <a:solidFill>
          <a:schemeClr val="bg1"/>
        </a:solidFill>
        <a:latin typeface="Verdana" pitchFamily="34" charset="0"/>
        <a:ea typeface="+mn-ea"/>
        <a:cs typeface="+mn-cs"/>
      </a:defRPr>
    </a:lvl8pPr>
    <a:lvl9pPr marL="3657600" algn="l" defTabSz="914400" rtl="0" eaLnBrk="1" latinLnBrk="0" hangingPunct="1">
      <a:defRPr sz="2400" kern="1200">
        <a:solidFill>
          <a:schemeClr val="bg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72991" autoAdjust="0"/>
  </p:normalViewPr>
  <p:slideViewPr>
    <p:cSldViewPr>
      <p:cViewPr varScale="1">
        <p:scale>
          <a:sx n="46" d="100"/>
          <a:sy n="46" d="100"/>
        </p:scale>
        <p:origin x="1752" y="3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
          <p:cNvSpPr>
            <a:spLocks noGrp="1" noRot="1" noChangeAspect="1" noChangeArrowheads="1"/>
          </p:cNvSpPr>
          <p:nvPr>
            <p:ph type="sldImg"/>
          </p:nvPr>
        </p:nvSpPr>
        <p:spPr bwMode="auto">
          <a:xfrm>
            <a:off x="1311275" y="1027113"/>
            <a:ext cx="4932363" cy="3698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1169988" y="5086350"/>
            <a:ext cx="5221287" cy="4105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noProof="0"/>
          </a:p>
        </p:txBody>
      </p:sp>
    </p:spTree>
    <p:extLst>
      <p:ext uri="{BB962C8B-B14F-4D97-AF65-F5344CB8AC3E}">
        <p14:creationId xmlns:p14="http://schemas.microsoft.com/office/powerpoint/2010/main" val="3269502851"/>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1"/>
          <p:cNvSpPr txBox="1">
            <a:spLocks noGrp="1" noRot="1" noChangeAspect="1" noChangeArrowheads="1" noTextEdit="1"/>
          </p:cNvSpPr>
          <p:nvPr>
            <p:ph type="sldImg"/>
          </p:nvPr>
        </p:nvSpPr>
        <p:spPr>
          <a:xfrm>
            <a:off x="1312863" y="1027113"/>
            <a:ext cx="4930775" cy="37004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9" name="Rectangle 2"/>
          <p:cNvSpPr txBox="1">
            <a:spLocks noGrp="1" noChangeArrowheads="1"/>
          </p:cNvSpPr>
          <p:nvPr>
            <p:ph type="body" idx="1"/>
          </p:nvPr>
        </p:nvSpPr>
        <p:spPr>
          <a:xfrm>
            <a:off x="1169988" y="5086350"/>
            <a:ext cx="5222875" cy="41084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CA" dirty="0"/>
              <a:t>In previous class, we looked at cluster storage systems, GFS (file system) and Bigtable (database) that provided weak consistency.</a:t>
            </a:r>
            <a:r>
              <a:rPr lang="en-US" dirty="0"/>
              <a:t> Today, we will look at systems that provide strong consistency and provide support for transactions. We will consider the differences between the systems discussed last week and this week at the end of these slides.</a:t>
            </a:r>
            <a:endParaRPr lang="en-CA" dirty="0"/>
          </a:p>
        </p:txBody>
      </p:sp>
    </p:spTree>
    <p:extLst>
      <p:ext uri="{BB962C8B-B14F-4D97-AF65-F5344CB8AC3E}">
        <p14:creationId xmlns:p14="http://schemas.microsoft.com/office/powerpoint/2010/main" val="33988429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2863" y="1027113"/>
            <a:ext cx="4929187" cy="3698875"/>
          </a:xfrm>
        </p:spPr>
      </p:sp>
      <p:sp>
        <p:nvSpPr>
          <p:cNvPr id="3" name="Notes Placeholder 2"/>
          <p:cNvSpPr>
            <a:spLocks noGrp="1"/>
          </p:cNvSpPr>
          <p:nvPr>
            <p:ph type="body" idx="1"/>
          </p:nvPr>
        </p:nvSpPr>
        <p:spPr/>
        <p:txBody>
          <a:bodyPr/>
          <a:lstStyle/>
          <a:p>
            <a:r>
              <a:rPr lang="en-CA" dirty="0"/>
              <a:t>Until now we have talked about transactions and concurrency control on a single node.</a:t>
            </a:r>
          </a:p>
          <a:p>
            <a:endParaRPr lang="en-CA" dirty="0"/>
          </a:p>
          <a:p>
            <a:r>
              <a:rPr lang="en-CA" dirty="0"/>
              <a:t>coordinator node can be a participant as well.</a:t>
            </a:r>
          </a:p>
        </p:txBody>
      </p:sp>
    </p:spTree>
    <p:extLst>
      <p:ext uri="{BB962C8B-B14F-4D97-AF65-F5344CB8AC3E}">
        <p14:creationId xmlns:p14="http://schemas.microsoft.com/office/powerpoint/2010/main" val="28294953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2863" y="1027113"/>
            <a:ext cx="4929187" cy="3698875"/>
          </a:xfrm>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32512144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2863" y="1027113"/>
            <a:ext cx="4929187" cy="3698875"/>
          </a:xfrm>
        </p:spPr>
      </p:sp>
      <p:sp>
        <p:nvSpPr>
          <p:cNvPr id="3" name="Notes Placeholder 2"/>
          <p:cNvSpPr>
            <a:spLocks noGrp="1"/>
          </p:cNvSpPr>
          <p:nvPr>
            <p:ph type="body" idx="1"/>
          </p:nvPr>
        </p:nvSpPr>
        <p:spPr/>
        <p:txBody>
          <a:bodyPr/>
          <a:lstStyle/>
          <a:p>
            <a:r>
              <a:rPr lang="en-CA" dirty="0"/>
              <a:t>We will see today and later that replication is often combined with distributed transactions and atomic commit.</a:t>
            </a:r>
          </a:p>
          <a:p>
            <a:endParaRPr lang="en-CA" dirty="0"/>
          </a:p>
          <a:p>
            <a:r>
              <a:rPr lang="en-CA" dirty="0"/>
              <a:t>What is the difference between consensus and atomic commit? Roughly speaking, according to the “Relationship between Atomic Commitment and Consensus problems”, consensus is about reaching the same decision among non-faulty (correct) processes, while atomic commit is about reaching the same decision among all (correct or faulty) processes. Consensus makes sense for replication because if a replica fails, we can still access the data from the non-failing replicas. Atomic commit is required for distributed transactions because they are operating on different shards and so all shards need to agree or else the shards may become inconsistent.</a:t>
            </a:r>
          </a:p>
          <a:p>
            <a:endParaRPr lang="en-CA" dirty="0"/>
          </a:p>
          <a:p>
            <a:r>
              <a:rPr lang="en-CA" dirty="0"/>
              <a:t>from the </a:t>
            </a:r>
            <a:r>
              <a:rPr lang="en-US" sz="1800" b="1" i="0" dirty="0">
                <a:solidFill>
                  <a:srgbClr val="000000"/>
                </a:solidFill>
                <a:effectLst/>
                <a:latin typeface="NimbusSanL-Bold"/>
              </a:rPr>
              <a:t>Unifying Consensus and Atomic Commitment for Effective Cloud Data Management</a:t>
            </a:r>
            <a:r>
              <a:rPr lang="en-US" dirty="0"/>
              <a:t> paper:</a:t>
            </a:r>
            <a:br>
              <a:rPr lang="en-US" dirty="0"/>
            </a:br>
            <a:endParaRPr lang="en-CA" dirty="0"/>
          </a:p>
          <a:p>
            <a:r>
              <a:rPr lang="en-US" sz="1800" b="0" i="0" dirty="0">
                <a:solidFill>
                  <a:srgbClr val="000000"/>
                </a:solidFill>
                <a:effectLst/>
                <a:latin typeface="CMR9"/>
              </a:rPr>
              <a:t>The gold standard for atomically committing executing distributed transactions is two phase commit (2PC). But 2PC is a blocking protocol even in the presence of mere site failures, which led to the three phase commit protocol (3PC) that is nonblocking in the presence of crash failures. But the general version of 3PC is still blocking in the presence of certain types of partitioning failures.</a:t>
            </a:r>
            <a:br>
              <a:rPr lang="en-US" dirty="0"/>
            </a:br>
            <a:endParaRPr lang="en-CA" dirty="0"/>
          </a:p>
        </p:txBody>
      </p:sp>
    </p:spTree>
    <p:extLst>
      <p:ext uri="{BB962C8B-B14F-4D97-AF65-F5344CB8AC3E}">
        <p14:creationId xmlns:p14="http://schemas.microsoft.com/office/powerpoint/2010/main" val="32970012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2863" y="1027113"/>
            <a:ext cx="4929187" cy="3698875"/>
          </a:xfrm>
        </p:spPr>
      </p:sp>
      <p:sp>
        <p:nvSpPr>
          <p:cNvPr id="3" name="Notes Placeholder 2"/>
          <p:cNvSpPr>
            <a:spLocks noGrp="1"/>
          </p:cNvSpPr>
          <p:nvPr>
            <p:ph type="body" idx="1"/>
          </p:nvPr>
        </p:nvSpPr>
        <p:spPr/>
        <p:txBody>
          <a:bodyPr/>
          <a:lstStyle/>
          <a:p>
            <a:r>
              <a:rPr lang="en-CA" dirty="0"/>
              <a:t>read/write sets: in the transfer(</a:t>
            </a:r>
            <a:r>
              <a:rPr lang="en-CA" dirty="0" err="1"/>
              <a:t>a,b</a:t>
            </a:r>
            <a:r>
              <a:rPr lang="en-CA" dirty="0"/>
              <a:t>) and sum(</a:t>
            </a:r>
            <a:r>
              <a:rPr lang="en-CA" dirty="0" err="1"/>
              <a:t>a,b</a:t>
            </a:r>
            <a:r>
              <a:rPr lang="en-CA" dirty="0"/>
              <a:t>) transactions, the read write set is known before these transactions execute. however, this is not always the case.</a:t>
            </a:r>
          </a:p>
          <a:p>
            <a:endParaRPr lang="en-CA"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dirty="0"/>
              <a:t>Coordinator runs on application </a:t>
            </a:r>
            <a:r>
              <a:rPr lang="en-US"/>
              <a:t>node: this </a:t>
            </a:r>
            <a:r>
              <a:rPr lang="en-US" dirty="0"/>
              <a:t>complicates recovery and garbage collection because information such as whether a mini-transaction has committed or not is kept at the participants and it needs to be learnt by all (rather than being kept at the coordinator, as in 2 phase </a:t>
            </a:r>
            <a:r>
              <a:rPr lang="en-US"/>
              <a:t>commit)</a:t>
            </a:r>
            <a:endParaRPr lang="en-CA" dirty="0"/>
          </a:p>
          <a:p>
            <a:endParaRPr lang="en-CA" dirty="0"/>
          </a:p>
        </p:txBody>
      </p:sp>
    </p:spTree>
    <p:extLst>
      <p:ext uri="{BB962C8B-B14F-4D97-AF65-F5344CB8AC3E}">
        <p14:creationId xmlns:p14="http://schemas.microsoft.com/office/powerpoint/2010/main" val="11109591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2863" y="1027113"/>
            <a:ext cx="4929187" cy="3698875"/>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CA" dirty="0"/>
              <a:t>Establishes serial order of transactions </a:t>
            </a:r>
            <a:r>
              <a:rPr lang="en-CA" dirty="0">
                <a:solidFill>
                  <a:srgbClr val="C00000"/>
                </a:solidFill>
              </a:rPr>
              <a:t>before</a:t>
            </a:r>
            <a:r>
              <a:rPr lang="en-CA" dirty="0"/>
              <a:t> transaction execution: this can limit concurrency since transaction serial ordering cannot be changed at runtime</a:t>
            </a:r>
          </a:p>
          <a:p>
            <a:endParaRPr lang="en-CA"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CA" dirty="0"/>
              <a:t>cheap to perform replication: Input replication rather than output replication</a:t>
            </a:r>
          </a:p>
          <a:p>
            <a:endParaRPr lang="en-CA" dirty="0"/>
          </a:p>
          <a:p>
            <a:endParaRPr lang="en-CA" dirty="0"/>
          </a:p>
          <a:p>
            <a:r>
              <a:rPr lang="en-CA" dirty="0"/>
              <a:t>we will compare sinfonia and </a:t>
            </a:r>
            <a:r>
              <a:rPr lang="en-CA" dirty="0" err="1"/>
              <a:t>calvin</a:t>
            </a:r>
            <a:r>
              <a:rPr lang="en-CA" dirty="0"/>
              <a:t> later.</a:t>
            </a:r>
          </a:p>
        </p:txBody>
      </p:sp>
    </p:spTree>
    <p:extLst>
      <p:ext uri="{BB962C8B-B14F-4D97-AF65-F5344CB8AC3E}">
        <p14:creationId xmlns:p14="http://schemas.microsoft.com/office/powerpoint/2010/main" val="3270424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2863" y="1027113"/>
            <a:ext cx="4929187" cy="3698875"/>
          </a:xfrm>
        </p:spPr>
      </p:sp>
      <p:sp>
        <p:nvSpPr>
          <p:cNvPr id="3" name="Notes Placeholder 2"/>
          <p:cNvSpPr>
            <a:spLocks noGrp="1"/>
          </p:cNvSpPr>
          <p:nvPr>
            <p:ph type="body" idx="1"/>
          </p:nvPr>
        </p:nvSpPr>
        <p:spPr/>
        <p:txBody>
          <a:bodyPr/>
          <a:lstStyle/>
          <a:p>
            <a:r>
              <a:rPr lang="en-CA" dirty="0"/>
              <a:t>transfer is a read-write </a:t>
            </a:r>
            <a:r>
              <a:rPr lang="en-CA" dirty="0" err="1"/>
              <a:t>txn</a:t>
            </a:r>
            <a:r>
              <a:rPr lang="en-CA" dirty="0"/>
              <a:t>, sum is a read-only </a:t>
            </a:r>
            <a:r>
              <a:rPr lang="en-CA" dirty="0" err="1"/>
              <a:t>txn</a:t>
            </a:r>
            <a:r>
              <a:rPr lang="en-CA" dirty="0"/>
              <a:t>.</a:t>
            </a:r>
          </a:p>
        </p:txBody>
      </p:sp>
    </p:spTree>
    <p:extLst>
      <p:ext uri="{BB962C8B-B14F-4D97-AF65-F5344CB8AC3E}">
        <p14:creationId xmlns:p14="http://schemas.microsoft.com/office/powerpoint/2010/main" val="3892368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2863" y="1027113"/>
            <a:ext cx="4929187" cy="3698875"/>
          </a:xfrm>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27131245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2863" y="1027113"/>
            <a:ext cx="4929187" cy="3698875"/>
          </a:xfrm>
        </p:spPr>
      </p:sp>
      <p:sp>
        <p:nvSpPr>
          <p:cNvPr id="3" name="Notes Placeholder 2"/>
          <p:cNvSpPr>
            <a:spLocks noGrp="1"/>
          </p:cNvSpPr>
          <p:nvPr>
            <p:ph type="body" idx="1"/>
          </p:nvPr>
        </p:nvSpPr>
        <p:spPr/>
        <p:txBody>
          <a:bodyPr/>
          <a:lstStyle/>
          <a:p>
            <a:r>
              <a:rPr lang="en-CA" dirty="0"/>
              <a:t>intuitively, read-write, write-read, write-write conflicts between operations need to occur in the same order as some serial order (this is what makes the two schedules equivalent). in case 3, ra in sum occurs after </a:t>
            </a:r>
            <a:r>
              <a:rPr lang="en-CA" dirty="0" err="1"/>
              <a:t>wa</a:t>
            </a:r>
            <a:r>
              <a:rPr lang="en-CA" dirty="0"/>
              <a:t> in transfer but </a:t>
            </a:r>
            <a:r>
              <a:rPr lang="en-CA" dirty="0" err="1"/>
              <a:t>rb</a:t>
            </a:r>
            <a:r>
              <a:rPr lang="en-CA" dirty="0"/>
              <a:t> in sum occurs before </a:t>
            </a:r>
            <a:r>
              <a:rPr lang="en-CA" dirty="0" err="1"/>
              <a:t>wb</a:t>
            </a:r>
            <a:r>
              <a:rPr lang="en-CA" dirty="0"/>
              <a:t> in transfer, which is why this schedule is not serializable.</a:t>
            </a:r>
          </a:p>
        </p:txBody>
      </p:sp>
    </p:spTree>
    <p:extLst>
      <p:ext uri="{BB962C8B-B14F-4D97-AF65-F5344CB8AC3E}">
        <p14:creationId xmlns:p14="http://schemas.microsoft.com/office/powerpoint/2010/main" val="144452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2863" y="1027113"/>
            <a:ext cx="4929187" cy="3698875"/>
          </a:xfrm>
        </p:spPr>
      </p:sp>
      <p:sp>
        <p:nvSpPr>
          <p:cNvPr id="3" name="Notes Placeholder 2"/>
          <p:cNvSpPr>
            <a:spLocks noGrp="1"/>
          </p:cNvSpPr>
          <p:nvPr>
            <p:ph type="body" idx="1"/>
          </p:nvPr>
        </p:nvSpPr>
        <p:spPr/>
        <p:txBody>
          <a:bodyPr/>
          <a:lstStyle/>
          <a:p>
            <a:r>
              <a:rPr lang="en-CA" dirty="0"/>
              <a:t>Until now, the papers we have discussed (e.g., GFS and Bigtable) aimed to provide linearizability. For example, GFS ensures linearizability for chunks and Bigtable ensures linearizability for a single row. Today, we are discussing paper that provide serializability guarantees.</a:t>
            </a:r>
          </a:p>
        </p:txBody>
      </p:sp>
    </p:spTree>
    <p:extLst>
      <p:ext uri="{BB962C8B-B14F-4D97-AF65-F5344CB8AC3E}">
        <p14:creationId xmlns:p14="http://schemas.microsoft.com/office/powerpoint/2010/main" val="1867536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2863" y="1027113"/>
            <a:ext cx="4929187" cy="36988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endParaRPr lang="en-US"/>
          </a:p>
        </p:txBody>
      </p:sp>
    </p:spTree>
    <p:extLst>
      <p:ext uri="{BB962C8B-B14F-4D97-AF65-F5344CB8AC3E}">
        <p14:creationId xmlns:p14="http://schemas.microsoft.com/office/powerpoint/2010/main" val="19212138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2863" y="1027113"/>
            <a:ext cx="4929187" cy="36988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endParaRPr lang="en-US"/>
          </a:p>
        </p:txBody>
      </p:sp>
    </p:spTree>
    <p:extLst>
      <p:ext uri="{BB962C8B-B14F-4D97-AF65-F5344CB8AC3E}">
        <p14:creationId xmlns:p14="http://schemas.microsoft.com/office/powerpoint/2010/main" val="4602230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2863" y="1027113"/>
            <a:ext cx="4929187" cy="3698875"/>
          </a:xfrm>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4231632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2863" y="1027113"/>
            <a:ext cx="4929187" cy="36988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endParaRPr lang="en-US"/>
          </a:p>
        </p:txBody>
      </p:sp>
    </p:spTree>
    <p:extLst>
      <p:ext uri="{BB962C8B-B14F-4D97-AF65-F5344CB8AC3E}">
        <p14:creationId xmlns:p14="http://schemas.microsoft.com/office/powerpoint/2010/main" val="973075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1054670"/>
            <a:ext cx="8566150" cy="1620838"/>
          </a:xfrm>
        </p:spPr>
        <p:txBody>
          <a:bodyPr/>
          <a:lstStyle>
            <a:lvl1pPr algn="ctr">
              <a:defRPr/>
            </a:lvl1pPr>
          </a:lstStyle>
          <a:p>
            <a:r>
              <a:rPr lang="en-US" dirty="0"/>
              <a:t>Click to edit Master title style</a:t>
            </a:r>
          </a:p>
        </p:txBody>
      </p:sp>
      <p:sp>
        <p:nvSpPr>
          <p:cNvPr id="3" name="Subtitle 2"/>
          <p:cNvSpPr>
            <a:spLocks noGrp="1"/>
          </p:cNvSpPr>
          <p:nvPr>
            <p:ph type="subTitle" idx="1"/>
          </p:nvPr>
        </p:nvSpPr>
        <p:spPr>
          <a:xfrm>
            <a:off x="1511300" y="3819830"/>
            <a:ext cx="7054850" cy="239840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Tree>
    <p:extLst>
      <p:ext uri="{BB962C8B-B14F-4D97-AF65-F5344CB8AC3E}">
        <p14:creationId xmlns:p14="http://schemas.microsoft.com/office/powerpoint/2010/main" val="1624410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9775" y="1"/>
            <a:ext cx="8604250" cy="1515529"/>
          </a:xfrm>
        </p:spPr>
        <p:txBody>
          <a:bodyPr/>
          <a:lstStyle>
            <a:lvl1pPr>
              <a:defRPr sz="4400" b="1"/>
            </a:lvl1pPr>
          </a:lstStyle>
          <a:p>
            <a:r>
              <a:rPr lang="en-US" dirty="0"/>
              <a:t>Click to edit Master title style</a:t>
            </a:r>
          </a:p>
        </p:txBody>
      </p:sp>
      <p:sp>
        <p:nvSpPr>
          <p:cNvPr id="3" name="Content Placeholder 2"/>
          <p:cNvSpPr>
            <a:spLocks noGrp="1"/>
          </p:cNvSpPr>
          <p:nvPr>
            <p:ph idx="1"/>
          </p:nvPr>
        </p:nvSpPr>
        <p:spPr>
          <a:xfrm>
            <a:off x="741363" y="1669150"/>
            <a:ext cx="8604250" cy="5208588"/>
          </a:xfrm>
        </p:spPr>
        <p:txBody>
          <a:bodyPr/>
          <a:lstStyle>
            <a:lvl1pPr marL="457200" indent="-457200">
              <a:buFont typeface="Arial" panose="020B0604020202020204" pitchFamily="34" charset="0"/>
              <a:buChar char="•"/>
              <a:defRPr/>
            </a:lvl1pPr>
            <a:lvl2pPr marL="800100" indent="-342900">
              <a:buFont typeface="Arial" panose="020B0604020202020204" pitchFamily="34" charset="0"/>
              <a:buChar char="•"/>
              <a:defRPr/>
            </a:lvl2pPr>
            <a:lvl3pPr marL="1257300" indent="-342900">
              <a:buFont typeface="Arial" panose="020B0604020202020204" pitchFamily="34" charset="0"/>
              <a:buChar char="•"/>
              <a:defRPr/>
            </a:lvl3pPr>
            <a:lvl4pPr marL="1657350" indent="-285750">
              <a:buFont typeface="Arial" panose="020B0604020202020204" pitchFamily="34" charset="0"/>
              <a:buChar char="•"/>
              <a:defRPr/>
            </a:lvl4pPr>
            <a:lvl5pPr marL="2171700" indent="-342900">
              <a:buFont typeface="Arial" panose="020B0604020202020204" pitchFamily="34" charset="0"/>
              <a:buChar cha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21465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971006"/>
            <a:ext cx="8566150" cy="1620838"/>
          </a:xfrm>
        </p:spPr>
        <p:txBody>
          <a:bodyPr/>
          <a:lstStyle>
            <a:lvl1pPr algn="ctr">
              <a:defRPr/>
            </a:lvl1pPr>
          </a:lstStyle>
          <a:p>
            <a:r>
              <a:rPr lang="en-US" dirty="0"/>
              <a:t>Click to edit Master title style</a:t>
            </a:r>
          </a:p>
        </p:txBody>
      </p:sp>
    </p:spTree>
    <p:extLst>
      <p:ext uri="{BB962C8B-B14F-4D97-AF65-F5344CB8AC3E}">
        <p14:creationId xmlns:p14="http://schemas.microsoft.com/office/powerpoint/2010/main" val="3572618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04393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26208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741600" y="0"/>
            <a:ext cx="8604250" cy="151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dirty="0"/>
              <a:t>Click to edit the title text</a:t>
            </a:r>
          </a:p>
        </p:txBody>
      </p:sp>
      <p:sp>
        <p:nvSpPr>
          <p:cNvPr id="1027" name="Rectangle 2"/>
          <p:cNvSpPr>
            <a:spLocks noGrp="1" noChangeArrowheads="1"/>
          </p:cNvSpPr>
          <p:nvPr>
            <p:ph type="body" idx="1"/>
          </p:nvPr>
        </p:nvSpPr>
        <p:spPr bwMode="auto">
          <a:xfrm>
            <a:off x="741363" y="1670400"/>
            <a:ext cx="8604250" cy="5208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0583" rIns="0" bIns="0" numCol="1" anchor="t" anchorCtr="0" compatLnSpc="1">
            <a:prstTxWarp prst="textNoShape">
              <a:avLst/>
            </a:prstTxWarp>
          </a:bodyPr>
          <a:lstStyle/>
          <a:p>
            <a:pPr lvl="0"/>
            <a:r>
              <a:rPr lang="en-GB" dirty="0"/>
              <a:t>Click to edit the outline text format</a:t>
            </a:r>
          </a:p>
          <a:p>
            <a:pPr lvl="1"/>
            <a:r>
              <a:rPr lang="en-GB" dirty="0"/>
              <a:t>Second Outline </a:t>
            </a:r>
            <a:r>
              <a:rPr lang="en-GB" dirty="0" err="1"/>
              <a:t>evel</a:t>
            </a:r>
            <a:endParaRPr lang="en-GB" dirty="0"/>
          </a:p>
          <a:p>
            <a:pPr lvl="2"/>
            <a:r>
              <a:rPr lang="en-GB" dirty="0"/>
              <a:t>Third Outline Level</a:t>
            </a:r>
          </a:p>
          <a:p>
            <a:pPr lvl="3"/>
            <a:r>
              <a:rPr lang="en-GB" dirty="0"/>
              <a:t>Fourth Outline Level</a:t>
            </a:r>
          </a:p>
          <a:p>
            <a:pPr marL="2171700" marR="0" lvl="4" indent="-342900" algn="l" defTabSz="449263" rtl="0" eaLnBrk="0" fontAlgn="base" latinLnBrk="0" hangingPunct="0">
              <a:lnSpc>
                <a:spcPct val="97000"/>
              </a:lnSpc>
              <a:spcBef>
                <a:spcPct val="0"/>
              </a:spcBef>
              <a:spcAft>
                <a:spcPts val="288"/>
              </a:spcAft>
              <a:buClr>
                <a:srgbClr val="000000"/>
              </a:buClr>
              <a:buSzPct val="100000"/>
              <a:buFont typeface="Arial" panose="020B0604020202020204" pitchFamily="34" charset="0"/>
              <a:buChar char="•"/>
              <a:tabLst/>
              <a:defRPr/>
            </a:pPr>
            <a:r>
              <a:rPr lang="en-US" dirty="0"/>
              <a:t>Fifth level</a:t>
            </a:r>
          </a:p>
          <a:p>
            <a:pPr lvl="4"/>
            <a:endParaRPr lang="en-GB" dirty="0"/>
          </a:p>
          <a:p>
            <a:pPr lvl="4"/>
            <a:endParaRPr lang="en-GB" dirty="0"/>
          </a:p>
        </p:txBody>
      </p:sp>
      <p:sp>
        <p:nvSpPr>
          <p:cNvPr id="2" name="TextBox 1"/>
          <p:cNvSpPr txBox="1"/>
          <p:nvPr userDrawn="1"/>
        </p:nvSpPr>
        <p:spPr>
          <a:xfrm>
            <a:off x="9416895" y="6892230"/>
            <a:ext cx="737365" cy="469039"/>
          </a:xfrm>
          <a:prstGeom prst="rect">
            <a:avLst/>
          </a:prstGeom>
          <a:noFill/>
        </p:spPr>
        <p:txBody>
          <a:bodyPr wrap="square" rtlCol="0">
            <a:spAutoFit/>
          </a:bodyPr>
          <a:lstStyle/>
          <a:p>
            <a:fld id="{3544FE8B-63BB-48A0-A6E1-C60BFE2E62AC}" type="slidenum">
              <a:rPr lang="en-US" smtClean="0">
                <a:solidFill>
                  <a:schemeClr val="tx1"/>
                </a:solidFill>
              </a:rPr>
              <a:t>‹#›</a:t>
            </a:fld>
            <a:endParaRPr lang="en-US"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4" r:id="rId4"/>
    <p:sldLayoutId id="2147483655" r:id="rId5"/>
  </p:sldLayoutIdLst>
  <p:hf hdr="0" ftr="0" dt="0"/>
  <p:txStyles>
    <p:titleStyle>
      <a:lvl1pPr algn="l" defTabSz="449263" rtl="0" eaLnBrk="0" fontAlgn="base" hangingPunct="0">
        <a:lnSpc>
          <a:spcPct val="97000"/>
        </a:lnSpc>
        <a:spcBef>
          <a:spcPct val="0"/>
        </a:spcBef>
        <a:spcAft>
          <a:spcPct val="0"/>
        </a:spcAft>
        <a:buClr>
          <a:srgbClr val="000000"/>
        </a:buClr>
        <a:buSzPct val="100000"/>
        <a:buFont typeface="Times New Roman" pitchFamily="18" charset="0"/>
        <a:defRPr sz="4800" b="1">
          <a:solidFill>
            <a:srgbClr val="C00000"/>
          </a:solidFill>
          <a:latin typeface="+mj-lt"/>
          <a:ea typeface="+mj-ea"/>
          <a:cs typeface="+mj-cs"/>
        </a:defRPr>
      </a:lvl1pPr>
      <a:lvl2pPr algn="l" defTabSz="449263" rtl="0" eaLnBrk="0" fontAlgn="base" hangingPunct="0">
        <a:lnSpc>
          <a:spcPct val="97000"/>
        </a:lnSpc>
        <a:spcBef>
          <a:spcPct val="0"/>
        </a:spcBef>
        <a:spcAft>
          <a:spcPct val="0"/>
        </a:spcAft>
        <a:buClr>
          <a:srgbClr val="000000"/>
        </a:buClr>
        <a:buSzPct val="100000"/>
        <a:buFont typeface="Times New Roman" pitchFamily="18" charset="0"/>
        <a:defRPr sz="4800" b="1">
          <a:solidFill>
            <a:srgbClr val="000080"/>
          </a:solidFill>
          <a:latin typeface="Utopia" pitchFamily="16" charset="0"/>
        </a:defRPr>
      </a:lvl2pPr>
      <a:lvl3pPr algn="l" defTabSz="449263" rtl="0" eaLnBrk="0" fontAlgn="base" hangingPunct="0">
        <a:lnSpc>
          <a:spcPct val="97000"/>
        </a:lnSpc>
        <a:spcBef>
          <a:spcPct val="0"/>
        </a:spcBef>
        <a:spcAft>
          <a:spcPct val="0"/>
        </a:spcAft>
        <a:buClr>
          <a:srgbClr val="000000"/>
        </a:buClr>
        <a:buSzPct val="100000"/>
        <a:buFont typeface="Times New Roman" pitchFamily="18" charset="0"/>
        <a:defRPr sz="4800" b="1">
          <a:solidFill>
            <a:srgbClr val="000080"/>
          </a:solidFill>
          <a:latin typeface="Utopia" pitchFamily="16" charset="0"/>
        </a:defRPr>
      </a:lvl3pPr>
      <a:lvl4pPr algn="l" defTabSz="449263" rtl="0" eaLnBrk="0" fontAlgn="base" hangingPunct="0">
        <a:lnSpc>
          <a:spcPct val="97000"/>
        </a:lnSpc>
        <a:spcBef>
          <a:spcPct val="0"/>
        </a:spcBef>
        <a:spcAft>
          <a:spcPct val="0"/>
        </a:spcAft>
        <a:buClr>
          <a:srgbClr val="000000"/>
        </a:buClr>
        <a:buSzPct val="100000"/>
        <a:buFont typeface="Times New Roman" pitchFamily="18" charset="0"/>
        <a:defRPr sz="4800" b="1">
          <a:solidFill>
            <a:srgbClr val="000080"/>
          </a:solidFill>
          <a:latin typeface="Utopia" pitchFamily="16" charset="0"/>
        </a:defRPr>
      </a:lvl4pPr>
      <a:lvl5pPr algn="l" defTabSz="449263" rtl="0" eaLnBrk="0" fontAlgn="base" hangingPunct="0">
        <a:lnSpc>
          <a:spcPct val="97000"/>
        </a:lnSpc>
        <a:spcBef>
          <a:spcPct val="0"/>
        </a:spcBef>
        <a:spcAft>
          <a:spcPct val="0"/>
        </a:spcAft>
        <a:buClr>
          <a:srgbClr val="000000"/>
        </a:buClr>
        <a:buSzPct val="100000"/>
        <a:buFont typeface="Times New Roman" pitchFamily="18" charset="0"/>
        <a:defRPr sz="4800" b="1">
          <a:solidFill>
            <a:srgbClr val="000080"/>
          </a:solidFill>
          <a:latin typeface="Utopia" pitchFamily="16" charset="0"/>
        </a:defRPr>
      </a:lvl5pPr>
      <a:lvl6pPr marL="2514600" indent="-228600" algn="l" defTabSz="449263" rtl="0" fontAlgn="base" hangingPunct="0">
        <a:lnSpc>
          <a:spcPct val="97000"/>
        </a:lnSpc>
        <a:spcBef>
          <a:spcPct val="0"/>
        </a:spcBef>
        <a:spcAft>
          <a:spcPct val="0"/>
        </a:spcAft>
        <a:buClr>
          <a:srgbClr val="000000"/>
        </a:buClr>
        <a:buSzPct val="100000"/>
        <a:buFont typeface="Times New Roman" pitchFamily="18" charset="0"/>
        <a:defRPr sz="4800" b="1">
          <a:solidFill>
            <a:srgbClr val="000080"/>
          </a:solidFill>
          <a:latin typeface="Utopia" pitchFamily="16" charset="0"/>
        </a:defRPr>
      </a:lvl6pPr>
      <a:lvl7pPr marL="2971800" indent="-228600" algn="l" defTabSz="449263" rtl="0" fontAlgn="base" hangingPunct="0">
        <a:lnSpc>
          <a:spcPct val="97000"/>
        </a:lnSpc>
        <a:spcBef>
          <a:spcPct val="0"/>
        </a:spcBef>
        <a:spcAft>
          <a:spcPct val="0"/>
        </a:spcAft>
        <a:buClr>
          <a:srgbClr val="000000"/>
        </a:buClr>
        <a:buSzPct val="100000"/>
        <a:buFont typeface="Times New Roman" pitchFamily="18" charset="0"/>
        <a:defRPr sz="4800" b="1">
          <a:solidFill>
            <a:srgbClr val="000080"/>
          </a:solidFill>
          <a:latin typeface="Utopia" pitchFamily="16" charset="0"/>
        </a:defRPr>
      </a:lvl7pPr>
      <a:lvl8pPr marL="3429000" indent="-228600" algn="l" defTabSz="449263" rtl="0" fontAlgn="base" hangingPunct="0">
        <a:lnSpc>
          <a:spcPct val="97000"/>
        </a:lnSpc>
        <a:spcBef>
          <a:spcPct val="0"/>
        </a:spcBef>
        <a:spcAft>
          <a:spcPct val="0"/>
        </a:spcAft>
        <a:buClr>
          <a:srgbClr val="000000"/>
        </a:buClr>
        <a:buSzPct val="100000"/>
        <a:buFont typeface="Times New Roman" pitchFamily="18" charset="0"/>
        <a:defRPr sz="4800" b="1">
          <a:solidFill>
            <a:srgbClr val="000080"/>
          </a:solidFill>
          <a:latin typeface="Utopia" pitchFamily="16" charset="0"/>
        </a:defRPr>
      </a:lvl8pPr>
      <a:lvl9pPr marL="3886200" indent="-228600" algn="l" defTabSz="449263" rtl="0" fontAlgn="base" hangingPunct="0">
        <a:lnSpc>
          <a:spcPct val="97000"/>
        </a:lnSpc>
        <a:spcBef>
          <a:spcPct val="0"/>
        </a:spcBef>
        <a:spcAft>
          <a:spcPct val="0"/>
        </a:spcAft>
        <a:buClr>
          <a:srgbClr val="000000"/>
        </a:buClr>
        <a:buSzPct val="100000"/>
        <a:buFont typeface="Times New Roman" pitchFamily="18" charset="0"/>
        <a:defRPr sz="4800" b="1">
          <a:solidFill>
            <a:srgbClr val="000080"/>
          </a:solidFill>
          <a:latin typeface="Utopia" pitchFamily="16" charset="0"/>
        </a:defRPr>
      </a:lvl9pPr>
    </p:titleStyle>
    <p:bodyStyle>
      <a:lvl1pPr marL="457200" indent="-457200" algn="l" defTabSz="449263" rtl="0" eaLnBrk="0" fontAlgn="base" hangingPunct="0">
        <a:lnSpc>
          <a:spcPct val="97000"/>
        </a:lnSpc>
        <a:spcBef>
          <a:spcPts val="725"/>
        </a:spcBef>
        <a:spcAft>
          <a:spcPts val="1150"/>
        </a:spcAft>
        <a:buClr>
          <a:srgbClr val="000000"/>
        </a:buClr>
        <a:buSzPct val="100000"/>
        <a:buFont typeface="Arial" panose="020B0604020202020204" pitchFamily="34" charset="0"/>
        <a:buChar char="•"/>
        <a:defRPr sz="2800">
          <a:solidFill>
            <a:srgbClr val="000000"/>
          </a:solidFill>
          <a:latin typeface="+mn-lt"/>
          <a:ea typeface="+mn-ea"/>
          <a:cs typeface="+mn-cs"/>
        </a:defRPr>
      </a:lvl1pPr>
      <a:lvl2pPr marL="800100" indent="-342900" algn="l" defTabSz="449263" rtl="0" eaLnBrk="0" fontAlgn="base" hangingPunct="0">
        <a:lnSpc>
          <a:spcPct val="97000"/>
        </a:lnSpc>
        <a:spcBef>
          <a:spcPct val="0"/>
        </a:spcBef>
        <a:spcAft>
          <a:spcPts val="1138"/>
        </a:spcAft>
        <a:buClr>
          <a:srgbClr val="000000"/>
        </a:buClr>
        <a:buSzPct val="100000"/>
        <a:buFont typeface="Arial" panose="020B0604020202020204" pitchFamily="34" charset="0"/>
        <a:buChar char="•"/>
        <a:defRPr sz="2400">
          <a:solidFill>
            <a:srgbClr val="000000"/>
          </a:solidFill>
          <a:latin typeface="+mn-lt"/>
        </a:defRPr>
      </a:lvl2pPr>
      <a:lvl3pPr marL="1257300" indent="-342900" algn="l" defTabSz="449263" rtl="0" eaLnBrk="0" fontAlgn="base" hangingPunct="0">
        <a:lnSpc>
          <a:spcPct val="97000"/>
        </a:lnSpc>
        <a:spcBef>
          <a:spcPct val="0"/>
        </a:spcBef>
        <a:spcAft>
          <a:spcPts val="850"/>
        </a:spcAft>
        <a:buClr>
          <a:srgbClr val="000000"/>
        </a:buClr>
        <a:buSzPct val="100000"/>
        <a:buFont typeface="Arial" panose="020B0604020202020204" pitchFamily="34" charset="0"/>
        <a:buChar char="•"/>
        <a:defRPr sz="2000">
          <a:solidFill>
            <a:srgbClr val="000000"/>
          </a:solidFill>
          <a:latin typeface="+mn-lt"/>
        </a:defRPr>
      </a:lvl3pPr>
      <a:lvl4pPr marL="1657350" indent="-285750" algn="l" defTabSz="449263" rtl="0" eaLnBrk="0" fontAlgn="base" hangingPunct="0">
        <a:lnSpc>
          <a:spcPct val="97000"/>
        </a:lnSpc>
        <a:spcBef>
          <a:spcPct val="0"/>
        </a:spcBef>
        <a:spcAft>
          <a:spcPts val="575"/>
        </a:spcAft>
        <a:buClr>
          <a:srgbClr val="000000"/>
        </a:buClr>
        <a:buSzPct val="100000"/>
        <a:buFont typeface="Arial" panose="020B0604020202020204" pitchFamily="34" charset="0"/>
        <a:buChar char="•"/>
        <a:defRPr sz="1600">
          <a:solidFill>
            <a:srgbClr val="000000"/>
          </a:solidFill>
          <a:latin typeface="+mn-lt"/>
        </a:defRPr>
      </a:lvl4pPr>
      <a:lvl5pPr marL="1828800" marR="0" indent="0" algn="l" defTabSz="449263" rtl="0" eaLnBrk="0" fontAlgn="base" latinLnBrk="0" hangingPunct="0">
        <a:lnSpc>
          <a:spcPct val="97000"/>
        </a:lnSpc>
        <a:spcBef>
          <a:spcPct val="0"/>
        </a:spcBef>
        <a:spcAft>
          <a:spcPts val="288"/>
        </a:spcAft>
        <a:buClr>
          <a:srgbClr val="000000"/>
        </a:buClr>
        <a:buSzPct val="100000"/>
        <a:buFont typeface="Arial" panose="020B0604020202020204" pitchFamily="34" charset="0"/>
        <a:buNone/>
        <a:tabLst/>
        <a:defRPr sz="1000">
          <a:solidFill>
            <a:srgbClr val="000000"/>
          </a:solidFill>
          <a:latin typeface="+mn-lt"/>
        </a:defRPr>
      </a:lvl5pPr>
      <a:lvl6pPr marL="2514600" indent="-228600" algn="l" defTabSz="449263" rtl="0" fontAlgn="base" hangingPunct="0">
        <a:lnSpc>
          <a:spcPct val="97000"/>
        </a:lnSpc>
        <a:spcBef>
          <a:spcPct val="0"/>
        </a:spcBef>
        <a:spcAft>
          <a:spcPts val="288"/>
        </a:spcAft>
        <a:buClr>
          <a:srgbClr val="000000"/>
        </a:buClr>
        <a:buSzPct val="100000"/>
        <a:buFont typeface="Times New Roman" pitchFamily="18" charset="0"/>
        <a:defRPr sz="2000">
          <a:solidFill>
            <a:srgbClr val="000000"/>
          </a:solidFill>
          <a:latin typeface="+mn-lt"/>
        </a:defRPr>
      </a:lvl6pPr>
      <a:lvl7pPr marL="2971800" indent="-228600" algn="l" defTabSz="449263" rtl="0" fontAlgn="base" hangingPunct="0">
        <a:lnSpc>
          <a:spcPct val="97000"/>
        </a:lnSpc>
        <a:spcBef>
          <a:spcPct val="0"/>
        </a:spcBef>
        <a:spcAft>
          <a:spcPts val="288"/>
        </a:spcAft>
        <a:buClr>
          <a:srgbClr val="000000"/>
        </a:buClr>
        <a:buSzPct val="100000"/>
        <a:buFont typeface="Times New Roman" pitchFamily="18" charset="0"/>
        <a:defRPr sz="2000">
          <a:solidFill>
            <a:srgbClr val="000000"/>
          </a:solidFill>
          <a:latin typeface="+mn-lt"/>
        </a:defRPr>
      </a:lvl7pPr>
      <a:lvl8pPr marL="3429000" indent="-228600" algn="l" defTabSz="449263" rtl="0" fontAlgn="base" hangingPunct="0">
        <a:lnSpc>
          <a:spcPct val="97000"/>
        </a:lnSpc>
        <a:spcBef>
          <a:spcPct val="0"/>
        </a:spcBef>
        <a:spcAft>
          <a:spcPts val="288"/>
        </a:spcAft>
        <a:buClr>
          <a:srgbClr val="000000"/>
        </a:buClr>
        <a:buSzPct val="100000"/>
        <a:buFont typeface="Times New Roman" pitchFamily="18" charset="0"/>
        <a:defRPr sz="2000">
          <a:solidFill>
            <a:srgbClr val="000000"/>
          </a:solidFill>
          <a:latin typeface="+mn-lt"/>
        </a:defRPr>
      </a:lvl8pPr>
      <a:lvl9pPr marL="3886200" indent="-228600" algn="l" defTabSz="449263" rtl="0" fontAlgn="base" hangingPunct="0">
        <a:lnSpc>
          <a:spcPct val="97000"/>
        </a:lnSpc>
        <a:spcBef>
          <a:spcPct val="0"/>
        </a:spcBef>
        <a:spcAft>
          <a:spcPts val="288"/>
        </a:spcAft>
        <a:buClr>
          <a:srgbClr val="000000"/>
        </a:buClr>
        <a:buSzPct val="100000"/>
        <a:buFont typeface="Times New Roman" pitchFamily="18" charset="0"/>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ctrTitle"/>
          </p:nvPr>
        </p:nvSpPr>
        <p:spPr>
          <a:xfrm>
            <a:off x="755650" y="1054670"/>
            <a:ext cx="8566150" cy="1620838"/>
          </a:xfrm>
        </p:spPr>
        <p:txBody>
          <a:bodyPr/>
          <a:lstStyle/>
          <a:p>
            <a:r>
              <a:rPr lang="en-US"/>
              <a:t>Transactions</a:t>
            </a:r>
            <a:br>
              <a:rPr lang="en-US"/>
            </a:br>
            <a:r>
              <a:rPr lang="en-US"/>
              <a:t>- A Quick Overview</a:t>
            </a:r>
            <a:endParaRPr lang="en-US" dirty="0"/>
          </a:p>
        </p:txBody>
      </p:sp>
      <p:sp>
        <p:nvSpPr>
          <p:cNvPr id="2051" name="Rectangle 2"/>
          <p:cNvSpPr>
            <a:spLocks noGrp="1" noChangeArrowheads="1"/>
          </p:cNvSpPr>
          <p:nvPr>
            <p:ph type="subTitle" idx="1"/>
          </p:nvPr>
        </p:nvSpPr>
        <p:spPr>
          <a:xfrm>
            <a:off x="1201143" y="3819525"/>
            <a:ext cx="7675165" cy="2398713"/>
          </a:xfrm>
        </p:spPr>
        <p:txBody>
          <a:bodyPr/>
          <a:lstStyle/>
          <a:p>
            <a:r>
              <a:rPr lang="en-US" dirty="0"/>
              <a:t>Ashvin Goel</a:t>
            </a:r>
          </a:p>
          <a:p>
            <a:r>
              <a:rPr lang="en-US" dirty="0"/>
              <a:t>Electrical and Computer Engineering</a:t>
            </a:r>
            <a:br>
              <a:rPr lang="en-US" dirty="0"/>
            </a:br>
            <a:r>
              <a:rPr lang="en-US" dirty="0"/>
              <a:t>University of Toronto</a:t>
            </a:r>
          </a:p>
          <a:p>
            <a:r>
              <a:rPr lang="en-US" dirty="0"/>
              <a:t>ECE 1724</a:t>
            </a:r>
          </a:p>
          <a:p>
            <a:endParaRPr lang="en-US" sz="1200" dirty="0"/>
          </a:p>
          <a:p>
            <a:r>
              <a:rPr lang="en-US" sz="2800" dirty="0"/>
              <a:t>These slides are adapted from </a:t>
            </a:r>
            <a:r>
              <a:rPr lang="en-US" dirty="0"/>
              <a:t>Michael Freedman &amp; Wyatt Lloyd’s course on Distributed Systems</a:t>
            </a:r>
          </a:p>
          <a:p>
            <a:endParaRPr lang="en-US" dirty="0"/>
          </a:p>
          <a:p>
            <a:endParaRPr lang="en-US" dirty="0"/>
          </a:p>
          <a:p>
            <a:endParaRPr lang="en-US" dirty="0"/>
          </a:p>
        </p:txBody>
      </p:sp>
      <p:sp>
        <p:nvSpPr>
          <p:cNvPr id="2052" name="AutoShape 3"/>
          <p:cNvSpPr>
            <a:spLocks noChangeArrowheads="1"/>
          </p:cNvSpPr>
          <p:nvPr/>
        </p:nvSpPr>
        <p:spPr bwMode="auto">
          <a:xfrm>
            <a:off x="68263" y="7053263"/>
            <a:ext cx="498475" cy="407987"/>
          </a:xfrm>
          <a:prstGeom prst="roundRect">
            <a:avLst>
              <a:gd name="adj" fmla="val 389"/>
            </a:avLst>
          </a:prstGeom>
          <a:solidFill>
            <a:srgbClr val="FFFFFF"/>
          </a:solidFill>
          <a:ln>
            <a:noFill/>
          </a:ln>
          <a:effectLst/>
          <a:extLst>
            <a:ext uri="{91240B29-F687-4F45-9708-019B960494DF}">
              <a14:hiddenLine xmlns:a14="http://schemas.microsoft.com/office/drawing/2010/main" w="18360">
                <a:solidFill>
                  <a:srgbClr val="000000"/>
                </a:solidFill>
                <a:round/>
                <a:headEnd/>
                <a:tailEnd type="triangl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 name="Rectangle 2"/>
          <p:cNvSpPr/>
          <p:nvPr/>
        </p:nvSpPr>
        <p:spPr bwMode="auto">
          <a:xfrm>
            <a:off x="9071250" y="6777015"/>
            <a:ext cx="806505" cy="684235"/>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02000"/>
              </a:lnSpc>
              <a:spcBef>
                <a:spcPct val="0"/>
              </a:spcBef>
              <a:spcAft>
                <a:spcPct val="0"/>
              </a:spcAft>
              <a:buClr>
                <a:srgbClr val="000000"/>
              </a:buClr>
              <a:buSzPct val="100000"/>
              <a:buFont typeface="Times New Roman" pitchFamily="18" charset="0"/>
              <a:buNone/>
              <a:tabLst/>
            </a:pPr>
            <a:endParaRPr kumimoji="0" lang="en-CA" sz="2400" b="0" i="0" u="none" strike="noStrike" cap="none" normalizeH="0" baseline="0">
              <a:ln>
                <a:noFill/>
              </a:ln>
              <a:solidFill>
                <a:schemeClr val="bg1"/>
              </a:solidFill>
              <a:effectLst/>
              <a:latin typeface="Verdana"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E4E6B-630C-4BD1-BAA2-39F6263757B9}"/>
              </a:ext>
            </a:extLst>
          </p:cNvPr>
          <p:cNvSpPr>
            <a:spLocks noGrp="1"/>
          </p:cNvSpPr>
          <p:nvPr>
            <p:ph type="title"/>
          </p:nvPr>
        </p:nvSpPr>
        <p:spPr/>
        <p:txBody>
          <a:bodyPr/>
          <a:lstStyle/>
          <a:p>
            <a:r>
              <a:rPr lang="en-CA" dirty="0"/>
              <a:t>2PL Schedules</a:t>
            </a:r>
          </a:p>
        </p:txBody>
      </p:sp>
      <p:sp>
        <p:nvSpPr>
          <p:cNvPr id="5" name="TextBox 4">
            <a:extLst>
              <a:ext uri="{FF2B5EF4-FFF2-40B4-BE49-F238E27FC236}">
                <a16:creationId xmlns:a16="http://schemas.microsoft.com/office/drawing/2014/main" id="{F90E2776-43BE-4063-A7F2-203ECE77CD86}"/>
              </a:ext>
            </a:extLst>
          </p:cNvPr>
          <p:cNvSpPr txBox="1"/>
          <p:nvPr/>
        </p:nvSpPr>
        <p:spPr>
          <a:xfrm>
            <a:off x="454514" y="1745960"/>
            <a:ext cx="6556603" cy="935897"/>
          </a:xfrm>
          <a:prstGeom prst="rect">
            <a:avLst/>
          </a:prstGeom>
          <a:noFill/>
          <a:ln w="28575">
            <a:solidFill>
              <a:schemeClr val="tx1"/>
            </a:solidFill>
          </a:ln>
        </p:spPr>
        <p:txBody>
          <a:bodyPr wrap="none" rtlCol="0">
            <a:spAutoFit/>
          </a:bodyPr>
          <a:lstStyle/>
          <a:p>
            <a:pPr marL="0" indent="0">
              <a:buNone/>
              <a:tabLst>
                <a:tab pos="1820863" algn="l"/>
                <a:tab pos="4448175" algn="l"/>
              </a:tabLst>
            </a:pPr>
            <a:r>
              <a:rPr lang="en-US" sz="2800" dirty="0">
                <a:solidFill>
                  <a:schemeClr val="tx1"/>
                </a:solidFill>
                <a:ea typeface="Verdana" panose="020B0604030504040204" pitchFamily="34" charset="0"/>
                <a:cs typeface="Helvetica Neue Medium" charset="0"/>
              </a:rPr>
              <a:t> transfer: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A</a:t>
            </a:r>
            <a:r>
              <a:rPr lang="en-US" sz="2800" dirty="0">
                <a:solidFill>
                  <a:schemeClr val="tx1"/>
                </a:solidFill>
                <a:ea typeface="Verdana" panose="020B0604030504040204" pitchFamily="34" charset="0"/>
                <a:cs typeface="Helvetica Neue Medium" charset="0"/>
              </a:rPr>
              <a:t>  </a:t>
            </a:r>
            <a:r>
              <a:rPr lang="en-US" sz="2800" dirty="0" err="1">
                <a:solidFill>
                  <a:srgbClr val="C00000"/>
                </a:solidFill>
                <a:ea typeface="Verdana" panose="020B0604030504040204" pitchFamily="34" charset="0"/>
                <a:cs typeface="Helvetica Neue Medium" charset="0"/>
              </a:rPr>
              <a:t>w</a:t>
            </a:r>
            <a:r>
              <a:rPr lang="en-US" sz="2800" baseline="-25000" dirty="0" err="1">
                <a:solidFill>
                  <a:srgbClr val="C00000"/>
                </a:solidFill>
                <a:ea typeface="Verdana" panose="020B0604030504040204" pitchFamily="34" charset="0"/>
                <a:cs typeface="Helvetica Neue Medium" charset="0"/>
              </a:rPr>
              <a:t>A</a:t>
            </a:r>
            <a:r>
              <a:rPr lang="en-US" sz="2800" dirty="0">
                <a:solidFill>
                  <a:schemeClr val="tx1"/>
                </a:solidFill>
                <a:ea typeface="Verdana" panose="020B0604030504040204" pitchFamily="34" charset="0"/>
                <a:cs typeface="Helvetica Neue Medium" charset="0"/>
              </a:rPr>
              <a:t>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B</a:t>
            </a:r>
            <a:r>
              <a:rPr lang="en-US" sz="2800" dirty="0">
                <a:solidFill>
                  <a:schemeClr val="tx1"/>
                </a:solidFill>
                <a:ea typeface="Verdana" panose="020B0604030504040204" pitchFamily="34" charset="0"/>
                <a:cs typeface="Helvetica Neue Medium" charset="0"/>
              </a:rPr>
              <a:t>  </a:t>
            </a:r>
            <a:r>
              <a:rPr lang="en-US" sz="2800" dirty="0" err="1">
                <a:solidFill>
                  <a:srgbClr val="C00000"/>
                </a:solidFill>
                <a:ea typeface="Verdana" panose="020B0604030504040204" pitchFamily="34" charset="0"/>
                <a:cs typeface="Helvetica Neue Medium" charset="0"/>
              </a:rPr>
              <a:t>w</a:t>
            </a:r>
            <a:r>
              <a:rPr lang="en-US" sz="2800" baseline="-25000" dirty="0" err="1">
                <a:solidFill>
                  <a:srgbClr val="C00000"/>
                </a:solidFill>
                <a:ea typeface="Verdana" panose="020B0604030504040204" pitchFamily="34" charset="0"/>
                <a:cs typeface="Helvetica Neue Medium" charset="0"/>
              </a:rPr>
              <a:t>B</a:t>
            </a:r>
            <a:r>
              <a:rPr lang="en-US" sz="2800" dirty="0">
                <a:solidFill>
                  <a:schemeClr val="tx1"/>
                </a:solidFill>
                <a:ea typeface="Verdana" panose="020B0604030504040204" pitchFamily="34" charset="0"/>
                <a:cs typeface="Helvetica Neue Medium" charset="0"/>
              </a:rPr>
              <a:t>  </a:t>
            </a:r>
            <a:r>
              <a:rPr lang="de-DE" sz="2800" dirty="0">
                <a:solidFill>
                  <a:schemeClr val="tx1"/>
                </a:solidFill>
                <a:ea typeface="Verdana" panose="020B0604030504040204" pitchFamily="34" charset="0"/>
                <a:cs typeface="Helvetica Neue Medium" charset="0"/>
              </a:rPr>
              <a:t>©</a:t>
            </a:r>
            <a:endParaRPr lang="en-US" sz="2800" u="sng" baseline="30000" dirty="0">
              <a:solidFill>
                <a:schemeClr val="tx1"/>
              </a:solidFill>
              <a:ea typeface="Verdana" panose="020B0604030504040204" pitchFamily="34" charset="0"/>
              <a:cs typeface="Helvetica Neue Medium" charset="0"/>
            </a:endParaRPr>
          </a:p>
          <a:p>
            <a:pPr marL="0" indent="0">
              <a:buNone/>
              <a:tabLst>
                <a:tab pos="1820863" algn="l"/>
                <a:tab pos="4448175" algn="l"/>
              </a:tabLst>
            </a:pPr>
            <a:r>
              <a:rPr lang="en-US" sz="2800" dirty="0">
                <a:solidFill>
                  <a:schemeClr val="tx1"/>
                </a:solidFill>
                <a:ea typeface="Verdana" panose="020B0604030504040204" pitchFamily="34" charset="0"/>
                <a:cs typeface="Helvetica Neue Medium" charset="0"/>
              </a:rPr>
              <a:t> sum: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A</a:t>
            </a:r>
            <a:r>
              <a:rPr lang="en-US" sz="2800" dirty="0">
                <a:solidFill>
                  <a:schemeClr val="tx1"/>
                </a:solidFill>
                <a:ea typeface="Verdana" panose="020B0604030504040204" pitchFamily="34" charset="0"/>
                <a:cs typeface="Helvetica Neue Medium" charset="0"/>
              </a:rPr>
              <a:t>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B</a:t>
            </a:r>
            <a:r>
              <a:rPr lang="en-US" sz="2800" dirty="0">
                <a:solidFill>
                  <a:schemeClr val="tx1"/>
                </a:solidFill>
                <a:ea typeface="Verdana" panose="020B0604030504040204" pitchFamily="34" charset="0"/>
                <a:cs typeface="Helvetica Neue Medium" charset="0"/>
              </a:rPr>
              <a:t>  </a:t>
            </a:r>
            <a:r>
              <a:rPr lang="de-DE" sz="2800" dirty="0">
                <a:solidFill>
                  <a:schemeClr val="tx1"/>
                </a:solidFill>
                <a:ea typeface="Verdana" panose="020B0604030504040204" pitchFamily="34" charset="0"/>
                <a:cs typeface="Helvetica Neue Medium" charset="0"/>
              </a:rPr>
              <a:t>©</a:t>
            </a:r>
            <a:endParaRPr lang="en-US" sz="2800" u="sng" baseline="30000" dirty="0">
              <a:solidFill>
                <a:schemeClr val="tx1"/>
              </a:solidFill>
              <a:ea typeface="Verdana" panose="020B0604030504040204" pitchFamily="34" charset="0"/>
              <a:cs typeface="Helvetica Neue Medium" charset="0"/>
            </a:endParaRPr>
          </a:p>
        </p:txBody>
      </p:sp>
      <p:sp>
        <p:nvSpPr>
          <p:cNvPr id="7" name="TextBox 6">
            <a:extLst>
              <a:ext uri="{FF2B5EF4-FFF2-40B4-BE49-F238E27FC236}">
                <a16:creationId xmlns:a16="http://schemas.microsoft.com/office/drawing/2014/main" id="{B05C749C-0141-43CF-96AD-662A24601131}"/>
              </a:ext>
            </a:extLst>
          </p:cNvPr>
          <p:cNvSpPr txBox="1"/>
          <p:nvPr/>
        </p:nvSpPr>
        <p:spPr>
          <a:xfrm>
            <a:off x="454513" y="3123814"/>
            <a:ext cx="6582379" cy="935897"/>
          </a:xfrm>
          <a:prstGeom prst="rect">
            <a:avLst/>
          </a:prstGeom>
          <a:noFill/>
          <a:ln w="28575">
            <a:solidFill>
              <a:schemeClr val="tx1"/>
            </a:solidFill>
          </a:ln>
        </p:spPr>
        <p:txBody>
          <a:bodyPr wrap="none" rtlCol="0">
            <a:spAutoFit/>
          </a:bodyPr>
          <a:lstStyle/>
          <a:p>
            <a:pPr marL="0" indent="0">
              <a:buNone/>
              <a:tabLst>
                <a:tab pos="1820863" algn="l"/>
                <a:tab pos="4448175" algn="l"/>
              </a:tabLst>
            </a:pPr>
            <a:r>
              <a:rPr lang="en-US" sz="2800" dirty="0">
                <a:solidFill>
                  <a:schemeClr val="tx1"/>
                </a:solidFill>
                <a:ea typeface="Verdana" panose="020B0604030504040204" pitchFamily="34" charset="0"/>
                <a:cs typeface="Helvetica Neue Medium" charset="0"/>
              </a:rPr>
              <a:t> transfer: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A</a:t>
            </a:r>
            <a:r>
              <a:rPr lang="en-US" sz="2800" dirty="0">
                <a:solidFill>
                  <a:schemeClr val="tx1"/>
                </a:solidFill>
                <a:ea typeface="Verdana" panose="020B0604030504040204" pitchFamily="34" charset="0"/>
                <a:cs typeface="Helvetica Neue Medium" charset="0"/>
              </a:rPr>
              <a:t>  </a:t>
            </a:r>
            <a:r>
              <a:rPr lang="en-US" sz="2800" dirty="0" err="1">
                <a:solidFill>
                  <a:srgbClr val="C00000"/>
                </a:solidFill>
                <a:ea typeface="Verdana" panose="020B0604030504040204" pitchFamily="34" charset="0"/>
                <a:cs typeface="Helvetica Neue Medium" charset="0"/>
              </a:rPr>
              <a:t>w</a:t>
            </a:r>
            <a:r>
              <a:rPr lang="en-US" sz="2800" baseline="-25000" dirty="0" err="1">
                <a:solidFill>
                  <a:srgbClr val="C00000"/>
                </a:solidFill>
                <a:ea typeface="Verdana" panose="020B0604030504040204" pitchFamily="34" charset="0"/>
                <a:cs typeface="Helvetica Neue Medium" charset="0"/>
              </a:rPr>
              <a:t>A</a:t>
            </a:r>
            <a:r>
              <a:rPr lang="en-US" sz="2800" dirty="0">
                <a:solidFill>
                  <a:schemeClr val="tx1"/>
                </a:solidFill>
                <a:ea typeface="Verdana" panose="020B0604030504040204" pitchFamily="34" charset="0"/>
                <a:cs typeface="Helvetica Neue Medium" charset="0"/>
              </a:rPr>
              <a:t>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B</a:t>
            </a:r>
            <a:r>
              <a:rPr lang="en-US" sz="2800" dirty="0">
                <a:solidFill>
                  <a:schemeClr val="tx1"/>
                </a:solidFill>
                <a:ea typeface="Verdana" panose="020B0604030504040204" pitchFamily="34" charset="0"/>
                <a:cs typeface="Helvetica Neue Medium" charset="0"/>
              </a:rPr>
              <a:t>  </a:t>
            </a:r>
            <a:r>
              <a:rPr lang="en-US" sz="2800" dirty="0" err="1">
                <a:solidFill>
                  <a:srgbClr val="C00000"/>
                </a:solidFill>
                <a:ea typeface="Verdana" panose="020B0604030504040204" pitchFamily="34" charset="0"/>
                <a:cs typeface="Helvetica Neue Medium" charset="0"/>
              </a:rPr>
              <a:t>w</a:t>
            </a:r>
            <a:r>
              <a:rPr lang="en-US" sz="2800" baseline="-25000" dirty="0" err="1">
                <a:solidFill>
                  <a:srgbClr val="C00000"/>
                </a:solidFill>
                <a:ea typeface="Verdana" panose="020B0604030504040204" pitchFamily="34" charset="0"/>
                <a:cs typeface="Helvetica Neue Medium" charset="0"/>
              </a:rPr>
              <a:t>B</a:t>
            </a:r>
            <a:r>
              <a:rPr lang="en-US" sz="2800" dirty="0">
                <a:solidFill>
                  <a:schemeClr val="tx1"/>
                </a:solidFill>
                <a:ea typeface="Verdana" panose="020B0604030504040204" pitchFamily="34" charset="0"/>
                <a:cs typeface="Helvetica Neue Medium" charset="0"/>
              </a:rPr>
              <a:t>  </a:t>
            </a:r>
            <a:r>
              <a:rPr lang="de-DE" sz="2800" dirty="0">
                <a:solidFill>
                  <a:schemeClr val="tx1"/>
                </a:solidFill>
                <a:ea typeface="Verdana" panose="020B0604030504040204" pitchFamily="34" charset="0"/>
                <a:cs typeface="Helvetica Neue Medium" charset="0"/>
              </a:rPr>
              <a:t>©</a:t>
            </a:r>
            <a:endParaRPr lang="en-US" sz="2800" u="sng" baseline="30000" dirty="0">
              <a:solidFill>
                <a:schemeClr val="tx1"/>
              </a:solidFill>
              <a:ea typeface="Verdana" panose="020B0604030504040204" pitchFamily="34" charset="0"/>
              <a:cs typeface="Helvetica Neue Medium" charset="0"/>
            </a:endParaRPr>
          </a:p>
          <a:p>
            <a:pPr marL="0" indent="0">
              <a:buNone/>
              <a:tabLst>
                <a:tab pos="1820863" algn="l"/>
                <a:tab pos="4448175" algn="l"/>
              </a:tabLst>
            </a:pPr>
            <a:r>
              <a:rPr lang="en-US" sz="2800" dirty="0">
                <a:solidFill>
                  <a:schemeClr val="tx1"/>
                </a:solidFill>
                <a:ea typeface="Verdana" panose="020B0604030504040204" pitchFamily="34" charset="0"/>
                <a:cs typeface="Helvetica Neue Medium" charset="0"/>
              </a:rPr>
              <a:t> sum: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A</a:t>
            </a:r>
            <a:r>
              <a:rPr lang="en-US" sz="2800" dirty="0">
                <a:solidFill>
                  <a:schemeClr val="tx1"/>
                </a:solidFill>
                <a:ea typeface="Verdana" panose="020B0604030504040204" pitchFamily="34" charset="0"/>
                <a:cs typeface="Helvetica Neue Medium" charset="0"/>
              </a:rPr>
              <a:t>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B</a:t>
            </a:r>
            <a:r>
              <a:rPr lang="en-US" sz="2800" dirty="0">
                <a:solidFill>
                  <a:schemeClr val="tx1"/>
                </a:solidFill>
                <a:ea typeface="Verdana" panose="020B0604030504040204" pitchFamily="34" charset="0"/>
                <a:cs typeface="Helvetica Neue Medium" charset="0"/>
              </a:rPr>
              <a:t>  </a:t>
            </a:r>
            <a:r>
              <a:rPr lang="de-DE" sz="2800" dirty="0">
                <a:solidFill>
                  <a:schemeClr val="tx1"/>
                </a:solidFill>
                <a:ea typeface="Verdana" panose="020B0604030504040204" pitchFamily="34" charset="0"/>
                <a:cs typeface="Helvetica Neue Medium" charset="0"/>
              </a:rPr>
              <a:t>©</a:t>
            </a:r>
            <a:endParaRPr lang="en-US" sz="2800" u="sng" baseline="30000" dirty="0">
              <a:solidFill>
                <a:schemeClr val="tx1"/>
              </a:solidFill>
              <a:ea typeface="Verdana" panose="020B0604030504040204" pitchFamily="34" charset="0"/>
              <a:cs typeface="Helvetica Neue Medium" charset="0"/>
            </a:endParaRPr>
          </a:p>
        </p:txBody>
      </p:sp>
      <p:sp>
        <p:nvSpPr>
          <p:cNvPr id="8" name="TextBox 7">
            <a:extLst>
              <a:ext uri="{FF2B5EF4-FFF2-40B4-BE49-F238E27FC236}">
                <a16:creationId xmlns:a16="http://schemas.microsoft.com/office/drawing/2014/main" id="{8B739232-10BF-4C89-8E42-9C697A507776}"/>
              </a:ext>
            </a:extLst>
          </p:cNvPr>
          <p:cNvSpPr txBox="1"/>
          <p:nvPr/>
        </p:nvSpPr>
        <p:spPr>
          <a:xfrm>
            <a:off x="428738" y="5879523"/>
            <a:ext cx="6638271" cy="935897"/>
          </a:xfrm>
          <a:prstGeom prst="rect">
            <a:avLst/>
          </a:prstGeom>
          <a:noFill/>
          <a:ln w="28575">
            <a:solidFill>
              <a:schemeClr val="tx1"/>
            </a:solidFill>
          </a:ln>
        </p:spPr>
        <p:txBody>
          <a:bodyPr wrap="square" rtlCol="0">
            <a:spAutoFit/>
          </a:bodyPr>
          <a:lstStyle/>
          <a:p>
            <a:pPr marL="0" indent="0">
              <a:buNone/>
              <a:tabLst>
                <a:tab pos="1820863" algn="l"/>
                <a:tab pos="4448175" algn="l"/>
              </a:tabLst>
            </a:pPr>
            <a:r>
              <a:rPr lang="en-US" sz="2800" dirty="0">
                <a:solidFill>
                  <a:schemeClr val="tx1"/>
                </a:solidFill>
                <a:ea typeface="Verdana" panose="020B0604030504040204" pitchFamily="34" charset="0"/>
                <a:cs typeface="Helvetica Neue Medium" charset="0"/>
              </a:rPr>
              <a:t> transfer: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A</a:t>
            </a:r>
            <a:r>
              <a:rPr lang="en-US" sz="2800" dirty="0">
                <a:solidFill>
                  <a:schemeClr val="tx1"/>
                </a:solidFill>
                <a:ea typeface="Verdana" panose="020B0604030504040204" pitchFamily="34" charset="0"/>
                <a:cs typeface="Helvetica Neue Medium" charset="0"/>
              </a:rPr>
              <a:t>  </a:t>
            </a:r>
            <a:r>
              <a:rPr lang="en-US" sz="2800" dirty="0" err="1">
                <a:solidFill>
                  <a:srgbClr val="C00000"/>
                </a:solidFill>
                <a:ea typeface="Verdana" panose="020B0604030504040204" pitchFamily="34" charset="0"/>
                <a:cs typeface="Helvetica Neue Medium" charset="0"/>
              </a:rPr>
              <a:t>w</a:t>
            </a:r>
            <a:r>
              <a:rPr lang="en-US" sz="2800" baseline="-25000" dirty="0" err="1">
                <a:solidFill>
                  <a:srgbClr val="C00000"/>
                </a:solidFill>
                <a:ea typeface="Verdana" panose="020B0604030504040204" pitchFamily="34" charset="0"/>
                <a:cs typeface="Helvetica Neue Medium" charset="0"/>
              </a:rPr>
              <a:t>A</a:t>
            </a:r>
            <a:r>
              <a:rPr lang="en-US" sz="2800" dirty="0">
                <a:solidFill>
                  <a:schemeClr val="tx1"/>
                </a:solidFill>
                <a:ea typeface="Verdana" panose="020B0604030504040204" pitchFamily="34" charset="0"/>
                <a:cs typeface="Helvetica Neue Medium" charset="0"/>
              </a:rPr>
              <a:t>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B</a:t>
            </a:r>
            <a:r>
              <a:rPr lang="en-US" sz="2800" dirty="0">
                <a:solidFill>
                  <a:schemeClr val="tx1"/>
                </a:solidFill>
                <a:ea typeface="Verdana" panose="020B0604030504040204" pitchFamily="34" charset="0"/>
                <a:cs typeface="Helvetica Neue Medium" charset="0"/>
              </a:rPr>
              <a:t>  </a:t>
            </a:r>
            <a:r>
              <a:rPr lang="en-US" sz="2800" dirty="0" err="1">
                <a:solidFill>
                  <a:srgbClr val="C00000"/>
                </a:solidFill>
                <a:ea typeface="Verdana" panose="020B0604030504040204" pitchFamily="34" charset="0"/>
                <a:cs typeface="Helvetica Neue Medium" charset="0"/>
              </a:rPr>
              <a:t>w</a:t>
            </a:r>
            <a:r>
              <a:rPr lang="en-US" sz="2800" baseline="-25000" dirty="0" err="1">
                <a:solidFill>
                  <a:srgbClr val="C00000"/>
                </a:solidFill>
                <a:ea typeface="Verdana" panose="020B0604030504040204" pitchFamily="34" charset="0"/>
                <a:cs typeface="Helvetica Neue Medium" charset="0"/>
              </a:rPr>
              <a:t>B</a:t>
            </a:r>
            <a:r>
              <a:rPr lang="en-US" sz="2800" dirty="0">
                <a:solidFill>
                  <a:schemeClr val="tx1"/>
                </a:solidFill>
                <a:ea typeface="Verdana" panose="020B0604030504040204" pitchFamily="34" charset="0"/>
                <a:cs typeface="Helvetica Neue Medium" charset="0"/>
              </a:rPr>
              <a:t>  </a:t>
            </a:r>
            <a:r>
              <a:rPr lang="de-DE" sz="2800" dirty="0">
                <a:solidFill>
                  <a:schemeClr val="tx1"/>
                </a:solidFill>
                <a:ea typeface="Verdana" panose="020B0604030504040204" pitchFamily="34" charset="0"/>
                <a:cs typeface="Helvetica Neue Medium" charset="0"/>
              </a:rPr>
              <a:t>©</a:t>
            </a:r>
            <a:endParaRPr lang="en-US" sz="2800" u="sng" baseline="30000" dirty="0">
              <a:solidFill>
                <a:schemeClr val="tx1"/>
              </a:solidFill>
              <a:ea typeface="Verdana" panose="020B0604030504040204" pitchFamily="34" charset="0"/>
              <a:cs typeface="Helvetica Neue Medium" charset="0"/>
            </a:endParaRPr>
          </a:p>
          <a:p>
            <a:pPr marL="0" indent="0">
              <a:buNone/>
              <a:tabLst>
                <a:tab pos="1820863" algn="l"/>
                <a:tab pos="4448175" algn="l"/>
              </a:tabLst>
            </a:pPr>
            <a:r>
              <a:rPr lang="en-US" sz="2800" dirty="0">
                <a:solidFill>
                  <a:schemeClr val="tx1"/>
                </a:solidFill>
                <a:ea typeface="Verdana" panose="020B0604030504040204" pitchFamily="34" charset="0"/>
                <a:cs typeface="Helvetica Neue Medium" charset="0"/>
              </a:rPr>
              <a:t> sum: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A</a:t>
            </a:r>
            <a:r>
              <a:rPr lang="en-US" sz="2800" dirty="0">
                <a:solidFill>
                  <a:schemeClr val="tx1"/>
                </a:solidFill>
                <a:ea typeface="Verdana" panose="020B0604030504040204" pitchFamily="34" charset="0"/>
                <a:cs typeface="Helvetica Neue Medium" charset="0"/>
              </a:rPr>
              <a:t>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B</a:t>
            </a:r>
            <a:r>
              <a:rPr lang="en-US" sz="2800" dirty="0">
                <a:solidFill>
                  <a:schemeClr val="tx1"/>
                </a:solidFill>
                <a:ea typeface="Verdana" panose="020B0604030504040204" pitchFamily="34" charset="0"/>
                <a:cs typeface="Helvetica Neue Medium" charset="0"/>
              </a:rPr>
              <a:t>  </a:t>
            </a:r>
            <a:r>
              <a:rPr lang="de-DE" sz="2800" dirty="0">
                <a:solidFill>
                  <a:schemeClr val="tx1"/>
                </a:solidFill>
                <a:ea typeface="Verdana" panose="020B0604030504040204" pitchFamily="34" charset="0"/>
                <a:cs typeface="Helvetica Neue Medium" charset="0"/>
              </a:rPr>
              <a:t>©</a:t>
            </a:r>
            <a:endParaRPr lang="en-US" sz="2800" u="sng" baseline="30000" dirty="0">
              <a:solidFill>
                <a:schemeClr val="tx1"/>
              </a:solidFill>
              <a:ea typeface="Verdana" panose="020B0604030504040204" pitchFamily="34" charset="0"/>
              <a:cs typeface="Helvetica Neue Medium" charset="0"/>
            </a:endParaRPr>
          </a:p>
        </p:txBody>
      </p:sp>
      <p:sp>
        <p:nvSpPr>
          <p:cNvPr id="9" name="TextBox 8">
            <a:extLst>
              <a:ext uri="{FF2B5EF4-FFF2-40B4-BE49-F238E27FC236}">
                <a16:creationId xmlns:a16="http://schemas.microsoft.com/office/drawing/2014/main" id="{D40A33A8-4492-4E48-B612-8AB5B1C10892}"/>
              </a:ext>
            </a:extLst>
          </p:cNvPr>
          <p:cNvSpPr txBox="1"/>
          <p:nvPr/>
        </p:nvSpPr>
        <p:spPr>
          <a:xfrm>
            <a:off x="454513" y="4501668"/>
            <a:ext cx="6582379" cy="935897"/>
          </a:xfrm>
          <a:prstGeom prst="rect">
            <a:avLst/>
          </a:prstGeom>
          <a:noFill/>
          <a:ln w="28575">
            <a:solidFill>
              <a:schemeClr val="tx1"/>
            </a:solidFill>
          </a:ln>
        </p:spPr>
        <p:txBody>
          <a:bodyPr wrap="square" rtlCol="0">
            <a:spAutoFit/>
          </a:bodyPr>
          <a:lstStyle/>
          <a:p>
            <a:pPr marL="0" indent="0">
              <a:buNone/>
              <a:tabLst>
                <a:tab pos="1820863" algn="l"/>
                <a:tab pos="4448175" algn="l"/>
              </a:tabLst>
            </a:pPr>
            <a:r>
              <a:rPr lang="en-US" sz="2800" dirty="0">
                <a:solidFill>
                  <a:schemeClr val="tx1"/>
                </a:solidFill>
                <a:ea typeface="Verdana" panose="020B0604030504040204" pitchFamily="34" charset="0"/>
                <a:cs typeface="Helvetica Neue Medium" charset="0"/>
              </a:rPr>
              <a:t> transfer: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A</a:t>
            </a:r>
            <a:r>
              <a:rPr lang="en-US" sz="2800" dirty="0">
                <a:solidFill>
                  <a:schemeClr val="tx1"/>
                </a:solidFill>
                <a:ea typeface="Verdana" panose="020B0604030504040204" pitchFamily="34" charset="0"/>
                <a:cs typeface="Helvetica Neue Medium" charset="0"/>
              </a:rPr>
              <a:t>        </a:t>
            </a:r>
            <a:r>
              <a:rPr lang="en-US" sz="2800" dirty="0" err="1">
                <a:solidFill>
                  <a:srgbClr val="C00000"/>
                </a:solidFill>
                <a:ea typeface="Verdana" panose="020B0604030504040204" pitchFamily="34" charset="0"/>
                <a:cs typeface="Helvetica Neue Medium" charset="0"/>
              </a:rPr>
              <a:t>w</a:t>
            </a:r>
            <a:r>
              <a:rPr lang="en-US" sz="2800" baseline="-25000" dirty="0" err="1">
                <a:solidFill>
                  <a:srgbClr val="C00000"/>
                </a:solidFill>
                <a:ea typeface="Verdana" panose="020B0604030504040204" pitchFamily="34" charset="0"/>
                <a:cs typeface="Helvetica Neue Medium" charset="0"/>
              </a:rPr>
              <a:t>A</a:t>
            </a:r>
            <a:r>
              <a:rPr lang="en-US" sz="2800" dirty="0">
                <a:solidFill>
                  <a:schemeClr val="tx1"/>
                </a:solidFill>
                <a:ea typeface="Verdana" panose="020B0604030504040204" pitchFamily="34" charset="0"/>
                <a:cs typeface="Helvetica Neue Medium" charset="0"/>
              </a:rPr>
              <a:t>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B</a:t>
            </a:r>
            <a:r>
              <a:rPr lang="en-US" sz="2800" dirty="0">
                <a:solidFill>
                  <a:schemeClr val="tx1"/>
                </a:solidFill>
                <a:ea typeface="Verdana" panose="020B0604030504040204" pitchFamily="34" charset="0"/>
                <a:cs typeface="Helvetica Neue Medium" charset="0"/>
              </a:rPr>
              <a:t>  </a:t>
            </a:r>
            <a:r>
              <a:rPr lang="en-US" sz="2800" dirty="0" err="1">
                <a:solidFill>
                  <a:srgbClr val="C00000"/>
                </a:solidFill>
                <a:ea typeface="Verdana" panose="020B0604030504040204" pitchFamily="34" charset="0"/>
                <a:cs typeface="Helvetica Neue Medium" charset="0"/>
              </a:rPr>
              <a:t>w</a:t>
            </a:r>
            <a:r>
              <a:rPr lang="en-US" sz="2800" baseline="-25000" dirty="0" err="1">
                <a:solidFill>
                  <a:srgbClr val="C00000"/>
                </a:solidFill>
                <a:ea typeface="Verdana" panose="020B0604030504040204" pitchFamily="34" charset="0"/>
                <a:cs typeface="Helvetica Neue Medium" charset="0"/>
              </a:rPr>
              <a:t>B</a:t>
            </a:r>
            <a:r>
              <a:rPr lang="en-US" sz="2800" dirty="0">
                <a:solidFill>
                  <a:schemeClr val="tx1"/>
                </a:solidFill>
                <a:ea typeface="Verdana" panose="020B0604030504040204" pitchFamily="34" charset="0"/>
                <a:cs typeface="Helvetica Neue Medium" charset="0"/>
              </a:rPr>
              <a:t>  </a:t>
            </a:r>
            <a:r>
              <a:rPr lang="de-DE" sz="2800" dirty="0">
                <a:solidFill>
                  <a:schemeClr val="tx1"/>
                </a:solidFill>
                <a:ea typeface="Verdana" panose="020B0604030504040204" pitchFamily="34" charset="0"/>
                <a:cs typeface="Helvetica Neue Medium" charset="0"/>
              </a:rPr>
              <a:t>©</a:t>
            </a:r>
            <a:endParaRPr lang="en-US" sz="2800" u="sng" baseline="30000" dirty="0">
              <a:solidFill>
                <a:schemeClr val="tx1"/>
              </a:solidFill>
              <a:ea typeface="Verdana" panose="020B0604030504040204" pitchFamily="34" charset="0"/>
              <a:cs typeface="Helvetica Neue Medium" charset="0"/>
            </a:endParaRPr>
          </a:p>
          <a:p>
            <a:pPr marL="0" indent="0">
              <a:buNone/>
              <a:tabLst>
                <a:tab pos="1820863" algn="l"/>
                <a:tab pos="4448175" algn="l"/>
              </a:tabLst>
            </a:pPr>
            <a:r>
              <a:rPr lang="en-US" sz="2800" dirty="0">
                <a:solidFill>
                  <a:schemeClr val="tx1"/>
                </a:solidFill>
                <a:ea typeface="Verdana" panose="020B0604030504040204" pitchFamily="34" charset="0"/>
                <a:cs typeface="Helvetica Neue Medium" charset="0"/>
              </a:rPr>
              <a:t> sum: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A</a:t>
            </a:r>
            <a:r>
              <a:rPr lang="en-US" sz="2800" dirty="0">
                <a:solidFill>
                  <a:schemeClr val="tx1"/>
                </a:solidFill>
                <a:ea typeface="Verdana" panose="020B0604030504040204" pitchFamily="34" charset="0"/>
                <a:cs typeface="Helvetica Neue Medium" charset="0"/>
              </a:rPr>
              <a:t>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B</a:t>
            </a:r>
            <a:r>
              <a:rPr lang="en-US" sz="2800" baseline="-25000" dirty="0">
                <a:solidFill>
                  <a:schemeClr val="tx1"/>
                </a:solidFill>
                <a:ea typeface="Verdana" panose="020B0604030504040204" pitchFamily="34" charset="0"/>
                <a:cs typeface="Helvetica Neue Medium" charset="0"/>
              </a:rPr>
              <a:t>  </a:t>
            </a:r>
            <a:r>
              <a:rPr lang="de-DE" sz="2800" dirty="0">
                <a:solidFill>
                  <a:schemeClr val="tx1"/>
                </a:solidFill>
                <a:ea typeface="Verdana" panose="020B0604030504040204" pitchFamily="34" charset="0"/>
                <a:cs typeface="Helvetica Neue Medium" charset="0"/>
              </a:rPr>
              <a:t>©</a:t>
            </a:r>
            <a:endParaRPr lang="en-US" sz="2800" u="sng" baseline="30000" dirty="0">
              <a:solidFill>
                <a:schemeClr val="tx1"/>
              </a:solidFill>
              <a:ea typeface="Verdana" panose="020B0604030504040204" pitchFamily="34" charset="0"/>
              <a:cs typeface="Helvetica Neue Medium" charset="0"/>
            </a:endParaRPr>
          </a:p>
        </p:txBody>
      </p:sp>
      <p:sp>
        <p:nvSpPr>
          <p:cNvPr id="10" name="TextBox 9">
            <a:extLst>
              <a:ext uri="{FF2B5EF4-FFF2-40B4-BE49-F238E27FC236}">
                <a16:creationId xmlns:a16="http://schemas.microsoft.com/office/drawing/2014/main" id="{304EE48F-8E28-4765-AD31-BFCEFC4D1B76}"/>
              </a:ext>
            </a:extLst>
          </p:cNvPr>
          <p:cNvSpPr txBox="1"/>
          <p:nvPr/>
        </p:nvSpPr>
        <p:spPr>
          <a:xfrm>
            <a:off x="7249789" y="1806200"/>
            <a:ext cx="2066591" cy="815416"/>
          </a:xfrm>
          <a:prstGeom prst="rect">
            <a:avLst/>
          </a:prstGeom>
          <a:noFill/>
        </p:spPr>
        <p:txBody>
          <a:bodyPr wrap="none" rtlCol="0">
            <a:spAutoFit/>
          </a:bodyPr>
          <a:lstStyle/>
          <a:p>
            <a:r>
              <a:rPr lang="en-CA" dirty="0">
                <a:solidFill>
                  <a:schemeClr val="tx1"/>
                </a:solidFill>
              </a:rPr>
              <a:t>Serializable,</a:t>
            </a:r>
          </a:p>
          <a:p>
            <a:r>
              <a:rPr lang="en-CA" dirty="0">
                <a:solidFill>
                  <a:schemeClr val="tx1"/>
                </a:solidFill>
              </a:rPr>
              <a:t>Allowed</a:t>
            </a:r>
          </a:p>
        </p:txBody>
      </p:sp>
      <p:sp>
        <p:nvSpPr>
          <p:cNvPr id="11" name="TextBox 10">
            <a:extLst>
              <a:ext uri="{FF2B5EF4-FFF2-40B4-BE49-F238E27FC236}">
                <a16:creationId xmlns:a16="http://schemas.microsoft.com/office/drawing/2014/main" id="{D3E27D91-48D6-4AFE-8D9D-DA2F42E05711}"/>
              </a:ext>
            </a:extLst>
          </p:cNvPr>
          <p:cNvSpPr txBox="1"/>
          <p:nvPr/>
        </p:nvSpPr>
        <p:spPr>
          <a:xfrm>
            <a:off x="7249788" y="3188632"/>
            <a:ext cx="2816990" cy="815416"/>
          </a:xfrm>
          <a:prstGeom prst="rect">
            <a:avLst/>
          </a:prstGeom>
          <a:noFill/>
        </p:spPr>
        <p:txBody>
          <a:bodyPr wrap="none" rtlCol="0">
            <a:spAutoFit/>
          </a:bodyPr>
          <a:lstStyle/>
          <a:p>
            <a:r>
              <a:rPr lang="en-CA" dirty="0">
                <a:solidFill>
                  <a:schemeClr val="tx1"/>
                </a:solidFill>
              </a:rPr>
              <a:t>Non-Serializable,</a:t>
            </a:r>
          </a:p>
          <a:p>
            <a:r>
              <a:rPr lang="en-CA" dirty="0">
                <a:solidFill>
                  <a:schemeClr val="tx1"/>
                </a:solidFill>
              </a:rPr>
              <a:t>Not allowed</a:t>
            </a:r>
          </a:p>
        </p:txBody>
      </p:sp>
      <p:sp>
        <p:nvSpPr>
          <p:cNvPr id="12" name="TextBox 11">
            <a:extLst>
              <a:ext uri="{FF2B5EF4-FFF2-40B4-BE49-F238E27FC236}">
                <a16:creationId xmlns:a16="http://schemas.microsoft.com/office/drawing/2014/main" id="{9BD5D667-ACF2-4CE9-8FD3-728DC459CC61}"/>
              </a:ext>
            </a:extLst>
          </p:cNvPr>
          <p:cNvSpPr txBox="1"/>
          <p:nvPr/>
        </p:nvSpPr>
        <p:spPr>
          <a:xfrm>
            <a:off x="7249787" y="5953497"/>
            <a:ext cx="2066591" cy="815416"/>
          </a:xfrm>
          <a:prstGeom prst="rect">
            <a:avLst/>
          </a:prstGeom>
          <a:noFill/>
        </p:spPr>
        <p:txBody>
          <a:bodyPr wrap="none" rtlCol="0">
            <a:spAutoFit/>
          </a:bodyPr>
          <a:lstStyle/>
          <a:p>
            <a:r>
              <a:rPr lang="en-CA" dirty="0">
                <a:solidFill>
                  <a:schemeClr val="tx1"/>
                </a:solidFill>
              </a:rPr>
              <a:t>Serializable,</a:t>
            </a:r>
          </a:p>
          <a:p>
            <a:r>
              <a:rPr lang="en-CA" dirty="0">
                <a:solidFill>
                  <a:schemeClr val="tx1"/>
                </a:solidFill>
              </a:rPr>
              <a:t>Not allowed</a:t>
            </a:r>
          </a:p>
        </p:txBody>
      </p:sp>
      <p:sp>
        <p:nvSpPr>
          <p:cNvPr id="13" name="TextBox 12">
            <a:extLst>
              <a:ext uri="{FF2B5EF4-FFF2-40B4-BE49-F238E27FC236}">
                <a16:creationId xmlns:a16="http://schemas.microsoft.com/office/drawing/2014/main" id="{C4FCAA8E-BF25-4C25-BECB-B1ECB592A321}"/>
              </a:ext>
            </a:extLst>
          </p:cNvPr>
          <p:cNvSpPr txBox="1"/>
          <p:nvPr/>
        </p:nvSpPr>
        <p:spPr>
          <a:xfrm>
            <a:off x="7249786" y="4571064"/>
            <a:ext cx="2066591" cy="815416"/>
          </a:xfrm>
          <a:prstGeom prst="rect">
            <a:avLst/>
          </a:prstGeom>
          <a:noFill/>
        </p:spPr>
        <p:txBody>
          <a:bodyPr wrap="none" rtlCol="0">
            <a:spAutoFit/>
          </a:bodyPr>
          <a:lstStyle/>
          <a:p>
            <a:r>
              <a:rPr lang="en-CA" dirty="0">
                <a:solidFill>
                  <a:schemeClr val="tx1"/>
                </a:solidFill>
              </a:rPr>
              <a:t>Serializable,</a:t>
            </a:r>
          </a:p>
          <a:p>
            <a:r>
              <a:rPr lang="en-CA" dirty="0">
                <a:solidFill>
                  <a:schemeClr val="tx1"/>
                </a:solidFill>
              </a:rPr>
              <a:t>Allowed</a:t>
            </a:r>
          </a:p>
        </p:txBody>
      </p:sp>
    </p:spTree>
    <p:extLst>
      <p:ext uri="{BB962C8B-B14F-4D97-AF65-F5344CB8AC3E}">
        <p14:creationId xmlns:p14="http://schemas.microsoft.com/office/powerpoint/2010/main" val="446273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39775" y="1"/>
            <a:ext cx="8604250" cy="1515529"/>
          </a:xfrm>
        </p:spPr>
        <p:txBody>
          <a:bodyPr/>
          <a:lstStyle/>
          <a:p>
            <a:r>
              <a:rPr lang="en-US" dirty="0"/>
              <a:t>Issues with 2PL</a:t>
            </a:r>
          </a:p>
        </p:txBody>
      </p:sp>
      <p:sp>
        <p:nvSpPr>
          <p:cNvPr id="2" name="Content Placeholder 1"/>
          <p:cNvSpPr>
            <a:spLocks noGrp="1"/>
          </p:cNvSpPr>
          <p:nvPr>
            <p:ph idx="1"/>
          </p:nvPr>
        </p:nvSpPr>
        <p:spPr>
          <a:xfrm>
            <a:off x="741363" y="1669150"/>
            <a:ext cx="8604250" cy="5208588"/>
          </a:xfrm>
        </p:spPr>
        <p:txBody>
          <a:bodyPr>
            <a:normAutofit/>
          </a:bodyPr>
          <a:lstStyle/>
          <a:p>
            <a:r>
              <a:rPr lang="en-US" dirty="0"/>
              <a:t>What do we do if a lock is unavailable?</a:t>
            </a:r>
          </a:p>
          <a:p>
            <a:pPr lvl="1"/>
            <a:r>
              <a:rPr lang="en-US" dirty="0"/>
              <a:t>Give up immediately (abort)?</a:t>
            </a:r>
          </a:p>
          <a:p>
            <a:pPr lvl="1"/>
            <a:r>
              <a:rPr lang="en-US" dirty="0"/>
              <a:t>Wait forever?</a:t>
            </a:r>
          </a:p>
          <a:p>
            <a:pPr lvl="1"/>
            <a:endParaRPr lang="en-US" dirty="0"/>
          </a:p>
          <a:p>
            <a:r>
              <a:rPr lang="en-US" dirty="0"/>
              <a:t>Waiting for a lock can result in deadlock</a:t>
            </a:r>
          </a:p>
          <a:p>
            <a:pPr lvl="1"/>
            <a:r>
              <a:rPr lang="en-US" dirty="0"/>
              <a:t>Transfer has A locked, waits on B</a:t>
            </a:r>
          </a:p>
          <a:p>
            <a:pPr lvl="1"/>
            <a:r>
              <a:rPr lang="en-US" dirty="0"/>
              <a:t>Sum has B locked, waits on A</a:t>
            </a:r>
          </a:p>
          <a:p>
            <a:pPr lvl="2"/>
            <a:r>
              <a:rPr lang="en-US" dirty="0"/>
              <a:t>Assuming order A and B are interchanged in the sum() code</a:t>
            </a:r>
          </a:p>
          <a:p>
            <a:pPr lvl="2"/>
            <a:endParaRPr lang="en-US" dirty="0"/>
          </a:p>
          <a:p>
            <a:r>
              <a:rPr lang="en-US" dirty="0"/>
              <a:t>Many ways to detect and handle deadlocks</a:t>
            </a:r>
          </a:p>
        </p:txBody>
      </p:sp>
    </p:spTree>
    <p:extLst>
      <p:ext uri="{BB962C8B-B14F-4D97-AF65-F5344CB8AC3E}">
        <p14:creationId xmlns:p14="http://schemas.microsoft.com/office/powerpoint/2010/main" val="345300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BD00D-10C5-448D-8971-0FABC7114004}"/>
              </a:ext>
            </a:extLst>
          </p:cNvPr>
          <p:cNvSpPr>
            <a:spLocks noGrp="1"/>
          </p:cNvSpPr>
          <p:nvPr>
            <p:ph type="title"/>
          </p:nvPr>
        </p:nvSpPr>
        <p:spPr/>
        <p:txBody>
          <a:bodyPr/>
          <a:lstStyle/>
          <a:p>
            <a:r>
              <a:rPr lang="en-CA" dirty="0"/>
              <a:t>Distributed Transactions</a:t>
            </a:r>
          </a:p>
        </p:txBody>
      </p:sp>
      <p:sp>
        <p:nvSpPr>
          <p:cNvPr id="3" name="Content Placeholder 2">
            <a:extLst>
              <a:ext uri="{FF2B5EF4-FFF2-40B4-BE49-F238E27FC236}">
                <a16:creationId xmlns:a16="http://schemas.microsoft.com/office/drawing/2014/main" id="{769FAA18-174A-498A-B088-C6808BA74A96}"/>
              </a:ext>
            </a:extLst>
          </p:cNvPr>
          <p:cNvSpPr>
            <a:spLocks noGrp="1"/>
          </p:cNvSpPr>
          <p:nvPr>
            <p:ph idx="1"/>
          </p:nvPr>
        </p:nvSpPr>
        <p:spPr/>
        <p:txBody>
          <a:bodyPr/>
          <a:lstStyle/>
          <a:p>
            <a:r>
              <a:rPr lang="en-CA" dirty="0"/>
              <a:t>Data is partitioned (sharded) across nodes</a:t>
            </a:r>
          </a:p>
          <a:p>
            <a:r>
              <a:rPr lang="en-CA" dirty="0"/>
              <a:t>Transaction accesses data from multiple nodes</a:t>
            </a:r>
          </a:p>
        </p:txBody>
      </p:sp>
      <p:grpSp>
        <p:nvGrpSpPr>
          <p:cNvPr id="10" name="Group 9">
            <a:extLst>
              <a:ext uri="{FF2B5EF4-FFF2-40B4-BE49-F238E27FC236}">
                <a16:creationId xmlns:a16="http://schemas.microsoft.com/office/drawing/2014/main" id="{55816F81-8F4F-416C-A8B3-B0A9E10939F5}"/>
              </a:ext>
            </a:extLst>
          </p:cNvPr>
          <p:cNvGrpSpPr/>
          <p:nvPr/>
        </p:nvGrpSpPr>
        <p:grpSpPr>
          <a:xfrm>
            <a:off x="6824366" y="3715735"/>
            <a:ext cx="1219200" cy="2035465"/>
            <a:chOff x="7035785" y="4127070"/>
            <a:chExt cx="1219200" cy="2035465"/>
          </a:xfrm>
        </p:grpSpPr>
        <p:sp>
          <p:nvSpPr>
            <p:cNvPr id="4" name="Oval 3">
              <a:extLst>
                <a:ext uri="{FF2B5EF4-FFF2-40B4-BE49-F238E27FC236}">
                  <a16:creationId xmlns:a16="http://schemas.microsoft.com/office/drawing/2014/main" id="{D1FE3C37-DD2E-4D98-AA4A-C6D1634B63A1}"/>
                </a:ext>
              </a:extLst>
            </p:cNvPr>
            <p:cNvSpPr/>
            <p:nvPr/>
          </p:nvSpPr>
          <p:spPr>
            <a:xfrm>
              <a:off x="7035785" y="4127070"/>
              <a:ext cx="1219200" cy="431810"/>
            </a:xfrm>
            <a:prstGeom prst="ellipse">
              <a:avLst/>
            </a:prstGeom>
            <a:solidFill>
              <a:schemeClr val="accent4">
                <a:lumMod val="50000"/>
                <a:lumOff val="50000"/>
              </a:schemeClr>
            </a:solidFill>
          </p:spPr>
          <p:style>
            <a:lnRef idx="0">
              <a:schemeClr val="accent1"/>
            </a:lnRef>
            <a:fillRef idx="3">
              <a:schemeClr val="accent1"/>
            </a:fillRef>
            <a:effectRef idx="3">
              <a:schemeClr val="accent1"/>
            </a:effectRef>
            <a:fontRef idx="minor">
              <a:schemeClr val="lt1"/>
            </a:fontRef>
          </p:style>
          <p:txBody>
            <a:bodyPr rtlCol="0" anchor="ctr">
              <a:noAutofit/>
            </a:bodyPr>
            <a:lstStyle/>
            <a:p>
              <a:pPr algn="ctr"/>
              <a:r>
                <a:rPr lang="en-US" dirty="0">
                  <a:latin typeface="Helvetica Neue Medium"/>
                </a:rPr>
                <a:t>A</a:t>
              </a:r>
            </a:p>
          </p:txBody>
        </p:sp>
        <p:sp>
          <p:nvSpPr>
            <p:cNvPr id="5" name="Oval 4">
              <a:extLst>
                <a:ext uri="{FF2B5EF4-FFF2-40B4-BE49-F238E27FC236}">
                  <a16:creationId xmlns:a16="http://schemas.microsoft.com/office/drawing/2014/main" id="{2819E0BF-B809-43EE-8FFD-699638C65E88}"/>
                </a:ext>
              </a:extLst>
            </p:cNvPr>
            <p:cNvSpPr/>
            <p:nvPr/>
          </p:nvSpPr>
          <p:spPr>
            <a:xfrm>
              <a:off x="7035785" y="5730725"/>
              <a:ext cx="1219200" cy="431810"/>
            </a:xfrm>
            <a:prstGeom prst="ellipse">
              <a:avLst/>
            </a:prstGeom>
            <a:solidFill>
              <a:schemeClr val="accent4">
                <a:lumMod val="50000"/>
                <a:lumOff val="50000"/>
              </a:schemeClr>
            </a:solidFill>
          </p:spPr>
          <p:style>
            <a:lnRef idx="0">
              <a:schemeClr val="accent1"/>
            </a:lnRef>
            <a:fillRef idx="3">
              <a:schemeClr val="accent1"/>
            </a:fillRef>
            <a:effectRef idx="3">
              <a:schemeClr val="accent1"/>
            </a:effectRef>
            <a:fontRef idx="minor">
              <a:schemeClr val="lt1"/>
            </a:fontRef>
          </p:style>
          <p:txBody>
            <a:bodyPr rtlCol="0" anchor="ctr">
              <a:noAutofit/>
            </a:bodyPr>
            <a:lstStyle/>
            <a:p>
              <a:pPr algn="ctr"/>
              <a:r>
                <a:rPr lang="en-US" dirty="0">
                  <a:latin typeface="Helvetica Neue Medium"/>
                </a:rPr>
                <a:t>B</a:t>
              </a:r>
            </a:p>
          </p:txBody>
        </p:sp>
      </p:grpSp>
      <p:sp>
        <p:nvSpPr>
          <p:cNvPr id="9" name="Folded Corner 7">
            <a:extLst>
              <a:ext uri="{FF2B5EF4-FFF2-40B4-BE49-F238E27FC236}">
                <a16:creationId xmlns:a16="http://schemas.microsoft.com/office/drawing/2014/main" id="{67A90825-CD5A-4D1C-8464-5D9AC1250786}"/>
              </a:ext>
            </a:extLst>
          </p:cNvPr>
          <p:cNvSpPr/>
          <p:nvPr/>
        </p:nvSpPr>
        <p:spPr>
          <a:xfrm>
            <a:off x="1238468" y="3013325"/>
            <a:ext cx="3394147" cy="3226020"/>
          </a:xfrm>
          <a:prstGeom prst="foldedCorner">
            <a:avLst>
              <a:gd name="adj" fmla="val 8461"/>
            </a:avLst>
          </a:prstGeom>
          <a:solidFill>
            <a:schemeClr val="bg1"/>
          </a:solidFill>
          <a:ln w="28575">
            <a:solidFill>
              <a:schemeClr val="tx1"/>
            </a:solidFill>
          </a:ln>
        </p:spPr>
        <p:txBody>
          <a:bodyPr wrap="square">
            <a:noAutofit/>
          </a:bodyPr>
          <a:lstStyle/>
          <a:p>
            <a:pPr algn="l"/>
            <a:r>
              <a:rPr lang="en-US" sz="2000" b="1" u="sng" dirty="0">
                <a:solidFill>
                  <a:schemeClr val="tx1"/>
                </a:solidFill>
                <a:latin typeface="Courier New" panose="02070309020205020404" pitchFamily="49" charset="0"/>
                <a:ea typeface="Helvetica Neue Medium" charset="0"/>
                <a:cs typeface="Courier New" panose="02070309020205020404" pitchFamily="49" charset="0"/>
              </a:rPr>
              <a:t>transfer(A, B):</a:t>
            </a:r>
          </a:p>
          <a:p>
            <a:pPr algn="l"/>
            <a:r>
              <a:rPr lang="en-US" sz="2000" b="1" dirty="0">
                <a:solidFill>
                  <a:schemeClr val="tx1"/>
                </a:solidFill>
                <a:latin typeface="Courier New" panose="02070309020205020404" pitchFamily="49" charset="0"/>
                <a:ea typeface="Helvetica Neue Medium" charset="0"/>
                <a:cs typeface="Courier New" panose="02070309020205020404" pitchFamily="49" charset="0"/>
              </a:rPr>
              <a:t>begin_tx</a:t>
            </a:r>
          </a:p>
          <a:p>
            <a:pPr algn="l"/>
            <a:r>
              <a:rPr lang="en-US" sz="2000" b="1" dirty="0">
                <a:solidFill>
                  <a:schemeClr val="tx1"/>
                </a:solidFill>
                <a:latin typeface="Courier New" panose="02070309020205020404" pitchFamily="49" charset="0"/>
                <a:ea typeface="Helvetica Neue Medium" charset="0"/>
                <a:cs typeface="Courier New" panose="02070309020205020404" pitchFamily="49" charset="0"/>
              </a:rPr>
              <a:t>a </a:t>
            </a:r>
            <a:r>
              <a:rPr lang="en-US" sz="2000" b="1" dirty="0">
                <a:solidFill>
                  <a:schemeClr val="tx1"/>
                </a:solidFill>
                <a:latin typeface="Courier New" panose="02070309020205020404" pitchFamily="49" charset="0"/>
                <a:ea typeface="Helvetica Neue Medium" charset="0"/>
                <a:cs typeface="Courier New" panose="02070309020205020404" pitchFamily="49" charset="0"/>
                <a:sym typeface="Wingdings"/>
              </a:rPr>
              <a:t> read(A)</a:t>
            </a:r>
          </a:p>
          <a:p>
            <a:pPr algn="l"/>
            <a:r>
              <a:rPr lang="en-US" sz="2000" b="1" dirty="0">
                <a:solidFill>
                  <a:schemeClr val="tx1"/>
                </a:solidFill>
                <a:latin typeface="Courier New" panose="02070309020205020404" pitchFamily="49" charset="0"/>
                <a:ea typeface="Helvetica Neue Medium" charset="0"/>
                <a:cs typeface="Courier New" panose="02070309020205020404" pitchFamily="49" charset="0"/>
                <a:sym typeface="Wingdings"/>
              </a:rPr>
              <a:t>if a &lt; 10 then</a:t>
            </a:r>
          </a:p>
          <a:p>
            <a:pPr algn="l"/>
            <a:r>
              <a:rPr lang="en-US" sz="2000" b="1" dirty="0">
                <a:solidFill>
                  <a:schemeClr val="tx1"/>
                </a:solidFill>
                <a:latin typeface="Courier New" panose="02070309020205020404" pitchFamily="49" charset="0"/>
                <a:ea typeface="Helvetica Neue Medium" charset="0"/>
                <a:cs typeface="Courier New" panose="02070309020205020404" pitchFamily="49" charset="0"/>
                <a:sym typeface="Wingdings"/>
              </a:rPr>
              <a:t>    </a:t>
            </a:r>
            <a:r>
              <a:rPr lang="en-US" sz="2000" b="1" dirty="0" err="1">
                <a:solidFill>
                  <a:schemeClr val="tx1"/>
                </a:solidFill>
                <a:latin typeface="Courier New" panose="02070309020205020404" pitchFamily="49" charset="0"/>
                <a:ea typeface="Helvetica Neue Medium" charset="0"/>
                <a:cs typeface="Courier New" panose="02070309020205020404" pitchFamily="49" charset="0"/>
                <a:sym typeface="Wingdings"/>
              </a:rPr>
              <a:t>abort_tx</a:t>
            </a:r>
            <a:endParaRPr lang="en-US" sz="2000" b="1" dirty="0">
              <a:solidFill>
                <a:schemeClr val="tx1"/>
              </a:solidFill>
              <a:latin typeface="Courier New" panose="02070309020205020404" pitchFamily="49" charset="0"/>
              <a:ea typeface="Helvetica Neue Medium" charset="0"/>
              <a:cs typeface="Courier New" panose="02070309020205020404" pitchFamily="49" charset="0"/>
              <a:sym typeface="Wingdings"/>
            </a:endParaRPr>
          </a:p>
          <a:p>
            <a:pPr algn="l"/>
            <a:r>
              <a:rPr lang="en-US" sz="2000" b="1" dirty="0">
                <a:solidFill>
                  <a:schemeClr val="tx1"/>
                </a:solidFill>
                <a:latin typeface="Courier New" panose="02070309020205020404" pitchFamily="49" charset="0"/>
                <a:ea typeface="Helvetica Neue Medium" charset="0"/>
                <a:cs typeface="Courier New" panose="02070309020205020404" pitchFamily="49" charset="0"/>
                <a:sym typeface="Wingdings"/>
              </a:rPr>
              <a:t>else</a:t>
            </a:r>
          </a:p>
          <a:p>
            <a:pPr algn="l"/>
            <a:r>
              <a:rPr lang="en-US" sz="2000" b="1" dirty="0">
                <a:solidFill>
                  <a:schemeClr val="tx1"/>
                </a:solidFill>
                <a:latin typeface="Courier New" panose="02070309020205020404" pitchFamily="49" charset="0"/>
                <a:ea typeface="Helvetica Neue Medium" charset="0"/>
                <a:cs typeface="Courier New" panose="02070309020205020404" pitchFamily="49" charset="0"/>
                <a:sym typeface="Wingdings"/>
              </a:rPr>
              <a:t>	write(A, a−10)</a:t>
            </a:r>
          </a:p>
          <a:p>
            <a:pPr algn="l"/>
            <a:r>
              <a:rPr lang="en-US" sz="2000" b="1" dirty="0">
                <a:solidFill>
                  <a:schemeClr val="tx1"/>
                </a:solidFill>
                <a:latin typeface="Courier New" panose="02070309020205020404" pitchFamily="49" charset="0"/>
                <a:ea typeface="Helvetica Neue Medium" charset="0"/>
                <a:cs typeface="Courier New" panose="02070309020205020404" pitchFamily="49" charset="0"/>
                <a:sym typeface="Wingdings"/>
              </a:rPr>
              <a:t>	b  read(B)</a:t>
            </a:r>
          </a:p>
          <a:p>
            <a:pPr algn="l"/>
            <a:r>
              <a:rPr lang="en-US" sz="2000" b="1" dirty="0">
                <a:solidFill>
                  <a:schemeClr val="tx1"/>
                </a:solidFill>
                <a:latin typeface="Courier New" panose="02070309020205020404" pitchFamily="49" charset="0"/>
                <a:ea typeface="Helvetica Neue Medium" charset="0"/>
                <a:cs typeface="Courier New" panose="02070309020205020404" pitchFamily="49" charset="0"/>
                <a:sym typeface="Wingdings"/>
              </a:rPr>
              <a:t>	write(B, b+10)</a:t>
            </a:r>
          </a:p>
          <a:p>
            <a:pPr algn="l"/>
            <a:r>
              <a:rPr lang="en-US" sz="2000" b="1" dirty="0">
                <a:solidFill>
                  <a:schemeClr val="tx1"/>
                </a:solidFill>
                <a:latin typeface="Courier New" panose="02070309020205020404" pitchFamily="49" charset="0"/>
                <a:ea typeface="Helvetica Neue Medium" charset="0"/>
                <a:cs typeface="Courier New" panose="02070309020205020404" pitchFamily="49" charset="0"/>
                <a:sym typeface="Wingdings"/>
              </a:rPr>
              <a:t>	commit_tx</a:t>
            </a:r>
            <a:endParaRPr lang="en-US" sz="2000" b="1" dirty="0">
              <a:solidFill>
                <a:schemeClr val="tx1"/>
              </a:solidFill>
              <a:latin typeface="Courier New" panose="02070309020205020404" pitchFamily="49" charset="0"/>
              <a:ea typeface="Helvetica Neue Medium" charset="0"/>
              <a:cs typeface="Courier New" panose="02070309020205020404" pitchFamily="49" charset="0"/>
            </a:endParaRPr>
          </a:p>
        </p:txBody>
      </p:sp>
      <p:cxnSp>
        <p:nvCxnSpPr>
          <p:cNvPr id="12" name="Straight Arrow Connector 11">
            <a:extLst>
              <a:ext uri="{FF2B5EF4-FFF2-40B4-BE49-F238E27FC236}">
                <a16:creationId xmlns:a16="http://schemas.microsoft.com/office/drawing/2014/main" id="{87D036A4-910F-41B8-8E45-482FB05CACEA}"/>
              </a:ext>
            </a:extLst>
          </p:cNvPr>
          <p:cNvCxnSpPr/>
          <p:nvPr/>
        </p:nvCxnSpPr>
        <p:spPr bwMode="auto">
          <a:xfrm flipH="1" flipV="1">
            <a:off x="3291997" y="3805838"/>
            <a:ext cx="3394148" cy="94660"/>
          </a:xfrm>
          <a:prstGeom prst="straightConnector1">
            <a:avLst/>
          </a:prstGeom>
          <a:solidFill>
            <a:srgbClr val="00B8FF"/>
          </a:solidFill>
          <a:ln w="38100" cap="flat" cmpd="sng" algn="ctr">
            <a:solidFill>
              <a:schemeClr val="tx1"/>
            </a:solidFill>
            <a:prstDash val="solid"/>
            <a:round/>
            <a:headEnd type="none" w="med" len="med"/>
            <a:tailEnd type="triangl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Arrow Connector 13">
            <a:extLst>
              <a:ext uri="{FF2B5EF4-FFF2-40B4-BE49-F238E27FC236}">
                <a16:creationId xmlns:a16="http://schemas.microsoft.com/office/drawing/2014/main" id="{7B75B57F-03F9-4A03-B856-57E6BCE7ACE5}"/>
              </a:ext>
            </a:extLst>
          </p:cNvPr>
          <p:cNvCxnSpPr/>
          <p:nvPr/>
        </p:nvCxnSpPr>
        <p:spPr bwMode="auto">
          <a:xfrm flipV="1">
            <a:off x="3952137" y="4085260"/>
            <a:ext cx="2734007" cy="1049368"/>
          </a:xfrm>
          <a:prstGeom prst="straightConnector1">
            <a:avLst/>
          </a:prstGeom>
          <a:solidFill>
            <a:srgbClr val="00B8FF"/>
          </a:solidFill>
          <a:ln w="38100" cap="flat" cmpd="sng" algn="ctr">
            <a:solidFill>
              <a:schemeClr val="tx1"/>
            </a:solidFill>
            <a:prstDash val="solid"/>
            <a:round/>
            <a:headEnd type="none" w="med" len="med"/>
            <a:tailEnd type="triangl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Arrow Connector 19">
            <a:extLst>
              <a:ext uri="{FF2B5EF4-FFF2-40B4-BE49-F238E27FC236}">
                <a16:creationId xmlns:a16="http://schemas.microsoft.com/office/drawing/2014/main" id="{7B19A5CF-5C78-49FE-8BCF-EA42C02D14CF}"/>
              </a:ext>
            </a:extLst>
          </p:cNvPr>
          <p:cNvCxnSpPr/>
          <p:nvPr/>
        </p:nvCxnSpPr>
        <p:spPr bwMode="auto">
          <a:xfrm flipV="1">
            <a:off x="4098502" y="5663343"/>
            <a:ext cx="2587642" cy="1"/>
          </a:xfrm>
          <a:prstGeom prst="straightConnector1">
            <a:avLst/>
          </a:prstGeom>
          <a:solidFill>
            <a:srgbClr val="00B8FF"/>
          </a:solidFill>
          <a:ln w="38100" cap="flat" cmpd="sng" algn="ctr">
            <a:solidFill>
              <a:schemeClr val="tx1"/>
            </a:solidFill>
            <a:prstDash val="solid"/>
            <a:round/>
            <a:headEnd type="none" w="med" len="med"/>
            <a:tailEnd type="triangl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Arrow Connector 21">
            <a:extLst>
              <a:ext uri="{FF2B5EF4-FFF2-40B4-BE49-F238E27FC236}">
                <a16:creationId xmlns:a16="http://schemas.microsoft.com/office/drawing/2014/main" id="{DF6BBE94-4588-43DA-BBAC-1C60F9D876EC}"/>
              </a:ext>
            </a:extLst>
          </p:cNvPr>
          <p:cNvCxnSpPr/>
          <p:nvPr/>
        </p:nvCxnSpPr>
        <p:spPr bwMode="auto">
          <a:xfrm flipH="1" flipV="1">
            <a:off x="3900405" y="5319390"/>
            <a:ext cx="2674520" cy="151855"/>
          </a:xfrm>
          <a:prstGeom prst="straightConnector1">
            <a:avLst/>
          </a:prstGeom>
          <a:solidFill>
            <a:srgbClr val="00B8FF"/>
          </a:solidFill>
          <a:ln w="38100" cap="flat" cmpd="sng" algn="ctr">
            <a:solidFill>
              <a:schemeClr val="tx1"/>
            </a:solidFill>
            <a:prstDash val="solid"/>
            <a:round/>
            <a:headEnd type="none" w="med" len="med"/>
            <a:tailEnd type="triangl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TextBox 28">
            <a:extLst>
              <a:ext uri="{FF2B5EF4-FFF2-40B4-BE49-F238E27FC236}">
                <a16:creationId xmlns:a16="http://schemas.microsoft.com/office/drawing/2014/main" id="{BE016AD4-F396-4F69-9C2C-2018BBD6FE7C}"/>
              </a:ext>
            </a:extLst>
          </p:cNvPr>
          <p:cNvSpPr txBox="1"/>
          <p:nvPr/>
        </p:nvSpPr>
        <p:spPr>
          <a:xfrm>
            <a:off x="1169962" y="6576079"/>
            <a:ext cx="3531159" cy="815416"/>
          </a:xfrm>
          <a:prstGeom prst="rect">
            <a:avLst/>
          </a:prstGeom>
          <a:noFill/>
        </p:spPr>
        <p:txBody>
          <a:bodyPr wrap="none" rtlCol="0">
            <a:spAutoFit/>
          </a:bodyPr>
          <a:lstStyle/>
          <a:p>
            <a:pPr algn="ctr"/>
            <a:r>
              <a:rPr lang="en-CA" dirty="0">
                <a:solidFill>
                  <a:srgbClr val="C00000"/>
                </a:solidFill>
              </a:rPr>
              <a:t>Coordinator node:</a:t>
            </a:r>
          </a:p>
          <a:p>
            <a:pPr algn="ctr"/>
            <a:r>
              <a:rPr lang="en-CA" dirty="0">
                <a:solidFill>
                  <a:schemeClr val="tx1"/>
                </a:solidFill>
              </a:rPr>
              <a:t>runs transaction code</a:t>
            </a:r>
          </a:p>
        </p:txBody>
      </p:sp>
      <p:sp>
        <p:nvSpPr>
          <p:cNvPr id="30" name="TextBox 29">
            <a:extLst>
              <a:ext uri="{FF2B5EF4-FFF2-40B4-BE49-F238E27FC236}">
                <a16:creationId xmlns:a16="http://schemas.microsoft.com/office/drawing/2014/main" id="{8B256A2C-4746-49E3-95FE-E0860BF4EF63}"/>
              </a:ext>
            </a:extLst>
          </p:cNvPr>
          <p:cNvSpPr txBox="1"/>
          <p:nvPr/>
        </p:nvSpPr>
        <p:spPr>
          <a:xfrm>
            <a:off x="5845230" y="6199374"/>
            <a:ext cx="3177473" cy="1192121"/>
          </a:xfrm>
          <a:prstGeom prst="rect">
            <a:avLst/>
          </a:prstGeom>
          <a:noFill/>
        </p:spPr>
        <p:txBody>
          <a:bodyPr wrap="none" rtlCol="0">
            <a:spAutoFit/>
          </a:bodyPr>
          <a:lstStyle/>
          <a:p>
            <a:pPr algn="ctr"/>
            <a:r>
              <a:rPr lang="en-CA" dirty="0">
                <a:solidFill>
                  <a:srgbClr val="C00000"/>
                </a:solidFill>
              </a:rPr>
              <a:t>Participant</a:t>
            </a:r>
            <a:r>
              <a:rPr lang="en-CA" dirty="0"/>
              <a:t> </a:t>
            </a:r>
            <a:r>
              <a:rPr lang="en-CA" dirty="0">
                <a:solidFill>
                  <a:srgbClr val="C00000"/>
                </a:solidFill>
              </a:rPr>
              <a:t>nodes:</a:t>
            </a:r>
          </a:p>
          <a:p>
            <a:pPr algn="ctr"/>
            <a:r>
              <a:rPr lang="en-CA" dirty="0">
                <a:solidFill>
                  <a:schemeClr val="tx1"/>
                </a:solidFill>
              </a:rPr>
              <a:t>all nodes that hold </a:t>
            </a:r>
          </a:p>
          <a:p>
            <a:pPr algn="ctr"/>
            <a:r>
              <a:rPr lang="en-CA" dirty="0">
                <a:solidFill>
                  <a:schemeClr val="tx1"/>
                </a:solidFill>
              </a:rPr>
              <a:t>transaction data</a:t>
            </a:r>
          </a:p>
        </p:txBody>
      </p:sp>
    </p:spTree>
    <p:extLst>
      <p:ext uri="{BB962C8B-B14F-4D97-AF65-F5344CB8AC3E}">
        <p14:creationId xmlns:p14="http://schemas.microsoft.com/office/powerpoint/2010/main" val="2269987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775" y="1"/>
            <a:ext cx="8604250" cy="1515529"/>
          </a:xfrm>
        </p:spPr>
        <p:txBody>
          <a:bodyPr/>
          <a:lstStyle/>
          <a:p>
            <a:r>
              <a:rPr lang="en-US" dirty="0"/>
              <a:t>Atomic Commit</a:t>
            </a:r>
          </a:p>
        </p:txBody>
      </p:sp>
      <p:sp>
        <p:nvSpPr>
          <p:cNvPr id="3" name="Content Placeholder 2"/>
          <p:cNvSpPr>
            <a:spLocks noGrp="1"/>
          </p:cNvSpPr>
          <p:nvPr>
            <p:ph idx="1"/>
          </p:nvPr>
        </p:nvSpPr>
        <p:spPr>
          <a:xfrm>
            <a:off x="741363" y="1669150"/>
            <a:ext cx="8604250" cy="5208588"/>
          </a:xfrm>
        </p:spPr>
        <p:txBody>
          <a:bodyPr/>
          <a:lstStyle/>
          <a:p>
            <a:r>
              <a:rPr lang="en-US" dirty="0"/>
              <a:t>Problem: Participant node may not be able to complete its operation</a:t>
            </a:r>
          </a:p>
          <a:p>
            <a:pPr lvl="1"/>
            <a:r>
              <a:rPr lang="en-US" dirty="0"/>
              <a:t>Cannot acquire required lock (e.g., deadlock)</a:t>
            </a:r>
          </a:p>
          <a:p>
            <a:pPr lvl="1"/>
            <a:r>
              <a:rPr lang="en-US" dirty="0"/>
              <a:t>No memory or disk space available to do write</a:t>
            </a:r>
          </a:p>
          <a:p>
            <a:pPr lvl="1"/>
            <a:r>
              <a:rPr lang="en-US" dirty="0"/>
              <a:t>Transaction constraint fails (e.g., a &lt; 10)</a:t>
            </a:r>
          </a:p>
          <a:p>
            <a:r>
              <a:rPr lang="en-US" dirty="0"/>
              <a:t>Atomic: All or nothing</a:t>
            </a:r>
          </a:p>
          <a:p>
            <a:r>
              <a:rPr lang="en-US" dirty="0"/>
              <a:t>Either all participants do something (commit) or no participant does anything (abort)</a:t>
            </a:r>
          </a:p>
          <a:p>
            <a:r>
              <a:rPr lang="en-US" dirty="0"/>
              <a:t>Common use: commit a distributed transaction that updates data on different shards</a:t>
            </a:r>
          </a:p>
        </p:txBody>
      </p:sp>
    </p:spTree>
    <p:extLst>
      <p:ext uri="{BB962C8B-B14F-4D97-AF65-F5344CB8AC3E}">
        <p14:creationId xmlns:p14="http://schemas.microsoft.com/office/powerpoint/2010/main" val="244701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775" y="1"/>
            <a:ext cx="8604250" cy="1515529"/>
          </a:xfrm>
        </p:spPr>
        <p:txBody>
          <a:bodyPr/>
          <a:lstStyle/>
          <a:p>
            <a:r>
              <a:rPr lang="en-US" dirty="0"/>
              <a:t>Two-Phase Commit</a:t>
            </a:r>
          </a:p>
        </p:txBody>
      </p:sp>
      <p:sp>
        <p:nvSpPr>
          <p:cNvPr id="3" name="Content Placeholder 2"/>
          <p:cNvSpPr>
            <a:spLocks noGrp="1"/>
          </p:cNvSpPr>
          <p:nvPr>
            <p:ph idx="1"/>
          </p:nvPr>
        </p:nvSpPr>
        <p:spPr>
          <a:xfrm>
            <a:off x="741363" y="1669150"/>
            <a:ext cx="8604250" cy="5208588"/>
          </a:xfrm>
        </p:spPr>
        <p:txBody>
          <a:bodyPr>
            <a:normAutofit fontScale="92500" lnSpcReduction="10000"/>
          </a:bodyPr>
          <a:lstStyle/>
          <a:p>
            <a:r>
              <a:rPr lang="en-US" dirty="0"/>
              <a:t>Phase 1</a:t>
            </a:r>
          </a:p>
          <a:p>
            <a:pPr lvl="1"/>
            <a:r>
              <a:rPr lang="en-US" dirty="0"/>
              <a:t>Coordinator sends Prepare requests to all participants</a:t>
            </a:r>
          </a:p>
          <a:p>
            <a:pPr lvl="1"/>
            <a:r>
              <a:rPr lang="en-US" dirty="0"/>
              <a:t>Each participant votes yes or no</a:t>
            </a:r>
          </a:p>
          <a:p>
            <a:pPr lvl="2"/>
            <a:r>
              <a:rPr lang="en-US" dirty="0"/>
              <a:t>Sends yes vote or no vote back to coordinator</a:t>
            </a:r>
          </a:p>
          <a:p>
            <a:pPr lvl="2"/>
            <a:r>
              <a:rPr lang="en-US" dirty="0"/>
              <a:t>Typically acquires locks if they vote yes (for 2PL)</a:t>
            </a:r>
          </a:p>
          <a:p>
            <a:r>
              <a:rPr lang="en-US" dirty="0"/>
              <a:t>Coordinator inspects all votes</a:t>
            </a:r>
          </a:p>
          <a:p>
            <a:pPr lvl="1"/>
            <a:r>
              <a:rPr lang="en-US" dirty="0"/>
              <a:t>If all yes, then commit</a:t>
            </a:r>
          </a:p>
          <a:p>
            <a:pPr lvl="1"/>
            <a:r>
              <a:rPr lang="en-US" dirty="0"/>
              <a:t>If any no, then abort</a:t>
            </a:r>
          </a:p>
          <a:p>
            <a:r>
              <a:rPr lang="en-US" dirty="0"/>
              <a:t>Phase 2</a:t>
            </a:r>
          </a:p>
          <a:p>
            <a:pPr lvl="1"/>
            <a:r>
              <a:rPr lang="en-US" dirty="0"/>
              <a:t>Coordinator sends Commit or Abort to all participants</a:t>
            </a:r>
          </a:p>
          <a:p>
            <a:pPr lvl="1"/>
            <a:r>
              <a:rPr lang="en-US" dirty="0"/>
              <a:t>If commit, each participant commits changes</a:t>
            </a:r>
          </a:p>
          <a:p>
            <a:pPr lvl="1"/>
            <a:r>
              <a:rPr lang="en-US" dirty="0"/>
              <a:t>Each participant releases locks (for 2PL)</a:t>
            </a:r>
          </a:p>
          <a:p>
            <a:pPr lvl="1"/>
            <a:r>
              <a:rPr lang="en-US" dirty="0"/>
              <a:t>Each participant sends an </a:t>
            </a:r>
            <a:r>
              <a:rPr lang="en-US" dirty="0" err="1"/>
              <a:t>Ack</a:t>
            </a:r>
            <a:r>
              <a:rPr lang="en-US" dirty="0"/>
              <a:t> back to the coordinator</a:t>
            </a:r>
          </a:p>
          <a:p>
            <a:pPr lvl="1"/>
            <a:endParaRPr lang="en-US" dirty="0"/>
          </a:p>
        </p:txBody>
      </p:sp>
    </p:spTree>
    <p:extLst>
      <p:ext uri="{BB962C8B-B14F-4D97-AF65-F5344CB8AC3E}">
        <p14:creationId xmlns:p14="http://schemas.microsoft.com/office/powerpoint/2010/main" val="1057436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26987-C6A5-4608-B5FA-D47E0E3C72BD}"/>
              </a:ext>
            </a:extLst>
          </p:cNvPr>
          <p:cNvSpPr>
            <a:spLocks noGrp="1"/>
          </p:cNvSpPr>
          <p:nvPr>
            <p:ph type="title"/>
          </p:nvPr>
        </p:nvSpPr>
        <p:spPr/>
        <p:txBody>
          <a:bodyPr/>
          <a:lstStyle/>
          <a:p>
            <a:r>
              <a:rPr lang="en-CA" dirty="0"/>
              <a:t>Two-Phase Commit</a:t>
            </a:r>
          </a:p>
        </p:txBody>
      </p:sp>
      <p:pic>
        <p:nvPicPr>
          <p:cNvPr id="5" name="Picture 4" descr="Diagram&#10;&#10;Description automatically generated">
            <a:extLst>
              <a:ext uri="{FF2B5EF4-FFF2-40B4-BE49-F238E27FC236}">
                <a16:creationId xmlns:a16="http://schemas.microsoft.com/office/drawing/2014/main" id="{59A7D986-F4AF-4A2B-BC5A-9A3826E559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8420" y="1487381"/>
            <a:ext cx="7772400" cy="5572125"/>
          </a:xfrm>
          <a:prstGeom prst="rect">
            <a:avLst/>
          </a:prstGeom>
        </p:spPr>
      </p:pic>
    </p:spTree>
    <p:extLst>
      <p:ext uri="{BB962C8B-B14F-4D97-AF65-F5344CB8AC3E}">
        <p14:creationId xmlns:p14="http://schemas.microsoft.com/office/powerpoint/2010/main" val="2180104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Distributed Transactions and Replication</a:t>
            </a:r>
          </a:p>
        </p:txBody>
      </p:sp>
      <p:grpSp>
        <p:nvGrpSpPr>
          <p:cNvPr id="6" name="Group 5"/>
          <p:cNvGrpSpPr/>
          <p:nvPr/>
        </p:nvGrpSpPr>
        <p:grpSpPr>
          <a:xfrm>
            <a:off x="2734092" y="2764752"/>
            <a:ext cx="1343660" cy="2733004"/>
            <a:chOff x="2225527" y="2028429"/>
            <a:chExt cx="1625600" cy="3306469"/>
          </a:xfrm>
          <a:solidFill>
            <a:schemeClr val="accent4">
              <a:lumMod val="50000"/>
              <a:lumOff val="50000"/>
            </a:schemeClr>
          </a:solidFill>
        </p:grpSpPr>
        <p:sp>
          <p:nvSpPr>
            <p:cNvPr id="7" name="Oval 6"/>
            <p:cNvSpPr/>
            <p:nvPr/>
          </p:nvSpPr>
          <p:spPr>
            <a:xfrm>
              <a:off x="2225527" y="2028429"/>
              <a:ext cx="1625600" cy="575746"/>
            </a:xfrm>
            <a:prstGeom prst="ellipse">
              <a:avLst/>
            </a:prstGeom>
            <a:grpFill/>
          </p:spPr>
          <p:style>
            <a:lnRef idx="0">
              <a:schemeClr val="accent1"/>
            </a:lnRef>
            <a:fillRef idx="3">
              <a:schemeClr val="accent1"/>
            </a:fillRef>
            <a:effectRef idx="3">
              <a:schemeClr val="accent1"/>
            </a:effectRef>
            <a:fontRef idx="minor">
              <a:schemeClr val="lt1"/>
            </a:fontRef>
          </p:style>
          <p:txBody>
            <a:bodyPr rtlCol="0" anchor="ctr">
              <a:noAutofit/>
            </a:bodyPr>
            <a:lstStyle/>
            <a:p>
              <a:pPr algn="ctr"/>
              <a:r>
                <a:rPr lang="en-US" sz="2645" dirty="0">
                  <a:latin typeface="Helvetica Neue Medium"/>
                </a:rPr>
                <a:t>A-F</a:t>
              </a:r>
            </a:p>
          </p:txBody>
        </p:sp>
        <p:sp>
          <p:nvSpPr>
            <p:cNvPr id="8" name="Oval 7"/>
            <p:cNvSpPr/>
            <p:nvPr/>
          </p:nvSpPr>
          <p:spPr>
            <a:xfrm>
              <a:off x="2225527" y="2938670"/>
              <a:ext cx="1625600" cy="575746"/>
            </a:xfrm>
            <a:prstGeom prst="ellipse">
              <a:avLst/>
            </a:prstGeom>
            <a:grpFill/>
          </p:spPr>
          <p:style>
            <a:lnRef idx="0">
              <a:schemeClr val="accent1"/>
            </a:lnRef>
            <a:fillRef idx="3">
              <a:schemeClr val="accent1"/>
            </a:fillRef>
            <a:effectRef idx="3">
              <a:schemeClr val="accent1"/>
            </a:effectRef>
            <a:fontRef idx="minor">
              <a:schemeClr val="lt1"/>
            </a:fontRef>
          </p:style>
          <p:txBody>
            <a:bodyPr rtlCol="0" anchor="ctr">
              <a:noAutofit/>
            </a:bodyPr>
            <a:lstStyle/>
            <a:p>
              <a:pPr algn="ctr"/>
              <a:r>
                <a:rPr lang="en-US" sz="2645" dirty="0">
                  <a:latin typeface="Helvetica Neue Medium"/>
                </a:rPr>
                <a:t>G-L</a:t>
              </a:r>
            </a:p>
          </p:txBody>
        </p:sp>
        <p:sp>
          <p:nvSpPr>
            <p:cNvPr id="9" name="Oval 8"/>
            <p:cNvSpPr/>
            <p:nvPr/>
          </p:nvSpPr>
          <p:spPr>
            <a:xfrm>
              <a:off x="2225527" y="3848911"/>
              <a:ext cx="1625600" cy="575746"/>
            </a:xfrm>
            <a:prstGeom prst="ellipse">
              <a:avLst/>
            </a:prstGeom>
            <a:grpFill/>
          </p:spPr>
          <p:style>
            <a:lnRef idx="0">
              <a:schemeClr val="accent1"/>
            </a:lnRef>
            <a:fillRef idx="3">
              <a:schemeClr val="accent1"/>
            </a:fillRef>
            <a:effectRef idx="3">
              <a:schemeClr val="accent1"/>
            </a:effectRef>
            <a:fontRef idx="minor">
              <a:schemeClr val="lt1"/>
            </a:fontRef>
          </p:style>
          <p:txBody>
            <a:bodyPr rtlCol="0" anchor="ctr">
              <a:noAutofit/>
            </a:bodyPr>
            <a:lstStyle/>
            <a:p>
              <a:pPr algn="ctr"/>
              <a:r>
                <a:rPr lang="en-US" sz="2645" dirty="0">
                  <a:latin typeface="Helvetica Neue Medium"/>
                </a:rPr>
                <a:t>M-R</a:t>
              </a:r>
            </a:p>
          </p:txBody>
        </p:sp>
        <p:sp>
          <p:nvSpPr>
            <p:cNvPr id="10" name="Oval 9"/>
            <p:cNvSpPr/>
            <p:nvPr/>
          </p:nvSpPr>
          <p:spPr>
            <a:xfrm>
              <a:off x="2225527" y="4759152"/>
              <a:ext cx="1625600" cy="575746"/>
            </a:xfrm>
            <a:prstGeom prst="ellipse">
              <a:avLst/>
            </a:prstGeom>
            <a:grpFill/>
          </p:spPr>
          <p:style>
            <a:lnRef idx="0">
              <a:schemeClr val="accent1"/>
            </a:lnRef>
            <a:fillRef idx="3">
              <a:schemeClr val="accent1"/>
            </a:fillRef>
            <a:effectRef idx="3">
              <a:schemeClr val="accent1"/>
            </a:effectRef>
            <a:fontRef idx="minor">
              <a:schemeClr val="lt1"/>
            </a:fontRef>
          </p:style>
          <p:txBody>
            <a:bodyPr rtlCol="0" anchor="ctr">
              <a:noAutofit/>
            </a:bodyPr>
            <a:lstStyle/>
            <a:p>
              <a:pPr algn="ctr"/>
              <a:r>
                <a:rPr lang="en-US" sz="2645" dirty="0">
                  <a:latin typeface="Helvetica Neue Medium"/>
                </a:rPr>
                <a:t>S-Z</a:t>
              </a:r>
            </a:p>
          </p:txBody>
        </p:sp>
      </p:grpSp>
      <p:grpSp>
        <p:nvGrpSpPr>
          <p:cNvPr id="14" name="Group 13"/>
          <p:cNvGrpSpPr/>
          <p:nvPr/>
        </p:nvGrpSpPr>
        <p:grpSpPr>
          <a:xfrm>
            <a:off x="4933606" y="2713251"/>
            <a:ext cx="1343660" cy="2733004"/>
            <a:chOff x="2225527" y="2028429"/>
            <a:chExt cx="1625600" cy="3306469"/>
          </a:xfrm>
          <a:solidFill>
            <a:schemeClr val="accent4">
              <a:lumMod val="50000"/>
              <a:lumOff val="50000"/>
            </a:schemeClr>
          </a:solidFill>
        </p:grpSpPr>
        <p:sp>
          <p:nvSpPr>
            <p:cNvPr id="15" name="Oval 14"/>
            <p:cNvSpPr/>
            <p:nvPr/>
          </p:nvSpPr>
          <p:spPr>
            <a:xfrm>
              <a:off x="2225527" y="2028429"/>
              <a:ext cx="1625600" cy="575746"/>
            </a:xfrm>
            <a:prstGeom prst="ellipse">
              <a:avLst/>
            </a:prstGeom>
            <a:grpFill/>
          </p:spPr>
          <p:style>
            <a:lnRef idx="0">
              <a:schemeClr val="accent1"/>
            </a:lnRef>
            <a:fillRef idx="3">
              <a:schemeClr val="accent1"/>
            </a:fillRef>
            <a:effectRef idx="3">
              <a:schemeClr val="accent1"/>
            </a:effectRef>
            <a:fontRef idx="minor">
              <a:schemeClr val="lt1"/>
            </a:fontRef>
          </p:style>
          <p:txBody>
            <a:bodyPr rtlCol="0" anchor="ctr">
              <a:noAutofit/>
            </a:bodyPr>
            <a:lstStyle/>
            <a:p>
              <a:pPr algn="ctr"/>
              <a:r>
                <a:rPr lang="en-US" sz="2645" dirty="0">
                  <a:latin typeface="Helvetica Neue Medium"/>
                </a:rPr>
                <a:t>A-F</a:t>
              </a:r>
            </a:p>
          </p:txBody>
        </p:sp>
        <p:sp>
          <p:nvSpPr>
            <p:cNvPr id="16" name="Oval 15"/>
            <p:cNvSpPr/>
            <p:nvPr/>
          </p:nvSpPr>
          <p:spPr>
            <a:xfrm>
              <a:off x="2225527" y="2938670"/>
              <a:ext cx="1625600" cy="575746"/>
            </a:xfrm>
            <a:prstGeom prst="ellipse">
              <a:avLst/>
            </a:prstGeom>
            <a:grpFill/>
          </p:spPr>
          <p:style>
            <a:lnRef idx="0">
              <a:schemeClr val="accent1"/>
            </a:lnRef>
            <a:fillRef idx="3">
              <a:schemeClr val="accent1"/>
            </a:fillRef>
            <a:effectRef idx="3">
              <a:schemeClr val="accent1"/>
            </a:effectRef>
            <a:fontRef idx="minor">
              <a:schemeClr val="lt1"/>
            </a:fontRef>
          </p:style>
          <p:txBody>
            <a:bodyPr rtlCol="0" anchor="ctr">
              <a:noAutofit/>
            </a:bodyPr>
            <a:lstStyle/>
            <a:p>
              <a:pPr algn="ctr"/>
              <a:r>
                <a:rPr lang="en-US" sz="2645" dirty="0">
                  <a:latin typeface="Helvetica Neue Medium"/>
                </a:rPr>
                <a:t>G-L</a:t>
              </a:r>
            </a:p>
          </p:txBody>
        </p:sp>
        <p:sp>
          <p:nvSpPr>
            <p:cNvPr id="17" name="Oval 16"/>
            <p:cNvSpPr/>
            <p:nvPr/>
          </p:nvSpPr>
          <p:spPr>
            <a:xfrm>
              <a:off x="2225527" y="3848911"/>
              <a:ext cx="1625600" cy="575746"/>
            </a:xfrm>
            <a:prstGeom prst="ellipse">
              <a:avLst/>
            </a:prstGeom>
            <a:grpFill/>
          </p:spPr>
          <p:style>
            <a:lnRef idx="0">
              <a:schemeClr val="accent1"/>
            </a:lnRef>
            <a:fillRef idx="3">
              <a:schemeClr val="accent1"/>
            </a:fillRef>
            <a:effectRef idx="3">
              <a:schemeClr val="accent1"/>
            </a:effectRef>
            <a:fontRef idx="minor">
              <a:schemeClr val="lt1"/>
            </a:fontRef>
          </p:style>
          <p:txBody>
            <a:bodyPr rtlCol="0" anchor="ctr">
              <a:noAutofit/>
            </a:bodyPr>
            <a:lstStyle/>
            <a:p>
              <a:pPr algn="ctr"/>
              <a:r>
                <a:rPr lang="en-US" sz="2645" dirty="0">
                  <a:latin typeface="Helvetica Neue Medium"/>
                </a:rPr>
                <a:t>M-R</a:t>
              </a:r>
            </a:p>
          </p:txBody>
        </p:sp>
        <p:sp>
          <p:nvSpPr>
            <p:cNvPr id="18" name="Oval 17"/>
            <p:cNvSpPr/>
            <p:nvPr/>
          </p:nvSpPr>
          <p:spPr>
            <a:xfrm>
              <a:off x="2225527" y="4759152"/>
              <a:ext cx="1625600" cy="575746"/>
            </a:xfrm>
            <a:prstGeom prst="ellipse">
              <a:avLst/>
            </a:prstGeom>
            <a:grpFill/>
          </p:spPr>
          <p:style>
            <a:lnRef idx="0">
              <a:schemeClr val="accent1"/>
            </a:lnRef>
            <a:fillRef idx="3">
              <a:schemeClr val="accent1"/>
            </a:fillRef>
            <a:effectRef idx="3">
              <a:schemeClr val="accent1"/>
            </a:effectRef>
            <a:fontRef idx="minor">
              <a:schemeClr val="lt1"/>
            </a:fontRef>
          </p:style>
          <p:txBody>
            <a:bodyPr rtlCol="0" anchor="ctr">
              <a:noAutofit/>
            </a:bodyPr>
            <a:lstStyle/>
            <a:p>
              <a:pPr algn="ctr"/>
              <a:r>
                <a:rPr lang="en-US" sz="2645" dirty="0">
                  <a:latin typeface="Helvetica Neue Medium"/>
                </a:rPr>
                <a:t>S-Z</a:t>
              </a:r>
            </a:p>
          </p:txBody>
        </p:sp>
      </p:grpSp>
      <p:grpSp>
        <p:nvGrpSpPr>
          <p:cNvPr id="21" name="Group 20"/>
          <p:cNvGrpSpPr/>
          <p:nvPr/>
        </p:nvGrpSpPr>
        <p:grpSpPr>
          <a:xfrm>
            <a:off x="7133120" y="2764752"/>
            <a:ext cx="1343660" cy="2733004"/>
            <a:chOff x="2225527" y="2028429"/>
            <a:chExt cx="1625600" cy="3306469"/>
          </a:xfrm>
          <a:solidFill>
            <a:schemeClr val="accent4">
              <a:lumMod val="50000"/>
              <a:lumOff val="50000"/>
            </a:schemeClr>
          </a:solidFill>
        </p:grpSpPr>
        <p:sp>
          <p:nvSpPr>
            <p:cNvPr id="22" name="Oval 21"/>
            <p:cNvSpPr/>
            <p:nvPr/>
          </p:nvSpPr>
          <p:spPr>
            <a:xfrm>
              <a:off x="2225527" y="2028429"/>
              <a:ext cx="1625600" cy="575746"/>
            </a:xfrm>
            <a:prstGeom prst="ellipse">
              <a:avLst/>
            </a:prstGeom>
            <a:grpFill/>
          </p:spPr>
          <p:style>
            <a:lnRef idx="0">
              <a:schemeClr val="accent1"/>
            </a:lnRef>
            <a:fillRef idx="3">
              <a:schemeClr val="accent1"/>
            </a:fillRef>
            <a:effectRef idx="3">
              <a:schemeClr val="accent1"/>
            </a:effectRef>
            <a:fontRef idx="minor">
              <a:schemeClr val="lt1"/>
            </a:fontRef>
          </p:style>
          <p:txBody>
            <a:bodyPr rtlCol="0" anchor="ctr">
              <a:noAutofit/>
            </a:bodyPr>
            <a:lstStyle/>
            <a:p>
              <a:pPr algn="ctr"/>
              <a:r>
                <a:rPr lang="en-US" sz="2645" dirty="0">
                  <a:latin typeface="Helvetica Neue Medium"/>
                </a:rPr>
                <a:t>A-F</a:t>
              </a:r>
            </a:p>
          </p:txBody>
        </p:sp>
        <p:sp>
          <p:nvSpPr>
            <p:cNvPr id="23" name="Oval 22"/>
            <p:cNvSpPr/>
            <p:nvPr/>
          </p:nvSpPr>
          <p:spPr>
            <a:xfrm>
              <a:off x="2225527" y="2938670"/>
              <a:ext cx="1625600" cy="575746"/>
            </a:xfrm>
            <a:prstGeom prst="ellipse">
              <a:avLst/>
            </a:prstGeom>
            <a:grpFill/>
          </p:spPr>
          <p:style>
            <a:lnRef idx="0">
              <a:schemeClr val="accent1"/>
            </a:lnRef>
            <a:fillRef idx="3">
              <a:schemeClr val="accent1"/>
            </a:fillRef>
            <a:effectRef idx="3">
              <a:schemeClr val="accent1"/>
            </a:effectRef>
            <a:fontRef idx="minor">
              <a:schemeClr val="lt1"/>
            </a:fontRef>
          </p:style>
          <p:txBody>
            <a:bodyPr rtlCol="0" anchor="ctr">
              <a:noAutofit/>
            </a:bodyPr>
            <a:lstStyle/>
            <a:p>
              <a:pPr algn="ctr"/>
              <a:r>
                <a:rPr lang="en-US" sz="2645" dirty="0">
                  <a:latin typeface="Helvetica Neue Medium"/>
                </a:rPr>
                <a:t>G-L</a:t>
              </a:r>
            </a:p>
          </p:txBody>
        </p:sp>
        <p:sp>
          <p:nvSpPr>
            <p:cNvPr id="24" name="Oval 23"/>
            <p:cNvSpPr/>
            <p:nvPr/>
          </p:nvSpPr>
          <p:spPr>
            <a:xfrm>
              <a:off x="2225527" y="3848911"/>
              <a:ext cx="1625600" cy="575746"/>
            </a:xfrm>
            <a:prstGeom prst="ellipse">
              <a:avLst/>
            </a:prstGeom>
            <a:grpFill/>
          </p:spPr>
          <p:style>
            <a:lnRef idx="0">
              <a:schemeClr val="accent1"/>
            </a:lnRef>
            <a:fillRef idx="3">
              <a:schemeClr val="accent1"/>
            </a:fillRef>
            <a:effectRef idx="3">
              <a:schemeClr val="accent1"/>
            </a:effectRef>
            <a:fontRef idx="minor">
              <a:schemeClr val="lt1"/>
            </a:fontRef>
          </p:style>
          <p:txBody>
            <a:bodyPr rtlCol="0" anchor="ctr">
              <a:noAutofit/>
            </a:bodyPr>
            <a:lstStyle/>
            <a:p>
              <a:pPr algn="ctr"/>
              <a:r>
                <a:rPr lang="en-US" sz="2645" dirty="0">
                  <a:latin typeface="Helvetica Neue Medium"/>
                </a:rPr>
                <a:t>M-R</a:t>
              </a:r>
            </a:p>
          </p:txBody>
        </p:sp>
        <p:sp>
          <p:nvSpPr>
            <p:cNvPr id="25" name="Oval 24"/>
            <p:cNvSpPr/>
            <p:nvPr/>
          </p:nvSpPr>
          <p:spPr>
            <a:xfrm>
              <a:off x="2225527" y="4759152"/>
              <a:ext cx="1625600" cy="575746"/>
            </a:xfrm>
            <a:prstGeom prst="ellipse">
              <a:avLst/>
            </a:prstGeom>
            <a:grpFill/>
          </p:spPr>
          <p:style>
            <a:lnRef idx="0">
              <a:schemeClr val="accent1"/>
            </a:lnRef>
            <a:fillRef idx="3">
              <a:schemeClr val="accent1"/>
            </a:fillRef>
            <a:effectRef idx="3">
              <a:schemeClr val="accent1"/>
            </a:effectRef>
            <a:fontRef idx="minor">
              <a:schemeClr val="lt1"/>
            </a:fontRef>
          </p:style>
          <p:txBody>
            <a:bodyPr rtlCol="0" anchor="ctr">
              <a:noAutofit/>
            </a:bodyPr>
            <a:lstStyle/>
            <a:p>
              <a:pPr algn="ctr"/>
              <a:r>
                <a:rPr lang="en-US" sz="2645" dirty="0">
                  <a:latin typeface="Helvetica Neue Medium"/>
                </a:rPr>
                <a:t>S-Z</a:t>
              </a:r>
            </a:p>
          </p:txBody>
        </p:sp>
      </p:grpSp>
      <p:cxnSp>
        <p:nvCxnSpPr>
          <p:cNvPr id="27" name="Straight Arrow Connector 26"/>
          <p:cNvCxnSpPr/>
          <p:nvPr/>
        </p:nvCxnSpPr>
        <p:spPr>
          <a:xfrm>
            <a:off x="2526468" y="2398845"/>
            <a:ext cx="6314352" cy="0"/>
          </a:xfrm>
          <a:prstGeom prst="straightConnector1">
            <a:avLst/>
          </a:prstGeom>
          <a:ln w="762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777625" y="1841069"/>
            <a:ext cx="3565400" cy="480966"/>
          </a:xfrm>
          <a:prstGeom prst="rect">
            <a:avLst/>
          </a:prstGeom>
          <a:noFill/>
        </p:spPr>
        <p:txBody>
          <a:bodyPr wrap="none" rtlCol="0">
            <a:spAutoFit/>
          </a:bodyPr>
          <a:lstStyle/>
          <a:p>
            <a:r>
              <a:rPr lang="en-US" sz="2645" dirty="0">
                <a:solidFill>
                  <a:schemeClr val="tx1"/>
                </a:solidFill>
                <a:latin typeface="Helvetica Neue Medium" charset="0"/>
                <a:ea typeface="Helvetica Neue Medium" charset="0"/>
                <a:cs typeface="Helvetica Neue Medium" charset="0"/>
              </a:rPr>
              <a:t>Replication Dimension</a:t>
            </a:r>
          </a:p>
        </p:txBody>
      </p:sp>
      <p:cxnSp>
        <p:nvCxnSpPr>
          <p:cNvPr id="29" name="Straight Arrow Connector 28"/>
          <p:cNvCxnSpPr/>
          <p:nvPr/>
        </p:nvCxnSpPr>
        <p:spPr>
          <a:xfrm>
            <a:off x="2269933" y="2921512"/>
            <a:ext cx="3632" cy="2472923"/>
          </a:xfrm>
          <a:prstGeom prst="straightConnector1">
            <a:avLst/>
          </a:prstGeom>
          <a:ln w="762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445888" y="3585358"/>
            <a:ext cx="1789272" cy="896143"/>
          </a:xfrm>
          <a:prstGeom prst="rect">
            <a:avLst/>
          </a:prstGeom>
          <a:noFill/>
        </p:spPr>
        <p:txBody>
          <a:bodyPr wrap="none" rtlCol="0">
            <a:spAutoFit/>
          </a:bodyPr>
          <a:lstStyle/>
          <a:p>
            <a:r>
              <a:rPr lang="en-US" sz="2645" dirty="0" err="1">
                <a:solidFill>
                  <a:schemeClr val="tx1"/>
                </a:solidFill>
                <a:latin typeface="Helvetica Neue Medium" charset="0"/>
                <a:ea typeface="Helvetica Neue Medium" charset="0"/>
                <a:cs typeface="Helvetica Neue Medium" charset="0"/>
              </a:rPr>
              <a:t>Sharding</a:t>
            </a:r>
            <a:br>
              <a:rPr lang="en-US" sz="2645" dirty="0">
                <a:solidFill>
                  <a:schemeClr val="tx1"/>
                </a:solidFill>
                <a:latin typeface="Helvetica Neue Medium" charset="0"/>
                <a:ea typeface="Helvetica Neue Medium" charset="0"/>
                <a:cs typeface="Helvetica Neue Medium" charset="0"/>
              </a:rPr>
            </a:br>
            <a:r>
              <a:rPr lang="en-US" sz="2645" dirty="0">
                <a:solidFill>
                  <a:schemeClr val="tx1"/>
                </a:solidFill>
                <a:latin typeface="Helvetica Neue Medium" charset="0"/>
                <a:ea typeface="Helvetica Neue Medium" charset="0"/>
                <a:cs typeface="Helvetica Neue Medium" charset="0"/>
              </a:rPr>
              <a:t>Dimension</a:t>
            </a:r>
          </a:p>
        </p:txBody>
      </p:sp>
    </p:spTree>
    <p:extLst>
      <p:ext uri="{BB962C8B-B14F-4D97-AF65-F5344CB8AC3E}">
        <p14:creationId xmlns:p14="http://schemas.microsoft.com/office/powerpoint/2010/main" val="1801237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Replication, </a:t>
            </a:r>
            <a:r>
              <a:rPr lang="en-US" dirty="0" err="1"/>
              <a:t>Sharding</a:t>
            </a:r>
            <a:r>
              <a:rPr lang="en-US" dirty="0"/>
              <a:t>, </a:t>
            </a:r>
            <a:br>
              <a:rPr lang="en-US" dirty="0"/>
            </a:br>
            <a:r>
              <a:rPr lang="en-US" dirty="0"/>
              <a:t>Atomic Commit</a:t>
            </a:r>
          </a:p>
        </p:txBody>
      </p:sp>
      <p:sp>
        <p:nvSpPr>
          <p:cNvPr id="3" name="Content Placeholder 2"/>
          <p:cNvSpPr>
            <a:spLocks noGrp="1"/>
          </p:cNvSpPr>
          <p:nvPr>
            <p:ph idx="1"/>
          </p:nvPr>
        </p:nvSpPr>
        <p:spPr/>
        <p:txBody>
          <a:bodyPr/>
          <a:lstStyle/>
          <a:p>
            <a:r>
              <a:rPr lang="en-US" dirty="0"/>
              <a:t>Replication (e.g., primary-backup, </a:t>
            </a:r>
            <a:r>
              <a:rPr lang="en-US"/>
              <a:t>consensus in RAFT</a:t>
            </a:r>
            <a:r>
              <a:rPr lang="en-US" dirty="0"/>
              <a:t>) is about doing the </a:t>
            </a:r>
            <a:r>
              <a:rPr lang="en-US" dirty="0">
                <a:solidFill>
                  <a:srgbClr val="C00000"/>
                </a:solidFill>
              </a:rPr>
              <a:t>same</a:t>
            </a:r>
            <a:r>
              <a:rPr lang="en-US" dirty="0"/>
              <a:t> thing in multiple places, primarily to provide fault tolerance</a:t>
            </a:r>
          </a:p>
          <a:p>
            <a:endParaRPr lang="en-US" dirty="0"/>
          </a:p>
          <a:p>
            <a:r>
              <a:rPr lang="en-US" dirty="0" err="1"/>
              <a:t>Sharding</a:t>
            </a:r>
            <a:r>
              <a:rPr lang="en-US" dirty="0"/>
              <a:t> is about doing </a:t>
            </a:r>
            <a:r>
              <a:rPr lang="en-US" dirty="0">
                <a:solidFill>
                  <a:srgbClr val="C00000"/>
                </a:solidFill>
              </a:rPr>
              <a:t>different</a:t>
            </a:r>
            <a:r>
              <a:rPr lang="en-US" dirty="0"/>
              <a:t> things in multiple places for scalability</a:t>
            </a:r>
          </a:p>
          <a:p>
            <a:endParaRPr lang="en-US" dirty="0"/>
          </a:p>
          <a:p>
            <a:r>
              <a:rPr lang="en-US" dirty="0"/>
              <a:t>Atomic commit is about doing </a:t>
            </a:r>
            <a:r>
              <a:rPr lang="en-US" dirty="0">
                <a:solidFill>
                  <a:srgbClr val="C00000"/>
                </a:solidFill>
              </a:rPr>
              <a:t>different</a:t>
            </a:r>
            <a:r>
              <a:rPr lang="en-US" dirty="0">
                <a:solidFill>
                  <a:srgbClr val="FF8F00"/>
                </a:solidFill>
              </a:rPr>
              <a:t> </a:t>
            </a:r>
            <a:r>
              <a:rPr lang="en-US" dirty="0"/>
              <a:t>things in </a:t>
            </a:r>
            <a:r>
              <a:rPr lang="en-US" dirty="0">
                <a:solidFill>
                  <a:srgbClr val="C00000"/>
                </a:solidFill>
              </a:rPr>
              <a:t>multiple</a:t>
            </a:r>
            <a:r>
              <a:rPr lang="en-US" dirty="0"/>
              <a:t> places together (all or nothing)</a:t>
            </a:r>
            <a:endParaRPr lang="en-US" dirty="0">
              <a:solidFill>
                <a:srgbClr val="FF8F00"/>
              </a:solidFill>
            </a:endParaRPr>
          </a:p>
        </p:txBody>
      </p:sp>
    </p:spTree>
    <p:extLst>
      <p:ext uri="{BB962C8B-B14F-4D97-AF65-F5344CB8AC3E}">
        <p14:creationId xmlns:p14="http://schemas.microsoft.com/office/powerpoint/2010/main" val="1794809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26987-C6A5-4608-B5FA-D47E0E3C72BD}"/>
              </a:ext>
            </a:extLst>
          </p:cNvPr>
          <p:cNvSpPr>
            <a:spLocks noGrp="1"/>
          </p:cNvSpPr>
          <p:nvPr>
            <p:ph type="title"/>
          </p:nvPr>
        </p:nvSpPr>
        <p:spPr/>
        <p:txBody>
          <a:bodyPr/>
          <a:lstStyle/>
          <a:p>
            <a:r>
              <a:rPr lang="en-CA" dirty="0"/>
              <a:t>Motivation for Today’s Papers</a:t>
            </a:r>
          </a:p>
        </p:txBody>
      </p:sp>
      <p:sp>
        <p:nvSpPr>
          <p:cNvPr id="3" name="Content Placeholder 2">
            <a:extLst>
              <a:ext uri="{FF2B5EF4-FFF2-40B4-BE49-F238E27FC236}">
                <a16:creationId xmlns:a16="http://schemas.microsoft.com/office/drawing/2014/main" id="{1D068AAF-0DF7-4E83-A91C-1B3927E8C180}"/>
              </a:ext>
            </a:extLst>
          </p:cNvPr>
          <p:cNvSpPr>
            <a:spLocks noGrp="1"/>
          </p:cNvSpPr>
          <p:nvPr>
            <p:ph idx="1"/>
          </p:nvPr>
        </p:nvSpPr>
        <p:spPr/>
        <p:txBody>
          <a:bodyPr/>
          <a:lstStyle/>
          <a:p>
            <a:r>
              <a:rPr lang="en-CA" dirty="0"/>
              <a:t>Distributed transactions very expensive due to two-phase commit</a:t>
            </a:r>
          </a:p>
          <a:p>
            <a:pPr lvl="1"/>
            <a:r>
              <a:rPr lang="en-CA" dirty="0"/>
              <a:t>Requires two additional round trips in addition to the read and write requests made to participants</a:t>
            </a:r>
          </a:p>
          <a:p>
            <a:pPr lvl="1"/>
            <a:r>
              <a:rPr lang="en-CA" dirty="0"/>
              <a:t>Locks are held from the time reads and writes are performed until the end of the two-phase commit</a:t>
            </a:r>
          </a:p>
          <a:p>
            <a:pPr lvl="1"/>
            <a:r>
              <a:rPr lang="en-CA" dirty="0"/>
              <a:t>Any other transactions waiting on locks are also delayed</a:t>
            </a:r>
          </a:p>
        </p:txBody>
      </p:sp>
    </p:spTree>
    <p:extLst>
      <p:ext uri="{BB962C8B-B14F-4D97-AF65-F5344CB8AC3E}">
        <p14:creationId xmlns:p14="http://schemas.microsoft.com/office/powerpoint/2010/main" val="33345799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F50C4-4557-401B-BAA4-514970D899F2}"/>
              </a:ext>
            </a:extLst>
          </p:cNvPr>
          <p:cNvSpPr>
            <a:spLocks noGrp="1"/>
          </p:cNvSpPr>
          <p:nvPr>
            <p:ph type="title"/>
          </p:nvPr>
        </p:nvSpPr>
        <p:spPr/>
        <p:txBody>
          <a:bodyPr/>
          <a:lstStyle/>
          <a:p>
            <a:r>
              <a:rPr lang="en-CA" dirty="0"/>
              <a:t>Key Idea</a:t>
            </a:r>
          </a:p>
        </p:txBody>
      </p:sp>
      <p:sp>
        <p:nvSpPr>
          <p:cNvPr id="3" name="Content Placeholder 2">
            <a:extLst>
              <a:ext uri="{FF2B5EF4-FFF2-40B4-BE49-F238E27FC236}">
                <a16:creationId xmlns:a16="http://schemas.microsoft.com/office/drawing/2014/main" id="{6F1A6229-9877-42B1-AC16-5DA0D45AAC3F}"/>
              </a:ext>
            </a:extLst>
          </p:cNvPr>
          <p:cNvSpPr>
            <a:spLocks noGrp="1"/>
          </p:cNvSpPr>
          <p:nvPr>
            <p:ph idx="1"/>
          </p:nvPr>
        </p:nvSpPr>
        <p:spPr/>
        <p:txBody>
          <a:bodyPr/>
          <a:lstStyle/>
          <a:p>
            <a:r>
              <a:rPr lang="en-CA" dirty="0"/>
              <a:t>Limit the power of transactions to enable scaling distributed transactions</a:t>
            </a:r>
          </a:p>
        </p:txBody>
      </p:sp>
    </p:spTree>
    <p:extLst>
      <p:ext uri="{BB962C8B-B14F-4D97-AF65-F5344CB8AC3E}">
        <p14:creationId xmlns:p14="http://schemas.microsoft.com/office/powerpoint/2010/main" val="81042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EEE53-909C-43E1-870C-3D639736A7AD}"/>
              </a:ext>
            </a:extLst>
          </p:cNvPr>
          <p:cNvSpPr>
            <a:spLocks noGrp="1"/>
          </p:cNvSpPr>
          <p:nvPr>
            <p:ph type="title"/>
          </p:nvPr>
        </p:nvSpPr>
        <p:spPr/>
        <p:txBody>
          <a:bodyPr/>
          <a:lstStyle/>
          <a:p>
            <a:r>
              <a:rPr lang="en-CA" dirty="0"/>
              <a:t>Transactions</a:t>
            </a:r>
          </a:p>
        </p:txBody>
      </p:sp>
      <p:sp>
        <p:nvSpPr>
          <p:cNvPr id="3" name="Content Placeholder 2">
            <a:extLst>
              <a:ext uri="{FF2B5EF4-FFF2-40B4-BE49-F238E27FC236}">
                <a16:creationId xmlns:a16="http://schemas.microsoft.com/office/drawing/2014/main" id="{0D56BDE4-EBCD-4656-9DCE-65BCCB3CA014}"/>
              </a:ext>
            </a:extLst>
          </p:cNvPr>
          <p:cNvSpPr>
            <a:spLocks noGrp="1"/>
          </p:cNvSpPr>
          <p:nvPr>
            <p:ph idx="1"/>
          </p:nvPr>
        </p:nvSpPr>
        <p:spPr/>
        <p:txBody>
          <a:bodyPr/>
          <a:lstStyle/>
          <a:p>
            <a:r>
              <a:rPr lang="en-CA" dirty="0"/>
              <a:t>A unit of work that may perform multiple operations (e.g., reads and writes) on multiple items (e.g., A, B)</a:t>
            </a:r>
          </a:p>
        </p:txBody>
      </p:sp>
      <p:sp>
        <p:nvSpPr>
          <p:cNvPr id="4" name="Folded Corner 6">
            <a:extLst>
              <a:ext uri="{FF2B5EF4-FFF2-40B4-BE49-F238E27FC236}">
                <a16:creationId xmlns:a16="http://schemas.microsoft.com/office/drawing/2014/main" id="{DEBAE39E-CF62-417C-8324-738A7BAA4EF8}"/>
              </a:ext>
            </a:extLst>
          </p:cNvPr>
          <p:cNvSpPr/>
          <p:nvPr/>
        </p:nvSpPr>
        <p:spPr>
          <a:xfrm>
            <a:off x="5895128" y="2914273"/>
            <a:ext cx="2676857" cy="2500340"/>
          </a:xfrm>
          <a:prstGeom prst="foldedCorner">
            <a:avLst>
              <a:gd name="adj" fmla="val 12781"/>
            </a:avLst>
          </a:prstGeom>
          <a:solidFill>
            <a:schemeClr val="bg1"/>
          </a:solidFill>
          <a:ln w="28575">
            <a:solidFill>
              <a:schemeClr val="tx1"/>
            </a:solidFill>
          </a:ln>
        </p:spPr>
        <p:txBody>
          <a:bodyPr wrap="square">
            <a:noAutofit/>
          </a:bodyPr>
          <a:lstStyle/>
          <a:p>
            <a:pPr algn="l"/>
            <a:r>
              <a:rPr lang="en-US" sz="2000" b="1" u="sng" dirty="0">
                <a:solidFill>
                  <a:schemeClr val="tx1"/>
                </a:solidFill>
                <a:latin typeface="Courier New" panose="02070309020205020404" pitchFamily="49" charset="0"/>
                <a:ea typeface="Helvetica Neue Medium" charset="0"/>
                <a:cs typeface="Courier New" panose="02070309020205020404" pitchFamily="49" charset="0"/>
              </a:rPr>
              <a:t>sum(A, B):</a:t>
            </a:r>
          </a:p>
          <a:p>
            <a:pPr algn="l"/>
            <a:r>
              <a:rPr lang="en-US" sz="2000" b="1" dirty="0">
                <a:solidFill>
                  <a:schemeClr val="tx1"/>
                </a:solidFill>
                <a:latin typeface="Courier New" panose="02070309020205020404" pitchFamily="49" charset="0"/>
                <a:ea typeface="Helvetica Neue Medium" charset="0"/>
                <a:cs typeface="Courier New" panose="02070309020205020404" pitchFamily="49" charset="0"/>
              </a:rPr>
              <a:t>begin_tx</a:t>
            </a:r>
          </a:p>
          <a:p>
            <a:pPr algn="l"/>
            <a:r>
              <a:rPr lang="en-US" sz="2000" b="1" dirty="0">
                <a:solidFill>
                  <a:schemeClr val="tx1"/>
                </a:solidFill>
                <a:latin typeface="Courier New" panose="02070309020205020404" pitchFamily="49" charset="0"/>
                <a:ea typeface="Helvetica Neue Medium" charset="0"/>
                <a:cs typeface="Courier New" panose="02070309020205020404" pitchFamily="49" charset="0"/>
              </a:rPr>
              <a:t>a </a:t>
            </a:r>
            <a:r>
              <a:rPr lang="en-US" sz="2000" b="1" dirty="0">
                <a:solidFill>
                  <a:schemeClr val="tx1"/>
                </a:solidFill>
                <a:latin typeface="Courier New" panose="02070309020205020404" pitchFamily="49" charset="0"/>
                <a:ea typeface="Helvetica Neue Medium" charset="0"/>
                <a:cs typeface="Courier New" panose="02070309020205020404" pitchFamily="49" charset="0"/>
                <a:sym typeface="Wingdings"/>
              </a:rPr>
              <a:t> read(A)</a:t>
            </a:r>
          </a:p>
          <a:p>
            <a:pPr algn="l"/>
            <a:r>
              <a:rPr lang="en-US" sz="2000" b="1" dirty="0">
                <a:solidFill>
                  <a:schemeClr val="tx1"/>
                </a:solidFill>
                <a:latin typeface="Courier New" panose="02070309020205020404" pitchFamily="49" charset="0"/>
                <a:ea typeface="Helvetica Neue Medium" charset="0"/>
                <a:cs typeface="Courier New" panose="02070309020205020404" pitchFamily="49" charset="0"/>
                <a:sym typeface="Wingdings"/>
              </a:rPr>
              <a:t>b  read(B)</a:t>
            </a:r>
          </a:p>
          <a:p>
            <a:pPr algn="l"/>
            <a:r>
              <a:rPr lang="en-US" sz="2000" b="1" dirty="0">
                <a:solidFill>
                  <a:schemeClr val="tx1"/>
                </a:solidFill>
                <a:latin typeface="Courier New" panose="02070309020205020404" pitchFamily="49" charset="0"/>
                <a:ea typeface="Helvetica Neue Medium" charset="0"/>
                <a:cs typeface="Courier New" panose="02070309020205020404" pitchFamily="49" charset="0"/>
                <a:sym typeface="Wingdings"/>
              </a:rPr>
              <a:t>print a + b</a:t>
            </a:r>
          </a:p>
          <a:p>
            <a:pPr algn="l"/>
            <a:r>
              <a:rPr lang="en-US" sz="2000" b="1" dirty="0">
                <a:solidFill>
                  <a:schemeClr val="tx1"/>
                </a:solidFill>
                <a:latin typeface="Courier New" panose="02070309020205020404" pitchFamily="49" charset="0"/>
                <a:ea typeface="Helvetica Neue Medium" charset="0"/>
                <a:cs typeface="Courier New" panose="02070309020205020404" pitchFamily="49" charset="0"/>
                <a:sym typeface="Wingdings"/>
              </a:rPr>
              <a:t>commit_tx</a:t>
            </a:r>
            <a:endParaRPr lang="en-US" sz="2000" b="1" dirty="0">
              <a:solidFill>
                <a:schemeClr val="tx1"/>
              </a:solidFill>
              <a:latin typeface="Courier New" panose="02070309020205020404" pitchFamily="49" charset="0"/>
              <a:ea typeface="Helvetica Neue Medium" charset="0"/>
              <a:cs typeface="Courier New" panose="02070309020205020404" pitchFamily="49" charset="0"/>
            </a:endParaRPr>
          </a:p>
        </p:txBody>
      </p:sp>
      <p:sp>
        <p:nvSpPr>
          <p:cNvPr id="5" name="Folded Corner 7">
            <a:extLst>
              <a:ext uri="{FF2B5EF4-FFF2-40B4-BE49-F238E27FC236}">
                <a16:creationId xmlns:a16="http://schemas.microsoft.com/office/drawing/2014/main" id="{37376953-196A-4EC7-AC36-E1871ABDA1FB}"/>
              </a:ext>
            </a:extLst>
          </p:cNvPr>
          <p:cNvSpPr/>
          <p:nvPr/>
        </p:nvSpPr>
        <p:spPr>
          <a:xfrm>
            <a:off x="1233616" y="2914273"/>
            <a:ext cx="3355742" cy="3440287"/>
          </a:xfrm>
          <a:prstGeom prst="foldedCorner">
            <a:avLst>
              <a:gd name="adj" fmla="val 8461"/>
            </a:avLst>
          </a:prstGeom>
          <a:solidFill>
            <a:schemeClr val="bg1"/>
          </a:solidFill>
          <a:ln w="28575">
            <a:solidFill>
              <a:schemeClr val="tx1"/>
            </a:solidFill>
          </a:ln>
        </p:spPr>
        <p:txBody>
          <a:bodyPr wrap="square">
            <a:noAutofit/>
          </a:bodyPr>
          <a:lstStyle/>
          <a:p>
            <a:pPr algn="l"/>
            <a:r>
              <a:rPr lang="en-US" sz="2000" b="1" u="sng" dirty="0">
                <a:solidFill>
                  <a:schemeClr val="tx1"/>
                </a:solidFill>
                <a:latin typeface="Courier New" panose="02070309020205020404" pitchFamily="49" charset="0"/>
                <a:ea typeface="Helvetica Neue Medium" charset="0"/>
                <a:cs typeface="Courier New" panose="02070309020205020404" pitchFamily="49" charset="0"/>
              </a:rPr>
              <a:t>transfer(A, B):</a:t>
            </a:r>
          </a:p>
          <a:p>
            <a:pPr algn="l"/>
            <a:r>
              <a:rPr lang="en-US" sz="2000" b="1" dirty="0">
                <a:solidFill>
                  <a:schemeClr val="tx1"/>
                </a:solidFill>
                <a:latin typeface="Courier New" panose="02070309020205020404" pitchFamily="49" charset="0"/>
                <a:ea typeface="Helvetica Neue Medium" charset="0"/>
                <a:cs typeface="Courier New" panose="02070309020205020404" pitchFamily="49" charset="0"/>
              </a:rPr>
              <a:t>begin_tx</a:t>
            </a:r>
          </a:p>
          <a:p>
            <a:pPr algn="l"/>
            <a:r>
              <a:rPr lang="en-US" sz="2000" b="1" dirty="0">
                <a:solidFill>
                  <a:schemeClr val="tx1"/>
                </a:solidFill>
                <a:latin typeface="Courier New" panose="02070309020205020404" pitchFamily="49" charset="0"/>
                <a:ea typeface="Helvetica Neue Medium" charset="0"/>
                <a:cs typeface="Courier New" panose="02070309020205020404" pitchFamily="49" charset="0"/>
              </a:rPr>
              <a:t>a </a:t>
            </a:r>
            <a:r>
              <a:rPr lang="en-US" sz="2000" b="1" dirty="0">
                <a:solidFill>
                  <a:schemeClr val="tx1"/>
                </a:solidFill>
                <a:latin typeface="Courier New" panose="02070309020205020404" pitchFamily="49" charset="0"/>
                <a:ea typeface="Helvetica Neue Medium" charset="0"/>
                <a:cs typeface="Courier New" panose="02070309020205020404" pitchFamily="49" charset="0"/>
                <a:sym typeface="Wingdings"/>
              </a:rPr>
              <a:t> read(A)</a:t>
            </a:r>
          </a:p>
          <a:p>
            <a:pPr algn="l"/>
            <a:r>
              <a:rPr lang="en-US" sz="2000" b="1" dirty="0">
                <a:solidFill>
                  <a:schemeClr val="tx1"/>
                </a:solidFill>
                <a:latin typeface="Courier New" panose="02070309020205020404" pitchFamily="49" charset="0"/>
                <a:ea typeface="Helvetica Neue Medium" charset="0"/>
                <a:cs typeface="Courier New" panose="02070309020205020404" pitchFamily="49" charset="0"/>
                <a:sym typeface="Wingdings"/>
              </a:rPr>
              <a:t>if a &lt; 10 then</a:t>
            </a:r>
          </a:p>
          <a:p>
            <a:pPr algn="l"/>
            <a:r>
              <a:rPr lang="en-US" sz="2000" b="1" dirty="0">
                <a:solidFill>
                  <a:schemeClr val="tx1"/>
                </a:solidFill>
                <a:latin typeface="Courier New" panose="02070309020205020404" pitchFamily="49" charset="0"/>
                <a:ea typeface="Helvetica Neue Medium" charset="0"/>
                <a:cs typeface="Courier New" panose="02070309020205020404" pitchFamily="49" charset="0"/>
                <a:sym typeface="Wingdings"/>
              </a:rPr>
              <a:t>    </a:t>
            </a:r>
            <a:r>
              <a:rPr lang="en-US" sz="2000" b="1" dirty="0" err="1">
                <a:solidFill>
                  <a:schemeClr val="tx1"/>
                </a:solidFill>
                <a:latin typeface="Courier New" panose="02070309020205020404" pitchFamily="49" charset="0"/>
                <a:ea typeface="Helvetica Neue Medium" charset="0"/>
                <a:cs typeface="Courier New" panose="02070309020205020404" pitchFamily="49" charset="0"/>
                <a:sym typeface="Wingdings"/>
              </a:rPr>
              <a:t>abort_tx</a:t>
            </a:r>
            <a:endParaRPr lang="en-US" sz="2000" b="1" dirty="0">
              <a:solidFill>
                <a:schemeClr val="tx1"/>
              </a:solidFill>
              <a:latin typeface="Courier New" panose="02070309020205020404" pitchFamily="49" charset="0"/>
              <a:ea typeface="Helvetica Neue Medium" charset="0"/>
              <a:cs typeface="Courier New" panose="02070309020205020404" pitchFamily="49" charset="0"/>
              <a:sym typeface="Wingdings"/>
            </a:endParaRPr>
          </a:p>
          <a:p>
            <a:pPr algn="l"/>
            <a:r>
              <a:rPr lang="en-US" sz="2000" b="1" dirty="0">
                <a:solidFill>
                  <a:schemeClr val="tx1"/>
                </a:solidFill>
                <a:latin typeface="Courier New" panose="02070309020205020404" pitchFamily="49" charset="0"/>
                <a:ea typeface="Helvetica Neue Medium" charset="0"/>
                <a:cs typeface="Courier New" panose="02070309020205020404" pitchFamily="49" charset="0"/>
                <a:sym typeface="Wingdings"/>
              </a:rPr>
              <a:t>else</a:t>
            </a:r>
          </a:p>
          <a:p>
            <a:pPr algn="l"/>
            <a:r>
              <a:rPr lang="en-US" sz="2000" b="1" dirty="0">
                <a:solidFill>
                  <a:schemeClr val="tx1"/>
                </a:solidFill>
                <a:latin typeface="Courier New" panose="02070309020205020404" pitchFamily="49" charset="0"/>
                <a:ea typeface="Helvetica Neue Medium" charset="0"/>
                <a:cs typeface="Courier New" panose="02070309020205020404" pitchFamily="49" charset="0"/>
                <a:sym typeface="Wingdings"/>
              </a:rPr>
              <a:t>	write(A, a−10)</a:t>
            </a:r>
          </a:p>
          <a:p>
            <a:pPr algn="l"/>
            <a:r>
              <a:rPr lang="en-US" sz="2000" b="1" dirty="0">
                <a:solidFill>
                  <a:schemeClr val="tx1"/>
                </a:solidFill>
                <a:latin typeface="Courier New" panose="02070309020205020404" pitchFamily="49" charset="0"/>
                <a:ea typeface="Helvetica Neue Medium" charset="0"/>
                <a:cs typeface="Courier New" panose="02070309020205020404" pitchFamily="49" charset="0"/>
                <a:sym typeface="Wingdings"/>
              </a:rPr>
              <a:t>	b  read(B)</a:t>
            </a:r>
          </a:p>
          <a:p>
            <a:pPr algn="l"/>
            <a:r>
              <a:rPr lang="en-US" sz="2000" b="1" dirty="0">
                <a:solidFill>
                  <a:schemeClr val="tx1"/>
                </a:solidFill>
                <a:latin typeface="Courier New" panose="02070309020205020404" pitchFamily="49" charset="0"/>
                <a:ea typeface="Helvetica Neue Medium" charset="0"/>
                <a:cs typeface="Courier New" panose="02070309020205020404" pitchFamily="49" charset="0"/>
                <a:sym typeface="Wingdings"/>
              </a:rPr>
              <a:t>	write(B, b+10)</a:t>
            </a:r>
          </a:p>
          <a:p>
            <a:pPr algn="l"/>
            <a:r>
              <a:rPr lang="en-US" sz="2000" b="1" dirty="0">
                <a:solidFill>
                  <a:schemeClr val="tx1"/>
                </a:solidFill>
                <a:latin typeface="Courier New" panose="02070309020205020404" pitchFamily="49" charset="0"/>
                <a:ea typeface="Helvetica Neue Medium" charset="0"/>
                <a:cs typeface="Courier New" panose="02070309020205020404" pitchFamily="49" charset="0"/>
                <a:sym typeface="Wingdings"/>
              </a:rPr>
              <a:t>	commit_tx</a:t>
            </a:r>
            <a:endParaRPr lang="en-US" sz="2000" b="1" dirty="0">
              <a:solidFill>
                <a:schemeClr val="tx1"/>
              </a:solidFill>
              <a:latin typeface="Courier New" panose="02070309020205020404" pitchFamily="49" charset="0"/>
              <a:ea typeface="Helvetica Neue Medium" charset="0"/>
              <a:cs typeface="Courier New" panose="02070309020205020404" pitchFamily="49" charset="0"/>
            </a:endParaRPr>
          </a:p>
        </p:txBody>
      </p:sp>
    </p:spTree>
    <p:extLst>
      <p:ext uri="{BB962C8B-B14F-4D97-AF65-F5344CB8AC3E}">
        <p14:creationId xmlns:p14="http://schemas.microsoft.com/office/powerpoint/2010/main" val="2101384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F50C4-4557-401B-BAA4-514970D899F2}"/>
              </a:ext>
            </a:extLst>
          </p:cNvPr>
          <p:cNvSpPr>
            <a:spLocks noGrp="1"/>
          </p:cNvSpPr>
          <p:nvPr>
            <p:ph type="title"/>
          </p:nvPr>
        </p:nvSpPr>
        <p:spPr/>
        <p:txBody>
          <a:bodyPr/>
          <a:lstStyle/>
          <a:p>
            <a:r>
              <a:rPr lang="en-CA" dirty="0"/>
              <a:t>Sinfonia</a:t>
            </a:r>
          </a:p>
        </p:txBody>
      </p:sp>
      <p:sp>
        <p:nvSpPr>
          <p:cNvPr id="3" name="Content Placeholder 2">
            <a:extLst>
              <a:ext uri="{FF2B5EF4-FFF2-40B4-BE49-F238E27FC236}">
                <a16:creationId xmlns:a16="http://schemas.microsoft.com/office/drawing/2014/main" id="{6F1A6229-9877-42B1-AC16-5DA0D45AAC3F}"/>
              </a:ext>
            </a:extLst>
          </p:cNvPr>
          <p:cNvSpPr>
            <a:spLocks noGrp="1"/>
          </p:cNvSpPr>
          <p:nvPr>
            <p:ph idx="1"/>
          </p:nvPr>
        </p:nvSpPr>
        <p:spPr/>
        <p:txBody>
          <a:bodyPr/>
          <a:lstStyle/>
          <a:p>
            <a:r>
              <a:rPr lang="en-CA" dirty="0"/>
              <a:t>Sinfonia: proposes </a:t>
            </a:r>
            <a:r>
              <a:rPr lang="en-CA" dirty="0">
                <a:solidFill>
                  <a:srgbClr val="C00000"/>
                </a:solidFill>
              </a:rPr>
              <a:t>mini-transactions</a:t>
            </a:r>
          </a:p>
          <a:p>
            <a:pPr lvl="1"/>
            <a:r>
              <a:rPr lang="en-CA" dirty="0"/>
              <a:t>Performs the entire transaction within the commit protocol</a:t>
            </a:r>
          </a:p>
          <a:p>
            <a:pPr lvl="1"/>
            <a:r>
              <a:rPr lang="en-CA" dirty="0"/>
              <a:t>Reduces messages, locking times</a:t>
            </a:r>
          </a:p>
          <a:p>
            <a:r>
              <a:rPr lang="en-CA" dirty="0"/>
              <a:t>Requires</a:t>
            </a:r>
          </a:p>
          <a:p>
            <a:pPr lvl="1"/>
            <a:r>
              <a:rPr lang="en-CA" dirty="0"/>
              <a:t>Read/write sets of transactions before transaction execution</a:t>
            </a:r>
          </a:p>
          <a:p>
            <a:pPr lvl="1"/>
            <a:r>
              <a:rPr lang="en-CA" dirty="0"/>
              <a:t>Any conditions that cause abort to be checkable within commit protocol</a:t>
            </a:r>
          </a:p>
          <a:p>
            <a:pPr lvl="1"/>
            <a:r>
              <a:rPr lang="en-CA" dirty="0"/>
              <a:t>All writes must depend on the conditions above</a:t>
            </a:r>
          </a:p>
          <a:p>
            <a:pPr lvl="1"/>
            <a:endParaRPr lang="en-CA" dirty="0"/>
          </a:p>
          <a:p>
            <a:r>
              <a:rPr lang="en-US" dirty="0"/>
              <a:t>Complications</a:t>
            </a:r>
          </a:p>
          <a:p>
            <a:pPr lvl="1"/>
            <a:r>
              <a:rPr lang="en-US" dirty="0"/>
              <a:t>Coordinator runs on application node and is not trusted</a:t>
            </a:r>
            <a:endParaRPr lang="en-CA" dirty="0"/>
          </a:p>
        </p:txBody>
      </p:sp>
      <p:sp>
        <p:nvSpPr>
          <p:cNvPr id="4" name="TextBox 3">
            <a:extLst>
              <a:ext uri="{FF2B5EF4-FFF2-40B4-BE49-F238E27FC236}">
                <a16:creationId xmlns:a16="http://schemas.microsoft.com/office/drawing/2014/main" id="{6451C064-95D1-402F-9301-E44A1CF50AEC}"/>
              </a:ext>
            </a:extLst>
          </p:cNvPr>
          <p:cNvSpPr txBox="1"/>
          <p:nvPr/>
        </p:nvSpPr>
        <p:spPr>
          <a:xfrm>
            <a:off x="7708773" y="5048790"/>
            <a:ext cx="2053767" cy="1584216"/>
          </a:xfrm>
          <a:prstGeom prst="rect">
            <a:avLst/>
          </a:prstGeom>
          <a:noFill/>
          <a:ln>
            <a:solidFill>
              <a:schemeClr val="tx1"/>
            </a:solidFill>
          </a:ln>
        </p:spPr>
        <p:txBody>
          <a:bodyPr wrap="none" rtlCol="0">
            <a:spAutoFit/>
          </a:bodyPr>
          <a:lstStyle/>
          <a:p>
            <a:pPr algn="l"/>
            <a:r>
              <a:rPr lang="en-US" dirty="0" err="1">
                <a:solidFill>
                  <a:schemeClr val="tx1"/>
                </a:solidFill>
                <a:latin typeface="Consolas" panose="020B0609020204030204" pitchFamily="49" charset="0"/>
              </a:rPr>
              <a:t>Txn</a:t>
            </a:r>
            <a:r>
              <a:rPr lang="en-US" dirty="0">
                <a:solidFill>
                  <a:schemeClr val="tx1"/>
                </a:solidFill>
                <a:latin typeface="Consolas" panose="020B0609020204030204" pitchFamily="49" charset="0"/>
              </a:rPr>
              <a:t>:</a:t>
            </a:r>
          </a:p>
          <a:p>
            <a:pPr algn="l"/>
            <a:r>
              <a:rPr lang="en-US" dirty="0">
                <a:solidFill>
                  <a:schemeClr val="tx1"/>
                </a:solidFill>
                <a:latin typeface="Consolas" panose="020B0609020204030204" pitchFamily="49" charset="0"/>
              </a:rPr>
              <a:t>if (C == v)</a:t>
            </a:r>
          </a:p>
          <a:p>
            <a:pPr algn="l"/>
            <a:r>
              <a:rPr lang="en-US" dirty="0">
                <a:solidFill>
                  <a:schemeClr val="tx1"/>
                </a:solidFill>
                <a:latin typeface="Consolas" panose="020B0609020204030204" pitchFamily="49" charset="0"/>
              </a:rPr>
              <a:t>  update W;</a:t>
            </a:r>
          </a:p>
          <a:p>
            <a:pPr algn="l"/>
            <a:r>
              <a:rPr lang="en-US" dirty="0">
                <a:solidFill>
                  <a:schemeClr val="tx1"/>
                </a:solidFill>
                <a:latin typeface="Consolas" panose="020B0609020204030204" pitchFamily="49" charset="0"/>
              </a:rPr>
              <a:t>update X;</a:t>
            </a:r>
          </a:p>
        </p:txBody>
      </p:sp>
      <p:sp>
        <p:nvSpPr>
          <p:cNvPr id="5" name="TextBox 4">
            <a:extLst>
              <a:ext uri="{FF2B5EF4-FFF2-40B4-BE49-F238E27FC236}">
                <a16:creationId xmlns:a16="http://schemas.microsoft.com/office/drawing/2014/main" id="{A736684B-1CEB-43F7-968C-4B0E68B5C8D3}"/>
              </a:ext>
            </a:extLst>
          </p:cNvPr>
          <p:cNvSpPr txBox="1"/>
          <p:nvPr/>
        </p:nvSpPr>
        <p:spPr>
          <a:xfrm>
            <a:off x="4616270" y="5787999"/>
            <a:ext cx="2407903" cy="456151"/>
          </a:xfrm>
          <a:prstGeom prst="rect">
            <a:avLst/>
          </a:prstGeom>
          <a:noFill/>
          <a:ln>
            <a:noFill/>
          </a:ln>
        </p:spPr>
        <p:txBody>
          <a:bodyPr wrap="none" rtlCol="0">
            <a:spAutoFit/>
          </a:bodyPr>
          <a:lstStyle/>
          <a:p>
            <a:pPr algn="l"/>
            <a:r>
              <a:rPr lang="en-US" dirty="0">
                <a:solidFill>
                  <a:schemeClr val="tx1"/>
                </a:solidFill>
                <a:latin typeface="+mn-lt"/>
              </a:rPr>
              <a:t>Is this supported?</a:t>
            </a:r>
          </a:p>
        </p:txBody>
      </p:sp>
      <p:cxnSp>
        <p:nvCxnSpPr>
          <p:cNvPr id="7" name="Straight Arrow Connector 6">
            <a:extLst>
              <a:ext uri="{FF2B5EF4-FFF2-40B4-BE49-F238E27FC236}">
                <a16:creationId xmlns:a16="http://schemas.microsoft.com/office/drawing/2014/main" id="{3B3480A9-14EF-4ADA-B249-34A360D15A25}"/>
              </a:ext>
            </a:extLst>
          </p:cNvPr>
          <p:cNvCxnSpPr>
            <a:stCxn id="5" idx="3"/>
            <a:endCxn id="4" idx="1"/>
          </p:cNvCxnSpPr>
          <p:nvPr/>
        </p:nvCxnSpPr>
        <p:spPr bwMode="auto">
          <a:xfrm flipV="1">
            <a:off x="7024173" y="5840898"/>
            <a:ext cx="684600" cy="175177"/>
          </a:xfrm>
          <a:prstGeom prst="straightConnector1">
            <a:avLst/>
          </a:prstGeom>
          <a:solidFill>
            <a:srgbClr val="00B8FF"/>
          </a:solidFill>
          <a:ln w="38100" cap="flat" cmpd="sng" algn="ctr">
            <a:solidFill>
              <a:schemeClr val="tx1"/>
            </a:solidFill>
            <a:prstDash val="solid"/>
            <a:round/>
            <a:headEnd type="none" w="med" len="med"/>
            <a:tailEnd type="triangl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035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F50C4-4557-401B-BAA4-514970D899F2}"/>
              </a:ext>
            </a:extLst>
          </p:cNvPr>
          <p:cNvSpPr>
            <a:spLocks noGrp="1"/>
          </p:cNvSpPr>
          <p:nvPr>
            <p:ph type="title"/>
          </p:nvPr>
        </p:nvSpPr>
        <p:spPr/>
        <p:txBody>
          <a:bodyPr/>
          <a:lstStyle/>
          <a:p>
            <a:r>
              <a:rPr lang="en-CA" dirty="0"/>
              <a:t>Calvin</a:t>
            </a:r>
          </a:p>
        </p:txBody>
      </p:sp>
      <p:sp>
        <p:nvSpPr>
          <p:cNvPr id="3" name="Content Placeholder 2">
            <a:extLst>
              <a:ext uri="{FF2B5EF4-FFF2-40B4-BE49-F238E27FC236}">
                <a16:creationId xmlns:a16="http://schemas.microsoft.com/office/drawing/2014/main" id="{6F1A6229-9877-42B1-AC16-5DA0D45AAC3F}"/>
              </a:ext>
            </a:extLst>
          </p:cNvPr>
          <p:cNvSpPr>
            <a:spLocks noGrp="1"/>
          </p:cNvSpPr>
          <p:nvPr>
            <p:ph idx="1"/>
          </p:nvPr>
        </p:nvSpPr>
        <p:spPr/>
        <p:txBody>
          <a:bodyPr/>
          <a:lstStyle/>
          <a:p>
            <a:r>
              <a:rPr lang="en-CA" dirty="0"/>
              <a:t>Calvin: proposes </a:t>
            </a:r>
            <a:r>
              <a:rPr lang="en-CA" dirty="0">
                <a:solidFill>
                  <a:srgbClr val="C00000"/>
                </a:solidFill>
              </a:rPr>
              <a:t>deterministic concurrency control</a:t>
            </a:r>
          </a:p>
          <a:p>
            <a:pPr lvl="1"/>
            <a:r>
              <a:rPr lang="en-CA" dirty="0"/>
              <a:t>Establishes serial order of transactions </a:t>
            </a:r>
            <a:r>
              <a:rPr lang="en-CA" dirty="0">
                <a:solidFill>
                  <a:srgbClr val="C00000"/>
                </a:solidFill>
              </a:rPr>
              <a:t>before</a:t>
            </a:r>
            <a:r>
              <a:rPr lang="en-CA" dirty="0"/>
              <a:t> transaction execution</a:t>
            </a:r>
          </a:p>
          <a:p>
            <a:pPr lvl="1"/>
            <a:r>
              <a:rPr lang="en-CA" dirty="0"/>
              <a:t>Avoids the need for 2 phase commit for atomic commit</a:t>
            </a:r>
          </a:p>
          <a:p>
            <a:pPr lvl="1"/>
            <a:r>
              <a:rPr lang="en-CA" dirty="0"/>
              <a:t>Makes it much cheaper to perform replication</a:t>
            </a:r>
          </a:p>
          <a:p>
            <a:r>
              <a:rPr lang="en-CA" dirty="0"/>
              <a:t>Requires</a:t>
            </a:r>
          </a:p>
          <a:p>
            <a:pPr lvl="1"/>
            <a:r>
              <a:rPr lang="en-CA" dirty="0"/>
              <a:t>Read/write sets of transactions before transaction execution</a:t>
            </a:r>
          </a:p>
          <a:p>
            <a:pPr lvl="1"/>
            <a:r>
              <a:rPr lang="en-CA" dirty="0"/>
              <a:t>Deterministic program logic for handling failure/replication</a:t>
            </a:r>
          </a:p>
          <a:p>
            <a:r>
              <a:rPr lang="en-CA" dirty="0"/>
              <a:t>Complications</a:t>
            </a:r>
          </a:p>
          <a:p>
            <a:pPr lvl="1"/>
            <a:r>
              <a:rPr lang="en-CA" dirty="0"/>
              <a:t>Batching of transactions for concurrency</a:t>
            </a:r>
          </a:p>
          <a:p>
            <a:pPr lvl="1"/>
            <a:r>
              <a:rPr lang="en-CA" dirty="0"/>
              <a:t>Accurate prefetching of data for good performance</a:t>
            </a:r>
          </a:p>
        </p:txBody>
      </p:sp>
    </p:spTree>
    <p:extLst>
      <p:ext uri="{BB962C8B-B14F-4D97-AF65-F5344CB8AC3E}">
        <p14:creationId xmlns:p14="http://schemas.microsoft.com/office/powerpoint/2010/main" val="2994424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2E4C9-920C-4B3A-8347-6ED048912A60}"/>
              </a:ext>
            </a:extLst>
          </p:cNvPr>
          <p:cNvSpPr>
            <a:spLocks noGrp="1"/>
          </p:cNvSpPr>
          <p:nvPr>
            <p:ph type="title"/>
          </p:nvPr>
        </p:nvSpPr>
        <p:spPr/>
        <p:txBody>
          <a:bodyPr/>
          <a:lstStyle/>
          <a:p>
            <a:r>
              <a:rPr lang="en-CA" dirty="0"/>
              <a:t>Transaction Properties: ACID</a:t>
            </a:r>
          </a:p>
        </p:txBody>
      </p:sp>
      <p:sp>
        <p:nvSpPr>
          <p:cNvPr id="3" name="Content Placeholder 2">
            <a:extLst>
              <a:ext uri="{FF2B5EF4-FFF2-40B4-BE49-F238E27FC236}">
                <a16:creationId xmlns:a16="http://schemas.microsoft.com/office/drawing/2014/main" id="{FE61683B-C5E9-4638-91FE-92892F3F64BE}"/>
              </a:ext>
            </a:extLst>
          </p:cNvPr>
          <p:cNvSpPr>
            <a:spLocks noGrp="1"/>
          </p:cNvSpPr>
          <p:nvPr>
            <p:ph idx="1"/>
          </p:nvPr>
        </p:nvSpPr>
        <p:spPr/>
        <p:txBody>
          <a:bodyPr/>
          <a:lstStyle/>
          <a:p>
            <a:r>
              <a:rPr lang="en-CA" dirty="0">
                <a:solidFill>
                  <a:srgbClr val="C00000"/>
                </a:solidFill>
              </a:rPr>
              <a:t>Atomicity: </a:t>
            </a:r>
            <a:r>
              <a:rPr lang="en-CA" dirty="0"/>
              <a:t>transaction executes completely or not at all</a:t>
            </a:r>
          </a:p>
          <a:p>
            <a:pPr lvl="1"/>
            <a:r>
              <a:rPr lang="en-CA" dirty="0"/>
              <a:t>E.g.: transfer(A,B) either commits or makes no changes</a:t>
            </a:r>
          </a:p>
          <a:p>
            <a:r>
              <a:rPr lang="en-CA" dirty="0">
                <a:solidFill>
                  <a:srgbClr val="C00000"/>
                </a:solidFill>
              </a:rPr>
              <a:t>Consistency:</a:t>
            </a:r>
            <a:r>
              <a:rPr lang="en-CA" dirty="0"/>
              <a:t> transaction moves database from one consistent state to another</a:t>
            </a:r>
          </a:p>
          <a:p>
            <a:pPr lvl="1"/>
            <a:r>
              <a:rPr lang="en-CA" dirty="0"/>
              <a:t>E.g.: avoids database corruption</a:t>
            </a:r>
          </a:p>
          <a:p>
            <a:r>
              <a:rPr lang="en-CA" dirty="0">
                <a:solidFill>
                  <a:srgbClr val="C00000"/>
                </a:solidFill>
              </a:rPr>
              <a:t>Isolation: </a:t>
            </a:r>
            <a:r>
              <a:rPr lang="en-CA" dirty="0">
                <a:solidFill>
                  <a:schemeClr val="tx1"/>
                </a:solidFill>
              </a:rPr>
              <a:t>operations in the transaction appear to happen together</a:t>
            </a:r>
          </a:p>
          <a:p>
            <a:pPr lvl="1"/>
            <a:r>
              <a:rPr lang="en-CA" dirty="0">
                <a:solidFill>
                  <a:schemeClr val="tx1"/>
                </a:solidFill>
              </a:rPr>
              <a:t>E.g., sum(A,B) does not read intermediate updates by transfer(A, B)</a:t>
            </a:r>
          </a:p>
          <a:p>
            <a:r>
              <a:rPr lang="en-CA" dirty="0">
                <a:solidFill>
                  <a:srgbClr val="C00000"/>
                </a:solidFill>
              </a:rPr>
              <a:t>Durability: </a:t>
            </a:r>
            <a:r>
              <a:rPr lang="en-CA" dirty="0">
                <a:solidFill>
                  <a:schemeClr val="tx1"/>
                </a:solidFill>
              </a:rPr>
              <a:t>transactions that commit are not lost, even on failure</a:t>
            </a:r>
          </a:p>
          <a:p>
            <a:endParaRPr lang="en-CA" dirty="0"/>
          </a:p>
        </p:txBody>
      </p:sp>
    </p:spTree>
    <p:extLst>
      <p:ext uri="{BB962C8B-B14F-4D97-AF65-F5344CB8AC3E}">
        <p14:creationId xmlns:p14="http://schemas.microsoft.com/office/powerpoint/2010/main" val="3133109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DFCE6-31B1-4185-BDFC-3CF3D76B9A87}"/>
              </a:ext>
            </a:extLst>
          </p:cNvPr>
          <p:cNvSpPr>
            <a:spLocks noGrp="1"/>
          </p:cNvSpPr>
          <p:nvPr>
            <p:ph type="title"/>
          </p:nvPr>
        </p:nvSpPr>
        <p:spPr/>
        <p:txBody>
          <a:bodyPr/>
          <a:lstStyle/>
          <a:p>
            <a:r>
              <a:rPr lang="en-CA" dirty="0"/>
              <a:t>Isolation</a:t>
            </a:r>
          </a:p>
        </p:txBody>
      </p:sp>
      <p:sp>
        <p:nvSpPr>
          <p:cNvPr id="3" name="Content Placeholder 2">
            <a:extLst>
              <a:ext uri="{FF2B5EF4-FFF2-40B4-BE49-F238E27FC236}">
                <a16:creationId xmlns:a16="http://schemas.microsoft.com/office/drawing/2014/main" id="{DB0A9DBB-2478-405A-848E-6F978597913F}"/>
              </a:ext>
            </a:extLst>
          </p:cNvPr>
          <p:cNvSpPr>
            <a:spLocks noGrp="1"/>
          </p:cNvSpPr>
          <p:nvPr>
            <p:ph idx="1"/>
          </p:nvPr>
        </p:nvSpPr>
        <p:spPr/>
        <p:txBody>
          <a:bodyPr/>
          <a:lstStyle/>
          <a:p>
            <a:r>
              <a:rPr lang="en-CA" dirty="0">
                <a:solidFill>
                  <a:schemeClr val="tx1"/>
                </a:solidFill>
              </a:rPr>
              <a:t>Goal: operations in the transaction appear to happen together</a:t>
            </a:r>
          </a:p>
          <a:p>
            <a:r>
              <a:rPr lang="en-CA" dirty="0">
                <a:solidFill>
                  <a:schemeClr val="tx1"/>
                </a:solidFill>
              </a:rPr>
              <a:t>Serial execution</a:t>
            </a:r>
          </a:p>
          <a:p>
            <a:pPr lvl="1"/>
            <a:r>
              <a:rPr lang="en-CA" dirty="0">
                <a:solidFill>
                  <a:schemeClr val="tx1"/>
                </a:solidFill>
              </a:rPr>
              <a:t>All operations in a transaction are executed before another transaction is run, ensures isolation</a:t>
            </a:r>
          </a:p>
          <a:p>
            <a:pPr lvl="1"/>
            <a:r>
              <a:rPr lang="en-CA" dirty="0">
                <a:solidFill>
                  <a:schemeClr val="tx1"/>
                </a:solidFill>
              </a:rPr>
              <a:t>Problem: poor performance, no concurrency possible</a:t>
            </a:r>
          </a:p>
          <a:p>
            <a:r>
              <a:rPr lang="en-CA" dirty="0"/>
              <a:t>Concurrent execution</a:t>
            </a:r>
          </a:p>
          <a:p>
            <a:pPr lvl="1"/>
            <a:r>
              <a:rPr lang="en-CA" dirty="0"/>
              <a:t>Transactions are executed concurrently by interleaving the their operations, provides good performance</a:t>
            </a:r>
          </a:p>
          <a:p>
            <a:pPr lvl="1"/>
            <a:r>
              <a:rPr lang="en-CA" dirty="0"/>
              <a:t>Problem: certain </a:t>
            </a:r>
            <a:r>
              <a:rPr lang="en-CA" dirty="0" err="1"/>
              <a:t>interleavings</a:t>
            </a:r>
            <a:r>
              <a:rPr lang="en-CA" dirty="0"/>
              <a:t> of operations may break isolation, need to avoid them</a:t>
            </a:r>
          </a:p>
          <a:p>
            <a:endParaRPr lang="en-CA" dirty="0"/>
          </a:p>
        </p:txBody>
      </p:sp>
    </p:spTree>
    <p:extLst>
      <p:ext uri="{BB962C8B-B14F-4D97-AF65-F5344CB8AC3E}">
        <p14:creationId xmlns:p14="http://schemas.microsoft.com/office/powerpoint/2010/main" val="1643161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2B737-E21F-4B96-9BCE-73F6770FA079}"/>
              </a:ext>
            </a:extLst>
          </p:cNvPr>
          <p:cNvSpPr>
            <a:spLocks noGrp="1"/>
          </p:cNvSpPr>
          <p:nvPr>
            <p:ph type="title"/>
          </p:nvPr>
        </p:nvSpPr>
        <p:spPr/>
        <p:txBody>
          <a:bodyPr/>
          <a:lstStyle/>
          <a:p>
            <a:r>
              <a:rPr lang="en-CA" dirty="0"/>
              <a:t>Serializability</a:t>
            </a:r>
          </a:p>
        </p:txBody>
      </p:sp>
      <p:sp>
        <p:nvSpPr>
          <p:cNvPr id="3" name="Content Placeholder 2">
            <a:extLst>
              <a:ext uri="{FF2B5EF4-FFF2-40B4-BE49-F238E27FC236}">
                <a16:creationId xmlns:a16="http://schemas.microsoft.com/office/drawing/2014/main" id="{07760C1C-13DC-4F65-92C2-0343355D5057}"/>
              </a:ext>
            </a:extLst>
          </p:cNvPr>
          <p:cNvSpPr>
            <a:spLocks noGrp="1"/>
          </p:cNvSpPr>
          <p:nvPr>
            <p:ph idx="1"/>
          </p:nvPr>
        </p:nvSpPr>
        <p:spPr/>
        <p:txBody>
          <a:bodyPr/>
          <a:lstStyle/>
          <a:p>
            <a:r>
              <a:rPr lang="en-US" dirty="0"/>
              <a:t>A </a:t>
            </a:r>
            <a:r>
              <a:rPr lang="en-US" dirty="0">
                <a:solidFill>
                  <a:srgbClr val="C00000"/>
                </a:solidFill>
              </a:rPr>
              <a:t>sc</a:t>
            </a:r>
            <a:r>
              <a:rPr lang="en-US" sz="2800" dirty="0">
                <a:solidFill>
                  <a:srgbClr val="C00000"/>
                </a:solidFill>
              </a:rPr>
              <a:t>hedule </a:t>
            </a:r>
            <a:r>
              <a:rPr lang="en-US" sz="2800" dirty="0"/>
              <a:t>for a set of transactions is an ordering of the operations (reads, writes) performed by those transactions</a:t>
            </a:r>
          </a:p>
          <a:p>
            <a:r>
              <a:rPr lang="en-US" sz="2800" dirty="0"/>
              <a:t>A schedule is </a:t>
            </a:r>
            <a:r>
              <a:rPr lang="en-US" sz="2800" dirty="0">
                <a:solidFill>
                  <a:srgbClr val="C00000"/>
                </a:solidFill>
              </a:rPr>
              <a:t>serializable</a:t>
            </a:r>
            <a:r>
              <a:rPr lang="en-US" sz="2800" dirty="0"/>
              <a:t> if it is </a:t>
            </a:r>
            <a:r>
              <a:rPr lang="en-US" sz="2800" dirty="0">
                <a:solidFill>
                  <a:srgbClr val="C00000"/>
                </a:solidFill>
              </a:rPr>
              <a:t>equivalent</a:t>
            </a:r>
            <a:r>
              <a:rPr lang="en-US" sz="2800" dirty="0"/>
              <a:t> to some serial schedule</a:t>
            </a:r>
          </a:p>
          <a:p>
            <a:pPr lvl="1"/>
            <a:r>
              <a:rPr lang="en-US" dirty="0"/>
              <a:t>A serializable schedule provides isolation</a:t>
            </a:r>
          </a:p>
          <a:p>
            <a:pPr lvl="1"/>
            <a:r>
              <a:rPr lang="en-US" dirty="0"/>
              <a:t>i.e., ensures that the operations in a transaction </a:t>
            </a:r>
            <a:r>
              <a:rPr lang="en-US" dirty="0">
                <a:solidFill>
                  <a:srgbClr val="C00000"/>
                </a:solidFill>
              </a:rPr>
              <a:t>appear</a:t>
            </a:r>
            <a:r>
              <a:rPr lang="en-US" dirty="0"/>
              <a:t> to happen together in some serial order (even if they don’t)</a:t>
            </a:r>
          </a:p>
          <a:p>
            <a:endParaRPr lang="en-US" sz="2800" i="1" dirty="0"/>
          </a:p>
          <a:p>
            <a:endParaRPr lang="en-CA" dirty="0"/>
          </a:p>
        </p:txBody>
      </p:sp>
    </p:spTree>
    <p:extLst>
      <p:ext uri="{BB962C8B-B14F-4D97-AF65-F5344CB8AC3E}">
        <p14:creationId xmlns:p14="http://schemas.microsoft.com/office/powerpoint/2010/main" val="2863187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E4E6B-630C-4BD1-BAA2-39F6263757B9}"/>
              </a:ext>
            </a:extLst>
          </p:cNvPr>
          <p:cNvSpPr>
            <a:spLocks noGrp="1"/>
          </p:cNvSpPr>
          <p:nvPr>
            <p:ph type="title"/>
          </p:nvPr>
        </p:nvSpPr>
        <p:spPr/>
        <p:txBody>
          <a:bodyPr/>
          <a:lstStyle/>
          <a:p>
            <a:r>
              <a:rPr lang="en-CA" dirty="0"/>
              <a:t>Schedules</a:t>
            </a:r>
          </a:p>
        </p:txBody>
      </p:sp>
      <p:sp>
        <p:nvSpPr>
          <p:cNvPr id="5" name="TextBox 4">
            <a:extLst>
              <a:ext uri="{FF2B5EF4-FFF2-40B4-BE49-F238E27FC236}">
                <a16:creationId xmlns:a16="http://schemas.microsoft.com/office/drawing/2014/main" id="{F90E2776-43BE-4063-A7F2-203ECE77CD86}"/>
              </a:ext>
            </a:extLst>
          </p:cNvPr>
          <p:cNvSpPr txBox="1"/>
          <p:nvPr/>
        </p:nvSpPr>
        <p:spPr>
          <a:xfrm>
            <a:off x="454514" y="1745960"/>
            <a:ext cx="6556603" cy="935897"/>
          </a:xfrm>
          <a:prstGeom prst="rect">
            <a:avLst/>
          </a:prstGeom>
          <a:noFill/>
          <a:ln w="28575">
            <a:solidFill>
              <a:schemeClr val="tx1"/>
            </a:solidFill>
          </a:ln>
        </p:spPr>
        <p:txBody>
          <a:bodyPr wrap="none" rtlCol="0">
            <a:spAutoFit/>
          </a:bodyPr>
          <a:lstStyle/>
          <a:p>
            <a:pPr marL="0" indent="0">
              <a:buNone/>
              <a:tabLst>
                <a:tab pos="1820863" algn="l"/>
                <a:tab pos="4448175" algn="l"/>
              </a:tabLst>
            </a:pPr>
            <a:r>
              <a:rPr lang="en-US" sz="2800" dirty="0">
                <a:solidFill>
                  <a:schemeClr val="tx1"/>
                </a:solidFill>
                <a:ea typeface="Verdana" panose="020B0604030504040204" pitchFamily="34" charset="0"/>
                <a:cs typeface="Helvetica Neue Medium" charset="0"/>
              </a:rPr>
              <a:t> transfer: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A</a:t>
            </a:r>
            <a:r>
              <a:rPr lang="en-US" sz="2800" dirty="0">
                <a:solidFill>
                  <a:schemeClr val="tx1"/>
                </a:solidFill>
                <a:ea typeface="Verdana" panose="020B0604030504040204" pitchFamily="34" charset="0"/>
                <a:cs typeface="Helvetica Neue Medium" charset="0"/>
              </a:rPr>
              <a:t>  </a:t>
            </a:r>
            <a:r>
              <a:rPr lang="en-US" sz="2800" dirty="0" err="1">
                <a:solidFill>
                  <a:srgbClr val="C00000"/>
                </a:solidFill>
                <a:ea typeface="Verdana" panose="020B0604030504040204" pitchFamily="34" charset="0"/>
                <a:cs typeface="Helvetica Neue Medium" charset="0"/>
              </a:rPr>
              <a:t>w</a:t>
            </a:r>
            <a:r>
              <a:rPr lang="en-US" sz="2800" baseline="-25000" dirty="0" err="1">
                <a:solidFill>
                  <a:srgbClr val="C00000"/>
                </a:solidFill>
                <a:ea typeface="Verdana" panose="020B0604030504040204" pitchFamily="34" charset="0"/>
                <a:cs typeface="Helvetica Neue Medium" charset="0"/>
              </a:rPr>
              <a:t>A</a:t>
            </a:r>
            <a:r>
              <a:rPr lang="en-US" sz="2800" dirty="0">
                <a:solidFill>
                  <a:schemeClr val="tx1"/>
                </a:solidFill>
                <a:ea typeface="Verdana" panose="020B0604030504040204" pitchFamily="34" charset="0"/>
                <a:cs typeface="Helvetica Neue Medium" charset="0"/>
              </a:rPr>
              <a:t>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B</a:t>
            </a:r>
            <a:r>
              <a:rPr lang="en-US" sz="2800" dirty="0">
                <a:solidFill>
                  <a:schemeClr val="tx1"/>
                </a:solidFill>
                <a:ea typeface="Verdana" panose="020B0604030504040204" pitchFamily="34" charset="0"/>
                <a:cs typeface="Helvetica Neue Medium" charset="0"/>
              </a:rPr>
              <a:t>  </a:t>
            </a:r>
            <a:r>
              <a:rPr lang="en-US" sz="2800" dirty="0" err="1">
                <a:solidFill>
                  <a:srgbClr val="C00000"/>
                </a:solidFill>
                <a:ea typeface="Verdana" panose="020B0604030504040204" pitchFamily="34" charset="0"/>
                <a:cs typeface="Helvetica Neue Medium" charset="0"/>
              </a:rPr>
              <a:t>w</a:t>
            </a:r>
            <a:r>
              <a:rPr lang="en-US" sz="2800" baseline="-25000" dirty="0" err="1">
                <a:solidFill>
                  <a:srgbClr val="C00000"/>
                </a:solidFill>
                <a:ea typeface="Verdana" panose="020B0604030504040204" pitchFamily="34" charset="0"/>
                <a:cs typeface="Helvetica Neue Medium" charset="0"/>
              </a:rPr>
              <a:t>B</a:t>
            </a:r>
            <a:r>
              <a:rPr lang="en-US" sz="2800" dirty="0">
                <a:solidFill>
                  <a:schemeClr val="tx1"/>
                </a:solidFill>
                <a:ea typeface="Verdana" panose="020B0604030504040204" pitchFamily="34" charset="0"/>
                <a:cs typeface="Helvetica Neue Medium" charset="0"/>
              </a:rPr>
              <a:t>  </a:t>
            </a:r>
            <a:r>
              <a:rPr lang="de-DE" sz="2800" dirty="0">
                <a:solidFill>
                  <a:schemeClr val="tx1"/>
                </a:solidFill>
                <a:ea typeface="Verdana" panose="020B0604030504040204" pitchFamily="34" charset="0"/>
                <a:cs typeface="Helvetica Neue Medium" charset="0"/>
              </a:rPr>
              <a:t>©</a:t>
            </a:r>
            <a:endParaRPr lang="en-US" sz="2800" u="sng" baseline="30000" dirty="0">
              <a:solidFill>
                <a:schemeClr val="tx1"/>
              </a:solidFill>
              <a:ea typeface="Verdana" panose="020B0604030504040204" pitchFamily="34" charset="0"/>
              <a:cs typeface="Helvetica Neue Medium" charset="0"/>
            </a:endParaRPr>
          </a:p>
          <a:p>
            <a:pPr marL="0" indent="0">
              <a:buNone/>
              <a:tabLst>
                <a:tab pos="1820863" algn="l"/>
                <a:tab pos="4448175" algn="l"/>
              </a:tabLst>
            </a:pPr>
            <a:r>
              <a:rPr lang="en-US" sz="2800" dirty="0">
                <a:solidFill>
                  <a:schemeClr val="tx1"/>
                </a:solidFill>
                <a:ea typeface="Verdana" panose="020B0604030504040204" pitchFamily="34" charset="0"/>
                <a:cs typeface="Helvetica Neue Medium" charset="0"/>
              </a:rPr>
              <a:t> sum: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A</a:t>
            </a:r>
            <a:r>
              <a:rPr lang="en-US" sz="2800" dirty="0">
                <a:solidFill>
                  <a:schemeClr val="tx1"/>
                </a:solidFill>
                <a:ea typeface="Verdana" panose="020B0604030504040204" pitchFamily="34" charset="0"/>
                <a:cs typeface="Helvetica Neue Medium" charset="0"/>
              </a:rPr>
              <a:t>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B</a:t>
            </a:r>
            <a:r>
              <a:rPr lang="en-US" sz="2800" dirty="0">
                <a:solidFill>
                  <a:schemeClr val="tx1"/>
                </a:solidFill>
                <a:ea typeface="Verdana" panose="020B0604030504040204" pitchFamily="34" charset="0"/>
                <a:cs typeface="Helvetica Neue Medium" charset="0"/>
              </a:rPr>
              <a:t>  </a:t>
            </a:r>
            <a:r>
              <a:rPr lang="de-DE" sz="2800" dirty="0">
                <a:solidFill>
                  <a:schemeClr val="tx1"/>
                </a:solidFill>
                <a:ea typeface="Verdana" panose="020B0604030504040204" pitchFamily="34" charset="0"/>
                <a:cs typeface="Helvetica Neue Medium" charset="0"/>
              </a:rPr>
              <a:t>©</a:t>
            </a:r>
            <a:endParaRPr lang="en-US" sz="2800" u="sng" baseline="30000" dirty="0">
              <a:solidFill>
                <a:schemeClr val="tx1"/>
              </a:solidFill>
              <a:ea typeface="Verdana" panose="020B0604030504040204" pitchFamily="34" charset="0"/>
              <a:cs typeface="Helvetica Neue Medium" charset="0"/>
            </a:endParaRPr>
          </a:p>
        </p:txBody>
      </p:sp>
      <p:sp>
        <p:nvSpPr>
          <p:cNvPr id="7" name="TextBox 6">
            <a:extLst>
              <a:ext uri="{FF2B5EF4-FFF2-40B4-BE49-F238E27FC236}">
                <a16:creationId xmlns:a16="http://schemas.microsoft.com/office/drawing/2014/main" id="{B05C749C-0141-43CF-96AD-662A24601131}"/>
              </a:ext>
            </a:extLst>
          </p:cNvPr>
          <p:cNvSpPr txBox="1"/>
          <p:nvPr/>
        </p:nvSpPr>
        <p:spPr>
          <a:xfrm>
            <a:off x="454513" y="3123814"/>
            <a:ext cx="6582379" cy="935897"/>
          </a:xfrm>
          <a:prstGeom prst="rect">
            <a:avLst/>
          </a:prstGeom>
          <a:noFill/>
          <a:ln w="28575">
            <a:solidFill>
              <a:schemeClr val="tx1"/>
            </a:solidFill>
          </a:ln>
        </p:spPr>
        <p:txBody>
          <a:bodyPr wrap="none" rtlCol="0">
            <a:spAutoFit/>
          </a:bodyPr>
          <a:lstStyle/>
          <a:p>
            <a:pPr marL="0" indent="0">
              <a:buNone/>
              <a:tabLst>
                <a:tab pos="1820863" algn="l"/>
                <a:tab pos="4448175" algn="l"/>
              </a:tabLst>
            </a:pPr>
            <a:r>
              <a:rPr lang="en-US" sz="2800" dirty="0">
                <a:solidFill>
                  <a:schemeClr val="tx1"/>
                </a:solidFill>
                <a:ea typeface="Verdana" panose="020B0604030504040204" pitchFamily="34" charset="0"/>
                <a:cs typeface="Helvetica Neue Medium" charset="0"/>
              </a:rPr>
              <a:t> transfer: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A</a:t>
            </a:r>
            <a:r>
              <a:rPr lang="en-US" sz="2800" dirty="0">
                <a:solidFill>
                  <a:schemeClr val="tx1"/>
                </a:solidFill>
                <a:ea typeface="Verdana" panose="020B0604030504040204" pitchFamily="34" charset="0"/>
                <a:cs typeface="Helvetica Neue Medium" charset="0"/>
              </a:rPr>
              <a:t>  </a:t>
            </a:r>
            <a:r>
              <a:rPr lang="en-US" sz="2800" dirty="0" err="1">
                <a:solidFill>
                  <a:srgbClr val="C00000"/>
                </a:solidFill>
                <a:ea typeface="Verdana" panose="020B0604030504040204" pitchFamily="34" charset="0"/>
                <a:cs typeface="Helvetica Neue Medium" charset="0"/>
              </a:rPr>
              <a:t>w</a:t>
            </a:r>
            <a:r>
              <a:rPr lang="en-US" sz="2800" baseline="-25000" dirty="0" err="1">
                <a:solidFill>
                  <a:srgbClr val="C00000"/>
                </a:solidFill>
                <a:ea typeface="Verdana" panose="020B0604030504040204" pitchFamily="34" charset="0"/>
                <a:cs typeface="Helvetica Neue Medium" charset="0"/>
              </a:rPr>
              <a:t>A</a:t>
            </a:r>
            <a:r>
              <a:rPr lang="en-US" sz="2800" dirty="0">
                <a:solidFill>
                  <a:schemeClr val="tx1"/>
                </a:solidFill>
                <a:ea typeface="Verdana" panose="020B0604030504040204" pitchFamily="34" charset="0"/>
                <a:cs typeface="Helvetica Neue Medium" charset="0"/>
              </a:rPr>
              <a:t>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B</a:t>
            </a:r>
            <a:r>
              <a:rPr lang="en-US" sz="2800" dirty="0">
                <a:solidFill>
                  <a:schemeClr val="tx1"/>
                </a:solidFill>
                <a:ea typeface="Verdana" panose="020B0604030504040204" pitchFamily="34" charset="0"/>
                <a:cs typeface="Helvetica Neue Medium" charset="0"/>
              </a:rPr>
              <a:t>  </a:t>
            </a:r>
            <a:r>
              <a:rPr lang="en-US" sz="2800" dirty="0" err="1">
                <a:solidFill>
                  <a:srgbClr val="C00000"/>
                </a:solidFill>
                <a:ea typeface="Verdana" panose="020B0604030504040204" pitchFamily="34" charset="0"/>
                <a:cs typeface="Helvetica Neue Medium" charset="0"/>
              </a:rPr>
              <a:t>w</a:t>
            </a:r>
            <a:r>
              <a:rPr lang="en-US" sz="2800" baseline="-25000" dirty="0" err="1">
                <a:solidFill>
                  <a:srgbClr val="C00000"/>
                </a:solidFill>
                <a:ea typeface="Verdana" panose="020B0604030504040204" pitchFamily="34" charset="0"/>
                <a:cs typeface="Helvetica Neue Medium" charset="0"/>
              </a:rPr>
              <a:t>B</a:t>
            </a:r>
            <a:r>
              <a:rPr lang="en-US" sz="2800" dirty="0">
                <a:solidFill>
                  <a:schemeClr val="tx1"/>
                </a:solidFill>
                <a:ea typeface="Verdana" panose="020B0604030504040204" pitchFamily="34" charset="0"/>
                <a:cs typeface="Helvetica Neue Medium" charset="0"/>
              </a:rPr>
              <a:t>  </a:t>
            </a:r>
            <a:r>
              <a:rPr lang="de-DE" sz="2800" dirty="0">
                <a:solidFill>
                  <a:schemeClr val="tx1"/>
                </a:solidFill>
                <a:ea typeface="Verdana" panose="020B0604030504040204" pitchFamily="34" charset="0"/>
                <a:cs typeface="Helvetica Neue Medium" charset="0"/>
              </a:rPr>
              <a:t>©</a:t>
            </a:r>
            <a:endParaRPr lang="en-US" sz="2800" u="sng" baseline="30000" dirty="0">
              <a:solidFill>
                <a:schemeClr val="tx1"/>
              </a:solidFill>
              <a:ea typeface="Verdana" panose="020B0604030504040204" pitchFamily="34" charset="0"/>
              <a:cs typeface="Helvetica Neue Medium" charset="0"/>
            </a:endParaRPr>
          </a:p>
          <a:p>
            <a:pPr marL="0" indent="0">
              <a:buNone/>
              <a:tabLst>
                <a:tab pos="1820863" algn="l"/>
                <a:tab pos="4448175" algn="l"/>
              </a:tabLst>
            </a:pPr>
            <a:r>
              <a:rPr lang="en-US" sz="2800" dirty="0">
                <a:solidFill>
                  <a:schemeClr val="tx1"/>
                </a:solidFill>
                <a:ea typeface="Verdana" panose="020B0604030504040204" pitchFamily="34" charset="0"/>
                <a:cs typeface="Helvetica Neue Medium" charset="0"/>
              </a:rPr>
              <a:t> sum: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A</a:t>
            </a:r>
            <a:r>
              <a:rPr lang="en-US" sz="2800" dirty="0">
                <a:solidFill>
                  <a:schemeClr val="tx1"/>
                </a:solidFill>
                <a:ea typeface="Verdana" panose="020B0604030504040204" pitchFamily="34" charset="0"/>
                <a:cs typeface="Helvetica Neue Medium" charset="0"/>
              </a:rPr>
              <a:t>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B</a:t>
            </a:r>
            <a:r>
              <a:rPr lang="en-US" sz="2800" dirty="0">
                <a:solidFill>
                  <a:schemeClr val="tx1"/>
                </a:solidFill>
                <a:ea typeface="Verdana" panose="020B0604030504040204" pitchFamily="34" charset="0"/>
                <a:cs typeface="Helvetica Neue Medium" charset="0"/>
              </a:rPr>
              <a:t>  </a:t>
            </a:r>
            <a:r>
              <a:rPr lang="de-DE" sz="2800" dirty="0">
                <a:solidFill>
                  <a:schemeClr val="tx1"/>
                </a:solidFill>
                <a:ea typeface="Verdana" panose="020B0604030504040204" pitchFamily="34" charset="0"/>
                <a:cs typeface="Helvetica Neue Medium" charset="0"/>
              </a:rPr>
              <a:t>©</a:t>
            </a:r>
            <a:endParaRPr lang="en-US" sz="2800" u="sng" baseline="30000" dirty="0">
              <a:solidFill>
                <a:schemeClr val="tx1"/>
              </a:solidFill>
              <a:ea typeface="Verdana" panose="020B0604030504040204" pitchFamily="34" charset="0"/>
              <a:cs typeface="Helvetica Neue Medium" charset="0"/>
            </a:endParaRPr>
          </a:p>
        </p:txBody>
      </p:sp>
      <p:sp>
        <p:nvSpPr>
          <p:cNvPr id="8" name="TextBox 7">
            <a:extLst>
              <a:ext uri="{FF2B5EF4-FFF2-40B4-BE49-F238E27FC236}">
                <a16:creationId xmlns:a16="http://schemas.microsoft.com/office/drawing/2014/main" id="{8B739232-10BF-4C89-8E42-9C697A507776}"/>
              </a:ext>
            </a:extLst>
          </p:cNvPr>
          <p:cNvSpPr txBox="1"/>
          <p:nvPr/>
        </p:nvSpPr>
        <p:spPr>
          <a:xfrm>
            <a:off x="428738" y="5879523"/>
            <a:ext cx="6638271" cy="935897"/>
          </a:xfrm>
          <a:prstGeom prst="rect">
            <a:avLst/>
          </a:prstGeom>
          <a:noFill/>
          <a:ln w="28575">
            <a:solidFill>
              <a:schemeClr val="tx1"/>
            </a:solidFill>
          </a:ln>
        </p:spPr>
        <p:txBody>
          <a:bodyPr wrap="square" rtlCol="0">
            <a:spAutoFit/>
          </a:bodyPr>
          <a:lstStyle/>
          <a:p>
            <a:pPr marL="0" indent="0">
              <a:buNone/>
              <a:tabLst>
                <a:tab pos="1820863" algn="l"/>
                <a:tab pos="4448175" algn="l"/>
              </a:tabLst>
            </a:pPr>
            <a:r>
              <a:rPr lang="en-US" sz="2800" dirty="0">
                <a:solidFill>
                  <a:schemeClr val="tx1"/>
                </a:solidFill>
                <a:ea typeface="Verdana" panose="020B0604030504040204" pitchFamily="34" charset="0"/>
                <a:cs typeface="Helvetica Neue Medium" charset="0"/>
              </a:rPr>
              <a:t> transfer: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A</a:t>
            </a:r>
            <a:r>
              <a:rPr lang="en-US" sz="2800" dirty="0">
                <a:solidFill>
                  <a:schemeClr val="tx1"/>
                </a:solidFill>
                <a:ea typeface="Verdana" panose="020B0604030504040204" pitchFamily="34" charset="0"/>
                <a:cs typeface="Helvetica Neue Medium" charset="0"/>
              </a:rPr>
              <a:t>  </a:t>
            </a:r>
            <a:r>
              <a:rPr lang="en-US" sz="2800" dirty="0" err="1">
                <a:solidFill>
                  <a:srgbClr val="C00000"/>
                </a:solidFill>
                <a:ea typeface="Verdana" panose="020B0604030504040204" pitchFamily="34" charset="0"/>
                <a:cs typeface="Helvetica Neue Medium" charset="0"/>
              </a:rPr>
              <a:t>w</a:t>
            </a:r>
            <a:r>
              <a:rPr lang="en-US" sz="2800" baseline="-25000" dirty="0" err="1">
                <a:solidFill>
                  <a:srgbClr val="C00000"/>
                </a:solidFill>
                <a:ea typeface="Verdana" panose="020B0604030504040204" pitchFamily="34" charset="0"/>
                <a:cs typeface="Helvetica Neue Medium" charset="0"/>
              </a:rPr>
              <a:t>A</a:t>
            </a:r>
            <a:r>
              <a:rPr lang="en-US" sz="2800" dirty="0">
                <a:solidFill>
                  <a:schemeClr val="tx1"/>
                </a:solidFill>
                <a:ea typeface="Verdana" panose="020B0604030504040204" pitchFamily="34" charset="0"/>
                <a:cs typeface="Helvetica Neue Medium" charset="0"/>
              </a:rPr>
              <a:t>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B</a:t>
            </a:r>
            <a:r>
              <a:rPr lang="en-US" sz="2800" dirty="0">
                <a:solidFill>
                  <a:schemeClr val="tx1"/>
                </a:solidFill>
                <a:ea typeface="Verdana" panose="020B0604030504040204" pitchFamily="34" charset="0"/>
                <a:cs typeface="Helvetica Neue Medium" charset="0"/>
              </a:rPr>
              <a:t>  </a:t>
            </a:r>
            <a:r>
              <a:rPr lang="en-US" sz="2800" dirty="0" err="1">
                <a:solidFill>
                  <a:srgbClr val="C00000"/>
                </a:solidFill>
                <a:ea typeface="Verdana" panose="020B0604030504040204" pitchFamily="34" charset="0"/>
                <a:cs typeface="Helvetica Neue Medium" charset="0"/>
              </a:rPr>
              <a:t>w</a:t>
            </a:r>
            <a:r>
              <a:rPr lang="en-US" sz="2800" baseline="-25000" dirty="0" err="1">
                <a:solidFill>
                  <a:srgbClr val="C00000"/>
                </a:solidFill>
                <a:ea typeface="Verdana" panose="020B0604030504040204" pitchFamily="34" charset="0"/>
                <a:cs typeface="Helvetica Neue Medium" charset="0"/>
              </a:rPr>
              <a:t>B</a:t>
            </a:r>
            <a:r>
              <a:rPr lang="en-US" sz="2800" dirty="0">
                <a:solidFill>
                  <a:schemeClr val="tx1"/>
                </a:solidFill>
                <a:ea typeface="Verdana" panose="020B0604030504040204" pitchFamily="34" charset="0"/>
                <a:cs typeface="Helvetica Neue Medium" charset="0"/>
              </a:rPr>
              <a:t>  </a:t>
            </a:r>
            <a:r>
              <a:rPr lang="de-DE" sz="2800" dirty="0">
                <a:solidFill>
                  <a:schemeClr val="tx1"/>
                </a:solidFill>
                <a:ea typeface="Verdana" panose="020B0604030504040204" pitchFamily="34" charset="0"/>
                <a:cs typeface="Helvetica Neue Medium" charset="0"/>
              </a:rPr>
              <a:t>©</a:t>
            </a:r>
            <a:endParaRPr lang="en-US" sz="2800" u="sng" baseline="30000" dirty="0">
              <a:solidFill>
                <a:schemeClr val="tx1"/>
              </a:solidFill>
              <a:ea typeface="Verdana" panose="020B0604030504040204" pitchFamily="34" charset="0"/>
              <a:cs typeface="Helvetica Neue Medium" charset="0"/>
            </a:endParaRPr>
          </a:p>
          <a:p>
            <a:pPr marL="0" indent="0">
              <a:buNone/>
              <a:tabLst>
                <a:tab pos="1820863" algn="l"/>
                <a:tab pos="4448175" algn="l"/>
              </a:tabLst>
            </a:pPr>
            <a:r>
              <a:rPr lang="en-US" sz="2800" dirty="0">
                <a:solidFill>
                  <a:schemeClr val="tx1"/>
                </a:solidFill>
                <a:ea typeface="Verdana" panose="020B0604030504040204" pitchFamily="34" charset="0"/>
                <a:cs typeface="Helvetica Neue Medium" charset="0"/>
              </a:rPr>
              <a:t> sum: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A</a:t>
            </a:r>
            <a:r>
              <a:rPr lang="en-US" sz="2800" dirty="0">
                <a:solidFill>
                  <a:schemeClr val="tx1"/>
                </a:solidFill>
                <a:ea typeface="Verdana" panose="020B0604030504040204" pitchFamily="34" charset="0"/>
                <a:cs typeface="Helvetica Neue Medium" charset="0"/>
              </a:rPr>
              <a:t>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B</a:t>
            </a:r>
            <a:r>
              <a:rPr lang="en-US" sz="2800" dirty="0">
                <a:solidFill>
                  <a:schemeClr val="tx1"/>
                </a:solidFill>
                <a:ea typeface="Verdana" panose="020B0604030504040204" pitchFamily="34" charset="0"/>
                <a:cs typeface="Helvetica Neue Medium" charset="0"/>
              </a:rPr>
              <a:t>  </a:t>
            </a:r>
            <a:r>
              <a:rPr lang="de-DE" sz="2800" dirty="0">
                <a:solidFill>
                  <a:schemeClr val="tx1"/>
                </a:solidFill>
                <a:ea typeface="Verdana" panose="020B0604030504040204" pitchFamily="34" charset="0"/>
                <a:cs typeface="Helvetica Neue Medium" charset="0"/>
              </a:rPr>
              <a:t>©</a:t>
            </a:r>
            <a:endParaRPr lang="en-US" sz="2800" u="sng" baseline="30000" dirty="0">
              <a:solidFill>
                <a:schemeClr val="tx1"/>
              </a:solidFill>
              <a:ea typeface="Verdana" panose="020B0604030504040204" pitchFamily="34" charset="0"/>
              <a:cs typeface="Helvetica Neue Medium" charset="0"/>
            </a:endParaRPr>
          </a:p>
        </p:txBody>
      </p:sp>
      <p:sp>
        <p:nvSpPr>
          <p:cNvPr id="9" name="TextBox 8">
            <a:extLst>
              <a:ext uri="{FF2B5EF4-FFF2-40B4-BE49-F238E27FC236}">
                <a16:creationId xmlns:a16="http://schemas.microsoft.com/office/drawing/2014/main" id="{D40A33A8-4492-4E48-B612-8AB5B1C10892}"/>
              </a:ext>
            </a:extLst>
          </p:cNvPr>
          <p:cNvSpPr txBox="1"/>
          <p:nvPr/>
        </p:nvSpPr>
        <p:spPr>
          <a:xfrm>
            <a:off x="454513" y="4501668"/>
            <a:ext cx="6582379" cy="935897"/>
          </a:xfrm>
          <a:prstGeom prst="rect">
            <a:avLst/>
          </a:prstGeom>
          <a:noFill/>
          <a:ln w="28575">
            <a:solidFill>
              <a:schemeClr val="tx1"/>
            </a:solidFill>
          </a:ln>
        </p:spPr>
        <p:txBody>
          <a:bodyPr wrap="none" rtlCol="0">
            <a:spAutoFit/>
          </a:bodyPr>
          <a:lstStyle/>
          <a:p>
            <a:pPr marL="0" indent="0">
              <a:buNone/>
              <a:tabLst>
                <a:tab pos="1820863" algn="l"/>
                <a:tab pos="4448175" algn="l"/>
              </a:tabLst>
            </a:pPr>
            <a:r>
              <a:rPr lang="en-US" sz="2800" dirty="0">
                <a:solidFill>
                  <a:schemeClr val="tx1"/>
                </a:solidFill>
                <a:ea typeface="Verdana" panose="020B0604030504040204" pitchFamily="34" charset="0"/>
                <a:cs typeface="Helvetica Neue Medium" charset="0"/>
              </a:rPr>
              <a:t> transfer: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A</a:t>
            </a:r>
            <a:r>
              <a:rPr lang="en-US" sz="2800" dirty="0">
                <a:solidFill>
                  <a:schemeClr val="tx1"/>
                </a:solidFill>
                <a:ea typeface="Verdana" panose="020B0604030504040204" pitchFamily="34" charset="0"/>
                <a:cs typeface="Helvetica Neue Medium" charset="0"/>
              </a:rPr>
              <a:t>  </a:t>
            </a:r>
            <a:r>
              <a:rPr lang="en-US" sz="2800" dirty="0" err="1">
                <a:solidFill>
                  <a:srgbClr val="C00000"/>
                </a:solidFill>
                <a:ea typeface="Verdana" panose="020B0604030504040204" pitchFamily="34" charset="0"/>
                <a:cs typeface="Helvetica Neue Medium" charset="0"/>
              </a:rPr>
              <a:t>w</a:t>
            </a:r>
            <a:r>
              <a:rPr lang="en-US" sz="2800" baseline="-25000" dirty="0" err="1">
                <a:solidFill>
                  <a:srgbClr val="C00000"/>
                </a:solidFill>
                <a:ea typeface="Verdana" panose="020B0604030504040204" pitchFamily="34" charset="0"/>
                <a:cs typeface="Helvetica Neue Medium" charset="0"/>
              </a:rPr>
              <a:t>A</a:t>
            </a:r>
            <a:r>
              <a:rPr lang="en-US" sz="2800" dirty="0">
                <a:solidFill>
                  <a:schemeClr val="tx1"/>
                </a:solidFill>
                <a:ea typeface="Verdana" panose="020B0604030504040204" pitchFamily="34" charset="0"/>
                <a:cs typeface="Helvetica Neue Medium" charset="0"/>
              </a:rPr>
              <a:t>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B</a:t>
            </a:r>
            <a:r>
              <a:rPr lang="en-US" sz="2800" dirty="0">
                <a:solidFill>
                  <a:schemeClr val="tx1"/>
                </a:solidFill>
                <a:ea typeface="Verdana" panose="020B0604030504040204" pitchFamily="34" charset="0"/>
                <a:cs typeface="Helvetica Neue Medium" charset="0"/>
              </a:rPr>
              <a:t>  </a:t>
            </a:r>
            <a:r>
              <a:rPr lang="en-US" sz="2800" dirty="0" err="1">
                <a:solidFill>
                  <a:srgbClr val="C00000"/>
                </a:solidFill>
                <a:ea typeface="Verdana" panose="020B0604030504040204" pitchFamily="34" charset="0"/>
                <a:cs typeface="Helvetica Neue Medium" charset="0"/>
              </a:rPr>
              <a:t>w</a:t>
            </a:r>
            <a:r>
              <a:rPr lang="en-US" sz="2800" baseline="-25000" dirty="0" err="1">
                <a:solidFill>
                  <a:srgbClr val="C00000"/>
                </a:solidFill>
                <a:ea typeface="Verdana" panose="020B0604030504040204" pitchFamily="34" charset="0"/>
                <a:cs typeface="Helvetica Neue Medium" charset="0"/>
              </a:rPr>
              <a:t>B</a:t>
            </a:r>
            <a:r>
              <a:rPr lang="en-US" sz="2800" dirty="0">
                <a:solidFill>
                  <a:schemeClr val="tx1"/>
                </a:solidFill>
                <a:ea typeface="Verdana" panose="020B0604030504040204" pitchFamily="34" charset="0"/>
                <a:cs typeface="Helvetica Neue Medium" charset="0"/>
              </a:rPr>
              <a:t>  </a:t>
            </a:r>
            <a:r>
              <a:rPr lang="de-DE" sz="2800" dirty="0">
                <a:solidFill>
                  <a:schemeClr val="tx1"/>
                </a:solidFill>
                <a:ea typeface="Verdana" panose="020B0604030504040204" pitchFamily="34" charset="0"/>
                <a:cs typeface="Helvetica Neue Medium" charset="0"/>
              </a:rPr>
              <a:t>©</a:t>
            </a:r>
            <a:endParaRPr lang="en-US" sz="2800" u="sng" baseline="30000" dirty="0">
              <a:solidFill>
                <a:schemeClr val="tx1"/>
              </a:solidFill>
              <a:ea typeface="Verdana" panose="020B0604030504040204" pitchFamily="34" charset="0"/>
              <a:cs typeface="Helvetica Neue Medium" charset="0"/>
            </a:endParaRPr>
          </a:p>
          <a:p>
            <a:pPr marL="0" indent="0">
              <a:buNone/>
              <a:tabLst>
                <a:tab pos="1820863" algn="l"/>
                <a:tab pos="4448175" algn="l"/>
              </a:tabLst>
            </a:pPr>
            <a:r>
              <a:rPr lang="en-US" sz="2800" dirty="0">
                <a:solidFill>
                  <a:schemeClr val="tx1"/>
                </a:solidFill>
                <a:ea typeface="Verdana" panose="020B0604030504040204" pitchFamily="34" charset="0"/>
                <a:cs typeface="Helvetica Neue Medium" charset="0"/>
              </a:rPr>
              <a:t> sum: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A</a:t>
            </a:r>
            <a:r>
              <a:rPr lang="en-US" sz="2800" dirty="0">
                <a:solidFill>
                  <a:schemeClr val="tx1"/>
                </a:solidFill>
                <a:ea typeface="Verdana" panose="020B0604030504040204" pitchFamily="34" charset="0"/>
                <a:cs typeface="Helvetica Neue Medium" charset="0"/>
              </a:rPr>
              <a:t> </a:t>
            </a:r>
            <a:r>
              <a:rPr lang="en-US" sz="2800" dirty="0" err="1">
                <a:solidFill>
                  <a:schemeClr val="tx1"/>
                </a:solidFill>
                <a:ea typeface="Verdana" panose="020B0604030504040204" pitchFamily="34" charset="0"/>
                <a:cs typeface="Helvetica Neue Medium" charset="0"/>
              </a:rPr>
              <a:t>r</a:t>
            </a:r>
            <a:r>
              <a:rPr lang="en-US" sz="2800" baseline="-25000" dirty="0" err="1">
                <a:solidFill>
                  <a:schemeClr val="tx1"/>
                </a:solidFill>
                <a:ea typeface="Verdana" panose="020B0604030504040204" pitchFamily="34" charset="0"/>
                <a:cs typeface="Helvetica Neue Medium" charset="0"/>
              </a:rPr>
              <a:t>B</a:t>
            </a:r>
            <a:r>
              <a:rPr lang="en-US" sz="2800" dirty="0">
                <a:solidFill>
                  <a:schemeClr val="tx1"/>
                </a:solidFill>
                <a:ea typeface="Verdana" panose="020B0604030504040204" pitchFamily="34" charset="0"/>
                <a:cs typeface="Helvetica Neue Medium" charset="0"/>
              </a:rPr>
              <a:t>  </a:t>
            </a:r>
            <a:r>
              <a:rPr lang="de-DE" sz="2800" dirty="0">
                <a:solidFill>
                  <a:schemeClr val="tx1"/>
                </a:solidFill>
                <a:ea typeface="Verdana" panose="020B0604030504040204" pitchFamily="34" charset="0"/>
                <a:cs typeface="Helvetica Neue Medium" charset="0"/>
              </a:rPr>
              <a:t>©</a:t>
            </a:r>
            <a:endParaRPr lang="en-US" sz="2800" u="sng" baseline="30000" dirty="0">
              <a:solidFill>
                <a:schemeClr val="tx1"/>
              </a:solidFill>
              <a:ea typeface="Verdana" panose="020B0604030504040204" pitchFamily="34" charset="0"/>
              <a:cs typeface="Helvetica Neue Medium" charset="0"/>
            </a:endParaRPr>
          </a:p>
        </p:txBody>
      </p:sp>
      <p:sp>
        <p:nvSpPr>
          <p:cNvPr id="10" name="TextBox 9">
            <a:extLst>
              <a:ext uri="{FF2B5EF4-FFF2-40B4-BE49-F238E27FC236}">
                <a16:creationId xmlns:a16="http://schemas.microsoft.com/office/drawing/2014/main" id="{304EE48F-8E28-4765-AD31-BFCEFC4D1B76}"/>
              </a:ext>
            </a:extLst>
          </p:cNvPr>
          <p:cNvSpPr txBox="1"/>
          <p:nvPr/>
        </p:nvSpPr>
        <p:spPr>
          <a:xfrm>
            <a:off x="7249789" y="1994553"/>
            <a:ext cx="1954381" cy="438710"/>
          </a:xfrm>
          <a:prstGeom prst="rect">
            <a:avLst/>
          </a:prstGeom>
          <a:noFill/>
        </p:spPr>
        <p:txBody>
          <a:bodyPr wrap="none" rtlCol="0">
            <a:spAutoFit/>
          </a:bodyPr>
          <a:lstStyle/>
          <a:p>
            <a:r>
              <a:rPr lang="en-CA" dirty="0">
                <a:solidFill>
                  <a:schemeClr val="tx1"/>
                </a:solidFill>
              </a:rPr>
              <a:t>Serializable</a:t>
            </a:r>
          </a:p>
        </p:txBody>
      </p:sp>
      <p:sp>
        <p:nvSpPr>
          <p:cNvPr id="11" name="TextBox 10">
            <a:extLst>
              <a:ext uri="{FF2B5EF4-FFF2-40B4-BE49-F238E27FC236}">
                <a16:creationId xmlns:a16="http://schemas.microsoft.com/office/drawing/2014/main" id="{D3E27D91-48D6-4AFE-8D9D-DA2F42E05711}"/>
              </a:ext>
            </a:extLst>
          </p:cNvPr>
          <p:cNvSpPr txBox="1"/>
          <p:nvPr/>
        </p:nvSpPr>
        <p:spPr>
          <a:xfrm>
            <a:off x="7249788" y="3372407"/>
            <a:ext cx="1954381" cy="438710"/>
          </a:xfrm>
          <a:prstGeom prst="rect">
            <a:avLst/>
          </a:prstGeom>
          <a:noFill/>
        </p:spPr>
        <p:txBody>
          <a:bodyPr wrap="none" rtlCol="0">
            <a:spAutoFit/>
          </a:bodyPr>
          <a:lstStyle/>
          <a:p>
            <a:r>
              <a:rPr lang="en-CA" dirty="0">
                <a:solidFill>
                  <a:schemeClr val="tx1"/>
                </a:solidFill>
              </a:rPr>
              <a:t>Serializable</a:t>
            </a:r>
          </a:p>
        </p:txBody>
      </p:sp>
      <p:sp>
        <p:nvSpPr>
          <p:cNvPr id="12" name="TextBox 11">
            <a:extLst>
              <a:ext uri="{FF2B5EF4-FFF2-40B4-BE49-F238E27FC236}">
                <a16:creationId xmlns:a16="http://schemas.microsoft.com/office/drawing/2014/main" id="{9BD5D667-ACF2-4CE9-8FD3-728DC459CC61}"/>
              </a:ext>
            </a:extLst>
          </p:cNvPr>
          <p:cNvSpPr txBox="1"/>
          <p:nvPr/>
        </p:nvSpPr>
        <p:spPr>
          <a:xfrm>
            <a:off x="7249787" y="6128116"/>
            <a:ext cx="1954381" cy="438710"/>
          </a:xfrm>
          <a:prstGeom prst="rect">
            <a:avLst/>
          </a:prstGeom>
          <a:noFill/>
        </p:spPr>
        <p:txBody>
          <a:bodyPr wrap="none" rtlCol="0">
            <a:spAutoFit/>
          </a:bodyPr>
          <a:lstStyle/>
          <a:p>
            <a:r>
              <a:rPr lang="en-CA" dirty="0">
                <a:solidFill>
                  <a:schemeClr val="tx1"/>
                </a:solidFill>
              </a:rPr>
              <a:t>Serializable</a:t>
            </a:r>
          </a:p>
        </p:txBody>
      </p:sp>
      <p:sp>
        <p:nvSpPr>
          <p:cNvPr id="13" name="TextBox 12">
            <a:extLst>
              <a:ext uri="{FF2B5EF4-FFF2-40B4-BE49-F238E27FC236}">
                <a16:creationId xmlns:a16="http://schemas.microsoft.com/office/drawing/2014/main" id="{C4FCAA8E-BF25-4C25-BECB-B1ECB592A321}"/>
              </a:ext>
            </a:extLst>
          </p:cNvPr>
          <p:cNvSpPr txBox="1"/>
          <p:nvPr/>
        </p:nvSpPr>
        <p:spPr>
          <a:xfrm>
            <a:off x="7249786" y="4740525"/>
            <a:ext cx="2704779" cy="438710"/>
          </a:xfrm>
          <a:prstGeom prst="rect">
            <a:avLst/>
          </a:prstGeom>
          <a:noFill/>
        </p:spPr>
        <p:txBody>
          <a:bodyPr wrap="none" rtlCol="0">
            <a:spAutoFit/>
          </a:bodyPr>
          <a:lstStyle/>
          <a:p>
            <a:r>
              <a:rPr lang="en-CA" dirty="0">
                <a:solidFill>
                  <a:schemeClr val="tx1"/>
                </a:solidFill>
              </a:rPr>
              <a:t>Non-Serializable</a:t>
            </a:r>
          </a:p>
        </p:txBody>
      </p:sp>
    </p:spTree>
    <p:extLst>
      <p:ext uri="{BB962C8B-B14F-4D97-AF65-F5344CB8AC3E}">
        <p14:creationId xmlns:p14="http://schemas.microsoft.com/office/powerpoint/2010/main" val="3029517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5D2D9-6CA6-419D-A765-2257A624450E}"/>
              </a:ext>
            </a:extLst>
          </p:cNvPr>
          <p:cNvSpPr>
            <a:spLocks noGrp="1"/>
          </p:cNvSpPr>
          <p:nvPr>
            <p:ph type="title"/>
          </p:nvPr>
        </p:nvSpPr>
        <p:spPr/>
        <p:txBody>
          <a:bodyPr/>
          <a:lstStyle/>
          <a:p>
            <a:r>
              <a:rPr lang="en-US" dirty="0"/>
              <a:t>Linearizability vs. Serializability </a:t>
            </a:r>
            <a:endParaRPr lang="en-CA" dirty="0"/>
          </a:p>
        </p:txBody>
      </p:sp>
      <p:sp>
        <p:nvSpPr>
          <p:cNvPr id="3" name="Content Placeholder 2">
            <a:extLst>
              <a:ext uri="{FF2B5EF4-FFF2-40B4-BE49-F238E27FC236}">
                <a16:creationId xmlns:a16="http://schemas.microsoft.com/office/drawing/2014/main" id="{D1A78FDD-D2BE-40E0-8298-3A04A2F3CF59}"/>
              </a:ext>
            </a:extLst>
          </p:cNvPr>
          <p:cNvSpPr>
            <a:spLocks noGrp="1"/>
          </p:cNvSpPr>
          <p:nvPr>
            <p:ph idx="1"/>
          </p:nvPr>
        </p:nvSpPr>
        <p:spPr/>
        <p:txBody>
          <a:bodyPr/>
          <a:lstStyle/>
          <a:p>
            <a:r>
              <a:rPr lang="en-US" dirty="0">
                <a:solidFill>
                  <a:srgbClr val="C00000"/>
                </a:solidFill>
              </a:rPr>
              <a:t>Linearizability:</a:t>
            </a:r>
            <a:r>
              <a:rPr lang="en-US" dirty="0">
                <a:solidFill>
                  <a:srgbClr val="0070C0"/>
                </a:solidFill>
              </a:rPr>
              <a:t> </a:t>
            </a:r>
            <a:r>
              <a:rPr lang="en-US" dirty="0"/>
              <a:t>a guarantee about </a:t>
            </a:r>
            <a:r>
              <a:rPr lang="en-US" dirty="0">
                <a:solidFill>
                  <a:srgbClr val="C00000"/>
                </a:solidFill>
              </a:rPr>
              <a:t>single</a:t>
            </a:r>
            <a:r>
              <a:rPr lang="en-US" dirty="0"/>
              <a:t> operations on </a:t>
            </a:r>
            <a:r>
              <a:rPr lang="en-US" dirty="0">
                <a:solidFill>
                  <a:srgbClr val="C00000"/>
                </a:solidFill>
              </a:rPr>
              <a:t>single</a:t>
            </a:r>
            <a:r>
              <a:rPr lang="en-US" dirty="0"/>
              <a:t> objects</a:t>
            </a:r>
          </a:p>
          <a:p>
            <a:pPr lvl="1"/>
            <a:r>
              <a:rPr lang="en-US" dirty="0"/>
              <a:t>Writes are ordered</a:t>
            </a:r>
          </a:p>
          <a:p>
            <a:pPr lvl="1"/>
            <a:r>
              <a:rPr lang="en-US" dirty="0"/>
              <a:t>Once write completes, all reads that begin later (in real-time order) should reflect that write</a:t>
            </a:r>
          </a:p>
          <a:p>
            <a:r>
              <a:rPr lang="en-US" dirty="0">
                <a:solidFill>
                  <a:srgbClr val="C00000"/>
                </a:solidFill>
              </a:rPr>
              <a:t>Serializability: </a:t>
            </a:r>
            <a:r>
              <a:rPr lang="en-US" dirty="0"/>
              <a:t>a guarantee about </a:t>
            </a:r>
            <a:r>
              <a:rPr lang="en-US" dirty="0">
                <a:solidFill>
                  <a:srgbClr val="C00000"/>
                </a:solidFill>
              </a:rPr>
              <a:t>multiple</a:t>
            </a:r>
            <a:r>
              <a:rPr lang="en-US" b="1" dirty="0"/>
              <a:t> </a:t>
            </a:r>
            <a:r>
              <a:rPr lang="en-US" dirty="0"/>
              <a:t>operations (transactions) on </a:t>
            </a:r>
            <a:r>
              <a:rPr lang="en-US" dirty="0">
                <a:solidFill>
                  <a:srgbClr val="C00000"/>
                </a:solidFill>
              </a:rPr>
              <a:t>multiple</a:t>
            </a:r>
            <a:r>
              <a:rPr lang="en-US" b="1" dirty="0"/>
              <a:t> </a:t>
            </a:r>
            <a:r>
              <a:rPr lang="en-US" dirty="0"/>
              <a:t>objects</a:t>
            </a:r>
          </a:p>
          <a:p>
            <a:pPr lvl="1"/>
            <a:r>
              <a:rPr lang="en-US" dirty="0"/>
              <a:t>Transactions appear to execute in some serial order</a:t>
            </a:r>
          </a:p>
          <a:p>
            <a:pPr lvl="1"/>
            <a:r>
              <a:rPr lang="en-US" dirty="0"/>
              <a:t>Doesn’t impose any real-time constraints</a:t>
            </a:r>
          </a:p>
          <a:p>
            <a:pPr lvl="2"/>
            <a:endParaRPr lang="en-US" dirty="0">
              <a:solidFill>
                <a:srgbClr val="C00000"/>
              </a:solidFill>
            </a:endParaRPr>
          </a:p>
          <a:p>
            <a:r>
              <a:rPr lang="en-US" dirty="0">
                <a:solidFill>
                  <a:srgbClr val="C00000"/>
                </a:solidFill>
              </a:rPr>
              <a:t>Strict serializability:</a:t>
            </a:r>
            <a:r>
              <a:rPr lang="en-US" dirty="0"/>
              <a:t> intuitively serializability + linearizability</a:t>
            </a:r>
          </a:p>
          <a:p>
            <a:pPr lvl="1"/>
            <a:endParaRPr lang="en-US" dirty="0"/>
          </a:p>
          <a:p>
            <a:pPr marL="0" indent="0">
              <a:buNone/>
            </a:pPr>
            <a:endParaRPr lang="en-US" dirty="0"/>
          </a:p>
          <a:p>
            <a:endParaRPr lang="en-US" dirty="0"/>
          </a:p>
          <a:p>
            <a:endParaRPr lang="en-CA" dirty="0"/>
          </a:p>
        </p:txBody>
      </p:sp>
    </p:spTree>
    <p:extLst>
      <p:ext uri="{BB962C8B-B14F-4D97-AF65-F5344CB8AC3E}">
        <p14:creationId xmlns:p14="http://schemas.microsoft.com/office/powerpoint/2010/main" val="4098594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39775" y="1"/>
            <a:ext cx="8604250" cy="1515529"/>
          </a:xfrm>
        </p:spPr>
        <p:txBody>
          <a:bodyPr/>
          <a:lstStyle/>
          <a:p>
            <a:r>
              <a:rPr lang="en-US" dirty="0"/>
              <a:t>Implementing Serializability with Locking</a:t>
            </a:r>
          </a:p>
        </p:txBody>
      </p:sp>
      <p:sp>
        <p:nvSpPr>
          <p:cNvPr id="2" name="Content Placeholder 1"/>
          <p:cNvSpPr>
            <a:spLocks noGrp="1"/>
          </p:cNvSpPr>
          <p:nvPr>
            <p:ph idx="1"/>
          </p:nvPr>
        </p:nvSpPr>
        <p:spPr>
          <a:xfrm>
            <a:off x="741363" y="1669150"/>
            <a:ext cx="8604250" cy="5208588"/>
          </a:xfrm>
        </p:spPr>
        <p:txBody>
          <a:bodyPr>
            <a:normAutofit/>
          </a:bodyPr>
          <a:lstStyle/>
          <a:p>
            <a:r>
              <a:rPr lang="en-US" dirty="0"/>
              <a:t>Concurrent execution can violate serializability</a:t>
            </a:r>
          </a:p>
          <a:p>
            <a:pPr lvl="1"/>
            <a:r>
              <a:rPr lang="en-US" dirty="0"/>
              <a:t>We need to </a:t>
            </a:r>
            <a:r>
              <a:rPr lang="en-US" b="1" dirty="0">
                <a:solidFill>
                  <a:srgbClr val="C00000"/>
                </a:solidFill>
              </a:rPr>
              <a:t>control</a:t>
            </a:r>
            <a:r>
              <a:rPr lang="en-US" dirty="0">
                <a:solidFill>
                  <a:srgbClr val="FF8F00"/>
                </a:solidFill>
              </a:rPr>
              <a:t> </a:t>
            </a:r>
            <a:r>
              <a:rPr lang="en-US" dirty="0"/>
              <a:t>concurrent execution to ensure serializability, and so an implementation of isolation is also called concurrency control</a:t>
            </a:r>
          </a:p>
          <a:p>
            <a:r>
              <a:rPr lang="en-US" dirty="0"/>
              <a:t>Traditionally, locking is used for concurrency control</a:t>
            </a:r>
          </a:p>
          <a:p>
            <a:r>
              <a:rPr lang="en-US" dirty="0"/>
              <a:t>Two types of locks maintained for each data item</a:t>
            </a:r>
          </a:p>
          <a:p>
            <a:pPr lvl="1"/>
            <a:r>
              <a:rPr lang="en-US" dirty="0">
                <a:solidFill>
                  <a:srgbClr val="C00000"/>
                </a:solidFill>
              </a:rPr>
              <a:t>Shared:</a:t>
            </a:r>
            <a:r>
              <a:rPr lang="en-US" dirty="0"/>
              <a:t> Need to acquire before reading object</a:t>
            </a:r>
          </a:p>
          <a:p>
            <a:pPr lvl="1"/>
            <a:r>
              <a:rPr lang="en-US" dirty="0">
                <a:solidFill>
                  <a:srgbClr val="C00000"/>
                </a:solidFill>
              </a:rPr>
              <a:t>Exclusive: </a:t>
            </a:r>
            <a:r>
              <a:rPr lang="en-US" dirty="0"/>
              <a:t>Need to acquire before writing object</a:t>
            </a:r>
          </a:p>
        </p:txBody>
      </p:sp>
      <p:graphicFrame>
        <p:nvGraphicFramePr>
          <p:cNvPr id="5" name="Table 4"/>
          <p:cNvGraphicFramePr>
            <a:graphicFrameLocks noGrp="1"/>
          </p:cNvGraphicFramePr>
          <p:nvPr>
            <p:extLst>
              <p:ext uri="{D42A27DB-BD31-4B8C-83A1-F6EECF244321}">
                <p14:modId xmlns:p14="http://schemas.microsoft.com/office/powerpoint/2010/main" val="1001777409"/>
              </p:ext>
            </p:extLst>
          </p:nvPr>
        </p:nvGraphicFramePr>
        <p:xfrm>
          <a:off x="1252125" y="5879876"/>
          <a:ext cx="6705380" cy="1511619"/>
        </p:xfrm>
        <a:graphic>
          <a:graphicData uri="http://schemas.openxmlformats.org/drawingml/2006/table">
            <a:tbl>
              <a:tblPr bandRow="1">
                <a:tableStyleId>{2D5ABB26-0587-4C30-8999-92F81FD0307C}</a:tableStyleId>
              </a:tblPr>
              <a:tblGrid>
                <a:gridCol w="2393492">
                  <a:extLst>
                    <a:ext uri="{9D8B030D-6E8A-4147-A177-3AD203B41FA5}">
                      <a16:colId xmlns:a16="http://schemas.microsoft.com/office/drawing/2014/main" val="20000"/>
                    </a:ext>
                  </a:extLst>
                </a:gridCol>
                <a:gridCol w="1937872">
                  <a:extLst>
                    <a:ext uri="{9D8B030D-6E8A-4147-A177-3AD203B41FA5}">
                      <a16:colId xmlns:a16="http://schemas.microsoft.com/office/drawing/2014/main" val="20001"/>
                    </a:ext>
                  </a:extLst>
                </a:gridCol>
                <a:gridCol w="2374016">
                  <a:extLst>
                    <a:ext uri="{9D8B030D-6E8A-4147-A177-3AD203B41FA5}">
                      <a16:colId xmlns:a16="http://schemas.microsoft.com/office/drawing/2014/main" val="20002"/>
                    </a:ext>
                  </a:extLst>
                </a:gridCol>
              </a:tblGrid>
              <a:tr h="503873">
                <a:tc>
                  <a:txBody>
                    <a:bodyPr/>
                    <a:lstStyle/>
                    <a:p>
                      <a:endParaRPr lang="en-US" sz="2600" b="0" dirty="0"/>
                    </a:p>
                  </a:txBody>
                  <a:tcPr marL="100775" marR="100775" marT="50387" marB="50387"/>
                </a:tc>
                <a:tc>
                  <a:txBody>
                    <a:bodyPr/>
                    <a:lstStyle/>
                    <a:p>
                      <a:r>
                        <a:rPr lang="en-US" sz="2600" b="0" dirty="0"/>
                        <a:t>Shared (S)</a:t>
                      </a:r>
                    </a:p>
                  </a:txBody>
                  <a:tcPr marL="100775" marR="100775" marT="50387" marB="50387"/>
                </a:tc>
                <a:tc>
                  <a:txBody>
                    <a:bodyPr/>
                    <a:lstStyle/>
                    <a:p>
                      <a:r>
                        <a:rPr lang="en-US" sz="2600" b="0" dirty="0"/>
                        <a:t>Exclusive (X)</a:t>
                      </a:r>
                    </a:p>
                  </a:txBody>
                  <a:tcPr marL="100775" marR="100775" marT="50387" marB="50387"/>
                </a:tc>
                <a:extLst>
                  <a:ext uri="{0D108BD9-81ED-4DB2-BD59-A6C34878D82A}">
                    <a16:rowId xmlns:a16="http://schemas.microsoft.com/office/drawing/2014/main" val="10000"/>
                  </a:ext>
                </a:extLst>
              </a:tr>
              <a:tr h="503873">
                <a:tc>
                  <a:txBody>
                    <a:bodyPr/>
                    <a:lstStyle/>
                    <a:p>
                      <a:r>
                        <a:rPr lang="en-US" sz="2600" b="0" dirty="0"/>
                        <a:t>Shared (S)</a:t>
                      </a:r>
                    </a:p>
                  </a:txBody>
                  <a:tcPr marL="100775" marR="100775" marT="50387" marB="50387"/>
                </a:tc>
                <a:tc>
                  <a:txBody>
                    <a:bodyPr/>
                    <a:lstStyle/>
                    <a:p>
                      <a:pPr algn="ctr"/>
                      <a:r>
                        <a:rPr lang="en-US" sz="2600" b="0" dirty="0"/>
                        <a:t>Yes</a:t>
                      </a:r>
                    </a:p>
                  </a:txBody>
                  <a:tcPr marL="100775" marR="100775" marT="50387" marB="50387"/>
                </a:tc>
                <a:tc>
                  <a:txBody>
                    <a:bodyPr/>
                    <a:lstStyle/>
                    <a:p>
                      <a:pPr algn="ctr"/>
                      <a:r>
                        <a:rPr lang="en-US" sz="2600" b="0" dirty="0"/>
                        <a:t>No</a:t>
                      </a:r>
                    </a:p>
                  </a:txBody>
                  <a:tcPr marL="100775" marR="100775" marT="50387" marB="50387"/>
                </a:tc>
                <a:extLst>
                  <a:ext uri="{0D108BD9-81ED-4DB2-BD59-A6C34878D82A}">
                    <a16:rowId xmlns:a16="http://schemas.microsoft.com/office/drawing/2014/main" val="10001"/>
                  </a:ext>
                </a:extLst>
              </a:tr>
              <a:tr h="503873">
                <a:tc>
                  <a:txBody>
                    <a:bodyPr/>
                    <a:lstStyle/>
                    <a:p>
                      <a:r>
                        <a:rPr lang="en-US" sz="2600" b="0" dirty="0"/>
                        <a:t>Exclusive (X)</a:t>
                      </a:r>
                    </a:p>
                  </a:txBody>
                  <a:tcPr marL="100775" marR="100775" marT="50387" marB="50387"/>
                </a:tc>
                <a:tc>
                  <a:txBody>
                    <a:bodyPr/>
                    <a:lstStyle/>
                    <a:p>
                      <a:pPr algn="ctr"/>
                      <a:r>
                        <a:rPr lang="en-US" sz="2600" b="0" dirty="0"/>
                        <a:t>No</a:t>
                      </a:r>
                    </a:p>
                  </a:txBody>
                  <a:tcPr marL="100775" marR="100775" marT="50387" marB="50387"/>
                </a:tc>
                <a:tc>
                  <a:txBody>
                    <a:bodyPr/>
                    <a:lstStyle/>
                    <a:p>
                      <a:pPr algn="ctr"/>
                      <a:r>
                        <a:rPr lang="en-US" sz="2600" b="0" dirty="0"/>
                        <a:t>No</a:t>
                      </a:r>
                    </a:p>
                  </a:txBody>
                  <a:tcPr marL="100775" marR="100775" marT="50387" marB="50387"/>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931533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086" dirty="0"/>
              <a:t>2PL rule: Once a transaction has released a lock it is not allowed to obtain any other locks</a:t>
            </a:r>
          </a:p>
          <a:p>
            <a:pPr lvl="1"/>
            <a:r>
              <a:rPr lang="en-US" sz="2645" dirty="0"/>
              <a:t>Growing phase: transaction acquires locks</a:t>
            </a:r>
          </a:p>
          <a:p>
            <a:pPr lvl="1"/>
            <a:r>
              <a:rPr lang="en-US" dirty="0"/>
              <a:t>S</a:t>
            </a:r>
            <a:r>
              <a:rPr lang="en-US" sz="2645" dirty="0"/>
              <a:t>hrinking phase: transaction releases locks</a:t>
            </a:r>
          </a:p>
          <a:p>
            <a:pPr lvl="1"/>
            <a:endParaRPr lang="en-US" sz="3086" dirty="0"/>
          </a:p>
          <a:p>
            <a:r>
              <a:rPr lang="en-US" sz="3086" dirty="0"/>
              <a:t>In practice:</a:t>
            </a:r>
          </a:p>
          <a:p>
            <a:pPr lvl="1"/>
            <a:r>
              <a:rPr lang="en-US" sz="3086" dirty="0"/>
              <a:t>Growing phase is the entire transaction</a:t>
            </a:r>
          </a:p>
          <a:p>
            <a:pPr lvl="1"/>
            <a:r>
              <a:rPr lang="en-US" sz="3086" dirty="0"/>
              <a:t>Shrinking phase is during commit</a:t>
            </a:r>
          </a:p>
        </p:txBody>
      </p:sp>
      <p:sp>
        <p:nvSpPr>
          <p:cNvPr id="3" name="Slide Number Placeholder 2"/>
          <p:cNvSpPr>
            <a:spLocks noGrp="1"/>
          </p:cNvSpPr>
          <p:nvPr>
            <p:ph type="sldNum" sz="quarter" idx="12"/>
          </p:nvPr>
        </p:nvSpPr>
        <p:spPr>
          <a:xfrm>
            <a:off x="6457950" y="6356351"/>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b="0" i="0" kern="1200">
                <a:solidFill>
                  <a:schemeClr val="tx1">
                    <a:tint val="75000"/>
                  </a:schemeClr>
                </a:solidFill>
                <a:latin typeface="Helvetica Neue Medium"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BA294D44-32C8-FE4A-A262-B6F8943234A2}" type="slidenum">
              <a:rPr lang="en-US" smtClean="0"/>
              <a:pPr/>
              <a:t>9</a:t>
            </a:fld>
            <a:endParaRPr lang="en-US"/>
          </a:p>
        </p:txBody>
      </p:sp>
      <p:sp>
        <p:nvSpPr>
          <p:cNvPr id="4" name="Title 3"/>
          <p:cNvSpPr>
            <a:spLocks noGrp="1"/>
          </p:cNvSpPr>
          <p:nvPr>
            <p:ph type="title"/>
          </p:nvPr>
        </p:nvSpPr>
        <p:spPr/>
        <p:txBody>
          <a:bodyPr/>
          <a:lstStyle/>
          <a:p>
            <a:r>
              <a:rPr lang="en-US" dirty="0"/>
              <a:t>Two-Phase Locking (2PL)</a:t>
            </a:r>
          </a:p>
        </p:txBody>
      </p:sp>
    </p:spTree>
    <p:extLst>
      <p:ext uri="{BB962C8B-B14F-4D97-AF65-F5344CB8AC3E}">
        <p14:creationId xmlns:p14="http://schemas.microsoft.com/office/powerpoint/2010/main" val="191215285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Utopia"/>
        <a:ea typeface=""/>
        <a:cs typeface=""/>
      </a:majorFont>
      <a:minorFont>
        <a:latin typeface="Utop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02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Verdana" pitchFamily="34" charset="0"/>
          </a:defRPr>
        </a:defPPr>
      </a:lstStyle>
    </a:spDef>
    <a:lnDef>
      <a:spPr bwMode="auto">
        <a:solidFill>
          <a:srgbClr val="00B8FF"/>
        </a:solidFill>
        <a:ln w="38100" cap="flat" cmpd="sng" algn="ctr">
          <a:solidFill>
            <a:schemeClr val="tx1"/>
          </a:solidFill>
          <a:prstDash val="solid"/>
          <a:round/>
          <a:headEnd type="none" w="med" len="med"/>
          <a:tailEnd type="triangle"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txDef>
      <a:spPr>
        <a:noFill/>
      </a:spPr>
      <a:bodyPr wrap="none" rtlCol="0">
        <a:spAutoFit/>
      </a:bodyPr>
      <a:lstStyle>
        <a:defPPr algn="l">
          <a:defRPr dirty="0" smtClean="0">
            <a:solidFill>
              <a:schemeClr val="tx1"/>
            </a:solidFill>
          </a:defRPr>
        </a:defPPr>
      </a:lstStyle>
    </a:tx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Talk Template</Template>
  <TotalTime>9438</TotalTime>
  <Words>1877</Words>
  <Application>Microsoft Office PowerPoint</Application>
  <PresentationFormat>Custom</PresentationFormat>
  <Paragraphs>242</Paragraphs>
  <Slides>21</Slides>
  <Notes>14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Arial</vt:lpstr>
      <vt:lpstr>CMR9</vt:lpstr>
      <vt:lpstr>Consolas</vt:lpstr>
      <vt:lpstr>Courier New</vt:lpstr>
      <vt:lpstr>Helvetica Neue Medium</vt:lpstr>
      <vt:lpstr>NimbusSanL-Bold</vt:lpstr>
      <vt:lpstr>Times New Roman</vt:lpstr>
      <vt:lpstr>Utopia</vt:lpstr>
      <vt:lpstr>Verdana</vt:lpstr>
      <vt:lpstr>Default Design</vt:lpstr>
      <vt:lpstr>Transactions - A Quick Overview</vt:lpstr>
      <vt:lpstr>Transactions</vt:lpstr>
      <vt:lpstr>Transaction Properties: ACID</vt:lpstr>
      <vt:lpstr>Isolation</vt:lpstr>
      <vt:lpstr>Serializability</vt:lpstr>
      <vt:lpstr>Schedules</vt:lpstr>
      <vt:lpstr>Linearizability vs. Serializability </vt:lpstr>
      <vt:lpstr>Implementing Serializability with Locking</vt:lpstr>
      <vt:lpstr>Two-Phase Locking (2PL)</vt:lpstr>
      <vt:lpstr>2PL Schedules</vt:lpstr>
      <vt:lpstr>Issues with 2PL</vt:lpstr>
      <vt:lpstr>Distributed Transactions</vt:lpstr>
      <vt:lpstr>Atomic Commit</vt:lpstr>
      <vt:lpstr>Two-Phase Commit</vt:lpstr>
      <vt:lpstr>Two-Phase Commit</vt:lpstr>
      <vt:lpstr>Distributed Transactions and Replication</vt:lpstr>
      <vt:lpstr>Replication, Sharding,  Atomic Commit</vt:lpstr>
      <vt:lpstr>Motivation for Today’s Papers</vt:lpstr>
      <vt:lpstr>Key Idea</vt:lpstr>
      <vt:lpstr>Sinfonia</vt:lpstr>
      <vt:lpstr>Calvin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 Topics in Software Engineering:  Dependable Systems</dc:title>
  <dc:creator>Ashvin Goel</dc:creator>
  <cp:lastModifiedBy>Ashvin Goel</cp:lastModifiedBy>
  <cp:revision>409</cp:revision>
  <cp:lastPrinted>1601-01-01T00:00:00Z</cp:lastPrinted>
  <dcterms:created xsi:type="dcterms:W3CDTF">2006-01-08T15:16:40Z</dcterms:created>
  <dcterms:modified xsi:type="dcterms:W3CDTF">2022-03-02T15:10:00Z</dcterms:modified>
</cp:coreProperties>
</file>