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22"/>
  </p:notesMasterIdLst>
  <p:sldIdLst>
    <p:sldId id="256" r:id="rId2"/>
    <p:sldId id="350" r:id="rId3"/>
    <p:sldId id="349" r:id="rId4"/>
    <p:sldId id="351" r:id="rId5"/>
    <p:sldId id="352" r:id="rId6"/>
    <p:sldId id="353" r:id="rId7"/>
    <p:sldId id="354" r:id="rId8"/>
    <p:sldId id="266" r:id="rId9"/>
    <p:sldId id="270" r:id="rId10"/>
    <p:sldId id="357" r:id="rId11"/>
    <p:sldId id="359" r:id="rId12"/>
    <p:sldId id="360" r:id="rId13"/>
    <p:sldId id="361" r:id="rId14"/>
    <p:sldId id="282" r:id="rId15"/>
    <p:sldId id="275" r:id="rId16"/>
    <p:sldId id="287" r:id="rId17"/>
    <p:sldId id="363" r:id="rId18"/>
    <p:sldId id="269" r:id="rId19"/>
    <p:sldId id="362" r:id="rId20"/>
    <p:sldId id="364" r:id="rId21"/>
  </p:sldIdLst>
  <p:sldSz cx="10077450" cy="7562850"/>
  <p:notesSz cx="7772400" cy="10058400"/>
  <p:defaultTextStyle>
    <a:defPPr>
      <a:defRPr lang="en-GB"/>
    </a:defPPr>
    <a:lvl1pPr algn="l" defTabSz="449263" rtl="0" fontAlgn="base" hangingPunct="0">
      <a:lnSpc>
        <a:spcPct val="102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kern="1200">
        <a:solidFill>
          <a:schemeClr val="bg1"/>
        </a:solidFill>
        <a:latin typeface="Verdana" pitchFamily="34" charset="0"/>
        <a:ea typeface="+mn-ea"/>
        <a:cs typeface="+mn-cs"/>
      </a:defRPr>
    </a:lvl1pPr>
    <a:lvl2pPr marL="742950" indent="-285750" algn="l" defTabSz="449263" rtl="0" fontAlgn="base" hangingPunct="0">
      <a:lnSpc>
        <a:spcPct val="102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kern="1200">
        <a:solidFill>
          <a:schemeClr val="bg1"/>
        </a:solidFill>
        <a:latin typeface="Verdana" pitchFamily="34" charset="0"/>
        <a:ea typeface="+mn-ea"/>
        <a:cs typeface="+mn-cs"/>
      </a:defRPr>
    </a:lvl2pPr>
    <a:lvl3pPr marL="1143000" indent="-228600" algn="l" defTabSz="449263" rtl="0" fontAlgn="base" hangingPunct="0">
      <a:lnSpc>
        <a:spcPct val="102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kern="1200">
        <a:solidFill>
          <a:schemeClr val="bg1"/>
        </a:solidFill>
        <a:latin typeface="Verdana" pitchFamily="34" charset="0"/>
        <a:ea typeface="+mn-ea"/>
        <a:cs typeface="+mn-cs"/>
      </a:defRPr>
    </a:lvl3pPr>
    <a:lvl4pPr marL="1600200" indent="-228600" algn="l" defTabSz="449263" rtl="0" fontAlgn="base" hangingPunct="0">
      <a:lnSpc>
        <a:spcPct val="102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kern="1200">
        <a:solidFill>
          <a:schemeClr val="bg1"/>
        </a:solidFill>
        <a:latin typeface="Verdana" pitchFamily="34" charset="0"/>
        <a:ea typeface="+mn-ea"/>
        <a:cs typeface="+mn-cs"/>
      </a:defRPr>
    </a:lvl4pPr>
    <a:lvl5pPr marL="2057400" indent="-228600" algn="l" defTabSz="449263" rtl="0" fontAlgn="base" hangingPunct="0">
      <a:lnSpc>
        <a:spcPct val="102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kern="1200">
        <a:solidFill>
          <a:schemeClr val="bg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000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01" autoAdjust="0"/>
    <p:restoredTop sz="64152" autoAdjust="0"/>
  </p:normalViewPr>
  <p:slideViewPr>
    <p:cSldViewPr>
      <p:cViewPr varScale="1">
        <p:scale>
          <a:sx n="41" d="100"/>
          <a:sy n="41" d="100"/>
        </p:scale>
        <p:origin x="1854" y="1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38405" cy="384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311275" y="1027113"/>
            <a:ext cx="4932363" cy="3698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050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1169988" y="5086350"/>
            <a:ext cx="5221287" cy="4105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26950285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12863" y="1027113"/>
            <a:ext cx="4930775" cy="370046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4819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1169988" y="5086350"/>
            <a:ext cx="5222875" cy="410845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884292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12863" y="1027113"/>
            <a:ext cx="4929187" cy="36988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CDC88A-CD66-4609-884B-39722DAC333B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65651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12863" y="1027113"/>
            <a:ext cx="4929187" cy="36988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we will discuss stream processing later in the course.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CDC88A-CD66-4609-884B-39722DAC333B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36195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12863" y="1027113"/>
            <a:ext cx="4929187" cy="36988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0735070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12863" y="1027113"/>
            <a:ext cx="4929187" cy="36988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restaurants: replace with anything else, e.g., travel locations, shoes, people, …</a:t>
            </a:r>
          </a:p>
          <a:p>
            <a:endParaRPr lang="en-CA" dirty="0"/>
          </a:p>
          <a:p>
            <a:r>
              <a:rPr lang="en-US" dirty="0"/>
              <a:t>All this occurred just as the machine learning community suddenly rediscovered neural networks (around 2004) and that model for learning completely took off. So we saw an industry-wide transformation that is still playing out today, but it centers on learning from huge data sets.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6346414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12863" y="1027113"/>
            <a:ext cx="4929187" cy="36988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Apache platform is by far the most popular public big-data infrastructure, but companies like Google have elaborate non-public ones that might not look exactly like Apache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CDC88A-CD66-4609-884B-39722DAC333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9711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Shape 151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These layers show how one component might be built upon a different component.</a:t>
            </a:r>
            <a:endParaRPr dirty="0"/>
          </a:p>
        </p:txBody>
      </p:sp>
      <p:sp>
        <p:nvSpPr>
          <p:cNvPr id="152" name="Shape 152"/>
          <p:cNvSpPr>
            <a:spLocks noGrp="1" noRot="1" noChangeAspect="1"/>
          </p:cNvSpPr>
          <p:nvPr>
            <p:ph type="sldImg" idx="2"/>
          </p:nvPr>
        </p:nvSpPr>
        <p:spPr>
          <a:xfrm>
            <a:off x="1373188" y="1143000"/>
            <a:ext cx="4111625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413955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Shape 151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r>
              <a:rPr lang="en-US" dirty="0"/>
              <a:t>The Apache platform is by far the most popular public big-data infrastructure, but companies like Google have elaborate non-public ones that might not look exactly like Apache.</a:t>
            </a:r>
          </a:p>
        </p:txBody>
      </p:sp>
      <p:sp>
        <p:nvSpPr>
          <p:cNvPr id="152" name="Shape 152"/>
          <p:cNvSpPr>
            <a:spLocks noGrp="1" noRot="1" noChangeAspect="1"/>
          </p:cNvSpPr>
          <p:nvPr>
            <p:ph type="sldImg" idx="2"/>
          </p:nvPr>
        </p:nvSpPr>
        <p:spPr>
          <a:xfrm>
            <a:off x="1373188" y="1143000"/>
            <a:ext cx="4111625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977200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Shape 151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endParaRPr lang="en-US" dirty="0"/>
          </a:p>
        </p:txBody>
      </p:sp>
      <p:sp>
        <p:nvSpPr>
          <p:cNvPr id="152" name="Shape 152"/>
          <p:cNvSpPr>
            <a:spLocks noGrp="1" noRot="1" noChangeAspect="1"/>
          </p:cNvSpPr>
          <p:nvPr>
            <p:ph type="sldImg" idx="2"/>
          </p:nvPr>
        </p:nvSpPr>
        <p:spPr>
          <a:xfrm>
            <a:off x="1373188" y="1143000"/>
            <a:ext cx="4111625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444283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Shape 151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r>
              <a:rPr lang="en-US" dirty="0"/>
              <a:t>Zookeeper is the Apache solution for managing complex systems.  Keep in mind that each “box” might have tens or hundreds of processes participating in it, as a pool.  But that pool needs to be internally coordinated and fault-tolerance.  Zookeeper is used for these aspects, as a powerful and universal configuration manager.</a:t>
            </a:r>
          </a:p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endParaRPr lang="en-US" dirty="0"/>
          </a:p>
        </p:txBody>
      </p:sp>
      <p:sp>
        <p:nvSpPr>
          <p:cNvPr id="152" name="Shape 152"/>
          <p:cNvSpPr>
            <a:spLocks noGrp="1" noRot="1" noChangeAspect="1"/>
          </p:cNvSpPr>
          <p:nvPr>
            <p:ph type="sldImg" idx="2"/>
          </p:nvPr>
        </p:nvSpPr>
        <p:spPr>
          <a:xfrm>
            <a:off x="1373188" y="1143000"/>
            <a:ext cx="4111625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5069589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11" name="Shape 111"/>
          <p:cNvSpPr>
            <a:spLocks noGrp="1" noRot="1" noChangeAspect="1"/>
          </p:cNvSpPr>
          <p:nvPr>
            <p:ph type="sldImg" idx="2"/>
          </p:nvPr>
        </p:nvSpPr>
        <p:spPr>
          <a:xfrm>
            <a:off x="1373188" y="1143000"/>
            <a:ext cx="4111625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190632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0" name="Shape 500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01" name="Shape 501"/>
          <p:cNvSpPr>
            <a:spLocks noGrp="1" noRot="1" noChangeAspect="1"/>
          </p:cNvSpPr>
          <p:nvPr>
            <p:ph type="sldImg" idx="2"/>
          </p:nvPr>
        </p:nvSpPr>
        <p:spPr>
          <a:xfrm>
            <a:off x="1373188" y="1143000"/>
            <a:ext cx="4111625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58538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1054670"/>
            <a:ext cx="8566150" cy="1620838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1300" y="3819830"/>
            <a:ext cx="7054850" cy="239840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6244103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9775" y="1"/>
            <a:ext cx="8604250" cy="1515529"/>
          </a:xfrm>
        </p:spPr>
        <p:txBody>
          <a:bodyPr/>
          <a:lstStyle>
            <a:lvl1pPr>
              <a:defRPr sz="44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1363" y="1669150"/>
            <a:ext cx="8604250" cy="5208588"/>
          </a:xfrm>
        </p:spPr>
        <p:txBody>
          <a:bodyPr/>
          <a:lstStyle>
            <a:lvl1pPr marL="457200" indent="-457200">
              <a:buFont typeface="Arial" panose="020B0604020202020204" pitchFamily="34" charset="0"/>
              <a:buChar char="•"/>
              <a:defRPr/>
            </a:lvl1pPr>
            <a:lvl2pPr marL="800100" indent="-342900">
              <a:buFont typeface="Arial" panose="020B0604020202020204" pitchFamily="34" charset="0"/>
              <a:buChar char="•"/>
              <a:defRPr/>
            </a:lvl2pPr>
            <a:lvl3pPr marL="1257300" indent="-342900">
              <a:buFont typeface="Arial" panose="020B0604020202020204" pitchFamily="34" charset="0"/>
              <a:buChar char="•"/>
              <a:defRPr/>
            </a:lvl3pPr>
            <a:lvl4pPr marL="1657350" indent="-285750">
              <a:buFont typeface="Arial" panose="020B0604020202020204" pitchFamily="34" charset="0"/>
              <a:buChar char="•"/>
              <a:defRPr/>
            </a:lvl4pPr>
            <a:lvl5pPr marL="2171700" indent="-342900">
              <a:buFont typeface="Arial" panose="020B0604020202020204" pitchFamily="34" charset="0"/>
              <a:buChar char="•"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214651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971006"/>
            <a:ext cx="8566150" cy="1620838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5726188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4043939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426208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741600" y="0"/>
            <a:ext cx="8604250" cy="151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741363" y="1670400"/>
            <a:ext cx="8604250" cy="5208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10583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</a:t>
            </a:r>
            <a:r>
              <a:rPr lang="en-GB" dirty="0" err="1"/>
              <a:t>evel</a:t>
            </a:r>
            <a:endParaRPr lang="en-GB" dirty="0"/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marL="2171700" marR="0" lvl="4" indent="-342900" algn="l" defTabSz="449263" rtl="0" eaLnBrk="0" fontAlgn="base" latinLnBrk="0" hangingPunct="0">
              <a:lnSpc>
                <a:spcPct val="97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Fifth level</a:t>
            </a:r>
          </a:p>
          <a:p>
            <a:pPr lvl="4"/>
            <a:endParaRPr lang="en-GB" dirty="0"/>
          </a:p>
          <a:p>
            <a:pPr lvl="4"/>
            <a:endParaRPr lang="en-GB" dirty="0"/>
          </a:p>
        </p:txBody>
      </p:sp>
      <p:sp>
        <p:nvSpPr>
          <p:cNvPr id="2" name="TextBox 1"/>
          <p:cNvSpPr txBox="1"/>
          <p:nvPr userDrawn="1"/>
        </p:nvSpPr>
        <p:spPr>
          <a:xfrm>
            <a:off x="9416895" y="6892230"/>
            <a:ext cx="737365" cy="4690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3544FE8B-63BB-48A0-A6E1-C60BFE2E62AC}" type="slidenum">
              <a:rPr lang="en-US" smtClean="0">
                <a:solidFill>
                  <a:schemeClr val="tx1"/>
                </a:solidFill>
              </a:rPr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6" r:id="rId3"/>
    <p:sldLayoutId id="2147483654" r:id="rId4"/>
    <p:sldLayoutId id="2147483655" r:id="rId5"/>
  </p:sldLayoutIdLst>
  <p:hf hdr="0" ftr="0" dt="0"/>
  <p:txStyles>
    <p:titleStyle>
      <a:lvl1pPr algn="l" defTabSz="449263" rtl="0" eaLnBrk="0" fontAlgn="base" hangingPunct="0">
        <a:lnSpc>
          <a:spcPct val="9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800" b="1">
          <a:solidFill>
            <a:srgbClr val="C00000"/>
          </a:solidFill>
          <a:latin typeface="+mj-lt"/>
          <a:ea typeface="+mj-ea"/>
          <a:cs typeface="+mj-cs"/>
        </a:defRPr>
      </a:lvl1pPr>
      <a:lvl2pPr algn="l" defTabSz="449263" rtl="0" eaLnBrk="0" fontAlgn="base" hangingPunct="0">
        <a:lnSpc>
          <a:spcPct val="9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800" b="1">
          <a:solidFill>
            <a:srgbClr val="000080"/>
          </a:solidFill>
          <a:latin typeface="Utopia" pitchFamily="16" charset="0"/>
        </a:defRPr>
      </a:lvl2pPr>
      <a:lvl3pPr algn="l" defTabSz="449263" rtl="0" eaLnBrk="0" fontAlgn="base" hangingPunct="0">
        <a:lnSpc>
          <a:spcPct val="9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800" b="1">
          <a:solidFill>
            <a:srgbClr val="000080"/>
          </a:solidFill>
          <a:latin typeface="Utopia" pitchFamily="16" charset="0"/>
        </a:defRPr>
      </a:lvl3pPr>
      <a:lvl4pPr algn="l" defTabSz="449263" rtl="0" eaLnBrk="0" fontAlgn="base" hangingPunct="0">
        <a:lnSpc>
          <a:spcPct val="9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800" b="1">
          <a:solidFill>
            <a:srgbClr val="000080"/>
          </a:solidFill>
          <a:latin typeface="Utopia" pitchFamily="16" charset="0"/>
        </a:defRPr>
      </a:lvl4pPr>
      <a:lvl5pPr algn="l" defTabSz="449263" rtl="0" eaLnBrk="0" fontAlgn="base" hangingPunct="0">
        <a:lnSpc>
          <a:spcPct val="9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800" b="1">
          <a:solidFill>
            <a:srgbClr val="000080"/>
          </a:solidFill>
          <a:latin typeface="Utopia" pitchFamily="16" charset="0"/>
        </a:defRPr>
      </a:lvl5pPr>
      <a:lvl6pPr marL="2514600" indent="-228600" algn="l" defTabSz="449263" rtl="0" fontAlgn="base" hangingPunct="0">
        <a:lnSpc>
          <a:spcPct val="9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800" b="1">
          <a:solidFill>
            <a:srgbClr val="000080"/>
          </a:solidFill>
          <a:latin typeface="Utopia" pitchFamily="16" charset="0"/>
        </a:defRPr>
      </a:lvl6pPr>
      <a:lvl7pPr marL="2971800" indent="-228600" algn="l" defTabSz="449263" rtl="0" fontAlgn="base" hangingPunct="0">
        <a:lnSpc>
          <a:spcPct val="9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800" b="1">
          <a:solidFill>
            <a:srgbClr val="000080"/>
          </a:solidFill>
          <a:latin typeface="Utopia" pitchFamily="16" charset="0"/>
        </a:defRPr>
      </a:lvl7pPr>
      <a:lvl8pPr marL="3429000" indent="-228600" algn="l" defTabSz="449263" rtl="0" fontAlgn="base" hangingPunct="0">
        <a:lnSpc>
          <a:spcPct val="9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800" b="1">
          <a:solidFill>
            <a:srgbClr val="000080"/>
          </a:solidFill>
          <a:latin typeface="Utopia" pitchFamily="16" charset="0"/>
        </a:defRPr>
      </a:lvl8pPr>
      <a:lvl9pPr marL="3886200" indent="-228600" algn="l" defTabSz="449263" rtl="0" fontAlgn="base" hangingPunct="0">
        <a:lnSpc>
          <a:spcPct val="9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800" b="1">
          <a:solidFill>
            <a:srgbClr val="000080"/>
          </a:solidFill>
          <a:latin typeface="Utopia" pitchFamily="16" charset="0"/>
        </a:defRPr>
      </a:lvl9pPr>
    </p:titleStyle>
    <p:bodyStyle>
      <a:lvl1pPr marL="457200" indent="-457200" algn="l" defTabSz="449263" rtl="0" eaLnBrk="0" fontAlgn="base" hangingPunct="0">
        <a:lnSpc>
          <a:spcPct val="97000"/>
        </a:lnSpc>
        <a:spcBef>
          <a:spcPts val="725"/>
        </a:spcBef>
        <a:spcAft>
          <a:spcPts val="115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2800">
          <a:solidFill>
            <a:srgbClr val="000000"/>
          </a:solidFill>
          <a:latin typeface="+mn-lt"/>
          <a:ea typeface="+mn-ea"/>
          <a:cs typeface="+mn-cs"/>
        </a:defRPr>
      </a:lvl1pPr>
      <a:lvl2pPr marL="800100" indent="-342900" algn="l" defTabSz="449263" rtl="0" eaLnBrk="0" fontAlgn="base" hangingPunct="0">
        <a:lnSpc>
          <a:spcPct val="97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2400">
          <a:solidFill>
            <a:srgbClr val="000000"/>
          </a:solidFill>
          <a:latin typeface="+mn-lt"/>
        </a:defRPr>
      </a:lvl2pPr>
      <a:lvl3pPr marL="1257300" indent="-342900" algn="l" defTabSz="449263" rtl="0" eaLnBrk="0" fontAlgn="base" hangingPunct="0">
        <a:lnSpc>
          <a:spcPct val="97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2000">
          <a:solidFill>
            <a:srgbClr val="000000"/>
          </a:solidFill>
          <a:latin typeface="+mn-lt"/>
        </a:defRPr>
      </a:lvl3pPr>
      <a:lvl4pPr marL="1657350" indent="-285750" algn="l" defTabSz="449263" rtl="0" eaLnBrk="0" fontAlgn="base" hangingPunct="0">
        <a:lnSpc>
          <a:spcPct val="97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1600">
          <a:solidFill>
            <a:srgbClr val="000000"/>
          </a:solidFill>
          <a:latin typeface="+mn-lt"/>
        </a:defRPr>
      </a:lvl4pPr>
      <a:lvl5pPr marL="1828800" marR="0" indent="0" algn="l" defTabSz="449263" rtl="0" eaLnBrk="0" fontAlgn="base" latinLnBrk="0" hangingPunct="0">
        <a:lnSpc>
          <a:spcPct val="97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Arial" panose="020B0604020202020204" pitchFamily="34" charset="0"/>
        <a:buNone/>
        <a:tabLst/>
        <a:defRPr sz="1000">
          <a:solidFill>
            <a:srgbClr val="000000"/>
          </a:solidFill>
          <a:latin typeface="+mn-lt"/>
        </a:defRPr>
      </a:lvl5pPr>
      <a:lvl6pPr marL="2514600" indent="-228600" algn="l" defTabSz="449263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</a:defRPr>
      </a:lvl6pPr>
      <a:lvl7pPr marL="2971800" indent="-228600" algn="l" defTabSz="449263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</a:defRPr>
      </a:lvl7pPr>
      <a:lvl8pPr marL="3429000" indent="-228600" algn="l" defTabSz="449263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</a:defRPr>
      </a:lvl8pPr>
      <a:lvl9pPr marL="3886200" indent="-228600" algn="l" defTabSz="449263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Data Parallel Frameworks</a:t>
            </a: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220345" y="3435780"/>
            <a:ext cx="7636760" cy="2398408"/>
          </a:xfrm>
        </p:spPr>
        <p:txBody>
          <a:bodyPr/>
          <a:lstStyle/>
          <a:p>
            <a:r>
              <a:rPr lang="en-US" sz="3600" dirty="0"/>
              <a:t>Ashvin Goel</a:t>
            </a:r>
            <a:endParaRPr lang="en-US" dirty="0"/>
          </a:p>
          <a:p>
            <a:r>
              <a:rPr lang="en-US" dirty="0"/>
              <a:t>Electrical and Computer Engineering</a:t>
            </a:r>
            <a:br>
              <a:rPr lang="en-US" dirty="0"/>
            </a:br>
            <a:r>
              <a:rPr lang="en-US" dirty="0"/>
              <a:t>University of Toronto</a:t>
            </a:r>
          </a:p>
          <a:p>
            <a:r>
              <a:rPr lang="en-US" dirty="0"/>
              <a:t>ECE 1724</a:t>
            </a:r>
          </a:p>
          <a:p>
            <a:endParaRPr lang="en-US" dirty="0"/>
          </a:p>
          <a:p>
            <a:r>
              <a:rPr lang="en-US" sz="2800" dirty="0"/>
              <a:t>Som</a:t>
            </a:r>
            <a:r>
              <a:rPr lang="en-US" dirty="0"/>
              <a:t>e of t</a:t>
            </a:r>
            <a:r>
              <a:rPr lang="en-US" sz="2800" dirty="0"/>
              <a:t>hese slides are heavily modified slides from Prof. Ken Birman’s course on Cloud Computing</a:t>
            </a:r>
            <a:endParaRPr lang="en-CA" sz="2800" dirty="0"/>
          </a:p>
          <a:p>
            <a:endParaRPr lang="en-US" dirty="0"/>
          </a:p>
        </p:txBody>
      </p:sp>
      <p:sp>
        <p:nvSpPr>
          <p:cNvPr id="2052" name="AutoShape 3"/>
          <p:cNvSpPr>
            <a:spLocks noChangeArrowheads="1"/>
          </p:cNvSpPr>
          <p:nvPr/>
        </p:nvSpPr>
        <p:spPr bwMode="auto">
          <a:xfrm>
            <a:off x="68263" y="7053263"/>
            <a:ext cx="498475" cy="407987"/>
          </a:xfrm>
          <a:prstGeom prst="roundRect">
            <a:avLst>
              <a:gd name="adj" fmla="val 38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8360">
                <a:solidFill>
                  <a:srgbClr val="000000"/>
                </a:solidFill>
                <a:round/>
                <a:headEnd/>
                <a:tailEnd type="triangl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" name="Rectangle 2"/>
          <p:cNvSpPr/>
          <p:nvPr/>
        </p:nvSpPr>
        <p:spPr bwMode="auto">
          <a:xfrm>
            <a:off x="9071250" y="6777015"/>
            <a:ext cx="806505" cy="684235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102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</a:pPr>
            <a:endParaRPr kumimoji="0" lang="en-CA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Verdana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Shape 154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ym typeface="Arial"/>
              </a:rPr>
              <a:t>Open-Source Apache Ecosystem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F4394F11-3938-4CB3-9926-AEA5B5125731}"/>
              </a:ext>
            </a:extLst>
          </p:cNvPr>
          <p:cNvGrpSpPr/>
          <p:nvPr/>
        </p:nvGrpSpPr>
        <p:grpSpPr>
          <a:xfrm>
            <a:off x="1226325" y="2245225"/>
            <a:ext cx="7624800" cy="3495600"/>
            <a:chOff x="779304" y="2732228"/>
            <a:chExt cx="9873744" cy="3500603"/>
          </a:xfrm>
        </p:grpSpPr>
        <p:sp>
          <p:nvSpPr>
            <p:cNvPr id="157" name="Shape 157"/>
            <p:cNvSpPr/>
            <p:nvPr/>
          </p:nvSpPr>
          <p:spPr>
            <a:xfrm>
              <a:off x="779304" y="5197091"/>
              <a:ext cx="9873744" cy="1035740"/>
            </a:xfrm>
            <a:prstGeom prst="roundRect">
              <a:avLst>
                <a:gd name="adj" fmla="val 16667"/>
              </a:avLst>
            </a:prstGeom>
            <a:solidFill>
              <a:srgbClr val="DD7E6B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spcFirstLastPara="1" wrap="square" lIns="75568" tIns="75568" rIns="75568" bIns="75568" anchor="ctr" anchorCtr="0">
              <a:noAutofit/>
            </a:bodyPr>
            <a:lstStyle/>
            <a:p>
              <a:pPr algn="ctr">
                <a:spcBef>
                  <a:spcPts val="0"/>
                </a:spcBef>
                <a:spcAft>
                  <a:spcPts val="0"/>
                </a:spcAft>
              </a:pPr>
              <a:r>
                <a:rPr lang="en-CA" sz="1800" dirty="0">
                  <a:ea typeface="Verdana" panose="020B0604030504040204" pitchFamily="34" charset="0"/>
                </a:rPr>
                <a:t>Hadoop NoSQL (</a:t>
              </a:r>
              <a:r>
                <a:rPr lang="en-CA" sz="1800" dirty="0" err="1">
                  <a:ea typeface="Verdana" panose="020B0604030504040204" pitchFamily="34" charset="0"/>
                </a:rPr>
                <a:t>Hbase</a:t>
              </a:r>
              <a:r>
                <a:rPr lang="en-CA" sz="1800" dirty="0">
                  <a:ea typeface="Verdana" panose="020B0604030504040204" pitchFamily="34" charset="0"/>
                </a:rPr>
                <a:t>)</a:t>
              </a:r>
            </a:p>
            <a:p>
              <a:pPr algn="ctr">
                <a:spcBef>
                  <a:spcPts val="0"/>
                </a:spcBef>
                <a:spcAft>
                  <a:spcPts val="0"/>
                </a:spcAft>
              </a:pPr>
              <a:endParaRPr lang="en-CA" sz="1800" dirty="0">
                <a:ea typeface="Verdana" panose="020B0604030504040204" pitchFamily="34" charset="0"/>
              </a:endParaRPr>
            </a:p>
            <a:p>
              <a:pPr algn="ctr">
                <a:spcBef>
                  <a:spcPts val="0"/>
                </a:spcBef>
                <a:spcAft>
                  <a:spcPts val="0"/>
                </a:spcAft>
              </a:pPr>
              <a:r>
                <a:rPr lang="en-CA" sz="1800" dirty="0">
                  <a:ea typeface="Verdana" panose="020B0604030504040204" pitchFamily="34" charset="0"/>
                </a:rPr>
                <a:t>Hadoop Distributed File System (HDFS)</a:t>
              </a:r>
            </a:p>
          </p:txBody>
        </p:sp>
        <p:sp>
          <p:nvSpPr>
            <p:cNvPr id="158" name="Shape 158"/>
            <p:cNvSpPr/>
            <p:nvPr/>
          </p:nvSpPr>
          <p:spPr>
            <a:xfrm>
              <a:off x="779304" y="3966850"/>
              <a:ext cx="9873744" cy="1035740"/>
            </a:xfrm>
            <a:prstGeom prst="roundRect">
              <a:avLst>
                <a:gd name="adj" fmla="val 16667"/>
              </a:avLst>
            </a:prstGeom>
            <a:solidFill>
              <a:srgbClr val="93C47D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spcFirstLastPara="1" wrap="square" lIns="75568" tIns="75568" rIns="75568" bIns="75568" anchor="ctr" anchorCtr="0">
              <a:noAutofit/>
            </a:bodyPr>
            <a:lstStyle/>
            <a:p>
              <a:pPr algn="ctr"/>
              <a:r>
                <a:rPr lang="en-US" sz="1800" dirty="0">
                  <a:ea typeface="Verdana" panose="020B0604030504040204" pitchFamily="34" charset="0"/>
                </a:rPr>
                <a:t>Resource Manager (YARN, Mesos)</a:t>
              </a:r>
              <a:endParaRPr sz="1800" dirty="0">
                <a:ea typeface="Verdana" panose="020B0604030504040204" pitchFamily="34" charset="0"/>
              </a:endParaRPr>
            </a:p>
          </p:txBody>
        </p:sp>
        <p:sp>
          <p:nvSpPr>
            <p:cNvPr id="159" name="Shape 159"/>
            <p:cNvSpPr/>
            <p:nvPr/>
          </p:nvSpPr>
          <p:spPr>
            <a:xfrm>
              <a:off x="779304" y="2732228"/>
              <a:ext cx="1950116" cy="1035740"/>
            </a:xfrm>
            <a:prstGeom prst="roundRect">
              <a:avLst>
                <a:gd name="adj" fmla="val 16667"/>
              </a:avLst>
            </a:prstGeom>
            <a:solidFill>
              <a:srgbClr val="A4C2F4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spcFirstLastPara="1" wrap="square" lIns="75568" tIns="75568" rIns="75568" bIns="75568" anchor="ctr" anchorCtr="0">
              <a:noAutofit/>
            </a:bodyPr>
            <a:lstStyle/>
            <a:p>
              <a:pPr algn="ctr">
                <a:spcBef>
                  <a:spcPts val="0"/>
                </a:spcBef>
                <a:spcAft>
                  <a:spcPts val="0"/>
                </a:spcAft>
              </a:pPr>
              <a:endParaRPr sz="1800" dirty="0">
                <a:ea typeface="Verdana" panose="020B0604030504040204" pitchFamily="34" charset="0"/>
                <a:cs typeface="Questrial"/>
                <a:sym typeface="Questrial"/>
              </a:endParaRPr>
            </a:p>
            <a:p>
              <a:pPr algn="ctr">
                <a:spcBef>
                  <a:spcPts val="0"/>
                </a:spcBef>
                <a:spcAft>
                  <a:spcPts val="0"/>
                </a:spcAft>
              </a:pPr>
              <a:r>
                <a:rPr lang="en-CA" sz="1800" dirty="0">
                  <a:ea typeface="Verdana" panose="020B0604030504040204" pitchFamily="34" charset="0"/>
                </a:rPr>
                <a:t>Apache Hadoop, Spark</a:t>
              </a:r>
              <a:endParaRPr sz="1800" dirty="0">
                <a:ea typeface="Verdana" panose="020B0604030504040204" pitchFamily="34" charset="0"/>
              </a:endParaRPr>
            </a:p>
            <a:p>
              <a:pPr>
                <a:spcBef>
                  <a:spcPts val="0"/>
                </a:spcBef>
                <a:spcAft>
                  <a:spcPts val="0"/>
                </a:spcAft>
              </a:pPr>
              <a:endParaRPr sz="1800" dirty="0">
                <a:ea typeface="Verdana" panose="020B0604030504040204" pitchFamily="34" charset="0"/>
              </a:endParaRPr>
            </a:p>
          </p:txBody>
        </p:sp>
        <p:sp>
          <p:nvSpPr>
            <p:cNvPr id="160" name="Shape 160"/>
            <p:cNvSpPr/>
            <p:nvPr/>
          </p:nvSpPr>
          <p:spPr>
            <a:xfrm>
              <a:off x="2880854" y="2732228"/>
              <a:ext cx="1750963" cy="1035740"/>
            </a:xfrm>
            <a:prstGeom prst="roundRect">
              <a:avLst>
                <a:gd name="adj" fmla="val 16667"/>
              </a:avLst>
            </a:prstGeom>
            <a:solidFill>
              <a:srgbClr val="A4C2F4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spcFirstLastPara="1" wrap="square" lIns="75568" tIns="75568" rIns="75568" bIns="75568" anchor="ctr" anchorCtr="0">
              <a:noAutofit/>
            </a:bodyPr>
            <a:lstStyle/>
            <a:p>
              <a:pPr algn="ctr">
                <a:spcBef>
                  <a:spcPts val="0"/>
                </a:spcBef>
                <a:spcAft>
                  <a:spcPts val="0"/>
                </a:spcAft>
              </a:pPr>
              <a:endParaRPr sz="1800" dirty="0">
                <a:ea typeface="Verdana" panose="020B0604030504040204" pitchFamily="34" charset="0"/>
                <a:cs typeface="Questrial"/>
                <a:sym typeface="Questrial"/>
              </a:endParaRPr>
            </a:p>
            <a:p>
              <a:pPr algn="ctr">
                <a:spcBef>
                  <a:spcPts val="0"/>
                </a:spcBef>
                <a:spcAft>
                  <a:spcPts val="0"/>
                </a:spcAft>
              </a:pPr>
              <a:r>
                <a:rPr lang="en-CA" sz="1800" dirty="0">
                  <a:ea typeface="Verdana" panose="020B0604030504040204" pitchFamily="34" charset="0"/>
                </a:rPr>
                <a:t>Hive</a:t>
              </a:r>
              <a:endParaRPr sz="1800" dirty="0">
                <a:ea typeface="Verdana" panose="020B0604030504040204" pitchFamily="34" charset="0"/>
              </a:endParaRPr>
            </a:p>
            <a:p>
              <a:pPr>
                <a:spcBef>
                  <a:spcPts val="0"/>
                </a:spcBef>
                <a:spcAft>
                  <a:spcPts val="0"/>
                </a:spcAft>
              </a:pPr>
              <a:endParaRPr sz="1800" dirty="0">
                <a:ea typeface="Verdana" panose="020B0604030504040204" pitchFamily="34" charset="0"/>
              </a:endParaRPr>
            </a:p>
          </p:txBody>
        </p:sp>
        <p:sp>
          <p:nvSpPr>
            <p:cNvPr id="161" name="Shape 161"/>
            <p:cNvSpPr/>
            <p:nvPr/>
          </p:nvSpPr>
          <p:spPr>
            <a:xfrm>
              <a:off x="4783251" y="2732228"/>
              <a:ext cx="1905460" cy="1035740"/>
            </a:xfrm>
            <a:prstGeom prst="roundRect">
              <a:avLst>
                <a:gd name="adj" fmla="val 16667"/>
              </a:avLst>
            </a:prstGeom>
            <a:solidFill>
              <a:srgbClr val="A4C2F4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spcFirstLastPara="1" wrap="square" lIns="75568" tIns="75568" rIns="75568" bIns="75568" anchor="ctr" anchorCtr="0">
              <a:noAutofit/>
            </a:bodyPr>
            <a:lstStyle/>
            <a:p>
              <a:pPr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800" dirty="0">
                  <a:ea typeface="Verdana" panose="020B0604030504040204" pitchFamily="34" charset="0"/>
                </a:rPr>
                <a:t>Spark Streaming</a:t>
              </a:r>
              <a:endParaRPr sz="1800" dirty="0">
                <a:ea typeface="Verdana" panose="020B0604030504040204" pitchFamily="34" charset="0"/>
              </a:endParaRPr>
            </a:p>
          </p:txBody>
        </p:sp>
        <p:sp>
          <p:nvSpPr>
            <p:cNvPr id="162" name="Shape 162"/>
            <p:cNvSpPr/>
            <p:nvPr/>
          </p:nvSpPr>
          <p:spPr>
            <a:xfrm>
              <a:off x="6840145" y="2732228"/>
              <a:ext cx="1750963" cy="1035740"/>
            </a:xfrm>
            <a:prstGeom prst="roundRect">
              <a:avLst>
                <a:gd name="adj" fmla="val 16667"/>
              </a:avLst>
            </a:prstGeom>
            <a:solidFill>
              <a:srgbClr val="A4C2F4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spcFirstLastPara="1" wrap="square" lIns="75568" tIns="75568" rIns="75568" bIns="75568" anchor="ctr" anchorCtr="0">
              <a:noAutofit/>
            </a:bodyPr>
            <a:lstStyle/>
            <a:p>
              <a:pPr algn="ctr">
                <a:spcBef>
                  <a:spcPts val="0"/>
                </a:spcBef>
                <a:spcAft>
                  <a:spcPts val="0"/>
                </a:spcAft>
              </a:pPr>
              <a:endParaRPr sz="1800" dirty="0">
                <a:ea typeface="Verdana" panose="020B0604030504040204" pitchFamily="34" charset="0"/>
                <a:cs typeface="Questrial"/>
                <a:sym typeface="Questrial"/>
              </a:endParaRPr>
            </a:p>
            <a:p>
              <a:pPr algn="ctr">
                <a:spcBef>
                  <a:spcPts val="0"/>
                </a:spcBef>
                <a:spcAft>
                  <a:spcPts val="0"/>
                </a:spcAft>
              </a:pPr>
              <a:r>
                <a:rPr lang="en-CA" sz="1800" dirty="0">
                  <a:ea typeface="Verdana" panose="020B0604030504040204" pitchFamily="34" charset="0"/>
                </a:rPr>
                <a:t>Spark </a:t>
              </a:r>
              <a:r>
                <a:rPr lang="en-CA" sz="1800" dirty="0" err="1">
                  <a:ea typeface="Verdana" panose="020B0604030504040204" pitchFamily="34" charset="0"/>
                </a:rPr>
                <a:t>MLlib</a:t>
              </a:r>
              <a:endParaRPr sz="1800" dirty="0">
                <a:ea typeface="Verdana" panose="020B0604030504040204" pitchFamily="34" charset="0"/>
              </a:endParaRPr>
            </a:p>
            <a:p>
              <a:pPr>
                <a:spcBef>
                  <a:spcPts val="0"/>
                </a:spcBef>
                <a:spcAft>
                  <a:spcPts val="0"/>
                </a:spcAft>
              </a:pPr>
              <a:endParaRPr sz="1800" dirty="0">
                <a:ea typeface="Verdana" panose="020B0604030504040204" pitchFamily="34" charset="0"/>
              </a:endParaRPr>
            </a:p>
          </p:txBody>
        </p:sp>
        <p:sp>
          <p:nvSpPr>
            <p:cNvPr id="163" name="Shape 163"/>
            <p:cNvSpPr/>
            <p:nvPr/>
          </p:nvSpPr>
          <p:spPr>
            <a:xfrm>
              <a:off x="8742540" y="2732228"/>
              <a:ext cx="1905460" cy="1035740"/>
            </a:xfrm>
            <a:prstGeom prst="roundRect">
              <a:avLst>
                <a:gd name="adj" fmla="val 16667"/>
              </a:avLst>
            </a:prstGeom>
            <a:solidFill>
              <a:srgbClr val="A4C2F4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spcFirstLastPara="1" wrap="square" lIns="75568" tIns="75568" rIns="75568" bIns="75568" anchor="ctr" anchorCtr="0">
              <a:noAutofit/>
            </a:bodyPr>
            <a:lstStyle/>
            <a:p>
              <a:pPr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800" dirty="0">
                  <a:ea typeface="Verdana" panose="020B0604030504040204" pitchFamily="34" charset="0"/>
                </a:rPr>
                <a:t>Other Apps</a:t>
              </a:r>
              <a:endParaRPr sz="1800" dirty="0">
                <a:ea typeface="Verdana" panose="020B0604030504040204" pitchFamily="34" charset="0"/>
              </a:endParaRPr>
            </a:p>
          </p:txBody>
        </p:sp>
      </p:grp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17C48E38-4E5D-4E11-BE57-12B80069453E}"/>
              </a:ext>
            </a:extLst>
          </p:cNvPr>
          <p:cNvCxnSpPr>
            <a:stCxn id="157" idx="1"/>
            <a:endCxn id="157" idx="3"/>
          </p:cNvCxnSpPr>
          <p:nvPr/>
        </p:nvCxnSpPr>
        <p:spPr bwMode="auto">
          <a:xfrm>
            <a:off x="1226325" y="5223695"/>
            <a:ext cx="76248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1910345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Shape 154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ym typeface="Arial"/>
              </a:rPr>
              <a:t>Data Ingestion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17C48E38-4E5D-4E11-BE57-12B80069453E}"/>
              </a:ext>
            </a:extLst>
          </p:cNvPr>
          <p:cNvCxnSpPr>
            <a:cxnSpLocks/>
          </p:cNvCxnSpPr>
          <p:nvPr/>
        </p:nvCxnSpPr>
        <p:spPr bwMode="auto">
          <a:xfrm>
            <a:off x="190367" y="5223695"/>
            <a:ext cx="76248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" name="Shape 220">
            <a:extLst>
              <a:ext uri="{FF2B5EF4-FFF2-40B4-BE49-F238E27FC236}">
                <a16:creationId xmlns:a16="http://schemas.microsoft.com/office/drawing/2014/main" id="{DBE0C6B4-5922-404D-A8E3-261D6F028110}"/>
              </a:ext>
            </a:extLst>
          </p:cNvPr>
          <p:cNvSpPr/>
          <p:nvPr/>
        </p:nvSpPr>
        <p:spPr>
          <a:xfrm>
            <a:off x="8257550" y="4060683"/>
            <a:ext cx="1629533" cy="2326023"/>
          </a:xfrm>
          <a:prstGeom prst="roundRect">
            <a:avLst>
              <a:gd name="adj" fmla="val 16667"/>
            </a:avLst>
          </a:prstGeom>
          <a:solidFill>
            <a:schemeClr val="accent5">
              <a:lumMod val="75000"/>
            </a:schemeClr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spcFirstLastPara="1" wrap="square" lIns="75568" tIns="75568" rIns="75568" bIns="75568" anchor="ctr" anchorCtr="0">
            <a:noAutofit/>
          </a:bodyPr>
          <a:lstStyle/>
          <a:p>
            <a:pPr algn="ctr"/>
            <a:r>
              <a:rPr lang="en-US" sz="1800" dirty="0">
                <a:ea typeface="Verdana" panose="020B0604030504040204" pitchFamily="34" charset="0"/>
              </a:rPr>
              <a:t>Data Ingest Systems</a:t>
            </a:r>
            <a:endParaRPr sz="1800" dirty="0">
              <a:ea typeface="Verdana" panose="020B0604030504040204" pitchFamily="34" charset="0"/>
            </a:endParaRPr>
          </a:p>
          <a:p>
            <a:pPr algn="ctr"/>
            <a:r>
              <a:rPr lang="en-US" sz="1800" dirty="0">
                <a:ea typeface="Verdana" panose="020B0604030504040204" pitchFamily="34" charset="0"/>
              </a:rPr>
              <a:t>e.g., Kafka, Flume</a:t>
            </a:r>
            <a:endParaRPr sz="1800" dirty="0">
              <a:ea typeface="Verdana" panose="020B0604030504040204" pitchFamily="34" charset="0"/>
            </a:endParaRP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FA8311CB-53DD-4E27-8641-F0EE9A6BF57E}"/>
              </a:ext>
            </a:extLst>
          </p:cNvPr>
          <p:cNvCxnSpPr>
            <a:cxnSpLocks/>
            <a:stCxn id="16" idx="1"/>
            <a:endCxn id="18" idx="3"/>
          </p:cNvCxnSpPr>
          <p:nvPr/>
        </p:nvCxnSpPr>
        <p:spPr bwMode="auto">
          <a:xfrm flipH="1">
            <a:off x="7782734" y="5223695"/>
            <a:ext cx="474816" cy="0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9" name="Group 8">
            <a:extLst>
              <a:ext uri="{FF2B5EF4-FFF2-40B4-BE49-F238E27FC236}">
                <a16:creationId xmlns:a16="http://schemas.microsoft.com/office/drawing/2014/main" id="{AF362269-FE07-4C7E-BF9C-00CF8DE6FF95}"/>
              </a:ext>
            </a:extLst>
          </p:cNvPr>
          <p:cNvGrpSpPr/>
          <p:nvPr/>
        </p:nvGrpSpPr>
        <p:grpSpPr>
          <a:xfrm>
            <a:off x="1226325" y="2245225"/>
            <a:ext cx="7620902" cy="1034260"/>
            <a:chOff x="1226325" y="2245225"/>
            <a:chExt cx="7620902" cy="1034260"/>
          </a:xfrm>
        </p:grpSpPr>
        <p:sp>
          <p:nvSpPr>
            <p:cNvPr id="20" name="Shape 159">
              <a:extLst>
                <a:ext uri="{FF2B5EF4-FFF2-40B4-BE49-F238E27FC236}">
                  <a16:creationId xmlns:a16="http://schemas.microsoft.com/office/drawing/2014/main" id="{EB5B509D-FE18-42E9-AC01-52AB58609E62}"/>
                </a:ext>
              </a:extLst>
            </p:cNvPr>
            <p:cNvSpPr/>
            <p:nvPr/>
          </p:nvSpPr>
          <p:spPr>
            <a:xfrm>
              <a:off x="1226325" y="2245225"/>
              <a:ext cx="1505938" cy="1034260"/>
            </a:xfrm>
            <a:prstGeom prst="roundRect">
              <a:avLst>
                <a:gd name="adj" fmla="val 16667"/>
              </a:avLst>
            </a:prstGeom>
            <a:solidFill>
              <a:srgbClr val="A4C2F4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spcFirstLastPara="1" wrap="square" lIns="75568" tIns="75568" rIns="75568" bIns="75568" anchor="ctr" anchorCtr="0">
              <a:noAutofit/>
            </a:bodyPr>
            <a:lstStyle/>
            <a:p>
              <a:pPr algn="ctr">
                <a:spcBef>
                  <a:spcPts val="0"/>
                </a:spcBef>
                <a:spcAft>
                  <a:spcPts val="0"/>
                </a:spcAft>
              </a:pPr>
              <a:endParaRPr sz="1800" dirty="0">
                <a:ea typeface="Verdana" panose="020B0604030504040204" pitchFamily="34" charset="0"/>
                <a:cs typeface="Questrial"/>
                <a:sym typeface="Questrial"/>
              </a:endParaRPr>
            </a:p>
            <a:p>
              <a:pPr algn="ctr">
                <a:spcBef>
                  <a:spcPts val="0"/>
                </a:spcBef>
                <a:spcAft>
                  <a:spcPts val="0"/>
                </a:spcAft>
              </a:pPr>
              <a:r>
                <a:rPr lang="en-CA" sz="1800" dirty="0">
                  <a:ea typeface="Verdana" panose="020B0604030504040204" pitchFamily="34" charset="0"/>
                </a:rPr>
                <a:t>Apache Hadoop, Spark</a:t>
              </a:r>
              <a:endParaRPr sz="1800" dirty="0">
                <a:ea typeface="Verdana" panose="020B0604030504040204" pitchFamily="34" charset="0"/>
              </a:endParaRPr>
            </a:p>
            <a:p>
              <a:pPr>
                <a:spcBef>
                  <a:spcPts val="0"/>
                </a:spcBef>
                <a:spcAft>
                  <a:spcPts val="0"/>
                </a:spcAft>
              </a:pPr>
              <a:endParaRPr sz="1800" dirty="0">
                <a:ea typeface="Verdana" panose="020B0604030504040204" pitchFamily="34" charset="0"/>
              </a:endParaRPr>
            </a:p>
          </p:txBody>
        </p:sp>
        <p:sp>
          <p:nvSpPr>
            <p:cNvPr id="21" name="Shape 160">
              <a:extLst>
                <a:ext uri="{FF2B5EF4-FFF2-40B4-BE49-F238E27FC236}">
                  <a16:creationId xmlns:a16="http://schemas.microsoft.com/office/drawing/2014/main" id="{900E2BB3-BC0D-4E92-99DD-D5B2D48081C3}"/>
                </a:ext>
              </a:extLst>
            </p:cNvPr>
            <p:cNvSpPr/>
            <p:nvPr/>
          </p:nvSpPr>
          <p:spPr>
            <a:xfrm>
              <a:off x="2849205" y="2245225"/>
              <a:ext cx="1352146" cy="1034260"/>
            </a:xfrm>
            <a:prstGeom prst="roundRect">
              <a:avLst>
                <a:gd name="adj" fmla="val 16667"/>
              </a:avLst>
            </a:prstGeom>
            <a:solidFill>
              <a:srgbClr val="A4C2F4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spcFirstLastPara="1" wrap="square" lIns="75568" tIns="75568" rIns="75568" bIns="75568" anchor="ctr" anchorCtr="0">
              <a:noAutofit/>
            </a:bodyPr>
            <a:lstStyle/>
            <a:p>
              <a:pPr algn="ctr">
                <a:spcBef>
                  <a:spcPts val="0"/>
                </a:spcBef>
                <a:spcAft>
                  <a:spcPts val="0"/>
                </a:spcAft>
              </a:pPr>
              <a:endParaRPr sz="1800" dirty="0">
                <a:ea typeface="Verdana" panose="020B0604030504040204" pitchFamily="34" charset="0"/>
                <a:cs typeface="Questrial"/>
                <a:sym typeface="Questrial"/>
              </a:endParaRPr>
            </a:p>
            <a:p>
              <a:pPr algn="ctr">
                <a:spcBef>
                  <a:spcPts val="0"/>
                </a:spcBef>
                <a:spcAft>
                  <a:spcPts val="0"/>
                </a:spcAft>
              </a:pPr>
              <a:r>
                <a:rPr lang="en-CA" sz="1800" dirty="0">
                  <a:ea typeface="Verdana" panose="020B0604030504040204" pitchFamily="34" charset="0"/>
                </a:rPr>
                <a:t>Hive</a:t>
              </a:r>
              <a:endParaRPr sz="1800" dirty="0">
                <a:ea typeface="Verdana" panose="020B0604030504040204" pitchFamily="34" charset="0"/>
              </a:endParaRPr>
            </a:p>
            <a:p>
              <a:pPr>
                <a:spcBef>
                  <a:spcPts val="0"/>
                </a:spcBef>
                <a:spcAft>
                  <a:spcPts val="0"/>
                </a:spcAft>
              </a:pPr>
              <a:endParaRPr sz="1800" dirty="0">
                <a:ea typeface="Verdana" panose="020B0604030504040204" pitchFamily="34" charset="0"/>
              </a:endParaRPr>
            </a:p>
          </p:txBody>
        </p:sp>
        <p:sp>
          <p:nvSpPr>
            <p:cNvPr id="22" name="Shape 161">
              <a:extLst>
                <a:ext uri="{FF2B5EF4-FFF2-40B4-BE49-F238E27FC236}">
                  <a16:creationId xmlns:a16="http://schemas.microsoft.com/office/drawing/2014/main" id="{CD39E936-0679-4029-B182-7F404C7DB329}"/>
                </a:ext>
              </a:extLst>
            </p:cNvPr>
            <p:cNvSpPr/>
            <p:nvPr/>
          </p:nvSpPr>
          <p:spPr>
            <a:xfrm>
              <a:off x="4318292" y="2245225"/>
              <a:ext cx="1471453" cy="1034260"/>
            </a:xfrm>
            <a:prstGeom prst="roundRect">
              <a:avLst>
                <a:gd name="adj" fmla="val 16667"/>
              </a:avLst>
            </a:prstGeom>
            <a:solidFill>
              <a:srgbClr val="A4C2F4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spcFirstLastPara="1" wrap="square" lIns="75568" tIns="75568" rIns="75568" bIns="75568" anchor="ctr" anchorCtr="0">
              <a:noAutofit/>
            </a:bodyPr>
            <a:lstStyle/>
            <a:p>
              <a:pPr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800" dirty="0">
                  <a:ea typeface="Verdana" panose="020B0604030504040204" pitchFamily="34" charset="0"/>
                </a:rPr>
                <a:t>Spark Streaming</a:t>
              </a:r>
              <a:endParaRPr sz="1800" dirty="0">
                <a:ea typeface="Verdana" panose="020B0604030504040204" pitchFamily="34" charset="0"/>
              </a:endParaRPr>
            </a:p>
          </p:txBody>
        </p:sp>
        <p:sp>
          <p:nvSpPr>
            <p:cNvPr id="23" name="Shape 162">
              <a:extLst>
                <a:ext uri="{FF2B5EF4-FFF2-40B4-BE49-F238E27FC236}">
                  <a16:creationId xmlns:a16="http://schemas.microsoft.com/office/drawing/2014/main" id="{7EC7065E-BC09-4CC6-B9CF-55BD1C261770}"/>
                </a:ext>
              </a:extLst>
            </p:cNvPr>
            <p:cNvSpPr/>
            <p:nvPr/>
          </p:nvSpPr>
          <p:spPr>
            <a:xfrm>
              <a:off x="5906687" y="2245225"/>
              <a:ext cx="1352146" cy="1034260"/>
            </a:xfrm>
            <a:prstGeom prst="roundRect">
              <a:avLst>
                <a:gd name="adj" fmla="val 16667"/>
              </a:avLst>
            </a:prstGeom>
            <a:solidFill>
              <a:srgbClr val="A4C2F4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spcFirstLastPara="1" wrap="square" lIns="75568" tIns="75568" rIns="75568" bIns="75568" anchor="ctr" anchorCtr="0">
              <a:noAutofit/>
            </a:bodyPr>
            <a:lstStyle/>
            <a:p>
              <a:pPr algn="ctr">
                <a:spcBef>
                  <a:spcPts val="0"/>
                </a:spcBef>
                <a:spcAft>
                  <a:spcPts val="0"/>
                </a:spcAft>
              </a:pPr>
              <a:endParaRPr sz="1800" dirty="0">
                <a:ea typeface="Verdana" panose="020B0604030504040204" pitchFamily="34" charset="0"/>
                <a:cs typeface="Questrial"/>
                <a:sym typeface="Questrial"/>
              </a:endParaRPr>
            </a:p>
            <a:p>
              <a:pPr algn="ctr">
                <a:spcBef>
                  <a:spcPts val="0"/>
                </a:spcBef>
                <a:spcAft>
                  <a:spcPts val="0"/>
                </a:spcAft>
              </a:pPr>
              <a:r>
                <a:rPr lang="en-CA" sz="1800" dirty="0">
                  <a:ea typeface="Verdana" panose="020B0604030504040204" pitchFamily="34" charset="0"/>
                </a:rPr>
                <a:t>Spark </a:t>
              </a:r>
              <a:r>
                <a:rPr lang="en-CA" sz="1800" dirty="0" err="1">
                  <a:ea typeface="Verdana" panose="020B0604030504040204" pitchFamily="34" charset="0"/>
                </a:rPr>
                <a:t>MLlib</a:t>
              </a:r>
              <a:endParaRPr sz="1800" dirty="0">
                <a:ea typeface="Verdana" panose="020B0604030504040204" pitchFamily="34" charset="0"/>
              </a:endParaRPr>
            </a:p>
            <a:p>
              <a:pPr>
                <a:spcBef>
                  <a:spcPts val="0"/>
                </a:spcBef>
                <a:spcAft>
                  <a:spcPts val="0"/>
                </a:spcAft>
              </a:pPr>
              <a:endParaRPr sz="1800" dirty="0">
                <a:ea typeface="Verdana" panose="020B0604030504040204" pitchFamily="34" charset="0"/>
              </a:endParaRPr>
            </a:p>
          </p:txBody>
        </p:sp>
        <p:sp>
          <p:nvSpPr>
            <p:cNvPr id="24" name="Shape 163">
              <a:extLst>
                <a:ext uri="{FF2B5EF4-FFF2-40B4-BE49-F238E27FC236}">
                  <a16:creationId xmlns:a16="http://schemas.microsoft.com/office/drawing/2014/main" id="{B7AC47CD-F18E-47F0-9746-BDD7E37C6F2C}"/>
                </a:ext>
              </a:extLst>
            </p:cNvPr>
            <p:cNvSpPr/>
            <p:nvPr/>
          </p:nvSpPr>
          <p:spPr>
            <a:xfrm>
              <a:off x="7375774" y="2245225"/>
              <a:ext cx="1471453" cy="1034260"/>
            </a:xfrm>
            <a:prstGeom prst="roundRect">
              <a:avLst>
                <a:gd name="adj" fmla="val 16667"/>
              </a:avLst>
            </a:prstGeom>
            <a:solidFill>
              <a:srgbClr val="A4C2F4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spcFirstLastPara="1" wrap="square" lIns="75568" tIns="75568" rIns="75568" bIns="75568" anchor="ctr" anchorCtr="0">
              <a:noAutofit/>
            </a:bodyPr>
            <a:lstStyle/>
            <a:p>
              <a:pPr algn="ctr">
                <a:spcBef>
                  <a:spcPts val="0"/>
                </a:spcBef>
                <a:spcAft>
                  <a:spcPts val="0"/>
                </a:spcAft>
              </a:pPr>
              <a:endParaRPr sz="1800" dirty="0">
                <a:ea typeface="Verdana" panose="020B0604030504040204" pitchFamily="34" charset="0"/>
                <a:cs typeface="Questrial"/>
                <a:sym typeface="Questrial"/>
              </a:endParaRPr>
            </a:p>
            <a:p>
              <a:pPr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800" dirty="0">
                  <a:ea typeface="Verdana" panose="020B0604030504040204" pitchFamily="34" charset="0"/>
                </a:rPr>
                <a:t>Other Apps</a:t>
              </a:r>
              <a:endParaRPr sz="1800" dirty="0">
                <a:ea typeface="Verdana" panose="020B0604030504040204" pitchFamily="34" charset="0"/>
              </a:endParaRPr>
            </a:p>
            <a:p>
              <a:pPr>
                <a:spcBef>
                  <a:spcPts val="0"/>
                </a:spcBef>
                <a:spcAft>
                  <a:spcPts val="0"/>
                </a:spcAft>
              </a:pPr>
              <a:endParaRPr sz="1800" dirty="0">
                <a:ea typeface="Verdana" panose="020B0604030504040204" pitchFamily="34" charset="0"/>
              </a:endParaRPr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E813242E-0653-48A8-8E4F-97BAC503EC23}"/>
              </a:ext>
            </a:extLst>
          </p:cNvPr>
          <p:cNvGrpSpPr/>
          <p:nvPr/>
        </p:nvGrpSpPr>
        <p:grpSpPr>
          <a:xfrm>
            <a:off x="2290818" y="3478083"/>
            <a:ext cx="5491916" cy="2262742"/>
            <a:chOff x="2619210" y="3478083"/>
            <a:chExt cx="5491916" cy="2262742"/>
          </a:xfrm>
        </p:grpSpPr>
        <p:sp>
          <p:nvSpPr>
            <p:cNvPr id="18" name="Shape 157">
              <a:extLst>
                <a:ext uri="{FF2B5EF4-FFF2-40B4-BE49-F238E27FC236}">
                  <a16:creationId xmlns:a16="http://schemas.microsoft.com/office/drawing/2014/main" id="{52931749-57D0-44F8-8313-A7FC8B91ADB5}"/>
                </a:ext>
              </a:extLst>
            </p:cNvPr>
            <p:cNvSpPr/>
            <p:nvPr/>
          </p:nvSpPr>
          <p:spPr>
            <a:xfrm>
              <a:off x="2619210" y="4706565"/>
              <a:ext cx="5491916" cy="1034260"/>
            </a:xfrm>
            <a:prstGeom prst="roundRect">
              <a:avLst>
                <a:gd name="adj" fmla="val 16667"/>
              </a:avLst>
            </a:prstGeom>
            <a:solidFill>
              <a:srgbClr val="DD7E6B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spcFirstLastPara="1" wrap="square" lIns="75568" tIns="75568" rIns="75568" bIns="75568" anchor="ctr" anchorCtr="0">
              <a:noAutofit/>
            </a:bodyPr>
            <a:lstStyle/>
            <a:p>
              <a:pPr algn="ctr">
                <a:spcBef>
                  <a:spcPts val="0"/>
                </a:spcBef>
                <a:spcAft>
                  <a:spcPts val="0"/>
                </a:spcAft>
              </a:pPr>
              <a:r>
                <a:rPr lang="en-CA" sz="1800" dirty="0">
                  <a:ea typeface="Verdana" panose="020B0604030504040204" pitchFamily="34" charset="0"/>
                </a:rPr>
                <a:t>Hadoop NoSQL (</a:t>
              </a:r>
              <a:r>
                <a:rPr lang="en-CA" sz="1800" dirty="0" err="1">
                  <a:ea typeface="Verdana" panose="020B0604030504040204" pitchFamily="34" charset="0"/>
                </a:rPr>
                <a:t>Hbase</a:t>
              </a:r>
              <a:r>
                <a:rPr lang="en-CA" sz="1800" dirty="0">
                  <a:ea typeface="Verdana" panose="020B0604030504040204" pitchFamily="34" charset="0"/>
                </a:rPr>
                <a:t>)</a:t>
              </a:r>
            </a:p>
            <a:p>
              <a:pPr algn="ctr">
                <a:spcBef>
                  <a:spcPts val="0"/>
                </a:spcBef>
                <a:spcAft>
                  <a:spcPts val="0"/>
                </a:spcAft>
              </a:pPr>
              <a:endParaRPr lang="en-CA" sz="1800" dirty="0">
                <a:ea typeface="Verdana" panose="020B0604030504040204" pitchFamily="34" charset="0"/>
              </a:endParaRPr>
            </a:p>
            <a:p>
              <a:pPr algn="ctr">
                <a:spcBef>
                  <a:spcPts val="0"/>
                </a:spcBef>
                <a:spcAft>
                  <a:spcPts val="0"/>
                </a:spcAft>
              </a:pPr>
              <a:r>
                <a:rPr lang="en-CA" sz="1800" dirty="0">
                  <a:ea typeface="Verdana" panose="020B0604030504040204" pitchFamily="34" charset="0"/>
                </a:rPr>
                <a:t>Hadoop Distributed File System (HDFS)</a:t>
              </a:r>
            </a:p>
          </p:txBody>
        </p:sp>
        <p:sp>
          <p:nvSpPr>
            <p:cNvPr id="19" name="Shape 158">
              <a:extLst>
                <a:ext uri="{FF2B5EF4-FFF2-40B4-BE49-F238E27FC236}">
                  <a16:creationId xmlns:a16="http://schemas.microsoft.com/office/drawing/2014/main" id="{AC0A4ABB-51A2-44E6-A0C4-2D5AF306ECD4}"/>
                </a:ext>
              </a:extLst>
            </p:cNvPr>
            <p:cNvSpPr/>
            <p:nvPr/>
          </p:nvSpPr>
          <p:spPr>
            <a:xfrm>
              <a:off x="2619210" y="3478083"/>
              <a:ext cx="5491916" cy="1034260"/>
            </a:xfrm>
            <a:prstGeom prst="roundRect">
              <a:avLst>
                <a:gd name="adj" fmla="val 16667"/>
              </a:avLst>
            </a:prstGeom>
            <a:solidFill>
              <a:srgbClr val="93C47D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spcFirstLastPara="1" wrap="square" lIns="75568" tIns="75568" rIns="75568" bIns="75568" anchor="ctr" anchorCtr="0">
              <a:noAutofit/>
            </a:bodyPr>
            <a:lstStyle/>
            <a:p>
              <a:pPr algn="ctr"/>
              <a:r>
                <a:rPr lang="en-US" sz="1800" dirty="0">
                  <a:ea typeface="Verdana" panose="020B0604030504040204" pitchFamily="34" charset="0"/>
                </a:rPr>
                <a:t>Resource Manager (YARN, Mesos)</a:t>
              </a:r>
              <a:endParaRPr sz="1800" dirty="0">
                <a:ea typeface="Verdana" panose="020B0604030504040204" pitchFamily="34" charset="0"/>
              </a:endParaRPr>
            </a:p>
          </p:txBody>
        </p: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D86AF34E-791B-4BE7-8EB2-6D4520F5813C}"/>
                </a:ext>
              </a:extLst>
            </p:cNvPr>
            <p:cNvCxnSpPr>
              <a:stCxn id="18" idx="1"/>
              <a:endCxn id="18" idx="3"/>
            </p:cNvCxnSpPr>
            <p:nvPr/>
          </p:nvCxnSpPr>
          <p:spPr bwMode="auto">
            <a:xfrm>
              <a:off x="2619210" y="5223695"/>
              <a:ext cx="5491916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38421719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Shape 154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ym typeface="Arial"/>
              </a:rPr>
              <a:t>Coordination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17C48E38-4E5D-4E11-BE57-12B80069453E}"/>
              </a:ext>
            </a:extLst>
          </p:cNvPr>
          <p:cNvCxnSpPr>
            <a:cxnSpLocks/>
          </p:cNvCxnSpPr>
          <p:nvPr/>
        </p:nvCxnSpPr>
        <p:spPr bwMode="auto">
          <a:xfrm>
            <a:off x="190367" y="5223695"/>
            <a:ext cx="76248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" name="Shape 220">
            <a:extLst>
              <a:ext uri="{FF2B5EF4-FFF2-40B4-BE49-F238E27FC236}">
                <a16:creationId xmlns:a16="http://schemas.microsoft.com/office/drawing/2014/main" id="{DBE0C6B4-5922-404D-A8E3-261D6F028110}"/>
              </a:ext>
            </a:extLst>
          </p:cNvPr>
          <p:cNvSpPr/>
          <p:nvPr/>
        </p:nvSpPr>
        <p:spPr>
          <a:xfrm rot="16200000">
            <a:off x="7682890" y="3671990"/>
            <a:ext cx="3506416" cy="652885"/>
          </a:xfrm>
          <a:prstGeom prst="roundRect">
            <a:avLst>
              <a:gd name="adj" fmla="val 16667"/>
            </a:avLst>
          </a:prstGeom>
          <a:solidFill>
            <a:schemeClr val="accent6">
              <a:lumMod val="40000"/>
              <a:lumOff val="60000"/>
            </a:schemeClr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spcFirstLastPara="1" wrap="square" lIns="75568" tIns="75568" rIns="75568" bIns="75568" anchor="ctr" anchorCtr="0">
            <a:noAutofit/>
          </a:bodyPr>
          <a:lstStyle/>
          <a:p>
            <a:pPr algn="ctr"/>
            <a:r>
              <a:rPr lang="en-CA" sz="1800" dirty="0">
                <a:ea typeface="Verdana" panose="020B0604030504040204" pitchFamily="34" charset="0"/>
              </a:rPr>
              <a:t>Apache</a:t>
            </a:r>
          </a:p>
          <a:p>
            <a:pPr algn="ctr"/>
            <a:r>
              <a:rPr lang="en-CA" sz="1800" dirty="0">
                <a:ea typeface="Verdana" panose="020B0604030504040204" pitchFamily="34" charset="0"/>
              </a:rPr>
              <a:t>Zookeeper</a:t>
            </a:r>
            <a:endParaRPr sz="1800" dirty="0">
              <a:ea typeface="Verdana" panose="020B0604030504040204" pitchFamily="34" charset="0"/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AF362269-FE07-4C7E-BF9C-00CF8DE6FF95}"/>
              </a:ext>
            </a:extLst>
          </p:cNvPr>
          <p:cNvGrpSpPr/>
          <p:nvPr/>
        </p:nvGrpSpPr>
        <p:grpSpPr>
          <a:xfrm>
            <a:off x="1226325" y="2245225"/>
            <a:ext cx="7620902" cy="1034260"/>
            <a:chOff x="1226325" y="2245225"/>
            <a:chExt cx="7620902" cy="1034260"/>
          </a:xfrm>
        </p:grpSpPr>
        <p:sp>
          <p:nvSpPr>
            <p:cNvPr id="20" name="Shape 159">
              <a:extLst>
                <a:ext uri="{FF2B5EF4-FFF2-40B4-BE49-F238E27FC236}">
                  <a16:creationId xmlns:a16="http://schemas.microsoft.com/office/drawing/2014/main" id="{EB5B509D-FE18-42E9-AC01-52AB58609E62}"/>
                </a:ext>
              </a:extLst>
            </p:cNvPr>
            <p:cNvSpPr/>
            <p:nvPr/>
          </p:nvSpPr>
          <p:spPr>
            <a:xfrm>
              <a:off x="1226325" y="2245225"/>
              <a:ext cx="1505938" cy="1034260"/>
            </a:xfrm>
            <a:prstGeom prst="roundRect">
              <a:avLst>
                <a:gd name="adj" fmla="val 16667"/>
              </a:avLst>
            </a:prstGeom>
            <a:solidFill>
              <a:srgbClr val="A4C2F4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spcFirstLastPara="1" wrap="square" lIns="75568" tIns="75568" rIns="75568" bIns="75568" anchor="ctr" anchorCtr="0">
              <a:noAutofit/>
            </a:bodyPr>
            <a:lstStyle/>
            <a:p>
              <a:pPr algn="ctr">
                <a:spcBef>
                  <a:spcPts val="0"/>
                </a:spcBef>
                <a:spcAft>
                  <a:spcPts val="0"/>
                </a:spcAft>
              </a:pPr>
              <a:endParaRPr sz="1800" dirty="0">
                <a:ea typeface="Verdana" panose="020B0604030504040204" pitchFamily="34" charset="0"/>
                <a:cs typeface="Questrial"/>
                <a:sym typeface="Questrial"/>
              </a:endParaRPr>
            </a:p>
            <a:p>
              <a:pPr algn="ctr">
                <a:spcBef>
                  <a:spcPts val="0"/>
                </a:spcBef>
                <a:spcAft>
                  <a:spcPts val="0"/>
                </a:spcAft>
              </a:pPr>
              <a:r>
                <a:rPr lang="en-CA" sz="1800" dirty="0">
                  <a:ea typeface="Verdana" panose="020B0604030504040204" pitchFamily="34" charset="0"/>
                </a:rPr>
                <a:t>Apache Hadoop, Spark</a:t>
              </a:r>
              <a:endParaRPr sz="1800" dirty="0">
                <a:ea typeface="Verdana" panose="020B0604030504040204" pitchFamily="34" charset="0"/>
              </a:endParaRPr>
            </a:p>
            <a:p>
              <a:pPr>
                <a:spcBef>
                  <a:spcPts val="0"/>
                </a:spcBef>
                <a:spcAft>
                  <a:spcPts val="0"/>
                </a:spcAft>
              </a:pPr>
              <a:endParaRPr sz="1800" dirty="0">
                <a:ea typeface="Verdana" panose="020B0604030504040204" pitchFamily="34" charset="0"/>
              </a:endParaRPr>
            </a:p>
          </p:txBody>
        </p:sp>
        <p:sp>
          <p:nvSpPr>
            <p:cNvPr id="21" name="Shape 160">
              <a:extLst>
                <a:ext uri="{FF2B5EF4-FFF2-40B4-BE49-F238E27FC236}">
                  <a16:creationId xmlns:a16="http://schemas.microsoft.com/office/drawing/2014/main" id="{900E2BB3-BC0D-4E92-99DD-D5B2D48081C3}"/>
                </a:ext>
              </a:extLst>
            </p:cNvPr>
            <p:cNvSpPr/>
            <p:nvPr/>
          </p:nvSpPr>
          <p:spPr>
            <a:xfrm>
              <a:off x="2849205" y="2245225"/>
              <a:ext cx="1352146" cy="1034260"/>
            </a:xfrm>
            <a:prstGeom prst="roundRect">
              <a:avLst>
                <a:gd name="adj" fmla="val 16667"/>
              </a:avLst>
            </a:prstGeom>
            <a:solidFill>
              <a:srgbClr val="A4C2F4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spcFirstLastPara="1" wrap="square" lIns="75568" tIns="75568" rIns="75568" bIns="75568" anchor="ctr" anchorCtr="0">
              <a:noAutofit/>
            </a:bodyPr>
            <a:lstStyle/>
            <a:p>
              <a:pPr algn="ctr">
                <a:spcBef>
                  <a:spcPts val="0"/>
                </a:spcBef>
                <a:spcAft>
                  <a:spcPts val="0"/>
                </a:spcAft>
              </a:pPr>
              <a:endParaRPr sz="1800" dirty="0">
                <a:ea typeface="Verdana" panose="020B0604030504040204" pitchFamily="34" charset="0"/>
                <a:cs typeface="Questrial"/>
                <a:sym typeface="Questrial"/>
              </a:endParaRPr>
            </a:p>
            <a:p>
              <a:pPr algn="ctr">
                <a:spcBef>
                  <a:spcPts val="0"/>
                </a:spcBef>
                <a:spcAft>
                  <a:spcPts val="0"/>
                </a:spcAft>
              </a:pPr>
              <a:r>
                <a:rPr lang="en-CA" sz="1800" dirty="0">
                  <a:ea typeface="Verdana" panose="020B0604030504040204" pitchFamily="34" charset="0"/>
                </a:rPr>
                <a:t>Hive</a:t>
              </a:r>
              <a:endParaRPr sz="1800" dirty="0">
                <a:ea typeface="Verdana" panose="020B0604030504040204" pitchFamily="34" charset="0"/>
              </a:endParaRPr>
            </a:p>
            <a:p>
              <a:pPr>
                <a:spcBef>
                  <a:spcPts val="0"/>
                </a:spcBef>
                <a:spcAft>
                  <a:spcPts val="0"/>
                </a:spcAft>
              </a:pPr>
              <a:endParaRPr sz="1800" dirty="0">
                <a:ea typeface="Verdana" panose="020B0604030504040204" pitchFamily="34" charset="0"/>
              </a:endParaRPr>
            </a:p>
          </p:txBody>
        </p:sp>
        <p:sp>
          <p:nvSpPr>
            <p:cNvPr id="22" name="Shape 161">
              <a:extLst>
                <a:ext uri="{FF2B5EF4-FFF2-40B4-BE49-F238E27FC236}">
                  <a16:creationId xmlns:a16="http://schemas.microsoft.com/office/drawing/2014/main" id="{CD39E936-0679-4029-B182-7F404C7DB329}"/>
                </a:ext>
              </a:extLst>
            </p:cNvPr>
            <p:cNvSpPr/>
            <p:nvPr/>
          </p:nvSpPr>
          <p:spPr>
            <a:xfrm>
              <a:off x="4318292" y="2245225"/>
              <a:ext cx="1471453" cy="1034260"/>
            </a:xfrm>
            <a:prstGeom prst="roundRect">
              <a:avLst>
                <a:gd name="adj" fmla="val 16667"/>
              </a:avLst>
            </a:prstGeom>
            <a:solidFill>
              <a:srgbClr val="A4C2F4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spcFirstLastPara="1" wrap="square" lIns="75568" tIns="75568" rIns="75568" bIns="75568" anchor="ctr" anchorCtr="0">
              <a:noAutofit/>
            </a:bodyPr>
            <a:lstStyle/>
            <a:p>
              <a:pPr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800" dirty="0">
                  <a:ea typeface="Verdana" panose="020B0604030504040204" pitchFamily="34" charset="0"/>
                </a:rPr>
                <a:t>Spark Streaming</a:t>
              </a:r>
              <a:endParaRPr sz="1800" dirty="0">
                <a:ea typeface="Verdana" panose="020B0604030504040204" pitchFamily="34" charset="0"/>
              </a:endParaRPr>
            </a:p>
          </p:txBody>
        </p:sp>
        <p:sp>
          <p:nvSpPr>
            <p:cNvPr id="23" name="Shape 162">
              <a:extLst>
                <a:ext uri="{FF2B5EF4-FFF2-40B4-BE49-F238E27FC236}">
                  <a16:creationId xmlns:a16="http://schemas.microsoft.com/office/drawing/2014/main" id="{7EC7065E-BC09-4CC6-B9CF-55BD1C261770}"/>
                </a:ext>
              </a:extLst>
            </p:cNvPr>
            <p:cNvSpPr/>
            <p:nvPr/>
          </p:nvSpPr>
          <p:spPr>
            <a:xfrm>
              <a:off x="5906687" y="2245225"/>
              <a:ext cx="1352146" cy="1034260"/>
            </a:xfrm>
            <a:prstGeom prst="roundRect">
              <a:avLst>
                <a:gd name="adj" fmla="val 16667"/>
              </a:avLst>
            </a:prstGeom>
            <a:solidFill>
              <a:srgbClr val="A4C2F4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spcFirstLastPara="1" wrap="square" lIns="75568" tIns="75568" rIns="75568" bIns="75568" anchor="ctr" anchorCtr="0">
              <a:noAutofit/>
            </a:bodyPr>
            <a:lstStyle/>
            <a:p>
              <a:pPr algn="ctr">
                <a:spcBef>
                  <a:spcPts val="0"/>
                </a:spcBef>
                <a:spcAft>
                  <a:spcPts val="0"/>
                </a:spcAft>
              </a:pPr>
              <a:endParaRPr sz="1800" dirty="0">
                <a:ea typeface="Verdana" panose="020B0604030504040204" pitchFamily="34" charset="0"/>
                <a:cs typeface="Questrial"/>
                <a:sym typeface="Questrial"/>
              </a:endParaRPr>
            </a:p>
            <a:p>
              <a:pPr algn="ctr">
                <a:spcBef>
                  <a:spcPts val="0"/>
                </a:spcBef>
                <a:spcAft>
                  <a:spcPts val="0"/>
                </a:spcAft>
              </a:pPr>
              <a:r>
                <a:rPr lang="en-CA" sz="1800" dirty="0">
                  <a:ea typeface="Verdana" panose="020B0604030504040204" pitchFamily="34" charset="0"/>
                </a:rPr>
                <a:t>Spark </a:t>
              </a:r>
              <a:r>
                <a:rPr lang="en-CA" sz="1800" dirty="0" err="1">
                  <a:ea typeface="Verdana" panose="020B0604030504040204" pitchFamily="34" charset="0"/>
                </a:rPr>
                <a:t>MLlib</a:t>
              </a:r>
              <a:endParaRPr sz="1800" dirty="0">
                <a:ea typeface="Verdana" panose="020B0604030504040204" pitchFamily="34" charset="0"/>
              </a:endParaRPr>
            </a:p>
            <a:p>
              <a:pPr>
                <a:spcBef>
                  <a:spcPts val="0"/>
                </a:spcBef>
                <a:spcAft>
                  <a:spcPts val="0"/>
                </a:spcAft>
              </a:pPr>
              <a:endParaRPr sz="1800" dirty="0">
                <a:ea typeface="Verdana" panose="020B0604030504040204" pitchFamily="34" charset="0"/>
              </a:endParaRPr>
            </a:p>
          </p:txBody>
        </p:sp>
        <p:sp>
          <p:nvSpPr>
            <p:cNvPr id="24" name="Shape 163">
              <a:extLst>
                <a:ext uri="{FF2B5EF4-FFF2-40B4-BE49-F238E27FC236}">
                  <a16:creationId xmlns:a16="http://schemas.microsoft.com/office/drawing/2014/main" id="{B7AC47CD-F18E-47F0-9746-BDD7E37C6F2C}"/>
                </a:ext>
              </a:extLst>
            </p:cNvPr>
            <p:cNvSpPr/>
            <p:nvPr/>
          </p:nvSpPr>
          <p:spPr>
            <a:xfrm>
              <a:off x="7375774" y="2245225"/>
              <a:ext cx="1471453" cy="1034260"/>
            </a:xfrm>
            <a:prstGeom prst="roundRect">
              <a:avLst>
                <a:gd name="adj" fmla="val 16667"/>
              </a:avLst>
            </a:prstGeom>
            <a:solidFill>
              <a:srgbClr val="A4C2F4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spcFirstLastPara="1" wrap="square" lIns="75568" tIns="75568" rIns="75568" bIns="75568" anchor="ctr" anchorCtr="0">
              <a:noAutofit/>
            </a:bodyPr>
            <a:lstStyle/>
            <a:p>
              <a:pPr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800" dirty="0">
                  <a:ea typeface="Verdana" panose="020B0604030504040204" pitchFamily="34" charset="0"/>
                </a:rPr>
                <a:t>Other Apps</a:t>
              </a:r>
              <a:endParaRPr sz="1800" dirty="0">
                <a:ea typeface="Verdana" panose="020B0604030504040204" pitchFamily="34" charset="0"/>
              </a:endParaRPr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E813242E-0653-48A8-8E4F-97BAC503EC23}"/>
              </a:ext>
            </a:extLst>
          </p:cNvPr>
          <p:cNvGrpSpPr/>
          <p:nvPr/>
        </p:nvGrpSpPr>
        <p:grpSpPr>
          <a:xfrm>
            <a:off x="2290818" y="3478083"/>
            <a:ext cx="5491916" cy="2262742"/>
            <a:chOff x="2619210" y="3478083"/>
            <a:chExt cx="5491916" cy="2262742"/>
          </a:xfrm>
        </p:grpSpPr>
        <p:sp>
          <p:nvSpPr>
            <p:cNvPr id="18" name="Shape 157">
              <a:extLst>
                <a:ext uri="{FF2B5EF4-FFF2-40B4-BE49-F238E27FC236}">
                  <a16:creationId xmlns:a16="http://schemas.microsoft.com/office/drawing/2014/main" id="{52931749-57D0-44F8-8313-A7FC8B91ADB5}"/>
                </a:ext>
              </a:extLst>
            </p:cNvPr>
            <p:cNvSpPr/>
            <p:nvPr/>
          </p:nvSpPr>
          <p:spPr>
            <a:xfrm>
              <a:off x="2619210" y="4706565"/>
              <a:ext cx="5491916" cy="1034260"/>
            </a:xfrm>
            <a:prstGeom prst="roundRect">
              <a:avLst>
                <a:gd name="adj" fmla="val 16667"/>
              </a:avLst>
            </a:prstGeom>
            <a:solidFill>
              <a:srgbClr val="DD7E6B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spcFirstLastPara="1" wrap="square" lIns="75568" tIns="75568" rIns="75568" bIns="75568" anchor="ctr" anchorCtr="0">
              <a:noAutofit/>
            </a:bodyPr>
            <a:lstStyle/>
            <a:p>
              <a:pPr algn="ctr">
                <a:spcBef>
                  <a:spcPts val="0"/>
                </a:spcBef>
                <a:spcAft>
                  <a:spcPts val="0"/>
                </a:spcAft>
              </a:pPr>
              <a:r>
                <a:rPr lang="en-CA" sz="1800" dirty="0">
                  <a:ea typeface="Verdana" panose="020B0604030504040204" pitchFamily="34" charset="0"/>
                </a:rPr>
                <a:t>Hadoop NoSQL (</a:t>
              </a:r>
              <a:r>
                <a:rPr lang="en-CA" sz="1800" dirty="0" err="1">
                  <a:ea typeface="Verdana" panose="020B0604030504040204" pitchFamily="34" charset="0"/>
                </a:rPr>
                <a:t>Hbase</a:t>
              </a:r>
              <a:r>
                <a:rPr lang="en-CA" sz="1800" dirty="0">
                  <a:ea typeface="Verdana" panose="020B0604030504040204" pitchFamily="34" charset="0"/>
                </a:rPr>
                <a:t>)</a:t>
              </a:r>
            </a:p>
            <a:p>
              <a:pPr algn="ctr">
                <a:spcBef>
                  <a:spcPts val="0"/>
                </a:spcBef>
                <a:spcAft>
                  <a:spcPts val="0"/>
                </a:spcAft>
              </a:pPr>
              <a:endParaRPr lang="en-CA" sz="1800" dirty="0">
                <a:ea typeface="Verdana" panose="020B0604030504040204" pitchFamily="34" charset="0"/>
              </a:endParaRPr>
            </a:p>
            <a:p>
              <a:pPr algn="ctr">
                <a:spcBef>
                  <a:spcPts val="0"/>
                </a:spcBef>
                <a:spcAft>
                  <a:spcPts val="0"/>
                </a:spcAft>
              </a:pPr>
              <a:r>
                <a:rPr lang="en-CA" sz="1800" dirty="0">
                  <a:ea typeface="Verdana" panose="020B0604030504040204" pitchFamily="34" charset="0"/>
                </a:rPr>
                <a:t>Hadoop Distributed File System (HDFS)</a:t>
              </a:r>
            </a:p>
          </p:txBody>
        </p:sp>
        <p:sp>
          <p:nvSpPr>
            <p:cNvPr id="19" name="Shape 158">
              <a:extLst>
                <a:ext uri="{FF2B5EF4-FFF2-40B4-BE49-F238E27FC236}">
                  <a16:creationId xmlns:a16="http://schemas.microsoft.com/office/drawing/2014/main" id="{AC0A4ABB-51A2-44E6-A0C4-2D5AF306ECD4}"/>
                </a:ext>
              </a:extLst>
            </p:cNvPr>
            <p:cNvSpPr/>
            <p:nvPr/>
          </p:nvSpPr>
          <p:spPr>
            <a:xfrm>
              <a:off x="2619210" y="3478083"/>
              <a:ext cx="5491916" cy="1034260"/>
            </a:xfrm>
            <a:prstGeom prst="roundRect">
              <a:avLst>
                <a:gd name="adj" fmla="val 16667"/>
              </a:avLst>
            </a:prstGeom>
            <a:solidFill>
              <a:srgbClr val="93C47D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spcFirstLastPara="1" wrap="square" lIns="75568" tIns="75568" rIns="75568" bIns="75568" anchor="ctr" anchorCtr="0">
              <a:noAutofit/>
            </a:bodyPr>
            <a:lstStyle/>
            <a:p>
              <a:pPr algn="ctr"/>
              <a:r>
                <a:rPr lang="en-US" sz="1800" dirty="0">
                  <a:ea typeface="Verdana" panose="020B0604030504040204" pitchFamily="34" charset="0"/>
                </a:rPr>
                <a:t>Resource Manager (YARN, Mesos)</a:t>
              </a:r>
              <a:endParaRPr sz="1800" dirty="0">
                <a:ea typeface="Verdana" panose="020B0604030504040204" pitchFamily="34" charset="0"/>
              </a:endParaRPr>
            </a:p>
          </p:txBody>
        </p: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D86AF34E-791B-4BE7-8EB2-6D4520F5813C}"/>
                </a:ext>
              </a:extLst>
            </p:cNvPr>
            <p:cNvCxnSpPr>
              <a:stCxn id="18" idx="1"/>
              <a:endCxn id="18" idx="3"/>
            </p:cNvCxnSpPr>
            <p:nvPr/>
          </p:nvCxnSpPr>
          <p:spPr bwMode="auto">
            <a:xfrm>
              <a:off x="2619210" y="5223695"/>
              <a:ext cx="5491916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21940826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BFBFF7-1C67-4FFD-AE04-099717CD0F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Batch Processing Frameworks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CC54B34-9428-42D7-B96C-39F39C2598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ym typeface="Arial"/>
              </a:rPr>
              <a:t>Focus on simplifying the complexity of distributed programming</a:t>
            </a:r>
          </a:p>
          <a:p>
            <a:pPr lvl="1"/>
            <a:r>
              <a:rPr lang="en-US" dirty="0">
                <a:sym typeface="Arial"/>
              </a:rPr>
              <a:t>Developer focuses on logic for processing data</a:t>
            </a:r>
          </a:p>
          <a:p>
            <a:pPr lvl="1"/>
            <a:r>
              <a:rPr lang="en-US" dirty="0">
                <a:sym typeface="Arial"/>
              </a:rPr>
              <a:t>Framework takes care of </a:t>
            </a:r>
            <a:r>
              <a:rPr lang="en-US" dirty="0">
                <a:solidFill>
                  <a:srgbClr val="C00000"/>
                </a:solidFill>
                <a:sym typeface="Arial"/>
              </a:rPr>
              <a:t>parallelization</a:t>
            </a:r>
            <a:r>
              <a:rPr lang="en-US" dirty="0">
                <a:sym typeface="Arial"/>
              </a:rPr>
              <a:t>, </a:t>
            </a:r>
            <a:r>
              <a:rPr lang="en-US" dirty="0">
                <a:solidFill>
                  <a:srgbClr val="C00000"/>
                </a:solidFill>
                <a:sym typeface="Arial"/>
              </a:rPr>
              <a:t>fault tolerance</a:t>
            </a:r>
            <a:r>
              <a:rPr lang="en-US" dirty="0">
                <a:sym typeface="Arial"/>
              </a:rPr>
              <a:t>, scheduling, caching, …</a:t>
            </a:r>
          </a:p>
          <a:p>
            <a:pPr lvl="1"/>
            <a:endParaRPr lang="en-US" dirty="0">
              <a:sym typeface="Arial"/>
            </a:endParaRPr>
          </a:p>
          <a:p>
            <a:r>
              <a:rPr lang="en-US" dirty="0">
                <a:sym typeface="Arial"/>
              </a:rPr>
              <a:t>Hadoop (MapReduce)</a:t>
            </a:r>
          </a:p>
          <a:p>
            <a:pPr lvl="1"/>
            <a:r>
              <a:rPr lang="en-US" dirty="0">
                <a:sym typeface="Arial"/>
              </a:rPr>
              <a:t>Suited for individual batch (long running) jobs</a:t>
            </a:r>
          </a:p>
          <a:p>
            <a:r>
              <a:rPr lang="en-US" dirty="0">
                <a:sym typeface="Arial"/>
              </a:rPr>
              <a:t>Spark</a:t>
            </a:r>
          </a:p>
          <a:p>
            <a:pPr lvl="1"/>
            <a:r>
              <a:rPr lang="en-US" dirty="0">
                <a:sym typeface="Arial"/>
              </a:rPr>
              <a:t>Also suited for iterative and interactive batch jobs</a:t>
            </a:r>
          </a:p>
        </p:txBody>
      </p:sp>
    </p:spTree>
    <p:extLst>
      <p:ext uri="{BB962C8B-B14F-4D97-AF65-F5344CB8AC3E}">
        <p14:creationId xmlns:p14="http://schemas.microsoft.com/office/powerpoint/2010/main" val="573118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 txBox="1">
            <a:spLocks noGrp="1"/>
          </p:cNvSpPr>
          <p:nvPr>
            <p:ph type="title"/>
          </p:nvPr>
        </p:nvSpPr>
        <p:spPr>
          <a:xfrm>
            <a:off x="707214" y="1215193"/>
            <a:ext cx="8915964" cy="657554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75568" tIns="37774" rIns="75568" bIns="37774" numCol="1" rtlCol="0" anchor="ctr" anchorCtr="0" compatLnSpc="1">
            <a:prstTxWarp prst="textNoShape">
              <a:avLst/>
            </a:prstTxWarp>
            <a:noAutofit/>
          </a:bodyPr>
          <a:lstStyle/>
          <a:p>
            <a:pPr>
              <a:buClr>
                <a:srgbClr val="C00000"/>
              </a:buClr>
            </a:pPr>
            <a:r>
              <a:rPr lang="en-US" dirty="0">
                <a:ea typeface="Arial"/>
                <a:cs typeface="Arial"/>
                <a:sym typeface="Arial"/>
              </a:rPr>
              <a:t>History of Hadoop and Spark</a:t>
            </a:r>
            <a:endParaRPr dirty="0">
              <a:solidFill>
                <a:srgbClr val="C00000"/>
              </a:solidFill>
              <a:ea typeface="Arial"/>
              <a:cs typeface="Arial"/>
              <a:sym typeface="Arial"/>
            </a:endParaRPr>
          </a:p>
        </p:txBody>
      </p:sp>
      <p:sp>
        <p:nvSpPr>
          <p:cNvPr id="115" name="Shape 115"/>
          <p:cNvSpPr txBox="1">
            <a:spLocks noGrp="1"/>
          </p:cNvSpPr>
          <p:nvPr>
            <p:ph type="sldNum" idx="4294967295"/>
          </p:nvPr>
        </p:nvSpPr>
        <p:spPr>
          <a:xfrm>
            <a:off x="8957733" y="6295584"/>
            <a:ext cx="804907" cy="226643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75568" tIns="37774" rIns="75568" bIns="37774" rtlCol="0" anchor="ctr" anchorCtr="0">
            <a:noAutofit/>
          </a:bodyPr>
          <a:lstStyle/>
          <a:p>
            <a:pPr algn="l"/>
            <a:fld id="{00000000-1234-1234-1234-123412341234}" type="slidenum">
              <a:rPr lang="en-US"/>
              <a:pPr algn="l"/>
              <a:t>14</a:t>
            </a:fld>
            <a:endParaRPr/>
          </a:p>
        </p:txBody>
      </p:sp>
      <p:sp>
        <p:nvSpPr>
          <p:cNvPr id="46" name="Line 2">
            <a:extLst>
              <a:ext uri="{FF2B5EF4-FFF2-40B4-BE49-F238E27FC236}">
                <a16:creationId xmlns:a16="http://schemas.microsoft.com/office/drawing/2014/main" id="{B21B9ACE-3206-4D32-A621-EB1C055E02B2}"/>
              </a:ext>
            </a:extLst>
          </p:cNvPr>
          <p:cNvSpPr/>
          <p:nvPr/>
        </p:nvSpPr>
        <p:spPr>
          <a:xfrm>
            <a:off x="495971" y="1872747"/>
            <a:ext cx="8649944" cy="0"/>
          </a:xfrm>
          <a:prstGeom prst="line">
            <a:avLst/>
          </a:prstGeom>
          <a:ln w="25560">
            <a:solidFill>
              <a:srgbClr val="5B9BD5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US" sz="1543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9F522C6E-10CD-4E51-AC5F-BEFF5FC644F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8605" y="2404074"/>
            <a:ext cx="7840242" cy="3165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78496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3" name="Shape 503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ym typeface="Arial"/>
              </a:rPr>
              <a:t>Map Reduce</a:t>
            </a:r>
          </a:p>
        </p:txBody>
      </p:sp>
      <p:sp>
        <p:nvSpPr>
          <p:cNvPr id="506" name="Shape 506"/>
          <p:cNvSpPr txBox="1"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sym typeface="Arial"/>
              </a:rPr>
              <a:t>MapReduce enables distributing (parallelizing) a job across multiple nodes of a cluster</a:t>
            </a:r>
          </a:p>
          <a:p>
            <a:r>
              <a:rPr lang="en-US" dirty="0">
                <a:sym typeface="Arial"/>
              </a:rPr>
              <a:t>Allows programmers to describe processing in terms of simple </a:t>
            </a:r>
            <a:r>
              <a:rPr lang="en-US" dirty="0">
                <a:solidFill>
                  <a:srgbClr val="C00000"/>
                </a:solidFill>
                <a:sym typeface="Arial"/>
              </a:rPr>
              <a:t>map </a:t>
            </a:r>
            <a:r>
              <a:rPr lang="en-US" dirty="0">
                <a:sym typeface="Arial"/>
              </a:rPr>
              <a:t>and </a:t>
            </a:r>
            <a:r>
              <a:rPr lang="en-US" dirty="0">
                <a:solidFill>
                  <a:srgbClr val="C00000"/>
                </a:solidFill>
                <a:sym typeface="Arial"/>
              </a:rPr>
              <a:t>reduce</a:t>
            </a:r>
            <a:r>
              <a:rPr lang="en-US" dirty="0">
                <a:sym typeface="Arial"/>
              </a:rPr>
              <a:t> functions on items</a:t>
            </a:r>
          </a:p>
          <a:p>
            <a:r>
              <a:rPr lang="en-US" dirty="0">
                <a:sym typeface="Arial"/>
              </a:rPr>
              <a:t>Framework takes care of scaling, scheduling, hardware and software failures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063342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Spark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ym typeface="Arial"/>
              </a:rPr>
              <a:t>Same goal as Map Reduce, i.e., enable distributing (parallelizing) a job across multiple nodes of a cluster</a:t>
            </a:r>
          </a:p>
          <a:p>
            <a:r>
              <a:rPr lang="en-US" dirty="0">
                <a:sym typeface="Arial"/>
              </a:rPr>
              <a:t>Allows programmers to describe processing in terms of </a:t>
            </a:r>
            <a:r>
              <a:rPr lang="en-US" dirty="0">
                <a:solidFill>
                  <a:srgbClr val="C00000"/>
                </a:solidFill>
                <a:sym typeface="Arial"/>
              </a:rPr>
              <a:t>transformations</a:t>
            </a:r>
            <a:r>
              <a:rPr lang="en-US" dirty="0">
                <a:sym typeface="Arial"/>
              </a:rPr>
              <a:t> on fault-tolerant, distributed datasets</a:t>
            </a:r>
          </a:p>
          <a:p>
            <a:pPr lvl="1"/>
            <a:r>
              <a:rPr lang="en-US" dirty="0">
                <a:sym typeface="Arial"/>
              </a:rPr>
              <a:t>Datasets are nodes, transformations are edges in a graph</a:t>
            </a:r>
          </a:p>
          <a:p>
            <a:pPr lvl="1"/>
            <a:r>
              <a:rPr lang="en-US" dirty="0">
                <a:sym typeface="Arial"/>
              </a:rPr>
              <a:t>Transformations are evaluated only when needed (lazily)</a:t>
            </a:r>
          </a:p>
          <a:p>
            <a:r>
              <a:rPr lang="en-US" dirty="0">
                <a:sym typeface="Arial"/>
              </a:rPr>
              <a:t>Framework takes care of </a:t>
            </a:r>
            <a:r>
              <a:rPr lang="en-US" dirty="0">
                <a:solidFill>
                  <a:srgbClr val="C00000"/>
                </a:solidFill>
                <a:sym typeface="Arial"/>
              </a:rPr>
              <a:t>caching</a:t>
            </a:r>
            <a:r>
              <a:rPr lang="en-US" dirty="0">
                <a:sym typeface="Arial"/>
              </a:rPr>
              <a:t>, </a:t>
            </a:r>
            <a:r>
              <a:rPr lang="en-US" dirty="0">
                <a:solidFill>
                  <a:srgbClr val="C00000"/>
                </a:solidFill>
                <a:sym typeface="Arial"/>
              </a:rPr>
              <a:t>data locality</a:t>
            </a:r>
            <a:r>
              <a:rPr lang="en-US" dirty="0">
                <a:sym typeface="Arial"/>
              </a:rPr>
              <a:t>, scaling, scheduling, hardware and software failures</a:t>
            </a:r>
          </a:p>
          <a:p>
            <a:r>
              <a:rPr lang="en-US" dirty="0">
                <a:sym typeface="Arial"/>
              </a:rPr>
              <a:t>Keep idea is to cache intermediate data that is reused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fld id="{00000000-1234-1234-1234-123412341234}" type="slidenum">
              <a:rPr lang="en" smtClean="0"/>
              <a:pPr/>
              <a:t>16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8258551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920E81-4948-4434-8BF4-92A88F27E1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Challenges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3AF405-BF63-4076-913D-DFE64F063A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Parallelization</a:t>
            </a:r>
          </a:p>
          <a:p>
            <a:r>
              <a:rPr lang="en-CA" dirty="0"/>
              <a:t>Fault tolerance</a:t>
            </a:r>
          </a:p>
        </p:txBody>
      </p:sp>
    </p:spTree>
    <p:extLst>
      <p:ext uri="{BB962C8B-B14F-4D97-AF65-F5344CB8AC3E}">
        <p14:creationId xmlns:p14="http://schemas.microsoft.com/office/powerpoint/2010/main" val="31590622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DAEA84-1A7B-4BE2-A9C8-55BFA472A2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Parallelization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1EC2FD-D8C1-4A32-83B5-A0E6F30CAE0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Key intuition</a:t>
            </a:r>
          </a:p>
          <a:p>
            <a:pPr lvl="1"/>
            <a:r>
              <a:rPr lang="en-US" dirty="0"/>
              <a:t>Often same processing is required for all items</a:t>
            </a:r>
          </a:p>
          <a:p>
            <a:pPr lvl="1"/>
            <a:r>
              <a:rPr lang="en-US" dirty="0"/>
              <a:t>Processing is independent for each item</a:t>
            </a:r>
          </a:p>
          <a:p>
            <a:r>
              <a:rPr lang="en-US" dirty="0"/>
              <a:t>E.g., update count of the # of accesses to each website</a:t>
            </a:r>
          </a:p>
          <a:p>
            <a:pPr lvl="1"/>
            <a:r>
              <a:rPr lang="en-US" dirty="0"/>
              <a:t>Same operation is performed for each website</a:t>
            </a:r>
          </a:p>
          <a:p>
            <a:r>
              <a:rPr lang="en-US" dirty="0"/>
              <a:t>Operation (e.g., map) can be performed in parallel</a:t>
            </a:r>
          </a:p>
          <a:p>
            <a:pPr lvl="1"/>
            <a:r>
              <a:rPr lang="en-US" dirty="0"/>
              <a:t>Similar to a SIMD instruction</a:t>
            </a:r>
          </a:p>
          <a:p>
            <a:pPr lvl="1"/>
            <a:r>
              <a:rPr lang="en-US" dirty="0"/>
              <a:t>However, operation works on shards on different machines</a:t>
            </a:r>
          </a:p>
          <a:p>
            <a:pPr lvl="1"/>
            <a:r>
              <a:rPr lang="en-US" dirty="0"/>
              <a:t>Produces intermediate data that is also sharded across machines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E801DB-66ED-4058-995E-C9E726645B34}"/>
              </a:ext>
            </a:extLst>
          </p:cNvPr>
          <p:cNvSpPr>
            <a:spLocks noGrp="1"/>
          </p:cNvSpPr>
          <p:nvPr>
            <p:ph type="sldNum" idx="4294967295"/>
          </p:nvPr>
        </p:nvSpPr>
        <p:spPr/>
        <p:txBody>
          <a:bodyPr/>
          <a:lstStyle/>
          <a:p>
            <a:pPr lvl="0"/>
            <a:fld id="{00000000-1234-1234-1234-123412341234}" type="slidenum">
              <a:rPr lang="en-US" smtClean="0">
                <a:sym typeface="Questrial"/>
              </a:rPr>
              <a:pPr lvl="0"/>
              <a:t>18</a:t>
            </a:fld>
            <a:endParaRPr lang="en-US">
              <a:sym typeface="Questrial"/>
            </a:endParaRPr>
          </a:p>
        </p:txBody>
      </p:sp>
    </p:spTree>
    <p:extLst>
      <p:ext uri="{BB962C8B-B14F-4D97-AF65-F5344CB8AC3E}">
        <p14:creationId xmlns:p14="http://schemas.microsoft.com/office/powerpoint/2010/main" val="205012261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DAEA84-1A7B-4BE2-A9C8-55BFA472A2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Batching?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1EC2FD-D8C1-4A32-83B5-A0E6F30CAE0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Shards are typically large, e.g., 16-64MB</a:t>
            </a:r>
          </a:p>
          <a:p>
            <a:r>
              <a:rPr lang="en-US" dirty="0"/>
              <a:t>Batch processing, i.e., processing all the data in a shard amortizes processing costs</a:t>
            </a:r>
          </a:p>
          <a:p>
            <a:pPr lvl="1"/>
            <a:r>
              <a:rPr lang="en-US" dirty="0"/>
              <a:t>Cost of processing each item is typically low, e.g., count++</a:t>
            </a:r>
          </a:p>
          <a:p>
            <a:pPr lvl="1"/>
            <a:r>
              <a:rPr lang="en-US" dirty="0"/>
              <a:t>Cost of accessing each item from storage is high</a:t>
            </a:r>
          </a:p>
          <a:p>
            <a:pPr lvl="1"/>
            <a:r>
              <a:rPr lang="en-US" dirty="0"/>
              <a:t>Batching reduces the latter cost</a:t>
            </a:r>
          </a:p>
          <a:p>
            <a:r>
              <a:rPr lang="en-US" dirty="0"/>
              <a:t>However, batching requires enough data (updates) to be available, so trades </a:t>
            </a:r>
            <a:r>
              <a:rPr lang="en-US" dirty="0">
                <a:solidFill>
                  <a:srgbClr val="C00000"/>
                </a:solidFill>
              </a:rPr>
              <a:t>latency</a:t>
            </a:r>
            <a:r>
              <a:rPr lang="en-US" dirty="0"/>
              <a:t> for </a:t>
            </a:r>
            <a:r>
              <a:rPr lang="en-US" dirty="0">
                <a:solidFill>
                  <a:srgbClr val="C00000"/>
                </a:solidFill>
              </a:rPr>
              <a:t>efficiency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E801DB-66ED-4058-995E-C9E726645B34}"/>
              </a:ext>
            </a:extLst>
          </p:cNvPr>
          <p:cNvSpPr>
            <a:spLocks noGrp="1"/>
          </p:cNvSpPr>
          <p:nvPr>
            <p:ph type="sldNum" idx="4294967295"/>
          </p:nvPr>
        </p:nvSpPr>
        <p:spPr/>
        <p:txBody>
          <a:bodyPr/>
          <a:lstStyle/>
          <a:p>
            <a:pPr lvl="0"/>
            <a:fld id="{00000000-1234-1234-1234-123412341234}" type="slidenum">
              <a:rPr lang="en-US" smtClean="0">
                <a:sym typeface="Questrial"/>
              </a:rPr>
              <a:pPr lvl="0"/>
              <a:t>19</a:t>
            </a:fld>
            <a:endParaRPr lang="en-US">
              <a:sym typeface="Questrial"/>
            </a:endParaRPr>
          </a:p>
        </p:txBody>
      </p:sp>
    </p:spTree>
    <p:extLst>
      <p:ext uri="{BB962C8B-B14F-4D97-AF65-F5344CB8AC3E}">
        <p14:creationId xmlns:p14="http://schemas.microsoft.com/office/powerpoint/2010/main" val="40861409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are Web-Scale Apps?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Applications that are </a:t>
            </a:r>
            <a:br>
              <a:rPr lang="en-US" dirty="0"/>
            </a:br>
            <a:r>
              <a:rPr lang="en-US" dirty="0"/>
              <a:t>hosted in massive-scale </a:t>
            </a:r>
            <a:br>
              <a:rPr lang="en-US" dirty="0"/>
            </a:br>
            <a:r>
              <a:rPr lang="en-US" dirty="0"/>
              <a:t>computing infrastructures </a:t>
            </a:r>
            <a:br>
              <a:rPr lang="en-US" dirty="0"/>
            </a:br>
            <a:r>
              <a:rPr lang="en-US" dirty="0"/>
              <a:t>such as data centers</a:t>
            </a:r>
          </a:p>
          <a:p>
            <a:r>
              <a:rPr lang="en-US" dirty="0"/>
              <a:t>Used by millions of </a:t>
            </a:r>
            <a:br>
              <a:rPr lang="en-US" dirty="0"/>
            </a:br>
            <a:r>
              <a:rPr lang="en-US" dirty="0"/>
              <a:t>geographically distributed </a:t>
            </a:r>
            <a:br>
              <a:rPr lang="en-US" dirty="0"/>
            </a:br>
            <a:r>
              <a:rPr lang="en-US" dirty="0"/>
              <a:t>users</a:t>
            </a:r>
          </a:p>
          <a:p>
            <a:pPr lvl="1"/>
            <a:r>
              <a:rPr lang="en-US" dirty="0"/>
              <a:t>Via web browsers, </a:t>
            </a:r>
            <a:br>
              <a:rPr lang="en-US" dirty="0"/>
            </a:br>
            <a:r>
              <a:rPr lang="en-US" dirty="0"/>
              <a:t>mobile clients, etc.</a:t>
            </a:r>
          </a:p>
          <a:p>
            <a:r>
              <a:rPr lang="en-US" dirty="0"/>
              <a:t>Produce, store, consume massive amounts of data</a:t>
            </a:r>
          </a:p>
          <a:p>
            <a:pPr lvl="1"/>
            <a:r>
              <a:rPr lang="en-US" dirty="0"/>
              <a:t>Scale is hard to comprehend</a:t>
            </a:r>
          </a:p>
          <a:p>
            <a:endParaRPr lang="en-US" dirty="0"/>
          </a:p>
          <a:p>
            <a:endParaRPr lang="en-CA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77444F1-E904-4FB0-AD8B-902022EFA0D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7629" b="23260"/>
          <a:stretch/>
        </p:blipFill>
        <p:spPr>
          <a:xfrm>
            <a:off x="5580997" y="1670598"/>
            <a:ext cx="4158750" cy="4199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96154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3A39AD-BD91-4C8C-9AAA-C2CE0D7696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Fault Tolerance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1404D1-5138-4D92-B019-FF78F8E70C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Why is it really important for </a:t>
            </a:r>
            <a:r>
              <a:rPr lang="en-CA"/>
              <a:t>large computations?</a:t>
            </a:r>
            <a:endParaRPr lang="en-CA" dirty="0"/>
          </a:p>
          <a:p>
            <a:r>
              <a:rPr lang="en-CA" dirty="0"/>
              <a:t>Aim is to hide failures from applications</a:t>
            </a:r>
          </a:p>
          <a:p>
            <a:pPr lvl="1"/>
            <a:r>
              <a:rPr lang="en-CA" dirty="0"/>
              <a:t>Provide behavior equivalent to fail-free operation</a:t>
            </a:r>
          </a:p>
          <a:p>
            <a:pPr lvl="1"/>
            <a:r>
              <a:rPr lang="en-CA" dirty="0"/>
              <a:t>Sometimes described in terms of exactly-once operation</a:t>
            </a:r>
          </a:p>
          <a:p>
            <a:r>
              <a:rPr lang="en-CA" dirty="0"/>
              <a:t>Both Map Reduce and Spark provide strong fault tolerance guarantees</a:t>
            </a:r>
          </a:p>
          <a:p>
            <a:pPr lvl="1"/>
            <a:r>
              <a:rPr lang="en-CA" dirty="0"/>
              <a:t>Their behavior is equivalent to running a sequential computation, even in the presence of failures</a:t>
            </a:r>
          </a:p>
          <a:p>
            <a:r>
              <a:rPr lang="en-CA" dirty="0"/>
              <a:t>We will discuss their fault tolerance techniques in detail</a:t>
            </a:r>
          </a:p>
        </p:txBody>
      </p:sp>
    </p:spTree>
    <p:extLst>
      <p:ext uri="{BB962C8B-B14F-4D97-AF65-F5344CB8AC3E}">
        <p14:creationId xmlns:p14="http://schemas.microsoft.com/office/powerpoint/2010/main" val="20788218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C81230-C1EB-4340-B1A4-3F1A4F3430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What Kind of Data is Stored?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1786BA-5820-448E-9595-629314526D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Companies store data based on their business model …</a:t>
            </a:r>
          </a:p>
          <a:p>
            <a:pPr lvl="1"/>
            <a:r>
              <a:rPr lang="en-US" dirty="0"/>
              <a:t>Google, e.g., daily snapshot of all the web pages in the world</a:t>
            </a:r>
          </a:p>
          <a:p>
            <a:pPr lvl="1"/>
            <a:r>
              <a:rPr lang="en-US" dirty="0"/>
              <a:t>Amazon, e.g., current product data &amp; price for every product</a:t>
            </a:r>
          </a:p>
          <a:p>
            <a:pPr lvl="1"/>
            <a:r>
              <a:rPr lang="en-US" dirty="0"/>
              <a:t>Facebook, e.g., social networking graph</a:t>
            </a:r>
          </a:p>
          <a:p>
            <a:pPr lvl="1"/>
            <a:r>
              <a:rPr lang="en-US" dirty="0"/>
              <a:t>…</a:t>
            </a:r>
          </a:p>
          <a:p>
            <a:r>
              <a:rPr lang="en-US" dirty="0"/>
              <a:t>We have seen various types of storage systems for storing this data</a:t>
            </a:r>
          </a:p>
          <a:p>
            <a:pPr lvl="1"/>
            <a:r>
              <a:rPr lang="en-US" dirty="0"/>
              <a:t>Data is typically sharded across many machines</a:t>
            </a:r>
          </a:p>
          <a:p>
            <a:pPr lvl="1"/>
            <a:r>
              <a:rPr lang="en-US" dirty="0"/>
              <a:t>Sharded data is replicated for fault tolerance, fast read access</a:t>
            </a:r>
          </a:p>
          <a:p>
            <a:pPr lvl="1"/>
            <a:r>
              <a:rPr lang="en-US" dirty="0"/>
              <a:t>Much focus on scalability, data availability, consistency, etc.</a:t>
            </a:r>
          </a:p>
          <a:p>
            <a:pPr lvl="1"/>
            <a:endParaRPr lang="en-US" dirty="0"/>
          </a:p>
          <a:p>
            <a:pPr lvl="1"/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0494705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92D13C-27D4-449E-929C-634A8866B3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How is the Data Used? </a:t>
            </a:r>
            <a:r>
              <a:rPr lang="en-US" dirty="0" err="1"/>
              <a:t>i.e</a:t>
            </a:r>
            <a:r>
              <a:rPr lang="en-US" dirty="0"/>
              <a:t>, What is “Big Data”?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BDC81A-4615-43DF-A570-3C05D8F0A5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Web search (e.g., Google) needs to analyze billions of web pages to determine the most relevant pages</a:t>
            </a:r>
          </a:p>
          <a:p>
            <a:r>
              <a:rPr lang="en-US" dirty="0"/>
              <a:t>Product search (e.g., Amazon) needs to analyze millions of products, who bought them, their reviews, etc.</a:t>
            </a:r>
          </a:p>
          <a:p>
            <a:r>
              <a:rPr lang="en-US" dirty="0"/>
              <a:t>Recommendation systems (e.g., LinkedIn, Facebooks) need to analyze massive social graphs</a:t>
            </a:r>
          </a:p>
          <a:p>
            <a:r>
              <a:rPr lang="en-US" dirty="0"/>
              <a:t>All the above can be used to generate massive revenue streams, e.g., smart ad placement, recommendations</a:t>
            </a:r>
          </a:p>
          <a:p>
            <a:pPr lvl="1"/>
            <a:r>
              <a:rPr lang="en-US" dirty="0"/>
              <a:t>These are restaurants you might like based on your tastes …</a:t>
            </a:r>
          </a:p>
          <a:p>
            <a:pPr lvl="1"/>
            <a:r>
              <a:rPr lang="en-US" dirty="0"/>
              <a:t>These stores have big Christmas sales for things you like …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5964681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A66C2687-CD0A-4362-B1DA-44CCB3C640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A Simple Example: Web Search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69AF42-C83F-4013-97E3-9B6FC0F205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Data collection and storage</a:t>
            </a:r>
          </a:p>
          <a:p>
            <a:pPr lvl="1"/>
            <a:r>
              <a:rPr lang="en-US" dirty="0"/>
              <a:t>Collect web pages, store them</a:t>
            </a:r>
          </a:p>
          <a:p>
            <a:r>
              <a:rPr lang="en-US" dirty="0"/>
              <a:t>Data analytics</a:t>
            </a:r>
          </a:p>
          <a:p>
            <a:pPr lvl="1"/>
            <a:r>
              <a:rPr lang="en-US" dirty="0"/>
              <a:t>Extract words (or phases) from web pages</a:t>
            </a:r>
          </a:p>
          <a:p>
            <a:pPr lvl="1"/>
            <a:r>
              <a:rPr lang="en-US" dirty="0"/>
              <a:t>Associate each word with a ranked list of web pages that contain these words</a:t>
            </a:r>
          </a:p>
          <a:p>
            <a:r>
              <a:rPr lang="en-US" dirty="0"/>
              <a:t>Data serving</a:t>
            </a:r>
          </a:p>
          <a:p>
            <a:pPr lvl="1"/>
            <a:r>
              <a:rPr lang="en-US" dirty="0"/>
              <a:t>When user searches for word, serve associated list of pages</a:t>
            </a:r>
          </a:p>
        </p:txBody>
      </p:sp>
    </p:spTree>
    <p:extLst>
      <p:ext uri="{BB962C8B-B14F-4D97-AF65-F5344CB8AC3E}">
        <p14:creationId xmlns:p14="http://schemas.microsoft.com/office/powerpoint/2010/main" val="20671711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A66C2687-CD0A-4362-B1DA-44CCB3C640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Data Analytics Requirements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69AF42-C83F-4013-97E3-9B6FC0F205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Data analytics</a:t>
            </a:r>
          </a:p>
          <a:p>
            <a:pPr lvl="1"/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Extract words (or phases) from web pages</a:t>
            </a:r>
          </a:p>
          <a:p>
            <a:pPr lvl="1"/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Associate each word with a ranked list of web pages that contain these words</a:t>
            </a:r>
          </a:p>
          <a:p>
            <a:r>
              <a:rPr lang="en-US" dirty="0"/>
              <a:t>Massive computation needs</a:t>
            </a:r>
          </a:p>
          <a:p>
            <a:pPr lvl="1"/>
            <a:r>
              <a:rPr lang="en-US" dirty="0"/>
              <a:t>Parse all pages</a:t>
            </a:r>
          </a:p>
          <a:p>
            <a:pPr lvl="1"/>
            <a:r>
              <a:rPr lang="en-US" dirty="0"/>
              <a:t>Rank all pages, similar to sorting a very large data set</a:t>
            </a:r>
          </a:p>
          <a:p>
            <a:pPr lvl="2"/>
            <a:r>
              <a:rPr lang="en-US" dirty="0"/>
              <a:t>E.g., find the “most authoritative pages” by organizing web pages in a graph, then finding the graph nodes with highest weight (rank)</a:t>
            </a:r>
          </a:p>
        </p:txBody>
      </p:sp>
    </p:spTree>
    <p:extLst>
      <p:ext uri="{BB962C8B-B14F-4D97-AF65-F5344CB8AC3E}">
        <p14:creationId xmlns:p14="http://schemas.microsoft.com/office/powerpoint/2010/main" val="29177270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A66C2687-CD0A-4362-B1DA-44CCB3C640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Data Analytics Challenges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69AF42-C83F-4013-97E3-9B6FC0F205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Data is massive</a:t>
            </a:r>
          </a:p>
          <a:p>
            <a:pPr lvl="1"/>
            <a:r>
              <a:rPr lang="en-US" dirty="0"/>
              <a:t>Need </a:t>
            </a:r>
            <a:r>
              <a:rPr lang="en-US" dirty="0" err="1"/>
              <a:t>sharding</a:t>
            </a:r>
            <a:r>
              <a:rPr lang="en-US" dirty="0"/>
              <a:t> across large numbers of machines</a:t>
            </a:r>
          </a:p>
          <a:p>
            <a:pPr lvl="1"/>
            <a:r>
              <a:rPr lang="en-US" dirty="0"/>
              <a:t>Need storage on disk</a:t>
            </a:r>
          </a:p>
          <a:p>
            <a:pPr lvl="1"/>
            <a:r>
              <a:rPr lang="en-US" dirty="0"/>
              <a:t>Need to handle storage failures</a:t>
            </a:r>
          </a:p>
          <a:p>
            <a:pPr lvl="1"/>
            <a:r>
              <a:rPr lang="en-US" dirty="0"/>
              <a:t>Need to handle updates (later)</a:t>
            </a:r>
          </a:p>
          <a:p>
            <a:r>
              <a:rPr lang="en-US" dirty="0"/>
              <a:t>Computation is massive</a:t>
            </a:r>
          </a:p>
          <a:p>
            <a:pPr lvl="1"/>
            <a:r>
              <a:rPr lang="en-US" dirty="0"/>
              <a:t>Need scalable, parallel computation models</a:t>
            </a:r>
          </a:p>
          <a:p>
            <a:pPr lvl="1"/>
            <a:r>
              <a:rPr lang="en-US" dirty="0"/>
              <a:t>Need to handle massive intermediate, final results</a:t>
            </a:r>
          </a:p>
          <a:p>
            <a:pPr lvl="1"/>
            <a:r>
              <a:rPr lang="en-US" dirty="0"/>
              <a:t>Need to handle compute failures</a:t>
            </a:r>
          </a:p>
        </p:txBody>
      </p:sp>
    </p:spTree>
    <p:extLst>
      <p:ext uri="{BB962C8B-B14F-4D97-AF65-F5344CB8AC3E}">
        <p14:creationId xmlns:p14="http://schemas.microsoft.com/office/powerpoint/2010/main" val="18757122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69E394-60DE-4D7C-9F81-DDA49E2DE8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Analytics Frameworks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29FE0D-CD9E-40CD-BB00-9901DA4DAA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These frameworks perform massively parallel (“always sharded”) computing efficiently</a:t>
            </a:r>
          </a:p>
          <a:p>
            <a:r>
              <a:rPr lang="en-US" dirty="0"/>
              <a:t>The data starts out sharded</a:t>
            </a:r>
          </a:p>
          <a:p>
            <a:r>
              <a:rPr lang="en-US" dirty="0"/>
              <a:t>Often the intermediary states and results are sharded</a:t>
            </a:r>
          </a:p>
          <a:p>
            <a:r>
              <a:rPr lang="en-US" dirty="0"/>
              <a:t>Final results are some human-useful output, e.g., charts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625829-ED07-484C-A407-58E4EB2E9C95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/>
        <p:txBody>
          <a:bodyPr/>
          <a:lstStyle/>
          <a:p>
            <a:r>
              <a:rPr lang="en-US"/>
              <a:t>http://www.cs.cornell.edu/courses/cs5412/2018sp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032F946-77E4-4B66-92D3-C20B01EC35FA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fld id="{3C974458-8A97-4835-BF79-1FB6D7856C21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62668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Shape 154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ym typeface="Arial"/>
              </a:rPr>
              <a:t>A Typical Big Data System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F4394F11-3938-4CB3-9926-AEA5B5125731}"/>
              </a:ext>
            </a:extLst>
          </p:cNvPr>
          <p:cNvGrpSpPr/>
          <p:nvPr/>
        </p:nvGrpSpPr>
        <p:grpSpPr>
          <a:xfrm>
            <a:off x="1227281" y="2245225"/>
            <a:ext cx="7622888" cy="3494855"/>
            <a:chOff x="779304" y="2732228"/>
            <a:chExt cx="9873744" cy="3500603"/>
          </a:xfrm>
        </p:grpSpPr>
        <p:sp>
          <p:nvSpPr>
            <p:cNvPr id="157" name="Shape 157"/>
            <p:cNvSpPr/>
            <p:nvPr/>
          </p:nvSpPr>
          <p:spPr>
            <a:xfrm>
              <a:off x="779304" y="5197091"/>
              <a:ext cx="9873744" cy="1035740"/>
            </a:xfrm>
            <a:prstGeom prst="roundRect">
              <a:avLst>
                <a:gd name="adj" fmla="val 16667"/>
              </a:avLst>
            </a:prstGeom>
            <a:solidFill>
              <a:srgbClr val="DD7E6B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spcFirstLastPara="1" wrap="square" lIns="75568" tIns="75568" rIns="75568" bIns="75568" anchor="ctr" anchorCtr="0">
              <a:noAutofit/>
            </a:bodyPr>
            <a:lstStyle/>
            <a:p>
              <a:pPr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819" dirty="0"/>
                <a:t>Data Storage (File System, Database)</a:t>
              </a:r>
            </a:p>
          </p:txBody>
        </p:sp>
        <p:sp>
          <p:nvSpPr>
            <p:cNvPr id="158" name="Shape 158"/>
            <p:cNvSpPr/>
            <p:nvPr/>
          </p:nvSpPr>
          <p:spPr>
            <a:xfrm>
              <a:off x="779304" y="3966850"/>
              <a:ext cx="9873744" cy="1035740"/>
            </a:xfrm>
            <a:prstGeom prst="roundRect">
              <a:avLst>
                <a:gd name="adj" fmla="val 16667"/>
              </a:avLst>
            </a:prstGeom>
            <a:solidFill>
              <a:srgbClr val="93C47D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spcFirstLastPara="1" wrap="square" lIns="75568" tIns="75568" rIns="75568" bIns="75568" anchor="ctr" anchorCtr="0">
              <a:noAutofit/>
            </a:bodyPr>
            <a:lstStyle/>
            <a:p>
              <a:pPr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819" dirty="0"/>
                <a:t>Resource Manager (Workload Manager, Task Scheduler)</a:t>
              </a:r>
              <a:endParaRPr sz="1819" dirty="0"/>
            </a:p>
          </p:txBody>
        </p:sp>
        <p:sp>
          <p:nvSpPr>
            <p:cNvPr id="159" name="Shape 159"/>
            <p:cNvSpPr/>
            <p:nvPr/>
          </p:nvSpPr>
          <p:spPr>
            <a:xfrm>
              <a:off x="779304" y="2732228"/>
              <a:ext cx="1950116" cy="1035740"/>
            </a:xfrm>
            <a:prstGeom prst="roundRect">
              <a:avLst>
                <a:gd name="adj" fmla="val 16667"/>
              </a:avLst>
            </a:prstGeom>
            <a:solidFill>
              <a:srgbClr val="A4C2F4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spcFirstLastPara="1" wrap="square" lIns="75568" tIns="75568" rIns="75568" bIns="75568" anchor="ctr" anchorCtr="0">
              <a:noAutofit/>
            </a:bodyPr>
            <a:lstStyle/>
            <a:p>
              <a:pPr algn="ctr">
                <a:spcBef>
                  <a:spcPts val="0"/>
                </a:spcBef>
                <a:spcAft>
                  <a:spcPts val="0"/>
                </a:spcAft>
              </a:pPr>
              <a:endParaRPr sz="1653" dirty="0">
                <a:latin typeface="Questrial"/>
                <a:ea typeface="Questrial"/>
                <a:cs typeface="Questrial"/>
                <a:sym typeface="Questrial"/>
              </a:endParaRPr>
            </a:p>
            <a:p>
              <a:pPr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653" dirty="0"/>
                <a:t>Batch Processing</a:t>
              </a:r>
              <a:endParaRPr sz="1653" dirty="0"/>
            </a:p>
            <a:p>
              <a:pPr>
                <a:spcBef>
                  <a:spcPts val="0"/>
                </a:spcBef>
                <a:spcAft>
                  <a:spcPts val="0"/>
                </a:spcAft>
              </a:pPr>
              <a:endParaRPr sz="1984" dirty="0"/>
            </a:p>
          </p:txBody>
        </p:sp>
        <p:sp>
          <p:nvSpPr>
            <p:cNvPr id="160" name="Shape 160"/>
            <p:cNvSpPr/>
            <p:nvPr/>
          </p:nvSpPr>
          <p:spPr>
            <a:xfrm>
              <a:off x="2880854" y="2732228"/>
              <a:ext cx="1750963" cy="1035740"/>
            </a:xfrm>
            <a:prstGeom prst="roundRect">
              <a:avLst>
                <a:gd name="adj" fmla="val 16667"/>
              </a:avLst>
            </a:prstGeom>
            <a:solidFill>
              <a:srgbClr val="A4C2F4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spcFirstLastPara="1" wrap="square" lIns="75568" tIns="75568" rIns="75568" bIns="75568" anchor="ctr" anchorCtr="0">
              <a:noAutofit/>
            </a:bodyPr>
            <a:lstStyle/>
            <a:p>
              <a:pPr algn="ctr">
                <a:spcBef>
                  <a:spcPts val="0"/>
                </a:spcBef>
                <a:spcAft>
                  <a:spcPts val="0"/>
                </a:spcAft>
              </a:pPr>
              <a:endParaRPr sz="1653">
                <a:latin typeface="Questrial"/>
                <a:ea typeface="Questrial"/>
                <a:cs typeface="Questrial"/>
                <a:sym typeface="Questrial"/>
              </a:endParaRPr>
            </a:p>
            <a:p>
              <a:pPr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653"/>
                <a:t>Analytical SQL</a:t>
              </a:r>
              <a:endParaRPr sz="1653"/>
            </a:p>
            <a:p>
              <a:pPr>
                <a:spcBef>
                  <a:spcPts val="0"/>
                </a:spcBef>
                <a:spcAft>
                  <a:spcPts val="0"/>
                </a:spcAft>
              </a:pPr>
              <a:endParaRPr sz="1984"/>
            </a:p>
          </p:txBody>
        </p:sp>
        <p:sp>
          <p:nvSpPr>
            <p:cNvPr id="161" name="Shape 161"/>
            <p:cNvSpPr/>
            <p:nvPr/>
          </p:nvSpPr>
          <p:spPr>
            <a:xfrm>
              <a:off x="4783251" y="2732228"/>
              <a:ext cx="1905460" cy="1035740"/>
            </a:xfrm>
            <a:prstGeom prst="roundRect">
              <a:avLst>
                <a:gd name="adj" fmla="val 16667"/>
              </a:avLst>
            </a:prstGeom>
            <a:solidFill>
              <a:srgbClr val="A4C2F4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spcFirstLastPara="1" wrap="square" lIns="75568" tIns="75568" rIns="75568" bIns="75568" anchor="ctr" anchorCtr="0">
              <a:noAutofit/>
            </a:bodyPr>
            <a:lstStyle/>
            <a:p>
              <a:pPr algn="ctr">
                <a:spcBef>
                  <a:spcPts val="0"/>
                </a:spcBef>
                <a:spcAft>
                  <a:spcPts val="0"/>
                </a:spcAft>
              </a:pPr>
              <a:endParaRPr sz="1653">
                <a:latin typeface="Questrial"/>
                <a:ea typeface="Questrial"/>
                <a:cs typeface="Questrial"/>
                <a:sym typeface="Questrial"/>
              </a:endParaRPr>
            </a:p>
            <a:p>
              <a:pPr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653"/>
                <a:t>Stream Processing</a:t>
              </a:r>
              <a:endParaRPr sz="1653"/>
            </a:p>
            <a:p>
              <a:pPr>
                <a:spcBef>
                  <a:spcPts val="0"/>
                </a:spcBef>
                <a:spcAft>
                  <a:spcPts val="0"/>
                </a:spcAft>
              </a:pPr>
              <a:endParaRPr sz="1984"/>
            </a:p>
          </p:txBody>
        </p:sp>
        <p:sp>
          <p:nvSpPr>
            <p:cNvPr id="162" name="Shape 162"/>
            <p:cNvSpPr/>
            <p:nvPr/>
          </p:nvSpPr>
          <p:spPr>
            <a:xfrm>
              <a:off x="6840145" y="2732228"/>
              <a:ext cx="1750963" cy="1035740"/>
            </a:xfrm>
            <a:prstGeom prst="roundRect">
              <a:avLst>
                <a:gd name="adj" fmla="val 16667"/>
              </a:avLst>
            </a:prstGeom>
            <a:solidFill>
              <a:srgbClr val="A4C2F4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spcFirstLastPara="1" wrap="square" lIns="75568" tIns="75568" rIns="75568" bIns="75568" anchor="ctr" anchorCtr="0">
              <a:noAutofit/>
            </a:bodyPr>
            <a:lstStyle/>
            <a:p>
              <a:pPr algn="ctr">
                <a:spcBef>
                  <a:spcPts val="0"/>
                </a:spcBef>
                <a:spcAft>
                  <a:spcPts val="0"/>
                </a:spcAft>
              </a:pPr>
              <a:endParaRPr sz="1653">
                <a:latin typeface="Questrial"/>
                <a:ea typeface="Questrial"/>
                <a:cs typeface="Questrial"/>
                <a:sym typeface="Questrial"/>
              </a:endParaRPr>
            </a:p>
            <a:p>
              <a:pPr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653"/>
                <a:t>Machine Learning</a:t>
              </a:r>
              <a:endParaRPr sz="1653"/>
            </a:p>
            <a:p>
              <a:pPr>
                <a:spcBef>
                  <a:spcPts val="0"/>
                </a:spcBef>
                <a:spcAft>
                  <a:spcPts val="0"/>
                </a:spcAft>
              </a:pPr>
              <a:endParaRPr sz="1984"/>
            </a:p>
          </p:txBody>
        </p:sp>
        <p:sp>
          <p:nvSpPr>
            <p:cNvPr id="163" name="Shape 163"/>
            <p:cNvSpPr/>
            <p:nvPr/>
          </p:nvSpPr>
          <p:spPr>
            <a:xfrm>
              <a:off x="8742540" y="2732228"/>
              <a:ext cx="1905460" cy="1035740"/>
            </a:xfrm>
            <a:prstGeom prst="roundRect">
              <a:avLst>
                <a:gd name="adj" fmla="val 16667"/>
              </a:avLst>
            </a:prstGeom>
            <a:solidFill>
              <a:srgbClr val="A4C2F4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spcFirstLastPara="1" wrap="square" lIns="75568" tIns="75568" rIns="75568" bIns="75568" anchor="ctr" anchorCtr="0">
              <a:noAutofit/>
            </a:bodyPr>
            <a:lstStyle/>
            <a:p>
              <a:pPr algn="ctr">
                <a:spcBef>
                  <a:spcPts val="0"/>
                </a:spcBef>
                <a:spcAft>
                  <a:spcPts val="0"/>
                </a:spcAft>
              </a:pPr>
              <a:endParaRPr sz="1653" dirty="0">
                <a:latin typeface="Questrial"/>
                <a:ea typeface="Questrial"/>
                <a:cs typeface="Questrial"/>
                <a:sym typeface="Questrial"/>
              </a:endParaRPr>
            </a:p>
            <a:p>
              <a:pPr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488" dirty="0"/>
                <a:t>Other Applications</a:t>
              </a:r>
              <a:endParaRPr sz="1488" dirty="0"/>
            </a:p>
            <a:p>
              <a:pPr>
                <a:spcBef>
                  <a:spcPts val="0"/>
                </a:spcBef>
                <a:spcAft>
                  <a:spcPts val="0"/>
                </a:spcAft>
              </a:pPr>
              <a:endParaRPr sz="1984" dirty="0"/>
            </a:p>
          </p:txBody>
        </p:sp>
      </p:grpSp>
    </p:spTree>
    <p:extLst>
      <p:ext uri="{BB962C8B-B14F-4D97-AF65-F5344CB8AC3E}">
        <p14:creationId xmlns:p14="http://schemas.microsoft.com/office/powerpoint/2010/main" val="4127493978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Utopia"/>
        <a:ea typeface=""/>
        <a:cs typeface=""/>
      </a:majorFont>
      <a:minorFont>
        <a:latin typeface="Utop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102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102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Talk Template</Template>
  <TotalTime>6046</TotalTime>
  <Words>1302</Words>
  <Application>Microsoft Office PowerPoint</Application>
  <PresentationFormat>Custom</PresentationFormat>
  <Paragraphs>186</Paragraphs>
  <Slides>20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Arial</vt:lpstr>
      <vt:lpstr>Questrial</vt:lpstr>
      <vt:lpstr>Times New Roman</vt:lpstr>
      <vt:lpstr>Utopia</vt:lpstr>
      <vt:lpstr>Verdana</vt:lpstr>
      <vt:lpstr>Default Design</vt:lpstr>
      <vt:lpstr>Data Parallel Frameworks</vt:lpstr>
      <vt:lpstr>What are Web-Scale Apps?</vt:lpstr>
      <vt:lpstr>What Kind of Data is Stored?</vt:lpstr>
      <vt:lpstr>How is the Data Used? i.e, What is “Big Data”?</vt:lpstr>
      <vt:lpstr>A Simple Example: Web Search</vt:lpstr>
      <vt:lpstr>Data Analytics Requirements </vt:lpstr>
      <vt:lpstr>Data Analytics Challenges </vt:lpstr>
      <vt:lpstr>Data Analytics Frameworks</vt:lpstr>
      <vt:lpstr>A Typical Big Data System</vt:lpstr>
      <vt:lpstr>Open-Source Apache Ecosystem</vt:lpstr>
      <vt:lpstr>Data Ingestion</vt:lpstr>
      <vt:lpstr>Coordination</vt:lpstr>
      <vt:lpstr>Batch Processing Frameworks</vt:lpstr>
      <vt:lpstr>History of Hadoop and Spark</vt:lpstr>
      <vt:lpstr>Map Reduce</vt:lpstr>
      <vt:lpstr>Spark</vt:lpstr>
      <vt:lpstr>Challenges</vt:lpstr>
      <vt:lpstr>Parallelization</vt:lpstr>
      <vt:lpstr>Why Batching?</vt:lpstr>
      <vt:lpstr>Fault Tolerance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Special Topics in Software Engineering:  Dependable Systems</dc:title>
  <dc:creator>Ashvin Goel</dc:creator>
  <cp:lastModifiedBy>Ashvin Goel</cp:lastModifiedBy>
  <cp:revision>337</cp:revision>
  <cp:lastPrinted>1601-01-01T00:00:00Z</cp:lastPrinted>
  <dcterms:created xsi:type="dcterms:W3CDTF">2006-01-08T15:16:40Z</dcterms:created>
  <dcterms:modified xsi:type="dcterms:W3CDTF">2022-03-02T15:09:43Z</dcterms:modified>
</cp:coreProperties>
</file>