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220" autoAdjust="0"/>
    <p:restoredTop sz="94660"/>
  </p:normalViewPr>
  <p:slideViewPr>
    <p:cSldViewPr>
      <p:cViewPr varScale="1">
        <p:scale>
          <a:sx n="74" d="100"/>
          <a:sy n="74" d="100"/>
        </p:scale>
        <p:origin x="-10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6C6D4-4310-45BB-8352-3DBC885976DE}" type="datetimeFigureOut">
              <a:rPr lang="en-US" smtClean="0"/>
              <a:pPr/>
              <a:t>6/4/2010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8B469B-9E73-4507-AB6A-9F18DEFBB034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2BF19C-CB12-4F59-ADAC-F68D770D85FD}" type="datetimeFigureOut">
              <a:rPr lang="en-US" smtClean="0"/>
              <a:pPr/>
              <a:t>6/4/2010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50D02-FDB4-4A37-8DFD-D7ABD1C091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50D02-FDB4-4A37-8DFD-D7ABD1C0916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EDA - </a:t>
            </a:r>
            <a:r>
              <a:rPr lang="en-US" b="1" dirty="0" smtClean="0"/>
              <a:t>Electronic design automation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EC300-68F7-4D7B-8149-304655261E1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50D02-FDB4-4A37-8DFD-D7ABD1C091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50D02-FDB4-4A37-8DFD-D7ABD1C0916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50D02-FDB4-4A37-8DFD-D7ABD1C0916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50D02-FDB4-4A37-8DFD-D7ABD1C0916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50D02-FDB4-4A37-8DFD-D7ABD1C0916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50D02-FDB4-4A37-8DFD-D7ABD1C0916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944E5-177E-49C7-95CD-37AB91F78ECE}" type="datetime1">
              <a:rPr lang="en-US" smtClean="0"/>
              <a:pPr/>
              <a:t>6/4/2010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0F79-47AC-4F45-9DA7-7A051AE52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931C9-FF15-4CC8-8359-70D1FA338CA7}" type="datetime1">
              <a:rPr lang="en-US" smtClean="0"/>
              <a:pPr/>
              <a:t>6/4/2010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0F79-47AC-4F45-9DA7-7A051AE52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C0FF-9277-4EC4-A662-6C5D36F82A45}" type="datetime1">
              <a:rPr lang="en-US" smtClean="0"/>
              <a:pPr/>
              <a:t>6/4/2010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0F79-47AC-4F45-9DA7-7A051AE52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3F8BE-2B6D-464C-84AF-D56FE85A3939}" type="datetime1">
              <a:rPr lang="en-US" smtClean="0"/>
              <a:pPr/>
              <a:t>6/4/2010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0F79-47AC-4F45-9DA7-7A051AE52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0AAB-2E4F-46FA-B221-D43B19F51DEC}" type="datetime1">
              <a:rPr lang="en-US" smtClean="0"/>
              <a:pPr/>
              <a:t>6/4/2010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0F79-47AC-4F45-9DA7-7A051AE52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8C6F-5619-4B15-9E9A-F1F9BC44C1DA}" type="datetime1">
              <a:rPr lang="en-US" smtClean="0"/>
              <a:pPr/>
              <a:t>6/4/2010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0F79-47AC-4F45-9DA7-7A051AE52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FB07E-F053-4CC4-9604-0E10B710EDCD}" type="datetime1">
              <a:rPr lang="en-US" smtClean="0"/>
              <a:pPr/>
              <a:t>6/4/2010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0F79-47AC-4F45-9DA7-7A051AE52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381F-A169-4D94-940D-57F83DD943CE}" type="datetime1">
              <a:rPr lang="en-US" smtClean="0"/>
              <a:pPr/>
              <a:t>6/4/2010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390F79-47AC-4F45-9DA7-7A051AE522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355A-07E2-463B-A22B-9099AD9B0219}" type="datetime1">
              <a:rPr lang="en-US" smtClean="0"/>
              <a:pPr/>
              <a:t>6/4/2010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0F79-47AC-4F45-9DA7-7A051AE52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5BA67-A3B4-4F05-9909-5F3F7C198334}" type="datetime1">
              <a:rPr lang="en-US" smtClean="0"/>
              <a:pPr/>
              <a:t>6/4/2010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B390F79-47AC-4F45-9DA7-7A051AE52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0917D7C-16C2-44A8-A4CB-7BD6FB5FF7BE}" type="datetime1">
              <a:rPr lang="en-US" smtClean="0"/>
              <a:pPr/>
              <a:t>6/4/2010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0F79-47AC-4F45-9DA7-7A051AE52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A372DE3-97F5-4879-883B-79E8B03A59BE}" type="datetime1">
              <a:rPr lang="en-US" smtClean="0"/>
              <a:pPr/>
              <a:t>6/4/2010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390F79-47AC-4F45-9DA7-7A051AE52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0464" y="3276600"/>
            <a:ext cx="7190936" cy="336804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Hardware Acceleration of </a:t>
            </a:r>
            <a:br>
              <a:rPr lang="en-US" sz="3200" dirty="0" smtClean="0"/>
            </a:br>
            <a:r>
              <a:rPr lang="en-US" sz="3200" dirty="0" smtClean="0"/>
              <a:t>A Boolean Satisfiability</a:t>
            </a:r>
            <a:br>
              <a:rPr lang="en-US" sz="3200" dirty="0" smtClean="0"/>
            </a:br>
            <a:r>
              <a:rPr sz="3200" smtClean="0"/>
              <a:t>Solver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5152" y="1544812"/>
            <a:ext cx="6480048" cy="1752600"/>
          </a:xfrm>
        </p:spPr>
        <p:txBody>
          <a:bodyPr/>
          <a:lstStyle/>
          <a:p>
            <a:r>
              <a:rPr lang="en-US" dirty="0" err="1" smtClean="0"/>
              <a:t>Xander</a:t>
            </a:r>
            <a:r>
              <a:rPr lang="en-US" dirty="0" smtClean="0"/>
              <a:t> Chin</a:t>
            </a:r>
          </a:p>
          <a:p>
            <a:r>
              <a:rPr lang="en-US" dirty="0" err="1" smtClean="0"/>
              <a:t>Braiden</a:t>
            </a:r>
            <a:r>
              <a:rPr lang="en-US" dirty="0" smtClean="0"/>
              <a:t> </a:t>
            </a:r>
            <a:r>
              <a:rPr lang="en-US" dirty="0" err="1" smtClean="0"/>
              <a:t>Brousseau</a:t>
            </a:r>
            <a:endParaRPr lang="en-US" dirty="0" smtClean="0"/>
          </a:p>
          <a:p>
            <a:r>
              <a:rPr lang="en-US" dirty="0" smtClean="0"/>
              <a:t>Bill </a:t>
            </a:r>
            <a:r>
              <a:rPr lang="en-US" dirty="0" err="1" smtClean="0"/>
              <a:t>Teng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0F79-47AC-4F45-9DA7-7A051AE52291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962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SAT Solvers are core computational engine for major applications</a:t>
            </a:r>
          </a:p>
          <a:p>
            <a:pPr lvl="1"/>
            <a:r>
              <a:rPr lang="en-US" dirty="0" smtClean="0"/>
              <a:t>EDA: testing and verification, logic synthesis, technology mapping, …</a:t>
            </a:r>
          </a:p>
          <a:p>
            <a:pPr lvl="1"/>
            <a:r>
              <a:rPr lang="en-US" dirty="0" smtClean="0"/>
              <a:t>AI: knowledge base deduction, automatic theorem proving, …</a:t>
            </a:r>
          </a:p>
          <a:p>
            <a:r>
              <a:rPr lang="en-US" dirty="0" smtClean="0"/>
              <a:t>Software SAT Solvers has improved a lot in the last ten years, but performance is saturating </a:t>
            </a:r>
          </a:p>
          <a:p>
            <a:r>
              <a:rPr lang="en-US" dirty="0" smtClean="0"/>
              <a:t>Further speed it up through hardware acceleration!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0F79-47AC-4F45-9DA7-7A051AE52291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SAT in a Nutshell </a:t>
            </a:r>
            <a:r>
              <a:rPr lang="en-US" sz="1600" dirty="0" smtClean="0"/>
              <a:t>(a very tiny nutshell)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8915400" cy="2362200"/>
          </a:xfrm>
        </p:spPr>
        <p:txBody>
          <a:bodyPr>
            <a:normAutofit/>
          </a:bodyPr>
          <a:lstStyle/>
          <a:p>
            <a:r>
              <a:rPr lang="en-US" sz="2500" dirty="0" smtClean="0"/>
              <a:t>Given a boolean formula, find variable assignments such that the formula is true or prove that no satisfying assignment exists</a:t>
            </a:r>
          </a:p>
          <a:p>
            <a:r>
              <a:rPr lang="en-US" sz="2500" dirty="0" smtClean="0"/>
              <a:t>Conjunctive Normal Form: e.g. </a:t>
            </a:r>
            <a:r>
              <a:rPr lang="el-GR" sz="2500" dirty="0" smtClean="0"/>
              <a:t>φ</a:t>
            </a:r>
            <a:r>
              <a:rPr lang="en-CA" sz="2500" dirty="0" smtClean="0"/>
              <a:t>(</a:t>
            </a:r>
            <a:r>
              <a:rPr lang="en-CA" sz="2500" dirty="0" err="1" smtClean="0"/>
              <a:t>a,b,c</a:t>
            </a:r>
            <a:r>
              <a:rPr lang="en-CA" sz="2500" dirty="0" smtClean="0"/>
              <a:t>) =</a:t>
            </a:r>
            <a:r>
              <a:rPr lang="en-US" sz="2500" dirty="0" smtClean="0"/>
              <a:t> (</a:t>
            </a:r>
            <a:r>
              <a:rPr lang="en-US" sz="2500" dirty="0" err="1" smtClean="0"/>
              <a:t>a+b</a:t>
            </a:r>
            <a:r>
              <a:rPr lang="en-US" sz="2500" dirty="0" smtClean="0"/>
              <a:t>)(</a:t>
            </a:r>
            <a:r>
              <a:rPr lang="en-US" sz="2500" dirty="0" err="1" smtClean="0"/>
              <a:t>a’+b+c</a:t>
            </a:r>
            <a:r>
              <a:rPr lang="en-US" sz="2500" dirty="0" smtClean="0"/>
              <a:t>)</a:t>
            </a:r>
          </a:p>
          <a:p>
            <a:pPr lvl="1"/>
            <a:endParaRPr lang="en-US" sz="2500" dirty="0" smtClean="0"/>
          </a:p>
        </p:txBody>
      </p:sp>
      <p:grpSp>
        <p:nvGrpSpPr>
          <p:cNvPr id="15" name="Group 14"/>
          <p:cNvGrpSpPr/>
          <p:nvPr/>
        </p:nvGrpSpPr>
        <p:grpSpPr>
          <a:xfrm>
            <a:off x="6441963" y="3260467"/>
            <a:ext cx="2321037" cy="625733"/>
            <a:chOff x="6324600" y="3581400"/>
            <a:chExt cx="2321037" cy="625733"/>
          </a:xfrm>
        </p:grpSpPr>
        <p:cxnSp>
          <p:nvCxnSpPr>
            <p:cNvPr id="5" name="Straight Arrow Connector 4"/>
            <p:cNvCxnSpPr/>
            <p:nvPr/>
          </p:nvCxnSpPr>
          <p:spPr>
            <a:xfrm rot="16200000" flipV="1">
              <a:off x="6591300" y="3619500"/>
              <a:ext cx="228600" cy="152400"/>
            </a:xfrm>
            <a:prstGeom prst="straightConnector1">
              <a:avLst/>
            </a:prstGeom>
            <a:ln w="12700">
              <a:solidFill>
                <a:schemeClr val="accent2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324600" y="3733800"/>
              <a:ext cx="9220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literal</a:t>
              </a:r>
              <a:endPara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8" name="Right Brace 17"/>
            <p:cNvSpPr/>
            <p:nvPr/>
          </p:nvSpPr>
          <p:spPr>
            <a:xfrm rot="5400000">
              <a:off x="7772400" y="3200400"/>
              <a:ext cx="152400" cy="1066800"/>
            </a:xfrm>
            <a:prstGeom prst="rightBrace">
              <a:avLst>
                <a:gd name="adj1" fmla="val 8333"/>
                <a:gd name="adj2" fmla="val 44805"/>
              </a:avLst>
            </a:prstGeom>
            <a:ln w="127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569701" y="3745468"/>
              <a:ext cx="10759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clause</a:t>
              </a:r>
              <a:endPara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</p:txBody>
        </p:sp>
      </p:grp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657600"/>
            <a:ext cx="2819400" cy="2608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0F79-47AC-4F45-9DA7-7A051AE5229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733800" y="4191000"/>
            <a:ext cx="5181600" cy="2286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722376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733800" y="3962400"/>
            <a:ext cx="5105400" cy="2667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sz="2500" dirty="0" smtClean="0"/>
              <a:t>NP – Complete</a:t>
            </a:r>
          </a:p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CA" sz="2500" dirty="0" smtClean="0"/>
              <a:t>For n variables, there are 2</a:t>
            </a:r>
            <a:r>
              <a:rPr lang="en-CA" sz="2500" baseline="30000" dirty="0" smtClean="0"/>
              <a:t>n</a:t>
            </a:r>
            <a:r>
              <a:rPr lang="en-CA" sz="2500" dirty="0" smtClean="0"/>
              <a:t> possible truth assignments to be checked</a:t>
            </a:r>
          </a:p>
          <a:p>
            <a:pPr marL="722376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90000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Algorithmic Pruning</a:t>
            </a:r>
            <a:endParaRPr lang="en-US" dirty="0"/>
          </a:p>
        </p:txBody>
      </p:sp>
      <p:grpSp>
        <p:nvGrpSpPr>
          <p:cNvPr id="11" name="Group 145"/>
          <p:cNvGrpSpPr/>
          <p:nvPr/>
        </p:nvGrpSpPr>
        <p:grpSpPr>
          <a:xfrm>
            <a:off x="1295399" y="1523996"/>
            <a:ext cx="6477001" cy="4267203"/>
            <a:chOff x="2519135" y="1447797"/>
            <a:chExt cx="6091465" cy="3738268"/>
          </a:xfrm>
        </p:grpSpPr>
        <p:grpSp>
          <p:nvGrpSpPr>
            <p:cNvPr id="12" name="Group 123"/>
            <p:cNvGrpSpPr/>
            <p:nvPr/>
          </p:nvGrpSpPr>
          <p:grpSpPr>
            <a:xfrm>
              <a:off x="2519135" y="1447797"/>
              <a:ext cx="6052044" cy="3276596"/>
              <a:chOff x="176811" y="1266371"/>
              <a:chExt cx="8357589" cy="4524829"/>
            </a:xfrm>
          </p:grpSpPr>
          <p:sp>
            <p:nvSpPr>
              <p:cNvPr id="30" name="Oval 3"/>
              <p:cNvSpPr/>
              <p:nvPr/>
            </p:nvSpPr>
            <p:spPr>
              <a:xfrm>
                <a:off x="4343400" y="16764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2286000" y="26670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6400800" y="26670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1219200" y="37338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7467600" y="37338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3302000" y="37338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5384800" y="37338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762000" y="46482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1796143" y="46482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830286" y="46482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4898572" y="46482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3864429" y="46482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5932715" y="46482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6966858" y="46482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8001000" y="46482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457200" y="54864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1493520" y="54864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2529840" y="54864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4602480" y="54864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3566160" y="54864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5638800" y="54864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6675120" y="54864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7711440" y="54864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975360" y="54864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2011680" y="54864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3048000" y="54864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5120640" y="54864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4084320" y="54864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6156960" y="54864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7193280" y="54864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8229600" y="54864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baseline="-25000" dirty="0"/>
              </a:p>
            </p:txBody>
          </p:sp>
          <p:cxnSp>
            <p:nvCxnSpPr>
              <p:cNvPr id="61" name="Straight Arrow Connector 60"/>
              <p:cNvCxnSpPr>
                <a:endCxn id="31" idx="0"/>
              </p:cNvCxnSpPr>
              <p:nvPr/>
            </p:nvCxnSpPr>
            <p:spPr>
              <a:xfrm rot="5400000">
                <a:off x="3124200" y="1295400"/>
                <a:ext cx="685800" cy="2057400"/>
              </a:xfrm>
              <a:prstGeom prst="straightConnector1">
                <a:avLst/>
              </a:prstGeom>
              <a:ln w="25400">
                <a:solidFill>
                  <a:srgbClr val="FFC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Arrow Connector 61"/>
              <p:cNvCxnSpPr>
                <a:stCxn id="32" idx="0"/>
              </p:cNvCxnSpPr>
              <p:nvPr/>
            </p:nvCxnSpPr>
            <p:spPr>
              <a:xfrm rot="16200000" flipV="1">
                <a:off x="5181600" y="1295400"/>
                <a:ext cx="685800" cy="2057400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Arrow Connector 62"/>
              <p:cNvCxnSpPr>
                <a:stCxn id="31" idx="4"/>
              </p:cNvCxnSpPr>
              <p:nvPr/>
            </p:nvCxnSpPr>
            <p:spPr>
              <a:xfrm rot="5400000">
                <a:off x="1524000" y="2819400"/>
                <a:ext cx="762000" cy="1066800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/>
              <p:cNvCxnSpPr>
                <a:stCxn id="35" idx="0"/>
              </p:cNvCxnSpPr>
              <p:nvPr/>
            </p:nvCxnSpPr>
            <p:spPr>
              <a:xfrm rot="16200000" flipV="1">
                <a:off x="2565400" y="2844800"/>
                <a:ext cx="762000" cy="1016000"/>
              </a:xfrm>
              <a:prstGeom prst="straightConnector1">
                <a:avLst/>
              </a:prstGeom>
              <a:ln w="25400">
                <a:solidFill>
                  <a:srgbClr val="FFC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Arrow Connector 64"/>
              <p:cNvCxnSpPr>
                <a:stCxn id="33" idx="4"/>
              </p:cNvCxnSpPr>
              <p:nvPr/>
            </p:nvCxnSpPr>
            <p:spPr>
              <a:xfrm rot="5400000">
                <a:off x="838200" y="4114800"/>
                <a:ext cx="609600" cy="457200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Arrow Connector 65"/>
              <p:cNvCxnSpPr>
                <a:stCxn id="37" idx="4"/>
              </p:cNvCxnSpPr>
              <p:nvPr/>
            </p:nvCxnSpPr>
            <p:spPr>
              <a:xfrm rot="5400000">
                <a:off x="495300" y="5067300"/>
                <a:ext cx="533400" cy="304800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Arrow Connector 66"/>
              <p:cNvCxnSpPr>
                <a:stCxn id="37" idx="4"/>
              </p:cNvCxnSpPr>
              <p:nvPr/>
            </p:nvCxnSpPr>
            <p:spPr>
              <a:xfrm rot="16200000" flipH="1">
                <a:off x="762000" y="5105400"/>
                <a:ext cx="533400" cy="228600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Arrow Connector 67"/>
              <p:cNvCxnSpPr/>
              <p:nvPr/>
            </p:nvCxnSpPr>
            <p:spPr>
              <a:xfrm rot="5400000">
                <a:off x="1485900" y="5067300"/>
                <a:ext cx="533400" cy="304800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Arrow Connector 68"/>
              <p:cNvCxnSpPr/>
              <p:nvPr/>
            </p:nvCxnSpPr>
            <p:spPr>
              <a:xfrm rot="16200000" flipH="1">
                <a:off x="1752600" y="5105400"/>
                <a:ext cx="533400" cy="228600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Arrow Connector 69"/>
              <p:cNvCxnSpPr/>
              <p:nvPr/>
            </p:nvCxnSpPr>
            <p:spPr>
              <a:xfrm rot="5400000">
                <a:off x="2552700" y="5067300"/>
                <a:ext cx="533400" cy="304800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Arrow Connector 70"/>
              <p:cNvCxnSpPr/>
              <p:nvPr/>
            </p:nvCxnSpPr>
            <p:spPr>
              <a:xfrm rot="16200000" flipH="1">
                <a:off x="2819400" y="5105400"/>
                <a:ext cx="533400" cy="228600"/>
              </a:xfrm>
              <a:prstGeom prst="straightConnector1">
                <a:avLst/>
              </a:prstGeom>
              <a:ln w="25400">
                <a:solidFill>
                  <a:schemeClr val="accent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Arrow Connector 71"/>
              <p:cNvCxnSpPr/>
              <p:nvPr/>
            </p:nvCxnSpPr>
            <p:spPr>
              <a:xfrm rot="5400000">
                <a:off x="3619500" y="5067300"/>
                <a:ext cx="533400" cy="304800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Arrow Connector 72"/>
              <p:cNvCxnSpPr/>
              <p:nvPr/>
            </p:nvCxnSpPr>
            <p:spPr>
              <a:xfrm rot="16200000" flipH="1">
                <a:off x="3886200" y="5105400"/>
                <a:ext cx="533400" cy="228600"/>
              </a:xfrm>
              <a:prstGeom prst="straightConnector1">
                <a:avLst/>
              </a:prstGeom>
              <a:ln w="25400">
                <a:solidFill>
                  <a:schemeClr val="accent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/>
              <p:cNvCxnSpPr/>
              <p:nvPr/>
            </p:nvCxnSpPr>
            <p:spPr>
              <a:xfrm rot="5400000">
                <a:off x="4610100" y="5067300"/>
                <a:ext cx="533400" cy="304800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/>
              <p:cNvCxnSpPr/>
              <p:nvPr/>
            </p:nvCxnSpPr>
            <p:spPr>
              <a:xfrm rot="16200000" flipH="1">
                <a:off x="4876800" y="5105400"/>
                <a:ext cx="533400" cy="228600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/>
              <p:cNvCxnSpPr/>
              <p:nvPr/>
            </p:nvCxnSpPr>
            <p:spPr>
              <a:xfrm rot="5400000">
                <a:off x="5676900" y="5067300"/>
                <a:ext cx="533400" cy="304800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/>
              <p:cNvCxnSpPr/>
              <p:nvPr/>
            </p:nvCxnSpPr>
            <p:spPr>
              <a:xfrm rot="16200000" flipH="1">
                <a:off x="5943600" y="5105400"/>
                <a:ext cx="533400" cy="228600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/>
              <p:cNvCxnSpPr/>
              <p:nvPr/>
            </p:nvCxnSpPr>
            <p:spPr>
              <a:xfrm rot="5400000">
                <a:off x="6667500" y="5067300"/>
                <a:ext cx="533400" cy="304800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/>
              <p:cNvCxnSpPr/>
              <p:nvPr/>
            </p:nvCxnSpPr>
            <p:spPr>
              <a:xfrm rot="16200000" flipH="1">
                <a:off x="6934200" y="5105400"/>
                <a:ext cx="533400" cy="228600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/>
              <p:cNvCxnSpPr/>
              <p:nvPr/>
            </p:nvCxnSpPr>
            <p:spPr>
              <a:xfrm rot="5400000">
                <a:off x="7734300" y="5067300"/>
                <a:ext cx="533400" cy="304800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/>
              <p:cNvCxnSpPr/>
              <p:nvPr/>
            </p:nvCxnSpPr>
            <p:spPr>
              <a:xfrm rot="16200000" flipH="1">
                <a:off x="8001000" y="5105400"/>
                <a:ext cx="533400" cy="228600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Arrow Connector 81"/>
              <p:cNvCxnSpPr>
                <a:stCxn id="33" idx="4"/>
                <a:endCxn id="38" idx="0"/>
              </p:cNvCxnSpPr>
              <p:nvPr/>
            </p:nvCxnSpPr>
            <p:spPr>
              <a:xfrm rot="16200000" flipH="1">
                <a:off x="1355271" y="4054928"/>
                <a:ext cx="609600" cy="576943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Arrow Connector 82"/>
              <p:cNvCxnSpPr/>
              <p:nvPr/>
            </p:nvCxnSpPr>
            <p:spPr>
              <a:xfrm rot="5400000">
                <a:off x="2895600" y="4114800"/>
                <a:ext cx="609600" cy="457200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Arrow Connector 83"/>
              <p:cNvCxnSpPr>
                <a:stCxn id="35" idx="4"/>
              </p:cNvCxnSpPr>
              <p:nvPr/>
            </p:nvCxnSpPr>
            <p:spPr>
              <a:xfrm rot="16200000" flipH="1">
                <a:off x="3425371" y="4067629"/>
                <a:ext cx="609600" cy="551542"/>
              </a:xfrm>
              <a:prstGeom prst="straightConnector1">
                <a:avLst/>
              </a:prstGeom>
              <a:ln w="25400">
                <a:solidFill>
                  <a:schemeClr val="accent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/>
              <p:cNvCxnSpPr>
                <a:stCxn id="36" idx="4"/>
              </p:cNvCxnSpPr>
              <p:nvPr/>
            </p:nvCxnSpPr>
            <p:spPr>
              <a:xfrm rot="5400000">
                <a:off x="4978401" y="4089401"/>
                <a:ext cx="609601" cy="507999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/>
              <p:cNvCxnSpPr>
                <a:stCxn id="36" idx="4"/>
              </p:cNvCxnSpPr>
              <p:nvPr/>
            </p:nvCxnSpPr>
            <p:spPr>
              <a:xfrm rot="16200000" flipH="1">
                <a:off x="5495471" y="4080328"/>
                <a:ext cx="609601" cy="526143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/>
              <p:cNvCxnSpPr/>
              <p:nvPr/>
            </p:nvCxnSpPr>
            <p:spPr>
              <a:xfrm rot="5400000">
                <a:off x="7035799" y="4089401"/>
                <a:ext cx="609601" cy="507999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/>
              <p:cNvCxnSpPr/>
              <p:nvPr/>
            </p:nvCxnSpPr>
            <p:spPr>
              <a:xfrm rot="16200000" flipH="1">
                <a:off x="7552869" y="4080328"/>
                <a:ext cx="609601" cy="526143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Arrow Connector 88"/>
              <p:cNvCxnSpPr>
                <a:stCxn id="32" idx="4"/>
              </p:cNvCxnSpPr>
              <p:nvPr/>
            </p:nvCxnSpPr>
            <p:spPr>
              <a:xfrm rot="5400000">
                <a:off x="5676900" y="2857500"/>
                <a:ext cx="762000" cy="990600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Arrow Connector 89"/>
              <p:cNvCxnSpPr>
                <a:endCxn id="32" idx="4"/>
              </p:cNvCxnSpPr>
              <p:nvPr/>
            </p:nvCxnSpPr>
            <p:spPr>
              <a:xfrm rot="10800000">
                <a:off x="6553200" y="2971800"/>
                <a:ext cx="1092200" cy="762000"/>
              </a:xfrm>
              <a:prstGeom prst="straightConnector1">
                <a:avLst/>
              </a:prstGeom>
              <a:ln w="25400"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TextBox 90"/>
              <p:cNvSpPr txBox="1"/>
              <p:nvPr/>
            </p:nvSpPr>
            <p:spPr>
              <a:xfrm>
                <a:off x="176811" y="4400673"/>
                <a:ext cx="685800" cy="6375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 smtClean="0"/>
                  <a:t>X</a:t>
                </a:r>
                <a:r>
                  <a:rPr lang="en-CA" sz="2400" baseline="-25000" dirty="0" smtClean="0"/>
                  <a:t>4</a:t>
                </a:r>
                <a:endParaRPr lang="en-CA" sz="2400" baseline="-25000" dirty="0"/>
              </a:p>
            </p:txBody>
          </p:sp>
          <p:sp>
            <p:nvSpPr>
              <p:cNvPr id="92" name="TextBox 91"/>
              <p:cNvSpPr txBox="1"/>
              <p:nvPr/>
            </p:nvSpPr>
            <p:spPr>
              <a:xfrm>
                <a:off x="1643743" y="2529114"/>
                <a:ext cx="685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 smtClean="0"/>
                  <a:t>X</a:t>
                </a:r>
                <a:r>
                  <a:rPr lang="en-CA" sz="2400" baseline="-25000" dirty="0" smtClean="0"/>
                  <a:t>2</a:t>
                </a:r>
                <a:endParaRPr lang="en-CA" sz="2400" baseline="-25000" dirty="0"/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591456" y="3581400"/>
                <a:ext cx="772935" cy="5585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 smtClean="0"/>
                  <a:t>X</a:t>
                </a:r>
                <a:r>
                  <a:rPr lang="en-CA" sz="2400" baseline="-25000" dirty="0" smtClean="0"/>
                  <a:t>3</a:t>
                </a:r>
                <a:endParaRPr lang="en-CA" sz="2400" baseline="-25000" dirty="0"/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3853543" y="1476829"/>
                <a:ext cx="685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 smtClean="0"/>
                  <a:t>X</a:t>
                </a:r>
                <a:r>
                  <a:rPr lang="en-CA" sz="2400" baseline="-25000" dirty="0" smtClean="0"/>
                  <a:t>1</a:t>
                </a:r>
                <a:endParaRPr lang="en-CA" sz="2400" baseline="-25000" dirty="0"/>
              </a:p>
            </p:txBody>
          </p:sp>
          <p:cxnSp>
            <p:nvCxnSpPr>
              <p:cNvPr id="95" name="Straight Arrow Connector 94"/>
              <p:cNvCxnSpPr/>
              <p:nvPr/>
            </p:nvCxnSpPr>
            <p:spPr>
              <a:xfrm rot="10800000">
                <a:off x="2438400" y="1828800"/>
                <a:ext cx="1219200" cy="1588"/>
              </a:xfrm>
              <a:prstGeom prst="straightConnector1">
                <a:avLst/>
              </a:prstGeom>
              <a:ln w="254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6" name="TextBox 95"/>
              <p:cNvSpPr txBox="1"/>
              <p:nvPr/>
            </p:nvSpPr>
            <p:spPr>
              <a:xfrm>
                <a:off x="2906486" y="1266371"/>
                <a:ext cx="60959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 smtClean="0"/>
                  <a:t>0</a:t>
                </a:r>
                <a:endParaRPr lang="en-CA" sz="2400" dirty="0"/>
              </a:p>
            </p:txBody>
          </p:sp>
          <p:cxnSp>
            <p:nvCxnSpPr>
              <p:cNvPr id="97" name="Straight Arrow Connector 96"/>
              <p:cNvCxnSpPr/>
              <p:nvPr/>
            </p:nvCxnSpPr>
            <p:spPr>
              <a:xfrm rot="10800000">
                <a:off x="5029200" y="1828800"/>
                <a:ext cx="1219200" cy="1588"/>
              </a:xfrm>
              <a:prstGeom prst="straightConnector1">
                <a:avLst/>
              </a:prstGeom>
              <a:ln w="25400">
                <a:headEnd type="arrow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8" name="TextBox 97"/>
              <p:cNvSpPr txBox="1"/>
              <p:nvPr/>
            </p:nvSpPr>
            <p:spPr>
              <a:xfrm>
                <a:off x="5431971" y="1266371"/>
                <a:ext cx="60959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 smtClean="0"/>
                  <a:t>1</a:t>
                </a:r>
                <a:endParaRPr lang="en-CA" sz="2400" dirty="0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2667000" y="47244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400" b="1" dirty="0" smtClean="0">
                  <a:solidFill>
                    <a:srgbClr val="00B050"/>
                  </a:solidFill>
                </a:rPr>
                <a:t>S</a:t>
              </a:r>
              <a:endParaRPr lang="en-CA" sz="2400" b="1" dirty="0">
                <a:solidFill>
                  <a:srgbClr val="00B05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170680" y="47244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400" b="1" dirty="0" smtClean="0">
                  <a:solidFill>
                    <a:srgbClr val="FF0000"/>
                  </a:solidFill>
                </a:rPr>
                <a:t>U</a:t>
              </a:r>
              <a:endParaRPr lang="en-CA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546600" y="47244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400" b="1" dirty="0" smtClean="0">
                  <a:solidFill>
                    <a:srgbClr val="FF0000"/>
                  </a:solidFill>
                </a:rPr>
                <a:t>U</a:t>
              </a:r>
              <a:endParaRPr lang="en-CA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922520" y="47244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400" b="1" dirty="0" smtClean="0">
                  <a:solidFill>
                    <a:srgbClr val="FF0000"/>
                  </a:solidFill>
                </a:rPr>
                <a:t>U</a:t>
              </a:r>
              <a:endParaRPr lang="en-CA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98440" y="47244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400" b="1" dirty="0" smtClean="0">
                  <a:solidFill>
                    <a:srgbClr val="FF0000"/>
                  </a:solidFill>
                </a:rPr>
                <a:t>U</a:t>
              </a:r>
              <a:endParaRPr lang="en-CA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674360" y="47244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400" b="1" dirty="0" smtClean="0">
                  <a:solidFill>
                    <a:srgbClr val="FF0000"/>
                  </a:solidFill>
                </a:rPr>
                <a:t>U</a:t>
              </a:r>
              <a:endParaRPr lang="en-CA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050280" y="47244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400" b="1" dirty="0" smtClean="0">
                  <a:solidFill>
                    <a:srgbClr val="FF0000"/>
                  </a:solidFill>
                </a:rPr>
                <a:t>U</a:t>
              </a:r>
              <a:endParaRPr lang="en-CA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426200" y="47244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400" b="1" dirty="0" smtClean="0">
                  <a:solidFill>
                    <a:srgbClr val="FF0000"/>
                  </a:solidFill>
                </a:rPr>
                <a:t>U</a:t>
              </a:r>
              <a:endParaRPr lang="en-CA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553960" y="47244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400" b="1" dirty="0" smtClean="0">
                  <a:solidFill>
                    <a:srgbClr val="FF0000"/>
                  </a:solidFill>
                </a:rPr>
                <a:t>U</a:t>
              </a:r>
              <a:endParaRPr lang="en-CA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929880" y="47244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400" b="1" dirty="0" smtClean="0">
                  <a:solidFill>
                    <a:srgbClr val="FF0000"/>
                  </a:solidFill>
                </a:rPr>
                <a:t>U</a:t>
              </a:r>
              <a:endParaRPr lang="en-CA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418840" y="47244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400" b="1" dirty="0" smtClean="0">
                  <a:solidFill>
                    <a:srgbClr val="00B050"/>
                  </a:solidFill>
                </a:rPr>
                <a:t>S</a:t>
              </a:r>
              <a:endParaRPr lang="en-CA" sz="2400" b="1" dirty="0">
                <a:solidFill>
                  <a:srgbClr val="00B050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794760" y="47244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400" b="1" dirty="0" smtClean="0">
                  <a:solidFill>
                    <a:srgbClr val="00B050"/>
                  </a:solidFill>
                </a:rPr>
                <a:t>S</a:t>
              </a:r>
              <a:endParaRPr lang="en-CA" sz="2400" b="1" dirty="0">
                <a:solidFill>
                  <a:srgbClr val="00B050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305800" y="47244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400" b="1" dirty="0" smtClean="0">
                  <a:solidFill>
                    <a:srgbClr val="00B050"/>
                  </a:solidFill>
                </a:rPr>
                <a:t>S</a:t>
              </a:r>
              <a:endParaRPr lang="en-CA" sz="2400" b="1" dirty="0">
                <a:solidFill>
                  <a:srgbClr val="00B05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178040" y="47244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400" b="1" dirty="0" smtClean="0">
                  <a:solidFill>
                    <a:srgbClr val="00B050"/>
                  </a:solidFill>
                </a:rPr>
                <a:t>S</a:t>
              </a:r>
              <a:endParaRPr lang="en-CA" sz="2400" b="1" dirty="0">
                <a:solidFill>
                  <a:srgbClr val="00B05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042920" y="47244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400" b="1" dirty="0" smtClean="0">
                  <a:solidFill>
                    <a:srgbClr val="FF0000"/>
                  </a:solidFill>
                </a:rPr>
                <a:t>U</a:t>
              </a:r>
              <a:endParaRPr lang="en-CA" sz="24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99" name="Oval 98"/>
          <p:cNvSpPr/>
          <p:nvPr/>
        </p:nvSpPr>
        <p:spPr>
          <a:xfrm>
            <a:off x="2971800" y="5181600"/>
            <a:ext cx="1701479" cy="608872"/>
          </a:xfrm>
          <a:prstGeom prst="ellipse">
            <a:avLst/>
          </a:prstGeom>
          <a:noFill/>
          <a:ln w="50800">
            <a:solidFill>
              <a:srgbClr val="FF0000"/>
            </a:solidFill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0" name="Oval 99"/>
          <p:cNvSpPr/>
          <p:nvPr/>
        </p:nvSpPr>
        <p:spPr>
          <a:xfrm>
            <a:off x="2362200" y="2438400"/>
            <a:ext cx="1215342" cy="695853"/>
          </a:xfrm>
          <a:prstGeom prst="ellipse">
            <a:avLst/>
          </a:prstGeom>
          <a:noFill/>
          <a:ln w="50800">
            <a:solidFill>
              <a:srgbClr val="FF0000"/>
            </a:solidFill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1" name="TextBox 100"/>
          <p:cNvSpPr txBox="1"/>
          <p:nvPr/>
        </p:nvSpPr>
        <p:spPr>
          <a:xfrm>
            <a:off x="5867400" y="5257800"/>
            <a:ext cx="324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 smtClean="0">
                <a:solidFill>
                  <a:srgbClr val="00B050"/>
                </a:solidFill>
              </a:rPr>
              <a:t>S</a:t>
            </a:r>
            <a:endParaRPr lang="en-CA" sz="2400" b="1" dirty="0">
              <a:solidFill>
                <a:srgbClr val="00B050"/>
              </a:solidFill>
            </a:endParaRPr>
          </a:p>
        </p:txBody>
      </p:sp>
      <p:grpSp>
        <p:nvGrpSpPr>
          <p:cNvPr id="102" name="Group 101"/>
          <p:cNvGrpSpPr/>
          <p:nvPr/>
        </p:nvGrpSpPr>
        <p:grpSpPr>
          <a:xfrm>
            <a:off x="1219200" y="6019800"/>
            <a:ext cx="6934200" cy="584775"/>
            <a:chOff x="685800" y="5562600"/>
            <a:chExt cx="6934200" cy="584775"/>
          </a:xfrm>
        </p:grpSpPr>
        <p:sp>
          <p:nvSpPr>
            <p:cNvPr id="103" name="TextBox 102"/>
            <p:cNvSpPr txBox="1"/>
            <p:nvPr/>
          </p:nvSpPr>
          <p:spPr>
            <a:xfrm>
              <a:off x="685800" y="5562600"/>
              <a:ext cx="3733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3200" b="1" dirty="0" smtClean="0"/>
                <a:t>Resolve Conflict !</a:t>
              </a:r>
              <a:endParaRPr lang="en-CA" sz="3200" b="1" dirty="0"/>
            </a:p>
          </p:txBody>
        </p:sp>
        <p:sp>
          <p:nvSpPr>
            <p:cNvPr id="104" name="Right Arrow 103"/>
            <p:cNvSpPr/>
            <p:nvPr/>
          </p:nvSpPr>
          <p:spPr>
            <a:xfrm>
              <a:off x="4343400" y="5715000"/>
              <a:ext cx="1143000" cy="3048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pic>
          <p:nvPicPr>
            <p:cNvPr id="105" name="Picture 104" descr="CodeCogsEqn.png"/>
            <p:cNvPicPr>
              <a:picLocks noChangeAspect="1"/>
            </p:cNvPicPr>
            <p:nvPr/>
          </p:nvPicPr>
          <p:blipFill>
            <a:blip r:embed="rId3" cstate="print">
              <a:grayscl/>
              <a:lum bright="100000"/>
            </a:blip>
            <a:stretch>
              <a:fillRect/>
            </a:stretch>
          </p:blipFill>
          <p:spPr>
            <a:xfrm>
              <a:off x="5848350" y="5638800"/>
              <a:ext cx="1771650" cy="495300"/>
            </a:xfrm>
            <a:prstGeom prst="rect">
              <a:avLst/>
            </a:prstGeom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</p:spPr>
        </p:pic>
      </p:grpSp>
      <p:sp>
        <p:nvSpPr>
          <p:cNvPr id="106" name="Slide Number Placeholder 10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0F79-47AC-4F45-9DA7-7A051AE5229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10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Solver Techniques</a:t>
            </a:r>
            <a:endParaRPr lang="en-US" dirty="0"/>
          </a:p>
        </p:txBody>
      </p:sp>
      <p:sp>
        <p:nvSpPr>
          <p:cNvPr id="102" name="Content Placeholder 2"/>
          <p:cNvSpPr>
            <a:spLocks noGrp="1"/>
          </p:cNvSpPr>
          <p:nvPr>
            <p:ph idx="1"/>
          </p:nvPr>
        </p:nvSpPr>
        <p:spPr>
          <a:xfrm>
            <a:off x="533400" y="1646237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Propagation</a:t>
            </a:r>
          </a:p>
          <a:p>
            <a:pPr lvl="1"/>
            <a:r>
              <a:rPr lang="en-US" dirty="0" smtClean="0"/>
              <a:t>Literal watches – literal to clause mapping</a:t>
            </a:r>
          </a:p>
          <a:p>
            <a:pPr lvl="1"/>
            <a:r>
              <a:rPr lang="en-US" dirty="0" smtClean="0"/>
              <a:t>Decision heuristics – which variable should be assigned next?</a:t>
            </a:r>
          </a:p>
          <a:p>
            <a:r>
              <a:rPr lang="en-US" dirty="0" smtClean="0"/>
              <a:t>Pruning</a:t>
            </a:r>
          </a:p>
          <a:p>
            <a:pPr lvl="1"/>
            <a:r>
              <a:rPr lang="en-US" dirty="0" smtClean="0"/>
              <a:t>Conflict analysis – which assignments will never work?</a:t>
            </a:r>
          </a:p>
          <a:p>
            <a:pPr lvl="1"/>
            <a:r>
              <a:rPr lang="en-US" dirty="0" smtClean="0"/>
              <a:t> Non-chronological backtracking – undoing failed decisions quickly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0F79-47AC-4F45-9DA7-7A051AE5229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Flexibility of Software</a:t>
            </a:r>
            <a:endParaRPr lang="en-US" dirty="0"/>
          </a:p>
        </p:txBody>
      </p:sp>
      <p:sp>
        <p:nvSpPr>
          <p:cNvPr id="10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Software can easily implement complex pruning techniques that would be extremely difficult in hardware</a:t>
            </a:r>
          </a:p>
          <a:p>
            <a:r>
              <a:rPr lang="en-US" dirty="0" smtClean="0"/>
              <a:t>New pruning techniques are demonstrating only incremental gains</a:t>
            </a:r>
          </a:p>
          <a:p>
            <a:r>
              <a:rPr lang="en-US" dirty="0" smtClean="0"/>
              <a:t>Some of the complex techniques must be omitted in hardware</a:t>
            </a:r>
          </a:p>
          <a:p>
            <a:r>
              <a:rPr lang="en-US" dirty="0" smtClean="0"/>
              <a:t>We must still implement the core techniques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0F79-47AC-4F45-9DA7-7A051AE5229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Architecture</a:t>
            </a:r>
            <a:endParaRPr lang="en-US" dirty="0"/>
          </a:p>
        </p:txBody>
      </p:sp>
      <p:sp>
        <p:nvSpPr>
          <p:cNvPr id="102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09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Parts of SAT are memory-bound</a:t>
            </a:r>
          </a:p>
          <a:p>
            <a:pPr lvl="1"/>
            <a:r>
              <a:rPr lang="en-US" dirty="0" smtClean="0"/>
              <a:t>Random access data patterns to clauses</a:t>
            </a:r>
          </a:p>
          <a:p>
            <a:r>
              <a:rPr lang="en-US" dirty="0" smtClean="0"/>
              <a:t>Hardware acceleration by streaming burst accesses to memory to maximize bandwidth and custom intermediate caching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609600" y="4267200"/>
            <a:ext cx="685800" cy="24384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DDR</a:t>
            </a:r>
            <a:endParaRPr lang="en-US" dirty="0"/>
          </a:p>
        </p:txBody>
      </p:sp>
      <p:sp>
        <p:nvSpPr>
          <p:cNvPr id="107" name="Rectangle 106"/>
          <p:cNvSpPr/>
          <p:nvPr/>
        </p:nvSpPr>
        <p:spPr>
          <a:xfrm>
            <a:off x="1981200" y="4267200"/>
            <a:ext cx="1524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Memory Bound Logic</a:t>
            </a:r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3886200" y="4267200"/>
            <a:ext cx="1524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Memory Bound Logic</a:t>
            </a:r>
            <a:endParaRPr lang="en-US" dirty="0"/>
          </a:p>
        </p:txBody>
      </p:sp>
      <p:sp>
        <p:nvSpPr>
          <p:cNvPr id="115" name="Rectangle 114"/>
          <p:cNvSpPr/>
          <p:nvPr/>
        </p:nvSpPr>
        <p:spPr>
          <a:xfrm>
            <a:off x="1981200" y="5257800"/>
            <a:ext cx="1524000" cy="533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Custom Cache</a:t>
            </a:r>
            <a:endParaRPr lang="en-US" dirty="0"/>
          </a:p>
        </p:txBody>
      </p:sp>
      <p:sp>
        <p:nvSpPr>
          <p:cNvPr id="118" name="Left-Right Arrow 117"/>
          <p:cNvSpPr/>
          <p:nvPr/>
        </p:nvSpPr>
        <p:spPr>
          <a:xfrm>
            <a:off x="1295400" y="4419600"/>
            <a:ext cx="685800" cy="3048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Left-Right Arrow 119"/>
          <p:cNvSpPr/>
          <p:nvPr/>
        </p:nvSpPr>
        <p:spPr>
          <a:xfrm rot="16200000">
            <a:off x="4953000" y="5334000"/>
            <a:ext cx="304800" cy="1524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ight Arrow 121"/>
          <p:cNvSpPr/>
          <p:nvPr/>
        </p:nvSpPr>
        <p:spPr>
          <a:xfrm>
            <a:off x="3505200" y="4419600"/>
            <a:ext cx="381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ight Arrow 125"/>
          <p:cNvSpPr/>
          <p:nvPr/>
        </p:nvSpPr>
        <p:spPr>
          <a:xfrm>
            <a:off x="2057400" y="3733800"/>
            <a:ext cx="5562600" cy="457200"/>
          </a:xfrm>
          <a:prstGeom prst="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Pipeline Direction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981200" y="5943600"/>
            <a:ext cx="1524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microBlaze</a:t>
            </a:r>
            <a:endParaRPr lang="en-US" dirty="0" smtClean="0"/>
          </a:p>
          <a:p>
            <a:pPr algn="ctr"/>
            <a:r>
              <a:rPr lang="en-US" dirty="0" smtClean="0"/>
              <a:t>Processor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5791200" y="4267200"/>
            <a:ext cx="1524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Memory Bound Logic</a:t>
            </a:r>
            <a:endParaRPr lang="en-US" dirty="0"/>
          </a:p>
        </p:txBody>
      </p:sp>
      <p:sp>
        <p:nvSpPr>
          <p:cNvPr id="20" name="Right Arrow 19"/>
          <p:cNvSpPr/>
          <p:nvPr/>
        </p:nvSpPr>
        <p:spPr>
          <a:xfrm>
            <a:off x="5410200" y="4419600"/>
            <a:ext cx="381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eft-Right Arrow 20"/>
          <p:cNvSpPr/>
          <p:nvPr/>
        </p:nvSpPr>
        <p:spPr>
          <a:xfrm rot="16200000">
            <a:off x="2590800" y="5029200"/>
            <a:ext cx="304800" cy="1524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886200" y="5257800"/>
            <a:ext cx="1524000" cy="533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Custom Cache</a:t>
            </a:r>
            <a:endParaRPr lang="en-US" dirty="0"/>
          </a:p>
        </p:txBody>
      </p:sp>
      <p:sp>
        <p:nvSpPr>
          <p:cNvPr id="23" name="Left-Right Arrow 22"/>
          <p:cNvSpPr/>
          <p:nvPr/>
        </p:nvSpPr>
        <p:spPr>
          <a:xfrm rot="16200000">
            <a:off x="4495800" y="5029200"/>
            <a:ext cx="304800" cy="1524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791200" y="5257800"/>
            <a:ext cx="1524000" cy="533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Custom Cache</a:t>
            </a:r>
            <a:endParaRPr lang="en-US" dirty="0"/>
          </a:p>
        </p:txBody>
      </p:sp>
      <p:sp>
        <p:nvSpPr>
          <p:cNvPr id="25" name="Left-Right Arrow 24"/>
          <p:cNvSpPr/>
          <p:nvPr/>
        </p:nvSpPr>
        <p:spPr>
          <a:xfrm rot="16200000">
            <a:off x="6400800" y="5029200"/>
            <a:ext cx="304800" cy="1524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Left-Right Arrow 25"/>
          <p:cNvSpPr/>
          <p:nvPr/>
        </p:nvSpPr>
        <p:spPr>
          <a:xfrm>
            <a:off x="1295400" y="6248400"/>
            <a:ext cx="685800" cy="1524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0F79-47AC-4F45-9DA7-7A051AE5229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10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79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Trade-off between</a:t>
            </a:r>
          </a:p>
          <a:p>
            <a:pPr lvl="1"/>
            <a:r>
              <a:rPr lang="en-US" dirty="0" smtClean="0"/>
              <a:t>High-level complex algorithms in software</a:t>
            </a:r>
          </a:p>
          <a:p>
            <a:pPr lvl="1"/>
            <a:r>
              <a:rPr lang="en-US" dirty="0" smtClean="0"/>
              <a:t>Low-level algorithms in hardware </a:t>
            </a:r>
          </a:p>
          <a:p>
            <a:r>
              <a:rPr lang="en-US" dirty="0" smtClean="0"/>
              <a:t>Critical to performance!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Novel new software algorithms could potentially outperform our hardware system</a:t>
            </a:r>
          </a:p>
          <a:p>
            <a:pPr lvl="1"/>
            <a:r>
              <a:rPr lang="en-US" dirty="0" smtClean="0"/>
              <a:t>System flexibility with soft-processor</a:t>
            </a:r>
          </a:p>
          <a:p>
            <a:pPr lvl="1"/>
            <a:r>
              <a:rPr lang="en-US" dirty="0" smtClean="0"/>
              <a:t>Core techniques not likely going away any time soon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0F79-47AC-4F45-9DA7-7A051AE5229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1112</TotalTime>
  <Words>350</Words>
  <Application>Microsoft Office PowerPoint</Application>
  <PresentationFormat>On-screen Show (4:3)</PresentationFormat>
  <Paragraphs>93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Technic</vt:lpstr>
      <vt:lpstr>Hardware Acceleration of  A Boolean Satisfiability Solver</vt:lpstr>
      <vt:lpstr>Motivation</vt:lpstr>
      <vt:lpstr>SAT in a Nutshell (a very tiny nutshell)</vt:lpstr>
      <vt:lpstr>Algorithmic Pruning</vt:lpstr>
      <vt:lpstr>Some Solver Techniques</vt:lpstr>
      <vt:lpstr>Flexibility of Software</vt:lpstr>
      <vt:lpstr>Hardware Architecture</vt:lpstr>
      <vt:lpstr>Conclusions</vt:lpstr>
    </vt:vector>
  </TitlesOfParts>
  <Company>UofT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DarkIntegral</dc:creator>
  <cp:lastModifiedBy>Xander Chin</cp:lastModifiedBy>
  <cp:revision>40</cp:revision>
  <dcterms:created xsi:type="dcterms:W3CDTF">2010-05-01T19:25:20Z</dcterms:created>
  <dcterms:modified xsi:type="dcterms:W3CDTF">2010-06-04T23:07:53Z</dcterms:modified>
</cp:coreProperties>
</file>