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70" r:id="rId2"/>
    <p:sldId id="271" r:id="rId3"/>
    <p:sldId id="272" r:id="rId4"/>
    <p:sldId id="274" r:id="rId5"/>
    <p:sldId id="275" r:id="rId6"/>
    <p:sldId id="256" r:id="rId7"/>
    <p:sldId id="257" r:id="rId8"/>
    <p:sldId id="258" r:id="rId9"/>
    <p:sldId id="286" r:id="rId10"/>
    <p:sldId id="265" r:id="rId11"/>
    <p:sldId id="290" r:id="rId12"/>
    <p:sldId id="287" r:id="rId13"/>
    <p:sldId id="302" r:id="rId14"/>
    <p:sldId id="299" r:id="rId15"/>
    <p:sldId id="293" r:id="rId16"/>
    <p:sldId id="288" r:id="rId17"/>
    <p:sldId id="289" r:id="rId18"/>
    <p:sldId id="266" r:id="rId19"/>
    <p:sldId id="267" r:id="rId20"/>
    <p:sldId id="304" r:id="rId21"/>
    <p:sldId id="268" r:id="rId22"/>
    <p:sldId id="300" r:id="rId23"/>
    <p:sldId id="301" r:id="rId24"/>
    <p:sldId id="269" r:id="rId25"/>
    <p:sldId id="262" r:id="rId26"/>
    <p:sldId id="276" r:id="rId27"/>
    <p:sldId id="277" r:id="rId28"/>
    <p:sldId id="278" r:id="rId29"/>
    <p:sldId id="297" r:id="rId30"/>
    <p:sldId id="298" r:id="rId31"/>
    <p:sldId id="279" r:id="rId32"/>
    <p:sldId id="280" r:id="rId33"/>
    <p:sldId id="281" r:id="rId34"/>
    <p:sldId id="282" r:id="rId35"/>
    <p:sldId id="283" r:id="rId36"/>
    <p:sldId id="284" r:id="rId37"/>
    <p:sldId id="294" r:id="rId38"/>
    <p:sldId id="285" r:id="rId39"/>
    <p:sldId id="303" r:id="rId40"/>
    <p:sldId id="295" r:id="rId41"/>
    <p:sldId id="291" r:id="rId42"/>
    <p:sldId id="296" r:id="rId43"/>
    <p:sldId id="292" r:id="rId44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0033CC"/>
    <a:srgbClr val="990000"/>
    <a:srgbClr val="CCFFCC"/>
    <a:srgbClr val="FFFF66"/>
    <a:srgbClr val="99CC00"/>
    <a:srgbClr val="CCEC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85" d="100"/>
          <a:sy n="185" d="100"/>
        </p:scale>
        <p:origin x="110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0" tIns="45585" rIns="91170" bIns="45585" numCol="1" anchor="t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0" tIns="45585" rIns="91170" bIns="45585" numCol="1" anchor="t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32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0" tIns="45585" rIns="91170" bIns="45585" numCol="1" anchor="b" anchorCtr="0" compatLnSpc="1">
            <a:prstTxWarp prst="textNoShape">
              <a:avLst/>
            </a:prstTxWarp>
          </a:bodyPr>
          <a:lstStyle>
            <a:lvl1pPr defTabSz="909638"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772525"/>
            <a:ext cx="3032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0" tIns="45585" rIns="91170" bIns="45585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/>
            </a:lvl1pPr>
          </a:lstStyle>
          <a:p>
            <a:fld id="{17C00580-EBCF-4E49-9851-C5D4D523A0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0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0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71893C-A66F-46AD-9A2C-5DE52046EE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A51CFA-3396-402D-B457-E47A64149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940606-B544-405B-98BA-3FC4F97C1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400050"/>
            <a:ext cx="1949450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00050"/>
            <a:ext cx="5695950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187B2-9E3C-4EB2-8B2F-6F94850A09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35FD00-34A2-4377-B6E2-7D654623F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23DDD6-D495-4BF5-8BFD-8E22891D6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28700"/>
            <a:ext cx="381000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28700"/>
            <a:ext cx="381000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DF09AC-3957-4673-8C51-6AE3E44B9D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6D4249E-C5D7-4040-A2C8-6C76B37E0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0A5D94-5A84-49DC-8975-173995F6CB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87ADAB-08AF-44A0-A964-F205F852A4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A2B4D9-6804-4087-BC98-0763E08D59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B520FC-3EF9-4067-8D2D-4DF8917D73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400050"/>
            <a:ext cx="77724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28700"/>
            <a:ext cx="77724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1200" y="6248400"/>
            <a:ext cx="680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latin typeface="+mn-lt"/>
              </a:defRPr>
            </a:lvl1pPr>
          </a:lstStyle>
          <a:p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94C4DC-7AF8-47A6-97B5-C1B50F2A7D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04800" y="971550"/>
            <a:ext cx="843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06400" y="6172200"/>
            <a:ext cx="843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acm.org/citation.cfm?id=70082.68185" TargetMode="External"/><Relationship Id="rId2" Type="http://schemas.openxmlformats.org/officeDocument/2006/relationships/hyperlink" Target="http://www.crhc.uiuc.edu/impact/ece512/papers/p26-dehnert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 ISA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Conventional ISA</a:t>
            </a:r>
          </a:p>
          <a:p>
            <a:pPr lvl="1"/>
            <a:r>
              <a:rPr lang="en-US" sz="1800" dirty="0"/>
              <a:t>Instructions execute in order</a:t>
            </a:r>
          </a:p>
          <a:p>
            <a:r>
              <a:rPr lang="en-US" sz="2000" dirty="0">
                <a:solidFill>
                  <a:srgbClr val="990000"/>
                </a:solidFill>
              </a:rPr>
              <a:t>No way of stating</a:t>
            </a:r>
          </a:p>
          <a:p>
            <a:pPr lvl="1"/>
            <a:r>
              <a:rPr lang="en-US" sz="1800" dirty="0">
                <a:solidFill>
                  <a:srgbClr val="990000"/>
                </a:solidFill>
              </a:rPr>
              <a:t>Instruction A is </a:t>
            </a:r>
            <a:r>
              <a:rPr lang="en-US" sz="1800" b="1" dirty="0">
                <a:solidFill>
                  <a:srgbClr val="990000"/>
                </a:solidFill>
              </a:rPr>
              <a:t>independent </a:t>
            </a:r>
            <a:r>
              <a:rPr lang="en-US" sz="1800" dirty="0">
                <a:solidFill>
                  <a:srgbClr val="990000"/>
                </a:solidFill>
              </a:rPr>
              <a:t>of </a:t>
            </a:r>
            <a:r>
              <a:rPr lang="en-US" sz="1800" dirty="0" smtClean="0">
                <a:solidFill>
                  <a:srgbClr val="990000"/>
                </a:solidFill>
              </a:rPr>
              <a:t>B</a:t>
            </a:r>
          </a:p>
          <a:p>
            <a:pPr lvl="2"/>
            <a:r>
              <a:rPr lang="en-US" sz="1800" dirty="0" smtClean="0">
                <a:solidFill>
                  <a:srgbClr val="990000"/>
                </a:solidFill>
              </a:rPr>
              <a:t>Must detect at runtime </a:t>
            </a:r>
            <a:r>
              <a:rPr lang="en-US" sz="1800" dirty="0" smtClean="0">
                <a:solidFill>
                  <a:srgbClr val="990000"/>
                </a:solidFill>
                <a:sym typeface="Wingdings" pitchFamily="2" charset="2"/>
              </a:rPr>
              <a:t> cost: time, power, complexity</a:t>
            </a:r>
            <a:endParaRPr lang="en-US" sz="1800" dirty="0">
              <a:solidFill>
                <a:srgbClr val="990000"/>
              </a:solidFill>
            </a:endParaRPr>
          </a:p>
          <a:p>
            <a:r>
              <a:rPr lang="en-US" sz="2000" dirty="0"/>
              <a:t>Idea:</a:t>
            </a:r>
          </a:p>
          <a:p>
            <a:pPr lvl="1"/>
            <a:r>
              <a:rPr lang="en-US" sz="1800" dirty="0"/>
              <a:t>Change Execution Model at the ISA model</a:t>
            </a:r>
          </a:p>
          <a:p>
            <a:pPr lvl="1"/>
            <a:r>
              <a:rPr lang="en-US" sz="1800" dirty="0"/>
              <a:t>Allow specification of independence</a:t>
            </a:r>
          </a:p>
          <a:p>
            <a:r>
              <a:rPr lang="en-US" sz="2000" dirty="0"/>
              <a:t>VLIW Goals:</a:t>
            </a:r>
          </a:p>
          <a:p>
            <a:pPr lvl="1"/>
            <a:r>
              <a:rPr lang="en-US" sz="1800" dirty="0"/>
              <a:t>Flexible enough</a:t>
            </a:r>
          </a:p>
          <a:p>
            <a:pPr lvl="1"/>
            <a:r>
              <a:rPr lang="en-US" sz="1800" dirty="0"/>
              <a:t>Match well technology</a:t>
            </a:r>
          </a:p>
          <a:p>
            <a:r>
              <a:rPr lang="en-US" sz="2000" dirty="0"/>
              <a:t>Vectors and SIMD </a:t>
            </a:r>
          </a:p>
          <a:p>
            <a:pPr lvl="1"/>
            <a:r>
              <a:rPr lang="en-US" sz="1800" dirty="0"/>
              <a:t>Only for a set of the same operation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Predicated Execution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Instructions are predicated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if (</a:t>
            </a:r>
            <a:r>
              <a:rPr lang="en-US" sz="2000" dirty="0" err="1"/>
              <a:t>cond</a:t>
            </a:r>
            <a:r>
              <a:rPr lang="en-US" sz="2000" dirty="0"/>
              <a:t>) then perform instruction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 practice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calculate result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if (</a:t>
            </a:r>
            <a:r>
              <a:rPr lang="en-US" sz="2000" dirty="0" err="1"/>
              <a:t>cond</a:t>
            </a:r>
            <a:r>
              <a:rPr lang="en-US" sz="2000" dirty="0"/>
              <a:t>) destination  = result</a:t>
            </a:r>
          </a:p>
          <a:p>
            <a:pPr>
              <a:lnSpc>
                <a:spcPct val="90000"/>
              </a:lnSpc>
            </a:pPr>
            <a:r>
              <a:rPr lang="en-US" sz="2400" b="1" i="1" dirty="0"/>
              <a:t>Converts control flow dependences to data dependences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accent6"/>
                </a:solidFill>
              </a:rPr>
              <a:t>if ( a == 0)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solidFill>
                  <a:schemeClr val="accent6"/>
                </a:solidFill>
              </a:rPr>
              <a:t>			b = 1;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>
                <a:solidFill>
                  <a:schemeClr val="accent6"/>
                </a:solidFill>
              </a:rPr>
              <a:t>else 	b = 2;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02060"/>
                </a:solidFill>
              </a:rPr>
              <a:t>true;</a:t>
            </a:r>
            <a:r>
              <a:rPr lang="en-US" sz="2400" b="1" dirty="0">
                <a:solidFill>
                  <a:srgbClr val="92D050"/>
                </a:solidFill>
              </a:rPr>
              <a:t> 	</a:t>
            </a:r>
            <a:r>
              <a:rPr lang="en-US" sz="2400" b="1" dirty="0" err="1">
                <a:solidFill>
                  <a:srgbClr val="92D050"/>
                </a:solidFill>
              </a:rPr>
              <a:t>pred</a:t>
            </a:r>
            <a:r>
              <a:rPr lang="en-US" sz="2400" b="1" dirty="0">
                <a:solidFill>
                  <a:srgbClr val="92D050"/>
                </a:solidFill>
              </a:rPr>
              <a:t> = (a == 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err="1">
                <a:solidFill>
                  <a:srgbClr val="002060"/>
                </a:solidFill>
              </a:rPr>
              <a:t>pred</a:t>
            </a:r>
            <a:r>
              <a:rPr lang="en-US" sz="2400" b="1" dirty="0">
                <a:solidFill>
                  <a:srgbClr val="002060"/>
                </a:solidFill>
              </a:rPr>
              <a:t>;</a:t>
            </a:r>
            <a:r>
              <a:rPr lang="en-US" sz="2400" b="1" dirty="0">
                <a:solidFill>
                  <a:srgbClr val="92D050"/>
                </a:solidFill>
              </a:rPr>
              <a:t> 	b =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02060"/>
                </a:solidFill>
              </a:rPr>
              <a:t>!</a:t>
            </a:r>
            <a:r>
              <a:rPr lang="en-US" sz="2400" b="1" dirty="0" err="1">
                <a:solidFill>
                  <a:srgbClr val="002060"/>
                </a:solidFill>
              </a:rPr>
              <a:t>pred</a:t>
            </a:r>
            <a:r>
              <a:rPr lang="en-US" sz="2400" b="1" dirty="0">
                <a:solidFill>
                  <a:srgbClr val="002060"/>
                </a:solidFill>
              </a:rPr>
              <a:t>; </a:t>
            </a:r>
            <a:r>
              <a:rPr lang="en-US" sz="2400" b="1" dirty="0">
                <a:solidFill>
                  <a:srgbClr val="92D050"/>
                </a:solidFill>
              </a:rPr>
              <a:t>	b = 2</a:t>
            </a:r>
          </a:p>
          <a:p>
            <a:pPr>
              <a:lnSpc>
                <a:spcPct val="90000"/>
              </a:lnSpc>
            </a:pPr>
            <a:endParaRPr lang="en-US" sz="2400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Predicated Execution: Trade-offs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 predicated execution always a win?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Is predication meaningful for VLIW only?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Trace Scheduling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7772400" cy="5086350"/>
          </a:xfrm>
        </p:spPr>
        <p:txBody>
          <a:bodyPr/>
          <a:lstStyle/>
          <a:p>
            <a:r>
              <a:rPr lang="en-US" dirty="0"/>
              <a:t>Goal: </a:t>
            </a:r>
          </a:p>
          <a:p>
            <a:pPr lvl="1"/>
            <a:r>
              <a:rPr lang="en-US" dirty="0"/>
              <a:t>Create a large continuous piece or code</a:t>
            </a:r>
          </a:p>
          <a:p>
            <a:pPr lvl="1"/>
            <a:r>
              <a:rPr lang="en-US" dirty="0"/>
              <a:t>Schedule to the max: exploit </a:t>
            </a:r>
            <a:r>
              <a:rPr lang="en-US" dirty="0" smtClean="0"/>
              <a:t>parallelism</a:t>
            </a:r>
          </a:p>
          <a:p>
            <a:pPr lvl="1"/>
            <a:endParaRPr lang="en-US" dirty="0"/>
          </a:p>
          <a:p>
            <a:r>
              <a:rPr lang="en-US" dirty="0" smtClean="0"/>
              <a:t>“Fact” </a:t>
            </a:r>
            <a:r>
              <a:rPr lang="en-US" dirty="0"/>
              <a:t>of </a:t>
            </a:r>
            <a:r>
              <a:rPr lang="en-US" dirty="0" smtClean="0"/>
              <a:t>life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Basic blocks are small</a:t>
            </a:r>
          </a:p>
          <a:p>
            <a:pPr lvl="1"/>
            <a:r>
              <a:rPr lang="en-US" dirty="0"/>
              <a:t>Scheduling across BBs is </a:t>
            </a:r>
            <a:r>
              <a:rPr lang="en-US" dirty="0" smtClean="0"/>
              <a:t>difficult</a:t>
            </a:r>
          </a:p>
          <a:p>
            <a:pPr lvl="1"/>
            <a:endParaRPr lang="en-US" dirty="0"/>
          </a:p>
          <a:p>
            <a:r>
              <a:rPr lang="en-US" dirty="0"/>
              <a:t>But: </a:t>
            </a:r>
          </a:p>
          <a:p>
            <a:pPr lvl="1"/>
            <a:r>
              <a:rPr lang="en-US" dirty="0" smtClean="0"/>
              <a:t>While </a:t>
            </a:r>
            <a:r>
              <a:rPr lang="en-US" dirty="0"/>
              <a:t>many control flow paths exist</a:t>
            </a:r>
          </a:p>
          <a:p>
            <a:pPr lvl="1"/>
            <a:r>
              <a:rPr lang="en-US" dirty="0"/>
              <a:t>There are few “hot” </a:t>
            </a:r>
            <a:r>
              <a:rPr lang="en-US" dirty="0" smtClean="0"/>
              <a:t>ones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 Scheduling</a:t>
            </a:r>
          </a:p>
          <a:p>
            <a:pPr lvl="1"/>
            <a:r>
              <a:rPr lang="en-US" dirty="0" smtClean="0"/>
              <a:t>Static control speculation</a:t>
            </a:r>
          </a:p>
          <a:p>
            <a:pPr lvl="1"/>
            <a:r>
              <a:rPr lang="en-US" dirty="0" smtClean="0"/>
              <a:t>Assume specific path</a:t>
            </a:r>
          </a:p>
          <a:p>
            <a:pPr lvl="1"/>
            <a:r>
              <a:rPr lang="en-US" dirty="0" smtClean="0"/>
              <a:t>Schedule accordingly</a:t>
            </a:r>
          </a:p>
          <a:p>
            <a:pPr lvl="1"/>
            <a:r>
              <a:rPr lang="en-US" dirty="0" smtClean="0"/>
              <a:t>Introduce check and repair code where necessary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First used to compact microcode</a:t>
            </a:r>
          </a:p>
          <a:p>
            <a:pPr lvl="1"/>
            <a:r>
              <a:rPr lang="en-US" sz="2000" dirty="0" smtClean="0"/>
              <a:t>FISHER, J. </a:t>
            </a:r>
            <a:r>
              <a:rPr lang="en-US" sz="2000" i="1" dirty="0" smtClean="0"/>
              <a:t>Trace scheduling: A technique for global microcode compaction</a:t>
            </a:r>
            <a:r>
              <a:rPr lang="en-US" sz="2000" dirty="0" smtClean="0"/>
              <a:t>. IEEE Transactions on Computers C-30, 7 (July 1981), 478--490.</a:t>
            </a:r>
          </a:p>
          <a:p>
            <a:endParaRPr lang="en-US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ECE 1773 – Fall 2006</a:t>
            </a:r>
          </a:p>
          <a:p>
            <a:r>
              <a:rPr lang="en-US" smtClean="0"/>
              <a:t>© A. Moshovos (U. of Toronto)</a:t>
            </a:r>
          </a:p>
          <a:p>
            <a:r>
              <a:rPr lang="en-US" smtClean="0"/>
              <a:t>Some material by Wen-Mei Hwu (UIUC) and S. Mahlke (Michigan)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Trace Scheduling: Example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257800"/>
            <a:ext cx="7772400" cy="838200"/>
          </a:xfrm>
        </p:spPr>
        <p:txBody>
          <a:bodyPr/>
          <a:lstStyle/>
          <a:p>
            <a:r>
              <a:rPr lang="en-US"/>
              <a:t>Expand the scope/flexibility of code motion</a:t>
            </a:r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1143000" y="1295400"/>
            <a:ext cx="914400" cy="685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1143000" y="2438400"/>
            <a:ext cx="914400" cy="685800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181255" name="Rectangle 7"/>
          <p:cNvSpPr>
            <a:spLocks noChangeArrowheads="1"/>
          </p:cNvSpPr>
          <p:nvPr/>
        </p:nvSpPr>
        <p:spPr bwMode="auto">
          <a:xfrm>
            <a:off x="1143000" y="3581400"/>
            <a:ext cx="914400" cy="685800"/>
          </a:xfrm>
          <a:prstGeom prst="rect">
            <a:avLst/>
          </a:prstGeom>
          <a:solidFill>
            <a:srgbClr val="CC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81256" name="Line 8"/>
          <p:cNvSpPr>
            <a:spLocks noChangeShapeType="1"/>
          </p:cNvSpPr>
          <p:nvPr/>
        </p:nvSpPr>
        <p:spPr bwMode="auto">
          <a:xfrm>
            <a:off x="1600200" y="1981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7" name="Line 9"/>
          <p:cNvSpPr>
            <a:spLocks noChangeShapeType="1"/>
          </p:cNvSpPr>
          <p:nvPr/>
        </p:nvSpPr>
        <p:spPr bwMode="auto">
          <a:xfrm>
            <a:off x="1600200" y="3124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9" name="Freeform 11"/>
          <p:cNvSpPr>
            <a:spLocks/>
          </p:cNvSpPr>
          <p:nvPr/>
        </p:nvSpPr>
        <p:spPr bwMode="auto">
          <a:xfrm>
            <a:off x="1600200" y="1981200"/>
            <a:ext cx="1028700" cy="1600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24" y="336"/>
              </a:cxn>
              <a:cxn ang="0">
                <a:pos x="144" y="1008"/>
              </a:cxn>
            </a:cxnLst>
            <a:rect l="0" t="0" r="r" b="b"/>
            <a:pathLst>
              <a:path w="648" h="1008">
                <a:moveTo>
                  <a:pt x="0" y="0"/>
                </a:moveTo>
                <a:cubicBezTo>
                  <a:pt x="300" y="84"/>
                  <a:pt x="600" y="168"/>
                  <a:pt x="624" y="336"/>
                </a:cubicBezTo>
                <a:cubicBezTo>
                  <a:pt x="648" y="504"/>
                  <a:pt x="396" y="756"/>
                  <a:pt x="144" y="100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0" name="Rectangle 12"/>
          <p:cNvSpPr>
            <a:spLocks noChangeArrowheads="1"/>
          </p:cNvSpPr>
          <p:nvPr/>
        </p:nvSpPr>
        <p:spPr bwMode="auto">
          <a:xfrm>
            <a:off x="4191000" y="1676400"/>
            <a:ext cx="914400" cy="6858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1261" name="Rectangle 13"/>
          <p:cNvSpPr>
            <a:spLocks noChangeArrowheads="1"/>
          </p:cNvSpPr>
          <p:nvPr/>
        </p:nvSpPr>
        <p:spPr bwMode="auto">
          <a:xfrm>
            <a:off x="4191000" y="2362200"/>
            <a:ext cx="914400" cy="685800"/>
          </a:xfrm>
          <a:prstGeom prst="rect">
            <a:avLst/>
          </a:prstGeom>
          <a:solidFill>
            <a:srgbClr val="CC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81262" name="Text Box 14"/>
          <p:cNvSpPr txBox="1">
            <a:spLocks noChangeArrowheads="1"/>
          </p:cNvSpPr>
          <p:nvPr/>
        </p:nvSpPr>
        <p:spPr bwMode="auto">
          <a:xfrm>
            <a:off x="3200400" y="1112838"/>
            <a:ext cx="405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Assume A</a:t>
            </a:r>
            <a:r>
              <a:rPr lang="en-US" sz="2000">
                <a:latin typeface="Arial" charset="0"/>
                <a:sym typeface="Wingdings" pitchFamily="2" charset="2"/>
              </a:rPr>
              <a:t>C is the common path</a:t>
            </a:r>
            <a:endParaRPr lang="en-US" sz="2000">
              <a:latin typeface="Arial" charset="0"/>
            </a:endParaRPr>
          </a:p>
        </p:txBody>
      </p:sp>
      <p:sp>
        <p:nvSpPr>
          <p:cNvPr id="181263" name="Line 15"/>
          <p:cNvSpPr>
            <a:spLocks noChangeShapeType="1"/>
          </p:cNvSpPr>
          <p:nvPr/>
        </p:nvSpPr>
        <p:spPr bwMode="auto">
          <a:xfrm>
            <a:off x="5334000" y="2438400"/>
            <a:ext cx="533400" cy="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4" name="Rectangle 16"/>
          <p:cNvSpPr>
            <a:spLocks noChangeArrowheads="1"/>
          </p:cNvSpPr>
          <p:nvPr/>
        </p:nvSpPr>
        <p:spPr bwMode="auto">
          <a:xfrm>
            <a:off x="6172200" y="1828800"/>
            <a:ext cx="914400" cy="11430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rgbClr val="CCCCFF"/>
              </a:gs>
              <a:gs pos="100000">
                <a:srgbClr val="FFFFCC"/>
              </a:gs>
            </a:gsLst>
            <a:lin ang="189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A&amp;C</a:t>
            </a:r>
          </a:p>
        </p:txBody>
      </p:sp>
      <p:sp>
        <p:nvSpPr>
          <p:cNvPr id="181265" name="Text Box 17"/>
          <p:cNvSpPr txBox="1">
            <a:spLocks noChangeArrowheads="1"/>
          </p:cNvSpPr>
          <p:nvPr/>
        </p:nvSpPr>
        <p:spPr bwMode="auto">
          <a:xfrm rot="-2273536">
            <a:off x="5195888" y="1657350"/>
            <a:ext cx="1201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schedule</a:t>
            </a:r>
          </a:p>
        </p:txBody>
      </p:sp>
      <p:sp>
        <p:nvSpPr>
          <p:cNvPr id="181266" name="Line 18"/>
          <p:cNvSpPr>
            <a:spLocks noChangeShapeType="1"/>
          </p:cNvSpPr>
          <p:nvPr/>
        </p:nvSpPr>
        <p:spPr bwMode="auto">
          <a:xfrm>
            <a:off x="6553200" y="2971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7" name="Line 19"/>
          <p:cNvSpPr>
            <a:spLocks noChangeShapeType="1"/>
          </p:cNvSpPr>
          <p:nvPr/>
        </p:nvSpPr>
        <p:spPr bwMode="auto">
          <a:xfrm>
            <a:off x="6781800" y="29718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8" name="Rectangle 20"/>
          <p:cNvSpPr>
            <a:spLocks noChangeArrowheads="1"/>
          </p:cNvSpPr>
          <p:nvPr/>
        </p:nvSpPr>
        <p:spPr bwMode="auto">
          <a:xfrm>
            <a:off x="7010400" y="3352800"/>
            <a:ext cx="914400" cy="457200"/>
          </a:xfrm>
          <a:prstGeom prst="rect">
            <a:avLst/>
          </a:prstGeom>
          <a:solidFill>
            <a:srgbClr val="FF7C8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Repair</a:t>
            </a:r>
          </a:p>
        </p:txBody>
      </p:sp>
      <p:sp>
        <p:nvSpPr>
          <p:cNvPr id="181269" name="Line 21"/>
          <p:cNvSpPr>
            <a:spLocks noChangeShapeType="1"/>
          </p:cNvSpPr>
          <p:nvPr/>
        </p:nvSpPr>
        <p:spPr bwMode="auto">
          <a:xfrm>
            <a:off x="7467600" y="3810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70" name="Rectangle 22"/>
          <p:cNvSpPr>
            <a:spLocks noChangeArrowheads="1"/>
          </p:cNvSpPr>
          <p:nvPr/>
        </p:nvSpPr>
        <p:spPr bwMode="auto">
          <a:xfrm>
            <a:off x="7086600" y="4114800"/>
            <a:ext cx="914400" cy="685800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Trace Scheduling: Example #2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1524000" y="12573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bA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609600" y="20574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bB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1524000" y="27432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bC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>
            <a:off x="914400" y="360045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bD</a:t>
            </a:r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2844800" y="3600450"/>
            <a:ext cx="1320800" cy="406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bE</a:t>
            </a:r>
          </a:p>
        </p:txBody>
      </p:sp>
      <p:sp>
        <p:nvSpPr>
          <p:cNvPr id="173065" name="Line 9"/>
          <p:cNvSpPr>
            <a:spLocks noChangeShapeType="1"/>
          </p:cNvSpPr>
          <p:nvPr/>
        </p:nvSpPr>
        <p:spPr bwMode="auto">
          <a:xfrm flipH="1">
            <a:off x="1320800" y="1600200"/>
            <a:ext cx="812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6" name="Line 10"/>
          <p:cNvSpPr>
            <a:spLocks noChangeShapeType="1"/>
          </p:cNvSpPr>
          <p:nvPr/>
        </p:nvSpPr>
        <p:spPr bwMode="auto">
          <a:xfrm>
            <a:off x="2235200" y="1600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 flipH="1">
            <a:off x="1524000" y="3086100"/>
            <a:ext cx="6096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8" name="Line 12"/>
          <p:cNvSpPr>
            <a:spLocks noChangeShapeType="1"/>
          </p:cNvSpPr>
          <p:nvPr/>
        </p:nvSpPr>
        <p:spPr bwMode="auto">
          <a:xfrm>
            <a:off x="2438400" y="3086100"/>
            <a:ext cx="11176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9" name="Line 13"/>
          <p:cNvSpPr>
            <a:spLocks noChangeShapeType="1"/>
          </p:cNvSpPr>
          <p:nvPr/>
        </p:nvSpPr>
        <p:spPr bwMode="auto">
          <a:xfrm>
            <a:off x="1422400" y="2400300"/>
            <a:ext cx="60960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70" name="Text Box 14"/>
          <p:cNvSpPr txBox="1">
            <a:spLocks noChangeArrowheads="1"/>
          </p:cNvSpPr>
          <p:nvPr/>
        </p:nvSpPr>
        <p:spPr bwMode="auto">
          <a:xfrm>
            <a:off x="4978400" y="20574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bA</a:t>
            </a: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4978400" y="24003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bB</a:t>
            </a: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4978400" y="27432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bC</a:t>
            </a:r>
          </a:p>
        </p:txBody>
      </p:sp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4978400" y="30861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bD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4978400" y="3429000"/>
            <a:ext cx="1320800" cy="400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check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>
            <a:off x="5689600" y="3829050"/>
            <a:ext cx="1320800" cy="154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76" name="Text Box 20"/>
          <p:cNvSpPr txBox="1">
            <a:spLocks noChangeArrowheads="1"/>
          </p:cNvSpPr>
          <p:nvPr/>
        </p:nvSpPr>
        <p:spPr bwMode="auto">
          <a:xfrm>
            <a:off x="6604000" y="5418138"/>
            <a:ext cx="876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all OK</a:t>
            </a:r>
          </a:p>
        </p:txBody>
      </p:sp>
      <p:sp>
        <p:nvSpPr>
          <p:cNvPr id="173078" name="Text Box 22"/>
          <p:cNvSpPr txBox="1">
            <a:spLocks noChangeArrowheads="1"/>
          </p:cNvSpPr>
          <p:nvPr/>
        </p:nvSpPr>
        <p:spPr bwMode="auto">
          <a:xfrm>
            <a:off x="7010400" y="3581400"/>
            <a:ext cx="1320800" cy="4064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repair</a:t>
            </a:r>
          </a:p>
        </p:txBody>
      </p:sp>
      <p:sp>
        <p:nvSpPr>
          <p:cNvPr id="173079" name="Text Box 23"/>
          <p:cNvSpPr txBox="1">
            <a:spLocks noChangeArrowheads="1"/>
          </p:cNvSpPr>
          <p:nvPr/>
        </p:nvSpPr>
        <p:spPr bwMode="auto">
          <a:xfrm>
            <a:off x="7010400" y="40005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bC</a:t>
            </a:r>
          </a:p>
        </p:txBody>
      </p:sp>
      <p:sp>
        <p:nvSpPr>
          <p:cNvPr id="173080" name="Text Box 24"/>
          <p:cNvSpPr txBox="1">
            <a:spLocks noChangeArrowheads="1"/>
          </p:cNvSpPr>
          <p:nvPr/>
        </p:nvSpPr>
        <p:spPr bwMode="auto">
          <a:xfrm>
            <a:off x="7010400" y="4343400"/>
            <a:ext cx="1320800" cy="4064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>
            <a:off x="6299200" y="3600450"/>
            <a:ext cx="711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82" name="Text Box 26"/>
          <p:cNvSpPr txBox="1">
            <a:spLocks noChangeArrowheads="1"/>
          </p:cNvSpPr>
          <p:nvPr/>
        </p:nvSpPr>
        <p:spPr bwMode="auto">
          <a:xfrm>
            <a:off x="4876800" y="4686300"/>
            <a:ext cx="1320800" cy="4064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repair</a:t>
            </a:r>
          </a:p>
        </p:txBody>
      </p:sp>
      <p:sp>
        <p:nvSpPr>
          <p:cNvPr id="173083" name="Text Box 27"/>
          <p:cNvSpPr txBox="1">
            <a:spLocks noChangeArrowheads="1"/>
          </p:cNvSpPr>
          <p:nvPr/>
        </p:nvSpPr>
        <p:spPr bwMode="auto">
          <a:xfrm>
            <a:off x="4876800" y="5105400"/>
            <a:ext cx="1320800" cy="406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" charset="0"/>
              </a:rPr>
              <a:t>bE</a:t>
            </a:r>
          </a:p>
        </p:txBody>
      </p:sp>
      <p:sp>
        <p:nvSpPr>
          <p:cNvPr id="173084" name="Line 28"/>
          <p:cNvSpPr>
            <a:spLocks noChangeShapeType="1"/>
          </p:cNvSpPr>
          <p:nvPr/>
        </p:nvSpPr>
        <p:spPr bwMode="auto">
          <a:xfrm>
            <a:off x="5588000" y="3829050"/>
            <a:ext cx="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85" name="Line 29"/>
          <p:cNvSpPr>
            <a:spLocks noChangeShapeType="1"/>
          </p:cNvSpPr>
          <p:nvPr/>
        </p:nvSpPr>
        <p:spPr bwMode="auto">
          <a:xfrm flipH="1">
            <a:off x="7213600" y="4686300"/>
            <a:ext cx="406400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86" name="Line 30"/>
          <p:cNvSpPr>
            <a:spLocks noChangeShapeType="1"/>
          </p:cNvSpPr>
          <p:nvPr/>
        </p:nvSpPr>
        <p:spPr bwMode="auto">
          <a:xfrm>
            <a:off x="6197600" y="5257800"/>
            <a:ext cx="5080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87" name="AutoShape 31"/>
          <p:cNvSpPr>
            <a:spLocks noChangeArrowheads="1"/>
          </p:cNvSpPr>
          <p:nvPr/>
        </p:nvSpPr>
        <p:spPr bwMode="auto">
          <a:xfrm>
            <a:off x="3352800" y="2628900"/>
            <a:ext cx="1422400" cy="514350"/>
          </a:xfrm>
          <a:prstGeom prst="chevron">
            <a:avLst>
              <a:gd name="adj" fmla="val 69136"/>
            </a:avLst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7948" name="Rectangle 12"/>
          <p:cNvSpPr>
            <a:spLocks noChangeArrowheads="1"/>
          </p:cNvSpPr>
          <p:nvPr/>
        </p:nvSpPr>
        <p:spPr bwMode="auto">
          <a:xfrm>
            <a:off x="381000" y="3581400"/>
            <a:ext cx="3810000" cy="22860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Trace Scheduling Example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b="1"/>
              <a:t>test = a[i] + 20;</a:t>
            </a:r>
          </a:p>
          <a:p>
            <a:pPr>
              <a:buFontTx/>
              <a:buNone/>
            </a:pPr>
            <a:r>
              <a:rPr lang="en-US" sz="2000"/>
              <a:t>If (test &gt; 0) then</a:t>
            </a:r>
          </a:p>
          <a:p>
            <a:pPr lvl="1">
              <a:buFontTx/>
              <a:buNone/>
            </a:pPr>
            <a:r>
              <a:rPr lang="en-US" sz="2000" b="1"/>
              <a:t>sum = sum + 10</a:t>
            </a:r>
            <a:endParaRPr lang="en-US" sz="2000"/>
          </a:p>
          <a:p>
            <a:pPr>
              <a:buFontTx/>
              <a:buNone/>
            </a:pPr>
            <a:r>
              <a:rPr lang="en-US" sz="2000"/>
              <a:t>else </a:t>
            </a:r>
          </a:p>
          <a:p>
            <a:pPr lvl="1">
              <a:buFontTx/>
              <a:buNone/>
            </a:pPr>
            <a:r>
              <a:rPr lang="en-US" sz="2000"/>
              <a:t>sum = sum + c[i]</a:t>
            </a:r>
          </a:p>
          <a:p>
            <a:pPr>
              <a:buFontTx/>
              <a:buNone/>
            </a:pPr>
            <a:r>
              <a:rPr lang="en-US" sz="2000" b="1"/>
              <a:t>c[x] = c[y] + 10</a:t>
            </a:r>
          </a:p>
          <a:p>
            <a:endParaRPr lang="en-US" sz="2000" b="1"/>
          </a:p>
          <a:p>
            <a:pPr>
              <a:buFontTx/>
              <a:buNone/>
            </a:pPr>
            <a:r>
              <a:rPr lang="en-US" sz="2400"/>
              <a:t>test = a[i] + 20</a:t>
            </a:r>
          </a:p>
          <a:p>
            <a:pPr>
              <a:buFontTx/>
              <a:buNone/>
            </a:pPr>
            <a:r>
              <a:rPr lang="en-US" sz="2400"/>
              <a:t>sum = sum + 10</a:t>
            </a:r>
          </a:p>
          <a:p>
            <a:pPr>
              <a:buFontTx/>
              <a:buNone/>
            </a:pPr>
            <a:r>
              <a:rPr lang="en-US" sz="2400"/>
              <a:t>c[x] = c[y] + 10</a:t>
            </a:r>
          </a:p>
          <a:p>
            <a:pPr>
              <a:buFontTx/>
              <a:buNone/>
            </a:pPr>
            <a:r>
              <a:rPr lang="en-US" sz="2400"/>
              <a:t> if (test &lt;= 0) then goto repair</a:t>
            </a:r>
          </a:p>
          <a:p>
            <a:pPr>
              <a:buFontTx/>
              <a:buNone/>
            </a:pPr>
            <a:r>
              <a:rPr lang="en-US" sz="2400"/>
              <a:t>…</a:t>
            </a:r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 flipH="1">
            <a:off x="2895600" y="3048000"/>
            <a:ext cx="914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7942" name="Text Box 6"/>
          <p:cNvSpPr txBox="1">
            <a:spLocks noChangeArrowheads="1"/>
          </p:cNvSpPr>
          <p:nvPr/>
        </p:nvSpPr>
        <p:spPr bwMode="auto">
          <a:xfrm>
            <a:off x="3733800" y="2514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Straight code</a:t>
            </a:r>
          </a:p>
        </p:txBody>
      </p:sp>
      <p:sp>
        <p:nvSpPr>
          <p:cNvPr id="167945" name="Line 9"/>
          <p:cNvSpPr>
            <a:spLocks noChangeShapeType="1"/>
          </p:cNvSpPr>
          <p:nvPr/>
        </p:nvSpPr>
        <p:spPr bwMode="auto">
          <a:xfrm flipH="1" flipV="1">
            <a:off x="2844800" y="1200150"/>
            <a:ext cx="1219200" cy="17145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7946" name="Text Box 10"/>
          <p:cNvSpPr txBox="1">
            <a:spLocks noChangeArrowheads="1"/>
          </p:cNvSpPr>
          <p:nvPr/>
        </p:nvSpPr>
        <p:spPr bwMode="auto">
          <a:xfrm>
            <a:off x="4144963" y="1204913"/>
            <a:ext cx="175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assume delay</a:t>
            </a:r>
          </a:p>
        </p:txBody>
      </p:sp>
      <p:sp>
        <p:nvSpPr>
          <p:cNvPr id="167947" name="Text Box 11"/>
          <p:cNvSpPr txBox="1">
            <a:spLocks noChangeArrowheads="1"/>
          </p:cNvSpPr>
          <p:nvPr/>
        </p:nvSpPr>
        <p:spPr bwMode="auto">
          <a:xfrm>
            <a:off x="4724400" y="4114800"/>
            <a:ext cx="3416300" cy="118745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repair:</a:t>
            </a:r>
          </a:p>
          <a:p>
            <a:r>
              <a:rPr lang="en-US">
                <a:latin typeface="Arial" charset="0"/>
              </a:rPr>
              <a:t>	sum = sum – 10</a:t>
            </a:r>
          </a:p>
          <a:p>
            <a:r>
              <a:rPr lang="en-US">
                <a:latin typeface="Arial" charset="0"/>
              </a:rPr>
              <a:t>	sum = sum + c[i]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If-Conversion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Predicate large chunks of code</a:t>
            </a:r>
          </a:p>
          <a:p>
            <a:pPr lvl="1"/>
            <a:r>
              <a:rPr lang="en-US"/>
              <a:t>No control flow</a:t>
            </a:r>
          </a:p>
          <a:p>
            <a:r>
              <a:rPr lang="en-US"/>
              <a:t>Schedule</a:t>
            </a:r>
          </a:p>
          <a:p>
            <a:pPr lvl="1"/>
            <a:r>
              <a:rPr lang="en-US"/>
              <a:t>Free motion of code since no control flow</a:t>
            </a:r>
          </a:p>
          <a:p>
            <a:pPr lvl="1"/>
            <a:r>
              <a:rPr lang="en-US"/>
              <a:t>All restrictions are data related</a:t>
            </a:r>
          </a:p>
          <a:p>
            <a:r>
              <a:rPr lang="en-US"/>
              <a:t>Reverse if-convert</a:t>
            </a:r>
          </a:p>
          <a:p>
            <a:pPr lvl="1"/>
            <a:r>
              <a:rPr lang="en-US"/>
              <a:t>Reintroduce control flow</a:t>
            </a:r>
          </a:p>
          <a:p>
            <a:pPr lvl="1"/>
            <a:endParaRPr lang="en-US"/>
          </a:p>
          <a:p>
            <a:r>
              <a:rPr lang="en-US" sz="2000"/>
              <a:t>N.J. Warter, S.A. Mahlke, W.W. Hwu, and B.R. Rau. </a:t>
            </a:r>
            <a:r>
              <a:rPr lang="en-US" sz="2000" i="1"/>
              <a:t>Reverse if-conversion</a:t>
            </a:r>
            <a:r>
              <a:rPr lang="en-US" sz="2000"/>
              <a:t>. In Proceedings of the SIGPLAN'93 Conference on Programming Language Design and Implementation, pages 290-299, June 1993. </a:t>
            </a:r>
            <a:br>
              <a:rPr lang="en-US" sz="2000"/>
            </a:br>
            <a:endParaRPr 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Pipelining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A loop</a:t>
            </a:r>
          </a:p>
          <a:p>
            <a:pPr lvl="1">
              <a:buFontTx/>
              <a:buNone/>
            </a:pPr>
            <a:r>
              <a:rPr lang="en-US" sz="2000" b="1" dirty="0">
                <a:solidFill>
                  <a:srgbClr val="002060"/>
                </a:solidFill>
              </a:rPr>
              <a:t>for </a:t>
            </a:r>
            <a:r>
              <a:rPr lang="en-US" sz="2000" b="1" dirty="0" err="1">
                <a:solidFill>
                  <a:srgbClr val="002060"/>
                </a:solidFill>
              </a:rPr>
              <a:t>i</a:t>
            </a:r>
            <a:r>
              <a:rPr lang="en-US" sz="2000" b="1" dirty="0">
                <a:solidFill>
                  <a:srgbClr val="002060"/>
                </a:solidFill>
              </a:rPr>
              <a:t> = 1 to N</a:t>
            </a:r>
          </a:p>
          <a:p>
            <a:pPr lvl="1">
              <a:buFontTx/>
              <a:buNone/>
            </a:pPr>
            <a:r>
              <a:rPr lang="en-US" sz="2000" b="1" dirty="0">
                <a:solidFill>
                  <a:srgbClr val="002060"/>
                </a:solidFill>
              </a:rPr>
              <a:t>	a[</a:t>
            </a:r>
            <a:r>
              <a:rPr lang="en-US" sz="2000" b="1" dirty="0" err="1">
                <a:solidFill>
                  <a:srgbClr val="002060"/>
                </a:solidFill>
              </a:rPr>
              <a:t>i</a:t>
            </a:r>
            <a:r>
              <a:rPr lang="en-US" sz="2000" b="1" dirty="0">
                <a:solidFill>
                  <a:srgbClr val="002060"/>
                </a:solidFill>
              </a:rPr>
              <a:t>] = b[</a:t>
            </a:r>
            <a:r>
              <a:rPr lang="en-US" sz="2000" b="1" dirty="0" err="1">
                <a:solidFill>
                  <a:srgbClr val="002060"/>
                </a:solidFill>
              </a:rPr>
              <a:t>i</a:t>
            </a:r>
            <a:r>
              <a:rPr lang="en-US" sz="2000" b="1" dirty="0">
                <a:solidFill>
                  <a:srgbClr val="002060"/>
                </a:solidFill>
              </a:rPr>
              <a:t>] + C</a:t>
            </a:r>
          </a:p>
          <a:p>
            <a:pPr lvl="1">
              <a:buFontTx/>
              <a:buNone/>
            </a:pPr>
            <a:endParaRPr lang="en-US" sz="2000" dirty="0"/>
          </a:p>
          <a:p>
            <a:r>
              <a:rPr lang="en-US" sz="2000" dirty="0"/>
              <a:t>Loop Schedule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0:	LD	f0, 0(r16</a:t>
            </a:r>
            <a:r>
              <a:rPr lang="en-US" sz="1800" b="1" dirty="0" smtClean="0">
                <a:solidFill>
                  <a:srgbClr val="002060"/>
                </a:solidFill>
              </a:rPr>
              <a:t>) ; 	</a:t>
            </a:r>
            <a:r>
              <a:rPr lang="en-US" sz="1800" b="1" dirty="0" err="1" smtClean="0">
                <a:solidFill>
                  <a:srgbClr val="92D050"/>
                </a:solidFill>
              </a:rPr>
              <a:t>addi</a:t>
            </a:r>
            <a:r>
              <a:rPr lang="en-US" sz="1800" b="1" dirty="0" smtClean="0">
                <a:solidFill>
                  <a:srgbClr val="92D050"/>
                </a:solidFill>
              </a:rPr>
              <a:t> r16, r16, </a:t>
            </a:r>
            <a:r>
              <a:rPr lang="en-US" sz="1800" b="1" dirty="0" err="1" smtClean="0">
                <a:solidFill>
                  <a:srgbClr val="92D050"/>
                </a:solidFill>
              </a:rPr>
              <a:t>sizeof</a:t>
            </a:r>
            <a:r>
              <a:rPr lang="en-US" sz="1800" b="1" dirty="0" smtClean="0">
                <a:solidFill>
                  <a:srgbClr val="92D050"/>
                </a:solidFill>
              </a:rPr>
              <a:t>(double)</a:t>
            </a:r>
            <a:endParaRPr lang="en-US" sz="1800" b="1" dirty="0">
              <a:solidFill>
                <a:srgbClr val="92D050"/>
              </a:solidFill>
            </a:endParaRP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1: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2: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3:	ADD	f16, f30, f0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4: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5:</a:t>
            </a:r>
          </a:p>
          <a:p>
            <a:pPr lvl="1">
              <a:buFontTx/>
              <a:buChar char="•"/>
            </a:pPr>
            <a:r>
              <a:rPr lang="en-US" sz="1800" b="1" dirty="0">
                <a:solidFill>
                  <a:srgbClr val="002060"/>
                </a:solidFill>
              </a:rPr>
              <a:t>6:	ST	f16, 0(r17</a:t>
            </a:r>
            <a:r>
              <a:rPr lang="en-US" sz="1800" b="1" dirty="0" smtClean="0">
                <a:solidFill>
                  <a:srgbClr val="002060"/>
                </a:solidFill>
              </a:rPr>
              <a:t>);	</a:t>
            </a:r>
            <a:r>
              <a:rPr lang="en-US" sz="1800" b="1" dirty="0" err="1" smtClean="0">
                <a:solidFill>
                  <a:srgbClr val="92D050"/>
                </a:solidFill>
              </a:rPr>
              <a:t>addi</a:t>
            </a:r>
            <a:r>
              <a:rPr lang="en-US" sz="1800" b="1" dirty="0" smtClean="0">
                <a:solidFill>
                  <a:srgbClr val="92D050"/>
                </a:solidFill>
              </a:rPr>
              <a:t> r17, r17, </a:t>
            </a:r>
            <a:r>
              <a:rPr lang="en-US" sz="1800" b="1" dirty="0" err="1" smtClean="0">
                <a:solidFill>
                  <a:srgbClr val="92D050"/>
                </a:solidFill>
              </a:rPr>
              <a:t>sizeof</a:t>
            </a:r>
            <a:r>
              <a:rPr lang="en-US" sz="1800" b="1" dirty="0" smtClean="0">
                <a:solidFill>
                  <a:srgbClr val="92D050"/>
                </a:solidFill>
              </a:rPr>
              <a:t>(double)</a:t>
            </a:r>
            <a:endParaRPr lang="en-US" sz="1800" b="1" dirty="0">
              <a:solidFill>
                <a:srgbClr val="92D050"/>
              </a:solidFill>
            </a:endParaRPr>
          </a:p>
          <a:p>
            <a:pPr lvl="1">
              <a:buFontTx/>
              <a:buChar char="•"/>
            </a:pPr>
            <a:endParaRPr lang="en-US" sz="1800" dirty="0"/>
          </a:p>
          <a:p>
            <a:pPr lvl="1">
              <a:buFontTx/>
              <a:buChar char="•"/>
            </a:pPr>
            <a:r>
              <a:rPr lang="en-US" sz="1800" dirty="0"/>
              <a:t>Assume f30 holds 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6400800" y="2514600"/>
            <a:ext cx="1828800" cy="1066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6400800" y="3581400"/>
            <a:ext cx="1828800" cy="1066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6400800" y="4648200"/>
            <a:ext cx="1828800" cy="1066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1219200" y="1524000"/>
            <a:ext cx="1828800" cy="1066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1219200" y="2590800"/>
            <a:ext cx="1828800" cy="1066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1219200" y="3657600"/>
            <a:ext cx="1828800" cy="1066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3200400" y="1828800"/>
            <a:ext cx="1524000" cy="1066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3200400" y="2895600"/>
            <a:ext cx="1524000" cy="1066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3200400" y="3962400"/>
            <a:ext cx="1524000" cy="1066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4724400" y="2133600"/>
            <a:ext cx="1600200" cy="1066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4724400" y="3200400"/>
            <a:ext cx="1600200" cy="1066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4724400" y="4267200"/>
            <a:ext cx="1600200" cy="1066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381000" y="5486400"/>
            <a:ext cx="2667000" cy="304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</a:t>
            </a:r>
            <a:r>
              <a:rPr lang="en-US" dirty="0" smtClean="0"/>
              <a:t>Pipelining – Unroll the loop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28700"/>
            <a:ext cx="8305800" cy="5067300"/>
          </a:xfrm>
        </p:spPr>
        <p:txBody>
          <a:bodyPr/>
          <a:lstStyle/>
          <a:p>
            <a:r>
              <a:rPr lang="en-US" sz="2400" dirty="0"/>
              <a:t>Assume latency = 3 cycles for all ops</a:t>
            </a:r>
          </a:p>
          <a:p>
            <a:pPr lvl="1">
              <a:buFontTx/>
              <a:buChar char="•"/>
            </a:pPr>
            <a:r>
              <a:rPr lang="en-US" sz="2000" dirty="0"/>
              <a:t>0:  LD	f0, 0(r16)</a:t>
            </a:r>
          </a:p>
          <a:p>
            <a:pPr lvl="1">
              <a:buFontTx/>
              <a:buChar char="•"/>
            </a:pPr>
            <a:r>
              <a:rPr lang="en-US" sz="2000" dirty="0"/>
              <a:t>1:		</a:t>
            </a:r>
            <a:r>
              <a:rPr lang="en-US" sz="2000" dirty="0" smtClean="0"/>
              <a:t>    </a:t>
            </a:r>
            <a:r>
              <a:rPr lang="en-US" sz="2000" dirty="0" smtClean="0">
                <a:solidFill>
                  <a:srgbClr val="FF0000"/>
                </a:solidFill>
              </a:rPr>
              <a:t>LD </a:t>
            </a:r>
            <a:r>
              <a:rPr lang="en-US" sz="2000" dirty="0">
                <a:solidFill>
                  <a:srgbClr val="FF0000"/>
                </a:solidFill>
              </a:rPr>
              <a:t>f1, 8(r16)</a:t>
            </a:r>
          </a:p>
          <a:p>
            <a:pPr lvl="1"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2:				</a:t>
            </a:r>
            <a:r>
              <a:rPr lang="en-US" sz="2000" dirty="0" smtClean="0">
                <a:solidFill>
                  <a:schemeClr val="accent2"/>
                </a:solidFill>
              </a:rPr>
              <a:t> LD </a:t>
            </a:r>
            <a:r>
              <a:rPr lang="en-US" sz="2000" dirty="0">
                <a:solidFill>
                  <a:schemeClr val="accent2"/>
                </a:solidFill>
              </a:rPr>
              <a:t>f2, </a:t>
            </a:r>
            <a:r>
              <a:rPr lang="en-US" sz="2000" dirty="0" smtClean="0">
                <a:solidFill>
                  <a:schemeClr val="accent2"/>
                </a:solidFill>
              </a:rPr>
              <a:t>16(r16</a:t>
            </a:r>
            <a:r>
              <a:rPr lang="en-US" sz="2000" dirty="0">
                <a:solidFill>
                  <a:schemeClr val="accent2"/>
                </a:solidFill>
              </a:rPr>
              <a:t>)</a:t>
            </a:r>
          </a:p>
          <a:p>
            <a:pPr lvl="1">
              <a:buFontTx/>
              <a:buChar char="•"/>
            </a:pPr>
            <a:r>
              <a:rPr lang="en-US" sz="2000" dirty="0"/>
              <a:t>3:  ADD	f16, f30, </a:t>
            </a:r>
            <a:r>
              <a:rPr lang="en-US" sz="2000" dirty="0" smtClean="0"/>
              <a:t>f0				</a:t>
            </a:r>
            <a:r>
              <a:rPr lang="en-US" sz="2000" dirty="0" smtClean="0">
                <a:solidFill>
                  <a:srgbClr val="00B0F0"/>
                </a:solidFill>
              </a:rPr>
              <a:t>LD f3, 24(r16)</a:t>
            </a:r>
            <a:endParaRPr lang="en-US" sz="2000" dirty="0">
              <a:solidFill>
                <a:srgbClr val="00B0F0"/>
              </a:solidFill>
            </a:endParaRPr>
          </a:p>
          <a:p>
            <a:pPr lvl="1">
              <a:buFontTx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4:		</a:t>
            </a:r>
            <a:r>
              <a:rPr lang="en-US" sz="2000" dirty="0" smtClean="0">
                <a:solidFill>
                  <a:srgbClr val="FF0000"/>
                </a:solidFill>
              </a:rPr>
              <a:t>    ADD </a:t>
            </a:r>
            <a:r>
              <a:rPr lang="en-US" sz="2000" dirty="0">
                <a:solidFill>
                  <a:srgbClr val="FF0000"/>
                </a:solidFill>
              </a:rPr>
              <a:t>f17, f30, f1</a:t>
            </a:r>
          </a:p>
          <a:p>
            <a:pPr lvl="1"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5:				</a:t>
            </a:r>
            <a:r>
              <a:rPr lang="en-US" sz="2000" dirty="0" smtClean="0">
                <a:solidFill>
                  <a:schemeClr val="accent2"/>
                </a:solidFill>
              </a:rPr>
              <a:t> ADD </a:t>
            </a:r>
            <a:r>
              <a:rPr lang="en-US" sz="2000" dirty="0">
                <a:solidFill>
                  <a:schemeClr val="accent2"/>
                </a:solidFill>
              </a:rPr>
              <a:t>f18, f30, f2</a:t>
            </a:r>
          </a:p>
          <a:p>
            <a:pPr lvl="1">
              <a:buFontTx/>
              <a:buChar char="•"/>
            </a:pPr>
            <a:r>
              <a:rPr lang="en-US" sz="2000" dirty="0"/>
              <a:t>6:  ST	f16, 0(r17</a:t>
            </a:r>
            <a:r>
              <a:rPr lang="en-US" sz="2000" dirty="0" smtClean="0"/>
              <a:t>)				</a:t>
            </a:r>
            <a:r>
              <a:rPr lang="en-US" sz="2000" dirty="0" smtClean="0">
                <a:solidFill>
                  <a:srgbClr val="00B0F0"/>
                </a:solidFill>
              </a:rPr>
              <a:t>ADD f19, f30, f3</a:t>
            </a:r>
            <a:endParaRPr lang="en-US" sz="2000" dirty="0">
              <a:solidFill>
                <a:srgbClr val="00B0F0"/>
              </a:solidFill>
            </a:endParaRPr>
          </a:p>
          <a:p>
            <a:pPr lvl="1">
              <a:buFontTx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7:		</a:t>
            </a:r>
            <a:r>
              <a:rPr lang="en-US" sz="2000" dirty="0" smtClean="0">
                <a:solidFill>
                  <a:srgbClr val="FF0000"/>
                </a:solidFill>
              </a:rPr>
              <a:t>    ST </a:t>
            </a:r>
            <a:r>
              <a:rPr lang="en-US" sz="2000" dirty="0">
                <a:solidFill>
                  <a:srgbClr val="FF0000"/>
                </a:solidFill>
              </a:rPr>
              <a:t>f17, 8(r17)</a:t>
            </a:r>
          </a:p>
          <a:p>
            <a:pPr lvl="1"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8	:				</a:t>
            </a:r>
            <a:r>
              <a:rPr lang="en-US" sz="2000" dirty="0" smtClean="0">
                <a:solidFill>
                  <a:schemeClr val="accent2"/>
                </a:solidFill>
              </a:rPr>
              <a:t> ST </a:t>
            </a:r>
            <a:r>
              <a:rPr lang="en-US" sz="2000" dirty="0">
                <a:solidFill>
                  <a:schemeClr val="accent2"/>
                </a:solidFill>
              </a:rPr>
              <a:t>f18, </a:t>
            </a:r>
            <a:r>
              <a:rPr lang="en-US" sz="2000" dirty="0" smtClean="0">
                <a:solidFill>
                  <a:schemeClr val="accent2"/>
                </a:solidFill>
              </a:rPr>
              <a:t>16(r17</a:t>
            </a:r>
          </a:p>
          <a:p>
            <a:pPr lvl="1">
              <a:buFontTx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9:						</a:t>
            </a:r>
            <a:r>
              <a:rPr lang="en-US" sz="2000" dirty="0" smtClean="0">
                <a:solidFill>
                  <a:srgbClr val="00B0F0"/>
                </a:solidFill>
              </a:rPr>
              <a:t>ST f19, 24(r17)</a:t>
            </a:r>
            <a:endParaRPr lang="en-US" sz="2000" dirty="0">
              <a:solidFill>
                <a:srgbClr val="00B0F0"/>
              </a:solidFill>
            </a:endParaRPr>
          </a:p>
          <a:p>
            <a:r>
              <a:rPr lang="en-US" sz="1800" dirty="0"/>
              <a:t>Steady State:</a:t>
            </a:r>
          </a:p>
          <a:p>
            <a:r>
              <a:rPr lang="en-US" sz="1800" dirty="0"/>
              <a:t>LD </a:t>
            </a:r>
            <a:r>
              <a:rPr lang="en-US" sz="1800" b="1" dirty="0"/>
              <a:t>(i+3)</a:t>
            </a:r>
            <a:r>
              <a:rPr lang="en-US" sz="1800" dirty="0"/>
              <a:t>, ADD </a:t>
            </a:r>
            <a:r>
              <a:rPr lang="en-US" sz="1800" b="1" dirty="0"/>
              <a:t>(</a:t>
            </a:r>
            <a:r>
              <a:rPr lang="en-US" sz="1800" b="1" dirty="0" err="1"/>
              <a:t>i</a:t>
            </a:r>
            <a:r>
              <a:rPr lang="en-US" sz="1800" b="1" dirty="0"/>
              <a:t>)</a:t>
            </a:r>
            <a:r>
              <a:rPr lang="en-US" sz="1800" dirty="0"/>
              <a:t>,ST </a:t>
            </a:r>
            <a:r>
              <a:rPr lang="en-US" sz="1800" b="1" dirty="0"/>
              <a:t>(</a:t>
            </a:r>
            <a:r>
              <a:rPr lang="en-US" sz="1800" b="1" dirty="0" err="1"/>
              <a:t>i</a:t>
            </a:r>
            <a:r>
              <a:rPr lang="en-US" sz="1800" b="1" dirty="0"/>
              <a:t> – 3)</a:t>
            </a:r>
          </a:p>
          <a:p>
            <a:pPr lvl="1">
              <a:buFontTx/>
              <a:buNone/>
            </a:pPr>
            <a:r>
              <a:rPr lang="en-US" sz="1600" b="1" dirty="0">
                <a:solidFill>
                  <a:srgbClr val="990000"/>
                </a:solidFill>
              </a:rPr>
              <a:t>3 “pipeline” stages: LD, ADD and ST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2514600"/>
            <a:ext cx="7391400" cy="4572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VLIW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Very Long Instruction Word</a:t>
            </a:r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</a:pPr>
            <a:r>
              <a:rPr lang="en-US" sz="2400" b="1" dirty="0"/>
              <a:t>#1 defining attribute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four instructions are </a:t>
            </a:r>
            <a:r>
              <a:rPr lang="en-US" sz="2000" i="1" u="sng" dirty="0"/>
              <a:t>independent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Some parallelism can be expressed this way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Extending the ability to specify parallelism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Take into consideration technology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Recall, delay slots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This leads to </a:t>
            </a:r>
            <a:r>
              <a:rPr lang="en-US" sz="2000" dirty="0">
                <a:sym typeface="Wingdings" pitchFamily="2" charset="2"/>
              </a:rPr>
              <a:t>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b="1" dirty="0"/>
              <a:t>#2 defining attribute: NUAL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Non-unit assumed latency</a:t>
            </a:r>
          </a:p>
        </p:txBody>
      </p:sp>
      <p:grpSp>
        <p:nvGrpSpPr>
          <p:cNvPr id="149508" name="Group 4"/>
          <p:cNvGrpSpPr>
            <a:grpSpLocks/>
          </p:cNvGrpSpPr>
          <p:nvPr/>
        </p:nvGrpSpPr>
        <p:grpSpPr bwMode="auto">
          <a:xfrm>
            <a:off x="914400" y="1943100"/>
            <a:ext cx="7315200" cy="400050"/>
            <a:chOff x="336" y="2064"/>
            <a:chExt cx="3456" cy="576"/>
          </a:xfrm>
        </p:grpSpPr>
        <p:sp>
          <p:nvSpPr>
            <p:cNvPr id="149509" name="Rectangle 5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510" name="Rectangle 6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ALU1</a:t>
              </a:r>
            </a:p>
          </p:txBody>
        </p:sp>
        <p:sp>
          <p:nvSpPr>
            <p:cNvPr id="149511" name="Rectangle 7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ALU2</a:t>
              </a:r>
            </a:p>
          </p:txBody>
        </p:sp>
        <p:sp>
          <p:nvSpPr>
            <p:cNvPr id="149512" name="Rectangle 8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MEM1</a:t>
              </a:r>
            </a:p>
          </p:txBody>
        </p:sp>
        <p:sp>
          <p:nvSpPr>
            <p:cNvPr id="149513" name="Rectangle 9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control</a:t>
              </a:r>
            </a:p>
          </p:txBody>
        </p:sp>
      </p:grpSp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2819400" y="1524000"/>
            <a:ext cx="2141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Instruction format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</a:t>
            </a:r>
            <a:r>
              <a:rPr lang="en-US" dirty="0" smtClean="0"/>
              <a:t>Pipelining – </a:t>
            </a:r>
            <a:r>
              <a:rPr lang="en-US" dirty="0" smtClean="0"/>
              <a:t>What We Want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918275" y="1104254"/>
            <a:ext cx="457200" cy="2081998"/>
            <a:chOff x="1219200" y="1524000"/>
            <a:chExt cx="1828800" cy="3200400"/>
          </a:xfrm>
        </p:grpSpPr>
        <p:sp>
          <p:nvSpPr>
            <p:cNvPr id="144389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0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144390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0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144391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0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371600" y="1347002"/>
            <a:ext cx="457200" cy="2081998"/>
            <a:chOff x="1219200" y="1524000"/>
            <a:chExt cx="1828800" cy="3200400"/>
          </a:xfrm>
        </p:grpSpPr>
        <p:sp>
          <p:nvSpPr>
            <p:cNvPr id="58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1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59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1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1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828800" y="1594976"/>
            <a:ext cx="457200" cy="2081998"/>
            <a:chOff x="1219200" y="1524000"/>
            <a:chExt cx="1828800" cy="3200400"/>
          </a:xfrm>
        </p:grpSpPr>
        <p:sp>
          <p:nvSpPr>
            <p:cNvPr id="62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2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63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2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64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2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287291" y="1798253"/>
            <a:ext cx="457200" cy="2081998"/>
            <a:chOff x="1219200" y="1524000"/>
            <a:chExt cx="1828800" cy="3200400"/>
          </a:xfrm>
        </p:grpSpPr>
        <p:sp>
          <p:nvSpPr>
            <p:cNvPr id="66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3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67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3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68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3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740616" y="2041001"/>
            <a:ext cx="457200" cy="2081998"/>
            <a:chOff x="1219200" y="1524000"/>
            <a:chExt cx="1828800" cy="3200400"/>
          </a:xfrm>
        </p:grpSpPr>
        <p:sp>
          <p:nvSpPr>
            <p:cNvPr id="70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4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4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72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4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3197816" y="2288975"/>
            <a:ext cx="457200" cy="2081998"/>
            <a:chOff x="1219200" y="1524000"/>
            <a:chExt cx="1828800" cy="3200400"/>
          </a:xfrm>
        </p:grpSpPr>
        <p:sp>
          <p:nvSpPr>
            <p:cNvPr id="74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5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75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5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76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5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651141" y="2488770"/>
            <a:ext cx="457200" cy="2081998"/>
            <a:chOff x="1219200" y="1524000"/>
            <a:chExt cx="1828800" cy="3200400"/>
          </a:xfrm>
        </p:grpSpPr>
        <p:sp>
          <p:nvSpPr>
            <p:cNvPr id="78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6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79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6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80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6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104466" y="2731518"/>
            <a:ext cx="457200" cy="2081998"/>
            <a:chOff x="1219200" y="1524000"/>
            <a:chExt cx="1828800" cy="3200400"/>
          </a:xfrm>
        </p:grpSpPr>
        <p:sp>
          <p:nvSpPr>
            <p:cNvPr id="82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7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83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7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84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7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4561666" y="2979492"/>
            <a:ext cx="457200" cy="2081998"/>
            <a:chOff x="1219200" y="1524000"/>
            <a:chExt cx="1828800" cy="3200400"/>
          </a:xfrm>
        </p:grpSpPr>
        <p:sp>
          <p:nvSpPr>
            <p:cNvPr id="86" name="Rectangle 5"/>
            <p:cNvSpPr>
              <a:spLocks noChangeArrowheads="1"/>
            </p:cNvSpPr>
            <p:nvPr/>
          </p:nvSpPr>
          <p:spPr bwMode="auto">
            <a:xfrm>
              <a:off x="1219200" y="1524000"/>
              <a:ext cx="1828800" cy="1066800"/>
            </a:xfrm>
            <a:prstGeom prst="rect">
              <a:avLst/>
            </a:prstGeom>
            <a:solidFill>
              <a:srgbClr val="CC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L 8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87" name="Rectangle 6"/>
            <p:cNvSpPr>
              <a:spLocks noChangeArrowheads="1"/>
            </p:cNvSpPr>
            <p:nvPr/>
          </p:nvSpPr>
          <p:spPr bwMode="auto">
            <a:xfrm>
              <a:off x="1219200" y="2590800"/>
              <a:ext cx="1828800" cy="106680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A 8</a:t>
              </a:r>
              <a:endParaRPr lang="en-US" sz="1600" dirty="0">
                <a:latin typeface="+mj-lt"/>
              </a:endParaRPr>
            </a:p>
          </p:txBody>
        </p:sp>
        <p:sp>
          <p:nvSpPr>
            <p:cNvPr id="88" name="Rectangle 7"/>
            <p:cNvSpPr>
              <a:spLocks noChangeArrowheads="1"/>
            </p:cNvSpPr>
            <p:nvPr/>
          </p:nvSpPr>
          <p:spPr bwMode="auto">
            <a:xfrm>
              <a:off x="1219200" y="3657600"/>
              <a:ext cx="1828800" cy="1066800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t"/>
            <a:lstStyle/>
            <a:p>
              <a:r>
                <a:rPr lang="en-US" sz="1600" dirty="0" smtClean="0">
                  <a:latin typeface="+mj-lt"/>
                </a:rPr>
                <a:t>S 8</a:t>
              </a:r>
              <a:endParaRPr lang="en-US" sz="1600" dirty="0">
                <a:latin typeface="+mj-lt"/>
              </a:endParaRP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600666" y="2484171"/>
            <a:ext cx="4279900" cy="259029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734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5436" name="Rectangle 28"/>
          <p:cNvSpPr>
            <a:spLocks noChangeArrowheads="1"/>
          </p:cNvSpPr>
          <p:nvPr/>
        </p:nvSpPr>
        <p:spPr bwMode="auto">
          <a:xfrm>
            <a:off x="457200" y="4038600"/>
            <a:ext cx="8458200" cy="167640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5" name="Rectangle 27"/>
          <p:cNvSpPr>
            <a:spLocks noChangeArrowheads="1"/>
          </p:cNvSpPr>
          <p:nvPr/>
        </p:nvSpPr>
        <p:spPr bwMode="auto">
          <a:xfrm>
            <a:off x="457200" y="2895600"/>
            <a:ext cx="8458200" cy="1143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4" name="Rectangle 26"/>
          <p:cNvSpPr>
            <a:spLocks noChangeArrowheads="1"/>
          </p:cNvSpPr>
          <p:nvPr/>
        </p:nvSpPr>
        <p:spPr bwMode="auto">
          <a:xfrm>
            <a:off x="457200" y="1066800"/>
            <a:ext cx="8458200" cy="18288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5" name="Rectangle 17"/>
          <p:cNvSpPr>
            <a:spLocks noChangeArrowheads="1"/>
          </p:cNvSpPr>
          <p:nvPr/>
        </p:nvSpPr>
        <p:spPr bwMode="auto">
          <a:xfrm>
            <a:off x="4267200" y="1219200"/>
            <a:ext cx="1447800" cy="838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6" name="Rectangle 18"/>
          <p:cNvSpPr>
            <a:spLocks noChangeArrowheads="1"/>
          </p:cNvSpPr>
          <p:nvPr/>
        </p:nvSpPr>
        <p:spPr bwMode="auto">
          <a:xfrm>
            <a:off x="2438400" y="1981200"/>
            <a:ext cx="1447800" cy="838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7" name="Rectangle 19"/>
          <p:cNvSpPr>
            <a:spLocks noChangeArrowheads="1"/>
          </p:cNvSpPr>
          <p:nvPr/>
        </p:nvSpPr>
        <p:spPr bwMode="auto">
          <a:xfrm>
            <a:off x="685800" y="3048000"/>
            <a:ext cx="1447800" cy="838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8" name="Rectangle 20"/>
          <p:cNvSpPr>
            <a:spLocks noChangeArrowheads="1"/>
          </p:cNvSpPr>
          <p:nvPr/>
        </p:nvSpPr>
        <p:spPr bwMode="auto">
          <a:xfrm>
            <a:off x="4267200" y="2057400"/>
            <a:ext cx="1447800" cy="838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9" name="Rectangle 21"/>
          <p:cNvSpPr>
            <a:spLocks noChangeArrowheads="1"/>
          </p:cNvSpPr>
          <p:nvPr/>
        </p:nvSpPr>
        <p:spPr bwMode="auto">
          <a:xfrm>
            <a:off x="2438400" y="3048000"/>
            <a:ext cx="1447800" cy="838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0" name="Rectangle 22"/>
          <p:cNvSpPr>
            <a:spLocks noChangeArrowheads="1"/>
          </p:cNvSpPr>
          <p:nvPr/>
        </p:nvSpPr>
        <p:spPr bwMode="auto">
          <a:xfrm>
            <a:off x="685800" y="4038600"/>
            <a:ext cx="1447800" cy="838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1" name="Rectangle 23"/>
          <p:cNvSpPr>
            <a:spLocks noChangeArrowheads="1"/>
          </p:cNvSpPr>
          <p:nvPr/>
        </p:nvSpPr>
        <p:spPr bwMode="auto">
          <a:xfrm>
            <a:off x="4267200" y="3048000"/>
            <a:ext cx="1447800" cy="838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2" name="Rectangle 24"/>
          <p:cNvSpPr>
            <a:spLocks noChangeArrowheads="1"/>
          </p:cNvSpPr>
          <p:nvPr/>
        </p:nvSpPr>
        <p:spPr bwMode="auto">
          <a:xfrm>
            <a:off x="2438400" y="4038600"/>
            <a:ext cx="1447800" cy="838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3" name="Rectangle 25"/>
          <p:cNvSpPr>
            <a:spLocks noChangeArrowheads="1"/>
          </p:cNvSpPr>
          <p:nvPr/>
        </p:nvSpPr>
        <p:spPr bwMode="auto">
          <a:xfrm>
            <a:off x="685800" y="4876800"/>
            <a:ext cx="1447800" cy="838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“Complete” Code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8229600" cy="50673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b="1" dirty="0"/>
              <a:t>PROLOG</a:t>
            </a:r>
            <a:r>
              <a:rPr lang="en-US" sz="1800" dirty="0"/>
              <a:t>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		LD f0,   0(r16)	ADD r16, r16, 24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		LD f1,   8(r16)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		LD f2, 16(r16)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ADD f16, f0,C	LD f0,   0(r16)	ADD r16, r16, 24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ADD f17, f1,C	LD f1,   8(r16)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			ADD f18, f2,C	LD f2, 16(r16)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b="1" dirty="0"/>
              <a:t>KERNEL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f16,   0(r17)	ADD f16, f0,C	LD f0,   0(r16)	ADD r16, r16, 24 </a:t>
            </a:r>
            <a:r>
              <a:rPr lang="en-US" sz="1800" dirty="0" smtClean="0"/>
              <a:t>(&amp; r17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f17,   8(r17)	ADD f17, f1,C	LD f1,   8(r16)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f18, 16(r17)	ADD f18, f2,C	LD f2, 16(r16)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 b="1" dirty="0"/>
              <a:t>EPILOGUE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f16,   0(r17)	ADD f16, f0,C	ADD r17, r17, 24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f17,   8(r17)	ADD f17, f1,C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f18, 16(r17)	ADD f18, f2,C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f16,   0(r17)	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f17,   8(r17)		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dirty="0"/>
              <a:t>ST f18, 16(r17)	</a:t>
            </a:r>
          </a:p>
        </p:txBody>
      </p:sp>
      <p:sp>
        <p:nvSpPr>
          <p:cNvPr id="145439" name="Text Box 31"/>
          <p:cNvSpPr txBox="1">
            <a:spLocks noChangeArrowheads="1"/>
          </p:cNvSpPr>
          <p:nvPr/>
        </p:nvSpPr>
        <p:spPr bwMode="auto">
          <a:xfrm>
            <a:off x="1630363" y="5678488"/>
            <a:ext cx="5380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990000"/>
                </a:solidFill>
                <a:latin typeface="Arial" charset="0"/>
              </a:rPr>
              <a:t>Lots </a:t>
            </a:r>
            <a:r>
              <a:rPr lang="en-US" dirty="0">
                <a:solidFill>
                  <a:srgbClr val="990000"/>
                </a:solidFill>
                <a:latin typeface="Arial" charset="0"/>
              </a:rPr>
              <a:t>of register names needed + code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533400" y="2971800"/>
            <a:ext cx="3810000" cy="9144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8" name="Rectangle 6"/>
          <p:cNvSpPr>
            <a:spLocks noChangeArrowheads="1"/>
          </p:cNvSpPr>
          <p:nvPr/>
        </p:nvSpPr>
        <p:spPr bwMode="auto">
          <a:xfrm>
            <a:off x="533400" y="3886200"/>
            <a:ext cx="3810000" cy="6096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ChangeArrowheads="1"/>
          </p:cNvSpPr>
          <p:nvPr/>
        </p:nvSpPr>
        <p:spPr bwMode="auto">
          <a:xfrm>
            <a:off x="533400" y="4495800"/>
            <a:ext cx="3810000" cy="914400"/>
          </a:xfrm>
          <a:prstGeom prst="rect">
            <a:avLst/>
          </a:prstGeom>
          <a:solidFill>
            <a:srgbClr val="FF7C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Architectural Support for Software Pipelining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Rotating Register File</a:t>
            </a:r>
          </a:p>
          <a:p>
            <a:pPr lvl="1"/>
            <a:r>
              <a:rPr lang="en-US" dirty="0"/>
              <a:t>LD f0, 0(r16) means LD </a:t>
            </a:r>
            <a:r>
              <a:rPr lang="en-US" dirty="0" err="1"/>
              <a:t>fx</a:t>
            </a:r>
            <a:r>
              <a:rPr lang="en-US" dirty="0"/>
              <a:t>, 0(</a:t>
            </a:r>
            <a:r>
              <a:rPr lang="en-US" dirty="0" err="1"/>
              <a:t>ry</a:t>
            </a:r>
            <a:r>
              <a:rPr lang="en-US" dirty="0"/>
              <a:t>) where</a:t>
            </a:r>
          </a:p>
          <a:p>
            <a:pPr lvl="1"/>
            <a:r>
              <a:rPr lang="en-US" dirty="0"/>
              <a:t>x = 0 + </a:t>
            </a:r>
            <a:r>
              <a:rPr lang="en-US" dirty="0" err="1"/>
              <a:t>baseReg</a:t>
            </a:r>
            <a:r>
              <a:rPr lang="en-US" dirty="0"/>
              <a:t> and y = 16+baseReg</a:t>
            </a:r>
          </a:p>
          <a:p>
            <a:pPr lvl="1"/>
            <a:endParaRPr lang="en-US" dirty="0"/>
          </a:p>
          <a:p>
            <a:r>
              <a:rPr lang="en-US" dirty="0"/>
              <a:t>(p0): LD f</a:t>
            </a:r>
            <a:r>
              <a:rPr lang="en-US" b="1" dirty="0"/>
              <a:t>0</a:t>
            </a:r>
            <a:r>
              <a:rPr lang="en-US" dirty="0"/>
              <a:t>, 0(r1)                 STAGE 1</a:t>
            </a:r>
          </a:p>
          <a:p>
            <a:r>
              <a:rPr lang="en-US" dirty="0"/>
              <a:t>(p0): ADD </a:t>
            </a:r>
            <a:r>
              <a:rPr lang="en-US" dirty="0" smtClean="0"/>
              <a:t>r1, </a:t>
            </a:r>
            <a:r>
              <a:rPr lang="en-US" dirty="0"/>
              <a:t>r1, 8</a:t>
            </a:r>
          </a:p>
          <a:p>
            <a:r>
              <a:rPr lang="en-US" dirty="0"/>
              <a:t>(p3) ADD f</a:t>
            </a:r>
            <a:r>
              <a:rPr lang="en-US" b="1" dirty="0"/>
              <a:t>3</a:t>
            </a:r>
            <a:r>
              <a:rPr lang="en-US" dirty="0"/>
              <a:t>, f</a:t>
            </a:r>
            <a:r>
              <a:rPr lang="en-US" b="1" dirty="0"/>
              <a:t>3</a:t>
            </a:r>
            <a:r>
              <a:rPr lang="en-US" dirty="0"/>
              <a:t>, C                STAGE 2</a:t>
            </a:r>
          </a:p>
          <a:p>
            <a:r>
              <a:rPr lang="en-US" dirty="0"/>
              <a:t>(p6) ST f</a:t>
            </a:r>
            <a:r>
              <a:rPr lang="en-US" b="1" dirty="0"/>
              <a:t>6</a:t>
            </a:r>
            <a:r>
              <a:rPr lang="en-US" dirty="0"/>
              <a:t>, 0(r8)                   STAGE 3</a:t>
            </a:r>
          </a:p>
          <a:p>
            <a:r>
              <a:rPr lang="en-US" dirty="0"/>
              <a:t>(p6) ADD r7, r8, 8</a:t>
            </a:r>
          </a:p>
          <a:p>
            <a:r>
              <a:rPr lang="en-US" dirty="0"/>
              <a:t>Loopback: </a:t>
            </a:r>
            <a:r>
              <a:rPr lang="en-US" dirty="0" err="1"/>
              <a:t>BaseReg</a:t>
            </a:r>
            <a:r>
              <a:rPr lang="en-US" dirty="0"/>
              <a:t>--</a:t>
            </a:r>
          </a:p>
        </p:txBody>
      </p:sp>
      <p:sp>
        <p:nvSpPr>
          <p:cNvPr id="182280" name="Oval 8"/>
          <p:cNvSpPr>
            <a:spLocks noChangeArrowheads="1"/>
          </p:cNvSpPr>
          <p:nvPr/>
        </p:nvSpPr>
        <p:spPr bwMode="auto">
          <a:xfrm>
            <a:off x="2209800" y="2819400"/>
            <a:ext cx="381000" cy="533400"/>
          </a:xfrm>
          <a:prstGeom prst="ellips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81" name="Oval 9"/>
          <p:cNvSpPr>
            <a:spLocks noChangeArrowheads="1"/>
          </p:cNvSpPr>
          <p:nvPr/>
        </p:nvSpPr>
        <p:spPr bwMode="auto">
          <a:xfrm>
            <a:off x="2362200" y="3886200"/>
            <a:ext cx="381000" cy="533400"/>
          </a:xfrm>
          <a:prstGeom prst="ellips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82" name="Oval 10"/>
          <p:cNvSpPr>
            <a:spLocks noChangeArrowheads="1"/>
          </p:cNvSpPr>
          <p:nvPr/>
        </p:nvSpPr>
        <p:spPr bwMode="auto">
          <a:xfrm>
            <a:off x="2743200" y="3886200"/>
            <a:ext cx="381000" cy="533400"/>
          </a:xfrm>
          <a:prstGeom prst="ellips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83" name="Oval 11"/>
          <p:cNvSpPr>
            <a:spLocks noChangeArrowheads="1"/>
          </p:cNvSpPr>
          <p:nvPr/>
        </p:nvSpPr>
        <p:spPr bwMode="auto">
          <a:xfrm>
            <a:off x="2133600" y="4419600"/>
            <a:ext cx="381000" cy="533400"/>
          </a:xfrm>
          <a:prstGeom prst="ellips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ight Brace 11"/>
          <p:cNvSpPr/>
          <p:nvPr/>
        </p:nvSpPr>
        <p:spPr bwMode="auto">
          <a:xfrm>
            <a:off x="6096000" y="2971800"/>
            <a:ext cx="609600" cy="25908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5600" y="3886200"/>
            <a:ext cx="21707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Think of this </a:t>
            </a:r>
          </a:p>
          <a:p>
            <a:r>
              <a:rPr lang="en-US" dirty="0" smtClean="0">
                <a:latin typeface="+mn-lt"/>
              </a:rPr>
              <a:t>as one instruction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1066800" y="5334000"/>
            <a:ext cx="3581400" cy="304800"/>
          </a:xfrm>
          <a:prstGeom prst="rect">
            <a:avLst/>
          </a:prstGeom>
          <a:solidFill>
            <a:srgbClr val="FF7C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ChangeArrowheads="1"/>
          </p:cNvSpPr>
          <p:nvPr/>
        </p:nvSpPr>
        <p:spPr bwMode="auto">
          <a:xfrm>
            <a:off x="4572000" y="3200400"/>
            <a:ext cx="1752600" cy="304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8" name="Rectangle 12"/>
          <p:cNvSpPr>
            <a:spLocks noChangeArrowheads="1"/>
          </p:cNvSpPr>
          <p:nvPr/>
        </p:nvSpPr>
        <p:spPr bwMode="auto">
          <a:xfrm>
            <a:off x="4572000" y="3810000"/>
            <a:ext cx="1752600" cy="304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9" name="Rectangle 13"/>
          <p:cNvSpPr>
            <a:spLocks noChangeArrowheads="1"/>
          </p:cNvSpPr>
          <p:nvPr/>
        </p:nvSpPr>
        <p:spPr bwMode="auto">
          <a:xfrm>
            <a:off x="4572000" y="4419600"/>
            <a:ext cx="1752600" cy="304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10" name="Rectangle 14"/>
          <p:cNvSpPr>
            <a:spLocks noChangeArrowheads="1"/>
          </p:cNvSpPr>
          <p:nvPr/>
        </p:nvSpPr>
        <p:spPr bwMode="auto">
          <a:xfrm>
            <a:off x="4572000" y="5029200"/>
            <a:ext cx="1752600" cy="304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1066800" y="13716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1066800" y="19812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1066800" y="25908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1066800" y="32004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1066800" y="38100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1066800" y="44196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6" name="Rectangle 10"/>
          <p:cNvSpPr>
            <a:spLocks noChangeArrowheads="1"/>
          </p:cNvSpPr>
          <p:nvPr/>
        </p:nvSpPr>
        <p:spPr bwMode="auto">
          <a:xfrm>
            <a:off x="1066800" y="5029200"/>
            <a:ext cx="35052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Software Pipelining with Rotating Register Files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Assume </a:t>
            </a:r>
            <a:r>
              <a:rPr lang="en-US" sz="2000" dirty="0" err="1"/>
              <a:t>BaseReg</a:t>
            </a:r>
            <a:r>
              <a:rPr lang="en-US" sz="2000" dirty="0"/>
              <a:t> = 8, </a:t>
            </a:r>
            <a:r>
              <a:rPr lang="en-US" sz="2000" dirty="0" err="1"/>
              <a:t>i</a:t>
            </a:r>
            <a:r>
              <a:rPr lang="en-US" sz="2000" dirty="0"/>
              <a:t> in r8 and j in r10, initially </a:t>
            </a:r>
            <a:r>
              <a:rPr lang="en-US" sz="2000" dirty="0" smtClean="0"/>
              <a:t>p8 </a:t>
            </a:r>
            <a:r>
              <a:rPr lang="en-US" sz="2000" dirty="0"/>
              <a:t>is true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</a:t>
            </a:r>
            <a:r>
              <a:rPr lang="en-US" sz="2000" dirty="0">
                <a:solidFill>
                  <a:srgbClr val="0033CC"/>
                </a:solidFill>
              </a:rPr>
              <a:t>p8</a:t>
            </a:r>
            <a:r>
              <a:rPr lang="en-US" sz="2000" dirty="0"/>
              <a:t>): LD </a:t>
            </a:r>
            <a:r>
              <a:rPr lang="en-US" sz="2000" dirty="0">
                <a:solidFill>
                  <a:srgbClr val="990000"/>
                </a:solidFill>
              </a:rPr>
              <a:t>f</a:t>
            </a:r>
            <a:r>
              <a:rPr lang="en-US" sz="2000" b="1" dirty="0">
                <a:solidFill>
                  <a:srgbClr val="990000"/>
                </a:solidFill>
              </a:rPr>
              <a:t>8</a:t>
            </a:r>
            <a:r>
              <a:rPr lang="en-US" sz="2000" dirty="0"/>
              <a:t>, 0(r9), (p8): ADD r8, r9, 8, (p11) ADD f</a:t>
            </a:r>
            <a:r>
              <a:rPr lang="en-US" sz="2000" b="1" dirty="0"/>
              <a:t>11</a:t>
            </a:r>
            <a:r>
              <a:rPr lang="en-US" sz="2000" dirty="0"/>
              <a:t>, f</a:t>
            </a:r>
            <a:r>
              <a:rPr lang="en-US" sz="2000" b="1" dirty="0"/>
              <a:t>11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(p14) ST f</a:t>
            </a:r>
            <a:r>
              <a:rPr lang="en-US" sz="2000" b="1" dirty="0"/>
              <a:t>14</a:t>
            </a:r>
            <a:r>
              <a:rPr lang="en-US" sz="2000" dirty="0"/>
              <a:t>, 0(r16), (p14) ADD r15, r16,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(p7): LD f</a:t>
            </a:r>
            <a:r>
              <a:rPr lang="en-US" sz="2000" b="1" dirty="0"/>
              <a:t>7</a:t>
            </a:r>
            <a:r>
              <a:rPr lang="en-US" sz="2000" dirty="0"/>
              <a:t>, 0(r8), (p7): ADD r7, r8, 8, (p10) ADD f</a:t>
            </a:r>
            <a:r>
              <a:rPr lang="en-US" sz="2000" b="1" dirty="0"/>
              <a:t>10</a:t>
            </a:r>
            <a:r>
              <a:rPr lang="en-US" sz="2000" dirty="0"/>
              <a:t>, f</a:t>
            </a:r>
            <a:r>
              <a:rPr lang="en-US" sz="2000" b="1" dirty="0"/>
              <a:t>10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(p13) ST f</a:t>
            </a:r>
            <a:r>
              <a:rPr lang="en-US" sz="2000" b="1" dirty="0"/>
              <a:t>13</a:t>
            </a:r>
            <a:r>
              <a:rPr lang="en-US" sz="2000" dirty="0"/>
              <a:t>, 0(r15), (p13) ADD r14, r15,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(p6): LD f</a:t>
            </a:r>
            <a:r>
              <a:rPr lang="en-US" sz="2000" b="1" dirty="0"/>
              <a:t>6</a:t>
            </a:r>
            <a:r>
              <a:rPr lang="en-US" sz="2000" dirty="0"/>
              <a:t>, 0(r7), (p6): ADD r6, r7, 8, (p9) ADD f</a:t>
            </a:r>
            <a:r>
              <a:rPr lang="en-US" sz="2000" b="1" dirty="0"/>
              <a:t>9</a:t>
            </a:r>
            <a:r>
              <a:rPr lang="en-US" sz="2000" dirty="0"/>
              <a:t>, f</a:t>
            </a:r>
            <a:r>
              <a:rPr lang="en-US" sz="2000" b="1" dirty="0"/>
              <a:t>9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(p12) ST f</a:t>
            </a:r>
            <a:r>
              <a:rPr lang="en-US" sz="2000" b="1" dirty="0"/>
              <a:t>12</a:t>
            </a:r>
            <a:r>
              <a:rPr lang="en-US" sz="2000" dirty="0"/>
              <a:t>, 0(r14), (p12) ADD r13, r14,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(p5): LD f</a:t>
            </a:r>
            <a:r>
              <a:rPr lang="en-US" sz="2000" b="1" dirty="0"/>
              <a:t>5</a:t>
            </a:r>
            <a:r>
              <a:rPr lang="en-US" sz="2000" dirty="0"/>
              <a:t>, 0(r6), (p5): ADD r5, r6, 8, (</a:t>
            </a:r>
            <a:r>
              <a:rPr lang="en-US" sz="2000" dirty="0">
                <a:solidFill>
                  <a:srgbClr val="0033CC"/>
                </a:solidFill>
              </a:rPr>
              <a:t>p8</a:t>
            </a:r>
            <a:r>
              <a:rPr lang="en-US" sz="2000" dirty="0"/>
              <a:t>) ADD </a:t>
            </a:r>
            <a:r>
              <a:rPr lang="en-US" sz="2000" dirty="0">
                <a:solidFill>
                  <a:srgbClr val="990000"/>
                </a:solidFill>
              </a:rPr>
              <a:t>f</a:t>
            </a:r>
            <a:r>
              <a:rPr lang="en-US" sz="2000" b="1" dirty="0">
                <a:solidFill>
                  <a:srgbClr val="990000"/>
                </a:solidFill>
              </a:rPr>
              <a:t>8</a:t>
            </a:r>
            <a:r>
              <a:rPr lang="en-US" sz="2000" dirty="0"/>
              <a:t>, f</a:t>
            </a:r>
            <a:r>
              <a:rPr lang="en-US" sz="2000" b="1" dirty="0"/>
              <a:t>8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(p11) ST f</a:t>
            </a:r>
            <a:r>
              <a:rPr lang="en-US" sz="2000" b="1" dirty="0"/>
              <a:t>11</a:t>
            </a:r>
            <a:r>
              <a:rPr lang="en-US" sz="2000" dirty="0"/>
              <a:t>, 0(r13), (p11) ADD r12, r13,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(p4): LD f</a:t>
            </a:r>
            <a:r>
              <a:rPr lang="en-US" sz="2000" b="1" dirty="0"/>
              <a:t>4</a:t>
            </a:r>
            <a:r>
              <a:rPr lang="en-US" sz="2000" dirty="0"/>
              <a:t>, 0(r5), (p4): ADD r4, r5, 8, (p7) ADD f</a:t>
            </a:r>
            <a:r>
              <a:rPr lang="en-US" sz="2000" b="1" dirty="0"/>
              <a:t>7</a:t>
            </a:r>
            <a:r>
              <a:rPr lang="en-US" sz="2000" dirty="0"/>
              <a:t>, f</a:t>
            </a:r>
            <a:r>
              <a:rPr lang="en-US" sz="2000" b="1" dirty="0"/>
              <a:t>7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(p10) ST f</a:t>
            </a:r>
            <a:r>
              <a:rPr lang="en-US" sz="2000" b="1" dirty="0"/>
              <a:t>10</a:t>
            </a:r>
            <a:r>
              <a:rPr lang="en-US" sz="2000" dirty="0"/>
              <a:t>, 0(r12), (p10) ADD r11, r12,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(p3): LD f</a:t>
            </a:r>
            <a:r>
              <a:rPr lang="en-US" sz="2000" b="1" dirty="0"/>
              <a:t>3</a:t>
            </a:r>
            <a:r>
              <a:rPr lang="en-US" sz="2000" dirty="0"/>
              <a:t>, 0(r4), (p3): ADD r3, r4, 8, (p6) ADD f</a:t>
            </a:r>
            <a:r>
              <a:rPr lang="en-US" sz="2000" b="1" dirty="0"/>
              <a:t>6</a:t>
            </a:r>
            <a:r>
              <a:rPr lang="en-US" sz="2000" dirty="0"/>
              <a:t>, f</a:t>
            </a:r>
            <a:r>
              <a:rPr lang="en-US" sz="2000" b="1" dirty="0"/>
              <a:t>6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(p9) ST f</a:t>
            </a:r>
            <a:r>
              <a:rPr lang="en-US" sz="2000" b="1" dirty="0"/>
              <a:t>9</a:t>
            </a:r>
            <a:r>
              <a:rPr lang="en-US" sz="2000" dirty="0"/>
              <a:t>, 0(r11), (p9) ADD r10, r11, 8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(p2): LD f</a:t>
            </a:r>
            <a:r>
              <a:rPr lang="en-US" sz="2000" b="1" dirty="0"/>
              <a:t>2</a:t>
            </a:r>
            <a:r>
              <a:rPr lang="en-US" sz="2000" dirty="0"/>
              <a:t>, 0(r3), (p2): ADD r2, r3, 8, (p5) ADD f</a:t>
            </a:r>
            <a:r>
              <a:rPr lang="en-US" sz="2000" b="1" dirty="0"/>
              <a:t>5</a:t>
            </a:r>
            <a:r>
              <a:rPr lang="en-US" sz="2000" dirty="0"/>
              <a:t>, f</a:t>
            </a:r>
            <a:r>
              <a:rPr lang="en-US" sz="2000" b="1" dirty="0"/>
              <a:t>5</a:t>
            </a:r>
            <a:r>
              <a:rPr lang="en-US" sz="2000" dirty="0"/>
              <a:t>, C</a:t>
            </a:r>
            <a:br>
              <a:rPr lang="en-US" sz="2000" dirty="0"/>
            </a:br>
            <a:r>
              <a:rPr lang="en-US" sz="2000" dirty="0"/>
              <a:t>(p8) ST</a:t>
            </a:r>
            <a:r>
              <a:rPr lang="en-US" sz="2000" dirty="0">
                <a:solidFill>
                  <a:srgbClr val="990000"/>
                </a:solidFill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f</a:t>
            </a:r>
            <a:r>
              <a:rPr lang="en-US" sz="2000" b="1" dirty="0">
                <a:solidFill>
                  <a:srgbClr val="0033CC"/>
                </a:solidFill>
              </a:rPr>
              <a:t>8</a:t>
            </a:r>
            <a:r>
              <a:rPr lang="en-US" sz="2000" dirty="0"/>
              <a:t>, 0(r10), (p8) ADD r9, r10, 8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/>
          </a:p>
        </p:txBody>
      </p:sp>
      <p:sp>
        <p:nvSpPr>
          <p:cNvPr id="183312" name="Line 16"/>
          <p:cNvSpPr>
            <a:spLocks noChangeShapeType="1"/>
          </p:cNvSpPr>
          <p:nvPr/>
        </p:nvSpPr>
        <p:spPr bwMode="auto">
          <a:xfrm>
            <a:off x="7467600" y="13716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3" name="Text Box 17"/>
          <p:cNvSpPr txBox="1">
            <a:spLocks noChangeArrowheads="1"/>
          </p:cNvSpPr>
          <p:nvPr/>
        </p:nvSpPr>
        <p:spPr bwMode="auto">
          <a:xfrm>
            <a:off x="7451725" y="3011488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time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Set the Predicates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CTOP: Special Branch + Registers Loop Count + Epilog Count (LC/EC)</a:t>
            </a:r>
          </a:p>
          <a:p>
            <a:r>
              <a:rPr lang="en-US" sz="1800" dirty="0" err="1"/>
              <a:t>Branch.ctop</a:t>
            </a:r>
            <a:r>
              <a:rPr lang="en-US" sz="1800" dirty="0"/>
              <a:t> predicate, target address</a:t>
            </a:r>
          </a:p>
          <a:p>
            <a:r>
              <a:rPr lang="en-US" sz="1800" dirty="0"/>
              <a:t>LC: How many times to run the loop</a:t>
            </a:r>
          </a:p>
          <a:p>
            <a:pPr lvl="1"/>
            <a:r>
              <a:rPr lang="en-US" sz="1600" dirty="0" err="1"/>
              <a:t>Ctop</a:t>
            </a:r>
            <a:r>
              <a:rPr lang="en-US" sz="1600" dirty="0"/>
              <a:t>: </a:t>
            </a:r>
            <a:r>
              <a:rPr lang="en-US" sz="1600" dirty="0" smtClean="0"/>
              <a:t>LC--, predicate </a:t>
            </a:r>
            <a:r>
              <a:rPr lang="en-US" sz="1600" dirty="0"/>
              <a:t>= TRUE</a:t>
            </a:r>
          </a:p>
          <a:p>
            <a:r>
              <a:rPr lang="en-US" sz="1800" dirty="0"/>
              <a:t>EC: How many stages to run the epilogue for</a:t>
            </a:r>
          </a:p>
          <a:p>
            <a:pPr lvl="1"/>
            <a:r>
              <a:rPr lang="en-US" sz="1600" dirty="0"/>
              <a:t>Used only when LC reaches 0</a:t>
            </a:r>
          </a:p>
          <a:p>
            <a:pPr lvl="1"/>
            <a:r>
              <a:rPr lang="en-US" sz="1600" dirty="0" err="1"/>
              <a:t>Ctop</a:t>
            </a:r>
            <a:r>
              <a:rPr lang="en-US" sz="1600" dirty="0"/>
              <a:t>: if (LC ==0) </a:t>
            </a:r>
            <a:r>
              <a:rPr lang="en-US" sz="1600" dirty="0" smtClean="0"/>
              <a:t>EC--, </a:t>
            </a:r>
            <a:r>
              <a:rPr lang="en-US" sz="1600" dirty="0"/>
              <a:t>predicate = FALSE</a:t>
            </a:r>
          </a:p>
          <a:p>
            <a:r>
              <a:rPr lang="en-US" sz="1800" dirty="0"/>
              <a:t>In our example:</a:t>
            </a:r>
          </a:p>
          <a:p>
            <a:pPr lvl="1"/>
            <a:r>
              <a:rPr lang="en-US" sz="1600" dirty="0" err="1"/>
              <a:t>B.ctop</a:t>
            </a:r>
            <a:r>
              <a:rPr lang="en-US" sz="1600" dirty="0"/>
              <a:t> p0, label</a:t>
            </a:r>
          </a:p>
          <a:p>
            <a:r>
              <a:rPr lang="en-US" sz="1800" dirty="0"/>
              <a:t>Net Effect: Predicated are set incrementally while LC &gt;0 and then turned off by EC</a:t>
            </a:r>
          </a:p>
          <a:p>
            <a:r>
              <a:rPr lang="en-US" sz="1800" dirty="0"/>
              <a:t>CTOP assumes we know loop count</a:t>
            </a:r>
          </a:p>
          <a:p>
            <a:r>
              <a:rPr lang="en-US" sz="1800" dirty="0"/>
              <a:t>WTOP for while loops (read paper)</a:t>
            </a:r>
          </a:p>
          <a:p>
            <a:endParaRPr lang="en-US" sz="1800" dirty="0"/>
          </a:p>
          <a:p>
            <a:r>
              <a:rPr lang="en-US" sz="1800" dirty="0"/>
              <a:t>“Overlapped Loop Support in the </a:t>
            </a:r>
            <a:r>
              <a:rPr lang="en-US" sz="1800" dirty="0" err="1"/>
              <a:t>Cydra</a:t>
            </a:r>
            <a:r>
              <a:rPr lang="en-US" sz="1800" dirty="0"/>
              <a:t> 5” </a:t>
            </a:r>
            <a:r>
              <a:rPr lang="en-US" sz="1800" dirty="0" err="1"/>
              <a:t>Dehnert</a:t>
            </a:r>
            <a:r>
              <a:rPr lang="en-US" sz="1800" dirty="0"/>
              <a:t> et. al, </a:t>
            </a:r>
            <a:r>
              <a:rPr lang="en-US" sz="1800" dirty="0" smtClean="0"/>
              <a:t>1989</a:t>
            </a:r>
          </a:p>
          <a:p>
            <a:pPr lvl="1"/>
            <a:r>
              <a:rPr lang="en-US" sz="1400" dirty="0" smtClean="0">
                <a:hlinkClick r:id="rId2"/>
              </a:rPr>
              <a:t>http://www.crhc.uiuc.edu/impact/ece512/papers/p26-dehnert.pdf</a:t>
            </a:r>
            <a:endParaRPr lang="en-US" sz="1400" dirty="0" smtClean="0"/>
          </a:p>
          <a:p>
            <a:pPr lvl="1"/>
            <a:r>
              <a:rPr lang="en-US" sz="1400" dirty="0" smtClean="0">
                <a:hlinkClick r:id="rId3"/>
              </a:rPr>
              <a:t>http://portal.acm.org/citation.cfm?id=70082.68185</a:t>
            </a:r>
            <a:endParaRPr lang="en-US" sz="1400" dirty="0"/>
          </a:p>
          <a:p>
            <a:pPr>
              <a:buFontTx/>
              <a:buNone/>
            </a:pPr>
            <a:endParaRPr lang="en-US" sz="1800" dirty="0"/>
          </a:p>
          <a:p>
            <a:pPr>
              <a:buFontTx/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VLIW </a:t>
            </a:r>
            <a:r>
              <a:rPr lang="en-US" dirty="0" smtClean="0"/>
              <a:t>– A bit of History</a:t>
            </a:r>
            <a:endParaRPr lang="en-US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/>
              <a:t>Floating  Point Systems Array Processor</a:t>
            </a:r>
          </a:p>
          <a:p>
            <a:pPr lvl="1"/>
            <a:r>
              <a:rPr lang="en-US" sz="1800" dirty="0"/>
              <a:t>very successful in 70’s</a:t>
            </a:r>
          </a:p>
          <a:p>
            <a:pPr lvl="1"/>
            <a:r>
              <a:rPr lang="en-US" sz="1800" dirty="0"/>
              <a:t>all latencies fixed; fast memory</a:t>
            </a:r>
          </a:p>
          <a:p>
            <a:r>
              <a:rPr lang="en-US" sz="2000" b="1" dirty="0" err="1"/>
              <a:t>Multiflow</a:t>
            </a:r>
            <a:endParaRPr lang="en-US" sz="2000" b="1" dirty="0"/>
          </a:p>
          <a:p>
            <a:pPr lvl="1"/>
            <a:r>
              <a:rPr lang="en-US" sz="1800" dirty="0"/>
              <a:t>Josh Fisher (now at HP)</a:t>
            </a:r>
          </a:p>
          <a:p>
            <a:pPr lvl="1"/>
            <a:r>
              <a:rPr lang="en-US" sz="1800" dirty="0"/>
              <a:t>1980’s Mini-Supercomputer</a:t>
            </a:r>
          </a:p>
          <a:p>
            <a:r>
              <a:rPr lang="en-US" sz="2000" b="1" dirty="0" err="1"/>
              <a:t>Cydrome</a:t>
            </a:r>
            <a:endParaRPr lang="en-US" sz="2000" b="1" dirty="0"/>
          </a:p>
          <a:p>
            <a:pPr lvl="1"/>
            <a:r>
              <a:rPr lang="en-US" sz="1800" dirty="0"/>
              <a:t>Bob Rau </a:t>
            </a:r>
            <a:r>
              <a:rPr lang="en-US" sz="1800" dirty="0" smtClean="0"/>
              <a:t>(was at </a:t>
            </a:r>
            <a:r>
              <a:rPr lang="en-US" sz="1800" dirty="0"/>
              <a:t>HP)</a:t>
            </a:r>
          </a:p>
          <a:p>
            <a:pPr lvl="1"/>
            <a:r>
              <a:rPr lang="en-US" sz="1800" dirty="0"/>
              <a:t>1980’s Mini-Supercomputer</a:t>
            </a:r>
          </a:p>
          <a:p>
            <a:r>
              <a:rPr lang="en-US" sz="2000" b="1" dirty="0" err="1"/>
              <a:t>Tera</a:t>
            </a:r>
            <a:endParaRPr lang="en-US" sz="2000" b="1" dirty="0"/>
          </a:p>
          <a:p>
            <a:pPr lvl="1"/>
            <a:r>
              <a:rPr lang="en-US" sz="1800" dirty="0"/>
              <a:t>Burton Smith</a:t>
            </a:r>
          </a:p>
          <a:p>
            <a:pPr lvl="1"/>
            <a:r>
              <a:rPr lang="en-US" sz="1800" dirty="0"/>
              <a:t>1990’s Supercomputer</a:t>
            </a:r>
          </a:p>
          <a:p>
            <a:pPr lvl="1"/>
            <a:r>
              <a:rPr lang="en-US" sz="1800" dirty="0"/>
              <a:t>Multithreading</a:t>
            </a:r>
          </a:p>
          <a:p>
            <a:r>
              <a:rPr lang="en-US" sz="2000" b="1" dirty="0"/>
              <a:t>Intel IA-64 (Intel &amp; HP)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EPIC philosphy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Compiler creates complete plan of run-time execution</a:t>
            </a:r>
          </a:p>
          <a:p>
            <a:pPr lvl="1"/>
            <a:r>
              <a:rPr lang="en-US" sz="1800"/>
              <a:t>At what time and using what resource</a:t>
            </a:r>
          </a:p>
          <a:p>
            <a:pPr lvl="1"/>
            <a:r>
              <a:rPr lang="en-US" sz="1800"/>
              <a:t>POE communicated to hardware via the ISA</a:t>
            </a:r>
          </a:p>
          <a:p>
            <a:pPr lvl="1"/>
            <a:r>
              <a:rPr lang="en-US" sz="1800"/>
              <a:t>Processor obediently follows POE</a:t>
            </a:r>
          </a:p>
          <a:p>
            <a:pPr lvl="1"/>
            <a:r>
              <a:rPr lang="en-US" sz="1800"/>
              <a:t>No dynamic scheduling, out of order execution</a:t>
            </a:r>
          </a:p>
          <a:p>
            <a:pPr lvl="2"/>
            <a:r>
              <a:rPr lang="en-US" sz="1800"/>
              <a:t>These second guess the compiler’s plan</a:t>
            </a:r>
          </a:p>
          <a:p>
            <a:r>
              <a:rPr lang="en-US" sz="2000"/>
              <a:t>Compiler allowed to play the statistics</a:t>
            </a:r>
          </a:p>
          <a:p>
            <a:pPr lvl="1"/>
            <a:r>
              <a:rPr lang="en-US" sz="1800"/>
              <a:t>Many types of info only available at run-time </a:t>
            </a:r>
          </a:p>
          <a:p>
            <a:pPr lvl="2"/>
            <a:r>
              <a:rPr lang="en-US" sz="1800"/>
              <a:t>branch directions, pointer values</a:t>
            </a:r>
          </a:p>
          <a:p>
            <a:pPr lvl="1"/>
            <a:r>
              <a:rPr lang="en-US" sz="1800"/>
              <a:t>Traditionally compilers behave conservatively </a:t>
            </a:r>
            <a:r>
              <a:rPr lang="en-US" sz="1800">
                <a:sym typeface="Wingdings" pitchFamily="2" charset="2"/>
              </a:rPr>
              <a:t> handle worst case possibility</a:t>
            </a:r>
          </a:p>
          <a:p>
            <a:pPr lvl="1"/>
            <a:r>
              <a:rPr lang="en-US" sz="1800">
                <a:sym typeface="Wingdings" pitchFamily="2" charset="2"/>
              </a:rPr>
              <a:t>Allow the compiler to gamble when it believes the odds are in its favor</a:t>
            </a:r>
          </a:p>
          <a:p>
            <a:pPr lvl="2"/>
            <a:r>
              <a:rPr lang="en-US" sz="1800"/>
              <a:t>Profiling</a:t>
            </a:r>
          </a:p>
          <a:p>
            <a:r>
              <a:rPr lang="en-US" sz="2000"/>
              <a:t>Expose micro-architecture to the compiler</a:t>
            </a:r>
          </a:p>
          <a:p>
            <a:pPr lvl="1"/>
            <a:r>
              <a:rPr lang="en-US" sz="1800"/>
              <a:t>memory system, branch execution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feature I - MultiOp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Superscalar</a:t>
            </a:r>
          </a:p>
          <a:p>
            <a:pPr lvl="1"/>
            <a:r>
              <a:rPr lang="en-US" sz="2000" dirty="0"/>
              <a:t>Operations are sequential</a:t>
            </a:r>
          </a:p>
          <a:p>
            <a:pPr lvl="1"/>
            <a:r>
              <a:rPr lang="en-US" sz="2000" dirty="0"/>
              <a:t>Hardware figures out resource assignment, time of execution</a:t>
            </a:r>
          </a:p>
          <a:p>
            <a:r>
              <a:rPr lang="en-US" dirty="0" err="1"/>
              <a:t>MultiOp</a:t>
            </a:r>
            <a:r>
              <a:rPr lang="en-US" dirty="0"/>
              <a:t> instruction</a:t>
            </a:r>
          </a:p>
          <a:p>
            <a:pPr lvl="1"/>
            <a:r>
              <a:rPr lang="en-US" sz="2000" dirty="0"/>
              <a:t>Set of independent operations that are to be issued simultaneously </a:t>
            </a:r>
          </a:p>
          <a:p>
            <a:pPr lvl="2"/>
            <a:r>
              <a:rPr lang="en-US" sz="2000" dirty="0"/>
              <a:t>no sequential notion within a </a:t>
            </a:r>
            <a:r>
              <a:rPr lang="en-US" sz="2000" dirty="0" err="1"/>
              <a:t>MultiOp</a:t>
            </a:r>
            <a:endParaRPr lang="en-US" sz="2000" dirty="0"/>
          </a:p>
          <a:p>
            <a:pPr lvl="1"/>
            <a:r>
              <a:rPr lang="en-US" sz="2000" dirty="0"/>
              <a:t>1 </a:t>
            </a:r>
            <a:r>
              <a:rPr lang="en-US" sz="2000" dirty="0" err="1" smtClean="0"/>
              <a:t>MultiOp</a:t>
            </a:r>
            <a:r>
              <a:rPr lang="en-US" sz="2000" dirty="0" smtClean="0"/>
              <a:t> issued </a:t>
            </a:r>
            <a:r>
              <a:rPr lang="en-US" sz="2000" dirty="0"/>
              <a:t>every cycle </a:t>
            </a:r>
          </a:p>
          <a:p>
            <a:pPr lvl="2"/>
            <a:r>
              <a:rPr lang="en-US" sz="2000" dirty="0"/>
              <a:t>Provides notion of time</a:t>
            </a:r>
          </a:p>
          <a:p>
            <a:pPr lvl="1"/>
            <a:r>
              <a:rPr lang="en-US" sz="2000" dirty="0"/>
              <a:t>Resource assignment indicated by position in </a:t>
            </a:r>
            <a:r>
              <a:rPr lang="en-US" sz="2000" dirty="0" err="1"/>
              <a:t>MultiOp</a:t>
            </a:r>
            <a:endParaRPr lang="en-US" sz="2000" dirty="0"/>
          </a:p>
          <a:p>
            <a:pPr lvl="1"/>
            <a:r>
              <a:rPr lang="en-US" sz="2000" dirty="0"/>
              <a:t>POE communicated to hardware via </a:t>
            </a:r>
            <a:r>
              <a:rPr lang="en-US" sz="2000" dirty="0" err="1"/>
              <a:t>MultiOps</a:t>
            </a:r>
            <a:endParaRPr lang="en-US" sz="2000" dirty="0"/>
          </a:p>
          <a:p>
            <a:pPr lvl="1"/>
            <a:r>
              <a:rPr lang="en-US" sz="2000" dirty="0"/>
              <a:t>POE = Plan of Execution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feature II - Exposed latency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Superscalar</a:t>
            </a:r>
          </a:p>
          <a:p>
            <a:pPr lvl="1"/>
            <a:r>
              <a:rPr lang="en-US" sz="2000"/>
              <a:t>Sequence of atomic operations</a:t>
            </a:r>
          </a:p>
          <a:p>
            <a:pPr lvl="1"/>
            <a:r>
              <a:rPr lang="en-US" sz="2000"/>
              <a:t>Sequential order defines semantics (UAL)</a:t>
            </a:r>
          </a:p>
          <a:p>
            <a:pPr lvl="1"/>
            <a:r>
              <a:rPr lang="en-US" sz="2000"/>
              <a:t>Each conceptually finishes before the next one starts</a:t>
            </a:r>
          </a:p>
          <a:p>
            <a:pPr lvl="1"/>
            <a:endParaRPr lang="en-US" sz="2000"/>
          </a:p>
          <a:p>
            <a:r>
              <a:rPr lang="en-US"/>
              <a:t>EPIC – non-atomic operations</a:t>
            </a:r>
          </a:p>
          <a:p>
            <a:pPr lvl="1"/>
            <a:r>
              <a:rPr lang="en-US" sz="2000"/>
              <a:t>Register reads/writes for 1 operation separated in time</a:t>
            </a:r>
          </a:p>
          <a:p>
            <a:pPr lvl="1"/>
            <a:r>
              <a:rPr lang="en-US" sz="2000"/>
              <a:t>Semantics determined by relative ordering of reads/writes</a:t>
            </a:r>
          </a:p>
          <a:p>
            <a:pPr lvl="1"/>
            <a:endParaRPr lang="en-US" sz="2000"/>
          </a:p>
          <a:p>
            <a:r>
              <a:rPr lang="en-US"/>
              <a:t>Assumed latency (NUAL if &gt; 1)</a:t>
            </a:r>
          </a:p>
          <a:p>
            <a:pPr lvl="1"/>
            <a:r>
              <a:rPr lang="en-US" sz="2000"/>
              <a:t>Contract between the compiler and hardware</a:t>
            </a:r>
          </a:p>
          <a:p>
            <a:pPr lvl="1"/>
            <a:r>
              <a:rPr lang="en-US" sz="2000"/>
              <a:t>Instruction issuance provides common notion of time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EPIC Architecture Overview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specialized registers</a:t>
            </a:r>
          </a:p>
          <a:p>
            <a:pPr lvl="1"/>
            <a:r>
              <a:rPr lang="en-US"/>
              <a:t>32 Static General Purpose Registers</a:t>
            </a:r>
          </a:p>
          <a:p>
            <a:pPr lvl="1"/>
            <a:r>
              <a:rPr lang="en-US"/>
              <a:t>96 Stacked/Rotated GPRs</a:t>
            </a:r>
          </a:p>
          <a:p>
            <a:pPr lvl="2"/>
            <a:r>
              <a:rPr lang="en-US"/>
              <a:t>64 bits</a:t>
            </a:r>
          </a:p>
          <a:p>
            <a:pPr lvl="1"/>
            <a:r>
              <a:rPr lang="en-US"/>
              <a:t>32 Static FP regs</a:t>
            </a:r>
          </a:p>
          <a:p>
            <a:pPr lvl="1"/>
            <a:r>
              <a:rPr lang="en-US"/>
              <a:t>96 Stacked/Rotated FPRs</a:t>
            </a:r>
          </a:p>
          <a:p>
            <a:pPr lvl="2"/>
            <a:r>
              <a:rPr lang="en-US"/>
              <a:t>81 bits</a:t>
            </a:r>
          </a:p>
          <a:p>
            <a:pPr lvl="1"/>
            <a:r>
              <a:rPr lang="en-US"/>
              <a:t>8 Branch Registers</a:t>
            </a:r>
          </a:p>
          <a:p>
            <a:pPr lvl="2"/>
            <a:r>
              <a:rPr lang="en-US"/>
              <a:t>64 bits</a:t>
            </a:r>
          </a:p>
          <a:p>
            <a:pPr lvl="1"/>
            <a:r>
              <a:rPr lang="en-US"/>
              <a:t>16 Static Predicates</a:t>
            </a:r>
          </a:p>
          <a:p>
            <a:pPr lvl="1"/>
            <a:r>
              <a:rPr lang="en-US"/>
              <a:t>48 Rotating Predicates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NUAL vs. UAL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u="sng"/>
              <a:t>U</a:t>
            </a:r>
            <a:r>
              <a:rPr lang="en-US" b="1"/>
              <a:t>nit </a:t>
            </a:r>
            <a:r>
              <a:rPr lang="en-US" b="1" u="sng"/>
              <a:t>A</a:t>
            </a:r>
            <a:r>
              <a:rPr lang="en-US" b="1"/>
              <a:t>ssumed </a:t>
            </a:r>
            <a:r>
              <a:rPr lang="en-US" b="1" u="sng"/>
              <a:t>L</a:t>
            </a:r>
            <a:r>
              <a:rPr lang="en-US" b="1"/>
              <a:t>atency</a:t>
            </a:r>
            <a:r>
              <a:rPr lang="en-US"/>
              <a:t> (UAL)</a:t>
            </a:r>
          </a:p>
          <a:p>
            <a:pPr lvl="1">
              <a:lnSpc>
                <a:spcPct val="90000"/>
              </a:lnSpc>
            </a:pPr>
            <a:r>
              <a:rPr lang="en-US"/>
              <a:t>Semantics of the program are that each instruction is completed before the next one is issued</a:t>
            </a:r>
          </a:p>
          <a:p>
            <a:pPr lvl="1">
              <a:lnSpc>
                <a:spcPct val="90000"/>
              </a:lnSpc>
            </a:pPr>
            <a:r>
              <a:rPr lang="en-US"/>
              <a:t>This is the conventional sequential model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b="1" u="sng"/>
              <a:t>N</a:t>
            </a:r>
            <a:r>
              <a:rPr lang="en-US" b="1"/>
              <a:t>on-</a:t>
            </a:r>
            <a:r>
              <a:rPr lang="en-US" b="1" u="sng"/>
              <a:t>U</a:t>
            </a:r>
            <a:r>
              <a:rPr lang="en-US" b="1"/>
              <a:t>nit </a:t>
            </a:r>
            <a:r>
              <a:rPr lang="en-US" b="1" u="sng"/>
              <a:t>A</a:t>
            </a:r>
            <a:r>
              <a:rPr lang="en-US" b="1"/>
              <a:t>ssumed </a:t>
            </a:r>
            <a:r>
              <a:rPr lang="en-US" b="1" u="sng"/>
              <a:t>L</a:t>
            </a:r>
            <a:r>
              <a:rPr lang="en-US" b="1"/>
              <a:t>atency</a:t>
            </a:r>
            <a:r>
              <a:rPr lang="en-US"/>
              <a:t> (NUAL):</a:t>
            </a:r>
          </a:p>
          <a:p>
            <a:pPr lvl="1">
              <a:lnSpc>
                <a:spcPct val="90000"/>
              </a:lnSpc>
            </a:pPr>
            <a:r>
              <a:rPr lang="en-US"/>
              <a:t>At least 1 operation has a non-unit assumed latency, L, which is greater than 1</a:t>
            </a:r>
          </a:p>
          <a:p>
            <a:pPr lvl="1">
              <a:lnSpc>
                <a:spcPct val="90000"/>
              </a:lnSpc>
            </a:pPr>
            <a:r>
              <a:rPr lang="en-US"/>
              <a:t>The semantics of the program are correctly understood if exactly the next L-1 instructions are understood to have issued before this operation completes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990000"/>
                </a:solidFill>
              </a:rPr>
              <a:t>NUAL: Result observation is delayed by L cycles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128-bit Instruction Bundles</a:t>
            </a:r>
          </a:p>
          <a:p>
            <a:r>
              <a:rPr lang="en-US"/>
              <a:t>Contains 3 instructions</a:t>
            </a:r>
          </a:p>
          <a:p>
            <a:r>
              <a:rPr lang="en-US"/>
              <a:t>6-bit template field</a:t>
            </a:r>
          </a:p>
          <a:p>
            <a:pPr lvl="1"/>
            <a:r>
              <a:rPr lang="en-US"/>
              <a:t>FUs instructions go to</a:t>
            </a:r>
          </a:p>
          <a:p>
            <a:pPr lvl="1"/>
            <a:r>
              <a:rPr lang="en-US"/>
              <a:t>Termination of independence bundle</a:t>
            </a:r>
          </a:p>
          <a:p>
            <a:pPr lvl="1"/>
            <a:r>
              <a:rPr lang="en-US"/>
              <a:t>WAR allowed within same bundle</a:t>
            </a:r>
          </a:p>
          <a:p>
            <a:pPr lvl="1"/>
            <a:r>
              <a:rPr lang="en-US"/>
              <a:t>Independent instructions may spread over multiple bundles</a:t>
            </a:r>
          </a:p>
          <a:p>
            <a:pPr lvl="1"/>
            <a:endParaRPr lang="en-US"/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1371600" y="5105400"/>
            <a:ext cx="1524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Arial" charset="0"/>
              </a:rPr>
              <a:t>op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2895600" y="5105400"/>
            <a:ext cx="1524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Arial" charset="0"/>
              </a:rPr>
              <a:t>op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4419600" y="5105400"/>
            <a:ext cx="1524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Arial" charset="0"/>
              </a:rPr>
              <a:t>op</a:t>
            </a:r>
          </a:p>
        </p:txBody>
      </p:sp>
      <p:sp>
        <p:nvSpPr>
          <p:cNvPr id="178183" name="Freeform 7"/>
          <p:cNvSpPr>
            <a:spLocks/>
          </p:cNvSpPr>
          <p:nvPr/>
        </p:nvSpPr>
        <p:spPr bwMode="auto">
          <a:xfrm>
            <a:off x="1371600" y="5105400"/>
            <a:ext cx="4876800" cy="4572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2928" y="192"/>
              </a:cxn>
              <a:cxn ang="0">
                <a:pos x="2928" y="0"/>
              </a:cxn>
              <a:cxn ang="0">
                <a:pos x="3072" y="0"/>
              </a:cxn>
              <a:cxn ang="0">
                <a:pos x="3072" y="288"/>
              </a:cxn>
              <a:cxn ang="0">
                <a:pos x="0" y="288"/>
              </a:cxn>
              <a:cxn ang="0">
                <a:pos x="0" y="192"/>
              </a:cxn>
            </a:cxnLst>
            <a:rect l="0" t="0" r="r" b="b"/>
            <a:pathLst>
              <a:path w="3072" h="288">
                <a:moveTo>
                  <a:pt x="0" y="192"/>
                </a:moveTo>
                <a:lnTo>
                  <a:pt x="2928" y="192"/>
                </a:lnTo>
                <a:lnTo>
                  <a:pt x="2928" y="0"/>
                </a:lnTo>
                <a:lnTo>
                  <a:pt x="3072" y="0"/>
                </a:lnTo>
                <a:lnTo>
                  <a:pt x="3072" y="288"/>
                </a:lnTo>
                <a:lnTo>
                  <a:pt x="0" y="288"/>
                </a:lnTo>
                <a:lnTo>
                  <a:pt x="0" y="192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6172200" y="51054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Bundling info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architectural features of EPIC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Add features into the architecture to support EPIC philosophy</a:t>
            </a:r>
          </a:p>
          <a:p>
            <a:pPr lvl="1"/>
            <a:r>
              <a:rPr lang="en-US" sz="2000"/>
              <a:t>Create more efficient POEs</a:t>
            </a:r>
          </a:p>
          <a:p>
            <a:pPr lvl="1"/>
            <a:r>
              <a:rPr lang="en-US" sz="2000"/>
              <a:t>Expose the microarchitecture</a:t>
            </a:r>
          </a:p>
          <a:p>
            <a:pPr lvl="1"/>
            <a:r>
              <a:rPr lang="en-US" sz="2000"/>
              <a:t>Play the statistics</a:t>
            </a:r>
          </a:p>
          <a:p>
            <a:r>
              <a:rPr lang="en-US" sz="2400" b="1"/>
              <a:t>Register structure</a:t>
            </a:r>
          </a:p>
          <a:p>
            <a:r>
              <a:rPr lang="en-US" sz="2400" b="1"/>
              <a:t>Branch architecture</a:t>
            </a:r>
          </a:p>
          <a:p>
            <a:r>
              <a:rPr lang="en-US" sz="2400" b="1"/>
              <a:t>Data/Control speculation</a:t>
            </a:r>
          </a:p>
          <a:p>
            <a:r>
              <a:rPr lang="en-US" sz="2400" b="1"/>
              <a:t>Memory hierarchy</a:t>
            </a:r>
          </a:p>
          <a:p>
            <a:r>
              <a:rPr lang="en-US" sz="2400" b="1"/>
              <a:t>Predicated execution </a:t>
            </a:r>
          </a:p>
          <a:p>
            <a:pPr lvl="1"/>
            <a:r>
              <a:rPr lang="en-US" sz="2000"/>
              <a:t>largest impact on the compiler</a:t>
            </a:r>
          </a:p>
          <a:p>
            <a:endParaRPr lang="en-US"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Structure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Superscalar</a:t>
            </a:r>
          </a:p>
          <a:p>
            <a:pPr lvl="1"/>
            <a:r>
              <a:rPr lang="en-US" sz="2000"/>
              <a:t>Small number of architectural registers</a:t>
            </a:r>
          </a:p>
          <a:p>
            <a:pPr lvl="1"/>
            <a:r>
              <a:rPr lang="en-US" sz="2000"/>
              <a:t>Rename using large pool of physical registers at run-time</a:t>
            </a:r>
          </a:p>
          <a:p>
            <a:endParaRPr lang="en-US"/>
          </a:p>
          <a:p>
            <a:r>
              <a:rPr lang="en-US"/>
              <a:t>EPIC</a:t>
            </a:r>
          </a:p>
          <a:p>
            <a:pPr lvl="1"/>
            <a:r>
              <a:rPr lang="en-US" sz="2000"/>
              <a:t>Compiler responsible for all resource allocation including registers</a:t>
            </a:r>
          </a:p>
          <a:p>
            <a:pPr lvl="1"/>
            <a:r>
              <a:rPr lang="en-US" sz="2000"/>
              <a:t>Rename at compile time </a:t>
            </a:r>
          </a:p>
          <a:p>
            <a:pPr lvl="2"/>
            <a:r>
              <a:rPr lang="en-US" sz="2000"/>
              <a:t>large pool of regs needed</a:t>
            </a:r>
          </a:p>
          <a:p>
            <a:pPr lvl="1"/>
            <a:endParaRPr lang="en-US" sz="2000"/>
          </a:p>
          <a:p>
            <a:pPr>
              <a:buFontTx/>
              <a:buNone/>
            </a:pPr>
            <a:endParaRPr lang="en-US" sz="2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Rotating Register File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Overlap loop iterations</a:t>
            </a:r>
          </a:p>
          <a:p>
            <a:pPr lvl="1"/>
            <a:r>
              <a:rPr lang="en-US" sz="2000"/>
              <a:t>How do you prevent register overwrite in later iterations?</a:t>
            </a:r>
          </a:p>
          <a:p>
            <a:pPr lvl="1"/>
            <a:r>
              <a:rPr lang="en-US" sz="2000"/>
              <a:t>Compiler-controlled dynamic register renaming</a:t>
            </a:r>
          </a:p>
          <a:p>
            <a:endParaRPr lang="en-US"/>
          </a:p>
          <a:p>
            <a:r>
              <a:rPr lang="en-US"/>
              <a:t>Rotating registers</a:t>
            </a:r>
          </a:p>
          <a:p>
            <a:pPr lvl="1"/>
            <a:r>
              <a:rPr lang="en-US" sz="2000"/>
              <a:t>Each iteration writes to r13</a:t>
            </a:r>
          </a:p>
          <a:p>
            <a:pPr lvl="1"/>
            <a:r>
              <a:rPr lang="en-US" sz="2000"/>
              <a:t>But this gets mapped to a different physical register</a:t>
            </a:r>
          </a:p>
          <a:p>
            <a:pPr lvl="1"/>
            <a:r>
              <a:rPr lang="en-US" sz="2000"/>
              <a:t>Block of consecutive regs allocated for each reg in loop corresponding to number of iterations it is needed</a:t>
            </a:r>
          </a:p>
          <a:p>
            <a:pPr lvl="1"/>
            <a:endParaRPr lang="en-US" sz="2000"/>
          </a:p>
          <a:p>
            <a:endParaRPr lang="en-US" sz="2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Rotating Register File Example</a:t>
            </a: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1727200" y="257175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r13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1727200" y="400050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r14</a:t>
            </a:r>
          </a:p>
        </p:txBody>
      </p:sp>
      <p:sp>
        <p:nvSpPr>
          <p:cNvPr id="161798" name="Line 6"/>
          <p:cNvSpPr>
            <a:spLocks noChangeShapeType="1"/>
          </p:cNvSpPr>
          <p:nvPr/>
        </p:nvSpPr>
        <p:spPr bwMode="auto">
          <a:xfrm>
            <a:off x="2336800" y="2914650"/>
            <a:ext cx="0" cy="1085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1524000" y="2343150"/>
            <a:ext cx="1524000" cy="222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1524000" y="1828800"/>
            <a:ext cx="174148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iteration n</a:t>
            </a:r>
          </a:p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RRB = 10</a:t>
            </a:r>
          </a:p>
        </p:txBody>
      </p:sp>
      <p:sp>
        <p:nvSpPr>
          <p:cNvPr id="161801" name="Rectangle 9"/>
          <p:cNvSpPr>
            <a:spLocks noChangeArrowheads="1"/>
          </p:cNvSpPr>
          <p:nvPr/>
        </p:nvSpPr>
        <p:spPr bwMode="auto">
          <a:xfrm>
            <a:off x="3759200" y="331470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r13</a:t>
            </a:r>
          </a:p>
        </p:txBody>
      </p:sp>
      <p:sp>
        <p:nvSpPr>
          <p:cNvPr id="161802" name="Rectangle 10"/>
          <p:cNvSpPr>
            <a:spLocks noChangeArrowheads="1"/>
          </p:cNvSpPr>
          <p:nvPr/>
        </p:nvSpPr>
        <p:spPr bwMode="auto">
          <a:xfrm>
            <a:off x="3759200" y="474345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r14</a:t>
            </a:r>
          </a:p>
        </p:txBody>
      </p:sp>
      <p:sp>
        <p:nvSpPr>
          <p:cNvPr id="161803" name="Line 11"/>
          <p:cNvSpPr>
            <a:spLocks noChangeShapeType="1"/>
          </p:cNvSpPr>
          <p:nvPr/>
        </p:nvSpPr>
        <p:spPr bwMode="auto">
          <a:xfrm>
            <a:off x="4368800" y="3657600"/>
            <a:ext cx="0" cy="1085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04" name="Rectangle 12"/>
          <p:cNvSpPr>
            <a:spLocks noChangeArrowheads="1"/>
          </p:cNvSpPr>
          <p:nvPr/>
        </p:nvSpPr>
        <p:spPr bwMode="auto">
          <a:xfrm>
            <a:off x="3556000" y="3086100"/>
            <a:ext cx="1524000" cy="222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05" name="Text Box 13"/>
          <p:cNvSpPr txBox="1">
            <a:spLocks noChangeArrowheads="1"/>
          </p:cNvSpPr>
          <p:nvPr/>
        </p:nvSpPr>
        <p:spPr bwMode="auto">
          <a:xfrm>
            <a:off x="3556000" y="2571750"/>
            <a:ext cx="2208213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iteration n + 1</a:t>
            </a:r>
          </a:p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RRB = 9</a:t>
            </a:r>
          </a:p>
        </p:txBody>
      </p:sp>
      <p:sp>
        <p:nvSpPr>
          <p:cNvPr id="161806" name="Line 14"/>
          <p:cNvSpPr>
            <a:spLocks noChangeShapeType="1"/>
          </p:cNvSpPr>
          <p:nvPr/>
        </p:nvSpPr>
        <p:spPr bwMode="auto">
          <a:xfrm flipH="1">
            <a:off x="1016000" y="3086100"/>
            <a:ext cx="2540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07" name="Line 15"/>
          <p:cNvSpPr>
            <a:spLocks noChangeShapeType="1"/>
          </p:cNvSpPr>
          <p:nvPr/>
        </p:nvSpPr>
        <p:spPr bwMode="auto">
          <a:xfrm flipV="1">
            <a:off x="1016000" y="2343150"/>
            <a:ext cx="0" cy="742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10" name="Text Box 18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actual reg = (reg + RRB) % NumRegs</a:t>
            </a:r>
          </a:p>
          <a:p>
            <a:r>
              <a:rPr lang="en-US"/>
              <a:t>At end of each iteration, RRB--</a:t>
            </a:r>
          </a:p>
        </p:txBody>
      </p:sp>
      <p:sp>
        <p:nvSpPr>
          <p:cNvPr id="161815" name="Rectangle 23"/>
          <p:cNvSpPr>
            <a:spLocks noChangeArrowheads="1"/>
          </p:cNvSpPr>
          <p:nvPr/>
        </p:nvSpPr>
        <p:spPr bwMode="auto">
          <a:xfrm>
            <a:off x="5994400" y="405765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r13</a:t>
            </a:r>
          </a:p>
        </p:txBody>
      </p:sp>
      <p:sp>
        <p:nvSpPr>
          <p:cNvPr id="161816" name="Rectangle 24"/>
          <p:cNvSpPr>
            <a:spLocks noChangeArrowheads="1"/>
          </p:cNvSpPr>
          <p:nvPr/>
        </p:nvSpPr>
        <p:spPr bwMode="auto">
          <a:xfrm>
            <a:off x="5994400" y="5486400"/>
            <a:ext cx="1117600" cy="342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r14</a:t>
            </a:r>
          </a:p>
        </p:txBody>
      </p:sp>
      <p:sp>
        <p:nvSpPr>
          <p:cNvPr id="161817" name="Line 25"/>
          <p:cNvSpPr>
            <a:spLocks noChangeShapeType="1"/>
          </p:cNvSpPr>
          <p:nvPr/>
        </p:nvSpPr>
        <p:spPr bwMode="auto">
          <a:xfrm>
            <a:off x="6604000" y="4400550"/>
            <a:ext cx="0" cy="1085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18" name="Rectangle 26"/>
          <p:cNvSpPr>
            <a:spLocks noChangeArrowheads="1"/>
          </p:cNvSpPr>
          <p:nvPr/>
        </p:nvSpPr>
        <p:spPr bwMode="auto">
          <a:xfrm>
            <a:off x="5791200" y="3829050"/>
            <a:ext cx="1524000" cy="2228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9" name="Text Box 27"/>
          <p:cNvSpPr txBox="1">
            <a:spLocks noChangeArrowheads="1"/>
          </p:cNvSpPr>
          <p:nvPr/>
        </p:nvSpPr>
        <p:spPr bwMode="auto">
          <a:xfrm>
            <a:off x="5791200" y="3314700"/>
            <a:ext cx="22558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iteration n + 2</a:t>
            </a:r>
          </a:p>
          <a:p>
            <a:r>
              <a:rPr lang="en-US" sz="1800">
                <a:solidFill>
                  <a:schemeClr val="accent1"/>
                </a:solidFill>
                <a:latin typeface="Comic Sans MS" pitchFamily="66" charset="0"/>
              </a:rPr>
              <a:t>RRB = 8</a:t>
            </a:r>
          </a:p>
        </p:txBody>
      </p:sp>
      <p:sp>
        <p:nvSpPr>
          <p:cNvPr id="161822" name="Line 30"/>
          <p:cNvSpPr>
            <a:spLocks noChangeShapeType="1"/>
          </p:cNvSpPr>
          <p:nvPr/>
        </p:nvSpPr>
        <p:spPr bwMode="auto">
          <a:xfrm flipH="1">
            <a:off x="3352800" y="3829050"/>
            <a:ext cx="2540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23" name="Line 31"/>
          <p:cNvSpPr>
            <a:spLocks noChangeShapeType="1"/>
          </p:cNvSpPr>
          <p:nvPr/>
        </p:nvSpPr>
        <p:spPr bwMode="auto">
          <a:xfrm flipV="1">
            <a:off x="3352800" y="3086100"/>
            <a:ext cx="0" cy="742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25" name="Text Box 33"/>
          <p:cNvSpPr txBox="1">
            <a:spLocks noChangeArrowheads="1"/>
          </p:cNvSpPr>
          <p:nvPr/>
        </p:nvSpPr>
        <p:spPr bwMode="auto">
          <a:xfrm>
            <a:off x="1422400" y="3314700"/>
            <a:ext cx="99218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R23</a:t>
            </a:r>
          </a:p>
        </p:txBody>
      </p:sp>
      <p:sp>
        <p:nvSpPr>
          <p:cNvPr id="161827" name="Text Box 35"/>
          <p:cNvSpPr txBox="1">
            <a:spLocks noChangeArrowheads="1"/>
          </p:cNvSpPr>
          <p:nvPr/>
        </p:nvSpPr>
        <p:spPr bwMode="auto">
          <a:xfrm>
            <a:off x="3454400" y="4057650"/>
            <a:ext cx="99218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R22</a:t>
            </a:r>
          </a:p>
        </p:txBody>
      </p:sp>
      <p:sp>
        <p:nvSpPr>
          <p:cNvPr id="161828" name="Text Box 36"/>
          <p:cNvSpPr txBox="1">
            <a:spLocks noChangeArrowheads="1"/>
          </p:cNvSpPr>
          <p:nvPr/>
        </p:nvSpPr>
        <p:spPr bwMode="auto">
          <a:xfrm>
            <a:off x="5689600" y="4743450"/>
            <a:ext cx="99218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R21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Architecture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Branch actions</a:t>
            </a:r>
          </a:p>
          <a:p>
            <a:pPr lvl="1"/>
            <a:r>
              <a:rPr lang="en-US" sz="2000"/>
              <a:t>Branch condition computed</a:t>
            </a:r>
          </a:p>
          <a:p>
            <a:pPr lvl="1"/>
            <a:r>
              <a:rPr lang="en-US" sz="2000"/>
              <a:t>Target address formed</a:t>
            </a:r>
          </a:p>
          <a:p>
            <a:pPr lvl="1"/>
            <a:r>
              <a:rPr lang="en-US" sz="2000"/>
              <a:t>Instructions fetched from taken, fall-through or both paths</a:t>
            </a:r>
          </a:p>
          <a:p>
            <a:pPr lvl="1"/>
            <a:r>
              <a:rPr lang="en-US" sz="2000"/>
              <a:t>Branch itself executes</a:t>
            </a:r>
          </a:p>
          <a:p>
            <a:pPr lvl="1"/>
            <a:r>
              <a:rPr lang="en-US" sz="2000"/>
              <a:t>After the branch, target of the branch is decoded/executed</a:t>
            </a:r>
          </a:p>
          <a:p>
            <a:pPr lvl="1"/>
            <a:endParaRPr lang="en-US" sz="2000"/>
          </a:p>
          <a:p>
            <a:r>
              <a:rPr lang="en-US"/>
              <a:t>Superscalar processors use hardware to hide the latency of all the actions</a:t>
            </a:r>
          </a:p>
          <a:p>
            <a:pPr lvl="1"/>
            <a:r>
              <a:rPr lang="en-US" sz="2000"/>
              <a:t>Icache prefetching</a:t>
            </a:r>
          </a:p>
          <a:p>
            <a:pPr lvl="1"/>
            <a:r>
              <a:rPr lang="en-US" sz="2000"/>
              <a:t>Branch prediction – Guess outcome of branch</a:t>
            </a:r>
          </a:p>
          <a:p>
            <a:pPr lvl="1"/>
            <a:r>
              <a:rPr lang="en-US" sz="2000"/>
              <a:t>Dynamic scheduling – overlap other instructions with branch</a:t>
            </a:r>
          </a:p>
          <a:p>
            <a:pPr lvl="1"/>
            <a:r>
              <a:rPr lang="en-US" sz="2000"/>
              <a:t>Reorder buffer – Squash when wrong</a:t>
            </a:r>
          </a:p>
          <a:p>
            <a:endParaRPr lang="en-US" sz="2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EPIC Branches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7772400" cy="5086350"/>
          </a:xfrm>
        </p:spPr>
        <p:txBody>
          <a:bodyPr/>
          <a:lstStyle/>
          <a:p>
            <a:r>
              <a:rPr lang="en-US" sz="2400" dirty="0"/>
              <a:t>Make each action visible with an architectural latency</a:t>
            </a:r>
          </a:p>
          <a:p>
            <a:pPr lvl="1"/>
            <a:r>
              <a:rPr lang="en-US" sz="2000" dirty="0"/>
              <a:t>No stalls</a:t>
            </a:r>
          </a:p>
          <a:p>
            <a:pPr lvl="1"/>
            <a:r>
              <a:rPr lang="en-US" sz="2000" dirty="0"/>
              <a:t>No prediction necessary (though sometimes still used)</a:t>
            </a:r>
          </a:p>
          <a:p>
            <a:r>
              <a:rPr lang="en-US" sz="2400" dirty="0">
                <a:solidFill>
                  <a:srgbClr val="990000"/>
                </a:solidFill>
              </a:rPr>
              <a:t>Branch separated into 3 distinct operations</a:t>
            </a:r>
          </a:p>
          <a:p>
            <a:pPr lvl="1"/>
            <a:r>
              <a:rPr lang="en-US" sz="2000" dirty="0"/>
              <a:t>1. </a:t>
            </a:r>
            <a:r>
              <a:rPr lang="en-US" sz="2000" b="1" dirty="0"/>
              <a:t>Prepare to branch </a:t>
            </a:r>
          </a:p>
          <a:p>
            <a:pPr lvl="3"/>
            <a:r>
              <a:rPr lang="en-US" sz="2000" dirty="0" smtClean="0"/>
              <a:t>Compute </a:t>
            </a:r>
            <a:r>
              <a:rPr lang="en-US" sz="2000" dirty="0"/>
              <a:t>target address</a:t>
            </a:r>
          </a:p>
          <a:p>
            <a:pPr lvl="3"/>
            <a:r>
              <a:rPr lang="en-US" sz="2000" dirty="0" err="1"/>
              <a:t>Prefetch</a:t>
            </a:r>
            <a:r>
              <a:rPr lang="en-US" sz="2000" dirty="0"/>
              <a:t> instructions from likely target</a:t>
            </a:r>
          </a:p>
          <a:p>
            <a:pPr lvl="2"/>
            <a:r>
              <a:rPr lang="en-US" sz="2000" dirty="0"/>
              <a:t>Executed well in advance of branch</a:t>
            </a:r>
          </a:p>
          <a:p>
            <a:pPr lvl="1"/>
            <a:r>
              <a:rPr lang="en-US" sz="2000" dirty="0"/>
              <a:t>2. </a:t>
            </a:r>
            <a:r>
              <a:rPr lang="en-US" sz="2000" b="1" dirty="0"/>
              <a:t>Compute branch condition </a:t>
            </a:r>
            <a:r>
              <a:rPr lang="en-US" sz="2000" dirty="0"/>
              <a:t>– comparison operation</a:t>
            </a:r>
          </a:p>
          <a:p>
            <a:pPr lvl="1"/>
            <a:r>
              <a:rPr lang="en-US" sz="2000" dirty="0"/>
              <a:t>3. </a:t>
            </a:r>
            <a:r>
              <a:rPr lang="en-US" sz="2000" b="1" dirty="0"/>
              <a:t>Branch itself</a:t>
            </a:r>
          </a:p>
          <a:p>
            <a:r>
              <a:rPr lang="en-US" sz="2400" dirty="0"/>
              <a:t>Branches with latency &gt; 1, have delay slots</a:t>
            </a:r>
          </a:p>
          <a:p>
            <a:pPr lvl="1"/>
            <a:r>
              <a:rPr lang="en-US" sz="2000" dirty="0"/>
              <a:t>Must be filled with operations that execute regardless of the direction of the branch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Predication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3073400" cy="50673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If </a:t>
            </a:r>
            <a:r>
              <a:rPr lang="en-US" sz="1800" dirty="0">
                <a:solidFill>
                  <a:srgbClr val="00B0F0"/>
                </a:solidFill>
                <a:latin typeface="Arial" charset="0"/>
              </a:rPr>
              <a:t>a[</a:t>
            </a:r>
            <a:r>
              <a:rPr lang="en-US" sz="1800" dirty="0" err="1">
                <a:solidFill>
                  <a:srgbClr val="00B0F0"/>
                </a:solidFill>
                <a:latin typeface="Arial" charset="0"/>
              </a:rPr>
              <a:t>i</a:t>
            </a:r>
            <a:r>
              <a:rPr lang="en-US" sz="1800" dirty="0">
                <a:solidFill>
                  <a:srgbClr val="00B0F0"/>
                </a:solidFill>
                <a:latin typeface="Arial" charset="0"/>
              </a:rPr>
              <a:t>].</a:t>
            </a:r>
            <a:r>
              <a:rPr lang="en-US" sz="1800" dirty="0" err="1">
                <a:solidFill>
                  <a:srgbClr val="00B0F0"/>
                </a:solidFill>
                <a:latin typeface="Arial" charset="0"/>
              </a:rPr>
              <a:t>ptr</a:t>
            </a:r>
            <a:r>
              <a:rPr lang="en-US" sz="1800" dirty="0">
                <a:solidFill>
                  <a:srgbClr val="00B0F0"/>
                </a:solidFill>
                <a:latin typeface="Arial" charset="0"/>
              </a:rPr>
              <a:t> != 0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	</a:t>
            </a:r>
            <a:r>
              <a:rPr lang="en-US" sz="1800" dirty="0">
                <a:solidFill>
                  <a:srgbClr val="C00000"/>
                </a:solidFill>
                <a:latin typeface="Arial" charset="0"/>
              </a:rPr>
              <a:t>b[</a:t>
            </a:r>
            <a:r>
              <a:rPr lang="en-US" sz="18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800" dirty="0">
                <a:solidFill>
                  <a:srgbClr val="C00000"/>
                </a:solidFill>
                <a:latin typeface="Arial" charset="0"/>
              </a:rPr>
              <a:t>] = a[</a:t>
            </a:r>
            <a:r>
              <a:rPr lang="en-US" sz="18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800" dirty="0">
                <a:solidFill>
                  <a:srgbClr val="C00000"/>
                </a:solidFill>
                <a:latin typeface="Arial" charset="0"/>
              </a:rPr>
              <a:t>].left;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else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	</a:t>
            </a:r>
            <a:r>
              <a:rPr lang="en-US" sz="1800" dirty="0">
                <a:solidFill>
                  <a:srgbClr val="002060"/>
                </a:solidFill>
                <a:latin typeface="Arial" charset="0"/>
              </a:rPr>
              <a:t>b[</a:t>
            </a:r>
            <a:r>
              <a:rPr lang="en-US" sz="1800" dirty="0" err="1">
                <a:solidFill>
                  <a:srgbClr val="002060"/>
                </a:solidFill>
                <a:latin typeface="Arial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Arial" charset="0"/>
              </a:rPr>
              <a:t>] = a[</a:t>
            </a:r>
            <a:r>
              <a:rPr lang="en-US" sz="1800" dirty="0" err="1">
                <a:solidFill>
                  <a:srgbClr val="002060"/>
                </a:solidFill>
                <a:latin typeface="Arial" charset="0"/>
              </a:rPr>
              <a:t>i</a:t>
            </a:r>
            <a:r>
              <a:rPr lang="en-US" sz="1800" dirty="0">
                <a:solidFill>
                  <a:srgbClr val="002060"/>
                </a:solidFill>
                <a:latin typeface="Arial" charset="0"/>
              </a:rPr>
              <a:t>].right;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	</a:t>
            </a:r>
            <a:r>
              <a:rPr lang="en-US" sz="1800" dirty="0" err="1">
                <a:latin typeface="Arial" charset="0"/>
              </a:rPr>
              <a:t>i</a:t>
            </a:r>
            <a:r>
              <a:rPr lang="en-US" sz="1800" dirty="0">
                <a:latin typeface="Arial" charset="0"/>
              </a:rPr>
              <a:t>++</a:t>
            </a:r>
          </a:p>
          <a:p>
            <a:pPr>
              <a:buFontTx/>
              <a:buNone/>
            </a:pPr>
            <a:endParaRPr lang="en-US" sz="1800" dirty="0">
              <a:latin typeface="Arial" charset="0"/>
            </a:endParaRPr>
          </a:p>
          <a:p>
            <a:pPr>
              <a:buFontTx/>
              <a:buNone/>
            </a:pPr>
            <a:endParaRPr lang="en-US" sz="1800" dirty="0">
              <a:latin typeface="Arial" charset="0"/>
            </a:endParaRP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165600" y="1028700"/>
            <a:ext cx="4572000" cy="30861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 dirty="0">
                <a:latin typeface="Arial" charset="0"/>
              </a:rPr>
              <a:t>Conventional</a:t>
            </a:r>
          </a:p>
          <a:p>
            <a:r>
              <a:rPr lang="en-US" sz="1800" dirty="0">
                <a:latin typeface="Arial" charset="0"/>
              </a:rPr>
              <a:t>  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load a[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].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ptr</a:t>
            </a:r>
            <a:endParaRPr lang="en-US" sz="1600" dirty="0">
              <a:solidFill>
                <a:srgbClr val="00B0F0"/>
              </a:solidFill>
              <a:latin typeface="Arial" charset="0"/>
            </a:endParaRPr>
          </a:p>
          <a:p>
            <a:r>
              <a:rPr lang="en-US" sz="1600" dirty="0">
                <a:latin typeface="Arial" charset="0"/>
              </a:rPr>
              <a:t>  </a:t>
            </a:r>
            <a:r>
              <a:rPr lang="en-US" sz="1600" dirty="0" smtClean="0">
                <a:solidFill>
                  <a:srgbClr val="00B0F0"/>
                </a:solidFill>
                <a:latin typeface="Arial" charset="0"/>
              </a:rPr>
              <a:t>p2 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= 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cmp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 a[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].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ptr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 != 0</a:t>
            </a:r>
          </a:p>
          <a:p>
            <a:r>
              <a:rPr lang="en-US" sz="1600" dirty="0">
                <a:solidFill>
                  <a:srgbClr val="00B0F0"/>
                </a:solidFill>
                <a:latin typeface="Arial" charset="0"/>
              </a:rPr>
              <a:t>  </a:t>
            </a:r>
            <a:r>
              <a:rPr lang="en-US" sz="1600" dirty="0" smtClean="0">
                <a:solidFill>
                  <a:srgbClr val="00B0F0"/>
                </a:solidFill>
                <a:latin typeface="Arial" charset="0"/>
              </a:rPr>
              <a:t>Jump 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if p2 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nodecr</a:t>
            </a:r>
            <a:endParaRPr lang="en-US" sz="1600" dirty="0">
              <a:solidFill>
                <a:srgbClr val="00B0F0"/>
              </a:solidFill>
              <a:latin typeface="Arial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Arial" charset="0"/>
              </a:rPr>
              <a:t>  	load r8 = a[</a:t>
            </a:r>
            <a:r>
              <a:rPr lang="en-US" sz="16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].left</a:t>
            </a:r>
          </a:p>
          <a:p>
            <a:r>
              <a:rPr lang="en-US" sz="1600" dirty="0">
                <a:solidFill>
                  <a:srgbClr val="C00000"/>
                </a:solidFill>
                <a:latin typeface="Arial" charset="0"/>
              </a:rPr>
              <a:t>  	store b[</a:t>
            </a:r>
            <a:r>
              <a:rPr lang="en-US" sz="16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] = r8</a:t>
            </a:r>
          </a:p>
          <a:p>
            <a:r>
              <a:rPr lang="en-US" sz="1600" dirty="0">
                <a:solidFill>
                  <a:srgbClr val="C00000"/>
                </a:solidFill>
                <a:latin typeface="Arial" charset="0"/>
              </a:rPr>
              <a:t>  	jump next</a:t>
            </a:r>
          </a:p>
          <a:p>
            <a:r>
              <a:rPr lang="en-US" sz="1600" dirty="0" err="1">
                <a:latin typeface="Arial" charset="0"/>
              </a:rPr>
              <a:t>nodecr</a:t>
            </a:r>
            <a:r>
              <a:rPr lang="en-US" sz="1600" dirty="0">
                <a:latin typeface="Arial" charset="0"/>
              </a:rPr>
              <a:t>:</a:t>
            </a:r>
          </a:p>
          <a:p>
            <a:r>
              <a:rPr lang="en-US" sz="1600" dirty="0">
                <a:latin typeface="Arial" charset="0"/>
              </a:rPr>
              <a:t>  	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load r9 = a[</a:t>
            </a:r>
            <a:r>
              <a:rPr lang="en-US" sz="1600" dirty="0" err="1">
                <a:solidFill>
                  <a:schemeClr val="accent6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].right</a:t>
            </a:r>
          </a:p>
          <a:p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  	store b[</a:t>
            </a:r>
            <a:r>
              <a:rPr lang="en-US" sz="1600" dirty="0" err="1">
                <a:solidFill>
                  <a:schemeClr val="accent6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] = r9</a:t>
            </a:r>
          </a:p>
          <a:p>
            <a:r>
              <a:rPr lang="en-US" sz="1600" dirty="0">
                <a:latin typeface="Arial" charset="0"/>
              </a:rPr>
              <a:t>next:</a:t>
            </a:r>
          </a:p>
          <a:p>
            <a:r>
              <a:rPr lang="en-US" sz="1600" dirty="0">
                <a:latin typeface="Arial" charset="0"/>
              </a:rPr>
              <a:t>  	</a:t>
            </a:r>
            <a:r>
              <a:rPr lang="en-US" sz="1600" dirty="0" err="1">
                <a:latin typeface="Arial" charset="0"/>
              </a:rPr>
              <a:t>i</a:t>
            </a:r>
            <a:r>
              <a:rPr lang="en-US" sz="1600" dirty="0">
                <a:latin typeface="Arial" charset="0"/>
              </a:rPr>
              <a:t>++</a:t>
            </a: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914400" y="4343400"/>
            <a:ext cx="5994400" cy="1649413"/>
          </a:xfrm>
          <a:prstGeom prst="rect">
            <a:avLst/>
          </a:prstGeom>
          <a:solidFill>
            <a:srgbClr val="CCFFCC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1" dirty="0">
                <a:latin typeface="Arial" charset="0"/>
              </a:rPr>
              <a:t>IA-64</a:t>
            </a:r>
          </a:p>
          <a:p>
            <a:r>
              <a:rPr lang="en-US" sz="1800" dirty="0">
                <a:latin typeface="Arial" charset="0"/>
              </a:rPr>
              <a:t>        </a:t>
            </a:r>
            <a:r>
              <a:rPr lang="en-US" sz="1600" dirty="0">
                <a:latin typeface="Arial" charset="0"/>
              </a:rPr>
              <a:t>load a[</a:t>
            </a:r>
            <a:r>
              <a:rPr lang="en-US" sz="1600" dirty="0" err="1">
                <a:latin typeface="Arial" charset="0"/>
              </a:rPr>
              <a:t>i</a:t>
            </a:r>
            <a:r>
              <a:rPr lang="en-US" sz="1600" dirty="0">
                <a:latin typeface="Arial" charset="0"/>
              </a:rPr>
              <a:t>].</a:t>
            </a:r>
            <a:r>
              <a:rPr lang="en-US" sz="1600" dirty="0" err="1">
                <a:latin typeface="Arial" charset="0"/>
              </a:rPr>
              <a:t>ptr</a:t>
            </a:r>
            <a:endParaRPr lang="en-US" sz="1600" dirty="0">
              <a:latin typeface="Arial" charset="0"/>
            </a:endParaRPr>
          </a:p>
          <a:p>
            <a:r>
              <a:rPr lang="en-US" sz="1600" dirty="0">
                <a:latin typeface="Arial" charset="0"/>
              </a:rPr>
              <a:t>         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p1, p2 = 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cmp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 a[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].</a:t>
            </a:r>
            <a:r>
              <a:rPr lang="en-US" sz="1600" dirty="0" err="1">
                <a:solidFill>
                  <a:srgbClr val="00B0F0"/>
                </a:solidFill>
                <a:latin typeface="Arial" charset="0"/>
              </a:rPr>
              <a:t>ptr</a:t>
            </a:r>
            <a:r>
              <a:rPr lang="en-US" sz="1600" dirty="0">
                <a:solidFill>
                  <a:srgbClr val="00B0F0"/>
                </a:solidFill>
                <a:latin typeface="Arial" charset="0"/>
              </a:rPr>
              <a:t> != 0</a:t>
            </a:r>
          </a:p>
          <a:p>
            <a:r>
              <a:rPr lang="en-US" sz="1600" dirty="0">
                <a:latin typeface="Arial" charset="0"/>
              </a:rPr>
              <a:t>&lt;p1&gt; 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load a[</a:t>
            </a:r>
            <a:r>
              <a:rPr lang="en-US" sz="16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].l 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&lt;p2&gt; </a:t>
            </a:r>
            <a:r>
              <a:rPr lang="en-US" sz="1600" dirty="0" err="1">
                <a:solidFill>
                  <a:schemeClr val="accent6"/>
                </a:solidFill>
                <a:latin typeface="Arial" charset="0"/>
              </a:rPr>
              <a:t>load.a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[</a:t>
            </a:r>
            <a:r>
              <a:rPr lang="en-US" sz="1600" dirty="0" err="1">
                <a:solidFill>
                  <a:schemeClr val="accent6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].r</a:t>
            </a:r>
          </a:p>
          <a:p>
            <a:r>
              <a:rPr lang="en-US" sz="1600" dirty="0">
                <a:latin typeface="Arial" charset="0"/>
              </a:rPr>
              <a:t>&lt;p1&gt; 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store b[</a:t>
            </a:r>
            <a:r>
              <a:rPr lang="en-US" sz="1600" dirty="0" err="1">
                <a:solidFill>
                  <a:srgbClr val="C00000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Arial" charset="0"/>
              </a:rPr>
              <a:t>]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&lt;p2&gt;store b[</a:t>
            </a:r>
            <a:r>
              <a:rPr lang="en-US" sz="1600" dirty="0" err="1">
                <a:solidFill>
                  <a:schemeClr val="accent6"/>
                </a:solidFill>
                <a:latin typeface="Arial" charset="0"/>
              </a:rPr>
              <a:t>i</a:t>
            </a:r>
            <a:r>
              <a:rPr lang="en-US" sz="1600" dirty="0">
                <a:solidFill>
                  <a:schemeClr val="accent6"/>
                </a:solidFill>
                <a:latin typeface="Arial" charset="0"/>
              </a:rPr>
              <a:t>]</a:t>
            </a:r>
          </a:p>
          <a:p>
            <a:r>
              <a:rPr lang="en-US" sz="1800" dirty="0">
                <a:latin typeface="Arial" charset="0"/>
              </a:rPr>
              <a:t>          </a:t>
            </a:r>
            <a:r>
              <a:rPr lang="en-US" sz="1800" dirty="0" err="1">
                <a:latin typeface="Arial" charset="0"/>
              </a:rPr>
              <a:t>i</a:t>
            </a:r>
            <a:r>
              <a:rPr lang="en-US" sz="1800" dirty="0">
                <a:latin typeface="Arial" charset="0"/>
              </a:rPr>
              <a:t>++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Speculation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Allow the compiler to play the statistics </a:t>
            </a:r>
          </a:p>
          <a:p>
            <a:pPr lvl="1"/>
            <a:r>
              <a:rPr lang="en-US" sz="2000" dirty="0"/>
              <a:t>Reordering operations to find enough parallelism</a:t>
            </a:r>
          </a:p>
          <a:p>
            <a:pPr lvl="1"/>
            <a:r>
              <a:rPr lang="en-US" sz="2000" dirty="0"/>
              <a:t>Branch outcome</a:t>
            </a:r>
          </a:p>
          <a:p>
            <a:pPr lvl="2"/>
            <a:r>
              <a:rPr lang="en-US" sz="2000" b="1" dirty="0"/>
              <a:t>Control speculation</a:t>
            </a:r>
          </a:p>
          <a:p>
            <a:pPr lvl="1"/>
            <a:r>
              <a:rPr lang="en-US" sz="2000" dirty="0"/>
              <a:t>Lack of memory dependence in pointer code</a:t>
            </a:r>
          </a:p>
          <a:p>
            <a:pPr lvl="2"/>
            <a:r>
              <a:rPr lang="en-US" sz="2000" b="1" dirty="0"/>
              <a:t>Data speculation</a:t>
            </a:r>
          </a:p>
          <a:p>
            <a:pPr lvl="1"/>
            <a:r>
              <a:rPr lang="en-US" sz="2000" dirty="0"/>
              <a:t>Profile or clever analysis provides “the statistics”</a:t>
            </a:r>
          </a:p>
          <a:p>
            <a:r>
              <a:rPr lang="en-US" sz="2400" dirty="0"/>
              <a:t>General plan of action</a:t>
            </a:r>
          </a:p>
          <a:p>
            <a:pPr lvl="1"/>
            <a:r>
              <a:rPr lang="en-US" sz="2000" dirty="0"/>
              <a:t>Compiler reorders aggressively</a:t>
            </a:r>
          </a:p>
          <a:p>
            <a:pPr lvl="1"/>
            <a:r>
              <a:rPr lang="en-US" sz="2000" dirty="0"/>
              <a:t>Hardware support to catch times when its wrong</a:t>
            </a:r>
          </a:p>
          <a:p>
            <a:pPr lvl="1"/>
            <a:r>
              <a:rPr lang="en-US" sz="2000" dirty="0"/>
              <a:t>Execution repaired, continue </a:t>
            </a:r>
          </a:p>
          <a:p>
            <a:pPr lvl="2"/>
            <a:r>
              <a:rPr lang="en-US" sz="2000" dirty="0"/>
              <a:t>Repair is expensive</a:t>
            </a:r>
          </a:p>
          <a:p>
            <a:pPr lvl="2"/>
            <a:r>
              <a:rPr lang="en-US" sz="2000" dirty="0"/>
              <a:t>So have to be right most of the time to or performance will suffer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“Advanced” Loads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2565400" cy="14859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t1=t1+1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if (t1 &gt; t2)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    j = a[t1 + t2</a:t>
            </a:r>
            <a:r>
              <a:rPr lang="en-US" sz="1800" dirty="0" smtClean="0">
                <a:latin typeface="Arial" charset="0"/>
              </a:rPr>
              <a:t>] ; </a:t>
            </a:r>
            <a:r>
              <a:rPr lang="en-US" sz="1800" i="1" dirty="0" smtClean="0">
                <a:latin typeface="Arial" charset="0"/>
              </a:rPr>
              <a:t>expected to be slow</a:t>
            </a:r>
            <a:endParaRPr lang="en-US" sz="1800" i="1" dirty="0">
              <a:latin typeface="Arial" charset="0"/>
            </a:endParaRP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    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3860800" y="1085850"/>
            <a:ext cx="4673600" cy="17716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add t1 + 1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comp t1 &gt; 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Jump donothing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load a[t1 – t2]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donothing:</a:t>
            </a: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711200" y="3314700"/>
            <a:ext cx="3352800" cy="18859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add t1 + 1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990000"/>
                </a:solidFill>
                <a:latin typeface="Arial" charset="0"/>
              </a:rPr>
              <a:t>  ld.s</a:t>
            </a:r>
            <a:r>
              <a:rPr lang="en-US" sz="1800">
                <a:latin typeface="Arial" charset="0"/>
              </a:rPr>
              <a:t> r8=a[t1 – t2]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comp t1&gt;t2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jump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990000"/>
                </a:solidFill>
                <a:latin typeface="Arial" charset="0"/>
              </a:rPr>
              <a:t>  check.s r8</a:t>
            </a:r>
          </a:p>
        </p:txBody>
      </p:sp>
      <p:sp>
        <p:nvSpPr>
          <p:cNvPr id="175111" name="Text Box 7"/>
          <p:cNvSpPr txBox="1">
            <a:spLocks noChangeArrowheads="1"/>
          </p:cNvSpPr>
          <p:nvPr/>
        </p:nvSpPr>
        <p:spPr bwMode="auto">
          <a:xfrm>
            <a:off x="2438400" y="5786438"/>
            <a:ext cx="210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Not IA-64 specific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#2 Defining Attribute: NUAL</a:t>
            </a:r>
          </a:p>
        </p:txBody>
      </p:sp>
      <p:grpSp>
        <p:nvGrpSpPr>
          <p:cNvPr id="152580" name="Group 4"/>
          <p:cNvGrpSpPr>
            <a:grpSpLocks/>
          </p:cNvGrpSpPr>
          <p:nvPr/>
        </p:nvGrpSpPr>
        <p:grpSpPr bwMode="auto">
          <a:xfrm>
            <a:off x="914400" y="1771650"/>
            <a:ext cx="7315200" cy="400050"/>
            <a:chOff x="336" y="2064"/>
            <a:chExt cx="3456" cy="576"/>
          </a:xfrm>
        </p:grpSpPr>
        <p:sp>
          <p:nvSpPr>
            <p:cNvPr id="152581" name="Rectangle 5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82" name="Rectangle 6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ALU1</a:t>
              </a:r>
            </a:p>
          </p:txBody>
        </p:sp>
        <p:sp>
          <p:nvSpPr>
            <p:cNvPr id="152583" name="Rectangle 7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ALU2</a:t>
              </a:r>
            </a:p>
          </p:txBody>
        </p:sp>
        <p:sp>
          <p:nvSpPr>
            <p:cNvPr id="152584" name="Rectangle 8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MEM1</a:t>
              </a:r>
            </a:p>
          </p:txBody>
        </p:sp>
        <p:sp>
          <p:nvSpPr>
            <p:cNvPr id="152585" name="Rectangle 9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control</a:t>
              </a:r>
            </a:p>
          </p:txBody>
        </p:sp>
      </p:grpSp>
      <p:grpSp>
        <p:nvGrpSpPr>
          <p:cNvPr id="152595" name="Group 19"/>
          <p:cNvGrpSpPr>
            <a:grpSpLocks/>
          </p:cNvGrpSpPr>
          <p:nvPr/>
        </p:nvGrpSpPr>
        <p:grpSpPr bwMode="auto">
          <a:xfrm>
            <a:off x="914400" y="2286000"/>
            <a:ext cx="7315200" cy="400050"/>
            <a:chOff x="336" y="2064"/>
            <a:chExt cx="3456" cy="576"/>
          </a:xfrm>
        </p:grpSpPr>
        <p:sp>
          <p:nvSpPr>
            <p:cNvPr id="152596" name="Rectangle 20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97" name="Rectangle 21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ALU1</a:t>
              </a:r>
            </a:p>
          </p:txBody>
        </p:sp>
        <p:sp>
          <p:nvSpPr>
            <p:cNvPr id="152598" name="Rectangle 22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ALU2</a:t>
              </a:r>
            </a:p>
          </p:txBody>
        </p:sp>
        <p:sp>
          <p:nvSpPr>
            <p:cNvPr id="152599" name="Rectangle 23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MEM1</a:t>
              </a:r>
            </a:p>
          </p:txBody>
        </p:sp>
        <p:sp>
          <p:nvSpPr>
            <p:cNvPr id="152600" name="Rectangle 24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control</a:t>
              </a:r>
            </a:p>
          </p:txBody>
        </p:sp>
      </p:grpSp>
      <p:grpSp>
        <p:nvGrpSpPr>
          <p:cNvPr id="152601" name="Group 25"/>
          <p:cNvGrpSpPr>
            <a:grpSpLocks/>
          </p:cNvGrpSpPr>
          <p:nvPr/>
        </p:nvGrpSpPr>
        <p:grpSpPr bwMode="auto">
          <a:xfrm>
            <a:off x="914400" y="2800350"/>
            <a:ext cx="7315200" cy="400050"/>
            <a:chOff x="336" y="2064"/>
            <a:chExt cx="3456" cy="576"/>
          </a:xfrm>
        </p:grpSpPr>
        <p:sp>
          <p:nvSpPr>
            <p:cNvPr id="152602" name="Rectangle 26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3" name="Rectangle 27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ALU1</a:t>
              </a:r>
            </a:p>
          </p:txBody>
        </p:sp>
        <p:sp>
          <p:nvSpPr>
            <p:cNvPr id="152604" name="Rectangle 28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ALU2</a:t>
              </a:r>
            </a:p>
          </p:txBody>
        </p:sp>
        <p:sp>
          <p:nvSpPr>
            <p:cNvPr id="152605" name="Rectangle 29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MEM1</a:t>
              </a:r>
            </a:p>
          </p:txBody>
        </p:sp>
        <p:sp>
          <p:nvSpPr>
            <p:cNvPr id="152606" name="Rectangle 30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control</a:t>
              </a:r>
            </a:p>
          </p:txBody>
        </p:sp>
      </p:grpSp>
      <p:grpSp>
        <p:nvGrpSpPr>
          <p:cNvPr id="152607" name="Group 31"/>
          <p:cNvGrpSpPr>
            <a:grpSpLocks/>
          </p:cNvGrpSpPr>
          <p:nvPr/>
        </p:nvGrpSpPr>
        <p:grpSpPr bwMode="auto">
          <a:xfrm>
            <a:off x="914400" y="3314700"/>
            <a:ext cx="7315200" cy="400050"/>
            <a:chOff x="336" y="2064"/>
            <a:chExt cx="3456" cy="576"/>
          </a:xfrm>
        </p:grpSpPr>
        <p:sp>
          <p:nvSpPr>
            <p:cNvPr id="152608" name="Rectangle 32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9" name="Rectangle 33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ALU1</a:t>
              </a:r>
            </a:p>
          </p:txBody>
        </p:sp>
        <p:sp>
          <p:nvSpPr>
            <p:cNvPr id="152610" name="Rectangle 34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ALU2</a:t>
              </a:r>
            </a:p>
          </p:txBody>
        </p:sp>
        <p:sp>
          <p:nvSpPr>
            <p:cNvPr id="152611" name="Rectangle 35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MEM1</a:t>
              </a:r>
            </a:p>
          </p:txBody>
        </p:sp>
        <p:sp>
          <p:nvSpPr>
            <p:cNvPr id="152612" name="Rectangle 36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rgbClr val="CCFF99">
                  <a:alpha val="52000"/>
                </a:srgb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control</a:t>
              </a:r>
            </a:p>
          </p:txBody>
        </p:sp>
      </p:grpSp>
      <p:grpSp>
        <p:nvGrpSpPr>
          <p:cNvPr id="152613" name="Group 37"/>
          <p:cNvGrpSpPr>
            <a:grpSpLocks/>
          </p:cNvGrpSpPr>
          <p:nvPr/>
        </p:nvGrpSpPr>
        <p:grpSpPr bwMode="auto">
          <a:xfrm>
            <a:off x="914400" y="3829050"/>
            <a:ext cx="7315200" cy="400050"/>
            <a:chOff x="336" y="2064"/>
            <a:chExt cx="3456" cy="576"/>
          </a:xfrm>
        </p:grpSpPr>
        <p:sp>
          <p:nvSpPr>
            <p:cNvPr id="152614" name="Rectangle 38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15" name="Rectangle 39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ALU1</a:t>
              </a:r>
            </a:p>
          </p:txBody>
        </p:sp>
        <p:sp>
          <p:nvSpPr>
            <p:cNvPr id="152616" name="Rectangle 40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ALU2</a:t>
              </a:r>
            </a:p>
          </p:txBody>
        </p:sp>
        <p:sp>
          <p:nvSpPr>
            <p:cNvPr id="152617" name="Rectangle 41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MEM1</a:t>
              </a:r>
            </a:p>
          </p:txBody>
        </p:sp>
        <p:sp>
          <p:nvSpPr>
            <p:cNvPr id="152618" name="Rectangle 42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control</a:t>
              </a:r>
            </a:p>
          </p:txBody>
        </p:sp>
      </p:grpSp>
      <p:grpSp>
        <p:nvGrpSpPr>
          <p:cNvPr id="152619" name="Group 43"/>
          <p:cNvGrpSpPr>
            <a:grpSpLocks/>
          </p:cNvGrpSpPr>
          <p:nvPr/>
        </p:nvGrpSpPr>
        <p:grpSpPr bwMode="auto">
          <a:xfrm>
            <a:off x="914400" y="4343400"/>
            <a:ext cx="7315200" cy="400050"/>
            <a:chOff x="336" y="2064"/>
            <a:chExt cx="3456" cy="576"/>
          </a:xfrm>
        </p:grpSpPr>
        <p:sp>
          <p:nvSpPr>
            <p:cNvPr id="152620" name="Rectangle 44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21" name="Rectangle 45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ALU1</a:t>
              </a:r>
            </a:p>
          </p:txBody>
        </p:sp>
        <p:sp>
          <p:nvSpPr>
            <p:cNvPr id="152622" name="Rectangle 46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ALU2</a:t>
              </a:r>
            </a:p>
          </p:txBody>
        </p:sp>
        <p:sp>
          <p:nvSpPr>
            <p:cNvPr id="152623" name="Rectangle 47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MEM1</a:t>
              </a:r>
            </a:p>
          </p:txBody>
        </p:sp>
        <p:sp>
          <p:nvSpPr>
            <p:cNvPr id="152624" name="Rectangle 48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folHlink"/>
                  </a:solidFill>
                  <a:latin typeface="Arial" charset="0"/>
                </a:rPr>
                <a:t>control</a:t>
              </a:r>
            </a:p>
          </p:txBody>
        </p:sp>
      </p:grp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7772400" cy="514350"/>
          </a:xfrm>
          <a:ln/>
        </p:spPr>
        <p:txBody>
          <a:bodyPr/>
          <a:lstStyle/>
          <a:p>
            <a:r>
              <a:rPr lang="en-US" b="1">
                <a:solidFill>
                  <a:schemeClr val="tx2"/>
                </a:solidFill>
              </a:rPr>
              <a:t>Assumed latencies for all operations</a:t>
            </a:r>
          </a:p>
          <a:p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152587" name="Line 11"/>
          <p:cNvSpPr>
            <a:spLocks noChangeShapeType="1"/>
          </p:cNvSpPr>
          <p:nvPr/>
        </p:nvSpPr>
        <p:spPr bwMode="auto">
          <a:xfrm>
            <a:off x="1828800" y="2171700"/>
            <a:ext cx="0" cy="1714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88" name="Text Box 12"/>
          <p:cNvSpPr txBox="1">
            <a:spLocks noChangeArrowheads="1"/>
          </p:cNvSpPr>
          <p:nvPr/>
        </p:nvSpPr>
        <p:spPr bwMode="auto">
          <a:xfrm>
            <a:off x="1295400" y="3810000"/>
            <a:ext cx="103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  <a:latin typeface="Arial" charset="0"/>
              </a:rPr>
              <a:t>visible</a:t>
            </a:r>
          </a:p>
        </p:txBody>
      </p:sp>
      <p:sp>
        <p:nvSpPr>
          <p:cNvPr id="152589" name="Line 13"/>
          <p:cNvSpPr>
            <a:spLocks noChangeShapeType="1"/>
          </p:cNvSpPr>
          <p:nvPr/>
        </p:nvSpPr>
        <p:spPr bwMode="auto">
          <a:xfrm flipH="1">
            <a:off x="3733800" y="2209800"/>
            <a:ext cx="0" cy="1143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3276600" y="3276600"/>
            <a:ext cx="103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  <a:latin typeface="Arial" charset="0"/>
              </a:rPr>
              <a:t>visible</a:t>
            </a:r>
          </a:p>
        </p:txBody>
      </p:sp>
      <p:sp>
        <p:nvSpPr>
          <p:cNvPr id="152591" name="Line 15"/>
          <p:cNvSpPr>
            <a:spLocks noChangeShapeType="1"/>
          </p:cNvSpPr>
          <p:nvPr/>
        </p:nvSpPr>
        <p:spPr bwMode="auto">
          <a:xfrm flipH="1">
            <a:off x="5562600" y="2133600"/>
            <a:ext cx="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92" name="Text Box 16"/>
          <p:cNvSpPr txBox="1">
            <a:spLocks noChangeArrowheads="1"/>
          </p:cNvSpPr>
          <p:nvPr/>
        </p:nvSpPr>
        <p:spPr bwMode="auto">
          <a:xfrm>
            <a:off x="5029200" y="3810000"/>
            <a:ext cx="103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  <a:latin typeface="Arial" charset="0"/>
              </a:rPr>
              <a:t>visible</a:t>
            </a:r>
          </a:p>
        </p:txBody>
      </p:sp>
      <p:sp>
        <p:nvSpPr>
          <p:cNvPr id="152593" name="Line 17"/>
          <p:cNvSpPr>
            <a:spLocks noChangeShapeType="1"/>
          </p:cNvSpPr>
          <p:nvPr/>
        </p:nvSpPr>
        <p:spPr bwMode="auto">
          <a:xfrm flipH="1">
            <a:off x="7391400" y="2209800"/>
            <a:ext cx="0" cy="213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594" name="Text Box 18"/>
          <p:cNvSpPr txBox="1">
            <a:spLocks noChangeArrowheads="1"/>
          </p:cNvSpPr>
          <p:nvPr/>
        </p:nvSpPr>
        <p:spPr bwMode="auto">
          <a:xfrm>
            <a:off x="6781800" y="4267200"/>
            <a:ext cx="103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33CC"/>
                </a:solidFill>
                <a:latin typeface="Arial" charset="0"/>
              </a:rPr>
              <a:t>visible</a:t>
            </a:r>
          </a:p>
        </p:txBody>
      </p:sp>
      <p:sp>
        <p:nvSpPr>
          <p:cNvPr id="152625" name="Rectangle 49"/>
          <p:cNvSpPr>
            <a:spLocks noChangeArrowheads="1"/>
          </p:cNvSpPr>
          <p:nvPr/>
        </p:nvSpPr>
        <p:spPr bwMode="auto">
          <a:xfrm>
            <a:off x="711200" y="4972050"/>
            <a:ext cx="77724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chemeClr val="tx2"/>
                </a:solidFill>
                <a:latin typeface="Arial Narrow" pitchFamily="34" charset="0"/>
              </a:rPr>
              <a:t>Glorified delay slots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chemeClr val="tx2"/>
                </a:solidFill>
                <a:latin typeface="Arial Narrow" pitchFamily="34" charset="0"/>
              </a:rPr>
              <a:t>Additional opportunities for specifying parallelism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“Advanced” Loads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2565400" cy="14859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t1=t1+1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if (t1 &gt; t2)</a:t>
            </a: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    j = a[t1 + t2</a:t>
            </a:r>
            <a:r>
              <a:rPr lang="en-US" sz="1800" dirty="0" smtClean="0">
                <a:latin typeface="Arial" charset="0"/>
              </a:rPr>
              <a:t>] ; </a:t>
            </a:r>
            <a:r>
              <a:rPr lang="en-US" sz="1800" i="1" dirty="0" smtClean="0">
                <a:latin typeface="Arial" charset="0"/>
              </a:rPr>
              <a:t>expected to be slow</a:t>
            </a:r>
            <a:endParaRPr lang="en-US" sz="1800" i="1" dirty="0">
              <a:latin typeface="Arial" charset="0"/>
            </a:endParaRPr>
          </a:p>
          <a:p>
            <a:pPr>
              <a:buFontTx/>
              <a:buNone/>
            </a:pPr>
            <a:r>
              <a:rPr lang="en-US" sz="1800" dirty="0">
                <a:latin typeface="Arial" charset="0"/>
              </a:rPr>
              <a:t>    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3860800" y="1085850"/>
            <a:ext cx="4673600" cy="17716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add t1 + 1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comp t1 &gt; 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Jump donothing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load a[t1 – t2]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donothing:</a:t>
            </a: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711200" y="3314700"/>
            <a:ext cx="3352800" cy="18859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add t1 + 1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990000"/>
                </a:solidFill>
                <a:latin typeface="Arial" charset="0"/>
              </a:rPr>
              <a:t>  ld.s</a:t>
            </a:r>
            <a:r>
              <a:rPr lang="en-US" sz="1800">
                <a:latin typeface="Arial" charset="0"/>
              </a:rPr>
              <a:t> r8=a[t1 – t2]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comp t1&gt;t2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charset="0"/>
              </a:rPr>
              <a:t>  jump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990000"/>
                </a:solidFill>
                <a:latin typeface="Arial" charset="0"/>
              </a:rPr>
              <a:t>  check.s r8</a:t>
            </a:r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4470400" y="3957638"/>
            <a:ext cx="23177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990000"/>
                </a:solidFill>
                <a:latin typeface="Arial" charset="0"/>
              </a:rPr>
              <a:t>ld.s:</a:t>
            </a:r>
            <a:r>
              <a:rPr lang="en-US" sz="1800">
                <a:latin typeface="Arial" charset="0"/>
              </a:rPr>
              <a:t> load and record </a:t>
            </a:r>
          </a:p>
          <a:p>
            <a:r>
              <a:rPr lang="en-US" sz="1800">
                <a:latin typeface="Arial" charset="0"/>
              </a:rPr>
              <a:t>Exception</a:t>
            </a:r>
          </a:p>
          <a:p>
            <a:r>
              <a:rPr lang="en-US" sz="1800">
                <a:solidFill>
                  <a:srgbClr val="990000"/>
                </a:solidFill>
                <a:latin typeface="Arial" charset="0"/>
              </a:rPr>
              <a:t>Check.s</a:t>
            </a:r>
            <a:r>
              <a:rPr lang="en-US" sz="1800">
                <a:latin typeface="Arial" charset="0"/>
              </a:rPr>
              <a:t> check for</a:t>
            </a:r>
          </a:p>
          <a:p>
            <a:r>
              <a:rPr lang="en-US" sz="1800">
                <a:latin typeface="Arial" charset="0"/>
              </a:rPr>
              <a:t>Exception</a:t>
            </a:r>
          </a:p>
          <a:p>
            <a:r>
              <a:rPr lang="en-US" sz="1800">
                <a:latin typeface="Arial" charset="0"/>
              </a:rPr>
              <a:t>Allows load to be </a:t>
            </a:r>
          </a:p>
          <a:p>
            <a:r>
              <a:rPr lang="en-US" sz="1800">
                <a:latin typeface="Arial" charset="0"/>
              </a:rPr>
              <a:t>Performed early</a:t>
            </a:r>
          </a:p>
        </p:txBody>
      </p:sp>
      <p:sp>
        <p:nvSpPr>
          <p:cNvPr id="175111" name="Text Box 7"/>
          <p:cNvSpPr txBox="1">
            <a:spLocks noChangeArrowheads="1"/>
          </p:cNvSpPr>
          <p:nvPr/>
        </p:nvSpPr>
        <p:spPr bwMode="auto">
          <a:xfrm>
            <a:off x="2438400" y="5786438"/>
            <a:ext cx="210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Arial" charset="0"/>
              </a:rPr>
              <a:t>Not IA-64 specific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Speculative Loads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Memory Conflict Buffer (illinois)</a:t>
            </a:r>
          </a:p>
          <a:p>
            <a:r>
              <a:rPr lang="en-US" sz="2000"/>
              <a:t>Goal: Move load before a store when unsure that a dependence exists</a:t>
            </a:r>
          </a:p>
          <a:p>
            <a:r>
              <a:rPr lang="en-US" sz="2000"/>
              <a:t>Speculative load:</a:t>
            </a:r>
          </a:p>
          <a:p>
            <a:pPr lvl="1"/>
            <a:r>
              <a:rPr lang="en-US" sz="1800"/>
              <a:t>Load from memory</a:t>
            </a:r>
          </a:p>
          <a:p>
            <a:pPr lvl="1"/>
            <a:r>
              <a:rPr lang="en-US" sz="1800"/>
              <a:t>Keep a record of the address in a table</a:t>
            </a:r>
          </a:p>
          <a:p>
            <a:r>
              <a:rPr lang="en-US" sz="2000"/>
              <a:t>Stores check the table</a:t>
            </a:r>
          </a:p>
          <a:p>
            <a:pPr lvl="1"/>
            <a:r>
              <a:rPr lang="en-US" sz="1800"/>
              <a:t>Signal error in the table if conflict</a:t>
            </a:r>
          </a:p>
          <a:p>
            <a:r>
              <a:rPr lang="en-US" sz="2000"/>
              <a:t>Check load:</a:t>
            </a:r>
          </a:p>
          <a:p>
            <a:pPr lvl="1"/>
            <a:r>
              <a:rPr lang="en-US" sz="1800"/>
              <a:t>Check table for signaled error</a:t>
            </a:r>
          </a:p>
          <a:p>
            <a:pPr lvl="1"/>
            <a:r>
              <a:rPr lang="en-US" sz="1800"/>
              <a:t>Branch to repair code if error</a:t>
            </a:r>
          </a:p>
          <a:p>
            <a:r>
              <a:rPr lang="en-US" sz="2000"/>
              <a:t>How are the CHECK and SPEC load linked?</a:t>
            </a:r>
          </a:p>
          <a:p>
            <a:pPr lvl="1"/>
            <a:r>
              <a:rPr lang="en-US" sz="1800"/>
              <a:t>Via the target register specifier</a:t>
            </a:r>
          </a:p>
          <a:p>
            <a:r>
              <a:rPr lang="en-US" sz="2000"/>
              <a:t>Similar effect to dynamic speculation/synchornization</a:t>
            </a:r>
          </a:p>
          <a:p>
            <a:endParaRPr lang="en-US" sz="20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Exposed Memory Hierarcy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Conventional Memory Hierarchies have storage presence speculation mechanism built-in</a:t>
            </a:r>
          </a:p>
          <a:p>
            <a:pPr>
              <a:lnSpc>
                <a:spcPct val="90000"/>
              </a:lnSpc>
            </a:pPr>
            <a:r>
              <a:rPr lang="en-US"/>
              <a:t>Not always effective</a:t>
            </a:r>
          </a:p>
          <a:p>
            <a:pPr lvl="1">
              <a:lnSpc>
                <a:spcPct val="90000"/>
              </a:lnSpc>
            </a:pPr>
            <a:r>
              <a:rPr lang="en-US"/>
              <a:t>Streaming data</a:t>
            </a:r>
          </a:p>
          <a:p>
            <a:pPr lvl="1">
              <a:lnSpc>
                <a:spcPct val="90000"/>
              </a:lnSpc>
            </a:pPr>
            <a:r>
              <a:rPr lang="en-US"/>
              <a:t>Latency tolerant computations</a:t>
            </a:r>
          </a:p>
          <a:p>
            <a:pPr>
              <a:lnSpc>
                <a:spcPct val="90000"/>
              </a:lnSpc>
            </a:pPr>
            <a:r>
              <a:rPr lang="en-US"/>
              <a:t>EPIC:</a:t>
            </a:r>
          </a:p>
          <a:p>
            <a:pPr lvl="1">
              <a:lnSpc>
                <a:spcPct val="90000"/>
              </a:lnSpc>
            </a:pPr>
            <a:r>
              <a:rPr lang="en-US"/>
              <a:t>Explicit control on where data goes to: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Conventional: C1/C1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3200400" y="4572000"/>
            <a:ext cx="3816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990000"/>
                </a:solidFill>
                <a:latin typeface="Comic Sans MS" pitchFamily="66" charset="0"/>
              </a:rPr>
              <a:t>L_B_C3_C2         S_H_C1</a:t>
            </a:r>
          </a:p>
        </p:txBody>
      </p:sp>
      <p:sp>
        <p:nvSpPr>
          <p:cNvPr id="176133" name="Text Box 5"/>
          <p:cNvSpPr txBox="1">
            <a:spLocks noChangeArrowheads="1"/>
          </p:cNvSpPr>
          <p:nvPr/>
        </p:nvSpPr>
        <p:spPr bwMode="auto">
          <a:xfrm>
            <a:off x="355600" y="4054475"/>
            <a:ext cx="63817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990000"/>
                </a:solidFill>
                <a:latin typeface="Comic Sans MS" pitchFamily="66" charset="0"/>
              </a:rPr>
              <a:t>Source cache specifier – where its coming from </a:t>
            </a:r>
            <a:r>
              <a:rPr lang="en-US" sz="1800">
                <a:solidFill>
                  <a:srgbClr val="990000"/>
                </a:solidFill>
                <a:latin typeface="Comic Sans MS" pitchFamily="66" charset="0"/>
                <a:sym typeface="Wingdings" pitchFamily="2" charset="2"/>
              </a:rPr>
              <a:t> latency</a:t>
            </a:r>
            <a:endParaRPr lang="en-US" sz="1800">
              <a:solidFill>
                <a:srgbClr val="990000"/>
              </a:solidFill>
              <a:latin typeface="Comic Sans MS" pitchFamily="66" charset="0"/>
            </a:endParaRP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538163" y="5284788"/>
            <a:ext cx="539750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990000"/>
                </a:solidFill>
                <a:latin typeface="Comic Sans MS" pitchFamily="66" charset="0"/>
              </a:rPr>
              <a:t>Target cache specifier – where to place the data</a:t>
            </a:r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 flipV="1">
            <a:off x="4521200" y="4454525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 flipH="1">
            <a:off x="1168400" y="4454525"/>
            <a:ext cx="3352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37" name="Line 9"/>
          <p:cNvSpPr>
            <a:spLocks noChangeShapeType="1"/>
          </p:cNvSpPr>
          <p:nvPr/>
        </p:nvSpPr>
        <p:spPr bwMode="auto">
          <a:xfrm flipV="1">
            <a:off x="1168400" y="4340225"/>
            <a:ext cx="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38" name="Line 10"/>
          <p:cNvSpPr>
            <a:spLocks noChangeShapeType="1"/>
          </p:cNvSpPr>
          <p:nvPr/>
        </p:nvSpPr>
        <p:spPr bwMode="auto">
          <a:xfrm>
            <a:off x="5334000" y="485457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39" name="Line 11"/>
          <p:cNvSpPr>
            <a:spLocks noChangeShapeType="1"/>
          </p:cNvSpPr>
          <p:nvPr/>
        </p:nvSpPr>
        <p:spPr bwMode="auto">
          <a:xfrm flipH="1">
            <a:off x="1778000" y="5083175"/>
            <a:ext cx="3556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1778000" y="5083175"/>
            <a:ext cx="0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41" name="Line 13"/>
          <p:cNvSpPr>
            <a:spLocks noChangeShapeType="1"/>
          </p:cNvSpPr>
          <p:nvPr/>
        </p:nvSpPr>
        <p:spPr bwMode="auto">
          <a:xfrm>
            <a:off x="7975600" y="485457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H="1">
            <a:off x="5334000" y="5083175"/>
            <a:ext cx="264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VLIW Discussion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Can one build a dynamically scheduled processor with a VLIW instruction set?</a:t>
            </a:r>
          </a:p>
          <a:p>
            <a:endParaRPr lang="en-US" sz="2400" dirty="0"/>
          </a:p>
          <a:p>
            <a:r>
              <a:rPr lang="en-US" sz="2400" dirty="0" smtClean="0"/>
              <a:t>What parts of hardware VLIW simplifies? How about the rest?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Is there enough parallelism visible to the compiler?</a:t>
            </a:r>
          </a:p>
          <a:p>
            <a:pPr lvl="1"/>
            <a:r>
              <a:rPr lang="en-US" sz="2000" dirty="0"/>
              <a:t>What are the trade-offs?</a:t>
            </a:r>
          </a:p>
          <a:p>
            <a:pPr lvl="1"/>
            <a:endParaRPr lang="en-US" sz="2000" dirty="0"/>
          </a:p>
          <a:p>
            <a:r>
              <a:rPr lang="en-US" sz="2400" dirty="0"/>
              <a:t>Many DSPs are VLIW</a:t>
            </a:r>
          </a:p>
          <a:p>
            <a:pPr lvl="1"/>
            <a:r>
              <a:rPr lang="en-US" sz="2000" dirty="0"/>
              <a:t>Why?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#3 DF: Resource Assignment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VLIW also implies allocation of resources</a:t>
            </a:r>
          </a:p>
          <a:p>
            <a:r>
              <a:rPr lang="en-US" dirty="0" smtClean="0"/>
              <a:t>The spec. inst format maps </a:t>
            </a:r>
            <a:r>
              <a:rPr lang="en-US" dirty="0"/>
              <a:t>well onto the following </a:t>
            </a:r>
            <a:r>
              <a:rPr lang="en-US" dirty="0" err="1"/>
              <a:t>datapath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grpSp>
        <p:nvGrpSpPr>
          <p:cNvPr id="153606" name="Group 6"/>
          <p:cNvGrpSpPr>
            <a:grpSpLocks/>
          </p:cNvGrpSpPr>
          <p:nvPr/>
        </p:nvGrpSpPr>
        <p:grpSpPr bwMode="auto">
          <a:xfrm>
            <a:off x="1016000" y="2628900"/>
            <a:ext cx="7315200" cy="400050"/>
            <a:chOff x="336" y="2064"/>
            <a:chExt cx="3456" cy="576"/>
          </a:xfrm>
        </p:grpSpPr>
        <p:sp>
          <p:nvSpPr>
            <p:cNvPr id="153607" name="Rectangle 7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08" name="Rectangle 8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ALU1</a:t>
              </a:r>
            </a:p>
          </p:txBody>
        </p:sp>
        <p:sp>
          <p:nvSpPr>
            <p:cNvPr id="153609" name="Rectangle 9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ALU2</a:t>
              </a:r>
            </a:p>
          </p:txBody>
        </p:sp>
        <p:sp>
          <p:nvSpPr>
            <p:cNvPr id="153610" name="Rectangle 10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MEM1</a:t>
              </a:r>
            </a:p>
          </p:txBody>
        </p:sp>
        <p:sp>
          <p:nvSpPr>
            <p:cNvPr id="153611" name="Rectangle 11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control</a:t>
              </a:r>
            </a:p>
          </p:txBody>
        </p:sp>
      </p:grpSp>
      <p:sp>
        <p:nvSpPr>
          <p:cNvPr id="153612" name="AutoShape 12"/>
          <p:cNvSpPr>
            <a:spLocks noChangeArrowheads="1"/>
          </p:cNvSpPr>
          <p:nvPr/>
        </p:nvSpPr>
        <p:spPr bwMode="auto">
          <a:xfrm>
            <a:off x="1016000" y="3600450"/>
            <a:ext cx="1727200" cy="3429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ALU</a:t>
            </a:r>
          </a:p>
        </p:txBody>
      </p:sp>
      <p:sp>
        <p:nvSpPr>
          <p:cNvPr id="153613" name="AutoShape 13"/>
          <p:cNvSpPr>
            <a:spLocks noChangeArrowheads="1"/>
          </p:cNvSpPr>
          <p:nvPr/>
        </p:nvSpPr>
        <p:spPr bwMode="auto">
          <a:xfrm>
            <a:off x="2946400" y="3600450"/>
            <a:ext cx="1727200" cy="3429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ALU</a:t>
            </a: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4978400" y="3600450"/>
            <a:ext cx="1524000" cy="1200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cache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6705600" y="3600450"/>
            <a:ext cx="1524000" cy="12001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Control</a:t>
            </a:r>
          </a:p>
          <a:p>
            <a:pPr algn="ctr"/>
            <a:r>
              <a:rPr lang="en-US">
                <a:latin typeface="Arial" charset="0"/>
              </a:rPr>
              <a:t>Flow </a:t>
            </a:r>
          </a:p>
          <a:p>
            <a:pPr algn="ctr"/>
            <a:r>
              <a:rPr lang="en-US">
                <a:latin typeface="Arial" charset="0"/>
              </a:rPr>
              <a:t>Unit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VLIW: Definition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28700"/>
            <a:ext cx="7772400" cy="5029200"/>
          </a:xfrm>
        </p:spPr>
        <p:txBody>
          <a:bodyPr/>
          <a:lstStyle/>
          <a:p>
            <a:r>
              <a:rPr lang="en-US" sz="2400" dirty="0"/>
              <a:t>Multiple independent Functional Units</a:t>
            </a:r>
          </a:p>
          <a:p>
            <a:r>
              <a:rPr lang="en-US" sz="2400" dirty="0"/>
              <a:t>Instruction consists of multiple independent instructions</a:t>
            </a:r>
          </a:p>
          <a:p>
            <a:r>
              <a:rPr lang="en-US" sz="2400" dirty="0"/>
              <a:t>Each of them is aligned to a functional unit</a:t>
            </a:r>
          </a:p>
          <a:p>
            <a:r>
              <a:rPr lang="en-US" sz="2400" dirty="0"/>
              <a:t>Latencies are fixed </a:t>
            </a:r>
          </a:p>
          <a:p>
            <a:pPr lvl="1"/>
            <a:r>
              <a:rPr lang="en-US" sz="2000" dirty="0"/>
              <a:t>Architecturally visible</a:t>
            </a:r>
          </a:p>
          <a:p>
            <a:r>
              <a:rPr lang="en-US" sz="2400" dirty="0"/>
              <a:t>Compiler packs instructions into a VLIW also schedules all hardware resources</a:t>
            </a:r>
          </a:p>
          <a:p>
            <a:r>
              <a:rPr lang="en-US" sz="2400" dirty="0"/>
              <a:t>Entire VLIW issues as a single unit</a:t>
            </a:r>
          </a:p>
          <a:p>
            <a:r>
              <a:rPr lang="en-US" sz="2400" dirty="0"/>
              <a:t>Result: ILP with simple hardware</a:t>
            </a:r>
          </a:p>
          <a:p>
            <a:pPr lvl="1"/>
            <a:r>
              <a:rPr lang="en-US" sz="2000" dirty="0"/>
              <a:t>compact, fast hardware control</a:t>
            </a:r>
          </a:p>
          <a:p>
            <a:pPr lvl="1"/>
            <a:r>
              <a:rPr lang="en-US" sz="2000" dirty="0"/>
              <a:t>fast clock</a:t>
            </a:r>
          </a:p>
          <a:p>
            <a:pPr lvl="1"/>
            <a:r>
              <a:rPr lang="en-US" sz="2000" b="1" dirty="0">
                <a:solidFill>
                  <a:srgbClr val="FF0000"/>
                </a:solidFill>
              </a:rPr>
              <a:t>At least, this is the goal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VLIW Example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1524000" y="2114550"/>
            <a:ext cx="1727200" cy="1314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I-fetch &amp;</a:t>
            </a:r>
          </a:p>
          <a:p>
            <a:pPr algn="ctr"/>
            <a:r>
              <a:rPr lang="en-US">
                <a:latin typeface="Arial" charset="0"/>
              </a:rPr>
              <a:t>Issue</a:t>
            </a: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3251200" y="2114550"/>
            <a:ext cx="203200" cy="1314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3251200" y="2400300"/>
            <a:ext cx="203200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3251200" y="3086100"/>
            <a:ext cx="203200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4775200" y="1428750"/>
            <a:ext cx="2336800" cy="5143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FU</a:t>
            </a:r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4775200" y="2171700"/>
            <a:ext cx="2336800" cy="5143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FU</a:t>
            </a: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4876800" y="2914650"/>
            <a:ext cx="2336800" cy="5143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Memory</a:t>
            </a:r>
          </a:p>
          <a:p>
            <a:pPr algn="ctr"/>
            <a:r>
              <a:rPr lang="en-US" sz="1800">
                <a:latin typeface="Arial" charset="0"/>
              </a:rPr>
              <a:t>Port</a:t>
            </a:r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4876800" y="3714750"/>
            <a:ext cx="2336800" cy="5143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Memory</a:t>
            </a:r>
          </a:p>
          <a:p>
            <a:pPr algn="ctr"/>
            <a:r>
              <a:rPr lang="en-US" sz="1800">
                <a:latin typeface="Arial" charset="0"/>
              </a:rPr>
              <a:t>Port</a:t>
            </a:r>
          </a:p>
        </p:txBody>
      </p:sp>
      <p:sp>
        <p:nvSpPr>
          <p:cNvPr id="134156" name="Line 12"/>
          <p:cNvSpPr>
            <a:spLocks noChangeShapeType="1"/>
          </p:cNvSpPr>
          <p:nvPr/>
        </p:nvSpPr>
        <p:spPr bwMode="auto">
          <a:xfrm flipV="1">
            <a:off x="3454400" y="1600200"/>
            <a:ext cx="142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7" name="Line 13"/>
          <p:cNvSpPr>
            <a:spLocks noChangeShapeType="1"/>
          </p:cNvSpPr>
          <p:nvPr/>
        </p:nvSpPr>
        <p:spPr bwMode="auto">
          <a:xfrm flipV="1">
            <a:off x="3454400" y="2400300"/>
            <a:ext cx="1320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8" name="Line 14"/>
          <p:cNvSpPr>
            <a:spLocks noChangeShapeType="1"/>
          </p:cNvSpPr>
          <p:nvPr/>
        </p:nvSpPr>
        <p:spPr bwMode="auto">
          <a:xfrm>
            <a:off x="3454400" y="2971800"/>
            <a:ext cx="142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>
            <a:off x="3454400" y="3314700"/>
            <a:ext cx="142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1" name="Rectangle 17"/>
          <p:cNvSpPr>
            <a:spLocks noChangeArrowheads="1"/>
          </p:cNvSpPr>
          <p:nvPr/>
        </p:nvSpPr>
        <p:spPr bwMode="auto">
          <a:xfrm>
            <a:off x="1625600" y="4457700"/>
            <a:ext cx="2133600" cy="12573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Multi-ported</a:t>
            </a:r>
          </a:p>
          <a:p>
            <a:pPr algn="ctr"/>
            <a:r>
              <a:rPr lang="en-US">
                <a:latin typeface="Arial" charset="0"/>
              </a:rPr>
              <a:t>Register</a:t>
            </a:r>
          </a:p>
          <a:p>
            <a:pPr algn="ctr"/>
            <a:r>
              <a:rPr lang="en-US">
                <a:latin typeface="Arial" charset="0"/>
              </a:rPr>
              <a:t>File</a:t>
            </a:r>
          </a:p>
        </p:txBody>
      </p:sp>
      <p:sp>
        <p:nvSpPr>
          <p:cNvPr id="134162" name="Freeform 18"/>
          <p:cNvSpPr>
            <a:spLocks/>
          </p:cNvSpPr>
          <p:nvPr/>
        </p:nvSpPr>
        <p:spPr bwMode="auto">
          <a:xfrm>
            <a:off x="3759200" y="1600200"/>
            <a:ext cx="1016000" cy="2914650"/>
          </a:xfrm>
          <a:custGeom>
            <a:avLst/>
            <a:gdLst/>
            <a:ahLst/>
            <a:cxnLst>
              <a:cxn ang="0">
                <a:pos x="0" y="2448"/>
              </a:cxn>
              <a:cxn ang="0">
                <a:pos x="144" y="2448"/>
              </a:cxn>
              <a:cxn ang="0">
                <a:pos x="144" y="0"/>
              </a:cxn>
              <a:cxn ang="0">
                <a:pos x="480" y="0"/>
              </a:cxn>
            </a:cxnLst>
            <a:rect l="0" t="0" r="r" b="b"/>
            <a:pathLst>
              <a:path w="480" h="2448">
                <a:moveTo>
                  <a:pt x="0" y="2448"/>
                </a:moveTo>
                <a:lnTo>
                  <a:pt x="144" y="2448"/>
                </a:lnTo>
                <a:lnTo>
                  <a:pt x="144" y="0"/>
                </a:lnTo>
                <a:lnTo>
                  <a:pt x="48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3" name="Freeform 19"/>
          <p:cNvSpPr>
            <a:spLocks/>
          </p:cNvSpPr>
          <p:nvPr/>
        </p:nvSpPr>
        <p:spPr bwMode="auto">
          <a:xfrm>
            <a:off x="3759200" y="2286000"/>
            <a:ext cx="1016000" cy="2457450"/>
          </a:xfrm>
          <a:custGeom>
            <a:avLst/>
            <a:gdLst/>
            <a:ahLst/>
            <a:cxnLst>
              <a:cxn ang="0">
                <a:pos x="0" y="2064"/>
              </a:cxn>
              <a:cxn ang="0">
                <a:pos x="288" y="2064"/>
              </a:cxn>
              <a:cxn ang="0">
                <a:pos x="288" y="0"/>
              </a:cxn>
              <a:cxn ang="0">
                <a:pos x="480" y="0"/>
              </a:cxn>
            </a:cxnLst>
            <a:rect l="0" t="0" r="r" b="b"/>
            <a:pathLst>
              <a:path w="480" h="2064">
                <a:moveTo>
                  <a:pt x="0" y="2064"/>
                </a:moveTo>
                <a:lnTo>
                  <a:pt x="288" y="2064"/>
                </a:lnTo>
                <a:lnTo>
                  <a:pt x="288" y="0"/>
                </a:lnTo>
                <a:lnTo>
                  <a:pt x="48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5" name="Freeform 21"/>
          <p:cNvSpPr>
            <a:spLocks/>
          </p:cNvSpPr>
          <p:nvPr/>
        </p:nvSpPr>
        <p:spPr bwMode="auto">
          <a:xfrm>
            <a:off x="3759200" y="2971800"/>
            <a:ext cx="1117600" cy="2114550"/>
          </a:xfrm>
          <a:custGeom>
            <a:avLst/>
            <a:gdLst/>
            <a:ahLst/>
            <a:cxnLst>
              <a:cxn ang="0">
                <a:pos x="0" y="1776"/>
              </a:cxn>
              <a:cxn ang="0">
                <a:pos x="384" y="1776"/>
              </a:cxn>
              <a:cxn ang="0">
                <a:pos x="384" y="0"/>
              </a:cxn>
              <a:cxn ang="0">
                <a:pos x="528" y="0"/>
              </a:cxn>
            </a:cxnLst>
            <a:rect l="0" t="0" r="r" b="b"/>
            <a:pathLst>
              <a:path w="528" h="1776">
                <a:moveTo>
                  <a:pt x="0" y="1776"/>
                </a:moveTo>
                <a:lnTo>
                  <a:pt x="384" y="1776"/>
                </a:lnTo>
                <a:lnTo>
                  <a:pt x="384" y="0"/>
                </a:lnTo>
                <a:lnTo>
                  <a:pt x="52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6" name="Freeform 22"/>
          <p:cNvSpPr>
            <a:spLocks/>
          </p:cNvSpPr>
          <p:nvPr/>
        </p:nvSpPr>
        <p:spPr bwMode="auto">
          <a:xfrm>
            <a:off x="3759200" y="4229100"/>
            <a:ext cx="1320800" cy="1200150"/>
          </a:xfrm>
          <a:custGeom>
            <a:avLst/>
            <a:gdLst/>
            <a:ahLst/>
            <a:cxnLst>
              <a:cxn ang="0">
                <a:pos x="0" y="1392"/>
              </a:cxn>
              <a:cxn ang="0">
                <a:pos x="480" y="1392"/>
              </a:cxn>
              <a:cxn ang="0">
                <a:pos x="480" y="0"/>
              </a:cxn>
            </a:cxnLst>
            <a:rect l="0" t="0" r="r" b="b"/>
            <a:pathLst>
              <a:path w="480" h="1392">
                <a:moveTo>
                  <a:pt x="0" y="1392"/>
                </a:moveTo>
                <a:lnTo>
                  <a:pt x="480" y="1392"/>
                </a:lnTo>
                <a:lnTo>
                  <a:pt x="48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7" name="Freeform 23"/>
          <p:cNvSpPr>
            <a:spLocks/>
          </p:cNvSpPr>
          <p:nvPr/>
        </p:nvSpPr>
        <p:spPr bwMode="auto">
          <a:xfrm>
            <a:off x="1219200" y="1314450"/>
            <a:ext cx="6197600" cy="3429000"/>
          </a:xfrm>
          <a:custGeom>
            <a:avLst/>
            <a:gdLst/>
            <a:ahLst/>
            <a:cxnLst>
              <a:cxn ang="0">
                <a:pos x="2784" y="288"/>
              </a:cxn>
              <a:cxn ang="0">
                <a:pos x="2928" y="288"/>
              </a:cxn>
              <a:cxn ang="0">
                <a:pos x="2928" y="0"/>
              </a:cxn>
              <a:cxn ang="0">
                <a:pos x="0" y="0"/>
              </a:cxn>
              <a:cxn ang="0">
                <a:pos x="0" y="2880"/>
              </a:cxn>
              <a:cxn ang="0">
                <a:pos x="240" y="2880"/>
              </a:cxn>
            </a:cxnLst>
            <a:rect l="0" t="0" r="r" b="b"/>
            <a:pathLst>
              <a:path w="2928" h="2880">
                <a:moveTo>
                  <a:pt x="2784" y="288"/>
                </a:moveTo>
                <a:lnTo>
                  <a:pt x="2928" y="288"/>
                </a:lnTo>
                <a:lnTo>
                  <a:pt x="2928" y="0"/>
                </a:lnTo>
                <a:lnTo>
                  <a:pt x="0" y="0"/>
                </a:lnTo>
                <a:lnTo>
                  <a:pt x="0" y="2880"/>
                </a:lnTo>
                <a:lnTo>
                  <a:pt x="240" y="288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68" name="Freeform 24"/>
          <p:cNvSpPr>
            <a:spLocks/>
          </p:cNvSpPr>
          <p:nvPr/>
        </p:nvSpPr>
        <p:spPr bwMode="auto">
          <a:xfrm>
            <a:off x="812800" y="1200150"/>
            <a:ext cx="6807200" cy="3771900"/>
          </a:xfrm>
          <a:custGeom>
            <a:avLst/>
            <a:gdLst/>
            <a:ahLst/>
            <a:cxnLst>
              <a:cxn ang="0">
                <a:pos x="2976" y="960"/>
              </a:cxn>
              <a:cxn ang="0">
                <a:pos x="3216" y="960"/>
              </a:cxn>
              <a:cxn ang="0">
                <a:pos x="3216" y="0"/>
              </a:cxn>
              <a:cxn ang="0">
                <a:pos x="0" y="0"/>
              </a:cxn>
              <a:cxn ang="0">
                <a:pos x="0" y="3168"/>
              </a:cxn>
              <a:cxn ang="0">
                <a:pos x="432" y="3168"/>
              </a:cxn>
            </a:cxnLst>
            <a:rect l="0" t="0" r="r" b="b"/>
            <a:pathLst>
              <a:path w="3216" h="3168">
                <a:moveTo>
                  <a:pt x="2976" y="960"/>
                </a:moveTo>
                <a:lnTo>
                  <a:pt x="3216" y="960"/>
                </a:lnTo>
                <a:lnTo>
                  <a:pt x="3216" y="0"/>
                </a:lnTo>
                <a:lnTo>
                  <a:pt x="0" y="0"/>
                </a:lnTo>
                <a:lnTo>
                  <a:pt x="0" y="3168"/>
                </a:lnTo>
                <a:lnTo>
                  <a:pt x="432" y="316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74" name="Freeform 30"/>
          <p:cNvSpPr>
            <a:spLocks/>
          </p:cNvSpPr>
          <p:nvPr/>
        </p:nvSpPr>
        <p:spPr bwMode="auto">
          <a:xfrm>
            <a:off x="914400" y="3200400"/>
            <a:ext cx="7112000" cy="2857500"/>
          </a:xfrm>
          <a:custGeom>
            <a:avLst/>
            <a:gdLst/>
            <a:ahLst/>
            <a:cxnLst>
              <a:cxn ang="0">
                <a:pos x="2976" y="0"/>
              </a:cxn>
              <a:cxn ang="0">
                <a:pos x="3360" y="0"/>
              </a:cxn>
              <a:cxn ang="0">
                <a:pos x="3360" y="2400"/>
              </a:cxn>
              <a:cxn ang="0">
                <a:pos x="0" y="2400"/>
              </a:cxn>
              <a:cxn ang="0">
                <a:pos x="0" y="1728"/>
              </a:cxn>
              <a:cxn ang="0">
                <a:pos x="336" y="1728"/>
              </a:cxn>
            </a:cxnLst>
            <a:rect l="0" t="0" r="r" b="b"/>
            <a:pathLst>
              <a:path w="3360" h="2400">
                <a:moveTo>
                  <a:pt x="2976" y="0"/>
                </a:moveTo>
                <a:lnTo>
                  <a:pt x="3360" y="0"/>
                </a:lnTo>
                <a:lnTo>
                  <a:pt x="3360" y="2400"/>
                </a:lnTo>
                <a:lnTo>
                  <a:pt x="0" y="2400"/>
                </a:lnTo>
                <a:lnTo>
                  <a:pt x="0" y="1728"/>
                </a:lnTo>
                <a:lnTo>
                  <a:pt x="336" y="172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175" name="Freeform 31"/>
          <p:cNvSpPr>
            <a:spLocks/>
          </p:cNvSpPr>
          <p:nvPr/>
        </p:nvSpPr>
        <p:spPr bwMode="auto">
          <a:xfrm>
            <a:off x="1016000" y="4057650"/>
            <a:ext cx="6604000" cy="1885950"/>
          </a:xfrm>
          <a:custGeom>
            <a:avLst/>
            <a:gdLst/>
            <a:ahLst/>
            <a:cxnLst>
              <a:cxn ang="0">
                <a:pos x="2927" y="0"/>
              </a:cxn>
              <a:cxn ang="0">
                <a:pos x="3120" y="12"/>
              </a:cxn>
              <a:cxn ang="0">
                <a:pos x="3120" y="1692"/>
              </a:cxn>
              <a:cxn ang="0">
                <a:pos x="0" y="1692"/>
              </a:cxn>
              <a:cxn ang="0">
                <a:pos x="0" y="1222"/>
              </a:cxn>
              <a:cxn ang="0">
                <a:pos x="312" y="1222"/>
              </a:cxn>
            </a:cxnLst>
            <a:rect l="0" t="0" r="r" b="b"/>
            <a:pathLst>
              <a:path w="3120" h="1692">
                <a:moveTo>
                  <a:pt x="2927" y="0"/>
                </a:moveTo>
                <a:lnTo>
                  <a:pt x="3120" y="12"/>
                </a:lnTo>
                <a:lnTo>
                  <a:pt x="3120" y="1692"/>
                </a:lnTo>
                <a:lnTo>
                  <a:pt x="0" y="1692"/>
                </a:lnTo>
                <a:lnTo>
                  <a:pt x="0" y="1222"/>
                </a:lnTo>
                <a:lnTo>
                  <a:pt x="312" y="1222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VLIW Example</a:t>
            </a:r>
          </a:p>
        </p:txBody>
      </p:sp>
      <p:grpSp>
        <p:nvGrpSpPr>
          <p:cNvPr id="135179" name="Group 11"/>
          <p:cNvGrpSpPr>
            <a:grpSpLocks/>
          </p:cNvGrpSpPr>
          <p:nvPr/>
        </p:nvGrpSpPr>
        <p:grpSpPr bwMode="auto">
          <a:xfrm>
            <a:off x="711200" y="1657350"/>
            <a:ext cx="7315200" cy="685800"/>
            <a:chOff x="336" y="2064"/>
            <a:chExt cx="3456" cy="576"/>
          </a:xfrm>
        </p:grpSpPr>
        <p:sp>
          <p:nvSpPr>
            <p:cNvPr id="135172" name="Rectangle 4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73" name="Rectangle 5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ALU1</a:t>
              </a:r>
            </a:p>
          </p:txBody>
        </p:sp>
        <p:sp>
          <p:nvSpPr>
            <p:cNvPr id="135175" name="Rectangle 7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ALU2</a:t>
              </a:r>
            </a:p>
          </p:txBody>
        </p:sp>
        <p:sp>
          <p:nvSpPr>
            <p:cNvPr id="135176" name="Rectangle 8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MEM1</a:t>
              </a:r>
            </a:p>
          </p:txBody>
        </p:sp>
        <p:sp>
          <p:nvSpPr>
            <p:cNvPr id="135177" name="Rectangle 9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control</a:t>
              </a:r>
            </a:p>
          </p:txBody>
        </p:sp>
      </p:grpSp>
      <p:sp>
        <p:nvSpPr>
          <p:cNvPr id="135178" name="Text Box 10"/>
          <p:cNvSpPr txBox="1">
            <a:spLocks noChangeArrowheads="1"/>
          </p:cNvSpPr>
          <p:nvPr/>
        </p:nvSpPr>
        <p:spPr bwMode="auto">
          <a:xfrm>
            <a:off x="2844800" y="1189038"/>
            <a:ext cx="2141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Instruction format</a:t>
            </a:r>
          </a:p>
        </p:txBody>
      </p:sp>
      <p:grpSp>
        <p:nvGrpSpPr>
          <p:cNvPr id="135180" name="Group 12"/>
          <p:cNvGrpSpPr>
            <a:grpSpLocks/>
          </p:cNvGrpSpPr>
          <p:nvPr/>
        </p:nvGrpSpPr>
        <p:grpSpPr bwMode="auto">
          <a:xfrm>
            <a:off x="711200" y="3257550"/>
            <a:ext cx="7315200" cy="285750"/>
            <a:chOff x="336" y="2064"/>
            <a:chExt cx="3456" cy="576"/>
          </a:xfrm>
        </p:grpSpPr>
        <p:sp>
          <p:nvSpPr>
            <p:cNvPr id="135181" name="Rectangle 13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82" name="Rectangle 14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ALU1</a:t>
              </a:r>
            </a:p>
          </p:txBody>
        </p:sp>
        <p:sp>
          <p:nvSpPr>
            <p:cNvPr id="135183" name="Rectangle 15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ALU2</a:t>
              </a:r>
            </a:p>
          </p:txBody>
        </p:sp>
        <p:sp>
          <p:nvSpPr>
            <p:cNvPr id="135184" name="Rectangle 16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MEM1</a:t>
              </a:r>
            </a:p>
          </p:txBody>
        </p:sp>
        <p:sp>
          <p:nvSpPr>
            <p:cNvPr id="135185" name="Rectangle 17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control</a:t>
              </a:r>
            </a:p>
          </p:txBody>
        </p:sp>
      </p:grpSp>
      <p:grpSp>
        <p:nvGrpSpPr>
          <p:cNvPr id="135186" name="Group 18"/>
          <p:cNvGrpSpPr>
            <a:grpSpLocks/>
          </p:cNvGrpSpPr>
          <p:nvPr/>
        </p:nvGrpSpPr>
        <p:grpSpPr bwMode="auto">
          <a:xfrm>
            <a:off x="711200" y="3600450"/>
            <a:ext cx="7315200" cy="285750"/>
            <a:chOff x="336" y="2064"/>
            <a:chExt cx="3456" cy="576"/>
          </a:xfrm>
        </p:grpSpPr>
        <p:sp>
          <p:nvSpPr>
            <p:cNvPr id="135187" name="Rectangle 19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88" name="Rectangle 20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ALU1</a:t>
              </a:r>
            </a:p>
          </p:txBody>
        </p:sp>
        <p:sp>
          <p:nvSpPr>
            <p:cNvPr id="135189" name="Rectangle 21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ALU2</a:t>
              </a:r>
            </a:p>
          </p:txBody>
        </p:sp>
        <p:sp>
          <p:nvSpPr>
            <p:cNvPr id="135190" name="Rectangle 22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MEM1</a:t>
              </a:r>
            </a:p>
          </p:txBody>
        </p:sp>
        <p:sp>
          <p:nvSpPr>
            <p:cNvPr id="135191" name="Rectangle 23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control</a:t>
              </a:r>
            </a:p>
          </p:txBody>
        </p:sp>
      </p:grpSp>
      <p:grpSp>
        <p:nvGrpSpPr>
          <p:cNvPr id="135192" name="Group 24"/>
          <p:cNvGrpSpPr>
            <a:grpSpLocks/>
          </p:cNvGrpSpPr>
          <p:nvPr/>
        </p:nvGrpSpPr>
        <p:grpSpPr bwMode="auto">
          <a:xfrm>
            <a:off x="711200" y="3943350"/>
            <a:ext cx="7315200" cy="285750"/>
            <a:chOff x="336" y="2064"/>
            <a:chExt cx="3456" cy="576"/>
          </a:xfrm>
        </p:grpSpPr>
        <p:sp>
          <p:nvSpPr>
            <p:cNvPr id="135193" name="Rectangle 25"/>
            <p:cNvSpPr>
              <a:spLocks noChangeArrowheads="1"/>
            </p:cNvSpPr>
            <p:nvPr/>
          </p:nvSpPr>
          <p:spPr bwMode="auto">
            <a:xfrm>
              <a:off x="336" y="2064"/>
              <a:ext cx="3456" cy="576"/>
            </a:xfrm>
            <a:prstGeom prst="rect">
              <a:avLst/>
            </a:prstGeom>
            <a:solidFill>
              <a:srgbClr val="0099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94" name="Rectangle 26"/>
            <p:cNvSpPr>
              <a:spLocks noChangeArrowheads="1"/>
            </p:cNvSpPr>
            <p:nvPr/>
          </p:nvSpPr>
          <p:spPr bwMode="auto">
            <a:xfrm>
              <a:off x="336" y="2064"/>
              <a:ext cx="864" cy="57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ALU1</a:t>
              </a:r>
            </a:p>
          </p:txBody>
        </p:sp>
        <p:sp>
          <p:nvSpPr>
            <p:cNvPr id="135195" name="Rectangle 27"/>
            <p:cNvSpPr>
              <a:spLocks noChangeArrowheads="1"/>
            </p:cNvSpPr>
            <p:nvPr/>
          </p:nvSpPr>
          <p:spPr bwMode="auto">
            <a:xfrm>
              <a:off x="1200" y="2064"/>
              <a:ext cx="864" cy="57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ALU2</a:t>
              </a:r>
            </a:p>
          </p:txBody>
        </p:sp>
        <p:sp>
          <p:nvSpPr>
            <p:cNvPr id="135196" name="Rectangle 28"/>
            <p:cNvSpPr>
              <a:spLocks noChangeArrowheads="1"/>
            </p:cNvSpPr>
            <p:nvPr/>
          </p:nvSpPr>
          <p:spPr bwMode="auto">
            <a:xfrm>
              <a:off x="2064" y="2064"/>
              <a:ext cx="864" cy="57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MEM1</a:t>
              </a:r>
            </a:p>
          </p:txBody>
        </p:sp>
        <p:sp>
          <p:nvSpPr>
            <p:cNvPr id="135197" name="Rectangle 29"/>
            <p:cNvSpPr>
              <a:spLocks noChangeArrowheads="1"/>
            </p:cNvSpPr>
            <p:nvPr/>
          </p:nvSpPr>
          <p:spPr bwMode="auto">
            <a:xfrm>
              <a:off x="2928" y="2064"/>
              <a:ext cx="864" cy="576"/>
            </a:xfrm>
            <a:prstGeom prst="rect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>
                  <a:latin typeface="Arial" charset="0"/>
                </a:rPr>
                <a:t>control</a:t>
              </a:r>
            </a:p>
          </p:txBody>
        </p:sp>
      </p:grpSp>
      <p:sp>
        <p:nvSpPr>
          <p:cNvPr id="135198" name="Line 30"/>
          <p:cNvSpPr>
            <a:spLocks noChangeShapeType="1"/>
          </p:cNvSpPr>
          <p:nvPr/>
        </p:nvSpPr>
        <p:spPr bwMode="auto">
          <a:xfrm>
            <a:off x="508000" y="314325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199" name="Text Box 31"/>
          <p:cNvSpPr txBox="1">
            <a:spLocks noChangeArrowheads="1"/>
          </p:cNvSpPr>
          <p:nvPr/>
        </p:nvSpPr>
        <p:spPr bwMode="auto">
          <a:xfrm>
            <a:off x="893763" y="2878138"/>
            <a:ext cx="4132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Program order and execution order</a:t>
            </a:r>
          </a:p>
        </p:txBody>
      </p:sp>
      <p:sp>
        <p:nvSpPr>
          <p:cNvPr id="135200" name="Text Box 32"/>
          <p:cNvSpPr txBox="1">
            <a:spLocks noChangeArrowheads="1"/>
          </p:cNvSpPr>
          <p:nvPr/>
        </p:nvSpPr>
        <p:spPr bwMode="auto">
          <a:xfrm>
            <a:off x="533400" y="4570413"/>
            <a:ext cx="6172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Arial" charset="0"/>
              </a:rPr>
              <a:t>Instructions in a VLIW are </a:t>
            </a:r>
            <a:r>
              <a:rPr lang="en-US" b="1">
                <a:latin typeface="Arial" charset="0"/>
              </a:rPr>
              <a:t>independent</a:t>
            </a:r>
          </a:p>
          <a:p>
            <a:pPr>
              <a:buFontTx/>
              <a:buChar char="•"/>
            </a:pPr>
            <a:r>
              <a:rPr lang="en-US">
                <a:latin typeface="Arial" charset="0"/>
              </a:rPr>
              <a:t>Latencies are fixed in the architecture spec.</a:t>
            </a:r>
          </a:p>
          <a:p>
            <a:pPr>
              <a:buFontTx/>
              <a:buChar char="•"/>
            </a:pPr>
            <a:r>
              <a:rPr lang="en-US">
                <a:latin typeface="Arial" charset="0"/>
              </a:rPr>
              <a:t>Hardware does not check anything</a:t>
            </a:r>
          </a:p>
          <a:p>
            <a:pPr>
              <a:buFontTx/>
              <a:buChar char="•"/>
            </a:pPr>
            <a:r>
              <a:rPr lang="en-US">
                <a:latin typeface="Arial" charset="0"/>
              </a:rPr>
              <a:t>Software has to schedule so that all works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/>
            <a:r>
              <a:rPr lang="en-US"/>
              <a:t>ECE 1773 – Fall 2006</a:t>
            </a:r>
          </a:p>
          <a:p>
            <a:r>
              <a:rPr lang="en-US"/>
              <a:t>© A. Moshovos (U. of Toronto)</a:t>
            </a:r>
          </a:p>
          <a:p>
            <a:r>
              <a:rPr lang="en-US"/>
              <a:t>Some material by Wen-Mei Hwu (UIUC) and S. Mahlke (Michigan)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Compilers are King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VLIW philosophy:</a:t>
            </a:r>
          </a:p>
          <a:p>
            <a:pPr lvl="1"/>
            <a:r>
              <a:rPr lang="en-US"/>
              <a:t>“dumb” hardware</a:t>
            </a:r>
          </a:p>
          <a:p>
            <a:pPr lvl="1"/>
            <a:r>
              <a:rPr lang="en-US"/>
              <a:t>“intelligent” compiler</a:t>
            </a:r>
          </a:p>
          <a:p>
            <a:endParaRPr lang="en-US"/>
          </a:p>
          <a:p>
            <a:r>
              <a:rPr lang="en-US"/>
              <a:t>Key technologies</a:t>
            </a:r>
          </a:p>
          <a:p>
            <a:pPr lvl="1"/>
            <a:r>
              <a:rPr lang="en-US"/>
              <a:t>Predicated Execution</a:t>
            </a:r>
          </a:p>
          <a:p>
            <a:pPr lvl="1"/>
            <a:r>
              <a:rPr lang="en-US"/>
              <a:t>Trace Scheduling</a:t>
            </a:r>
          </a:p>
          <a:p>
            <a:pPr lvl="2"/>
            <a:r>
              <a:rPr lang="en-US"/>
              <a:t>If-Conversion</a:t>
            </a:r>
          </a:p>
          <a:p>
            <a:pPr lvl="1"/>
            <a:r>
              <a:rPr lang="en-US"/>
              <a:t>Software Pipelining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Files\MSOffice\Templates\Blank Presentation.pot</Template>
  <TotalTime>1594</TotalTime>
  <Words>3568</Words>
  <Application>Microsoft Office PowerPoint</Application>
  <PresentationFormat>On-screen Show (4:3)</PresentationFormat>
  <Paragraphs>758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Arial Narrow</vt:lpstr>
      <vt:lpstr>Comic Sans MS</vt:lpstr>
      <vt:lpstr>Times New Roman</vt:lpstr>
      <vt:lpstr>Wingdings</vt:lpstr>
      <vt:lpstr>Blank Presentation</vt:lpstr>
      <vt:lpstr>Independence ISA</vt:lpstr>
      <vt:lpstr>VLIW</vt:lpstr>
      <vt:lpstr>NUAL vs. UAL</vt:lpstr>
      <vt:lpstr>#2 Defining Attribute: NUAL</vt:lpstr>
      <vt:lpstr>#3 DF: Resource Assignment</vt:lpstr>
      <vt:lpstr>VLIW: Definition</vt:lpstr>
      <vt:lpstr>VLIW Example</vt:lpstr>
      <vt:lpstr>VLIW Example</vt:lpstr>
      <vt:lpstr>Compilers are King</vt:lpstr>
      <vt:lpstr>Predicated Execution</vt:lpstr>
      <vt:lpstr>Predicated Execution: Trade-offs</vt:lpstr>
      <vt:lpstr>Trace Scheduling</vt:lpstr>
      <vt:lpstr>Trace Scheduling</vt:lpstr>
      <vt:lpstr>Trace Scheduling: Example</vt:lpstr>
      <vt:lpstr>Trace Scheduling: Example #2</vt:lpstr>
      <vt:lpstr>Trace Scheduling Example</vt:lpstr>
      <vt:lpstr>If-Conversion</vt:lpstr>
      <vt:lpstr>Software Pipelining</vt:lpstr>
      <vt:lpstr>Software Pipelining – Unroll the loop</vt:lpstr>
      <vt:lpstr>Software Pipelining – What We Want</vt:lpstr>
      <vt:lpstr>“Complete” Code</vt:lpstr>
      <vt:lpstr>Architectural Support for Software Pipelining</vt:lpstr>
      <vt:lpstr>Software Pipelining with Rotating Register Files</vt:lpstr>
      <vt:lpstr>How to Set the Predicates</vt:lpstr>
      <vt:lpstr>VLIW – A bit of History</vt:lpstr>
      <vt:lpstr>EPIC philosphy</vt:lpstr>
      <vt:lpstr>Defining feature I - MultiOp</vt:lpstr>
      <vt:lpstr>Defining feature II - Exposed latency</vt:lpstr>
      <vt:lpstr>EPIC Architecture Overview</vt:lpstr>
      <vt:lpstr>ISA</vt:lpstr>
      <vt:lpstr>Other architectural features of EPIC</vt:lpstr>
      <vt:lpstr>Register Structure</vt:lpstr>
      <vt:lpstr>Rotating Register File</vt:lpstr>
      <vt:lpstr>Rotating Register File Example</vt:lpstr>
      <vt:lpstr>Branch Architecture</vt:lpstr>
      <vt:lpstr>EPIC Branches</vt:lpstr>
      <vt:lpstr>Predication</vt:lpstr>
      <vt:lpstr>Speculation</vt:lpstr>
      <vt:lpstr>“Advanced” Loads</vt:lpstr>
      <vt:lpstr>“Advanced” Loads</vt:lpstr>
      <vt:lpstr>Speculative Loads</vt:lpstr>
      <vt:lpstr>Exposed Memory Hierarcy</vt:lpstr>
      <vt:lpstr>VLIW Discussion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Preferred Customer</dc:creator>
  <cp:lastModifiedBy>bongo</cp:lastModifiedBy>
  <cp:revision>742</cp:revision>
  <cp:lastPrinted>2000-05-12T21:34:39Z</cp:lastPrinted>
  <dcterms:created xsi:type="dcterms:W3CDTF">1999-04-20T02:17:43Z</dcterms:created>
  <dcterms:modified xsi:type="dcterms:W3CDTF">2015-11-25T17:18:10Z</dcterms:modified>
</cp:coreProperties>
</file>