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8"/>
  </p:notesMasterIdLst>
  <p:sldIdLst>
    <p:sldId id="278" r:id="rId2"/>
    <p:sldId id="317" r:id="rId3"/>
    <p:sldId id="269" r:id="rId4"/>
    <p:sldId id="270" r:id="rId5"/>
    <p:sldId id="258" r:id="rId6"/>
    <p:sldId id="259" r:id="rId7"/>
    <p:sldId id="318" r:id="rId8"/>
    <p:sldId id="281" r:id="rId9"/>
    <p:sldId id="319" r:id="rId10"/>
    <p:sldId id="298" r:id="rId11"/>
    <p:sldId id="300" r:id="rId12"/>
    <p:sldId id="320" r:id="rId13"/>
    <p:sldId id="321" r:id="rId14"/>
    <p:sldId id="314" r:id="rId15"/>
    <p:sldId id="313" r:id="rId16"/>
    <p:sldId id="272" r:id="rId17"/>
    <p:sldId id="329" r:id="rId18"/>
    <p:sldId id="328" r:id="rId19"/>
    <p:sldId id="330" r:id="rId20"/>
    <p:sldId id="323" r:id="rId21"/>
    <p:sldId id="324" r:id="rId22"/>
    <p:sldId id="325" r:id="rId23"/>
    <p:sldId id="326" r:id="rId24"/>
    <p:sldId id="331" r:id="rId25"/>
    <p:sldId id="302" r:id="rId26"/>
    <p:sldId id="327" r:id="rId27"/>
    <p:sldId id="322" r:id="rId28"/>
    <p:sldId id="279" r:id="rId29"/>
    <p:sldId id="261" r:id="rId30"/>
    <p:sldId id="296" r:id="rId31"/>
    <p:sldId id="312" r:id="rId32"/>
    <p:sldId id="311" r:id="rId33"/>
    <p:sldId id="263" r:id="rId34"/>
    <p:sldId id="303" r:id="rId35"/>
    <p:sldId id="304" r:id="rId36"/>
    <p:sldId id="280" r:id="rId37"/>
    <p:sldId id="287" r:id="rId38"/>
    <p:sldId id="316" r:id="rId39"/>
    <p:sldId id="315" r:id="rId40"/>
    <p:sldId id="265" r:id="rId41"/>
    <p:sldId id="266" r:id="rId42"/>
    <p:sldId id="268" r:id="rId43"/>
    <p:sldId id="288" r:id="rId44"/>
    <p:sldId id="293" r:id="rId45"/>
    <p:sldId id="294" r:id="rId46"/>
    <p:sldId id="295" r:id="rId47"/>
  </p:sldIdLst>
  <p:sldSz cx="9144000" cy="6858000" type="screen4x3"/>
  <p:notesSz cx="6858000" cy="9144000"/>
  <p:embeddedFontLst>
    <p:embeddedFont>
      <p:font typeface="Calibri" panose="020F0502020204030204" pitchFamily="34" charset="0"/>
      <p:regular r:id="rId49"/>
      <p:bold r:id="rId50"/>
      <p:italic r:id="rId51"/>
      <p:boldItalic r:id="rId52"/>
    </p:embeddedFont>
    <p:embeddedFont>
      <p:font typeface="Consolas" panose="020B0609020204030204" pitchFamily="49" charset="0"/>
      <p:regular r:id="rId53"/>
      <p:bold r:id="rId54"/>
      <p:italic r:id="rId55"/>
      <p:boldItalic r:id="rId5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CDDA1A0-B660-46EF-B8DB-922ABFC92F95}">
          <p14:sldIdLst>
            <p14:sldId id="278"/>
            <p14:sldId id="317"/>
            <p14:sldId id="269"/>
            <p14:sldId id="270"/>
            <p14:sldId id="258"/>
            <p14:sldId id="259"/>
            <p14:sldId id="318"/>
            <p14:sldId id="281"/>
            <p14:sldId id="319"/>
            <p14:sldId id="298"/>
            <p14:sldId id="300"/>
            <p14:sldId id="320"/>
            <p14:sldId id="321"/>
          </p14:sldIdLst>
        </p14:section>
        <p14:section name="Morpheus Arch" id="{01FE542C-D666-4341-997A-388FDD7CAB0E}">
          <p14:sldIdLst>
            <p14:sldId id="314"/>
            <p14:sldId id="313"/>
            <p14:sldId id="272"/>
            <p14:sldId id="329"/>
            <p14:sldId id="328"/>
            <p14:sldId id="330"/>
            <p14:sldId id="323"/>
            <p14:sldId id="324"/>
            <p14:sldId id="325"/>
            <p14:sldId id="326"/>
            <p14:sldId id="331"/>
            <p14:sldId id="302"/>
            <p14:sldId id="327"/>
            <p14:sldId id="322"/>
            <p14:sldId id="279"/>
            <p14:sldId id="261"/>
            <p14:sldId id="296"/>
          </p14:sldIdLst>
        </p14:section>
        <p14:section name="Evaluation" id="{78D8F9B3-7DEB-4C9B-BD4D-B7D21E76418C}">
          <p14:sldIdLst>
            <p14:sldId id="312"/>
            <p14:sldId id="311"/>
            <p14:sldId id="263"/>
            <p14:sldId id="303"/>
            <p14:sldId id="304"/>
            <p14:sldId id="280"/>
            <p14:sldId id="287"/>
          </p14:sldIdLst>
        </p14:section>
        <p14:section name="Discussions" id="{5AB927B7-6D21-4691-902F-EC9978664150}">
          <p14:sldIdLst>
            <p14:sldId id="316"/>
            <p14:sldId id="315"/>
            <p14:sldId id="265"/>
            <p14:sldId id="266"/>
          </p14:sldIdLst>
        </p14:section>
        <p14:section name="// Backup" id="{84BB6213-D8A6-4A33-9AFC-802CCC633147}">
          <p14:sldIdLst>
            <p14:sldId id="268"/>
            <p14:sldId id="288"/>
            <p14:sldId id="293"/>
            <p14:sldId id="294"/>
            <p14:sldId id="2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DAE3F3"/>
    <a:srgbClr val="B4C7E7"/>
    <a:srgbClr val="FF9797"/>
    <a:srgbClr val="D1B2E8"/>
    <a:srgbClr val="FF8B8B"/>
    <a:srgbClr val="00FDFD"/>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08" autoAdjust="0"/>
    <p:restoredTop sz="93129" autoAdjust="0"/>
  </p:normalViewPr>
  <p:slideViewPr>
    <p:cSldViewPr snapToGrid="0">
      <p:cViewPr varScale="1">
        <p:scale>
          <a:sx n="106" d="100"/>
          <a:sy n="106" d="100"/>
        </p:scale>
        <p:origin x="1869" y="55"/>
      </p:cViewPr>
      <p:guideLst/>
    </p:cSldViewPr>
  </p:slideViewPr>
  <p:notesTextViewPr>
    <p:cViewPr>
      <p:scale>
        <a:sx n="3" d="2"/>
        <a:sy n="3" d="2"/>
      </p:scale>
      <p:origin x="0" y="0"/>
    </p:cViewPr>
  </p:notesTextViewPr>
  <p:sorterViewPr>
    <p:cViewPr>
      <p:scale>
        <a:sx n="100" d="100"/>
        <a:sy n="100" d="100"/>
      </p:scale>
      <p:origin x="0" y="-54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engin-labs.m.storage.umich.edu\lbiernac\windat.V2\Documents\probing.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3"/>
          <c:order val="0"/>
          <c:tx>
            <c:strRef>
              <c:f>Sheet1!$A$13</c:f>
              <c:strCache>
                <c:ptCount val="1"/>
                <c:pt idx="0">
                  <c:v>AnC Address De-randomization</c:v>
                </c:pt>
              </c:strCache>
            </c:strRef>
          </c:tx>
          <c:spPr>
            <a:solidFill>
              <a:srgbClr val="2D72B1"/>
            </a:solidFill>
            <a:ln w="12700">
              <a:solidFill>
                <a:schemeClr val="tx1"/>
              </a:solidFill>
            </a:ln>
            <a:effectLst/>
          </c:spPr>
          <c:invertIfNegative val="0"/>
          <c:cat>
            <c:strRef>
              <c:f>Sheet1!$B$9:$E$9</c:f>
              <c:strCache>
                <c:ptCount val="4"/>
                <c:pt idx="0">
                  <c:v>EP</c:v>
                </c:pt>
                <c:pt idx="1">
                  <c:v>EP</c:v>
                </c:pt>
                <c:pt idx="2">
                  <c:v>EP</c:v>
                </c:pt>
                <c:pt idx="3">
                  <c:v>EP</c:v>
                </c:pt>
              </c:strCache>
            </c:strRef>
          </c:cat>
          <c:val>
            <c:numRef>
              <c:f>Sheet1!$B$13:$E$13</c:f>
              <c:numCache>
                <c:formatCode>#,##0.00</c:formatCode>
                <c:ptCount val="4"/>
                <c:pt idx="0">
                  <c:v>150000</c:v>
                </c:pt>
                <c:pt idx="1">
                  <c:v>147400</c:v>
                </c:pt>
                <c:pt idx="2" formatCode="General">
                  <c:v>0</c:v>
                </c:pt>
                <c:pt idx="3" formatCode="General">
                  <c:v>0</c:v>
                </c:pt>
              </c:numCache>
            </c:numRef>
          </c:val>
          <c:extLst>
            <c:ext xmlns:c16="http://schemas.microsoft.com/office/drawing/2014/chart" uri="{C3380CC4-5D6E-409C-BE32-E72D297353CC}">
              <c16:uniqueId val="{00000000-31AE-4676-82DA-125F27A71D29}"/>
            </c:ext>
          </c:extLst>
        </c:ser>
        <c:ser>
          <c:idx val="2"/>
          <c:order val="1"/>
          <c:tx>
            <c:strRef>
              <c:f>Sheet1!$A$12</c:f>
              <c:strCache>
                <c:ptCount val="1"/>
                <c:pt idx="0">
                  <c:v>High bit probes</c:v>
                </c:pt>
              </c:strCache>
            </c:strRef>
          </c:tx>
          <c:spPr>
            <a:pattFill prst="dkDnDiag">
              <a:fgClr>
                <a:schemeClr val="accent1">
                  <a:lumMod val="60000"/>
                  <a:lumOff val="40000"/>
                </a:schemeClr>
              </a:fgClr>
              <a:bgClr>
                <a:schemeClr val="bg1"/>
              </a:bgClr>
            </a:pattFill>
            <a:ln w="12700">
              <a:solidFill>
                <a:schemeClr val="tx1"/>
              </a:solidFill>
            </a:ln>
            <a:effectLst/>
          </c:spPr>
          <c:invertIfNegative val="0"/>
          <c:cat>
            <c:strRef>
              <c:f>Sheet1!$B$9:$E$9</c:f>
              <c:strCache>
                <c:ptCount val="4"/>
                <c:pt idx="0">
                  <c:v>EP</c:v>
                </c:pt>
                <c:pt idx="1">
                  <c:v>EP</c:v>
                </c:pt>
                <c:pt idx="2">
                  <c:v>EP</c:v>
                </c:pt>
                <c:pt idx="3">
                  <c:v>EP</c:v>
                </c:pt>
              </c:strCache>
            </c:strRef>
          </c:cat>
          <c:val>
            <c:numRef>
              <c:f>Sheet1!$B$12:$E$12</c:f>
              <c:numCache>
                <c:formatCode>#,##0.00</c:formatCode>
                <c:ptCount val="4"/>
                <c:pt idx="0">
                  <c:v>3459.3</c:v>
                </c:pt>
                <c:pt idx="1">
                  <c:v>3459.3</c:v>
                </c:pt>
                <c:pt idx="2" formatCode="General">
                  <c:v>0</c:v>
                </c:pt>
                <c:pt idx="3" formatCode="General">
                  <c:v>0</c:v>
                </c:pt>
              </c:numCache>
            </c:numRef>
          </c:val>
          <c:extLst>
            <c:ext xmlns:c16="http://schemas.microsoft.com/office/drawing/2014/chart" uri="{C3380CC4-5D6E-409C-BE32-E72D297353CC}">
              <c16:uniqueId val="{00000001-31AE-4676-82DA-125F27A71D29}"/>
            </c:ext>
          </c:extLst>
        </c:ser>
        <c:ser>
          <c:idx val="0"/>
          <c:order val="2"/>
          <c:tx>
            <c:strRef>
              <c:f>Sheet1!$A$10</c:f>
              <c:strCache>
                <c:ptCount val="1"/>
                <c:pt idx="0">
                  <c:v>Code search</c:v>
                </c:pt>
              </c:strCache>
            </c:strRef>
          </c:tx>
          <c:spPr>
            <a:solidFill>
              <a:schemeClr val="accent2"/>
            </a:solidFill>
            <a:ln w="12700">
              <a:solidFill>
                <a:schemeClr val="tx1"/>
              </a:solidFill>
            </a:ln>
            <a:effectLst/>
          </c:spPr>
          <c:invertIfNegative val="0"/>
          <c:cat>
            <c:strRef>
              <c:f>Sheet1!$B$9:$E$9</c:f>
              <c:strCache>
                <c:ptCount val="4"/>
                <c:pt idx="0">
                  <c:v>EP</c:v>
                </c:pt>
                <c:pt idx="1">
                  <c:v>EP</c:v>
                </c:pt>
                <c:pt idx="2">
                  <c:v>EP</c:v>
                </c:pt>
                <c:pt idx="3">
                  <c:v>EP</c:v>
                </c:pt>
              </c:strCache>
            </c:strRef>
          </c:cat>
          <c:val>
            <c:numRef>
              <c:f>Sheet1!$B$10:$E$10</c:f>
              <c:numCache>
                <c:formatCode>General</c:formatCode>
                <c:ptCount val="4"/>
                <c:pt idx="0">
                  <c:v>0</c:v>
                </c:pt>
                <c:pt idx="1">
                  <c:v>1511.44</c:v>
                </c:pt>
                <c:pt idx="2">
                  <c:v>0</c:v>
                </c:pt>
                <c:pt idx="3">
                  <c:v>1511.44</c:v>
                </c:pt>
              </c:numCache>
            </c:numRef>
          </c:val>
          <c:extLst>
            <c:ext xmlns:c16="http://schemas.microsoft.com/office/drawing/2014/chart" uri="{C3380CC4-5D6E-409C-BE32-E72D297353CC}">
              <c16:uniqueId val="{00000002-31AE-4676-82DA-125F27A71D29}"/>
            </c:ext>
          </c:extLst>
        </c:ser>
        <c:ser>
          <c:idx val="1"/>
          <c:order val="3"/>
          <c:tx>
            <c:strRef>
              <c:f>Sheet1!$A$11</c:f>
              <c:strCache>
                <c:ptCount val="1"/>
                <c:pt idx="0">
                  <c:v>Blind code search</c:v>
                </c:pt>
              </c:strCache>
            </c:strRef>
          </c:tx>
          <c:spPr>
            <a:pattFill prst="wdUpDiag">
              <a:fgClr>
                <a:schemeClr val="accent2">
                  <a:lumMod val="60000"/>
                  <a:lumOff val="40000"/>
                </a:schemeClr>
              </a:fgClr>
              <a:bgClr>
                <a:schemeClr val="bg1"/>
              </a:bgClr>
            </a:pattFill>
            <a:ln w="12700">
              <a:solidFill>
                <a:schemeClr val="tx1"/>
              </a:solidFill>
            </a:ln>
            <a:effectLst/>
          </c:spPr>
          <c:invertIfNegative val="0"/>
          <c:cat>
            <c:strRef>
              <c:f>Sheet1!$B$9:$E$9</c:f>
              <c:strCache>
                <c:ptCount val="4"/>
                <c:pt idx="0">
                  <c:v>EP</c:v>
                </c:pt>
                <c:pt idx="1">
                  <c:v>EP</c:v>
                </c:pt>
                <c:pt idx="2">
                  <c:v>EP</c:v>
                </c:pt>
                <c:pt idx="3">
                  <c:v>EP</c:v>
                </c:pt>
              </c:strCache>
            </c:strRef>
          </c:cat>
          <c:val>
            <c:numRef>
              <c:f>Sheet1!$B$11:$E$11</c:f>
              <c:numCache>
                <c:formatCode>General</c:formatCode>
                <c:ptCount val="4"/>
                <c:pt idx="0" formatCode="#,##0.00">
                  <c:v>98653.27</c:v>
                </c:pt>
                <c:pt idx="1">
                  <c:v>0</c:v>
                </c:pt>
                <c:pt idx="2" formatCode="#,##0.00">
                  <c:v>98653.27</c:v>
                </c:pt>
                <c:pt idx="3">
                  <c:v>0</c:v>
                </c:pt>
              </c:numCache>
            </c:numRef>
          </c:val>
          <c:extLst>
            <c:ext xmlns:c16="http://schemas.microsoft.com/office/drawing/2014/chart" uri="{C3380CC4-5D6E-409C-BE32-E72D297353CC}">
              <c16:uniqueId val="{00000003-31AE-4676-82DA-125F27A71D29}"/>
            </c:ext>
          </c:extLst>
        </c:ser>
        <c:dLbls>
          <c:showLegendKey val="0"/>
          <c:showVal val="0"/>
          <c:showCatName val="0"/>
          <c:showSerName val="0"/>
          <c:showPercent val="0"/>
          <c:showBubbleSize val="0"/>
        </c:dLbls>
        <c:gapWidth val="150"/>
        <c:overlap val="100"/>
        <c:axId val="598642248"/>
        <c:axId val="594567248"/>
      </c:barChart>
      <c:catAx>
        <c:axId val="598642248"/>
        <c:scaling>
          <c:orientation val="minMax"/>
        </c:scaling>
        <c:delete val="0"/>
        <c:axPos val="l"/>
        <c:numFmt formatCode="General" sourceLinked="1"/>
        <c:majorTickMark val="none"/>
        <c:minorTickMark val="cross"/>
        <c:tickLblPos val="nextTo"/>
        <c:spPr>
          <a:noFill/>
          <a:ln w="15875" cap="flat" cmpd="sng" algn="ctr">
            <a:solidFill>
              <a:schemeClr val="tx1"/>
            </a:solidFill>
            <a:round/>
          </a:ln>
          <a:effectLst/>
        </c:spPr>
        <c:txPr>
          <a:bodyPr rot="-60000000" spcFirstLastPara="1" vertOverflow="ellipsis" vert="horz" wrap="square" anchor="ctr" anchorCtr="1"/>
          <a:lstStyle/>
          <a:p>
            <a:pPr>
              <a:defRPr sz="2800" b="1" i="0" u="none" strike="noStrike" kern="1200" baseline="0">
                <a:solidFill>
                  <a:schemeClr val="bg1"/>
                </a:solidFill>
                <a:latin typeface="+mn-lt"/>
                <a:ea typeface="+mn-ea"/>
                <a:cs typeface="+mn-cs"/>
              </a:defRPr>
            </a:pPr>
            <a:endParaRPr lang="en-US"/>
          </a:p>
        </c:txPr>
        <c:crossAx val="594567248"/>
        <c:crosses val="autoZero"/>
        <c:auto val="1"/>
        <c:lblAlgn val="ctr"/>
        <c:lblOffset val="100"/>
        <c:noMultiLvlLbl val="0"/>
      </c:catAx>
      <c:valAx>
        <c:axId val="594567248"/>
        <c:scaling>
          <c:orientation val="minMax"/>
          <c:max val="270000"/>
          <c:min val="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2400" b="0" i="0" u="none" strike="noStrike" kern="1200" baseline="0">
                    <a:solidFill>
                      <a:schemeClr val="tx1"/>
                    </a:solidFill>
                    <a:latin typeface="+mn-lt"/>
                    <a:ea typeface="Cambria Math" panose="02040503050406030204" pitchFamily="18" charset="0"/>
                    <a:cs typeface="+mn-cs"/>
                  </a:defRPr>
                </a:pPr>
                <a:r>
                  <a:rPr lang="en-US" sz="2200" dirty="0">
                    <a:solidFill>
                      <a:schemeClr val="tx1"/>
                    </a:solidFill>
                    <a:latin typeface="+mn-lt"/>
                    <a:ea typeface="Cambria Math" panose="02040503050406030204" pitchFamily="18" charset="0"/>
                  </a:rPr>
                  <a:t>Average Attack Probe Time (s)</a:t>
                </a:r>
              </a:p>
            </c:rich>
          </c:tx>
          <c:layout>
            <c:manualLayout>
              <c:xMode val="edge"/>
              <c:yMode val="edge"/>
              <c:x val="0.29855927812110133"/>
              <c:y val="0.84549471570113965"/>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Cambria Math" panose="02040503050406030204" pitchFamily="18" charset="0"/>
                  <a:cs typeface="+mn-cs"/>
                </a:defRPr>
              </a:pPr>
              <a:endParaRPr lang="en-US"/>
            </a:p>
          </c:txPr>
        </c:title>
        <c:numFmt formatCode="#,##0" sourceLinked="0"/>
        <c:majorTickMark val="out"/>
        <c:minorTickMark val="out"/>
        <c:tickLblPos val="nextTo"/>
        <c:spPr>
          <a:noFill/>
          <a:ln w="15875">
            <a:solidFill>
              <a:schemeClr val="tx1"/>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Cambria Math" panose="02040503050406030204" pitchFamily="18" charset="0"/>
                <a:cs typeface="+mn-cs"/>
              </a:defRPr>
            </a:pPr>
            <a:endParaRPr lang="en-US"/>
          </a:p>
        </c:txPr>
        <c:crossAx val="598642248"/>
        <c:crosses val="autoZero"/>
        <c:crossBetween val="between"/>
        <c:dispUnits>
          <c:builtInUnit val="thousands"/>
        </c:dispUnits>
      </c:valAx>
      <c:spPr>
        <a:noFill/>
        <a:ln>
          <a:noFill/>
        </a:ln>
        <a:effectLst/>
      </c:spPr>
    </c:plotArea>
    <c:legend>
      <c:legendPos val="r"/>
      <c:layout>
        <c:manualLayout>
          <c:xMode val="edge"/>
          <c:yMode val="edge"/>
          <c:x val="0.59098937735489465"/>
          <c:y val="4.9453155474336742E-2"/>
          <c:w val="0.39209207427173537"/>
          <c:h val="0.26145970548009717"/>
        </c:manualLayout>
      </c:layout>
      <c:overlay val="1"/>
      <c:spPr>
        <a:solidFill>
          <a:schemeClr val="bg1"/>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Cambria Math" panose="02040503050406030204" pitchFamily="18"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0.3082</cdr:x>
      <cdr:y>0.08279</cdr:y>
    </cdr:from>
    <cdr:to>
      <cdr:x>0.38007</cdr:x>
      <cdr:y>0.20105</cdr:y>
    </cdr:to>
    <cdr:sp macro="" textlink="">
      <cdr:nvSpPr>
        <cdr:cNvPr id="2" name="TextBox 1"/>
        <cdr:cNvSpPr txBox="1"/>
      </cdr:nvSpPr>
      <cdr:spPr>
        <a:xfrm xmlns:a="http://schemas.openxmlformats.org/drawingml/2006/main">
          <a:off x="2755557" y="389238"/>
          <a:ext cx="642551" cy="5560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5T20:22:01.377"/>
    </inkml:context>
    <inkml:brush xml:id="br0">
      <inkml:brushProperty name="width" value="0.3" units="cm"/>
      <inkml:brushProperty name="height" value="0.6" units="cm"/>
      <inkml:brushProperty name="tip" value="rectangle"/>
      <inkml:brushProperty name="rasterOp" value="maskPen"/>
    </inkml:brush>
  </inkml:definitions>
  <inkml:trace contextRef="#ctx0" brushRef="#br0">0 11 9216,'8'0'2483,"0"-1"0,0 0 1,5-2-2484,-9 2 221,0 0 1,1 0-1,-1 0 1,0 0-1,0 1 1,0 0-1,1 0 1,-1 0-1,0 0 1,0 1 0,0 0-1,0 0 1,0 0-1,1 0 1,-1 1-222,1 1 141,0 0 0,0 0 1,0 0-1,0 1 0,-1 0 1,0 0-1,1 0 0,-2 1 1,1-1-1,0 1 0,-1 0 1,1 2-142,29 45 1653,-29-47-1560,-1 0-1,1 0 1,0 0-1,0-1 1,0 0-1,1 0 1,0 0-1,0-1 1,0 1 0,0-1-1,0 0 1,0-1-1,1 1 1,-1-1-1,1 0 1,1 0-93,15 3 294,0 0 0,1-1 0,15 0-294,-10-1 309,57 11 885,22 9-1194,5 1 240,477 56 143,-483-69-270,87 9 84,98 11 6,-91-13 120,119-7-323,-310-10 13,147 4-6,104 1 269,10-20 656,-110 4-749,129-3-752,209-13 514,-214 0-39,31-1-36,232-6 140,-228 4 738,73-4-1192,358 24 34,149-4 474,-580 8-64,-154 4-75,203-1 77,249-6 60,-415 4 61,128 17-123,-74 1 35,-161-13 196,63-9-231,-85 1 136,68-6-400,33 6 264,-126 6-97,0 3 0,0 2-1,0 2 1,41 11 97,-80-14-18,0 0-1,0 1 1,0 0-1,-1 0 1,1 1-1,-1 0 1,0 0-1,-1 1 1,1 0 0,-1 0-1,0 1 1,-1 0-1,3 3 19,-2-2 7,1 0 0,0 0 0,0-1-1,0-1 1,1 1 0,0-1 0,0-1 0,9 4-7,-4-2 13,0-2 1,1 0 0,0 0-1,0-1 1,14 1-14,64 16 112,0-1-459,94 10-1375,-180-29 585,-1 1 1,1 0 0,0 0 0,4 3 1136,19 6-2458,5-5 1487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5T20:22:02.567"/>
    </inkml:context>
    <inkml:brush xml:id="br0">
      <inkml:brushProperty name="width" value="0.3" units="cm"/>
      <inkml:brushProperty name="height" value="0.6" units="cm"/>
      <inkml:brushProperty name="tip" value="rectangle"/>
      <inkml:brushProperty name="rasterOp" value="maskPen"/>
    </inkml:brush>
  </inkml:definitions>
  <inkml:trace contextRef="#ctx0" brushRef="#br0">44 284 10880,'-8'2'4394,"-6"-3"-3430,2 0-456,3-2 473,8 0 556,7 1-540,46-3 2229,0 2 0,48 4-3226,-27 0 641,311 4 436,12 3-858,343-29 322,-482 9-389,680-13 488,-344 17-1056,205-35 411,138-23 1325,10 26-1142,-499 20-262,-170 7 19,-33 1 12,435-10 53,6 43 90,-116 22 9,518 38 58,-991-75-145,563 29-13,-1-9-1380,-522-16-4047,84 18 5428,-155-16-2008,-1 3 0,-1 3-1,-1 2 1,22 13 2008,22 14-1173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15T20:22:04.034"/>
    </inkml:context>
    <inkml:brush xml:id="br0">
      <inkml:brushProperty name="width" value="0.3" units="cm"/>
      <inkml:brushProperty name="height" value="0.6" units="cm"/>
      <inkml:brushProperty name="tip" value="rectangle"/>
      <inkml:brushProperty name="rasterOp" value="maskPen"/>
    </inkml:brush>
  </inkml:definitions>
  <inkml:trace contextRef="#ctx0" brushRef="#br0">125 291 11648,'-12'8'1809,"10"-6"-1504,0-1 1,-1 1 0,1-1 0,0 0 0,-1 0 0,1 0-1,0 0 1,-1 0 0,1 0 0,-1-1 0,-2 1-306,2-1-80,1-1 0,-1 1 1,0-1-1,1 0 0,-1 0 0,1 0 1,-1 0-1,1 0 0,-1-1 1,1 1-1,0-1 0,-1 1 0,1-1 1,0 0-1,0 0 0,0 0 0,0 0 1,1 0-1,-1 0 0,1-1 1,-1 1-1,0-2 80,-4-8 217,0 1 0,1-1 0,1 0 1,-1-5-218,4 15 197,0-1 0,0 0 1,0 1-1,1-1 0,0 0 1,-1 0-1,1 0 0,0 1 1,1-1-1,-1 0 0,0 0 1,1 1-1,-1-1 0,1 0 0,0 1 1,0-1-1,1-1-197,-1 1 203,1 0 0,1 0 0,-1 0 0,0 1 0,1-1-1,-1 1 1,1-1 0,0 1 0,-1 0 0,1 0 0,0 0 0,2 0-203,9-5 390,0 2-1,1 0 1,0 0 0,0 1 0,12-1-390,54-6 587,-1 4-1,1 3 1,8 3-587,-3 0 224,337-4 591,38-2-307,-363 5-382,763-13 1139,1165-6-705,-1095 16-539,-141 2 182,-548 0-129,681-11 498,731 51-807,-1455-27 236,160 10-87,-180-8 51,473 47 27,-350-20 10,215 34 97,289 89-387,-609-113-592,-66-13 240,-22-6 91,-49-17 405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6T02:03:58.568"/>
    </inkml:context>
    <inkml:brush xml:id="br0">
      <inkml:brushProperty name="width" value="0.35" units="cm"/>
      <inkml:brushProperty name="height" value="0.35" units="cm"/>
      <inkml:brushProperty name="color" value="#E71224"/>
      <inkml:brushProperty name="ignorePressure" value="1"/>
    </inkml:brush>
  </inkml:definitions>
  <inkml:trace contextRef="#ctx0" brushRef="#br0">1328 922,'1'-9,"1"1,0 0,0 0,1 0,0 0,1 0,0 1,0 0,3-5,10-11,0 1,1 1,18-16,67-55,-77 70,109-92,32-13,-100 81,2 3,2 2,56-21,-39 27,3 4,0 3,2 5,0 4,24 1,61-2,1 9,59 8,204 21,-315-5,-1 5,58 19,-124-22,-2 2,0 3,-1 3,-1 2,5 6,-29-13,0 2,-1 1,0 2,-2 1,-1 1,-1 1,-2 2,21 27,-22-20,-2 0,-1 2,-2 0,-2 1,-1 1,-2 0,-2 1,-1 1,-3 0,-1 0,-1 0,-3 1,-1 21,-4-6,-1-1,-4 1,-1-1,-3-1,-3 0,-2 0,-2-2,-2 0,-22 37,0-13,-3-2,-4-1,-3-3,-3-3,-32 30,-37 27,-6-5,-39 21,31-33,-5-6,-37 13,61-47,-2-5,-2-6,-22 2,30-19,-1-4,-1-6,-2-5,-1-5,0-6,-1-4,0-6,-1-5,1-6,-56-12,46-2,1-6,2-5,1-6,-121-54,150 48,2-4,2-4,3-4,2-4,3-3,-29-32,70 55,2-3,1-1,3-2,2-2,1-1,-24-47,43 65,2-1,1-1,1 0,2 0,2-1,0 0,3-1,0 0,3 0,1 0,1-1,3-13,1 15,2 1,2-1,1 2,1-1,2 1,4-7,3-2,2 1,2 2,2 0,14-17,9-4,3 2,2 2,2 2,3 3,34-21,24-12,4 6,4 5,75-30,-6 16,4 8,21 3,-30 18,1 9,98-9,78 12,-27 18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A2F94-B0C9-4C75-A683-3A277117D6B5}" type="datetimeFigureOut">
              <a:rPr lang="en-US" smtClean="0"/>
              <a:t>1/22/2020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05EA2B-E84E-4D32-BF2E-CFF823A19F5E}" type="slidenum">
              <a:rPr lang="en-US" smtClean="0"/>
              <a:t>‹#›</a:t>
            </a:fld>
            <a:endParaRPr lang="en-US"/>
          </a:p>
        </p:txBody>
      </p:sp>
    </p:spTree>
    <p:extLst>
      <p:ext uri="{BB962C8B-B14F-4D97-AF65-F5344CB8AC3E}">
        <p14:creationId xmlns:p14="http://schemas.microsoft.com/office/powerpoint/2010/main" val="25168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Attackers finding more ways in (CVE database growing)</a:t>
            </a:r>
          </a:p>
          <a:p>
            <a:pPr marL="171450" indent="-171450">
              <a:buFontTx/>
              <a:buChar char="-"/>
            </a:pPr>
            <a:r>
              <a:rPr lang="en-US" dirty="0"/>
              <a:t>How to be vulnerability-tolerant</a:t>
            </a:r>
          </a:p>
        </p:txBody>
      </p:sp>
      <p:sp>
        <p:nvSpPr>
          <p:cNvPr id="4" name="Slide Number Placeholder 3"/>
          <p:cNvSpPr>
            <a:spLocks noGrp="1"/>
          </p:cNvSpPr>
          <p:nvPr>
            <p:ph type="sldNum" sz="quarter" idx="5"/>
          </p:nvPr>
        </p:nvSpPr>
        <p:spPr/>
        <p:txBody>
          <a:bodyPr/>
          <a:lstStyle/>
          <a:p>
            <a:fld id="{2805EA2B-E84E-4D32-BF2E-CFF823A19F5E}" type="slidenum">
              <a:rPr lang="en-US" smtClean="0"/>
              <a:t>3</a:t>
            </a:fld>
            <a:endParaRPr lang="en-US"/>
          </a:p>
        </p:txBody>
      </p:sp>
    </p:spTree>
    <p:extLst>
      <p:ext uri="{BB962C8B-B14F-4D97-AF65-F5344CB8AC3E}">
        <p14:creationId xmlns:p14="http://schemas.microsoft.com/office/powerpoint/2010/main" val="1538822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Churn period: Fixed interval OR Variable (Attack detector)</a:t>
            </a:r>
          </a:p>
        </p:txBody>
      </p:sp>
      <p:sp>
        <p:nvSpPr>
          <p:cNvPr id="4" name="Slide Number Placeholder 3"/>
          <p:cNvSpPr>
            <a:spLocks noGrp="1"/>
          </p:cNvSpPr>
          <p:nvPr>
            <p:ph type="sldNum" sz="quarter" idx="5"/>
          </p:nvPr>
        </p:nvSpPr>
        <p:spPr/>
        <p:txBody>
          <a:bodyPr/>
          <a:lstStyle/>
          <a:p>
            <a:fld id="{2805EA2B-E84E-4D32-BF2E-CFF823A19F5E}" type="slidenum">
              <a:rPr lang="en-US" smtClean="0"/>
              <a:t>29</a:t>
            </a:fld>
            <a:endParaRPr lang="en-US"/>
          </a:p>
        </p:txBody>
      </p:sp>
    </p:spTree>
    <p:extLst>
      <p:ext uri="{BB962C8B-B14F-4D97-AF65-F5344CB8AC3E}">
        <p14:creationId xmlns:p14="http://schemas.microsoft.com/office/powerpoint/2010/main" val="1842351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Displacement – preserve original VAS</a:t>
            </a:r>
          </a:p>
        </p:txBody>
      </p:sp>
      <p:sp>
        <p:nvSpPr>
          <p:cNvPr id="4" name="Slide Number Placeholder 3"/>
          <p:cNvSpPr>
            <a:spLocks noGrp="1"/>
          </p:cNvSpPr>
          <p:nvPr>
            <p:ph type="sldNum" sz="quarter" idx="5"/>
          </p:nvPr>
        </p:nvSpPr>
        <p:spPr/>
        <p:txBody>
          <a:bodyPr/>
          <a:lstStyle/>
          <a:p>
            <a:fld id="{2805EA2B-E84E-4D32-BF2E-CFF823A19F5E}" type="slidenum">
              <a:rPr lang="en-US" smtClean="0"/>
              <a:t>30</a:t>
            </a:fld>
            <a:endParaRPr lang="en-US"/>
          </a:p>
        </p:txBody>
      </p:sp>
    </p:spTree>
    <p:extLst>
      <p:ext uri="{BB962C8B-B14F-4D97-AF65-F5344CB8AC3E}">
        <p14:creationId xmlns:p14="http://schemas.microsoft.com/office/powerpoint/2010/main" val="1070776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Shared key: No multi-domain or multi-process keys</a:t>
            </a:r>
          </a:p>
        </p:txBody>
      </p:sp>
      <p:sp>
        <p:nvSpPr>
          <p:cNvPr id="4" name="Slide Number Placeholder 3"/>
          <p:cNvSpPr>
            <a:spLocks noGrp="1"/>
          </p:cNvSpPr>
          <p:nvPr>
            <p:ph type="sldNum" sz="quarter" idx="5"/>
          </p:nvPr>
        </p:nvSpPr>
        <p:spPr/>
        <p:txBody>
          <a:bodyPr/>
          <a:lstStyle/>
          <a:p>
            <a:fld id="{2805EA2B-E84E-4D32-BF2E-CFF823A19F5E}" type="slidenum">
              <a:rPr lang="en-US" smtClean="0"/>
              <a:t>34</a:t>
            </a:fld>
            <a:endParaRPr lang="en-US"/>
          </a:p>
        </p:txBody>
      </p:sp>
    </p:spTree>
    <p:extLst>
      <p:ext uri="{BB962C8B-B14F-4D97-AF65-F5344CB8AC3E}">
        <p14:creationId xmlns:p14="http://schemas.microsoft.com/office/powerpoint/2010/main" val="1090386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No churn: using load-time MTD!</a:t>
            </a:r>
          </a:p>
        </p:txBody>
      </p:sp>
      <p:sp>
        <p:nvSpPr>
          <p:cNvPr id="4" name="Slide Number Placeholder 3"/>
          <p:cNvSpPr>
            <a:spLocks noGrp="1"/>
          </p:cNvSpPr>
          <p:nvPr>
            <p:ph type="sldNum" sz="quarter" idx="5"/>
          </p:nvPr>
        </p:nvSpPr>
        <p:spPr/>
        <p:txBody>
          <a:bodyPr/>
          <a:lstStyle/>
          <a:p>
            <a:fld id="{2805EA2B-E84E-4D32-BF2E-CFF823A19F5E}" type="slidenum">
              <a:rPr lang="en-US" smtClean="0"/>
              <a:t>35</a:t>
            </a:fld>
            <a:endParaRPr lang="en-US"/>
          </a:p>
        </p:txBody>
      </p:sp>
    </p:spTree>
    <p:extLst>
      <p:ext uri="{BB962C8B-B14F-4D97-AF65-F5344CB8AC3E}">
        <p14:creationId xmlns:p14="http://schemas.microsoft.com/office/powerpoint/2010/main" val="3397920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Performance vs security trade-offs</a:t>
            </a:r>
          </a:p>
        </p:txBody>
      </p:sp>
      <p:sp>
        <p:nvSpPr>
          <p:cNvPr id="4" name="Slide Number Placeholder 3"/>
          <p:cNvSpPr>
            <a:spLocks noGrp="1"/>
          </p:cNvSpPr>
          <p:nvPr>
            <p:ph type="sldNum" sz="quarter" idx="5"/>
          </p:nvPr>
        </p:nvSpPr>
        <p:spPr/>
        <p:txBody>
          <a:bodyPr/>
          <a:lstStyle/>
          <a:p>
            <a:fld id="{2805EA2B-E84E-4D32-BF2E-CFF823A19F5E}" type="slidenum">
              <a:rPr lang="en-US" smtClean="0"/>
              <a:t>36</a:t>
            </a:fld>
            <a:endParaRPr lang="en-US"/>
          </a:p>
        </p:txBody>
      </p:sp>
    </p:spTree>
    <p:extLst>
      <p:ext uri="{BB962C8B-B14F-4D97-AF65-F5344CB8AC3E}">
        <p14:creationId xmlns:p14="http://schemas.microsoft.com/office/powerpoint/2010/main" val="3680903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- 10ms churn == 360mi network separation</a:t>
            </a:r>
          </a:p>
        </p:txBody>
      </p:sp>
      <p:sp>
        <p:nvSpPr>
          <p:cNvPr id="4" name="Slide Number Placeholder 3"/>
          <p:cNvSpPr>
            <a:spLocks noGrp="1"/>
          </p:cNvSpPr>
          <p:nvPr>
            <p:ph type="sldNum" sz="quarter" idx="5"/>
          </p:nvPr>
        </p:nvSpPr>
        <p:spPr/>
        <p:txBody>
          <a:bodyPr/>
          <a:lstStyle/>
          <a:p>
            <a:fld id="{2805EA2B-E84E-4D32-BF2E-CFF823A19F5E}" type="slidenum">
              <a:rPr lang="en-US" smtClean="0"/>
              <a:t>37</a:t>
            </a:fld>
            <a:endParaRPr lang="en-US"/>
          </a:p>
        </p:txBody>
      </p:sp>
    </p:spTree>
    <p:extLst>
      <p:ext uri="{BB962C8B-B14F-4D97-AF65-F5344CB8AC3E}">
        <p14:creationId xmlns:p14="http://schemas.microsoft.com/office/powerpoint/2010/main" val="3774154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2805EA2B-E84E-4D32-BF2E-CFF823A19F5E}" type="slidenum">
              <a:rPr lang="en-US" smtClean="0"/>
              <a:t>4</a:t>
            </a:fld>
            <a:endParaRPr lang="en-US"/>
          </a:p>
        </p:txBody>
      </p:sp>
    </p:spTree>
    <p:extLst>
      <p:ext uri="{BB962C8B-B14F-4D97-AF65-F5344CB8AC3E}">
        <p14:creationId xmlns:p14="http://schemas.microsoft.com/office/powerpoint/2010/main" val="3140197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Seen this example “beef beaten to death….</a:t>
            </a:r>
            <a:r>
              <a:rPr lang="en-US" dirty="0" err="1"/>
              <a:t>deadbeef</a:t>
            </a:r>
            <a:r>
              <a:rPr lang="en-US" dirty="0"/>
              <a:t>”</a:t>
            </a:r>
          </a:p>
          <a:p>
            <a:r>
              <a:rPr lang="en-US" dirty="0"/>
              <a:t>- Vulnerability: unchecked call: </a:t>
            </a:r>
            <a:r>
              <a:rPr lang="en-US" dirty="0" err="1"/>
              <a:t>strcpy</a:t>
            </a:r>
            <a:r>
              <a:rPr lang="en-US" dirty="0"/>
              <a:t>() doesn’t know length of buffer</a:t>
            </a:r>
          </a:p>
        </p:txBody>
      </p:sp>
      <p:sp>
        <p:nvSpPr>
          <p:cNvPr id="4" name="Slide Number Placeholder 3"/>
          <p:cNvSpPr>
            <a:spLocks noGrp="1"/>
          </p:cNvSpPr>
          <p:nvPr>
            <p:ph type="sldNum" sz="quarter" idx="5"/>
          </p:nvPr>
        </p:nvSpPr>
        <p:spPr/>
        <p:txBody>
          <a:bodyPr/>
          <a:lstStyle/>
          <a:p>
            <a:fld id="{2805EA2B-E84E-4D32-BF2E-CFF823A19F5E}" type="slidenum">
              <a:rPr lang="en-US" smtClean="0"/>
              <a:t>5</a:t>
            </a:fld>
            <a:endParaRPr lang="en-US"/>
          </a:p>
        </p:txBody>
      </p:sp>
    </p:spTree>
    <p:extLst>
      <p:ext uri="{BB962C8B-B14F-4D97-AF65-F5344CB8AC3E}">
        <p14:creationId xmlns:p14="http://schemas.microsoft.com/office/powerpoint/2010/main" val="1178360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Control-flow attacks</a:t>
            </a:r>
          </a:p>
          <a:p>
            <a:r>
              <a:rPr lang="en-US" dirty="0"/>
              <a:t>- </a:t>
            </a:r>
            <a:r>
              <a:rPr lang="en-US" dirty="0" err="1"/>
              <a:t>Derandomization</a:t>
            </a:r>
            <a:r>
              <a:rPr lang="en-US" dirty="0"/>
              <a:t> // Side-Channel</a:t>
            </a:r>
          </a:p>
        </p:txBody>
      </p:sp>
      <p:sp>
        <p:nvSpPr>
          <p:cNvPr id="4" name="Slide Number Placeholder 3"/>
          <p:cNvSpPr>
            <a:spLocks noGrp="1"/>
          </p:cNvSpPr>
          <p:nvPr>
            <p:ph type="sldNum" sz="quarter" idx="5"/>
          </p:nvPr>
        </p:nvSpPr>
        <p:spPr/>
        <p:txBody>
          <a:bodyPr/>
          <a:lstStyle/>
          <a:p>
            <a:fld id="{2805EA2B-E84E-4D32-BF2E-CFF823A19F5E}" type="slidenum">
              <a:rPr lang="en-US" smtClean="0"/>
              <a:t>8</a:t>
            </a:fld>
            <a:endParaRPr lang="en-US"/>
          </a:p>
        </p:txBody>
      </p:sp>
    </p:spTree>
    <p:extLst>
      <p:ext uri="{BB962C8B-B14F-4D97-AF65-F5344CB8AC3E}">
        <p14:creationId xmlns:p14="http://schemas.microsoft.com/office/powerpoint/2010/main" val="3584401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High durability with churn + high entropy</a:t>
            </a:r>
          </a:p>
        </p:txBody>
      </p:sp>
      <p:sp>
        <p:nvSpPr>
          <p:cNvPr id="4" name="Slide Number Placeholder 3"/>
          <p:cNvSpPr>
            <a:spLocks noGrp="1"/>
          </p:cNvSpPr>
          <p:nvPr>
            <p:ph type="sldNum" sz="quarter" idx="5"/>
          </p:nvPr>
        </p:nvSpPr>
        <p:spPr/>
        <p:txBody>
          <a:bodyPr/>
          <a:lstStyle/>
          <a:p>
            <a:fld id="{2805EA2B-E84E-4D32-BF2E-CFF823A19F5E}" type="slidenum">
              <a:rPr lang="en-US" smtClean="0"/>
              <a:t>10</a:t>
            </a:fld>
            <a:endParaRPr lang="en-US"/>
          </a:p>
        </p:txBody>
      </p:sp>
    </p:spTree>
    <p:extLst>
      <p:ext uri="{BB962C8B-B14F-4D97-AF65-F5344CB8AC3E}">
        <p14:creationId xmlns:p14="http://schemas.microsoft.com/office/powerpoint/2010/main" val="2093877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When do we churn?</a:t>
            </a:r>
          </a:p>
        </p:txBody>
      </p:sp>
      <p:sp>
        <p:nvSpPr>
          <p:cNvPr id="4" name="Slide Number Placeholder 3"/>
          <p:cNvSpPr>
            <a:spLocks noGrp="1"/>
          </p:cNvSpPr>
          <p:nvPr>
            <p:ph type="sldNum" sz="quarter" idx="5"/>
          </p:nvPr>
        </p:nvSpPr>
        <p:spPr/>
        <p:txBody>
          <a:bodyPr/>
          <a:lstStyle/>
          <a:p>
            <a:fld id="{2805EA2B-E84E-4D32-BF2E-CFF823A19F5E}" type="slidenum">
              <a:rPr lang="en-US" smtClean="0"/>
              <a:t>16</a:t>
            </a:fld>
            <a:endParaRPr lang="en-US"/>
          </a:p>
        </p:txBody>
      </p:sp>
    </p:spTree>
    <p:extLst>
      <p:ext uri="{BB962C8B-B14F-4D97-AF65-F5344CB8AC3E}">
        <p14:creationId xmlns:p14="http://schemas.microsoft.com/office/powerpoint/2010/main" val="1383181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When do we churn?</a:t>
            </a:r>
          </a:p>
        </p:txBody>
      </p:sp>
      <p:sp>
        <p:nvSpPr>
          <p:cNvPr id="4" name="Slide Number Placeholder 3"/>
          <p:cNvSpPr>
            <a:spLocks noGrp="1"/>
          </p:cNvSpPr>
          <p:nvPr>
            <p:ph type="sldNum" sz="quarter" idx="5"/>
          </p:nvPr>
        </p:nvSpPr>
        <p:spPr/>
        <p:txBody>
          <a:bodyPr/>
          <a:lstStyle/>
          <a:p>
            <a:fld id="{2805EA2B-E84E-4D32-BF2E-CFF823A19F5E}" type="slidenum">
              <a:rPr lang="en-US" smtClean="0"/>
              <a:t>24</a:t>
            </a:fld>
            <a:endParaRPr lang="en-US"/>
          </a:p>
        </p:txBody>
      </p:sp>
    </p:spTree>
    <p:extLst>
      <p:ext uri="{BB962C8B-B14F-4D97-AF65-F5344CB8AC3E}">
        <p14:creationId xmlns:p14="http://schemas.microsoft.com/office/powerpoint/2010/main" val="2799270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 Overhead can be hidden due to parallel access</a:t>
            </a:r>
          </a:p>
        </p:txBody>
      </p:sp>
      <p:sp>
        <p:nvSpPr>
          <p:cNvPr id="4" name="Slide Number Placeholder 3"/>
          <p:cNvSpPr>
            <a:spLocks noGrp="1"/>
          </p:cNvSpPr>
          <p:nvPr>
            <p:ph type="sldNum" sz="quarter" idx="5"/>
          </p:nvPr>
        </p:nvSpPr>
        <p:spPr/>
        <p:txBody>
          <a:bodyPr/>
          <a:lstStyle/>
          <a:p>
            <a:fld id="{2805EA2B-E84E-4D32-BF2E-CFF823A19F5E}" type="slidenum">
              <a:rPr lang="en-US" smtClean="0"/>
              <a:t>25</a:t>
            </a:fld>
            <a:endParaRPr lang="en-US"/>
          </a:p>
        </p:txBody>
      </p:sp>
    </p:spTree>
    <p:extLst>
      <p:ext uri="{BB962C8B-B14F-4D97-AF65-F5344CB8AC3E}">
        <p14:creationId xmlns:p14="http://schemas.microsoft.com/office/powerpoint/2010/main" val="2233281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5EA2B-E84E-4D32-BF2E-CFF823A19F5E}" type="slidenum">
              <a:rPr lang="en-US" smtClean="0"/>
              <a:t>28</a:t>
            </a:fld>
            <a:endParaRPr lang="en-US"/>
          </a:p>
        </p:txBody>
      </p:sp>
    </p:spTree>
    <p:extLst>
      <p:ext uri="{BB962C8B-B14F-4D97-AF65-F5344CB8AC3E}">
        <p14:creationId xmlns:p14="http://schemas.microsoft.com/office/powerpoint/2010/main" val="115514046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635000B-0DF1-4F47-9775-42E25F88ED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11496"/>
            <a:ext cx="9144002" cy="2175502"/>
          </a:xfrm>
          <a:prstGeom prst="rect">
            <a:avLst/>
          </a:prstGeom>
        </p:spPr>
      </p:pic>
      <p:grpSp>
        <p:nvGrpSpPr>
          <p:cNvPr id="13" name="Group 12">
            <a:extLst>
              <a:ext uri="{FF2B5EF4-FFF2-40B4-BE49-F238E27FC236}">
                <a16:creationId xmlns:a16="http://schemas.microsoft.com/office/drawing/2014/main" id="{FD3A82CA-A0C5-41C9-AF8C-CBE595FF8948}"/>
              </a:ext>
            </a:extLst>
          </p:cNvPr>
          <p:cNvGrpSpPr/>
          <p:nvPr userDrawn="1"/>
        </p:nvGrpSpPr>
        <p:grpSpPr>
          <a:xfrm>
            <a:off x="-3" y="422230"/>
            <a:ext cx="9144003" cy="6435769"/>
            <a:chOff x="-3" y="422230"/>
            <a:chExt cx="9144003" cy="6435769"/>
          </a:xfrm>
          <a:effectLst>
            <a:outerShdw blurRad="76200" dist="38100" dir="13500000" algn="br" rotWithShape="0">
              <a:prstClr val="black">
                <a:alpha val="70000"/>
              </a:prstClr>
            </a:outerShdw>
          </a:effectLst>
        </p:grpSpPr>
        <p:sp>
          <p:nvSpPr>
            <p:cNvPr id="21" name="Rectangle 20">
              <a:extLst>
                <a:ext uri="{FF2B5EF4-FFF2-40B4-BE49-F238E27FC236}">
                  <a16:creationId xmlns:a16="http://schemas.microsoft.com/office/drawing/2014/main" id="{3E5A2D1C-4382-4AD1-A076-1375B7A561EE}"/>
                </a:ext>
              </a:extLst>
            </p:cNvPr>
            <p:cNvSpPr/>
            <p:nvPr userDrawn="1"/>
          </p:nvSpPr>
          <p:spPr>
            <a:xfrm rot="10800000">
              <a:off x="-3" y="2054649"/>
              <a:ext cx="9144000" cy="480335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a:extLst>
                <a:ext uri="{FF2B5EF4-FFF2-40B4-BE49-F238E27FC236}">
                  <a16:creationId xmlns:a16="http://schemas.microsoft.com/office/drawing/2014/main" id="{49D9A63B-4D20-4C8F-9F0F-01A5A0BDFF52}"/>
                </a:ext>
              </a:extLst>
            </p:cNvPr>
            <p:cNvSpPr/>
            <p:nvPr userDrawn="1"/>
          </p:nvSpPr>
          <p:spPr>
            <a:xfrm rot="16200000">
              <a:off x="6833287" y="429736"/>
              <a:ext cx="1624913" cy="1624913"/>
            </a:xfrm>
            <a:prstGeom prst="rtTriangl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D7BE7ED-C97D-4D76-A8D5-A5596C82427C}"/>
                </a:ext>
              </a:extLst>
            </p:cNvPr>
            <p:cNvSpPr/>
            <p:nvPr userDrawn="1"/>
          </p:nvSpPr>
          <p:spPr>
            <a:xfrm rot="10800000" flipH="1">
              <a:off x="8458200" y="422230"/>
              <a:ext cx="685800" cy="1626696"/>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038C9762-5EC4-4641-892A-F8745C89950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832788" y="265400"/>
            <a:ext cx="4669403" cy="1621710"/>
          </a:xfrm>
          <a:prstGeom prst="rect">
            <a:avLst/>
          </a:prstGeom>
          <a:effectLst>
            <a:outerShdw blurRad="38100" dist="50800" dir="8100000" algn="tr" rotWithShape="0">
              <a:prstClr val="black">
                <a:alpha val="70000"/>
              </a:prstClr>
            </a:outerShdw>
          </a:effectLst>
        </p:spPr>
      </p:pic>
      <p:grpSp>
        <p:nvGrpSpPr>
          <p:cNvPr id="12" name="Group 11">
            <a:extLst>
              <a:ext uri="{FF2B5EF4-FFF2-40B4-BE49-F238E27FC236}">
                <a16:creationId xmlns:a16="http://schemas.microsoft.com/office/drawing/2014/main" id="{353DA0D3-C1D6-44AD-B269-F7F11F849C26}"/>
              </a:ext>
            </a:extLst>
          </p:cNvPr>
          <p:cNvGrpSpPr/>
          <p:nvPr userDrawn="1"/>
        </p:nvGrpSpPr>
        <p:grpSpPr>
          <a:xfrm>
            <a:off x="-1" y="-11492"/>
            <a:ext cx="9144001" cy="1814054"/>
            <a:chOff x="-1" y="-11492"/>
            <a:chExt cx="9144001" cy="1814054"/>
          </a:xfrm>
          <a:effectLst>
            <a:outerShdw blurRad="76200" dist="38100" dir="2700000" algn="tl" rotWithShape="0">
              <a:prstClr val="black">
                <a:alpha val="70000"/>
              </a:prstClr>
            </a:outerShdw>
          </a:effectLst>
        </p:grpSpPr>
        <p:sp>
          <p:nvSpPr>
            <p:cNvPr id="9" name="Rectangle 8">
              <a:extLst>
                <a:ext uri="{FF2B5EF4-FFF2-40B4-BE49-F238E27FC236}">
                  <a16:creationId xmlns:a16="http://schemas.microsoft.com/office/drawing/2014/main" id="{22355A76-6B1A-4362-B72E-3B668E74FD03}"/>
                </a:ext>
              </a:extLst>
            </p:cNvPr>
            <p:cNvSpPr/>
            <p:nvPr userDrawn="1"/>
          </p:nvSpPr>
          <p:spPr>
            <a:xfrm rot="10800000">
              <a:off x="0" y="-11492"/>
              <a:ext cx="9144000" cy="181635"/>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6DCCDB63-07FE-4EB1-BB2C-037BBB23D4AD}"/>
                </a:ext>
              </a:extLst>
            </p:cNvPr>
            <p:cNvSpPr/>
            <p:nvPr userDrawn="1"/>
          </p:nvSpPr>
          <p:spPr>
            <a:xfrm rot="5400000">
              <a:off x="1742303" y="176355"/>
              <a:ext cx="1624913" cy="1624913"/>
            </a:xfrm>
            <a:prstGeom prst="rtTriangl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06639E8-802B-4991-8148-A5E4CF630DF7}"/>
                </a:ext>
              </a:extLst>
            </p:cNvPr>
            <p:cNvSpPr/>
            <p:nvPr userDrawn="1"/>
          </p:nvSpPr>
          <p:spPr>
            <a:xfrm rot="10800000">
              <a:off x="-1" y="174930"/>
              <a:ext cx="1742303" cy="1627632"/>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extLst>
              <a:ext uri="{FF2B5EF4-FFF2-40B4-BE49-F238E27FC236}">
                <a16:creationId xmlns:a16="http://schemas.microsoft.com/office/drawing/2014/main" id="{F6439FCF-2DC7-47A8-A8D2-44EA6DC5E84A}"/>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70006" y="170144"/>
            <a:ext cx="1946190" cy="1437689"/>
          </a:xfrm>
          <a:prstGeom prst="parallelogram">
            <a:avLst>
              <a:gd name="adj" fmla="val 100148"/>
            </a:avLst>
          </a:prstGeom>
          <a:effectLst>
            <a:innerShdw blurRad="76200" dist="38100" dir="13500000">
              <a:prstClr val="black">
                <a:alpha val="70000"/>
              </a:prstClr>
            </a:innerShdw>
          </a:effectLst>
        </p:spPr>
      </p:pic>
      <p:pic>
        <p:nvPicPr>
          <p:cNvPr id="30" name="Picture 29">
            <a:extLst>
              <a:ext uri="{FF2B5EF4-FFF2-40B4-BE49-F238E27FC236}">
                <a16:creationId xmlns:a16="http://schemas.microsoft.com/office/drawing/2014/main" id="{64EA8BD4-B5C2-49E9-85EE-B09EAB0C109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7819" y="175866"/>
            <a:ext cx="1946191" cy="1437689"/>
          </a:xfrm>
          <a:prstGeom prst="parallelogram">
            <a:avLst>
              <a:gd name="adj" fmla="val 100148"/>
            </a:avLst>
          </a:prstGeom>
          <a:effectLst>
            <a:innerShdw blurRad="76200" dist="38100" dir="13500000">
              <a:prstClr val="black">
                <a:alpha val="70000"/>
              </a:prstClr>
            </a:innerShdw>
          </a:effectLst>
        </p:spPr>
      </p:pic>
      <p:pic>
        <p:nvPicPr>
          <p:cNvPr id="31" name="Picture 30">
            <a:extLst>
              <a:ext uri="{FF2B5EF4-FFF2-40B4-BE49-F238E27FC236}">
                <a16:creationId xmlns:a16="http://schemas.microsoft.com/office/drawing/2014/main" id="{65DF8540-7C0D-4F11-8C35-531958B8FDFE}"/>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7276484" y="618744"/>
            <a:ext cx="1946190" cy="1437689"/>
          </a:xfrm>
          <a:prstGeom prst="parallelogram">
            <a:avLst>
              <a:gd name="adj" fmla="val 100148"/>
            </a:avLst>
          </a:prstGeom>
          <a:effectLst>
            <a:innerShdw blurRad="76200" dist="38100" dir="2700000">
              <a:prstClr val="black">
                <a:alpha val="70000"/>
              </a:prstClr>
            </a:innerShdw>
          </a:effectLst>
        </p:spPr>
      </p:pic>
      <p:pic>
        <p:nvPicPr>
          <p:cNvPr id="32" name="Picture 31">
            <a:extLst>
              <a:ext uri="{FF2B5EF4-FFF2-40B4-BE49-F238E27FC236}">
                <a16:creationId xmlns:a16="http://schemas.microsoft.com/office/drawing/2014/main" id="{69F1C531-1248-42F2-B621-E6DC04C65182}"/>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8246492" y="618744"/>
            <a:ext cx="1946190" cy="1437689"/>
          </a:xfrm>
          <a:prstGeom prst="parallelogram">
            <a:avLst>
              <a:gd name="adj" fmla="val 100148"/>
            </a:avLst>
          </a:prstGeom>
          <a:effectLst>
            <a:innerShdw blurRad="76200" dist="38100" dir="2700000">
              <a:prstClr val="black">
                <a:alpha val="70000"/>
              </a:prstClr>
            </a:innerShdw>
          </a:effectLst>
        </p:spPr>
      </p:pic>
      <p:pic>
        <p:nvPicPr>
          <p:cNvPr id="33" name="Picture 32">
            <a:extLst>
              <a:ext uri="{FF2B5EF4-FFF2-40B4-BE49-F238E27FC236}">
                <a16:creationId xmlns:a16="http://schemas.microsoft.com/office/drawing/2014/main" id="{4EF67CCC-F0CA-450F-BB66-FFB754950462}"/>
              </a:ext>
            </a:extLst>
          </p:cNvPr>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954367" y="174930"/>
            <a:ext cx="1946191" cy="1437689"/>
          </a:xfrm>
          <a:prstGeom prst="parallelogram">
            <a:avLst>
              <a:gd name="adj" fmla="val 100148"/>
            </a:avLst>
          </a:prstGeom>
          <a:effectLst>
            <a:innerShdw blurRad="76200" dist="38100" dir="13500000">
              <a:prstClr val="black">
                <a:alpha val="70000"/>
              </a:prstClr>
            </a:innerShdw>
          </a:effectLst>
        </p:spPr>
      </p:pic>
      <p:pic>
        <p:nvPicPr>
          <p:cNvPr id="34" name="Picture 33">
            <a:extLst>
              <a:ext uri="{FF2B5EF4-FFF2-40B4-BE49-F238E27FC236}">
                <a16:creationId xmlns:a16="http://schemas.microsoft.com/office/drawing/2014/main" id="{217DA615-9427-4BF3-B0EB-C16C4133AB23}"/>
              </a:ext>
            </a:extLst>
          </p:cNvPr>
          <p:cNvPicPr>
            <a:picLocks noChangeAspect="1"/>
          </p:cNvPicPr>
          <p:nvPr userDrawn="1"/>
        </p:nvPicPr>
        <p:blipFill rotWithShape="1">
          <a:blip r:embed="rId9">
            <a:extLst>
              <a:ext uri="{28A0092B-C50C-407E-A947-70E740481C1C}">
                <a14:useLocalDpi xmlns:a14="http://schemas.microsoft.com/office/drawing/2010/main"/>
              </a:ext>
            </a:extLst>
          </a:blip>
          <a:srcRect/>
          <a:stretch/>
        </p:blipFill>
        <p:spPr>
          <a:xfrm>
            <a:off x="-4" y="4811449"/>
            <a:ext cx="9144003" cy="2046551"/>
          </a:xfrm>
          <a:prstGeom prst="rect">
            <a:avLst/>
          </a:prstGeom>
          <a:effectLst/>
        </p:spPr>
      </p:pic>
      <p:sp>
        <p:nvSpPr>
          <p:cNvPr id="36" name="Rectangle 35">
            <a:extLst>
              <a:ext uri="{FF2B5EF4-FFF2-40B4-BE49-F238E27FC236}">
                <a16:creationId xmlns:a16="http://schemas.microsoft.com/office/drawing/2014/main" id="{B686F7FF-0410-401C-A8F4-2A6D00DCF4EF}"/>
              </a:ext>
            </a:extLst>
          </p:cNvPr>
          <p:cNvSpPr/>
          <p:nvPr userDrawn="1"/>
        </p:nvSpPr>
        <p:spPr>
          <a:xfrm>
            <a:off x="-6" y="4811450"/>
            <a:ext cx="9144006" cy="457233"/>
          </a:xfrm>
          <a:prstGeom prst="rect">
            <a:avLst/>
          </a:prstGeom>
          <a:solidFill>
            <a:schemeClr val="bg1">
              <a:alpha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43D775C-C9A3-4643-A56D-2696B8701BA3}"/>
              </a:ext>
            </a:extLst>
          </p:cNvPr>
          <p:cNvSpPr/>
          <p:nvPr userDrawn="1"/>
        </p:nvSpPr>
        <p:spPr>
          <a:xfrm rot="10800000">
            <a:off x="-6" y="3831921"/>
            <a:ext cx="9144000" cy="980463"/>
          </a:xfrm>
          <a:prstGeom prst="rect">
            <a:avLst/>
          </a:prstGeom>
          <a:solidFill>
            <a:schemeClr val="bg2">
              <a:lumMod val="25000"/>
            </a:schemeClr>
          </a:solidFill>
          <a:ln>
            <a:solidFill>
              <a:schemeClr val="bg2">
                <a:lumMod val="2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a:off x="308919" y="2171512"/>
            <a:ext cx="8526162" cy="1652904"/>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userDrawn="1">
            <p:ph type="subTitle" idx="1"/>
          </p:nvPr>
        </p:nvSpPr>
        <p:spPr>
          <a:xfrm>
            <a:off x="308919" y="3919672"/>
            <a:ext cx="8526162" cy="78420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102437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61A266C-5E90-4206-8A84-D0CA263564C1}" type="slidenum">
              <a:rPr lang="en-US" smtClean="0"/>
              <a:t>‹#›</a:t>
            </a:fld>
            <a:endParaRPr lang="en-US"/>
          </a:p>
        </p:txBody>
      </p:sp>
    </p:spTree>
    <p:extLst>
      <p:ext uri="{BB962C8B-B14F-4D97-AF65-F5344CB8AC3E}">
        <p14:creationId xmlns:p14="http://schemas.microsoft.com/office/powerpoint/2010/main" val="67254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61A266C-5E90-4206-8A84-D0CA263564C1}" type="slidenum">
              <a:rPr lang="en-US" smtClean="0"/>
              <a:t>‹#›</a:t>
            </a:fld>
            <a:endParaRPr lang="en-US"/>
          </a:p>
        </p:txBody>
      </p:sp>
    </p:spTree>
    <p:extLst>
      <p:ext uri="{BB962C8B-B14F-4D97-AF65-F5344CB8AC3E}">
        <p14:creationId xmlns:p14="http://schemas.microsoft.com/office/powerpoint/2010/main" val="3902053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61A266C-5E90-4206-8A84-D0CA263564C1}" type="slidenum">
              <a:rPr lang="en-US" smtClean="0"/>
              <a:t>‹#›</a:t>
            </a:fld>
            <a:endParaRPr lang="en-US"/>
          </a:p>
        </p:txBody>
      </p:sp>
      <p:cxnSp>
        <p:nvCxnSpPr>
          <p:cNvPr id="10" name="Straight Connector 9">
            <a:extLst>
              <a:ext uri="{FF2B5EF4-FFF2-40B4-BE49-F238E27FC236}">
                <a16:creationId xmlns:a16="http://schemas.microsoft.com/office/drawing/2014/main" id="{B47353A3-E90C-4B91-97B1-58C46BEC519C}"/>
              </a:ext>
            </a:extLst>
          </p:cNvPr>
          <p:cNvCxnSpPr>
            <a:cxnSpLocks/>
          </p:cNvCxnSpPr>
          <p:nvPr userDrawn="1"/>
        </p:nvCxnSpPr>
        <p:spPr>
          <a:xfrm>
            <a:off x="0" y="1237120"/>
            <a:ext cx="9144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BB24D26-BA8E-4477-95DD-AB52258E6454}"/>
              </a:ext>
            </a:extLst>
          </p:cNvPr>
          <p:cNvSpPr/>
          <p:nvPr userDrawn="1"/>
        </p:nvSpPr>
        <p:spPr>
          <a:xfrm rot="-2700000">
            <a:off x="8737249" y="1174055"/>
            <a:ext cx="210443" cy="1242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2" name="Rectangle 11">
            <a:extLst>
              <a:ext uri="{FF2B5EF4-FFF2-40B4-BE49-F238E27FC236}">
                <a16:creationId xmlns:a16="http://schemas.microsoft.com/office/drawing/2014/main" id="{5349EE9A-328A-4FF4-8F28-77D0312DD01E}"/>
              </a:ext>
            </a:extLst>
          </p:cNvPr>
          <p:cNvSpPr/>
          <p:nvPr userDrawn="1"/>
        </p:nvSpPr>
        <p:spPr>
          <a:xfrm rot="-2700000">
            <a:off x="8317369" y="1174639"/>
            <a:ext cx="210443" cy="1242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645754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61A266C-5E90-4206-8A84-D0CA263564C1}" type="slidenum">
              <a:rPr lang="en-US" smtClean="0"/>
              <a:t>‹#›</a:t>
            </a:fld>
            <a:endParaRPr lang="en-US"/>
          </a:p>
        </p:txBody>
      </p:sp>
    </p:spTree>
    <p:extLst>
      <p:ext uri="{BB962C8B-B14F-4D97-AF65-F5344CB8AC3E}">
        <p14:creationId xmlns:p14="http://schemas.microsoft.com/office/powerpoint/2010/main" val="1511476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No White Ba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635000B-0DF1-4F47-9775-42E25F88ED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11496"/>
            <a:ext cx="9144002" cy="2175502"/>
          </a:xfrm>
          <a:prstGeom prst="rect">
            <a:avLst/>
          </a:prstGeom>
        </p:spPr>
      </p:pic>
      <p:grpSp>
        <p:nvGrpSpPr>
          <p:cNvPr id="13" name="Group 12">
            <a:extLst>
              <a:ext uri="{FF2B5EF4-FFF2-40B4-BE49-F238E27FC236}">
                <a16:creationId xmlns:a16="http://schemas.microsoft.com/office/drawing/2014/main" id="{FD3A82CA-A0C5-41C9-AF8C-CBE595FF8948}"/>
              </a:ext>
            </a:extLst>
          </p:cNvPr>
          <p:cNvGrpSpPr/>
          <p:nvPr userDrawn="1"/>
        </p:nvGrpSpPr>
        <p:grpSpPr>
          <a:xfrm>
            <a:off x="-3" y="422230"/>
            <a:ext cx="9144003" cy="6435769"/>
            <a:chOff x="-3" y="422230"/>
            <a:chExt cx="9144003" cy="6435769"/>
          </a:xfrm>
          <a:effectLst>
            <a:outerShdw blurRad="76200" dist="38100" dir="13500000" algn="br" rotWithShape="0">
              <a:prstClr val="black">
                <a:alpha val="70000"/>
              </a:prstClr>
            </a:outerShdw>
          </a:effectLst>
        </p:grpSpPr>
        <p:sp>
          <p:nvSpPr>
            <p:cNvPr id="21" name="Rectangle 20">
              <a:extLst>
                <a:ext uri="{FF2B5EF4-FFF2-40B4-BE49-F238E27FC236}">
                  <a16:creationId xmlns:a16="http://schemas.microsoft.com/office/drawing/2014/main" id="{3E5A2D1C-4382-4AD1-A076-1375B7A561EE}"/>
                </a:ext>
              </a:extLst>
            </p:cNvPr>
            <p:cNvSpPr/>
            <p:nvPr userDrawn="1"/>
          </p:nvSpPr>
          <p:spPr>
            <a:xfrm rot="10800000">
              <a:off x="-3" y="2054649"/>
              <a:ext cx="9144000" cy="480335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a:extLst>
                <a:ext uri="{FF2B5EF4-FFF2-40B4-BE49-F238E27FC236}">
                  <a16:creationId xmlns:a16="http://schemas.microsoft.com/office/drawing/2014/main" id="{49D9A63B-4D20-4C8F-9F0F-01A5A0BDFF52}"/>
                </a:ext>
              </a:extLst>
            </p:cNvPr>
            <p:cNvSpPr/>
            <p:nvPr userDrawn="1"/>
          </p:nvSpPr>
          <p:spPr>
            <a:xfrm rot="16200000">
              <a:off x="6833287" y="429736"/>
              <a:ext cx="1624913" cy="1624913"/>
            </a:xfrm>
            <a:prstGeom prst="rtTriangl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D7BE7ED-C97D-4D76-A8D5-A5596C82427C}"/>
                </a:ext>
              </a:extLst>
            </p:cNvPr>
            <p:cNvSpPr/>
            <p:nvPr userDrawn="1"/>
          </p:nvSpPr>
          <p:spPr>
            <a:xfrm rot="10800000" flipH="1">
              <a:off x="8458200" y="422230"/>
              <a:ext cx="685800" cy="1626696"/>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038C9762-5EC4-4641-892A-F8745C89950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832788" y="265400"/>
            <a:ext cx="4669403" cy="1621710"/>
          </a:xfrm>
          <a:prstGeom prst="rect">
            <a:avLst/>
          </a:prstGeom>
          <a:effectLst>
            <a:outerShdw blurRad="38100" dist="50800" dir="8100000" algn="tr" rotWithShape="0">
              <a:prstClr val="black">
                <a:alpha val="70000"/>
              </a:prstClr>
            </a:outerShdw>
          </a:effectLst>
        </p:spPr>
      </p:pic>
      <p:grpSp>
        <p:nvGrpSpPr>
          <p:cNvPr id="12" name="Group 11">
            <a:extLst>
              <a:ext uri="{FF2B5EF4-FFF2-40B4-BE49-F238E27FC236}">
                <a16:creationId xmlns:a16="http://schemas.microsoft.com/office/drawing/2014/main" id="{353DA0D3-C1D6-44AD-B269-F7F11F849C26}"/>
              </a:ext>
            </a:extLst>
          </p:cNvPr>
          <p:cNvGrpSpPr/>
          <p:nvPr userDrawn="1"/>
        </p:nvGrpSpPr>
        <p:grpSpPr>
          <a:xfrm>
            <a:off x="-1" y="-11492"/>
            <a:ext cx="9144001" cy="1814054"/>
            <a:chOff x="-1" y="-11492"/>
            <a:chExt cx="9144001" cy="1814054"/>
          </a:xfrm>
          <a:effectLst>
            <a:outerShdw blurRad="76200" dist="38100" dir="2700000" algn="tl" rotWithShape="0">
              <a:prstClr val="black">
                <a:alpha val="70000"/>
              </a:prstClr>
            </a:outerShdw>
          </a:effectLst>
        </p:grpSpPr>
        <p:sp>
          <p:nvSpPr>
            <p:cNvPr id="9" name="Rectangle 8">
              <a:extLst>
                <a:ext uri="{FF2B5EF4-FFF2-40B4-BE49-F238E27FC236}">
                  <a16:creationId xmlns:a16="http://schemas.microsoft.com/office/drawing/2014/main" id="{22355A76-6B1A-4362-B72E-3B668E74FD03}"/>
                </a:ext>
              </a:extLst>
            </p:cNvPr>
            <p:cNvSpPr/>
            <p:nvPr userDrawn="1"/>
          </p:nvSpPr>
          <p:spPr>
            <a:xfrm rot="10800000">
              <a:off x="0" y="-11492"/>
              <a:ext cx="9144000" cy="181635"/>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6DCCDB63-07FE-4EB1-BB2C-037BBB23D4AD}"/>
                </a:ext>
              </a:extLst>
            </p:cNvPr>
            <p:cNvSpPr/>
            <p:nvPr userDrawn="1"/>
          </p:nvSpPr>
          <p:spPr>
            <a:xfrm rot="5400000">
              <a:off x="1742303" y="176355"/>
              <a:ext cx="1624913" cy="1624913"/>
            </a:xfrm>
            <a:prstGeom prst="rtTriangl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06639E8-802B-4991-8148-A5E4CF630DF7}"/>
                </a:ext>
              </a:extLst>
            </p:cNvPr>
            <p:cNvSpPr/>
            <p:nvPr userDrawn="1"/>
          </p:nvSpPr>
          <p:spPr>
            <a:xfrm rot="10800000">
              <a:off x="-1" y="174930"/>
              <a:ext cx="1742303" cy="1627632"/>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extLst>
              <a:ext uri="{FF2B5EF4-FFF2-40B4-BE49-F238E27FC236}">
                <a16:creationId xmlns:a16="http://schemas.microsoft.com/office/drawing/2014/main" id="{F6439FCF-2DC7-47A8-A8D2-44EA6DC5E84A}"/>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70006" y="170144"/>
            <a:ext cx="1946190" cy="1437689"/>
          </a:xfrm>
          <a:prstGeom prst="parallelogram">
            <a:avLst>
              <a:gd name="adj" fmla="val 100148"/>
            </a:avLst>
          </a:prstGeom>
          <a:effectLst>
            <a:innerShdw blurRad="76200" dist="38100" dir="13500000">
              <a:prstClr val="black">
                <a:alpha val="70000"/>
              </a:prstClr>
            </a:innerShdw>
          </a:effectLst>
        </p:spPr>
      </p:pic>
      <p:pic>
        <p:nvPicPr>
          <p:cNvPr id="30" name="Picture 29">
            <a:extLst>
              <a:ext uri="{FF2B5EF4-FFF2-40B4-BE49-F238E27FC236}">
                <a16:creationId xmlns:a16="http://schemas.microsoft.com/office/drawing/2014/main" id="{64EA8BD4-B5C2-49E9-85EE-B09EAB0C109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7819" y="175866"/>
            <a:ext cx="1946191" cy="1437689"/>
          </a:xfrm>
          <a:prstGeom prst="parallelogram">
            <a:avLst>
              <a:gd name="adj" fmla="val 100148"/>
            </a:avLst>
          </a:prstGeom>
          <a:effectLst>
            <a:innerShdw blurRad="76200" dist="38100" dir="13500000">
              <a:prstClr val="black">
                <a:alpha val="70000"/>
              </a:prstClr>
            </a:innerShdw>
          </a:effectLst>
        </p:spPr>
      </p:pic>
      <p:pic>
        <p:nvPicPr>
          <p:cNvPr id="31" name="Picture 30">
            <a:extLst>
              <a:ext uri="{FF2B5EF4-FFF2-40B4-BE49-F238E27FC236}">
                <a16:creationId xmlns:a16="http://schemas.microsoft.com/office/drawing/2014/main" id="{65DF8540-7C0D-4F11-8C35-531958B8FDFE}"/>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7276484" y="618744"/>
            <a:ext cx="1946190" cy="1437689"/>
          </a:xfrm>
          <a:prstGeom prst="parallelogram">
            <a:avLst>
              <a:gd name="adj" fmla="val 100148"/>
            </a:avLst>
          </a:prstGeom>
          <a:effectLst>
            <a:innerShdw blurRad="76200" dist="38100" dir="2700000">
              <a:prstClr val="black">
                <a:alpha val="70000"/>
              </a:prstClr>
            </a:innerShdw>
          </a:effectLst>
        </p:spPr>
      </p:pic>
      <p:pic>
        <p:nvPicPr>
          <p:cNvPr id="32" name="Picture 31">
            <a:extLst>
              <a:ext uri="{FF2B5EF4-FFF2-40B4-BE49-F238E27FC236}">
                <a16:creationId xmlns:a16="http://schemas.microsoft.com/office/drawing/2014/main" id="{69F1C531-1248-42F2-B621-E6DC04C65182}"/>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8246492" y="618744"/>
            <a:ext cx="1946190" cy="1437689"/>
          </a:xfrm>
          <a:prstGeom prst="parallelogram">
            <a:avLst>
              <a:gd name="adj" fmla="val 100148"/>
            </a:avLst>
          </a:prstGeom>
          <a:effectLst>
            <a:innerShdw blurRad="76200" dist="38100" dir="2700000">
              <a:prstClr val="black">
                <a:alpha val="70000"/>
              </a:prstClr>
            </a:innerShdw>
          </a:effectLst>
        </p:spPr>
      </p:pic>
      <p:pic>
        <p:nvPicPr>
          <p:cNvPr id="33" name="Picture 32">
            <a:extLst>
              <a:ext uri="{FF2B5EF4-FFF2-40B4-BE49-F238E27FC236}">
                <a16:creationId xmlns:a16="http://schemas.microsoft.com/office/drawing/2014/main" id="{4EF67CCC-F0CA-450F-BB66-FFB754950462}"/>
              </a:ext>
            </a:extLst>
          </p:cNvPr>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954367" y="174930"/>
            <a:ext cx="1946191" cy="1437689"/>
          </a:xfrm>
          <a:prstGeom prst="parallelogram">
            <a:avLst>
              <a:gd name="adj" fmla="val 100148"/>
            </a:avLst>
          </a:prstGeom>
          <a:effectLst>
            <a:innerShdw blurRad="76200" dist="38100" dir="13500000">
              <a:prstClr val="black">
                <a:alpha val="70000"/>
              </a:prstClr>
            </a:innerShdw>
          </a:effectLst>
        </p:spPr>
      </p:pic>
      <p:pic>
        <p:nvPicPr>
          <p:cNvPr id="34" name="Picture 33">
            <a:extLst>
              <a:ext uri="{FF2B5EF4-FFF2-40B4-BE49-F238E27FC236}">
                <a16:creationId xmlns:a16="http://schemas.microsoft.com/office/drawing/2014/main" id="{217DA615-9427-4BF3-B0EB-C16C4133AB23}"/>
              </a:ext>
            </a:extLst>
          </p:cNvPr>
          <p:cNvPicPr>
            <a:picLocks noChangeAspect="1"/>
          </p:cNvPicPr>
          <p:nvPr userDrawn="1"/>
        </p:nvPicPr>
        <p:blipFill rotWithShape="1">
          <a:blip r:embed="rId9">
            <a:extLst>
              <a:ext uri="{28A0092B-C50C-407E-A947-70E740481C1C}">
                <a14:useLocalDpi xmlns:a14="http://schemas.microsoft.com/office/drawing/2010/main"/>
              </a:ext>
            </a:extLst>
          </a:blip>
          <a:srcRect/>
          <a:stretch/>
        </p:blipFill>
        <p:spPr>
          <a:xfrm>
            <a:off x="-4" y="4811449"/>
            <a:ext cx="9144003" cy="2046551"/>
          </a:xfrm>
          <a:prstGeom prst="rect">
            <a:avLst/>
          </a:prstGeom>
          <a:effectLst/>
        </p:spPr>
      </p:pic>
      <p:sp>
        <p:nvSpPr>
          <p:cNvPr id="35" name="Rectangle 34">
            <a:extLst>
              <a:ext uri="{FF2B5EF4-FFF2-40B4-BE49-F238E27FC236}">
                <a16:creationId xmlns:a16="http://schemas.microsoft.com/office/drawing/2014/main" id="{043D775C-C9A3-4643-A56D-2696B8701BA3}"/>
              </a:ext>
            </a:extLst>
          </p:cNvPr>
          <p:cNvSpPr/>
          <p:nvPr userDrawn="1"/>
        </p:nvSpPr>
        <p:spPr>
          <a:xfrm rot="10800000">
            <a:off x="-6" y="3831921"/>
            <a:ext cx="9144000" cy="980463"/>
          </a:xfrm>
          <a:prstGeom prst="rect">
            <a:avLst/>
          </a:prstGeom>
          <a:solidFill>
            <a:schemeClr val="bg2">
              <a:lumMod val="25000"/>
            </a:schemeClr>
          </a:solidFill>
          <a:ln>
            <a:solidFill>
              <a:schemeClr val="bg2">
                <a:lumMod val="2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a:off x="308919" y="2171512"/>
            <a:ext cx="8526162" cy="1652904"/>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userDrawn="1">
            <p:ph type="subTitle" idx="1"/>
          </p:nvPr>
        </p:nvSpPr>
        <p:spPr>
          <a:xfrm>
            <a:off x="308919" y="3919672"/>
            <a:ext cx="8526162" cy="78420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332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61A266C-5E90-4206-8A84-D0CA263564C1}" type="slidenum">
              <a:rPr lang="en-US" smtClean="0"/>
              <a:t>‹#›</a:t>
            </a:fld>
            <a:endParaRPr lang="en-US"/>
          </a:p>
        </p:txBody>
      </p:sp>
      <p:cxnSp>
        <p:nvCxnSpPr>
          <p:cNvPr id="7" name="Straight Connector 6">
            <a:extLst>
              <a:ext uri="{FF2B5EF4-FFF2-40B4-BE49-F238E27FC236}">
                <a16:creationId xmlns:a16="http://schemas.microsoft.com/office/drawing/2014/main" id="{4E9E5FA2-4DAB-4DB3-92C2-2C103A135964}"/>
              </a:ext>
            </a:extLst>
          </p:cNvPr>
          <p:cNvCxnSpPr>
            <a:cxnSpLocks/>
          </p:cNvCxnSpPr>
          <p:nvPr userDrawn="1"/>
        </p:nvCxnSpPr>
        <p:spPr>
          <a:xfrm>
            <a:off x="0" y="1237120"/>
            <a:ext cx="9144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F4E61B3-F1CD-47CA-8329-BCFB1CC68472}"/>
              </a:ext>
            </a:extLst>
          </p:cNvPr>
          <p:cNvSpPr/>
          <p:nvPr userDrawn="1"/>
        </p:nvSpPr>
        <p:spPr>
          <a:xfrm rot="-2700000">
            <a:off x="8737249" y="1174055"/>
            <a:ext cx="210443" cy="1242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 name="Rectangle 8">
            <a:extLst>
              <a:ext uri="{FF2B5EF4-FFF2-40B4-BE49-F238E27FC236}">
                <a16:creationId xmlns:a16="http://schemas.microsoft.com/office/drawing/2014/main" id="{38E7B831-80BE-4BEB-94BE-0CD4EB8334DA}"/>
              </a:ext>
            </a:extLst>
          </p:cNvPr>
          <p:cNvSpPr/>
          <p:nvPr userDrawn="1"/>
        </p:nvSpPr>
        <p:spPr>
          <a:xfrm rot="-2700000">
            <a:off x="8317369" y="1174639"/>
            <a:ext cx="210443" cy="1242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2973562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61A266C-5E90-4206-8A84-D0CA263564C1}" type="slidenum">
              <a:rPr lang="en-US" smtClean="0"/>
              <a:t>‹#›</a:t>
            </a:fld>
            <a:endParaRPr lang="en-US"/>
          </a:p>
        </p:txBody>
      </p:sp>
    </p:spTree>
    <p:extLst>
      <p:ext uri="{BB962C8B-B14F-4D97-AF65-F5344CB8AC3E}">
        <p14:creationId xmlns:p14="http://schemas.microsoft.com/office/powerpoint/2010/main" val="2416064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07025" y="1354549"/>
            <a:ext cx="4207825" cy="4822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354549"/>
            <a:ext cx="4207825" cy="4822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761A266C-5E90-4206-8A84-D0CA263564C1}" type="slidenum">
              <a:rPr lang="en-US" smtClean="0"/>
              <a:t>‹#›</a:t>
            </a:fld>
            <a:endParaRPr lang="en-US"/>
          </a:p>
        </p:txBody>
      </p:sp>
      <p:cxnSp>
        <p:nvCxnSpPr>
          <p:cNvPr id="11" name="Straight Connector 10">
            <a:extLst>
              <a:ext uri="{FF2B5EF4-FFF2-40B4-BE49-F238E27FC236}">
                <a16:creationId xmlns:a16="http://schemas.microsoft.com/office/drawing/2014/main" id="{9DC8EC09-3E4E-4132-B818-60FF032DE883}"/>
              </a:ext>
            </a:extLst>
          </p:cNvPr>
          <p:cNvCxnSpPr>
            <a:cxnSpLocks/>
          </p:cNvCxnSpPr>
          <p:nvPr userDrawn="1"/>
        </p:nvCxnSpPr>
        <p:spPr>
          <a:xfrm>
            <a:off x="0" y="1237120"/>
            <a:ext cx="9144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827095F-E8F8-495E-92B6-503B61E386D3}"/>
              </a:ext>
            </a:extLst>
          </p:cNvPr>
          <p:cNvSpPr/>
          <p:nvPr userDrawn="1"/>
        </p:nvSpPr>
        <p:spPr>
          <a:xfrm rot="-2700000">
            <a:off x="8737249" y="1174055"/>
            <a:ext cx="210443" cy="1242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3" name="Rectangle 12">
            <a:extLst>
              <a:ext uri="{FF2B5EF4-FFF2-40B4-BE49-F238E27FC236}">
                <a16:creationId xmlns:a16="http://schemas.microsoft.com/office/drawing/2014/main" id="{0F587802-1698-4E96-A78F-59F1270334E3}"/>
              </a:ext>
            </a:extLst>
          </p:cNvPr>
          <p:cNvSpPr/>
          <p:nvPr userDrawn="1"/>
        </p:nvSpPr>
        <p:spPr>
          <a:xfrm rot="-2700000">
            <a:off x="8317369" y="1174639"/>
            <a:ext cx="210443" cy="1242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3753452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6324" y="365127"/>
            <a:ext cx="8531352" cy="823912"/>
          </a:xfrm>
        </p:spPr>
        <p:txBody>
          <a:bodyPr/>
          <a:lstStyle/>
          <a:p>
            <a:r>
              <a:rPr lang="en-US" dirty="0"/>
              <a:t>Click to edit Master title style</a:t>
            </a:r>
          </a:p>
        </p:txBody>
      </p:sp>
      <p:sp>
        <p:nvSpPr>
          <p:cNvPr id="3" name="Text Placeholder 2"/>
          <p:cNvSpPr>
            <a:spLocks noGrp="1"/>
          </p:cNvSpPr>
          <p:nvPr>
            <p:ph type="body" idx="1"/>
          </p:nvPr>
        </p:nvSpPr>
        <p:spPr>
          <a:xfrm>
            <a:off x="289656" y="1354548"/>
            <a:ext cx="4208526" cy="7538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89656" y="2108444"/>
            <a:ext cx="4208526" cy="40812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354548"/>
            <a:ext cx="4208526" cy="7538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108444"/>
            <a:ext cx="4208526" cy="4081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761A266C-5E90-4206-8A84-D0CA263564C1}" type="slidenum">
              <a:rPr lang="en-US" smtClean="0"/>
              <a:t>‹#›</a:t>
            </a:fld>
            <a:endParaRPr lang="en-US"/>
          </a:p>
        </p:txBody>
      </p:sp>
      <p:cxnSp>
        <p:nvCxnSpPr>
          <p:cNvPr id="13" name="Straight Connector 12">
            <a:extLst>
              <a:ext uri="{FF2B5EF4-FFF2-40B4-BE49-F238E27FC236}">
                <a16:creationId xmlns:a16="http://schemas.microsoft.com/office/drawing/2014/main" id="{3B3A3952-887B-4578-9281-E65C0E78E3E7}"/>
              </a:ext>
            </a:extLst>
          </p:cNvPr>
          <p:cNvCxnSpPr>
            <a:cxnSpLocks/>
          </p:cNvCxnSpPr>
          <p:nvPr userDrawn="1"/>
        </p:nvCxnSpPr>
        <p:spPr>
          <a:xfrm>
            <a:off x="0" y="1237120"/>
            <a:ext cx="9144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32855D7-1A47-4EB6-83EF-4D47D3BB2BD3}"/>
              </a:ext>
            </a:extLst>
          </p:cNvPr>
          <p:cNvSpPr/>
          <p:nvPr userDrawn="1"/>
        </p:nvSpPr>
        <p:spPr>
          <a:xfrm rot="-2700000">
            <a:off x="8737249" y="1174055"/>
            <a:ext cx="210443" cy="1242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5" name="Rectangle 14">
            <a:extLst>
              <a:ext uri="{FF2B5EF4-FFF2-40B4-BE49-F238E27FC236}">
                <a16:creationId xmlns:a16="http://schemas.microsoft.com/office/drawing/2014/main" id="{F90B065B-7C22-4A18-A962-55307B9D8D41}"/>
              </a:ext>
            </a:extLst>
          </p:cNvPr>
          <p:cNvSpPr/>
          <p:nvPr userDrawn="1"/>
        </p:nvSpPr>
        <p:spPr>
          <a:xfrm rot="-2700000">
            <a:off x="8317369" y="1174639"/>
            <a:ext cx="210443" cy="1242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222590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761A266C-5E90-4206-8A84-D0CA263564C1}" type="slidenum">
              <a:rPr lang="en-US" smtClean="0"/>
              <a:t>‹#›</a:t>
            </a:fld>
            <a:endParaRPr lang="en-US"/>
          </a:p>
        </p:txBody>
      </p:sp>
      <p:cxnSp>
        <p:nvCxnSpPr>
          <p:cNvPr id="9" name="Straight Connector 8">
            <a:extLst>
              <a:ext uri="{FF2B5EF4-FFF2-40B4-BE49-F238E27FC236}">
                <a16:creationId xmlns:a16="http://schemas.microsoft.com/office/drawing/2014/main" id="{D4FC6FFF-32B3-4AEB-9017-37827F8B7E71}"/>
              </a:ext>
            </a:extLst>
          </p:cNvPr>
          <p:cNvCxnSpPr>
            <a:cxnSpLocks/>
          </p:cNvCxnSpPr>
          <p:nvPr userDrawn="1"/>
        </p:nvCxnSpPr>
        <p:spPr>
          <a:xfrm>
            <a:off x="0" y="1237120"/>
            <a:ext cx="9144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439DE96-E805-4C38-A3AA-7373D86587B7}"/>
              </a:ext>
            </a:extLst>
          </p:cNvPr>
          <p:cNvSpPr/>
          <p:nvPr userDrawn="1"/>
        </p:nvSpPr>
        <p:spPr>
          <a:xfrm rot="-2700000">
            <a:off x="8737249" y="1174055"/>
            <a:ext cx="210443" cy="1242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Rectangle 10">
            <a:extLst>
              <a:ext uri="{FF2B5EF4-FFF2-40B4-BE49-F238E27FC236}">
                <a16:creationId xmlns:a16="http://schemas.microsoft.com/office/drawing/2014/main" id="{3854828F-8122-4347-8667-D77957B29B23}"/>
              </a:ext>
            </a:extLst>
          </p:cNvPr>
          <p:cNvSpPr/>
          <p:nvPr userDrawn="1"/>
        </p:nvSpPr>
        <p:spPr>
          <a:xfrm rot="-2700000">
            <a:off x="8317369" y="1174639"/>
            <a:ext cx="210443" cy="1242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1723789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61A266C-5E90-4206-8A84-D0CA263564C1}" type="slidenum">
              <a:rPr lang="en-US" smtClean="0"/>
              <a:t>‹#›</a:t>
            </a:fld>
            <a:endParaRPr lang="en-US"/>
          </a:p>
        </p:txBody>
      </p:sp>
    </p:spTree>
    <p:extLst>
      <p:ext uri="{BB962C8B-B14F-4D97-AF65-F5344CB8AC3E}">
        <p14:creationId xmlns:p14="http://schemas.microsoft.com/office/powerpoint/2010/main" val="3733314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B0B25F-9D72-42FD-A20E-EE9EF5A9A038}"/>
              </a:ext>
            </a:extLst>
          </p:cNvPr>
          <p:cNvPicPr>
            <a:picLocks noChangeAspect="1"/>
          </p:cNvPicPr>
          <p:nvPr userDrawn="1"/>
        </p:nvPicPr>
        <p:blipFill rotWithShape="1">
          <a:blip r:embed="rId2">
            <a:alphaModFix am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a:xfrm>
            <a:off x="0" y="-11495"/>
            <a:ext cx="9144000" cy="6880796"/>
          </a:xfrm>
          <a:prstGeom prst="rect">
            <a:avLst/>
          </a:prstGeom>
        </p:spPr>
      </p:pic>
      <p:grpSp>
        <p:nvGrpSpPr>
          <p:cNvPr id="16" name="Group 15">
            <a:extLst>
              <a:ext uri="{FF2B5EF4-FFF2-40B4-BE49-F238E27FC236}">
                <a16:creationId xmlns:a16="http://schemas.microsoft.com/office/drawing/2014/main" id="{156AB8A6-5886-437A-BD37-DD85243734E1}"/>
              </a:ext>
            </a:extLst>
          </p:cNvPr>
          <p:cNvGrpSpPr/>
          <p:nvPr userDrawn="1"/>
        </p:nvGrpSpPr>
        <p:grpSpPr>
          <a:xfrm>
            <a:off x="0" y="-11493"/>
            <a:ext cx="9144000" cy="389967"/>
            <a:chOff x="0" y="-11493"/>
            <a:chExt cx="9144000" cy="389967"/>
          </a:xfrm>
          <a:effectLst>
            <a:outerShdw blurRad="50800" dist="38100" dir="8100000" algn="tr" rotWithShape="0">
              <a:prstClr val="black">
                <a:alpha val="40000"/>
              </a:prstClr>
            </a:outerShdw>
          </a:effectLst>
        </p:grpSpPr>
        <p:sp>
          <p:nvSpPr>
            <p:cNvPr id="5" name="Trapezoid 18">
              <a:extLst>
                <a:ext uri="{FF2B5EF4-FFF2-40B4-BE49-F238E27FC236}">
                  <a16:creationId xmlns:a16="http://schemas.microsoft.com/office/drawing/2014/main" id="{B66ADE08-D0DA-4BFB-AD00-4973873BE2A0}"/>
                </a:ext>
              </a:extLst>
            </p:cNvPr>
            <p:cNvSpPr/>
            <p:nvPr userDrawn="1"/>
          </p:nvSpPr>
          <p:spPr>
            <a:xfrm rot="10800000">
              <a:off x="8236824" y="-11493"/>
              <a:ext cx="907176" cy="389967"/>
            </a:xfrm>
            <a:custGeom>
              <a:avLst/>
              <a:gdLst>
                <a:gd name="connsiteX0" fmla="*/ 0 w 877110"/>
                <a:gd name="connsiteY0" fmla="*/ 376618 h 376618"/>
                <a:gd name="connsiteX1" fmla="*/ 144881 w 877110"/>
                <a:gd name="connsiteY1" fmla="*/ 0 h 376618"/>
                <a:gd name="connsiteX2" fmla="*/ 732229 w 877110"/>
                <a:gd name="connsiteY2" fmla="*/ 0 h 376618"/>
                <a:gd name="connsiteX3" fmla="*/ 877110 w 877110"/>
                <a:gd name="connsiteY3" fmla="*/ 376618 h 376618"/>
                <a:gd name="connsiteX4" fmla="*/ 0 w 877110"/>
                <a:gd name="connsiteY4" fmla="*/ 376618 h 376618"/>
                <a:gd name="connsiteX0" fmla="*/ 21980 w 899090"/>
                <a:gd name="connsiteY0" fmla="*/ 389967 h 389967"/>
                <a:gd name="connsiteX1" fmla="*/ 0 w 899090"/>
                <a:gd name="connsiteY1" fmla="*/ 0 h 389967"/>
                <a:gd name="connsiteX2" fmla="*/ 754209 w 899090"/>
                <a:gd name="connsiteY2" fmla="*/ 13349 h 389967"/>
                <a:gd name="connsiteX3" fmla="*/ 899090 w 899090"/>
                <a:gd name="connsiteY3" fmla="*/ 389967 h 389967"/>
                <a:gd name="connsiteX4" fmla="*/ 21980 w 899090"/>
                <a:gd name="connsiteY4" fmla="*/ 389967 h 389967"/>
                <a:gd name="connsiteX0" fmla="*/ 0 w 877110"/>
                <a:gd name="connsiteY0" fmla="*/ 389967 h 389967"/>
                <a:gd name="connsiteX1" fmla="*/ 245 w 877110"/>
                <a:gd name="connsiteY1" fmla="*/ 0 h 389967"/>
                <a:gd name="connsiteX2" fmla="*/ 732229 w 877110"/>
                <a:gd name="connsiteY2" fmla="*/ 13349 h 389967"/>
                <a:gd name="connsiteX3" fmla="*/ 877110 w 877110"/>
                <a:gd name="connsiteY3" fmla="*/ 389967 h 389967"/>
                <a:gd name="connsiteX4" fmla="*/ 0 w 877110"/>
                <a:gd name="connsiteY4" fmla="*/ 389967 h 389967"/>
                <a:gd name="connsiteX0" fmla="*/ 0 w 877110"/>
                <a:gd name="connsiteY0" fmla="*/ 389967 h 389967"/>
                <a:gd name="connsiteX1" fmla="*/ 245 w 877110"/>
                <a:gd name="connsiteY1" fmla="*/ 0 h 389967"/>
                <a:gd name="connsiteX2" fmla="*/ 583004 w 877110"/>
                <a:gd name="connsiteY2" fmla="*/ 10174 h 389967"/>
                <a:gd name="connsiteX3" fmla="*/ 877110 w 877110"/>
                <a:gd name="connsiteY3" fmla="*/ 389967 h 389967"/>
                <a:gd name="connsiteX4" fmla="*/ 0 w 877110"/>
                <a:gd name="connsiteY4" fmla="*/ 389967 h 389967"/>
                <a:gd name="connsiteX0" fmla="*/ 0 w 877110"/>
                <a:gd name="connsiteY0" fmla="*/ 389967 h 389967"/>
                <a:gd name="connsiteX1" fmla="*/ 245 w 877110"/>
                <a:gd name="connsiteY1" fmla="*/ 0 h 389967"/>
                <a:gd name="connsiteX2" fmla="*/ 583004 w 877110"/>
                <a:gd name="connsiteY2" fmla="*/ 5411 h 389967"/>
                <a:gd name="connsiteX3" fmla="*/ 877110 w 877110"/>
                <a:gd name="connsiteY3" fmla="*/ 389967 h 389967"/>
                <a:gd name="connsiteX4" fmla="*/ 0 w 877110"/>
                <a:gd name="connsiteY4" fmla="*/ 389967 h 389967"/>
                <a:gd name="connsiteX0" fmla="*/ 0 w 877110"/>
                <a:gd name="connsiteY0" fmla="*/ 389967 h 389967"/>
                <a:gd name="connsiteX1" fmla="*/ 245 w 877110"/>
                <a:gd name="connsiteY1" fmla="*/ 0 h 389967"/>
                <a:gd name="connsiteX2" fmla="*/ 583004 w 877110"/>
                <a:gd name="connsiteY2" fmla="*/ 3029 h 389967"/>
                <a:gd name="connsiteX3" fmla="*/ 877110 w 877110"/>
                <a:gd name="connsiteY3" fmla="*/ 389967 h 389967"/>
                <a:gd name="connsiteX4" fmla="*/ 0 w 877110"/>
                <a:gd name="connsiteY4" fmla="*/ 389967 h 389967"/>
                <a:gd name="connsiteX0" fmla="*/ 0 w 877110"/>
                <a:gd name="connsiteY0" fmla="*/ 389967 h 389967"/>
                <a:gd name="connsiteX1" fmla="*/ 245 w 877110"/>
                <a:gd name="connsiteY1" fmla="*/ 0 h 389967"/>
                <a:gd name="connsiteX2" fmla="*/ 583004 w 877110"/>
                <a:gd name="connsiteY2" fmla="*/ 648 h 389967"/>
                <a:gd name="connsiteX3" fmla="*/ 877110 w 877110"/>
                <a:gd name="connsiteY3" fmla="*/ 389967 h 389967"/>
                <a:gd name="connsiteX4" fmla="*/ 0 w 877110"/>
                <a:gd name="connsiteY4" fmla="*/ 389967 h 389967"/>
                <a:gd name="connsiteX0" fmla="*/ 0 w 908611"/>
                <a:gd name="connsiteY0" fmla="*/ 389967 h 389967"/>
                <a:gd name="connsiteX1" fmla="*/ 245 w 908611"/>
                <a:gd name="connsiteY1" fmla="*/ 0 h 389967"/>
                <a:gd name="connsiteX2" fmla="*/ 583004 w 908611"/>
                <a:gd name="connsiteY2" fmla="*/ 648 h 389967"/>
                <a:gd name="connsiteX3" fmla="*/ 908611 w 908611"/>
                <a:gd name="connsiteY3" fmla="*/ 389967 h 389967"/>
                <a:gd name="connsiteX4" fmla="*/ 0 w 908611"/>
                <a:gd name="connsiteY4" fmla="*/ 389967 h 389967"/>
                <a:gd name="connsiteX0" fmla="*/ 0 w 923151"/>
                <a:gd name="connsiteY0" fmla="*/ 389967 h 389967"/>
                <a:gd name="connsiteX1" fmla="*/ 245 w 923151"/>
                <a:gd name="connsiteY1" fmla="*/ 0 h 389967"/>
                <a:gd name="connsiteX2" fmla="*/ 583004 w 923151"/>
                <a:gd name="connsiteY2" fmla="*/ 648 h 389967"/>
                <a:gd name="connsiteX3" fmla="*/ 923151 w 923151"/>
                <a:gd name="connsiteY3" fmla="*/ 389967 h 389967"/>
                <a:gd name="connsiteX4" fmla="*/ 0 w 923151"/>
                <a:gd name="connsiteY4" fmla="*/ 389967 h 38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151" h="389967">
                  <a:moveTo>
                    <a:pt x="0" y="389967"/>
                  </a:moveTo>
                  <a:cubicBezTo>
                    <a:pt x="82" y="259978"/>
                    <a:pt x="163" y="129989"/>
                    <a:pt x="245" y="0"/>
                  </a:cubicBezTo>
                  <a:lnTo>
                    <a:pt x="583004" y="648"/>
                  </a:lnTo>
                  <a:lnTo>
                    <a:pt x="923151" y="389967"/>
                  </a:lnTo>
                  <a:lnTo>
                    <a:pt x="0" y="389967"/>
                  </a:lnTo>
                  <a:close/>
                </a:path>
              </a:pathLst>
            </a:cu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4891D25-FF09-4AE4-AFEA-FD14F296E724}"/>
                </a:ext>
              </a:extLst>
            </p:cNvPr>
            <p:cNvSpPr/>
            <p:nvPr userDrawn="1"/>
          </p:nvSpPr>
          <p:spPr>
            <a:xfrm rot="10800000">
              <a:off x="0" y="-11492"/>
              <a:ext cx="9144000" cy="181635"/>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F9B36012-08B4-4923-ACA7-8A9C62DD5AED}"/>
              </a:ext>
            </a:extLst>
          </p:cNvPr>
          <p:cNvGrpSpPr/>
          <p:nvPr userDrawn="1"/>
        </p:nvGrpSpPr>
        <p:grpSpPr>
          <a:xfrm>
            <a:off x="0" y="6297890"/>
            <a:ext cx="9144000" cy="560110"/>
            <a:chOff x="0" y="6297890"/>
            <a:chExt cx="9144000" cy="560110"/>
          </a:xfrm>
          <a:effectLst>
            <a:outerShdw blurRad="50800" dist="38100" dir="18900000" algn="bl" rotWithShape="0">
              <a:prstClr val="black">
                <a:alpha val="40000"/>
              </a:prstClr>
            </a:outerShdw>
          </a:effectLst>
        </p:grpSpPr>
        <p:sp>
          <p:nvSpPr>
            <p:cNvPr id="7" name="Trapezoid 18">
              <a:extLst>
                <a:ext uri="{FF2B5EF4-FFF2-40B4-BE49-F238E27FC236}">
                  <a16:creationId xmlns:a16="http://schemas.microsoft.com/office/drawing/2014/main" id="{925E1CAD-8EEE-4FDC-B370-D9659729F020}"/>
                </a:ext>
              </a:extLst>
            </p:cNvPr>
            <p:cNvSpPr/>
            <p:nvPr userDrawn="1"/>
          </p:nvSpPr>
          <p:spPr>
            <a:xfrm>
              <a:off x="0" y="6297890"/>
              <a:ext cx="907176" cy="389967"/>
            </a:xfrm>
            <a:custGeom>
              <a:avLst/>
              <a:gdLst>
                <a:gd name="connsiteX0" fmla="*/ 0 w 877110"/>
                <a:gd name="connsiteY0" fmla="*/ 376618 h 376618"/>
                <a:gd name="connsiteX1" fmla="*/ 144881 w 877110"/>
                <a:gd name="connsiteY1" fmla="*/ 0 h 376618"/>
                <a:gd name="connsiteX2" fmla="*/ 732229 w 877110"/>
                <a:gd name="connsiteY2" fmla="*/ 0 h 376618"/>
                <a:gd name="connsiteX3" fmla="*/ 877110 w 877110"/>
                <a:gd name="connsiteY3" fmla="*/ 376618 h 376618"/>
                <a:gd name="connsiteX4" fmla="*/ 0 w 877110"/>
                <a:gd name="connsiteY4" fmla="*/ 376618 h 376618"/>
                <a:gd name="connsiteX0" fmla="*/ 21980 w 899090"/>
                <a:gd name="connsiteY0" fmla="*/ 389967 h 389967"/>
                <a:gd name="connsiteX1" fmla="*/ 0 w 899090"/>
                <a:gd name="connsiteY1" fmla="*/ 0 h 389967"/>
                <a:gd name="connsiteX2" fmla="*/ 754209 w 899090"/>
                <a:gd name="connsiteY2" fmla="*/ 13349 h 389967"/>
                <a:gd name="connsiteX3" fmla="*/ 899090 w 899090"/>
                <a:gd name="connsiteY3" fmla="*/ 389967 h 389967"/>
                <a:gd name="connsiteX4" fmla="*/ 21980 w 899090"/>
                <a:gd name="connsiteY4" fmla="*/ 389967 h 389967"/>
                <a:gd name="connsiteX0" fmla="*/ 0 w 877110"/>
                <a:gd name="connsiteY0" fmla="*/ 389967 h 389967"/>
                <a:gd name="connsiteX1" fmla="*/ 245 w 877110"/>
                <a:gd name="connsiteY1" fmla="*/ 0 h 389967"/>
                <a:gd name="connsiteX2" fmla="*/ 732229 w 877110"/>
                <a:gd name="connsiteY2" fmla="*/ 13349 h 389967"/>
                <a:gd name="connsiteX3" fmla="*/ 877110 w 877110"/>
                <a:gd name="connsiteY3" fmla="*/ 389967 h 389967"/>
                <a:gd name="connsiteX4" fmla="*/ 0 w 877110"/>
                <a:gd name="connsiteY4" fmla="*/ 389967 h 389967"/>
                <a:gd name="connsiteX0" fmla="*/ 0 w 877110"/>
                <a:gd name="connsiteY0" fmla="*/ 389967 h 389967"/>
                <a:gd name="connsiteX1" fmla="*/ 245 w 877110"/>
                <a:gd name="connsiteY1" fmla="*/ 0 h 389967"/>
                <a:gd name="connsiteX2" fmla="*/ 583004 w 877110"/>
                <a:gd name="connsiteY2" fmla="*/ 10174 h 389967"/>
                <a:gd name="connsiteX3" fmla="*/ 877110 w 877110"/>
                <a:gd name="connsiteY3" fmla="*/ 389967 h 389967"/>
                <a:gd name="connsiteX4" fmla="*/ 0 w 877110"/>
                <a:gd name="connsiteY4" fmla="*/ 389967 h 389967"/>
                <a:gd name="connsiteX0" fmla="*/ 0 w 877110"/>
                <a:gd name="connsiteY0" fmla="*/ 389967 h 389967"/>
                <a:gd name="connsiteX1" fmla="*/ 245 w 877110"/>
                <a:gd name="connsiteY1" fmla="*/ 0 h 389967"/>
                <a:gd name="connsiteX2" fmla="*/ 583004 w 877110"/>
                <a:gd name="connsiteY2" fmla="*/ 5411 h 389967"/>
                <a:gd name="connsiteX3" fmla="*/ 877110 w 877110"/>
                <a:gd name="connsiteY3" fmla="*/ 389967 h 389967"/>
                <a:gd name="connsiteX4" fmla="*/ 0 w 877110"/>
                <a:gd name="connsiteY4" fmla="*/ 389967 h 389967"/>
                <a:gd name="connsiteX0" fmla="*/ 0 w 877110"/>
                <a:gd name="connsiteY0" fmla="*/ 389967 h 389967"/>
                <a:gd name="connsiteX1" fmla="*/ 245 w 877110"/>
                <a:gd name="connsiteY1" fmla="*/ 0 h 389967"/>
                <a:gd name="connsiteX2" fmla="*/ 583004 w 877110"/>
                <a:gd name="connsiteY2" fmla="*/ 3029 h 389967"/>
                <a:gd name="connsiteX3" fmla="*/ 877110 w 877110"/>
                <a:gd name="connsiteY3" fmla="*/ 389967 h 389967"/>
                <a:gd name="connsiteX4" fmla="*/ 0 w 877110"/>
                <a:gd name="connsiteY4" fmla="*/ 389967 h 389967"/>
                <a:gd name="connsiteX0" fmla="*/ 0 w 877110"/>
                <a:gd name="connsiteY0" fmla="*/ 389967 h 389967"/>
                <a:gd name="connsiteX1" fmla="*/ 245 w 877110"/>
                <a:gd name="connsiteY1" fmla="*/ 0 h 389967"/>
                <a:gd name="connsiteX2" fmla="*/ 583004 w 877110"/>
                <a:gd name="connsiteY2" fmla="*/ 648 h 389967"/>
                <a:gd name="connsiteX3" fmla="*/ 877110 w 877110"/>
                <a:gd name="connsiteY3" fmla="*/ 389967 h 389967"/>
                <a:gd name="connsiteX4" fmla="*/ 0 w 877110"/>
                <a:gd name="connsiteY4" fmla="*/ 389967 h 389967"/>
                <a:gd name="connsiteX0" fmla="*/ 0 w 908611"/>
                <a:gd name="connsiteY0" fmla="*/ 389967 h 389967"/>
                <a:gd name="connsiteX1" fmla="*/ 245 w 908611"/>
                <a:gd name="connsiteY1" fmla="*/ 0 h 389967"/>
                <a:gd name="connsiteX2" fmla="*/ 583004 w 908611"/>
                <a:gd name="connsiteY2" fmla="*/ 648 h 389967"/>
                <a:gd name="connsiteX3" fmla="*/ 908611 w 908611"/>
                <a:gd name="connsiteY3" fmla="*/ 389967 h 389967"/>
                <a:gd name="connsiteX4" fmla="*/ 0 w 908611"/>
                <a:gd name="connsiteY4" fmla="*/ 389967 h 389967"/>
                <a:gd name="connsiteX0" fmla="*/ 0 w 923151"/>
                <a:gd name="connsiteY0" fmla="*/ 389967 h 389967"/>
                <a:gd name="connsiteX1" fmla="*/ 245 w 923151"/>
                <a:gd name="connsiteY1" fmla="*/ 0 h 389967"/>
                <a:gd name="connsiteX2" fmla="*/ 583004 w 923151"/>
                <a:gd name="connsiteY2" fmla="*/ 648 h 389967"/>
                <a:gd name="connsiteX3" fmla="*/ 923151 w 923151"/>
                <a:gd name="connsiteY3" fmla="*/ 389967 h 389967"/>
                <a:gd name="connsiteX4" fmla="*/ 0 w 923151"/>
                <a:gd name="connsiteY4" fmla="*/ 389967 h 38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151" h="389967">
                  <a:moveTo>
                    <a:pt x="0" y="389967"/>
                  </a:moveTo>
                  <a:cubicBezTo>
                    <a:pt x="82" y="259978"/>
                    <a:pt x="163" y="129989"/>
                    <a:pt x="245" y="0"/>
                  </a:cubicBezTo>
                  <a:lnTo>
                    <a:pt x="583004" y="648"/>
                  </a:lnTo>
                  <a:lnTo>
                    <a:pt x="923151" y="389967"/>
                  </a:lnTo>
                  <a:lnTo>
                    <a:pt x="0" y="389967"/>
                  </a:lnTo>
                  <a:close/>
                </a:path>
              </a:pathLst>
            </a:cu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B3F6C58-40E8-46F6-85C0-83AED235AE96}"/>
                </a:ext>
              </a:extLst>
            </p:cNvPr>
            <p:cNvSpPr/>
            <p:nvPr userDrawn="1"/>
          </p:nvSpPr>
          <p:spPr>
            <a:xfrm>
              <a:off x="0" y="6481382"/>
              <a:ext cx="9144000" cy="376618"/>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B0928CA9-D27B-4AA9-ACD4-7290F04D8601}"/>
              </a:ext>
            </a:extLst>
          </p:cNvPr>
          <p:cNvPicPr>
            <a:picLocks noChangeAspect="1"/>
          </p:cNvPicPr>
          <p:nvPr userDrawn="1"/>
        </p:nvPicPr>
        <p:blipFill rotWithShape="1">
          <a:blip r:embed="rId4">
            <a:extLst>
              <a:ext uri="{28A0092B-C50C-407E-A947-70E740481C1C}">
                <a14:useLocalDpi xmlns:a14="http://schemas.microsoft.com/office/drawing/2010/main"/>
              </a:ext>
            </a:extLst>
          </a:blip>
          <a:srcRect l="3701" t="17316" r="4931" b="18117"/>
          <a:stretch/>
        </p:blipFill>
        <p:spPr>
          <a:xfrm>
            <a:off x="0" y="6327932"/>
            <a:ext cx="750094" cy="530068"/>
          </a:xfrm>
          <a:prstGeom prst="rect">
            <a:avLst/>
          </a:prstGeom>
        </p:spPr>
      </p:pic>
      <p:cxnSp>
        <p:nvCxnSpPr>
          <p:cNvPr id="11" name="Straight Connector 10">
            <a:extLst>
              <a:ext uri="{FF2B5EF4-FFF2-40B4-BE49-F238E27FC236}">
                <a16:creationId xmlns:a16="http://schemas.microsoft.com/office/drawing/2014/main" id="{2259724E-5E5A-4C1D-AD4F-D8407648664B}"/>
              </a:ext>
            </a:extLst>
          </p:cNvPr>
          <p:cNvCxnSpPr>
            <a:cxnSpLocks/>
          </p:cNvCxnSpPr>
          <p:nvPr userDrawn="1"/>
        </p:nvCxnSpPr>
        <p:spPr>
          <a:xfrm>
            <a:off x="3326606" y="6681238"/>
            <a:ext cx="5129925" cy="0"/>
          </a:xfrm>
          <a:prstGeom prst="line">
            <a:avLst/>
          </a:prstGeom>
          <a:ln w="12700">
            <a:solidFill>
              <a:srgbClr val="00FDFD"/>
            </a:solidFill>
          </a:ln>
        </p:spPr>
        <p:style>
          <a:lnRef idx="1">
            <a:schemeClr val="accent1"/>
          </a:lnRef>
          <a:fillRef idx="0">
            <a:schemeClr val="accent1"/>
          </a:fillRef>
          <a:effectRef idx="0">
            <a:schemeClr val="accent1"/>
          </a:effectRef>
          <a:fontRef idx="minor">
            <a:schemeClr val="tx1"/>
          </a:fontRef>
        </p:style>
      </p:cxnSp>
      <p:sp>
        <p:nvSpPr>
          <p:cNvPr id="12" name="Parallelogram 11">
            <a:extLst>
              <a:ext uri="{FF2B5EF4-FFF2-40B4-BE49-F238E27FC236}">
                <a16:creationId xmlns:a16="http://schemas.microsoft.com/office/drawing/2014/main" id="{BA3D5863-3699-4FEB-A79A-7A59533A4183}"/>
              </a:ext>
            </a:extLst>
          </p:cNvPr>
          <p:cNvSpPr/>
          <p:nvPr userDrawn="1"/>
        </p:nvSpPr>
        <p:spPr>
          <a:xfrm>
            <a:off x="816465" y="6578261"/>
            <a:ext cx="169252" cy="194668"/>
          </a:xfrm>
          <a:prstGeom prst="parallelogram">
            <a:avLst>
              <a:gd name="adj" fmla="val 75263"/>
            </a:avLst>
          </a:prstGeom>
          <a:solidFill>
            <a:srgbClr val="00FDFD"/>
          </a:solidFill>
          <a:ln>
            <a:solidFill>
              <a:srgbClr val="00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F2D95ED-432C-4B81-B42B-7B4598F0A88A}"/>
              </a:ext>
            </a:extLst>
          </p:cNvPr>
          <p:cNvSpPr txBox="1"/>
          <p:nvPr userDrawn="1"/>
        </p:nvSpPr>
        <p:spPr>
          <a:xfrm>
            <a:off x="1093510" y="6469191"/>
            <a:ext cx="2270045" cy="400110"/>
          </a:xfrm>
          <a:prstGeom prst="rect">
            <a:avLst/>
          </a:prstGeom>
          <a:noFill/>
        </p:spPr>
        <p:txBody>
          <a:bodyPr wrap="none" rtlCol="0">
            <a:spAutoFit/>
          </a:bodyPr>
          <a:lstStyle/>
          <a:p>
            <a:r>
              <a:rPr lang="en-US" sz="2000" dirty="0">
                <a:solidFill>
                  <a:srgbClr val="00FDFD"/>
                </a:solidFill>
                <a:latin typeface="BankGothic" panose="02000800000000000000" pitchFamily="2" charset="0"/>
              </a:rPr>
              <a:t>ASPLOS 2019</a:t>
            </a:r>
          </a:p>
        </p:txBody>
      </p:sp>
      <p:sp>
        <p:nvSpPr>
          <p:cNvPr id="14" name="Parallelogram 13">
            <a:extLst>
              <a:ext uri="{FF2B5EF4-FFF2-40B4-BE49-F238E27FC236}">
                <a16:creationId xmlns:a16="http://schemas.microsoft.com/office/drawing/2014/main" id="{2EE7E353-8BE1-4B85-9B8A-7FAB0BBD2466}"/>
              </a:ext>
            </a:extLst>
          </p:cNvPr>
          <p:cNvSpPr/>
          <p:nvPr userDrawn="1"/>
        </p:nvSpPr>
        <p:spPr>
          <a:xfrm>
            <a:off x="982911" y="6578261"/>
            <a:ext cx="169252" cy="194668"/>
          </a:xfrm>
          <a:prstGeom prst="parallelogram">
            <a:avLst>
              <a:gd name="adj" fmla="val 75263"/>
            </a:avLst>
          </a:prstGeom>
          <a:solidFill>
            <a:srgbClr val="00FDFD"/>
          </a:solidFill>
          <a:ln>
            <a:solidFill>
              <a:srgbClr val="00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7972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Trapezoid 18">
            <a:extLst>
              <a:ext uri="{FF2B5EF4-FFF2-40B4-BE49-F238E27FC236}">
                <a16:creationId xmlns:a16="http://schemas.microsoft.com/office/drawing/2014/main" id="{6EC0294D-4505-4E9C-99F8-39095F09FCD1}"/>
              </a:ext>
            </a:extLst>
          </p:cNvPr>
          <p:cNvSpPr/>
          <p:nvPr userDrawn="1"/>
        </p:nvSpPr>
        <p:spPr>
          <a:xfrm>
            <a:off x="0" y="6297890"/>
            <a:ext cx="907176" cy="389967"/>
          </a:xfrm>
          <a:custGeom>
            <a:avLst/>
            <a:gdLst>
              <a:gd name="connsiteX0" fmla="*/ 0 w 877110"/>
              <a:gd name="connsiteY0" fmla="*/ 376618 h 376618"/>
              <a:gd name="connsiteX1" fmla="*/ 144881 w 877110"/>
              <a:gd name="connsiteY1" fmla="*/ 0 h 376618"/>
              <a:gd name="connsiteX2" fmla="*/ 732229 w 877110"/>
              <a:gd name="connsiteY2" fmla="*/ 0 h 376618"/>
              <a:gd name="connsiteX3" fmla="*/ 877110 w 877110"/>
              <a:gd name="connsiteY3" fmla="*/ 376618 h 376618"/>
              <a:gd name="connsiteX4" fmla="*/ 0 w 877110"/>
              <a:gd name="connsiteY4" fmla="*/ 376618 h 376618"/>
              <a:gd name="connsiteX0" fmla="*/ 21980 w 899090"/>
              <a:gd name="connsiteY0" fmla="*/ 389967 h 389967"/>
              <a:gd name="connsiteX1" fmla="*/ 0 w 899090"/>
              <a:gd name="connsiteY1" fmla="*/ 0 h 389967"/>
              <a:gd name="connsiteX2" fmla="*/ 754209 w 899090"/>
              <a:gd name="connsiteY2" fmla="*/ 13349 h 389967"/>
              <a:gd name="connsiteX3" fmla="*/ 899090 w 899090"/>
              <a:gd name="connsiteY3" fmla="*/ 389967 h 389967"/>
              <a:gd name="connsiteX4" fmla="*/ 21980 w 899090"/>
              <a:gd name="connsiteY4" fmla="*/ 389967 h 389967"/>
              <a:gd name="connsiteX0" fmla="*/ 0 w 877110"/>
              <a:gd name="connsiteY0" fmla="*/ 389967 h 389967"/>
              <a:gd name="connsiteX1" fmla="*/ 245 w 877110"/>
              <a:gd name="connsiteY1" fmla="*/ 0 h 389967"/>
              <a:gd name="connsiteX2" fmla="*/ 732229 w 877110"/>
              <a:gd name="connsiteY2" fmla="*/ 13349 h 389967"/>
              <a:gd name="connsiteX3" fmla="*/ 877110 w 877110"/>
              <a:gd name="connsiteY3" fmla="*/ 389967 h 389967"/>
              <a:gd name="connsiteX4" fmla="*/ 0 w 877110"/>
              <a:gd name="connsiteY4" fmla="*/ 389967 h 389967"/>
              <a:gd name="connsiteX0" fmla="*/ 0 w 877110"/>
              <a:gd name="connsiteY0" fmla="*/ 389967 h 389967"/>
              <a:gd name="connsiteX1" fmla="*/ 245 w 877110"/>
              <a:gd name="connsiteY1" fmla="*/ 0 h 389967"/>
              <a:gd name="connsiteX2" fmla="*/ 583004 w 877110"/>
              <a:gd name="connsiteY2" fmla="*/ 10174 h 389967"/>
              <a:gd name="connsiteX3" fmla="*/ 877110 w 877110"/>
              <a:gd name="connsiteY3" fmla="*/ 389967 h 389967"/>
              <a:gd name="connsiteX4" fmla="*/ 0 w 877110"/>
              <a:gd name="connsiteY4" fmla="*/ 389967 h 389967"/>
              <a:gd name="connsiteX0" fmla="*/ 0 w 877110"/>
              <a:gd name="connsiteY0" fmla="*/ 389967 h 389967"/>
              <a:gd name="connsiteX1" fmla="*/ 245 w 877110"/>
              <a:gd name="connsiteY1" fmla="*/ 0 h 389967"/>
              <a:gd name="connsiteX2" fmla="*/ 583004 w 877110"/>
              <a:gd name="connsiteY2" fmla="*/ 5411 h 389967"/>
              <a:gd name="connsiteX3" fmla="*/ 877110 w 877110"/>
              <a:gd name="connsiteY3" fmla="*/ 389967 h 389967"/>
              <a:gd name="connsiteX4" fmla="*/ 0 w 877110"/>
              <a:gd name="connsiteY4" fmla="*/ 389967 h 389967"/>
              <a:gd name="connsiteX0" fmla="*/ 0 w 877110"/>
              <a:gd name="connsiteY0" fmla="*/ 389967 h 389967"/>
              <a:gd name="connsiteX1" fmla="*/ 245 w 877110"/>
              <a:gd name="connsiteY1" fmla="*/ 0 h 389967"/>
              <a:gd name="connsiteX2" fmla="*/ 583004 w 877110"/>
              <a:gd name="connsiteY2" fmla="*/ 3029 h 389967"/>
              <a:gd name="connsiteX3" fmla="*/ 877110 w 877110"/>
              <a:gd name="connsiteY3" fmla="*/ 389967 h 389967"/>
              <a:gd name="connsiteX4" fmla="*/ 0 w 877110"/>
              <a:gd name="connsiteY4" fmla="*/ 389967 h 389967"/>
              <a:gd name="connsiteX0" fmla="*/ 0 w 877110"/>
              <a:gd name="connsiteY0" fmla="*/ 389967 h 389967"/>
              <a:gd name="connsiteX1" fmla="*/ 245 w 877110"/>
              <a:gd name="connsiteY1" fmla="*/ 0 h 389967"/>
              <a:gd name="connsiteX2" fmla="*/ 583004 w 877110"/>
              <a:gd name="connsiteY2" fmla="*/ 648 h 389967"/>
              <a:gd name="connsiteX3" fmla="*/ 877110 w 877110"/>
              <a:gd name="connsiteY3" fmla="*/ 389967 h 389967"/>
              <a:gd name="connsiteX4" fmla="*/ 0 w 877110"/>
              <a:gd name="connsiteY4" fmla="*/ 389967 h 389967"/>
              <a:gd name="connsiteX0" fmla="*/ 0 w 908611"/>
              <a:gd name="connsiteY0" fmla="*/ 389967 h 389967"/>
              <a:gd name="connsiteX1" fmla="*/ 245 w 908611"/>
              <a:gd name="connsiteY1" fmla="*/ 0 h 389967"/>
              <a:gd name="connsiteX2" fmla="*/ 583004 w 908611"/>
              <a:gd name="connsiteY2" fmla="*/ 648 h 389967"/>
              <a:gd name="connsiteX3" fmla="*/ 908611 w 908611"/>
              <a:gd name="connsiteY3" fmla="*/ 389967 h 389967"/>
              <a:gd name="connsiteX4" fmla="*/ 0 w 908611"/>
              <a:gd name="connsiteY4" fmla="*/ 389967 h 389967"/>
              <a:gd name="connsiteX0" fmla="*/ 0 w 923151"/>
              <a:gd name="connsiteY0" fmla="*/ 389967 h 389967"/>
              <a:gd name="connsiteX1" fmla="*/ 245 w 923151"/>
              <a:gd name="connsiteY1" fmla="*/ 0 h 389967"/>
              <a:gd name="connsiteX2" fmla="*/ 583004 w 923151"/>
              <a:gd name="connsiteY2" fmla="*/ 648 h 389967"/>
              <a:gd name="connsiteX3" fmla="*/ 923151 w 923151"/>
              <a:gd name="connsiteY3" fmla="*/ 389967 h 389967"/>
              <a:gd name="connsiteX4" fmla="*/ 0 w 923151"/>
              <a:gd name="connsiteY4" fmla="*/ 389967 h 38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151" h="389967">
                <a:moveTo>
                  <a:pt x="0" y="389967"/>
                </a:moveTo>
                <a:cubicBezTo>
                  <a:pt x="82" y="259978"/>
                  <a:pt x="163" y="129989"/>
                  <a:pt x="245" y="0"/>
                </a:cubicBezTo>
                <a:lnTo>
                  <a:pt x="583004" y="648"/>
                </a:lnTo>
                <a:lnTo>
                  <a:pt x="923151" y="389967"/>
                </a:lnTo>
                <a:lnTo>
                  <a:pt x="0" y="389967"/>
                </a:lnTo>
                <a:close/>
              </a:path>
            </a:pathLst>
          </a:cu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B3592F2-5914-4962-97A0-4B7B4B2724E3}"/>
              </a:ext>
            </a:extLst>
          </p:cNvPr>
          <p:cNvSpPr/>
          <p:nvPr userDrawn="1"/>
        </p:nvSpPr>
        <p:spPr>
          <a:xfrm>
            <a:off x="0" y="6481382"/>
            <a:ext cx="9144000" cy="376618"/>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7025" y="365126"/>
            <a:ext cx="8529950" cy="8229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7025" y="1341503"/>
            <a:ext cx="8529950" cy="48354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15350" y="6481382"/>
            <a:ext cx="516112" cy="365125"/>
          </a:xfrm>
          <a:prstGeom prst="rect">
            <a:avLst/>
          </a:prstGeom>
        </p:spPr>
        <p:txBody>
          <a:bodyPr vert="horz" lIns="91440" tIns="45720" rIns="91440" bIns="45720" rtlCol="0" anchor="ctr"/>
          <a:lstStyle>
            <a:lvl1pPr algn="r">
              <a:defRPr sz="1600" b="0">
                <a:solidFill>
                  <a:schemeClr val="bg1"/>
                </a:solidFill>
              </a:defRPr>
            </a:lvl1pPr>
          </a:lstStyle>
          <a:p>
            <a:fld id="{761A266C-5E90-4206-8A84-D0CA263564C1}" type="slidenum">
              <a:rPr lang="en-US" smtClean="0"/>
              <a:pPr/>
              <a:t>‹#›</a:t>
            </a:fld>
            <a:endParaRPr lang="en-US" dirty="0"/>
          </a:p>
        </p:txBody>
      </p:sp>
      <p:pic>
        <p:nvPicPr>
          <p:cNvPr id="12" name="Picture 11">
            <a:extLst>
              <a:ext uri="{FF2B5EF4-FFF2-40B4-BE49-F238E27FC236}">
                <a16:creationId xmlns:a16="http://schemas.microsoft.com/office/drawing/2014/main" id="{219660FF-E609-42A5-A7B4-C3C18CB7D2FE}"/>
              </a:ext>
            </a:extLst>
          </p:cNvPr>
          <p:cNvPicPr>
            <a:picLocks noChangeAspect="1"/>
          </p:cNvPicPr>
          <p:nvPr userDrawn="1"/>
        </p:nvPicPr>
        <p:blipFill rotWithShape="1">
          <a:blip r:embed="rId15">
            <a:extLst>
              <a:ext uri="{28A0092B-C50C-407E-A947-70E740481C1C}">
                <a14:useLocalDpi xmlns:a14="http://schemas.microsoft.com/office/drawing/2010/main"/>
              </a:ext>
            </a:extLst>
          </a:blip>
          <a:srcRect l="3701" t="17316" r="4931" b="18117"/>
          <a:stretch/>
        </p:blipFill>
        <p:spPr>
          <a:xfrm>
            <a:off x="0" y="6327932"/>
            <a:ext cx="750094" cy="530068"/>
          </a:xfrm>
          <a:prstGeom prst="rect">
            <a:avLst/>
          </a:prstGeom>
        </p:spPr>
      </p:pic>
      <p:cxnSp>
        <p:nvCxnSpPr>
          <p:cNvPr id="13" name="Straight Connector 12">
            <a:extLst>
              <a:ext uri="{FF2B5EF4-FFF2-40B4-BE49-F238E27FC236}">
                <a16:creationId xmlns:a16="http://schemas.microsoft.com/office/drawing/2014/main" id="{F01308C2-2AB6-49B0-869E-DDFB81B2D54A}"/>
              </a:ext>
            </a:extLst>
          </p:cNvPr>
          <p:cNvCxnSpPr>
            <a:cxnSpLocks/>
          </p:cNvCxnSpPr>
          <p:nvPr userDrawn="1"/>
        </p:nvCxnSpPr>
        <p:spPr>
          <a:xfrm>
            <a:off x="3326606" y="6681238"/>
            <a:ext cx="5129925" cy="0"/>
          </a:xfrm>
          <a:prstGeom prst="line">
            <a:avLst/>
          </a:prstGeom>
          <a:ln w="12700">
            <a:solidFill>
              <a:srgbClr val="00FDFD"/>
            </a:solidFill>
          </a:ln>
        </p:spPr>
        <p:style>
          <a:lnRef idx="1">
            <a:schemeClr val="accent1"/>
          </a:lnRef>
          <a:fillRef idx="0">
            <a:schemeClr val="accent1"/>
          </a:fillRef>
          <a:effectRef idx="0">
            <a:schemeClr val="accent1"/>
          </a:effectRef>
          <a:fontRef idx="minor">
            <a:schemeClr val="tx1"/>
          </a:fontRef>
        </p:style>
      </p:cxnSp>
      <p:sp>
        <p:nvSpPr>
          <p:cNvPr id="21" name="Trapezoid 18">
            <a:extLst>
              <a:ext uri="{FF2B5EF4-FFF2-40B4-BE49-F238E27FC236}">
                <a16:creationId xmlns:a16="http://schemas.microsoft.com/office/drawing/2014/main" id="{C9467571-1F8C-4885-8E6C-A623FAA34038}"/>
              </a:ext>
            </a:extLst>
          </p:cNvPr>
          <p:cNvSpPr/>
          <p:nvPr userDrawn="1"/>
        </p:nvSpPr>
        <p:spPr>
          <a:xfrm rot="10800000">
            <a:off x="8236824" y="-11493"/>
            <a:ext cx="907176" cy="389967"/>
          </a:xfrm>
          <a:custGeom>
            <a:avLst/>
            <a:gdLst>
              <a:gd name="connsiteX0" fmla="*/ 0 w 877110"/>
              <a:gd name="connsiteY0" fmla="*/ 376618 h 376618"/>
              <a:gd name="connsiteX1" fmla="*/ 144881 w 877110"/>
              <a:gd name="connsiteY1" fmla="*/ 0 h 376618"/>
              <a:gd name="connsiteX2" fmla="*/ 732229 w 877110"/>
              <a:gd name="connsiteY2" fmla="*/ 0 h 376618"/>
              <a:gd name="connsiteX3" fmla="*/ 877110 w 877110"/>
              <a:gd name="connsiteY3" fmla="*/ 376618 h 376618"/>
              <a:gd name="connsiteX4" fmla="*/ 0 w 877110"/>
              <a:gd name="connsiteY4" fmla="*/ 376618 h 376618"/>
              <a:gd name="connsiteX0" fmla="*/ 21980 w 899090"/>
              <a:gd name="connsiteY0" fmla="*/ 389967 h 389967"/>
              <a:gd name="connsiteX1" fmla="*/ 0 w 899090"/>
              <a:gd name="connsiteY1" fmla="*/ 0 h 389967"/>
              <a:gd name="connsiteX2" fmla="*/ 754209 w 899090"/>
              <a:gd name="connsiteY2" fmla="*/ 13349 h 389967"/>
              <a:gd name="connsiteX3" fmla="*/ 899090 w 899090"/>
              <a:gd name="connsiteY3" fmla="*/ 389967 h 389967"/>
              <a:gd name="connsiteX4" fmla="*/ 21980 w 899090"/>
              <a:gd name="connsiteY4" fmla="*/ 389967 h 389967"/>
              <a:gd name="connsiteX0" fmla="*/ 0 w 877110"/>
              <a:gd name="connsiteY0" fmla="*/ 389967 h 389967"/>
              <a:gd name="connsiteX1" fmla="*/ 245 w 877110"/>
              <a:gd name="connsiteY1" fmla="*/ 0 h 389967"/>
              <a:gd name="connsiteX2" fmla="*/ 732229 w 877110"/>
              <a:gd name="connsiteY2" fmla="*/ 13349 h 389967"/>
              <a:gd name="connsiteX3" fmla="*/ 877110 w 877110"/>
              <a:gd name="connsiteY3" fmla="*/ 389967 h 389967"/>
              <a:gd name="connsiteX4" fmla="*/ 0 w 877110"/>
              <a:gd name="connsiteY4" fmla="*/ 389967 h 389967"/>
              <a:gd name="connsiteX0" fmla="*/ 0 w 877110"/>
              <a:gd name="connsiteY0" fmla="*/ 389967 h 389967"/>
              <a:gd name="connsiteX1" fmla="*/ 245 w 877110"/>
              <a:gd name="connsiteY1" fmla="*/ 0 h 389967"/>
              <a:gd name="connsiteX2" fmla="*/ 583004 w 877110"/>
              <a:gd name="connsiteY2" fmla="*/ 10174 h 389967"/>
              <a:gd name="connsiteX3" fmla="*/ 877110 w 877110"/>
              <a:gd name="connsiteY3" fmla="*/ 389967 h 389967"/>
              <a:gd name="connsiteX4" fmla="*/ 0 w 877110"/>
              <a:gd name="connsiteY4" fmla="*/ 389967 h 389967"/>
              <a:gd name="connsiteX0" fmla="*/ 0 w 877110"/>
              <a:gd name="connsiteY0" fmla="*/ 389967 h 389967"/>
              <a:gd name="connsiteX1" fmla="*/ 245 w 877110"/>
              <a:gd name="connsiteY1" fmla="*/ 0 h 389967"/>
              <a:gd name="connsiteX2" fmla="*/ 583004 w 877110"/>
              <a:gd name="connsiteY2" fmla="*/ 5411 h 389967"/>
              <a:gd name="connsiteX3" fmla="*/ 877110 w 877110"/>
              <a:gd name="connsiteY3" fmla="*/ 389967 h 389967"/>
              <a:gd name="connsiteX4" fmla="*/ 0 w 877110"/>
              <a:gd name="connsiteY4" fmla="*/ 389967 h 389967"/>
              <a:gd name="connsiteX0" fmla="*/ 0 w 877110"/>
              <a:gd name="connsiteY0" fmla="*/ 389967 h 389967"/>
              <a:gd name="connsiteX1" fmla="*/ 245 w 877110"/>
              <a:gd name="connsiteY1" fmla="*/ 0 h 389967"/>
              <a:gd name="connsiteX2" fmla="*/ 583004 w 877110"/>
              <a:gd name="connsiteY2" fmla="*/ 3029 h 389967"/>
              <a:gd name="connsiteX3" fmla="*/ 877110 w 877110"/>
              <a:gd name="connsiteY3" fmla="*/ 389967 h 389967"/>
              <a:gd name="connsiteX4" fmla="*/ 0 w 877110"/>
              <a:gd name="connsiteY4" fmla="*/ 389967 h 389967"/>
              <a:gd name="connsiteX0" fmla="*/ 0 w 877110"/>
              <a:gd name="connsiteY0" fmla="*/ 389967 h 389967"/>
              <a:gd name="connsiteX1" fmla="*/ 245 w 877110"/>
              <a:gd name="connsiteY1" fmla="*/ 0 h 389967"/>
              <a:gd name="connsiteX2" fmla="*/ 583004 w 877110"/>
              <a:gd name="connsiteY2" fmla="*/ 648 h 389967"/>
              <a:gd name="connsiteX3" fmla="*/ 877110 w 877110"/>
              <a:gd name="connsiteY3" fmla="*/ 389967 h 389967"/>
              <a:gd name="connsiteX4" fmla="*/ 0 w 877110"/>
              <a:gd name="connsiteY4" fmla="*/ 389967 h 389967"/>
              <a:gd name="connsiteX0" fmla="*/ 0 w 908611"/>
              <a:gd name="connsiteY0" fmla="*/ 389967 h 389967"/>
              <a:gd name="connsiteX1" fmla="*/ 245 w 908611"/>
              <a:gd name="connsiteY1" fmla="*/ 0 h 389967"/>
              <a:gd name="connsiteX2" fmla="*/ 583004 w 908611"/>
              <a:gd name="connsiteY2" fmla="*/ 648 h 389967"/>
              <a:gd name="connsiteX3" fmla="*/ 908611 w 908611"/>
              <a:gd name="connsiteY3" fmla="*/ 389967 h 389967"/>
              <a:gd name="connsiteX4" fmla="*/ 0 w 908611"/>
              <a:gd name="connsiteY4" fmla="*/ 389967 h 389967"/>
              <a:gd name="connsiteX0" fmla="*/ 0 w 923151"/>
              <a:gd name="connsiteY0" fmla="*/ 389967 h 389967"/>
              <a:gd name="connsiteX1" fmla="*/ 245 w 923151"/>
              <a:gd name="connsiteY1" fmla="*/ 0 h 389967"/>
              <a:gd name="connsiteX2" fmla="*/ 583004 w 923151"/>
              <a:gd name="connsiteY2" fmla="*/ 648 h 389967"/>
              <a:gd name="connsiteX3" fmla="*/ 923151 w 923151"/>
              <a:gd name="connsiteY3" fmla="*/ 389967 h 389967"/>
              <a:gd name="connsiteX4" fmla="*/ 0 w 923151"/>
              <a:gd name="connsiteY4" fmla="*/ 389967 h 38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151" h="389967">
                <a:moveTo>
                  <a:pt x="0" y="389967"/>
                </a:moveTo>
                <a:cubicBezTo>
                  <a:pt x="82" y="259978"/>
                  <a:pt x="163" y="129989"/>
                  <a:pt x="245" y="0"/>
                </a:cubicBezTo>
                <a:lnTo>
                  <a:pt x="583004" y="648"/>
                </a:lnTo>
                <a:lnTo>
                  <a:pt x="923151" y="389967"/>
                </a:lnTo>
                <a:lnTo>
                  <a:pt x="0" y="389967"/>
                </a:lnTo>
                <a:close/>
              </a:path>
            </a:pathLst>
          </a:cu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9BE521A-3890-4136-ACFE-CDAC2479C81F}"/>
              </a:ext>
            </a:extLst>
          </p:cNvPr>
          <p:cNvSpPr/>
          <p:nvPr userDrawn="1"/>
        </p:nvSpPr>
        <p:spPr>
          <a:xfrm rot="10800000">
            <a:off x="0" y="-11492"/>
            <a:ext cx="9144000" cy="181635"/>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a:extLst>
              <a:ext uri="{FF2B5EF4-FFF2-40B4-BE49-F238E27FC236}">
                <a16:creationId xmlns:a16="http://schemas.microsoft.com/office/drawing/2014/main" id="{C29B19C2-4F53-4AD7-B360-F2AE4F820432}"/>
              </a:ext>
            </a:extLst>
          </p:cNvPr>
          <p:cNvSpPr/>
          <p:nvPr userDrawn="1"/>
        </p:nvSpPr>
        <p:spPr>
          <a:xfrm>
            <a:off x="816465" y="6578261"/>
            <a:ext cx="169252" cy="194668"/>
          </a:xfrm>
          <a:prstGeom prst="parallelogram">
            <a:avLst>
              <a:gd name="adj" fmla="val 75263"/>
            </a:avLst>
          </a:prstGeom>
          <a:solidFill>
            <a:srgbClr val="00FDFD"/>
          </a:solidFill>
          <a:ln>
            <a:solidFill>
              <a:srgbClr val="00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69FC674-7648-47A3-9BF8-0BC621D97EE9}"/>
              </a:ext>
            </a:extLst>
          </p:cNvPr>
          <p:cNvSpPr txBox="1"/>
          <p:nvPr userDrawn="1"/>
        </p:nvSpPr>
        <p:spPr>
          <a:xfrm>
            <a:off x="1093510" y="6469191"/>
            <a:ext cx="2270045" cy="400110"/>
          </a:xfrm>
          <a:prstGeom prst="rect">
            <a:avLst/>
          </a:prstGeom>
          <a:noFill/>
        </p:spPr>
        <p:txBody>
          <a:bodyPr wrap="none" rtlCol="0">
            <a:spAutoFit/>
          </a:bodyPr>
          <a:lstStyle/>
          <a:p>
            <a:r>
              <a:rPr lang="en-US" sz="2000" dirty="0">
                <a:solidFill>
                  <a:srgbClr val="00FDFD"/>
                </a:solidFill>
                <a:latin typeface="BankGothic" panose="02000800000000000000" pitchFamily="2" charset="0"/>
              </a:rPr>
              <a:t>ASPLOS 2019</a:t>
            </a:r>
          </a:p>
        </p:txBody>
      </p:sp>
      <p:sp>
        <p:nvSpPr>
          <p:cNvPr id="27" name="Parallelogram 26">
            <a:extLst>
              <a:ext uri="{FF2B5EF4-FFF2-40B4-BE49-F238E27FC236}">
                <a16:creationId xmlns:a16="http://schemas.microsoft.com/office/drawing/2014/main" id="{6D4FCC2D-807A-4259-AC5D-67B26F6E5582}"/>
              </a:ext>
            </a:extLst>
          </p:cNvPr>
          <p:cNvSpPr/>
          <p:nvPr userDrawn="1"/>
        </p:nvSpPr>
        <p:spPr>
          <a:xfrm>
            <a:off x="982911" y="6578261"/>
            <a:ext cx="169252" cy="194668"/>
          </a:xfrm>
          <a:prstGeom prst="parallelogram">
            <a:avLst>
              <a:gd name="adj" fmla="val 75263"/>
            </a:avLst>
          </a:prstGeom>
          <a:solidFill>
            <a:srgbClr val="00FDFD"/>
          </a:solidFill>
          <a:ln>
            <a:solidFill>
              <a:srgbClr val="00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91269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73" r:id="rId9"/>
    <p:sldLayoutId id="2147483668" r:id="rId10"/>
    <p:sldLayoutId id="2147483669" r:id="rId11"/>
    <p:sldLayoutId id="2147483670" r:id="rId12"/>
    <p:sldLayoutId id="2147483671"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5.sv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customXml" Target="../ink/ink4.xml"/><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customXml" Target="../ink/ink1.xml"/><Relationship Id="rId11" Type="http://schemas.openxmlformats.org/officeDocument/2006/relationships/image" Target="../media/image16.png"/><Relationship Id="rId5" Type="http://schemas.openxmlformats.org/officeDocument/2006/relationships/image" Target="../media/image1.png"/><Relationship Id="rId10" Type="http://schemas.openxmlformats.org/officeDocument/2006/relationships/customXml" Target="../ink/ink3.xml"/><Relationship Id="rId4" Type="http://schemas.openxmlformats.org/officeDocument/2006/relationships/image" Target="../media/image13.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svg"/><Relationship Id="rId3" Type="http://schemas.openxmlformats.org/officeDocument/2006/relationships/image" Target="../media/image47.png"/><Relationship Id="rId7" Type="http://schemas.openxmlformats.org/officeDocument/2006/relationships/image" Target="../media/image55.svg"/><Relationship Id="rId12"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53.sv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svg"/></Relationships>
</file>

<file path=ppt/slides/_rels/slide3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chart" Target="../charts/chart1.xml"/><Relationship Id="rId7"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9.png"/><Relationship Id="rId9" Type="http://schemas.openxmlformats.org/officeDocument/2006/relationships/image" Target="../media/image45.sv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5.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54A6-F66C-4AE3-A645-68457C142E6D}"/>
              </a:ext>
            </a:extLst>
          </p:cNvPr>
          <p:cNvSpPr>
            <a:spLocks noGrp="1"/>
          </p:cNvSpPr>
          <p:nvPr>
            <p:ph type="ctrTitle"/>
          </p:nvPr>
        </p:nvSpPr>
        <p:spPr>
          <a:xfrm>
            <a:off x="308919" y="2221942"/>
            <a:ext cx="8526162" cy="1571874"/>
          </a:xfrm>
        </p:spPr>
        <p:txBody>
          <a:bodyPr>
            <a:noAutofit/>
          </a:bodyPr>
          <a:lstStyle/>
          <a:p>
            <a:r>
              <a:rPr lang="en-US" sz="3200" dirty="0"/>
              <a:t>A Vulnerability-Tolerant Secure Architecture Based on Ensembles of Moving Target Defenses with Churn</a:t>
            </a:r>
          </a:p>
        </p:txBody>
      </p:sp>
      <p:sp>
        <p:nvSpPr>
          <p:cNvPr id="3" name="Subtitle 2">
            <a:extLst>
              <a:ext uri="{FF2B5EF4-FFF2-40B4-BE49-F238E27FC236}">
                <a16:creationId xmlns:a16="http://schemas.microsoft.com/office/drawing/2014/main" id="{708FA9FF-C1F8-40C6-AB30-B796485F3884}"/>
              </a:ext>
            </a:extLst>
          </p:cNvPr>
          <p:cNvSpPr>
            <a:spLocks noGrp="1"/>
          </p:cNvSpPr>
          <p:nvPr>
            <p:ph type="subTitle" idx="1"/>
          </p:nvPr>
        </p:nvSpPr>
        <p:spPr>
          <a:xfrm>
            <a:off x="308919" y="3952818"/>
            <a:ext cx="8526162" cy="2559981"/>
          </a:xfrm>
        </p:spPr>
        <p:txBody>
          <a:bodyPr>
            <a:noAutofit/>
          </a:bodyPr>
          <a:lstStyle/>
          <a:p>
            <a:r>
              <a:rPr lang="en-US" sz="2000" b="1" i="1" dirty="0"/>
              <a:t>M. Gallagher, </a:t>
            </a:r>
            <a:r>
              <a:rPr lang="en-US" sz="2000" dirty="0"/>
              <a:t>L.</a:t>
            </a:r>
            <a:r>
              <a:rPr lang="en-US" sz="2000" b="1" i="1" dirty="0"/>
              <a:t> </a:t>
            </a:r>
            <a:r>
              <a:rPr lang="en-US" sz="2000" dirty="0" err="1"/>
              <a:t>Biernacki</a:t>
            </a:r>
            <a:r>
              <a:rPr lang="en-US" sz="2000" dirty="0"/>
              <a:t>, S. Chen, Z.B. </a:t>
            </a:r>
            <a:r>
              <a:rPr lang="en-US" sz="2000" dirty="0" err="1"/>
              <a:t>Aweke</a:t>
            </a:r>
            <a:r>
              <a:rPr lang="en-US" sz="2000" dirty="0"/>
              <a:t>, S.F. </a:t>
            </a:r>
            <a:r>
              <a:rPr lang="en-US" sz="2000" dirty="0" err="1"/>
              <a:t>Yitbarek</a:t>
            </a:r>
            <a:r>
              <a:rPr lang="en-US" sz="2000" dirty="0"/>
              <a:t>, M.T. Aga, A. Harris, Z. Xu, B. </a:t>
            </a:r>
            <a:r>
              <a:rPr lang="en-US" sz="2000" dirty="0" err="1"/>
              <a:t>Kasikci</a:t>
            </a:r>
            <a:r>
              <a:rPr lang="en-US" sz="2000" dirty="0"/>
              <a:t>, V. Bertacco, S. Malik, M. Tiwari, T. Austin</a:t>
            </a:r>
          </a:p>
        </p:txBody>
      </p:sp>
      <p:cxnSp>
        <p:nvCxnSpPr>
          <p:cNvPr id="5" name="Straight Connector 4">
            <a:extLst>
              <a:ext uri="{FF2B5EF4-FFF2-40B4-BE49-F238E27FC236}">
                <a16:creationId xmlns:a16="http://schemas.microsoft.com/office/drawing/2014/main" id="{B3E871FD-923F-4625-BCD9-2EE91D52B2CC}"/>
              </a:ext>
            </a:extLst>
          </p:cNvPr>
          <p:cNvCxnSpPr/>
          <p:nvPr/>
        </p:nvCxnSpPr>
        <p:spPr>
          <a:xfrm>
            <a:off x="308919" y="3849799"/>
            <a:ext cx="8526162" cy="0"/>
          </a:xfrm>
          <a:prstGeom prst="line">
            <a:avLst/>
          </a:prstGeom>
          <a:ln>
            <a:solidFill>
              <a:srgbClr val="00FDFD"/>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91E14F8E-02D0-4F28-9591-D22CBB29E749}"/>
              </a:ext>
            </a:extLst>
          </p:cNvPr>
          <p:cNvGrpSpPr/>
          <p:nvPr/>
        </p:nvGrpSpPr>
        <p:grpSpPr>
          <a:xfrm>
            <a:off x="2609346" y="4884585"/>
            <a:ext cx="3925309" cy="336500"/>
            <a:chOff x="2338371" y="4853485"/>
            <a:chExt cx="3925309" cy="336500"/>
          </a:xfrm>
        </p:grpSpPr>
        <p:pic>
          <p:nvPicPr>
            <p:cNvPr id="7" name="Picture 6">
              <a:extLst>
                <a:ext uri="{FF2B5EF4-FFF2-40B4-BE49-F238E27FC236}">
                  <a16:creationId xmlns:a16="http://schemas.microsoft.com/office/drawing/2014/main" id="{63BDD0E1-952E-44AE-A86A-E04B8D64DD75}"/>
                </a:ext>
              </a:extLst>
            </p:cNvPr>
            <p:cNvPicPr>
              <a:picLocks noChangeAspect="1"/>
            </p:cNvPicPr>
            <p:nvPr/>
          </p:nvPicPr>
          <p:blipFill rotWithShape="1">
            <a:blip r:embed="rId2">
              <a:extLst>
                <a:ext uri="{28A0092B-C50C-407E-A947-70E740481C1C}">
                  <a14:useLocalDpi xmlns:a14="http://schemas.microsoft.com/office/drawing/2010/main"/>
                </a:ext>
              </a:extLst>
            </a:blip>
            <a:srcRect t="29574" b="29062"/>
            <a:stretch/>
          </p:blipFill>
          <p:spPr>
            <a:xfrm>
              <a:off x="2338371" y="4857136"/>
              <a:ext cx="1414835" cy="329199"/>
            </a:xfrm>
            <a:prstGeom prst="rect">
              <a:avLst/>
            </a:prstGeom>
          </p:spPr>
        </p:pic>
        <p:pic>
          <p:nvPicPr>
            <p:cNvPr id="9" name="Picture 8">
              <a:extLst>
                <a:ext uri="{FF2B5EF4-FFF2-40B4-BE49-F238E27FC236}">
                  <a16:creationId xmlns:a16="http://schemas.microsoft.com/office/drawing/2014/main" id="{1E37C628-53F7-4898-BF5C-6EC0D401BDE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52752" y="4867434"/>
              <a:ext cx="1103000" cy="315389"/>
            </a:xfrm>
            <a:prstGeom prst="rect">
              <a:avLst/>
            </a:prstGeom>
          </p:spPr>
        </p:pic>
        <p:pic>
          <p:nvPicPr>
            <p:cNvPr id="19" name="Picture 18">
              <a:extLst>
                <a:ext uri="{FF2B5EF4-FFF2-40B4-BE49-F238E27FC236}">
                  <a16:creationId xmlns:a16="http://schemas.microsoft.com/office/drawing/2014/main" id="{65C09675-3174-4E50-8BCA-76511505020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55298" y="4853485"/>
              <a:ext cx="1008382" cy="336500"/>
            </a:xfrm>
            <a:prstGeom prst="rect">
              <a:avLst/>
            </a:prstGeom>
          </p:spPr>
        </p:pic>
      </p:grpSp>
      <p:grpSp>
        <p:nvGrpSpPr>
          <p:cNvPr id="4" name="Group 3">
            <a:extLst>
              <a:ext uri="{FF2B5EF4-FFF2-40B4-BE49-F238E27FC236}">
                <a16:creationId xmlns:a16="http://schemas.microsoft.com/office/drawing/2014/main" id="{C0B68D5A-2D84-457A-95FA-6A505D864508}"/>
              </a:ext>
            </a:extLst>
          </p:cNvPr>
          <p:cNvGrpSpPr/>
          <p:nvPr/>
        </p:nvGrpSpPr>
        <p:grpSpPr>
          <a:xfrm>
            <a:off x="0" y="6297890"/>
            <a:ext cx="9144000" cy="560110"/>
            <a:chOff x="0" y="6297890"/>
            <a:chExt cx="9144000" cy="560110"/>
          </a:xfrm>
          <a:effectLst>
            <a:outerShdw blurRad="50800" dist="38100" dir="18900000" algn="bl" rotWithShape="0">
              <a:prstClr val="black">
                <a:alpha val="40000"/>
              </a:prstClr>
            </a:outerShdw>
          </a:effectLst>
        </p:grpSpPr>
        <p:sp>
          <p:nvSpPr>
            <p:cNvPr id="8" name="Trapezoid 18">
              <a:extLst>
                <a:ext uri="{FF2B5EF4-FFF2-40B4-BE49-F238E27FC236}">
                  <a16:creationId xmlns:a16="http://schemas.microsoft.com/office/drawing/2014/main" id="{526D4491-D1F1-43D7-831E-1FFFE84A9C84}"/>
                </a:ext>
              </a:extLst>
            </p:cNvPr>
            <p:cNvSpPr/>
            <p:nvPr/>
          </p:nvSpPr>
          <p:spPr>
            <a:xfrm>
              <a:off x="0" y="6297890"/>
              <a:ext cx="907176" cy="389967"/>
            </a:xfrm>
            <a:custGeom>
              <a:avLst/>
              <a:gdLst>
                <a:gd name="connsiteX0" fmla="*/ 0 w 877110"/>
                <a:gd name="connsiteY0" fmla="*/ 376618 h 376618"/>
                <a:gd name="connsiteX1" fmla="*/ 144881 w 877110"/>
                <a:gd name="connsiteY1" fmla="*/ 0 h 376618"/>
                <a:gd name="connsiteX2" fmla="*/ 732229 w 877110"/>
                <a:gd name="connsiteY2" fmla="*/ 0 h 376618"/>
                <a:gd name="connsiteX3" fmla="*/ 877110 w 877110"/>
                <a:gd name="connsiteY3" fmla="*/ 376618 h 376618"/>
                <a:gd name="connsiteX4" fmla="*/ 0 w 877110"/>
                <a:gd name="connsiteY4" fmla="*/ 376618 h 376618"/>
                <a:gd name="connsiteX0" fmla="*/ 21980 w 899090"/>
                <a:gd name="connsiteY0" fmla="*/ 389967 h 389967"/>
                <a:gd name="connsiteX1" fmla="*/ 0 w 899090"/>
                <a:gd name="connsiteY1" fmla="*/ 0 h 389967"/>
                <a:gd name="connsiteX2" fmla="*/ 754209 w 899090"/>
                <a:gd name="connsiteY2" fmla="*/ 13349 h 389967"/>
                <a:gd name="connsiteX3" fmla="*/ 899090 w 899090"/>
                <a:gd name="connsiteY3" fmla="*/ 389967 h 389967"/>
                <a:gd name="connsiteX4" fmla="*/ 21980 w 899090"/>
                <a:gd name="connsiteY4" fmla="*/ 389967 h 389967"/>
                <a:gd name="connsiteX0" fmla="*/ 0 w 877110"/>
                <a:gd name="connsiteY0" fmla="*/ 389967 h 389967"/>
                <a:gd name="connsiteX1" fmla="*/ 245 w 877110"/>
                <a:gd name="connsiteY1" fmla="*/ 0 h 389967"/>
                <a:gd name="connsiteX2" fmla="*/ 732229 w 877110"/>
                <a:gd name="connsiteY2" fmla="*/ 13349 h 389967"/>
                <a:gd name="connsiteX3" fmla="*/ 877110 w 877110"/>
                <a:gd name="connsiteY3" fmla="*/ 389967 h 389967"/>
                <a:gd name="connsiteX4" fmla="*/ 0 w 877110"/>
                <a:gd name="connsiteY4" fmla="*/ 389967 h 389967"/>
                <a:gd name="connsiteX0" fmla="*/ 0 w 877110"/>
                <a:gd name="connsiteY0" fmla="*/ 389967 h 389967"/>
                <a:gd name="connsiteX1" fmla="*/ 245 w 877110"/>
                <a:gd name="connsiteY1" fmla="*/ 0 h 389967"/>
                <a:gd name="connsiteX2" fmla="*/ 583004 w 877110"/>
                <a:gd name="connsiteY2" fmla="*/ 10174 h 389967"/>
                <a:gd name="connsiteX3" fmla="*/ 877110 w 877110"/>
                <a:gd name="connsiteY3" fmla="*/ 389967 h 389967"/>
                <a:gd name="connsiteX4" fmla="*/ 0 w 877110"/>
                <a:gd name="connsiteY4" fmla="*/ 389967 h 389967"/>
                <a:gd name="connsiteX0" fmla="*/ 0 w 877110"/>
                <a:gd name="connsiteY0" fmla="*/ 389967 h 389967"/>
                <a:gd name="connsiteX1" fmla="*/ 245 w 877110"/>
                <a:gd name="connsiteY1" fmla="*/ 0 h 389967"/>
                <a:gd name="connsiteX2" fmla="*/ 583004 w 877110"/>
                <a:gd name="connsiteY2" fmla="*/ 5411 h 389967"/>
                <a:gd name="connsiteX3" fmla="*/ 877110 w 877110"/>
                <a:gd name="connsiteY3" fmla="*/ 389967 h 389967"/>
                <a:gd name="connsiteX4" fmla="*/ 0 w 877110"/>
                <a:gd name="connsiteY4" fmla="*/ 389967 h 389967"/>
                <a:gd name="connsiteX0" fmla="*/ 0 w 877110"/>
                <a:gd name="connsiteY0" fmla="*/ 389967 h 389967"/>
                <a:gd name="connsiteX1" fmla="*/ 245 w 877110"/>
                <a:gd name="connsiteY1" fmla="*/ 0 h 389967"/>
                <a:gd name="connsiteX2" fmla="*/ 583004 w 877110"/>
                <a:gd name="connsiteY2" fmla="*/ 3029 h 389967"/>
                <a:gd name="connsiteX3" fmla="*/ 877110 w 877110"/>
                <a:gd name="connsiteY3" fmla="*/ 389967 h 389967"/>
                <a:gd name="connsiteX4" fmla="*/ 0 w 877110"/>
                <a:gd name="connsiteY4" fmla="*/ 389967 h 389967"/>
                <a:gd name="connsiteX0" fmla="*/ 0 w 877110"/>
                <a:gd name="connsiteY0" fmla="*/ 389967 h 389967"/>
                <a:gd name="connsiteX1" fmla="*/ 245 w 877110"/>
                <a:gd name="connsiteY1" fmla="*/ 0 h 389967"/>
                <a:gd name="connsiteX2" fmla="*/ 583004 w 877110"/>
                <a:gd name="connsiteY2" fmla="*/ 648 h 389967"/>
                <a:gd name="connsiteX3" fmla="*/ 877110 w 877110"/>
                <a:gd name="connsiteY3" fmla="*/ 389967 h 389967"/>
                <a:gd name="connsiteX4" fmla="*/ 0 w 877110"/>
                <a:gd name="connsiteY4" fmla="*/ 389967 h 389967"/>
                <a:gd name="connsiteX0" fmla="*/ 0 w 908611"/>
                <a:gd name="connsiteY0" fmla="*/ 389967 h 389967"/>
                <a:gd name="connsiteX1" fmla="*/ 245 w 908611"/>
                <a:gd name="connsiteY1" fmla="*/ 0 h 389967"/>
                <a:gd name="connsiteX2" fmla="*/ 583004 w 908611"/>
                <a:gd name="connsiteY2" fmla="*/ 648 h 389967"/>
                <a:gd name="connsiteX3" fmla="*/ 908611 w 908611"/>
                <a:gd name="connsiteY3" fmla="*/ 389967 h 389967"/>
                <a:gd name="connsiteX4" fmla="*/ 0 w 908611"/>
                <a:gd name="connsiteY4" fmla="*/ 389967 h 389967"/>
                <a:gd name="connsiteX0" fmla="*/ 0 w 923151"/>
                <a:gd name="connsiteY0" fmla="*/ 389967 h 389967"/>
                <a:gd name="connsiteX1" fmla="*/ 245 w 923151"/>
                <a:gd name="connsiteY1" fmla="*/ 0 h 389967"/>
                <a:gd name="connsiteX2" fmla="*/ 583004 w 923151"/>
                <a:gd name="connsiteY2" fmla="*/ 648 h 389967"/>
                <a:gd name="connsiteX3" fmla="*/ 923151 w 923151"/>
                <a:gd name="connsiteY3" fmla="*/ 389967 h 389967"/>
                <a:gd name="connsiteX4" fmla="*/ 0 w 923151"/>
                <a:gd name="connsiteY4" fmla="*/ 389967 h 38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151" h="389967">
                  <a:moveTo>
                    <a:pt x="0" y="389967"/>
                  </a:moveTo>
                  <a:cubicBezTo>
                    <a:pt x="82" y="259978"/>
                    <a:pt x="163" y="129989"/>
                    <a:pt x="245" y="0"/>
                  </a:cubicBezTo>
                  <a:lnTo>
                    <a:pt x="583004" y="648"/>
                  </a:lnTo>
                  <a:lnTo>
                    <a:pt x="923151" y="389967"/>
                  </a:lnTo>
                  <a:lnTo>
                    <a:pt x="0" y="389967"/>
                  </a:lnTo>
                  <a:close/>
                </a:path>
              </a:pathLst>
            </a:cu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3363BF3-21DB-4635-A9C7-60EF5D9CB3B9}"/>
                </a:ext>
              </a:extLst>
            </p:cNvPr>
            <p:cNvSpPr/>
            <p:nvPr/>
          </p:nvSpPr>
          <p:spPr>
            <a:xfrm>
              <a:off x="0" y="6481382"/>
              <a:ext cx="9144000" cy="376618"/>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42E6EEEA-5A97-4796-A442-6C134CC72A1D}"/>
              </a:ext>
            </a:extLst>
          </p:cNvPr>
          <p:cNvPicPr>
            <a:picLocks noChangeAspect="1"/>
          </p:cNvPicPr>
          <p:nvPr/>
        </p:nvPicPr>
        <p:blipFill rotWithShape="1">
          <a:blip r:embed="rId5">
            <a:extLst>
              <a:ext uri="{28A0092B-C50C-407E-A947-70E740481C1C}">
                <a14:useLocalDpi xmlns:a14="http://schemas.microsoft.com/office/drawing/2010/main"/>
              </a:ext>
            </a:extLst>
          </a:blip>
          <a:srcRect l="3701" t="17316" r="4931" b="18117"/>
          <a:stretch/>
        </p:blipFill>
        <p:spPr>
          <a:xfrm>
            <a:off x="0" y="6327932"/>
            <a:ext cx="750094" cy="530068"/>
          </a:xfrm>
          <a:prstGeom prst="rect">
            <a:avLst/>
          </a:prstGeom>
        </p:spPr>
      </p:pic>
      <p:cxnSp>
        <p:nvCxnSpPr>
          <p:cNvPr id="13" name="Straight Connector 12">
            <a:extLst>
              <a:ext uri="{FF2B5EF4-FFF2-40B4-BE49-F238E27FC236}">
                <a16:creationId xmlns:a16="http://schemas.microsoft.com/office/drawing/2014/main" id="{CA93D942-DACF-484C-B982-90DE92A43F4D}"/>
              </a:ext>
            </a:extLst>
          </p:cNvPr>
          <p:cNvCxnSpPr>
            <a:cxnSpLocks/>
          </p:cNvCxnSpPr>
          <p:nvPr/>
        </p:nvCxnSpPr>
        <p:spPr>
          <a:xfrm>
            <a:off x="7290318" y="6681238"/>
            <a:ext cx="1166213" cy="0"/>
          </a:xfrm>
          <a:prstGeom prst="line">
            <a:avLst/>
          </a:prstGeom>
          <a:ln w="12700">
            <a:solidFill>
              <a:srgbClr val="00FDFD"/>
            </a:solidFill>
          </a:ln>
        </p:spPr>
        <p:style>
          <a:lnRef idx="1">
            <a:schemeClr val="accent1"/>
          </a:lnRef>
          <a:fillRef idx="0">
            <a:schemeClr val="accent1"/>
          </a:fillRef>
          <a:effectRef idx="0">
            <a:schemeClr val="accent1"/>
          </a:effectRef>
          <a:fontRef idx="minor">
            <a:schemeClr val="tx1"/>
          </a:fontRef>
        </p:style>
      </p:cxnSp>
      <p:sp>
        <p:nvSpPr>
          <p:cNvPr id="14" name="Parallelogram 13">
            <a:extLst>
              <a:ext uri="{FF2B5EF4-FFF2-40B4-BE49-F238E27FC236}">
                <a16:creationId xmlns:a16="http://schemas.microsoft.com/office/drawing/2014/main" id="{BF774EEE-6F58-4B19-B4AE-040E86F90D68}"/>
              </a:ext>
            </a:extLst>
          </p:cNvPr>
          <p:cNvSpPr/>
          <p:nvPr/>
        </p:nvSpPr>
        <p:spPr>
          <a:xfrm>
            <a:off x="816465" y="6578261"/>
            <a:ext cx="169252" cy="194668"/>
          </a:xfrm>
          <a:prstGeom prst="parallelogram">
            <a:avLst>
              <a:gd name="adj" fmla="val 75263"/>
            </a:avLst>
          </a:prstGeom>
          <a:solidFill>
            <a:srgbClr val="00FDFD"/>
          </a:solidFill>
          <a:ln>
            <a:solidFill>
              <a:srgbClr val="00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4BC331F-2F7D-4352-8FC9-E65DF7191D23}"/>
              </a:ext>
            </a:extLst>
          </p:cNvPr>
          <p:cNvSpPr txBox="1"/>
          <p:nvPr/>
        </p:nvSpPr>
        <p:spPr>
          <a:xfrm>
            <a:off x="1093510" y="6469191"/>
            <a:ext cx="6489168" cy="400110"/>
          </a:xfrm>
          <a:prstGeom prst="rect">
            <a:avLst/>
          </a:prstGeom>
          <a:noFill/>
        </p:spPr>
        <p:txBody>
          <a:bodyPr wrap="square" rtlCol="0">
            <a:spAutoFit/>
          </a:bodyPr>
          <a:lstStyle/>
          <a:p>
            <a:r>
              <a:rPr lang="en-US" sz="2000" dirty="0">
                <a:solidFill>
                  <a:srgbClr val="00FDFD"/>
                </a:solidFill>
                <a:latin typeface="BankGothic" panose="02000800000000000000" pitchFamily="2" charset="0"/>
              </a:rPr>
              <a:t>ASPLOS 2019 </a:t>
            </a:r>
            <a:r>
              <a:rPr lang="en-US" sz="2000" dirty="0">
                <a:solidFill>
                  <a:srgbClr val="00FDFD"/>
                </a:solidFill>
                <a:latin typeface="BankGothic" panose="02000800000000000000" pitchFamily="2" charset="0"/>
                <a:sym typeface="Wingdings" panose="05000000000000000000" pitchFamily="2" charset="2"/>
              </a:rPr>
              <a:t>– </a:t>
            </a:r>
            <a:r>
              <a:rPr lang="en-US" sz="2000" dirty="0">
                <a:solidFill>
                  <a:srgbClr val="00FDFD"/>
                </a:solidFill>
                <a:latin typeface="BankGothic" panose="02000800000000000000" pitchFamily="2" charset="0"/>
              </a:rPr>
              <a:t>Security II – 2019.04.16</a:t>
            </a:r>
          </a:p>
        </p:txBody>
      </p:sp>
      <p:sp>
        <p:nvSpPr>
          <p:cNvPr id="16" name="Parallelogram 15">
            <a:extLst>
              <a:ext uri="{FF2B5EF4-FFF2-40B4-BE49-F238E27FC236}">
                <a16:creationId xmlns:a16="http://schemas.microsoft.com/office/drawing/2014/main" id="{8DD08303-49B2-4B00-BB4E-2095A29677B7}"/>
              </a:ext>
            </a:extLst>
          </p:cNvPr>
          <p:cNvSpPr/>
          <p:nvPr/>
        </p:nvSpPr>
        <p:spPr>
          <a:xfrm>
            <a:off x="982911" y="6578261"/>
            <a:ext cx="169252" cy="194668"/>
          </a:xfrm>
          <a:prstGeom prst="parallelogram">
            <a:avLst>
              <a:gd name="adj" fmla="val 75263"/>
            </a:avLst>
          </a:prstGeom>
          <a:solidFill>
            <a:srgbClr val="00FDFD"/>
          </a:solidFill>
          <a:ln>
            <a:solidFill>
              <a:srgbClr val="00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8AFB6DA3-7AAD-4ABC-A9EB-16AB50C95820}"/>
              </a:ext>
            </a:extLst>
          </p:cNvPr>
          <p:cNvSpPr txBox="1">
            <a:spLocks/>
          </p:cNvSpPr>
          <p:nvPr/>
        </p:nvSpPr>
        <p:spPr>
          <a:xfrm>
            <a:off x="8515350" y="6481382"/>
            <a:ext cx="516112" cy="365125"/>
          </a:xfrm>
          <a:prstGeom prst="rect">
            <a:avLst/>
          </a:prstGeom>
        </p:spPr>
        <p:txBody>
          <a:bodyPr vert="horz" lIns="91440" tIns="45720" rIns="91440" bIns="45720" rtlCol="0" anchor="ctr"/>
          <a:lstStyle>
            <a:defPPr>
              <a:defRPr lang="en-US"/>
            </a:defPPr>
            <a:lvl1pPr marL="0" algn="r" defTabSz="457200" rtl="0" eaLnBrk="1" latinLnBrk="0" hangingPunct="1">
              <a:defRPr sz="16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61A266C-5E90-4206-8A84-D0CA263564C1}" type="slidenum">
              <a:rPr lang="en-US" smtClean="0"/>
              <a:pPr/>
              <a:t>1</a:t>
            </a:fld>
            <a:endParaRPr lang="en-US" dirty="0"/>
          </a:p>
        </p:txBody>
      </p:sp>
    </p:spTree>
    <p:extLst>
      <p:ext uri="{BB962C8B-B14F-4D97-AF65-F5344CB8AC3E}">
        <p14:creationId xmlns:p14="http://schemas.microsoft.com/office/powerpoint/2010/main" val="1893203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792997C-C89A-473F-8B8A-BFE220618577}"/>
              </a:ext>
            </a:extLst>
          </p:cNvPr>
          <p:cNvSpPr txBox="1">
            <a:spLocks/>
          </p:cNvSpPr>
          <p:nvPr/>
        </p:nvSpPr>
        <p:spPr>
          <a:xfrm>
            <a:off x="307025" y="1341503"/>
            <a:ext cx="8529950" cy="48354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a:sym typeface="Wingdings" panose="05000000000000000000" pitchFamily="2" charset="2"/>
              </a:rPr>
              <a:t>An Approach:</a:t>
            </a:r>
          </a:p>
          <a:p>
            <a:pPr marL="0" indent="0" algn="ctr">
              <a:buFont typeface="Arial" panose="020B0604020202020204" pitchFamily="34" charset="0"/>
              <a:buNone/>
            </a:pPr>
            <a:r>
              <a:rPr lang="en-US" sz="3600" b="1" i="1">
                <a:sym typeface="Wingdings" panose="05000000000000000000" pitchFamily="2" charset="2"/>
              </a:rPr>
              <a:t>Randomize </a:t>
            </a:r>
            <a:r>
              <a:rPr lang="en-US" sz="3600">
                <a:sym typeface="Wingdings" panose="05000000000000000000" pitchFamily="2" charset="2"/>
              </a:rPr>
              <a:t>assets</a:t>
            </a:r>
          </a:p>
          <a:p>
            <a:pPr marL="0" indent="0" algn="ctr">
              <a:buFont typeface="Arial" panose="020B0604020202020204" pitchFamily="34" charset="0"/>
              <a:buNone/>
            </a:pPr>
            <a:endParaRPr lang="en-US" sz="3600">
              <a:sym typeface="Wingdings" panose="05000000000000000000" pitchFamily="2" charset="2"/>
            </a:endParaRPr>
          </a:p>
          <a:p>
            <a:pPr marL="0" indent="0" algn="ctr">
              <a:buFont typeface="Arial" panose="020B0604020202020204" pitchFamily="34" charset="0"/>
              <a:buNone/>
            </a:pPr>
            <a:r>
              <a:rPr lang="en-US" sz="3600" b="1">
                <a:sym typeface="Wingdings" panose="05000000000000000000" pitchFamily="2" charset="2"/>
              </a:rPr>
              <a:t>Moving Target Defenses (MTDs)</a:t>
            </a:r>
          </a:p>
          <a:p>
            <a:pPr marL="0" indent="0" algn="ctr">
              <a:buFont typeface="Arial" panose="020B0604020202020204" pitchFamily="34" charset="0"/>
              <a:buNone/>
            </a:pPr>
            <a:r>
              <a:rPr lang="en-US">
                <a:sym typeface="Wingdings" panose="05000000000000000000" pitchFamily="2" charset="2"/>
              </a:rPr>
              <a:t>Load-time MTDs: 64-bit ASLR, ISR, …</a:t>
            </a:r>
          </a:p>
          <a:p>
            <a:pPr marL="0" indent="0" algn="ctr">
              <a:buFont typeface="Arial" panose="020B0604020202020204" pitchFamily="34" charset="0"/>
              <a:buNone/>
            </a:pPr>
            <a:endParaRPr lang="en-US" sz="3600"/>
          </a:p>
          <a:p>
            <a:pPr marL="0" indent="0" algn="ctr">
              <a:buFont typeface="Arial" panose="020B0604020202020204" pitchFamily="34" charset="0"/>
              <a:buNone/>
            </a:pPr>
            <a:r>
              <a:rPr lang="en-US" sz="3600"/>
              <a:t>Attackers defeat load-time MTDs with </a:t>
            </a:r>
            <a:r>
              <a:rPr lang="en-US" sz="3600" b="1" i="1"/>
              <a:t>Derandomization Attacks</a:t>
            </a:r>
          </a:p>
          <a:p>
            <a:pPr marL="0" indent="0" algn="ctr">
              <a:buFont typeface="Arial" panose="020B0604020202020204" pitchFamily="34" charset="0"/>
              <a:buNone/>
            </a:pPr>
            <a:r>
              <a:rPr lang="en-US" sz="3600" b="1">
                <a:sym typeface="Wingdings" panose="05000000000000000000" pitchFamily="2" charset="2"/>
              </a:rPr>
              <a:t> Load-Time MTDs have </a:t>
            </a:r>
            <a:r>
              <a:rPr lang="en-US" sz="3600" b="1" i="1">
                <a:sym typeface="Wingdings" panose="05000000000000000000" pitchFamily="2" charset="2"/>
              </a:rPr>
              <a:t>LOW</a:t>
            </a:r>
            <a:r>
              <a:rPr lang="en-US" sz="3600" b="1">
                <a:sym typeface="Wingdings" panose="05000000000000000000" pitchFamily="2" charset="2"/>
              </a:rPr>
              <a:t> durability</a:t>
            </a:r>
            <a:endParaRPr lang="en-US" b="1" dirty="0"/>
          </a:p>
        </p:txBody>
      </p:sp>
      <p:sp>
        <p:nvSpPr>
          <p:cNvPr id="2" name="Title 1">
            <a:extLst>
              <a:ext uri="{FF2B5EF4-FFF2-40B4-BE49-F238E27FC236}">
                <a16:creationId xmlns:a16="http://schemas.microsoft.com/office/drawing/2014/main" id="{8B21C3C8-EF51-4F15-8F8C-78DA0BEBF9E7}"/>
              </a:ext>
            </a:extLst>
          </p:cNvPr>
          <p:cNvSpPr>
            <a:spLocks noGrp="1"/>
          </p:cNvSpPr>
          <p:nvPr>
            <p:ph type="title"/>
          </p:nvPr>
        </p:nvSpPr>
        <p:spPr/>
        <p:txBody>
          <a:bodyPr/>
          <a:lstStyle/>
          <a:p>
            <a:r>
              <a:rPr lang="en-US" dirty="0"/>
              <a:t>Protecting Information Assets</a:t>
            </a:r>
          </a:p>
        </p:txBody>
      </p:sp>
      <p:sp>
        <p:nvSpPr>
          <p:cNvPr id="4" name="Slide Number Placeholder 3">
            <a:extLst>
              <a:ext uri="{FF2B5EF4-FFF2-40B4-BE49-F238E27FC236}">
                <a16:creationId xmlns:a16="http://schemas.microsoft.com/office/drawing/2014/main" id="{1A27A886-891C-410C-937B-1E5EDB5CD61A}"/>
              </a:ext>
            </a:extLst>
          </p:cNvPr>
          <p:cNvSpPr>
            <a:spLocks noGrp="1"/>
          </p:cNvSpPr>
          <p:nvPr>
            <p:ph type="sldNum" sz="quarter" idx="12"/>
          </p:nvPr>
        </p:nvSpPr>
        <p:spPr/>
        <p:txBody>
          <a:bodyPr/>
          <a:lstStyle/>
          <a:p>
            <a:fld id="{761A266C-5E90-4206-8A84-D0CA263564C1}" type="slidenum">
              <a:rPr lang="en-US" smtClean="0"/>
              <a:t>10</a:t>
            </a:fld>
            <a:endParaRPr lang="en-US"/>
          </a:p>
        </p:txBody>
      </p:sp>
      <p:sp>
        <p:nvSpPr>
          <p:cNvPr id="5" name="Rectangle 4">
            <a:extLst>
              <a:ext uri="{FF2B5EF4-FFF2-40B4-BE49-F238E27FC236}">
                <a16:creationId xmlns:a16="http://schemas.microsoft.com/office/drawing/2014/main" id="{7A1D7695-10AF-4A71-8350-8FC550EB263E}"/>
              </a:ext>
            </a:extLst>
          </p:cNvPr>
          <p:cNvSpPr/>
          <p:nvPr/>
        </p:nvSpPr>
        <p:spPr>
          <a:xfrm>
            <a:off x="186885" y="1341503"/>
            <a:ext cx="8844577" cy="48924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Snipped 5">
            <a:extLst>
              <a:ext uri="{FF2B5EF4-FFF2-40B4-BE49-F238E27FC236}">
                <a16:creationId xmlns:a16="http://schemas.microsoft.com/office/drawing/2014/main" id="{1E5AF7E3-A225-477B-A52D-A80F075BFE2B}"/>
              </a:ext>
            </a:extLst>
          </p:cNvPr>
          <p:cNvSpPr>
            <a:spLocks/>
          </p:cNvSpPr>
          <p:nvPr/>
        </p:nvSpPr>
        <p:spPr>
          <a:xfrm>
            <a:off x="353595" y="2054061"/>
            <a:ext cx="8436810" cy="1792317"/>
          </a:xfrm>
          <a:prstGeom prst="snip2DiagRect">
            <a:avLst>
              <a:gd name="adj1" fmla="val 32857"/>
              <a:gd name="adj2" fmla="val 0"/>
            </a:avLst>
          </a:prstGeom>
          <a:solidFill>
            <a:schemeClr val="accent5">
              <a:lumMod val="20000"/>
              <a:lumOff val="80000"/>
            </a:schemeClr>
          </a:solidFill>
          <a:ln w="381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Morpheus uses H/W‐supported re‐randomization </a:t>
            </a:r>
            <a:r>
              <a:rPr lang="en-US" sz="3200" b="1" i="1" u="sng" dirty="0">
                <a:solidFill>
                  <a:schemeClr val="tx1"/>
                </a:solidFill>
                <a:latin typeface="Arial" panose="020B0604020202020204" pitchFamily="34" charset="0"/>
                <a:cs typeface="Arial" panose="020B0604020202020204" pitchFamily="34" charset="0"/>
              </a:rPr>
              <a:t>(Churn)</a:t>
            </a:r>
            <a:r>
              <a:rPr lang="en-US" sz="3200" b="1" dirty="0">
                <a:solidFill>
                  <a:schemeClr val="tx1"/>
                </a:solidFill>
                <a:latin typeface="Arial" panose="020B0604020202020204" pitchFamily="34" charset="0"/>
                <a:cs typeface="Arial" panose="020B0604020202020204" pitchFamily="34" charset="0"/>
              </a:rPr>
              <a:t> to give high‐entropy MTDs better durability</a:t>
            </a:r>
          </a:p>
        </p:txBody>
      </p:sp>
    </p:spTree>
    <p:extLst>
      <p:ext uri="{BB962C8B-B14F-4D97-AF65-F5344CB8AC3E}">
        <p14:creationId xmlns:p14="http://schemas.microsoft.com/office/powerpoint/2010/main" val="149442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85BEC-FD1E-4C71-81B3-BE40E2135B6F}"/>
              </a:ext>
            </a:extLst>
          </p:cNvPr>
          <p:cNvSpPr>
            <a:spLocks noGrp="1"/>
          </p:cNvSpPr>
          <p:nvPr>
            <p:ph type="title"/>
          </p:nvPr>
        </p:nvSpPr>
        <p:spPr/>
        <p:txBody>
          <a:bodyPr>
            <a:normAutofit fontScale="90000"/>
          </a:bodyPr>
          <a:lstStyle/>
          <a:p>
            <a:r>
              <a:rPr lang="en-US" dirty="0"/>
              <a:t>Attacks vs. (Re-)Randomization</a:t>
            </a:r>
          </a:p>
        </p:txBody>
      </p:sp>
      <p:sp>
        <p:nvSpPr>
          <p:cNvPr id="4" name="Slide Number Placeholder 3">
            <a:extLst>
              <a:ext uri="{FF2B5EF4-FFF2-40B4-BE49-F238E27FC236}">
                <a16:creationId xmlns:a16="http://schemas.microsoft.com/office/drawing/2014/main" id="{AAA16852-417A-4608-ADD4-11A8E9D9104F}"/>
              </a:ext>
            </a:extLst>
          </p:cNvPr>
          <p:cNvSpPr>
            <a:spLocks noGrp="1"/>
          </p:cNvSpPr>
          <p:nvPr>
            <p:ph type="sldNum" sz="quarter" idx="12"/>
          </p:nvPr>
        </p:nvSpPr>
        <p:spPr/>
        <p:txBody>
          <a:bodyPr/>
          <a:lstStyle/>
          <a:p>
            <a:fld id="{761A266C-5E90-4206-8A84-D0CA263564C1}" type="slidenum">
              <a:rPr lang="en-US" smtClean="0"/>
              <a:t>11</a:t>
            </a:fld>
            <a:endParaRPr lang="en-US"/>
          </a:p>
        </p:txBody>
      </p:sp>
      <p:sp>
        <p:nvSpPr>
          <p:cNvPr id="5" name="Rectangle 4">
            <a:extLst>
              <a:ext uri="{FF2B5EF4-FFF2-40B4-BE49-F238E27FC236}">
                <a16:creationId xmlns:a16="http://schemas.microsoft.com/office/drawing/2014/main" id="{B9A430A2-A3AA-453C-8D6A-FE91D6BB0AA1}"/>
              </a:ext>
            </a:extLst>
          </p:cNvPr>
          <p:cNvSpPr/>
          <p:nvPr/>
        </p:nvSpPr>
        <p:spPr>
          <a:xfrm rot="16200000">
            <a:off x="2501317" y="1912830"/>
            <a:ext cx="914400" cy="30918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Probe</a:t>
            </a:r>
          </a:p>
        </p:txBody>
      </p:sp>
      <p:sp>
        <p:nvSpPr>
          <p:cNvPr id="6" name="Rectangle 5">
            <a:extLst>
              <a:ext uri="{FF2B5EF4-FFF2-40B4-BE49-F238E27FC236}">
                <a16:creationId xmlns:a16="http://schemas.microsoft.com/office/drawing/2014/main" id="{48B69C5D-74E3-4C65-89D5-EF9DFF142869}"/>
              </a:ext>
            </a:extLst>
          </p:cNvPr>
          <p:cNvSpPr/>
          <p:nvPr/>
        </p:nvSpPr>
        <p:spPr>
          <a:xfrm>
            <a:off x="3113110" y="1610223"/>
            <a:ext cx="132884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Weaponize</a:t>
            </a:r>
          </a:p>
        </p:txBody>
      </p:sp>
      <p:sp>
        <p:nvSpPr>
          <p:cNvPr id="7" name="Rectangle 6">
            <a:extLst>
              <a:ext uri="{FF2B5EF4-FFF2-40B4-BE49-F238E27FC236}">
                <a16:creationId xmlns:a16="http://schemas.microsoft.com/office/drawing/2014/main" id="{DACBB623-1790-47BF-BFC6-855C4D4E84C8}"/>
              </a:ext>
            </a:extLst>
          </p:cNvPr>
          <p:cNvSpPr/>
          <p:nvPr/>
        </p:nvSpPr>
        <p:spPr>
          <a:xfrm>
            <a:off x="4441950" y="1610223"/>
            <a:ext cx="789410" cy="9144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Attack</a:t>
            </a:r>
          </a:p>
        </p:txBody>
      </p:sp>
      <p:grpSp>
        <p:nvGrpSpPr>
          <p:cNvPr id="8" name="Group 7">
            <a:extLst>
              <a:ext uri="{FF2B5EF4-FFF2-40B4-BE49-F238E27FC236}">
                <a16:creationId xmlns:a16="http://schemas.microsoft.com/office/drawing/2014/main" id="{659EEACE-4BCC-4A5A-BFCE-117758A7CC71}"/>
              </a:ext>
            </a:extLst>
          </p:cNvPr>
          <p:cNvGrpSpPr/>
          <p:nvPr/>
        </p:nvGrpSpPr>
        <p:grpSpPr>
          <a:xfrm>
            <a:off x="2803924" y="3032258"/>
            <a:ext cx="4990224" cy="918972"/>
            <a:chOff x="6848278" y="3066639"/>
            <a:chExt cx="4990224" cy="918972"/>
          </a:xfrm>
        </p:grpSpPr>
        <p:sp>
          <p:nvSpPr>
            <p:cNvPr id="9" name="Rectangle 8">
              <a:extLst>
                <a:ext uri="{FF2B5EF4-FFF2-40B4-BE49-F238E27FC236}">
                  <a16:creationId xmlns:a16="http://schemas.microsoft.com/office/drawing/2014/main" id="{5D506562-768D-432D-AEBE-E15988391956}"/>
                </a:ext>
              </a:extLst>
            </p:cNvPr>
            <p:cNvSpPr/>
            <p:nvPr/>
          </p:nvSpPr>
          <p:spPr>
            <a:xfrm>
              <a:off x="6848278" y="3066639"/>
              <a:ext cx="2871974" cy="9144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Probe</a:t>
              </a:r>
            </a:p>
          </p:txBody>
        </p:sp>
        <p:sp>
          <p:nvSpPr>
            <p:cNvPr id="10" name="Rectangle 9">
              <a:extLst>
                <a:ext uri="{FF2B5EF4-FFF2-40B4-BE49-F238E27FC236}">
                  <a16:creationId xmlns:a16="http://schemas.microsoft.com/office/drawing/2014/main" id="{FCED5C35-DB00-4CF4-9E8D-08A6C7CCA5F4}"/>
                </a:ext>
              </a:extLst>
            </p:cNvPr>
            <p:cNvSpPr/>
            <p:nvPr/>
          </p:nvSpPr>
          <p:spPr>
            <a:xfrm>
              <a:off x="9720252" y="3066639"/>
              <a:ext cx="132884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Weaponize</a:t>
              </a:r>
            </a:p>
          </p:txBody>
        </p:sp>
        <p:sp>
          <p:nvSpPr>
            <p:cNvPr id="11" name="Rectangle 10">
              <a:extLst>
                <a:ext uri="{FF2B5EF4-FFF2-40B4-BE49-F238E27FC236}">
                  <a16:creationId xmlns:a16="http://schemas.microsoft.com/office/drawing/2014/main" id="{B1DA3C9C-906D-4363-AA26-CAC745702EEE}"/>
                </a:ext>
              </a:extLst>
            </p:cNvPr>
            <p:cNvSpPr/>
            <p:nvPr/>
          </p:nvSpPr>
          <p:spPr>
            <a:xfrm>
              <a:off x="11049092" y="3066639"/>
              <a:ext cx="789410" cy="9144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Attack</a:t>
              </a:r>
            </a:p>
          </p:txBody>
        </p:sp>
        <p:grpSp>
          <p:nvGrpSpPr>
            <p:cNvPr id="12" name="Group 11">
              <a:extLst>
                <a:ext uri="{FF2B5EF4-FFF2-40B4-BE49-F238E27FC236}">
                  <a16:creationId xmlns:a16="http://schemas.microsoft.com/office/drawing/2014/main" id="{E470FA69-812B-42EC-B0E5-6C7928AB7B79}"/>
                </a:ext>
              </a:extLst>
            </p:cNvPr>
            <p:cNvGrpSpPr/>
            <p:nvPr/>
          </p:nvGrpSpPr>
          <p:grpSpPr>
            <a:xfrm>
              <a:off x="8598632" y="3066639"/>
              <a:ext cx="914400" cy="918972"/>
              <a:chOff x="8591909" y="3066639"/>
              <a:chExt cx="914400" cy="918972"/>
            </a:xfrm>
          </p:grpSpPr>
          <p:sp>
            <p:nvSpPr>
              <p:cNvPr id="15" name="Arrow: Chevron 14">
                <a:extLst>
                  <a:ext uri="{FF2B5EF4-FFF2-40B4-BE49-F238E27FC236}">
                    <a16:creationId xmlns:a16="http://schemas.microsoft.com/office/drawing/2014/main" id="{F1D3EB3F-DEA1-4E85-A354-DDDA6CC27BEF}"/>
                  </a:ext>
                </a:extLst>
              </p:cNvPr>
              <p:cNvSpPr/>
              <p:nvPr/>
            </p:nvSpPr>
            <p:spPr>
              <a:xfrm>
                <a:off x="8591909" y="3066639"/>
                <a:ext cx="914400" cy="61264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EE22DEDD-9BD3-461A-86D0-58957C36972B}"/>
                  </a:ext>
                </a:extLst>
              </p:cNvPr>
              <p:cNvSpPr/>
              <p:nvPr/>
            </p:nvSpPr>
            <p:spPr>
              <a:xfrm rot="10800000">
                <a:off x="8591909" y="3372963"/>
                <a:ext cx="914400" cy="61264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a:extLst>
                <a:ext uri="{FF2B5EF4-FFF2-40B4-BE49-F238E27FC236}">
                  <a16:creationId xmlns:a16="http://schemas.microsoft.com/office/drawing/2014/main" id="{71DC7DE6-2A37-408B-B0E9-FF0B0D493F9C}"/>
                </a:ext>
              </a:extLst>
            </p:cNvPr>
            <p:cNvSpPr txBox="1"/>
            <p:nvPr/>
          </p:nvSpPr>
          <p:spPr>
            <a:xfrm>
              <a:off x="8745105" y="3290828"/>
              <a:ext cx="581025" cy="461665"/>
            </a:xfrm>
            <a:prstGeom prst="rect">
              <a:avLst/>
            </a:prstGeom>
            <a:noFill/>
          </p:spPr>
          <p:txBody>
            <a:bodyPr wrap="square" rtlCol="0">
              <a:spAutoFit/>
            </a:bodyPr>
            <a:lstStyle/>
            <a:p>
              <a:pPr algn="ctr"/>
              <a:r>
                <a:rPr lang="en-US" sz="2400" dirty="0"/>
                <a:t>…</a:t>
              </a:r>
            </a:p>
          </p:txBody>
        </p:sp>
        <p:sp>
          <p:nvSpPr>
            <p:cNvPr id="14" name="Rectangle 13">
              <a:extLst>
                <a:ext uri="{FF2B5EF4-FFF2-40B4-BE49-F238E27FC236}">
                  <a16:creationId xmlns:a16="http://schemas.microsoft.com/office/drawing/2014/main" id="{D480CCED-7374-4352-9F55-B7FD050C4625}"/>
                </a:ext>
              </a:extLst>
            </p:cNvPr>
            <p:cNvSpPr/>
            <p:nvPr/>
          </p:nvSpPr>
          <p:spPr>
            <a:xfrm>
              <a:off x="6848278" y="3066639"/>
              <a:ext cx="2871974"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17" name="Straight Arrow Connector 16">
            <a:extLst>
              <a:ext uri="{FF2B5EF4-FFF2-40B4-BE49-F238E27FC236}">
                <a16:creationId xmlns:a16="http://schemas.microsoft.com/office/drawing/2014/main" id="{3AD48D0A-1409-42E1-B47C-F1F32C63D604}"/>
              </a:ext>
            </a:extLst>
          </p:cNvPr>
          <p:cNvCxnSpPr>
            <a:cxnSpLocks/>
          </p:cNvCxnSpPr>
          <p:nvPr/>
        </p:nvCxnSpPr>
        <p:spPr>
          <a:xfrm>
            <a:off x="2803924" y="5826092"/>
            <a:ext cx="5064322"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34D883F-A758-4A38-B457-D3897C80F7BF}"/>
              </a:ext>
            </a:extLst>
          </p:cNvPr>
          <p:cNvSpPr txBox="1"/>
          <p:nvPr/>
        </p:nvSpPr>
        <p:spPr>
          <a:xfrm>
            <a:off x="2284990" y="5597546"/>
            <a:ext cx="581025" cy="461665"/>
          </a:xfrm>
          <a:prstGeom prst="rect">
            <a:avLst/>
          </a:prstGeom>
          <a:noFill/>
        </p:spPr>
        <p:txBody>
          <a:bodyPr wrap="square" rtlCol="0">
            <a:spAutoFit/>
          </a:bodyPr>
          <a:lstStyle/>
          <a:p>
            <a:pPr algn="ctr"/>
            <a:r>
              <a:rPr lang="en-US" sz="2400" b="1" i="1" dirty="0"/>
              <a:t>t</a:t>
            </a:r>
          </a:p>
        </p:txBody>
      </p:sp>
      <p:cxnSp>
        <p:nvCxnSpPr>
          <p:cNvPr id="19" name="Straight Arrow Connector 18">
            <a:extLst>
              <a:ext uri="{FF2B5EF4-FFF2-40B4-BE49-F238E27FC236}">
                <a16:creationId xmlns:a16="http://schemas.microsoft.com/office/drawing/2014/main" id="{50D5F720-914B-4B3C-A337-697049AED942}"/>
              </a:ext>
            </a:extLst>
          </p:cNvPr>
          <p:cNvCxnSpPr/>
          <p:nvPr/>
        </p:nvCxnSpPr>
        <p:spPr>
          <a:xfrm>
            <a:off x="3113110" y="2524623"/>
            <a:ext cx="2562788" cy="507635"/>
          </a:xfrm>
          <a:prstGeom prst="straightConnector1">
            <a:avLst/>
          </a:prstGeom>
          <a:ln w="19050">
            <a:solidFill>
              <a:srgbClr val="00B05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AE315EA-1164-4FC8-91A8-3C53F8BECCEA}"/>
              </a:ext>
            </a:extLst>
          </p:cNvPr>
          <p:cNvCxnSpPr/>
          <p:nvPr/>
        </p:nvCxnSpPr>
        <p:spPr>
          <a:xfrm>
            <a:off x="2803924" y="2524623"/>
            <a:ext cx="0" cy="507635"/>
          </a:xfrm>
          <a:prstGeom prst="straightConnector1">
            <a:avLst/>
          </a:prstGeom>
          <a:ln w="19050">
            <a:solidFill>
              <a:srgbClr val="00B05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D25BAA1-48AA-435D-B09E-144D3DEBCE27}"/>
              </a:ext>
            </a:extLst>
          </p:cNvPr>
          <p:cNvCxnSpPr/>
          <p:nvPr/>
        </p:nvCxnSpPr>
        <p:spPr>
          <a:xfrm>
            <a:off x="2803106" y="3942301"/>
            <a:ext cx="0" cy="507416"/>
          </a:xfrm>
          <a:prstGeom prst="straightConnector1">
            <a:avLst/>
          </a:prstGeom>
          <a:ln w="19050">
            <a:solidFill>
              <a:srgbClr val="00B05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8145BF6-39EB-4FC2-898F-88916D6FA739}"/>
              </a:ext>
            </a:extLst>
          </p:cNvPr>
          <p:cNvSpPr txBox="1"/>
          <p:nvPr/>
        </p:nvSpPr>
        <p:spPr>
          <a:xfrm>
            <a:off x="646927" y="3181760"/>
            <a:ext cx="2155981" cy="622414"/>
          </a:xfrm>
          <a:prstGeom prst="rect">
            <a:avLst/>
          </a:prstGeom>
          <a:noFill/>
        </p:spPr>
        <p:txBody>
          <a:bodyPr wrap="square" rtlCol="0">
            <a:spAutoFit/>
          </a:bodyPr>
          <a:lstStyle>
            <a:defPPr>
              <a:defRPr lang="en-US"/>
            </a:defPPr>
            <a:lvl1pPr algn="ctr">
              <a:lnSpc>
                <a:spcPts val="2000"/>
              </a:lnSpc>
              <a:defRPr sz="2000" i="1"/>
            </a:lvl1pPr>
          </a:lstStyle>
          <a:p>
            <a:r>
              <a:rPr lang="en-US" sz="2400" dirty="0"/>
              <a:t>Load-time </a:t>
            </a:r>
          </a:p>
          <a:p>
            <a:r>
              <a:rPr lang="en-US" sz="2400" dirty="0"/>
              <a:t>MTDs</a:t>
            </a:r>
          </a:p>
        </p:txBody>
      </p:sp>
      <p:sp>
        <p:nvSpPr>
          <p:cNvPr id="23" name="TextBox 22">
            <a:extLst>
              <a:ext uri="{FF2B5EF4-FFF2-40B4-BE49-F238E27FC236}">
                <a16:creationId xmlns:a16="http://schemas.microsoft.com/office/drawing/2014/main" id="{D2B6CBA4-D89D-4B53-8310-C05690F126D1}"/>
              </a:ext>
            </a:extLst>
          </p:cNvPr>
          <p:cNvSpPr txBox="1"/>
          <p:nvPr/>
        </p:nvSpPr>
        <p:spPr>
          <a:xfrm>
            <a:off x="646927" y="4482902"/>
            <a:ext cx="2153809" cy="878895"/>
          </a:xfrm>
          <a:prstGeom prst="rect">
            <a:avLst/>
          </a:prstGeom>
          <a:noFill/>
        </p:spPr>
        <p:txBody>
          <a:bodyPr wrap="square" rtlCol="0">
            <a:spAutoFit/>
          </a:bodyPr>
          <a:lstStyle/>
          <a:p>
            <a:pPr algn="ctr">
              <a:lnSpc>
                <a:spcPts val="2000"/>
              </a:lnSpc>
            </a:pPr>
            <a:r>
              <a:rPr lang="en-US" sz="2400" i="1" dirty="0"/>
              <a:t>Re-Randomized</a:t>
            </a:r>
          </a:p>
          <a:p>
            <a:pPr algn="ctr">
              <a:lnSpc>
                <a:spcPts val="2000"/>
              </a:lnSpc>
            </a:pPr>
            <a:r>
              <a:rPr lang="en-US" sz="2400" i="1" dirty="0"/>
              <a:t>MTDs</a:t>
            </a:r>
          </a:p>
          <a:p>
            <a:pPr algn="ctr">
              <a:lnSpc>
                <a:spcPts val="2000"/>
              </a:lnSpc>
            </a:pPr>
            <a:r>
              <a:rPr lang="en-US" sz="2400" i="1" dirty="0"/>
              <a:t>(Churn)</a:t>
            </a:r>
          </a:p>
        </p:txBody>
      </p:sp>
      <p:sp>
        <p:nvSpPr>
          <p:cNvPr id="24" name="TextBox 23">
            <a:extLst>
              <a:ext uri="{FF2B5EF4-FFF2-40B4-BE49-F238E27FC236}">
                <a16:creationId xmlns:a16="http://schemas.microsoft.com/office/drawing/2014/main" id="{4FCCFAF6-36E4-48FA-B7AE-0D472176DA5B}"/>
              </a:ext>
            </a:extLst>
          </p:cNvPr>
          <p:cNvSpPr txBox="1"/>
          <p:nvPr/>
        </p:nvSpPr>
        <p:spPr>
          <a:xfrm>
            <a:off x="646928" y="1867169"/>
            <a:ext cx="2155980" cy="461665"/>
          </a:xfrm>
          <a:prstGeom prst="rect">
            <a:avLst/>
          </a:prstGeom>
          <a:noFill/>
        </p:spPr>
        <p:txBody>
          <a:bodyPr wrap="square" rtlCol="0">
            <a:spAutoFit/>
          </a:bodyPr>
          <a:lstStyle/>
          <a:p>
            <a:pPr algn="ctr"/>
            <a:r>
              <a:rPr lang="en-US" sz="2400" i="1" dirty="0"/>
              <a:t>No MTDs</a:t>
            </a:r>
          </a:p>
        </p:txBody>
      </p:sp>
      <p:grpSp>
        <p:nvGrpSpPr>
          <p:cNvPr id="25" name="Group 24">
            <a:extLst>
              <a:ext uri="{FF2B5EF4-FFF2-40B4-BE49-F238E27FC236}">
                <a16:creationId xmlns:a16="http://schemas.microsoft.com/office/drawing/2014/main" id="{397D529C-D69B-4941-B513-8AB5B23111A5}"/>
              </a:ext>
            </a:extLst>
          </p:cNvPr>
          <p:cNvGrpSpPr/>
          <p:nvPr/>
        </p:nvGrpSpPr>
        <p:grpSpPr>
          <a:xfrm>
            <a:off x="2803924" y="4337593"/>
            <a:ext cx="5474763" cy="1075844"/>
            <a:chOff x="6848278" y="4371974"/>
            <a:chExt cx="5474763" cy="1075844"/>
          </a:xfrm>
        </p:grpSpPr>
        <p:sp>
          <p:nvSpPr>
            <p:cNvPr id="26" name="Rectangle 25">
              <a:extLst>
                <a:ext uri="{FF2B5EF4-FFF2-40B4-BE49-F238E27FC236}">
                  <a16:creationId xmlns:a16="http://schemas.microsoft.com/office/drawing/2014/main" id="{06D1275F-713C-4CCA-890A-5F6FFE704048}"/>
                </a:ext>
              </a:extLst>
            </p:cNvPr>
            <p:cNvSpPr/>
            <p:nvPr/>
          </p:nvSpPr>
          <p:spPr>
            <a:xfrm rot="16200000">
              <a:off x="7981658" y="4791070"/>
              <a:ext cx="914400" cy="30918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Probe</a:t>
              </a:r>
            </a:p>
          </p:txBody>
        </p:sp>
        <p:sp>
          <p:nvSpPr>
            <p:cNvPr id="27" name="Rectangle 26">
              <a:extLst>
                <a:ext uri="{FF2B5EF4-FFF2-40B4-BE49-F238E27FC236}">
                  <a16:creationId xmlns:a16="http://schemas.microsoft.com/office/drawing/2014/main" id="{9686D87A-4220-4933-B8A8-D4E4C679C886}"/>
                </a:ext>
              </a:extLst>
            </p:cNvPr>
            <p:cNvSpPr/>
            <p:nvPr/>
          </p:nvSpPr>
          <p:spPr>
            <a:xfrm rot="16200000">
              <a:off x="7596454" y="4714103"/>
              <a:ext cx="914400" cy="46354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a:extLst>
                <a:ext uri="{FF2B5EF4-FFF2-40B4-BE49-F238E27FC236}">
                  <a16:creationId xmlns:a16="http://schemas.microsoft.com/office/drawing/2014/main" id="{D2AD9F7D-17BE-4EF2-A180-E7E78A8537AD}"/>
                </a:ext>
              </a:extLst>
            </p:cNvPr>
            <p:cNvSpPr/>
            <p:nvPr/>
          </p:nvSpPr>
          <p:spPr>
            <a:xfrm>
              <a:off x="6848278" y="4488674"/>
              <a:ext cx="973605" cy="9144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Probe</a:t>
              </a:r>
            </a:p>
          </p:txBody>
        </p:sp>
        <p:grpSp>
          <p:nvGrpSpPr>
            <p:cNvPr id="29" name="Group 28">
              <a:extLst>
                <a:ext uri="{FF2B5EF4-FFF2-40B4-BE49-F238E27FC236}">
                  <a16:creationId xmlns:a16="http://schemas.microsoft.com/office/drawing/2014/main" id="{1DB04B82-5039-49B4-B654-FC56B7563AA4}"/>
                </a:ext>
              </a:extLst>
            </p:cNvPr>
            <p:cNvGrpSpPr/>
            <p:nvPr/>
          </p:nvGrpSpPr>
          <p:grpSpPr>
            <a:xfrm>
              <a:off x="7815506" y="4706407"/>
              <a:ext cx="463542" cy="463542"/>
              <a:chOff x="12675210" y="3372963"/>
              <a:chExt cx="914400" cy="914400"/>
            </a:xfrm>
          </p:grpSpPr>
          <p:pic>
            <p:nvPicPr>
              <p:cNvPr id="57" name="Graphic 56" descr="Refresh">
                <a:extLst>
                  <a:ext uri="{FF2B5EF4-FFF2-40B4-BE49-F238E27FC236}">
                    <a16:creationId xmlns:a16="http://schemas.microsoft.com/office/drawing/2014/main" id="{960E99D1-8472-44A3-A156-AEE282C37FC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12675210" y="3372963"/>
                <a:ext cx="914400" cy="914400"/>
              </a:xfrm>
              <a:prstGeom prst="rect">
                <a:avLst/>
              </a:prstGeom>
            </p:spPr>
          </p:pic>
          <p:sp>
            <p:nvSpPr>
              <p:cNvPr id="58" name="TextBox 57">
                <a:extLst>
                  <a:ext uri="{FF2B5EF4-FFF2-40B4-BE49-F238E27FC236}">
                    <a16:creationId xmlns:a16="http://schemas.microsoft.com/office/drawing/2014/main" id="{AD9AFBDC-CA1D-4335-AEC2-B463AB5E7B0C}"/>
                  </a:ext>
                </a:extLst>
              </p:cNvPr>
              <p:cNvSpPr txBox="1"/>
              <p:nvPr/>
            </p:nvSpPr>
            <p:spPr>
              <a:xfrm>
                <a:off x="12897319" y="3518281"/>
                <a:ext cx="473153" cy="607132"/>
              </a:xfrm>
              <a:prstGeom prst="rect">
                <a:avLst/>
              </a:prstGeom>
              <a:noFill/>
            </p:spPr>
            <p:txBody>
              <a:bodyPr wrap="square" rtlCol="0">
                <a:spAutoFit/>
              </a:bodyPr>
              <a:lstStyle/>
              <a:p>
                <a:pPr algn="ctr"/>
                <a:r>
                  <a:rPr lang="en-US" sz="1400" b="1" dirty="0">
                    <a:solidFill>
                      <a:srgbClr val="FF0000"/>
                    </a:solidFill>
                  </a:rPr>
                  <a:t>!</a:t>
                </a:r>
              </a:p>
            </p:txBody>
          </p:sp>
        </p:grpSp>
        <p:sp>
          <p:nvSpPr>
            <p:cNvPr id="30" name="Rectangle 29">
              <a:extLst>
                <a:ext uri="{FF2B5EF4-FFF2-40B4-BE49-F238E27FC236}">
                  <a16:creationId xmlns:a16="http://schemas.microsoft.com/office/drawing/2014/main" id="{D7CD2B4A-CC4F-4A6A-9547-AA76B26117C5}"/>
                </a:ext>
              </a:extLst>
            </p:cNvPr>
            <p:cNvSpPr/>
            <p:nvPr/>
          </p:nvSpPr>
          <p:spPr>
            <a:xfrm rot="16200000">
              <a:off x="8751829" y="4791253"/>
              <a:ext cx="914400" cy="30918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Probe</a:t>
              </a:r>
            </a:p>
          </p:txBody>
        </p:sp>
        <p:sp>
          <p:nvSpPr>
            <p:cNvPr id="31" name="Rectangle 30">
              <a:extLst>
                <a:ext uri="{FF2B5EF4-FFF2-40B4-BE49-F238E27FC236}">
                  <a16:creationId xmlns:a16="http://schemas.microsoft.com/office/drawing/2014/main" id="{C5F0C48F-7F44-4CD1-85A3-24E0B3D92BBB}"/>
                </a:ext>
              </a:extLst>
            </p:cNvPr>
            <p:cNvSpPr/>
            <p:nvPr/>
          </p:nvSpPr>
          <p:spPr>
            <a:xfrm rot="16200000">
              <a:off x="8366625" y="4714286"/>
              <a:ext cx="914400" cy="46354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32" name="Group 31">
              <a:extLst>
                <a:ext uri="{FF2B5EF4-FFF2-40B4-BE49-F238E27FC236}">
                  <a16:creationId xmlns:a16="http://schemas.microsoft.com/office/drawing/2014/main" id="{8AA2FE48-75E9-4213-91FA-49F411B69995}"/>
                </a:ext>
              </a:extLst>
            </p:cNvPr>
            <p:cNvGrpSpPr/>
            <p:nvPr/>
          </p:nvGrpSpPr>
          <p:grpSpPr>
            <a:xfrm>
              <a:off x="8585677" y="4706590"/>
              <a:ext cx="463542" cy="463542"/>
              <a:chOff x="12675210" y="3372963"/>
              <a:chExt cx="914400" cy="914400"/>
            </a:xfrm>
          </p:grpSpPr>
          <p:pic>
            <p:nvPicPr>
              <p:cNvPr id="55" name="Graphic 54" descr="Refresh">
                <a:extLst>
                  <a:ext uri="{FF2B5EF4-FFF2-40B4-BE49-F238E27FC236}">
                    <a16:creationId xmlns:a16="http://schemas.microsoft.com/office/drawing/2014/main" id="{5400F07F-6D7D-4A70-80CB-51100D4AB2F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12675210" y="3372963"/>
                <a:ext cx="914400" cy="914400"/>
              </a:xfrm>
              <a:prstGeom prst="rect">
                <a:avLst/>
              </a:prstGeom>
            </p:spPr>
          </p:pic>
          <p:sp>
            <p:nvSpPr>
              <p:cNvPr id="56" name="TextBox 55">
                <a:extLst>
                  <a:ext uri="{FF2B5EF4-FFF2-40B4-BE49-F238E27FC236}">
                    <a16:creationId xmlns:a16="http://schemas.microsoft.com/office/drawing/2014/main" id="{842919CD-1D22-4B65-8091-443FB575CC62}"/>
                  </a:ext>
                </a:extLst>
              </p:cNvPr>
              <p:cNvSpPr txBox="1"/>
              <p:nvPr/>
            </p:nvSpPr>
            <p:spPr>
              <a:xfrm>
                <a:off x="12897319" y="3518281"/>
                <a:ext cx="473153" cy="607132"/>
              </a:xfrm>
              <a:prstGeom prst="rect">
                <a:avLst/>
              </a:prstGeom>
              <a:noFill/>
            </p:spPr>
            <p:txBody>
              <a:bodyPr wrap="square" rtlCol="0">
                <a:spAutoFit/>
              </a:bodyPr>
              <a:lstStyle/>
              <a:p>
                <a:pPr algn="ctr"/>
                <a:r>
                  <a:rPr lang="en-US" sz="1400" b="1" dirty="0">
                    <a:solidFill>
                      <a:srgbClr val="FF0000"/>
                    </a:solidFill>
                  </a:rPr>
                  <a:t>!</a:t>
                </a:r>
              </a:p>
            </p:txBody>
          </p:sp>
        </p:grpSp>
        <p:sp>
          <p:nvSpPr>
            <p:cNvPr id="33" name="Rectangle 32">
              <a:extLst>
                <a:ext uri="{FF2B5EF4-FFF2-40B4-BE49-F238E27FC236}">
                  <a16:creationId xmlns:a16="http://schemas.microsoft.com/office/drawing/2014/main" id="{FC5223F9-32FD-405B-89A2-5D560F1D2DC1}"/>
                </a:ext>
              </a:extLst>
            </p:cNvPr>
            <p:cNvSpPr/>
            <p:nvPr/>
          </p:nvSpPr>
          <p:spPr>
            <a:xfrm rot="16200000">
              <a:off x="9519201" y="4790985"/>
              <a:ext cx="914400" cy="30918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Probe</a:t>
              </a:r>
            </a:p>
          </p:txBody>
        </p:sp>
        <p:sp>
          <p:nvSpPr>
            <p:cNvPr id="34" name="Rectangle 33">
              <a:extLst>
                <a:ext uri="{FF2B5EF4-FFF2-40B4-BE49-F238E27FC236}">
                  <a16:creationId xmlns:a16="http://schemas.microsoft.com/office/drawing/2014/main" id="{162A0CDF-E563-41B8-B033-6D26F684A91E}"/>
                </a:ext>
              </a:extLst>
            </p:cNvPr>
            <p:cNvSpPr/>
            <p:nvPr/>
          </p:nvSpPr>
          <p:spPr>
            <a:xfrm rot="16200000">
              <a:off x="9133997" y="4714018"/>
              <a:ext cx="914400" cy="46354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35" name="Group 34">
              <a:extLst>
                <a:ext uri="{FF2B5EF4-FFF2-40B4-BE49-F238E27FC236}">
                  <a16:creationId xmlns:a16="http://schemas.microsoft.com/office/drawing/2014/main" id="{D7503666-863E-4425-B4CA-1428ADD5E020}"/>
                </a:ext>
              </a:extLst>
            </p:cNvPr>
            <p:cNvGrpSpPr/>
            <p:nvPr/>
          </p:nvGrpSpPr>
          <p:grpSpPr>
            <a:xfrm>
              <a:off x="9353049" y="4706322"/>
              <a:ext cx="463542" cy="463542"/>
              <a:chOff x="12675210" y="3372963"/>
              <a:chExt cx="914400" cy="914400"/>
            </a:xfrm>
          </p:grpSpPr>
          <p:pic>
            <p:nvPicPr>
              <p:cNvPr id="53" name="Graphic 52" descr="Refresh">
                <a:extLst>
                  <a:ext uri="{FF2B5EF4-FFF2-40B4-BE49-F238E27FC236}">
                    <a16:creationId xmlns:a16="http://schemas.microsoft.com/office/drawing/2014/main" id="{C98864F3-00CF-4545-A15D-FED249A7A9B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12675210" y="3372963"/>
                <a:ext cx="914400" cy="914400"/>
              </a:xfrm>
              <a:prstGeom prst="rect">
                <a:avLst/>
              </a:prstGeom>
            </p:spPr>
          </p:pic>
          <p:sp>
            <p:nvSpPr>
              <p:cNvPr id="54" name="TextBox 53">
                <a:extLst>
                  <a:ext uri="{FF2B5EF4-FFF2-40B4-BE49-F238E27FC236}">
                    <a16:creationId xmlns:a16="http://schemas.microsoft.com/office/drawing/2014/main" id="{F64AB3D7-C0D8-442D-A132-F4D6A0D73451}"/>
                  </a:ext>
                </a:extLst>
              </p:cNvPr>
              <p:cNvSpPr txBox="1"/>
              <p:nvPr/>
            </p:nvSpPr>
            <p:spPr>
              <a:xfrm>
                <a:off x="12897319" y="3518281"/>
                <a:ext cx="473153" cy="607132"/>
              </a:xfrm>
              <a:prstGeom prst="rect">
                <a:avLst/>
              </a:prstGeom>
              <a:noFill/>
            </p:spPr>
            <p:txBody>
              <a:bodyPr wrap="square" rtlCol="0">
                <a:spAutoFit/>
              </a:bodyPr>
              <a:lstStyle/>
              <a:p>
                <a:pPr algn="ctr"/>
                <a:r>
                  <a:rPr lang="en-US" sz="1400" b="1" dirty="0">
                    <a:solidFill>
                      <a:srgbClr val="FF0000"/>
                    </a:solidFill>
                  </a:rPr>
                  <a:t>!</a:t>
                </a:r>
              </a:p>
            </p:txBody>
          </p:sp>
        </p:grpSp>
        <p:sp>
          <p:nvSpPr>
            <p:cNvPr id="36" name="Rectangle 35">
              <a:extLst>
                <a:ext uri="{FF2B5EF4-FFF2-40B4-BE49-F238E27FC236}">
                  <a16:creationId xmlns:a16="http://schemas.microsoft.com/office/drawing/2014/main" id="{AAFA4C2E-2B7F-4516-A81D-127FC4CE09A8}"/>
                </a:ext>
              </a:extLst>
            </p:cNvPr>
            <p:cNvSpPr/>
            <p:nvPr/>
          </p:nvSpPr>
          <p:spPr>
            <a:xfrm rot="16200000">
              <a:off x="10291188" y="4791168"/>
              <a:ext cx="914400" cy="30918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Probe</a:t>
              </a:r>
            </a:p>
          </p:txBody>
        </p:sp>
        <p:sp>
          <p:nvSpPr>
            <p:cNvPr id="37" name="Rectangle 36">
              <a:extLst>
                <a:ext uri="{FF2B5EF4-FFF2-40B4-BE49-F238E27FC236}">
                  <a16:creationId xmlns:a16="http://schemas.microsoft.com/office/drawing/2014/main" id="{B688D051-ED1C-42EC-A3CA-DE05C31B57BC}"/>
                </a:ext>
              </a:extLst>
            </p:cNvPr>
            <p:cNvSpPr/>
            <p:nvPr/>
          </p:nvSpPr>
          <p:spPr>
            <a:xfrm rot="16200000">
              <a:off x="9905984" y="4714201"/>
              <a:ext cx="914400" cy="46354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38" name="Group 37">
              <a:extLst>
                <a:ext uri="{FF2B5EF4-FFF2-40B4-BE49-F238E27FC236}">
                  <a16:creationId xmlns:a16="http://schemas.microsoft.com/office/drawing/2014/main" id="{5D9DA321-7BC4-494E-A3B4-666FF9EF0180}"/>
                </a:ext>
              </a:extLst>
            </p:cNvPr>
            <p:cNvGrpSpPr/>
            <p:nvPr/>
          </p:nvGrpSpPr>
          <p:grpSpPr>
            <a:xfrm>
              <a:off x="10125036" y="4706505"/>
              <a:ext cx="463542" cy="463542"/>
              <a:chOff x="12675210" y="3372963"/>
              <a:chExt cx="914400" cy="914400"/>
            </a:xfrm>
          </p:grpSpPr>
          <p:pic>
            <p:nvPicPr>
              <p:cNvPr id="51" name="Graphic 50" descr="Refresh">
                <a:extLst>
                  <a:ext uri="{FF2B5EF4-FFF2-40B4-BE49-F238E27FC236}">
                    <a16:creationId xmlns:a16="http://schemas.microsoft.com/office/drawing/2014/main" id="{9E1F6822-B653-45E8-B96F-21907E25075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12675210" y="3372963"/>
                <a:ext cx="914400" cy="914400"/>
              </a:xfrm>
              <a:prstGeom prst="rect">
                <a:avLst/>
              </a:prstGeom>
            </p:spPr>
          </p:pic>
          <p:sp>
            <p:nvSpPr>
              <p:cNvPr id="52" name="TextBox 51">
                <a:extLst>
                  <a:ext uri="{FF2B5EF4-FFF2-40B4-BE49-F238E27FC236}">
                    <a16:creationId xmlns:a16="http://schemas.microsoft.com/office/drawing/2014/main" id="{E0A5262E-194B-4F61-B0C5-B35CF09B9741}"/>
                  </a:ext>
                </a:extLst>
              </p:cNvPr>
              <p:cNvSpPr txBox="1"/>
              <p:nvPr/>
            </p:nvSpPr>
            <p:spPr>
              <a:xfrm>
                <a:off x="12897319" y="3518281"/>
                <a:ext cx="473153" cy="607132"/>
              </a:xfrm>
              <a:prstGeom prst="rect">
                <a:avLst/>
              </a:prstGeom>
              <a:noFill/>
            </p:spPr>
            <p:txBody>
              <a:bodyPr wrap="square" rtlCol="0">
                <a:spAutoFit/>
              </a:bodyPr>
              <a:lstStyle/>
              <a:p>
                <a:pPr algn="ctr"/>
                <a:r>
                  <a:rPr lang="en-US" sz="1400" b="1" dirty="0">
                    <a:solidFill>
                      <a:srgbClr val="FF0000"/>
                    </a:solidFill>
                  </a:rPr>
                  <a:t>!</a:t>
                </a:r>
              </a:p>
            </p:txBody>
          </p:sp>
        </p:grpSp>
        <p:sp>
          <p:nvSpPr>
            <p:cNvPr id="39" name="Rectangle 38">
              <a:extLst>
                <a:ext uri="{FF2B5EF4-FFF2-40B4-BE49-F238E27FC236}">
                  <a16:creationId xmlns:a16="http://schemas.microsoft.com/office/drawing/2014/main" id="{48022D01-6298-4F58-8837-6073A59E8C7C}"/>
                </a:ext>
              </a:extLst>
            </p:cNvPr>
            <p:cNvSpPr/>
            <p:nvPr/>
          </p:nvSpPr>
          <p:spPr>
            <a:xfrm rot="16200000">
              <a:off x="11096029" y="4757919"/>
              <a:ext cx="914400" cy="37489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Rectangle 39">
              <a:extLst>
                <a:ext uri="{FF2B5EF4-FFF2-40B4-BE49-F238E27FC236}">
                  <a16:creationId xmlns:a16="http://schemas.microsoft.com/office/drawing/2014/main" id="{3125E712-2670-4DC6-A4BF-D78AE86B6029}"/>
                </a:ext>
              </a:extLst>
            </p:cNvPr>
            <p:cNvSpPr/>
            <p:nvPr/>
          </p:nvSpPr>
          <p:spPr>
            <a:xfrm rot="16200000">
              <a:off x="10677971" y="4713807"/>
              <a:ext cx="914400" cy="46354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1" name="Group 40">
              <a:extLst>
                <a:ext uri="{FF2B5EF4-FFF2-40B4-BE49-F238E27FC236}">
                  <a16:creationId xmlns:a16="http://schemas.microsoft.com/office/drawing/2014/main" id="{3442F618-641B-4DB5-A059-8E4CF2A3224E}"/>
                </a:ext>
              </a:extLst>
            </p:cNvPr>
            <p:cNvGrpSpPr/>
            <p:nvPr/>
          </p:nvGrpSpPr>
          <p:grpSpPr>
            <a:xfrm>
              <a:off x="10897023" y="4706111"/>
              <a:ext cx="463542" cy="463542"/>
              <a:chOff x="12675210" y="3372963"/>
              <a:chExt cx="914400" cy="914400"/>
            </a:xfrm>
          </p:grpSpPr>
          <p:pic>
            <p:nvPicPr>
              <p:cNvPr id="49" name="Graphic 48" descr="Refresh">
                <a:extLst>
                  <a:ext uri="{FF2B5EF4-FFF2-40B4-BE49-F238E27FC236}">
                    <a16:creationId xmlns:a16="http://schemas.microsoft.com/office/drawing/2014/main" id="{EE3E1C4B-3CC8-4F61-93D2-1BBAF7E5F2E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12675210" y="3372963"/>
                <a:ext cx="914400" cy="914400"/>
              </a:xfrm>
              <a:prstGeom prst="rect">
                <a:avLst/>
              </a:prstGeom>
            </p:spPr>
          </p:pic>
          <p:sp>
            <p:nvSpPr>
              <p:cNvPr id="50" name="TextBox 49">
                <a:extLst>
                  <a:ext uri="{FF2B5EF4-FFF2-40B4-BE49-F238E27FC236}">
                    <a16:creationId xmlns:a16="http://schemas.microsoft.com/office/drawing/2014/main" id="{F017E64D-4B3A-4215-85FB-21C0D93B1C4C}"/>
                  </a:ext>
                </a:extLst>
              </p:cNvPr>
              <p:cNvSpPr txBox="1"/>
              <p:nvPr/>
            </p:nvSpPr>
            <p:spPr>
              <a:xfrm>
                <a:off x="12897319" y="3518281"/>
                <a:ext cx="473153" cy="607132"/>
              </a:xfrm>
              <a:prstGeom prst="rect">
                <a:avLst/>
              </a:prstGeom>
              <a:noFill/>
            </p:spPr>
            <p:txBody>
              <a:bodyPr wrap="square" rtlCol="0">
                <a:spAutoFit/>
              </a:bodyPr>
              <a:lstStyle/>
              <a:p>
                <a:pPr algn="ctr"/>
                <a:r>
                  <a:rPr lang="en-US" sz="1400" b="1" dirty="0">
                    <a:solidFill>
                      <a:srgbClr val="FF0000"/>
                    </a:solidFill>
                  </a:rPr>
                  <a:t>!</a:t>
                </a:r>
              </a:p>
            </p:txBody>
          </p:sp>
        </p:grpSp>
        <p:grpSp>
          <p:nvGrpSpPr>
            <p:cNvPr id="42" name="Group 41">
              <a:extLst>
                <a:ext uri="{FF2B5EF4-FFF2-40B4-BE49-F238E27FC236}">
                  <a16:creationId xmlns:a16="http://schemas.microsoft.com/office/drawing/2014/main" id="{B6C325FD-E336-4E78-A7F9-E7D46F14600A}"/>
                </a:ext>
              </a:extLst>
            </p:cNvPr>
            <p:cNvGrpSpPr/>
            <p:nvPr/>
          </p:nvGrpSpPr>
          <p:grpSpPr>
            <a:xfrm>
              <a:off x="11408641" y="4371974"/>
              <a:ext cx="914400" cy="1075844"/>
              <a:chOff x="11506635" y="4371974"/>
              <a:chExt cx="914400" cy="1075844"/>
            </a:xfrm>
          </p:grpSpPr>
          <p:grpSp>
            <p:nvGrpSpPr>
              <p:cNvPr id="44" name="Group 43">
                <a:extLst>
                  <a:ext uri="{FF2B5EF4-FFF2-40B4-BE49-F238E27FC236}">
                    <a16:creationId xmlns:a16="http://schemas.microsoft.com/office/drawing/2014/main" id="{E2E9D75F-2C4F-492E-9481-4D03E532CC85}"/>
                  </a:ext>
                </a:extLst>
              </p:cNvPr>
              <p:cNvGrpSpPr/>
              <p:nvPr/>
            </p:nvGrpSpPr>
            <p:grpSpPr>
              <a:xfrm>
                <a:off x="11506635" y="4486476"/>
                <a:ext cx="914400" cy="918972"/>
                <a:chOff x="8591909" y="3066639"/>
                <a:chExt cx="914400" cy="918972"/>
              </a:xfrm>
            </p:grpSpPr>
            <p:sp>
              <p:nvSpPr>
                <p:cNvPr id="47" name="Arrow: Chevron 46">
                  <a:extLst>
                    <a:ext uri="{FF2B5EF4-FFF2-40B4-BE49-F238E27FC236}">
                      <a16:creationId xmlns:a16="http://schemas.microsoft.com/office/drawing/2014/main" id="{9A971C7D-DA66-45CE-BF85-8869B44A8F92}"/>
                    </a:ext>
                  </a:extLst>
                </p:cNvPr>
                <p:cNvSpPr/>
                <p:nvPr/>
              </p:nvSpPr>
              <p:spPr>
                <a:xfrm>
                  <a:off x="8591909" y="3066639"/>
                  <a:ext cx="914400" cy="61264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Arrow: Chevron 47">
                  <a:extLst>
                    <a:ext uri="{FF2B5EF4-FFF2-40B4-BE49-F238E27FC236}">
                      <a16:creationId xmlns:a16="http://schemas.microsoft.com/office/drawing/2014/main" id="{9ADA5F4C-5E91-4FFC-A37F-3BCB25B05484}"/>
                    </a:ext>
                  </a:extLst>
                </p:cNvPr>
                <p:cNvSpPr/>
                <p:nvPr/>
              </p:nvSpPr>
              <p:spPr>
                <a:xfrm rot="10800000">
                  <a:off x="8591909" y="3372963"/>
                  <a:ext cx="914400" cy="61264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5" name="Rectangle 44">
                <a:extLst>
                  <a:ext uri="{FF2B5EF4-FFF2-40B4-BE49-F238E27FC236}">
                    <a16:creationId xmlns:a16="http://schemas.microsoft.com/office/drawing/2014/main" id="{5C7756CA-3EEF-43DC-A987-E948E7B47DDA}"/>
                  </a:ext>
                </a:extLst>
              </p:cNvPr>
              <p:cNvSpPr/>
              <p:nvPr/>
            </p:nvSpPr>
            <p:spPr>
              <a:xfrm>
                <a:off x="11509017" y="4371974"/>
                <a:ext cx="423428" cy="116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AE85238-2A20-4133-A109-F5B604201DAD}"/>
                  </a:ext>
                </a:extLst>
              </p:cNvPr>
              <p:cNvSpPr/>
              <p:nvPr/>
            </p:nvSpPr>
            <p:spPr>
              <a:xfrm>
                <a:off x="11810705" y="5330936"/>
                <a:ext cx="309186" cy="116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B3F1F48C-2046-42DB-851E-529490D3112D}"/>
                </a:ext>
              </a:extLst>
            </p:cNvPr>
            <p:cNvSpPr txBox="1"/>
            <p:nvPr/>
          </p:nvSpPr>
          <p:spPr>
            <a:xfrm>
              <a:off x="11555114" y="4708284"/>
              <a:ext cx="581025" cy="461665"/>
            </a:xfrm>
            <a:prstGeom prst="rect">
              <a:avLst/>
            </a:prstGeom>
            <a:noFill/>
          </p:spPr>
          <p:txBody>
            <a:bodyPr wrap="square" rtlCol="0">
              <a:spAutoFit/>
            </a:bodyPr>
            <a:lstStyle/>
            <a:p>
              <a:pPr algn="ctr"/>
              <a:r>
                <a:rPr lang="en-US" sz="2400" dirty="0"/>
                <a:t>…</a:t>
              </a:r>
            </a:p>
          </p:txBody>
        </p:sp>
      </p:grpSp>
      <p:cxnSp>
        <p:nvCxnSpPr>
          <p:cNvPr id="59" name="Straight Arrow Connector 58">
            <a:extLst>
              <a:ext uri="{FF2B5EF4-FFF2-40B4-BE49-F238E27FC236}">
                <a16:creationId xmlns:a16="http://schemas.microsoft.com/office/drawing/2014/main" id="{A187AC59-EF3D-4949-8750-173607D719FA}"/>
              </a:ext>
            </a:extLst>
          </p:cNvPr>
          <p:cNvCxnSpPr/>
          <p:nvPr/>
        </p:nvCxnSpPr>
        <p:spPr>
          <a:xfrm flipH="1">
            <a:off x="3777529" y="3946658"/>
            <a:ext cx="1898369" cy="505437"/>
          </a:xfrm>
          <a:prstGeom prst="straightConnector1">
            <a:avLst/>
          </a:prstGeom>
          <a:ln w="19050">
            <a:solidFill>
              <a:srgbClr val="00B050"/>
            </a:solidFill>
            <a:prstDash val="dash"/>
            <a:tailEnd type="triangle" w="lg" len="lg"/>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B26FF7F-36F4-448A-9CE8-D6A46676EABD}"/>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532945" y="1405603"/>
            <a:ext cx="2362188" cy="1460287"/>
          </a:xfrm>
          <a:prstGeom prst="rect">
            <a:avLst/>
          </a:prstGeom>
        </p:spPr>
      </p:pic>
      <p:pic>
        <p:nvPicPr>
          <p:cNvPr id="60" name="Picture 59">
            <a:extLst>
              <a:ext uri="{FF2B5EF4-FFF2-40B4-BE49-F238E27FC236}">
                <a16:creationId xmlns:a16="http://schemas.microsoft.com/office/drawing/2014/main" id="{2F304213-ACA4-4276-9045-068FA06B0E58}"/>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rot="281994">
            <a:off x="6478346" y="1321722"/>
            <a:ext cx="2435953" cy="1627352"/>
          </a:xfrm>
          <a:prstGeom prst="rect">
            <a:avLst/>
          </a:prstGeom>
        </p:spPr>
      </p:pic>
    </p:spTree>
    <p:extLst>
      <p:ext uri="{BB962C8B-B14F-4D97-AF65-F5344CB8AC3E}">
        <p14:creationId xmlns:p14="http://schemas.microsoft.com/office/powerpoint/2010/main" val="338807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childTnLst>
                          </p:cTn>
                        </p:par>
                        <p:par>
                          <p:cTn id="11" fill="hold">
                            <p:stCondLst>
                              <p:cond delay="1500"/>
                            </p:stCondLst>
                            <p:childTnLst>
                              <p:par>
                                <p:cTn id="12" presetID="22" presetClass="entr" presetSubtype="1"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par>
                                <p:cTn id="15" presetID="22" presetClass="entr" presetSubtype="1"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par>
                          <p:cTn id="26" fill="hold">
                            <p:stCondLst>
                              <p:cond delay="0"/>
                            </p:stCondLst>
                            <p:childTnLst>
                              <p:par>
                                <p:cTn id="27" presetID="22" presetClass="entr" presetSubtype="8" fill="hold" nodeType="afterEffect">
                                  <p:stCondLst>
                                    <p:cond delay="50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1000"/>
                                        <p:tgtEl>
                                          <p:spTgt spid="25"/>
                                        </p:tgtEl>
                                      </p:cBhvr>
                                    </p:animEffect>
                                  </p:childTnLst>
                                </p:cTn>
                              </p:par>
                            </p:childTnLst>
                          </p:cTn>
                        </p:par>
                        <p:par>
                          <p:cTn id="30" fill="hold">
                            <p:stCondLst>
                              <p:cond delay="1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par>
                                <p:cTn id="34" presetID="22" presetClass="entr" presetSubtype="1"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par>
                          <p:cTn id="37" fill="hold">
                            <p:stCondLst>
                              <p:cond delay="2000"/>
                            </p:stCondLst>
                            <p:childTnLst>
                              <p:par>
                                <p:cTn id="38" presetID="2" presetClass="entr" presetSubtype="3"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1+#ppt_w/2"/>
                                          </p:val>
                                        </p:tav>
                                        <p:tav tm="100000">
                                          <p:val>
                                            <p:strVal val="#ppt_x"/>
                                          </p:val>
                                        </p:tav>
                                      </p:tavLst>
                                    </p:anim>
                                    <p:anim calcmode="lin" valueType="num">
                                      <p:cBhvr additive="base">
                                        <p:cTn id="41"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D22E8-EA5A-4309-BEAC-B3A628033A29}"/>
              </a:ext>
            </a:extLst>
          </p:cNvPr>
          <p:cNvSpPr>
            <a:spLocks noGrp="1"/>
          </p:cNvSpPr>
          <p:nvPr>
            <p:ph type="title"/>
          </p:nvPr>
        </p:nvSpPr>
        <p:spPr/>
        <p:txBody>
          <a:bodyPr/>
          <a:lstStyle/>
          <a:p>
            <a:r>
              <a:rPr lang="en-US" dirty="0"/>
              <a:t>Context/Goal</a:t>
            </a:r>
          </a:p>
        </p:txBody>
      </p:sp>
      <p:sp>
        <p:nvSpPr>
          <p:cNvPr id="3" name="Content Placeholder 2">
            <a:extLst>
              <a:ext uri="{FF2B5EF4-FFF2-40B4-BE49-F238E27FC236}">
                <a16:creationId xmlns:a16="http://schemas.microsoft.com/office/drawing/2014/main" id="{67DAFA0A-3DA9-4361-AF0D-5FF25EAE33C0}"/>
              </a:ext>
            </a:extLst>
          </p:cNvPr>
          <p:cNvSpPr>
            <a:spLocks noGrp="1"/>
          </p:cNvSpPr>
          <p:nvPr>
            <p:ph idx="1"/>
          </p:nvPr>
        </p:nvSpPr>
        <p:spPr/>
        <p:txBody>
          <a:bodyPr/>
          <a:lstStyle/>
          <a:p>
            <a:r>
              <a:rPr lang="en-US" dirty="0"/>
              <a:t>a trusted but vulnerable victim program processes untrusted inputs that exploit memory errors to hijack control-flow of the victim.</a:t>
            </a:r>
          </a:p>
          <a:p>
            <a:r>
              <a:rPr lang="en-US" dirty="0"/>
              <a:t>make use of buffer overflows, format-string, heap-spray, double-free, return/jump-oriented programming, and other execution-level semantics to override language-level protections and hijack control flow. </a:t>
            </a:r>
          </a:p>
          <a:p>
            <a:r>
              <a:rPr lang="en-US" dirty="0"/>
              <a:t>Denial-of-service (DoS) and side-channel attacks, while good future targets for Morpheus, are outside the scope of this work</a:t>
            </a:r>
          </a:p>
          <a:p>
            <a:endParaRPr lang="en-US" dirty="0"/>
          </a:p>
        </p:txBody>
      </p:sp>
      <p:sp>
        <p:nvSpPr>
          <p:cNvPr id="4" name="Slide Number Placeholder 3">
            <a:extLst>
              <a:ext uri="{FF2B5EF4-FFF2-40B4-BE49-F238E27FC236}">
                <a16:creationId xmlns:a16="http://schemas.microsoft.com/office/drawing/2014/main" id="{57A65E7F-6225-4480-824B-5DE88420489C}"/>
              </a:ext>
            </a:extLst>
          </p:cNvPr>
          <p:cNvSpPr>
            <a:spLocks noGrp="1"/>
          </p:cNvSpPr>
          <p:nvPr>
            <p:ph type="sldNum" sz="quarter" idx="12"/>
          </p:nvPr>
        </p:nvSpPr>
        <p:spPr/>
        <p:txBody>
          <a:bodyPr/>
          <a:lstStyle/>
          <a:p>
            <a:fld id="{761A266C-5E90-4206-8A84-D0CA263564C1}" type="slidenum">
              <a:rPr lang="en-US" smtClean="0"/>
              <a:t>12</a:t>
            </a:fld>
            <a:endParaRPr lang="en-US"/>
          </a:p>
        </p:txBody>
      </p:sp>
    </p:spTree>
    <p:extLst>
      <p:ext uri="{BB962C8B-B14F-4D97-AF65-F5344CB8AC3E}">
        <p14:creationId xmlns:p14="http://schemas.microsoft.com/office/powerpoint/2010/main" val="2435208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00306-3FC0-41AD-B089-9FBC019DE144}"/>
              </a:ext>
            </a:extLst>
          </p:cNvPr>
          <p:cNvSpPr>
            <a:spLocks noGrp="1"/>
          </p:cNvSpPr>
          <p:nvPr>
            <p:ph type="title"/>
          </p:nvPr>
        </p:nvSpPr>
        <p:spPr/>
        <p:txBody>
          <a:bodyPr/>
          <a:lstStyle/>
          <a:p>
            <a:r>
              <a:rPr lang="en-US" dirty="0"/>
              <a:t>Assumptions</a:t>
            </a:r>
          </a:p>
        </p:txBody>
      </p:sp>
      <p:sp>
        <p:nvSpPr>
          <p:cNvPr id="3" name="Content Placeholder 2">
            <a:extLst>
              <a:ext uri="{FF2B5EF4-FFF2-40B4-BE49-F238E27FC236}">
                <a16:creationId xmlns:a16="http://schemas.microsoft.com/office/drawing/2014/main" id="{8A1BD9FD-B0E3-4B6D-902C-C0DCC7594792}"/>
              </a:ext>
            </a:extLst>
          </p:cNvPr>
          <p:cNvSpPr>
            <a:spLocks noGrp="1"/>
          </p:cNvSpPr>
          <p:nvPr>
            <p:ph idx="1"/>
          </p:nvPr>
        </p:nvSpPr>
        <p:spPr/>
        <p:txBody>
          <a:bodyPr>
            <a:normAutofit lnSpcReduction="10000"/>
          </a:bodyPr>
          <a:lstStyle/>
          <a:p>
            <a:pPr marL="0" indent="0">
              <a:buNone/>
            </a:pPr>
            <a:r>
              <a:rPr lang="en-US" dirty="0"/>
              <a:t>We assume the following about the attacker:</a:t>
            </a:r>
          </a:p>
          <a:p>
            <a:r>
              <a:rPr lang="en-US" dirty="0" err="1"/>
              <a:t>i</a:t>
            </a:r>
            <a:r>
              <a:rPr lang="en-US" dirty="0"/>
              <a:t>)they can-not physically threaten the system via power analysis, fault </a:t>
            </a:r>
            <a:r>
              <a:rPr lang="en-US" dirty="0" err="1"/>
              <a:t>injection,etc</a:t>
            </a:r>
            <a:r>
              <a:rPr lang="en-US" dirty="0"/>
              <a:t>.;</a:t>
            </a:r>
          </a:p>
          <a:p>
            <a:r>
              <a:rPr lang="en-US" dirty="0"/>
              <a:t>ii)they cannot manipulate the system’s boot sequence or anticipate the output of the random number generator;</a:t>
            </a:r>
          </a:p>
          <a:p>
            <a:r>
              <a:rPr lang="en-US" dirty="0"/>
              <a:t>iii)they interact with the system via an interface such as the network or keyboard;</a:t>
            </a:r>
          </a:p>
          <a:p>
            <a:r>
              <a:rPr lang="en-US" dirty="0"/>
              <a:t>iv)they cannot modify the original binary; </a:t>
            </a:r>
          </a:p>
          <a:p>
            <a:r>
              <a:rPr lang="en-US" dirty="0"/>
              <a:t>v)they are able to locate a memory corruption or disclosure vulnerability in the target program to exploit.</a:t>
            </a:r>
          </a:p>
          <a:p>
            <a:endParaRPr lang="en-US" dirty="0"/>
          </a:p>
        </p:txBody>
      </p:sp>
      <p:sp>
        <p:nvSpPr>
          <p:cNvPr id="4" name="Slide Number Placeholder 3">
            <a:extLst>
              <a:ext uri="{FF2B5EF4-FFF2-40B4-BE49-F238E27FC236}">
                <a16:creationId xmlns:a16="http://schemas.microsoft.com/office/drawing/2014/main" id="{37350E3B-35CB-4FB0-BAB1-336AD01ABECA}"/>
              </a:ext>
            </a:extLst>
          </p:cNvPr>
          <p:cNvSpPr>
            <a:spLocks noGrp="1"/>
          </p:cNvSpPr>
          <p:nvPr>
            <p:ph type="sldNum" sz="quarter" idx="12"/>
          </p:nvPr>
        </p:nvSpPr>
        <p:spPr/>
        <p:txBody>
          <a:bodyPr/>
          <a:lstStyle/>
          <a:p>
            <a:fld id="{761A266C-5E90-4206-8A84-D0CA263564C1}" type="slidenum">
              <a:rPr lang="en-US" smtClean="0"/>
              <a:t>13</a:t>
            </a:fld>
            <a:endParaRPr lang="en-US"/>
          </a:p>
        </p:txBody>
      </p:sp>
    </p:spTree>
    <p:extLst>
      <p:ext uri="{BB962C8B-B14F-4D97-AF65-F5344CB8AC3E}">
        <p14:creationId xmlns:p14="http://schemas.microsoft.com/office/powerpoint/2010/main" val="2305618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Diagonal Corners Snipped 2">
            <a:extLst>
              <a:ext uri="{FF2B5EF4-FFF2-40B4-BE49-F238E27FC236}">
                <a16:creationId xmlns:a16="http://schemas.microsoft.com/office/drawing/2014/main" id="{B3023E13-7866-45DD-9D48-5B0380F13F9D}"/>
              </a:ext>
            </a:extLst>
          </p:cNvPr>
          <p:cNvSpPr/>
          <p:nvPr/>
        </p:nvSpPr>
        <p:spPr>
          <a:xfrm>
            <a:off x="543163" y="2073917"/>
            <a:ext cx="2880360" cy="987552"/>
          </a:xfrm>
          <a:prstGeom prst="snip2DiagRect">
            <a:avLst>
              <a:gd name="adj1" fmla="val 32857"/>
              <a:gd name="adj2" fmla="val 0"/>
            </a:avLst>
          </a:prstGeom>
          <a:solidFill>
            <a:schemeClr val="accent5">
              <a:lumMod val="60000"/>
              <a:lumOff val="40000"/>
            </a:schemeClr>
          </a:solidFill>
          <a:ln w="38100">
            <a:solidFill>
              <a:srgbClr val="4454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Morpheus Architecture</a:t>
            </a:r>
          </a:p>
        </p:txBody>
      </p:sp>
      <p:sp>
        <p:nvSpPr>
          <p:cNvPr id="5" name="Rectangle: Diagonal Corners Snipped 4">
            <a:extLst>
              <a:ext uri="{FF2B5EF4-FFF2-40B4-BE49-F238E27FC236}">
                <a16:creationId xmlns:a16="http://schemas.microsoft.com/office/drawing/2014/main" id="{92F3CA78-9E15-4F32-AB9D-628EC531E504}"/>
              </a:ext>
            </a:extLst>
          </p:cNvPr>
          <p:cNvSpPr/>
          <p:nvPr/>
        </p:nvSpPr>
        <p:spPr>
          <a:xfrm>
            <a:off x="543163" y="3367516"/>
            <a:ext cx="2880360" cy="987552"/>
          </a:xfrm>
          <a:prstGeom prst="snip2DiagRect">
            <a:avLst>
              <a:gd name="adj1" fmla="val 32857"/>
              <a:gd name="adj2" fmla="val 0"/>
            </a:avLst>
          </a:prstGeom>
          <a:solidFill>
            <a:schemeClr val="accent5">
              <a:lumMod val="60000"/>
              <a:lumOff val="40000"/>
            </a:schemeClr>
          </a:solidFill>
          <a:ln w="38100">
            <a:solidFill>
              <a:srgbClr val="4454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Evaluations</a:t>
            </a:r>
          </a:p>
        </p:txBody>
      </p:sp>
      <p:sp>
        <p:nvSpPr>
          <p:cNvPr id="6" name="Rectangle: Diagonal Corners Snipped 5">
            <a:extLst>
              <a:ext uri="{FF2B5EF4-FFF2-40B4-BE49-F238E27FC236}">
                <a16:creationId xmlns:a16="http://schemas.microsoft.com/office/drawing/2014/main" id="{AEB907BB-8D96-4905-BD8A-6167BDF730F6}"/>
              </a:ext>
            </a:extLst>
          </p:cNvPr>
          <p:cNvSpPr/>
          <p:nvPr/>
        </p:nvSpPr>
        <p:spPr>
          <a:xfrm>
            <a:off x="543163" y="4661116"/>
            <a:ext cx="2880360" cy="987552"/>
          </a:xfrm>
          <a:prstGeom prst="snip2DiagRect">
            <a:avLst>
              <a:gd name="adj1" fmla="val 32857"/>
              <a:gd name="adj2" fmla="val 0"/>
            </a:avLst>
          </a:prstGeom>
          <a:solidFill>
            <a:schemeClr val="accent5">
              <a:lumMod val="60000"/>
              <a:lumOff val="40000"/>
            </a:schemeClr>
          </a:solidFill>
          <a:ln w="38100">
            <a:solidFill>
              <a:srgbClr val="4454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Parting Thoughts</a:t>
            </a:r>
          </a:p>
        </p:txBody>
      </p:sp>
      <p:sp>
        <p:nvSpPr>
          <p:cNvPr id="9" name="Rectangle: Diagonal Corners Snipped 8">
            <a:extLst>
              <a:ext uri="{FF2B5EF4-FFF2-40B4-BE49-F238E27FC236}">
                <a16:creationId xmlns:a16="http://schemas.microsoft.com/office/drawing/2014/main" id="{FF42CDB3-3797-421B-9169-0427231CC8BF}"/>
              </a:ext>
            </a:extLst>
          </p:cNvPr>
          <p:cNvSpPr>
            <a:spLocks/>
          </p:cNvSpPr>
          <p:nvPr/>
        </p:nvSpPr>
        <p:spPr>
          <a:xfrm>
            <a:off x="4354270" y="655564"/>
            <a:ext cx="3602736" cy="1234440"/>
          </a:xfrm>
          <a:prstGeom prst="snip2DiagRect">
            <a:avLst>
              <a:gd name="adj1" fmla="val 32857"/>
              <a:gd name="adj2" fmla="val 0"/>
            </a:avLst>
          </a:prstGeom>
          <a:solidFill>
            <a:schemeClr val="accent5">
              <a:lumMod val="20000"/>
              <a:lumOff val="80000"/>
            </a:schemeClr>
          </a:solidFill>
          <a:ln w="381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Introduction</a:t>
            </a:r>
            <a:endParaRPr lang="en-US"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400976"/>
      </p:ext>
    </p:extLst>
  </p:cSld>
  <p:clrMapOvr>
    <a:masterClrMapping/>
  </p:clrMapOvr>
  <mc:AlternateContent xmlns:mc="http://schemas.openxmlformats.org/markup-compatibility/2006" xmlns:p14="http://schemas.microsoft.com/office/powerpoint/2010/main">
    <mc:Choice Requires="p14">
      <p:transition spd="slow" p14:dur="2000" advClick="0" advTm="500"/>
    </mc:Choice>
    <mc:Fallback xmlns="">
      <p:transition spd="slow" advClick="0" advTm="5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Snipped 3">
            <a:extLst>
              <a:ext uri="{FF2B5EF4-FFF2-40B4-BE49-F238E27FC236}">
                <a16:creationId xmlns:a16="http://schemas.microsoft.com/office/drawing/2014/main" id="{E901ADB9-C1F8-451D-8526-F3C17313C1AD}"/>
              </a:ext>
            </a:extLst>
          </p:cNvPr>
          <p:cNvSpPr/>
          <p:nvPr/>
        </p:nvSpPr>
        <p:spPr>
          <a:xfrm>
            <a:off x="544499" y="779154"/>
            <a:ext cx="2879024" cy="988716"/>
          </a:xfrm>
          <a:prstGeom prst="snip2DiagRect">
            <a:avLst>
              <a:gd name="adj1" fmla="val 32857"/>
              <a:gd name="adj2" fmla="val 0"/>
            </a:avLst>
          </a:prstGeom>
          <a:solidFill>
            <a:schemeClr val="accent5">
              <a:lumMod val="60000"/>
              <a:lumOff val="40000"/>
            </a:schemeClr>
          </a:solidFill>
          <a:ln w="38100">
            <a:solidFill>
              <a:srgbClr val="4454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Introduction</a:t>
            </a:r>
          </a:p>
        </p:txBody>
      </p:sp>
      <p:sp>
        <p:nvSpPr>
          <p:cNvPr id="6" name="Rectangle: Diagonal Corners Snipped 5">
            <a:extLst>
              <a:ext uri="{FF2B5EF4-FFF2-40B4-BE49-F238E27FC236}">
                <a16:creationId xmlns:a16="http://schemas.microsoft.com/office/drawing/2014/main" id="{AEB907BB-8D96-4905-BD8A-6167BDF730F6}"/>
              </a:ext>
            </a:extLst>
          </p:cNvPr>
          <p:cNvSpPr/>
          <p:nvPr/>
        </p:nvSpPr>
        <p:spPr>
          <a:xfrm>
            <a:off x="543163" y="4661116"/>
            <a:ext cx="2880360" cy="987552"/>
          </a:xfrm>
          <a:prstGeom prst="snip2DiagRect">
            <a:avLst>
              <a:gd name="adj1" fmla="val 32857"/>
              <a:gd name="adj2" fmla="val 0"/>
            </a:avLst>
          </a:prstGeom>
          <a:solidFill>
            <a:schemeClr val="accent5">
              <a:lumMod val="60000"/>
              <a:lumOff val="40000"/>
            </a:schemeClr>
          </a:solidFill>
          <a:ln w="38100">
            <a:solidFill>
              <a:srgbClr val="4454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Parting Thoughts</a:t>
            </a:r>
          </a:p>
        </p:txBody>
      </p:sp>
      <p:sp>
        <p:nvSpPr>
          <p:cNvPr id="7" name="Rectangle: Diagonal Corners Snipped 6">
            <a:extLst>
              <a:ext uri="{FF2B5EF4-FFF2-40B4-BE49-F238E27FC236}">
                <a16:creationId xmlns:a16="http://schemas.microsoft.com/office/drawing/2014/main" id="{058446C3-68DA-499B-B6A2-243F4A4C8A5A}"/>
              </a:ext>
            </a:extLst>
          </p:cNvPr>
          <p:cNvSpPr>
            <a:spLocks/>
          </p:cNvSpPr>
          <p:nvPr/>
        </p:nvSpPr>
        <p:spPr>
          <a:xfrm>
            <a:off x="4354270" y="1951208"/>
            <a:ext cx="3602736" cy="1234440"/>
          </a:xfrm>
          <a:prstGeom prst="snip2DiagRect">
            <a:avLst>
              <a:gd name="adj1" fmla="val 32857"/>
              <a:gd name="adj2" fmla="val 0"/>
            </a:avLst>
          </a:prstGeom>
          <a:solidFill>
            <a:schemeClr val="accent5">
              <a:lumMod val="20000"/>
              <a:lumOff val="80000"/>
            </a:schemeClr>
          </a:solidFill>
          <a:ln w="381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Morpheus Architecture</a:t>
            </a:r>
            <a:endParaRPr lang="en-US" sz="2800" b="1" dirty="0">
              <a:solidFill>
                <a:schemeClr val="tx1"/>
              </a:solidFill>
              <a:latin typeface="Arial" panose="020B0604020202020204" pitchFamily="34" charset="0"/>
              <a:cs typeface="Arial" panose="020B0604020202020204" pitchFamily="34" charset="0"/>
            </a:endParaRPr>
          </a:p>
        </p:txBody>
      </p:sp>
      <p:sp>
        <p:nvSpPr>
          <p:cNvPr id="8" name="Rectangle: Diagonal Corners Snipped 7">
            <a:extLst>
              <a:ext uri="{FF2B5EF4-FFF2-40B4-BE49-F238E27FC236}">
                <a16:creationId xmlns:a16="http://schemas.microsoft.com/office/drawing/2014/main" id="{ACE0348E-5080-4968-9B49-BD6B0C0ED995}"/>
              </a:ext>
            </a:extLst>
          </p:cNvPr>
          <p:cNvSpPr/>
          <p:nvPr/>
        </p:nvSpPr>
        <p:spPr>
          <a:xfrm>
            <a:off x="543163" y="3367516"/>
            <a:ext cx="2880360" cy="987552"/>
          </a:xfrm>
          <a:prstGeom prst="snip2DiagRect">
            <a:avLst>
              <a:gd name="adj1" fmla="val 32857"/>
              <a:gd name="adj2" fmla="val 0"/>
            </a:avLst>
          </a:prstGeom>
          <a:solidFill>
            <a:schemeClr val="accent5">
              <a:lumMod val="60000"/>
              <a:lumOff val="40000"/>
            </a:schemeClr>
          </a:solidFill>
          <a:ln w="38100">
            <a:solidFill>
              <a:srgbClr val="4454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Evaluations</a:t>
            </a:r>
          </a:p>
        </p:txBody>
      </p:sp>
    </p:spTree>
    <p:extLst>
      <p:ext uri="{BB962C8B-B14F-4D97-AF65-F5344CB8AC3E}">
        <p14:creationId xmlns:p14="http://schemas.microsoft.com/office/powerpoint/2010/main" val="153805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rc 37">
            <a:extLst>
              <a:ext uri="{FF2B5EF4-FFF2-40B4-BE49-F238E27FC236}">
                <a16:creationId xmlns:a16="http://schemas.microsoft.com/office/drawing/2014/main" id="{846E30C0-132F-4064-A6C5-9963332D5419}"/>
              </a:ext>
            </a:extLst>
          </p:cNvPr>
          <p:cNvSpPr>
            <a:spLocks noChangeAspect="1"/>
          </p:cNvSpPr>
          <p:nvPr/>
        </p:nvSpPr>
        <p:spPr>
          <a:xfrm rot="16375811">
            <a:off x="766051" y="1589060"/>
            <a:ext cx="4582652" cy="4582652"/>
          </a:xfrm>
          <a:prstGeom prst="arc">
            <a:avLst>
              <a:gd name="adj1" fmla="val 17970097"/>
              <a:gd name="adj2" fmla="val 20218306"/>
            </a:avLst>
          </a:prstGeom>
          <a:ln w="1016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44"/>
          </a:p>
        </p:txBody>
      </p:sp>
      <p:sp>
        <p:nvSpPr>
          <p:cNvPr id="42" name="Rectangle 41">
            <a:extLst>
              <a:ext uri="{FF2B5EF4-FFF2-40B4-BE49-F238E27FC236}">
                <a16:creationId xmlns:a16="http://schemas.microsoft.com/office/drawing/2014/main" id="{D0C6BD88-9951-4741-A192-DCC7B5A470EB}"/>
              </a:ext>
            </a:extLst>
          </p:cNvPr>
          <p:cNvSpPr>
            <a:spLocks noChangeAspect="1"/>
          </p:cNvSpPr>
          <p:nvPr/>
        </p:nvSpPr>
        <p:spPr>
          <a:xfrm rot="19293968">
            <a:off x="557941" y="1376970"/>
            <a:ext cx="4999770" cy="5004620"/>
          </a:xfrm>
          <a:prstGeom prst="rect">
            <a:avLst/>
          </a:prstGeom>
          <a:noFill/>
          <a:effectLst/>
        </p:spPr>
        <p:txBody>
          <a:bodyPr spcFirstLastPara="1" wrap="none" lIns="91440" tIns="45720" rIns="91440" bIns="45720" numCol="1">
            <a:prstTxWarp prst="textArchUp">
              <a:avLst>
                <a:gd name="adj" fmla="val 15523654"/>
              </a:avLst>
            </a:prstTxWarp>
            <a:spAutoFit/>
          </a:bodyPr>
          <a:lstStyle/>
          <a:p>
            <a:pPr algn="ctr"/>
            <a:r>
              <a:rPr lang="en-US" sz="2400" dirty="0">
                <a:ln w="0"/>
              </a:rPr>
              <a:t>Churn</a:t>
            </a:r>
          </a:p>
        </p:txBody>
      </p:sp>
      <p:sp>
        <p:nvSpPr>
          <p:cNvPr id="35" name="Circle: Hollow 34">
            <a:extLst>
              <a:ext uri="{FF2B5EF4-FFF2-40B4-BE49-F238E27FC236}">
                <a16:creationId xmlns:a16="http://schemas.microsoft.com/office/drawing/2014/main" id="{211B48E0-B849-43B3-B921-5754596BAED2}"/>
              </a:ext>
            </a:extLst>
          </p:cNvPr>
          <p:cNvSpPr>
            <a:spLocks noChangeAspect="1"/>
          </p:cNvSpPr>
          <p:nvPr/>
        </p:nvSpPr>
        <p:spPr>
          <a:xfrm>
            <a:off x="1064463" y="1893599"/>
            <a:ext cx="3973574" cy="3973574"/>
          </a:xfrm>
          <a:prstGeom prst="donut">
            <a:avLst>
              <a:gd name="adj" fmla="val 9701"/>
            </a:avLst>
          </a:prstGeom>
          <a:solidFill>
            <a:srgbClr val="B4C7E7"/>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4" dirty="0">
              <a:solidFill>
                <a:schemeClr val="tx1"/>
              </a:solidFill>
            </a:endParaRPr>
          </a:p>
        </p:txBody>
      </p:sp>
      <p:sp>
        <p:nvSpPr>
          <p:cNvPr id="41" name="Rectangle 40">
            <a:extLst>
              <a:ext uri="{FF2B5EF4-FFF2-40B4-BE49-F238E27FC236}">
                <a16:creationId xmlns:a16="http://schemas.microsoft.com/office/drawing/2014/main" id="{94F31FCD-9045-4BAC-82E5-393749FDC21B}"/>
              </a:ext>
            </a:extLst>
          </p:cNvPr>
          <p:cNvSpPr>
            <a:spLocks noChangeAspect="1"/>
          </p:cNvSpPr>
          <p:nvPr/>
        </p:nvSpPr>
        <p:spPr>
          <a:xfrm>
            <a:off x="1307676" y="2127432"/>
            <a:ext cx="3500300" cy="3503696"/>
          </a:xfrm>
          <a:prstGeom prst="rect">
            <a:avLst/>
          </a:prstGeom>
          <a:noFill/>
          <a:effectLst/>
        </p:spPr>
        <p:txBody>
          <a:bodyPr spcFirstLastPara="1" wrap="none" lIns="91440" tIns="45720" rIns="91440" bIns="45720" numCol="1">
            <a:prstTxWarp prst="textArchUp">
              <a:avLst>
                <a:gd name="adj" fmla="val 14815810"/>
              </a:avLst>
            </a:prstTxWarp>
            <a:spAutoFit/>
          </a:bodyPr>
          <a:lstStyle/>
          <a:p>
            <a:pPr algn="ctr"/>
            <a:r>
              <a:rPr lang="en-US" sz="2400" dirty="0">
                <a:ln w="0"/>
              </a:rPr>
              <a:t>Encryption</a:t>
            </a:r>
          </a:p>
        </p:txBody>
      </p:sp>
      <p:sp>
        <p:nvSpPr>
          <p:cNvPr id="43" name="Oval 42">
            <a:extLst>
              <a:ext uri="{FF2B5EF4-FFF2-40B4-BE49-F238E27FC236}">
                <a16:creationId xmlns:a16="http://schemas.microsoft.com/office/drawing/2014/main" id="{18A9B90D-75A3-424A-8A93-79838AE62C39}"/>
              </a:ext>
            </a:extLst>
          </p:cNvPr>
          <p:cNvSpPr/>
          <p:nvPr/>
        </p:nvSpPr>
        <p:spPr>
          <a:xfrm>
            <a:off x="1865691" y="2699325"/>
            <a:ext cx="2359910" cy="2359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 rIns="0" bIns="0" rtlCol="0" anchor="t" anchorCtr="0"/>
          <a:lstStyle/>
          <a:p>
            <a:pPr algn="ctr"/>
            <a:endParaRPr lang="en-US" sz="1744" dirty="0">
              <a:solidFill>
                <a:schemeClr val="tx1"/>
              </a:solidFill>
            </a:endParaRPr>
          </a:p>
        </p:txBody>
      </p:sp>
      <p:sp>
        <p:nvSpPr>
          <p:cNvPr id="31" name="Circle: Hollow 30">
            <a:extLst>
              <a:ext uri="{FF2B5EF4-FFF2-40B4-BE49-F238E27FC236}">
                <a16:creationId xmlns:a16="http://schemas.microsoft.com/office/drawing/2014/main" id="{3A0FA722-5066-45DF-9D2B-E4193E37B357}"/>
              </a:ext>
            </a:extLst>
          </p:cNvPr>
          <p:cNvSpPr>
            <a:spLocks noChangeAspect="1"/>
          </p:cNvSpPr>
          <p:nvPr/>
        </p:nvSpPr>
        <p:spPr>
          <a:xfrm>
            <a:off x="1562320" y="2391456"/>
            <a:ext cx="2977860" cy="2977860"/>
          </a:xfrm>
          <a:prstGeom prst="donut">
            <a:avLst>
              <a:gd name="adj" fmla="val 13423"/>
            </a:avLst>
          </a:prstGeom>
          <a:solidFill>
            <a:srgbClr val="DAE3F3"/>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4">
              <a:solidFill>
                <a:schemeClr val="tx1"/>
              </a:solidFill>
            </a:endParaRPr>
          </a:p>
        </p:txBody>
      </p:sp>
      <p:sp>
        <p:nvSpPr>
          <p:cNvPr id="40" name="Rectangle 39">
            <a:extLst>
              <a:ext uri="{FF2B5EF4-FFF2-40B4-BE49-F238E27FC236}">
                <a16:creationId xmlns:a16="http://schemas.microsoft.com/office/drawing/2014/main" id="{75676327-E247-4FA2-A8F3-45E32A32229D}"/>
              </a:ext>
            </a:extLst>
          </p:cNvPr>
          <p:cNvSpPr>
            <a:spLocks noChangeAspect="1"/>
          </p:cNvSpPr>
          <p:nvPr/>
        </p:nvSpPr>
        <p:spPr>
          <a:xfrm>
            <a:off x="1814951" y="2641782"/>
            <a:ext cx="2472598" cy="2474996"/>
          </a:xfrm>
          <a:prstGeom prst="rect">
            <a:avLst/>
          </a:prstGeom>
          <a:noFill/>
          <a:effectLst/>
        </p:spPr>
        <p:txBody>
          <a:bodyPr spcFirstLastPara="1" wrap="none" lIns="91440" tIns="45720" rIns="91440" bIns="45720" numCol="1">
            <a:prstTxWarp prst="textArchUp">
              <a:avLst>
                <a:gd name="adj" fmla="val 13697883"/>
              </a:avLst>
            </a:prstTxWarp>
            <a:spAutoFit/>
          </a:bodyPr>
          <a:lstStyle/>
          <a:p>
            <a:pPr algn="ctr"/>
            <a:r>
              <a:rPr lang="en-US" sz="2400" dirty="0">
                <a:ln w="0"/>
              </a:rPr>
              <a:t>Displacement</a:t>
            </a:r>
          </a:p>
        </p:txBody>
      </p:sp>
      <p:sp>
        <p:nvSpPr>
          <p:cNvPr id="29" name="Oval 28">
            <a:extLst>
              <a:ext uri="{FF2B5EF4-FFF2-40B4-BE49-F238E27FC236}">
                <a16:creationId xmlns:a16="http://schemas.microsoft.com/office/drawing/2014/main" id="{E71EAFC0-F144-4269-9666-A756DA21992A}"/>
              </a:ext>
            </a:extLst>
          </p:cNvPr>
          <p:cNvSpPr>
            <a:spLocks noChangeAspect="1"/>
          </p:cNvSpPr>
          <p:nvPr/>
        </p:nvSpPr>
        <p:spPr>
          <a:xfrm>
            <a:off x="2073495" y="2902631"/>
            <a:ext cx="1955510" cy="1955510"/>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744" dirty="0">
              <a:solidFill>
                <a:schemeClr val="tx1"/>
              </a:solidFill>
            </a:endParaRPr>
          </a:p>
        </p:txBody>
      </p:sp>
      <p:sp>
        <p:nvSpPr>
          <p:cNvPr id="39" name="Rectangle 38">
            <a:extLst>
              <a:ext uri="{FF2B5EF4-FFF2-40B4-BE49-F238E27FC236}">
                <a16:creationId xmlns:a16="http://schemas.microsoft.com/office/drawing/2014/main" id="{D75E05C6-5241-457F-A726-DDB3A8F5432D}"/>
              </a:ext>
            </a:extLst>
          </p:cNvPr>
          <p:cNvSpPr>
            <a:spLocks noChangeAspect="1"/>
          </p:cNvSpPr>
          <p:nvPr/>
        </p:nvSpPr>
        <p:spPr>
          <a:xfrm>
            <a:off x="2252175" y="3070120"/>
            <a:ext cx="1618962" cy="1620532"/>
          </a:xfrm>
          <a:prstGeom prst="rect">
            <a:avLst/>
          </a:prstGeom>
          <a:noFill/>
          <a:effectLst/>
        </p:spPr>
        <p:txBody>
          <a:bodyPr spcFirstLastPara="1" wrap="none" lIns="91440" tIns="45720" rIns="91440" bIns="45720" numCol="1">
            <a:prstTxWarp prst="textArchUp">
              <a:avLst>
                <a:gd name="adj" fmla="val 12628361"/>
              </a:avLst>
            </a:prstTxWarp>
            <a:spAutoFit/>
          </a:bodyPr>
          <a:lstStyle/>
          <a:p>
            <a:pPr algn="ctr"/>
            <a:r>
              <a:rPr lang="en-US" sz="1744" dirty="0">
                <a:ln w="0"/>
              </a:rPr>
              <a:t>Tagged Memory</a:t>
            </a:r>
          </a:p>
        </p:txBody>
      </p:sp>
      <p:sp>
        <p:nvSpPr>
          <p:cNvPr id="32" name="Block Arc 31">
            <a:extLst>
              <a:ext uri="{FF2B5EF4-FFF2-40B4-BE49-F238E27FC236}">
                <a16:creationId xmlns:a16="http://schemas.microsoft.com/office/drawing/2014/main" id="{5909B2FF-8DF9-40E7-9E27-364F7CC447AB}"/>
              </a:ext>
            </a:extLst>
          </p:cNvPr>
          <p:cNvSpPr>
            <a:spLocks noChangeAspect="1"/>
          </p:cNvSpPr>
          <p:nvPr/>
        </p:nvSpPr>
        <p:spPr>
          <a:xfrm rot="10273624">
            <a:off x="1516282" y="2345418"/>
            <a:ext cx="3069936" cy="3069936"/>
          </a:xfrm>
          <a:prstGeom prst="blockArc">
            <a:avLst>
              <a:gd name="adj1" fmla="val 9201688"/>
              <a:gd name="adj2" fmla="val 11280236"/>
              <a:gd name="adj3" fmla="val 1768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4">
              <a:solidFill>
                <a:schemeClr val="tx1"/>
              </a:solidFill>
            </a:endParaRPr>
          </a:p>
        </p:txBody>
      </p:sp>
      <p:sp>
        <p:nvSpPr>
          <p:cNvPr id="33" name="Block Arc 32">
            <a:extLst>
              <a:ext uri="{FF2B5EF4-FFF2-40B4-BE49-F238E27FC236}">
                <a16:creationId xmlns:a16="http://schemas.microsoft.com/office/drawing/2014/main" id="{F6F77135-481F-4887-8295-341CCF4D7A82}"/>
              </a:ext>
            </a:extLst>
          </p:cNvPr>
          <p:cNvSpPr>
            <a:spLocks noChangeAspect="1"/>
          </p:cNvSpPr>
          <p:nvPr/>
        </p:nvSpPr>
        <p:spPr>
          <a:xfrm rot="3374720">
            <a:off x="1539924" y="2369060"/>
            <a:ext cx="3022652" cy="3022652"/>
          </a:xfrm>
          <a:prstGeom prst="blockArc">
            <a:avLst>
              <a:gd name="adj1" fmla="val 20877429"/>
              <a:gd name="adj2" fmla="val 2671403"/>
              <a:gd name="adj3" fmla="val 172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4">
              <a:solidFill>
                <a:schemeClr val="tx1"/>
              </a:solidFill>
            </a:endParaRPr>
          </a:p>
        </p:txBody>
      </p:sp>
      <p:sp>
        <p:nvSpPr>
          <p:cNvPr id="34" name="Block Arc 33">
            <a:extLst>
              <a:ext uri="{FF2B5EF4-FFF2-40B4-BE49-F238E27FC236}">
                <a16:creationId xmlns:a16="http://schemas.microsoft.com/office/drawing/2014/main" id="{41F7F1DC-0C29-4A17-BB9C-2C4D11FD210B}"/>
              </a:ext>
            </a:extLst>
          </p:cNvPr>
          <p:cNvSpPr>
            <a:spLocks noChangeAspect="1"/>
          </p:cNvSpPr>
          <p:nvPr/>
        </p:nvSpPr>
        <p:spPr>
          <a:xfrm rot="17774561">
            <a:off x="1540684" y="2369820"/>
            <a:ext cx="3021132" cy="3021132"/>
          </a:xfrm>
          <a:prstGeom prst="blockArc">
            <a:avLst>
              <a:gd name="adj1" fmla="val 12344683"/>
              <a:gd name="adj2" fmla="val 14073357"/>
              <a:gd name="adj3" fmla="val 1725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4" dirty="0">
              <a:solidFill>
                <a:schemeClr val="tx1"/>
              </a:solidFill>
            </a:endParaRPr>
          </a:p>
        </p:txBody>
      </p:sp>
      <p:sp>
        <p:nvSpPr>
          <p:cNvPr id="36" name="Block Arc 35">
            <a:extLst>
              <a:ext uri="{FF2B5EF4-FFF2-40B4-BE49-F238E27FC236}">
                <a16:creationId xmlns:a16="http://schemas.microsoft.com/office/drawing/2014/main" id="{0C09CF42-5E20-46D0-BD68-2D9B64DB63B7}"/>
              </a:ext>
            </a:extLst>
          </p:cNvPr>
          <p:cNvSpPr>
            <a:spLocks noChangeAspect="1"/>
          </p:cNvSpPr>
          <p:nvPr/>
        </p:nvSpPr>
        <p:spPr>
          <a:xfrm rot="18216442">
            <a:off x="1047409" y="1876545"/>
            <a:ext cx="4007682" cy="4007682"/>
          </a:xfrm>
          <a:prstGeom prst="blockArc">
            <a:avLst>
              <a:gd name="adj1" fmla="val 3880276"/>
              <a:gd name="adj2" fmla="val 6008550"/>
              <a:gd name="adj3" fmla="val 1250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4">
              <a:solidFill>
                <a:schemeClr val="tx1"/>
              </a:solidFill>
            </a:endParaRPr>
          </a:p>
        </p:txBody>
      </p:sp>
      <p:sp>
        <p:nvSpPr>
          <p:cNvPr id="37" name="Block Arc 36">
            <a:extLst>
              <a:ext uri="{FF2B5EF4-FFF2-40B4-BE49-F238E27FC236}">
                <a16:creationId xmlns:a16="http://schemas.microsoft.com/office/drawing/2014/main" id="{646AA71B-DA6C-4B47-ADD4-CA93281D4D2C}"/>
              </a:ext>
            </a:extLst>
          </p:cNvPr>
          <p:cNvSpPr>
            <a:spLocks noChangeAspect="1"/>
          </p:cNvSpPr>
          <p:nvPr/>
        </p:nvSpPr>
        <p:spPr>
          <a:xfrm rot="14289285">
            <a:off x="895877" y="1712505"/>
            <a:ext cx="4331556" cy="4335762"/>
          </a:xfrm>
          <a:prstGeom prst="blockArc">
            <a:avLst>
              <a:gd name="adj1" fmla="val 17971191"/>
              <a:gd name="adj2" fmla="val 20998440"/>
              <a:gd name="adj3" fmla="val 1505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4">
              <a:solidFill>
                <a:schemeClr val="tx1"/>
              </a:solidFill>
            </a:endParaRPr>
          </a:p>
        </p:txBody>
      </p:sp>
      <p:sp>
        <p:nvSpPr>
          <p:cNvPr id="30" name="Oval 29">
            <a:extLst>
              <a:ext uri="{FF2B5EF4-FFF2-40B4-BE49-F238E27FC236}">
                <a16:creationId xmlns:a16="http://schemas.microsoft.com/office/drawing/2014/main" id="{914FC413-FEFB-44C1-8A24-A75D39B6C076}"/>
              </a:ext>
            </a:extLst>
          </p:cNvPr>
          <p:cNvSpPr/>
          <p:nvPr/>
        </p:nvSpPr>
        <p:spPr>
          <a:xfrm>
            <a:off x="2365450" y="3194586"/>
            <a:ext cx="1371600" cy="1371600"/>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27432" rIns="0" bIns="0" rtlCol="0" anchor="t" anchorCtr="0"/>
          <a:lstStyle/>
          <a:p>
            <a:pPr algn="ctr"/>
            <a:r>
              <a:rPr lang="en-US" sz="1744" dirty="0">
                <a:solidFill>
                  <a:schemeClr val="tx1"/>
                </a:solidFill>
              </a:rPr>
              <a:t>Code</a:t>
            </a:r>
          </a:p>
          <a:p>
            <a:pPr algn="ctr"/>
            <a:r>
              <a:rPr lang="en-US" sz="1744" dirty="0">
                <a:solidFill>
                  <a:schemeClr val="tx1"/>
                </a:solidFill>
              </a:rPr>
              <a:t>Code </a:t>
            </a:r>
            <a:r>
              <a:rPr lang="en-US" sz="1744" dirty="0" err="1">
                <a:solidFill>
                  <a:schemeClr val="tx1"/>
                </a:solidFill>
              </a:rPr>
              <a:t>Ptrs</a:t>
            </a:r>
            <a:endParaRPr lang="en-US" sz="1744" dirty="0">
              <a:solidFill>
                <a:schemeClr val="tx1"/>
              </a:solidFill>
            </a:endParaRPr>
          </a:p>
          <a:p>
            <a:pPr algn="ctr"/>
            <a:r>
              <a:rPr lang="en-US" sz="1744" dirty="0">
                <a:solidFill>
                  <a:schemeClr val="tx1"/>
                </a:solidFill>
              </a:rPr>
              <a:t>Data </a:t>
            </a:r>
            <a:r>
              <a:rPr lang="en-US" sz="1744" dirty="0" err="1">
                <a:solidFill>
                  <a:schemeClr val="tx1"/>
                </a:solidFill>
              </a:rPr>
              <a:t>Ptrs</a:t>
            </a:r>
            <a:endParaRPr lang="en-US" sz="1744" dirty="0">
              <a:solidFill>
                <a:schemeClr val="tx1"/>
              </a:solidFill>
            </a:endParaRPr>
          </a:p>
        </p:txBody>
      </p:sp>
      <p:sp>
        <p:nvSpPr>
          <p:cNvPr id="2" name="Title 1">
            <a:extLst>
              <a:ext uri="{FF2B5EF4-FFF2-40B4-BE49-F238E27FC236}">
                <a16:creationId xmlns:a16="http://schemas.microsoft.com/office/drawing/2014/main" id="{4EF689EA-34C0-4026-9B1D-6A2AAAC6E862}"/>
              </a:ext>
            </a:extLst>
          </p:cNvPr>
          <p:cNvSpPr>
            <a:spLocks noGrp="1"/>
          </p:cNvSpPr>
          <p:nvPr>
            <p:ph type="title"/>
          </p:nvPr>
        </p:nvSpPr>
        <p:spPr/>
        <p:txBody>
          <a:bodyPr>
            <a:normAutofit/>
          </a:bodyPr>
          <a:lstStyle/>
          <a:p>
            <a:r>
              <a:rPr lang="en-US" dirty="0"/>
              <a:t>Morpheus: </a:t>
            </a:r>
            <a:r>
              <a:rPr lang="en-US" u="sng" dirty="0"/>
              <a:t>E</a:t>
            </a:r>
            <a:r>
              <a:rPr lang="en-US" dirty="0"/>
              <a:t>nsemble of </a:t>
            </a:r>
            <a:r>
              <a:rPr lang="en-US" u="sng" dirty="0"/>
              <a:t>MTD</a:t>
            </a:r>
            <a:r>
              <a:rPr lang="en-US" dirty="0"/>
              <a:t>s</a:t>
            </a:r>
          </a:p>
        </p:txBody>
      </p:sp>
      <p:sp>
        <p:nvSpPr>
          <p:cNvPr id="4" name="Slide Number Placeholder 3">
            <a:extLst>
              <a:ext uri="{FF2B5EF4-FFF2-40B4-BE49-F238E27FC236}">
                <a16:creationId xmlns:a16="http://schemas.microsoft.com/office/drawing/2014/main" id="{37044369-DAE9-4D37-B493-560A174A7419}"/>
              </a:ext>
            </a:extLst>
          </p:cNvPr>
          <p:cNvSpPr>
            <a:spLocks noGrp="1"/>
          </p:cNvSpPr>
          <p:nvPr>
            <p:ph type="sldNum" sz="quarter" idx="12"/>
          </p:nvPr>
        </p:nvSpPr>
        <p:spPr/>
        <p:txBody>
          <a:bodyPr/>
          <a:lstStyle/>
          <a:p>
            <a:fld id="{761A266C-5E90-4206-8A84-D0CA263564C1}" type="slidenum">
              <a:rPr lang="en-US" smtClean="0"/>
              <a:t>16</a:t>
            </a:fld>
            <a:endParaRPr lang="en-US"/>
          </a:p>
        </p:txBody>
      </p:sp>
      <p:grpSp>
        <p:nvGrpSpPr>
          <p:cNvPr id="9" name="Group 8">
            <a:extLst>
              <a:ext uri="{FF2B5EF4-FFF2-40B4-BE49-F238E27FC236}">
                <a16:creationId xmlns:a16="http://schemas.microsoft.com/office/drawing/2014/main" id="{E67B48FC-3BC9-4D44-BDB0-E7F7CAA203A0}"/>
              </a:ext>
            </a:extLst>
          </p:cNvPr>
          <p:cNvGrpSpPr/>
          <p:nvPr/>
        </p:nvGrpSpPr>
        <p:grpSpPr>
          <a:xfrm>
            <a:off x="4545287" y="2614740"/>
            <a:ext cx="1215437" cy="271518"/>
            <a:chOff x="21061274" y="12787827"/>
            <a:chExt cx="1849167" cy="413088"/>
          </a:xfrm>
        </p:grpSpPr>
        <p:cxnSp>
          <p:nvCxnSpPr>
            <p:cNvPr id="19" name="Straight Connector 18">
              <a:extLst>
                <a:ext uri="{FF2B5EF4-FFF2-40B4-BE49-F238E27FC236}">
                  <a16:creationId xmlns:a16="http://schemas.microsoft.com/office/drawing/2014/main" id="{3F3987C3-5F23-466B-BDB3-D13CDF1AC355}"/>
                </a:ext>
              </a:extLst>
            </p:cNvPr>
            <p:cNvCxnSpPr/>
            <p:nvPr/>
          </p:nvCxnSpPr>
          <p:spPr>
            <a:xfrm flipV="1">
              <a:off x="21061274" y="12787827"/>
              <a:ext cx="413088" cy="413088"/>
            </a:xfrm>
            <a:prstGeom prst="line">
              <a:avLst/>
            </a:prstGeom>
            <a:ln w="63500" cap="rnd">
              <a:solidFill>
                <a:schemeClr val="accent6"/>
              </a:solidFill>
              <a:head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BAAE5B-9799-4C4F-B02D-E825D952E781}"/>
                </a:ext>
              </a:extLst>
            </p:cNvPr>
            <p:cNvCxnSpPr>
              <a:cxnSpLocks/>
            </p:cNvCxnSpPr>
            <p:nvPr/>
          </p:nvCxnSpPr>
          <p:spPr>
            <a:xfrm flipH="1">
              <a:off x="21474363" y="12787827"/>
              <a:ext cx="1436078" cy="0"/>
            </a:xfrm>
            <a:prstGeom prst="line">
              <a:avLst/>
            </a:prstGeom>
            <a:ln w="63500" cap="rnd">
              <a:solidFill>
                <a:schemeClr val="accent6"/>
              </a:solidFill>
              <a:miter lim="800000"/>
              <a:headEnd type="ova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899B37EF-A223-4B81-9BCC-7A9EB38BAB55}"/>
              </a:ext>
            </a:extLst>
          </p:cNvPr>
          <p:cNvGrpSpPr/>
          <p:nvPr/>
        </p:nvGrpSpPr>
        <p:grpSpPr>
          <a:xfrm>
            <a:off x="4292458" y="3619867"/>
            <a:ext cx="1468263" cy="584646"/>
            <a:chOff x="21428785" y="15087600"/>
            <a:chExt cx="2233816" cy="889481"/>
          </a:xfrm>
        </p:grpSpPr>
        <p:cxnSp>
          <p:nvCxnSpPr>
            <p:cNvPr id="17" name="Straight Connector 16">
              <a:extLst>
                <a:ext uri="{FF2B5EF4-FFF2-40B4-BE49-F238E27FC236}">
                  <a16:creationId xmlns:a16="http://schemas.microsoft.com/office/drawing/2014/main" id="{F99C25B9-5150-4856-B38C-99724880E6FF}"/>
                </a:ext>
              </a:extLst>
            </p:cNvPr>
            <p:cNvCxnSpPr>
              <a:cxnSpLocks/>
            </p:cNvCxnSpPr>
            <p:nvPr/>
          </p:nvCxnSpPr>
          <p:spPr>
            <a:xfrm flipV="1">
              <a:off x="21428785" y="15087600"/>
              <a:ext cx="889480" cy="889481"/>
            </a:xfrm>
            <a:prstGeom prst="line">
              <a:avLst/>
            </a:prstGeom>
            <a:ln w="63500" cap="rnd">
              <a:solidFill>
                <a:schemeClr val="accent6"/>
              </a:solidFill>
              <a:head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5CD7A6C-EE19-46E7-9F1B-11105E18F4C0}"/>
                </a:ext>
              </a:extLst>
            </p:cNvPr>
            <p:cNvCxnSpPr>
              <a:cxnSpLocks/>
            </p:cNvCxnSpPr>
            <p:nvPr/>
          </p:nvCxnSpPr>
          <p:spPr>
            <a:xfrm flipH="1">
              <a:off x="22318268" y="15087600"/>
              <a:ext cx="1344333" cy="0"/>
            </a:xfrm>
            <a:prstGeom prst="line">
              <a:avLst/>
            </a:prstGeom>
            <a:ln w="63500" cap="rnd">
              <a:solidFill>
                <a:schemeClr val="accent6"/>
              </a:solidFill>
              <a:miter lim="800000"/>
              <a:headEnd type="ova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BA5DC206-47C9-439F-B385-2C1BD770C910}"/>
              </a:ext>
            </a:extLst>
          </p:cNvPr>
          <p:cNvSpPr/>
          <p:nvPr/>
        </p:nvSpPr>
        <p:spPr>
          <a:xfrm>
            <a:off x="5829273" y="2245328"/>
            <a:ext cx="3233076" cy="707886"/>
          </a:xfrm>
          <a:prstGeom prst="rect">
            <a:avLst/>
          </a:prstGeom>
          <a:effectLst/>
        </p:spPr>
        <p:txBody>
          <a:bodyPr wrap="square">
            <a:spAutoFit/>
          </a:bodyPr>
          <a:lstStyle/>
          <a:p>
            <a:pPr algn="ctr"/>
            <a:r>
              <a:rPr lang="en-US" sz="2000" b="1" dirty="0">
                <a:cs typeface="Arial" panose="020B0604020202020204" pitchFamily="34" charset="0"/>
              </a:rPr>
              <a:t>Encryption:</a:t>
            </a:r>
          </a:p>
          <a:p>
            <a:pPr algn="ctr"/>
            <a:r>
              <a:rPr lang="en-US" sz="2000" dirty="0">
                <a:cs typeface="Arial" panose="020B0604020202020204" pitchFamily="34" charset="0"/>
              </a:rPr>
              <a:t>Obfuscate information assets</a:t>
            </a:r>
          </a:p>
        </p:txBody>
      </p:sp>
      <p:sp>
        <p:nvSpPr>
          <p:cNvPr id="12" name="Rectangle 11">
            <a:extLst>
              <a:ext uri="{FF2B5EF4-FFF2-40B4-BE49-F238E27FC236}">
                <a16:creationId xmlns:a16="http://schemas.microsoft.com/office/drawing/2014/main" id="{60BB27F9-AFC3-4837-AF63-CD1DC5F7C08A}"/>
              </a:ext>
            </a:extLst>
          </p:cNvPr>
          <p:cNvSpPr/>
          <p:nvPr/>
        </p:nvSpPr>
        <p:spPr>
          <a:xfrm>
            <a:off x="5931044" y="3149233"/>
            <a:ext cx="3029534" cy="707886"/>
          </a:xfrm>
          <a:prstGeom prst="rect">
            <a:avLst/>
          </a:prstGeom>
          <a:effectLst/>
        </p:spPr>
        <p:txBody>
          <a:bodyPr wrap="square">
            <a:spAutoFit/>
          </a:bodyPr>
          <a:lstStyle/>
          <a:p>
            <a:pPr algn="ctr"/>
            <a:r>
              <a:rPr lang="en-US" sz="2000" b="1" dirty="0">
                <a:cs typeface="Arial" panose="020B0604020202020204" pitchFamily="34" charset="0"/>
              </a:rPr>
              <a:t>Displacement:</a:t>
            </a:r>
          </a:p>
          <a:p>
            <a:pPr algn="ctr"/>
            <a:r>
              <a:rPr lang="en-US" sz="2000" dirty="0">
                <a:cs typeface="Arial" panose="020B0604020202020204" pitchFamily="34" charset="0"/>
              </a:rPr>
              <a:t>Shift code &amp; data segments</a:t>
            </a:r>
          </a:p>
        </p:txBody>
      </p:sp>
      <p:grpSp>
        <p:nvGrpSpPr>
          <p:cNvPr id="13" name="Group 12">
            <a:extLst>
              <a:ext uri="{FF2B5EF4-FFF2-40B4-BE49-F238E27FC236}">
                <a16:creationId xmlns:a16="http://schemas.microsoft.com/office/drawing/2014/main" id="{B02F94AE-367C-4086-B2B1-E289719AF9ED}"/>
              </a:ext>
            </a:extLst>
          </p:cNvPr>
          <p:cNvGrpSpPr/>
          <p:nvPr/>
        </p:nvGrpSpPr>
        <p:grpSpPr>
          <a:xfrm flipV="1">
            <a:off x="3059067" y="4365302"/>
            <a:ext cx="2146756" cy="276066"/>
            <a:chOff x="21366044" y="15230745"/>
            <a:chExt cx="3266077" cy="420007"/>
          </a:xfrm>
        </p:grpSpPr>
        <p:cxnSp>
          <p:nvCxnSpPr>
            <p:cNvPr id="15" name="Straight Connector 14">
              <a:extLst>
                <a:ext uri="{FF2B5EF4-FFF2-40B4-BE49-F238E27FC236}">
                  <a16:creationId xmlns:a16="http://schemas.microsoft.com/office/drawing/2014/main" id="{67089D89-AF8C-41F5-B3F8-AA5908D3AC77}"/>
                </a:ext>
              </a:extLst>
            </p:cNvPr>
            <p:cNvCxnSpPr>
              <a:cxnSpLocks/>
            </p:cNvCxnSpPr>
            <p:nvPr/>
          </p:nvCxnSpPr>
          <p:spPr>
            <a:xfrm flipV="1">
              <a:off x="21366044" y="15230745"/>
              <a:ext cx="420007" cy="420007"/>
            </a:xfrm>
            <a:prstGeom prst="line">
              <a:avLst/>
            </a:prstGeom>
            <a:ln w="63500" cap="rnd">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067CB6D-2686-4EEA-97C9-33A05318E3DB}"/>
                </a:ext>
              </a:extLst>
            </p:cNvPr>
            <p:cNvCxnSpPr>
              <a:cxnSpLocks/>
            </p:cNvCxnSpPr>
            <p:nvPr/>
          </p:nvCxnSpPr>
          <p:spPr>
            <a:xfrm flipH="1" flipV="1">
              <a:off x="21796127" y="15230745"/>
              <a:ext cx="2835994" cy="0"/>
            </a:xfrm>
            <a:prstGeom prst="line">
              <a:avLst/>
            </a:prstGeom>
            <a:ln w="63500" cap="rnd">
              <a:solidFill>
                <a:schemeClr val="bg1">
                  <a:lumMod val="50000"/>
                </a:schemeClr>
              </a:solidFill>
              <a:miter lim="800000"/>
              <a:headEnd type="ova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5C478A16-573A-4030-82A1-7F1FA4C6FB5B}"/>
              </a:ext>
            </a:extLst>
          </p:cNvPr>
          <p:cNvSpPr/>
          <p:nvPr/>
        </p:nvSpPr>
        <p:spPr>
          <a:xfrm>
            <a:off x="5084940" y="4243260"/>
            <a:ext cx="1946685" cy="707886"/>
          </a:xfrm>
          <a:prstGeom prst="rect">
            <a:avLst/>
          </a:prstGeom>
          <a:effectLst/>
        </p:spPr>
        <p:txBody>
          <a:bodyPr wrap="square">
            <a:spAutoFit/>
          </a:bodyPr>
          <a:lstStyle/>
          <a:p>
            <a:pPr algn="ctr"/>
            <a:r>
              <a:rPr lang="en-US" sz="2000" b="1" dirty="0">
                <a:cs typeface="Arial" panose="020B0604020202020204" pitchFamily="34" charset="0"/>
              </a:rPr>
              <a:t>Information Assets</a:t>
            </a:r>
            <a:endParaRPr lang="en-US" sz="2000" dirty="0">
              <a:cs typeface="Arial" panose="020B0604020202020204" pitchFamily="34" charset="0"/>
            </a:endParaRPr>
          </a:p>
        </p:txBody>
      </p:sp>
      <p:pic>
        <p:nvPicPr>
          <p:cNvPr id="21" name="Picture 20">
            <a:extLst>
              <a:ext uri="{FF2B5EF4-FFF2-40B4-BE49-F238E27FC236}">
                <a16:creationId xmlns:a16="http://schemas.microsoft.com/office/drawing/2014/main" id="{B3AF0BB6-8AAA-4868-9947-7AD888B56AAE}"/>
              </a:ext>
            </a:extLst>
          </p:cNvPr>
          <p:cNvPicPr>
            <a:picLocks noChangeAspect="1"/>
          </p:cNvPicPr>
          <p:nvPr/>
        </p:nvPicPr>
        <p:blipFill>
          <a:blip r:embed="rId3"/>
          <a:stretch>
            <a:fillRect/>
          </a:stretch>
        </p:blipFill>
        <p:spPr>
          <a:xfrm>
            <a:off x="5205823" y="5005031"/>
            <a:ext cx="3741238" cy="1299352"/>
          </a:xfrm>
          <a:prstGeom prst="rect">
            <a:avLst/>
          </a:prstGeom>
        </p:spPr>
      </p:pic>
      <p:sp>
        <p:nvSpPr>
          <p:cNvPr id="5" name="Right Brace 4">
            <a:extLst>
              <a:ext uri="{FF2B5EF4-FFF2-40B4-BE49-F238E27FC236}">
                <a16:creationId xmlns:a16="http://schemas.microsoft.com/office/drawing/2014/main" id="{123E4DDF-866C-4AAD-A425-AA9BE69F2EC0}"/>
              </a:ext>
            </a:extLst>
          </p:cNvPr>
          <p:cNvSpPr/>
          <p:nvPr/>
        </p:nvSpPr>
        <p:spPr>
          <a:xfrm rot="18832099">
            <a:off x="4283208" y="1613374"/>
            <a:ext cx="270690" cy="904502"/>
          </a:xfrm>
          <a:prstGeom prst="rightBrace">
            <a:avLst>
              <a:gd name="adj1" fmla="val 16741"/>
              <a:gd name="adj2" fmla="val 50000"/>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Rectangle 43">
            <a:extLst>
              <a:ext uri="{FF2B5EF4-FFF2-40B4-BE49-F238E27FC236}">
                <a16:creationId xmlns:a16="http://schemas.microsoft.com/office/drawing/2014/main" id="{31BEF580-481C-4406-83F9-3E0273C42A86}"/>
              </a:ext>
            </a:extLst>
          </p:cNvPr>
          <p:cNvSpPr/>
          <p:nvPr/>
        </p:nvSpPr>
        <p:spPr>
          <a:xfrm>
            <a:off x="4412214" y="1489444"/>
            <a:ext cx="1362848" cy="461665"/>
          </a:xfrm>
          <a:prstGeom prst="rect">
            <a:avLst/>
          </a:prstGeom>
          <a:effectLst/>
        </p:spPr>
        <p:txBody>
          <a:bodyPr wrap="square">
            <a:spAutoFit/>
          </a:bodyPr>
          <a:lstStyle/>
          <a:p>
            <a:pPr algn="ctr"/>
            <a:r>
              <a:rPr lang="en-US" sz="2400" b="1" dirty="0">
                <a:cs typeface="Arial" panose="020B0604020202020204" pitchFamily="34" charset="0"/>
              </a:rPr>
              <a:t>EMTD</a:t>
            </a:r>
            <a:endParaRPr lang="en-US" sz="2400" dirty="0">
              <a:cs typeface="Arial" panose="020B0604020202020204" pitchFamily="34" charset="0"/>
            </a:endParaRPr>
          </a:p>
        </p:txBody>
      </p:sp>
    </p:spTree>
    <p:extLst>
      <p:ext uri="{BB962C8B-B14F-4D97-AF65-F5344CB8AC3E}">
        <p14:creationId xmlns:p14="http://schemas.microsoft.com/office/powerpoint/2010/main" val="145130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500"/>
                            </p:stCondLst>
                            <p:childTnLst>
                              <p:par>
                                <p:cTn id="28" presetID="14" presetClass="entr" presetSubtype="5"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vertical)">
                                      <p:cBhvr>
                                        <p:cTn id="30" dur="500"/>
                                        <p:tgtEl>
                                          <p:spTgt spid="10"/>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animEffect transition="in" filter="fade">
                                      <p:cBhvr>
                                        <p:cTn id="46" dur="500"/>
                                        <p:tgtEl>
                                          <p:spTgt spid="41"/>
                                        </p:tgtEl>
                                      </p:cBhvr>
                                    </p:animEffect>
                                  </p:childTnLst>
                                </p:cTn>
                              </p:par>
                            </p:childTnLst>
                          </p:cTn>
                        </p:par>
                        <p:par>
                          <p:cTn id="47" fill="hold">
                            <p:stCondLst>
                              <p:cond delay="500"/>
                            </p:stCondLst>
                            <p:childTnLst>
                              <p:par>
                                <p:cTn id="48" presetID="14" presetClass="entr" presetSubtype="5"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randombar(vertical)">
                                      <p:cBhvr>
                                        <p:cTn id="50" dur="500"/>
                                        <p:tgtEl>
                                          <p:spTgt spid="9"/>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500"/>
                                        <p:tgtEl>
                                          <p:spTgt spid="44"/>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p:cTn id="68" dur="500" fill="hold"/>
                                        <p:tgtEl>
                                          <p:spTgt spid="38"/>
                                        </p:tgtEl>
                                        <p:attrNameLst>
                                          <p:attrName>ppt_w</p:attrName>
                                        </p:attrNameLst>
                                      </p:cBhvr>
                                      <p:tavLst>
                                        <p:tav tm="0">
                                          <p:val>
                                            <p:fltVal val="0"/>
                                          </p:val>
                                        </p:tav>
                                        <p:tav tm="100000">
                                          <p:val>
                                            <p:strVal val="#ppt_w"/>
                                          </p:val>
                                        </p:tav>
                                      </p:tavLst>
                                    </p:anim>
                                    <p:anim calcmode="lin" valueType="num">
                                      <p:cBhvr>
                                        <p:cTn id="69" dur="500" fill="hold"/>
                                        <p:tgtEl>
                                          <p:spTgt spid="38"/>
                                        </p:tgtEl>
                                        <p:attrNameLst>
                                          <p:attrName>ppt_h</p:attrName>
                                        </p:attrNameLst>
                                      </p:cBhvr>
                                      <p:tavLst>
                                        <p:tav tm="0">
                                          <p:val>
                                            <p:fltVal val="0"/>
                                          </p:val>
                                        </p:tav>
                                        <p:tav tm="100000">
                                          <p:val>
                                            <p:strVal val="#ppt_h"/>
                                          </p:val>
                                        </p:tav>
                                      </p:tavLst>
                                    </p:anim>
                                    <p:animEffect transition="in" filter="fade">
                                      <p:cBhvr>
                                        <p:cTn id="70" dur="500"/>
                                        <p:tgtEl>
                                          <p:spTgt spid="38"/>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p:cTn id="73" dur="1000" fill="hold"/>
                                        <p:tgtEl>
                                          <p:spTgt spid="42"/>
                                        </p:tgtEl>
                                        <p:attrNameLst>
                                          <p:attrName>ppt_w</p:attrName>
                                        </p:attrNameLst>
                                      </p:cBhvr>
                                      <p:tavLst>
                                        <p:tav tm="0">
                                          <p:val>
                                            <p:fltVal val="0"/>
                                          </p:val>
                                        </p:tav>
                                        <p:tav tm="100000">
                                          <p:val>
                                            <p:strVal val="#ppt_w"/>
                                          </p:val>
                                        </p:tav>
                                      </p:tavLst>
                                    </p:anim>
                                    <p:anim calcmode="lin" valueType="num">
                                      <p:cBhvr>
                                        <p:cTn id="74" dur="1000" fill="hold"/>
                                        <p:tgtEl>
                                          <p:spTgt spid="42"/>
                                        </p:tgtEl>
                                        <p:attrNameLst>
                                          <p:attrName>ppt_h</p:attrName>
                                        </p:attrNameLst>
                                      </p:cBhvr>
                                      <p:tavLst>
                                        <p:tav tm="0">
                                          <p:val>
                                            <p:fltVal val="0"/>
                                          </p:val>
                                        </p:tav>
                                        <p:tav tm="100000">
                                          <p:val>
                                            <p:strVal val="#ppt_h"/>
                                          </p:val>
                                        </p:tav>
                                      </p:tavLst>
                                    </p:anim>
                                    <p:anim calcmode="lin" valueType="num">
                                      <p:cBhvr>
                                        <p:cTn id="75" dur="1000" fill="hold"/>
                                        <p:tgtEl>
                                          <p:spTgt spid="42"/>
                                        </p:tgtEl>
                                        <p:attrNameLst>
                                          <p:attrName>style.rotation</p:attrName>
                                        </p:attrNameLst>
                                      </p:cBhvr>
                                      <p:tavLst>
                                        <p:tav tm="0">
                                          <p:val>
                                            <p:fltVal val="360"/>
                                          </p:val>
                                        </p:tav>
                                        <p:tav tm="100000">
                                          <p:val>
                                            <p:fltVal val="0"/>
                                          </p:val>
                                        </p:tav>
                                      </p:tavLst>
                                    </p:anim>
                                    <p:animEffect transition="in" filter="fade">
                                      <p:cBhvr>
                                        <p:cTn id="76"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2" grpId="0"/>
      <p:bldP spid="35" grpId="0" animBg="1"/>
      <p:bldP spid="41" grpId="0"/>
      <p:bldP spid="31" grpId="0" animBg="1"/>
      <p:bldP spid="40" grpId="0"/>
      <p:bldP spid="29" grpId="0" animBg="1"/>
      <p:bldP spid="39" grpId="0"/>
      <p:bldP spid="11" grpId="0"/>
      <p:bldP spid="12" grpId="0"/>
      <p:bldP spid="5"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F25F1-8EB3-4473-9D00-F0C099C607A6}"/>
              </a:ext>
            </a:extLst>
          </p:cNvPr>
          <p:cNvSpPr>
            <a:spLocks noGrp="1"/>
          </p:cNvSpPr>
          <p:nvPr>
            <p:ph type="title"/>
          </p:nvPr>
        </p:nvSpPr>
        <p:spPr/>
        <p:txBody>
          <a:bodyPr/>
          <a:lstStyle/>
          <a:p>
            <a:r>
              <a:rPr lang="en-US" dirty="0"/>
              <a:t>Defense #1</a:t>
            </a:r>
          </a:p>
        </p:txBody>
      </p:sp>
      <p:sp>
        <p:nvSpPr>
          <p:cNvPr id="3" name="Content Placeholder 2">
            <a:extLst>
              <a:ext uri="{FF2B5EF4-FFF2-40B4-BE49-F238E27FC236}">
                <a16:creationId xmlns:a16="http://schemas.microsoft.com/office/drawing/2014/main" id="{73680968-C44A-44AE-974F-39B175E306B0}"/>
              </a:ext>
            </a:extLst>
          </p:cNvPr>
          <p:cNvSpPr>
            <a:spLocks noGrp="1"/>
          </p:cNvSpPr>
          <p:nvPr>
            <p:ph idx="1"/>
          </p:nvPr>
        </p:nvSpPr>
        <p:spPr/>
        <p:txBody>
          <a:bodyPr/>
          <a:lstStyle/>
          <a:p>
            <a:r>
              <a:rPr lang="en-US" dirty="0"/>
              <a:t>Change the mapping of virtual addresses as seen by the program</a:t>
            </a:r>
          </a:p>
          <a:p>
            <a:pPr lvl="1"/>
            <a:r>
              <a:rPr lang="en-US" dirty="0"/>
              <a:t>+OFFSET to addresses</a:t>
            </a:r>
          </a:p>
          <a:p>
            <a:pPr lvl="2"/>
            <a:r>
              <a:rPr lang="en-US" dirty="0"/>
              <a:t>DATA </a:t>
            </a:r>
          </a:p>
          <a:p>
            <a:pPr lvl="2"/>
            <a:r>
              <a:rPr lang="en-US" dirty="0"/>
              <a:t>CODE</a:t>
            </a:r>
          </a:p>
          <a:p>
            <a:pPr lvl="1"/>
            <a:r>
              <a:rPr lang="en-US" dirty="0"/>
              <a:t>The offsets are different per program</a:t>
            </a:r>
          </a:p>
          <a:p>
            <a:pPr lvl="2"/>
            <a:r>
              <a:rPr lang="en-US" dirty="0"/>
              <a:t>Attacker cannot easily guess where a code or data may be placed</a:t>
            </a:r>
          </a:p>
          <a:p>
            <a:pPr lvl="2"/>
            <a:r>
              <a:rPr lang="en-US" dirty="0"/>
              <a:t>Not easy to find out what the pointer should be</a:t>
            </a:r>
          </a:p>
        </p:txBody>
      </p:sp>
      <p:sp>
        <p:nvSpPr>
          <p:cNvPr id="4" name="Slide Number Placeholder 3">
            <a:extLst>
              <a:ext uri="{FF2B5EF4-FFF2-40B4-BE49-F238E27FC236}">
                <a16:creationId xmlns:a16="http://schemas.microsoft.com/office/drawing/2014/main" id="{AC21B56D-8FA2-4BD0-B471-484F4A2D960E}"/>
              </a:ext>
            </a:extLst>
          </p:cNvPr>
          <p:cNvSpPr>
            <a:spLocks noGrp="1"/>
          </p:cNvSpPr>
          <p:nvPr>
            <p:ph type="sldNum" sz="quarter" idx="12"/>
          </p:nvPr>
        </p:nvSpPr>
        <p:spPr/>
        <p:txBody>
          <a:bodyPr/>
          <a:lstStyle/>
          <a:p>
            <a:fld id="{761A266C-5E90-4206-8A84-D0CA263564C1}" type="slidenum">
              <a:rPr lang="en-US" smtClean="0"/>
              <a:t>17</a:t>
            </a:fld>
            <a:endParaRPr lang="en-US"/>
          </a:p>
        </p:txBody>
      </p:sp>
      <p:grpSp>
        <p:nvGrpSpPr>
          <p:cNvPr id="5" name="Group 4">
            <a:extLst>
              <a:ext uri="{FF2B5EF4-FFF2-40B4-BE49-F238E27FC236}">
                <a16:creationId xmlns:a16="http://schemas.microsoft.com/office/drawing/2014/main" id="{3ADBC7A8-91D7-45D4-A709-F5B16DA5F312}"/>
              </a:ext>
            </a:extLst>
          </p:cNvPr>
          <p:cNvGrpSpPr/>
          <p:nvPr/>
        </p:nvGrpSpPr>
        <p:grpSpPr>
          <a:xfrm>
            <a:off x="4380372" y="4415319"/>
            <a:ext cx="3633471" cy="1459492"/>
            <a:chOff x="4508799" y="2151870"/>
            <a:chExt cx="4218510" cy="2736622"/>
          </a:xfrm>
        </p:grpSpPr>
        <p:sp>
          <p:nvSpPr>
            <p:cNvPr id="6" name="Rectangle 5">
              <a:extLst>
                <a:ext uri="{FF2B5EF4-FFF2-40B4-BE49-F238E27FC236}">
                  <a16:creationId xmlns:a16="http://schemas.microsoft.com/office/drawing/2014/main" id="{951D4942-9559-4930-B8B8-5698A37408D2}"/>
                </a:ext>
              </a:extLst>
            </p:cNvPr>
            <p:cNvSpPr/>
            <p:nvPr/>
          </p:nvSpPr>
          <p:spPr>
            <a:xfrm>
              <a:off x="5103553" y="3463563"/>
              <a:ext cx="1836472" cy="3209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A0291A59-1343-4F20-A20B-FB3B55381019}"/>
                </a:ext>
              </a:extLst>
            </p:cNvPr>
            <p:cNvSpPr/>
            <p:nvPr/>
          </p:nvSpPr>
          <p:spPr>
            <a:xfrm>
              <a:off x="5103553" y="3784491"/>
              <a:ext cx="1836472" cy="775080"/>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buf</a:t>
              </a:r>
              <a:endParaRPr lang="en-US" dirty="0">
                <a:solidFill>
                  <a:schemeClr val="tx1"/>
                </a:solidFill>
              </a:endParaRPr>
            </a:p>
          </p:txBody>
        </p:sp>
        <p:sp>
          <p:nvSpPr>
            <p:cNvPr id="8" name="Rectangle 7">
              <a:extLst>
                <a:ext uri="{FF2B5EF4-FFF2-40B4-BE49-F238E27FC236}">
                  <a16:creationId xmlns:a16="http://schemas.microsoft.com/office/drawing/2014/main" id="{B62A3A50-AD51-48F8-98B3-309E169E0375}"/>
                </a:ext>
              </a:extLst>
            </p:cNvPr>
            <p:cNvSpPr/>
            <p:nvPr/>
          </p:nvSpPr>
          <p:spPr>
            <a:xfrm>
              <a:off x="5103553" y="2151870"/>
              <a:ext cx="1836472" cy="9914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13A8D6E9-5C6C-4EBD-8328-BDDBB0A3BACA}"/>
                </a:ext>
              </a:extLst>
            </p:cNvPr>
            <p:cNvSpPr/>
            <p:nvPr/>
          </p:nvSpPr>
          <p:spPr>
            <a:xfrm>
              <a:off x="5103553" y="3142638"/>
              <a:ext cx="1836472" cy="313876"/>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0xdeadbeef</a:t>
              </a:r>
            </a:p>
          </p:txBody>
        </p:sp>
        <p:cxnSp>
          <p:nvCxnSpPr>
            <p:cNvPr id="10" name="Straight Arrow Connector 9">
              <a:extLst>
                <a:ext uri="{FF2B5EF4-FFF2-40B4-BE49-F238E27FC236}">
                  <a16:creationId xmlns:a16="http://schemas.microsoft.com/office/drawing/2014/main" id="{CCE3C6CC-0343-4CF3-955C-E07FA16783B1}"/>
                </a:ext>
              </a:extLst>
            </p:cNvPr>
            <p:cNvCxnSpPr>
              <a:cxnSpLocks/>
            </p:cNvCxnSpPr>
            <p:nvPr/>
          </p:nvCxnSpPr>
          <p:spPr>
            <a:xfrm>
              <a:off x="4508799" y="4138552"/>
              <a:ext cx="463186" cy="0"/>
            </a:xfrm>
            <a:prstGeom prst="straightConnector1">
              <a:avLst/>
            </a:prstGeom>
            <a:ln w="2540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871B842-66A1-4E7D-B427-01115B960BA2}"/>
                </a:ext>
              </a:extLst>
            </p:cNvPr>
            <p:cNvGrpSpPr/>
            <p:nvPr/>
          </p:nvGrpSpPr>
          <p:grpSpPr>
            <a:xfrm>
              <a:off x="5103550" y="3142638"/>
              <a:ext cx="1836472" cy="1416933"/>
              <a:chOff x="5103550" y="3142638"/>
              <a:chExt cx="1836472" cy="1416933"/>
            </a:xfrm>
          </p:grpSpPr>
          <p:sp>
            <p:nvSpPr>
              <p:cNvPr id="21" name="Rectangle 20">
                <a:extLst>
                  <a:ext uri="{FF2B5EF4-FFF2-40B4-BE49-F238E27FC236}">
                    <a16:creationId xmlns:a16="http://schemas.microsoft.com/office/drawing/2014/main" id="{E02A1A68-4FAA-49D5-8F2B-D747CEBFADD4}"/>
                  </a:ext>
                </a:extLst>
              </p:cNvPr>
              <p:cNvSpPr/>
              <p:nvPr/>
            </p:nvSpPr>
            <p:spPr>
              <a:xfrm>
                <a:off x="5103550" y="3142638"/>
                <a:ext cx="1836472" cy="1416933"/>
              </a:xfrm>
              <a:prstGeom prst="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27432" rIns="45720" bIns="0" rtlCol="0" anchor="t" anchorCtr="0"/>
              <a:lstStyle/>
              <a:p>
                <a:pPr algn="ctr">
                  <a:spcAft>
                    <a:spcPts val="300"/>
                  </a:spcAft>
                </a:pPr>
                <a:r>
                  <a:rPr lang="en-US" sz="1700" b="1" dirty="0">
                    <a:solidFill>
                      <a:srgbClr val="FF0000"/>
                    </a:solidFill>
                  </a:rPr>
                  <a:t>0xf0010100</a:t>
                </a:r>
              </a:p>
              <a:p>
                <a:r>
                  <a:rPr lang="en-US" sz="1700" dirty="0">
                    <a:solidFill>
                      <a:schemeClr val="tx1"/>
                    </a:solidFill>
                  </a:rPr>
                  <a:t> AAAAAA … </a:t>
                </a:r>
              </a:p>
              <a:p>
                <a:pPr algn="r"/>
                <a:endParaRPr lang="en-US" sz="1700" dirty="0">
                  <a:solidFill>
                    <a:schemeClr val="tx1"/>
                  </a:solidFill>
                </a:endParaRPr>
              </a:p>
              <a:p>
                <a:pPr algn="r"/>
                <a:r>
                  <a:rPr lang="en-US" sz="1700" dirty="0">
                    <a:solidFill>
                      <a:schemeClr val="tx1"/>
                    </a:solidFill>
                  </a:rPr>
                  <a:t>…   AAAAA</a:t>
                </a:r>
              </a:p>
              <a:p>
                <a:pPr algn="r"/>
                <a:r>
                  <a:rPr lang="en-US" sz="1700" dirty="0">
                    <a:solidFill>
                      <a:schemeClr val="tx1"/>
                    </a:solidFill>
                  </a:rPr>
                  <a:t>AAAAAAAAAAAAAA</a:t>
                </a:r>
              </a:p>
            </p:txBody>
          </p:sp>
          <p:cxnSp>
            <p:nvCxnSpPr>
              <p:cNvPr id="22" name="Straight Connector 21">
                <a:extLst>
                  <a:ext uri="{FF2B5EF4-FFF2-40B4-BE49-F238E27FC236}">
                    <a16:creationId xmlns:a16="http://schemas.microsoft.com/office/drawing/2014/main" id="{452BF9BC-68E4-485B-AE3B-159DF5D25A04}"/>
                  </a:ext>
                </a:extLst>
              </p:cNvPr>
              <p:cNvCxnSpPr/>
              <p:nvPr/>
            </p:nvCxnSpPr>
            <p:spPr>
              <a:xfrm>
                <a:off x="5103550" y="3456514"/>
                <a:ext cx="183647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117FAB89-E00D-41F8-86E7-07C216542198}"/>
                </a:ext>
              </a:extLst>
            </p:cNvPr>
            <p:cNvCxnSpPr>
              <a:cxnSpLocks/>
            </p:cNvCxnSpPr>
            <p:nvPr/>
          </p:nvCxnSpPr>
          <p:spPr>
            <a:xfrm>
              <a:off x="5103553" y="2151870"/>
              <a:ext cx="0" cy="27366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6D6F014-280F-4759-8DB2-1A1F5EC981F5}"/>
                </a:ext>
              </a:extLst>
            </p:cNvPr>
            <p:cNvCxnSpPr>
              <a:cxnSpLocks/>
            </p:cNvCxnSpPr>
            <p:nvPr/>
          </p:nvCxnSpPr>
          <p:spPr>
            <a:xfrm>
              <a:off x="6940028" y="2151870"/>
              <a:ext cx="0" cy="27366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C1118A0F-4824-49AF-A54C-DA3D5D4454DE}"/>
                </a:ext>
              </a:extLst>
            </p:cNvPr>
            <p:cNvGrpSpPr/>
            <p:nvPr/>
          </p:nvGrpSpPr>
          <p:grpSpPr>
            <a:xfrm>
              <a:off x="7024623" y="3145198"/>
              <a:ext cx="1702686" cy="313876"/>
              <a:chOff x="7024623" y="3145198"/>
              <a:chExt cx="1702686" cy="313876"/>
            </a:xfrm>
          </p:grpSpPr>
          <p:cxnSp>
            <p:nvCxnSpPr>
              <p:cNvPr id="19" name="Straight Arrow Connector 18">
                <a:extLst>
                  <a:ext uri="{FF2B5EF4-FFF2-40B4-BE49-F238E27FC236}">
                    <a16:creationId xmlns:a16="http://schemas.microsoft.com/office/drawing/2014/main" id="{6C34C070-09CD-45F9-8FCA-D288A69059AB}"/>
                  </a:ext>
                </a:extLst>
              </p:cNvPr>
              <p:cNvCxnSpPr>
                <a:cxnSpLocks/>
              </p:cNvCxnSpPr>
              <p:nvPr/>
            </p:nvCxnSpPr>
            <p:spPr>
              <a:xfrm flipH="1">
                <a:off x="7024623" y="3299576"/>
                <a:ext cx="309627" cy="0"/>
              </a:xfrm>
              <a:prstGeom prst="straightConnector1">
                <a:avLst/>
              </a:prstGeom>
              <a:ln w="254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1725A3F-1538-41A8-AAF2-0463F74906BF}"/>
                  </a:ext>
                </a:extLst>
              </p:cNvPr>
              <p:cNvSpPr/>
              <p:nvPr/>
            </p:nvSpPr>
            <p:spPr>
              <a:xfrm>
                <a:off x="7334250" y="3145198"/>
                <a:ext cx="1393059" cy="3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Return </a:t>
                </a:r>
                <a:r>
                  <a:rPr lang="en-US" dirty="0" err="1">
                    <a:solidFill>
                      <a:schemeClr val="tx1"/>
                    </a:solidFill>
                  </a:rPr>
                  <a:t>Addr</a:t>
                </a:r>
                <a:r>
                  <a:rPr lang="en-US" dirty="0">
                    <a:solidFill>
                      <a:schemeClr val="tx1"/>
                    </a:solidFill>
                  </a:rPr>
                  <a:t>.</a:t>
                </a:r>
              </a:p>
            </p:txBody>
          </p:sp>
        </p:grpSp>
        <p:grpSp>
          <p:nvGrpSpPr>
            <p:cNvPr id="15" name="Group 14">
              <a:extLst>
                <a:ext uri="{FF2B5EF4-FFF2-40B4-BE49-F238E27FC236}">
                  <a16:creationId xmlns:a16="http://schemas.microsoft.com/office/drawing/2014/main" id="{635B3EB0-1898-46FD-B3AD-7BCC7D721C76}"/>
                </a:ext>
              </a:extLst>
            </p:cNvPr>
            <p:cNvGrpSpPr/>
            <p:nvPr/>
          </p:nvGrpSpPr>
          <p:grpSpPr>
            <a:xfrm>
              <a:off x="7025923" y="3784806"/>
              <a:ext cx="1701386" cy="777324"/>
              <a:chOff x="7025923" y="3784806"/>
              <a:chExt cx="1701386" cy="777324"/>
            </a:xfrm>
          </p:grpSpPr>
          <p:cxnSp>
            <p:nvCxnSpPr>
              <p:cNvPr id="16" name="Straight Arrow Connector 15">
                <a:extLst>
                  <a:ext uri="{FF2B5EF4-FFF2-40B4-BE49-F238E27FC236}">
                    <a16:creationId xmlns:a16="http://schemas.microsoft.com/office/drawing/2014/main" id="{9097500D-FF17-4F4A-B198-FEA9A9508E81}"/>
                  </a:ext>
                </a:extLst>
              </p:cNvPr>
              <p:cNvCxnSpPr>
                <a:cxnSpLocks/>
                <a:stCxn id="17" idx="1"/>
                <a:endCxn id="18" idx="2"/>
              </p:cNvCxnSpPr>
              <p:nvPr/>
            </p:nvCxnSpPr>
            <p:spPr>
              <a:xfrm flipH="1">
                <a:off x="7199459" y="4173468"/>
                <a:ext cx="134791" cy="0"/>
              </a:xfrm>
              <a:prstGeom prst="straightConnector1">
                <a:avLst/>
              </a:prstGeom>
              <a:ln w="254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FE5B798-BB7B-4850-8001-6A1EC5403D90}"/>
                  </a:ext>
                </a:extLst>
              </p:cNvPr>
              <p:cNvSpPr/>
              <p:nvPr/>
            </p:nvSpPr>
            <p:spPr>
              <a:xfrm>
                <a:off x="7334250" y="4016530"/>
                <a:ext cx="1393059" cy="3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rPr>
                  <a:t>buf</a:t>
                </a:r>
                <a:endParaRPr lang="en-US" dirty="0">
                  <a:solidFill>
                    <a:schemeClr val="tx1"/>
                  </a:solidFill>
                </a:endParaRPr>
              </a:p>
            </p:txBody>
          </p:sp>
          <p:sp>
            <p:nvSpPr>
              <p:cNvPr id="18" name="Right Bracket 17">
                <a:extLst>
                  <a:ext uri="{FF2B5EF4-FFF2-40B4-BE49-F238E27FC236}">
                    <a16:creationId xmlns:a16="http://schemas.microsoft.com/office/drawing/2014/main" id="{470FD4C9-A016-4431-BD6A-DA95B5160361}"/>
                  </a:ext>
                </a:extLst>
              </p:cNvPr>
              <p:cNvSpPr/>
              <p:nvPr/>
            </p:nvSpPr>
            <p:spPr>
              <a:xfrm>
                <a:off x="7025923" y="3784806"/>
                <a:ext cx="173536" cy="777324"/>
              </a:xfrm>
              <a:prstGeom prst="rightBracket">
                <a:avLst>
                  <a:gd name="adj" fmla="val 0"/>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593272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07C5F-4339-4C21-8CF6-E4FE4690AD21}"/>
              </a:ext>
            </a:extLst>
          </p:cNvPr>
          <p:cNvSpPr>
            <a:spLocks noGrp="1"/>
          </p:cNvSpPr>
          <p:nvPr>
            <p:ph type="title"/>
          </p:nvPr>
        </p:nvSpPr>
        <p:spPr/>
        <p:txBody>
          <a:bodyPr/>
          <a:lstStyle/>
          <a:p>
            <a:r>
              <a:rPr lang="en-US" dirty="0"/>
              <a:t>      Displacement</a:t>
            </a:r>
          </a:p>
        </p:txBody>
      </p:sp>
      <p:sp>
        <p:nvSpPr>
          <p:cNvPr id="66" name="Content Placeholder 65">
            <a:extLst>
              <a:ext uri="{FF2B5EF4-FFF2-40B4-BE49-F238E27FC236}">
                <a16:creationId xmlns:a16="http://schemas.microsoft.com/office/drawing/2014/main" id="{BD782C9F-AD7E-4408-ACC9-280820D613FB}"/>
              </a:ext>
            </a:extLst>
          </p:cNvPr>
          <p:cNvSpPr>
            <a:spLocks noGrp="1"/>
          </p:cNvSpPr>
          <p:nvPr>
            <p:ph idx="1"/>
          </p:nvPr>
        </p:nvSpPr>
        <p:spPr>
          <a:xfrm>
            <a:off x="307025" y="1341503"/>
            <a:ext cx="8529950" cy="1354975"/>
          </a:xfrm>
        </p:spPr>
        <p:txBody>
          <a:bodyPr>
            <a:normAutofit lnSpcReduction="10000"/>
          </a:bodyPr>
          <a:lstStyle/>
          <a:p>
            <a:r>
              <a:rPr lang="en-US" dirty="0"/>
              <a:t>Introduces entropy to </a:t>
            </a:r>
            <a:r>
              <a:rPr lang="en-US" dirty="0">
                <a:solidFill>
                  <a:srgbClr val="FF0000"/>
                </a:solidFill>
              </a:rPr>
              <a:t>Code</a:t>
            </a:r>
            <a:r>
              <a:rPr lang="en-US" dirty="0"/>
              <a:t> &amp; </a:t>
            </a:r>
            <a:r>
              <a:rPr lang="en-US" dirty="0">
                <a:solidFill>
                  <a:srgbClr val="00B050"/>
                </a:solidFill>
              </a:rPr>
              <a:t>Data</a:t>
            </a:r>
            <a:r>
              <a:rPr lang="en-US" dirty="0"/>
              <a:t> </a:t>
            </a:r>
            <a:r>
              <a:rPr lang="en-US" i="1" dirty="0"/>
              <a:t>location</a:t>
            </a:r>
            <a:endParaRPr lang="en-US" dirty="0"/>
          </a:p>
          <a:p>
            <a:r>
              <a:rPr lang="en-US" dirty="0"/>
              <a:t>Shift address space into 2 independent spaces</a:t>
            </a:r>
          </a:p>
          <a:p>
            <a:pPr lvl="1"/>
            <a:r>
              <a:rPr lang="en-US" dirty="0"/>
              <a:t>Add</a:t>
            </a:r>
            <a:r>
              <a:rPr lang="en-US" i="1" dirty="0"/>
              <a:t> d</a:t>
            </a:r>
            <a:r>
              <a:rPr lang="en-US" dirty="0"/>
              <a:t>, a 60 bit displacement, to </a:t>
            </a:r>
            <a:r>
              <a:rPr lang="en-US" b="1" dirty="0"/>
              <a:t>pointers</a:t>
            </a:r>
          </a:p>
        </p:txBody>
      </p:sp>
      <p:sp>
        <p:nvSpPr>
          <p:cNvPr id="4" name="Slide Number Placeholder 3">
            <a:extLst>
              <a:ext uri="{FF2B5EF4-FFF2-40B4-BE49-F238E27FC236}">
                <a16:creationId xmlns:a16="http://schemas.microsoft.com/office/drawing/2014/main" id="{8937EA6F-9CD1-48B8-ACA6-5AC3A7F53F29}"/>
              </a:ext>
            </a:extLst>
          </p:cNvPr>
          <p:cNvSpPr>
            <a:spLocks noGrp="1"/>
          </p:cNvSpPr>
          <p:nvPr>
            <p:ph type="sldNum" sz="quarter" idx="12"/>
          </p:nvPr>
        </p:nvSpPr>
        <p:spPr/>
        <p:txBody>
          <a:bodyPr/>
          <a:lstStyle/>
          <a:p>
            <a:fld id="{761A266C-5E90-4206-8A84-D0CA263564C1}" type="slidenum">
              <a:rPr lang="en-US" smtClean="0"/>
              <a:t>18</a:t>
            </a:fld>
            <a:endParaRPr lang="en-US"/>
          </a:p>
        </p:txBody>
      </p:sp>
      <p:sp>
        <p:nvSpPr>
          <p:cNvPr id="5" name="Rectangle 4">
            <a:extLst>
              <a:ext uri="{FF2B5EF4-FFF2-40B4-BE49-F238E27FC236}">
                <a16:creationId xmlns:a16="http://schemas.microsoft.com/office/drawing/2014/main" id="{861F260A-0B74-46F1-A166-CDAF7B74AC95}"/>
              </a:ext>
            </a:extLst>
          </p:cNvPr>
          <p:cNvSpPr/>
          <p:nvPr/>
        </p:nvSpPr>
        <p:spPr>
          <a:xfrm>
            <a:off x="1529574" y="3368163"/>
            <a:ext cx="1206406" cy="1956936"/>
          </a:xfrm>
          <a:prstGeom prst="rect">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33676AE-AAA7-42BA-A5EA-B4DF660667F5}"/>
              </a:ext>
            </a:extLst>
          </p:cNvPr>
          <p:cNvSpPr/>
          <p:nvPr/>
        </p:nvSpPr>
        <p:spPr>
          <a:xfrm>
            <a:off x="6559053" y="3348192"/>
            <a:ext cx="1206406" cy="2450011"/>
          </a:xfrm>
          <a:prstGeom prst="rect">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Arrow Connector 6">
            <a:extLst>
              <a:ext uri="{FF2B5EF4-FFF2-40B4-BE49-F238E27FC236}">
                <a16:creationId xmlns:a16="http://schemas.microsoft.com/office/drawing/2014/main" id="{F5047B9C-1641-4400-A62F-0CA729DEDB96}"/>
              </a:ext>
            </a:extLst>
          </p:cNvPr>
          <p:cNvCxnSpPr>
            <a:cxnSpLocks/>
          </p:cNvCxnSpPr>
          <p:nvPr/>
        </p:nvCxnSpPr>
        <p:spPr>
          <a:xfrm flipV="1">
            <a:off x="2733351" y="4790315"/>
            <a:ext cx="3820674" cy="369867"/>
          </a:xfrm>
          <a:prstGeom prst="straightConnector1">
            <a:avLst/>
          </a:prstGeom>
          <a:noFill/>
          <a:ln w="31750" cap="rnd" cmpd="sng" algn="ctr">
            <a:solidFill>
              <a:srgbClr val="FF0000"/>
            </a:solidFill>
            <a:prstDash val="solid"/>
            <a:miter lim="800000"/>
            <a:headEnd type="triangle" w="lg" len="lg"/>
            <a:tailEnd type="triangle" w="lg" len="lg"/>
          </a:ln>
          <a:effectLst/>
        </p:spPr>
      </p:cxnSp>
      <p:sp>
        <p:nvSpPr>
          <p:cNvPr id="8" name="Rectangle 7">
            <a:extLst>
              <a:ext uri="{FF2B5EF4-FFF2-40B4-BE49-F238E27FC236}">
                <a16:creationId xmlns:a16="http://schemas.microsoft.com/office/drawing/2014/main" id="{2EA34F55-645C-487A-B65D-113302CCCDC6}"/>
              </a:ext>
            </a:extLst>
          </p:cNvPr>
          <p:cNvSpPr/>
          <p:nvPr/>
        </p:nvSpPr>
        <p:spPr>
          <a:xfrm>
            <a:off x="4290670" y="3350304"/>
            <a:ext cx="1206406" cy="2450011"/>
          </a:xfrm>
          <a:prstGeom prst="rect">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CFA01D49-2C21-4742-8AE7-6DA9F4CF7734}"/>
              </a:ext>
            </a:extLst>
          </p:cNvPr>
          <p:cNvCxnSpPr>
            <a:cxnSpLocks/>
          </p:cNvCxnSpPr>
          <p:nvPr/>
        </p:nvCxnSpPr>
        <p:spPr>
          <a:xfrm>
            <a:off x="3512011" y="3197426"/>
            <a:ext cx="0" cy="2549278"/>
          </a:xfrm>
          <a:prstGeom prst="line">
            <a:avLst/>
          </a:prstGeom>
          <a:noFill/>
          <a:ln w="19050" cap="flat" cmpd="sng" algn="ctr">
            <a:solidFill>
              <a:sysClr val="windowText" lastClr="000000"/>
            </a:solidFill>
            <a:prstDash val="dash"/>
            <a:miter lim="800000"/>
          </a:ln>
          <a:effectLst/>
        </p:spPr>
      </p:cxnSp>
      <p:cxnSp>
        <p:nvCxnSpPr>
          <p:cNvPr id="10" name="Straight Arrow Connector 9">
            <a:extLst>
              <a:ext uri="{FF2B5EF4-FFF2-40B4-BE49-F238E27FC236}">
                <a16:creationId xmlns:a16="http://schemas.microsoft.com/office/drawing/2014/main" id="{A20E2D31-9B3E-44DD-8322-6CB4E06D09B8}"/>
              </a:ext>
            </a:extLst>
          </p:cNvPr>
          <p:cNvCxnSpPr>
            <a:cxnSpLocks/>
            <a:stCxn id="17" idx="3"/>
          </p:cNvCxnSpPr>
          <p:nvPr/>
        </p:nvCxnSpPr>
        <p:spPr>
          <a:xfrm flipV="1">
            <a:off x="2733353" y="3600591"/>
            <a:ext cx="1557317" cy="741040"/>
          </a:xfrm>
          <a:prstGeom prst="straightConnector1">
            <a:avLst/>
          </a:prstGeom>
          <a:noFill/>
          <a:ln w="31750" cap="rnd" cmpd="sng" algn="ctr">
            <a:solidFill>
              <a:srgbClr val="70AD47"/>
            </a:solidFill>
            <a:prstDash val="solid"/>
            <a:miter lim="800000"/>
            <a:headEnd type="triangle" w="lg" len="lg"/>
            <a:tailEnd type="triangle" w="lg" len="lg"/>
          </a:ln>
          <a:effectLst/>
        </p:spPr>
      </p:cxnSp>
      <p:sp>
        <p:nvSpPr>
          <p:cNvPr id="11" name="Rectangle 10">
            <a:extLst>
              <a:ext uri="{FF2B5EF4-FFF2-40B4-BE49-F238E27FC236}">
                <a16:creationId xmlns:a16="http://schemas.microsoft.com/office/drawing/2014/main" id="{E0CF4767-06CA-4503-B962-21B2202C404C}"/>
              </a:ext>
            </a:extLst>
          </p:cNvPr>
          <p:cNvSpPr/>
          <p:nvPr/>
        </p:nvSpPr>
        <p:spPr>
          <a:xfrm>
            <a:off x="6554025" y="4793256"/>
            <a:ext cx="1206406" cy="782483"/>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E3FD2A66-045B-49AD-9A3D-31019E4370E6}"/>
              </a:ext>
            </a:extLst>
          </p:cNvPr>
          <p:cNvCxnSpPr>
            <a:cxnSpLocks/>
          </p:cNvCxnSpPr>
          <p:nvPr/>
        </p:nvCxnSpPr>
        <p:spPr>
          <a:xfrm>
            <a:off x="6554025" y="5575739"/>
            <a:ext cx="1206406" cy="1"/>
          </a:xfrm>
          <a:prstGeom prst="line">
            <a:avLst/>
          </a:prstGeom>
          <a:noFill/>
          <a:ln w="19050" cap="flat" cmpd="sng" algn="ctr">
            <a:solidFill>
              <a:sysClr val="windowText" lastClr="000000"/>
            </a:solidFill>
            <a:prstDash val="dash"/>
            <a:miter lim="800000"/>
          </a:ln>
          <a:effectLst/>
        </p:spPr>
      </p:cxnSp>
      <p:sp>
        <p:nvSpPr>
          <p:cNvPr id="13" name="Rectangle 12">
            <a:extLst>
              <a:ext uri="{FF2B5EF4-FFF2-40B4-BE49-F238E27FC236}">
                <a16:creationId xmlns:a16="http://schemas.microsoft.com/office/drawing/2014/main" id="{FE36A9F6-1B48-4C24-8393-470AA6CEFC84}"/>
              </a:ext>
            </a:extLst>
          </p:cNvPr>
          <p:cNvSpPr/>
          <p:nvPr/>
        </p:nvSpPr>
        <p:spPr>
          <a:xfrm>
            <a:off x="4285642" y="3603860"/>
            <a:ext cx="1206406" cy="422321"/>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DBAAD389-3ABF-48EB-BB6F-6C06029026F2}"/>
              </a:ext>
            </a:extLst>
          </p:cNvPr>
          <p:cNvSpPr txBox="1"/>
          <p:nvPr/>
        </p:nvSpPr>
        <p:spPr>
          <a:xfrm>
            <a:off x="1526946" y="2774380"/>
            <a:ext cx="1206405" cy="584775"/>
          </a:xfrm>
          <a:prstGeom prst="rect">
            <a:avLst/>
          </a:prstGeom>
          <a:noFill/>
        </p:spPr>
        <p:txBody>
          <a:bodyPr wrap="square" rtlCol="0">
            <a:spAutoFit/>
          </a:bodyPr>
          <a:lstStyle/>
          <a:p>
            <a:pPr algn="ctr"/>
            <a:r>
              <a:rPr lang="en-US" sz="3200" b="1" i="1" dirty="0">
                <a:solidFill>
                  <a:prstClr val="black"/>
                </a:solidFill>
                <a:latin typeface="Calibri" panose="020F0502020204030204"/>
              </a:rPr>
              <a:t>VAS</a:t>
            </a:r>
          </a:p>
        </p:txBody>
      </p:sp>
      <p:sp>
        <p:nvSpPr>
          <p:cNvPr id="15" name="Rectangle 14">
            <a:extLst>
              <a:ext uri="{FF2B5EF4-FFF2-40B4-BE49-F238E27FC236}">
                <a16:creationId xmlns:a16="http://schemas.microsoft.com/office/drawing/2014/main" id="{1EBA05B3-51CC-4625-8DBD-95466D067F06}"/>
              </a:ext>
            </a:extLst>
          </p:cNvPr>
          <p:cNvSpPr/>
          <p:nvPr/>
        </p:nvSpPr>
        <p:spPr>
          <a:xfrm>
            <a:off x="1526947" y="3362289"/>
            <a:ext cx="1206406" cy="962907"/>
          </a:xfrm>
          <a:prstGeom prst="rect">
            <a:avLst/>
          </a:prstGeom>
          <a:pattFill prst="wdDnDiag">
            <a:fgClr>
              <a:sysClr val="window" lastClr="FFFFFF"/>
            </a:fgClr>
            <a:bgClr>
              <a:srgbClr val="70AD47">
                <a:lumMod val="20000"/>
                <a:lumOff val="80000"/>
              </a:srgbClr>
            </a:bgClr>
          </a:patt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Data</a:t>
            </a:r>
          </a:p>
        </p:txBody>
      </p:sp>
      <p:sp>
        <p:nvSpPr>
          <p:cNvPr id="16" name="Rectangle 15">
            <a:extLst>
              <a:ext uri="{FF2B5EF4-FFF2-40B4-BE49-F238E27FC236}">
                <a16:creationId xmlns:a16="http://schemas.microsoft.com/office/drawing/2014/main" id="{07AC57D1-0637-4459-919F-215747D48A90}"/>
              </a:ext>
            </a:extLst>
          </p:cNvPr>
          <p:cNvSpPr/>
          <p:nvPr/>
        </p:nvSpPr>
        <p:spPr>
          <a:xfrm>
            <a:off x="1526947" y="4854411"/>
            <a:ext cx="1206406" cy="305771"/>
          </a:xfrm>
          <a:prstGeom prst="rect">
            <a:avLst/>
          </a:prstGeom>
          <a:pattFill prst="wdUpDiag">
            <a:fgClr>
              <a:sysClr val="window" lastClr="FFFFFF"/>
            </a:fgClr>
            <a:bgClr>
              <a:srgbClr val="F2DCDA"/>
            </a:bgClr>
          </a:patt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Code</a:t>
            </a:r>
          </a:p>
        </p:txBody>
      </p:sp>
      <p:sp>
        <p:nvSpPr>
          <p:cNvPr id="17" name="Rectangle 16">
            <a:extLst>
              <a:ext uri="{FF2B5EF4-FFF2-40B4-BE49-F238E27FC236}">
                <a16:creationId xmlns:a16="http://schemas.microsoft.com/office/drawing/2014/main" id="{86CE5B04-B706-4CA0-8C99-AF234AA608FD}"/>
              </a:ext>
            </a:extLst>
          </p:cNvPr>
          <p:cNvSpPr/>
          <p:nvPr/>
        </p:nvSpPr>
        <p:spPr>
          <a:xfrm>
            <a:off x="1526947" y="3363163"/>
            <a:ext cx="1206406" cy="1956936"/>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2C8867E2-A60A-429E-953B-89FF0895F9AD}"/>
              </a:ext>
            </a:extLst>
          </p:cNvPr>
          <p:cNvSpPr txBox="1"/>
          <p:nvPr/>
        </p:nvSpPr>
        <p:spPr>
          <a:xfrm>
            <a:off x="4280614" y="2763134"/>
            <a:ext cx="1211432" cy="584775"/>
          </a:xfrm>
          <a:prstGeom prst="rect">
            <a:avLst/>
          </a:prstGeom>
          <a:noFill/>
        </p:spPr>
        <p:txBody>
          <a:bodyPr wrap="square" rtlCol="0">
            <a:spAutoFit/>
          </a:bodyPr>
          <a:lstStyle/>
          <a:p>
            <a:pPr algn="ctr"/>
            <a:r>
              <a:rPr lang="en-US" sz="3200" b="1" i="1" dirty="0">
                <a:solidFill>
                  <a:prstClr val="black"/>
                </a:solidFill>
                <a:latin typeface="Calibri" panose="020F0502020204030204"/>
              </a:rPr>
              <a:t>DAS</a:t>
            </a:r>
            <a:r>
              <a:rPr lang="en-US" sz="3200" b="1" i="1" baseline="-25000" dirty="0">
                <a:solidFill>
                  <a:prstClr val="black"/>
                </a:solidFill>
                <a:latin typeface="Calibri" panose="020F0502020204030204"/>
              </a:rPr>
              <a:t>D</a:t>
            </a:r>
            <a:endParaRPr lang="en-US" sz="3200" b="1" i="1" dirty="0">
              <a:solidFill>
                <a:prstClr val="black"/>
              </a:solidFill>
              <a:latin typeface="Calibri" panose="020F0502020204030204"/>
            </a:endParaRPr>
          </a:p>
        </p:txBody>
      </p:sp>
      <p:sp>
        <p:nvSpPr>
          <p:cNvPr id="19" name="Rectangle 18">
            <a:extLst>
              <a:ext uri="{FF2B5EF4-FFF2-40B4-BE49-F238E27FC236}">
                <a16:creationId xmlns:a16="http://schemas.microsoft.com/office/drawing/2014/main" id="{9FFE294C-D6F3-4C13-B6F1-9CA96160E47F}"/>
              </a:ext>
            </a:extLst>
          </p:cNvPr>
          <p:cNvSpPr/>
          <p:nvPr/>
        </p:nvSpPr>
        <p:spPr>
          <a:xfrm>
            <a:off x="4285642" y="3353490"/>
            <a:ext cx="1206406" cy="247100"/>
          </a:xfrm>
          <a:prstGeom prst="rect">
            <a:avLst/>
          </a:prstGeom>
          <a:pattFill prst="wdDnDiag">
            <a:fgClr>
              <a:sysClr val="window" lastClr="FFFFFF"/>
            </a:fgClr>
            <a:bgClr>
              <a:srgbClr val="70AD47">
                <a:lumMod val="20000"/>
                <a:lumOff val="80000"/>
              </a:srgbClr>
            </a:bgClr>
          </a:patt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Data</a:t>
            </a:r>
          </a:p>
        </p:txBody>
      </p:sp>
      <p:sp>
        <p:nvSpPr>
          <p:cNvPr id="20" name="TextBox 19">
            <a:extLst>
              <a:ext uri="{FF2B5EF4-FFF2-40B4-BE49-F238E27FC236}">
                <a16:creationId xmlns:a16="http://schemas.microsoft.com/office/drawing/2014/main" id="{46AF355E-20A4-4A00-85B4-A296CD8F6C5C}"/>
              </a:ext>
            </a:extLst>
          </p:cNvPr>
          <p:cNvSpPr txBox="1"/>
          <p:nvPr/>
        </p:nvSpPr>
        <p:spPr>
          <a:xfrm>
            <a:off x="6548996" y="2774380"/>
            <a:ext cx="1206406" cy="584775"/>
          </a:xfrm>
          <a:prstGeom prst="rect">
            <a:avLst/>
          </a:prstGeom>
          <a:noFill/>
        </p:spPr>
        <p:txBody>
          <a:bodyPr wrap="square" rtlCol="0">
            <a:spAutoFit/>
          </a:bodyPr>
          <a:lstStyle/>
          <a:p>
            <a:pPr algn="ctr"/>
            <a:r>
              <a:rPr lang="en-US" sz="3200" b="1" i="1" dirty="0">
                <a:solidFill>
                  <a:prstClr val="black"/>
                </a:solidFill>
                <a:latin typeface="Calibri" panose="020F0502020204030204"/>
              </a:rPr>
              <a:t>DAS</a:t>
            </a:r>
            <a:r>
              <a:rPr lang="en-US" sz="3200" b="1" i="1" baseline="-25000" dirty="0">
                <a:solidFill>
                  <a:prstClr val="black"/>
                </a:solidFill>
                <a:latin typeface="Calibri" panose="020F0502020204030204"/>
              </a:rPr>
              <a:t>C</a:t>
            </a:r>
            <a:endParaRPr lang="en-US" sz="3200" b="1" i="1" dirty="0">
              <a:solidFill>
                <a:prstClr val="black"/>
              </a:solidFill>
              <a:latin typeface="Calibri" panose="020F0502020204030204"/>
            </a:endParaRPr>
          </a:p>
        </p:txBody>
      </p:sp>
      <p:sp>
        <p:nvSpPr>
          <p:cNvPr id="21" name="Rectangle 20">
            <a:extLst>
              <a:ext uri="{FF2B5EF4-FFF2-40B4-BE49-F238E27FC236}">
                <a16:creationId xmlns:a16="http://schemas.microsoft.com/office/drawing/2014/main" id="{E864FF5F-4D50-4B9C-A218-F0E54237C14B}"/>
              </a:ext>
            </a:extLst>
          </p:cNvPr>
          <p:cNvSpPr/>
          <p:nvPr/>
        </p:nvSpPr>
        <p:spPr>
          <a:xfrm>
            <a:off x="6554026" y="4484543"/>
            <a:ext cx="1206406" cy="305771"/>
          </a:xfrm>
          <a:prstGeom prst="rect">
            <a:avLst/>
          </a:prstGeom>
          <a:pattFill prst="wdUpDiag">
            <a:fgClr>
              <a:sysClr val="window" lastClr="FFFFFF"/>
            </a:fgClr>
            <a:bgClr>
              <a:srgbClr val="F2DCDA"/>
            </a:bgClr>
          </a:patt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Code</a:t>
            </a:r>
          </a:p>
        </p:txBody>
      </p:sp>
      <p:sp>
        <p:nvSpPr>
          <p:cNvPr id="22" name="Rectangle 21">
            <a:extLst>
              <a:ext uri="{FF2B5EF4-FFF2-40B4-BE49-F238E27FC236}">
                <a16:creationId xmlns:a16="http://schemas.microsoft.com/office/drawing/2014/main" id="{DB892E92-FB8A-44BC-9F3A-2FA04F8FB027}"/>
              </a:ext>
            </a:extLst>
          </p:cNvPr>
          <p:cNvSpPr/>
          <p:nvPr/>
        </p:nvSpPr>
        <p:spPr>
          <a:xfrm>
            <a:off x="6554026" y="3354075"/>
            <a:ext cx="1206406" cy="2450011"/>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53E1AAB4-4F45-4E96-9ECE-3B38C864D763}"/>
              </a:ext>
            </a:extLst>
          </p:cNvPr>
          <p:cNvSpPr/>
          <p:nvPr/>
        </p:nvSpPr>
        <p:spPr>
          <a:xfrm>
            <a:off x="4285642" y="5014711"/>
            <a:ext cx="1206406" cy="785603"/>
          </a:xfrm>
          <a:prstGeom prst="rect">
            <a:avLst/>
          </a:prstGeom>
          <a:pattFill prst="wdDnDiag">
            <a:fgClr>
              <a:sysClr val="window" lastClr="FFFFFF"/>
            </a:fgClr>
            <a:bgClr>
              <a:srgbClr val="70AD47">
                <a:lumMod val="20000"/>
                <a:lumOff val="80000"/>
              </a:srgbClr>
            </a:bgClr>
          </a:patt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Data</a:t>
            </a:r>
          </a:p>
        </p:txBody>
      </p:sp>
      <p:sp>
        <p:nvSpPr>
          <p:cNvPr id="24" name="Rectangle 23">
            <a:extLst>
              <a:ext uri="{FF2B5EF4-FFF2-40B4-BE49-F238E27FC236}">
                <a16:creationId xmlns:a16="http://schemas.microsoft.com/office/drawing/2014/main" id="{5DAF9350-305D-47FC-9ABE-04B186159A54}"/>
              </a:ext>
            </a:extLst>
          </p:cNvPr>
          <p:cNvSpPr/>
          <p:nvPr/>
        </p:nvSpPr>
        <p:spPr>
          <a:xfrm>
            <a:off x="4285642" y="3354075"/>
            <a:ext cx="1206406" cy="2450011"/>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Arc 24">
            <a:extLst>
              <a:ext uri="{FF2B5EF4-FFF2-40B4-BE49-F238E27FC236}">
                <a16:creationId xmlns:a16="http://schemas.microsoft.com/office/drawing/2014/main" id="{FD7C1E5B-347A-4036-9BCB-FDDDF65D3927}"/>
              </a:ext>
            </a:extLst>
          </p:cNvPr>
          <p:cNvSpPr/>
          <p:nvPr/>
        </p:nvSpPr>
        <p:spPr>
          <a:xfrm>
            <a:off x="5227924" y="3353491"/>
            <a:ext cx="589305" cy="2446823"/>
          </a:xfrm>
          <a:prstGeom prst="arc">
            <a:avLst>
              <a:gd name="adj1" fmla="val 16340519"/>
              <a:gd name="adj2" fmla="val 5352920"/>
            </a:avLst>
          </a:prstGeom>
          <a:noFill/>
          <a:ln w="38100" cap="flat" cmpd="sng" algn="ctr">
            <a:solidFill>
              <a:sysClr val="window" lastClr="FFFFFF">
                <a:lumMod val="65000"/>
              </a:sysClr>
            </a:solidFill>
            <a:prstDash val="dash"/>
            <a:miter lim="800000"/>
            <a:tailEnd type="triangle"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75551670-68E2-417D-A99F-F0147AD8CB26}"/>
              </a:ext>
            </a:extLst>
          </p:cNvPr>
          <p:cNvCxnSpPr>
            <a:cxnSpLocks/>
          </p:cNvCxnSpPr>
          <p:nvPr/>
        </p:nvCxnSpPr>
        <p:spPr>
          <a:xfrm>
            <a:off x="4285642" y="4026181"/>
            <a:ext cx="1206406" cy="1"/>
          </a:xfrm>
          <a:prstGeom prst="line">
            <a:avLst/>
          </a:prstGeom>
          <a:noFill/>
          <a:ln w="19050" cap="flat" cmpd="sng" algn="ctr">
            <a:solidFill>
              <a:sysClr val="windowText" lastClr="000000"/>
            </a:solidFill>
            <a:prstDash val="dash"/>
            <a:miter lim="800000"/>
          </a:ln>
          <a:effectLst/>
        </p:spPr>
      </p:cxnSp>
      <p:cxnSp>
        <p:nvCxnSpPr>
          <p:cNvPr id="27" name="Straight Arrow Connector 26">
            <a:extLst>
              <a:ext uri="{FF2B5EF4-FFF2-40B4-BE49-F238E27FC236}">
                <a16:creationId xmlns:a16="http://schemas.microsoft.com/office/drawing/2014/main" id="{264A09A7-E9C5-41B6-926C-CAC0247AD531}"/>
              </a:ext>
            </a:extLst>
          </p:cNvPr>
          <p:cNvCxnSpPr>
            <a:cxnSpLocks/>
          </p:cNvCxnSpPr>
          <p:nvPr/>
        </p:nvCxnSpPr>
        <p:spPr>
          <a:xfrm>
            <a:off x="4523150" y="3600590"/>
            <a:ext cx="0" cy="425591"/>
          </a:xfrm>
          <a:prstGeom prst="straightConnector1">
            <a:avLst/>
          </a:prstGeom>
          <a:noFill/>
          <a:ln w="12700" cap="flat" cmpd="sng" algn="ctr">
            <a:solidFill>
              <a:sysClr val="windowText" lastClr="000000"/>
            </a:solidFill>
            <a:prstDash val="solid"/>
            <a:miter lim="800000"/>
            <a:headEnd type="triangle"/>
            <a:tailEnd type="triangle"/>
          </a:ln>
          <a:effectLst/>
        </p:spPr>
      </p:cxnSp>
      <p:sp>
        <p:nvSpPr>
          <p:cNvPr id="28" name="TextBox 27">
            <a:extLst>
              <a:ext uri="{FF2B5EF4-FFF2-40B4-BE49-F238E27FC236}">
                <a16:creationId xmlns:a16="http://schemas.microsoft.com/office/drawing/2014/main" id="{6EC8E9A5-0BF5-4BD2-936D-BED417ACC00B}"/>
              </a:ext>
            </a:extLst>
          </p:cNvPr>
          <p:cNvSpPr txBox="1"/>
          <p:nvPr/>
        </p:nvSpPr>
        <p:spPr>
          <a:xfrm>
            <a:off x="4660134" y="3530440"/>
            <a:ext cx="818138" cy="461665"/>
          </a:xfrm>
          <a:prstGeom prst="rect">
            <a:avLst/>
          </a:prstGeom>
          <a:noFill/>
        </p:spPr>
        <p:txBody>
          <a:bodyPr wrap="square" rtlCol="0">
            <a:spAutoFit/>
          </a:bodyPr>
          <a:lstStyle/>
          <a:p>
            <a:r>
              <a:rPr lang="en-US" sz="2400" i="1" dirty="0" err="1">
                <a:solidFill>
                  <a:prstClr val="black"/>
                </a:solidFill>
                <a:latin typeface="Calibri" panose="020F0502020204030204"/>
              </a:rPr>
              <a:t>d</a:t>
            </a:r>
            <a:r>
              <a:rPr lang="en-US" sz="2400" i="1" baseline="-25000" dirty="0" err="1">
                <a:solidFill>
                  <a:prstClr val="black"/>
                </a:solidFill>
                <a:latin typeface="Calibri" panose="020F0502020204030204"/>
              </a:rPr>
              <a:t>DATA</a:t>
            </a:r>
            <a:endParaRPr lang="en-US" sz="2400" i="1" dirty="0">
              <a:solidFill>
                <a:prstClr val="black"/>
              </a:solidFill>
              <a:latin typeface="Calibri" panose="020F0502020204030204"/>
            </a:endParaRPr>
          </a:p>
        </p:txBody>
      </p:sp>
      <p:cxnSp>
        <p:nvCxnSpPr>
          <p:cNvPr id="29" name="Straight Arrow Connector 28">
            <a:extLst>
              <a:ext uri="{FF2B5EF4-FFF2-40B4-BE49-F238E27FC236}">
                <a16:creationId xmlns:a16="http://schemas.microsoft.com/office/drawing/2014/main" id="{C7C4793E-6488-42F6-9355-983A3066B23C}"/>
              </a:ext>
            </a:extLst>
          </p:cNvPr>
          <p:cNvCxnSpPr>
            <a:cxnSpLocks/>
          </p:cNvCxnSpPr>
          <p:nvPr/>
        </p:nvCxnSpPr>
        <p:spPr>
          <a:xfrm>
            <a:off x="6799422" y="4790314"/>
            <a:ext cx="0" cy="780066"/>
          </a:xfrm>
          <a:prstGeom prst="straightConnector1">
            <a:avLst/>
          </a:prstGeom>
          <a:noFill/>
          <a:ln w="12700" cap="flat" cmpd="sng" algn="ctr">
            <a:solidFill>
              <a:sysClr val="windowText" lastClr="000000"/>
            </a:solidFill>
            <a:prstDash val="solid"/>
            <a:miter lim="800000"/>
            <a:headEnd type="triangle"/>
            <a:tailEnd type="triangle"/>
          </a:ln>
          <a:effectLst/>
        </p:spPr>
      </p:cxnSp>
      <p:sp>
        <p:nvSpPr>
          <p:cNvPr id="30" name="TextBox 29">
            <a:extLst>
              <a:ext uri="{FF2B5EF4-FFF2-40B4-BE49-F238E27FC236}">
                <a16:creationId xmlns:a16="http://schemas.microsoft.com/office/drawing/2014/main" id="{979E3C2A-1618-4EE7-BE21-C2AB0DDDD511}"/>
              </a:ext>
            </a:extLst>
          </p:cNvPr>
          <p:cNvSpPr txBox="1"/>
          <p:nvPr/>
        </p:nvSpPr>
        <p:spPr>
          <a:xfrm>
            <a:off x="6900402" y="4922549"/>
            <a:ext cx="859592" cy="461665"/>
          </a:xfrm>
          <a:prstGeom prst="rect">
            <a:avLst/>
          </a:prstGeom>
          <a:noFill/>
        </p:spPr>
        <p:txBody>
          <a:bodyPr wrap="square" rtlCol="0">
            <a:spAutoFit/>
          </a:bodyPr>
          <a:lstStyle/>
          <a:p>
            <a:r>
              <a:rPr lang="en-US" sz="2400" i="1" dirty="0" err="1">
                <a:solidFill>
                  <a:prstClr val="black"/>
                </a:solidFill>
                <a:latin typeface="Calibri" panose="020F0502020204030204"/>
              </a:rPr>
              <a:t>d</a:t>
            </a:r>
            <a:r>
              <a:rPr lang="en-US" sz="2400" i="1" baseline="-25000" dirty="0" err="1">
                <a:solidFill>
                  <a:prstClr val="black"/>
                </a:solidFill>
                <a:latin typeface="Calibri" panose="020F0502020204030204"/>
              </a:rPr>
              <a:t>CODE</a:t>
            </a:r>
            <a:endParaRPr lang="en-US" sz="2400" i="1" dirty="0">
              <a:solidFill>
                <a:prstClr val="black"/>
              </a:solidFill>
              <a:latin typeface="Calibri" panose="020F0502020204030204"/>
            </a:endParaRPr>
          </a:p>
        </p:txBody>
      </p:sp>
      <p:sp>
        <p:nvSpPr>
          <p:cNvPr id="31" name="TextBox 30">
            <a:extLst>
              <a:ext uri="{FF2B5EF4-FFF2-40B4-BE49-F238E27FC236}">
                <a16:creationId xmlns:a16="http://schemas.microsoft.com/office/drawing/2014/main" id="{9ACD8338-A5DA-4CD0-8AD7-6CED2797C240}"/>
              </a:ext>
            </a:extLst>
          </p:cNvPr>
          <p:cNvSpPr txBox="1"/>
          <p:nvPr/>
        </p:nvSpPr>
        <p:spPr>
          <a:xfrm>
            <a:off x="3391359" y="5887882"/>
            <a:ext cx="5123977" cy="584775"/>
          </a:xfrm>
          <a:prstGeom prst="rect">
            <a:avLst/>
          </a:prstGeom>
          <a:noFill/>
        </p:spPr>
        <p:txBody>
          <a:bodyPr wrap="square" rtlCol="0">
            <a:spAutoFit/>
          </a:bodyPr>
          <a:lstStyle/>
          <a:p>
            <a:pPr algn="ctr"/>
            <a:r>
              <a:rPr lang="en-US" sz="3200" i="1" dirty="0">
                <a:solidFill>
                  <a:prstClr val="black"/>
                </a:solidFill>
                <a:latin typeface="Calibri" panose="020F0502020204030204"/>
              </a:rPr>
              <a:t>64-bit Space</a:t>
            </a:r>
          </a:p>
        </p:txBody>
      </p:sp>
      <p:sp>
        <p:nvSpPr>
          <p:cNvPr id="32" name="TextBox 31">
            <a:extLst>
              <a:ext uri="{FF2B5EF4-FFF2-40B4-BE49-F238E27FC236}">
                <a16:creationId xmlns:a16="http://schemas.microsoft.com/office/drawing/2014/main" id="{0BF80346-CAEB-4065-983F-56DC2F481F27}"/>
              </a:ext>
            </a:extLst>
          </p:cNvPr>
          <p:cNvSpPr txBox="1"/>
          <p:nvPr/>
        </p:nvSpPr>
        <p:spPr>
          <a:xfrm>
            <a:off x="833323" y="5887882"/>
            <a:ext cx="2593650" cy="584775"/>
          </a:xfrm>
          <a:prstGeom prst="rect">
            <a:avLst/>
          </a:prstGeom>
          <a:noFill/>
        </p:spPr>
        <p:txBody>
          <a:bodyPr wrap="square" rtlCol="0">
            <a:spAutoFit/>
          </a:bodyPr>
          <a:lstStyle/>
          <a:p>
            <a:pPr algn="ctr"/>
            <a:r>
              <a:rPr lang="en-US" sz="3200" i="1" dirty="0">
                <a:solidFill>
                  <a:prstClr val="black"/>
                </a:solidFill>
                <a:latin typeface="Calibri" panose="020F0502020204030204"/>
              </a:rPr>
              <a:t>48-bit Space</a:t>
            </a:r>
          </a:p>
        </p:txBody>
      </p:sp>
      <p:pic>
        <p:nvPicPr>
          <p:cNvPr id="33" name="Graphic 32" descr="Key">
            <a:extLst>
              <a:ext uri="{FF2B5EF4-FFF2-40B4-BE49-F238E27FC236}">
                <a16:creationId xmlns:a16="http://schemas.microsoft.com/office/drawing/2014/main" id="{20A3B685-CB58-4B45-BC3D-A7F233913A5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609866">
            <a:off x="5270739" y="3778418"/>
            <a:ext cx="689031" cy="689031"/>
          </a:xfrm>
          <a:prstGeom prst="rect">
            <a:avLst/>
          </a:prstGeom>
        </p:spPr>
      </p:pic>
      <p:pic>
        <p:nvPicPr>
          <p:cNvPr id="34" name="Graphic 33" descr="Key">
            <a:extLst>
              <a:ext uri="{FF2B5EF4-FFF2-40B4-BE49-F238E27FC236}">
                <a16:creationId xmlns:a16="http://schemas.microsoft.com/office/drawing/2014/main" id="{C563AD49-1DCB-44ED-B73C-DDB68633759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2609866">
            <a:off x="7546790" y="5196138"/>
            <a:ext cx="689031" cy="689031"/>
          </a:xfrm>
          <a:prstGeom prst="rect">
            <a:avLst/>
          </a:prstGeom>
        </p:spPr>
      </p:pic>
      <p:grpSp>
        <p:nvGrpSpPr>
          <p:cNvPr id="44" name="Group 43">
            <a:extLst>
              <a:ext uri="{FF2B5EF4-FFF2-40B4-BE49-F238E27FC236}">
                <a16:creationId xmlns:a16="http://schemas.microsoft.com/office/drawing/2014/main" id="{3E49F665-133D-4FF3-9D8E-21A58CD9F779}"/>
              </a:ext>
            </a:extLst>
          </p:cNvPr>
          <p:cNvGrpSpPr/>
          <p:nvPr/>
        </p:nvGrpSpPr>
        <p:grpSpPr>
          <a:xfrm rot="18916359">
            <a:off x="423289" y="423965"/>
            <a:ext cx="542223" cy="553505"/>
            <a:chOff x="251926" y="4024604"/>
            <a:chExt cx="457201" cy="456782"/>
          </a:xfrm>
        </p:grpSpPr>
        <p:cxnSp>
          <p:nvCxnSpPr>
            <p:cNvPr id="45" name="Straight Arrow Connector 44">
              <a:extLst>
                <a:ext uri="{FF2B5EF4-FFF2-40B4-BE49-F238E27FC236}">
                  <a16:creationId xmlns:a16="http://schemas.microsoft.com/office/drawing/2014/main" id="{57BB95A4-59AC-4551-A818-483E42762B2F}"/>
                </a:ext>
              </a:extLst>
            </p:cNvPr>
            <p:cNvCxnSpPr>
              <a:stCxn id="47" idx="2"/>
            </p:cNvCxnSpPr>
            <p:nvPr/>
          </p:nvCxnSpPr>
          <p:spPr>
            <a:xfrm flipH="1">
              <a:off x="478971" y="4130351"/>
              <a:ext cx="3111" cy="342122"/>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3AB466E-0943-4373-9B91-F43194F0BF7D}"/>
                </a:ext>
              </a:extLst>
            </p:cNvPr>
            <p:cNvCxnSpPr/>
            <p:nvPr/>
          </p:nvCxnSpPr>
          <p:spPr>
            <a:xfrm>
              <a:off x="251926" y="4481386"/>
              <a:ext cx="454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9D3B00D6-FCAA-45A3-A86A-9C4744F5B5B4}"/>
                </a:ext>
              </a:extLst>
            </p:cNvPr>
            <p:cNvSpPr/>
            <p:nvPr/>
          </p:nvSpPr>
          <p:spPr>
            <a:xfrm>
              <a:off x="255037" y="4024604"/>
              <a:ext cx="454090" cy="1057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cxnSp>
        <p:nvCxnSpPr>
          <p:cNvPr id="68" name="Straight Connector 67">
            <a:extLst>
              <a:ext uri="{FF2B5EF4-FFF2-40B4-BE49-F238E27FC236}">
                <a16:creationId xmlns:a16="http://schemas.microsoft.com/office/drawing/2014/main" id="{F86C4DB8-E22C-46A5-A3B0-35D2105E4A9A}"/>
              </a:ext>
            </a:extLst>
          </p:cNvPr>
          <p:cNvCxnSpPr/>
          <p:nvPr/>
        </p:nvCxnSpPr>
        <p:spPr>
          <a:xfrm>
            <a:off x="662605" y="2696478"/>
            <a:ext cx="781879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1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par>
                                <p:cTn id="25" presetID="2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par>
                          <p:cTn id="42" fill="hold">
                            <p:stCondLst>
                              <p:cond delay="1500"/>
                            </p:stCondLst>
                            <p:childTnLst>
                              <p:par>
                                <p:cTn id="43" presetID="22" presetClass="entr" presetSubtype="1"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up)">
                                      <p:cBhvr>
                                        <p:cTn id="45" dur="500"/>
                                        <p:tgtEl>
                                          <p:spTgt spid="25"/>
                                        </p:tgtEl>
                                      </p:cBhvr>
                                    </p:animEffect>
                                  </p:childTnLst>
                                </p:cTn>
                              </p:par>
                            </p:childTnLst>
                          </p:cTn>
                        </p:par>
                        <p:par>
                          <p:cTn id="46" fill="hold">
                            <p:stCondLst>
                              <p:cond delay="2000"/>
                            </p:stCondLst>
                            <p:childTnLst>
                              <p:par>
                                <p:cTn id="47" presetID="22" presetClass="entr" presetSubtype="4"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1000"/>
                                        <p:tgtEl>
                                          <p:spTgt spid="23"/>
                                        </p:tgtEl>
                                      </p:cBhvr>
                                    </p:animEffect>
                                  </p:childTnLst>
                                </p:cTn>
                              </p:par>
                            </p:childTnLst>
                          </p:cTn>
                        </p:par>
                        <p:par>
                          <p:cTn id="50" fill="hold">
                            <p:stCondLst>
                              <p:cond delay="3000"/>
                            </p:stCondLst>
                            <p:childTnLst>
                              <p:par>
                                <p:cTn id="51" presetID="14" presetClass="entr" presetSubtype="10"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randombar(horizontal)">
                                      <p:cBhvr>
                                        <p:cTn id="53" dur="500"/>
                                        <p:tgtEl>
                                          <p:spTgt spid="33"/>
                                        </p:tgtEl>
                                      </p:cBhvr>
                                    </p:animEffect>
                                  </p:childTnLst>
                                </p:cTn>
                              </p:par>
                            </p:childTnLst>
                          </p:cTn>
                        </p:par>
                        <p:par>
                          <p:cTn id="54" fill="hold">
                            <p:stCondLst>
                              <p:cond delay="3500"/>
                            </p:stCondLst>
                            <p:childTnLst>
                              <p:par>
                                <p:cTn id="55" presetID="1" presetClass="entr" presetSubtype="0"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anim calcmode="lin" valueType="num">
                                      <p:cBhvr>
                                        <p:cTn id="62" dur="500" fill="hold"/>
                                        <p:tgtEl>
                                          <p:spTgt spid="22"/>
                                        </p:tgtEl>
                                        <p:attrNameLst>
                                          <p:attrName>ppt_x</p:attrName>
                                        </p:attrNameLst>
                                      </p:cBhvr>
                                      <p:tavLst>
                                        <p:tav tm="0">
                                          <p:val>
                                            <p:strVal val="#ppt_x"/>
                                          </p:val>
                                        </p:tav>
                                        <p:tav tm="100000">
                                          <p:val>
                                            <p:strVal val="#ppt_x"/>
                                          </p:val>
                                        </p:tav>
                                      </p:tavLst>
                                    </p:anim>
                                    <p:anim calcmode="lin" valueType="num">
                                      <p:cBhvr>
                                        <p:cTn id="63" dur="500" fill="hold"/>
                                        <p:tgtEl>
                                          <p:spTgt spid="2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anim calcmode="lin" valueType="num">
                                      <p:cBhvr>
                                        <p:cTn id="67" dur="500" fill="hold"/>
                                        <p:tgtEl>
                                          <p:spTgt spid="6"/>
                                        </p:tgtEl>
                                        <p:attrNameLst>
                                          <p:attrName>ppt_x</p:attrName>
                                        </p:attrNameLst>
                                      </p:cBhvr>
                                      <p:tavLst>
                                        <p:tav tm="0">
                                          <p:val>
                                            <p:strVal val="#ppt_x"/>
                                          </p:val>
                                        </p:tav>
                                        <p:tav tm="100000">
                                          <p:val>
                                            <p:strVal val="#ppt_x"/>
                                          </p:val>
                                        </p:tav>
                                      </p:tavLst>
                                    </p:anim>
                                    <p:anim calcmode="lin" valueType="num">
                                      <p:cBhvr>
                                        <p:cTn id="68" dur="500" fill="hold"/>
                                        <p:tgtEl>
                                          <p:spTgt spid="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anim calcmode="lin" valueType="num">
                                      <p:cBhvr>
                                        <p:cTn id="72" dur="500" fill="hold"/>
                                        <p:tgtEl>
                                          <p:spTgt spid="20"/>
                                        </p:tgtEl>
                                        <p:attrNameLst>
                                          <p:attrName>ppt_x</p:attrName>
                                        </p:attrNameLst>
                                      </p:cBhvr>
                                      <p:tavLst>
                                        <p:tav tm="0">
                                          <p:val>
                                            <p:strVal val="#ppt_x"/>
                                          </p:val>
                                        </p:tav>
                                        <p:tav tm="100000">
                                          <p:val>
                                            <p:strVal val="#ppt_x"/>
                                          </p:val>
                                        </p:tav>
                                      </p:tavLst>
                                    </p:anim>
                                    <p:anim calcmode="lin" valueType="num">
                                      <p:cBhvr>
                                        <p:cTn id="73" dur="500" fill="hold"/>
                                        <p:tgtEl>
                                          <p:spTgt spid="20"/>
                                        </p:tgtEl>
                                        <p:attrNameLst>
                                          <p:attrName>ppt_y</p:attrName>
                                        </p:attrNameLst>
                                      </p:cBhvr>
                                      <p:tavLst>
                                        <p:tav tm="0">
                                          <p:val>
                                            <p:strVal val="#ppt_y+.1"/>
                                          </p:val>
                                        </p:tav>
                                        <p:tav tm="100000">
                                          <p:val>
                                            <p:strVal val="#ppt_y"/>
                                          </p:val>
                                        </p:tav>
                                      </p:tavLst>
                                    </p:anim>
                                  </p:childTnLst>
                                </p:cTn>
                              </p:par>
                            </p:childTnLst>
                          </p:cTn>
                        </p:par>
                        <p:par>
                          <p:cTn id="74" fill="hold">
                            <p:stCondLst>
                              <p:cond delay="500"/>
                            </p:stCondLst>
                            <p:childTnLst>
                              <p:par>
                                <p:cTn id="75" presetID="22" presetClass="entr" presetSubtype="4"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down)">
                                      <p:cBhvr>
                                        <p:cTn id="77" dur="500"/>
                                        <p:tgtEl>
                                          <p:spTgt spid="12"/>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down)">
                                      <p:cBhvr>
                                        <p:cTn id="80" dur="500"/>
                                        <p:tgtEl>
                                          <p:spTgt spid="11"/>
                                        </p:tgtEl>
                                      </p:cBhvr>
                                    </p:animEffect>
                                  </p:childTnLst>
                                </p:cTn>
                              </p:par>
                              <p:par>
                                <p:cTn id="81" presetID="22" presetClass="entr" presetSubtype="4" fill="hold"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down)">
                                      <p:cBhvr>
                                        <p:cTn id="83" dur="500"/>
                                        <p:tgtEl>
                                          <p:spTgt spid="29"/>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wipe(down)">
                                      <p:cBhvr>
                                        <p:cTn id="86" dur="500"/>
                                        <p:tgtEl>
                                          <p:spTgt spid="30"/>
                                        </p:tgtEl>
                                      </p:cBhvr>
                                    </p:animEffect>
                                  </p:childTnLst>
                                </p:cTn>
                              </p:par>
                            </p:childTnLst>
                          </p:cTn>
                        </p:par>
                        <p:par>
                          <p:cTn id="87" fill="hold">
                            <p:stCondLst>
                              <p:cond delay="1000"/>
                            </p:stCondLst>
                            <p:childTnLst>
                              <p:par>
                                <p:cTn id="88" presetID="22" presetClass="entr" presetSubtype="8" fill="hold" nodeType="after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wipe(left)">
                                      <p:cBhvr>
                                        <p:cTn id="90" dur="500"/>
                                        <p:tgtEl>
                                          <p:spTgt spid="7"/>
                                        </p:tgtEl>
                                      </p:cBhvr>
                                    </p:animEffect>
                                  </p:childTnLst>
                                </p:cTn>
                              </p:par>
                            </p:childTnLst>
                          </p:cTn>
                        </p:par>
                        <p:par>
                          <p:cTn id="91" fill="hold">
                            <p:stCondLst>
                              <p:cond delay="1500"/>
                            </p:stCondLst>
                            <p:childTnLst>
                              <p:par>
                                <p:cTn id="92" presetID="22" presetClass="entr" presetSubtype="4"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down)">
                                      <p:cBhvr>
                                        <p:cTn id="94" dur="500"/>
                                        <p:tgtEl>
                                          <p:spTgt spid="21"/>
                                        </p:tgtEl>
                                      </p:cBhvr>
                                    </p:animEffect>
                                  </p:childTnLst>
                                </p:cTn>
                              </p:par>
                            </p:childTnLst>
                          </p:cTn>
                        </p:par>
                        <p:par>
                          <p:cTn id="95" fill="hold">
                            <p:stCondLst>
                              <p:cond delay="2000"/>
                            </p:stCondLst>
                            <p:childTnLst>
                              <p:par>
                                <p:cTn id="96" presetID="14" presetClass="entr" presetSubtype="10" fill="hold"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randombar(horizontal)">
                                      <p:cBhvr>
                                        <p:cTn id="9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3" grpId="0" animBg="1"/>
      <p:bldP spid="18" grpId="0"/>
      <p:bldP spid="19" grpId="0" animBg="1"/>
      <p:bldP spid="20" grpId="0"/>
      <p:bldP spid="21" grpId="0" animBg="1"/>
      <p:bldP spid="22" grpId="0" animBg="1"/>
      <p:bldP spid="23" grpId="0" animBg="1"/>
      <p:bldP spid="24" grpId="0" animBg="1"/>
      <p:bldP spid="25" grpId="0" animBg="1"/>
      <p:bldP spid="28"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2445-CA43-42D3-A7A8-A48C0DC12A08}"/>
              </a:ext>
            </a:extLst>
          </p:cNvPr>
          <p:cNvSpPr>
            <a:spLocks noGrp="1"/>
          </p:cNvSpPr>
          <p:nvPr>
            <p:ph type="title"/>
          </p:nvPr>
        </p:nvSpPr>
        <p:spPr/>
        <p:txBody>
          <a:bodyPr>
            <a:normAutofit fontScale="90000"/>
          </a:bodyPr>
          <a:lstStyle/>
          <a:p>
            <a:r>
              <a:rPr lang="en-US" dirty="0"/>
              <a:t>How do we know </a:t>
            </a:r>
            <a:r>
              <a:rPr lang="en-US" dirty="0" err="1"/>
              <a:t>smth</a:t>
            </a:r>
            <a:r>
              <a:rPr lang="en-US" dirty="0"/>
              <a:t> is a PTR?</a:t>
            </a:r>
          </a:p>
        </p:txBody>
      </p:sp>
      <p:sp>
        <p:nvSpPr>
          <p:cNvPr id="3" name="Content Placeholder 2">
            <a:extLst>
              <a:ext uri="{FF2B5EF4-FFF2-40B4-BE49-F238E27FC236}">
                <a16:creationId xmlns:a16="http://schemas.microsoft.com/office/drawing/2014/main" id="{C8AC6002-9978-433E-A3D0-96BC380486C1}"/>
              </a:ext>
            </a:extLst>
          </p:cNvPr>
          <p:cNvSpPr>
            <a:spLocks noGrp="1"/>
          </p:cNvSpPr>
          <p:nvPr>
            <p:ph idx="1"/>
          </p:nvPr>
        </p:nvSpPr>
        <p:spPr/>
        <p:txBody>
          <a:bodyPr/>
          <a:lstStyle/>
          <a:p>
            <a:r>
              <a:rPr lang="en-US" dirty="0"/>
              <a:t>Domain Tagging </a:t>
            </a:r>
          </a:p>
          <a:p>
            <a:r>
              <a:rPr lang="en-US" dirty="0"/>
              <a:t>And PTR updates</a:t>
            </a:r>
          </a:p>
        </p:txBody>
      </p:sp>
      <p:sp>
        <p:nvSpPr>
          <p:cNvPr id="4" name="Slide Number Placeholder 3">
            <a:extLst>
              <a:ext uri="{FF2B5EF4-FFF2-40B4-BE49-F238E27FC236}">
                <a16:creationId xmlns:a16="http://schemas.microsoft.com/office/drawing/2014/main" id="{991C66DF-3DC6-478C-B59E-921E555ECA1E}"/>
              </a:ext>
            </a:extLst>
          </p:cNvPr>
          <p:cNvSpPr>
            <a:spLocks noGrp="1"/>
          </p:cNvSpPr>
          <p:nvPr>
            <p:ph type="sldNum" sz="quarter" idx="12"/>
          </p:nvPr>
        </p:nvSpPr>
        <p:spPr/>
        <p:txBody>
          <a:bodyPr/>
          <a:lstStyle/>
          <a:p>
            <a:fld id="{761A266C-5E90-4206-8A84-D0CA263564C1}" type="slidenum">
              <a:rPr lang="en-US" smtClean="0"/>
              <a:t>19</a:t>
            </a:fld>
            <a:endParaRPr lang="en-US"/>
          </a:p>
        </p:txBody>
      </p:sp>
    </p:spTree>
    <p:extLst>
      <p:ext uri="{BB962C8B-B14F-4D97-AF65-F5344CB8AC3E}">
        <p14:creationId xmlns:p14="http://schemas.microsoft.com/office/powerpoint/2010/main" val="1281728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54A6-F66C-4AE3-A645-68457C142E6D}"/>
              </a:ext>
            </a:extLst>
          </p:cNvPr>
          <p:cNvSpPr>
            <a:spLocks noGrp="1"/>
          </p:cNvSpPr>
          <p:nvPr>
            <p:ph type="ctrTitle"/>
          </p:nvPr>
        </p:nvSpPr>
        <p:spPr>
          <a:xfrm>
            <a:off x="308919" y="2221942"/>
            <a:ext cx="8526162" cy="1571874"/>
          </a:xfrm>
        </p:spPr>
        <p:txBody>
          <a:bodyPr>
            <a:noAutofit/>
          </a:bodyPr>
          <a:lstStyle/>
          <a:p>
            <a:r>
              <a:rPr lang="en-US" sz="3200" dirty="0"/>
              <a:t>A Vulnerability-Tolerant Secure Architecture Based on Ensembles of Moving Target Defenses with Churn</a:t>
            </a:r>
          </a:p>
        </p:txBody>
      </p:sp>
      <p:sp>
        <p:nvSpPr>
          <p:cNvPr id="3" name="Subtitle 2">
            <a:extLst>
              <a:ext uri="{FF2B5EF4-FFF2-40B4-BE49-F238E27FC236}">
                <a16:creationId xmlns:a16="http://schemas.microsoft.com/office/drawing/2014/main" id="{708FA9FF-C1F8-40C6-AB30-B796485F3884}"/>
              </a:ext>
            </a:extLst>
          </p:cNvPr>
          <p:cNvSpPr>
            <a:spLocks noGrp="1"/>
          </p:cNvSpPr>
          <p:nvPr>
            <p:ph type="subTitle" idx="1"/>
          </p:nvPr>
        </p:nvSpPr>
        <p:spPr>
          <a:xfrm>
            <a:off x="308919" y="3952818"/>
            <a:ext cx="8526162" cy="2559981"/>
          </a:xfrm>
        </p:spPr>
        <p:txBody>
          <a:bodyPr>
            <a:noAutofit/>
          </a:bodyPr>
          <a:lstStyle/>
          <a:p>
            <a:r>
              <a:rPr lang="en-US" sz="2000" b="1" i="1" dirty="0"/>
              <a:t>M. Gallagher, </a:t>
            </a:r>
            <a:r>
              <a:rPr lang="en-US" sz="2000" dirty="0"/>
              <a:t>L.</a:t>
            </a:r>
            <a:r>
              <a:rPr lang="en-US" sz="2000" b="1" i="1" dirty="0"/>
              <a:t> </a:t>
            </a:r>
            <a:r>
              <a:rPr lang="en-US" sz="2000" dirty="0" err="1"/>
              <a:t>Biernacki</a:t>
            </a:r>
            <a:r>
              <a:rPr lang="en-US" sz="2000" dirty="0"/>
              <a:t>, S. Chen, Z.B. </a:t>
            </a:r>
            <a:r>
              <a:rPr lang="en-US" sz="2000" dirty="0" err="1"/>
              <a:t>Aweke</a:t>
            </a:r>
            <a:r>
              <a:rPr lang="en-US" sz="2000" dirty="0"/>
              <a:t>, S.F. </a:t>
            </a:r>
            <a:r>
              <a:rPr lang="en-US" sz="2000" dirty="0" err="1"/>
              <a:t>Yitbarek</a:t>
            </a:r>
            <a:r>
              <a:rPr lang="en-US" sz="2000" dirty="0"/>
              <a:t>, M.T. Aga, A. Harris, Z. Xu, B. </a:t>
            </a:r>
            <a:r>
              <a:rPr lang="en-US" sz="2000" dirty="0" err="1"/>
              <a:t>Kasikci</a:t>
            </a:r>
            <a:r>
              <a:rPr lang="en-US" sz="2000" dirty="0"/>
              <a:t>, V. Bertacco, S. Malik, M. Tiwari, T. Austin</a:t>
            </a:r>
          </a:p>
        </p:txBody>
      </p:sp>
      <p:cxnSp>
        <p:nvCxnSpPr>
          <p:cNvPr id="5" name="Straight Connector 4">
            <a:extLst>
              <a:ext uri="{FF2B5EF4-FFF2-40B4-BE49-F238E27FC236}">
                <a16:creationId xmlns:a16="http://schemas.microsoft.com/office/drawing/2014/main" id="{B3E871FD-923F-4625-BCD9-2EE91D52B2CC}"/>
              </a:ext>
            </a:extLst>
          </p:cNvPr>
          <p:cNvCxnSpPr/>
          <p:nvPr/>
        </p:nvCxnSpPr>
        <p:spPr>
          <a:xfrm>
            <a:off x="308919" y="3849799"/>
            <a:ext cx="8526162" cy="0"/>
          </a:xfrm>
          <a:prstGeom prst="line">
            <a:avLst/>
          </a:prstGeom>
          <a:ln>
            <a:solidFill>
              <a:srgbClr val="00FDFD"/>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91E14F8E-02D0-4F28-9591-D22CBB29E749}"/>
              </a:ext>
            </a:extLst>
          </p:cNvPr>
          <p:cNvGrpSpPr/>
          <p:nvPr/>
        </p:nvGrpSpPr>
        <p:grpSpPr>
          <a:xfrm>
            <a:off x="2609346" y="4884585"/>
            <a:ext cx="3925309" cy="336500"/>
            <a:chOff x="2338371" y="4853485"/>
            <a:chExt cx="3925309" cy="336500"/>
          </a:xfrm>
        </p:grpSpPr>
        <p:pic>
          <p:nvPicPr>
            <p:cNvPr id="7" name="Picture 6">
              <a:extLst>
                <a:ext uri="{FF2B5EF4-FFF2-40B4-BE49-F238E27FC236}">
                  <a16:creationId xmlns:a16="http://schemas.microsoft.com/office/drawing/2014/main" id="{63BDD0E1-952E-44AE-A86A-E04B8D64DD75}"/>
                </a:ext>
              </a:extLst>
            </p:cNvPr>
            <p:cNvPicPr>
              <a:picLocks noChangeAspect="1"/>
            </p:cNvPicPr>
            <p:nvPr/>
          </p:nvPicPr>
          <p:blipFill rotWithShape="1">
            <a:blip r:embed="rId2">
              <a:extLst>
                <a:ext uri="{28A0092B-C50C-407E-A947-70E740481C1C}">
                  <a14:useLocalDpi xmlns:a14="http://schemas.microsoft.com/office/drawing/2010/main"/>
                </a:ext>
              </a:extLst>
            </a:blip>
            <a:srcRect t="29574" b="29062"/>
            <a:stretch/>
          </p:blipFill>
          <p:spPr>
            <a:xfrm>
              <a:off x="2338371" y="4857136"/>
              <a:ext cx="1414835" cy="329199"/>
            </a:xfrm>
            <a:prstGeom prst="rect">
              <a:avLst/>
            </a:prstGeom>
          </p:spPr>
        </p:pic>
        <p:pic>
          <p:nvPicPr>
            <p:cNvPr id="9" name="Picture 8">
              <a:extLst>
                <a:ext uri="{FF2B5EF4-FFF2-40B4-BE49-F238E27FC236}">
                  <a16:creationId xmlns:a16="http://schemas.microsoft.com/office/drawing/2014/main" id="{1E37C628-53F7-4898-BF5C-6EC0D401BDE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52752" y="4867434"/>
              <a:ext cx="1103000" cy="315389"/>
            </a:xfrm>
            <a:prstGeom prst="rect">
              <a:avLst/>
            </a:prstGeom>
          </p:spPr>
        </p:pic>
        <p:pic>
          <p:nvPicPr>
            <p:cNvPr id="19" name="Picture 18">
              <a:extLst>
                <a:ext uri="{FF2B5EF4-FFF2-40B4-BE49-F238E27FC236}">
                  <a16:creationId xmlns:a16="http://schemas.microsoft.com/office/drawing/2014/main" id="{65C09675-3174-4E50-8BCA-76511505020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55298" y="4853485"/>
              <a:ext cx="1008382" cy="336500"/>
            </a:xfrm>
            <a:prstGeom prst="rect">
              <a:avLst/>
            </a:prstGeom>
          </p:spPr>
        </p:pic>
      </p:grpSp>
      <p:grpSp>
        <p:nvGrpSpPr>
          <p:cNvPr id="4" name="Group 3">
            <a:extLst>
              <a:ext uri="{FF2B5EF4-FFF2-40B4-BE49-F238E27FC236}">
                <a16:creationId xmlns:a16="http://schemas.microsoft.com/office/drawing/2014/main" id="{C0B68D5A-2D84-457A-95FA-6A505D864508}"/>
              </a:ext>
            </a:extLst>
          </p:cNvPr>
          <p:cNvGrpSpPr/>
          <p:nvPr/>
        </p:nvGrpSpPr>
        <p:grpSpPr>
          <a:xfrm>
            <a:off x="0" y="6297890"/>
            <a:ext cx="9144000" cy="560110"/>
            <a:chOff x="0" y="6297890"/>
            <a:chExt cx="9144000" cy="560110"/>
          </a:xfrm>
          <a:effectLst>
            <a:outerShdw blurRad="50800" dist="38100" dir="18900000" algn="bl" rotWithShape="0">
              <a:prstClr val="black">
                <a:alpha val="40000"/>
              </a:prstClr>
            </a:outerShdw>
          </a:effectLst>
        </p:grpSpPr>
        <p:sp>
          <p:nvSpPr>
            <p:cNvPr id="8" name="Trapezoid 18">
              <a:extLst>
                <a:ext uri="{FF2B5EF4-FFF2-40B4-BE49-F238E27FC236}">
                  <a16:creationId xmlns:a16="http://schemas.microsoft.com/office/drawing/2014/main" id="{526D4491-D1F1-43D7-831E-1FFFE84A9C84}"/>
                </a:ext>
              </a:extLst>
            </p:cNvPr>
            <p:cNvSpPr/>
            <p:nvPr/>
          </p:nvSpPr>
          <p:spPr>
            <a:xfrm>
              <a:off x="0" y="6297890"/>
              <a:ext cx="907176" cy="389967"/>
            </a:xfrm>
            <a:custGeom>
              <a:avLst/>
              <a:gdLst>
                <a:gd name="connsiteX0" fmla="*/ 0 w 877110"/>
                <a:gd name="connsiteY0" fmla="*/ 376618 h 376618"/>
                <a:gd name="connsiteX1" fmla="*/ 144881 w 877110"/>
                <a:gd name="connsiteY1" fmla="*/ 0 h 376618"/>
                <a:gd name="connsiteX2" fmla="*/ 732229 w 877110"/>
                <a:gd name="connsiteY2" fmla="*/ 0 h 376618"/>
                <a:gd name="connsiteX3" fmla="*/ 877110 w 877110"/>
                <a:gd name="connsiteY3" fmla="*/ 376618 h 376618"/>
                <a:gd name="connsiteX4" fmla="*/ 0 w 877110"/>
                <a:gd name="connsiteY4" fmla="*/ 376618 h 376618"/>
                <a:gd name="connsiteX0" fmla="*/ 21980 w 899090"/>
                <a:gd name="connsiteY0" fmla="*/ 389967 h 389967"/>
                <a:gd name="connsiteX1" fmla="*/ 0 w 899090"/>
                <a:gd name="connsiteY1" fmla="*/ 0 h 389967"/>
                <a:gd name="connsiteX2" fmla="*/ 754209 w 899090"/>
                <a:gd name="connsiteY2" fmla="*/ 13349 h 389967"/>
                <a:gd name="connsiteX3" fmla="*/ 899090 w 899090"/>
                <a:gd name="connsiteY3" fmla="*/ 389967 h 389967"/>
                <a:gd name="connsiteX4" fmla="*/ 21980 w 899090"/>
                <a:gd name="connsiteY4" fmla="*/ 389967 h 389967"/>
                <a:gd name="connsiteX0" fmla="*/ 0 w 877110"/>
                <a:gd name="connsiteY0" fmla="*/ 389967 h 389967"/>
                <a:gd name="connsiteX1" fmla="*/ 245 w 877110"/>
                <a:gd name="connsiteY1" fmla="*/ 0 h 389967"/>
                <a:gd name="connsiteX2" fmla="*/ 732229 w 877110"/>
                <a:gd name="connsiteY2" fmla="*/ 13349 h 389967"/>
                <a:gd name="connsiteX3" fmla="*/ 877110 w 877110"/>
                <a:gd name="connsiteY3" fmla="*/ 389967 h 389967"/>
                <a:gd name="connsiteX4" fmla="*/ 0 w 877110"/>
                <a:gd name="connsiteY4" fmla="*/ 389967 h 389967"/>
                <a:gd name="connsiteX0" fmla="*/ 0 w 877110"/>
                <a:gd name="connsiteY0" fmla="*/ 389967 h 389967"/>
                <a:gd name="connsiteX1" fmla="*/ 245 w 877110"/>
                <a:gd name="connsiteY1" fmla="*/ 0 h 389967"/>
                <a:gd name="connsiteX2" fmla="*/ 583004 w 877110"/>
                <a:gd name="connsiteY2" fmla="*/ 10174 h 389967"/>
                <a:gd name="connsiteX3" fmla="*/ 877110 w 877110"/>
                <a:gd name="connsiteY3" fmla="*/ 389967 h 389967"/>
                <a:gd name="connsiteX4" fmla="*/ 0 w 877110"/>
                <a:gd name="connsiteY4" fmla="*/ 389967 h 389967"/>
                <a:gd name="connsiteX0" fmla="*/ 0 w 877110"/>
                <a:gd name="connsiteY0" fmla="*/ 389967 h 389967"/>
                <a:gd name="connsiteX1" fmla="*/ 245 w 877110"/>
                <a:gd name="connsiteY1" fmla="*/ 0 h 389967"/>
                <a:gd name="connsiteX2" fmla="*/ 583004 w 877110"/>
                <a:gd name="connsiteY2" fmla="*/ 5411 h 389967"/>
                <a:gd name="connsiteX3" fmla="*/ 877110 w 877110"/>
                <a:gd name="connsiteY3" fmla="*/ 389967 h 389967"/>
                <a:gd name="connsiteX4" fmla="*/ 0 w 877110"/>
                <a:gd name="connsiteY4" fmla="*/ 389967 h 389967"/>
                <a:gd name="connsiteX0" fmla="*/ 0 w 877110"/>
                <a:gd name="connsiteY0" fmla="*/ 389967 h 389967"/>
                <a:gd name="connsiteX1" fmla="*/ 245 w 877110"/>
                <a:gd name="connsiteY1" fmla="*/ 0 h 389967"/>
                <a:gd name="connsiteX2" fmla="*/ 583004 w 877110"/>
                <a:gd name="connsiteY2" fmla="*/ 3029 h 389967"/>
                <a:gd name="connsiteX3" fmla="*/ 877110 w 877110"/>
                <a:gd name="connsiteY3" fmla="*/ 389967 h 389967"/>
                <a:gd name="connsiteX4" fmla="*/ 0 w 877110"/>
                <a:gd name="connsiteY4" fmla="*/ 389967 h 389967"/>
                <a:gd name="connsiteX0" fmla="*/ 0 w 877110"/>
                <a:gd name="connsiteY0" fmla="*/ 389967 h 389967"/>
                <a:gd name="connsiteX1" fmla="*/ 245 w 877110"/>
                <a:gd name="connsiteY1" fmla="*/ 0 h 389967"/>
                <a:gd name="connsiteX2" fmla="*/ 583004 w 877110"/>
                <a:gd name="connsiteY2" fmla="*/ 648 h 389967"/>
                <a:gd name="connsiteX3" fmla="*/ 877110 w 877110"/>
                <a:gd name="connsiteY3" fmla="*/ 389967 h 389967"/>
                <a:gd name="connsiteX4" fmla="*/ 0 w 877110"/>
                <a:gd name="connsiteY4" fmla="*/ 389967 h 389967"/>
                <a:gd name="connsiteX0" fmla="*/ 0 w 908611"/>
                <a:gd name="connsiteY0" fmla="*/ 389967 h 389967"/>
                <a:gd name="connsiteX1" fmla="*/ 245 w 908611"/>
                <a:gd name="connsiteY1" fmla="*/ 0 h 389967"/>
                <a:gd name="connsiteX2" fmla="*/ 583004 w 908611"/>
                <a:gd name="connsiteY2" fmla="*/ 648 h 389967"/>
                <a:gd name="connsiteX3" fmla="*/ 908611 w 908611"/>
                <a:gd name="connsiteY3" fmla="*/ 389967 h 389967"/>
                <a:gd name="connsiteX4" fmla="*/ 0 w 908611"/>
                <a:gd name="connsiteY4" fmla="*/ 389967 h 389967"/>
                <a:gd name="connsiteX0" fmla="*/ 0 w 923151"/>
                <a:gd name="connsiteY0" fmla="*/ 389967 h 389967"/>
                <a:gd name="connsiteX1" fmla="*/ 245 w 923151"/>
                <a:gd name="connsiteY1" fmla="*/ 0 h 389967"/>
                <a:gd name="connsiteX2" fmla="*/ 583004 w 923151"/>
                <a:gd name="connsiteY2" fmla="*/ 648 h 389967"/>
                <a:gd name="connsiteX3" fmla="*/ 923151 w 923151"/>
                <a:gd name="connsiteY3" fmla="*/ 389967 h 389967"/>
                <a:gd name="connsiteX4" fmla="*/ 0 w 923151"/>
                <a:gd name="connsiteY4" fmla="*/ 389967 h 38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151" h="389967">
                  <a:moveTo>
                    <a:pt x="0" y="389967"/>
                  </a:moveTo>
                  <a:cubicBezTo>
                    <a:pt x="82" y="259978"/>
                    <a:pt x="163" y="129989"/>
                    <a:pt x="245" y="0"/>
                  </a:cubicBezTo>
                  <a:lnTo>
                    <a:pt x="583004" y="648"/>
                  </a:lnTo>
                  <a:lnTo>
                    <a:pt x="923151" y="389967"/>
                  </a:lnTo>
                  <a:lnTo>
                    <a:pt x="0" y="389967"/>
                  </a:lnTo>
                  <a:close/>
                </a:path>
              </a:pathLst>
            </a:cu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3363BF3-21DB-4635-A9C7-60EF5D9CB3B9}"/>
                </a:ext>
              </a:extLst>
            </p:cNvPr>
            <p:cNvSpPr/>
            <p:nvPr/>
          </p:nvSpPr>
          <p:spPr>
            <a:xfrm>
              <a:off x="0" y="6481382"/>
              <a:ext cx="9144000" cy="376618"/>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42E6EEEA-5A97-4796-A442-6C134CC72A1D}"/>
              </a:ext>
            </a:extLst>
          </p:cNvPr>
          <p:cNvPicPr>
            <a:picLocks noChangeAspect="1"/>
          </p:cNvPicPr>
          <p:nvPr/>
        </p:nvPicPr>
        <p:blipFill rotWithShape="1">
          <a:blip r:embed="rId5">
            <a:extLst>
              <a:ext uri="{28A0092B-C50C-407E-A947-70E740481C1C}">
                <a14:useLocalDpi xmlns:a14="http://schemas.microsoft.com/office/drawing/2010/main"/>
              </a:ext>
            </a:extLst>
          </a:blip>
          <a:srcRect l="3701" t="17316" r="4931" b="18117"/>
          <a:stretch/>
        </p:blipFill>
        <p:spPr>
          <a:xfrm>
            <a:off x="0" y="6327932"/>
            <a:ext cx="750094" cy="530068"/>
          </a:xfrm>
          <a:prstGeom prst="rect">
            <a:avLst/>
          </a:prstGeom>
        </p:spPr>
      </p:pic>
      <p:cxnSp>
        <p:nvCxnSpPr>
          <p:cNvPr id="13" name="Straight Connector 12">
            <a:extLst>
              <a:ext uri="{FF2B5EF4-FFF2-40B4-BE49-F238E27FC236}">
                <a16:creationId xmlns:a16="http://schemas.microsoft.com/office/drawing/2014/main" id="{CA93D942-DACF-484C-B982-90DE92A43F4D}"/>
              </a:ext>
            </a:extLst>
          </p:cNvPr>
          <p:cNvCxnSpPr>
            <a:cxnSpLocks/>
          </p:cNvCxnSpPr>
          <p:nvPr/>
        </p:nvCxnSpPr>
        <p:spPr>
          <a:xfrm>
            <a:off x="7290318" y="6681238"/>
            <a:ext cx="1166213" cy="0"/>
          </a:xfrm>
          <a:prstGeom prst="line">
            <a:avLst/>
          </a:prstGeom>
          <a:ln w="12700">
            <a:solidFill>
              <a:srgbClr val="00FDFD"/>
            </a:solidFill>
          </a:ln>
        </p:spPr>
        <p:style>
          <a:lnRef idx="1">
            <a:schemeClr val="accent1"/>
          </a:lnRef>
          <a:fillRef idx="0">
            <a:schemeClr val="accent1"/>
          </a:fillRef>
          <a:effectRef idx="0">
            <a:schemeClr val="accent1"/>
          </a:effectRef>
          <a:fontRef idx="minor">
            <a:schemeClr val="tx1"/>
          </a:fontRef>
        </p:style>
      </p:cxnSp>
      <p:sp>
        <p:nvSpPr>
          <p:cNvPr id="14" name="Parallelogram 13">
            <a:extLst>
              <a:ext uri="{FF2B5EF4-FFF2-40B4-BE49-F238E27FC236}">
                <a16:creationId xmlns:a16="http://schemas.microsoft.com/office/drawing/2014/main" id="{BF774EEE-6F58-4B19-B4AE-040E86F90D68}"/>
              </a:ext>
            </a:extLst>
          </p:cNvPr>
          <p:cNvSpPr/>
          <p:nvPr/>
        </p:nvSpPr>
        <p:spPr>
          <a:xfrm>
            <a:off x="816465" y="6578261"/>
            <a:ext cx="169252" cy="194668"/>
          </a:xfrm>
          <a:prstGeom prst="parallelogram">
            <a:avLst>
              <a:gd name="adj" fmla="val 75263"/>
            </a:avLst>
          </a:prstGeom>
          <a:solidFill>
            <a:srgbClr val="00FDFD"/>
          </a:solidFill>
          <a:ln>
            <a:solidFill>
              <a:srgbClr val="00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4BC331F-2F7D-4352-8FC9-E65DF7191D23}"/>
              </a:ext>
            </a:extLst>
          </p:cNvPr>
          <p:cNvSpPr txBox="1"/>
          <p:nvPr/>
        </p:nvSpPr>
        <p:spPr>
          <a:xfrm>
            <a:off x="1093510" y="6469191"/>
            <a:ext cx="6489168" cy="400110"/>
          </a:xfrm>
          <a:prstGeom prst="rect">
            <a:avLst/>
          </a:prstGeom>
          <a:noFill/>
        </p:spPr>
        <p:txBody>
          <a:bodyPr wrap="square" rtlCol="0">
            <a:spAutoFit/>
          </a:bodyPr>
          <a:lstStyle/>
          <a:p>
            <a:r>
              <a:rPr lang="en-US" sz="2000" dirty="0">
                <a:solidFill>
                  <a:srgbClr val="00FDFD"/>
                </a:solidFill>
                <a:latin typeface="BankGothic" panose="02000800000000000000" pitchFamily="2" charset="0"/>
              </a:rPr>
              <a:t>ASPLOS 2019 </a:t>
            </a:r>
            <a:r>
              <a:rPr lang="en-US" sz="2000" dirty="0">
                <a:solidFill>
                  <a:srgbClr val="00FDFD"/>
                </a:solidFill>
                <a:latin typeface="BankGothic" panose="02000800000000000000" pitchFamily="2" charset="0"/>
                <a:sym typeface="Wingdings" panose="05000000000000000000" pitchFamily="2" charset="2"/>
              </a:rPr>
              <a:t>– </a:t>
            </a:r>
            <a:r>
              <a:rPr lang="en-US" sz="2000" dirty="0">
                <a:solidFill>
                  <a:srgbClr val="00FDFD"/>
                </a:solidFill>
                <a:latin typeface="BankGothic" panose="02000800000000000000" pitchFamily="2" charset="0"/>
              </a:rPr>
              <a:t>Security II – 2019.04.16</a:t>
            </a:r>
          </a:p>
        </p:txBody>
      </p:sp>
      <p:sp>
        <p:nvSpPr>
          <p:cNvPr id="16" name="Parallelogram 15">
            <a:extLst>
              <a:ext uri="{FF2B5EF4-FFF2-40B4-BE49-F238E27FC236}">
                <a16:creationId xmlns:a16="http://schemas.microsoft.com/office/drawing/2014/main" id="{8DD08303-49B2-4B00-BB4E-2095A29677B7}"/>
              </a:ext>
            </a:extLst>
          </p:cNvPr>
          <p:cNvSpPr/>
          <p:nvPr/>
        </p:nvSpPr>
        <p:spPr>
          <a:xfrm>
            <a:off x="982911" y="6578261"/>
            <a:ext cx="169252" cy="194668"/>
          </a:xfrm>
          <a:prstGeom prst="parallelogram">
            <a:avLst>
              <a:gd name="adj" fmla="val 75263"/>
            </a:avLst>
          </a:prstGeom>
          <a:solidFill>
            <a:srgbClr val="00FDFD"/>
          </a:solidFill>
          <a:ln>
            <a:solidFill>
              <a:srgbClr val="00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8AFB6DA3-7AAD-4ABC-A9EB-16AB50C95820}"/>
              </a:ext>
            </a:extLst>
          </p:cNvPr>
          <p:cNvSpPr txBox="1">
            <a:spLocks/>
          </p:cNvSpPr>
          <p:nvPr/>
        </p:nvSpPr>
        <p:spPr>
          <a:xfrm>
            <a:off x="8515350" y="6481382"/>
            <a:ext cx="516112" cy="365125"/>
          </a:xfrm>
          <a:prstGeom prst="rect">
            <a:avLst/>
          </a:prstGeom>
        </p:spPr>
        <p:txBody>
          <a:bodyPr vert="horz" lIns="91440" tIns="45720" rIns="91440" bIns="45720" rtlCol="0" anchor="ctr"/>
          <a:lstStyle>
            <a:defPPr>
              <a:defRPr lang="en-US"/>
            </a:defPPr>
            <a:lvl1pPr marL="0" algn="r" defTabSz="457200" rtl="0" eaLnBrk="1" latinLnBrk="0" hangingPunct="1">
              <a:defRPr sz="16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61A266C-5E90-4206-8A84-D0CA263564C1}" type="slidenum">
              <a:rPr lang="en-US" smtClean="0"/>
              <a:pPr/>
              <a:t>2</a:t>
            </a:fld>
            <a:endParaRPr lang="en-US" dirty="0"/>
          </a:p>
        </p:txBody>
      </p:sp>
      <mc:AlternateContent xmlns:mc="http://schemas.openxmlformats.org/markup-compatibility/2006" xmlns:p14="http://schemas.microsoft.com/office/powerpoint/2010/main">
        <mc:Choice Requires="p14">
          <p:contentPart p14:bwMode="auto" r:id="rId6">
            <p14:nvContentPartPr>
              <p14:cNvPr id="25" name="Ink 24">
                <a:extLst>
                  <a:ext uri="{FF2B5EF4-FFF2-40B4-BE49-F238E27FC236}">
                    <a16:creationId xmlns:a16="http://schemas.microsoft.com/office/drawing/2014/main" id="{AF745796-F1BF-4927-B102-2A0584410417}"/>
                  </a:ext>
                </a:extLst>
              </p14:cNvPr>
              <p14:cNvContentPartPr/>
              <p14:nvPr/>
            </p14:nvContentPartPr>
            <p14:xfrm>
              <a:off x="1989697" y="2544608"/>
              <a:ext cx="4144680" cy="171720"/>
            </p14:xfrm>
          </p:contentPart>
        </mc:Choice>
        <mc:Fallback xmlns="">
          <p:pic>
            <p:nvPicPr>
              <p:cNvPr id="25" name="Ink 24">
                <a:extLst>
                  <a:ext uri="{FF2B5EF4-FFF2-40B4-BE49-F238E27FC236}">
                    <a16:creationId xmlns:a16="http://schemas.microsoft.com/office/drawing/2014/main" id="{AF745796-F1BF-4927-B102-2A0584410417}"/>
                  </a:ext>
                </a:extLst>
              </p:cNvPr>
              <p:cNvPicPr/>
              <p:nvPr/>
            </p:nvPicPr>
            <p:blipFill>
              <a:blip r:embed="rId7"/>
              <a:stretch>
                <a:fillRect/>
              </a:stretch>
            </p:blipFill>
            <p:spPr>
              <a:xfrm>
                <a:off x="1935697" y="2436968"/>
                <a:ext cx="425232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8CF40E06-7FB7-4057-A15F-137B467404C4}"/>
                  </a:ext>
                </a:extLst>
              </p14:cNvPr>
              <p14:cNvContentPartPr/>
              <p14:nvPr/>
            </p14:nvContentPartPr>
            <p14:xfrm>
              <a:off x="3596737" y="2986328"/>
              <a:ext cx="4489560" cy="142560"/>
            </p14:xfrm>
          </p:contentPart>
        </mc:Choice>
        <mc:Fallback xmlns="">
          <p:pic>
            <p:nvPicPr>
              <p:cNvPr id="26" name="Ink 25">
                <a:extLst>
                  <a:ext uri="{FF2B5EF4-FFF2-40B4-BE49-F238E27FC236}">
                    <a16:creationId xmlns:a16="http://schemas.microsoft.com/office/drawing/2014/main" id="{8CF40E06-7FB7-4057-A15F-137B467404C4}"/>
                  </a:ext>
                </a:extLst>
              </p:cNvPr>
              <p:cNvPicPr/>
              <p:nvPr/>
            </p:nvPicPr>
            <p:blipFill>
              <a:blip r:embed="rId9"/>
              <a:stretch>
                <a:fillRect/>
              </a:stretch>
            </p:blipFill>
            <p:spPr>
              <a:xfrm>
                <a:off x="3542737" y="2878688"/>
                <a:ext cx="459720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Ink 26">
                <a:extLst>
                  <a:ext uri="{FF2B5EF4-FFF2-40B4-BE49-F238E27FC236}">
                    <a16:creationId xmlns:a16="http://schemas.microsoft.com/office/drawing/2014/main" id="{828D5962-4334-436A-A7C9-D6B4CFC2CF64}"/>
                  </a:ext>
                </a:extLst>
              </p14:cNvPr>
              <p14:cNvContentPartPr/>
              <p14:nvPr/>
            </p14:nvContentPartPr>
            <p14:xfrm>
              <a:off x="1241977" y="3478676"/>
              <a:ext cx="4492080" cy="194760"/>
            </p14:xfrm>
          </p:contentPart>
        </mc:Choice>
        <mc:Fallback xmlns="">
          <p:pic>
            <p:nvPicPr>
              <p:cNvPr id="27" name="Ink 26">
                <a:extLst>
                  <a:ext uri="{FF2B5EF4-FFF2-40B4-BE49-F238E27FC236}">
                    <a16:creationId xmlns:a16="http://schemas.microsoft.com/office/drawing/2014/main" id="{828D5962-4334-436A-A7C9-D6B4CFC2CF64}"/>
                  </a:ext>
                </a:extLst>
              </p:cNvPr>
              <p:cNvPicPr/>
              <p:nvPr/>
            </p:nvPicPr>
            <p:blipFill>
              <a:blip r:embed="rId11"/>
              <a:stretch>
                <a:fillRect/>
              </a:stretch>
            </p:blipFill>
            <p:spPr>
              <a:xfrm>
                <a:off x="1187977" y="3370676"/>
                <a:ext cx="4599720" cy="410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0" name="Ink 39">
                <a:extLst>
                  <a:ext uri="{FF2B5EF4-FFF2-40B4-BE49-F238E27FC236}">
                    <a16:creationId xmlns:a16="http://schemas.microsoft.com/office/drawing/2014/main" id="{8892409C-9391-4D15-BD2A-23B7AE5EC297}"/>
                  </a:ext>
                </a:extLst>
              </p14:cNvPr>
              <p14:cNvContentPartPr/>
              <p14:nvPr/>
            </p14:nvContentPartPr>
            <p14:xfrm>
              <a:off x="6590497" y="2947668"/>
              <a:ext cx="1826640" cy="1157040"/>
            </p14:xfrm>
          </p:contentPart>
        </mc:Choice>
        <mc:Fallback xmlns="">
          <p:pic>
            <p:nvPicPr>
              <p:cNvPr id="40" name="Ink 39">
                <a:extLst>
                  <a:ext uri="{FF2B5EF4-FFF2-40B4-BE49-F238E27FC236}">
                    <a16:creationId xmlns:a16="http://schemas.microsoft.com/office/drawing/2014/main" id="{8892409C-9391-4D15-BD2A-23B7AE5EC297}"/>
                  </a:ext>
                </a:extLst>
              </p:cNvPr>
              <p:cNvPicPr/>
              <p:nvPr/>
            </p:nvPicPr>
            <p:blipFill>
              <a:blip r:embed="rId13"/>
              <a:stretch>
                <a:fillRect/>
              </a:stretch>
            </p:blipFill>
            <p:spPr>
              <a:xfrm>
                <a:off x="6527497" y="2885028"/>
                <a:ext cx="1952280" cy="1282680"/>
              </a:xfrm>
              <a:prstGeom prst="rect">
                <a:avLst/>
              </a:prstGeom>
            </p:spPr>
          </p:pic>
        </mc:Fallback>
      </mc:AlternateContent>
    </p:spTree>
    <p:extLst>
      <p:ext uri="{BB962C8B-B14F-4D97-AF65-F5344CB8AC3E}">
        <p14:creationId xmlns:p14="http://schemas.microsoft.com/office/powerpoint/2010/main" val="39184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heel(1)">
                                      <p:cBhvr>
                                        <p:cTn id="20"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35992-D994-450F-B889-7849680A5DEF}"/>
              </a:ext>
            </a:extLst>
          </p:cNvPr>
          <p:cNvSpPr>
            <a:spLocks noGrp="1"/>
          </p:cNvSpPr>
          <p:nvPr>
            <p:ph type="title"/>
          </p:nvPr>
        </p:nvSpPr>
        <p:spPr/>
        <p:txBody>
          <a:bodyPr/>
          <a:lstStyle/>
          <a:p>
            <a:r>
              <a:rPr lang="en-US" dirty="0"/>
              <a:t>Domain Tagging</a:t>
            </a:r>
          </a:p>
        </p:txBody>
      </p:sp>
      <p:sp>
        <p:nvSpPr>
          <p:cNvPr id="3" name="Content Placeholder 2">
            <a:extLst>
              <a:ext uri="{FF2B5EF4-FFF2-40B4-BE49-F238E27FC236}">
                <a16:creationId xmlns:a16="http://schemas.microsoft.com/office/drawing/2014/main" id="{AB2B76D5-2FE7-40C4-BF0F-F57AFDCF02F2}"/>
              </a:ext>
            </a:extLst>
          </p:cNvPr>
          <p:cNvSpPr>
            <a:spLocks noGrp="1"/>
          </p:cNvSpPr>
          <p:nvPr>
            <p:ph idx="1"/>
          </p:nvPr>
        </p:nvSpPr>
        <p:spPr/>
        <p:txBody>
          <a:bodyPr/>
          <a:lstStyle/>
          <a:p>
            <a:r>
              <a:rPr lang="en-US" dirty="0"/>
              <a:t>Four distinct domains/ uses 2b domain tags:</a:t>
            </a:r>
          </a:p>
          <a:p>
            <a:r>
              <a:rPr lang="en-US" dirty="0"/>
              <a:t>code (C), code pointers(CP), data pointers (DP), and other data (D). </a:t>
            </a:r>
          </a:p>
          <a:p>
            <a:r>
              <a:rPr lang="en-US" dirty="0"/>
              <a:t>The pipeline is responsible for propagating tags; specifically, domain tags are fetched into the pipeline and used to compute the tag of the output value for every instruction. Initial tag values come from the compiler, while the microarchitecture is augmented to support tag storage.</a:t>
            </a:r>
          </a:p>
          <a:p>
            <a:endParaRPr lang="en-US" dirty="0"/>
          </a:p>
        </p:txBody>
      </p:sp>
      <p:sp>
        <p:nvSpPr>
          <p:cNvPr id="4" name="Slide Number Placeholder 3">
            <a:extLst>
              <a:ext uri="{FF2B5EF4-FFF2-40B4-BE49-F238E27FC236}">
                <a16:creationId xmlns:a16="http://schemas.microsoft.com/office/drawing/2014/main" id="{D66E01C0-FBBE-44EA-AFE6-130C979C0C56}"/>
              </a:ext>
            </a:extLst>
          </p:cNvPr>
          <p:cNvSpPr>
            <a:spLocks noGrp="1"/>
          </p:cNvSpPr>
          <p:nvPr>
            <p:ph type="sldNum" sz="quarter" idx="12"/>
          </p:nvPr>
        </p:nvSpPr>
        <p:spPr/>
        <p:txBody>
          <a:bodyPr/>
          <a:lstStyle/>
          <a:p>
            <a:fld id="{761A266C-5E90-4206-8A84-D0CA263564C1}" type="slidenum">
              <a:rPr lang="en-US" smtClean="0"/>
              <a:t>20</a:t>
            </a:fld>
            <a:endParaRPr lang="en-US"/>
          </a:p>
        </p:txBody>
      </p:sp>
    </p:spTree>
    <p:extLst>
      <p:ext uri="{BB962C8B-B14F-4D97-AF65-F5344CB8AC3E}">
        <p14:creationId xmlns:p14="http://schemas.microsoft.com/office/powerpoint/2010/main" val="2588051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1E852-5F00-41BF-BF01-C832580ACCE4}"/>
              </a:ext>
            </a:extLst>
          </p:cNvPr>
          <p:cNvSpPr>
            <a:spLocks noGrp="1"/>
          </p:cNvSpPr>
          <p:nvPr>
            <p:ph type="title"/>
          </p:nvPr>
        </p:nvSpPr>
        <p:spPr/>
        <p:txBody>
          <a:bodyPr/>
          <a:lstStyle/>
          <a:p>
            <a:r>
              <a:rPr lang="en-US" dirty="0"/>
              <a:t>Tagging Support</a:t>
            </a:r>
          </a:p>
        </p:txBody>
      </p:sp>
      <p:sp>
        <p:nvSpPr>
          <p:cNvPr id="3" name="Content Placeholder 2">
            <a:extLst>
              <a:ext uri="{FF2B5EF4-FFF2-40B4-BE49-F238E27FC236}">
                <a16:creationId xmlns:a16="http://schemas.microsoft.com/office/drawing/2014/main" id="{ABBBD49B-1EFF-40DC-8195-340D720D6011}"/>
              </a:ext>
            </a:extLst>
          </p:cNvPr>
          <p:cNvSpPr>
            <a:spLocks noGrp="1"/>
          </p:cNvSpPr>
          <p:nvPr>
            <p:ph idx="1"/>
          </p:nvPr>
        </p:nvSpPr>
        <p:spPr/>
        <p:txBody>
          <a:bodyPr/>
          <a:lstStyle/>
          <a:p>
            <a:r>
              <a:rPr lang="en-US" dirty="0"/>
              <a:t>registers: 2b tag</a:t>
            </a:r>
          </a:p>
          <a:p>
            <a:r>
              <a:rPr lang="en-US" dirty="0"/>
              <a:t>memory 2b tag per 64b word</a:t>
            </a:r>
          </a:p>
          <a:p>
            <a:r>
              <a:rPr lang="en-US" dirty="0"/>
              <a:t>tag information resides in physical DRAM at an offset @ </a:t>
            </a:r>
            <a:r>
              <a:rPr lang="en-US" dirty="0" err="1"/>
              <a:t>start+phyaddr</a:t>
            </a:r>
            <a:r>
              <a:rPr lang="en-US" dirty="0"/>
              <a:t>/32, where @start is the address of the tags in DRAM</a:t>
            </a:r>
          </a:p>
          <a:p>
            <a:r>
              <a:rPr lang="en-US" dirty="0"/>
              <a:t>tags are cached throughout the memory hierarchy. The 64-byte tag groups read from DRAM are cached in a tag cache, and all data cache blocks are extended with 2-bits per 64-bit word, to store the additional domain tag bits with each cache block.</a:t>
            </a:r>
          </a:p>
          <a:p>
            <a:r>
              <a:rPr lang="en-US" dirty="0"/>
              <a:t> </a:t>
            </a:r>
          </a:p>
          <a:p>
            <a:endParaRPr lang="en-US" dirty="0"/>
          </a:p>
        </p:txBody>
      </p:sp>
      <p:sp>
        <p:nvSpPr>
          <p:cNvPr id="4" name="Slide Number Placeholder 3">
            <a:extLst>
              <a:ext uri="{FF2B5EF4-FFF2-40B4-BE49-F238E27FC236}">
                <a16:creationId xmlns:a16="http://schemas.microsoft.com/office/drawing/2014/main" id="{D2C60B8F-3A84-495C-B0D4-BD783C594979}"/>
              </a:ext>
            </a:extLst>
          </p:cNvPr>
          <p:cNvSpPr>
            <a:spLocks noGrp="1"/>
          </p:cNvSpPr>
          <p:nvPr>
            <p:ph type="sldNum" sz="quarter" idx="12"/>
          </p:nvPr>
        </p:nvSpPr>
        <p:spPr/>
        <p:txBody>
          <a:bodyPr/>
          <a:lstStyle/>
          <a:p>
            <a:fld id="{761A266C-5E90-4206-8A84-D0CA263564C1}" type="slidenum">
              <a:rPr lang="en-US" smtClean="0"/>
              <a:t>21</a:t>
            </a:fld>
            <a:endParaRPr lang="en-US"/>
          </a:p>
        </p:txBody>
      </p:sp>
    </p:spTree>
    <p:extLst>
      <p:ext uri="{BB962C8B-B14F-4D97-AF65-F5344CB8AC3E}">
        <p14:creationId xmlns:p14="http://schemas.microsoft.com/office/powerpoint/2010/main" val="2626896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A6754-463B-463B-A81F-3B169B4A551A}"/>
              </a:ext>
            </a:extLst>
          </p:cNvPr>
          <p:cNvSpPr>
            <a:spLocks noGrp="1"/>
          </p:cNvSpPr>
          <p:nvPr>
            <p:ph type="title"/>
          </p:nvPr>
        </p:nvSpPr>
        <p:spPr/>
        <p:txBody>
          <a:bodyPr/>
          <a:lstStyle/>
          <a:p>
            <a:r>
              <a:rPr lang="en-US" dirty="0"/>
              <a:t>Executing Mem Ops</a:t>
            </a:r>
          </a:p>
        </p:txBody>
      </p:sp>
      <p:sp>
        <p:nvSpPr>
          <p:cNvPr id="3" name="Content Placeholder 2">
            <a:extLst>
              <a:ext uri="{FF2B5EF4-FFF2-40B4-BE49-F238E27FC236}">
                <a16:creationId xmlns:a16="http://schemas.microsoft.com/office/drawing/2014/main" id="{4D79A164-FEB7-4202-8283-F7AAFCA97C9B}"/>
              </a:ext>
            </a:extLst>
          </p:cNvPr>
          <p:cNvSpPr>
            <a:spLocks noGrp="1"/>
          </p:cNvSpPr>
          <p:nvPr>
            <p:ph idx="1"/>
          </p:nvPr>
        </p:nvSpPr>
        <p:spPr/>
        <p:txBody>
          <a:bodyPr/>
          <a:lstStyle/>
          <a:p>
            <a:r>
              <a:rPr lang="en-US" dirty="0"/>
              <a:t>First map the pointers to VAS. </a:t>
            </a:r>
          </a:p>
          <a:p>
            <a:pPr>
              <a:buFont typeface="Wingdings" panose="05000000000000000000" pitchFamily="2" charset="2"/>
              <a:buChar char="à"/>
            </a:pPr>
            <a:r>
              <a:rPr lang="en-US" dirty="0"/>
              <a:t>memory system sees the regular virtual address map. </a:t>
            </a:r>
          </a:p>
          <a:p>
            <a:pPr marL="0" indent="0">
              <a:buNone/>
            </a:pPr>
            <a:r>
              <a:rPr lang="en-US" dirty="0"/>
              <a:t>* However, from the program’s perspective the correct DASD or DASC address must be given. </a:t>
            </a:r>
          </a:p>
          <a:p>
            <a:r>
              <a:rPr lang="en-US" dirty="0"/>
              <a:t>Translating from DAS to VAS: </a:t>
            </a:r>
          </a:p>
          <a:p>
            <a:pPr lvl="1"/>
            <a:r>
              <a:rPr lang="en-US" dirty="0"/>
              <a:t>subtracting from the current offset.</a:t>
            </a:r>
          </a:p>
          <a:p>
            <a:endParaRPr lang="en-US" dirty="0"/>
          </a:p>
        </p:txBody>
      </p:sp>
      <p:sp>
        <p:nvSpPr>
          <p:cNvPr id="4" name="Slide Number Placeholder 3">
            <a:extLst>
              <a:ext uri="{FF2B5EF4-FFF2-40B4-BE49-F238E27FC236}">
                <a16:creationId xmlns:a16="http://schemas.microsoft.com/office/drawing/2014/main" id="{7223345B-69E1-446A-A563-FDF7AB2CF35B}"/>
              </a:ext>
            </a:extLst>
          </p:cNvPr>
          <p:cNvSpPr>
            <a:spLocks noGrp="1"/>
          </p:cNvSpPr>
          <p:nvPr>
            <p:ph type="sldNum" sz="quarter" idx="12"/>
          </p:nvPr>
        </p:nvSpPr>
        <p:spPr/>
        <p:txBody>
          <a:bodyPr/>
          <a:lstStyle/>
          <a:p>
            <a:fld id="{761A266C-5E90-4206-8A84-D0CA263564C1}" type="slidenum">
              <a:rPr lang="en-US" smtClean="0"/>
              <a:t>22</a:t>
            </a:fld>
            <a:endParaRPr lang="en-US"/>
          </a:p>
        </p:txBody>
      </p:sp>
    </p:spTree>
    <p:extLst>
      <p:ext uri="{BB962C8B-B14F-4D97-AF65-F5344CB8AC3E}">
        <p14:creationId xmlns:p14="http://schemas.microsoft.com/office/powerpoint/2010/main" val="1341815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D5732-EE25-4119-BADF-CC019FEE86C0}"/>
              </a:ext>
            </a:extLst>
          </p:cNvPr>
          <p:cNvSpPr>
            <a:spLocks noGrp="1"/>
          </p:cNvSpPr>
          <p:nvPr>
            <p:ph type="title"/>
          </p:nvPr>
        </p:nvSpPr>
        <p:spPr/>
        <p:txBody>
          <a:bodyPr/>
          <a:lstStyle/>
          <a:p>
            <a:r>
              <a:rPr lang="en-US" dirty="0"/>
              <a:t>Latency Implications &amp; </a:t>
            </a:r>
            <a:r>
              <a:rPr lang="en-US" dirty="0" err="1"/>
              <a:t>Impl</a:t>
            </a:r>
            <a:endParaRPr lang="en-US" dirty="0"/>
          </a:p>
        </p:txBody>
      </p:sp>
      <p:sp>
        <p:nvSpPr>
          <p:cNvPr id="3" name="Content Placeholder 2">
            <a:extLst>
              <a:ext uri="{FF2B5EF4-FFF2-40B4-BE49-F238E27FC236}">
                <a16:creationId xmlns:a16="http://schemas.microsoft.com/office/drawing/2014/main" id="{50BB63E4-56DE-4EEA-B3CE-706A486B5200}"/>
              </a:ext>
            </a:extLst>
          </p:cNvPr>
          <p:cNvSpPr>
            <a:spLocks noGrp="1"/>
          </p:cNvSpPr>
          <p:nvPr>
            <p:ph idx="1"/>
          </p:nvPr>
        </p:nvSpPr>
        <p:spPr/>
        <p:txBody>
          <a:bodyPr/>
          <a:lstStyle/>
          <a:p>
            <a:r>
              <a:rPr lang="en-US" dirty="0"/>
              <a:t>	Load: </a:t>
            </a:r>
            <a:r>
              <a:rPr lang="en-US" dirty="0" err="1"/>
              <a:t>offset+base</a:t>
            </a:r>
            <a:r>
              <a:rPr lang="en-US" dirty="0"/>
              <a:t> register</a:t>
            </a:r>
          </a:p>
          <a:p>
            <a:r>
              <a:rPr lang="en-US" dirty="0"/>
              <a:t>	VAS = (</a:t>
            </a:r>
            <a:r>
              <a:rPr lang="en-US" dirty="0" err="1"/>
              <a:t>offset+BASE</a:t>
            </a:r>
            <a:r>
              <a:rPr lang="en-US" dirty="0"/>
              <a:t>) – </a:t>
            </a:r>
            <a:r>
              <a:rPr lang="en-US" dirty="0" err="1"/>
              <a:t>dDATA</a:t>
            </a:r>
            <a:endParaRPr lang="en-US" dirty="0"/>
          </a:p>
          <a:p>
            <a:r>
              <a:rPr lang="en-US" dirty="0"/>
              <a:t>	Implemented as: </a:t>
            </a:r>
          </a:p>
          <a:p>
            <a:pPr lvl="1"/>
            <a:r>
              <a:rPr lang="en-US" dirty="0" err="1"/>
              <a:t>tmp</a:t>
            </a:r>
            <a:r>
              <a:rPr lang="en-US" dirty="0"/>
              <a:t> = offset – </a:t>
            </a:r>
            <a:r>
              <a:rPr lang="en-US" dirty="0" err="1"/>
              <a:t>dDATA</a:t>
            </a:r>
            <a:r>
              <a:rPr lang="en-US" dirty="0"/>
              <a:t> @ decode</a:t>
            </a:r>
          </a:p>
          <a:p>
            <a:pPr lvl="1"/>
            <a:r>
              <a:rPr lang="en-US" dirty="0"/>
              <a:t>Base + </a:t>
            </a:r>
            <a:r>
              <a:rPr lang="en-US" dirty="0" err="1"/>
              <a:t>tmp</a:t>
            </a:r>
            <a:r>
              <a:rPr lang="en-US" dirty="0"/>
              <a:t> @ execute</a:t>
            </a:r>
          </a:p>
          <a:p>
            <a:endParaRPr lang="en-US" dirty="0"/>
          </a:p>
        </p:txBody>
      </p:sp>
      <p:sp>
        <p:nvSpPr>
          <p:cNvPr id="4" name="Slide Number Placeholder 3">
            <a:extLst>
              <a:ext uri="{FF2B5EF4-FFF2-40B4-BE49-F238E27FC236}">
                <a16:creationId xmlns:a16="http://schemas.microsoft.com/office/drawing/2014/main" id="{5DC9DBD3-B353-46CC-A2A5-D1928F2BA761}"/>
              </a:ext>
            </a:extLst>
          </p:cNvPr>
          <p:cNvSpPr>
            <a:spLocks noGrp="1"/>
          </p:cNvSpPr>
          <p:nvPr>
            <p:ph type="sldNum" sz="quarter" idx="12"/>
          </p:nvPr>
        </p:nvSpPr>
        <p:spPr/>
        <p:txBody>
          <a:bodyPr/>
          <a:lstStyle/>
          <a:p>
            <a:fld id="{761A266C-5E90-4206-8A84-D0CA263564C1}" type="slidenum">
              <a:rPr lang="en-US" smtClean="0"/>
              <a:t>23</a:t>
            </a:fld>
            <a:endParaRPr lang="en-US"/>
          </a:p>
        </p:txBody>
      </p:sp>
    </p:spTree>
    <p:extLst>
      <p:ext uri="{BB962C8B-B14F-4D97-AF65-F5344CB8AC3E}">
        <p14:creationId xmlns:p14="http://schemas.microsoft.com/office/powerpoint/2010/main" val="410352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rc 37">
            <a:extLst>
              <a:ext uri="{FF2B5EF4-FFF2-40B4-BE49-F238E27FC236}">
                <a16:creationId xmlns:a16="http://schemas.microsoft.com/office/drawing/2014/main" id="{846E30C0-132F-4064-A6C5-9963332D5419}"/>
              </a:ext>
            </a:extLst>
          </p:cNvPr>
          <p:cNvSpPr>
            <a:spLocks noChangeAspect="1"/>
          </p:cNvSpPr>
          <p:nvPr/>
        </p:nvSpPr>
        <p:spPr>
          <a:xfrm rot="16375811">
            <a:off x="766051" y="1589060"/>
            <a:ext cx="4582652" cy="4582652"/>
          </a:xfrm>
          <a:prstGeom prst="arc">
            <a:avLst>
              <a:gd name="adj1" fmla="val 17970097"/>
              <a:gd name="adj2" fmla="val 20218306"/>
            </a:avLst>
          </a:prstGeom>
          <a:ln w="1016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44"/>
          </a:p>
        </p:txBody>
      </p:sp>
      <p:sp>
        <p:nvSpPr>
          <p:cNvPr id="42" name="Rectangle 41">
            <a:extLst>
              <a:ext uri="{FF2B5EF4-FFF2-40B4-BE49-F238E27FC236}">
                <a16:creationId xmlns:a16="http://schemas.microsoft.com/office/drawing/2014/main" id="{D0C6BD88-9951-4741-A192-DCC7B5A470EB}"/>
              </a:ext>
            </a:extLst>
          </p:cNvPr>
          <p:cNvSpPr>
            <a:spLocks noChangeAspect="1"/>
          </p:cNvSpPr>
          <p:nvPr/>
        </p:nvSpPr>
        <p:spPr>
          <a:xfrm rot="19293968">
            <a:off x="557941" y="1376970"/>
            <a:ext cx="4999770" cy="5004620"/>
          </a:xfrm>
          <a:prstGeom prst="rect">
            <a:avLst/>
          </a:prstGeom>
          <a:noFill/>
          <a:effectLst/>
        </p:spPr>
        <p:txBody>
          <a:bodyPr spcFirstLastPara="1" wrap="none" lIns="91440" tIns="45720" rIns="91440" bIns="45720" numCol="1">
            <a:prstTxWarp prst="textArchUp">
              <a:avLst>
                <a:gd name="adj" fmla="val 15523654"/>
              </a:avLst>
            </a:prstTxWarp>
            <a:spAutoFit/>
          </a:bodyPr>
          <a:lstStyle/>
          <a:p>
            <a:pPr algn="ctr"/>
            <a:r>
              <a:rPr lang="en-US" sz="2400" dirty="0">
                <a:ln w="0"/>
              </a:rPr>
              <a:t>Churn</a:t>
            </a:r>
          </a:p>
        </p:txBody>
      </p:sp>
      <p:sp>
        <p:nvSpPr>
          <p:cNvPr id="35" name="Circle: Hollow 34">
            <a:extLst>
              <a:ext uri="{FF2B5EF4-FFF2-40B4-BE49-F238E27FC236}">
                <a16:creationId xmlns:a16="http://schemas.microsoft.com/office/drawing/2014/main" id="{211B48E0-B849-43B3-B921-5754596BAED2}"/>
              </a:ext>
            </a:extLst>
          </p:cNvPr>
          <p:cNvSpPr>
            <a:spLocks noChangeAspect="1"/>
          </p:cNvSpPr>
          <p:nvPr/>
        </p:nvSpPr>
        <p:spPr>
          <a:xfrm>
            <a:off x="1064463" y="1893599"/>
            <a:ext cx="3973574" cy="3973574"/>
          </a:xfrm>
          <a:prstGeom prst="donut">
            <a:avLst>
              <a:gd name="adj" fmla="val 9701"/>
            </a:avLst>
          </a:prstGeom>
          <a:solidFill>
            <a:srgbClr val="B4C7E7"/>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4" dirty="0">
              <a:solidFill>
                <a:schemeClr val="tx1"/>
              </a:solidFill>
            </a:endParaRPr>
          </a:p>
        </p:txBody>
      </p:sp>
      <p:sp>
        <p:nvSpPr>
          <p:cNvPr id="41" name="Rectangle 40">
            <a:extLst>
              <a:ext uri="{FF2B5EF4-FFF2-40B4-BE49-F238E27FC236}">
                <a16:creationId xmlns:a16="http://schemas.microsoft.com/office/drawing/2014/main" id="{94F31FCD-9045-4BAC-82E5-393749FDC21B}"/>
              </a:ext>
            </a:extLst>
          </p:cNvPr>
          <p:cNvSpPr>
            <a:spLocks noChangeAspect="1"/>
          </p:cNvSpPr>
          <p:nvPr/>
        </p:nvSpPr>
        <p:spPr>
          <a:xfrm>
            <a:off x="1307676" y="2127432"/>
            <a:ext cx="3500300" cy="3503696"/>
          </a:xfrm>
          <a:prstGeom prst="rect">
            <a:avLst/>
          </a:prstGeom>
          <a:noFill/>
          <a:effectLst/>
        </p:spPr>
        <p:txBody>
          <a:bodyPr spcFirstLastPara="1" wrap="none" lIns="91440" tIns="45720" rIns="91440" bIns="45720" numCol="1">
            <a:prstTxWarp prst="textArchUp">
              <a:avLst>
                <a:gd name="adj" fmla="val 14815810"/>
              </a:avLst>
            </a:prstTxWarp>
            <a:spAutoFit/>
          </a:bodyPr>
          <a:lstStyle/>
          <a:p>
            <a:pPr algn="ctr"/>
            <a:r>
              <a:rPr lang="en-US" sz="2400" dirty="0">
                <a:ln w="0"/>
              </a:rPr>
              <a:t>Encryption</a:t>
            </a:r>
          </a:p>
        </p:txBody>
      </p:sp>
      <p:sp>
        <p:nvSpPr>
          <p:cNvPr id="43" name="Oval 42">
            <a:extLst>
              <a:ext uri="{FF2B5EF4-FFF2-40B4-BE49-F238E27FC236}">
                <a16:creationId xmlns:a16="http://schemas.microsoft.com/office/drawing/2014/main" id="{18A9B90D-75A3-424A-8A93-79838AE62C39}"/>
              </a:ext>
            </a:extLst>
          </p:cNvPr>
          <p:cNvSpPr/>
          <p:nvPr/>
        </p:nvSpPr>
        <p:spPr>
          <a:xfrm>
            <a:off x="1865691" y="2699325"/>
            <a:ext cx="2359910" cy="2359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 rIns="0" bIns="0" rtlCol="0" anchor="t" anchorCtr="0"/>
          <a:lstStyle/>
          <a:p>
            <a:pPr algn="ctr"/>
            <a:endParaRPr lang="en-US" sz="1744" dirty="0">
              <a:solidFill>
                <a:schemeClr val="tx1"/>
              </a:solidFill>
            </a:endParaRPr>
          </a:p>
        </p:txBody>
      </p:sp>
      <p:sp>
        <p:nvSpPr>
          <p:cNvPr id="31" name="Circle: Hollow 30">
            <a:extLst>
              <a:ext uri="{FF2B5EF4-FFF2-40B4-BE49-F238E27FC236}">
                <a16:creationId xmlns:a16="http://schemas.microsoft.com/office/drawing/2014/main" id="{3A0FA722-5066-45DF-9D2B-E4193E37B357}"/>
              </a:ext>
            </a:extLst>
          </p:cNvPr>
          <p:cNvSpPr>
            <a:spLocks noChangeAspect="1"/>
          </p:cNvSpPr>
          <p:nvPr/>
        </p:nvSpPr>
        <p:spPr>
          <a:xfrm>
            <a:off x="1562320" y="2391456"/>
            <a:ext cx="2977860" cy="2977860"/>
          </a:xfrm>
          <a:prstGeom prst="donut">
            <a:avLst>
              <a:gd name="adj" fmla="val 13423"/>
            </a:avLst>
          </a:prstGeom>
          <a:solidFill>
            <a:srgbClr val="DAE3F3"/>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4">
              <a:solidFill>
                <a:schemeClr val="tx1"/>
              </a:solidFill>
            </a:endParaRPr>
          </a:p>
        </p:txBody>
      </p:sp>
      <p:sp>
        <p:nvSpPr>
          <p:cNvPr id="40" name="Rectangle 39">
            <a:extLst>
              <a:ext uri="{FF2B5EF4-FFF2-40B4-BE49-F238E27FC236}">
                <a16:creationId xmlns:a16="http://schemas.microsoft.com/office/drawing/2014/main" id="{75676327-E247-4FA2-A8F3-45E32A32229D}"/>
              </a:ext>
            </a:extLst>
          </p:cNvPr>
          <p:cNvSpPr>
            <a:spLocks noChangeAspect="1"/>
          </p:cNvSpPr>
          <p:nvPr/>
        </p:nvSpPr>
        <p:spPr>
          <a:xfrm>
            <a:off x="1814951" y="2641782"/>
            <a:ext cx="2472598" cy="2474996"/>
          </a:xfrm>
          <a:prstGeom prst="rect">
            <a:avLst/>
          </a:prstGeom>
          <a:noFill/>
          <a:effectLst/>
        </p:spPr>
        <p:txBody>
          <a:bodyPr spcFirstLastPara="1" wrap="none" lIns="91440" tIns="45720" rIns="91440" bIns="45720" numCol="1">
            <a:prstTxWarp prst="textArchUp">
              <a:avLst>
                <a:gd name="adj" fmla="val 13697883"/>
              </a:avLst>
            </a:prstTxWarp>
            <a:spAutoFit/>
          </a:bodyPr>
          <a:lstStyle/>
          <a:p>
            <a:pPr algn="ctr"/>
            <a:r>
              <a:rPr lang="en-US" sz="2400" dirty="0">
                <a:ln w="0"/>
              </a:rPr>
              <a:t>Displacement</a:t>
            </a:r>
          </a:p>
        </p:txBody>
      </p:sp>
      <p:sp>
        <p:nvSpPr>
          <p:cNvPr id="29" name="Oval 28">
            <a:extLst>
              <a:ext uri="{FF2B5EF4-FFF2-40B4-BE49-F238E27FC236}">
                <a16:creationId xmlns:a16="http://schemas.microsoft.com/office/drawing/2014/main" id="{E71EAFC0-F144-4269-9666-A756DA21992A}"/>
              </a:ext>
            </a:extLst>
          </p:cNvPr>
          <p:cNvSpPr>
            <a:spLocks noChangeAspect="1"/>
          </p:cNvSpPr>
          <p:nvPr/>
        </p:nvSpPr>
        <p:spPr>
          <a:xfrm>
            <a:off x="2073495" y="2902631"/>
            <a:ext cx="1955510" cy="1955510"/>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744" dirty="0">
              <a:solidFill>
                <a:schemeClr val="tx1"/>
              </a:solidFill>
            </a:endParaRPr>
          </a:p>
        </p:txBody>
      </p:sp>
      <p:sp>
        <p:nvSpPr>
          <p:cNvPr id="39" name="Rectangle 38">
            <a:extLst>
              <a:ext uri="{FF2B5EF4-FFF2-40B4-BE49-F238E27FC236}">
                <a16:creationId xmlns:a16="http://schemas.microsoft.com/office/drawing/2014/main" id="{D75E05C6-5241-457F-A726-DDB3A8F5432D}"/>
              </a:ext>
            </a:extLst>
          </p:cNvPr>
          <p:cNvSpPr>
            <a:spLocks noChangeAspect="1"/>
          </p:cNvSpPr>
          <p:nvPr/>
        </p:nvSpPr>
        <p:spPr>
          <a:xfrm>
            <a:off x="2252175" y="3070120"/>
            <a:ext cx="1618962" cy="1620532"/>
          </a:xfrm>
          <a:prstGeom prst="rect">
            <a:avLst/>
          </a:prstGeom>
          <a:noFill/>
          <a:effectLst/>
        </p:spPr>
        <p:txBody>
          <a:bodyPr spcFirstLastPara="1" wrap="none" lIns="91440" tIns="45720" rIns="91440" bIns="45720" numCol="1">
            <a:prstTxWarp prst="textArchUp">
              <a:avLst>
                <a:gd name="adj" fmla="val 12628361"/>
              </a:avLst>
            </a:prstTxWarp>
            <a:spAutoFit/>
          </a:bodyPr>
          <a:lstStyle/>
          <a:p>
            <a:pPr algn="ctr"/>
            <a:r>
              <a:rPr lang="en-US" sz="1744" dirty="0">
                <a:ln w="0"/>
              </a:rPr>
              <a:t>Tagged Memory</a:t>
            </a:r>
          </a:p>
        </p:txBody>
      </p:sp>
      <p:sp>
        <p:nvSpPr>
          <p:cNvPr id="32" name="Block Arc 31">
            <a:extLst>
              <a:ext uri="{FF2B5EF4-FFF2-40B4-BE49-F238E27FC236}">
                <a16:creationId xmlns:a16="http://schemas.microsoft.com/office/drawing/2014/main" id="{5909B2FF-8DF9-40E7-9E27-364F7CC447AB}"/>
              </a:ext>
            </a:extLst>
          </p:cNvPr>
          <p:cNvSpPr>
            <a:spLocks noChangeAspect="1"/>
          </p:cNvSpPr>
          <p:nvPr/>
        </p:nvSpPr>
        <p:spPr>
          <a:xfrm rot="10273624">
            <a:off x="1516282" y="2345418"/>
            <a:ext cx="3069936" cy="3069936"/>
          </a:xfrm>
          <a:prstGeom prst="blockArc">
            <a:avLst>
              <a:gd name="adj1" fmla="val 9201688"/>
              <a:gd name="adj2" fmla="val 11280236"/>
              <a:gd name="adj3" fmla="val 1768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4">
              <a:solidFill>
                <a:schemeClr val="tx1"/>
              </a:solidFill>
            </a:endParaRPr>
          </a:p>
        </p:txBody>
      </p:sp>
      <p:sp>
        <p:nvSpPr>
          <p:cNvPr id="33" name="Block Arc 32">
            <a:extLst>
              <a:ext uri="{FF2B5EF4-FFF2-40B4-BE49-F238E27FC236}">
                <a16:creationId xmlns:a16="http://schemas.microsoft.com/office/drawing/2014/main" id="{F6F77135-481F-4887-8295-341CCF4D7A82}"/>
              </a:ext>
            </a:extLst>
          </p:cNvPr>
          <p:cNvSpPr>
            <a:spLocks noChangeAspect="1"/>
          </p:cNvSpPr>
          <p:nvPr/>
        </p:nvSpPr>
        <p:spPr>
          <a:xfrm rot="3374720">
            <a:off x="1539924" y="2369060"/>
            <a:ext cx="3022652" cy="3022652"/>
          </a:xfrm>
          <a:prstGeom prst="blockArc">
            <a:avLst>
              <a:gd name="adj1" fmla="val 20877429"/>
              <a:gd name="adj2" fmla="val 2671403"/>
              <a:gd name="adj3" fmla="val 172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4">
              <a:solidFill>
                <a:schemeClr val="tx1"/>
              </a:solidFill>
            </a:endParaRPr>
          </a:p>
        </p:txBody>
      </p:sp>
      <p:sp>
        <p:nvSpPr>
          <p:cNvPr id="34" name="Block Arc 33">
            <a:extLst>
              <a:ext uri="{FF2B5EF4-FFF2-40B4-BE49-F238E27FC236}">
                <a16:creationId xmlns:a16="http://schemas.microsoft.com/office/drawing/2014/main" id="{41F7F1DC-0C29-4A17-BB9C-2C4D11FD210B}"/>
              </a:ext>
            </a:extLst>
          </p:cNvPr>
          <p:cNvSpPr>
            <a:spLocks noChangeAspect="1"/>
          </p:cNvSpPr>
          <p:nvPr/>
        </p:nvSpPr>
        <p:spPr>
          <a:xfrm rot="17774561">
            <a:off x="1540684" y="2369820"/>
            <a:ext cx="3021132" cy="3021132"/>
          </a:xfrm>
          <a:prstGeom prst="blockArc">
            <a:avLst>
              <a:gd name="adj1" fmla="val 12344683"/>
              <a:gd name="adj2" fmla="val 14073357"/>
              <a:gd name="adj3" fmla="val 1725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4" dirty="0">
              <a:solidFill>
                <a:schemeClr val="tx1"/>
              </a:solidFill>
            </a:endParaRPr>
          </a:p>
        </p:txBody>
      </p:sp>
      <p:sp>
        <p:nvSpPr>
          <p:cNvPr id="36" name="Block Arc 35">
            <a:extLst>
              <a:ext uri="{FF2B5EF4-FFF2-40B4-BE49-F238E27FC236}">
                <a16:creationId xmlns:a16="http://schemas.microsoft.com/office/drawing/2014/main" id="{0C09CF42-5E20-46D0-BD68-2D9B64DB63B7}"/>
              </a:ext>
            </a:extLst>
          </p:cNvPr>
          <p:cNvSpPr>
            <a:spLocks noChangeAspect="1"/>
          </p:cNvSpPr>
          <p:nvPr/>
        </p:nvSpPr>
        <p:spPr>
          <a:xfrm rot="18216442">
            <a:off x="1047409" y="1876545"/>
            <a:ext cx="4007682" cy="4007682"/>
          </a:xfrm>
          <a:prstGeom prst="blockArc">
            <a:avLst>
              <a:gd name="adj1" fmla="val 3880276"/>
              <a:gd name="adj2" fmla="val 6008550"/>
              <a:gd name="adj3" fmla="val 1250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4">
              <a:solidFill>
                <a:schemeClr val="tx1"/>
              </a:solidFill>
            </a:endParaRPr>
          </a:p>
        </p:txBody>
      </p:sp>
      <p:sp>
        <p:nvSpPr>
          <p:cNvPr id="37" name="Block Arc 36">
            <a:extLst>
              <a:ext uri="{FF2B5EF4-FFF2-40B4-BE49-F238E27FC236}">
                <a16:creationId xmlns:a16="http://schemas.microsoft.com/office/drawing/2014/main" id="{646AA71B-DA6C-4B47-ADD4-CA93281D4D2C}"/>
              </a:ext>
            </a:extLst>
          </p:cNvPr>
          <p:cNvSpPr>
            <a:spLocks noChangeAspect="1"/>
          </p:cNvSpPr>
          <p:nvPr/>
        </p:nvSpPr>
        <p:spPr>
          <a:xfrm rot="14289285">
            <a:off x="895877" y="1712505"/>
            <a:ext cx="4331556" cy="4335762"/>
          </a:xfrm>
          <a:prstGeom prst="blockArc">
            <a:avLst>
              <a:gd name="adj1" fmla="val 17971191"/>
              <a:gd name="adj2" fmla="val 20998440"/>
              <a:gd name="adj3" fmla="val 1505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4">
              <a:solidFill>
                <a:schemeClr val="tx1"/>
              </a:solidFill>
            </a:endParaRPr>
          </a:p>
        </p:txBody>
      </p:sp>
      <p:sp>
        <p:nvSpPr>
          <p:cNvPr id="30" name="Oval 29">
            <a:extLst>
              <a:ext uri="{FF2B5EF4-FFF2-40B4-BE49-F238E27FC236}">
                <a16:creationId xmlns:a16="http://schemas.microsoft.com/office/drawing/2014/main" id="{914FC413-FEFB-44C1-8A24-A75D39B6C076}"/>
              </a:ext>
            </a:extLst>
          </p:cNvPr>
          <p:cNvSpPr/>
          <p:nvPr/>
        </p:nvSpPr>
        <p:spPr>
          <a:xfrm>
            <a:off x="2365450" y="3194586"/>
            <a:ext cx="1371600" cy="1371600"/>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27432" rIns="0" bIns="0" rtlCol="0" anchor="t" anchorCtr="0"/>
          <a:lstStyle/>
          <a:p>
            <a:pPr algn="ctr"/>
            <a:r>
              <a:rPr lang="en-US" sz="1744" dirty="0">
                <a:solidFill>
                  <a:schemeClr val="tx1"/>
                </a:solidFill>
              </a:rPr>
              <a:t>Code</a:t>
            </a:r>
          </a:p>
          <a:p>
            <a:pPr algn="ctr"/>
            <a:r>
              <a:rPr lang="en-US" sz="1744" dirty="0">
                <a:solidFill>
                  <a:schemeClr val="tx1"/>
                </a:solidFill>
              </a:rPr>
              <a:t>Code </a:t>
            </a:r>
            <a:r>
              <a:rPr lang="en-US" sz="1744" dirty="0" err="1">
                <a:solidFill>
                  <a:schemeClr val="tx1"/>
                </a:solidFill>
              </a:rPr>
              <a:t>Ptrs</a:t>
            </a:r>
            <a:endParaRPr lang="en-US" sz="1744" dirty="0">
              <a:solidFill>
                <a:schemeClr val="tx1"/>
              </a:solidFill>
            </a:endParaRPr>
          </a:p>
          <a:p>
            <a:pPr algn="ctr"/>
            <a:r>
              <a:rPr lang="en-US" sz="1744" dirty="0">
                <a:solidFill>
                  <a:schemeClr val="tx1"/>
                </a:solidFill>
              </a:rPr>
              <a:t>Data </a:t>
            </a:r>
            <a:r>
              <a:rPr lang="en-US" sz="1744" dirty="0" err="1">
                <a:solidFill>
                  <a:schemeClr val="tx1"/>
                </a:solidFill>
              </a:rPr>
              <a:t>Ptrs</a:t>
            </a:r>
            <a:endParaRPr lang="en-US" sz="1744" dirty="0">
              <a:solidFill>
                <a:schemeClr val="tx1"/>
              </a:solidFill>
            </a:endParaRPr>
          </a:p>
        </p:txBody>
      </p:sp>
      <p:sp>
        <p:nvSpPr>
          <p:cNvPr id="2" name="Title 1">
            <a:extLst>
              <a:ext uri="{FF2B5EF4-FFF2-40B4-BE49-F238E27FC236}">
                <a16:creationId xmlns:a16="http://schemas.microsoft.com/office/drawing/2014/main" id="{4EF689EA-34C0-4026-9B1D-6A2AAAC6E862}"/>
              </a:ext>
            </a:extLst>
          </p:cNvPr>
          <p:cNvSpPr>
            <a:spLocks noGrp="1"/>
          </p:cNvSpPr>
          <p:nvPr>
            <p:ph type="title"/>
          </p:nvPr>
        </p:nvSpPr>
        <p:spPr/>
        <p:txBody>
          <a:bodyPr>
            <a:normAutofit/>
          </a:bodyPr>
          <a:lstStyle/>
          <a:p>
            <a:r>
              <a:rPr lang="en-US" dirty="0"/>
              <a:t>Morpheus: </a:t>
            </a:r>
            <a:r>
              <a:rPr lang="en-US" u="sng" dirty="0"/>
              <a:t>E</a:t>
            </a:r>
            <a:r>
              <a:rPr lang="en-US" dirty="0"/>
              <a:t>nsemble of </a:t>
            </a:r>
            <a:r>
              <a:rPr lang="en-US" u="sng" dirty="0"/>
              <a:t>MTD</a:t>
            </a:r>
            <a:r>
              <a:rPr lang="en-US" dirty="0"/>
              <a:t>s</a:t>
            </a:r>
          </a:p>
        </p:txBody>
      </p:sp>
      <p:sp>
        <p:nvSpPr>
          <p:cNvPr id="4" name="Slide Number Placeholder 3">
            <a:extLst>
              <a:ext uri="{FF2B5EF4-FFF2-40B4-BE49-F238E27FC236}">
                <a16:creationId xmlns:a16="http://schemas.microsoft.com/office/drawing/2014/main" id="{37044369-DAE9-4D37-B493-560A174A7419}"/>
              </a:ext>
            </a:extLst>
          </p:cNvPr>
          <p:cNvSpPr>
            <a:spLocks noGrp="1"/>
          </p:cNvSpPr>
          <p:nvPr>
            <p:ph type="sldNum" sz="quarter" idx="12"/>
          </p:nvPr>
        </p:nvSpPr>
        <p:spPr/>
        <p:txBody>
          <a:bodyPr/>
          <a:lstStyle/>
          <a:p>
            <a:fld id="{761A266C-5E90-4206-8A84-D0CA263564C1}" type="slidenum">
              <a:rPr lang="en-US" smtClean="0"/>
              <a:t>24</a:t>
            </a:fld>
            <a:endParaRPr lang="en-US"/>
          </a:p>
        </p:txBody>
      </p:sp>
      <p:grpSp>
        <p:nvGrpSpPr>
          <p:cNvPr id="9" name="Group 8">
            <a:extLst>
              <a:ext uri="{FF2B5EF4-FFF2-40B4-BE49-F238E27FC236}">
                <a16:creationId xmlns:a16="http://schemas.microsoft.com/office/drawing/2014/main" id="{E67B48FC-3BC9-4D44-BDB0-E7F7CAA203A0}"/>
              </a:ext>
            </a:extLst>
          </p:cNvPr>
          <p:cNvGrpSpPr/>
          <p:nvPr/>
        </p:nvGrpSpPr>
        <p:grpSpPr>
          <a:xfrm>
            <a:off x="4545287" y="2614740"/>
            <a:ext cx="1215437" cy="271518"/>
            <a:chOff x="21061274" y="12787827"/>
            <a:chExt cx="1849167" cy="413088"/>
          </a:xfrm>
        </p:grpSpPr>
        <p:cxnSp>
          <p:nvCxnSpPr>
            <p:cNvPr id="19" name="Straight Connector 18">
              <a:extLst>
                <a:ext uri="{FF2B5EF4-FFF2-40B4-BE49-F238E27FC236}">
                  <a16:creationId xmlns:a16="http://schemas.microsoft.com/office/drawing/2014/main" id="{3F3987C3-5F23-466B-BDB3-D13CDF1AC355}"/>
                </a:ext>
              </a:extLst>
            </p:cNvPr>
            <p:cNvCxnSpPr/>
            <p:nvPr/>
          </p:nvCxnSpPr>
          <p:spPr>
            <a:xfrm flipV="1">
              <a:off x="21061274" y="12787827"/>
              <a:ext cx="413088" cy="413088"/>
            </a:xfrm>
            <a:prstGeom prst="line">
              <a:avLst/>
            </a:prstGeom>
            <a:ln w="63500" cap="rnd">
              <a:solidFill>
                <a:schemeClr val="accent6"/>
              </a:solidFill>
              <a:head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BAAE5B-9799-4C4F-B02D-E825D952E781}"/>
                </a:ext>
              </a:extLst>
            </p:cNvPr>
            <p:cNvCxnSpPr>
              <a:cxnSpLocks/>
            </p:cNvCxnSpPr>
            <p:nvPr/>
          </p:nvCxnSpPr>
          <p:spPr>
            <a:xfrm flipH="1">
              <a:off x="21474363" y="12787827"/>
              <a:ext cx="1436078" cy="0"/>
            </a:xfrm>
            <a:prstGeom prst="line">
              <a:avLst/>
            </a:prstGeom>
            <a:ln w="63500" cap="rnd">
              <a:solidFill>
                <a:schemeClr val="accent6"/>
              </a:solidFill>
              <a:miter lim="800000"/>
              <a:headEnd type="ova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899B37EF-A223-4B81-9BCC-7A9EB38BAB55}"/>
              </a:ext>
            </a:extLst>
          </p:cNvPr>
          <p:cNvGrpSpPr/>
          <p:nvPr/>
        </p:nvGrpSpPr>
        <p:grpSpPr>
          <a:xfrm>
            <a:off x="4292458" y="3619867"/>
            <a:ext cx="1468263" cy="584646"/>
            <a:chOff x="21428785" y="15087600"/>
            <a:chExt cx="2233816" cy="889481"/>
          </a:xfrm>
        </p:grpSpPr>
        <p:cxnSp>
          <p:nvCxnSpPr>
            <p:cNvPr id="17" name="Straight Connector 16">
              <a:extLst>
                <a:ext uri="{FF2B5EF4-FFF2-40B4-BE49-F238E27FC236}">
                  <a16:creationId xmlns:a16="http://schemas.microsoft.com/office/drawing/2014/main" id="{F99C25B9-5150-4856-B38C-99724880E6FF}"/>
                </a:ext>
              </a:extLst>
            </p:cNvPr>
            <p:cNvCxnSpPr>
              <a:cxnSpLocks/>
            </p:cNvCxnSpPr>
            <p:nvPr/>
          </p:nvCxnSpPr>
          <p:spPr>
            <a:xfrm flipV="1">
              <a:off x="21428785" y="15087600"/>
              <a:ext cx="889480" cy="889481"/>
            </a:xfrm>
            <a:prstGeom prst="line">
              <a:avLst/>
            </a:prstGeom>
            <a:ln w="63500" cap="rnd">
              <a:solidFill>
                <a:schemeClr val="accent6"/>
              </a:solidFill>
              <a:head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5CD7A6C-EE19-46E7-9F1B-11105E18F4C0}"/>
                </a:ext>
              </a:extLst>
            </p:cNvPr>
            <p:cNvCxnSpPr>
              <a:cxnSpLocks/>
            </p:cNvCxnSpPr>
            <p:nvPr/>
          </p:nvCxnSpPr>
          <p:spPr>
            <a:xfrm flipH="1">
              <a:off x="22318268" y="15087600"/>
              <a:ext cx="1344333" cy="0"/>
            </a:xfrm>
            <a:prstGeom prst="line">
              <a:avLst/>
            </a:prstGeom>
            <a:ln w="63500" cap="rnd">
              <a:solidFill>
                <a:schemeClr val="accent6"/>
              </a:solidFill>
              <a:miter lim="800000"/>
              <a:headEnd type="ova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BA5DC206-47C9-439F-B385-2C1BD770C910}"/>
              </a:ext>
            </a:extLst>
          </p:cNvPr>
          <p:cNvSpPr/>
          <p:nvPr/>
        </p:nvSpPr>
        <p:spPr>
          <a:xfrm>
            <a:off x="5829273" y="2245328"/>
            <a:ext cx="3233076" cy="707886"/>
          </a:xfrm>
          <a:prstGeom prst="rect">
            <a:avLst/>
          </a:prstGeom>
          <a:effectLst/>
        </p:spPr>
        <p:txBody>
          <a:bodyPr wrap="square">
            <a:spAutoFit/>
          </a:bodyPr>
          <a:lstStyle/>
          <a:p>
            <a:pPr algn="ctr"/>
            <a:r>
              <a:rPr lang="en-US" sz="2000" b="1" dirty="0">
                <a:cs typeface="Arial" panose="020B0604020202020204" pitchFamily="34" charset="0"/>
              </a:rPr>
              <a:t>Encryption:</a:t>
            </a:r>
          </a:p>
          <a:p>
            <a:pPr algn="ctr"/>
            <a:r>
              <a:rPr lang="en-US" sz="2000" dirty="0">
                <a:cs typeface="Arial" panose="020B0604020202020204" pitchFamily="34" charset="0"/>
              </a:rPr>
              <a:t>Obfuscate information assets</a:t>
            </a:r>
          </a:p>
        </p:txBody>
      </p:sp>
      <p:sp>
        <p:nvSpPr>
          <p:cNvPr id="12" name="Rectangle 11">
            <a:extLst>
              <a:ext uri="{FF2B5EF4-FFF2-40B4-BE49-F238E27FC236}">
                <a16:creationId xmlns:a16="http://schemas.microsoft.com/office/drawing/2014/main" id="{60BB27F9-AFC3-4837-AF63-CD1DC5F7C08A}"/>
              </a:ext>
            </a:extLst>
          </p:cNvPr>
          <p:cNvSpPr/>
          <p:nvPr/>
        </p:nvSpPr>
        <p:spPr>
          <a:xfrm>
            <a:off x="5931044" y="3149233"/>
            <a:ext cx="3029534" cy="707886"/>
          </a:xfrm>
          <a:prstGeom prst="rect">
            <a:avLst/>
          </a:prstGeom>
          <a:effectLst/>
        </p:spPr>
        <p:txBody>
          <a:bodyPr wrap="square">
            <a:spAutoFit/>
          </a:bodyPr>
          <a:lstStyle/>
          <a:p>
            <a:pPr algn="ctr"/>
            <a:r>
              <a:rPr lang="en-US" sz="2000" b="1" dirty="0">
                <a:cs typeface="Arial" panose="020B0604020202020204" pitchFamily="34" charset="0"/>
              </a:rPr>
              <a:t>Displacement:</a:t>
            </a:r>
          </a:p>
          <a:p>
            <a:pPr algn="ctr"/>
            <a:r>
              <a:rPr lang="en-US" sz="2000" dirty="0">
                <a:cs typeface="Arial" panose="020B0604020202020204" pitchFamily="34" charset="0"/>
              </a:rPr>
              <a:t>Shift code &amp; data segments</a:t>
            </a:r>
          </a:p>
        </p:txBody>
      </p:sp>
      <p:grpSp>
        <p:nvGrpSpPr>
          <p:cNvPr id="13" name="Group 12">
            <a:extLst>
              <a:ext uri="{FF2B5EF4-FFF2-40B4-BE49-F238E27FC236}">
                <a16:creationId xmlns:a16="http://schemas.microsoft.com/office/drawing/2014/main" id="{B02F94AE-367C-4086-B2B1-E289719AF9ED}"/>
              </a:ext>
            </a:extLst>
          </p:cNvPr>
          <p:cNvGrpSpPr/>
          <p:nvPr/>
        </p:nvGrpSpPr>
        <p:grpSpPr>
          <a:xfrm flipV="1">
            <a:off x="3059067" y="4365302"/>
            <a:ext cx="2146756" cy="276066"/>
            <a:chOff x="21366044" y="15230745"/>
            <a:chExt cx="3266077" cy="420007"/>
          </a:xfrm>
        </p:grpSpPr>
        <p:cxnSp>
          <p:nvCxnSpPr>
            <p:cNvPr id="15" name="Straight Connector 14">
              <a:extLst>
                <a:ext uri="{FF2B5EF4-FFF2-40B4-BE49-F238E27FC236}">
                  <a16:creationId xmlns:a16="http://schemas.microsoft.com/office/drawing/2014/main" id="{67089D89-AF8C-41F5-B3F8-AA5908D3AC77}"/>
                </a:ext>
              </a:extLst>
            </p:cNvPr>
            <p:cNvCxnSpPr>
              <a:cxnSpLocks/>
            </p:cNvCxnSpPr>
            <p:nvPr/>
          </p:nvCxnSpPr>
          <p:spPr>
            <a:xfrm flipV="1">
              <a:off x="21366044" y="15230745"/>
              <a:ext cx="420007" cy="420007"/>
            </a:xfrm>
            <a:prstGeom prst="line">
              <a:avLst/>
            </a:prstGeom>
            <a:ln w="63500" cap="rnd">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067CB6D-2686-4EEA-97C9-33A05318E3DB}"/>
                </a:ext>
              </a:extLst>
            </p:cNvPr>
            <p:cNvCxnSpPr>
              <a:cxnSpLocks/>
            </p:cNvCxnSpPr>
            <p:nvPr/>
          </p:nvCxnSpPr>
          <p:spPr>
            <a:xfrm flipH="1" flipV="1">
              <a:off x="21796127" y="15230745"/>
              <a:ext cx="2835994" cy="0"/>
            </a:xfrm>
            <a:prstGeom prst="line">
              <a:avLst/>
            </a:prstGeom>
            <a:ln w="63500" cap="rnd">
              <a:solidFill>
                <a:schemeClr val="bg1">
                  <a:lumMod val="50000"/>
                </a:schemeClr>
              </a:solidFill>
              <a:miter lim="800000"/>
              <a:headEnd type="ova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5C478A16-573A-4030-82A1-7F1FA4C6FB5B}"/>
              </a:ext>
            </a:extLst>
          </p:cNvPr>
          <p:cNvSpPr/>
          <p:nvPr/>
        </p:nvSpPr>
        <p:spPr>
          <a:xfrm>
            <a:off x="5084940" y="4243260"/>
            <a:ext cx="1946685" cy="707886"/>
          </a:xfrm>
          <a:prstGeom prst="rect">
            <a:avLst/>
          </a:prstGeom>
          <a:effectLst/>
        </p:spPr>
        <p:txBody>
          <a:bodyPr wrap="square">
            <a:spAutoFit/>
          </a:bodyPr>
          <a:lstStyle/>
          <a:p>
            <a:pPr algn="ctr"/>
            <a:r>
              <a:rPr lang="en-US" sz="2000" b="1" dirty="0">
                <a:cs typeface="Arial" panose="020B0604020202020204" pitchFamily="34" charset="0"/>
              </a:rPr>
              <a:t>Information Assets</a:t>
            </a:r>
            <a:endParaRPr lang="en-US" sz="2000" dirty="0">
              <a:cs typeface="Arial" panose="020B0604020202020204" pitchFamily="34" charset="0"/>
            </a:endParaRPr>
          </a:p>
        </p:txBody>
      </p:sp>
      <p:pic>
        <p:nvPicPr>
          <p:cNvPr id="21" name="Picture 20">
            <a:extLst>
              <a:ext uri="{FF2B5EF4-FFF2-40B4-BE49-F238E27FC236}">
                <a16:creationId xmlns:a16="http://schemas.microsoft.com/office/drawing/2014/main" id="{B3AF0BB6-8AAA-4868-9947-7AD888B56AAE}"/>
              </a:ext>
            </a:extLst>
          </p:cNvPr>
          <p:cNvPicPr>
            <a:picLocks noChangeAspect="1"/>
          </p:cNvPicPr>
          <p:nvPr/>
        </p:nvPicPr>
        <p:blipFill>
          <a:blip r:embed="rId3"/>
          <a:stretch>
            <a:fillRect/>
          </a:stretch>
        </p:blipFill>
        <p:spPr>
          <a:xfrm>
            <a:off x="5205823" y="5005031"/>
            <a:ext cx="3741238" cy="1299352"/>
          </a:xfrm>
          <a:prstGeom prst="rect">
            <a:avLst/>
          </a:prstGeom>
        </p:spPr>
      </p:pic>
      <p:sp>
        <p:nvSpPr>
          <p:cNvPr id="5" name="Right Brace 4">
            <a:extLst>
              <a:ext uri="{FF2B5EF4-FFF2-40B4-BE49-F238E27FC236}">
                <a16:creationId xmlns:a16="http://schemas.microsoft.com/office/drawing/2014/main" id="{123E4DDF-866C-4AAD-A425-AA9BE69F2EC0}"/>
              </a:ext>
            </a:extLst>
          </p:cNvPr>
          <p:cNvSpPr/>
          <p:nvPr/>
        </p:nvSpPr>
        <p:spPr>
          <a:xfrm rot="18832099">
            <a:off x="4283208" y="1613374"/>
            <a:ext cx="270690" cy="904502"/>
          </a:xfrm>
          <a:prstGeom prst="rightBrace">
            <a:avLst>
              <a:gd name="adj1" fmla="val 16741"/>
              <a:gd name="adj2" fmla="val 50000"/>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Rectangle 43">
            <a:extLst>
              <a:ext uri="{FF2B5EF4-FFF2-40B4-BE49-F238E27FC236}">
                <a16:creationId xmlns:a16="http://schemas.microsoft.com/office/drawing/2014/main" id="{31BEF580-481C-4406-83F9-3E0273C42A86}"/>
              </a:ext>
            </a:extLst>
          </p:cNvPr>
          <p:cNvSpPr/>
          <p:nvPr/>
        </p:nvSpPr>
        <p:spPr>
          <a:xfrm>
            <a:off x="4412214" y="1489444"/>
            <a:ext cx="1362848" cy="461665"/>
          </a:xfrm>
          <a:prstGeom prst="rect">
            <a:avLst/>
          </a:prstGeom>
          <a:effectLst/>
        </p:spPr>
        <p:txBody>
          <a:bodyPr wrap="square">
            <a:spAutoFit/>
          </a:bodyPr>
          <a:lstStyle/>
          <a:p>
            <a:pPr algn="ctr"/>
            <a:r>
              <a:rPr lang="en-US" sz="2400" b="1" dirty="0">
                <a:cs typeface="Arial" panose="020B0604020202020204" pitchFamily="34" charset="0"/>
              </a:rPr>
              <a:t>EMTD</a:t>
            </a:r>
            <a:endParaRPr lang="en-US" sz="2400" dirty="0">
              <a:cs typeface="Arial" panose="020B0604020202020204" pitchFamily="34" charset="0"/>
            </a:endParaRPr>
          </a:p>
        </p:txBody>
      </p:sp>
      <p:sp>
        <p:nvSpPr>
          <p:cNvPr id="3" name="Oval 2">
            <a:extLst>
              <a:ext uri="{FF2B5EF4-FFF2-40B4-BE49-F238E27FC236}">
                <a16:creationId xmlns:a16="http://schemas.microsoft.com/office/drawing/2014/main" id="{CB512C22-8D75-465F-AD5D-3E7BF1A30DE5}"/>
              </a:ext>
            </a:extLst>
          </p:cNvPr>
          <p:cNvSpPr/>
          <p:nvPr/>
        </p:nvSpPr>
        <p:spPr>
          <a:xfrm>
            <a:off x="2039425" y="1857581"/>
            <a:ext cx="1988483" cy="54815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409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500"/>
                            </p:stCondLst>
                            <p:childTnLst>
                              <p:par>
                                <p:cTn id="28" presetID="14" presetClass="entr" presetSubtype="5"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vertical)">
                                      <p:cBhvr>
                                        <p:cTn id="30" dur="500"/>
                                        <p:tgtEl>
                                          <p:spTgt spid="10"/>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animEffect transition="in" filter="fade">
                                      <p:cBhvr>
                                        <p:cTn id="46" dur="500"/>
                                        <p:tgtEl>
                                          <p:spTgt spid="41"/>
                                        </p:tgtEl>
                                      </p:cBhvr>
                                    </p:animEffect>
                                  </p:childTnLst>
                                </p:cTn>
                              </p:par>
                            </p:childTnLst>
                          </p:cTn>
                        </p:par>
                        <p:par>
                          <p:cTn id="47" fill="hold">
                            <p:stCondLst>
                              <p:cond delay="500"/>
                            </p:stCondLst>
                            <p:childTnLst>
                              <p:par>
                                <p:cTn id="48" presetID="14" presetClass="entr" presetSubtype="5"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randombar(vertical)">
                                      <p:cBhvr>
                                        <p:cTn id="50" dur="500"/>
                                        <p:tgtEl>
                                          <p:spTgt spid="9"/>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500"/>
                                        <p:tgtEl>
                                          <p:spTgt spid="44"/>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p:cTn id="68" dur="500" fill="hold"/>
                                        <p:tgtEl>
                                          <p:spTgt spid="38"/>
                                        </p:tgtEl>
                                        <p:attrNameLst>
                                          <p:attrName>ppt_w</p:attrName>
                                        </p:attrNameLst>
                                      </p:cBhvr>
                                      <p:tavLst>
                                        <p:tav tm="0">
                                          <p:val>
                                            <p:fltVal val="0"/>
                                          </p:val>
                                        </p:tav>
                                        <p:tav tm="100000">
                                          <p:val>
                                            <p:strVal val="#ppt_w"/>
                                          </p:val>
                                        </p:tav>
                                      </p:tavLst>
                                    </p:anim>
                                    <p:anim calcmode="lin" valueType="num">
                                      <p:cBhvr>
                                        <p:cTn id="69" dur="500" fill="hold"/>
                                        <p:tgtEl>
                                          <p:spTgt spid="38"/>
                                        </p:tgtEl>
                                        <p:attrNameLst>
                                          <p:attrName>ppt_h</p:attrName>
                                        </p:attrNameLst>
                                      </p:cBhvr>
                                      <p:tavLst>
                                        <p:tav tm="0">
                                          <p:val>
                                            <p:fltVal val="0"/>
                                          </p:val>
                                        </p:tav>
                                        <p:tav tm="100000">
                                          <p:val>
                                            <p:strVal val="#ppt_h"/>
                                          </p:val>
                                        </p:tav>
                                      </p:tavLst>
                                    </p:anim>
                                    <p:animEffect transition="in" filter="fade">
                                      <p:cBhvr>
                                        <p:cTn id="70" dur="500"/>
                                        <p:tgtEl>
                                          <p:spTgt spid="38"/>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p:cTn id="73" dur="1000" fill="hold"/>
                                        <p:tgtEl>
                                          <p:spTgt spid="42"/>
                                        </p:tgtEl>
                                        <p:attrNameLst>
                                          <p:attrName>ppt_w</p:attrName>
                                        </p:attrNameLst>
                                      </p:cBhvr>
                                      <p:tavLst>
                                        <p:tav tm="0">
                                          <p:val>
                                            <p:fltVal val="0"/>
                                          </p:val>
                                        </p:tav>
                                        <p:tav tm="100000">
                                          <p:val>
                                            <p:strVal val="#ppt_w"/>
                                          </p:val>
                                        </p:tav>
                                      </p:tavLst>
                                    </p:anim>
                                    <p:anim calcmode="lin" valueType="num">
                                      <p:cBhvr>
                                        <p:cTn id="74" dur="1000" fill="hold"/>
                                        <p:tgtEl>
                                          <p:spTgt spid="42"/>
                                        </p:tgtEl>
                                        <p:attrNameLst>
                                          <p:attrName>ppt_h</p:attrName>
                                        </p:attrNameLst>
                                      </p:cBhvr>
                                      <p:tavLst>
                                        <p:tav tm="0">
                                          <p:val>
                                            <p:fltVal val="0"/>
                                          </p:val>
                                        </p:tav>
                                        <p:tav tm="100000">
                                          <p:val>
                                            <p:strVal val="#ppt_h"/>
                                          </p:val>
                                        </p:tav>
                                      </p:tavLst>
                                    </p:anim>
                                    <p:anim calcmode="lin" valueType="num">
                                      <p:cBhvr>
                                        <p:cTn id="75" dur="1000" fill="hold"/>
                                        <p:tgtEl>
                                          <p:spTgt spid="42"/>
                                        </p:tgtEl>
                                        <p:attrNameLst>
                                          <p:attrName>style.rotation</p:attrName>
                                        </p:attrNameLst>
                                      </p:cBhvr>
                                      <p:tavLst>
                                        <p:tav tm="0">
                                          <p:val>
                                            <p:fltVal val="360"/>
                                          </p:val>
                                        </p:tav>
                                        <p:tav tm="100000">
                                          <p:val>
                                            <p:fltVal val="0"/>
                                          </p:val>
                                        </p:tav>
                                      </p:tavLst>
                                    </p:anim>
                                    <p:animEffect transition="in" filter="fade">
                                      <p:cBhvr>
                                        <p:cTn id="76"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2" grpId="0"/>
      <p:bldP spid="35" grpId="0" animBg="1"/>
      <p:bldP spid="41" grpId="0"/>
      <p:bldP spid="31" grpId="0" animBg="1"/>
      <p:bldP spid="40" grpId="0"/>
      <p:bldP spid="29" grpId="0" animBg="1"/>
      <p:bldP spid="39" grpId="0"/>
      <p:bldP spid="11" grpId="0"/>
      <p:bldP spid="12" grpId="0"/>
      <p:bldP spid="5" grpId="0" animBg="1"/>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B3264-1FAC-4F8E-8F33-C476F27881A9}"/>
              </a:ext>
            </a:extLst>
          </p:cNvPr>
          <p:cNvSpPr>
            <a:spLocks noGrp="1"/>
          </p:cNvSpPr>
          <p:nvPr>
            <p:ph type="title"/>
          </p:nvPr>
        </p:nvSpPr>
        <p:spPr>
          <a:xfrm>
            <a:off x="307025" y="365126"/>
            <a:ext cx="8529950" cy="822927"/>
          </a:xfrm>
        </p:spPr>
        <p:txBody>
          <a:bodyPr/>
          <a:lstStyle/>
          <a:p>
            <a:r>
              <a:rPr lang="en-US" dirty="0"/>
              <a:t>      Encryption</a:t>
            </a:r>
          </a:p>
        </p:txBody>
      </p:sp>
      <p:sp>
        <p:nvSpPr>
          <p:cNvPr id="3" name="Content Placeholder 2">
            <a:extLst>
              <a:ext uri="{FF2B5EF4-FFF2-40B4-BE49-F238E27FC236}">
                <a16:creationId xmlns:a16="http://schemas.microsoft.com/office/drawing/2014/main" id="{CBDA44FD-C503-40A5-B097-F746EA0AC3B4}"/>
              </a:ext>
            </a:extLst>
          </p:cNvPr>
          <p:cNvSpPr>
            <a:spLocks noGrp="1"/>
          </p:cNvSpPr>
          <p:nvPr>
            <p:ph idx="1"/>
          </p:nvPr>
        </p:nvSpPr>
        <p:spPr>
          <a:xfrm>
            <a:off x="307025" y="1341503"/>
            <a:ext cx="4521915" cy="4835460"/>
          </a:xfrm>
        </p:spPr>
        <p:txBody>
          <a:bodyPr>
            <a:normAutofit lnSpcReduction="10000"/>
          </a:bodyPr>
          <a:lstStyle/>
          <a:p>
            <a:r>
              <a:rPr lang="en-US" dirty="0">
                <a:solidFill>
                  <a:prstClr val="black"/>
                </a:solidFill>
              </a:rPr>
              <a:t>Introduces entropy to </a:t>
            </a:r>
            <a:r>
              <a:rPr lang="en-US" dirty="0">
                <a:solidFill>
                  <a:srgbClr val="FF0000"/>
                </a:solidFill>
              </a:rPr>
              <a:t>Code</a:t>
            </a:r>
            <a:r>
              <a:rPr lang="en-US" dirty="0">
                <a:solidFill>
                  <a:prstClr val="black"/>
                </a:solidFill>
              </a:rPr>
              <a:t> &amp; </a:t>
            </a:r>
            <a:r>
              <a:rPr lang="en-US" dirty="0">
                <a:solidFill>
                  <a:schemeClr val="accent1"/>
                </a:solidFill>
              </a:rPr>
              <a:t>Pointer</a:t>
            </a:r>
            <a:r>
              <a:rPr lang="en-US" dirty="0">
                <a:solidFill>
                  <a:prstClr val="black"/>
                </a:solidFill>
              </a:rPr>
              <a:t> </a:t>
            </a:r>
            <a:r>
              <a:rPr lang="en-US" i="1" dirty="0">
                <a:solidFill>
                  <a:prstClr val="black"/>
                </a:solidFill>
              </a:rPr>
              <a:t>values</a:t>
            </a:r>
          </a:p>
          <a:p>
            <a:pPr marL="0" indent="0">
              <a:buNone/>
            </a:pPr>
            <a:endParaRPr lang="en-US" dirty="0"/>
          </a:p>
          <a:p>
            <a:r>
              <a:rPr lang="en-US" dirty="0"/>
              <a:t>Encrypt domains under own keys</a:t>
            </a:r>
          </a:p>
          <a:p>
            <a:pPr lvl="1"/>
            <a:r>
              <a:rPr lang="en-US" dirty="0"/>
              <a:t>Code</a:t>
            </a:r>
          </a:p>
          <a:p>
            <a:pPr lvl="1"/>
            <a:r>
              <a:rPr lang="en-US" dirty="0"/>
              <a:t>Code Pointer</a:t>
            </a:r>
          </a:p>
          <a:p>
            <a:pPr lvl="1"/>
            <a:r>
              <a:rPr lang="en-US" dirty="0"/>
              <a:t>Data Pointer</a:t>
            </a:r>
          </a:p>
          <a:p>
            <a:pPr marL="0" indent="0">
              <a:buNone/>
            </a:pPr>
            <a:endParaRPr lang="en-US" dirty="0"/>
          </a:p>
          <a:p>
            <a:r>
              <a:rPr lang="en-US" dirty="0">
                <a:solidFill>
                  <a:prstClr val="black"/>
                </a:solidFill>
              </a:rPr>
              <a:t>QARMA Block Cipher</a:t>
            </a:r>
          </a:p>
          <a:p>
            <a:pPr lvl="1"/>
            <a:r>
              <a:rPr lang="en-US" dirty="0">
                <a:solidFill>
                  <a:prstClr val="black"/>
                </a:solidFill>
              </a:rPr>
              <a:t>Fast cipher used in Arm’s PAC</a:t>
            </a:r>
          </a:p>
          <a:p>
            <a:pPr lvl="1"/>
            <a:r>
              <a:rPr lang="en-US" dirty="0">
                <a:solidFill>
                  <a:prstClr val="black"/>
                </a:solidFill>
              </a:rPr>
              <a:t>Used in </a:t>
            </a:r>
            <a:r>
              <a:rPr lang="en-US" i="1" dirty="0">
                <a:solidFill>
                  <a:prstClr val="black"/>
                </a:solidFill>
              </a:rPr>
              <a:t>counter-mode</a:t>
            </a:r>
            <a:r>
              <a:rPr lang="en-US" dirty="0">
                <a:solidFill>
                  <a:prstClr val="black"/>
                </a:solidFill>
              </a:rPr>
              <a:t> here</a:t>
            </a:r>
          </a:p>
        </p:txBody>
      </p:sp>
      <p:sp>
        <p:nvSpPr>
          <p:cNvPr id="4" name="Slide Number Placeholder 3">
            <a:extLst>
              <a:ext uri="{FF2B5EF4-FFF2-40B4-BE49-F238E27FC236}">
                <a16:creationId xmlns:a16="http://schemas.microsoft.com/office/drawing/2014/main" id="{C94C730D-99AA-4D93-AFAB-31D0DAF20391}"/>
              </a:ext>
            </a:extLst>
          </p:cNvPr>
          <p:cNvSpPr>
            <a:spLocks noGrp="1"/>
          </p:cNvSpPr>
          <p:nvPr>
            <p:ph type="sldNum" sz="quarter" idx="12"/>
          </p:nvPr>
        </p:nvSpPr>
        <p:spPr/>
        <p:txBody>
          <a:bodyPr/>
          <a:lstStyle/>
          <a:p>
            <a:fld id="{761A266C-5E90-4206-8A84-D0CA263564C1}" type="slidenum">
              <a:rPr lang="en-US" smtClean="0"/>
              <a:t>25</a:t>
            </a:fld>
            <a:endParaRPr lang="en-US"/>
          </a:p>
        </p:txBody>
      </p:sp>
      <p:cxnSp>
        <p:nvCxnSpPr>
          <p:cNvPr id="8" name="Straight Arrow Connector 7">
            <a:extLst>
              <a:ext uri="{FF2B5EF4-FFF2-40B4-BE49-F238E27FC236}">
                <a16:creationId xmlns:a16="http://schemas.microsoft.com/office/drawing/2014/main" id="{E615423C-A717-405E-B7FF-EBFD428555EB}"/>
              </a:ext>
            </a:extLst>
          </p:cNvPr>
          <p:cNvCxnSpPr>
            <a:cxnSpLocks/>
            <a:stCxn id="13" idx="2"/>
            <a:endCxn id="33" idx="0"/>
          </p:cNvCxnSpPr>
          <p:nvPr/>
        </p:nvCxnSpPr>
        <p:spPr>
          <a:xfrm>
            <a:off x="7051061" y="2542372"/>
            <a:ext cx="4055" cy="117862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7C7C3DE-9DD5-4E62-A6CE-1267AC489D6D}"/>
              </a:ext>
            </a:extLst>
          </p:cNvPr>
          <p:cNvCxnSpPr>
            <a:cxnSpLocks/>
            <a:stCxn id="33" idx="2"/>
            <a:endCxn id="28" idx="0"/>
          </p:cNvCxnSpPr>
          <p:nvPr/>
        </p:nvCxnSpPr>
        <p:spPr>
          <a:xfrm flipH="1">
            <a:off x="7055114" y="4733867"/>
            <a:ext cx="2" cy="526863"/>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9F7ACA0-4473-459A-99AF-4390DB8A323F}"/>
              </a:ext>
            </a:extLst>
          </p:cNvPr>
          <p:cNvSpPr/>
          <p:nvPr/>
        </p:nvSpPr>
        <p:spPr>
          <a:xfrm>
            <a:off x="6587450" y="1736028"/>
            <a:ext cx="927222" cy="806344"/>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Asset</a:t>
            </a:r>
          </a:p>
        </p:txBody>
      </p:sp>
      <p:pic>
        <p:nvPicPr>
          <p:cNvPr id="15" name="Graphic 14" descr="Key">
            <a:extLst>
              <a:ext uri="{FF2B5EF4-FFF2-40B4-BE49-F238E27FC236}">
                <a16:creationId xmlns:a16="http://schemas.microsoft.com/office/drawing/2014/main" id="{42D26FD7-5FD6-4BCB-A169-AFBA92F6351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7751361" y="1797561"/>
            <a:ext cx="815316" cy="815316"/>
          </a:xfrm>
          <a:prstGeom prst="rect">
            <a:avLst/>
          </a:prstGeom>
        </p:spPr>
      </p:pic>
      <p:pic>
        <p:nvPicPr>
          <p:cNvPr id="16" name="Graphic 15" descr="Key">
            <a:extLst>
              <a:ext uri="{FF2B5EF4-FFF2-40B4-BE49-F238E27FC236}">
                <a16:creationId xmlns:a16="http://schemas.microsoft.com/office/drawing/2014/main" id="{25DED032-FAC3-47FE-B86F-B836DDCB885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5400000">
            <a:off x="7959665" y="1797561"/>
            <a:ext cx="815316" cy="815316"/>
          </a:xfrm>
          <a:prstGeom prst="rect">
            <a:avLst/>
          </a:prstGeom>
        </p:spPr>
      </p:pic>
      <p:pic>
        <p:nvPicPr>
          <p:cNvPr id="17" name="Graphic 16" descr="Key">
            <a:extLst>
              <a:ext uri="{FF2B5EF4-FFF2-40B4-BE49-F238E27FC236}">
                <a16:creationId xmlns:a16="http://schemas.microsoft.com/office/drawing/2014/main" id="{EC61E1DB-0E43-44E3-B744-725FD7D47BF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5400000">
            <a:off x="8168544" y="1800746"/>
            <a:ext cx="815316" cy="815316"/>
          </a:xfrm>
          <a:prstGeom prst="rect">
            <a:avLst/>
          </a:prstGeom>
        </p:spPr>
      </p:pic>
      <p:sp>
        <p:nvSpPr>
          <p:cNvPr id="18" name="TextBox 17">
            <a:extLst>
              <a:ext uri="{FF2B5EF4-FFF2-40B4-BE49-F238E27FC236}">
                <a16:creationId xmlns:a16="http://schemas.microsoft.com/office/drawing/2014/main" id="{01ECDC92-E4C5-4EB1-88F7-C656DB6F0E1C}"/>
              </a:ext>
            </a:extLst>
          </p:cNvPr>
          <p:cNvSpPr txBox="1"/>
          <p:nvPr/>
        </p:nvSpPr>
        <p:spPr>
          <a:xfrm>
            <a:off x="7827479" y="2469883"/>
            <a:ext cx="1079687" cy="461665"/>
          </a:xfrm>
          <a:prstGeom prst="rect">
            <a:avLst/>
          </a:prstGeom>
          <a:noFill/>
        </p:spPr>
        <p:txBody>
          <a:bodyPr wrap="square" rtlCol="0">
            <a:spAutoFit/>
          </a:bodyPr>
          <a:lstStyle/>
          <a:p>
            <a:r>
              <a:rPr lang="en-US" sz="2400" i="1" dirty="0"/>
              <a:t>K</a:t>
            </a:r>
            <a:r>
              <a:rPr lang="en-US" sz="2400" i="1" baseline="-25000" dirty="0"/>
              <a:t>C/CP/DP</a:t>
            </a:r>
            <a:endParaRPr lang="en-US" sz="2400" i="1" dirty="0"/>
          </a:p>
        </p:txBody>
      </p:sp>
      <p:sp>
        <p:nvSpPr>
          <p:cNvPr id="24" name="Rectangle 23">
            <a:extLst>
              <a:ext uri="{FF2B5EF4-FFF2-40B4-BE49-F238E27FC236}">
                <a16:creationId xmlns:a16="http://schemas.microsoft.com/office/drawing/2014/main" id="{3D6BA8C9-3D28-424E-B91F-314164E9150C}"/>
              </a:ext>
            </a:extLst>
          </p:cNvPr>
          <p:cNvSpPr/>
          <p:nvPr/>
        </p:nvSpPr>
        <p:spPr>
          <a:xfrm>
            <a:off x="7827479" y="1741543"/>
            <a:ext cx="1009496" cy="124673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F84B315-038A-4DAD-914D-DDF829DD791E}"/>
              </a:ext>
            </a:extLst>
          </p:cNvPr>
          <p:cNvSpPr/>
          <p:nvPr/>
        </p:nvSpPr>
        <p:spPr>
          <a:xfrm>
            <a:off x="5273254" y="5260730"/>
            <a:ext cx="3563720" cy="672676"/>
          </a:xfrm>
          <a:prstGeom prst="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dirty="0">
                <a:solidFill>
                  <a:schemeClr val="tx1"/>
                </a:solidFill>
              </a:rPr>
              <a:t>Encrypted/Decrypted </a:t>
            </a:r>
          </a:p>
          <a:p>
            <a:pPr algn="ctr"/>
            <a:r>
              <a:rPr lang="en-US" sz="2000" dirty="0">
                <a:solidFill>
                  <a:schemeClr val="tx1"/>
                </a:solidFill>
              </a:rPr>
              <a:t>Asset</a:t>
            </a:r>
            <a:endParaRPr lang="en-US" sz="1400" dirty="0">
              <a:solidFill>
                <a:schemeClr val="tx1"/>
              </a:solidFill>
            </a:endParaRPr>
          </a:p>
        </p:txBody>
      </p:sp>
      <p:pic>
        <p:nvPicPr>
          <p:cNvPr id="29" name="Graphic 28" descr="Paper">
            <a:extLst>
              <a:ext uri="{FF2B5EF4-FFF2-40B4-BE49-F238E27FC236}">
                <a16:creationId xmlns:a16="http://schemas.microsoft.com/office/drawing/2014/main" id="{0C4A1689-14F7-4C39-9A73-48EC42DB202E}"/>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41819" y="273654"/>
            <a:ext cx="914400" cy="914400"/>
          </a:xfrm>
          <a:prstGeom prst="rect">
            <a:avLst/>
          </a:prstGeom>
        </p:spPr>
      </p:pic>
      <p:pic>
        <p:nvPicPr>
          <p:cNvPr id="30" name="Graphic 29" descr="Key">
            <a:extLst>
              <a:ext uri="{FF2B5EF4-FFF2-40B4-BE49-F238E27FC236}">
                <a16:creationId xmlns:a16="http://schemas.microsoft.com/office/drawing/2014/main" id="{C29C5A26-3619-4FF5-9B10-0BE7AC166EDF}"/>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8422507" flipV="1">
            <a:off x="82045" y="270715"/>
            <a:ext cx="684180" cy="684180"/>
          </a:xfrm>
          <a:prstGeom prst="rect">
            <a:avLst/>
          </a:prstGeom>
        </p:spPr>
      </p:pic>
      <p:sp>
        <p:nvSpPr>
          <p:cNvPr id="31" name="TextBox 30">
            <a:extLst>
              <a:ext uri="{FF2B5EF4-FFF2-40B4-BE49-F238E27FC236}">
                <a16:creationId xmlns:a16="http://schemas.microsoft.com/office/drawing/2014/main" id="{EDC437A6-A3A7-4DA6-B717-818DC5AE8482}"/>
              </a:ext>
            </a:extLst>
          </p:cNvPr>
          <p:cNvSpPr txBox="1"/>
          <p:nvPr/>
        </p:nvSpPr>
        <p:spPr>
          <a:xfrm>
            <a:off x="506449" y="564848"/>
            <a:ext cx="598241" cy="565539"/>
          </a:xfrm>
          <a:prstGeom prst="rect">
            <a:avLst/>
          </a:prstGeom>
          <a:noFill/>
        </p:spPr>
        <p:txBody>
          <a:bodyPr wrap="none" rtlCol="0">
            <a:spAutoFit/>
          </a:bodyPr>
          <a:lstStyle/>
          <a:p>
            <a:pPr>
              <a:lnSpc>
                <a:spcPts val="1800"/>
              </a:lnSpc>
            </a:pPr>
            <a:r>
              <a:rPr lang="en-US" dirty="0">
                <a:solidFill>
                  <a:srgbClr val="0070C0"/>
                </a:solidFill>
                <a:latin typeface="Courier New" panose="02070309020205020404" pitchFamily="49" charset="0"/>
                <a:cs typeface="Courier New" panose="02070309020205020404" pitchFamily="49" charset="0"/>
              </a:rPr>
              <a:t>bad</a:t>
            </a:r>
          </a:p>
          <a:p>
            <a:pPr>
              <a:lnSpc>
                <a:spcPts val="1800"/>
              </a:lnSpc>
            </a:pPr>
            <a:r>
              <a:rPr lang="en-US" dirty="0">
                <a:solidFill>
                  <a:srgbClr val="0070C0"/>
                </a:solidFill>
                <a:latin typeface="Courier New" panose="02070309020205020404" pitchFamily="49" charset="0"/>
                <a:cs typeface="Courier New" panose="02070309020205020404" pitchFamily="49" charset="0"/>
              </a:rPr>
              <a:t>f00</a:t>
            </a:r>
          </a:p>
        </p:txBody>
      </p:sp>
      <p:sp>
        <p:nvSpPr>
          <p:cNvPr id="43" name="Rectangle 42">
            <a:extLst>
              <a:ext uri="{FF2B5EF4-FFF2-40B4-BE49-F238E27FC236}">
                <a16:creationId xmlns:a16="http://schemas.microsoft.com/office/drawing/2014/main" id="{D4CF705B-D7E8-4AF8-A57C-887307D03368}"/>
              </a:ext>
            </a:extLst>
          </p:cNvPr>
          <p:cNvSpPr/>
          <p:nvPr/>
        </p:nvSpPr>
        <p:spPr>
          <a:xfrm>
            <a:off x="5269201" y="1736028"/>
            <a:ext cx="1048208" cy="806344"/>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dirty="0" err="1">
                <a:solidFill>
                  <a:schemeClr val="tx1"/>
                </a:solidFill>
              </a:rPr>
              <a:t>Addr</a:t>
            </a:r>
            <a:r>
              <a:rPr lang="en-US" sz="2400" dirty="0">
                <a:solidFill>
                  <a:schemeClr val="tx1"/>
                </a:solidFill>
              </a:rPr>
              <a:t> of Asset</a:t>
            </a:r>
          </a:p>
        </p:txBody>
      </p:sp>
      <p:cxnSp>
        <p:nvCxnSpPr>
          <p:cNvPr id="50" name="Straight Arrow Connector 49">
            <a:extLst>
              <a:ext uri="{FF2B5EF4-FFF2-40B4-BE49-F238E27FC236}">
                <a16:creationId xmlns:a16="http://schemas.microsoft.com/office/drawing/2014/main" id="{EE753455-DA0C-46CB-9C9F-3E4871E1EFED}"/>
              </a:ext>
            </a:extLst>
          </p:cNvPr>
          <p:cNvCxnSpPr>
            <a:cxnSpLocks/>
            <a:stCxn id="43" idx="2"/>
          </p:cNvCxnSpPr>
          <p:nvPr/>
        </p:nvCxnSpPr>
        <p:spPr>
          <a:xfrm>
            <a:off x="5793305" y="2542372"/>
            <a:ext cx="0" cy="117862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291837C-81A3-4151-A872-7C60AF9630CF}"/>
              </a:ext>
            </a:extLst>
          </p:cNvPr>
          <p:cNvCxnSpPr>
            <a:cxnSpLocks/>
            <a:stCxn id="24" idx="2"/>
          </p:cNvCxnSpPr>
          <p:nvPr/>
        </p:nvCxnSpPr>
        <p:spPr>
          <a:xfrm>
            <a:off x="8332227" y="2988276"/>
            <a:ext cx="0" cy="732723"/>
          </a:xfrm>
          <a:prstGeom prst="straightConnector1">
            <a:avLst/>
          </a:prstGeom>
          <a:ln w="38100">
            <a:gradFill>
              <a:gsLst>
                <a:gs pos="0">
                  <a:srgbClr val="FF0000"/>
                </a:gs>
                <a:gs pos="23300">
                  <a:srgbClr val="FF9797"/>
                </a:gs>
                <a:gs pos="74000">
                  <a:schemeClr val="accent4"/>
                </a:gs>
                <a:gs pos="50000">
                  <a:schemeClr val="accent1"/>
                </a:gs>
                <a:gs pos="100000">
                  <a:schemeClr val="accent4">
                    <a:lumMod val="20000"/>
                    <a:lumOff val="8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529EC96-A44D-412D-B8A2-67789B7465D8}"/>
              </a:ext>
            </a:extLst>
          </p:cNvPr>
          <p:cNvSpPr/>
          <p:nvPr/>
        </p:nvSpPr>
        <p:spPr>
          <a:xfrm>
            <a:off x="5273256" y="3720999"/>
            <a:ext cx="3563720" cy="1012868"/>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dirty="0">
                <a:solidFill>
                  <a:schemeClr val="tx1"/>
                </a:solidFill>
              </a:rPr>
              <a:t>QARMA [ToSC’17]</a:t>
            </a:r>
          </a:p>
          <a:p>
            <a:pPr algn="ctr"/>
            <a:r>
              <a:rPr lang="en-US" dirty="0">
                <a:solidFill>
                  <a:schemeClr val="tx1"/>
                </a:solidFill>
              </a:rPr>
              <a:t>64-bit block cipher</a:t>
            </a:r>
          </a:p>
          <a:p>
            <a:pPr algn="ctr"/>
            <a:r>
              <a:rPr lang="en-US" dirty="0">
                <a:solidFill>
                  <a:schemeClr val="tx1"/>
                </a:solidFill>
              </a:rPr>
              <a:t>128-bit keys</a:t>
            </a:r>
          </a:p>
        </p:txBody>
      </p:sp>
    </p:spTree>
    <p:extLst>
      <p:ext uri="{BB962C8B-B14F-4D97-AF65-F5344CB8AC3E}">
        <p14:creationId xmlns:p14="http://schemas.microsoft.com/office/powerpoint/2010/main" val="344996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par>
                                <p:cTn id="55" presetID="10" presetClass="entr" presetSubtype="0"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500"/>
                                        <p:tgtEl>
                                          <p:spTgt spid="54"/>
                                        </p:tgtEl>
                                      </p:cBhvr>
                                    </p:animEffect>
                                  </p:childTnLst>
                                </p:cTn>
                              </p:par>
                            </p:childTnLst>
                          </p:cTn>
                        </p:par>
                        <p:par>
                          <p:cTn id="58" fill="hold">
                            <p:stCondLst>
                              <p:cond delay="1500"/>
                            </p:stCondLst>
                            <p:childTnLst>
                              <p:par>
                                <p:cTn id="59" presetID="10" presetClass="entr" presetSubtype="0"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animBg="1"/>
      <p:bldP spid="28" grpId="0" animBg="1"/>
      <p:bldP spid="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09F71-C354-4CC8-8827-DE6F13D61F53}"/>
              </a:ext>
            </a:extLst>
          </p:cNvPr>
          <p:cNvSpPr>
            <a:spLocks noGrp="1"/>
          </p:cNvSpPr>
          <p:nvPr>
            <p:ph type="title"/>
          </p:nvPr>
        </p:nvSpPr>
        <p:spPr/>
        <p:txBody>
          <a:bodyPr/>
          <a:lstStyle/>
          <a:p>
            <a:r>
              <a:rPr lang="en-US" dirty="0"/>
              <a:t>Domain Encryption</a:t>
            </a:r>
          </a:p>
        </p:txBody>
      </p:sp>
      <p:sp>
        <p:nvSpPr>
          <p:cNvPr id="4" name="Slide Number Placeholder 3">
            <a:extLst>
              <a:ext uri="{FF2B5EF4-FFF2-40B4-BE49-F238E27FC236}">
                <a16:creationId xmlns:a16="http://schemas.microsoft.com/office/drawing/2014/main" id="{122E963E-C8F4-4862-A386-6113D4CF7647}"/>
              </a:ext>
            </a:extLst>
          </p:cNvPr>
          <p:cNvSpPr>
            <a:spLocks noGrp="1"/>
          </p:cNvSpPr>
          <p:nvPr>
            <p:ph type="sldNum" sz="quarter" idx="12"/>
          </p:nvPr>
        </p:nvSpPr>
        <p:spPr/>
        <p:txBody>
          <a:bodyPr/>
          <a:lstStyle/>
          <a:p>
            <a:fld id="{761A266C-5E90-4206-8A84-D0CA263564C1}" type="slidenum">
              <a:rPr lang="en-US" smtClean="0"/>
              <a:t>26</a:t>
            </a:fld>
            <a:endParaRPr lang="en-US"/>
          </a:p>
        </p:txBody>
      </p:sp>
      <p:sp>
        <p:nvSpPr>
          <p:cNvPr id="5" name="Rectangle 2">
            <a:extLst>
              <a:ext uri="{FF2B5EF4-FFF2-40B4-BE49-F238E27FC236}">
                <a16:creationId xmlns:a16="http://schemas.microsoft.com/office/drawing/2014/main" id="{64F07A17-D675-4C0B-A2EE-3AF38CC73BA7}"/>
              </a:ext>
            </a:extLst>
          </p:cNvPr>
          <p:cNvSpPr>
            <a:spLocks noChangeArrowheads="1"/>
          </p:cNvSpPr>
          <p:nvPr/>
        </p:nvSpPr>
        <p:spPr bwMode="auto">
          <a:xfrm>
            <a:off x="366566" y="138569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Domain Encryption Defense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Decrypt in  the L1 Encrypt before going to the L2. Goal encrypted in MEMORY as viewed by OTHERS: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6">
            <a:extLst>
              <a:ext uri="{FF2B5EF4-FFF2-40B4-BE49-F238E27FC236}">
                <a16:creationId xmlns:a16="http://schemas.microsoft.com/office/drawing/2014/main" id="{B9F67D6B-2C02-44EB-987C-C87C287C85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566" y="1812687"/>
            <a:ext cx="5943600" cy="3683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0944BCD1-035E-46E6-992A-F9BEC3AC07BD}"/>
              </a:ext>
            </a:extLst>
          </p:cNvPr>
          <p:cNvSpPr>
            <a:spLocks noChangeArrowheads="1"/>
          </p:cNvSpPr>
          <p:nvPr/>
        </p:nvSpPr>
        <p:spPr bwMode="auto">
          <a:xfrm>
            <a:off x="366566" y="552589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E1FFCB2B-71BF-4CC1-A0AA-03E34A9CD7F8}"/>
              </a:ext>
            </a:extLst>
          </p:cNvPr>
          <p:cNvSpPr>
            <a:spLocks noChangeArrowheads="1"/>
          </p:cNvSpPr>
          <p:nvPr/>
        </p:nvSpPr>
        <p:spPr bwMode="auto">
          <a:xfrm>
            <a:off x="0" y="5495687"/>
            <a:ext cx="89212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dirty="0"/>
              <a:t>The three keys used for domain encryption (KC,KC P, </a:t>
            </a:r>
            <a:r>
              <a:rPr lang="en-US" dirty="0" err="1"/>
              <a:t>andKDP</a:t>
            </a:r>
            <a:r>
              <a:rPr lang="en-US" dirty="0"/>
              <a:t>) are stored in microarchitectural</a:t>
            </a:r>
          </a:p>
          <a:p>
            <a:r>
              <a:rPr lang="en-US" dirty="0"/>
              <a:t> registers that are not accessible by software, so they are private to a process’s ad-dress space</a:t>
            </a:r>
          </a:p>
        </p:txBody>
      </p:sp>
    </p:spTree>
    <p:extLst>
      <p:ext uri="{BB962C8B-B14F-4D97-AF65-F5344CB8AC3E}">
        <p14:creationId xmlns:p14="http://schemas.microsoft.com/office/powerpoint/2010/main" val="1251532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6D8AE-CF33-42C7-825B-65370A48EF8C}"/>
              </a:ext>
            </a:extLst>
          </p:cNvPr>
          <p:cNvSpPr>
            <a:spLocks noGrp="1"/>
          </p:cNvSpPr>
          <p:nvPr>
            <p:ph type="title"/>
          </p:nvPr>
        </p:nvSpPr>
        <p:spPr/>
        <p:txBody>
          <a:bodyPr/>
          <a:lstStyle/>
          <a:p>
            <a:r>
              <a:rPr lang="en-US" dirty="0"/>
              <a:t>Morpheus: Key Mechanisms</a:t>
            </a:r>
          </a:p>
        </p:txBody>
      </p:sp>
      <p:sp>
        <p:nvSpPr>
          <p:cNvPr id="3" name="Content Placeholder 2">
            <a:extLst>
              <a:ext uri="{FF2B5EF4-FFF2-40B4-BE49-F238E27FC236}">
                <a16:creationId xmlns:a16="http://schemas.microsoft.com/office/drawing/2014/main" id="{98C195EF-64E3-44FF-AE08-A4C65080981A}"/>
              </a:ext>
            </a:extLst>
          </p:cNvPr>
          <p:cNvSpPr>
            <a:spLocks noGrp="1"/>
          </p:cNvSpPr>
          <p:nvPr>
            <p:ph idx="1"/>
          </p:nvPr>
        </p:nvSpPr>
        <p:spPr/>
        <p:txBody>
          <a:bodyPr/>
          <a:lstStyle/>
          <a:p>
            <a:r>
              <a:rPr lang="en-US" b="1" dirty="0"/>
              <a:t>Domain tagging</a:t>
            </a:r>
            <a:r>
              <a:rPr lang="en-US" dirty="0"/>
              <a:t> (Section 4.1) to precisely track the do-main of all memory objects at runtime. Morpheus leverages these tags to implement two moving target defenses</a:t>
            </a:r>
          </a:p>
          <a:p>
            <a:r>
              <a:rPr lang="en-US" b="1" dirty="0"/>
              <a:t>Pointer displacement</a:t>
            </a:r>
            <a:r>
              <a:rPr lang="en-US" dirty="0"/>
              <a:t>(Section 4.2), which obscures pointer values by adding a random displacement to them by domain</a:t>
            </a:r>
          </a:p>
          <a:p>
            <a:r>
              <a:rPr lang="en-US" b="1" dirty="0"/>
              <a:t>Domain encryption</a:t>
            </a:r>
            <a:r>
              <a:rPr lang="en-US" dirty="0"/>
              <a:t>(Section 4.3), which encrypts all domains in the program under their own keys.</a:t>
            </a:r>
          </a:p>
          <a:p>
            <a:endParaRPr lang="en-US" dirty="0"/>
          </a:p>
        </p:txBody>
      </p:sp>
      <p:sp>
        <p:nvSpPr>
          <p:cNvPr id="4" name="Slide Number Placeholder 3">
            <a:extLst>
              <a:ext uri="{FF2B5EF4-FFF2-40B4-BE49-F238E27FC236}">
                <a16:creationId xmlns:a16="http://schemas.microsoft.com/office/drawing/2014/main" id="{EE020A4B-26B1-461A-BEB9-7E24C57CF9B1}"/>
              </a:ext>
            </a:extLst>
          </p:cNvPr>
          <p:cNvSpPr>
            <a:spLocks noGrp="1"/>
          </p:cNvSpPr>
          <p:nvPr>
            <p:ph type="sldNum" sz="quarter" idx="12"/>
          </p:nvPr>
        </p:nvSpPr>
        <p:spPr/>
        <p:txBody>
          <a:bodyPr/>
          <a:lstStyle/>
          <a:p>
            <a:fld id="{761A266C-5E90-4206-8A84-D0CA263564C1}" type="slidenum">
              <a:rPr lang="en-US" smtClean="0"/>
              <a:t>27</a:t>
            </a:fld>
            <a:endParaRPr lang="en-US"/>
          </a:p>
        </p:txBody>
      </p:sp>
    </p:spTree>
    <p:extLst>
      <p:ext uri="{BB962C8B-B14F-4D97-AF65-F5344CB8AC3E}">
        <p14:creationId xmlns:p14="http://schemas.microsoft.com/office/powerpoint/2010/main" val="2183586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Arrow Connector 53">
            <a:extLst>
              <a:ext uri="{FF2B5EF4-FFF2-40B4-BE49-F238E27FC236}">
                <a16:creationId xmlns:a16="http://schemas.microsoft.com/office/drawing/2014/main" id="{FA0AF467-86F5-4806-8CC3-E6AECAA808FF}"/>
              </a:ext>
            </a:extLst>
          </p:cNvPr>
          <p:cNvCxnSpPr>
            <a:cxnSpLocks/>
          </p:cNvCxnSpPr>
          <p:nvPr/>
        </p:nvCxnSpPr>
        <p:spPr>
          <a:xfrm>
            <a:off x="5292732" y="4271159"/>
            <a:ext cx="0" cy="438912"/>
          </a:xfrm>
          <a:prstGeom prst="straightConnector1">
            <a:avLst/>
          </a:prstGeom>
          <a:noFill/>
          <a:ln w="31750" cap="flat" cmpd="sng" algn="ctr">
            <a:solidFill>
              <a:srgbClr val="FF0000"/>
            </a:solidFill>
            <a:prstDash val="solid"/>
            <a:miter lim="800000"/>
            <a:tailEnd type="triangle"/>
          </a:ln>
          <a:effectLst/>
        </p:spPr>
      </p:cxnSp>
      <p:cxnSp>
        <p:nvCxnSpPr>
          <p:cNvPr id="55" name="Straight Arrow Connector 54">
            <a:extLst>
              <a:ext uri="{FF2B5EF4-FFF2-40B4-BE49-F238E27FC236}">
                <a16:creationId xmlns:a16="http://schemas.microsoft.com/office/drawing/2014/main" id="{45C30B82-B9C1-475F-BF8E-434DAF2F53BB}"/>
              </a:ext>
            </a:extLst>
          </p:cNvPr>
          <p:cNvCxnSpPr>
            <a:cxnSpLocks/>
            <a:endCxn id="42" idx="0"/>
          </p:cNvCxnSpPr>
          <p:nvPr/>
        </p:nvCxnSpPr>
        <p:spPr>
          <a:xfrm>
            <a:off x="7716372" y="4271423"/>
            <a:ext cx="0" cy="441297"/>
          </a:xfrm>
          <a:prstGeom prst="straightConnector1">
            <a:avLst/>
          </a:prstGeom>
          <a:noFill/>
          <a:ln w="31750" cap="flat" cmpd="sng" algn="ctr">
            <a:solidFill>
              <a:schemeClr val="accent2"/>
            </a:solidFill>
            <a:prstDash val="solid"/>
            <a:miter lim="800000"/>
            <a:tailEnd type="triangle"/>
          </a:ln>
          <a:effectLst/>
        </p:spPr>
      </p:cxnSp>
      <p:sp>
        <p:nvSpPr>
          <p:cNvPr id="2" name="Title 1">
            <a:extLst>
              <a:ext uri="{FF2B5EF4-FFF2-40B4-BE49-F238E27FC236}">
                <a16:creationId xmlns:a16="http://schemas.microsoft.com/office/drawing/2014/main" id="{E07DD51F-369F-42B8-8E1E-17FB6953EA6E}"/>
              </a:ext>
            </a:extLst>
          </p:cNvPr>
          <p:cNvSpPr>
            <a:spLocks noGrp="1"/>
          </p:cNvSpPr>
          <p:nvPr>
            <p:ph type="title"/>
          </p:nvPr>
        </p:nvSpPr>
        <p:spPr/>
        <p:txBody>
          <a:bodyPr/>
          <a:lstStyle/>
          <a:p>
            <a:r>
              <a:rPr lang="en-US" dirty="0"/>
              <a:t>Tagging &amp; Attack Detection</a:t>
            </a:r>
          </a:p>
        </p:txBody>
      </p:sp>
      <p:sp>
        <p:nvSpPr>
          <p:cNvPr id="8" name="Content Placeholder 7">
            <a:extLst>
              <a:ext uri="{FF2B5EF4-FFF2-40B4-BE49-F238E27FC236}">
                <a16:creationId xmlns:a16="http://schemas.microsoft.com/office/drawing/2014/main" id="{6A005B82-EB20-49B8-8127-0680879303AB}"/>
              </a:ext>
            </a:extLst>
          </p:cNvPr>
          <p:cNvSpPr>
            <a:spLocks noGrp="1"/>
          </p:cNvSpPr>
          <p:nvPr>
            <p:ph sz="half" idx="1"/>
          </p:nvPr>
        </p:nvSpPr>
        <p:spPr>
          <a:xfrm>
            <a:off x="307024" y="1354549"/>
            <a:ext cx="3708861" cy="4822414"/>
          </a:xfrm>
        </p:spPr>
        <p:txBody>
          <a:bodyPr>
            <a:normAutofit/>
          </a:bodyPr>
          <a:lstStyle/>
          <a:p>
            <a:r>
              <a:rPr lang="en-US" dirty="0"/>
              <a:t>Tags </a:t>
            </a:r>
            <a:r>
              <a:rPr lang="en-US" dirty="0">
                <a:sym typeface="Wingdings" panose="05000000000000000000" pitchFamily="2" charset="2"/>
              </a:rPr>
              <a:t>enable behavior tracking</a:t>
            </a:r>
          </a:p>
          <a:p>
            <a:pPr marL="0" indent="0">
              <a:buNone/>
            </a:pPr>
            <a:endParaRPr lang="en-US" dirty="0">
              <a:sym typeface="Wingdings" panose="05000000000000000000" pitchFamily="2" charset="2"/>
            </a:endParaRPr>
          </a:p>
          <a:p>
            <a:r>
              <a:rPr lang="en-US" dirty="0">
                <a:sym typeface="Wingdings" panose="05000000000000000000" pitchFamily="2" charset="2"/>
              </a:rPr>
              <a:t>Illegal Ops</a:t>
            </a:r>
          </a:p>
          <a:p>
            <a:pPr lvl="1"/>
            <a:r>
              <a:rPr lang="en-US" dirty="0">
                <a:sym typeface="Wingdings" panose="05000000000000000000" pitchFamily="2" charset="2"/>
              </a:rPr>
              <a:t>Clearly dangerous</a:t>
            </a:r>
          </a:p>
          <a:p>
            <a:pPr marL="0" indent="0">
              <a:buNone/>
            </a:pPr>
            <a:endParaRPr lang="en-US" dirty="0"/>
          </a:p>
          <a:p>
            <a:r>
              <a:rPr lang="en-US" dirty="0"/>
              <a:t>Suspicious Ops</a:t>
            </a:r>
          </a:p>
          <a:p>
            <a:pPr lvl="1"/>
            <a:r>
              <a:rPr lang="en-US" dirty="0"/>
              <a:t>Normal programs   may perform</a:t>
            </a:r>
          </a:p>
          <a:p>
            <a:pPr lvl="1"/>
            <a:r>
              <a:rPr lang="en-US" dirty="0"/>
              <a:t>May be probes or attacks</a:t>
            </a:r>
            <a:endParaRPr lang="en-US" i="1" dirty="0"/>
          </a:p>
          <a:p>
            <a:pPr lvl="1"/>
            <a:endParaRPr lang="en-US" dirty="0"/>
          </a:p>
        </p:txBody>
      </p:sp>
      <p:sp>
        <p:nvSpPr>
          <p:cNvPr id="4" name="Slide Number Placeholder 3">
            <a:extLst>
              <a:ext uri="{FF2B5EF4-FFF2-40B4-BE49-F238E27FC236}">
                <a16:creationId xmlns:a16="http://schemas.microsoft.com/office/drawing/2014/main" id="{44BA1F56-E437-435B-9F06-C374031A9413}"/>
              </a:ext>
            </a:extLst>
          </p:cNvPr>
          <p:cNvSpPr>
            <a:spLocks noGrp="1"/>
          </p:cNvSpPr>
          <p:nvPr>
            <p:ph type="sldNum" sz="quarter" idx="12"/>
          </p:nvPr>
        </p:nvSpPr>
        <p:spPr/>
        <p:txBody>
          <a:bodyPr/>
          <a:lstStyle/>
          <a:p>
            <a:fld id="{761A266C-5E90-4206-8A84-D0CA263564C1}" type="slidenum">
              <a:rPr lang="en-US" smtClean="0"/>
              <a:t>28</a:t>
            </a:fld>
            <a:endParaRPr lang="en-US"/>
          </a:p>
        </p:txBody>
      </p:sp>
      <p:cxnSp>
        <p:nvCxnSpPr>
          <p:cNvPr id="31" name="Straight Arrow Connector 30">
            <a:extLst>
              <a:ext uri="{FF2B5EF4-FFF2-40B4-BE49-F238E27FC236}">
                <a16:creationId xmlns:a16="http://schemas.microsoft.com/office/drawing/2014/main" id="{BA8EBB73-D42C-4492-B3E7-1B710FF37AD7}"/>
              </a:ext>
            </a:extLst>
          </p:cNvPr>
          <p:cNvCxnSpPr>
            <a:cxnSpLocks/>
            <a:stCxn id="34" idx="2"/>
          </p:cNvCxnSpPr>
          <p:nvPr/>
        </p:nvCxnSpPr>
        <p:spPr>
          <a:xfrm>
            <a:off x="5292732" y="1856632"/>
            <a:ext cx="0" cy="382577"/>
          </a:xfrm>
          <a:prstGeom prst="straightConnector1">
            <a:avLst/>
          </a:prstGeom>
          <a:noFill/>
          <a:ln w="31750" cap="flat" cmpd="sng" algn="ctr">
            <a:solidFill>
              <a:schemeClr val="tx1"/>
            </a:solidFill>
            <a:prstDash val="solid"/>
            <a:miter lim="800000"/>
            <a:tailEnd type="triangle"/>
          </a:ln>
          <a:effectLst/>
        </p:spPr>
      </p:cxnSp>
      <p:cxnSp>
        <p:nvCxnSpPr>
          <p:cNvPr id="32" name="Straight Arrow Connector 31">
            <a:extLst>
              <a:ext uri="{FF2B5EF4-FFF2-40B4-BE49-F238E27FC236}">
                <a16:creationId xmlns:a16="http://schemas.microsoft.com/office/drawing/2014/main" id="{9DCA967E-B5B4-4124-BAE7-C5526BEE092F}"/>
              </a:ext>
            </a:extLst>
          </p:cNvPr>
          <p:cNvCxnSpPr>
            <a:cxnSpLocks/>
            <a:stCxn id="35" idx="2"/>
          </p:cNvCxnSpPr>
          <p:nvPr/>
        </p:nvCxnSpPr>
        <p:spPr>
          <a:xfrm>
            <a:off x="7716372" y="1855756"/>
            <a:ext cx="0" cy="383453"/>
          </a:xfrm>
          <a:prstGeom prst="straightConnector1">
            <a:avLst/>
          </a:prstGeom>
          <a:noFill/>
          <a:ln w="31750" cap="flat" cmpd="sng" algn="ctr">
            <a:solidFill>
              <a:schemeClr val="tx1"/>
            </a:solidFill>
            <a:prstDash val="solid"/>
            <a:miter lim="800000"/>
            <a:tailEnd type="triangle"/>
          </a:ln>
          <a:effectLst/>
        </p:spPr>
      </p:cxnSp>
      <p:sp>
        <p:nvSpPr>
          <p:cNvPr id="33" name="Rectangle 32">
            <a:extLst>
              <a:ext uri="{FF2B5EF4-FFF2-40B4-BE49-F238E27FC236}">
                <a16:creationId xmlns:a16="http://schemas.microsoft.com/office/drawing/2014/main" id="{5D1D3CB6-764E-4F4C-BAA0-073BEE5AE14C}"/>
              </a:ext>
            </a:extLst>
          </p:cNvPr>
          <p:cNvSpPr/>
          <p:nvPr/>
        </p:nvSpPr>
        <p:spPr>
          <a:xfrm>
            <a:off x="4089729" y="2239209"/>
            <a:ext cx="4821082" cy="446076"/>
          </a:xfrm>
          <a:prstGeom prst="rect">
            <a:avLst/>
          </a:prstGeom>
          <a:solidFill>
            <a:srgbClr val="5B9BD5">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a:ea typeface="+mn-ea"/>
                <a:cs typeface="+mn-cs"/>
              </a:rPr>
              <a:t>Attack Detector</a:t>
            </a:r>
          </a:p>
        </p:txBody>
      </p:sp>
      <p:sp>
        <p:nvSpPr>
          <p:cNvPr id="34" name="Rectangle 33">
            <a:extLst>
              <a:ext uri="{FF2B5EF4-FFF2-40B4-BE49-F238E27FC236}">
                <a16:creationId xmlns:a16="http://schemas.microsoft.com/office/drawing/2014/main" id="{687B710D-94DD-44BB-A1FD-B719BCC5FAD7}"/>
              </a:ext>
            </a:extLst>
          </p:cNvPr>
          <p:cNvSpPr/>
          <p:nvPr/>
        </p:nvSpPr>
        <p:spPr>
          <a:xfrm>
            <a:off x="4410101" y="1510344"/>
            <a:ext cx="1765262" cy="346288"/>
          </a:xfrm>
          <a:prstGeom prst="rect">
            <a:avLst/>
          </a:prstGeom>
          <a:solidFill>
            <a:schemeClr val="bg1">
              <a:lumMod val="95000"/>
            </a:schemeClr>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Operand Tags</a:t>
            </a:r>
          </a:p>
        </p:txBody>
      </p:sp>
      <p:sp>
        <p:nvSpPr>
          <p:cNvPr id="35" name="Rectangle 34">
            <a:extLst>
              <a:ext uri="{FF2B5EF4-FFF2-40B4-BE49-F238E27FC236}">
                <a16:creationId xmlns:a16="http://schemas.microsoft.com/office/drawing/2014/main" id="{764385FA-B5CB-4ACD-84C7-AB29CC41126A}"/>
              </a:ext>
            </a:extLst>
          </p:cNvPr>
          <p:cNvSpPr/>
          <p:nvPr/>
        </p:nvSpPr>
        <p:spPr>
          <a:xfrm>
            <a:off x="6833741" y="1509468"/>
            <a:ext cx="1765262" cy="346288"/>
          </a:xfrm>
          <a:prstGeom prst="rect">
            <a:avLst/>
          </a:prstGeom>
          <a:solidFill>
            <a:schemeClr val="bg1">
              <a:lumMod val="95000"/>
            </a:schemeClr>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Opcode</a:t>
            </a:r>
          </a:p>
        </p:txBody>
      </p:sp>
      <p:sp>
        <p:nvSpPr>
          <p:cNvPr id="36" name="Rectangle 35">
            <a:extLst>
              <a:ext uri="{FF2B5EF4-FFF2-40B4-BE49-F238E27FC236}">
                <a16:creationId xmlns:a16="http://schemas.microsoft.com/office/drawing/2014/main" id="{1CCDAC5B-AA0F-4174-9395-317F480398B4}"/>
              </a:ext>
            </a:extLst>
          </p:cNvPr>
          <p:cNvSpPr/>
          <p:nvPr/>
        </p:nvSpPr>
        <p:spPr>
          <a:xfrm>
            <a:off x="4089730" y="2685286"/>
            <a:ext cx="4821081" cy="1585874"/>
          </a:xfrm>
          <a:prstGeom prst="rect">
            <a:avLst/>
          </a:prstGeom>
          <a:solidFill>
            <a:srgbClr val="5B9BD5">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7" name="Straight Connector 36">
            <a:extLst>
              <a:ext uri="{FF2B5EF4-FFF2-40B4-BE49-F238E27FC236}">
                <a16:creationId xmlns:a16="http://schemas.microsoft.com/office/drawing/2014/main" id="{D2EE4DEA-5A97-4136-88B9-4D09F2CDB2FC}"/>
              </a:ext>
            </a:extLst>
          </p:cNvPr>
          <p:cNvCxnSpPr>
            <a:cxnSpLocks/>
          </p:cNvCxnSpPr>
          <p:nvPr/>
        </p:nvCxnSpPr>
        <p:spPr>
          <a:xfrm>
            <a:off x="6492308" y="2806671"/>
            <a:ext cx="0" cy="1308997"/>
          </a:xfrm>
          <a:prstGeom prst="line">
            <a:avLst/>
          </a:prstGeom>
          <a:noFill/>
          <a:ln w="19050" cap="flat" cmpd="sng" algn="ctr">
            <a:solidFill>
              <a:sysClr val="windowText" lastClr="000000"/>
            </a:solidFill>
            <a:prstDash val="solid"/>
            <a:miter lim="800000"/>
          </a:ln>
          <a:effectLst/>
        </p:spPr>
      </p:cxnSp>
      <p:sp>
        <p:nvSpPr>
          <p:cNvPr id="38" name="TextBox 37">
            <a:extLst>
              <a:ext uri="{FF2B5EF4-FFF2-40B4-BE49-F238E27FC236}">
                <a16:creationId xmlns:a16="http://schemas.microsoft.com/office/drawing/2014/main" id="{47417526-D290-409A-B40B-F9A140AD0ED8}"/>
              </a:ext>
            </a:extLst>
          </p:cNvPr>
          <p:cNvSpPr txBox="1"/>
          <p:nvPr/>
        </p:nvSpPr>
        <p:spPr>
          <a:xfrm>
            <a:off x="4093155" y="2739558"/>
            <a:ext cx="2395728" cy="461665"/>
          </a:xfrm>
          <a:prstGeom prst="rect">
            <a:avLst/>
          </a:prstGeom>
          <a:noFill/>
        </p:spPr>
        <p:txBody>
          <a:bodyPr wrap="square" rtlCol="0">
            <a:spAutoFit/>
          </a:bodyPr>
          <a:lstStyle/>
          <a:p>
            <a:pPr algn="ctr"/>
            <a:r>
              <a:rPr lang="en-US" sz="2400" dirty="0">
                <a:solidFill>
                  <a:prstClr val="black"/>
                </a:solidFill>
                <a:latin typeface="Calibri" panose="020F0502020204030204"/>
              </a:rPr>
              <a:t>Illegal</a:t>
            </a:r>
          </a:p>
        </p:txBody>
      </p:sp>
      <p:sp>
        <p:nvSpPr>
          <p:cNvPr id="39" name="TextBox 38">
            <a:extLst>
              <a:ext uri="{FF2B5EF4-FFF2-40B4-BE49-F238E27FC236}">
                <a16:creationId xmlns:a16="http://schemas.microsoft.com/office/drawing/2014/main" id="{E84AC27D-B661-4074-BE43-0E70AA443387}"/>
              </a:ext>
            </a:extLst>
          </p:cNvPr>
          <p:cNvSpPr txBox="1"/>
          <p:nvPr/>
        </p:nvSpPr>
        <p:spPr>
          <a:xfrm>
            <a:off x="6509954" y="2739558"/>
            <a:ext cx="2395728" cy="461665"/>
          </a:xfrm>
          <a:prstGeom prst="rect">
            <a:avLst/>
          </a:prstGeom>
          <a:noFill/>
        </p:spPr>
        <p:txBody>
          <a:bodyPr wrap="square" rtlCol="0">
            <a:spAutoFit/>
          </a:bodyPr>
          <a:lstStyle/>
          <a:p>
            <a:pPr algn="ctr"/>
            <a:r>
              <a:rPr lang="en-US" sz="2400" dirty="0">
                <a:solidFill>
                  <a:prstClr val="black"/>
                </a:solidFill>
                <a:latin typeface="Calibri" panose="020F0502020204030204"/>
              </a:rPr>
              <a:t>Suspicious</a:t>
            </a:r>
          </a:p>
        </p:txBody>
      </p:sp>
      <p:sp>
        <p:nvSpPr>
          <p:cNvPr id="40" name="TextBox 39">
            <a:extLst>
              <a:ext uri="{FF2B5EF4-FFF2-40B4-BE49-F238E27FC236}">
                <a16:creationId xmlns:a16="http://schemas.microsoft.com/office/drawing/2014/main" id="{AF78B859-EF2E-4FFB-8ED8-20915BC6BC09}"/>
              </a:ext>
            </a:extLst>
          </p:cNvPr>
          <p:cNvSpPr txBox="1"/>
          <p:nvPr/>
        </p:nvSpPr>
        <p:spPr>
          <a:xfrm>
            <a:off x="4095931" y="3255496"/>
            <a:ext cx="2392952" cy="1015663"/>
          </a:xfrm>
          <a:prstGeom prst="rect">
            <a:avLst/>
          </a:prstGeom>
          <a:noFill/>
        </p:spPr>
        <p:txBody>
          <a:bodyPr wrap="square" rtlCol="0">
            <a:spAutoFit/>
          </a:bodyPr>
          <a:lstStyle/>
          <a:p>
            <a:pPr marL="173038" indent="-173038">
              <a:buFont typeface="Arial" panose="020B0604020202020204" pitchFamily="34" charset="0"/>
              <a:buChar char="•"/>
            </a:pPr>
            <a:r>
              <a:rPr lang="en-US" sz="2000" dirty="0">
                <a:solidFill>
                  <a:prstClr val="black"/>
                </a:solidFill>
                <a:latin typeface="Calibri" panose="020F0502020204030204"/>
              </a:rPr>
              <a:t>Executing non-code</a:t>
            </a:r>
          </a:p>
          <a:p>
            <a:pPr marL="173038" indent="-173038">
              <a:buFont typeface="Arial" panose="020B0604020202020204" pitchFamily="34" charset="0"/>
              <a:buChar char="•"/>
            </a:pPr>
            <a:r>
              <a:rPr lang="en-US" sz="2000" dirty="0">
                <a:solidFill>
                  <a:prstClr val="black"/>
                </a:solidFill>
                <a:latin typeface="Calibri" panose="020F0502020204030204"/>
              </a:rPr>
              <a:t>Jump to non-CP</a:t>
            </a:r>
          </a:p>
          <a:p>
            <a:pPr marL="173038" indent="-173038">
              <a:buFont typeface="Arial" panose="020B0604020202020204" pitchFamily="34" charset="0"/>
              <a:buChar char="•"/>
            </a:pPr>
            <a:r>
              <a:rPr lang="en-US" sz="2000" dirty="0">
                <a:solidFill>
                  <a:prstClr val="black"/>
                </a:solidFill>
                <a:latin typeface="Calibri" panose="020F0502020204030204"/>
              </a:rPr>
              <a:t>…</a:t>
            </a:r>
          </a:p>
        </p:txBody>
      </p:sp>
      <p:sp>
        <p:nvSpPr>
          <p:cNvPr id="41" name="Rectangle 40">
            <a:extLst>
              <a:ext uri="{FF2B5EF4-FFF2-40B4-BE49-F238E27FC236}">
                <a16:creationId xmlns:a16="http://schemas.microsoft.com/office/drawing/2014/main" id="{51F74E0A-536A-4B69-81C6-FDD2E886D71D}"/>
              </a:ext>
            </a:extLst>
          </p:cNvPr>
          <p:cNvSpPr/>
          <p:nvPr/>
        </p:nvSpPr>
        <p:spPr>
          <a:xfrm>
            <a:off x="4146568" y="4716385"/>
            <a:ext cx="2292328" cy="531462"/>
          </a:xfrm>
          <a:prstGeom prst="rect">
            <a:avLst/>
          </a:prstGeom>
          <a:pattFill prst="wdDnDiag">
            <a:fgClr>
              <a:sysClr val="window" lastClr="FFFFFF"/>
            </a:fgClr>
            <a:bgClr>
              <a:srgbClr val="F2DCDA"/>
            </a:bgClr>
          </a:patt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Terminate Program</a:t>
            </a:r>
          </a:p>
        </p:txBody>
      </p:sp>
      <p:sp>
        <p:nvSpPr>
          <p:cNvPr id="42" name="Rectangle 41">
            <a:extLst>
              <a:ext uri="{FF2B5EF4-FFF2-40B4-BE49-F238E27FC236}">
                <a16:creationId xmlns:a16="http://schemas.microsoft.com/office/drawing/2014/main" id="{F86B5369-4075-41C0-A026-40313208B8DA}"/>
              </a:ext>
            </a:extLst>
          </p:cNvPr>
          <p:cNvSpPr/>
          <p:nvPr/>
        </p:nvSpPr>
        <p:spPr>
          <a:xfrm>
            <a:off x="6565925" y="4712720"/>
            <a:ext cx="2300894" cy="531462"/>
          </a:xfrm>
          <a:prstGeom prst="rect">
            <a:avLst/>
          </a:prstGeom>
          <a:pattFill prst="wdDnDiag">
            <a:fgClr>
              <a:sysClr val="window" lastClr="FFFFFF"/>
            </a:fgClr>
            <a:bgClr>
              <a:schemeClr val="accent2">
                <a:lumMod val="40000"/>
                <a:lumOff val="60000"/>
              </a:schemeClr>
            </a:bgClr>
          </a:patt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Churn</a:t>
            </a:r>
          </a:p>
        </p:txBody>
      </p:sp>
      <p:sp>
        <p:nvSpPr>
          <p:cNvPr id="43" name="TextBox 42">
            <a:extLst>
              <a:ext uri="{FF2B5EF4-FFF2-40B4-BE49-F238E27FC236}">
                <a16:creationId xmlns:a16="http://schemas.microsoft.com/office/drawing/2014/main" id="{8A824857-1093-49ED-85CA-465195701498}"/>
              </a:ext>
            </a:extLst>
          </p:cNvPr>
          <p:cNvSpPr txBox="1"/>
          <p:nvPr/>
        </p:nvSpPr>
        <p:spPr>
          <a:xfrm>
            <a:off x="6515083" y="3255496"/>
            <a:ext cx="2395728" cy="1015663"/>
          </a:xfrm>
          <a:prstGeom prst="rect">
            <a:avLst/>
          </a:prstGeom>
          <a:noFill/>
        </p:spPr>
        <p:txBody>
          <a:bodyPr wrap="square" rtlCol="0">
            <a:spAutoFit/>
          </a:bodyPr>
          <a:lstStyle/>
          <a:p>
            <a:pPr marL="173038" indent="-173038">
              <a:buFont typeface="Arial" panose="020B0604020202020204" pitchFamily="34" charset="0"/>
              <a:buChar char="•"/>
            </a:pPr>
            <a:r>
              <a:rPr lang="en-US" sz="2000" dirty="0">
                <a:solidFill>
                  <a:prstClr val="black"/>
                </a:solidFill>
                <a:latin typeface="Calibri" panose="020F0502020204030204"/>
              </a:rPr>
              <a:t>CP arithmetic</a:t>
            </a:r>
          </a:p>
          <a:p>
            <a:pPr marL="173038" indent="-173038">
              <a:buFont typeface="Arial" panose="020B0604020202020204" pitchFamily="34" charset="0"/>
              <a:buChar char="•"/>
            </a:pPr>
            <a:r>
              <a:rPr lang="en-US" sz="2000" dirty="0" err="1">
                <a:solidFill>
                  <a:prstClr val="black"/>
                </a:solidFill>
                <a:latin typeface="Calibri" panose="020F0502020204030204"/>
              </a:rPr>
              <a:t>Arith</a:t>
            </a:r>
            <a:r>
              <a:rPr lang="en-US" sz="2000" dirty="0">
                <a:solidFill>
                  <a:prstClr val="black"/>
                </a:solidFill>
                <a:latin typeface="Calibri" panose="020F0502020204030204"/>
              </a:rPr>
              <a:t>. overflow</a:t>
            </a:r>
          </a:p>
          <a:p>
            <a:pPr marL="173038" indent="-173038">
              <a:buFont typeface="Arial" panose="020B0604020202020204" pitchFamily="34" charset="0"/>
              <a:buChar char="•"/>
            </a:pPr>
            <a:r>
              <a:rPr lang="en-US" sz="2000" dirty="0">
                <a:solidFill>
                  <a:prstClr val="black"/>
                </a:solidFill>
                <a:latin typeface="Calibri" panose="020F0502020204030204"/>
              </a:rPr>
              <a:t>…</a:t>
            </a:r>
          </a:p>
        </p:txBody>
      </p:sp>
      <p:cxnSp>
        <p:nvCxnSpPr>
          <p:cNvPr id="51" name="Straight Connector 50">
            <a:extLst>
              <a:ext uri="{FF2B5EF4-FFF2-40B4-BE49-F238E27FC236}">
                <a16:creationId xmlns:a16="http://schemas.microsoft.com/office/drawing/2014/main" id="{6ACF1E24-155A-45C7-AF8E-2DA1D2D76D68}"/>
              </a:ext>
            </a:extLst>
          </p:cNvPr>
          <p:cNvCxnSpPr>
            <a:cxnSpLocks/>
          </p:cNvCxnSpPr>
          <p:nvPr/>
        </p:nvCxnSpPr>
        <p:spPr>
          <a:xfrm>
            <a:off x="4272629" y="3201223"/>
            <a:ext cx="2084809" cy="0"/>
          </a:xfrm>
          <a:prstGeom prst="line">
            <a:avLst/>
          </a:prstGeom>
          <a:noFill/>
          <a:ln w="12700" cap="flat" cmpd="sng" algn="ctr">
            <a:solidFill>
              <a:schemeClr val="tx2"/>
            </a:solidFill>
            <a:prstDash val="solid"/>
            <a:miter lim="800000"/>
          </a:ln>
          <a:effectLst/>
        </p:spPr>
      </p:cxnSp>
      <p:cxnSp>
        <p:nvCxnSpPr>
          <p:cNvPr id="52" name="Straight Connector 51">
            <a:extLst>
              <a:ext uri="{FF2B5EF4-FFF2-40B4-BE49-F238E27FC236}">
                <a16:creationId xmlns:a16="http://schemas.microsoft.com/office/drawing/2014/main" id="{7D81E830-16B0-4E5D-BF2B-9B159FAEF9B8}"/>
              </a:ext>
            </a:extLst>
          </p:cNvPr>
          <p:cNvCxnSpPr>
            <a:cxnSpLocks/>
          </p:cNvCxnSpPr>
          <p:nvPr/>
        </p:nvCxnSpPr>
        <p:spPr>
          <a:xfrm>
            <a:off x="6631493" y="3202010"/>
            <a:ext cx="2084832" cy="0"/>
          </a:xfrm>
          <a:prstGeom prst="line">
            <a:avLst/>
          </a:prstGeom>
          <a:noFill/>
          <a:ln w="12700" cap="flat" cmpd="sng" algn="ctr">
            <a:solidFill>
              <a:schemeClr val="tx2"/>
            </a:solidFill>
            <a:prstDash val="solid"/>
            <a:miter lim="800000"/>
          </a:ln>
          <a:effectLst/>
        </p:spPr>
      </p:cxnSp>
      <p:sp>
        <p:nvSpPr>
          <p:cNvPr id="22" name="Rectangle: Diagonal Corners Snipped 21">
            <a:extLst>
              <a:ext uri="{FF2B5EF4-FFF2-40B4-BE49-F238E27FC236}">
                <a16:creationId xmlns:a16="http://schemas.microsoft.com/office/drawing/2014/main" id="{03B1A936-5A97-4380-BB11-6E4CF37992B6}"/>
              </a:ext>
            </a:extLst>
          </p:cNvPr>
          <p:cNvSpPr>
            <a:spLocks/>
          </p:cNvSpPr>
          <p:nvPr/>
        </p:nvSpPr>
        <p:spPr>
          <a:xfrm>
            <a:off x="3967356" y="5569262"/>
            <a:ext cx="5043053" cy="692871"/>
          </a:xfrm>
          <a:prstGeom prst="snip2DiagRect">
            <a:avLst>
              <a:gd name="adj1" fmla="val 0"/>
              <a:gd name="adj2" fmla="val 0"/>
            </a:avLst>
          </a:prstGeom>
          <a:solidFill>
            <a:schemeClr val="accent5">
              <a:lumMod val="20000"/>
              <a:lumOff val="80000"/>
            </a:schemeClr>
          </a:solidFill>
          <a:ln w="381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numCol="1" rtlCol="0" anchor="ctr"/>
          <a:lstStyle/>
          <a:p>
            <a:pPr lvl="0" algn="ctr" defTabSz="914400">
              <a:lnSpc>
                <a:spcPct val="90000"/>
              </a:lnSpc>
              <a:spcBef>
                <a:spcPts val="1000"/>
              </a:spcBef>
            </a:pPr>
            <a:r>
              <a:rPr lang="en-US" sz="2800" b="1" i="1" dirty="0">
                <a:solidFill>
                  <a:prstClr val="black"/>
                </a:solidFill>
              </a:rPr>
              <a:t>Otherwise, churn every 50ms</a:t>
            </a:r>
            <a:endParaRPr lang="en-US" sz="2400" dirty="0">
              <a:solidFill>
                <a:prstClr val="black"/>
              </a:solidFill>
            </a:endParaRPr>
          </a:p>
        </p:txBody>
      </p:sp>
    </p:spTree>
    <p:extLst>
      <p:ext uri="{BB962C8B-B14F-4D97-AF65-F5344CB8AC3E}">
        <p14:creationId xmlns:p14="http://schemas.microsoft.com/office/powerpoint/2010/main" val="56448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500"/>
                                        <p:tgtEl>
                                          <p:spTgt spid="8">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animEffect transition="in" filter="fade">
                                      <p:cBhvr>
                                        <p:cTn id="38" dur="500"/>
                                        <p:tgtEl>
                                          <p:spTgt spid="8">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animBg="1"/>
      <p:bldP spid="42" grpId="0" animBg="1"/>
      <p:bldP spid="43" grpId="0"/>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D769ED-15AD-46F2-8E34-9DE5727244CD}"/>
              </a:ext>
            </a:extLst>
          </p:cNvPr>
          <p:cNvSpPr>
            <a:spLocks noGrp="1"/>
          </p:cNvSpPr>
          <p:nvPr>
            <p:ph type="title"/>
          </p:nvPr>
        </p:nvSpPr>
        <p:spPr/>
        <p:txBody>
          <a:bodyPr/>
          <a:lstStyle/>
          <a:p>
            <a:r>
              <a:rPr lang="en-US" dirty="0"/>
              <a:t>      Churning EMTDs</a:t>
            </a:r>
          </a:p>
        </p:txBody>
      </p:sp>
      <p:sp>
        <p:nvSpPr>
          <p:cNvPr id="4" name="Slide Number Placeholder 3">
            <a:extLst>
              <a:ext uri="{FF2B5EF4-FFF2-40B4-BE49-F238E27FC236}">
                <a16:creationId xmlns:a16="http://schemas.microsoft.com/office/drawing/2014/main" id="{49612991-E5E9-4974-B06B-78725B82AA6F}"/>
              </a:ext>
            </a:extLst>
          </p:cNvPr>
          <p:cNvSpPr>
            <a:spLocks noGrp="1"/>
          </p:cNvSpPr>
          <p:nvPr>
            <p:ph type="sldNum" sz="quarter" idx="12"/>
          </p:nvPr>
        </p:nvSpPr>
        <p:spPr/>
        <p:txBody>
          <a:bodyPr/>
          <a:lstStyle/>
          <a:p>
            <a:fld id="{761A266C-5E90-4206-8A84-D0CA263564C1}" type="slidenum">
              <a:rPr lang="en-US" smtClean="0"/>
              <a:t>29</a:t>
            </a:fld>
            <a:endParaRPr lang="en-US"/>
          </a:p>
        </p:txBody>
      </p:sp>
      <p:sp>
        <p:nvSpPr>
          <p:cNvPr id="9" name="Rectangle 8">
            <a:extLst>
              <a:ext uri="{FF2B5EF4-FFF2-40B4-BE49-F238E27FC236}">
                <a16:creationId xmlns:a16="http://schemas.microsoft.com/office/drawing/2014/main" id="{AD994A54-D917-4C9D-A0E0-6B45A4A87890}"/>
              </a:ext>
            </a:extLst>
          </p:cNvPr>
          <p:cNvSpPr/>
          <p:nvPr/>
        </p:nvSpPr>
        <p:spPr>
          <a:xfrm rot="16200000">
            <a:off x="-170689" y="2436199"/>
            <a:ext cx="1422444" cy="563732"/>
          </a:xfrm>
          <a:prstGeom prst="rect">
            <a:avLst/>
          </a:prstGeom>
          <a:solidFill>
            <a:srgbClr val="F2DCDA"/>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Program</a:t>
            </a:r>
          </a:p>
        </p:txBody>
      </p:sp>
      <p:sp>
        <p:nvSpPr>
          <p:cNvPr id="10" name="Rectangle 9">
            <a:extLst>
              <a:ext uri="{FF2B5EF4-FFF2-40B4-BE49-F238E27FC236}">
                <a16:creationId xmlns:a16="http://schemas.microsoft.com/office/drawing/2014/main" id="{E009A891-24BC-42EE-A946-23F05CA17452}"/>
              </a:ext>
            </a:extLst>
          </p:cNvPr>
          <p:cNvSpPr/>
          <p:nvPr/>
        </p:nvSpPr>
        <p:spPr>
          <a:xfrm rot="16200000">
            <a:off x="-170691" y="3959604"/>
            <a:ext cx="1422446" cy="563732"/>
          </a:xfrm>
          <a:prstGeom prst="rect">
            <a:avLst/>
          </a:prstGeom>
          <a:solidFill>
            <a:srgbClr val="F2DCDA"/>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Churn</a:t>
            </a:r>
          </a:p>
        </p:txBody>
      </p:sp>
      <p:cxnSp>
        <p:nvCxnSpPr>
          <p:cNvPr id="11" name="Straight Connector 10">
            <a:extLst>
              <a:ext uri="{FF2B5EF4-FFF2-40B4-BE49-F238E27FC236}">
                <a16:creationId xmlns:a16="http://schemas.microsoft.com/office/drawing/2014/main" id="{FA84DB29-9EB7-4140-AA17-73E4E5521FE4}"/>
              </a:ext>
            </a:extLst>
          </p:cNvPr>
          <p:cNvCxnSpPr>
            <a:cxnSpLocks/>
          </p:cNvCxnSpPr>
          <p:nvPr/>
        </p:nvCxnSpPr>
        <p:spPr>
          <a:xfrm>
            <a:off x="1267032" y="2718065"/>
            <a:ext cx="7618717" cy="0"/>
          </a:xfrm>
          <a:prstGeom prst="line">
            <a:avLst/>
          </a:prstGeom>
          <a:noFill/>
          <a:ln w="57150" cap="flat" cmpd="sng" algn="ctr">
            <a:solidFill>
              <a:schemeClr val="bg1">
                <a:lumMod val="65000"/>
              </a:schemeClr>
            </a:solidFill>
            <a:prstDash val="solid"/>
            <a:miter lim="800000"/>
          </a:ln>
          <a:effectLst/>
        </p:spPr>
      </p:cxnSp>
      <p:cxnSp>
        <p:nvCxnSpPr>
          <p:cNvPr id="12" name="Straight Connector 11">
            <a:extLst>
              <a:ext uri="{FF2B5EF4-FFF2-40B4-BE49-F238E27FC236}">
                <a16:creationId xmlns:a16="http://schemas.microsoft.com/office/drawing/2014/main" id="{A42CE226-C66C-4FB8-936B-D2168D77B45D}"/>
              </a:ext>
            </a:extLst>
          </p:cNvPr>
          <p:cNvCxnSpPr>
            <a:cxnSpLocks/>
          </p:cNvCxnSpPr>
          <p:nvPr/>
        </p:nvCxnSpPr>
        <p:spPr>
          <a:xfrm>
            <a:off x="1088312" y="4241470"/>
            <a:ext cx="7797437" cy="0"/>
          </a:xfrm>
          <a:prstGeom prst="line">
            <a:avLst/>
          </a:prstGeom>
          <a:noFill/>
          <a:ln w="57150" cap="flat" cmpd="sng" algn="ctr">
            <a:solidFill>
              <a:schemeClr val="bg1">
                <a:lumMod val="65000"/>
              </a:schemeClr>
            </a:solidFill>
            <a:prstDash val="solid"/>
            <a:miter lim="800000"/>
          </a:ln>
          <a:effectLst/>
        </p:spPr>
      </p:cxnSp>
      <p:sp>
        <p:nvSpPr>
          <p:cNvPr id="13" name="Rectangle 12">
            <a:extLst>
              <a:ext uri="{FF2B5EF4-FFF2-40B4-BE49-F238E27FC236}">
                <a16:creationId xmlns:a16="http://schemas.microsoft.com/office/drawing/2014/main" id="{4BC21FEB-F768-46C5-A061-B3B1B2F7AB40}"/>
              </a:ext>
            </a:extLst>
          </p:cNvPr>
          <p:cNvSpPr/>
          <p:nvPr/>
        </p:nvSpPr>
        <p:spPr>
          <a:xfrm>
            <a:off x="1088312" y="2191134"/>
            <a:ext cx="381740" cy="1029794"/>
          </a:xfrm>
          <a:prstGeom prst="rect">
            <a:avLst/>
          </a:prstGeom>
          <a:pattFill prst="wdUpDiag">
            <a:fgClr>
              <a:sysClr val="window" lastClr="FFFFFF"/>
            </a:fgClr>
            <a:bgClr>
              <a:srgbClr val="70AD47">
                <a:lumMod val="20000"/>
                <a:lumOff val="80000"/>
              </a:srgbClr>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E2A7E6C-2695-4918-AB62-1639AE59D595}"/>
              </a:ext>
            </a:extLst>
          </p:cNvPr>
          <p:cNvSpPr/>
          <p:nvPr/>
        </p:nvSpPr>
        <p:spPr>
          <a:xfrm rot="16200000">
            <a:off x="1146034" y="2515152"/>
            <a:ext cx="1029778" cy="381741"/>
          </a:xfrm>
          <a:prstGeom prst="rect">
            <a:avLst/>
          </a:prstGeom>
          <a:pattFill prst="wdUpDiag">
            <a:fgClr>
              <a:sysClr val="window" lastClr="FFFFFF">
                <a:lumMod val="95000"/>
              </a:sys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Flush</a:t>
            </a:r>
          </a:p>
        </p:txBody>
      </p:sp>
      <p:sp>
        <p:nvSpPr>
          <p:cNvPr id="15" name="Rectangle 14">
            <a:extLst>
              <a:ext uri="{FF2B5EF4-FFF2-40B4-BE49-F238E27FC236}">
                <a16:creationId xmlns:a16="http://schemas.microsoft.com/office/drawing/2014/main" id="{3109C8B8-7452-40E6-BB98-CC63FA9A6200}"/>
              </a:ext>
            </a:extLst>
          </p:cNvPr>
          <p:cNvSpPr/>
          <p:nvPr/>
        </p:nvSpPr>
        <p:spPr>
          <a:xfrm rot="16200000">
            <a:off x="1618772" y="3953974"/>
            <a:ext cx="1029778" cy="563733"/>
          </a:xfrm>
          <a:prstGeom prst="rect">
            <a:avLst/>
          </a:prstGeom>
          <a:solidFill>
            <a:sysClr val="window" lastClr="FFFFFF">
              <a:lumMod val="95000"/>
            </a:sysClr>
          </a:solidFill>
          <a:ln w="12700" cap="flat" cmpd="sng" algn="ctr">
            <a:solidFill>
              <a:sysClr val="windowText" lastClr="000000"/>
            </a:solidFill>
            <a:prstDash val="solid"/>
            <a:miter lim="800000"/>
          </a:ln>
          <a:effectLst/>
        </p:spPr>
        <p:txBody>
          <a:bodyPr lIns="0" tIns="91440" rIns="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Key</a:t>
            </a:r>
          </a:p>
          <a:p>
            <a:pPr marL="0" marR="0" lvl="0" indent="0" algn="ctr" defTabSz="914400" eaLnBrk="1" fontAlgn="auto" latinLnBrk="0" hangingPunct="1">
              <a:lnSpc>
                <a:spcPts val="2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Gen</a:t>
            </a:r>
          </a:p>
        </p:txBody>
      </p:sp>
      <p:sp>
        <p:nvSpPr>
          <p:cNvPr id="16" name="Rectangle 15">
            <a:extLst>
              <a:ext uri="{FF2B5EF4-FFF2-40B4-BE49-F238E27FC236}">
                <a16:creationId xmlns:a16="http://schemas.microsoft.com/office/drawing/2014/main" id="{A275DEBC-A3CB-463E-AC80-640E4518FCD1}"/>
              </a:ext>
            </a:extLst>
          </p:cNvPr>
          <p:cNvSpPr/>
          <p:nvPr/>
        </p:nvSpPr>
        <p:spPr>
          <a:xfrm rot="16200000">
            <a:off x="2182506" y="3953974"/>
            <a:ext cx="1029778" cy="563733"/>
          </a:xfrm>
          <a:prstGeom prst="rect">
            <a:avLst/>
          </a:prstGeom>
          <a:solidFill>
            <a:sysClr val="window" lastClr="FFFFFF">
              <a:lumMod val="95000"/>
            </a:sysClr>
          </a:solidFill>
          <a:ln w="12700" cap="flat" cmpd="sng" algn="ctr">
            <a:solidFill>
              <a:sysClr val="windowText" lastClr="000000"/>
            </a:solidFill>
            <a:prstDash val="solid"/>
            <a:miter lim="800000"/>
          </a:ln>
          <a:effectLst/>
        </p:spPr>
        <p:txBody>
          <a:bodyPr lIns="0" tIns="91440" rIns="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Reg</a:t>
            </a:r>
          </a:p>
        </p:txBody>
      </p:sp>
      <p:sp>
        <p:nvSpPr>
          <p:cNvPr id="17" name="Rectangle 16">
            <a:extLst>
              <a:ext uri="{FF2B5EF4-FFF2-40B4-BE49-F238E27FC236}">
                <a16:creationId xmlns:a16="http://schemas.microsoft.com/office/drawing/2014/main" id="{E456A6A2-859C-4E6A-B06C-84E08360E972}"/>
              </a:ext>
            </a:extLst>
          </p:cNvPr>
          <p:cNvSpPr/>
          <p:nvPr/>
        </p:nvSpPr>
        <p:spPr>
          <a:xfrm>
            <a:off x="2979260" y="2191118"/>
            <a:ext cx="4961014" cy="1029794"/>
          </a:xfrm>
          <a:prstGeom prst="rect">
            <a:avLst/>
          </a:prstGeom>
          <a:pattFill prst="wdUpDiag">
            <a:fgClr>
              <a:sysClr val="window" lastClr="FFFFFF"/>
            </a:fgClr>
            <a:bgClr>
              <a:srgbClr val="70AD47">
                <a:lumMod val="20000"/>
                <a:lumOff val="80000"/>
              </a:srgbClr>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837ECA1-D318-4DED-BFED-F530A9F76E26}"/>
              </a:ext>
            </a:extLst>
          </p:cNvPr>
          <p:cNvSpPr/>
          <p:nvPr/>
        </p:nvSpPr>
        <p:spPr>
          <a:xfrm>
            <a:off x="2979260" y="3720951"/>
            <a:ext cx="3910955" cy="1029794"/>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Asset Updates</a:t>
            </a:r>
          </a:p>
        </p:txBody>
      </p:sp>
      <p:sp>
        <p:nvSpPr>
          <p:cNvPr id="36" name="TextBox 35">
            <a:extLst>
              <a:ext uri="{FF2B5EF4-FFF2-40B4-BE49-F238E27FC236}">
                <a16:creationId xmlns:a16="http://schemas.microsoft.com/office/drawing/2014/main" id="{BE41B0B9-37E4-4632-ADD6-344413DC80D4}"/>
              </a:ext>
            </a:extLst>
          </p:cNvPr>
          <p:cNvSpPr txBox="1"/>
          <p:nvPr/>
        </p:nvSpPr>
        <p:spPr>
          <a:xfrm>
            <a:off x="6192077" y="3710496"/>
            <a:ext cx="695703" cy="400110"/>
          </a:xfrm>
          <a:prstGeom prst="rect">
            <a:avLst/>
          </a:prstGeom>
          <a:noFill/>
        </p:spPr>
        <p:txBody>
          <a:bodyPr wrap="none" rtlCol="0">
            <a:spAutoFit/>
          </a:bodyPr>
          <a:lstStyle/>
          <a:p>
            <a:r>
              <a:rPr lang="en-US" sz="2000" i="1" dirty="0"/>
              <a:t>Stale</a:t>
            </a:r>
          </a:p>
        </p:txBody>
      </p:sp>
      <p:sp>
        <p:nvSpPr>
          <p:cNvPr id="21" name="Rectangle 20">
            <a:extLst>
              <a:ext uri="{FF2B5EF4-FFF2-40B4-BE49-F238E27FC236}">
                <a16:creationId xmlns:a16="http://schemas.microsoft.com/office/drawing/2014/main" id="{000CC77F-24EF-40BB-A938-3A3ABD2A7315}"/>
              </a:ext>
            </a:extLst>
          </p:cNvPr>
          <p:cNvSpPr/>
          <p:nvPr/>
        </p:nvSpPr>
        <p:spPr>
          <a:xfrm rot="16200000">
            <a:off x="7616256" y="2515152"/>
            <a:ext cx="1029778" cy="381741"/>
          </a:xfrm>
          <a:prstGeom prst="rect">
            <a:avLst/>
          </a:prstGeom>
          <a:pattFill prst="wdUpDiag">
            <a:fgClr>
              <a:sysClr val="window" lastClr="FFFFFF">
                <a:lumMod val="95000"/>
              </a:sysClr>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Flush</a:t>
            </a:r>
          </a:p>
        </p:txBody>
      </p:sp>
      <p:sp>
        <p:nvSpPr>
          <p:cNvPr id="22" name="Rectangle 21">
            <a:extLst>
              <a:ext uri="{FF2B5EF4-FFF2-40B4-BE49-F238E27FC236}">
                <a16:creationId xmlns:a16="http://schemas.microsoft.com/office/drawing/2014/main" id="{922A5298-6984-4FD2-AEDF-D6140CFB8EDD}"/>
              </a:ext>
            </a:extLst>
          </p:cNvPr>
          <p:cNvSpPr/>
          <p:nvPr/>
        </p:nvSpPr>
        <p:spPr>
          <a:xfrm rot="16200000">
            <a:off x="8088993" y="3954164"/>
            <a:ext cx="1029778" cy="563733"/>
          </a:xfrm>
          <a:prstGeom prst="rect">
            <a:avLst/>
          </a:prstGeom>
          <a:solidFill>
            <a:sysClr val="window" lastClr="FFFFFF">
              <a:lumMod val="95000"/>
            </a:sysClr>
          </a:solidFill>
          <a:ln w="12700" cap="flat" cmpd="sng" algn="ctr">
            <a:solidFill>
              <a:sysClr val="windowText" lastClr="000000"/>
            </a:solidFill>
            <a:prstDash val="solid"/>
            <a:miter lim="800000"/>
          </a:ln>
          <a:effectLst/>
        </p:spPr>
        <p:txBody>
          <a:bodyPr lIns="0" tIns="91440" rIns="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Key</a:t>
            </a:r>
          </a:p>
          <a:p>
            <a:pPr marL="0" marR="0" lvl="0" indent="0" algn="ctr" defTabSz="914400" eaLnBrk="1" fontAlgn="auto" latinLnBrk="0" hangingPunct="1">
              <a:lnSpc>
                <a:spcPts val="2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Gen</a:t>
            </a:r>
          </a:p>
        </p:txBody>
      </p:sp>
      <p:sp>
        <p:nvSpPr>
          <p:cNvPr id="23" name="Left Bracket 22">
            <a:extLst>
              <a:ext uri="{FF2B5EF4-FFF2-40B4-BE49-F238E27FC236}">
                <a16:creationId xmlns:a16="http://schemas.microsoft.com/office/drawing/2014/main" id="{7836BCAB-9349-4746-99D3-8345A0B1F0DE}"/>
              </a:ext>
            </a:extLst>
          </p:cNvPr>
          <p:cNvSpPr/>
          <p:nvPr/>
        </p:nvSpPr>
        <p:spPr>
          <a:xfrm rot="5400000">
            <a:off x="4615523" y="-1202027"/>
            <a:ext cx="179280" cy="6470222"/>
          </a:xfrm>
          <a:prstGeom prst="leftBracke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91E61C39-DE7A-4415-8385-7855EF14A120}"/>
              </a:ext>
            </a:extLst>
          </p:cNvPr>
          <p:cNvSpPr txBox="1"/>
          <p:nvPr/>
        </p:nvSpPr>
        <p:spPr>
          <a:xfrm>
            <a:off x="3807270" y="1681669"/>
            <a:ext cx="1900518" cy="461665"/>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panose="020F0502020204030204"/>
            </a:endParaRPr>
          </a:p>
        </p:txBody>
      </p:sp>
      <p:sp>
        <p:nvSpPr>
          <p:cNvPr id="24" name="TextBox 23">
            <a:extLst>
              <a:ext uri="{FF2B5EF4-FFF2-40B4-BE49-F238E27FC236}">
                <a16:creationId xmlns:a16="http://schemas.microsoft.com/office/drawing/2014/main" id="{AFE9291D-7B58-495F-A1BF-906FB1E9F8FC}"/>
              </a:ext>
            </a:extLst>
          </p:cNvPr>
          <p:cNvSpPr txBox="1"/>
          <p:nvPr/>
        </p:nvSpPr>
        <p:spPr>
          <a:xfrm>
            <a:off x="3807270" y="1686391"/>
            <a:ext cx="1900518" cy="461665"/>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rPr>
              <a:t>Churn Period</a:t>
            </a:r>
          </a:p>
        </p:txBody>
      </p:sp>
      <p:sp>
        <p:nvSpPr>
          <p:cNvPr id="25" name="TextBox 24">
            <a:extLst>
              <a:ext uri="{FF2B5EF4-FFF2-40B4-BE49-F238E27FC236}">
                <a16:creationId xmlns:a16="http://schemas.microsoft.com/office/drawing/2014/main" id="{965734FB-7E57-4706-BDC9-A38CD632E0DC}"/>
              </a:ext>
            </a:extLst>
          </p:cNvPr>
          <p:cNvSpPr txBox="1"/>
          <p:nvPr/>
        </p:nvSpPr>
        <p:spPr>
          <a:xfrm>
            <a:off x="2579891" y="5152046"/>
            <a:ext cx="3984632" cy="830997"/>
          </a:xfrm>
          <a:prstGeom prst="rect">
            <a:avLst/>
          </a:prstGeom>
          <a:noFill/>
        </p:spPr>
        <p:txBody>
          <a:bodyPr wrap="square" rtlCol="0">
            <a:spAutoFit/>
          </a:bodyPr>
          <a:lstStyle/>
          <a:p>
            <a:pPr>
              <a:tabLst>
                <a:tab pos="685800" algn="l"/>
              </a:tabLst>
            </a:pPr>
            <a:r>
              <a:rPr lang="en-US" sz="2400" i="1" dirty="0">
                <a:solidFill>
                  <a:srgbClr val="ED7D31"/>
                </a:solidFill>
                <a:latin typeface="Calibri" panose="020F0502020204030204"/>
              </a:rPr>
              <a:t>Stale:</a:t>
            </a:r>
            <a:r>
              <a:rPr lang="en-US" sz="2400" dirty="0">
                <a:solidFill>
                  <a:srgbClr val="ED7D31"/>
                </a:solidFill>
                <a:latin typeface="Calibri" panose="020F0502020204030204"/>
              </a:rPr>
              <a:t> 	Under OLD key</a:t>
            </a:r>
            <a:endParaRPr lang="en-US" sz="2400" i="1" dirty="0">
              <a:solidFill>
                <a:srgbClr val="ED7D31"/>
              </a:solidFill>
              <a:latin typeface="Calibri" panose="020F0502020204030204"/>
            </a:endParaRPr>
          </a:p>
          <a:p>
            <a:pPr>
              <a:tabLst>
                <a:tab pos="685800" algn="l"/>
              </a:tabLst>
            </a:pPr>
            <a:r>
              <a:rPr lang="en-US" sz="2400" i="1" dirty="0">
                <a:solidFill>
                  <a:srgbClr val="4472C4"/>
                </a:solidFill>
                <a:latin typeface="Calibri" panose="020F0502020204030204"/>
              </a:rPr>
              <a:t>Clean:	</a:t>
            </a:r>
            <a:r>
              <a:rPr lang="en-US" sz="2400" dirty="0">
                <a:solidFill>
                  <a:srgbClr val="4472C4"/>
                </a:solidFill>
                <a:latin typeface="Calibri" panose="020F0502020204030204"/>
              </a:rPr>
              <a:t>Updated to NEW key</a:t>
            </a:r>
            <a:endParaRPr lang="en-US" sz="2400" i="1" dirty="0">
              <a:solidFill>
                <a:srgbClr val="4472C4"/>
              </a:solidFill>
              <a:latin typeface="Calibri" panose="020F0502020204030204"/>
            </a:endParaRPr>
          </a:p>
        </p:txBody>
      </p:sp>
      <p:grpSp>
        <p:nvGrpSpPr>
          <p:cNvPr id="28" name="Group 27">
            <a:extLst>
              <a:ext uri="{FF2B5EF4-FFF2-40B4-BE49-F238E27FC236}">
                <a16:creationId xmlns:a16="http://schemas.microsoft.com/office/drawing/2014/main" id="{473D741D-7005-4EC9-A1DD-C020C16E51CF}"/>
              </a:ext>
            </a:extLst>
          </p:cNvPr>
          <p:cNvGrpSpPr/>
          <p:nvPr/>
        </p:nvGrpSpPr>
        <p:grpSpPr>
          <a:xfrm>
            <a:off x="812944" y="2263977"/>
            <a:ext cx="908176" cy="908176"/>
            <a:chOff x="8079886" y="5849073"/>
            <a:chExt cx="463542" cy="463542"/>
          </a:xfrm>
        </p:grpSpPr>
        <p:pic>
          <p:nvPicPr>
            <p:cNvPr id="29" name="Graphic 28" descr="Refresh">
              <a:extLst>
                <a:ext uri="{FF2B5EF4-FFF2-40B4-BE49-F238E27FC236}">
                  <a16:creationId xmlns:a16="http://schemas.microsoft.com/office/drawing/2014/main" id="{86E5ACAC-FAAA-44C7-B5FD-7460B21F1E7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8079886" y="5849073"/>
              <a:ext cx="463542" cy="463542"/>
            </a:xfrm>
            <a:prstGeom prst="rect">
              <a:avLst/>
            </a:prstGeom>
          </p:spPr>
        </p:pic>
        <p:sp>
          <p:nvSpPr>
            <p:cNvPr id="30" name="TextBox 29">
              <a:extLst>
                <a:ext uri="{FF2B5EF4-FFF2-40B4-BE49-F238E27FC236}">
                  <a16:creationId xmlns:a16="http://schemas.microsoft.com/office/drawing/2014/main" id="{4570FEF3-F2D7-4909-8494-2A51DD01B7F9}"/>
                </a:ext>
              </a:extLst>
            </p:cNvPr>
            <p:cNvSpPr txBox="1"/>
            <p:nvPr/>
          </p:nvSpPr>
          <p:spPr>
            <a:xfrm>
              <a:off x="8191728" y="5947315"/>
              <a:ext cx="239858" cy="267057"/>
            </a:xfrm>
            <a:prstGeom prst="rect">
              <a:avLst/>
            </a:prstGeom>
            <a:noFill/>
          </p:spPr>
          <p:txBody>
            <a:bodyPr wrap="square" rtlCol="0">
              <a:spAutoFit/>
            </a:bodyPr>
            <a:lstStyle/>
            <a:p>
              <a:pPr algn="ctr"/>
              <a:r>
                <a:rPr lang="en-US" sz="2800" b="1" dirty="0">
                  <a:solidFill>
                    <a:srgbClr val="FF0000"/>
                  </a:solidFill>
                </a:rPr>
                <a:t>!</a:t>
              </a:r>
            </a:p>
          </p:txBody>
        </p:sp>
      </p:grpSp>
      <p:grpSp>
        <p:nvGrpSpPr>
          <p:cNvPr id="31" name="Group 30">
            <a:extLst>
              <a:ext uri="{FF2B5EF4-FFF2-40B4-BE49-F238E27FC236}">
                <a16:creationId xmlns:a16="http://schemas.microsoft.com/office/drawing/2014/main" id="{BDDAE341-E649-41D1-AFDC-7B085DC392C4}"/>
              </a:ext>
            </a:extLst>
          </p:cNvPr>
          <p:cNvGrpSpPr/>
          <p:nvPr/>
        </p:nvGrpSpPr>
        <p:grpSpPr>
          <a:xfrm>
            <a:off x="7325544" y="2246549"/>
            <a:ext cx="908176" cy="908176"/>
            <a:chOff x="8079886" y="5849073"/>
            <a:chExt cx="463542" cy="463542"/>
          </a:xfrm>
        </p:grpSpPr>
        <p:pic>
          <p:nvPicPr>
            <p:cNvPr id="32" name="Graphic 31" descr="Refresh">
              <a:extLst>
                <a:ext uri="{FF2B5EF4-FFF2-40B4-BE49-F238E27FC236}">
                  <a16:creationId xmlns:a16="http://schemas.microsoft.com/office/drawing/2014/main" id="{D00E5504-19B4-403B-BC4C-15AE87EFAB6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8079886" y="5849073"/>
              <a:ext cx="463542" cy="463542"/>
            </a:xfrm>
            <a:prstGeom prst="rect">
              <a:avLst/>
            </a:prstGeom>
          </p:spPr>
        </p:pic>
        <p:sp>
          <p:nvSpPr>
            <p:cNvPr id="33" name="TextBox 32">
              <a:extLst>
                <a:ext uri="{FF2B5EF4-FFF2-40B4-BE49-F238E27FC236}">
                  <a16:creationId xmlns:a16="http://schemas.microsoft.com/office/drawing/2014/main" id="{AFAC176C-693E-48CA-ACE1-C44D20F1AF29}"/>
                </a:ext>
              </a:extLst>
            </p:cNvPr>
            <p:cNvSpPr txBox="1"/>
            <p:nvPr/>
          </p:nvSpPr>
          <p:spPr>
            <a:xfrm>
              <a:off x="8191728" y="5947315"/>
              <a:ext cx="239858" cy="267057"/>
            </a:xfrm>
            <a:prstGeom prst="rect">
              <a:avLst/>
            </a:prstGeom>
            <a:noFill/>
          </p:spPr>
          <p:txBody>
            <a:bodyPr wrap="square" rtlCol="0">
              <a:spAutoFit/>
            </a:bodyPr>
            <a:lstStyle/>
            <a:p>
              <a:pPr algn="ctr"/>
              <a:r>
                <a:rPr lang="en-US" sz="2800" b="1" dirty="0">
                  <a:solidFill>
                    <a:srgbClr val="FF0000"/>
                  </a:solidFill>
                </a:rPr>
                <a:t>!</a:t>
              </a:r>
            </a:p>
          </p:txBody>
        </p:sp>
      </p:grpSp>
      <p:pic>
        <p:nvPicPr>
          <p:cNvPr id="34" name="Picture 33">
            <a:extLst>
              <a:ext uri="{FF2B5EF4-FFF2-40B4-BE49-F238E27FC236}">
                <a16:creationId xmlns:a16="http://schemas.microsoft.com/office/drawing/2014/main" id="{9A519E90-CE4F-45E0-88F2-DDE05019142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2206" y="333405"/>
            <a:ext cx="825357" cy="825357"/>
          </a:xfrm>
          <a:prstGeom prst="rect">
            <a:avLst/>
          </a:prstGeom>
        </p:spPr>
      </p:pic>
      <p:grpSp>
        <p:nvGrpSpPr>
          <p:cNvPr id="3" name="Group 2">
            <a:extLst>
              <a:ext uri="{FF2B5EF4-FFF2-40B4-BE49-F238E27FC236}">
                <a16:creationId xmlns:a16="http://schemas.microsoft.com/office/drawing/2014/main" id="{5C1F1332-A7E8-4315-82A1-F6166FB69930}"/>
              </a:ext>
            </a:extLst>
          </p:cNvPr>
          <p:cNvGrpSpPr/>
          <p:nvPr/>
        </p:nvGrpSpPr>
        <p:grpSpPr>
          <a:xfrm>
            <a:off x="2979260" y="3720936"/>
            <a:ext cx="3910955" cy="1029809"/>
            <a:chOff x="2979260" y="3720936"/>
            <a:chExt cx="3910955" cy="1029809"/>
          </a:xfrm>
        </p:grpSpPr>
        <p:sp>
          <p:nvSpPr>
            <p:cNvPr id="19" name="Rectangle 18">
              <a:extLst>
                <a:ext uri="{FF2B5EF4-FFF2-40B4-BE49-F238E27FC236}">
                  <a16:creationId xmlns:a16="http://schemas.microsoft.com/office/drawing/2014/main" id="{0731DFC9-7A0D-4014-A352-6BC795152A2E}"/>
                </a:ext>
              </a:extLst>
            </p:cNvPr>
            <p:cNvSpPr/>
            <p:nvPr/>
          </p:nvSpPr>
          <p:spPr>
            <a:xfrm>
              <a:off x="2979260" y="3720951"/>
              <a:ext cx="3910955" cy="1029794"/>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Asset Updates</a:t>
              </a:r>
            </a:p>
          </p:txBody>
        </p:sp>
        <p:sp>
          <p:nvSpPr>
            <p:cNvPr id="2" name="TextBox 1">
              <a:extLst>
                <a:ext uri="{FF2B5EF4-FFF2-40B4-BE49-F238E27FC236}">
                  <a16:creationId xmlns:a16="http://schemas.microsoft.com/office/drawing/2014/main" id="{C556E06C-F46B-4EFB-893E-E85C41FFA7C6}"/>
                </a:ext>
              </a:extLst>
            </p:cNvPr>
            <p:cNvSpPr txBox="1"/>
            <p:nvPr/>
          </p:nvSpPr>
          <p:spPr>
            <a:xfrm>
              <a:off x="2979260" y="3720936"/>
              <a:ext cx="763351" cy="400110"/>
            </a:xfrm>
            <a:prstGeom prst="rect">
              <a:avLst/>
            </a:prstGeom>
            <a:noFill/>
          </p:spPr>
          <p:txBody>
            <a:bodyPr wrap="none" rtlCol="0">
              <a:spAutoFit/>
            </a:bodyPr>
            <a:lstStyle/>
            <a:p>
              <a:r>
                <a:rPr lang="en-US" sz="2000" i="1" dirty="0"/>
                <a:t>Clean</a:t>
              </a:r>
            </a:p>
          </p:txBody>
        </p:sp>
      </p:grpSp>
      <p:sp>
        <p:nvSpPr>
          <p:cNvPr id="20" name="Rectangle 19">
            <a:extLst>
              <a:ext uri="{FF2B5EF4-FFF2-40B4-BE49-F238E27FC236}">
                <a16:creationId xmlns:a16="http://schemas.microsoft.com/office/drawing/2014/main" id="{1B2B8066-6233-4E6A-8342-38D252E90E95}"/>
              </a:ext>
            </a:extLst>
          </p:cNvPr>
          <p:cNvSpPr/>
          <p:nvPr/>
        </p:nvSpPr>
        <p:spPr>
          <a:xfrm rot="16200000">
            <a:off x="2610673" y="4089539"/>
            <a:ext cx="1029778" cy="292603"/>
          </a:xfrm>
          <a:prstGeom prst="rect">
            <a:avLst/>
          </a:prstGeom>
          <a:solidFill>
            <a:srgbClr val="FFC000">
              <a:lumMod val="20000"/>
              <a:lumOff val="80000"/>
            </a:srgbClr>
          </a:solidFill>
          <a:ln w="12700" cap="flat" cmpd="sng" algn="ctr">
            <a:solidFill>
              <a:sysClr val="windowText" lastClr="000000"/>
            </a:solidFill>
            <a:prstDash val="solid"/>
            <a:miter lim="800000"/>
          </a:ln>
          <a:effectLst/>
        </p:spPr>
        <p:txBody>
          <a:bodyPr lIns="0" tIns="91440" rIns="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Threshold</a:t>
            </a:r>
          </a:p>
        </p:txBody>
      </p:sp>
      <p:cxnSp>
        <p:nvCxnSpPr>
          <p:cNvPr id="37" name="Straight Arrow Connector 36">
            <a:extLst>
              <a:ext uri="{FF2B5EF4-FFF2-40B4-BE49-F238E27FC236}">
                <a16:creationId xmlns:a16="http://schemas.microsoft.com/office/drawing/2014/main" id="{0414B4F8-4740-458E-86EB-319184F3F2F3}"/>
              </a:ext>
            </a:extLst>
          </p:cNvPr>
          <p:cNvCxnSpPr>
            <a:cxnSpLocks/>
          </p:cNvCxnSpPr>
          <p:nvPr/>
        </p:nvCxnSpPr>
        <p:spPr>
          <a:xfrm>
            <a:off x="1316652" y="5017273"/>
            <a:ext cx="7262332"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DD42DCD-8FA5-4316-8E93-F5FF2743B83A}"/>
              </a:ext>
            </a:extLst>
          </p:cNvPr>
          <p:cNvSpPr txBox="1"/>
          <p:nvPr/>
        </p:nvSpPr>
        <p:spPr>
          <a:xfrm>
            <a:off x="797718" y="4788727"/>
            <a:ext cx="581025" cy="461665"/>
          </a:xfrm>
          <a:prstGeom prst="rect">
            <a:avLst/>
          </a:prstGeom>
          <a:noFill/>
        </p:spPr>
        <p:txBody>
          <a:bodyPr wrap="square" rtlCol="0">
            <a:spAutoFit/>
          </a:bodyPr>
          <a:lstStyle/>
          <a:p>
            <a:pPr algn="ctr"/>
            <a:r>
              <a:rPr lang="en-US" sz="2400" b="1" i="1" dirty="0"/>
              <a:t>t</a:t>
            </a:r>
          </a:p>
        </p:txBody>
      </p:sp>
    </p:spTree>
    <p:extLst>
      <p:ext uri="{BB962C8B-B14F-4D97-AF65-F5344CB8AC3E}">
        <p14:creationId xmlns:p14="http://schemas.microsoft.com/office/powerpoint/2010/main" val="100103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8"/>
                                        </p:tgtEl>
                                        <p:attrNameLst>
                                          <p:attrName>style.visibility</p:attrName>
                                        </p:attrNameLst>
                                      </p:cBhvr>
                                      <p:to>
                                        <p:strVal val="hidden"/>
                                      </p:to>
                                    </p:set>
                                  </p:childTnLst>
                                </p:cTn>
                              </p:par>
                            </p:childTnLst>
                          </p:cTn>
                        </p:par>
                        <p:par>
                          <p:cTn id="11" fill="hold">
                            <p:stCondLst>
                              <p:cond delay="0"/>
                            </p:stCondLst>
                            <p:childTnLst>
                              <p:par>
                                <p:cTn id="12" presetID="2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750"/>
                                        <p:tgtEl>
                                          <p:spTgt spid="1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75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33333" decel="33333" fill="hold" grpId="0" nodeType="clickEffect">
                                  <p:stCondLst>
                                    <p:cond delay="0"/>
                                  </p:stCondLst>
                                  <p:childTnLst>
                                    <p:animMotion origin="layout" path="M -2.77778E-7 -2.59259E-6 L 0.39618 -2.59259E-6 " pathEditMode="relative" rAng="0" ptsTypes="AA">
                                      <p:cBhvr>
                                        <p:cTn id="43" dur="3000" fill="hold"/>
                                        <p:tgtEl>
                                          <p:spTgt spid="20"/>
                                        </p:tgtEl>
                                        <p:attrNameLst>
                                          <p:attrName>ppt_x</p:attrName>
                                          <p:attrName>ppt_y</p:attrName>
                                        </p:attrNameLst>
                                      </p:cBhvr>
                                      <p:rCtr x="19809" y="0"/>
                                    </p:animMotion>
                                  </p:childTnLst>
                                </p:cTn>
                              </p:par>
                              <p:par>
                                <p:cTn id="44" presetID="22" presetClass="entr" presetSubtype="8"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left)">
                                      <p:cBhvr>
                                        <p:cTn id="46" dur="30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par>
                          <p:cTn id="51" fill="hold">
                            <p:stCondLst>
                              <p:cond delay="0"/>
                            </p:stCondLst>
                            <p:childTnLst>
                              <p:par>
                                <p:cTn id="52" presetID="1" presetClass="exit" presetSubtype="0" fill="hold" nodeType="afterEffect">
                                  <p:stCondLst>
                                    <p:cond delay="1000"/>
                                  </p:stCondLst>
                                  <p:childTnLst>
                                    <p:set>
                                      <p:cBhvr>
                                        <p:cTn id="53" dur="1" fill="hold">
                                          <p:stCondLst>
                                            <p:cond delay="0"/>
                                          </p:stCondLst>
                                        </p:cTn>
                                        <p:tgtEl>
                                          <p:spTgt spid="31"/>
                                        </p:tgtEl>
                                        <p:attrNameLst>
                                          <p:attrName>style.visibility</p:attrName>
                                        </p:attrNameLst>
                                      </p:cBhvr>
                                      <p:to>
                                        <p:strVal val="hidden"/>
                                      </p:to>
                                    </p:se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36" grpId="0"/>
      <p:bldP spid="21" grpId="0" animBg="1"/>
      <p:bldP spid="22" grpId="0" animBg="1"/>
      <p:bldP spid="23" grpId="0" animBg="1"/>
      <p:bldP spid="24" grpId="0" animBg="1"/>
      <p:bldP spid="25" grpId="0"/>
      <p:bldP spid="20" grpId="0" animBg="1"/>
      <p:bldP spid="2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EF62D-9EAE-4E65-8CA1-AD6A65F1E9DE}"/>
              </a:ext>
            </a:extLst>
          </p:cNvPr>
          <p:cNvSpPr>
            <a:spLocks noGrp="1"/>
          </p:cNvSpPr>
          <p:nvPr>
            <p:ph type="title"/>
          </p:nvPr>
        </p:nvSpPr>
        <p:spPr/>
        <p:txBody>
          <a:bodyPr/>
          <a:lstStyle/>
          <a:p>
            <a:r>
              <a:rPr lang="en-US" dirty="0"/>
              <a:t>Secure System Design </a:t>
            </a:r>
            <a:r>
              <a:rPr lang="en-US" i="1" dirty="0"/>
              <a:t>Now</a:t>
            </a:r>
            <a:endParaRPr lang="en-US" dirty="0"/>
          </a:p>
        </p:txBody>
      </p:sp>
      <p:sp>
        <p:nvSpPr>
          <p:cNvPr id="3" name="Content Placeholder 2">
            <a:extLst>
              <a:ext uri="{FF2B5EF4-FFF2-40B4-BE49-F238E27FC236}">
                <a16:creationId xmlns:a16="http://schemas.microsoft.com/office/drawing/2014/main" id="{1F2E3A22-CBAE-4E9B-A343-9A906EBD1C58}"/>
              </a:ext>
            </a:extLst>
          </p:cNvPr>
          <p:cNvSpPr>
            <a:spLocks noGrp="1"/>
          </p:cNvSpPr>
          <p:nvPr>
            <p:ph idx="1"/>
          </p:nvPr>
        </p:nvSpPr>
        <p:spPr/>
        <p:txBody>
          <a:bodyPr/>
          <a:lstStyle/>
          <a:p>
            <a:r>
              <a:rPr lang="en-US" dirty="0"/>
              <a:t>Secure design “loop”:</a:t>
            </a:r>
          </a:p>
          <a:p>
            <a:pPr marL="457188" lvl="1" indent="0">
              <a:buNone/>
            </a:pPr>
            <a:r>
              <a:rPr lang="en-US" dirty="0"/>
              <a:t>For-each vulnerability:</a:t>
            </a:r>
          </a:p>
          <a:p>
            <a:pPr marL="457188" lvl="1" indent="0">
              <a:buNone/>
            </a:pPr>
            <a:r>
              <a:rPr lang="en-US" dirty="0"/>
              <a:t>	Attackers exploit vulnerability</a:t>
            </a:r>
          </a:p>
          <a:p>
            <a:pPr marL="457188" lvl="1" indent="0">
              <a:buNone/>
            </a:pPr>
            <a:r>
              <a:rPr lang="en-US" dirty="0"/>
              <a:t>	Defenders patch vulnerability</a:t>
            </a:r>
          </a:p>
          <a:p>
            <a:pPr marL="0" indent="0">
              <a:buNone/>
            </a:pPr>
            <a:endParaRPr lang="en-US" dirty="0"/>
          </a:p>
          <a:p>
            <a:pPr marL="342899" indent="-342900"/>
            <a:r>
              <a:rPr lang="en-US" dirty="0"/>
              <a:t>List of vulnerabilities increasing…</a:t>
            </a:r>
          </a:p>
          <a:p>
            <a:pPr marL="0" indent="0">
              <a:buNone/>
            </a:pPr>
            <a:endParaRPr lang="en-US" dirty="0"/>
          </a:p>
          <a:p>
            <a:pPr marL="342899" indent="-342900"/>
            <a:r>
              <a:rPr lang="en-US" dirty="0"/>
              <a:t>Not typically possible to prove security against </a:t>
            </a:r>
            <a:r>
              <a:rPr lang="en-US" i="1" dirty="0"/>
              <a:t>all</a:t>
            </a:r>
            <a:r>
              <a:rPr lang="en-US" dirty="0"/>
              <a:t> vulnerabilities</a:t>
            </a:r>
          </a:p>
        </p:txBody>
      </p:sp>
      <p:sp>
        <p:nvSpPr>
          <p:cNvPr id="4" name="Slide Number Placeholder 3">
            <a:extLst>
              <a:ext uri="{FF2B5EF4-FFF2-40B4-BE49-F238E27FC236}">
                <a16:creationId xmlns:a16="http://schemas.microsoft.com/office/drawing/2014/main" id="{DE9DB66E-C7DE-49B8-8D23-DCF9965CAFC6}"/>
              </a:ext>
            </a:extLst>
          </p:cNvPr>
          <p:cNvSpPr>
            <a:spLocks noGrp="1"/>
          </p:cNvSpPr>
          <p:nvPr>
            <p:ph type="sldNum" sz="quarter" idx="12"/>
          </p:nvPr>
        </p:nvSpPr>
        <p:spPr/>
        <p:txBody>
          <a:bodyPr/>
          <a:lstStyle/>
          <a:p>
            <a:fld id="{761A266C-5E90-4206-8A84-D0CA263564C1}" type="slidenum">
              <a:rPr lang="en-US" smtClean="0"/>
              <a:t>3</a:t>
            </a:fld>
            <a:endParaRPr lang="en-US"/>
          </a:p>
        </p:txBody>
      </p:sp>
      <p:pic>
        <p:nvPicPr>
          <p:cNvPr id="5" name="Graphic 4" descr="Computer">
            <a:extLst>
              <a:ext uri="{FF2B5EF4-FFF2-40B4-BE49-F238E27FC236}">
                <a16:creationId xmlns:a16="http://schemas.microsoft.com/office/drawing/2014/main" id="{E13EE910-893B-4807-AF06-4ABCB2102EB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62636" y="1188053"/>
            <a:ext cx="2466594" cy="2466594"/>
          </a:xfrm>
          <a:prstGeom prst="rect">
            <a:avLst/>
          </a:prstGeom>
        </p:spPr>
      </p:pic>
      <p:pic>
        <p:nvPicPr>
          <p:cNvPr id="6" name="Graphic 5" descr="Bug">
            <a:extLst>
              <a:ext uri="{FF2B5EF4-FFF2-40B4-BE49-F238E27FC236}">
                <a16:creationId xmlns:a16="http://schemas.microsoft.com/office/drawing/2014/main" id="{830A66CC-3B71-4F57-AE38-A2FD5564D46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9506534">
            <a:off x="7914307" y="1479911"/>
            <a:ext cx="678968" cy="678968"/>
          </a:xfrm>
          <a:prstGeom prst="rect">
            <a:avLst/>
          </a:prstGeom>
        </p:spPr>
      </p:pic>
      <p:pic>
        <p:nvPicPr>
          <p:cNvPr id="7" name="Graphic 6" descr="Medical">
            <a:extLst>
              <a:ext uri="{FF2B5EF4-FFF2-40B4-BE49-F238E27FC236}">
                <a16:creationId xmlns:a16="http://schemas.microsoft.com/office/drawing/2014/main" id="{59D7E689-6703-4A54-89B5-EE0A44242C6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799232" y="1363517"/>
            <a:ext cx="951299" cy="951299"/>
          </a:xfrm>
          <a:prstGeom prst="rect">
            <a:avLst/>
          </a:prstGeom>
        </p:spPr>
      </p:pic>
      <p:pic>
        <p:nvPicPr>
          <p:cNvPr id="8" name="Graphic 7" descr="Bug">
            <a:extLst>
              <a:ext uri="{FF2B5EF4-FFF2-40B4-BE49-F238E27FC236}">
                <a16:creationId xmlns:a16="http://schemas.microsoft.com/office/drawing/2014/main" id="{581B0C98-74FA-481C-BF2C-21F8FC5DDD1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3248341">
            <a:off x="5850965" y="2528175"/>
            <a:ext cx="731940" cy="731940"/>
          </a:xfrm>
          <a:prstGeom prst="rect">
            <a:avLst/>
          </a:prstGeom>
        </p:spPr>
      </p:pic>
      <p:pic>
        <p:nvPicPr>
          <p:cNvPr id="9" name="Graphic 8" descr="Medical">
            <a:extLst>
              <a:ext uri="{FF2B5EF4-FFF2-40B4-BE49-F238E27FC236}">
                <a16:creationId xmlns:a16="http://schemas.microsoft.com/office/drawing/2014/main" id="{EB8DEA91-C77D-40DB-98B8-1339EF11713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715313" y="2421350"/>
            <a:ext cx="1019051" cy="1019051"/>
          </a:xfrm>
          <a:prstGeom prst="rect">
            <a:avLst/>
          </a:prstGeom>
        </p:spPr>
      </p:pic>
      <p:pic>
        <p:nvPicPr>
          <p:cNvPr id="10" name="Graphic 9" descr="Bug">
            <a:extLst>
              <a:ext uri="{FF2B5EF4-FFF2-40B4-BE49-F238E27FC236}">
                <a16:creationId xmlns:a16="http://schemas.microsoft.com/office/drawing/2014/main" id="{FB0DAD6A-4EF1-47C5-85BA-1636E47A703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7081112">
            <a:off x="5884386" y="1442624"/>
            <a:ext cx="703335" cy="703335"/>
          </a:xfrm>
          <a:prstGeom prst="rect">
            <a:avLst/>
          </a:prstGeom>
        </p:spPr>
      </p:pic>
      <p:sp>
        <p:nvSpPr>
          <p:cNvPr id="11" name="TextBox 10">
            <a:extLst>
              <a:ext uri="{FF2B5EF4-FFF2-40B4-BE49-F238E27FC236}">
                <a16:creationId xmlns:a16="http://schemas.microsoft.com/office/drawing/2014/main" id="{2DE426BD-C5EF-4AEF-A27B-AEAD20BD555F}"/>
              </a:ext>
            </a:extLst>
          </p:cNvPr>
          <p:cNvSpPr txBox="1"/>
          <p:nvPr/>
        </p:nvSpPr>
        <p:spPr>
          <a:xfrm>
            <a:off x="6464279" y="1794343"/>
            <a:ext cx="1095513" cy="923330"/>
          </a:xfrm>
          <a:prstGeom prst="rect">
            <a:avLst/>
          </a:prstGeom>
          <a:noFill/>
        </p:spPr>
        <p:txBody>
          <a:bodyPr wrap="square" rtlCol="0">
            <a:spAutoFit/>
          </a:bodyPr>
          <a:lstStyle/>
          <a:p>
            <a:r>
              <a:rPr lang="en-US" sz="5400" spc="-3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73663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Connector: Elbow 36">
            <a:extLst>
              <a:ext uri="{FF2B5EF4-FFF2-40B4-BE49-F238E27FC236}">
                <a16:creationId xmlns:a16="http://schemas.microsoft.com/office/drawing/2014/main" id="{7031FC56-1E88-4A4B-AF58-F664AD4CF527}"/>
              </a:ext>
            </a:extLst>
          </p:cNvPr>
          <p:cNvCxnSpPr>
            <a:cxnSpLocks/>
          </p:cNvCxnSpPr>
          <p:nvPr/>
        </p:nvCxnSpPr>
        <p:spPr>
          <a:xfrm rot="5400000" flipH="1" flipV="1">
            <a:off x="6141942" y="3523268"/>
            <a:ext cx="1510063" cy="1115565"/>
          </a:xfrm>
          <a:prstGeom prst="bentConnector3">
            <a:avLst>
              <a:gd name="adj1" fmla="val 58410"/>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8432CBA-B0AC-4219-9672-0D9893572C96}"/>
              </a:ext>
            </a:extLst>
          </p:cNvPr>
          <p:cNvSpPr>
            <a:spLocks noGrp="1"/>
          </p:cNvSpPr>
          <p:nvPr>
            <p:ph type="title"/>
          </p:nvPr>
        </p:nvSpPr>
        <p:spPr>
          <a:xfrm>
            <a:off x="629841" y="457200"/>
            <a:ext cx="2949178" cy="1336979"/>
          </a:xfrm>
        </p:spPr>
        <p:txBody>
          <a:bodyPr>
            <a:normAutofit/>
          </a:bodyPr>
          <a:lstStyle/>
          <a:p>
            <a:r>
              <a:rPr lang="el-GR" sz="4400" dirty="0"/>
              <a:t>μ</a:t>
            </a:r>
            <a:r>
              <a:rPr lang="en-US" sz="4400" dirty="0"/>
              <a:t>Arch Additions</a:t>
            </a:r>
          </a:p>
        </p:txBody>
      </p:sp>
      <p:sp>
        <p:nvSpPr>
          <p:cNvPr id="6" name="Text Placeholder 5">
            <a:extLst>
              <a:ext uri="{FF2B5EF4-FFF2-40B4-BE49-F238E27FC236}">
                <a16:creationId xmlns:a16="http://schemas.microsoft.com/office/drawing/2014/main" id="{F2977943-E15F-482D-AC4A-839F29C7EDB9}"/>
              </a:ext>
            </a:extLst>
          </p:cNvPr>
          <p:cNvSpPr>
            <a:spLocks noGrp="1"/>
          </p:cNvSpPr>
          <p:nvPr>
            <p:ph type="body" sz="half" idx="2"/>
          </p:nvPr>
        </p:nvSpPr>
        <p:spPr>
          <a:xfrm>
            <a:off x="629841" y="1794179"/>
            <a:ext cx="3073363" cy="4463493"/>
          </a:xfrm>
        </p:spPr>
        <p:txBody>
          <a:bodyPr>
            <a:normAutofit/>
          </a:bodyPr>
          <a:lstStyle/>
          <a:p>
            <a:pPr>
              <a:lnSpc>
                <a:spcPct val="100000"/>
              </a:lnSpc>
              <a:spcBef>
                <a:spcPts val="0"/>
              </a:spcBef>
            </a:pPr>
            <a:r>
              <a:rPr lang="en-US" sz="2000" b="1" u="sng" dirty="0"/>
              <a:t>Tagged Memory</a:t>
            </a:r>
          </a:p>
          <a:p>
            <a:pPr marL="342900" indent="-342900">
              <a:lnSpc>
                <a:spcPct val="100000"/>
              </a:lnSpc>
              <a:spcBef>
                <a:spcPts val="0"/>
              </a:spcBef>
              <a:buFont typeface="Arial" panose="020B0604020202020204" pitchFamily="34" charset="0"/>
              <a:buChar char="•"/>
            </a:pPr>
            <a:r>
              <a:rPr lang="en-US" sz="2000" dirty="0"/>
              <a:t>Tag Propagation</a:t>
            </a:r>
          </a:p>
          <a:p>
            <a:pPr marL="342900" indent="-342900">
              <a:lnSpc>
                <a:spcPct val="100000"/>
              </a:lnSpc>
              <a:spcBef>
                <a:spcPts val="0"/>
              </a:spcBef>
              <a:buFont typeface="Arial" panose="020B0604020202020204" pitchFamily="34" charset="0"/>
              <a:buChar char="•"/>
            </a:pPr>
            <a:r>
              <a:rPr lang="en-US" sz="2000" dirty="0"/>
              <a:t>Attack Detector</a:t>
            </a:r>
          </a:p>
          <a:p>
            <a:pPr>
              <a:lnSpc>
                <a:spcPct val="100000"/>
              </a:lnSpc>
              <a:spcBef>
                <a:spcPts val="0"/>
              </a:spcBef>
            </a:pPr>
            <a:endParaRPr lang="en-US" sz="2000" dirty="0"/>
          </a:p>
          <a:p>
            <a:pPr>
              <a:lnSpc>
                <a:spcPct val="100000"/>
              </a:lnSpc>
              <a:spcBef>
                <a:spcPts val="0"/>
              </a:spcBef>
            </a:pPr>
            <a:r>
              <a:rPr lang="en-US" sz="2000" b="1" u="sng" dirty="0"/>
              <a:t>Displacement</a:t>
            </a:r>
          </a:p>
          <a:p>
            <a:pPr marL="342900" indent="-342900">
              <a:lnSpc>
                <a:spcPct val="100000"/>
              </a:lnSpc>
              <a:spcBef>
                <a:spcPts val="0"/>
              </a:spcBef>
              <a:buFont typeface="Arial" panose="020B0604020202020204" pitchFamily="34" charset="0"/>
              <a:buChar char="•"/>
            </a:pPr>
            <a:r>
              <a:rPr lang="en-US" sz="2000" dirty="0"/>
              <a:t>Translate DAS</a:t>
            </a:r>
            <a:r>
              <a:rPr lang="en-US" sz="2000" dirty="0">
                <a:sym typeface="Wingdings" panose="05000000000000000000" pitchFamily="2" charset="2"/>
              </a:rPr>
              <a:t>VAS</a:t>
            </a:r>
          </a:p>
          <a:p>
            <a:pPr>
              <a:lnSpc>
                <a:spcPct val="100000"/>
              </a:lnSpc>
              <a:spcBef>
                <a:spcPts val="0"/>
              </a:spcBef>
            </a:pPr>
            <a:endParaRPr lang="en-US" sz="2000" dirty="0"/>
          </a:p>
          <a:p>
            <a:pPr>
              <a:lnSpc>
                <a:spcPct val="100000"/>
              </a:lnSpc>
              <a:spcBef>
                <a:spcPts val="0"/>
              </a:spcBef>
            </a:pPr>
            <a:r>
              <a:rPr lang="en-US" sz="2000" b="1" u="sng" dirty="0"/>
              <a:t>Encryption</a:t>
            </a:r>
          </a:p>
          <a:p>
            <a:pPr marL="342900" indent="-342900">
              <a:lnSpc>
                <a:spcPct val="100000"/>
              </a:lnSpc>
              <a:spcBef>
                <a:spcPts val="0"/>
              </a:spcBef>
              <a:buFont typeface="Arial" panose="020B0604020202020204" pitchFamily="34" charset="0"/>
              <a:buChar char="•"/>
            </a:pPr>
            <a:r>
              <a:rPr lang="en-US" sz="2000" dirty="0"/>
              <a:t>QARMA Engines</a:t>
            </a:r>
          </a:p>
          <a:p>
            <a:pPr>
              <a:lnSpc>
                <a:spcPct val="100000"/>
              </a:lnSpc>
              <a:spcBef>
                <a:spcPts val="0"/>
              </a:spcBef>
            </a:pPr>
            <a:endParaRPr lang="en-US" sz="2000" dirty="0"/>
          </a:p>
          <a:p>
            <a:pPr>
              <a:lnSpc>
                <a:spcPct val="100000"/>
              </a:lnSpc>
              <a:spcBef>
                <a:spcPts val="0"/>
              </a:spcBef>
            </a:pPr>
            <a:r>
              <a:rPr lang="en-US" sz="2000" b="1" u="sng" dirty="0"/>
              <a:t>Churn Unit</a:t>
            </a:r>
          </a:p>
          <a:p>
            <a:pPr marL="342900" indent="-342900">
              <a:lnSpc>
                <a:spcPct val="100000"/>
              </a:lnSpc>
              <a:spcBef>
                <a:spcPts val="0"/>
              </a:spcBef>
              <a:buFont typeface="Arial" panose="020B0604020202020204" pitchFamily="34" charset="0"/>
              <a:buChar char="•"/>
            </a:pPr>
            <a:r>
              <a:rPr lang="en-US" sz="2000" dirty="0"/>
              <a:t>State Machine</a:t>
            </a:r>
          </a:p>
          <a:p>
            <a:pPr marL="342900" indent="-342900">
              <a:lnSpc>
                <a:spcPct val="100000"/>
              </a:lnSpc>
              <a:spcBef>
                <a:spcPts val="0"/>
              </a:spcBef>
              <a:buFont typeface="Arial" panose="020B0604020202020204" pitchFamily="34" charset="0"/>
              <a:buChar char="•"/>
            </a:pPr>
            <a:r>
              <a:rPr lang="en-US" sz="2000" dirty="0"/>
              <a:t>RNG (Key-Gen)</a:t>
            </a:r>
          </a:p>
          <a:p>
            <a:pPr marL="342900" indent="-342900">
              <a:lnSpc>
                <a:spcPct val="100000"/>
              </a:lnSpc>
              <a:spcBef>
                <a:spcPts val="0"/>
              </a:spcBef>
              <a:buFont typeface="Arial" panose="020B0604020202020204" pitchFamily="34" charset="0"/>
              <a:buChar char="•"/>
            </a:pPr>
            <a:r>
              <a:rPr lang="en-US" sz="2000" dirty="0"/>
              <a:t>Threshold Register</a:t>
            </a:r>
          </a:p>
        </p:txBody>
      </p:sp>
      <p:sp>
        <p:nvSpPr>
          <p:cNvPr id="4" name="Slide Number Placeholder 3">
            <a:extLst>
              <a:ext uri="{FF2B5EF4-FFF2-40B4-BE49-F238E27FC236}">
                <a16:creationId xmlns:a16="http://schemas.microsoft.com/office/drawing/2014/main" id="{83D911D0-D6E3-45E4-9E41-1CF51B1DBF05}"/>
              </a:ext>
            </a:extLst>
          </p:cNvPr>
          <p:cNvSpPr>
            <a:spLocks noGrp="1"/>
          </p:cNvSpPr>
          <p:nvPr>
            <p:ph type="sldNum" sz="quarter" idx="12"/>
          </p:nvPr>
        </p:nvSpPr>
        <p:spPr/>
        <p:txBody>
          <a:bodyPr/>
          <a:lstStyle/>
          <a:p>
            <a:fld id="{761A266C-5E90-4206-8A84-D0CA263564C1}" type="slidenum">
              <a:rPr lang="en-US" smtClean="0"/>
              <a:t>30</a:t>
            </a:fld>
            <a:endParaRPr lang="en-US"/>
          </a:p>
        </p:txBody>
      </p:sp>
      <p:grpSp>
        <p:nvGrpSpPr>
          <p:cNvPr id="76" name="Group 75">
            <a:extLst>
              <a:ext uri="{FF2B5EF4-FFF2-40B4-BE49-F238E27FC236}">
                <a16:creationId xmlns:a16="http://schemas.microsoft.com/office/drawing/2014/main" id="{F0FB33DE-2623-4874-8F0F-E3CEBAD9E79B}"/>
              </a:ext>
            </a:extLst>
          </p:cNvPr>
          <p:cNvGrpSpPr/>
          <p:nvPr/>
        </p:nvGrpSpPr>
        <p:grpSpPr>
          <a:xfrm>
            <a:off x="3956974" y="2868230"/>
            <a:ext cx="1588520" cy="1376722"/>
            <a:chOff x="3728651" y="2868230"/>
            <a:chExt cx="1588520" cy="1376722"/>
          </a:xfrm>
        </p:grpSpPr>
        <p:sp>
          <p:nvSpPr>
            <p:cNvPr id="3" name="Rectangle 2">
              <a:extLst>
                <a:ext uri="{FF2B5EF4-FFF2-40B4-BE49-F238E27FC236}">
                  <a16:creationId xmlns:a16="http://schemas.microsoft.com/office/drawing/2014/main" id="{2CFE953A-D522-46FA-B889-19C696CFFA3C}"/>
                </a:ext>
              </a:extLst>
            </p:cNvPr>
            <p:cNvSpPr/>
            <p:nvPr/>
          </p:nvSpPr>
          <p:spPr>
            <a:xfrm>
              <a:off x="3728651" y="2868230"/>
              <a:ext cx="1588520" cy="1376722"/>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400" b="1" dirty="0">
                  <a:solidFill>
                    <a:schemeClr val="tx1"/>
                  </a:solidFill>
                </a:rPr>
                <a:t>Churn Unit</a:t>
              </a:r>
            </a:p>
            <a:p>
              <a:pPr algn="ctr"/>
              <a:r>
                <a:rPr lang="en-US" sz="800" b="1" dirty="0">
                  <a:solidFill>
                    <a:schemeClr val="tx1"/>
                  </a:solidFill>
                </a:rPr>
                <a:t> </a:t>
              </a:r>
              <a:endParaRPr lang="en-US" sz="1200" b="1" dirty="0">
                <a:solidFill>
                  <a:schemeClr val="tx1"/>
                </a:solidFill>
              </a:endParaRPr>
            </a:p>
          </p:txBody>
        </p:sp>
        <p:pic>
          <p:nvPicPr>
            <p:cNvPr id="7" name="Picture 6">
              <a:extLst>
                <a:ext uri="{FF2B5EF4-FFF2-40B4-BE49-F238E27FC236}">
                  <a16:creationId xmlns:a16="http://schemas.microsoft.com/office/drawing/2014/main" id="{29EF820F-8DAA-4EB8-82FE-DE1BEB8BF5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10232" y="2917342"/>
              <a:ext cx="825357" cy="825357"/>
            </a:xfrm>
            <a:prstGeom prst="rect">
              <a:avLst/>
            </a:prstGeom>
          </p:spPr>
        </p:pic>
      </p:grpSp>
      <p:sp>
        <p:nvSpPr>
          <p:cNvPr id="8" name="Rectangle 7">
            <a:extLst>
              <a:ext uri="{FF2B5EF4-FFF2-40B4-BE49-F238E27FC236}">
                <a16:creationId xmlns:a16="http://schemas.microsoft.com/office/drawing/2014/main" id="{F29016A0-9A6E-49E2-846B-963CA953ED3B}"/>
              </a:ext>
            </a:extLst>
          </p:cNvPr>
          <p:cNvSpPr/>
          <p:nvPr/>
        </p:nvSpPr>
        <p:spPr>
          <a:xfrm>
            <a:off x="6819411" y="2868230"/>
            <a:ext cx="1890697" cy="455647"/>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L1 D-cache</a:t>
            </a:r>
            <a:endParaRPr lang="en-US" sz="1200" b="1" dirty="0">
              <a:solidFill>
                <a:schemeClr val="tx1"/>
              </a:solidFill>
            </a:endParaRPr>
          </a:p>
        </p:txBody>
      </p:sp>
      <p:sp>
        <p:nvSpPr>
          <p:cNvPr id="10" name="Rectangle 9">
            <a:extLst>
              <a:ext uri="{FF2B5EF4-FFF2-40B4-BE49-F238E27FC236}">
                <a16:creationId xmlns:a16="http://schemas.microsoft.com/office/drawing/2014/main" id="{43738405-100A-4D4A-9BC7-2170FFD67EA9}"/>
              </a:ext>
            </a:extLst>
          </p:cNvPr>
          <p:cNvSpPr/>
          <p:nvPr/>
        </p:nvSpPr>
        <p:spPr>
          <a:xfrm>
            <a:off x="6199400" y="2868230"/>
            <a:ext cx="620011" cy="455647"/>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dirty="0">
                <a:solidFill>
                  <a:schemeClr val="tx1"/>
                </a:solidFill>
              </a:rPr>
              <a:t>Tags</a:t>
            </a:r>
            <a:endParaRPr lang="en-US" sz="1100" b="1" dirty="0">
              <a:solidFill>
                <a:schemeClr val="tx1"/>
              </a:solidFill>
            </a:endParaRPr>
          </a:p>
        </p:txBody>
      </p:sp>
      <p:sp>
        <p:nvSpPr>
          <p:cNvPr id="11" name="Rectangle 10">
            <a:extLst>
              <a:ext uri="{FF2B5EF4-FFF2-40B4-BE49-F238E27FC236}">
                <a16:creationId xmlns:a16="http://schemas.microsoft.com/office/drawing/2014/main" id="{F94BF382-F0A4-49E8-AD0B-73302E549BEA}"/>
              </a:ext>
            </a:extLst>
          </p:cNvPr>
          <p:cNvSpPr/>
          <p:nvPr/>
        </p:nvSpPr>
        <p:spPr>
          <a:xfrm>
            <a:off x="6199400" y="3574611"/>
            <a:ext cx="2510708" cy="67034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              ENC/DEC</a:t>
            </a:r>
            <a:endParaRPr lang="en-US" sz="1200" b="1" dirty="0">
              <a:solidFill>
                <a:schemeClr val="tx1"/>
              </a:solidFill>
            </a:endParaRPr>
          </a:p>
        </p:txBody>
      </p:sp>
      <p:pic>
        <p:nvPicPr>
          <p:cNvPr id="5" name="Picture 4">
            <a:extLst>
              <a:ext uri="{FF2B5EF4-FFF2-40B4-BE49-F238E27FC236}">
                <a16:creationId xmlns:a16="http://schemas.microsoft.com/office/drawing/2014/main" id="{870B45D7-096B-4E23-BBCC-8AABFD8DA621}"/>
              </a:ext>
            </a:extLst>
          </p:cNvPr>
          <p:cNvPicPr>
            <a:picLocks noChangeAspect="1"/>
          </p:cNvPicPr>
          <p:nvPr/>
        </p:nvPicPr>
        <p:blipFill>
          <a:blip r:embed="rId4"/>
          <a:stretch>
            <a:fillRect/>
          </a:stretch>
        </p:blipFill>
        <p:spPr>
          <a:xfrm>
            <a:off x="6150631" y="3500598"/>
            <a:ext cx="887099" cy="739249"/>
          </a:xfrm>
          <a:prstGeom prst="rect">
            <a:avLst/>
          </a:prstGeom>
        </p:spPr>
      </p:pic>
      <p:sp>
        <p:nvSpPr>
          <p:cNvPr id="15" name="Rectangle 14">
            <a:extLst>
              <a:ext uri="{FF2B5EF4-FFF2-40B4-BE49-F238E27FC236}">
                <a16:creationId xmlns:a16="http://schemas.microsoft.com/office/drawing/2014/main" id="{A718F65A-B01B-4CC1-AB13-665E37552B52}"/>
              </a:ext>
            </a:extLst>
          </p:cNvPr>
          <p:cNvSpPr/>
          <p:nvPr/>
        </p:nvSpPr>
        <p:spPr>
          <a:xfrm>
            <a:off x="4572000" y="4833940"/>
            <a:ext cx="4138108" cy="455647"/>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L2 Cache</a:t>
            </a:r>
          </a:p>
        </p:txBody>
      </p:sp>
      <p:sp>
        <p:nvSpPr>
          <p:cNvPr id="16" name="Rectangle 15">
            <a:extLst>
              <a:ext uri="{FF2B5EF4-FFF2-40B4-BE49-F238E27FC236}">
                <a16:creationId xmlns:a16="http://schemas.microsoft.com/office/drawing/2014/main" id="{164183D3-B78B-4426-BCA9-38948A5D0762}"/>
              </a:ext>
            </a:extLst>
          </p:cNvPr>
          <p:cNvSpPr/>
          <p:nvPr/>
        </p:nvSpPr>
        <p:spPr>
          <a:xfrm>
            <a:off x="3951989" y="4833940"/>
            <a:ext cx="620011" cy="455647"/>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dirty="0">
                <a:solidFill>
                  <a:schemeClr val="tx1"/>
                </a:solidFill>
              </a:rPr>
              <a:t>Tags</a:t>
            </a:r>
            <a:endParaRPr lang="en-US" sz="1100" b="1" dirty="0">
              <a:solidFill>
                <a:schemeClr val="tx1"/>
              </a:solidFill>
            </a:endParaRPr>
          </a:p>
        </p:txBody>
      </p:sp>
      <p:sp>
        <p:nvSpPr>
          <p:cNvPr id="17" name="Rectangle 16">
            <a:extLst>
              <a:ext uri="{FF2B5EF4-FFF2-40B4-BE49-F238E27FC236}">
                <a16:creationId xmlns:a16="http://schemas.microsoft.com/office/drawing/2014/main" id="{3BA763CC-D811-46B9-AA01-6B81D6B129CF}"/>
              </a:ext>
            </a:extLst>
          </p:cNvPr>
          <p:cNvSpPr/>
          <p:nvPr/>
        </p:nvSpPr>
        <p:spPr>
          <a:xfrm>
            <a:off x="3871667" y="720908"/>
            <a:ext cx="4935140" cy="177533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sp>
        <p:nvSpPr>
          <p:cNvPr id="19" name="Rectangle 18">
            <a:extLst>
              <a:ext uri="{FF2B5EF4-FFF2-40B4-BE49-F238E27FC236}">
                <a16:creationId xmlns:a16="http://schemas.microsoft.com/office/drawing/2014/main" id="{E85C5867-7BD8-4386-9DA7-B8F4319DDBD9}"/>
              </a:ext>
            </a:extLst>
          </p:cNvPr>
          <p:cNvSpPr/>
          <p:nvPr/>
        </p:nvSpPr>
        <p:spPr>
          <a:xfrm>
            <a:off x="6199400" y="890438"/>
            <a:ext cx="2510708" cy="90374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137160" rtlCol="0" anchor="ctr"/>
          <a:lstStyle/>
          <a:p>
            <a:pPr algn="r"/>
            <a:r>
              <a:rPr lang="en-US" sz="2400" b="1" dirty="0">
                <a:solidFill>
                  <a:schemeClr val="tx1"/>
                </a:solidFill>
              </a:rPr>
              <a:t>Displacement Translation</a:t>
            </a:r>
            <a:endParaRPr lang="en-US" sz="1200" b="1" dirty="0">
              <a:solidFill>
                <a:schemeClr val="tx1"/>
              </a:solidFill>
            </a:endParaRPr>
          </a:p>
        </p:txBody>
      </p:sp>
      <p:pic>
        <p:nvPicPr>
          <p:cNvPr id="18" name="Picture 17">
            <a:extLst>
              <a:ext uri="{FF2B5EF4-FFF2-40B4-BE49-F238E27FC236}">
                <a16:creationId xmlns:a16="http://schemas.microsoft.com/office/drawing/2014/main" id="{EC6124EF-4353-4AF8-BBCD-29858DE022D7}"/>
              </a:ext>
            </a:extLst>
          </p:cNvPr>
          <p:cNvPicPr>
            <a:picLocks noChangeAspect="1"/>
          </p:cNvPicPr>
          <p:nvPr/>
        </p:nvPicPr>
        <p:blipFill>
          <a:blip r:embed="rId5"/>
          <a:stretch>
            <a:fillRect/>
          </a:stretch>
        </p:blipFill>
        <p:spPr>
          <a:xfrm>
            <a:off x="6296099" y="1077297"/>
            <a:ext cx="523312" cy="530022"/>
          </a:xfrm>
          <a:prstGeom prst="rect">
            <a:avLst/>
          </a:prstGeom>
        </p:spPr>
      </p:pic>
      <p:sp>
        <p:nvSpPr>
          <p:cNvPr id="20" name="Rectangle 19">
            <a:extLst>
              <a:ext uri="{FF2B5EF4-FFF2-40B4-BE49-F238E27FC236}">
                <a16:creationId xmlns:a16="http://schemas.microsoft.com/office/drawing/2014/main" id="{E4F66BCF-84DF-46A9-8843-0F44ED102848}"/>
              </a:ext>
            </a:extLst>
          </p:cNvPr>
          <p:cNvSpPr/>
          <p:nvPr/>
        </p:nvSpPr>
        <p:spPr>
          <a:xfrm>
            <a:off x="5210014" y="5802025"/>
            <a:ext cx="2258446" cy="455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To DRAM</a:t>
            </a:r>
          </a:p>
        </p:txBody>
      </p:sp>
      <p:sp>
        <p:nvSpPr>
          <p:cNvPr id="21" name="Rectangle 20">
            <a:extLst>
              <a:ext uri="{FF2B5EF4-FFF2-40B4-BE49-F238E27FC236}">
                <a16:creationId xmlns:a16="http://schemas.microsoft.com/office/drawing/2014/main" id="{0710C757-AA85-4D95-9E02-809CBF8972F0}"/>
              </a:ext>
            </a:extLst>
          </p:cNvPr>
          <p:cNvSpPr/>
          <p:nvPr/>
        </p:nvSpPr>
        <p:spPr>
          <a:xfrm>
            <a:off x="3871667" y="727221"/>
            <a:ext cx="1214750" cy="455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Pipeline</a:t>
            </a:r>
          </a:p>
        </p:txBody>
      </p:sp>
      <p:sp>
        <p:nvSpPr>
          <p:cNvPr id="22" name="Rectangle 21">
            <a:extLst>
              <a:ext uri="{FF2B5EF4-FFF2-40B4-BE49-F238E27FC236}">
                <a16:creationId xmlns:a16="http://schemas.microsoft.com/office/drawing/2014/main" id="{B628472F-830D-4C5A-B935-81B47EC0131F}"/>
              </a:ext>
            </a:extLst>
          </p:cNvPr>
          <p:cNvSpPr/>
          <p:nvPr/>
        </p:nvSpPr>
        <p:spPr>
          <a:xfrm>
            <a:off x="3956974" y="1252695"/>
            <a:ext cx="2068868" cy="294965"/>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algn="ctr"/>
            <a:r>
              <a:rPr lang="en-US" sz="2000" b="1" dirty="0">
                <a:solidFill>
                  <a:schemeClr val="tx1"/>
                </a:solidFill>
              </a:rPr>
              <a:t>Tag Support</a:t>
            </a:r>
            <a:endParaRPr lang="en-US" sz="1100" b="1" dirty="0">
              <a:solidFill>
                <a:schemeClr val="tx1"/>
              </a:solidFill>
            </a:endParaRPr>
          </a:p>
        </p:txBody>
      </p:sp>
      <p:sp>
        <p:nvSpPr>
          <p:cNvPr id="23" name="Rectangle 22">
            <a:extLst>
              <a:ext uri="{FF2B5EF4-FFF2-40B4-BE49-F238E27FC236}">
                <a16:creationId xmlns:a16="http://schemas.microsoft.com/office/drawing/2014/main" id="{5F0A928E-75F1-440A-A94F-A7620AA32055}"/>
              </a:ext>
            </a:extLst>
          </p:cNvPr>
          <p:cNvSpPr/>
          <p:nvPr/>
        </p:nvSpPr>
        <p:spPr>
          <a:xfrm>
            <a:off x="3956974" y="2071011"/>
            <a:ext cx="2068868" cy="294966"/>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dirty="0">
                <a:solidFill>
                  <a:schemeClr val="tx1"/>
                </a:solidFill>
              </a:rPr>
              <a:t>Churn Support</a:t>
            </a:r>
            <a:endParaRPr lang="en-US" sz="1100" b="1" dirty="0">
              <a:solidFill>
                <a:schemeClr val="tx1"/>
              </a:solidFill>
            </a:endParaRPr>
          </a:p>
        </p:txBody>
      </p:sp>
      <p:sp>
        <p:nvSpPr>
          <p:cNvPr id="24" name="Rectangle 23">
            <a:extLst>
              <a:ext uri="{FF2B5EF4-FFF2-40B4-BE49-F238E27FC236}">
                <a16:creationId xmlns:a16="http://schemas.microsoft.com/office/drawing/2014/main" id="{7A60B686-88E1-4F51-A4EB-29FC0C627BF7}"/>
              </a:ext>
            </a:extLst>
          </p:cNvPr>
          <p:cNvSpPr/>
          <p:nvPr/>
        </p:nvSpPr>
        <p:spPr>
          <a:xfrm>
            <a:off x="6819411" y="1910406"/>
            <a:ext cx="1890697" cy="455647"/>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Registers</a:t>
            </a:r>
            <a:endParaRPr lang="en-US" sz="1200" b="1" dirty="0">
              <a:solidFill>
                <a:schemeClr val="tx1"/>
              </a:solidFill>
            </a:endParaRPr>
          </a:p>
        </p:txBody>
      </p:sp>
      <p:sp>
        <p:nvSpPr>
          <p:cNvPr id="25" name="Rectangle 24">
            <a:extLst>
              <a:ext uri="{FF2B5EF4-FFF2-40B4-BE49-F238E27FC236}">
                <a16:creationId xmlns:a16="http://schemas.microsoft.com/office/drawing/2014/main" id="{C5FFCFCC-5AD3-417C-9DB3-8E1E4D5DAE8E}"/>
              </a:ext>
            </a:extLst>
          </p:cNvPr>
          <p:cNvSpPr/>
          <p:nvPr/>
        </p:nvSpPr>
        <p:spPr>
          <a:xfrm>
            <a:off x="6199400" y="1910406"/>
            <a:ext cx="620011" cy="455647"/>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dirty="0">
                <a:solidFill>
                  <a:schemeClr val="tx1"/>
                </a:solidFill>
              </a:rPr>
              <a:t>Tags</a:t>
            </a:r>
            <a:endParaRPr lang="en-US" sz="1100" b="1" dirty="0">
              <a:solidFill>
                <a:schemeClr val="tx1"/>
              </a:solidFill>
            </a:endParaRPr>
          </a:p>
        </p:txBody>
      </p:sp>
      <p:cxnSp>
        <p:nvCxnSpPr>
          <p:cNvPr id="27" name="Straight Arrow Connector 26">
            <a:extLst>
              <a:ext uri="{FF2B5EF4-FFF2-40B4-BE49-F238E27FC236}">
                <a16:creationId xmlns:a16="http://schemas.microsoft.com/office/drawing/2014/main" id="{69D1198C-F0EE-4B51-940E-6D4802816B00}"/>
              </a:ext>
            </a:extLst>
          </p:cNvPr>
          <p:cNvCxnSpPr/>
          <p:nvPr/>
        </p:nvCxnSpPr>
        <p:spPr>
          <a:xfrm flipV="1">
            <a:off x="7454754" y="2496245"/>
            <a:ext cx="0" cy="371985"/>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DD25A42-A8E1-43FB-B159-1B6D44B872FA}"/>
              </a:ext>
            </a:extLst>
          </p:cNvPr>
          <p:cNvCxnSpPr>
            <a:cxnSpLocks/>
          </p:cNvCxnSpPr>
          <p:nvPr/>
        </p:nvCxnSpPr>
        <p:spPr>
          <a:xfrm flipV="1">
            <a:off x="7454754" y="3323878"/>
            <a:ext cx="0" cy="250733"/>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6518EFE-A539-40DD-B251-6F03D0F71778}"/>
              </a:ext>
            </a:extLst>
          </p:cNvPr>
          <p:cNvCxnSpPr/>
          <p:nvPr/>
        </p:nvCxnSpPr>
        <p:spPr>
          <a:xfrm flipV="1">
            <a:off x="4752924" y="2496245"/>
            <a:ext cx="0" cy="37198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A24DDE7-F769-43F9-B3FD-27AEC74DE405}"/>
              </a:ext>
            </a:extLst>
          </p:cNvPr>
          <p:cNvCxnSpPr>
            <a:cxnSpLocks/>
          </p:cNvCxnSpPr>
          <p:nvPr/>
        </p:nvCxnSpPr>
        <p:spPr>
          <a:xfrm flipH="1">
            <a:off x="5545494" y="3953385"/>
            <a:ext cx="653906" cy="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0FE532F-BEF3-467D-9DB7-A1F60ADC197C}"/>
              </a:ext>
            </a:extLst>
          </p:cNvPr>
          <p:cNvCxnSpPr>
            <a:cxnSpLocks/>
            <a:stCxn id="20" idx="0"/>
          </p:cNvCxnSpPr>
          <p:nvPr/>
        </p:nvCxnSpPr>
        <p:spPr>
          <a:xfrm flipV="1">
            <a:off x="6339237" y="5291728"/>
            <a:ext cx="0" cy="51029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A292E3EE-1945-4578-9F36-F3063DD42B21}"/>
              </a:ext>
            </a:extLst>
          </p:cNvPr>
          <p:cNvCxnSpPr>
            <a:cxnSpLocks/>
            <a:stCxn id="3" idx="2"/>
          </p:cNvCxnSpPr>
          <p:nvPr/>
        </p:nvCxnSpPr>
        <p:spPr>
          <a:xfrm rot="16200000" flipH="1">
            <a:off x="5399566" y="3596620"/>
            <a:ext cx="291338" cy="1588002"/>
          </a:xfrm>
          <a:prstGeom prst="bentConnector2">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E9849E3-5D01-4855-87D7-FCD2518A0418}"/>
              </a:ext>
            </a:extLst>
          </p:cNvPr>
          <p:cNvSpPr/>
          <p:nvPr/>
        </p:nvSpPr>
        <p:spPr>
          <a:xfrm>
            <a:off x="3956974" y="1662659"/>
            <a:ext cx="2068868" cy="294965"/>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algn="ctr"/>
            <a:r>
              <a:rPr lang="en-US" sz="2000" b="1" dirty="0">
                <a:solidFill>
                  <a:schemeClr val="tx1"/>
                </a:solidFill>
              </a:rPr>
              <a:t>Attack Detector</a:t>
            </a:r>
            <a:endParaRPr lang="en-US" sz="1100" b="1" dirty="0">
              <a:solidFill>
                <a:schemeClr val="tx1"/>
              </a:solidFill>
            </a:endParaRPr>
          </a:p>
        </p:txBody>
      </p:sp>
      <p:cxnSp>
        <p:nvCxnSpPr>
          <p:cNvPr id="57" name="Connector: Elbow 56">
            <a:extLst>
              <a:ext uri="{FF2B5EF4-FFF2-40B4-BE49-F238E27FC236}">
                <a16:creationId xmlns:a16="http://schemas.microsoft.com/office/drawing/2014/main" id="{D1D0CC8E-B8E6-41F4-B5EF-A5C6C6A54844}"/>
              </a:ext>
            </a:extLst>
          </p:cNvPr>
          <p:cNvCxnSpPr>
            <a:cxnSpLocks/>
            <a:endCxn id="11" idx="2"/>
          </p:cNvCxnSpPr>
          <p:nvPr/>
        </p:nvCxnSpPr>
        <p:spPr>
          <a:xfrm rot="5400000" flipH="1" flipV="1">
            <a:off x="6603579" y="3980610"/>
            <a:ext cx="586832" cy="1115517"/>
          </a:xfrm>
          <a:prstGeom prst="bentConnector3">
            <a:avLst>
              <a:gd name="adj1" fmla="val 5081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75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right)">
                                      <p:cBhvr>
                                        <p:cTn id="17" dur="500"/>
                                        <p:tgtEl>
                                          <p:spTgt spid="25"/>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500"/>
                                        <p:tgtEl>
                                          <p:spTgt spid="6">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500"/>
                                        <p:tgtEl>
                                          <p:spTgt spid="6">
                                            <p:txEl>
                                              <p:pRg st="5" end="5"/>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Effect transition="in" filter="fade">
                                      <p:cBhvr>
                                        <p:cTn id="51" dur="500"/>
                                        <p:tgtEl>
                                          <p:spTgt spid="6">
                                            <p:txEl>
                                              <p:pRg st="7" end="7"/>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6">
                                            <p:txEl>
                                              <p:pRg st="8" end="8"/>
                                            </p:txEl>
                                          </p:spTgt>
                                        </p:tgtEl>
                                        <p:attrNameLst>
                                          <p:attrName>style.visibility</p:attrName>
                                        </p:attrNameLst>
                                      </p:cBhvr>
                                      <p:to>
                                        <p:strVal val="visible"/>
                                      </p:to>
                                    </p:set>
                                    <p:animEffect transition="in" filter="fade">
                                      <p:cBhvr>
                                        <p:cTn id="54" dur="500"/>
                                        <p:tgtEl>
                                          <p:spTgt spid="6">
                                            <p:txEl>
                                              <p:pRg st="8" end="8"/>
                                            </p:txEl>
                                          </p:spTgt>
                                        </p:tgtEl>
                                      </p:cBhvr>
                                    </p:animEffect>
                                  </p:childTnLst>
                                </p:cTn>
                              </p:par>
                            </p:childTnLst>
                          </p:cTn>
                        </p:par>
                        <p:par>
                          <p:cTn id="55" fill="hold">
                            <p:stCondLst>
                              <p:cond delay="500"/>
                            </p:stCondLst>
                            <p:childTnLst>
                              <p:par>
                                <p:cTn id="56" presetID="10" presetClass="exit" presetSubtype="0" fill="hold" nodeType="afterEffect">
                                  <p:stCondLst>
                                    <p:cond delay="0"/>
                                  </p:stCondLst>
                                  <p:childTnLst>
                                    <p:animEffect transition="out" filter="fade">
                                      <p:cBhvr>
                                        <p:cTn id="57" dur="500"/>
                                        <p:tgtEl>
                                          <p:spTgt spid="37"/>
                                        </p:tgtEl>
                                      </p:cBhvr>
                                    </p:animEffect>
                                    <p:set>
                                      <p:cBhvr>
                                        <p:cTn id="58" dur="1" fill="hold">
                                          <p:stCondLst>
                                            <p:cond delay="499"/>
                                          </p:stCondLst>
                                        </p:cTn>
                                        <p:tgtEl>
                                          <p:spTgt spid="37"/>
                                        </p:tgtEl>
                                        <p:attrNameLst>
                                          <p:attrName>style.visibility</p:attrName>
                                        </p:attrNameLst>
                                      </p:cBhvr>
                                      <p:to>
                                        <p:strVal val="hidden"/>
                                      </p:to>
                                    </p:set>
                                  </p:childTnLst>
                                </p:cTn>
                              </p:par>
                            </p:childTnLst>
                          </p:cTn>
                        </p:par>
                        <p:par>
                          <p:cTn id="59" fill="hold">
                            <p:stCondLst>
                              <p:cond delay="1000"/>
                            </p:stCondLst>
                            <p:childTnLst>
                              <p:par>
                                <p:cTn id="60" presetID="10" presetClass="entr" presetSubtype="0"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0" presetClass="entr" presetSubtype="0" fill="hold" nodeType="with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par>
                                <p:cTn id="69" presetID="10" presetClass="entr" presetSubtype="0"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6">
                                            <p:txEl>
                                              <p:pRg st="10" end="10"/>
                                            </p:txEl>
                                          </p:spTgt>
                                        </p:tgtEl>
                                        <p:attrNameLst>
                                          <p:attrName>style.visibility</p:attrName>
                                        </p:attrNameLst>
                                      </p:cBhvr>
                                      <p:to>
                                        <p:strVal val="visible"/>
                                      </p:to>
                                    </p:set>
                                    <p:animEffect transition="in" filter="fade">
                                      <p:cBhvr>
                                        <p:cTn id="76" dur="500"/>
                                        <p:tgtEl>
                                          <p:spTgt spid="6">
                                            <p:txEl>
                                              <p:pRg st="10" end="10"/>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6">
                                            <p:txEl>
                                              <p:pRg st="11" end="11"/>
                                            </p:txEl>
                                          </p:spTgt>
                                        </p:tgtEl>
                                        <p:attrNameLst>
                                          <p:attrName>style.visibility</p:attrName>
                                        </p:attrNameLst>
                                      </p:cBhvr>
                                      <p:to>
                                        <p:strVal val="visible"/>
                                      </p:to>
                                    </p:set>
                                    <p:animEffect transition="in" filter="fade">
                                      <p:cBhvr>
                                        <p:cTn id="79" dur="500"/>
                                        <p:tgtEl>
                                          <p:spTgt spid="6">
                                            <p:txEl>
                                              <p:pRg st="11" end="11"/>
                                            </p:txEl>
                                          </p:spTgt>
                                        </p:tgtEl>
                                      </p:cBhvr>
                                    </p:animEffect>
                                  </p:childTnLst>
                                </p:cTn>
                              </p:par>
                              <p:par>
                                <p:cTn id="80" presetID="10" presetClass="entr" presetSubtype="0" fill="hold" nodeType="withEffect">
                                  <p:stCondLst>
                                    <p:cond delay="0"/>
                                  </p:stCondLst>
                                  <p:childTnLst>
                                    <p:set>
                                      <p:cBhvr>
                                        <p:cTn id="81" dur="1" fill="hold">
                                          <p:stCondLst>
                                            <p:cond delay="0"/>
                                          </p:stCondLst>
                                        </p:cTn>
                                        <p:tgtEl>
                                          <p:spTgt spid="6">
                                            <p:txEl>
                                              <p:pRg st="12" end="12"/>
                                            </p:txEl>
                                          </p:spTgt>
                                        </p:tgtEl>
                                        <p:attrNameLst>
                                          <p:attrName>style.visibility</p:attrName>
                                        </p:attrNameLst>
                                      </p:cBhvr>
                                      <p:to>
                                        <p:strVal val="visible"/>
                                      </p:to>
                                    </p:set>
                                    <p:animEffect transition="in" filter="fade">
                                      <p:cBhvr>
                                        <p:cTn id="82" dur="500"/>
                                        <p:tgtEl>
                                          <p:spTgt spid="6">
                                            <p:txEl>
                                              <p:pRg st="12" end="12"/>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6">
                                            <p:txEl>
                                              <p:pRg st="13" end="13"/>
                                            </p:txEl>
                                          </p:spTgt>
                                        </p:tgtEl>
                                        <p:attrNameLst>
                                          <p:attrName>style.visibility</p:attrName>
                                        </p:attrNameLst>
                                      </p:cBhvr>
                                      <p:to>
                                        <p:strVal val="visible"/>
                                      </p:to>
                                    </p:set>
                                    <p:animEffect transition="in" filter="fade">
                                      <p:cBhvr>
                                        <p:cTn id="85" dur="500"/>
                                        <p:tgtEl>
                                          <p:spTgt spid="6">
                                            <p:txEl>
                                              <p:pRg st="13" end="13"/>
                                            </p:txEl>
                                          </p:spTgt>
                                        </p:tgtEl>
                                      </p:cBhvr>
                                    </p:animEffect>
                                  </p:childTnLst>
                                </p:cTn>
                              </p:par>
                            </p:childTnLst>
                          </p:cTn>
                        </p:par>
                        <p:par>
                          <p:cTn id="86" fill="hold">
                            <p:stCondLst>
                              <p:cond delay="500"/>
                            </p:stCondLst>
                            <p:childTnLst>
                              <p:par>
                                <p:cTn id="87" presetID="53" presetClass="entr" presetSubtype="16" fill="hold" nodeType="afterEffect">
                                  <p:stCondLst>
                                    <p:cond delay="0"/>
                                  </p:stCondLst>
                                  <p:childTnLst>
                                    <p:set>
                                      <p:cBhvr>
                                        <p:cTn id="88" dur="1" fill="hold">
                                          <p:stCondLst>
                                            <p:cond delay="0"/>
                                          </p:stCondLst>
                                        </p:cTn>
                                        <p:tgtEl>
                                          <p:spTgt spid="76"/>
                                        </p:tgtEl>
                                        <p:attrNameLst>
                                          <p:attrName>style.visibility</p:attrName>
                                        </p:attrNameLst>
                                      </p:cBhvr>
                                      <p:to>
                                        <p:strVal val="visible"/>
                                      </p:to>
                                    </p:set>
                                    <p:anim calcmode="lin" valueType="num">
                                      <p:cBhvr>
                                        <p:cTn id="89" dur="500" fill="hold"/>
                                        <p:tgtEl>
                                          <p:spTgt spid="76"/>
                                        </p:tgtEl>
                                        <p:attrNameLst>
                                          <p:attrName>ppt_w</p:attrName>
                                        </p:attrNameLst>
                                      </p:cBhvr>
                                      <p:tavLst>
                                        <p:tav tm="0">
                                          <p:val>
                                            <p:fltVal val="0"/>
                                          </p:val>
                                        </p:tav>
                                        <p:tav tm="100000">
                                          <p:val>
                                            <p:strVal val="#ppt_w"/>
                                          </p:val>
                                        </p:tav>
                                      </p:tavLst>
                                    </p:anim>
                                    <p:anim calcmode="lin" valueType="num">
                                      <p:cBhvr>
                                        <p:cTn id="90" dur="500" fill="hold"/>
                                        <p:tgtEl>
                                          <p:spTgt spid="76"/>
                                        </p:tgtEl>
                                        <p:attrNameLst>
                                          <p:attrName>ppt_h</p:attrName>
                                        </p:attrNameLst>
                                      </p:cBhvr>
                                      <p:tavLst>
                                        <p:tav tm="0">
                                          <p:val>
                                            <p:fltVal val="0"/>
                                          </p:val>
                                        </p:tav>
                                        <p:tav tm="100000">
                                          <p:val>
                                            <p:strVal val="#ppt_h"/>
                                          </p:val>
                                        </p:tav>
                                      </p:tavLst>
                                    </p:anim>
                                    <p:animEffect transition="in" filter="fade">
                                      <p:cBhvr>
                                        <p:cTn id="91" dur="500"/>
                                        <p:tgtEl>
                                          <p:spTgt spid="76"/>
                                        </p:tgtEl>
                                      </p:cBhvr>
                                    </p:animEffect>
                                  </p:childTnLst>
                                </p:cTn>
                              </p:par>
                            </p:childTnLst>
                          </p:cTn>
                        </p:par>
                        <p:par>
                          <p:cTn id="92" fill="hold">
                            <p:stCondLst>
                              <p:cond delay="1000"/>
                            </p:stCondLst>
                            <p:childTnLst>
                              <p:par>
                                <p:cTn id="93" presetID="10" presetClass="entr" presetSubtype="0"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par>
                          <p:cTn id="96" fill="hold">
                            <p:stCondLst>
                              <p:cond delay="1500"/>
                            </p:stCondLst>
                            <p:childTnLst>
                              <p:par>
                                <p:cTn id="97" presetID="10" presetClass="entr" presetSubtype="0" fill="hold"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par>
                                <p:cTn id="100" presetID="10" presetClass="entr" presetSubtype="0" fill="hold" nodeType="with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fade">
                                      <p:cBhvr>
                                        <p:cTn id="102" dur="500"/>
                                        <p:tgtEl>
                                          <p:spTgt spid="30"/>
                                        </p:tgtEl>
                                      </p:cBhvr>
                                    </p:animEffect>
                                  </p:childTnLst>
                                </p:cTn>
                              </p:par>
                              <p:par>
                                <p:cTn id="103" presetID="10" presetClass="entr" presetSubtype="0" fill="hold" nodeType="with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P spid="19" grpId="0" animBg="1"/>
      <p:bldP spid="22" grpId="0" animBg="1"/>
      <p:bldP spid="23" grpId="0" animBg="1"/>
      <p:bldP spid="25" grpId="0" animBg="1"/>
      <p:bldP spid="5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Snipped 3">
            <a:extLst>
              <a:ext uri="{FF2B5EF4-FFF2-40B4-BE49-F238E27FC236}">
                <a16:creationId xmlns:a16="http://schemas.microsoft.com/office/drawing/2014/main" id="{E901ADB9-C1F8-451D-8526-F3C17313C1AD}"/>
              </a:ext>
            </a:extLst>
          </p:cNvPr>
          <p:cNvSpPr/>
          <p:nvPr/>
        </p:nvSpPr>
        <p:spPr>
          <a:xfrm>
            <a:off x="544499" y="779154"/>
            <a:ext cx="2879024" cy="988716"/>
          </a:xfrm>
          <a:prstGeom prst="snip2DiagRect">
            <a:avLst>
              <a:gd name="adj1" fmla="val 32857"/>
              <a:gd name="adj2" fmla="val 0"/>
            </a:avLst>
          </a:prstGeom>
          <a:solidFill>
            <a:schemeClr val="accent5">
              <a:lumMod val="60000"/>
              <a:lumOff val="40000"/>
            </a:schemeClr>
          </a:solidFill>
          <a:ln w="38100">
            <a:solidFill>
              <a:srgbClr val="4454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Introduction</a:t>
            </a:r>
          </a:p>
        </p:txBody>
      </p:sp>
      <p:sp>
        <p:nvSpPr>
          <p:cNvPr id="6" name="Rectangle: Diagonal Corners Snipped 5">
            <a:extLst>
              <a:ext uri="{FF2B5EF4-FFF2-40B4-BE49-F238E27FC236}">
                <a16:creationId xmlns:a16="http://schemas.microsoft.com/office/drawing/2014/main" id="{AEB907BB-8D96-4905-BD8A-6167BDF730F6}"/>
              </a:ext>
            </a:extLst>
          </p:cNvPr>
          <p:cNvSpPr/>
          <p:nvPr/>
        </p:nvSpPr>
        <p:spPr>
          <a:xfrm>
            <a:off x="543163" y="4661116"/>
            <a:ext cx="2880360" cy="987552"/>
          </a:xfrm>
          <a:prstGeom prst="snip2DiagRect">
            <a:avLst>
              <a:gd name="adj1" fmla="val 32857"/>
              <a:gd name="adj2" fmla="val 0"/>
            </a:avLst>
          </a:prstGeom>
          <a:solidFill>
            <a:schemeClr val="accent5">
              <a:lumMod val="60000"/>
              <a:lumOff val="40000"/>
            </a:schemeClr>
          </a:solidFill>
          <a:ln w="38100">
            <a:solidFill>
              <a:srgbClr val="4454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Parting Thoughts</a:t>
            </a:r>
          </a:p>
        </p:txBody>
      </p:sp>
      <p:sp>
        <p:nvSpPr>
          <p:cNvPr id="7" name="Rectangle: Diagonal Corners Snipped 6">
            <a:extLst>
              <a:ext uri="{FF2B5EF4-FFF2-40B4-BE49-F238E27FC236}">
                <a16:creationId xmlns:a16="http://schemas.microsoft.com/office/drawing/2014/main" id="{058446C3-68DA-499B-B6A2-243F4A4C8A5A}"/>
              </a:ext>
            </a:extLst>
          </p:cNvPr>
          <p:cNvSpPr>
            <a:spLocks/>
          </p:cNvSpPr>
          <p:nvPr/>
        </p:nvSpPr>
        <p:spPr>
          <a:xfrm>
            <a:off x="4354270" y="1951208"/>
            <a:ext cx="3602736" cy="1234440"/>
          </a:xfrm>
          <a:prstGeom prst="snip2DiagRect">
            <a:avLst>
              <a:gd name="adj1" fmla="val 32857"/>
              <a:gd name="adj2" fmla="val 0"/>
            </a:avLst>
          </a:prstGeom>
          <a:solidFill>
            <a:schemeClr val="accent5">
              <a:lumMod val="20000"/>
              <a:lumOff val="80000"/>
            </a:schemeClr>
          </a:solidFill>
          <a:ln w="381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Morpheus Architecture</a:t>
            </a:r>
            <a:endParaRPr lang="en-US" sz="2800" b="1" dirty="0">
              <a:solidFill>
                <a:schemeClr val="tx1"/>
              </a:solidFill>
              <a:latin typeface="Arial" panose="020B0604020202020204" pitchFamily="34" charset="0"/>
              <a:cs typeface="Arial" panose="020B0604020202020204" pitchFamily="34" charset="0"/>
            </a:endParaRPr>
          </a:p>
        </p:txBody>
      </p:sp>
      <p:sp>
        <p:nvSpPr>
          <p:cNvPr id="8" name="Rectangle: Diagonal Corners Snipped 7">
            <a:extLst>
              <a:ext uri="{FF2B5EF4-FFF2-40B4-BE49-F238E27FC236}">
                <a16:creationId xmlns:a16="http://schemas.microsoft.com/office/drawing/2014/main" id="{ACE0348E-5080-4968-9B49-BD6B0C0ED995}"/>
              </a:ext>
            </a:extLst>
          </p:cNvPr>
          <p:cNvSpPr/>
          <p:nvPr/>
        </p:nvSpPr>
        <p:spPr>
          <a:xfrm>
            <a:off x="543163" y="3367516"/>
            <a:ext cx="2880360" cy="987552"/>
          </a:xfrm>
          <a:prstGeom prst="snip2DiagRect">
            <a:avLst>
              <a:gd name="adj1" fmla="val 32857"/>
              <a:gd name="adj2" fmla="val 0"/>
            </a:avLst>
          </a:prstGeom>
          <a:solidFill>
            <a:schemeClr val="accent5">
              <a:lumMod val="60000"/>
              <a:lumOff val="40000"/>
            </a:schemeClr>
          </a:solidFill>
          <a:ln w="38100">
            <a:solidFill>
              <a:srgbClr val="4454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Evaluations</a:t>
            </a:r>
          </a:p>
        </p:txBody>
      </p:sp>
    </p:spTree>
    <p:extLst>
      <p:ext uri="{BB962C8B-B14F-4D97-AF65-F5344CB8AC3E}">
        <p14:creationId xmlns:p14="http://schemas.microsoft.com/office/powerpoint/2010/main" val="303354434"/>
      </p:ext>
    </p:extLst>
  </p:cSld>
  <p:clrMapOvr>
    <a:masterClrMapping/>
  </p:clrMapOvr>
  <mc:AlternateContent xmlns:mc="http://schemas.openxmlformats.org/markup-compatibility/2006" xmlns:p14="http://schemas.microsoft.com/office/powerpoint/2010/main">
    <mc:Choice Requires="p14">
      <p:transition spd="slow" p14:dur="2000" advClick="0" advTm="500"/>
    </mc:Choice>
    <mc:Fallback xmlns="">
      <p:transition spd="slow" advClick="0" advTm="5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Snipped 3">
            <a:extLst>
              <a:ext uri="{FF2B5EF4-FFF2-40B4-BE49-F238E27FC236}">
                <a16:creationId xmlns:a16="http://schemas.microsoft.com/office/drawing/2014/main" id="{E901ADB9-C1F8-451D-8526-F3C17313C1AD}"/>
              </a:ext>
            </a:extLst>
          </p:cNvPr>
          <p:cNvSpPr/>
          <p:nvPr/>
        </p:nvSpPr>
        <p:spPr>
          <a:xfrm>
            <a:off x="544499" y="779154"/>
            <a:ext cx="2879024" cy="988716"/>
          </a:xfrm>
          <a:prstGeom prst="snip2DiagRect">
            <a:avLst>
              <a:gd name="adj1" fmla="val 32857"/>
              <a:gd name="adj2" fmla="val 0"/>
            </a:avLst>
          </a:prstGeom>
          <a:solidFill>
            <a:schemeClr val="accent5">
              <a:lumMod val="60000"/>
              <a:lumOff val="40000"/>
            </a:schemeClr>
          </a:solidFill>
          <a:ln w="38100">
            <a:solidFill>
              <a:srgbClr val="4454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Introduction</a:t>
            </a:r>
          </a:p>
        </p:txBody>
      </p:sp>
      <p:sp>
        <p:nvSpPr>
          <p:cNvPr id="9" name="Rectangle: Diagonal Corners Snipped 8">
            <a:extLst>
              <a:ext uri="{FF2B5EF4-FFF2-40B4-BE49-F238E27FC236}">
                <a16:creationId xmlns:a16="http://schemas.microsoft.com/office/drawing/2014/main" id="{956FDDCA-8946-4BB1-B791-6E34CBB52BF6}"/>
              </a:ext>
            </a:extLst>
          </p:cNvPr>
          <p:cNvSpPr>
            <a:spLocks/>
          </p:cNvSpPr>
          <p:nvPr/>
        </p:nvSpPr>
        <p:spPr>
          <a:xfrm>
            <a:off x="4354270" y="3244072"/>
            <a:ext cx="3602736" cy="1234440"/>
          </a:xfrm>
          <a:prstGeom prst="snip2DiagRect">
            <a:avLst>
              <a:gd name="adj1" fmla="val 32857"/>
              <a:gd name="adj2" fmla="val 0"/>
            </a:avLst>
          </a:prstGeom>
          <a:solidFill>
            <a:schemeClr val="accent5">
              <a:lumMod val="20000"/>
              <a:lumOff val="80000"/>
            </a:schemeClr>
          </a:solidFill>
          <a:ln w="381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Evaluations</a:t>
            </a:r>
            <a:endParaRPr lang="en-US" sz="2800" b="1" dirty="0">
              <a:solidFill>
                <a:schemeClr val="tx1"/>
              </a:solidFill>
              <a:latin typeface="Arial" panose="020B0604020202020204" pitchFamily="34" charset="0"/>
              <a:cs typeface="Arial" panose="020B0604020202020204" pitchFamily="34" charset="0"/>
            </a:endParaRPr>
          </a:p>
        </p:txBody>
      </p:sp>
      <p:sp>
        <p:nvSpPr>
          <p:cNvPr id="10" name="Rectangle: Diagonal Corners Snipped 9">
            <a:extLst>
              <a:ext uri="{FF2B5EF4-FFF2-40B4-BE49-F238E27FC236}">
                <a16:creationId xmlns:a16="http://schemas.microsoft.com/office/drawing/2014/main" id="{371EDD90-412C-453A-AB42-711955F24159}"/>
              </a:ext>
            </a:extLst>
          </p:cNvPr>
          <p:cNvSpPr/>
          <p:nvPr/>
        </p:nvSpPr>
        <p:spPr>
          <a:xfrm>
            <a:off x="543163" y="4661116"/>
            <a:ext cx="2880360" cy="987552"/>
          </a:xfrm>
          <a:prstGeom prst="snip2DiagRect">
            <a:avLst>
              <a:gd name="adj1" fmla="val 32857"/>
              <a:gd name="adj2" fmla="val 0"/>
            </a:avLst>
          </a:prstGeom>
          <a:solidFill>
            <a:schemeClr val="accent5">
              <a:lumMod val="60000"/>
              <a:lumOff val="40000"/>
            </a:schemeClr>
          </a:solidFill>
          <a:ln w="38100">
            <a:solidFill>
              <a:srgbClr val="4454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Parting Thoughts</a:t>
            </a:r>
          </a:p>
        </p:txBody>
      </p:sp>
      <p:sp>
        <p:nvSpPr>
          <p:cNvPr id="11" name="Rectangle: Diagonal Corners Snipped 10">
            <a:extLst>
              <a:ext uri="{FF2B5EF4-FFF2-40B4-BE49-F238E27FC236}">
                <a16:creationId xmlns:a16="http://schemas.microsoft.com/office/drawing/2014/main" id="{6A82FB0E-F039-4BD3-8878-26E56BC0A94E}"/>
              </a:ext>
            </a:extLst>
          </p:cNvPr>
          <p:cNvSpPr/>
          <p:nvPr/>
        </p:nvSpPr>
        <p:spPr>
          <a:xfrm>
            <a:off x="543163" y="2073917"/>
            <a:ext cx="2880360" cy="987552"/>
          </a:xfrm>
          <a:prstGeom prst="snip2DiagRect">
            <a:avLst>
              <a:gd name="adj1" fmla="val 32857"/>
              <a:gd name="adj2" fmla="val 0"/>
            </a:avLst>
          </a:prstGeom>
          <a:solidFill>
            <a:schemeClr val="accent5">
              <a:lumMod val="60000"/>
              <a:lumOff val="40000"/>
            </a:schemeClr>
          </a:solidFill>
          <a:ln w="38100">
            <a:solidFill>
              <a:srgbClr val="4454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Morpheus Architecture</a:t>
            </a:r>
          </a:p>
        </p:txBody>
      </p:sp>
    </p:spTree>
    <p:extLst>
      <p:ext uri="{BB962C8B-B14F-4D97-AF65-F5344CB8AC3E}">
        <p14:creationId xmlns:p14="http://schemas.microsoft.com/office/powerpoint/2010/main" val="592244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83F6D-6B1E-41B4-AD0E-D4BF5D54E57D}"/>
              </a:ext>
            </a:extLst>
          </p:cNvPr>
          <p:cNvSpPr>
            <a:spLocks noGrp="1"/>
          </p:cNvSpPr>
          <p:nvPr>
            <p:ph type="title"/>
          </p:nvPr>
        </p:nvSpPr>
        <p:spPr/>
        <p:txBody>
          <a:bodyPr/>
          <a:lstStyle/>
          <a:p>
            <a:r>
              <a:rPr lang="en-US" dirty="0"/>
              <a:t>Evaluation Framework</a:t>
            </a:r>
          </a:p>
        </p:txBody>
      </p:sp>
      <p:sp>
        <p:nvSpPr>
          <p:cNvPr id="6" name="Content Placeholder 5">
            <a:extLst>
              <a:ext uri="{FF2B5EF4-FFF2-40B4-BE49-F238E27FC236}">
                <a16:creationId xmlns:a16="http://schemas.microsoft.com/office/drawing/2014/main" id="{A53783A9-2FEE-4CBD-9A3F-D8E8E79EFDE3}"/>
              </a:ext>
            </a:extLst>
          </p:cNvPr>
          <p:cNvSpPr>
            <a:spLocks noGrp="1"/>
          </p:cNvSpPr>
          <p:nvPr>
            <p:ph sz="half" idx="1"/>
          </p:nvPr>
        </p:nvSpPr>
        <p:spPr/>
        <p:txBody>
          <a:bodyPr>
            <a:normAutofit/>
          </a:bodyPr>
          <a:lstStyle/>
          <a:p>
            <a:r>
              <a:rPr lang="en-US" dirty="0"/>
              <a:t>gem5 + DRAMSim2</a:t>
            </a:r>
          </a:p>
          <a:p>
            <a:pPr lvl="1"/>
            <a:r>
              <a:rPr lang="en-US" dirty="0"/>
              <a:t>RISC-V – RV64IMA ISA</a:t>
            </a:r>
          </a:p>
          <a:p>
            <a:pPr lvl="1"/>
            <a:r>
              <a:rPr lang="en-US" dirty="0"/>
              <a:t>Implements churn unit</a:t>
            </a:r>
          </a:p>
          <a:p>
            <a:pPr lvl="1"/>
            <a:r>
              <a:rPr lang="en-US" dirty="0"/>
              <a:t>Simulate tag fetch &amp; Tag$</a:t>
            </a:r>
          </a:p>
          <a:p>
            <a:pPr marL="0" indent="0">
              <a:buNone/>
            </a:pPr>
            <a:endParaRPr lang="en-US" dirty="0"/>
          </a:p>
          <a:p>
            <a:r>
              <a:rPr lang="en-US" dirty="0"/>
              <a:t>Benchmarks:</a:t>
            </a:r>
          </a:p>
          <a:p>
            <a:pPr lvl="1"/>
            <a:r>
              <a:rPr lang="en-US" dirty="0"/>
              <a:t>SPEC 2006, INT+FP, C-only</a:t>
            </a:r>
          </a:p>
          <a:p>
            <a:pPr lvl="1"/>
            <a:r>
              <a:rPr lang="en-US" dirty="0"/>
              <a:t>Subset of </a:t>
            </a:r>
            <a:r>
              <a:rPr lang="en-US" dirty="0" err="1"/>
              <a:t>MiBench</a:t>
            </a:r>
            <a:endParaRPr lang="en-US" dirty="0"/>
          </a:p>
        </p:txBody>
      </p:sp>
      <p:sp>
        <p:nvSpPr>
          <p:cNvPr id="4" name="Slide Number Placeholder 3">
            <a:extLst>
              <a:ext uri="{FF2B5EF4-FFF2-40B4-BE49-F238E27FC236}">
                <a16:creationId xmlns:a16="http://schemas.microsoft.com/office/drawing/2014/main" id="{EB620C3B-A181-4B2D-A1B0-E523B90E2EE8}"/>
              </a:ext>
            </a:extLst>
          </p:cNvPr>
          <p:cNvSpPr>
            <a:spLocks noGrp="1"/>
          </p:cNvSpPr>
          <p:nvPr>
            <p:ph type="sldNum" sz="quarter" idx="12"/>
          </p:nvPr>
        </p:nvSpPr>
        <p:spPr/>
        <p:txBody>
          <a:bodyPr/>
          <a:lstStyle/>
          <a:p>
            <a:fld id="{761A266C-5E90-4206-8A84-D0CA263564C1}" type="slidenum">
              <a:rPr lang="en-US" smtClean="0"/>
              <a:t>33</a:t>
            </a:fld>
            <a:endParaRPr lang="en-US"/>
          </a:p>
        </p:txBody>
      </p:sp>
      <p:graphicFrame>
        <p:nvGraphicFramePr>
          <p:cNvPr id="5" name="Content Placeholder 1">
            <a:extLst>
              <a:ext uri="{FF2B5EF4-FFF2-40B4-BE49-F238E27FC236}">
                <a16:creationId xmlns:a16="http://schemas.microsoft.com/office/drawing/2014/main" id="{90FB81DD-AAA1-4D01-8C26-435D4035C24D}"/>
              </a:ext>
            </a:extLst>
          </p:cNvPr>
          <p:cNvGraphicFramePr>
            <a:graphicFrameLocks/>
          </p:cNvGraphicFramePr>
          <p:nvPr>
            <p:extLst>
              <p:ext uri="{D42A27DB-BD31-4B8C-83A1-F6EECF244321}">
                <p14:modId xmlns:p14="http://schemas.microsoft.com/office/powerpoint/2010/main" val="1341141035"/>
              </p:ext>
            </p:extLst>
          </p:nvPr>
        </p:nvGraphicFramePr>
        <p:xfrm>
          <a:off x="4839478" y="2652389"/>
          <a:ext cx="3997498" cy="3136368"/>
        </p:xfrm>
        <a:graphic>
          <a:graphicData uri="http://schemas.openxmlformats.org/drawingml/2006/table">
            <a:tbl>
              <a:tblPr bandRow="1">
                <a:tableStyleId>{3B4B98B0-60AC-42C2-AFA5-B58CD77FA1E5}</a:tableStyleId>
              </a:tblPr>
              <a:tblGrid>
                <a:gridCol w="1744571">
                  <a:extLst>
                    <a:ext uri="{9D8B030D-6E8A-4147-A177-3AD203B41FA5}">
                      <a16:colId xmlns:a16="http://schemas.microsoft.com/office/drawing/2014/main" val="1312865252"/>
                    </a:ext>
                  </a:extLst>
                </a:gridCol>
                <a:gridCol w="2252927">
                  <a:extLst>
                    <a:ext uri="{9D8B030D-6E8A-4147-A177-3AD203B41FA5}">
                      <a16:colId xmlns:a16="http://schemas.microsoft.com/office/drawing/2014/main" val="3556486559"/>
                    </a:ext>
                  </a:extLst>
                </a:gridCol>
              </a:tblGrid>
              <a:tr h="522728">
                <a:tc>
                  <a:txBody>
                    <a:bodyPr/>
                    <a:lstStyle/>
                    <a:p>
                      <a:pPr algn="l"/>
                      <a:r>
                        <a:rPr lang="en-US" sz="2400" dirty="0"/>
                        <a:t>Core Type</a:t>
                      </a:r>
                    </a:p>
                  </a:txBody>
                  <a:tcPr anchor="ctr">
                    <a:lnL w="12700" cap="flat" cmpd="sng" algn="ctr">
                      <a:solidFill>
                        <a:schemeClr val="accent1"/>
                      </a:solidFill>
                      <a:prstDash val="solid"/>
                      <a:round/>
                      <a:headEnd type="none" w="med" len="med"/>
                      <a:tailEnd type="none" w="med" len="med"/>
                    </a:lnL>
                  </a:tcPr>
                </a:tc>
                <a:tc>
                  <a:txBody>
                    <a:bodyPr/>
                    <a:lstStyle/>
                    <a:p>
                      <a:pPr algn="l"/>
                      <a:r>
                        <a:rPr lang="en-US" sz="2400" dirty="0" err="1"/>
                        <a:t>MinorCPU</a:t>
                      </a:r>
                      <a:r>
                        <a:rPr lang="en-US" sz="2400" dirty="0"/>
                        <a:t> (</a:t>
                      </a:r>
                      <a:r>
                        <a:rPr lang="en-US" sz="2400" dirty="0" err="1"/>
                        <a:t>InO</a:t>
                      </a:r>
                      <a:r>
                        <a:rPr lang="en-US" sz="2400" dirty="0"/>
                        <a:t>)</a:t>
                      </a:r>
                    </a:p>
                  </a:txBody>
                  <a:tcPr anchor="ctr">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677013633"/>
                  </a:ext>
                </a:extLst>
              </a:tr>
              <a:tr h="522728">
                <a:tc>
                  <a:txBody>
                    <a:bodyPr/>
                    <a:lstStyle/>
                    <a:p>
                      <a:pPr algn="l"/>
                      <a:r>
                        <a:rPr lang="en-US" sz="2400" dirty="0"/>
                        <a:t>CPU Freq.</a:t>
                      </a:r>
                    </a:p>
                  </a:txBody>
                  <a:tcPr anchor="ctr">
                    <a:lnL w="12700" cap="flat" cmpd="sng" algn="ctr">
                      <a:solidFill>
                        <a:schemeClr val="accent1"/>
                      </a:solidFill>
                      <a:prstDash val="solid"/>
                      <a:round/>
                      <a:headEnd type="none" w="med" len="med"/>
                      <a:tailEnd type="none" w="med" len="med"/>
                    </a:lnL>
                  </a:tcPr>
                </a:tc>
                <a:tc>
                  <a:txBody>
                    <a:bodyPr/>
                    <a:lstStyle/>
                    <a:p>
                      <a:pPr algn="l"/>
                      <a:r>
                        <a:rPr lang="en-US" sz="2400" dirty="0"/>
                        <a:t>2.5GHz</a:t>
                      </a:r>
                    </a:p>
                  </a:txBody>
                  <a:tcPr anchor="ctr">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132942499"/>
                  </a:ext>
                </a:extLst>
              </a:tr>
              <a:tr h="522728">
                <a:tc>
                  <a:txBody>
                    <a:bodyPr/>
                    <a:lstStyle/>
                    <a:p>
                      <a:pPr algn="l"/>
                      <a:r>
                        <a:rPr lang="en-US" sz="2400" dirty="0"/>
                        <a:t>L1 I$</a:t>
                      </a:r>
                    </a:p>
                  </a:txBody>
                  <a:tcPr anchor="ctr">
                    <a:lnL w="12700" cap="flat" cmpd="sng" algn="ctr">
                      <a:solidFill>
                        <a:schemeClr val="accent1"/>
                      </a:solidFill>
                      <a:prstDash val="solid"/>
                      <a:round/>
                      <a:headEnd type="none" w="med" len="med"/>
                      <a:tailEnd type="none" w="med" len="med"/>
                    </a:lnL>
                  </a:tcPr>
                </a:tc>
                <a:tc>
                  <a:txBody>
                    <a:bodyPr/>
                    <a:lstStyle/>
                    <a:p>
                      <a:pPr algn="l"/>
                      <a:r>
                        <a:rPr lang="en-US" sz="2400" dirty="0"/>
                        <a:t>32KB 2-cycle</a:t>
                      </a:r>
                    </a:p>
                  </a:txBody>
                  <a:tcPr anchor="ctr">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304689066"/>
                  </a:ext>
                </a:extLst>
              </a:tr>
              <a:tr h="522728">
                <a:tc>
                  <a:txBody>
                    <a:bodyPr/>
                    <a:lstStyle/>
                    <a:p>
                      <a:pPr algn="l"/>
                      <a:r>
                        <a:rPr lang="en-US" sz="2400" dirty="0"/>
                        <a:t>L1 D$</a:t>
                      </a:r>
                    </a:p>
                  </a:txBody>
                  <a:tcPr anchor="ctr">
                    <a:lnL w="12700" cap="flat" cmpd="sng" algn="ctr">
                      <a:solidFill>
                        <a:schemeClr val="accent1"/>
                      </a:solidFill>
                      <a:prstDash val="solid"/>
                      <a:round/>
                      <a:headEnd type="none" w="med" len="med"/>
                      <a:tailEnd type="none" w="med" len="med"/>
                    </a:lnL>
                  </a:tcPr>
                </a:tc>
                <a:tc>
                  <a:txBody>
                    <a:bodyPr/>
                    <a:lstStyle/>
                    <a:p>
                      <a:pPr algn="l"/>
                      <a:r>
                        <a:rPr lang="en-US" sz="2400" dirty="0"/>
                        <a:t>32KB 2-cycle</a:t>
                      </a:r>
                    </a:p>
                  </a:txBody>
                  <a:tcPr anchor="ctr">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924740865"/>
                  </a:ext>
                </a:extLst>
              </a:tr>
              <a:tr h="522728">
                <a:tc>
                  <a:txBody>
                    <a:bodyPr/>
                    <a:lstStyle/>
                    <a:p>
                      <a:pPr algn="l"/>
                      <a:r>
                        <a:rPr lang="en-US" sz="2400" dirty="0"/>
                        <a:t>L2 Unified</a:t>
                      </a:r>
                    </a:p>
                  </a:txBody>
                  <a:tcPr anchor="ctr">
                    <a:lnL w="12700" cap="flat" cmpd="sng" algn="ctr">
                      <a:solidFill>
                        <a:schemeClr val="accent1"/>
                      </a:solidFill>
                      <a:prstDash val="solid"/>
                      <a:round/>
                      <a:headEnd type="none" w="med" len="med"/>
                      <a:tailEnd type="none" w="med" len="med"/>
                    </a:lnL>
                  </a:tcPr>
                </a:tc>
                <a:tc>
                  <a:txBody>
                    <a:bodyPr/>
                    <a:lstStyle/>
                    <a:p>
                      <a:pPr algn="l"/>
                      <a:r>
                        <a:rPr lang="en-US" sz="2400" dirty="0"/>
                        <a:t>256KB 20-cycle</a:t>
                      </a:r>
                    </a:p>
                  </a:txBody>
                  <a:tcPr anchor="ctr">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128405409"/>
                  </a:ext>
                </a:extLst>
              </a:tr>
              <a:tr h="522728">
                <a:tc>
                  <a:txBody>
                    <a:bodyPr/>
                    <a:lstStyle/>
                    <a:p>
                      <a:pPr algn="l"/>
                      <a:r>
                        <a:rPr lang="en-US" sz="2400" dirty="0"/>
                        <a:t>Tag Cache</a:t>
                      </a:r>
                    </a:p>
                  </a:txBody>
                  <a:tcPr anchor="ctr">
                    <a:lnL w="12700" cap="flat" cmpd="sng" algn="ctr">
                      <a:solidFill>
                        <a:schemeClr val="accent1"/>
                      </a:solidFill>
                      <a:prstDash val="solid"/>
                      <a:round/>
                      <a:headEnd type="none" w="med" len="med"/>
                      <a:tailEnd type="none" w="med" len="med"/>
                    </a:lnL>
                  </a:tcPr>
                </a:tc>
                <a:tc>
                  <a:txBody>
                    <a:bodyPr/>
                    <a:lstStyle/>
                    <a:p>
                      <a:pPr algn="l"/>
                      <a:r>
                        <a:rPr lang="en-US" sz="2400" dirty="0"/>
                        <a:t>4KB</a:t>
                      </a:r>
                    </a:p>
                  </a:txBody>
                  <a:tcPr anchor="ctr">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712339404"/>
                  </a:ext>
                </a:extLst>
              </a:tr>
            </a:tbl>
          </a:graphicData>
        </a:graphic>
      </p:graphicFrame>
      <p:pic>
        <p:nvPicPr>
          <p:cNvPr id="7" name="Picture 6">
            <a:extLst>
              <a:ext uri="{FF2B5EF4-FFF2-40B4-BE49-F238E27FC236}">
                <a16:creationId xmlns:a16="http://schemas.microsoft.com/office/drawing/2014/main" id="{F59FB24B-3445-4CE1-BF51-D102F628B0D3}"/>
              </a:ext>
            </a:extLst>
          </p:cNvPr>
          <p:cNvPicPr>
            <a:picLocks noChangeAspect="1"/>
          </p:cNvPicPr>
          <p:nvPr/>
        </p:nvPicPr>
        <p:blipFill>
          <a:blip r:embed="rId2"/>
          <a:stretch>
            <a:fillRect/>
          </a:stretch>
        </p:blipFill>
        <p:spPr>
          <a:xfrm>
            <a:off x="5370418" y="1485010"/>
            <a:ext cx="963002" cy="963002"/>
          </a:xfrm>
          <a:prstGeom prst="rect">
            <a:avLst/>
          </a:prstGeom>
        </p:spPr>
      </p:pic>
      <p:pic>
        <p:nvPicPr>
          <p:cNvPr id="8" name="Picture 7">
            <a:extLst>
              <a:ext uri="{FF2B5EF4-FFF2-40B4-BE49-F238E27FC236}">
                <a16:creationId xmlns:a16="http://schemas.microsoft.com/office/drawing/2014/main" id="{4D3F5F1D-4CD5-4131-95A0-9607F9A2E54F}"/>
              </a:ext>
            </a:extLst>
          </p:cNvPr>
          <p:cNvPicPr>
            <a:picLocks noChangeAspect="1"/>
          </p:cNvPicPr>
          <p:nvPr/>
        </p:nvPicPr>
        <p:blipFill>
          <a:blip r:embed="rId3"/>
          <a:stretch>
            <a:fillRect/>
          </a:stretch>
        </p:blipFill>
        <p:spPr>
          <a:xfrm>
            <a:off x="7188988" y="1330373"/>
            <a:ext cx="1232046" cy="1232046"/>
          </a:xfrm>
          <a:prstGeom prst="rect">
            <a:avLst/>
          </a:prstGeom>
        </p:spPr>
      </p:pic>
    </p:spTree>
    <p:extLst>
      <p:ext uri="{BB962C8B-B14F-4D97-AF65-F5344CB8AC3E}">
        <p14:creationId xmlns:p14="http://schemas.microsoft.com/office/powerpoint/2010/main" val="1178154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3CAE6-DC3F-4B4C-94A4-47B6650E983E}"/>
              </a:ext>
            </a:extLst>
          </p:cNvPr>
          <p:cNvSpPr>
            <a:spLocks noGrp="1"/>
          </p:cNvSpPr>
          <p:nvPr>
            <p:ph type="title"/>
          </p:nvPr>
        </p:nvSpPr>
        <p:spPr/>
        <p:txBody>
          <a:bodyPr>
            <a:normAutofit/>
          </a:bodyPr>
          <a:lstStyle/>
          <a:p>
            <a:r>
              <a:rPr lang="en-US"/>
              <a:t>Security </a:t>
            </a:r>
            <a:r>
              <a:rPr lang="en-US" dirty="0"/>
              <a:t>in Morpheus</a:t>
            </a:r>
          </a:p>
        </p:txBody>
      </p:sp>
      <p:sp>
        <p:nvSpPr>
          <p:cNvPr id="3" name="Content Placeholder 2">
            <a:extLst>
              <a:ext uri="{FF2B5EF4-FFF2-40B4-BE49-F238E27FC236}">
                <a16:creationId xmlns:a16="http://schemas.microsoft.com/office/drawing/2014/main" id="{3D9E177C-732D-442A-9A49-F09E0A71320D}"/>
              </a:ext>
            </a:extLst>
          </p:cNvPr>
          <p:cNvSpPr>
            <a:spLocks noGrp="1"/>
          </p:cNvSpPr>
          <p:nvPr>
            <p:ph idx="1"/>
          </p:nvPr>
        </p:nvSpPr>
        <p:spPr>
          <a:xfrm>
            <a:off x="307025" y="1341503"/>
            <a:ext cx="8529950" cy="3408369"/>
          </a:xfrm>
        </p:spPr>
        <p:txBody>
          <a:bodyPr>
            <a:normAutofit/>
          </a:bodyPr>
          <a:lstStyle/>
          <a:p>
            <a:pPr marL="0" indent="0" algn="ctr">
              <a:buNone/>
            </a:pPr>
            <a:r>
              <a:rPr lang="en-US" i="1" dirty="0"/>
              <a:t>How long to penetrate Morpheus defenses?</a:t>
            </a:r>
          </a:p>
          <a:p>
            <a:pPr marL="0" indent="0">
              <a:buNone/>
            </a:pPr>
            <a:endParaRPr lang="en-US" dirty="0"/>
          </a:p>
          <a:p>
            <a:r>
              <a:rPr lang="en-US" dirty="0"/>
              <a:t>Difficult to attack a system that is </a:t>
            </a:r>
          </a:p>
          <a:p>
            <a:pPr lvl="1"/>
            <a:r>
              <a:rPr lang="en-US" dirty="0"/>
              <a:t>Constantly changing</a:t>
            </a:r>
          </a:p>
          <a:p>
            <a:pPr lvl="1"/>
            <a:r>
              <a:rPr lang="en-US" dirty="0"/>
              <a:t>Has high entropy</a:t>
            </a:r>
          </a:p>
          <a:p>
            <a:pPr marL="0" indent="0">
              <a:buNone/>
            </a:pPr>
            <a:endParaRPr lang="en-US" dirty="0"/>
          </a:p>
          <a:p>
            <a:r>
              <a:rPr lang="en-US" dirty="0"/>
              <a:t>Approach: Attack a </a:t>
            </a:r>
            <a:r>
              <a:rPr lang="en-US" i="1" dirty="0"/>
              <a:t>weaker </a:t>
            </a:r>
            <a:r>
              <a:rPr lang="en-US" dirty="0"/>
              <a:t>Morpheus</a:t>
            </a:r>
          </a:p>
          <a:p>
            <a:endParaRPr lang="en-US" dirty="0"/>
          </a:p>
        </p:txBody>
      </p:sp>
      <p:sp>
        <p:nvSpPr>
          <p:cNvPr id="4" name="Slide Number Placeholder 3">
            <a:extLst>
              <a:ext uri="{FF2B5EF4-FFF2-40B4-BE49-F238E27FC236}">
                <a16:creationId xmlns:a16="http://schemas.microsoft.com/office/drawing/2014/main" id="{779E0970-7191-4C4B-9738-852F6CDCB9CB}"/>
              </a:ext>
            </a:extLst>
          </p:cNvPr>
          <p:cNvSpPr>
            <a:spLocks noGrp="1"/>
          </p:cNvSpPr>
          <p:nvPr>
            <p:ph type="sldNum" sz="quarter" idx="12"/>
          </p:nvPr>
        </p:nvSpPr>
        <p:spPr>
          <a:xfrm>
            <a:off x="8515350" y="6481382"/>
            <a:ext cx="516112" cy="365125"/>
          </a:xfrm>
        </p:spPr>
        <p:txBody>
          <a:bodyPr/>
          <a:lstStyle/>
          <a:p>
            <a:fld id="{761A266C-5E90-4206-8A84-D0CA263564C1}" type="slidenum">
              <a:rPr lang="en-US" smtClean="0"/>
              <a:t>34</a:t>
            </a:fld>
            <a:endParaRPr lang="en-US"/>
          </a:p>
        </p:txBody>
      </p:sp>
      <p:pic>
        <p:nvPicPr>
          <p:cNvPr id="5" name="Picture 4">
            <a:extLst>
              <a:ext uri="{FF2B5EF4-FFF2-40B4-BE49-F238E27FC236}">
                <a16:creationId xmlns:a16="http://schemas.microsoft.com/office/drawing/2014/main" id="{99F6695F-AF12-45B0-A638-9D160D1797C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55691" y="4972923"/>
            <a:ext cx="968883" cy="968883"/>
          </a:xfrm>
          <a:prstGeom prst="rect">
            <a:avLst/>
          </a:prstGeom>
        </p:spPr>
      </p:pic>
      <p:pic>
        <p:nvPicPr>
          <p:cNvPr id="6" name="Graphic 5" descr="Key">
            <a:extLst>
              <a:ext uri="{FF2B5EF4-FFF2-40B4-BE49-F238E27FC236}">
                <a16:creationId xmlns:a16="http://schemas.microsoft.com/office/drawing/2014/main" id="{3609E859-3F25-4CDB-8AB3-89E4255FF85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7820095" y="4962582"/>
            <a:ext cx="1002477" cy="1002477"/>
          </a:xfrm>
          <a:prstGeom prst="rect">
            <a:avLst/>
          </a:prstGeom>
        </p:spPr>
      </p:pic>
      <p:pic>
        <p:nvPicPr>
          <p:cNvPr id="7" name="Graphic 6" descr="Key">
            <a:extLst>
              <a:ext uri="{FF2B5EF4-FFF2-40B4-BE49-F238E27FC236}">
                <a16:creationId xmlns:a16="http://schemas.microsoft.com/office/drawing/2014/main" id="{A2AF42A2-7E25-4D24-B5DC-E6714463BA5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5400000">
            <a:off x="7422985" y="4962582"/>
            <a:ext cx="1002477" cy="1002477"/>
          </a:xfrm>
          <a:prstGeom prst="rect">
            <a:avLst/>
          </a:prstGeom>
        </p:spPr>
      </p:pic>
      <p:sp>
        <p:nvSpPr>
          <p:cNvPr id="8" name="TextBox 7">
            <a:extLst>
              <a:ext uri="{FF2B5EF4-FFF2-40B4-BE49-F238E27FC236}">
                <a16:creationId xmlns:a16="http://schemas.microsoft.com/office/drawing/2014/main" id="{9846A7AF-7935-41C4-BBA0-FA959CFC24B7}"/>
              </a:ext>
            </a:extLst>
          </p:cNvPr>
          <p:cNvSpPr txBox="1"/>
          <p:nvPr/>
        </p:nvSpPr>
        <p:spPr>
          <a:xfrm>
            <a:off x="2912346" y="5217458"/>
            <a:ext cx="3319307" cy="830997"/>
          </a:xfrm>
          <a:prstGeom prst="rect">
            <a:avLst/>
          </a:prstGeom>
          <a:noFill/>
        </p:spPr>
        <p:txBody>
          <a:bodyPr wrap="none" rtlCol="0">
            <a:spAutoFit/>
          </a:bodyPr>
          <a:lstStyle/>
          <a:p>
            <a:pPr algn="ctr"/>
            <a:r>
              <a:rPr lang="en-US" sz="2400" dirty="0"/>
              <a:t>Churn Disabled</a:t>
            </a:r>
          </a:p>
          <a:p>
            <a:pPr algn="ctr"/>
            <a:r>
              <a:rPr lang="en-US" sz="2400" dirty="0"/>
              <a:t>Shared Key for Defenses</a:t>
            </a:r>
          </a:p>
        </p:txBody>
      </p:sp>
      <p:pic>
        <p:nvPicPr>
          <p:cNvPr id="9" name="Graphic 8" descr="Key">
            <a:extLst>
              <a:ext uri="{FF2B5EF4-FFF2-40B4-BE49-F238E27FC236}">
                <a16:creationId xmlns:a16="http://schemas.microsoft.com/office/drawing/2014/main" id="{DA472908-A031-401D-9B49-09F8C01D671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5400000">
            <a:off x="7025874" y="4962582"/>
            <a:ext cx="1002477" cy="1002477"/>
          </a:xfrm>
          <a:prstGeom prst="rect">
            <a:avLst/>
          </a:prstGeom>
        </p:spPr>
      </p:pic>
      <p:pic>
        <p:nvPicPr>
          <p:cNvPr id="10" name="Graphic 9" descr="Key">
            <a:extLst>
              <a:ext uri="{FF2B5EF4-FFF2-40B4-BE49-F238E27FC236}">
                <a16:creationId xmlns:a16="http://schemas.microsoft.com/office/drawing/2014/main" id="{7F3267A0-1E6C-4BCD-A220-FAA5DD2FF9E3}"/>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5400000">
            <a:off x="6628763" y="4962582"/>
            <a:ext cx="1002477" cy="1002477"/>
          </a:xfrm>
          <a:prstGeom prst="rect">
            <a:avLst/>
          </a:prstGeom>
        </p:spPr>
      </p:pic>
      <p:pic>
        <p:nvPicPr>
          <p:cNvPr id="11" name="Graphic 10" descr="Key">
            <a:extLst>
              <a:ext uri="{FF2B5EF4-FFF2-40B4-BE49-F238E27FC236}">
                <a16:creationId xmlns:a16="http://schemas.microsoft.com/office/drawing/2014/main" id="{A1C013B0-8C35-4B76-B7C5-74B80C0AD338}"/>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rot="5400000">
            <a:off x="6231652" y="4962582"/>
            <a:ext cx="1002477" cy="1002477"/>
          </a:xfrm>
          <a:prstGeom prst="rect">
            <a:avLst/>
          </a:prstGeom>
        </p:spPr>
      </p:pic>
      <p:sp>
        <p:nvSpPr>
          <p:cNvPr id="13" name="TextBox 12">
            <a:extLst>
              <a:ext uri="{FF2B5EF4-FFF2-40B4-BE49-F238E27FC236}">
                <a16:creationId xmlns:a16="http://schemas.microsoft.com/office/drawing/2014/main" id="{F55D5E1E-96B5-48D0-B903-0F792110B188}"/>
              </a:ext>
            </a:extLst>
          </p:cNvPr>
          <p:cNvSpPr txBox="1"/>
          <p:nvPr/>
        </p:nvSpPr>
        <p:spPr>
          <a:xfrm>
            <a:off x="2996827" y="4797067"/>
            <a:ext cx="3150344" cy="461665"/>
          </a:xfrm>
          <a:prstGeom prst="rect">
            <a:avLst/>
          </a:prstGeom>
          <a:noFill/>
        </p:spPr>
        <p:txBody>
          <a:bodyPr wrap="square" rtlCol="0">
            <a:spAutoFit/>
          </a:bodyPr>
          <a:lstStyle/>
          <a:p>
            <a:pPr algn="ctr"/>
            <a:r>
              <a:rPr lang="en-US" sz="2400" b="1" u="sng" dirty="0"/>
              <a:t>De-featured Morpheus</a:t>
            </a:r>
          </a:p>
        </p:txBody>
      </p:sp>
      <p:sp>
        <p:nvSpPr>
          <p:cNvPr id="14" name="&quot;Not Allowed&quot; Symbol 13">
            <a:extLst>
              <a:ext uri="{FF2B5EF4-FFF2-40B4-BE49-F238E27FC236}">
                <a16:creationId xmlns:a16="http://schemas.microsoft.com/office/drawing/2014/main" id="{F781888F-8BA5-418B-B77F-5E92C3D9F52B}"/>
              </a:ext>
            </a:extLst>
          </p:cNvPr>
          <p:cNvSpPr>
            <a:spLocks noChangeAspect="1"/>
          </p:cNvSpPr>
          <p:nvPr/>
        </p:nvSpPr>
        <p:spPr>
          <a:xfrm>
            <a:off x="1472293" y="4789525"/>
            <a:ext cx="1335678" cy="1335678"/>
          </a:xfrm>
          <a:prstGeom prst="noSmoking">
            <a:avLst>
              <a:gd name="adj" fmla="val 873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4639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500"/>
                                        <p:tgtEl>
                                          <p:spTgt spid="8">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par>
                          <p:cTn id="33" fill="hold">
                            <p:stCondLst>
                              <p:cond delay="10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500"/>
                                        <p:tgtEl>
                                          <p:spTgt spid="8">
                                            <p:txEl>
                                              <p:pRg st="1" end="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par>
                          <p:cTn id="50" fill="hold">
                            <p:stCondLst>
                              <p:cond delay="2500"/>
                            </p:stCondLst>
                            <p:childTnLst>
                              <p:par>
                                <p:cTn id="51" presetID="10"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par>
                          <p:cTn id="54" fill="hold">
                            <p:stCondLst>
                              <p:cond delay="3000"/>
                            </p:stCondLst>
                            <p:childTnLst>
                              <p:par>
                                <p:cTn id="55" presetID="10" presetClass="entr" presetSubtype="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3500"/>
                            </p:stCondLst>
                            <p:childTnLst>
                              <p:par>
                                <p:cTn id="59" presetID="10"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childTnLst>
                          </p:cTn>
                        </p:par>
                        <p:par>
                          <p:cTn id="62" fill="hold">
                            <p:stCondLst>
                              <p:cond delay="4000"/>
                            </p:stCondLst>
                            <p:childTnLst>
                              <p:par>
                                <p:cTn id="63" presetID="42" presetClass="path" presetSubtype="0" accel="50000" decel="50000" fill="hold" nodeType="afterEffect">
                                  <p:stCondLst>
                                    <p:cond delay="0"/>
                                  </p:stCondLst>
                                  <p:childTnLst>
                                    <p:animMotion origin="layout" path="M 2.5E-6 7.40741E-7 L -0.04323 7.40741E-7 " pathEditMode="relative" rAng="0" ptsTypes="AA">
                                      <p:cBhvr>
                                        <p:cTn id="64" dur="2000" fill="hold"/>
                                        <p:tgtEl>
                                          <p:spTgt spid="10"/>
                                        </p:tgtEl>
                                        <p:attrNameLst>
                                          <p:attrName>ppt_x</p:attrName>
                                          <p:attrName>ppt_y</p:attrName>
                                        </p:attrNameLst>
                                      </p:cBhvr>
                                      <p:rCtr x="-2170" y="0"/>
                                    </p:animMotion>
                                  </p:childTnLst>
                                </p:cTn>
                              </p:par>
                              <p:par>
                                <p:cTn id="65" presetID="42" presetClass="path" presetSubtype="0" accel="50000" decel="50000" fill="hold" nodeType="withEffect">
                                  <p:stCondLst>
                                    <p:cond delay="0"/>
                                  </p:stCondLst>
                                  <p:childTnLst>
                                    <p:animMotion origin="layout" path="M -2.77778E-7 7.40741E-7 L -0.08698 7.40741E-7 " pathEditMode="relative" rAng="0" ptsTypes="AA">
                                      <p:cBhvr>
                                        <p:cTn id="66" dur="2000" fill="hold"/>
                                        <p:tgtEl>
                                          <p:spTgt spid="9"/>
                                        </p:tgtEl>
                                        <p:attrNameLst>
                                          <p:attrName>ppt_x</p:attrName>
                                          <p:attrName>ppt_y</p:attrName>
                                        </p:attrNameLst>
                                      </p:cBhvr>
                                      <p:rCtr x="-4358" y="0"/>
                                    </p:animMotion>
                                  </p:childTnLst>
                                </p:cTn>
                              </p:par>
                              <p:par>
                                <p:cTn id="67" presetID="42" presetClass="path" presetSubtype="0" accel="50000" decel="50000" fill="hold" nodeType="withEffect">
                                  <p:stCondLst>
                                    <p:cond delay="0"/>
                                  </p:stCondLst>
                                  <p:childTnLst>
                                    <p:animMotion origin="layout" path="M -3.05556E-6 7.40741E-7 L -0.13038 7.40741E-7 " pathEditMode="relative" rAng="0" ptsTypes="AA">
                                      <p:cBhvr>
                                        <p:cTn id="68" dur="2000" fill="hold"/>
                                        <p:tgtEl>
                                          <p:spTgt spid="7"/>
                                        </p:tgtEl>
                                        <p:attrNameLst>
                                          <p:attrName>ppt_x</p:attrName>
                                          <p:attrName>ppt_y</p:attrName>
                                        </p:attrNameLst>
                                      </p:cBhvr>
                                      <p:rCtr x="-6528" y="0"/>
                                    </p:animMotion>
                                  </p:childTnLst>
                                </p:cTn>
                              </p:par>
                              <p:par>
                                <p:cTn id="69" presetID="42" presetClass="path" presetSubtype="0" accel="50000" decel="50000" fill="hold" nodeType="withEffect">
                                  <p:stCondLst>
                                    <p:cond delay="0"/>
                                  </p:stCondLst>
                                  <p:childTnLst>
                                    <p:animMotion origin="layout" path="M 5.55556E-7 7.40741E-7 L -0.17396 7.40741E-7 " pathEditMode="relative" rAng="0" ptsTypes="AA">
                                      <p:cBhvr>
                                        <p:cTn id="70" dur="2000" fill="hold"/>
                                        <p:tgtEl>
                                          <p:spTgt spid="6"/>
                                        </p:tgtEl>
                                        <p:attrNameLst>
                                          <p:attrName>ppt_x</p:attrName>
                                          <p:attrName>ppt_y</p:attrName>
                                        </p:attrNameLst>
                                      </p:cBhvr>
                                      <p:rCtr x="-8698" y="0"/>
                                    </p:animMotion>
                                  </p:childTnLst>
                                </p:cTn>
                              </p:par>
                            </p:childTnLst>
                          </p:cTn>
                        </p:par>
                        <p:par>
                          <p:cTn id="71" fill="hold">
                            <p:stCondLst>
                              <p:cond delay="6000"/>
                            </p:stCondLst>
                            <p:childTnLst>
                              <p:par>
                                <p:cTn id="72" presetID="1" presetClass="exit" presetSubtype="0" fill="hold" nodeType="afterEffect">
                                  <p:stCondLst>
                                    <p:cond delay="0"/>
                                  </p:stCondLst>
                                  <p:childTnLst>
                                    <p:set>
                                      <p:cBhvr>
                                        <p:cTn id="73" dur="1" fill="hold">
                                          <p:stCondLst>
                                            <p:cond delay="0"/>
                                          </p:stCondLst>
                                        </p:cTn>
                                        <p:tgtEl>
                                          <p:spTgt spid="10"/>
                                        </p:tgtEl>
                                        <p:attrNameLst>
                                          <p:attrName>style.visibility</p:attrName>
                                        </p:attrNameLst>
                                      </p:cBhvr>
                                      <p:to>
                                        <p:strVal val="hidden"/>
                                      </p:to>
                                    </p:set>
                                  </p:childTnLst>
                                </p:cTn>
                              </p:par>
                            </p:childTnLst>
                          </p:cTn>
                        </p:par>
                        <p:par>
                          <p:cTn id="74" fill="hold">
                            <p:stCondLst>
                              <p:cond delay="6000"/>
                            </p:stCondLst>
                            <p:childTnLst>
                              <p:par>
                                <p:cTn id="75" presetID="1" presetClass="exit" presetSubtype="0" fill="hold" nodeType="afterEffect">
                                  <p:stCondLst>
                                    <p:cond delay="0"/>
                                  </p:stCondLst>
                                  <p:childTnLst>
                                    <p:set>
                                      <p:cBhvr>
                                        <p:cTn id="76" dur="1" fill="hold">
                                          <p:stCondLst>
                                            <p:cond delay="0"/>
                                          </p:stCondLst>
                                        </p:cTn>
                                        <p:tgtEl>
                                          <p:spTgt spid="9"/>
                                        </p:tgtEl>
                                        <p:attrNameLst>
                                          <p:attrName>style.visibility</p:attrName>
                                        </p:attrNameLst>
                                      </p:cBhvr>
                                      <p:to>
                                        <p:strVal val="hidden"/>
                                      </p:to>
                                    </p:set>
                                  </p:childTnLst>
                                </p:cTn>
                              </p:par>
                            </p:childTnLst>
                          </p:cTn>
                        </p:par>
                        <p:par>
                          <p:cTn id="77" fill="hold">
                            <p:stCondLst>
                              <p:cond delay="6000"/>
                            </p:stCondLst>
                            <p:childTnLst>
                              <p:par>
                                <p:cTn id="78" presetID="1" presetClass="exit" presetSubtype="0" fill="hold" nodeType="afterEffect">
                                  <p:stCondLst>
                                    <p:cond delay="0"/>
                                  </p:stCondLst>
                                  <p:childTnLst>
                                    <p:set>
                                      <p:cBhvr>
                                        <p:cTn id="79" dur="1" fill="hold">
                                          <p:stCondLst>
                                            <p:cond delay="0"/>
                                          </p:stCondLst>
                                        </p:cTn>
                                        <p:tgtEl>
                                          <p:spTgt spid="7"/>
                                        </p:tgtEl>
                                        <p:attrNameLst>
                                          <p:attrName>style.visibility</p:attrName>
                                        </p:attrNameLst>
                                      </p:cBhvr>
                                      <p:to>
                                        <p:strVal val="hidden"/>
                                      </p:to>
                                    </p:set>
                                  </p:childTnLst>
                                </p:cTn>
                              </p:par>
                            </p:childTnLst>
                          </p:cTn>
                        </p:par>
                        <p:par>
                          <p:cTn id="80" fill="hold">
                            <p:stCondLst>
                              <p:cond delay="6000"/>
                            </p:stCondLst>
                            <p:childTnLst>
                              <p:par>
                                <p:cTn id="81" presetID="1" presetClass="exit" presetSubtype="0" fill="hold" nodeType="afterEffect">
                                  <p:stCondLst>
                                    <p:cond delay="0"/>
                                  </p:stCondLst>
                                  <p:childTnLst>
                                    <p:set>
                                      <p:cBhvr>
                                        <p:cTn id="8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8E1E3-F52D-44EB-B481-4C2C38866DE8}"/>
              </a:ext>
            </a:extLst>
          </p:cNvPr>
          <p:cNvSpPr>
            <a:spLocks noGrp="1"/>
          </p:cNvSpPr>
          <p:nvPr>
            <p:ph type="title"/>
          </p:nvPr>
        </p:nvSpPr>
        <p:spPr>
          <a:xfrm>
            <a:off x="307025" y="365126"/>
            <a:ext cx="8529950" cy="822927"/>
          </a:xfrm>
        </p:spPr>
        <p:txBody>
          <a:bodyPr>
            <a:normAutofit fontScale="90000"/>
          </a:bodyPr>
          <a:lstStyle/>
          <a:p>
            <a:r>
              <a:rPr lang="en-US" dirty="0"/>
              <a:t>Attacking a Weakened Morpheus</a:t>
            </a:r>
          </a:p>
        </p:txBody>
      </p:sp>
      <p:sp>
        <p:nvSpPr>
          <p:cNvPr id="4" name="Slide Number Placeholder 3">
            <a:extLst>
              <a:ext uri="{FF2B5EF4-FFF2-40B4-BE49-F238E27FC236}">
                <a16:creationId xmlns:a16="http://schemas.microsoft.com/office/drawing/2014/main" id="{D2C7934B-6A93-48C3-9D6B-002F426C1E69}"/>
              </a:ext>
            </a:extLst>
          </p:cNvPr>
          <p:cNvSpPr>
            <a:spLocks noGrp="1"/>
          </p:cNvSpPr>
          <p:nvPr>
            <p:ph type="sldNum" sz="quarter" idx="12"/>
          </p:nvPr>
        </p:nvSpPr>
        <p:spPr/>
        <p:txBody>
          <a:bodyPr/>
          <a:lstStyle/>
          <a:p>
            <a:fld id="{761A266C-5E90-4206-8A84-D0CA263564C1}" type="slidenum">
              <a:rPr lang="en-US" smtClean="0"/>
              <a:t>35</a:t>
            </a:fld>
            <a:endParaRPr lang="en-US"/>
          </a:p>
        </p:txBody>
      </p:sp>
      <p:graphicFrame>
        <p:nvGraphicFramePr>
          <p:cNvPr id="10" name="Chart 9">
            <a:extLst>
              <a:ext uri="{FF2B5EF4-FFF2-40B4-BE49-F238E27FC236}">
                <a16:creationId xmlns:a16="http://schemas.microsoft.com/office/drawing/2014/main" id="{8E92C6DE-F760-4F08-9630-69A0299B3D3B}"/>
              </a:ext>
            </a:extLst>
          </p:cNvPr>
          <p:cNvGraphicFramePr>
            <a:graphicFrameLocks noGrp="1"/>
          </p:cNvGraphicFramePr>
          <p:nvPr>
            <p:extLst>
              <p:ext uri="{D42A27DB-BD31-4B8C-83A1-F6EECF244321}">
                <p14:modId xmlns:p14="http://schemas.microsoft.com/office/powerpoint/2010/main" val="3231247812"/>
              </p:ext>
            </p:extLst>
          </p:nvPr>
        </p:nvGraphicFramePr>
        <p:xfrm>
          <a:off x="1554897" y="1441582"/>
          <a:ext cx="7167518" cy="376918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E66BDB07-9256-4533-BF99-246D8B8C7A5D}"/>
              </a:ext>
            </a:extLst>
          </p:cNvPr>
          <p:cNvSpPr txBox="1"/>
          <p:nvPr/>
        </p:nvSpPr>
        <p:spPr>
          <a:xfrm>
            <a:off x="2387232" y="1701814"/>
            <a:ext cx="953311" cy="369332"/>
          </a:xfrm>
          <a:prstGeom prst="rect">
            <a:avLst/>
          </a:prstGeom>
          <a:noFill/>
        </p:spPr>
        <p:txBody>
          <a:bodyPr wrap="square" rtlCol="0">
            <a:spAutoFit/>
          </a:bodyPr>
          <a:lstStyle/>
          <a:p>
            <a:r>
              <a:rPr lang="en-US" dirty="0">
                <a:ea typeface="Cambria Math" panose="02040503050406030204" pitchFamily="18" charset="0"/>
              </a:rPr>
              <a:t> 0.01s</a:t>
            </a:r>
          </a:p>
        </p:txBody>
      </p:sp>
      <p:sp>
        <p:nvSpPr>
          <p:cNvPr id="12" name="TextBox 11">
            <a:extLst>
              <a:ext uri="{FF2B5EF4-FFF2-40B4-BE49-F238E27FC236}">
                <a16:creationId xmlns:a16="http://schemas.microsoft.com/office/drawing/2014/main" id="{F8DB010F-0441-4011-B479-5309E5335A18}"/>
              </a:ext>
            </a:extLst>
          </p:cNvPr>
          <p:cNvSpPr txBox="1"/>
          <p:nvPr/>
        </p:nvSpPr>
        <p:spPr>
          <a:xfrm>
            <a:off x="4479059" y="2364169"/>
            <a:ext cx="953311" cy="369332"/>
          </a:xfrm>
          <a:prstGeom prst="rect">
            <a:avLst/>
          </a:prstGeom>
          <a:noFill/>
        </p:spPr>
        <p:txBody>
          <a:bodyPr wrap="square" rtlCol="0">
            <a:spAutoFit/>
          </a:bodyPr>
          <a:lstStyle/>
          <a:p>
            <a:r>
              <a:rPr lang="en-US" dirty="0">
                <a:ea typeface="Cambria Math" panose="02040503050406030204" pitchFamily="18" charset="0"/>
              </a:rPr>
              <a:t> 98.6s</a:t>
            </a:r>
          </a:p>
        </p:txBody>
      </p:sp>
      <p:sp>
        <p:nvSpPr>
          <p:cNvPr id="13" name="TextBox 12">
            <a:extLst>
              <a:ext uri="{FF2B5EF4-FFF2-40B4-BE49-F238E27FC236}">
                <a16:creationId xmlns:a16="http://schemas.microsoft.com/office/drawing/2014/main" id="{744B29BB-9A65-4842-BEA2-57C3F19E1CFE}"/>
              </a:ext>
            </a:extLst>
          </p:cNvPr>
          <p:cNvSpPr txBox="1"/>
          <p:nvPr/>
        </p:nvSpPr>
        <p:spPr>
          <a:xfrm>
            <a:off x="5622477" y="3027620"/>
            <a:ext cx="953311" cy="369332"/>
          </a:xfrm>
          <a:prstGeom prst="rect">
            <a:avLst/>
          </a:prstGeom>
          <a:noFill/>
        </p:spPr>
        <p:txBody>
          <a:bodyPr wrap="square" rtlCol="0">
            <a:spAutoFit/>
          </a:bodyPr>
          <a:lstStyle/>
          <a:p>
            <a:r>
              <a:rPr lang="en-US" dirty="0">
                <a:ea typeface="Cambria Math" panose="02040503050406030204" pitchFamily="18" charset="0"/>
              </a:rPr>
              <a:t> 152s</a:t>
            </a:r>
          </a:p>
        </p:txBody>
      </p:sp>
      <p:sp>
        <p:nvSpPr>
          <p:cNvPr id="14" name="TextBox 13">
            <a:extLst>
              <a:ext uri="{FF2B5EF4-FFF2-40B4-BE49-F238E27FC236}">
                <a16:creationId xmlns:a16="http://schemas.microsoft.com/office/drawing/2014/main" id="{D82C4415-16D0-4917-A371-701307A06664}"/>
              </a:ext>
            </a:extLst>
          </p:cNvPr>
          <p:cNvSpPr txBox="1"/>
          <p:nvPr/>
        </p:nvSpPr>
        <p:spPr>
          <a:xfrm>
            <a:off x="7820095" y="3696803"/>
            <a:ext cx="953311" cy="369332"/>
          </a:xfrm>
          <a:prstGeom prst="rect">
            <a:avLst/>
          </a:prstGeom>
          <a:noFill/>
        </p:spPr>
        <p:txBody>
          <a:bodyPr wrap="square" rtlCol="0">
            <a:spAutoFit/>
          </a:bodyPr>
          <a:lstStyle/>
          <a:p>
            <a:r>
              <a:rPr lang="en-US" dirty="0">
                <a:ea typeface="Cambria Math" panose="02040503050406030204" pitchFamily="18" charset="0"/>
              </a:rPr>
              <a:t> 251s</a:t>
            </a:r>
          </a:p>
        </p:txBody>
      </p:sp>
      <p:grpSp>
        <p:nvGrpSpPr>
          <p:cNvPr id="38" name="Group 37">
            <a:extLst>
              <a:ext uri="{FF2B5EF4-FFF2-40B4-BE49-F238E27FC236}">
                <a16:creationId xmlns:a16="http://schemas.microsoft.com/office/drawing/2014/main" id="{BAC1F584-C6E3-4DC6-B9F9-DBFF5E00102D}"/>
              </a:ext>
            </a:extLst>
          </p:cNvPr>
          <p:cNvGrpSpPr/>
          <p:nvPr/>
        </p:nvGrpSpPr>
        <p:grpSpPr>
          <a:xfrm>
            <a:off x="-905069" y="1654628"/>
            <a:ext cx="457201" cy="456782"/>
            <a:chOff x="251926" y="4024604"/>
            <a:chExt cx="457201" cy="456782"/>
          </a:xfrm>
        </p:grpSpPr>
        <p:cxnSp>
          <p:nvCxnSpPr>
            <p:cNvPr id="35" name="Straight Arrow Connector 34">
              <a:extLst>
                <a:ext uri="{FF2B5EF4-FFF2-40B4-BE49-F238E27FC236}">
                  <a16:creationId xmlns:a16="http://schemas.microsoft.com/office/drawing/2014/main" id="{6E034FFA-1527-4440-BA8C-BA547DD92393}"/>
                </a:ext>
              </a:extLst>
            </p:cNvPr>
            <p:cNvCxnSpPr>
              <a:stCxn id="33" idx="2"/>
            </p:cNvCxnSpPr>
            <p:nvPr/>
          </p:nvCxnSpPr>
          <p:spPr>
            <a:xfrm flipH="1">
              <a:off x="478971" y="4130351"/>
              <a:ext cx="3111" cy="342122"/>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41AB7DE-1A6D-4FB8-A06F-3CE838C14212}"/>
                </a:ext>
              </a:extLst>
            </p:cNvPr>
            <p:cNvCxnSpPr/>
            <p:nvPr/>
          </p:nvCxnSpPr>
          <p:spPr>
            <a:xfrm>
              <a:off x="251926" y="4481386"/>
              <a:ext cx="454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1FB26BF-3A1F-43C0-9D7D-30E4B7323F69}"/>
                </a:ext>
              </a:extLst>
            </p:cNvPr>
            <p:cNvSpPr/>
            <p:nvPr/>
          </p:nvSpPr>
          <p:spPr>
            <a:xfrm>
              <a:off x="255037" y="4024604"/>
              <a:ext cx="454090" cy="1057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6D0B16AF-BB3F-4322-9FCB-6135DCC1BF43}"/>
              </a:ext>
            </a:extLst>
          </p:cNvPr>
          <p:cNvGrpSpPr/>
          <p:nvPr/>
        </p:nvGrpSpPr>
        <p:grpSpPr>
          <a:xfrm rot="18916359">
            <a:off x="-836703" y="2364980"/>
            <a:ext cx="318838" cy="325472"/>
            <a:chOff x="251926" y="4024604"/>
            <a:chExt cx="457201" cy="456782"/>
          </a:xfrm>
        </p:grpSpPr>
        <p:cxnSp>
          <p:nvCxnSpPr>
            <p:cNvPr id="40" name="Straight Arrow Connector 39">
              <a:extLst>
                <a:ext uri="{FF2B5EF4-FFF2-40B4-BE49-F238E27FC236}">
                  <a16:creationId xmlns:a16="http://schemas.microsoft.com/office/drawing/2014/main" id="{C017E3A3-B9EA-4468-A0EF-FE36DC1B13F2}"/>
                </a:ext>
              </a:extLst>
            </p:cNvPr>
            <p:cNvCxnSpPr>
              <a:stCxn id="42" idx="2"/>
            </p:cNvCxnSpPr>
            <p:nvPr/>
          </p:nvCxnSpPr>
          <p:spPr>
            <a:xfrm flipH="1">
              <a:off x="478971" y="4130351"/>
              <a:ext cx="3111" cy="34212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CFF8E11-2F2A-48F4-9C2D-C807FD83905A}"/>
                </a:ext>
              </a:extLst>
            </p:cNvPr>
            <p:cNvCxnSpPr/>
            <p:nvPr/>
          </p:nvCxnSpPr>
          <p:spPr>
            <a:xfrm>
              <a:off x="251926" y="4481386"/>
              <a:ext cx="454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DDA74EE7-11D3-4740-B43A-D24763791242}"/>
                </a:ext>
              </a:extLst>
            </p:cNvPr>
            <p:cNvSpPr/>
            <p:nvPr/>
          </p:nvSpPr>
          <p:spPr>
            <a:xfrm>
              <a:off x="255037" y="4024604"/>
              <a:ext cx="454090" cy="1057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5BCEAF71-9A4C-454D-9609-1E358F2EF0F3}"/>
              </a:ext>
            </a:extLst>
          </p:cNvPr>
          <p:cNvSpPr txBox="1"/>
          <p:nvPr/>
        </p:nvSpPr>
        <p:spPr>
          <a:xfrm>
            <a:off x="322264" y="1269911"/>
            <a:ext cx="1871731" cy="369332"/>
          </a:xfrm>
          <a:prstGeom prst="rect">
            <a:avLst/>
          </a:prstGeom>
          <a:noFill/>
        </p:spPr>
        <p:txBody>
          <a:bodyPr wrap="none" rtlCol="0">
            <a:spAutoFit/>
          </a:bodyPr>
          <a:lstStyle/>
          <a:p>
            <a:r>
              <a:rPr lang="en-US" b="1" u="sng" dirty="0"/>
              <a:t>Defenses Enabled</a:t>
            </a:r>
          </a:p>
        </p:txBody>
      </p:sp>
      <p:pic>
        <p:nvPicPr>
          <p:cNvPr id="52" name="Picture 51">
            <a:extLst>
              <a:ext uri="{FF2B5EF4-FFF2-40B4-BE49-F238E27FC236}">
                <a16:creationId xmlns:a16="http://schemas.microsoft.com/office/drawing/2014/main" id="{71C4D029-0477-4EB0-979B-8BA17485B5AF}"/>
              </a:ext>
            </a:extLst>
          </p:cNvPr>
          <p:cNvPicPr>
            <a:picLocks noChangeAspect="1"/>
          </p:cNvPicPr>
          <p:nvPr/>
        </p:nvPicPr>
        <p:blipFill>
          <a:blip r:embed="rId4">
            <a:duotone>
              <a:schemeClr val="bg2">
                <a:shade val="45000"/>
                <a:satMod val="135000"/>
              </a:schemeClr>
              <a:prstClr val="white"/>
            </a:duotone>
          </a:blip>
          <a:stretch>
            <a:fillRect/>
          </a:stretch>
        </p:blipFill>
        <p:spPr>
          <a:xfrm>
            <a:off x="574559" y="1693763"/>
            <a:ext cx="475529" cy="481626"/>
          </a:xfrm>
          <a:prstGeom prst="rect">
            <a:avLst/>
          </a:prstGeom>
        </p:spPr>
      </p:pic>
      <p:pic>
        <p:nvPicPr>
          <p:cNvPr id="54" name="Graphic 53" descr="Paper">
            <a:extLst>
              <a:ext uri="{FF2B5EF4-FFF2-40B4-BE49-F238E27FC236}">
                <a16:creationId xmlns:a16="http://schemas.microsoft.com/office/drawing/2014/main" id="{2C4BCC4E-3C13-4DAC-AD5C-4425C93A383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70214" y="3781048"/>
            <a:ext cx="914400" cy="914400"/>
          </a:xfrm>
          <a:prstGeom prst="rect">
            <a:avLst/>
          </a:prstGeom>
        </p:spPr>
      </p:pic>
      <p:pic>
        <p:nvPicPr>
          <p:cNvPr id="68" name="Picture 67">
            <a:extLst>
              <a:ext uri="{FF2B5EF4-FFF2-40B4-BE49-F238E27FC236}">
                <a16:creationId xmlns:a16="http://schemas.microsoft.com/office/drawing/2014/main" id="{0FF7BE2D-25F4-4172-BAC0-50F430DFD2E1}"/>
              </a:ext>
            </a:extLst>
          </p:cNvPr>
          <p:cNvPicPr>
            <a:picLocks noChangeAspect="1"/>
          </p:cNvPicPr>
          <p:nvPr/>
        </p:nvPicPr>
        <p:blipFill rotWithShape="1">
          <a:blip r:embed="rId7">
            <a:duotone>
              <a:schemeClr val="bg2">
                <a:shade val="45000"/>
                <a:satMod val="135000"/>
              </a:schemeClr>
              <a:prstClr val="white"/>
            </a:duotone>
            <a:extLst>
              <a:ext uri="{28A0092B-C50C-407E-A947-70E740481C1C}">
                <a14:useLocalDpi xmlns:a14="http://schemas.microsoft.com/office/drawing/2010/main"/>
              </a:ext>
            </a:extLst>
          </a:blip>
          <a:srcRect l="17197" t="17299" r="10410" b="8053"/>
          <a:stretch/>
        </p:blipFill>
        <p:spPr>
          <a:xfrm>
            <a:off x="1407101" y="1690757"/>
            <a:ext cx="564005" cy="484632"/>
          </a:xfrm>
          <a:prstGeom prst="rect">
            <a:avLst/>
          </a:prstGeom>
        </p:spPr>
      </p:pic>
      <p:pic>
        <p:nvPicPr>
          <p:cNvPr id="56" name="Graphic 55" descr="Key">
            <a:extLst>
              <a:ext uri="{FF2B5EF4-FFF2-40B4-BE49-F238E27FC236}">
                <a16:creationId xmlns:a16="http://schemas.microsoft.com/office/drawing/2014/main" id="{05DD2E51-92B7-4318-937A-C368B7CC5124}"/>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8422507" flipV="1">
            <a:off x="-1329988" y="3778109"/>
            <a:ext cx="684180" cy="684180"/>
          </a:xfrm>
          <a:prstGeom prst="rect">
            <a:avLst/>
          </a:prstGeom>
        </p:spPr>
      </p:pic>
      <p:sp>
        <p:nvSpPr>
          <p:cNvPr id="57" name="TextBox 56">
            <a:extLst>
              <a:ext uri="{FF2B5EF4-FFF2-40B4-BE49-F238E27FC236}">
                <a16:creationId xmlns:a16="http://schemas.microsoft.com/office/drawing/2014/main" id="{972CC045-5287-409C-BE92-28493C465DC7}"/>
              </a:ext>
            </a:extLst>
          </p:cNvPr>
          <p:cNvSpPr txBox="1"/>
          <p:nvPr/>
        </p:nvSpPr>
        <p:spPr>
          <a:xfrm>
            <a:off x="-905584" y="4072242"/>
            <a:ext cx="598241" cy="565539"/>
          </a:xfrm>
          <a:prstGeom prst="rect">
            <a:avLst/>
          </a:prstGeom>
          <a:noFill/>
        </p:spPr>
        <p:txBody>
          <a:bodyPr wrap="none" rtlCol="0">
            <a:spAutoFit/>
          </a:bodyPr>
          <a:lstStyle/>
          <a:p>
            <a:pPr>
              <a:lnSpc>
                <a:spcPts val="1800"/>
              </a:lnSpc>
            </a:pPr>
            <a:r>
              <a:rPr lang="en-US" dirty="0">
                <a:solidFill>
                  <a:srgbClr val="0070C0"/>
                </a:solidFill>
                <a:latin typeface="Courier New" panose="02070309020205020404" pitchFamily="49" charset="0"/>
                <a:cs typeface="Courier New" panose="02070309020205020404" pitchFamily="49" charset="0"/>
              </a:rPr>
              <a:t>bad</a:t>
            </a:r>
          </a:p>
          <a:p>
            <a:pPr>
              <a:lnSpc>
                <a:spcPts val="1800"/>
              </a:lnSpc>
            </a:pPr>
            <a:r>
              <a:rPr lang="en-US" dirty="0">
                <a:solidFill>
                  <a:srgbClr val="0070C0"/>
                </a:solidFill>
                <a:latin typeface="Courier New" panose="02070309020205020404" pitchFamily="49" charset="0"/>
                <a:cs typeface="Courier New" panose="02070309020205020404" pitchFamily="49" charset="0"/>
              </a:rPr>
              <a:t>f00</a:t>
            </a:r>
          </a:p>
        </p:txBody>
      </p:sp>
      <p:pic>
        <p:nvPicPr>
          <p:cNvPr id="69" name="Picture 68">
            <a:extLst>
              <a:ext uri="{FF2B5EF4-FFF2-40B4-BE49-F238E27FC236}">
                <a16:creationId xmlns:a16="http://schemas.microsoft.com/office/drawing/2014/main" id="{51C74A91-6B5A-405E-A5AD-F68D36E9BFA8}"/>
              </a:ext>
            </a:extLst>
          </p:cNvPr>
          <p:cNvPicPr>
            <a:picLocks noChangeAspect="1"/>
          </p:cNvPicPr>
          <p:nvPr/>
        </p:nvPicPr>
        <p:blipFill>
          <a:blip r:embed="rId4">
            <a:duotone>
              <a:schemeClr val="bg2">
                <a:shade val="45000"/>
                <a:satMod val="135000"/>
              </a:schemeClr>
              <a:prstClr val="white"/>
            </a:duotone>
          </a:blip>
          <a:stretch>
            <a:fillRect/>
          </a:stretch>
        </p:blipFill>
        <p:spPr>
          <a:xfrm>
            <a:off x="570594" y="2344406"/>
            <a:ext cx="475529" cy="481626"/>
          </a:xfrm>
          <a:prstGeom prst="rect">
            <a:avLst/>
          </a:prstGeom>
        </p:spPr>
      </p:pic>
      <p:pic>
        <p:nvPicPr>
          <p:cNvPr id="70" name="Picture 69">
            <a:extLst>
              <a:ext uri="{FF2B5EF4-FFF2-40B4-BE49-F238E27FC236}">
                <a16:creationId xmlns:a16="http://schemas.microsoft.com/office/drawing/2014/main" id="{96FD8101-7E71-4531-A8F2-C6B620BF1FDC}"/>
              </a:ext>
            </a:extLst>
          </p:cNvPr>
          <p:cNvPicPr>
            <a:picLocks noChangeAspect="1"/>
          </p:cNvPicPr>
          <p:nvPr/>
        </p:nvPicPr>
        <p:blipFill rotWithShape="1">
          <a:blip r:embed="rId7">
            <a:extLst>
              <a:ext uri="{28A0092B-C50C-407E-A947-70E740481C1C}">
                <a14:useLocalDpi xmlns:a14="http://schemas.microsoft.com/office/drawing/2010/main"/>
              </a:ext>
            </a:extLst>
          </a:blip>
          <a:srcRect l="17197" t="17299" r="10410" b="8053"/>
          <a:stretch/>
        </p:blipFill>
        <p:spPr>
          <a:xfrm>
            <a:off x="1403136" y="2341400"/>
            <a:ext cx="564005" cy="484632"/>
          </a:xfrm>
          <a:prstGeom prst="rect">
            <a:avLst/>
          </a:prstGeom>
        </p:spPr>
      </p:pic>
      <p:pic>
        <p:nvPicPr>
          <p:cNvPr id="71" name="Picture 70">
            <a:extLst>
              <a:ext uri="{FF2B5EF4-FFF2-40B4-BE49-F238E27FC236}">
                <a16:creationId xmlns:a16="http://schemas.microsoft.com/office/drawing/2014/main" id="{62F677EB-182E-44F0-9885-4AA2C5CEBAEB}"/>
              </a:ext>
            </a:extLst>
          </p:cNvPr>
          <p:cNvPicPr>
            <a:picLocks noChangeAspect="1"/>
          </p:cNvPicPr>
          <p:nvPr/>
        </p:nvPicPr>
        <p:blipFill>
          <a:blip r:embed="rId4"/>
          <a:stretch>
            <a:fillRect/>
          </a:stretch>
        </p:blipFill>
        <p:spPr>
          <a:xfrm>
            <a:off x="570594" y="2995049"/>
            <a:ext cx="475529" cy="481626"/>
          </a:xfrm>
          <a:prstGeom prst="rect">
            <a:avLst/>
          </a:prstGeom>
        </p:spPr>
      </p:pic>
      <p:pic>
        <p:nvPicPr>
          <p:cNvPr id="72" name="Picture 71">
            <a:extLst>
              <a:ext uri="{FF2B5EF4-FFF2-40B4-BE49-F238E27FC236}">
                <a16:creationId xmlns:a16="http://schemas.microsoft.com/office/drawing/2014/main" id="{B351B03F-6340-4B54-9F0C-0474F05A62D8}"/>
              </a:ext>
            </a:extLst>
          </p:cNvPr>
          <p:cNvPicPr>
            <a:picLocks noChangeAspect="1"/>
          </p:cNvPicPr>
          <p:nvPr/>
        </p:nvPicPr>
        <p:blipFill rotWithShape="1">
          <a:blip r:embed="rId7">
            <a:duotone>
              <a:schemeClr val="bg2">
                <a:shade val="45000"/>
                <a:satMod val="135000"/>
              </a:schemeClr>
              <a:prstClr val="white"/>
            </a:duotone>
            <a:extLst>
              <a:ext uri="{28A0092B-C50C-407E-A947-70E740481C1C}">
                <a14:useLocalDpi xmlns:a14="http://schemas.microsoft.com/office/drawing/2010/main"/>
              </a:ext>
            </a:extLst>
          </a:blip>
          <a:srcRect l="17197" t="17299" r="10410" b="8053"/>
          <a:stretch/>
        </p:blipFill>
        <p:spPr>
          <a:xfrm>
            <a:off x="1403136" y="2992043"/>
            <a:ext cx="564005" cy="484632"/>
          </a:xfrm>
          <a:prstGeom prst="rect">
            <a:avLst/>
          </a:prstGeom>
        </p:spPr>
      </p:pic>
      <p:pic>
        <p:nvPicPr>
          <p:cNvPr id="73" name="Picture 72">
            <a:extLst>
              <a:ext uri="{FF2B5EF4-FFF2-40B4-BE49-F238E27FC236}">
                <a16:creationId xmlns:a16="http://schemas.microsoft.com/office/drawing/2014/main" id="{609A9C98-5E11-42D8-8325-D04ECE6E25F4}"/>
              </a:ext>
            </a:extLst>
          </p:cNvPr>
          <p:cNvPicPr>
            <a:picLocks noChangeAspect="1"/>
          </p:cNvPicPr>
          <p:nvPr/>
        </p:nvPicPr>
        <p:blipFill>
          <a:blip r:embed="rId4"/>
          <a:stretch>
            <a:fillRect/>
          </a:stretch>
        </p:blipFill>
        <p:spPr>
          <a:xfrm>
            <a:off x="570594" y="3645691"/>
            <a:ext cx="475529" cy="481626"/>
          </a:xfrm>
          <a:prstGeom prst="rect">
            <a:avLst/>
          </a:prstGeom>
        </p:spPr>
      </p:pic>
      <p:pic>
        <p:nvPicPr>
          <p:cNvPr id="74" name="Picture 73">
            <a:extLst>
              <a:ext uri="{FF2B5EF4-FFF2-40B4-BE49-F238E27FC236}">
                <a16:creationId xmlns:a16="http://schemas.microsoft.com/office/drawing/2014/main" id="{8C83218C-1FB9-4095-BFAC-6455988A3CFB}"/>
              </a:ext>
            </a:extLst>
          </p:cNvPr>
          <p:cNvPicPr>
            <a:picLocks noChangeAspect="1"/>
          </p:cNvPicPr>
          <p:nvPr/>
        </p:nvPicPr>
        <p:blipFill rotWithShape="1">
          <a:blip r:embed="rId7">
            <a:extLst>
              <a:ext uri="{28A0092B-C50C-407E-A947-70E740481C1C}">
                <a14:useLocalDpi xmlns:a14="http://schemas.microsoft.com/office/drawing/2010/main"/>
              </a:ext>
            </a:extLst>
          </a:blip>
          <a:srcRect l="17197" t="17299" r="10410" b="8053"/>
          <a:stretch/>
        </p:blipFill>
        <p:spPr>
          <a:xfrm>
            <a:off x="1403136" y="3642685"/>
            <a:ext cx="564005" cy="484632"/>
          </a:xfrm>
          <a:prstGeom prst="rect">
            <a:avLst/>
          </a:prstGeom>
        </p:spPr>
      </p:pic>
      <p:sp>
        <p:nvSpPr>
          <p:cNvPr id="43" name="Speech Bubble: Rectangle with Corners Rounded 42">
            <a:extLst>
              <a:ext uri="{FF2B5EF4-FFF2-40B4-BE49-F238E27FC236}">
                <a16:creationId xmlns:a16="http://schemas.microsoft.com/office/drawing/2014/main" id="{F39CF064-AFB0-48B6-8FE3-02A3D54E8102}"/>
              </a:ext>
            </a:extLst>
          </p:cNvPr>
          <p:cNvSpPr/>
          <p:nvPr/>
        </p:nvSpPr>
        <p:spPr>
          <a:xfrm>
            <a:off x="7131889" y="2781245"/>
            <a:ext cx="1675123" cy="632710"/>
          </a:xfrm>
          <a:prstGeom prst="wedgeRoundRectCallout">
            <a:avLst>
              <a:gd name="adj1" fmla="val 14731"/>
              <a:gd name="adj2" fmla="val 97414"/>
              <a:gd name="adj3" fmla="val 16667"/>
            </a:avLst>
          </a:prstGeom>
          <a:effectLst>
            <a:outerShdw blurRad="50800" dist="38100" dir="8100000" algn="t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t>5,020x 50ms Churn Cycle</a:t>
            </a:r>
            <a:endParaRPr lang="en-US" dirty="0"/>
          </a:p>
        </p:txBody>
      </p:sp>
      <p:sp>
        <p:nvSpPr>
          <p:cNvPr id="45" name="Multiplication Sign 44">
            <a:extLst>
              <a:ext uri="{FF2B5EF4-FFF2-40B4-BE49-F238E27FC236}">
                <a16:creationId xmlns:a16="http://schemas.microsoft.com/office/drawing/2014/main" id="{EC893138-3D4C-4D76-807D-9610D33B6C9E}"/>
              </a:ext>
            </a:extLst>
          </p:cNvPr>
          <p:cNvSpPr/>
          <p:nvPr/>
        </p:nvSpPr>
        <p:spPr>
          <a:xfrm>
            <a:off x="482183" y="1595169"/>
            <a:ext cx="652350" cy="652350"/>
          </a:xfrm>
          <a:prstGeom prst="mathMultiply">
            <a:avLst>
              <a:gd name="adj1" fmla="val 142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ultiplication Sign 45">
            <a:extLst>
              <a:ext uri="{FF2B5EF4-FFF2-40B4-BE49-F238E27FC236}">
                <a16:creationId xmlns:a16="http://schemas.microsoft.com/office/drawing/2014/main" id="{8A503ABC-CCFF-4100-AFFE-CC9D436ED3E5}"/>
              </a:ext>
            </a:extLst>
          </p:cNvPr>
          <p:cNvSpPr/>
          <p:nvPr/>
        </p:nvSpPr>
        <p:spPr>
          <a:xfrm>
            <a:off x="1358963" y="1595169"/>
            <a:ext cx="652350" cy="652350"/>
          </a:xfrm>
          <a:prstGeom prst="mathMultiply">
            <a:avLst>
              <a:gd name="adj1" fmla="val 142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ultiplication Sign 47">
            <a:extLst>
              <a:ext uri="{FF2B5EF4-FFF2-40B4-BE49-F238E27FC236}">
                <a16:creationId xmlns:a16="http://schemas.microsoft.com/office/drawing/2014/main" id="{2527473D-8C49-48A1-8EE7-877E2F8351CF}"/>
              </a:ext>
            </a:extLst>
          </p:cNvPr>
          <p:cNvSpPr/>
          <p:nvPr/>
        </p:nvSpPr>
        <p:spPr>
          <a:xfrm>
            <a:off x="482183" y="2253858"/>
            <a:ext cx="652350" cy="652350"/>
          </a:xfrm>
          <a:prstGeom prst="mathMultiply">
            <a:avLst>
              <a:gd name="adj1" fmla="val 142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ultiplication Sign 50">
            <a:extLst>
              <a:ext uri="{FF2B5EF4-FFF2-40B4-BE49-F238E27FC236}">
                <a16:creationId xmlns:a16="http://schemas.microsoft.com/office/drawing/2014/main" id="{CE6F4751-2D84-48D8-85CD-A4084A162A8A}"/>
              </a:ext>
            </a:extLst>
          </p:cNvPr>
          <p:cNvSpPr/>
          <p:nvPr/>
        </p:nvSpPr>
        <p:spPr>
          <a:xfrm>
            <a:off x="1358963" y="2904500"/>
            <a:ext cx="652350" cy="652350"/>
          </a:xfrm>
          <a:prstGeom prst="mathMultiply">
            <a:avLst>
              <a:gd name="adj1" fmla="val 142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34D57D4-AA61-4D45-BB71-4C3A54D98225}"/>
              </a:ext>
            </a:extLst>
          </p:cNvPr>
          <p:cNvSpPr/>
          <p:nvPr/>
        </p:nvSpPr>
        <p:spPr>
          <a:xfrm>
            <a:off x="1376242" y="2299034"/>
            <a:ext cx="664956" cy="57385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BF373DA0-3E7A-455F-AF11-2220064AE1E7}"/>
              </a:ext>
            </a:extLst>
          </p:cNvPr>
          <p:cNvSpPr/>
          <p:nvPr/>
        </p:nvSpPr>
        <p:spPr>
          <a:xfrm>
            <a:off x="1376242" y="3594540"/>
            <a:ext cx="664956" cy="57385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951432BA-58D3-421B-AC10-ADB04C5DC404}"/>
              </a:ext>
            </a:extLst>
          </p:cNvPr>
          <p:cNvSpPr/>
          <p:nvPr/>
        </p:nvSpPr>
        <p:spPr>
          <a:xfrm>
            <a:off x="454342" y="2959833"/>
            <a:ext cx="664956" cy="57385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05478F2B-5F8C-4CD3-B865-43C5CC02AE03}"/>
              </a:ext>
            </a:extLst>
          </p:cNvPr>
          <p:cNvSpPr/>
          <p:nvPr/>
        </p:nvSpPr>
        <p:spPr>
          <a:xfrm>
            <a:off x="454342" y="3594540"/>
            <a:ext cx="664956" cy="57385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Diagonal Corners Snipped 43">
            <a:extLst>
              <a:ext uri="{FF2B5EF4-FFF2-40B4-BE49-F238E27FC236}">
                <a16:creationId xmlns:a16="http://schemas.microsoft.com/office/drawing/2014/main" id="{943C5779-E208-493B-A1DA-21E1FA920FA9}"/>
              </a:ext>
            </a:extLst>
          </p:cNvPr>
          <p:cNvSpPr>
            <a:spLocks/>
          </p:cNvSpPr>
          <p:nvPr/>
        </p:nvSpPr>
        <p:spPr>
          <a:xfrm>
            <a:off x="571506" y="5148748"/>
            <a:ext cx="8000988" cy="994647"/>
          </a:xfrm>
          <a:prstGeom prst="snip2DiagRect">
            <a:avLst>
              <a:gd name="adj1" fmla="val 0"/>
              <a:gd name="adj2" fmla="val 0"/>
            </a:avLst>
          </a:prstGeom>
          <a:solidFill>
            <a:schemeClr val="accent5">
              <a:lumMod val="20000"/>
              <a:lumOff val="80000"/>
            </a:schemeClr>
          </a:solidFill>
          <a:ln w="381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numCol="1" rtlCol="0" anchor="ctr"/>
          <a:lstStyle/>
          <a:p>
            <a:pPr lvl="0" algn="ctr"/>
            <a:r>
              <a:rPr lang="en-US" sz="3200" dirty="0">
                <a:solidFill>
                  <a:prstClr val="black"/>
                </a:solidFill>
              </a:rPr>
              <a:t>251s to penetrate a Morpheus system with </a:t>
            </a:r>
            <a:r>
              <a:rPr lang="en-US" sz="3200" i="1" dirty="0">
                <a:solidFill>
                  <a:prstClr val="black"/>
                </a:solidFill>
              </a:rPr>
              <a:t>high entropy </a:t>
            </a:r>
            <a:r>
              <a:rPr lang="en-US" sz="3200" dirty="0">
                <a:solidFill>
                  <a:prstClr val="black"/>
                </a:solidFill>
              </a:rPr>
              <a:t>&amp; </a:t>
            </a:r>
            <a:r>
              <a:rPr lang="en-US" sz="3200" i="1" dirty="0">
                <a:solidFill>
                  <a:prstClr val="black"/>
                </a:solidFill>
              </a:rPr>
              <a:t>no churn</a:t>
            </a:r>
            <a:r>
              <a:rPr lang="en-US" sz="3200" dirty="0">
                <a:solidFill>
                  <a:prstClr val="black"/>
                </a:solidFill>
              </a:rPr>
              <a:t>!</a:t>
            </a:r>
          </a:p>
        </p:txBody>
      </p:sp>
    </p:spTree>
    <p:extLst>
      <p:ext uri="{BB962C8B-B14F-4D97-AF65-F5344CB8AC3E}">
        <p14:creationId xmlns:p14="http://schemas.microsoft.com/office/powerpoint/2010/main" val="74894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500"/>
                                        <p:tgtEl>
                                          <p:spTgt spid="10">
                                            <p:graphicEl>
                                              <a:chart seriesIdx="-3" categoryIdx="-3" bldStep="gridLegend"/>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strips(downLeft)">
                                      <p:cBhvr>
                                        <p:cTn id="16" dur="500"/>
                                        <p:tgtEl>
                                          <p:spTgt spid="52"/>
                                        </p:tgtEl>
                                      </p:cBhvr>
                                    </p:animEffect>
                                  </p:childTnLst>
                                </p:cTn>
                              </p:par>
                              <p:par>
                                <p:cTn id="17" presetID="18" presetClass="entr" presetSubtype="12"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strips(downLeft)">
                                      <p:cBhvr>
                                        <p:cTn id="19" dur="500"/>
                                        <p:tgtEl>
                                          <p:spTgt spid="68"/>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Effect transition="in" filter="fade">
                                      <p:cBhvr>
                                        <p:cTn id="30" dur="500"/>
                                        <p:tgtEl>
                                          <p:spTgt spid="46"/>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0">
                                            <p:graphicEl>
                                              <a:chart seriesIdx="-4" categoryIdx="3" bldStep="category"/>
                                            </p:graphicEl>
                                          </p:spTgt>
                                        </p:tgtEl>
                                        <p:attrNameLst>
                                          <p:attrName>style.visibility</p:attrName>
                                        </p:attrNameLst>
                                      </p:cBhvr>
                                      <p:to>
                                        <p:strVal val="visible"/>
                                      </p:to>
                                    </p:set>
                                    <p:animEffect transition="in" filter="wipe(left)">
                                      <p:cBhvr>
                                        <p:cTn id="34" dur="500"/>
                                        <p:tgtEl>
                                          <p:spTgt spid="10">
                                            <p:graphicEl>
                                              <a:chart seriesIdx="-4" categoryIdx="3" bldStep="category"/>
                                            </p:graphicEl>
                                          </p:spTgt>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strips(downLeft)">
                                      <p:cBhvr>
                                        <p:cTn id="43" dur="500"/>
                                        <p:tgtEl>
                                          <p:spTgt spid="69"/>
                                        </p:tgtEl>
                                      </p:cBhvr>
                                    </p:animEffect>
                                  </p:childTnLst>
                                </p:cTn>
                              </p:par>
                              <p:par>
                                <p:cTn id="44" presetID="18" presetClass="entr" presetSubtype="12" fill="hold" nodeType="with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strips(downLeft)">
                                      <p:cBhvr>
                                        <p:cTn id="46" dur="500"/>
                                        <p:tgtEl>
                                          <p:spTgt spid="70"/>
                                        </p:tgtEl>
                                      </p:cBhvr>
                                    </p:animEffect>
                                  </p:childTnLst>
                                </p:cTn>
                              </p:par>
                            </p:childTnLst>
                          </p:cTn>
                        </p:par>
                        <p:par>
                          <p:cTn id="47" fill="hold">
                            <p:stCondLst>
                              <p:cond delay="500"/>
                            </p:stCondLst>
                            <p:childTnLst>
                              <p:par>
                                <p:cTn id="48" presetID="53" presetClass="entr" presetSubtype="16" fill="hold" grpId="0" nodeType="after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p:cTn id="50" dur="500" fill="hold"/>
                                        <p:tgtEl>
                                          <p:spTgt spid="48"/>
                                        </p:tgtEl>
                                        <p:attrNameLst>
                                          <p:attrName>ppt_w</p:attrName>
                                        </p:attrNameLst>
                                      </p:cBhvr>
                                      <p:tavLst>
                                        <p:tav tm="0">
                                          <p:val>
                                            <p:fltVal val="0"/>
                                          </p:val>
                                        </p:tav>
                                        <p:tav tm="100000">
                                          <p:val>
                                            <p:strVal val="#ppt_w"/>
                                          </p:val>
                                        </p:tav>
                                      </p:tavLst>
                                    </p:anim>
                                    <p:anim calcmode="lin" valueType="num">
                                      <p:cBhvr>
                                        <p:cTn id="51" dur="500" fill="hold"/>
                                        <p:tgtEl>
                                          <p:spTgt spid="48"/>
                                        </p:tgtEl>
                                        <p:attrNameLst>
                                          <p:attrName>ppt_h</p:attrName>
                                        </p:attrNameLst>
                                      </p:cBhvr>
                                      <p:tavLst>
                                        <p:tav tm="0">
                                          <p:val>
                                            <p:fltVal val="0"/>
                                          </p:val>
                                        </p:tav>
                                        <p:tav tm="100000">
                                          <p:val>
                                            <p:strVal val="#ppt_h"/>
                                          </p:val>
                                        </p:tav>
                                      </p:tavLst>
                                    </p:anim>
                                    <p:animEffect transition="in" filter="fade">
                                      <p:cBhvr>
                                        <p:cTn id="52" dur="500"/>
                                        <p:tgtEl>
                                          <p:spTgt spid="48"/>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childTnLst>
                                </p:cTn>
                              </p:par>
                            </p:childTnLst>
                          </p:cTn>
                        </p:par>
                        <p:par>
                          <p:cTn id="58" fill="hold">
                            <p:stCondLst>
                              <p:cond delay="1000"/>
                            </p:stCondLst>
                            <p:childTnLst>
                              <p:par>
                                <p:cTn id="59" presetID="22" presetClass="entr" presetSubtype="8" fill="hold" grpId="1" nodeType="afterEffect">
                                  <p:stCondLst>
                                    <p:cond delay="0"/>
                                  </p:stCondLst>
                                  <p:childTnLst>
                                    <p:set>
                                      <p:cBhvr>
                                        <p:cTn id="60" dur="1" fill="hold">
                                          <p:stCondLst>
                                            <p:cond delay="0"/>
                                          </p:stCondLst>
                                        </p:cTn>
                                        <p:tgtEl>
                                          <p:spTgt spid="10">
                                            <p:graphicEl>
                                              <a:chart seriesIdx="-4" categoryIdx="2" bldStep="category"/>
                                            </p:graphicEl>
                                          </p:spTgt>
                                        </p:tgtEl>
                                        <p:attrNameLst>
                                          <p:attrName>style.visibility</p:attrName>
                                        </p:attrNameLst>
                                      </p:cBhvr>
                                      <p:to>
                                        <p:strVal val="visible"/>
                                      </p:to>
                                    </p:set>
                                    <p:animEffect transition="in" filter="wipe(left)">
                                      <p:cBhvr>
                                        <p:cTn id="61" dur="500"/>
                                        <p:tgtEl>
                                          <p:spTgt spid="10">
                                            <p:graphicEl>
                                              <a:chart seriesIdx="-4" categoryIdx="2" bldStep="category"/>
                                            </p:graphicEl>
                                          </p:spTgt>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500"/>
                                        <p:tgtEl>
                                          <p:spTgt spid="12"/>
                                        </p:tgtEl>
                                      </p:cBhvr>
                                    </p:animEffect>
                                  </p:childTnLst>
                                </p:cTn>
                              </p:par>
                            </p:childTnLst>
                          </p:cTn>
                        </p:par>
                        <p:par>
                          <p:cTn id="66" fill="hold">
                            <p:stCondLst>
                              <p:cond delay="2000"/>
                            </p:stCondLst>
                            <p:childTnLst>
                              <p:par>
                                <p:cTn id="67" presetID="18" presetClass="entr" presetSubtype="12" fill="hold" nodeType="after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strips(downLeft)">
                                      <p:cBhvr>
                                        <p:cTn id="69" dur="500"/>
                                        <p:tgtEl>
                                          <p:spTgt spid="71"/>
                                        </p:tgtEl>
                                      </p:cBhvr>
                                    </p:animEffect>
                                  </p:childTnLst>
                                </p:cTn>
                              </p:par>
                              <p:par>
                                <p:cTn id="70" presetID="18" presetClass="entr" presetSubtype="12" fill="hold" nodeType="with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strips(downLeft)">
                                      <p:cBhvr>
                                        <p:cTn id="72" dur="500"/>
                                        <p:tgtEl>
                                          <p:spTgt spid="72"/>
                                        </p:tgtEl>
                                      </p:cBhvr>
                                    </p:animEffect>
                                  </p:childTnLst>
                                </p:cTn>
                              </p:par>
                            </p:childTnLst>
                          </p:cTn>
                        </p:par>
                        <p:par>
                          <p:cTn id="73" fill="hold">
                            <p:stCondLst>
                              <p:cond delay="2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 calcmode="lin" valueType="num">
                                      <p:cBhvr>
                                        <p:cTn id="81" dur="500" fill="hold"/>
                                        <p:tgtEl>
                                          <p:spTgt spid="55"/>
                                        </p:tgtEl>
                                        <p:attrNameLst>
                                          <p:attrName>ppt_w</p:attrName>
                                        </p:attrNameLst>
                                      </p:cBhvr>
                                      <p:tavLst>
                                        <p:tav tm="0">
                                          <p:val>
                                            <p:fltVal val="0"/>
                                          </p:val>
                                        </p:tav>
                                        <p:tav tm="100000">
                                          <p:val>
                                            <p:strVal val="#ppt_w"/>
                                          </p:val>
                                        </p:tav>
                                      </p:tavLst>
                                    </p:anim>
                                    <p:anim calcmode="lin" valueType="num">
                                      <p:cBhvr>
                                        <p:cTn id="82" dur="500" fill="hold"/>
                                        <p:tgtEl>
                                          <p:spTgt spid="55"/>
                                        </p:tgtEl>
                                        <p:attrNameLst>
                                          <p:attrName>ppt_h</p:attrName>
                                        </p:attrNameLst>
                                      </p:cBhvr>
                                      <p:tavLst>
                                        <p:tav tm="0">
                                          <p:val>
                                            <p:fltVal val="0"/>
                                          </p:val>
                                        </p:tav>
                                        <p:tav tm="100000">
                                          <p:val>
                                            <p:strVal val="#ppt_h"/>
                                          </p:val>
                                        </p:tav>
                                      </p:tavLst>
                                    </p:anim>
                                    <p:animEffect transition="in" filter="fade">
                                      <p:cBhvr>
                                        <p:cTn id="83" dur="500"/>
                                        <p:tgtEl>
                                          <p:spTgt spid="55"/>
                                        </p:tgtEl>
                                      </p:cBhvr>
                                    </p:animEffect>
                                  </p:childTnLst>
                                </p:cTn>
                              </p:par>
                            </p:childTnLst>
                          </p:cTn>
                        </p:par>
                        <p:par>
                          <p:cTn id="84" fill="hold">
                            <p:stCondLst>
                              <p:cond delay="3000"/>
                            </p:stCondLst>
                            <p:childTnLst>
                              <p:par>
                                <p:cTn id="85" presetID="22" presetClass="entr" presetSubtype="8" fill="hold" grpId="2" nodeType="afterEffect">
                                  <p:stCondLst>
                                    <p:cond delay="0"/>
                                  </p:stCondLst>
                                  <p:childTnLst>
                                    <p:set>
                                      <p:cBhvr>
                                        <p:cTn id="86" dur="1" fill="hold">
                                          <p:stCondLst>
                                            <p:cond delay="0"/>
                                          </p:stCondLst>
                                        </p:cTn>
                                        <p:tgtEl>
                                          <p:spTgt spid="10">
                                            <p:graphicEl>
                                              <a:chart seriesIdx="-4" categoryIdx="1" bldStep="category"/>
                                            </p:graphicEl>
                                          </p:spTgt>
                                        </p:tgtEl>
                                        <p:attrNameLst>
                                          <p:attrName>style.visibility</p:attrName>
                                        </p:attrNameLst>
                                      </p:cBhvr>
                                      <p:to>
                                        <p:strVal val="visible"/>
                                      </p:to>
                                    </p:set>
                                    <p:animEffect transition="in" filter="wipe(left)">
                                      <p:cBhvr>
                                        <p:cTn id="87" dur="500"/>
                                        <p:tgtEl>
                                          <p:spTgt spid="10">
                                            <p:graphicEl>
                                              <a:chart seriesIdx="-4" categoryIdx="1" bldStep="category"/>
                                            </p:graphicEl>
                                          </p:spTgt>
                                        </p:tgtEl>
                                      </p:cBhvr>
                                    </p:animEffect>
                                  </p:childTnLst>
                                </p:cTn>
                              </p:par>
                            </p:childTnLst>
                          </p:cTn>
                        </p:par>
                        <p:par>
                          <p:cTn id="88" fill="hold">
                            <p:stCondLst>
                              <p:cond delay="3500"/>
                            </p:stCondLst>
                            <p:childTnLst>
                              <p:par>
                                <p:cTn id="89" presetID="22" presetClass="entr" presetSubtype="8" fill="hold" grpId="0"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left)">
                                      <p:cBhvr>
                                        <p:cTn id="91" dur="500"/>
                                        <p:tgtEl>
                                          <p:spTgt spid="13"/>
                                        </p:tgtEl>
                                      </p:cBhvr>
                                    </p:animEffect>
                                  </p:childTnLst>
                                </p:cTn>
                              </p:par>
                            </p:childTnLst>
                          </p:cTn>
                        </p:par>
                      </p:childTnLst>
                    </p:cTn>
                  </p:par>
                  <p:par>
                    <p:cTn id="92" fill="hold">
                      <p:stCondLst>
                        <p:cond delay="indefinite"/>
                      </p:stCondLst>
                      <p:childTnLst>
                        <p:par>
                          <p:cTn id="93" fill="hold">
                            <p:stCondLst>
                              <p:cond delay="0"/>
                            </p:stCondLst>
                            <p:childTnLst>
                              <p:par>
                                <p:cTn id="94" presetID="18" presetClass="entr" presetSubtype="12" fill="hold" nodeType="click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strips(downLeft)">
                                      <p:cBhvr>
                                        <p:cTn id="96" dur="500"/>
                                        <p:tgtEl>
                                          <p:spTgt spid="73"/>
                                        </p:tgtEl>
                                      </p:cBhvr>
                                    </p:animEffect>
                                  </p:childTnLst>
                                </p:cTn>
                              </p:par>
                              <p:par>
                                <p:cTn id="97" presetID="18" presetClass="entr" presetSubtype="12" fill="hold" nodeType="with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strips(downLeft)">
                                      <p:cBhvr>
                                        <p:cTn id="99" dur="500"/>
                                        <p:tgtEl>
                                          <p:spTgt spid="74"/>
                                        </p:tgtEl>
                                      </p:cBhvr>
                                    </p:animEffect>
                                  </p:childTnLst>
                                </p:cTn>
                              </p:par>
                            </p:childTnLst>
                          </p:cTn>
                        </p:par>
                        <p:par>
                          <p:cTn id="100" fill="hold">
                            <p:stCondLst>
                              <p:cond delay="500"/>
                            </p:stCondLst>
                            <p:childTnLst>
                              <p:par>
                                <p:cTn id="101" presetID="53" presetClass="entr" presetSubtype="16"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53"/>
                                        </p:tgtEl>
                                        <p:attrNameLst>
                                          <p:attrName>style.visibility</p:attrName>
                                        </p:attrNameLst>
                                      </p:cBhvr>
                                      <p:to>
                                        <p:strVal val="visible"/>
                                      </p:to>
                                    </p:set>
                                    <p:anim calcmode="lin" valueType="num">
                                      <p:cBhvr>
                                        <p:cTn id="108" dur="500" fill="hold"/>
                                        <p:tgtEl>
                                          <p:spTgt spid="53"/>
                                        </p:tgtEl>
                                        <p:attrNameLst>
                                          <p:attrName>ppt_w</p:attrName>
                                        </p:attrNameLst>
                                      </p:cBhvr>
                                      <p:tavLst>
                                        <p:tav tm="0">
                                          <p:val>
                                            <p:fltVal val="0"/>
                                          </p:val>
                                        </p:tav>
                                        <p:tav tm="100000">
                                          <p:val>
                                            <p:strVal val="#ppt_w"/>
                                          </p:val>
                                        </p:tav>
                                      </p:tavLst>
                                    </p:anim>
                                    <p:anim calcmode="lin" valueType="num">
                                      <p:cBhvr>
                                        <p:cTn id="109" dur="500" fill="hold"/>
                                        <p:tgtEl>
                                          <p:spTgt spid="53"/>
                                        </p:tgtEl>
                                        <p:attrNameLst>
                                          <p:attrName>ppt_h</p:attrName>
                                        </p:attrNameLst>
                                      </p:cBhvr>
                                      <p:tavLst>
                                        <p:tav tm="0">
                                          <p:val>
                                            <p:fltVal val="0"/>
                                          </p:val>
                                        </p:tav>
                                        <p:tav tm="100000">
                                          <p:val>
                                            <p:strVal val="#ppt_h"/>
                                          </p:val>
                                        </p:tav>
                                      </p:tavLst>
                                    </p:anim>
                                    <p:animEffect transition="in" filter="fade">
                                      <p:cBhvr>
                                        <p:cTn id="110" dur="500"/>
                                        <p:tgtEl>
                                          <p:spTgt spid="53"/>
                                        </p:tgtEl>
                                      </p:cBhvr>
                                    </p:animEffect>
                                  </p:childTnLst>
                                </p:cTn>
                              </p:par>
                            </p:childTnLst>
                          </p:cTn>
                        </p:par>
                        <p:par>
                          <p:cTn id="111" fill="hold">
                            <p:stCondLst>
                              <p:cond delay="1000"/>
                            </p:stCondLst>
                            <p:childTnLst>
                              <p:par>
                                <p:cTn id="112" presetID="22" presetClass="entr" presetSubtype="8" fill="hold" grpId="3" nodeType="afterEffect">
                                  <p:stCondLst>
                                    <p:cond delay="0"/>
                                  </p:stCondLst>
                                  <p:childTnLst>
                                    <p:set>
                                      <p:cBhvr>
                                        <p:cTn id="113"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wipe(left)">
                                      <p:cBhvr>
                                        <p:cTn id="114" dur="500"/>
                                        <p:tgtEl>
                                          <p:spTgt spid="10">
                                            <p:graphicEl>
                                              <a:chart seriesIdx="-4" categoryIdx="0" bldStep="category"/>
                                            </p:graphicEl>
                                          </p:spTgt>
                                        </p:tgtEl>
                                      </p:cBhvr>
                                    </p:animEffect>
                                  </p:childTnLst>
                                </p:cTn>
                              </p:par>
                            </p:childTnLst>
                          </p:cTn>
                        </p:par>
                        <p:par>
                          <p:cTn id="115" fill="hold">
                            <p:stCondLst>
                              <p:cond delay="1500"/>
                            </p:stCondLst>
                            <p:childTnLst>
                              <p:par>
                                <p:cTn id="116" presetID="22" presetClass="entr" presetSubtype="8" fill="hold" grpId="0" nodeType="afterEffect">
                                  <p:stCondLst>
                                    <p:cond delay="0"/>
                                  </p:stCondLst>
                                  <p:childTnLst>
                                    <p:set>
                                      <p:cBhvr>
                                        <p:cTn id="117" dur="1" fill="hold">
                                          <p:stCondLst>
                                            <p:cond delay="0"/>
                                          </p:stCondLst>
                                        </p:cTn>
                                        <p:tgtEl>
                                          <p:spTgt spid="14"/>
                                        </p:tgtEl>
                                        <p:attrNameLst>
                                          <p:attrName>style.visibility</p:attrName>
                                        </p:attrNameLst>
                                      </p:cBhvr>
                                      <p:to>
                                        <p:strVal val="visible"/>
                                      </p:to>
                                    </p:set>
                                    <p:animEffect transition="in" filter="wipe(left)">
                                      <p:cBhvr>
                                        <p:cTn id="118" dur="500"/>
                                        <p:tgtEl>
                                          <p:spTgt spid="14"/>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500"/>
                                        <p:tgtEl>
                                          <p:spTgt spid="44"/>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grpId="0" nodeType="click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down)">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category"/>
        </p:bldSub>
      </p:bldGraphic>
      <p:bldGraphic spid="10" grpId="1" uiExpand="1">
        <p:bldSub>
          <a:bldChart bld="category"/>
        </p:bldSub>
      </p:bldGraphic>
      <p:bldGraphic spid="10" grpId="2" uiExpand="1">
        <p:bldSub>
          <a:bldChart bld="category"/>
        </p:bldSub>
      </p:bldGraphic>
      <p:bldGraphic spid="10" grpId="3" uiExpand="1">
        <p:bldSub>
          <a:bldChart bld="category"/>
        </p:bldSub>
      </p:bldGraphic>
      <p:bldP spid="11" grpId="0"/>
      <p:bldP spid="12" grpId="0"/>
      <p:bldP spid="13" grpId="0"/>
      <p:bldP spid="14" grpId="0"/>
      <p:bldP spid="47" grpId="0"/>
      <p:bldP spid="43" grpId="0" animBg="1"/>
      <p:bldP spid="45" grpId="0" uiExpand="1" animBg="1"/>
      <p:bldP spid="46" grpId="0" uiExpand="1" animBg="1"/>
      <p:bldP spid="48" grpId="0" animBg="1"/>
      <p:bldP spid="51" grpId="0" animBg="1"/>
      <p:bldP spid="3" grpId="0" animBg="1"/>
      <p:bldP spid="53" grpId="0" animBg="1"/>
      <p:bldP spid="55" grpId="0" animBg="1"/>
      <p:bldP spid="58"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6768F-8953-4530-8283-C02C95C268D9}"/>
              </a:ext>
            </a:extLst>
          </p:cNvPr>
          <p:cNvSpPr>
            <a:spLocks noGrp="1"/>
          </p:cNvSpPr>
          <p:nvPr>
            <p:ph type="title"/>
          </p:nvPr>
        </p:nvSpPr>
        <p:spPr/>
        <p:txBody>
          <a:bodyPr/>
          <a:lstStyle/>
          <a:p>
            <a:r>
              <a:rPr lang="en-US" dirty="0"/>
              <a:t>Effects of Churn Period</a:t>
            </a:r>
          </a:p>
        </p:txBody>
      </p:sp>
      <p:sp>
        <p:nvSpPr>
          <p:cNvPr id="4" name="Slide Number Placeholder 3">
            <a:extLst>
              <a:ext uri="{FF2B5EF4-FFF2-40B4-BE49-F238E27FC236}">
                <a16:creationId xmlns:a16="http://schemas.microsoft.com/office/drawing/2014/main" id="{FEE983C9-3B27-4297-A80D-B7E1DE2420B9}"/>
              </a:ext>
            </a:extLst>
          </p:cNvPr>
          <p:cNvSpPr>
            <a:spLocks noGrp="1"/>
          </p:cNvSpPr>
          <p:nvPr>
            <p:ph type="sldNum" sz="quarter" idx="12"/>
          </p:nvPr>
        </p:nvSpPr>
        <p:spPr/>
        <p:txBody>
          <a:bodyPr/>
          <a:lstStyle/>
          <a:p>
            <a:fld id="{761A266C-5E90-4206-8A84-D0CA263564C1}" type="slidenum">
              <a:rPr lang="en-US" smtClean="0"/>
              <a:t>36</a:t>
            </a:fld>
            <a:endParaRPr lang="en-US"/>
          </a:p>
        </p:txBody>
      </p:sp>
      <p:pic>
        <p:nvPicPr>
          <p:cNvPr id="32" name="Picture 31">
            <a:extLst>
              <a:ext uri="{FF2B5EF4-FFF2-40B4-BE49-F238E27FC236}">
                <a16:creationId xmlns:a16="http://schemas.microsoft.com/office/drawing/2014/main" id="{B49DD306-0BE2-414C-A184-C608E447BFEA}"/>
              </a:ext>
            </a:extLst>
          </p:cNvPr>
          <p:cNvPicPr>
            <a:picLocks noChangeAspect="1"/>
          </p:cNvPicPr>
          <p:nvPr/>
        </p:nvPicPr>
        <p:blipFill rotWithShape="1">
          <a:blip r:embed="rId3">
            <a:extLst>
              <a:ext uri="{28A0092B-C50C-407E-A947-70E740481C1C}">
                <a14:useLocalDpi xmlns:a14="http://schemas.microsoft.com/office/drawing/2010/main"/>
              </a:ext>
            </a:extLst>
          </a:blip>
          <a:srcRect b="5627"/>
          <a:stretch/>
        </p:blipFill>
        <p:spPr>
          <a:xfrm>
            <a:off x="606783" y="1496487"/>
            <a:ext cx="7930434" cy="4485213"/>
          </a:xfrm>
          <a:prstGeom prst="rect">
            <a:avLst/>
          </a:prstGeom>
        </p:spPr>
      </p:pic>
      <p:cxnSp>
        <p:nvCxnSpPr>
          <p:cNvPr id="33" name="Straight Connector 32">
            <a:extLst>
              <a:ext uri="{FF2B5EF4-FFF2-40B4-BE49-F238E27FC236}">
                <a16:creationId xmlns:a16="http://schemas.microsoft.com/office/drawing/2014/main" id="{F12037FD-8C78-45B4-A77E-D9DFE3C0B7D0}"/>
              </a:ext>
            </a:extLst>
          </p:cNvPr>
          <p:cNvCxnSpPr>
            <a:cxnSpLocks/>
          </p:cNvCxnSpPr>
          <p:nvPr/>
        </p:nvCxnSpPr>
        <p:spPr>
          <a:xfrm>
            <a:off x="4852871" y="1645920"/>
            <a:ext cx="0" cy="33907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AA66B4C-1286-46EC-A916-45D2B7A7C69D}"/>
              </a:ext>
            </a:extLst>
          </p:cNvPr>
          <p:cNvSpPr/>
          <p:nvPr/>
        </p:nvSpPr>
        <p:spPr>
          <a:xfrm rot="16200000">
            <a:off x="3736995" y="2754176"/>
            <a:ext cx="2616622" cy="400110"/>
          </a:xfrm>
          <a:prstGeom prst="rect">
            <a:avLst/>
          </a:prstGeom>
          <a:noFill/>
        </p:spPr>
        <p:txBody>
          <a:bodyPr wrap="square" lIns="91439" tIns="45720" rIns="91439" bIns="45720">
            <a:spAutoFit/>
          </a:bodyPr>
          <a:lstStyle/>
          <a:p>
            <a:pPr algn="ctr"/>
            <a:r>
              <a:rPr lang="en-US" sz="2000" dirty="0">
                <a:ln w="0"/>
                <a:ea typeface="Cambria Math" panose="02040503050406030204" pitchFamily="18" charset="0"/>
                <a:cs typeface="Arial" panose="020B0604020202020204" pitchFamily="34" charset="0"/>
              </a:rPr>
              <a:t>Normal Churn Period</a:t>
            </a:r>
          </a:p>
        </p:txBody>
      </p:sp>
      <p:sp>
        <p:nvSpPr>
          <p:cNvPr id="36" name="Speech Bubble: Rectangle with Corners Rounded 35">
            <a:extLst>
              <a:ext uri="{FF2B5EF4-FFF2-40B4-BE49-F238E27FC236}">
                <a16:creationId xmlns:a16="http://schemas.microsoft.com/office/drawing/2014/main" id="{A24FFEC3-E874-4D6A-A071-D373F7281040}"/>
              </a:ext>
            </a:extLst>
          </p:cNvPr>
          <p:cNvSpPr/>
          <p:nvPr/>
        </p:nvSpPr>
        <p:spPr>
          <a:xfrm>
            <a:off x="6426529" y="2916166"/>
            <a:ext cx="1787228" cy="822927"/>
          </a:xfrm>
          <a:prstGeom prst="wedgeRoundRectCallout">
            <a:avLst>
              <a:gd name="adj1" fmla="val -138088"/>
              <a:gd name="adj2" fmla="val 194428"/>
              <a:gd name="adj3" fmla="val 16667"/>
            </a:avLst>
          </a:prstGeom>
          <a:effectLst>
            <a:outerShdw blurRad="50800" dist="38100" dir="8100000" algn="t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&lt; 1% </a:t>
            </a:r>
          </a:p>
          <a:p>
            <a:pPr algn="ctr"/>
            <a:r>
              <a:rPr lang="en-US" sz="2000" dirty="0"/>
              <a:t>avg. slowdown</a:t>
            </a:r>
          </a:p>
        </p:txBody>
      </p:sp>
      <p:sp>
        <p:nvSpPr>
          <p:cNvPr id="37" name="Oval 36">
            <a:extLst>
              <a:ext uri="{FF2B5EF4-FFF2-40B4-BE49-F238E27FC236}">
                <a16:creationId xmlns:a16="http://schemas.microsoft.com/office/drawing/2014/main" id="{E6D14734-D5CE-4939-8B0F-EE01A254AE6E}"/>
              </a:ext>
            </a:extLst>
          </p:cNvPr>
          <p:cNvSpPr/>
          <p:nvPr/>
        </p:nvSpPr>
        <p:spPr>
          <a:xfrm>
            <a:off x="4710087" y="4793271"/>
            <a:ext cx="270327" cy="274496"/>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15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strVal val="4*#ppt_w"/>
                                          </p:val>
                                        </p:tav>
                                        <p:tav tm="100000">
                                          <p:val>
                                            <p:strVal val="#ppt_w"/>
                                          </p:val>
                                        </p:tav>
                                      </p:tavLst>
                                    </p:anim>
                                    <p:anim calcmode="lin" valueType="num">
                                      <p:cBhvr>
                                        <p:cTn id="8" dur="500" fill="hold"/>
                                        <p:tgtEl>
                                          <p:spTgt spid="37"/>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500"/>
                            </p:stCondLst>
                            <p:childTnLst>
                              <p:par>
                                <p:cTn id="21" presetID="12" presetClass="entr" presetSubtype="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p:tgtEl>
                                          <p:spTgt spid="34"/>
                                        </p:tgtEl>
                                        <p:attrNameLst>
                                          <p:attrName>ppt_x</p:attrName>
                                        </p:attrNameLst>
                                      </p:cBhvr>
                                      <p:tavLst>
                                        <p:tav tm="0">
                                          <p:val>
                                            <p:strVal val="#ppt_x-#ppt_w*1.125000"/>
                                          </p:val>
                                        </p:tav>
                                        <p:tav tm="100000">
                                          <p:val>
                                            <p:strVal val="#ppt_x"/>
                                          </p:val>
                                        </p:tav>
                                      </p:tavLst>
                                    </p:anim>
                                    <p:animEffect transition="in" filter="wipe(right)">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5656-4BF4-46D7-AE58-1C47BA079176}"/>
              </a:ext>
            </a:extLst>
          </p:cNvPr>
          <p:cNvSpPr>
            <a:spLocks noGrp="1"/>
          </p:cNvSpPr>
          <p:nvPr>
            <p:ph type="title"/>
          </p:nvPr>
        </p:nvSpPr>
        <p:spPr/>
        <p:txBody>
          <a:bodyPr/>
          <a:lstStyle/>
          <a:p>
            <a:r>
              <a:rPr lang="en-US" dirty="0"/>
              <a:t>Evaluation Summary</a:t>
            </a:r>
          </a:p>
        </p:txBody>
      </p:sp>
      <p:sp>
        <p:nvSpPr>
          <p:cNvPr id="4" name="Slide Number Placeholder 3">
            <a:extLst>
              <a:ext uri="{FF2B5EF4-FFF2-40B4-BE49-F238E27FC236}">
                <a16:creationId xmlns:a16="http://schemas.microsoft.com/office/drawing/2014/main" id="{DDEBDA67-50F2-4629-B17E-339E27CCA822}"/>
              </a:ext>
            </a:extLst>
          </p:cNvPr>
          <p:cNvSpPr>
            <a:spLocks noGrp="1"/>
          </p:cNvSpPr>
          <p:nvPr>
            <p:ph type="sldNum" sz="quarter" idx="12"/>
          </p:nvPr>
        </p:nvSpPr>
        <p:spPr/>
        <p:txBody>
          <a:bodyPr/>
          <a:lstStyle/>
          <a:p>
            <a:fld id="{761A266C-5E90-4206-8A84-D0CA263564C1}" type="slidenum">
              <a:rPr lang="en-US" smtClean="0"/>
              <a:t>37</a:t>
            </a:fld>
            <a:endParaRPr lang="en-US"/>
          </a:p>
        </p:txBody>
      </p:sp>
      <p:sp>
        <p:nvSpPr>
          <p:cNvPr id="5" name="Content Placeholder 2">
            <a:extLst>
              <a:ext uri="{FF2B5EF4-FFF2-40B4-BE49-F238E27FC236}">
                <a16:creationId xmlns:a16="http://schemas.microsoft.com/office/drawing/2014/main" id="{3DBCC7E6-F7F1-4F66-8026-0C3DC3C6CB1A}"/>
              </a:ext>
            </a:extLst>
          </p:cNvPr>
          <p:cNvSpPr>
            <a:spLocks noGrp="1"/>
          </p:cNvSpPr>
          <p:nvPr>
            <p:ph idx="1"/>
          </p:nvPr>
        </p:nvSpPr>
        <p:spPr>
          <a:xfrm>
            <a:off x="306388" y="1341438"/>
            <a:ext cx="8531225" cy="4835525"/>
          </a:xfrm>
        </p:spPr>
        <p:txBody>
          <a:bodyPr>
            <a:normAutofit/>
          </a:bodyPr>
          <a:lstStyle/>
          <a:p>
            <a:pPr marL="0" indent="0" algn="ctr">
              <a:buNone/>
            </a:pPr>
            <a:r>
              <a:rPr lang="en-US" sz="3600" i="1" dirty="0">
                <a:sym typeface="Wingdings" panose="05000000000000000000" pitchFamily="2" charset="2"/>
              </a:rPr>
              <a:t>Keys change </a:t>
            </a:r>
            <a:r>
              <a:rPr lang="en-US" sz="3600" b="1" i="1" dirty="0">
                <a:sym typeface="Wingdings" panose="05000000000000000000" pitchFamily="2" charset="2"/>
              </a:rPr>
              <a:t>5020x faster </a:t>
            </a:r>
            <a:r>
              <a:rPr lang="en-US" sz="3600" i="1" dirty="0">
                <a:sym typeface="Wingdings" panose="05000000000000000000" pitchFamily="2" charset="2"/>
              </a:rPr>
              <a:t>than time-to-penetrate with advanced probes</a:t>
            </a:r>
          </a:p>
          <a:p>
            <a:pPr marL="0" indent="0" algn="ctr">
              <a:buNone/>
            </a:pPr>
            <a:endParaRPr lang="en-US" sz="3600" i="1" dirty="0">
              <a:sym typeface="Wingdings" panose="05000000000000000000" pitchFamily="2" charset="2"/>
            </a:endParaRPr>
          </a:p>
          <a:p>
            <a:pPr marL="0" indent="0" algn="ctr">
              <a:buNone/>
            </a:pPr>
            <a:r>
              <a:rPr lang="en-US" sz="3600" i="1" dirty="0">
                <a:sym typeface="Wingdings" panose="05000000000000000000" pitchFamily="2" charset="2"/>
              </a:rPr>
              <a:t>Low performance impact (</a:t>
            </a:r>
            <a:r>
              <a:rPr lang="en-US" sz="3600" b="1" i="1" dirty="0">
                <a:sym typeface="Wingdings" panose="05000000000000000000" pitchFamily="2" charset="2"/>
              </a:rPr>
              <a:t>&lt;1%</a:t>
            </a:r>
            <a:r>
              <a:rPr lang="en-US" sz="3600" i="1" dirty="0">
                <a:sym typeface="Wingdings" panose="05000000000000000000" pitchFamily="2" charset="2"/>
              </a:rPr>
              <a:t>)</a:t>
            </a:r>
            <a:r>
              <a:rPr lang="en-US" sz="3600" b="1" i="1" dirty="0">
                <a:sym typeface="Wingdings" panose="05000000000000000000" pitchFamily="2" charset="2"/>
              </a:rPr>
              <a:t> </a:t>
            </a:r>
            <a:r>
              <a:rPr lang="en-US" sz="3600" i="1" dirty="0">
                <a:sym typeface="Wingdings" panose="05000000000000000000" pitchFamily="2" charset="2"/>
              </a:rPr>
              <a:t>on system</a:t>
            </a:r>
            <a:endParaRPr lang="en-US" sz="3600" dirty="0">
              <a:sym typeface="Wingdings" panose="05000000000000000000" pitchFamily="2" charset="2"/>
            </a:endParaRPr>
          </a:p>
          <a:p>
            <a:pPr marL="0" indent="0" algn="ctr">
              <a:buNone/>
            </a:pPr>
            <a:endParaRPr lang="en-US" sz="3600" dirty="0">
              <a:sym typeface="Wingdings" panose="05000000000000000000" pitchFamily="2" charset="2"/>
            </a:endParaRPr>
          </a:p>
          <a:p>
            <a:pPr marL="0" indent="0" algn="ctr">
              <a:buNone/>
            </a:pPr>
            <a:r>
              <a:rPr lang="en-US" sz="3600" i="1" dirty="0"/>
              <a:t>With network latencies of </a:t>
            </a:r>
            <a:r>
              <a:rPr lang="en-US" sz="3600" b="1" i="1" dirty="0"/>
              <a:t>~1ms/36miles</a:t>
            </a:r>
            <a:r>
              <a:rPr lang="en-US" sz="3600" i="1" dirty="0"/>
              <a:t>, churn </a:t>
            </a:r>
            <a:r>
              <a:rPr lang="en-US" sz="3600" b="1" i="1" dirty="0"/>
              <a:t>invalidates</a:t>
            </a:r>
            <a:r>
              <a:rPr lang="en-US" sz="3600" i="1" dirty="0"/>
              <a:t> information before attackers can use it</a:t>
            </a:r>
          </a:p>
        </p:txBody>
      </p:sp>
    </p:spTree>
    <p:extLst>
      <p:ext uri="{BB962C8B-B14F-4D97-AF65-F5344CB8AC3E}">
        <p14:creationId xmlns:p14="http://schemas.microsoft.com/office/powerpoint/2010/main" val="281512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Snipped 3">
            <a:extLst>
              <a:ext uri="{FF2B5EF4-FFF2-40B4-BE49-F238E27FC236}">
                <a16:creationId xmlns:a16="http://schemas.microsoft.com/office/drawing/2014/main" id="{E901ADB9-C1F8-451D-8526-F3C17313C1AD}"/>
              </a:ext>
            </a:extLst>
          </p:cNvPr>
          <p:cNvSpPr/>
          <p:nvPr/>
        </p:nvSpPr>
        <p:spPr>
          <a:xfrm>
            <a:off x="544499" y="779154"/>
            <a:ext cx="2879024" cy="988716"/>
          </a:xfrm>
          <a:prstGeom prst="snip2DiagRect">
            <a:avLst>
              <a:gd name="adj1" fmla="val 32857"/>
              <a:gd name="adj2" fmla="val 0"/>
            </a:avLst>
          </a:prstGeom>
          <a:solidFill>
            <a:schemeClr val="accent5">
              <a:lumMod val="60000"/>
              <a:lumOff val="40000"/>
            </a:schemeClr>
          </a:solidFill>
          <a:ln w="38100">
            <a:solidFill>
              <a:srgbClr val="4454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Introduction</a:t>
            </a:r>
          </a:p>
        </p:txBody>
      </p:sp>
      <p:sp>
        <p:nvSpPr>
          <p:cNvPr id="9" name="Rectangle: Diagonal Corners Snipped 8">
            <a:extLst>
              <a:ext uri="{FF2B5EF4-FFF2-40B4-BE49-F238E27FC236}">
                <a16:creationId xmlns:a16="http://schemas.microsoft.com/office/drawing/2014/main" id="{956FDDCA-8946-4BB1-B791-6E34CBB52BF6}"/>
              </a:ext>
            </a:extLst>
          </p:cNvPr>
          <p:cNvSpPr>
            <a:spLocks/>
          </p:cNvSpPr>
          <p:nvPr/>
        </p:nvSpPr>
        <p:spPr>
          <a:xfrm>
            <a:off x="4354270" y="3244072"/>
            <a:ext cx="3602736" cy="1234440"/>
          </a:xfrm>
          <a:prstGeom prst="snip2DiagRect">
            <a:avLst>
              <a:gd name="adj1" fmla="val 32857"/>
              <a:gd name="adj2" fmla="val 0"/>
            </a:avLst>
          </a:prstGeom>
          <a:solidFill>
            <a:schemeClr val="accent5">
              <a:lumMod val="20000"/>
              <a:lumOff val="80000"/>
            </a:schemeClr>
          </a:solidFill>
          <a:ln w="381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Evaluations</a:t>
            </a:r>
            <a:endParaRPr lang="en-US" sz="2800" b="1" dirty="0">
              <a:solidFill>
                <a:schemeClr val="tx1"/>
              </a:solidFill>
              <a:latin typeface="Arial" panose="020B0604020202020204" pitchFamily="34" charset="0"/>
              <a:cs typeface="Arial" panose="020B0604020202020204" pitchFamily="34" charset="0"/>
            </a:endParaRPr>
          </a:p>
        </p:txBody>
      </p:sp>
      <p:sp>
        <p:nvSpPr>
          <p:cNvPr id="10" name="Rectangle: Diagonal Corners Snipped 9">
            <a:extLst>
              <a:ext uri="{FF2B5EF4-FFF2-40B4-BE49-F238E27FC236}">
                <a16:creationId xmlns:a16="http://schemas.microsoft.com/office/drawing/2014/main" id="{371EDD90-412C-453A-AB42-711955F24159}"/>
              </a:ext>
            </a:extLst>
          </p:cNvPr>
          <p:cNvSpPr/>
          <p:nvPr/>
        </p:nvSpPr>
        <p:spPr>
          <a:xfrm>
            <a:off x="543163" y="4661116"/>
            <a:ext cx="2880360" cy="987552"/>
          </a:xfrm>
          <a:prstGeom prst="snip2DiagRect">
            <a:avLst>
              <a:gd name="adj1" fmla="val 32857"/>
              <a:gd name="adj2" fmla="val 0"/>
            </a:avLst>
          </a:prstGeom>
          <a:solidFill>
            <a:schemeClr val="accent5">
              <a:lumMod val="60000"/>
              <a:lumOff val="40000"/>
            </a:schemeClr>
          </a:solidFill>
          <a:ln w="38100">
            <a:solidFill>
              <a:srgbClr val="4454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Parting Thoughts</a:t>
            </a:r>
          </a:p>
        </p:txBody>
      </p:sp>
      <p:sp>
        <p:nvSpPr>
          <p:cNvPr id="11" name="Rectangle: Diagonal Corners Snipped 10">
            <a:extLst>
              <a:ext uri="{FF2B5EF4-FFF2-40B4-BE49-F238E27FC236}">
                <a16:creationId xmlns:a16="http://schemas.microsoft.com/office/drawing/2014/main" id="{6A82FB0E-F039-4BD3-8878-26E56BC0A94E}"/>
              </a:ext>
            </a:extLst>
          </p:cNvPr>
          <p:cNvSpPr/>
          <p:nvPr/>
        </p:nvSpPr>
        <p:spPr>
          <a:xfrm>
            <a:off x="543163" y="2073917"/>
            <a:ext cx="2880360" cy="987552"/>
          </a:xfrm>
          <a:prstGeom prst="snip2DiagRect">
            <a:avLst>
              <a:gd name="adj1" fmla="val 32857"/>
              <a:gd name="adj2" fmla="val 0"/>
            </a:avLst>
          </a:prstGeom>
          <a:solidFill>
            <a:schemeClr val="accent5">
              <a:lumMod val="60000"/>
              <a:lumOff val="40000"/>
            </a:schemeClr>
          </a:solidFill>
          <a:ln w="38100">
            <a:solidFill>
              <a:srgbClr val="4454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Morpheus Architecture</a:t>
            </a:r>
          </a:p>
        </p:txBody>
      </p:sp>
    </p:spTree>
    <p:extLst>
      <p:ext uri="{BB962C8B-B14F-4D97-AF65-F5344CB8AC3E}">
        <p14:creationId xmlns:p14="http://schemas.microsoft.com/office/powerpoint/2010/main" val="1592528350"/>
      </p:ext>
    </p:extLst>
  </p:cSld>
  <p:clrMapOvr>
    <a:masterClrMapping/>
  </p:clrMapOvr>
  <mc:AlternateContent xmlns:mc="http://schemas.openxmlformats.org/markup-compatibility/2006" xmlns:p14="http://schemas.microsoft.com/office/powerpoint/2010/main">
    <mc:Choice Requires="p14">
      <p:transition spd="slow" p14:dur="2000" advClick="0" advTm="500"/>
    </mc:Choice>
    <mc:Fallback xmlns="">
      <p:transition spd="slow" advClick="0" advTm="5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Snipped 3">
            <a:extLst>
              <a:ext uri="{FF2B5EF4-FFF2-40B4-BE49-F238E27FC236}">
                <a16:creationId xmlns:a16="http://schemas.microsoft.com/office/drawing/2014/main" id="{E901ADB9-C1F8-451D-8526-F3C17313C1AD}"/>
              </a:ext>
            </a:extLst>
          </p:cNvPr>
          <p:cNvSpPr/>
          <p:nvPr/>
        </p:nvSpPr>
        <p:spPr>
          <a:xfrm>
            <a:off x="544499" y="779154"/>
            <a:ext cx="2879024" cy="988716"/>
          </a:xfrm>
          <a:prstGeom prst="snip2DiagRect">
            <a:avLst>
              <a:gd name="adj1" fmla="val 32857"/>
              <a:gd name="adj2" fmla="val 0"/>
            </a:avLst>
          </a:prstGeom>
          <a:solidFill>
            <a:schemeClr val="accent5">
              <a:lumMod val="60000"/>
              <a:lumOff val="40000"/>
            </a:schemeClr>
          </a:solidFill>
          <a:ln w="38100">
            <a:solidFill>
              <a:srgbClr val="4454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Introduction</a:t>
            </a:r>
          </a:p>
        </p:txBody>
      </p:sp>
      <p:sp>
        <p:nvSpPr>
          <p:cNvPr id="9" name="Rectangle: Diagonal Corners Snipped 8">
            <a:extLst>
              <a:ext uri="{FF2B5EF4-FFF2-40B4-BE49-F238E27FC236}">
                <a16:creationId xmlns:a16="http://schemas.microsoft.com/office/drawing/2014/main" id="{956FDDCA-8946-4BB1-B791-6E34CBB52BF6}"/>
              </a:ext>
            </a:extLst>
          </p:cNvPr>
          <p:cNvSpPr>
            <a:spLocks/>
          </p:cNvSpPr>
          <p:nvPr/>
        </p:nvSpPr>
        <p:spPr>
          <a:xfrm>
            <a:off x="4354270" y="4537672"/>
            <a:ext cx="3602736" cy="1234440"/>
          </a:xfrm>
          <a:prstGeom prst="snip2DiagRect">
            <a:avLst>
              <a:gd name="adj1" fmla="val 32857"/>
              <a:gd name="adj2" fmla="val 0"/>
            </a:avLst>
          </a:prstGeom>
          <a:solidFill>
            <a:schemeClr val="accent5">
              <a:lumMod val="20000"/>
              <a:lumOff val="80000"/>
            </a:schemeClr>
          </a:solidFill>
          <a:ln w="381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Parting Thoughts</a:t>
            </a:r>
            <a:endParaRPr lang="en-US" sz="2800" b="1" dirty="0">
              <a:solidFill>
                <a:schemeClr val="tx1"/>
              </a:solidFill>
              <a:latin typeface="Arial" panose="020B0604020202020204" pitchFamily="34" charset="0"/>
              <a:cs typeface="Arial" panose="020B0604020202020204" pitchFamily="34" charset="0"/>
            </a:endParaRPr>
          </a:p>
        </p:txBody>
      </p:sp>
      <p:sp>
        <p:nvSpPr>
          <p:cNvPr id="11" name="Rectangle: Diagonal Corners Snipped 10">
            <a:extLst>
              <a:ext uri="{FF2B5EF4-FFF2-40B4-BE49-F238E27FC236}">
                <a16:creationId xmlns:a16="http://schemas.microsoft.com/office/drawing/2014/main" id="{6A82FB0E-F039-4BD3-8878-26E56BC0A94E}"/>
              </a:ext>
            </a:extLst>
          </p:cNvPr>
          <p:cNvSpPr/>
          <p:nvPr/>
        </p:nvSpPr>
        <p:spPr>
          <a:xfrm>
            <a:off x="543163" y="2073917"/>
            <a:ext cx="2880360" cy="987552"/>
          </a:xfrm>
          <a:prstGeom prst="snip2DiagRect">
            <a:avLst>
              <a:gd name="adj1" fmla="val 32857"/>
              <a:gd name="adj2" fmla="val 0"/>
            </a:avLst>
          </a:prstGeom>
          <a:solidFill>
            <a:schemeClr val="accent5">
              <a:lumMod val="60000"/>
              <a:lumOff val="40000"/>
            </a:schemeClr>
          </a:solidFill>
          <a:ln w="38100">
            <a:solidFill>
              <a:srgbClr val="4454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Morpheus Architecture</a:t>
            </a:r>
          </a:p>
        </p:txBody>
      </p:sp>
      <p:sp>
        <p:nvSpPr>
          <p:cNvPr id="6" name="Rectangle: Diagonal Corners Snipped 5">
            <a:extLst>
              <a:ext uri="{FF2B5EF4-FFF2-40B4-BE49-F238E27FC236}">
                <a16:creationId xmlns:a16="http://schemas.microsoft.com/office/drawing/2014/main" id="{80ABC2B2-A0B8-41F2-9BF7-0464AC2FF559}"/>
              </a:ext>
            </a:extLst>
          </p:cNvPr>
          <p:cNvSpPr/>
          <p:nvPr/>
        </p:nvSpPr>
        <p:spPr>
          <a:xfrm>
            <a:off x="543163" y="3367516"/>
            <a:ext cx="2880360" cy="987552"/>
          </a:xfrm>
          <a:prstGeom prst="snip2DiagRect">
            <a:avLst>
              <a:gd name="adj1" fmla="val 32857"/>
              <a:gd name="adj2" fmla="val 0"/>
            </a:avLst>
          </a:prstGeom>
          <a:solidFill>
            <a:schemeClr val="accent5">
              <a:lumMod val="60000"/>
              <a:lumOff val="40000"/>
            </a:schemeClr>
          </a:solidFill>
          <a:ln w="38100">
            <a:solidFill>
              <a:srgbClr val="4454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Evaluations</a:t>
            </a:r>
          </a:p>
        </p:txBody>
      </p:sp>
    </p:spTree>
    <p:extLst>
      <p:ext uri="{BB962C8B-B14F-4D97-AF65-F5344CB8AC3E}">
        <p14:creationId xmlns:p14="http://schemas.microsoft.com/office/powerpoint/2010/main" val="815814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3E6BE-EEF3-4B68-B261-7E10146638C4}"/>
              </a:ext>
            </a:extLst>
          </p:cNvPr>
          <p:cNvSpPr>
            <a:spLocks noGrp="1"/>
          </p:cNvSpPr>
          <p:nvPr>
            <p:ph type="title"/>
          </p:nvPr>
        </p:nvSpPr>
        <p:spPr/>
        <p:txBody>
          <a:bodyPr>
            <a:normAutofit/>
          </a:bodyPr>
          <a:lstStyle/>
          <a:p>
            <a:r>
              <a:rPr lang="en-US" dirty="0"/>
              <a:t>Characteristics of Exploits</a:t>
            </a:r>
          </a:p>
        </p:txBody>
      </p:sp>
      <p:sp>
        <p:nvSpPr>
          <p:cNvPr id="3" name="Content Placeholder 2">
            <a:extLst>
              <a:ext uri="{FF2B5EF4-FFF2-40B4-BE49-F238E27FC236}">
                <a16:creationId xmlns:a16="http://schemas.microsoft.com/office/drawing/2014/main" id="{0CC0C7F6-A149-4EE8-884A-9A631D59BDB9}"/>
              </a:ext>
            </a:extLst>
          </p:cNvPr>
          <p:cNvSpPr>
            <a:spLocks noGrp="1"/>
          </p:cNvSpPr>
          <p:nvPr>
            <p:ph idx="1"/>
          </p:nvPr>
        </p:nvSpPr>
        <p:spPr/>
        <p:txBody>
          <a:bodyPr/>
          <a:lstStyle/>
          <a:p>
            <a:r>
              <a:rPr lang="en-US" dirty="0"/>
              <a:t>Benign programs may have vulnerabilities </a:t>
            </a:r>
            <a:r>
              <a:rPr lang="en-US" dirty="0">
                <a:sym typeface="Wingdings" panose="05000000000000000000" pitchFamily="2" charset="2"/>
              </a:rPr>
              <a:t></a:t>
            </a:r>
          </a:p>
          <a:p>
            <a:pPr marL="0" indent="0">
              <a:buNone/>
            </a:pPr>
            <a:r>
              <a:rPr lang="en-US" dirty="0">
                <a:sym typeface="Wingdings" panose="05000000000000000000" pitchFamily="2" charset="2"/>
              </a:rPr>
              <a:t>	Defenses need to be </a:t>
            </a:r>
            <a:r>
              <a:rPr lang="en-US" i="1" dirty="0">
                <a:sym typeface="Wingdings" panose="05000000000000000000" pitchFamily="2" charset="2"/>
              </a:rPr>
              <a:t>vulnerability-tolerant</a:t>
            </a:r>
            <a:endParaRPr lang="en-US" i="1" dirty="0"/>
          </a:p>
          <a:p>
            <a:pPr marL="0" indent="0">
              <a:buNone/>
            </a:pPr>
            <a:endParaRPr lang="en-US" dirty="0"/>
          </a:p>
          <a:p>
            <a:pPr marL="0" indent="0" algn="ctr">
              <a:buNone/>
            </a:pPr>
            <a:r>
              <a:rPr lang="en-US" b="1" i="1" dirty="0"/>
              <a:t>Vulnerabilities + Information Assets = Exploit</a:t>
            </a:r>
            <a:endParaRPr lang="en-US" b="1" dirty="0"/>
          </a:p>
          <a:p>
            <a:pPr marL="0" indent="0">
              <a:buNone/>
            </a:pPr>
            <a:endParaRPr lang="en-US" dirty="0"/>
          </a:p>
          <a:p>
            <a:r>
              <a:rPr lang="en-US" dirty="0"/>
              <a:t>Attackers use </a:t>
            </a:r>
            <a:r>
              <a:rPr lang="en-US" i="1" dirty="0"/>
              <a:t>internal program assets</a:t>
            </a:r>
            <a:r>
              <a:rPr lang="en-US" dirty="0"/>
              <a:t>:</a:t>
            </a:r>
          </a:p>
          <a:p>
            <a:pPr lvl="1"/>
            <a:r>
              <a:rPr lang="en-US" dirty="0"/>
              <a:t>Byproduct of system implementation</a:t>
            </a:r>
          </a:p>
          <a:p>
            <a:pPr lvl="1"/>
            <a:r>
              <a:rPr lang="en-US" dirty="0"/>
              <a:t>Usually not relied-on by programmers</a:t>
            </a:r>
          </a:p>
        </p:txBody>
      </p:sp>
      <p:sp>
        <p:nvSpPr>
          <p:cNvPr id="4" name="Slide Number Placeholder 3">
            <a:extLst>
              <a:ext uri="{FF2B5EF4-FFF2-40B4-BE49-F238E27FC236}">
                <a16:creationId xmlns:a16="http://schemas.microsoft.com/office/drawing/2014/main" id="{350A3F37-8EB5-4C2E-9D0A-FC7766D843A7}"/>
              </a:ext>
            </a:extLst>
          </p:cNvPr>
          <p:cNvSpPr>
            <a:spLocks noGrp="1"/>
          </p:cNvSpPr>
          <p:nvPr>
            <p:ph type="sldNum" sz="quarter" idx="12"/>
          </p:nvPr>
        </p:nvSpPr>
        <p:spPr/>
        <p:txBody>
          <a:bodyPr/>
          <a:lstStyle/>
          <a:p>
            <a:fld id="{761A266C-5E90-4206-8A84-D0CA263564C1}" type="slidenum">
              <a:rPr lang="en-US" smtClean="0"/>
              <a:t>4</a:t>
            </a:fld>
            <a:endParaRPr lang="en-US"/>
          </a:p>
        </p:txBody>
      </p:sp>
      <p:pic>
        <p:nvPicPr>
          <p:cNvPr id="6" name="Graphic 5" descr="Magnifying glass">
            <a:extLst>
              <a:ext uri="{FF2B5EF4-FFF2-40B4-BE49-F238E27FC236}">
                <a16:creationId xmlns:a16="http://schemas.microsoft.com/office/drawing/2014/main" id="{727E347C-C878-4EA5-B549-39C955BD99A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18454" y="2720458"/>
            <a:ext cx="899506" cy="899506"/>
          </a:xfrm>
          <a:prstGeom prst="rect">
            <a:avLst/>
          </a:prstGeom>
        </p:spPr>
      </p:pic>
    </p:spTree>
    <p:extLst>
      <p:ext uri="{BB962C8B-B14F-4D97-AF65-F5344CB8AC3E}">
        <p14:creationId xmlns:p14="http://schemas.microsoft.com/office/powerpoint/2010/main" val="191316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63" presetClass="path" presetSubtype="0" accel="50000" decel="50000" fill="hold" nodeType="afterEffect">
                                  <p:stCondLst>
                                    <p:cond delay="0"/>
                                  </p:stCondLst>
                                  <p:childTnLst>
                                    <p:animMotion origin="layout" path="M -2.77778E-7 1.48148E-6 L 0.46684 1.48148E-6 " pathEditMode="relative" rAng="0" ptsTypes="AA">
                                      <p:cBhvr>
                                        <p:cTn id="15" dur="2000" fill="hold"/>
                                        <p:tgtEl>
                                          <p:spTgt spid="6"/>
                                        </p:tgtEl>
                                        <p:attrNameLst>
                                          <p:attrName>ppt_x</p:attrName>
                                          <p:attrName>ppt_y</p:attrName>
                                        </p:attrNameLst>
                                      </p:cBhvr>
                                      <p:rCtr x="23333" y="0"/>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CFB29-DF6A-478A-8615-CBA78BE3AE66}"/>
              </a:ext>
            </a:extLst>
          </p:cNvPr>
          <p:cNvSpPr>
            <a:spLocks noGrp="1"/>
          </p:cNvSpPr>
          <p:nvPr>
            <p:ph type="title"/>
          </p:nvPr>
        </p:nvSpPr>
        <p:spPr/>
        <p:txBody>
          <a:bodyPr/>
          <a:lstStyle/>
          <a:p>
            <a:r>
              <a:rPr lang="en-US" dirty="0"/>
              <a:t>Limitations of Morpheus</a:t>
            </a:r>
          </a:p>
        </p:txBody>
      </p:sp>
      <p:sp>
        <p:nvSpPr>
          <p:cNvPr id="3" name="Content Placeholder 2">
            <a:extLst>
              <a:ext uri="{FF2B5EF4-FFF2-40B4-BE49-F238E27FC236}">
                <a16:creationId xmlns:a16="http://schemas.microsoft.com/office/drawing/2014/main" id="{A63C96FD-2055-4855-B89F-366436FEDA27}"/>
              </a:ext>
            </a:extLst>
          </p:cNvPr>
          <p:cNvSpPr>
            <a:spLocks noGrp="1"/>
          </p:cNvSpPr>
          <p:nvPr>
            <p:ph idx="1"/>
          </p:nvPr>
        </p:nvSpPr>
        <p:spPr>
          <a:xfrm>
            <a:off x="307024" y="1341503"/>
            <a:ext cx="5619889" cy="4835460"/>
          </a:xfrm>
        </p:spPr>
        <p:txBody>
          <a:bodyPr>
            <a:normAutofit/>
          </a:bodyPr>
          <a:lstStyle/>
          <a:p>
            <a:pPr marL="0" indent="0">
              <a:buNone/>
            </a:pPr>
            <a:endParaRPr lang="en-US" dirty="0">
              <a:sym typeface="Wingdings" panose="05000000000000000000" pitchFamily="2" charset="2"/>
            </a:endParaRPr>
          </a:p>
          <a:p>
            <a:r>
              <a:rPr lang="en-US" dirty="0">
                <a:sym typeface="Wingdings" panose="05000000000000000000" pitchFamily="2" charset="2"/>
              </a:rPr>
              <a:t>Relative Address Attacks</a:t>
            </a:r>
          </a:p>
          <a:p>
            <a:pPr lvl="1"/>
            <a:r>
              <a:rPr lang="en-US" dirty="0">
                <a:sym typeface="Wingdings" panose="05000000000000000000" pitchFamily="2" charset="2"/>
              </a:rPr>
              <a:t>Distance between code &amp; data churns</a:t>
            </a:r>
          </a:p>
          <a:p>
            <a:pPr lvl="1"/>
            <a:r>
              <a:rPr lang="en-US" dirty="0">
                <a:sym typeface="Wingdings" panose="05000000000000000000" pitchFamily="2" charset="2"/>
              </a:rPr>
              <a:t>Distance </a:t>
            </a:r>
            <a:r>
              <a:rPr lang="en-US" i="1" dirty="0">
                <a:sym typeface="Wingdings" panose="05000000000000000000" pitchFamily="2" charset="2"/>
              </a:rPr>
              <a:t>within</a:t>
            </a:r>
            <a:r>
              <a:rPr lang="en-US" dirty="0">
                <a:sym typeface="Wingdings" panose="05000000000000000000" pitchFamily="2" charset="2"/>
              </a:rPr>
              <a:t> segments is preserved</a:t>
            </a:r>
            <a:endParaRPr lang="en-US" dirty="0"/>
          </a:p>
          <a:p>
            <a:pPr marL="0" indent="0">
              <a:buNone/>
            </a:pPr>
            <a:endParaRPr lang="en-US" dirty="0">
              <a:sym typeface="Wingdings" panose="05000000000000000000" pitchFamily="2" charset="2"/>
            </a:endParaRPr>
          </a:p>
          <a:p>
            <a:r>
              <a:rPr lang="en-US" dirty="0">
                <a:sym typeface="Wingdings" panose="05000000000000000000" pitchFamily="2" charset="2"/>
              </a:rPr>
              <a:t>Reliance on Tagged Memory</a:t>
            </a:r>
          </a:p>
          <a:p>
            <a:pPr lvl="1"/>
            <a:r>
              <a:rPr lang="en-US" dirty="0">
                <a:sym typeface="Wingdings" panose="05000000000000000000" pitchFamily="2" charset="2"/>
              </a:rPr>
              <a:t>Enables powerful EMTDs + Churn</a:t>
            </a:r>
          </a:p>
          <a:p>
            <a:pPr lvl="1"/>
            <a:r>
              <a:rPr lang="en-US" dirty="0">
                <a:sym typeface="Wingdings" panose="05000000000000000000" pitchFamily="2" charset="2"/>
              </a:rPr>
              <a:t>Attacks missed by tag-checks are mitigated by EMTDs</a:t>
            </a:r>
          </a:p>
          <a:p>
            <a:pPr lvl="1"/>
            <a:r>
              <a:rPr lang="en-US" dirty="0">
                <a:sym typeface="Wingdings" panose="05000000000000000000" pitchFamily="2" charset="2"/>
              </a:rPr>
              <a:t>Additional complexity of tagging</a:t>
            </a:r>
          </a:p>
        </p:txBody>
      </p:sp>
      <p:sp>
        <p:nvSpPr>
          <p:cNvPr id="4" name="Slide Number Placeholder 3">
            <a:extLst>
              <a:ext uri="{FF2B5EF4-FFF2-40B4-BE49-F238E27FC236}">
                <a16:creationId xmlns:a16="http://schemas.microsoft.com/office/drawing/2014/main" id="{DF74F407-3F9B-4F81-9497-8447607CCA90}"/>
              </a:ext>
            </a:extLst>
          </p:cNvPr>
          <p:cNvSpPr>
            <a:spLocks noGrp="1"/>
          </p:cNvSpPr>
          <p:nvPr>
            <p:ph type="sldNum" sz="quarter" idx="12"/>
          </p:nvPr>
        </p:nvSpPr>
        <p:spPr/>
        <p:txBody>
          <a:bodyPr/>
          <a:lstStyle/>
          <a:p>
            <a:fld id="{761A266C-5E90-4206-8A84-D0CA263564C1}" type="slidenum">
              <a:rPr lang="en-US" smtClean="0"/>
              <a:t>40</a:t>
            </a:fld>
            <a:endParaRPr lang="en-US"/>
          </a:p>
        </p:txBody>
      </p:sp>
      <p:sp>
        <p:nvSpPr>
          <p:cNvPr id="5" name="Rectangle 4">
            <a:extLst>
              <a:ext uri="{FF2B5EF4-FFF2-40B4-BE49-F238E27FC236}">
                <a16:creationId xmlns:a16="http://schemas.microsoft.com/office/drawing/2014/main" id="{2C092ADA-87EB-4B06-92FD-F7A874DD0829}"/>
              </a:ext>
            </a:extLst>
          </p:cNvPr>
          <p:cNvSpPr/>
          <p:nvPr/>
        </p:nvSpPr>
        <p:spPr>
          <a:xfrm rot="21321513">
            <a:off x="1611800" y="325448"/>
            <a:ext cx="3782254" cy="923330"/>
          </a:xfrm>
          <a:prstGeom prst="rect">
            <a:avLst/>
          </a:prstGeom>
          <a:solidFill>
            <a:schemeClr val="bg1"/>
          </a:solidFill>
          <a:ln w="63500" cmpd="thinThick">
            <a:solidFill>
              <a:srgbClr val="FF0000"/>
            </a:solidFill>
          </a:ln>
          <a:effectLst>
            <a:outerShdw blurRad="50800" dist="38100" dir="2700000" algn="tl" rotWithShape="0">
              <a:prstClr val="black">
                <a:alpha val="40000"/>
              </a:prstClr>
            </a:outerShdw>
          </a:effectLst>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Future Work</a:t>
            </a:r>
          </a:p>
        </p:txBody>
      </p:sp>
      <p:sp>
        <p:nvSpPr>
          <p:cNvPr id="6" name="Arrow: Right 5">
            <a:extLst>
              <a:ext uri="{FF2B5EF4-FFF2-40B4-BE49-F238E27FC236}">
                <a16:creationId xmlns:a16="http://schemas.microsoft.com/office/drawing/2014/main" id="{C54B5CD8-F870-418F-807E-9B3EAF92DC7D}"/>
              </a:ext>
            </a:extLst>
          </p:cNvPr>
          <p:cNvSpPr/>
          <p:nvPr/>
        </p:nvSpPr>
        <p:spPr>
          <a:xfrm>
            <a:off x="5571730" y="1923462"/>
            <a:ext cx="1118034" cy="348018"/>
          </a:xfrm>
          <a:prstGeom prst="rightArrow">
            <a:avLst>
              <a:gd name="adj1" fmla="val 49019"/>
              <a:gd name="adj2" fmla="val 50000"/>
            </a:avLst>
          </a:prstGeom>
          <a:solidFill>
            <a:schemeClr val="tx1"/>
          </a:solid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B450853B-9314-434D-8C11-A59F876C8CCA}"/>
              </a:ext>
            </a:extLst>
          </p:cNvPr>
          <p:cNvSpPr/>
          <p:nvPr/>
        </p:nvSpPr>
        <p:spPr>
          <a:xfrm>
            <a:off x="5571730" y="3745088"/>
            <a:ext cx="1118034" cy="348018"/>
          </a:xfrm>
          <a:prstGeom prst="rightArrow">
            <a:avLst>
              <a:gd name="adj1" fmla="val 49019"/>
              <a:gd name="adj2" fmla="val 50000"/>
            </a:avLst>
          </a:prstGeom>
          <a:solidFill>
            <a:schemeClr val="tx1"/>
          </a:solid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4F9579F0-E5D8-4520-97AB-C6C0D766891E}"/>
              </a:ext>
            </a:extLst>
          </p:cNvPr>
          <p:cNvSpPr txBox="1">
            <a:spLocks/>
          </p:cNvSpPr>
          <p:nvPr/>
        </p:nvSpPr>
        <p:spPr>
          <a:xfrm>
            <a:off x="7052630" y="1521861"/>
            <a:ext cx="1615966" cy="115122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ym typeface="Wingdings" panose="05000000000000000000" pitchFamily="2" charset="2"/>
              </a:rPr>
              <a:t>Churn relative distance</a:t>
            </a:r>
          </a:p>
        </p:txBody>
      </p:sp>
      <p:sp>
        <p:nvSpPr>
          <p:cNvPr id="9" name="Content Placeholder 2">
            <a:extLst>
              <a:ext uri="{FF2B5EF4-FFF2-40B4-BE49-F238E27FC236}">
                <a16:creationId xmlns:a16="http://schemas.microsoft.com/office/drawing/2014/main" id="{61C0691D-9388-4322-8D25-71ABCAB1D55D}"/>
              </a:ext>
            </a:extLst>
          </p:cNvPr>
          <p:cNvSpPr txBox="1">
            <a:spLocks/>
          </p:cNvSpPr>
          <p:nvPr/>
        </p:nvSpPr>
        <p:spPr>
          <a:xfrm>
            <a:off x="6884251" y="3343487"/>
            <a:ext cx="1952724" cy="1151220"/>
          </a:xfrm>
          <a:prstGeom prst="rect">
            <a:avLst/>
          </a:prstGeom>
        </p:spPr>
        <p:txBody>
          <a:bodyPr vert="horz" lIns="0" tIns="45720" rIns="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ym typeface="Wingdings" panose="05000000000000000000" pitchFamily="2" charset="2"/>
              </a:rPr>
              <a:t>Support churn without tags</a:t>
            </a:r>
          </a:p>
        </p:txBody>
      </p:sp>
    </p:spTree>
    <p:extLst>
      <p:ext uri="{BB962C8B-B14F-4D97-AF65-F5344CB8AC3E}">
        <p14:creationId xmlns:p14="http://schemas.microsoft.com/office/powerpoint/2010/main" val="75021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4AEB1-4139-43F6-BBCE-A769FE783413}"/>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97D71AAD-6851-4740-B64B-9EF0C72B65E4}"/>
              </a:ext>
            </a:extLst>
          </p:cNvPr>
          <p:cNvSpPr>
            <a:spLocks noGrp="1"/>
          </p:cNvSpPr>
          <p:nvPr>
            <p:ph idx="1"/>
          </p:nvPr>
        </p:nvSpPr>
        <p:spPr/>
        <p:txBody>
          <a:bodyPr>
            <a:normAutofit fontScale="92500" lnSpcReduction="20000"/>
          </a:bodyPr>
          <a:lstStyle/>
          <a:p>
            <a:r>
              <a:rPr lang="en-US" dirty="0"/>
              <a:t>EMTDs + Churn provide vulnerability tolerance</a:t>
            </a:r>
          </a:p>
          <a:p>
            <a:pPr lvl="1"/>
            <a:r>
              <a:rPr lang="en-US" dirty="0"/>
              <a:t>Attackers exploit vulnerabilities &amp; information assets</a:t>
            </a:r>
          </a:p>
          <a:p>
            <a:pPr lvl="1"/>
            <a:r>
              <a:rPr lang="en-US" dirty="0"/>
              <a:t>EMTDs protect assets by churning them to stop </a:t>
            </a:r>
            <a:r>
              <a:rPr lang="en-US" dirty="0" err="1"/>
              <a:t>derandomization</a:t>
            </a:r>
            <a:endParaRPr lang="en-US" dirty="0"/>
          </a:p>
          <a:p>
            <a:pPr marL="0" indent="0">
              <a:buNone/>
            </a:pPr>
            <a:endParaRPr lang="en-US" dirty="0"/>
          </a:p>
          <a:p>
            <a:r>
              <a:rPr lang="en-US" dirty="0"/>
              <a:t>Morpheus shows that with H/W support, we achieve:</a:t>
            </a:r>
          </a:p>
          <a:p>
            <a:pPr lvl="1"/>
            <a:r>
              <a:rPr lang="en-US" dirty="0"/>
              <a:t>High entropy defenses</a:t>
            </a:r>
          </a:p>
          <a:p>
            <a:pPr lvl="1"/>
            <a:r>
              <a:rPr lang="en-US" dirty="0"/>
              <a:t>High durability with churn</a:t>
            </a:r>
          </a:p>
          <a:p>
            <a:pPr lvl="1"/>
            <a:r>
              <a:rPr lang="en-US" dirty="0"/>
              <a:t>Low performance overhead (&lt;1%)</a:t>
            </a:r>
          </a:p>
          <a:p>
            <a:pPr marL="0" indent="0">
              <a:buNone/>
            </a:pPr>
            <a:endParaRPr lang="en-US" dirty="0"/>
          </a:p>
          <a:p>
            <a:r>
              <a:rPr lang="en-US" dirty="0"/>
              <a:t>Future directions of EMTDs + Churn</a:t>
            </a:r>
          </a:p>
          <a:p>
            <a:pPr lvl="1"/>
            <a:r>
              <a:rPr lang="en-US" dirty="0"/>
              <a:t>Achieve stronger control-flow protections</a:t>
            </a:r>
          </a:p>
          <a:p>
            <a:pPr lvl="1"/>
            <a:r>
              <a:rPr lang="en-US" dirty="0"/>
              <a:t>Hinder side-channels</a:t>
            </a:r>
          </a:p>
          <a:p>
            <a:pPr lvl="1"/>
            <a:r>
              <a:rPr lang="en-US" dirty="0"/>
              <a:t>Create additional ensemble defenses</a:t>
            </a:r>
          </a:p>
        </p:txBody>
      </p:sp>
      <p:sp>
        <p:nvSpPr>
          <p:cNvPr id="4" name="Slide Number Placeholder 3">
            <a:extLst>
              <a:ext uri="{FF2B5EF4-FFF2-40B4-BE49-F238E27FC236}">
                <a16:creationId xmlns:a16="http://schemas.microsoft.com/office/drawing/2014/main" id="{AD346B23-EAC5-47DD-A7F5-B0D9AAAAE0E3}"/>
              </a:ext>
            </a:extLst>
          </p:cNvPr>
          <p:cNvSpPr>
            <a:spLocks noGrp="1"/>
          </p:cNvSpPr>
          <p:nvPr>
            <p:ph type="sldNum" sz="quarter" idx="12"/>
          </p:nvPr>
        </p:nvSpPr>
        <p:spPr/>
        <p:txBody>
          <a:bodyPr/>
          <a:lstStyle/>
          <a:p>
            <a:fld id="{761A266C-5E90-4206-8A84-D0CA263564C1}" type="slidenum">
              <a:rPr lang="en-US" smtClean="0"/>
              <a:t>41</a:t>
            </a:fld>
            <a:endParaRPr lang="en-US" dirty="0"/>
          </a:p>
        </p:txBody>
      </p:sp>
      <p:grpSp>
        <p:nvGrpSpPr>
          <p:cNvPr id="5" name="Group 4">
            <a:extLst>
              <a:ext uri="{FF2B5EF4-FFF2-40B4-BE49-F238E27FC236}">
                <a16:creationId xmlns:a16="http://schemas.microsoft.com/office/drawing/2014/main" id="{F7174FF8-4F94-0B4D-94C7-F949D558D933}"/>
              </a:ext>
            </a:extLst>
          </p:cNvPr>
          <p:cNvGrpSpPr/>
          <p:nvPr/>
        </p:nvGrpSpPr>
        <p:grpSpPr>
          <a:xfrm>
            <a:off x="6506987" y="4011560"/>
            <a:ext cx="1828800" cy="1828800"/>
            <a:chOff x="6506987" y="4011560"/>
            <a:chExt cx="1828800" cy="1828800"/>
          </a:xfrm>
        </p:grpSpPr>
        <p:sp>
          <p:nvSpPr>
            <p:cNvPr id="6" name="Oval 5">
              <a:extLst>
                <a:ext uri="{FF2B5EF4-FFF2-40B4-BE49-F238E27FC236}">
                  <a16:creationId xmlns:a16="http://schemas.microsoft.com/office/drawing/2014/main" id="{C1E1D1A9-0FC6-FA47-9E48-FB85AC83E484}"/>
                </a:ext>
              </a:extLst>
            </p:cNvPr>
            <p:cNvSpPr/>
            <p:nvPr/>
          </p:nvSpPr>
          <p:spPr>
            <a:xfrm rot="1052161">
              <a:off x="6506987" y="4011560"/>
              <a:ext cx="1828800" cy="1828800"/>
            </a:xfrm>
            <a:prstGeom prst="ellipse">
              <a:avLst/>
            </a:prstGeom>
            <a:solidFill>
              <a:schemeClr val="accent5">
                <a:lumMod val="20000"/>
                <a:lumOff val="80000"/>
              </a:schemeClr>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tx1"/>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88EA0847-6DE9-1A40-B50D-931AA9F2F56A}"/>
                </a:ext>
              </a:extLst>
            </p:cNvPr>
            <p:cNvSpPr txBox="1"/>
            <p:nvPr/>
          </p:nvSpPr>
          <p:spPr>
            <a:xfrm>
              <a:off x="6609946" y="4190637"/>
              <a:ext cx="811441" cy="1323439"/>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8000" b="1">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4400" dirty="0">
                  <a:solidFill>
                    <a:schemeClr val="tx1"/>
                  </a:solidFill>
                </a:rPr>
                <a:t>?</a:t>
              </a:r>
            </a:p>
          </p:txBody>
        </p:sp>
        <p:sp>
          <p:nvSpPr>
            <p:cNvPr id="8" name="TextBox 7">
              <a:extLst>
                <a:ext uri="{FF2B5EF4-FFF2-40B4-BE49-F238E27FC236}">
                  <a16:creationId xmlns:a16="http://schemas.microsoft.com/office/drawing/2014/main" id="{A4CF52E4-D8A1-1D46-927E-2402167F4218}"/>
                </a:ext>
              </a:extLst>
            </p:cNvPr>
            <p:cNvSpPr txBox="1"/>
            <p:nvPr/>
          </p:nvSpPr>
          <p:spPr>
            <a:xfrm rot="2482602">
              <a:off x="7416539" y="4449221"/>
              <a:ext cx="811441" cy="1323439"/>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8000" b="1">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4400" dirty="0">
                  <a:solidFill>
                    <a:schemeClr val="tx1"/>
                  </a:solidFill>
                </a:rPr>
                <a:t>?</a:t>
              </a:r>
            </a:p>
          </p:txBody>
        </p:sp>
      </p:grpSp>
    </p:spTree>
    <p:extLst>
      <p:ext uri="{BB962C8B-B14F-4D97-AF65-F5344CB8AC3E}">
        <p14:creationId xmlns:p14="http://schemas.microsoft.com/office/powerpoint/2010/main" val="168284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500"/>
                                        <p:tgtEl>
                                          <p:spTgt spid="3">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animEffect transition="in" filter="fade">
                                      <p:cBhvr>
                                        <p:cTn id="30" dur="500"/>
                                        <p:tgtEl>
                                          <p:spTgt spid="3">
                                            <p:txEl>
                                              <p:pRg st="12" end="1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7AA0B-4741-4F80-816F-CE6258304048}"/>
              </a:ext>
            </a:extLst>
          </p:cNvPr>
          <p:cNvSpPr>
            <a:spLocks noGrp="1"/>
          </p:cNvSpPr>
          <p:nvPr>
            <p:ph type="title"/>
          </p:nvPr>
        </p:nvSpPr>
        <p:spPr/>
        <p:txBody>
          <a:bodyPr/>
          <a:lstStyle/>
          <a:p>
            <a:r>
              <a:rPr lang="en-US" dirty="0"/>
              <a:t>// BACKUP</a:t>
            </a:r>
          </a:p>
        </p:txBody>
      </p:sp>
      <p:sp>
        <p:nvSpPr>
          <p:cNvPr id="3" name="Text Placeholder 2">
            <a:extLst>
              <a:ext uri="{FF2B5EF4-FFF2-40B4-BE49-F238E27FC236}">
                <a16:creationId xmlns:a16="http://schemas.microsoft.com/office/drawing/2014/main" id="{ADCCF0E3-3E9C-474F-9239-0750C26C0FC4}"/>
              </a:ext>
            </a:extLst>
          </p:cNvPr>
          <p:cNvSpPr>
            <a:spLocks noGrp="1"/>
          </p:cNvSpPr>
          <p:nvPr>
            <p:ph type="body" idx="1"/>
          </p:nvPr>
        </p:nvSpPr>
        <p:spPr/>
        <p:txBody>
          <a:bodyPr/>
          <a:lstStyle/>
          <a:p>
            <a:r>
              <a:rPr lang="en-US" i="1" dirty="0"/>
              <a:t>Beep </a:t>
            </a:r>
            <a:r>
              <a:rPr lang="en-US" i="1" dirty="0" err="1"/>
              <a:t>Beep</a:t>
            </a:r>
            <a:endParaRPr lang="en-US" i="1" dirty="0"/>
          </a:p>
        </p:txBody>
      </p:sp>
      <p:sp>
        <p:nvSpPr>
          <p:cNvPr id="4" name="Slide Number Placeholder 3">
            <a:extLst>
              <a:ext uri="{FF2B5EF4-FFF2-40B4-BE49-F238E27FC236}">
                <a16:creationId xmlns:a16="http://schemas.microsoft.com/office/drawing/2014/main" id="{7B527A04-7CB7-477E-9888-EF26A92CBE14}"/>
              </a:ext>
            </a:extLst>
          </p:cNvPr>
          <p:cNvSpPr>
            <a:spLocks noGrp="1"/>
          </p:cNvSpPr>
          <p:nvPr>
            <p:ph type="sldNum" sz="quarter" idx="12"/>
          </p:nvPr>
        </p:nvSpPr>
        <p:spPr/>
        <p:txBody>
          <a:bodyPr/>
          <a:lstStyle/>
          <a:p>
            <a:fld id="{761A266C-5E90-4206-8A84-D0CA263564C1}" type="slidenum">
              <a:rPr lang="en-US" smtClean="0"/>
              <a:t>42</a:t>
            </a:fld>
            <a:endParaRPr lang="en-US"/>
          </a:p>
        </p:txBody>
      </p:sp>
    </p:spTree>
    <p:extLst>
      <p:ext uri="{BB962C8B-B14F-4D97-AF65-F5344CB8AC3E}">
        <p14:creationId xmlns:p14="http://schemas.microsoft.com/office/powerpoint/2010/main" val="3095745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1CB4B5-2C0E-40C6-90B0-81B6B29C8B1F}"/>
              </a:ext>
            </a:extLst>
          </p:cNvPr>
          <p:cNvSpPr>
            <a:spLocks noGrp="1"/>
          </p:cNvSpPr>
          <p:nvPr>
            <p:ph type="title"/>
          </p:nvPr>
        </p:nvSpPr>
        <p:spPr/>
        <p:txBody>
          <a:bodyPr/>
          <a:lstStyle/>
          <a:p>
            <a:r>
              <a:rPr lang="en-US" dirty="0"/>
              <a:t>SPEC 2006 Detail</a:t>
            </a:r>
          </a:p>
        </p:txBody>
      </p:sp>
      <p:pic>
        <p:nvPicPr>
          <p:cNvPr id="41" name="Content Placeholder 40">
            <a:extLst>
              <a:ext uri="{FF2B5EF4-FFF2-40B4-BE49-F238E27FC236}">
                <a16:creationId xmlns:a16="http://schemas.microsoft.com/office/drawing/2014/main" id="{18F62096-4AE8-4059-A12B-1EE335747FF3}"/>
              </a:ext>
            </a:extLst>
          </p:cNvPr>
          <p:cNvPicPr>
            <a:picLocks noGrp="1" noChangeAspect="1"/>
          </p:cNvPicPr>
          <p:nvPr>
            <p:ph idx="1"/>
          </p:nvPr>
        </p:nvPicPr>
        <p:blipFill>
          <a:blip r:embed="rId2"/>
          <a:stretch>
            <a:fillRect/>
          </a:stretch>
        </p:blipFill>
        <p:spPr>
          <a:xfrm>
            <a:off x="628651" y="1410498"/>
            <a:ext cx="7886700" cy="4848438"/>
          </a:xfrm>
          <a:prstGeom prst="rect">
            <a:avLst/>
          </a:prstGeom>
        </p:spPr>
      </p:pic>
      <p:sp>
        <p:nvSpPr>
          <p:cNvPr id="4" name="Slide Number Placeholder 3">
            <a:extLst>
              <a:ext uri="{FF2B5EF4-FFF2-40B4-BE49-F238E27FC236}">
                <a16:creationId xmlns:a16="http://schemas.microsoft.com/office/drawing/2014/main" id="{A03A1135-94A4-4576-B5C8-855001D0AB96}"/>
              </a:ext>
            </a:extLst>
          </p:cNvPr>
          <p:cNvSpPr>
            <a:spLocks noGrp="1"/>
          </p:cNvSpPr>
          <p:nvPr>
            <p:ph type="sldNum" sz="quarter" idx="12"/>
          </p:nvPr>
        </p:nvSpPr>
        <p:spPr/>
        <p:txBody>
          <a:bodyPr/>
          <a:lstStyle/>
          <a:p>
            <a:fld id="{761A266C-5E90-4206-8A84-D0CA263564C1}" type="slidenum">
              <a:rPr lang="en-US" smtClean="0"/>
              <a:t>43</a:t>
            </a:fld>
            <a:endParaRPr lang="en-US"/>
          </a:p>
        </p:txBody>
      </p:sp>
      <p:sp>
        <p:nvSpPr>
          <p:cNvPr id="42" name="Speech Bubble: Rectangle with Corners Rounded 41">
            <a:extLst>
              <a:ext uri="{FF2B5EF4-FFF2-40B4-BE49-F238E27FC236}">
                <a16:creationId xmlns:a16="http://schemas.microsoft.com/office/drawing/2014/main" id="{FF92B87F-D32E-44EA-AB2C-AAFB7089358F}"/>
              </a:ext>
            </a:extLst>
          </p:cNvPr>
          <p:cNvSpPr/>
          <p:nvPr/>
        </p:nvSpPr>
        <p:spPr>
          <a:xfrm>
            <a:off x="6929272" y="2429197"/>
            <a:ext cx="1907703" cy="572335"/>
          </a:xfrm>
          <a:prstGeom prst="wedgeRoundRectCallout">
            <a:avLst>
              <a:gd name="adj1" fmla="val 9941"/>
              <a:gd name="adj2" fmla="val 134942"/>
              <a:gd name="adj3" fmla="val 16667"/>
            </a:avLst>
          </a:prstGeom>
          <a:effectLst>
            <a:outerShdw blurRad="50800" dist="38100" dir="8100000" algn="t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Should be Rarely Encountered!</a:t>
            </a:r>
          </a:p>
        </p:txBody>
      </p:sp>
    </p:spTree>
    <p:extLst>
      <p:ext uri="{BB962C8B-B14F-4D97-AF65-F5344CB8AC3E}">
        <p14:creationId xmlns:p14="http://schemas.microsoft.com/office/powerpoint/2010/main" val="1688158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3763C-0BFB-41C8-B47A-7FF5BB370075}"/>
              </a:ext>
            </a:extLst>
          </p:cNvPr>
          <p:cNvSpPr>
            <a:spLocks noGrp="1"/>
          </p:cNvSpPr>
          <p:nvPr>
            <p:ph type="title"/>
          </p:nvPr>
        </p:nvSpPr>
        <p:spPr/>
        <p:txBody>
          <a:bodyPr/>
          <a:lstStyle/>
          <a:p>
            <a:r>
              <a:rPr lang="en-US" dirty="0"/>
              <a:t>Penetration Testing</a:t>
            </a:r>
          </a:p>
        </p:txBody>
      </p:sp>
      <p:sp>
        <p:nvSpPr>
          <p:cNvPr id="3" name="Content Placeholder 2">
            <a:extLst>
              <a:ext uri="{FF2B5EF4-FFF2-40B4-BE49-F238E27FC236}">
                <a16:creationId xmlns:a16="http://schemas.microsoft.com/office/drawing/2014/main" id="{D59584DB-955B-4317-81CD-DA2423F97345}"/>
              </a:ext>
            </a:extLst>
          </p:cNvPr>
          <p:cNvSpPr>
            <a:spLocks noGrp="1"/>
          </p:cNvSpPr>
          <p:nvPr>
            <p:ph idx="1"/>
          </p:nvPr>
        </p:nvSpPr>
        <p:spPr/>
        <p:txBody>
          <a:bodyPr/>
          <a:lstStyle/>
          <a:p>
            <a:r>
              <a:rPr lang="en-US" dirty="0"/>
              <a:t>RIPE testing suite</a:t>
            </a:r>
          </a:p>
          <a:p>
            <a:pPr lvl="1"/>
            <a:r>
              <a:rPr lang="en-US" dirty="0"/>
              <a:t>Used a subset of attacks ported to RISC-V</a:t>
            </a:r>
          </a:p>
          <a:p>
            <a:pPr lvl="1"/>
            <a:r>
              <a:rPr lang="en-US" dirty="0"/>
              <a:t>Code injection</a:t>
            </a:r>
          </a:p>
          <a:p>
            <a:pPr lvl="2"/>
            <a:r>
              <a:rPr lang="en-US" dirty="0"/>
              <a:t>Code is encrypted → injected code is invalid</a:t>
            </a:r>
          </a:p>
          <a:p>
            <a:pPr lvl="1"/>
            <a:r>
              <a:rPr lang="en-US" dirty="0"/>
              <a:t>Code reuse (ROP)</a:t>
            </a:r>
          </a:p>
          <a:p>
            <a:pPr lvl="2"/>
            <a:r>
              <a:rPr lang="en-US" dirty="0"/>
              <a:t>Locations shifted → injected return addresses invalid</a:t>
            </a:r>
          </a:p>
          <a:p>
            <a:endParaRPr lang="en-US" dirty="0"/>
          </a:p>
          <a:p>
            <a:r>
              <a:rPr lang="en-US" dirty="0"/>
              <a:t>Back-Call-Site Attack (breaks Active-Set CFI)</a:t>
            </a:r>
          </a:p>
        </p:txBody>
      </p:sp>
      <p:sp>
        <p:nvSpPr>
          <p:cNvPr id="4" name="Slide Number Placeholder 3">
            <a:extLst>
              <a:ext uri="{FF2B5EF4-FFF2-40B4-BE49-F238E27FC236}">
                <a16:creationId xmlns:a16="http://schemas.microsoft.com/office/drawing/2014/main" id="{E97C760E-2756-4E66-997F-F2E0F85B934A}"/>
              </a:ext>
            </a:extLst>
          </p:cNvPr>
          <p:cNvSpPr>
            <a:spLocks noGrp="1"/>
          </p:cNvSpPr>
          <p:nvPr>
            <p:ph type="sldNum" sz="quarter" idx="12"/>
          </p:nvPr>
        </p:nvSpPr>
        <p:spPr/>
        <p:txBody>
          <a:bodyPr/>
          <a:lstStyle/>
          <a:p>
            <a:fld id="{761A266C-5E90-4206-8A84-D0CA263564C1}" type="slidenum">
              <a:rPr lang="en-US" smtClean="0"/>
              <a:t>44</a:t>
            </a:fld>
            <a:endParaRPr lang="en-US"/>
          </a:p>
        </p:txBody>
      </p:sp>
    </p:spTree>
    <p:extLst>
      <p:ext uri="{BB962C8B-B14F-4D97-AF65-F5344CB8AC3E}">
        <p14:creationId xmlns:p14="http://schemas.microsoft.com/office/powerpoint/2010/main" val="39763383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1835-DF05-4F41-9258-AED26AB4BEAF}"/>
              </a:ext>
            </a:extLst>
          </p:cNvPr>
          <p:cNvSpPr>
            <a:spLocks noGrp="1"/>
          </p:cNvSpPr>
          <p:nvPr>
            <p:ph type="title"/>
          </p:nvPr>
        </p:nvSpPr>
        <p:spPr/>
        <p:txBody>
          <a:bodyPr/>
          <a:lstStyle/>
          <a:p>
            <a:r>
              <a:rPr lang="en-US" dirty="0"/>
              <a:t>Hardware Area Estimate</a:t>
            </a:r>
          </a:p>
        </p:txBody>
      </p:sp>
      <p:sp>
        <p:nvSpPr>
          <p:cNvPr id="3" name="Content Placeholder 2">
            <a:extLst>
              <a:ext uri="{FF2B5EF4-FFF2-40B4-BE49-F238E27FC236}">
                <a16:creationId xmlns:a16="http://schemas.microsoft.com/office/drawing/2014/main" id="{A1D5133C-2F82-4730-9DD4-71C8041A2A1E}"/>
              </a:ext>
            </a:extLst>
          </p:cNvPr>
          <p:cNvSpPr>
            <a:spLocks noGrp="1"/>
          </p:cNvSpPr>
          <p:nvPr>
            <p:ph idx="1"/>
          </p:nvPr>
        </p:nvSpPr>
        <p:spPr/>
        <p:txBody>
          <a:bodyPr/>
          <a:lstStyle/>
          <a:p>
            <a:r>
              <a:rPr lang="en-US" i="1" dirty="0"/>
              <a:t>[Not in paper]</a:t>
            </a:r>
          </a:p>
          <a:p>
            <a:r>
              <a:rPr lang="en-US" dirty="0"/>
              <a:t>Baseline: </a:t>
            </a:r>
            <a:r>
              <a:rPr lang="en-US" dirty="0" err="1"/>
              <a:t>SiFive</a:t>
            </a:r>
            <a:r>
              <a:rPr lang="en-US" dirty="0"/>
              <a:t> U54 - 28nm estimate</a:t>
            </a:r>
          </a:p>
          <a:p>
            <a:pPr lvl="1"/>
            <a:r>
              <a:rPr lang="en-US" dirty="0"/>
              <a:t>CACTI 7 for cache sizes</a:t>
            </a:r>
          </a:p>
          <a:p>
            <a:pPr lvl="1"/>
            <a:r>
              <a:rPr lang="en-US" dirty="0"/>
              <a:t>QARMA estimated from original work</a:t>
            </a:r>
          </a:p>
          <a:p>
            <a:pPr lvl="1"/>
            <a:r>
              <a:rPr lang="en-US" dirty="0"/>
              <a:t>Churn Support </a:t>
            </a:r>
            <a:r>
              <a:rPr lang="en-US" dirty="0">
                <a:sym typeface="Wingdings" panose="05000000000000000000" pitchFamily="2" charset="2"/>
              </a:rPr>
              <a:t> smaller 64-bit core from </a:t>
            </a:r>
            <a:r>
              <a:rPr lang="en-US" dirty="0" err="1">
                <a:sym typeface="Wingdings" panose="05000000000000000000" pitchFamily="2" charset="2"/>
              </a:rPr>
              <a:t>SiFive</a:t>
            </a:r>
            <a:endParaRPr lang="en-US" dirty="0"/>
          </a:p>
        </p:txBody>
      </p:sp>
      <p:sp>
        <p:nvSpPr>
          <p:cNvPr id="4" name="Slide Number Placeholder 3">
            <a:extLst>
              <a:ext uri="{FF2B5EF4-FFF2-40B4-BE49-F238E27FC236}">
                <a16:creationId xmlns:a16="http://schemas.microsoft.com/office/drawing/2014/main" id="{DD662C7E-5005-4B06-A707-32783AD12F04}"/>
              </a:ext>
            </a:extLst>
          </p:cNvPr>
          <p:cNvSpPr>
            <a:spLocks noGrp="1"/>
          </p:cNvSpPr>
          <p:nvPr>
            <p:ph type="sldNum" sz="quarter" idx="12"/>
          </p:nvPr>
        </p:nvSpPr>
        <p:spPr/>
        <p:txBody>
          <a:bodyPr/>
          <a:lstStyle/>
          <a:p>
            <a:fld id="{761A266C-5E90-4206-8A84-D0CA263564C1}" type="slidenum">
              <a:rPr lang="en-US" smtClean="0"/>
              <a:t>45</a:t>
            </a:fld>
            <a:endParaRPr lang="en-US"/>
          </a:p>
        </p:txBody>
      </p:sp>
      <p:graphicFrame>
        <p:nvGraphicFramePr>
          <p:cNvPr id="5" name="Table 4">
            <a:extLst>
              <a:ext uri="{FF2B5EF4-FFF2-40B4-BE49-F238E27FC236}">
                <a16:creationId xmlns:a16="http://schemas.microsoft.com/office/drawing/2014/main" id="{1DD8C418-6C76-427C-A575-96391B5F1E4F}"/>
              </a:ext>
            </a:extLst>
          </p:cNvPr>
          <p:cNvGraphicFramePr>
            <a:graphicFrameLocks noGrp="1"/>
          </p:cNvGraphicFramePr>
          <p:nvPr>
            <p:extLst>
              <p:ext uri="{D42A27DB-BD31-4B8C-83A1-F6EECF244321}">
                <p14:modId xmlns:p14="http://schemas.microsoft.com/office/powerpoint/2010/main" val="4294961341"/>
              </p:ext>
            </p:extLst>
          </p:nvPr>
        </p:nvGraphicFramePr>
        <p:xfrm>
          <a:off x="1081585" y="3759233"/>
          <a:ext cx="6980830" cy="2225040"/>
        </p:xfrm>
        <a:graphic>
          <a:graphicData uri="http://schemas.openxmlformats.org/drawingml/2006/table">
            <a:tbl>
              <a:tblPr firstRow="1" lastRow="1" bandRow="1">
                <a:tableStyleId>{3B4B98B0-60AC-42C2-AFA5-B58CD77FA1E5}</a:tableStyleId>
              </a:tblPr>
              <a:tblGrid>
                <a:gridCol w="1890214">
                  <a:extLst>
                    <a:ext uri="{9D8B030D-6E8A-4147-A177-3AD203B41FA5}">
                      <a16:colId xmlns:a16="http://schemas.microsoft.com/office/drawing/2014/main" val="3623948886"/>
                    </a:ext>
                  </a:extLst>
                </a:gridCol>
                <a:gridCol w="1736678">
                  <a:extLst>
                    <a:ext uri="{9D8B030D-6E8A-4147-A177-3AD203B41FA5}">
                      <a16:colId xmlns:a16="http://schemas.microsoft.com/office/drawing/2014/main" val="3279213965"/>
                    </a:ext>
                  </a:extLst>
                </a:gridCol>
                <a:gridCol w="1736678">
                  <a:extLst>
                    <a:ext uri="{9D8B030D-6E8A-4147-A177-3AD203B41FA5}">
                      <a16:colId xmlns:a16="http://schemas.microsoft.com/office/drawing/2014/main" val="2593411402"/>
                    </a:ext>
                  </a:extLst>
                </a:gridCol>
                <a:gridCol w="1617260">
                  <a:extLst>
                    <a:ext uri="{9D8B030D-6E8A-4147-A177-3AD203B41FA5}">
                      <a16:colId xmlns:a16="http://schemas.microsoft.com/office/drawing/2014/main" val="2860871021"/>
                    </a:ext>
                  </a:extLst>
                </a:gridCol>
              </a:tblGrid>
              <a:tr h="370840">
                <a:tc>
                  <a:txBody>
                    <a:bodyPr/>
                    <a:lstStyle/>
                    <a:p>
                      <a:endParaRPr lang="en-US" dirty="0"/>
                    </a:p>
                  </a:txBody>
                  <a:tcPr/>
                </a:tc>
                <a:tc>
                  <a:txBody>
                    <a:bodyPr/>
                    <a:lstStyle/>
                    <a:p>
                      <a:pPr algn="ctr"/>
                      <a:r>
                        <a:rPr lang="en-US" dirty="0" err="1"/>
                        <a:t>SiFive</a:t>
                      </a:r>
                      <a:r>
                        <a:rPr lang="en-US" dirty="0"/>
                        <a:t> U54-MC</a:t>
                      </a:r>
                    </a:p>
                  </a:txBody>
                  <a:tcPr/>
                </a:tc>
                <a:tc gridSpan="2">
                  <a:txBody>
                    <a:bodyPr/>
                    <a:lstStyle/>
                    <a:p>
                      <a:pPr algn="ctr"/>
                      <a:r>
                        <a:rPr lang="en-US" dirty="0"/>
                        <a:t>Morpheus</a:t>
                      </a:r>
                    </a:p>
                  </a:txBody>
                  <a:tcPr/>
                </a:tc>
                <a:tc hMerge="1">
                  <a:txBody>
                    <a:bodyPr/>
                    <a:lstStyle/>
                    <a:p>
                      <a:endParaRPr lang="en-US" dirty="0"/>
                    </a:p>
                  </a:txBody>
                  <a:tcPr/>
                </a:tc>
                <a:extLst>
                  <a:ext uri="{0D108BD9-81ED-4DB2-BD59-A6C34878D82A}">
                    <a16:rowId xmlns:a16="http://schemas.microsoft.com/office/drawing/2014/main" val="2296645508"/>
                  </a:ext>
                </a:extLst>
              </a:tr>
              <a:tr h="370840">
                <a:tc>
                  <a:txBody>
                    <a:bodyPr/>
                    <a:lstStyle/>
                    <a:p>
                      <a:r>
                        <a:rPr lang="en-US" dirty="0"/>
                        <a:t>U54 w/ Caches</a:t>
                      </a:r>
                    </a:p>
                  </a:txBody>
                  <a:tcPr/>
                </a:tc>
                <a:tc>
                  <a:txBody>
                    <a:bodyPr/>
                    <a:lstStyle/>
                    <a:p>
                      <a:r>
                        <a:rPr lang="en-US" dirty="0"/>
                        <a:t>2.249 mm</a:t>
                      </a:r>
                      <a:r>
                        <a:rPr lang="en-US" baseline="30000" dirty="0"/>
                        <a:t>2</a:t>
                      </a:r>
                      <a:endParaRPr lang="en-US" dirty="0"/>
                    </a:p>
                  </a:txBody>
                  <a:tcPr/>
                </a:tc>
                <a:tc>
                  <a:txBody>
                    <a:bodyPr/>
                    <a:lstStyle/>
                    <a:p>
                      <a:r>
                        <a:rPr lang="en-US" dirty="0"/>
                        <a:t>2.249 mm</a:t>
                      </a:r>
                      <a:r>
                        <a:rPr lang="en-US" baseline="30000" dirty="0"/>
                        <a:t>2</a:t>
                      </a:r>
                      <a:endParaRPr lang="en-US" dirty="0"/>
                    </a:p>
                  </a:txBody>
                  <a:tcPr/>
                </a:tc>
                <a:tc>
                  <a:txBody>
                    <a:bodyPr/>
                    <a:lstStyle/>
                    <a:p>
                      <a:r>
                        <a:rPr lang="en-US" dirty="0"/>
                        <a:t>-</a:t>
                      </a:r>
                    </a:p>
                  </a:txBody>
                  <a:tcPr/>
                </a:tc>
                <a:extLst>
                  <a:ext uri="{0D108BD9-81ED-4DB2-BD59-A6C34878D82A}">
                    <a16:rowId xmlns:a16="http://schemas.microsoft.com/office/drawing/2014/main" val="2470107279"/>
                  </a:ext>
                </a:extLst>
              </a:tr>
              <a:tr h="370840">
                <a:tc>
                  <a:txBody>
                    <a:bodyPr/>
                    <a:lstStyle/>
                    <a:p>
                      <a:r>
                        <a:rPr lang="en-US" dirty="0"/>
                        <a:t>+ Tagged Memory</a:t>
                      </a:r>
                    </a:p>
                  </a:txBody>
                  <a:tcPr/>
                </a:tc>
                <a:tc>
                  <a:txBody>
                    <a:bodyPr/>
                    <a:lstStyle/>
                    <a:p>
                      <a:r>
                        <a:rPr lang="en-US" dirty="0"/>
                        <a:t>-</a:t>
                      </a:r>
                    </a:p>
                  </a:txBody>
                  <a:tcPr/>
                </a:tc>
                <a:tc>
                  <a:txBody>
                    <a:bodyPr/>
                    <a:lstStyle/>
                    <a:p>
                      <a:r>
                        <a:rPr lang="en-US" dirty="0"/>
                        <a:t>0.084 mm</a:t>
                      </a:r>
                      <a:r>
                        <a:rPr lang="en-US" baseline="30000" dirty="0"/>
                        <a:t>2</a:t>
                      </a:r>
                      <a:endParaRPr lang="en-US" dirty="0"/>
                    </a:p>
                  </a:txBody>
                  <a:tcPr/>
                </a:tc>
                <a:tc>
                  <a:txBody>
                    <a:bodyPr/>
                    <a:lstStyle/>
                    <a:p>
                      <a:r>
                        <a:rPr lang="en-US" dirty="0"/>
                        <a:t>3.74%</a:t>
                      </a:r>
                    </a:p>
                  </a:txBody>
                  <a:tcPr/>
                </a:tc>
                <a:extLst>
                  <a:ext uri="{0D108BD9-81ED-4DB2-BD59-A6C34878D82A}">
                    <a16:rowId xmlns:a16="http://schemas.microsoft.com/office/drawing/2014/main" val="1890945720"/>
                  </a:ext>
                </a:extLst>
              </a:tr>
              <a:tr h="370840">
                <a:tc>
                  <a:txBody>
                    <a:bodyPr/>
                    <a:lstStyle/>
                    <a:p>
                      <a:r>
                        <a:rPr lang="en-US" dirty="0"/>
                        <a:t>+ QARMA</a:t>
                      </a:r>
                    </a:p>
                  </a:txBody>
                  <a:tcPr/>
                </a:tc>
                <a:tc>
                  <a:txBody>
                    <a:bodyPr/>
                    <a:lstStyle/>
                    <a:p>
                      <a:r>
                        <a:rPr lang="en-US" dirty="0"/>
                        <a:t>-</a:t>
                      </a:r>
                    </a:p>
                  </a:txBody>
                  <a:tcPr/>
                </a:tc>
                <a:tc>
                  <a:txBody>
                    <a:bodyPr/>
                    <a:lstStyle/>
                    <a:p>
                      <a:r>
                        <a:rPr lang="en-US" dirty="0"/>
                        <a:t>0.044 mm</a:t>
                      </a:r>
                      <a:r>
                        <a:rPr lang="en-US" baseline="30000" dirty="0"/>
                        <a:t>2</a:t>
                      </a:r>
                      <a:endParaRPr lang="en-US" dirty="0"/>
                    </a:p>
                  </a:txBody>
                  <a:tcPr/>
                </a:tc>
                <a:tc>
                  <a:txBody>
                    <a:bodyPr/>
                    <a:lstStyle/>
                    <a:p>
                      <a:r>
                        <a:rPr lang="en-US" dirty="0"/>
                        <a:t>1.96%</a:t>
                      </a:r>
                    </a:p>
                  </a:txBody>
                  <a:tcPr/>
                </a:tc>
                <a:extLst>
                  <a:ext uri="{0D108BD9-81ED-4DB2-BD59-A6C34878D82A}">
                    <a16:rowId xmlns:a16="http://schemas.microsoft.com/office/drawing/2014/main" val="1728569994"/>
                  </a:ext>
                </a:extLst>
              </a:tr>
              <a:tr h="370840">
                <a:tc>
                  <a:txBody>
                    <a:bodyPr/>
                    <a:lstStyle/>
                    <a:p>
                      <a:r>
                        <a:rPr lang="en-US" dirty="0"/>
                        <a:t>+ Churn Support</a:t>
                      </a:r>
                    </a:p>
                  </a:txBody>
                  <a:tcPr/>
                </a:tc>
                <a:tc>
                  <a:txBody>
                    <a:bodyPr/>
                    <a:lstStyle/>
                    <a:p>
                      <a:r>
                        <a:rPr lang="en-US" dirty="0"/>
                        <a:t>-</a:t>
                      </a:r>
                    </a:p>
                  </a:txBody>
                  <a:tcPr/>
                </a:tc>
                <a:tc>
                  <a:txBody>
                    <a:bodyPr/>
                    <a:lstStyle/>
                    <a:p>
                      <a:r>
                        <a:rPr lang="en-US" dirty="0"/>
                        <a:t>0.082 mm</a:t>
                      </a:r>
                      <a:r>
                        <a:rPr lang="en-US" baseline="30000" dirty="0"/>
                        <a:t>2</a:t>
                      </a:r>
                      <a:endParaRPr lang="en-US" dirty="0"/>
                    </a:p>
                  </a:txBody>
                  <a:tcPr/>
                </a:tc>
                <a:tc>
                  <a:txBody>
                    <a:bodyPr/>
                    <a:lstStyle/>
                    <a:p>
                      <a:r>
                        <a:rPr lang="en-US" dirty="0"/>
                        <a:t>3.65%</a:t>
                      </a:r>
                    </a:p>
                  </a:txBody>
                  <a:tcPr/>
                </a:tc>
                <a:extLst>
                  <a:ext uri="{0D108BD9-81ED-4DB2-BD59-A6C34878D82A}">
                    <a16:rowId xmlns:a16="http://schemas.microsoft.com/office/drawing/2014/main" val="3689233822"/>
                  </a:ext>
                </a:extLst>
              </a:tr>
              <a:tr h="370840">
                <a:tc>
                  <a:txBody>
                    <a:bodyPr/>
                    <a:lstStyle/>
                    <a:p>
                      <a:r>
                        <a:rPr lang="en-US" dirty="0"/>
                        <a:t>Total</a:t>
                      </a:r>
                      <a:endParaRPr lang="en-US" b="1" dirty="0"/>
                    </a:p>
                  </a:txBody>
                  <a:tcPr/>
                </a:tc>
                <a:tc>
                  <a:txBody>
                    <a:bodyPr/>
                    <a:lstStyle/>
                    <a:p>
                      <a:r>
                        <a:rPr lang="en-US" dirty="0"/>
                        <a:t>2.249 mm</a:t>
                      </a:r>
                      <a:r>
                        <a:rPr lang="en-US" baseline="30000" dirty="0"/>
                        <a:t>2</a:t>
                      </a:r>
                      <a:endParaRPr lang="en-US" dirty="0"/>
                    </a:p>
                  </a:txBody>
                  <a:tcPr/>
                </a:tc>
                <a:tc>
                  <a:txBody>
                    <a:bodyPr/>
                    <a:lstStyle/>
                    <a:p>
                      <a:r>
                        <a:rPr lang="en-US" dirty="0"/>
                        <a:t>2.459 mm</a:t>
                      </a:r>
                      <a:r>
                        <a:rPr lang="en-US" baseline="30000" dirty="0"/>
                        <a:t>2</a:t>
                      </a:r>
                      <a:endParaRPr lang="en-US" dirty="0"/>
                    </a:p>
                  </a:txBody>
                  <a:tcPr/>
                </a:tc>
                <a:tc>
                  <a:txBody>
                    <a:bodyPr/>
                    <a:lstStyle/>
                    <a:p>
                      <a:r>
                        <a:rPr lang="en-US" dirty="0"/>
                        <a:t>9.34%</a:t>
                      </a:r>
                    </a:p>
                  </a:txBody>
                  <a:tcPr/>
                </a:tc>
                <a:extLst>
                  <a:ext uri="{0D108BD9-81ED-4DB2-BD59-A6C34878D82A}">
                    <a16:rowId xmlns:a16="http://schemas.microsoft.com/office/drawing/2014/main" val="729457306"/>
                  </a:ext>
                </a:extLst>
              </a:tr>
            </a:tbl>
          </a:graphicData>
        </a:graphic>
      </p:graphicFrame>
      <p:pic>
        <p:nvPicPr>
          <p:cNvPr id="12" name="Picture 11">
            <a:extLst>
              <a:ext uri="{FF2B5EF4-FFF2-40B4-BE49-F238E27FC236}">
                <a16:creationId xmlns:a16="http://schemas.microsoft.com/office/drawing/2014/main" id="{2812BBFE-6C9D-4469-A882-8B6F74E62479}"/>
              </a:ext>
            </a:extLst>
          </p:cNvPr>
          <p:cNvPicPr>
            <a:picLocks noChangeAspect="1"/>
          </p:cNvPicPr>
          <p:nvPr/>
        </p:nvPicPr>
        <p:blipFill>
          <a:blip r:embed="rId2"/>
          <a:stretch>
            <a:fillRect/>
          </a:stretch>
        </p:blipFill>
        <p:spPr>
          <a:xfrm>
            <a:off x="7163853" y="1425275"/>
            <a:ext cx="1609553" cy="1606295"/>
          </a:xfrm>
          <a:prstGeom prst="rect">
            <a:avLst/>
          </a:prstGeom>
        </p:spPr>
      </p:pic>
    </p:spTree>
    <p:extLst>
      <p:ext uri="{BB962C8B-B14F-4D97-AF65-F5344CB8AC3E}">
        <p14:creationId xmlns:p14="http://schemas.microsoft.com/office/powerpoint/2010/main" val="1195006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D4EF7-B653-4A46-9235-03C11D7AF93D}"/>
              </a:ext>
            </a:extLst>
          </p:cNvPr>
          <p:cNvSpPr>
            <a:spLocks noGrp="1"/>
          </p:cNvSpPr>
          <p:nvPr>
            <p:ph type="title"/>
          </p:nvPr>
        </p:nvSpPr>
        <p:spPr/>
        <p:txBody>
          <a:bodyPr>
            <a:normAutofit/>
          </a:bodyPr>
          <a:lstStyle/>
          <a:p>
            <a:r>
              <a:rPr lang="en-US" sz="4400" dirty="0"/>
              <a:t>Full </a:t>
            </a:r>
            <a:r>
              <a:rPr lang="el-GR" sz="4400" dirty="0"/>
              <a:t>μ</a:t>
            </a:r>
            <a:r>
              <a:rPr lang="en-US" sz="4400" dirty="0"/>
              <a:t>Arch</a:t>
            </a:r>
          </a:p>
        </p:txBody>
      </p:sp>
      <p:sp>
        <p:nvSpPr>
          <p:cNvPr id="4" name="Text Placeholder 3">
            <a:extLst>
              <a:ext uri="{FF2B5EF4-FFF2-40B4-BE49-F238E27FC236}">
                <a16:creationId xmlns:a16="http://schemas.microsoft.com/office/drawing/2014/main" id="{769171E1-30BC-4778-A18B-049D1058CD35}"/>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811837C5-47E7-46AD-A4ED-B5F1D4E44F84}"/>
              </a:ext>
            </a:extLst>
          </p:cNvPr>
          <p:cNvSpPr>
            <a:spLocks noGrp="1"/>
          </p:cNvSpPr>
          <p:nvPr>
            <p:ph type="sldNum" sz="quarter" idx="12"/>
          </p:nvPr>
        </p:nvSpPr>
        <p:spPr/>
        <p:txBody>
          <a:bodyPr/>
          <a:lstStyle/>
          <a:p>
            <a:fld id="{761A266C-5E90-4206-8A84-D0CA263564C1}" type="slidenum">
              <a:rPr lang="en-US" smtClean="0"/>
              <a:t>46</a:t>
            </a:fld>
            <a:endParaRPr lang="en-US"/>
          </a:p>
        </p:txBody>
      </p:sp>
      <p:pic>
        <p:nvPicPr>
          <p:cNvPr id="6" name="Picture Placeholder 8">
            <a:extLst>
              <a:ext uri="{FF2B5EF4-FFF2-40B4-BE49-F238E27FC236}">
                <a16:creationId xmlns:a16="http://schemas.microsoft.com/office/drawing/2014/main" id="{9233D674-336A-4290-9A9E-4AD7D6A2B351}"/>
              </a:ext>
            </a:extLst>
          </p:cNvPr>
          <p:cNvPicPr>
            <a:picLocks noGrp="1" noChangeAspect="1"/>
          </p:cNvPicPr>
          <p:nvPr>
            <p:ph type="pic" idx="1"/>
          </p:nvPr>
        </p:nvPicPr>
        <p:blipFill rotWithShape="1">
          <a:blip r:embed="rId2">
            <a:extLst>
              <a:ext uri="{28A0092B-C50C-407E-A947-70E740481C1C}">
                <a14:useLocalDpi xmlns:a14="http://schemas.microsoft.com/office/drawing/2010/main"/>
              </a:ext>
            </a:extLst>
          </a:blip>
          <a:srcRect l="-10" r="-220"/>
          <a:stretch/>
        </p:blipFill>
        <p:spPr>
          <a:xfrm>
            <a:off x="3761295" y="638772"/>
            <a:ext cx="5242515" cy="5222278"/>
          </a:xfrm>
          <a:prstGeom prst="rect">
            <a:avLst/>
          </a:prstGeom>
        </p:spPr>
      </p:pic>
    </p:spTree>
    <p:extLst>
      <p:ext uri="{BB962C8B-B14F-4D97-AF65-F5344CB8AC3E}">
        <p14:creationId xmlns:p14="http://schemas.microsoft.com/office/powerpoint/2010/main" val="70200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7CD2-D6E8-43F3-9062-D359262A70F4}"/>
              </a:ext>
            </a:extLst>
          </p:cNvPr>
          <p:cNvSpPr>
            <a:spLocks noGrp="1"/>
          </p:cNvSpPr>
          <p:nvPr>
            <p:ph type="title"/>
          </p:nvPr>
        </p:nvSpPr>
        <p:spPr/>
        <p:txBody>
          <a:bodyPr>
            <a:normAutofit fontScale="90000"/>
          </a:bodyPr>
          <a:lstStyle/>
          <a:p>
            <a:r>
              <a:rPr lang="en-US" dirty="0"/>
              <a:t>Exploits: Abusing Program Assets</a:t>
            </a:r>
          </a:p>
        </p:txBody>
      </p:sp>
      <p:sp>
        <p:nvSpPr>
          <p:cNvPr id="4" name="Slide Number Placeholder 3">
            <a:extLst>
              <a:ext uri="{FF2B5EF4-FFF2-40B4-BE49-F238E27FC236}">
                <a16:creationId xmlns:a16="http://schemas.microsoft.com/office/drawing/2014/main" id="{CF622A40-57B8-424E-848A-7C9A5CA61341}"/>
              </a:ext>
            </a:extLst>
          </p:cNvPr>
          <p:cNvSpPr>
            <a:spLocks noGrp="1"/>
          </p:cNvSpPr>
          <p:nvPr>
            <p:ph type="sldNum" sz="quarter" idx="12"/>
          </p:nvPr>
        </p:nvSpPr>
        <p:spPr/>
        <p:txBody>
          <a:bodyPr/>
          <a:lstStyle/>
          <a:p>
            <a:fld id="{761A266C-5E90-4206-8A84-D0CA263564C1}" type="slidenum">
              <a:rPr lang="en-US" smtClean="0"/>
              <a:t>5</a:t>
            </a:fld>
            <a:endParaRPr lang="en-US"/>
          </a:p>
        </p:txBody>
      </p:sp>
      <p:sp>
        <p:nvSpPr>
          <p:cNvPr id="5" name="Rectangle 4">
            <a:extLst>
              <a:ext uri="{FF2B5EF4-FFF2-40B4-BE49-F238E27FC236}">
                <a16:creationId xmlns:a16="http://schemas.microsoft.com/office/drawing/2014/main" id="{1F44EE81-5617-4095-A823-143BFAC9D754}"/>
              </a:ext>
            </a:extLst>
          </p:cNvPr>
          <p:cNvSpPr/>
          <p:nvPr/>
        </p:nvSpPr>
        <p:spPr>
          <a:xfrm>
            <a:off x="5103555" y="2154430"/>
            <a:ext cx="1836472" cy="9914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A4E459DF-ABD1-47AF-9C50-EB338C6FABE8}"/>
              </a:ext>
            </a:extLst>
          </p:cNvPr>
          <p:cNvSpPr/>
          <p:nvPr/>
        </p:nvSpPr>
        <p:spPr>
          <a:xfrm>
            <a:off x="5103555" y="3466124"/>
            <a:ext cx="1836472" cy="3138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8DF8DEF6-3D4F-43C9-860F-E5CD1925BA7B}"/>
              </a:ext>
            </a:extLst>
          </p:cNvPr>
          <p:cNvSpPr/>
          <p:nvPr/>
        </p:nvSpPr>
        <p:spPr>
          <a:xfrm>
            <a:off x="5103555" y="3145198"/>
            <a:ext cx="1836472" cy="313876"/>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0xdeadbeef</a:t>
            </a:r>
          </a:p>
        </p:txBody>
      </p:sp>
      <p:sp>
        <p:nvSpPr>
          <p:cNvPr id="8" name="Rectangle 7">
            <a:extLst>
              <a:ext uri="{FF2B5EF4-FFF2-40B4-BE49-F238E27FC236}">
                <a16:creationId xmlns:a16="http://schemas.microsoft.com/office/drawing/2014/main" id="{84591169-239E-4166-8B75-87ADBD4E6995}"/>
              </a:ext>
            </a:extLst>
          </p:cNvPr>
          <p:cNvSpPr/>
          <p:nvPr/>
        </p:nvSpPr>
        <p:spPr>
          <a:xfrm>
            <a:off x="5103555" y="3787051"/>
            <a:ext cx="1836472" cy="775080"/>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551722C8-AA10-4926-B33F-A412A980D264}"/>
              </a:ext>
            </a:extLst>
          </p:cNvPr>
          <p:cNvSpPr/>
          <p:nvPr/>
        </p:nvSpPr>
        <p:spPr>
          <a:xfrm>
            <a:off x="5103554" y="4308032"/>
            <a:ext cx="1836473" cy="254098"/>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45720" bIns="0" rtlCol="0" anchor="b"/>
          <a:lstStyle/>
          <a:p>
            <a:pPr algn="r"/>
            <a:endParaRPr lang="en-US" sz="1700" dirty="0">
              <a:solidFill>
                <a:schemeClr val="tx1"/>
              </a:solidFill>
            </a:endParaRPr>
          </a:p>
          <a:p>
            <a:pPr algn="r"/>
            <a:r>
              <a:rPr lang="en-US" sz="1700" dirty="0">
                <a:solidFill>
                  <a:schemeClr val="tx1"/>
                </a:solidFill>
              </a:rPr>
              <a:t>gg </a:t>
            </a:r>
            <a:r>
              <a:rPr lang="en-US" sz="1700" dirty="0" err="1">
                <a:solidFill>
                  <a:schemeClr val="tx1"/>
                </a:solidFill>
              </a:rPr>
              <a:t>ez</a:t>
            </a:r>
            <a:r>
              <a:rPr lang="en-US" sz="1700" dirty="0">
                <a:solidFill>
                  <a:schemeClr val="tx1"/>
                </a:solidFill>
              </a:rPr>
              <a:t> game</a:t>
            </a:r>
          </a:p>
        </p:txBody>
      </p:sp>
      <p:sp>
        <p:nvSpPr>
          <p:cNvPr id="10" name="TextBox 9">
            <a:extLst>
              <a:ext uri="{FF2B5EF4-FFF2-40B4-BE49-F238E27FC236}">
                <a16:creationId xmlns:a16="http://schemas.microsoft.com/office/drawing/2014/main" id="{ACCC92AA-E586-4EB7-AAB0-9A03FDFF7C79}"/>
              </a:ext>
            </a:extLst>
          </p:cNvPr>
          <p:cNvSpPr txBox="1"/>
          <p:nvPr/>
        </p:nvSpPr>
        <p:spPr>
          <a:xfrm>
            <a:off x="3245355" y="1302128"/>
            <a:ext cx="2653290" cy="523220"/>
          </a:xfrm>
          <a:prstGeom prst="rect">
            <a:avLst/>
          </a:prstGeom>
          <a:noFill/>
        </p:spPr>
        <p:txBody>
          <a:bodyPr wrap="none" rtlCol="0">
            <a:spAutoFit/>
          </a:bodyPr>
          <a:lstStyle/>
          <a:p>
            <a:r>
              <a:rPr lang="en-US" sz="2800" b="1" i="1" dirty="0"/>
              <a:t>Benign Use-Case</a:t>
            </a:r>
          </a:p>
        </p:txBody>
      </p:sp>
      <p:sp>
        <p:nvSpPr>
          <p:cNvPr id="11" name="TextBox 10">
            <a:extLst>
              <a:ext uri="{FF2B5EF4-FFF2-40B4-BE49-F238E27FC236}">
                <a16:creationId xmlns:a16="http://schemas.microsoft.com/office/drawing/2014/main" id="{6B7B4B91-6969-440B-9148-3AB26E97C416}"/>
              </a:ext>
            </a:extLst>
          </p:cNvPr>
          <p:cNvSpPr txBox="1"/>
          <p:nvPr/>
        </p:nvSpPr>
        <p:spPr>
          <a:xfrm>
            <a:off x="1413611" y="1971890"/>
            <a:ext cx="2337499" cy="646331"/>
          </a:xfrm>
          <a:prstGeom prst="rect">
            <a:avLst/>
          </a:prstGeom>
          <a:noFill/>
        </p:spPr>
        <p:txBody>
          <a:bodyPr wrap="none" rtlCol="0">
            <a:spAutoFit/>
          </a:bodyPr>
          <a:lstStyle/>
          <a:p>
            <a:r>
              <a:rPr lang="en-US" dirty="0">
                <a:latin typeface="Consolas" panose="020B0609020204030204" pitchFamily="49" charset="0"/>
              </a:rPr>
              <a:t>char </a:t>
            </a:r>
            <a:r>
              <a:rPr lang="en-US" dirty="0" err="1">
                <a:latin typeface="Consolas" panose="020B0609020204030204" pitchFamily="49" charset="0"/>
              </a:rPr>
              <a:t>buf</a:t>
            </a:r>
            <a:r>
              <a:rPr lang="en-US" dirty="0">
                <a:latin typeface="Consolas" panose="020B0609020204030204" pitchFamily="49" charset="0"/>
              </a:rPr>
              <a:t>[30];</a:t>
            </a:r>
          </a:p>
          <a:p>
            <a:r>
              <a:rPr lang="en-US" dirty="0" err="1">
                <a:latin typeface="Consolas" panose="020B0609020204030204" pitchFamily="49" charset="0"/>
              </a:rPr>
              <a:t>strcpy</a:t>
            </a:r>
            <a:r>
              <a:rPr lang="en-US" dirty="0">
                <a:latin typeface="Consolas" panose="020B0609020204030204" pitchFamily="49" charset="0"/>
              </a:rPr>
              <a:t>(</a:t>
            </a:r>
            <a:r>
              <a:rPr lang="en-US" dirty="0" err="1">
                <a:latin typeface="Consolas" panose="020B0609020204030204" pitchFamily="49" charset="0"/>
              </a:rPr>
              <a:t>buf</a:t>
            </a:r>
            <a:r>
              <a:rPr lang="en-US" dirty="0">
                <a:latin typeface="Consolas" panose="020B0609020204030204" pitchFamily="49" charset="0"/>
              </a:rPr>
              <a:t>, </a:t>
            </a:r>
            <a:r>
              <a:rPr lang="en-US" dirty="0" err="1">
                <a:latin typeface="Consolas" panose="020B0609020204030204" pitchFamily="49" charset="0"/>
              </a:rPr>
              <a:t>arg</a:t>
            </a:r>
            <a:r>
              <a:rPr lang="en-US" dirty="0">
                <a:latin typeface="Consolas" panose="020B0609020204030204" pitchFamily="49" charset="0"/>
              </a:rPr>
              <a:t>);</a:t>
            </a:r>
          </a:p>
        </p:txBody>
      </p:sp>
      <p:sp>
        <p:nvSpPr>
          <p:cNvPr id="12" name="TextBox 11">
            <a:extLst>
              <a:ext uri="{FF2B5EF4-FFF2-40B4-BE49-F238E27FC236}">
                <a16:creationId xmlns:a16="http://schemas.microsoft.com/office/drawing/2014/main" id="{149BB3CB-D0CD-4897-99BC-324D4B940287}"/>
              </a:ext>
            </a:extLst>
          </p:cNvPr>
          <p:cNvSpPr txBox="1"/>
          <p:nvPr/>
        </p:nvSpPr>
        <p:spPr>
          <a:xfrm>
            <a:off x="1935407" y="3907922"/>
            <a:ext cx="2120068" cy="400110"/>
          </a:xfrm>
          <a:prstGeom prst="rect">
            <a:avLst/>
          </a:prstGeom>
          <a:noFill/>
        </p:spPr>
        <p:txBody>
          <a:bodyPr wrap="none" rtlCol="0">
            <a:spAutoFit/>
          </a:bodyPr>
          <a:lstStyle/>
          <a:p>
            <a:r>
              <a:rPr lang="en-US" sz="2000" dirty="0" err="1"/>
              <a:t>arg</a:t>
            </a:r>
            <a:r>
              <a:rPr lang="en-US" sz="2000" dirty="0"/>
              <a:t> = “gg </a:t>
            </a:r>
            <a:r>
              <a:rPr lang="en-US" sz="2000" dirty="0" err="1"/>
              <a:t>ez</a:t>
            </a:r>
            <a:r>
              <a:rPr lang="en-US" sz="2000" dirty="0"/>
              <a:t> game”</a:t>
            </a:r>
          </a:p>
        </p:txBody>
      </p:sp>
      <p:cxnSp>
        <p:nvCxnSpPr>
          <p:cNvPr id="13" name="Straight Connector 12">
            <a:extLst>
              <a:ext uri="{FF2B5EF4-FFF2-40B4-BE49-F238E27FC236}">
                <a16:creationId xmlns:a16="http://schemas.microsoft.com/office/drawing/2014/main" id="{FD6C99AB-51C9-4478-9B0F-DC474F4A6D9F}"/>
              </a:ext>
            </a:extLst>
          </p:cNvPr>
          <p:cNvCxnSpPr>
            <a:cxnSpLocks/>
          </p:cNvCxnSpPr>
          <p:nvPr/>
        </p:nvCxnSpPr>
        <p:spPr>
          <a:xfrm>
            <a:off x="5103555" y="2154430"/>
            <a:ext cx="0" cy="27366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15EEBAE-69B9-435C-B275-F53DBE944666}"/>
              </a:ext>
            </a:extLst>
          </p:cNvPr>
          <p:cNvCxnSpPr>
            <a:cxnSpLocks/>
          </p:cNvCxnSpPr>
          <p:nvPr/>
        </p:nvCxnSpPr>
        <p:spPr>
          <a:xfrm>
            <a:off x="6940030" y="2154430"/>
            <a:ext cx="0" cy="27366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117B0A3-189E-46AD-A997-1709DCDD452E}"/>
              </a:ext>
            </a:extLst>
          </p:cNvPr>
          <p:cNvCxnSpPr/>
          <p:nvPr/>
        </p:nvCxnSpPr>
        <p:spPr>
          <a:xfrm>
            <a:off x="4185318" y="4141112"/>
            <a:ext cx="786669" cy="0"/>
          </a:xfrm>
          <a:prstGeom prst="straightConnector1">
            <a:avLst/>
          </a:prstGeom>
          <a:ln w="2540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03B78AF-94F3-42E1-97BA-0C5DAA26514D}"/>
              </a:ext>
            </a:extLst>
          </p:cNvPr>
          <p:cNvSpPr txBox="1"/>
          <p:nvPr/>
        </p:nvSpPr>
        <p:spPr>
          <a:xfrm>
            <a:off x="5653709" y="1771143"/>
            <a:ext cx="736164" cy="400110"/>
          </a:xfrm>
          <a:prstGeom prst="rect">
            <a:avLst/>
          </a:prstGeom>
          <a:noFill/>
        </p:spPr>
        <p:txBody>
          <a:bodyPr wrap="none" rtlCol="0">
            <a:spAutoFit/>
          </a:bodyPr>
          <a:lstStyle/>
          <a:p>
            <a:r>
              <a:rPr lang="en-US" sz="2000" dirty="0"/>
              <a:t>Stack</a:t>
            </a:r>
          </a:p>
        </p:txBody>
      </p:sp>
      <p:grpSp>
        <p:nvGrpSpPr>
          <p:cNvPr id="17" name="Group 16">
            <a:extLst>
              <a:ext uri="{FF2B5EF4-FFF2-40B4-BE49-F238E27FC236}">
                <a16:creationId xmlns:a16="http://schemas.microsoft.com/office/drawing/2014/main" id="{B5D42391-5D1C-42D1-B8C4-025CE2E157A8}"/>
              </a:ext>
            </a:extLst>
          </p:cNvPr>
          <p:cNvGrpSpPr/>
          <p:nvPr/>
        </p:nvGrpSpPr>
        <p:grpSpPr>
          <a:xfrm>
            <a:off x="7024623" y="3145198"/>
            <a:ext cx="1702686" cy="313876"/>
            <a:chOff x="7024623" y="3145198"/>
            <a:chExt cx="1702686" cy="313876"/>
          </a:xfrm>
        </p:grpSpPr>
        <p:cxnSp>
          <p:nvCxnSpPr>
            <p:cNvPr id="18" name="Straight Arrow Connector 17">
              <a:extLst>
                <a:ext uri="{FF2B5EF4-FFF2-40B4-BE49-F238E27FC236}">
                  <a16:creationId xmlns:a16="http://schemas.microsoft.com/office/drawing/2014/main" id="{CB4C0042-7C37-418E-A979-0F4A75D6E14C}"/>
                </a:ext>
              </a:extLst>
            </p:cNvPr>
            <p:cNvCxnSpPr>
              <a:cxnSpLocks/>
            </p:cNvCxnSpPr>
            <p:nvPr/>
          </p:nvCxnSpPr>
          <p:spPr>
            <a:xfrm flipH="1">
              <a:off x="7024623" y="3299576"/>
              <a:ext cx="309627" cy="0"/>
            </a:xfrm>
            <a:prstGeom prst="straightConnector1">
              <a:avLst/>
            </a:prstGeom>
            <a:ln w="254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48599B9-6799-4CCC-BE7D-8F9825D39BAA}"/>
                </a:ext>
              </a:extLst>
            </p:cNvPr>
            <p:cNvSpPr/>
            <p:nvPr/>
          </p:nvSpPr>
          <p:spPr>
            <a:xfrm>
              <a:off x="7334250" y="3145198"/>
              <a:ext cx="1393059" cy="3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Return </a:t>
              </a:r>
              <a:r>
                <a:rPr lang="en-US" dirty="0" err="1">
                  <a:solidFill>
                    <a:schemeClr val="tx1"/>
                  </a:solidFill>
                </a:rPr>
                <a:t>Addr</a:t>
              </a:r>
              <a:r>
                <a:rPr lang="en-US" dirty="0">
                  <a:solidFill>
                    <a:schemeClr val="tx1"/>
                  </a:solidFill>
                </a:rPr>
                <a:t>.</a:t>
              </a:r>
            </a:p>
          </p:txBody>
        </p:sp>
      </p:grpSp>
      <p:grpSp>
        <p:nvGrpSpPr>
          <p:cNvPr id="27" name="Group 26">
            <a:extLst>
              <a:ext uri="{FF2B5EF4-FFF2-40B4-BE49-F238E27FC236}">
                <a16:creationId xmlns:a16="http://schemas.microsoft.com/office/drawing/2014/main" id="{BF247B41-7740-491E-9DF8-611A1BD2C379}"/>
              </a:ext>
            </a:extLst>
          </p:cNvPr>
          <p:cNvGrpSpPr/>
          <p:nvPr/>
        </p:nvGrpSpPr>
        <p:grpSpPr>
          <a:xfrm>
            <a:off x="7025923" y="3784806"/>
            <a:ext cx="1701386" cy="777324"/>
            <a:chOff x="7025923" y="3784806"/>
            <a:chExt cx="1701386" cy="777324"/>
          </a:xfrm>
        </p:grpSpPr>
        <p:cxnSp>
          <p:nvCxnSpPr>
            <p:cNvPr id="21" name="Straight Arrow Connector 20">
              <a:extLst>
                <a:ext uri="{FF2B5EF4-FFF2-40B4-BE49-F238E27FC236}">
                  <a16:creationId xmlns:a16="http://schemas.microsoft.com/office/drawing/2014/main" id="{B1156DE4-7C57-4D5D-B7B2-05F24E12A54C}"/>
                </a:ext>
              </a:extLst>
            </p:cNvPr>
            <p:cNvCxnSpPr>
              <a:cxnSpLocks/>
              <a:stCxn id="22" idx="1"/>
              <a:endCxn id="3" idx="2"/>
            </p:cNvCxnSpPr>
            <p:nvPr/>
          </p:nvCxnSpPr>
          <p:spPr>
            <a:xfrm flipH="1">
              <a:off x="7199459" y="4173468"/>
              <a:ext cx="134791" cy="0"/>
            </a:xfrm>
            <a:prstGeom prst="straightConnector1">
              <a:avLst/>
            </a:prstGeom>
            <a:ln w="254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1F6287F-54B0-455B-BBE8-D5769187B22D}"/>
                </a:ext>
              </a:extLst>
            </p:cNvPr>
            <p:cNvSpPr/>
            <p:nvPr/>
          </p:nvSpPr>
          <p:spPr>
            <a:xfrm>
              <a:off x="7334250" y="4016530"/>
              <a:ext cx="1393059" cy="3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rPr>
                <a:t>buf</a:t>
              </a:r>
              <a:endParaRPr lang="en-US" dirty="0">
                <a:solidFill>
                  <a:schemeClr val="tx1"/>
                </a:solidFill>
              </a:endParaRPr>
            </a:p>
          </p:txBody>
        </p:sp>
        <p:sp>
          <p:nvSpPr>
            <p:cNvPr id="3" name="Right Bracket 2">
              <a:extLst>
                <a:ext uri="{FF2B5EF4-FFF2-40B4-BE49-F238E27FC236}">
                  <a16:creationId xmlns:a16="http://schemas.microsoft.com/office/drawing/2014/main" id="{7FEEEA00-F511-437C-9CB8-934ED7D2BB21}"/>
                </a:ext>
              </a:extLst>
            </p:cNvPr>
            <p:cNvSpPr/>
            <p:nvPr/>
          </p:nvSpPr>
          <p:spPr>
            <a:xfrm>
              <a:off x="7025923" y="3784806"/>
              <a:ext cx="173536" cy="777324"/>
            </a:xfrm>
            <a:prstGeom prst="rightBracket">
              <a:avLst>
                <a:gd name="adj" fmla="val 0"/>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13126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par>
                                <p:cTn id="8" presetID="7" presetClass="emph" presetSubtype="2" fill="hold" nodeType="withEffect">
                                  <p:stCondLst>
                                    <p:cond delay="0"/>
                                  </p:stCondLst>
                                  <p:childTnLst>
                                    <p:animClr clrSpc="rgb" dir="cw">
                                      <p:cBhvr>
                                        <p:cTn id="9" dur="1000" fill="hold"/>
                                        <p:tgtEl>
                                          <p:spTgt spid="15"/>
                                        </p:tgtEl>
                                        <p:attrNameLst>
                                          <p:attrName>stroke.color</p:attrName>
                                        </p:attrNameLst>
                                      </p:cBhvr>
                                      <p:to>
                                        <a:srgbClr val="70AD47"/>
                                      </p:to>
                                    </p:animClr>
                                    <p:set>
                                      <p:cBhvr>
                                        <p:cTn id="10" dur="1000" fill="hold"/>
                                        <p:tgtEl>
                                          <p:spTgt spid="15"/>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7CD2-D6E8-43F3-9062-D359262A70F4}"/>
              </a:ext>
            </a:extLst>
          </p:cNvPr>
          <p:cNvSpPr>
            <a:spLocks noGrp="1"/>
          </p:cNvSpPr>
          <p:nvPr>
            <p:ph type="title"/>
          </p:nvPr>
        </p:nvSpPr>
        <p:spPr/>
        <p:txBody>
          <a:bodyPr>
            <a:normAutofit fontScale="90000"/>
          </a:bodyPr>
          <a:lstStyle/>
          <a:p>
            <a:r>
              <a:rPr lang="en-US" dirty="0"/>
              <a:t>Exploits: Abusing Program Assets</a:t>
            </a:r>
          </a:p>
        </p:txBody>
      </p:sp>
      <p:sp>
        <p:nvSpPr>
          <p:cNvPr id="4" name="Slide Number Placeholder 3">
            <a:extLst>
              <a:ext uri="{FF2B5EF4-FFF2-40B4-BE49-F238E27FC236}">
                <a16:creationId xmlns:a16="http://schemas.microsoft.com/office/drawing/2014/main" id="{CF622A40-57B8-424E-848A-7C9A5CA61341}"/>
              </a:ext>
            </a:extLst>
          </p:cNvPr>
          <p:cNvSpPr>
            <a:spLocks noGrp="1"/>
          </p:cNvSpPr>
          <p:nvPr>
            <p:ph type="sldNum" sz="quarter" idx="12"/>
          </p:nvPr>
        </p:nvSpPr>
        <p:spPr/>
        <p:txBody>
          <a:bodyPr/>
          <a:lstStyle/>
          <a:p>
            <a:fld id="{761A266C-5E90-4206-8A84-D0CA263564C1}" type="slidenum">
              <a:rPr lang="en-US" smtClean="0"/>
              <a:t>6</a:t>
            </a:fld>
            <a:endParaRPr lang="en-US"/>
          </a:p>
        </p:txBody>
      </p:sp>
      <p:sp>
        <p:nvSpPr>
          <p:cNvPr id="18" name="TextBox 17">
            <a:extLst>
              <a:ext uri="{FF2B5EF4-FFF2-40B4-BE49-F238E27FC236}">
                <a16:creationId xmlns:a16="http://schemas.microsoft.com/office/drawing/2014/main" id="{4349A749-0E7D-4772-89EF-7A9223780EED}"/>
              </a:ext>
            </a:extLst>
          </p:cNvPr>
          <p:cNvSpPr txBox="1"/>
          <p:nvPr/>
        </p:nvSpPr>
        <p:spPr>
          <a:xfrm>
            <a:off x="3040972" y="1306390"/>
            <a:ext cx="3062057" cy="523220"/>
          </a:xfrm>
          <a:prstGeom prst="rect">
            <a:avLst/>
          </a:prstGeom>
          <a:noFill/>
        </p:spPr>
        <p:txBody>
          <a:bodyPr wrap="none" rtlCol="0">
            <a:spAutoFit/>
          </a:bodyPr>
          <a:lstStyle/>
          <a:p>
            <a:r>
              <a:rPr lang="en-US" sz="2800" b="1" i="1" dirty="0"/>
              <a:t>Malicious Use-Case</a:t>
            </a:r>
          </a:p>
        </p:txBody>
      </p:sp>
      <p:sp>
        <p:nvSpPr>
          <p:cNvPr id="23" name="TextBox 22">
            <a:extLst>
              <a:ext uri="{FF2B5EF4-FFF2-40B4-BE49-F238E27FC236}">
                <a16:creationId xmlns:a16="http://schemas.microsoft.com/office/drawing/2014/main" id="{83ED8FB2-F3BF-41FE-B6E1-12DEF7077FA0}"/>
              </a:ext>
            </a:extLst>
          </p:cNvPr>
          <p:cNvSpPr txBox="1"/>
          <p:nvPr/>
        </p:nvSpPr>
        <p:spPr>
          <a:xfrm>
            <a:off x="1413609" y="1969330"/>
            <a:ext cx="2337499" cy="646331"/>
          </a:xfrm>
          <a:prstGeom prst="rect">
            <a:avLst/>
          </a:prstGeom>
          <a:noFill/>
        </p:spPr>
        <p:txBody>
          <a:bodyPr wrap="none" rtlCol="0">
            <a:spAutoFit/>
          </a:bodyPr>
          <a:lstStyle/>
          <a:p>
            <a:r>
              <a:rPr lang="en-US" dirty="0">
                <a:latin typeface="Consolas" panose="020B0609020204030204" pitchFamily="49" charset="0"/>
              </a:rPr>
              <a:t>char </a:t>
            </a:r>
            <a:r>
              <a:rPr lang="en-US" dirty="0" err="1">
                <a:latin typeface="Consolas" panose="020B0609020204030204" pitchFamily="49" charset="0"/>
              </a:rPr>
              <a:t>buf</a:t>
            </a:r>
            <a:r>
              <a:rPr lang="en-US" dirty="0">
                <a:latin typeface="Consolas" panose="020B0609020204030204" pitchFamily="49" charset="0"/>
              </a:rPr>
              <a:t>[30];</a:t>
            </a:r>
          </a:p>
          <a:p>
            <a:r>
              <a:rPr lang="en-US" dirty="0" err="1">
                <a:latin typeface="Consolas" panose="020B0609020204030204" pitchFamily="49" charset="0"/>
              </a:rPr>
              <a:t>strcpy</a:t>
            </a:r>
            <a:r>
              <a:rPr lang="en-US" dirty="0">
                <a:latin typeface="Consolas" panose="020B0609020204030204" pitchFamily="49" charset="0"/>
              </a:rPr>
              <a:t>(</a:t>
            </a:r>
            <a:r>
              <a:rPr lang="en-US" dirty="0" err="1">
                <a:latin typeface="Consolas" panose="020B0609020204030204" pitchFamily="49" charset="0"/>
              </a:rPr>
              <a:t>buf</a:t>
            </a:r>
            <a:r>
              <a:rPr lang="en-US" dirty="0">
                <a:latin typeface="Consolas" panose="020B0609020204030204" pitchFamily="49" charset="0"/>
              </a:rPr>
              <a:t>, </a:t>
            </a:r>
            <a:r>
              <a:rPr lang="en-US" dirty="0" err="1">
                <a:latin typeface="Consolas" panose="020B0609020204030204" pitchFamily="49" charset="0"/>
              </a:rPr>
              <a:t>arg</a:t>
            </a:r>
            <a:r>
              <a:rPr lang="en-US" dirty="0">
                <a:latin typeface="Consolas" panose="020B0609020204030204" pitchFamily="49" charset="0"/>
              </a:rPr>
              <a:t>);</a:t>
            </a:r>
          </a:p>
        </p:txBody>
      </p:sp>
      <p:sp>
        <p:nvSpPr>
          <p:cNvPr id="24" name="TextBox 23">
            <a:extLst>
              <a:ext uri="{FF2B5EF4-FFF2-40B4-BE49-F238E27FC236}">
                <a16:creationId xmlns:a16="http://schemas.microsoft.com/office/drawing/2014/main" id="{306ACA51-97FA-4601-B978-E20910F71806}"/>
              </a:ext>
            </a:extLst>
          </p:cNvPr>
          <p:cNvSpPr txBox="1"/>
          <p:nvPr/>
        </p:nvSpPr>
        <p:spPr>
          <a:xfrm>
            <a:off x="1413609" y="3771208"/>
            <a:ext cx="3141239" cy="707886"/>
          </a:xfrm>
          <a:prstGeom prst="rect">
            <a:avLst/>
          </a:prstGeom>
          <a:noFill/>
        </p:spPr>
        <p:txBody>
          <a:bodyPr wrap="square" rtlCol="0">
            <a:spAutoFit/>
          </a:bodyPr>
          <a:lstStyle/>
          <a:p>
            <a:r>
              <a:rPr lang="en-US" sz="2000" dirty="0" err="1"/>
              <a:t>arg</a:t>
            </a:r>
            <a:r>
              <a:rPr lang="en-US" sz="2000" dirty="0"/>
              <a:t> = “AAAAA…\xf0\x01\x01\x00”</a:t>
            </a:r>
          </a:p>
        </p:txBody>
      </p:sp>
      <p:grpSp>
        <p:nvGrpSpPr>
          <p:cNvPr id="41" name="Group 40">
            <a:extLst>
              <a:ext uri="{FF2B5EF4-FFF2-40B4-BE49-F238E27FC236}">
                <a16:creationId xmlns:a16="http://schemas.microsoft.com/office/drawing/2014/main" id="{7F85F814-2E72-4F51-8966-0D7F1D70B811}"/>
              </a:ext>
            </a:extLst>
          </p:cNvPr>
          <p:cNvGrpSpPr/>
          <p:nvPr/>
        </p:nvGrpSpPr>
        <p:grpSpPr>
          <a:xfrm>
            <a:off x="2138230" y="3247811"/>
            <a:ext cx="2579360" cy="801153"/>
            <a:chOff x="7029992" y="3056309"/>
            <a:chExt cx="2579360" cy="801153"/>
          </a:xfrm>
        </p:grpSpPr>
        <p:sp>
          <p:nvSpPr>
            <p:cNvPr id="42" name="Right Brace 41">
              <a:extLst>
                <a:ext uri="{FF2B5EF4-FFF2-40B4-BE49-F238E27FC236}">
                  <a16:creationId xmlns:a16="http://schemas.microsoft.com/office/drawing/2014/main" id="{75833EC4-1AD9-4582-BE9E-BAED0FCBD425}"/>
                </a:ext>
              </a:extLst>
            </p:cNvPr>
            <p:cNvSpPr/>
            <p:nvPr/>
          </p:nvSpPr>
          <p:spPr>
            <a:xfrm rot="16200000">
              <a:off x="8137618" y="2847005"/>
              <a:ext cx="326442" cy="1694472"/>
            </a:xfrm>
            <a:prstGeom prst="rightBrace">
              <a:avLst>
                <a:gd name="adj1" fmla="val 54638"/>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TextBox 42">
              <a:extLst>
                <a:ext uri="{FF2B5EF4-FFF2-40B4-BE49-F238E27FC236}">
                  <a16:creationId xmlns:a16="http://schemas.microsoft.com/office/drawing/2014/main" id="{176CDE86-55EA-45C8-8DE0-77784A2E17B6}"/>
                </a:ext>
              </a:extLst>
            </p:cNvPr>
            <p:cNvSpPr txBox="1"/>
            <p:nvPr/>
          </p:nvSpPr>
          <p:spPr>
            <a:xfrm>
              <a:off x="7029992" y="3056309"/>
              <a:ext cx="2579360" cy="400110"/>
            </a:xfrm>
            <a:prstGeom prst="rect">
              <a:avLst/>
            </a:prstGeom>
            <a:noFill/>
          </p:spPr>
          <p:txBody>
            <a:bodyPr wrap="none" rtlCol="0">
              <a:spAutoFit/>
            </a:bodyPr>
            <a:lstStyle/>
            <a:p>
              <a:r>
                <a:rPr lang="en-US" sz="2000" dirty="0"/>
                <a:t>Address of </a:t>
              </a:r>
              <a:r>
                <a:rPr lang="en-US" sz="2000" dirty="0">
                  <a:solidFill>
                    <a:srgbClr val="FF0000"/>
                  </a:solidFill>
                  <a:latin typeface="Courier New" panose="02070309020205020404" pitchFamily="49" charset="0"/>
                  <a:cs typeface="Courier New" panose="02070309020205020404" pitchFamily="49" charset="0"/>
                </a:rPr>
                <a:t>target()</a:t>
              </a:r>
              <a:endParaRPr lang="en-US" sz="2000" dirty="0">
                <a:solidFill>
                  <a:srgbClr val="FF0000"/>
                </a:solidFill>
              </a:endParaRPr>
            </a:p>
          </p:txBody>
        </p:sp>
      </p:grpSp>
      <p:sp>
        <p:nvSpPr>
          <p:cNvPr id="31" name="TextBox 30">
            <a:extLst>
              <a:ext uri="{FF2B5EF4-FFF2-40B4-BE49-F238E27FC236}">
                <a16:creationId xmlns:a16="http://schemas.microsoft.com/office/drawing/2014/main" id="{057C09D4-5A9B-4F13-8957-D35D34C32051}"/>
              </a:ext>
            </a:extLst>
          </p:cNvPr>
          <p:cNvSpPr txBox="1"/>
          <p:nvPr/>
        </p:nvSpPr>
        <p:spPr>
          <a:xfrm>
            <a:off x="5653709" y="1771143"/>
            <a:ext cx="736164" cy="400110"/>
          </a:xfrm>
          <a:prstGeom prst="rect">
            <a:avLst/>
          </a:prstGeom>
          <a:noFill/>
        </p:spPr>
        <p:txBody>
          <a:bodyPr wrap="none" rtlCol="0">
            <a:spAutoFit/>
          </a:bodyPr>
          <a:lstStyle/>
          <a:p>
            <a:r>
              <a:rPr lang="en-US" sz="2000" dirty="0"/>
              <a:t>Stack</a:t>
            </a:r>
          </a:p>
        </p:txBody>
      </p:sp>
      <p:grpSp>
        <p:nvGrpSpPr>
          <p:cNvPr id="3" name="Group 2">
            <a:extLst>
              <a:ext uri="{FF2B5EF4-FFF2-40B4-BE49-F238E27FC236}">
                <a16:creationId xmlns:a16="http://schemas.microsoft.com/office/drawing/2014/main" id="{4EA1BAC8-1FA6-45CB-B88C-3BE410A41E39}"/>
              </a:ext>
            </a:extLst>
          </p:cNvPr>
          <p:cNvGrpSpPr/>
          <p:nvPr/>
        </p:nvGrpSpPr>
        <p:grpSpPr>
          <a:xfrm>
            <a:off x="4508799" y="2151870"/>
            <a:ext cx="4218510" cy="2736622"/>
            <a:chOff x="4508799" y="2151870"/>
            <a:chExt cx="4218510" cy="2736622"/>
          </a:xfrm>
        </p:grpSpPr>
        <p:sp>
          <p:nvSpPr>
            <p:cNvPr id="21" name="Rectangle 20">
              <a:extLst>
                <a:ext uri="{FF2B5EF4-FFF2-40B4-BE49-F238E27FC236}">
                  <a16:creationId xmlns:a16="http://schemas.microsoft.com/office/drawing/2014/main" id="{E4F4DC4D-8415-4ED9-A0DE-95691F1AEBE2}"/>
                </a:ext>
              </a:extLst>
            </p:cNvPr>
            <p:cNvSpPr/>
            <p:nvPr/>
          </p:nvSpPr>
          <p:spPr>
            <a:xfrm>
              <a:off x="5103553" y="3463563"/>
              <a:ext cx="1836472" cy="3209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a:extLst>
                <a:ext uri="{FF2B5EF4-FFF2-40B4-BE49-F238E27FC236}">
                  <a16:creationId xmlns:a16="http://schemas.microsoft.com/office/drawing/2014/main" id="{C0E358B3-6317-4498-B3E9-5DB59C995EE5}"/>
                </a:ext>
              </a:extLst>
            </p:cNvPr>
            <p:cNvSpPr/>
            <p:nvPr/>
          </p:nvSpPr>
          <p:spPr>
            <a:xfrm>
              <a:off x="5103553" y="3784491"/>
              <a:ext cx="1836472" cy="775080"/>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buf</a:t>
              </a:r>
              <a:endParaRPr lang="en-US" dirty="0">
                <a:solidFill>
                  <a:schemeClr val="tx1"/>
                </a:solidFill>
              </a:endParaRPr>
            </a:p>
          </p:txBody>
        </p:sp>
        <p:sp>
          <p:nvSpPr>
            <p:cNvPr id="20" name="Rectangle 19">
              <a:extLst>
                <a:ext uri="{FF2B5EF4-FFF2-40B4-BE49-F238E27FC236}">
                  <a16:creationId xmlns:a16="http://schemas.microsoft.com/office/drawing/2014/main" id="{CE4CEF13-8F71-457F-9EA0-3B97E82A6BF5}"/>
                </a:ext>
              </a:extLst>
            </p:cNvPr>
            <p:cNvSpPr/>
            <p:nvPr/>
          </p:nvSpPr>
          <p:spPr>
            <a:xfrm>
              <a:off x="5103553" y="2151870"/>
              <a:ext cx="1836472" cy="9914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1">
              <a:extLst>
                <a:ext uri="{FF2B5EF4-FFF2-40B4-BE49-F238E27FC236}">
                  <a16:creationId xmlns:a16="http://schemas.microsoft.com/office/drawing/2014/main" id="{19010CE1-1713-4978-87B9-7A953BAE9805}"/>
                </a:ext>
              </a:extLst>
            </p:cNvPr>
            <p:cNvSpPr/>
            <p:nvPr/>
          </p:nvSpPr>
          <p:spPr>
            <a:xfrm>
              <a:off x="5103553" y="3142638"/>
              <a:ext cx="1836472" cy="313876"/>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0xdeadbeef</a:t>
              </a:r>
            </a:p>
          </p:txBody>
        </p:sp>
        <p:cxnSp>
          <p:nvCxnSpPr>
            <p:cNvPr id="25" name="Straight Arrow Connector 24">
              <a:extLst>
                <a:ext uri="{FF2B5EF4-FFF2-40B4-BE49-F238E27FC236}">
                  <a16:creationId xmlns:a16="http://schemas.microsoft.com/office/drawing/2014/main" id="{F0629362-9E07-442F-AED0-989A0A0523A5}"/>
                </a:ext>
              </a:extLst>
            </p:cNvPr>
            <p:cNvCxnSpPr>
              <a:cxnSpLocks/>
            </p:cNvCxnSpPr>
            <p:nvPr/>
          </p:nvCxnSpPr>
          <p:spPr>
            <a:xfrm>
              <a:off x="4508799" y="4138552"/>
              <a:ext cx="463186" cy="0"/>
            </a:xfrm>
            <a:prstGeom prst="straightConnector1">
              <a:avLst/>
            </a:prstGeom>
            <a:ln w="2540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BF3A6F1B-73AD-4ED5-A92F-A211492CD61E}"/>
                </a:ext>
              </a:extLst>
            </p:cNvPr>
            <p:cNvGrpSpPr/>
            <p:nvPr/>
          </p:nvGrpSpPr>
          <p:grpSpPr>
            <a:xfrm>
              <a:off x="5103550" y="3142638"/>
              <a:ext cx="1836472" cy="1416933"/>
              <a:chOff x="5103550" y="3142638"/>
              <a:chExt cx="1836472" cy="1416933"/>
            </a:xfrm>
          </p:grpSpPr>
          <p:sp>
            <p:nvSpPr>
              <p:cNvPr id="40" name="Rectangle 39">
                <a:extLst>
                  <a:ext uri="{FF2B5EF4-FFF2-40B4-BE49-F238E27FC236}">
                    <a16:creationId xmlns:a16="http://schemas.microsoft.com/office/drawing/2014/main" id="{D575FCBB-DEF5-4ACD-BBFA-B6E0FD5F22FF}"/>
                  </a:ext>
                </a:extLst>
              </p:cNvPr>
              <p:cNvSpPr/>
              <p:nvPr/>
            </p:nvSpPr>
            <p:spPr>
              <a:xfrm>
                <a:off x="5103550" y="3142638"/>
                <a:ext cx="1836472" cy="1416933"/>
              </a:xfrm>
              <a:prstGeom prst="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27432" rIns="45720" bIns="0" rtlCol="0" anchor="t" anchorCtr="0"/>
              <a:lstStyle/>
              <a:p>
                <a:pPr algn="ctr">
                  <a:spcAft>
                    <a:spcPts val="300"/>
                  </a:spcAft>
                </a:pPr>
                <a:r>
                  <a:rPr lang="en-US" sz="1700" b="1" dirty="0">
                    <a:solidFill>
                      <a:srgbClr val="FF0000"/>
                    </a:solidFill>
                  </a:rPr>
                  <a:t>0xf0010100</a:t>
                </a:r>
              </a:p>
              <a:p>
                <a:r>
                  <a:rPr lang="en-US" sz="1700" dirty="0">
                    <a:solidFill>
                      <a:schemeClr val="tx1"/>
                    </a:solidFill>
                  </a:rPr>
                  <a:t> AAAAAA … </a:t>
                </a:r>
              </a:p>
              <a:p>
                <a:pPr algn="r"/>
                <a:endParaRPr lang="en-US" sz="1700" dirty="0">
                  <a:solidFill>
                    <a:schemeClr val="tx1"/>
                  </a:solidFill>
                </a:endParaRPr>
              </a:p>
              <a:p>
                <a:pPr algn="r"/>
                <a:r>
                  <a:rPr lang="en-US" sz="1700" dirty="0">
                    <a:solidFill>
                      <a:schemeClr val="tx1"/>
                    </a:solidFill>
                  </a:rPr>
                  <a:t>…   AAAAA</a:t>
                </a:r>
              </a:p>
              <a:p>
                <a:pPr algn="r"/>
                <a:r>
                  <a:rPr lang="en-US" sz="1700" dirty="0">
                    <a:solidFill>
                      <a:schemeClr val="tx1"/>
                    </a:solidFill>
                  </a:rPr>
                  <a:t>AAAAAAAAAAAAAA</a:t>
                </a:r>
              </a:p>
            </p:txBody>
          </p:sp>
          <p:cxnSp>
            <p:nvCxnSpPr>
              <p:cNvPr id="5" name="Straight Connector 4">
                <a:extLst>
                  <a:ext uri="{FF2B5EF4-FFF2-40B4-BE49-F238E27FC236}">
                    <a16:creationId xmlns:a16="http://schemas.microsoft.com/office/drawing/2014/main" id="{039F9E9B-A73F-40D9-848D-837FA8689304}"/>
                  </a:ext>
                </a:extLst>
              </p:cNvPr>
              <p:cNvCxnSpPr/>
              <p:nvPr/>
            </p:nvCxnSpPr>
            <p:spPr>
              <a:xfrm>
                <a:off x="5103550" y="3456514"/>
                <a:ext cx="183647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0B11AA8E-E06D-4712-8D12-6E91C128C99E}"/>
                </a:ext>
              </a:extLst>
            </p:cNvPr>
            <p:cNvCxnSpPr>
              <a:cxnSpLocks/>
            </p:cNvCxnSpPr>
            <p:nvPr/>
          </p:nvCxnSpPr>
          <p:spPr>
            <a:xfrm>
              <a:off x="5103553" y="2151870"/>
              <a:ext cx="0" cy="27366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F09AEC7-CD9A-4DFD-97A6-EE34460C526B}"/>
                </a:ext>
              </a:extLst>
            </p:cNvPr>
            <p:cNvCxnSpPr>
              <a:cxnSpLocks/>
            </p:cNvCxnSpPr>
            <p:nvPr/>
          </p:nvCxnSpPr>
          <p:spPr>
            <a:xfrm>
              <a:off x="6940028" y="2151870"/>
              <a:ext cx="0" cy="27366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66AC30F-5989-4388-8D81-0534D50E46D3}"/>
                </a:ext>
              </a:extLst>
            </p:cNvPr>
            <p:cNvGrpSpPr/>
            <p:nvPr/>
          </p:nvGrpSpPr>
          <p:grpSpPr>
            <a:xfrm>
              <a:off x="7024623" y="3145198"/>
              <a:ext cx="1702686" cy="313876"/>
              <a:chOff x="7024623" y="3145198"/>
              <a:chExt cx="1702686" cy="313876"/>
            </a:xfrm>
          </p:grpSpPr>
          <p:cxnSp>
            <p:nvCxnSpPr>
              <p:cNvPr id="28" name="Straight Arrow Connector 27">
                <a:extLst>
                  <a:ext uri="{FF2B5EF4-FFF2-40B4-BE49-F238E27FC236}">
                    <a16:creationId xmlns:a16="http://schemas.microsoft.com/office/drawing/2014/main" id="{BEF29062-ED30-4C9F-9A90-0F1A55DF6A0A}"/>
                  </a:ext>
                </a:extLst>
              </p:cNvPr>
              <p:cNvCxnSpPr>
                <a:cxnSpLocks/>
              </p:cNvCxnSpPr>
              <p:nvPr/>
            </p:nvCxnSpPr>
            <p:spPr>
              <a:xfrm flipH="1">
                <a:off x="7024623" y="3299576"/>
                <a:ext cx="309627" cy="0"/>
              </a:xfrm>
              <a:prstGeom prst="straightConnector1">
                <a:avLst/>
              </a:prstGeom>
              <a:ln w="254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F05B1B5F-645B-454A-BB37-6E1193BDA3F8}"/>
                  </a:ext>
                </a:extLst>
              </p:cNvPr>
              <p:cNvSpPr/>
              <p:nvPr/>
            </p:nvSpPr>
            <p:spPr>
              <a:xfrm>
                <a:off x="7334250" y="3145198"/>
                <a:ext cx="1393059" cy="3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Return </a:t>
                </a:r>
                <a:r>
                  <a:rPr lang="en-US" dirty="0" err="1">
                    <a:solidFill>
                      <a:schemeClr val="tx1"/>
                    </a:solidFill>
                  </a:rPr>
                  <a:t>Addr</a:t>
                </a:r>
                <a:r>
                  <a:rPr lang="en-US" dirty="0">
                    <a:solidFill>
                      <a:schemeClr val="tx1"/>
                    </a:solidFill>
                  </a:rPr>
                  <a:t>.</a:t>
                </a:r>
              </a:p>
            </p:txBody>
          </p:sp>
        </p:grpSp>
        <p:grpSp>
          <p:nvGrpSpPr>
            <p:cNvPr id="35" name="Group 34">
              <a:extLst>
                <a:ext uri="{FF2B5EF4-FFF2-40B4-BE49-F238E27FC236}">
                  <a16:creationId xmlns:a16="http://schemas.microsoft.com/office/drawing/2014/main" id="{500196D3-6ADD-4725-8A79-732BC2AB931F}"/>
                </a:ext>
              </a:extLst>
            </p:cNvPr>
            <p:cNvGrpSpPr/>
            <p:nvPr/>
          </p:nvGrpSpPr>
          <p:grpSpPr>
            <a:xfrm>
              <a:off x="7025923" y="3784806"/>
              <a:ext cx="1701386" cy="777324"/>
              <a:chOff x="7025923" y="3784806"/>
              <a:chExt cx="1701386" cy="777324"/>
            </a:xfrm>
          </p:grpSpPr>
          <p:cxnSp>
            <p:nvCxnSpPr>
              <p:cNvPr id="36" name="Straight Arrow Connector 35">
                <a:extLst>
                  <a:ext uri="{FF2B5EF4-FFF2-40B4-BE49-F238E27FC236}">
                    <a16:creationId xmlns:a16="http://schemas.microsoft.com/office/drawing/2014/main" id="{4996EA2C-98EC-4047-B0C5-F9BA9D8B5E3D}"/>
                  </a:ext>
                </a:extLst>
              </p:cNvPr>
              <p:cNvCxnSpPr>
                <a:cxnSpLocks/>
                <a:stCxn id="37" idx="1"/>
                <a:endCxn id="38" idx="2"/>
              </p:cNvCxnSpPr>
              <p:nvPr/>
            </p:nvCxnSpPr>
            <p:spPr>
              <a:xfrm flipH="1">
                <a:off x="7199459" y="4173468"/>
                <a:ext cx="134791" cy="0"/>
              </a:xfrm>
              <a:prstGeom prst="straightConnector1">
                <a:avLst/>
              </a:prstGeom>
              <a:ln w="254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3C2598FC-558C-4108-8DA0-E9CB258DD94F}"/>
                  </a:ext>
                </a:extLst>
              </p:cNvPr>
              <p:cNvSpPr/>
              <p:nvPr/>
            </p:nvSpPr>
            <p:spPr>
              <a:xfrm>
                <a:off x="7334250" y="4016530"/>
                <a:ext cx="1393059" cy="3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rPr>
                  <a:t>buf</a:t>
                </a:r>
                <a:endParaRPr lang="en-US" dirty="0">
                  <a:solidFill>
                    <a:schemeClr val="tx1"/>
                  </a:solidFill>
                </a:endParaRPr>
              </a:p>
            </p:txBody>
          </p:sp>
          <p:sp>
            <p:nvSpPr>
              <p:cNvPr id="38" name="Right Bracket 37">
                <a:extLst>
                  <a:ext uri="{FF2B5EF4-FFF2-40B4-BE49-F238E27FC236}">
                    <a16:creationId xmlns:a16="http://schemas.microsoft.com/office/drawing/2014/main" id="{70E0A638-5BA0-4DC2-A157-4E58298777CD}"/>
                  </a:ext>
                </a:extLst>
              </p:cNvPr>
              <p:cNvSpPr/>
              <p:nvPr/>
            </p:nvSpPr>
            <p:spPr>
              <a:xfrm>
                <a:off x="7025923" y="3784806"/>
                <a:ext cx="173536" cy="777324"/>
              </a:xfrm>
              <a:prstGeom prst="rightBracket">
                <a:avLst>
                  <a:gd name="adj" fmla="val 0"/>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30" name="Rectangle: Diagonal Corners Snipped 29">
            <a:extLst>
              <a:ext uri="{FF2B5EF4-FFF2-40B4-BE49-F238E27FC236}">
                <a16:creationId xmlns:a16="http://schemas.microsoft.com/office/drawing/2014/main" id="{EA7834F7-F1A1-4C2F-9515-6D59B5DDBD19}"/>
              </a:ext>
            </a:extLst>
          </p:cNvPr>
          <p:cNvSpPr>
            <a:spLocks/>
          </p:cNvSpPr>
          <p:nvPr/>
        </p:nvSpPr>
        <p:spPr>
          <a:xfrm>
            <a:off x="571506" y="5005906"/>
            <a:ext cx="8000988" cy="1137490"/>
          </a:xfrm>
          <a:prstGeom prst="snip2DiagRect">
            <a:avLst>
              <a:gd name="adj1" fmla="val 0"/>
              <a:gd name="adj2" fmla="val 0"/>
            </a:avLst>
          </a:prstGeom>
          <a:solidFill>
            <a:schemeClr val="accent5">
              <a:lumMod val="20000"/>
              <a:lumOff val="80000"/>
            </a:schemeClr>
          </a:solidFill>
          <a:ln w="381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numCol="2" rtlCol="0" anchor="ctr"/>
          <a:lstStyle/>
          <a:p>
            <a:pPr lvl="0" defTabSz="914400">
              <a:lnSpc>
                <a:spcPct val="90000"/>
              </a:lnSpc>
              <a:spcBef>
                <a:spcPts val="1000"/>
              </a:spcBef>
            </a:pPr>
            <a:r>
              <a:rPr lang="en-US" sz="2800" b="1" i="1" dirty="0">
                <a:solidFill>
                  <a:prstClr val="black"/>
                </a:solidFill>
              </a:rPr>
              <a:t>Information Assets: </a:t>
            </a:r>
          </a:p>
          <a:p>
            <a:pPr marL="228600" lvl="0" indent="-228600" defTabSz="914400">
              <a:lnSpc>
                <a:spcPct val="90000"/>
              </a:lnSpc>
              <a:spcBef>
                <a:spcPts val="1000"/>
              </a:spcBef>
              <a:buFont typeface="Arial" panose="020B0604020202020204" pitchFamily="34" charset="0"/>
              <a:buChar char="•"/>
            </a:pPr>
            <a:r>
              <a:rPr lang="en-US" sz="2400" dirty="0">
                <a:solidFill>
                  <a:prstClr val="black"/>
                </a:solidFill>
              </a:rPr>
              <a:t>Location of </a:t>
            </a:r>
            <a:r>
              <a:rPr lang="en-US" sz="2400" dirty="0">
                <a:solidFill>
                  <a:prstClr val="black"/>
                </a:solidFill>
                <a:latin typeface="Courier New" panose="02070309020205020404" pitchFamily="49" charset="0"/>
                <a:cs typeface="Courier New" panose="02070309020205020404" pitchFamily="49" charset="0"/>
              </a:rPr>
              <a:t>target()</a:t>
            </a:r>
          </a:p>
          <a:p>
            <a:pPr lvl="0" defTabSz="914400">
              <a:lnSpc>
                <a:spcPct val="90000"/>
              </a:lnSpc>
              <a:spcBef>
                <a:spcPts val="1000"/>
              </a:spcBef>
            </a:pPr>
            <a:r>
              <a:rPr lang="en-US" sz="2800" dirty="0">
                <a:solidFill>
                  <a:prstClr val="black"/>
                </a:solidFill>
              </a:rPr>
              <a:t> </a:t>
            </a:r>
            <a:endParaRPr lang="en-US" sz="2400" dirty="0">
              <a:solidFill>
                <a:prstClr val="black"/>
              </a:solidFill>
            </a:endParaRPr>
          </a:p>
          <a:p>
            <a:pPr marL="228600" lvl="0" indent="-228600" defTabSz="914400">
              <a:lnSpc>
                <a:spcPct val="90000"/>
              </a:lnSpc>
              <a:spcBef>
                <a:spcPts val="1000"/>
              </a:spcBef>
              <a:buFont typeface="Arial" panose="020B0604020202020204" pitchFamily="34" charset="0"/>
              <a:buChar char="•"/>
            </a:pPr>
            <a:r>
              <a:rPr lang="en-US" sz="2400" dirty="0">
                <a:solidFill>
                  <a:prstClr val="black"/>
                </a:solidFill>
              </a:rPr>
              <a:t>Pointer Representation</a:t>
            </a:r>
          </a:p>
        </p:txBody>
      </p:sp>
    </p:spTree>
    <p:extLst>
      <p:ext uri="{BB962C8B-B14F-4D97-AF65-F5344CB8AC3E}">
        <p14:creationId xmlns:p14="http://schemas.microsoft.com/office/powerpoint/2010/main" val="26638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4636-54F0-4853-975E-D18194639363}"/>
              </a:ext>
            </a:extLst>
          </p:cNvPr>
          <p:cNvSpPr>
            <a:spLocks noGrp="1"/>
          </p:cNvSpPr>
          <p:nvPr>
            <p:ph type="title"/>
          </p:nvPr>
        </p:nvSpPr>
        <p:spPr/>
        <p:txBody>
          <a:bodyPr/>
          <a:lstStyle/>
          <a:p>
            <a:r>
              <a:rPr lang="en-US" dirty="0"/>
              <a:t>Semantics</a:t>
            </a:r>
          </a:p>
        </p:txBody>
      </p:sp>
      <p:sp>
        <p:nvSpPr>
          <p:cNvPr id="3" name="Content Placeholder 2">
            <a:extLst>
              <a:ext uri="{FF2B5EF4-FFF2-40B4-BE49-F238E27FC236}">
                <a16:creationId xmlns:a16="http://schemas.microsoft.com/office/drawing/2014/main" id="{1A3C776B-050E-4A60-9839-645E9D680129}"/>
              </a:ext>
            </a:extLst>
          </p:cNvPr>
          <p:cNvSpPr>
            <a:spLocks noGrp="1"/>
          </p:cNvSpPr>
          <p:nvPr>
            <p:ph idx="1"/>
          </p:nvPr>
        </p:nvSpPr>
        <p:spPr/>
        <p:txBody>
          <a:bodyPr>
            <a:normAutofit lnSpcReduction="10000"/>
          </a:bodyPr>
          <a:lstStyle/>
          <a:p>
            <a:r>
              <a:rPr lang="en-US" dirty="0"/>
              <a:t>Program-level: defined used  by programmers.</a:t>
            </a:r>
          </a:p>
          <a:p>
            <a:r>
              <a:rPr lang="en-US" dirty="0"/>
              <a:t>Undefined: not explicitly documented, often properties of the implementation:</a:t>
            </a:r>
          </a:p>
          <a:p>
            <a:pPr lvl="1"/>
            <a:r>
              <a:rPr lang="en-US" dirty="0"/>
              <a:t>Out-of-bounds array accesses, uninitialized values, execution timing, micro-arch sharing characteristics (think cache)</a:t>
            </a:r>
          </a:p>
          <a:p>
            <a:pPr lvl="1"/>
            <a:endParaRPr lang="en-US" dirty="0"/>
          </a:p>
          <a:p>
            <a:r>
              <a:rPr lang="en-US" dirty="0"/>
              <a:t>Programs use the program-level and typically not the undefined ones</a:t>
            </a:r>
          </a:p>
          <a:p>
            <a:pPr lvl="1"/>
            <a:r>
              <a:rPr lang="en-US" dirty="0"/>
              <a:t>Sometimes they do use the undefined ones too.</a:t>
            </a:r>
          </a:p>
          <a:p>
            <a:pPr marL="0" indent="0">
              <a:buNone/>
            </a:pPr>
            <a:r>
              <a:rPr lang="en-US" b="1" dirty="0"/>
              <a:t>Goal: </a:t>
            </a:r>
          </a:p>
          <a:p>
            <a:pPr marL="0" indent="0" algn="ctr">
              <a:buNone/>
            </a:pPr>
            <a:r>
              <a:rPr lang="en-US" b="1" dirty="0"/>
              <a:t>	keep well-defined semantics as such and randomize undefined semantics.</a:t>
            </a:r>
            <a:endParaRPr lang="en-US" dirty="0"/>
          </a:p>
          <a:p>
            <a:pPr lvl="1"/>
            <a:endParaRPr lang="en-US" dirty="0"/>
          </a:p>
        </p:txBody>
      </p:sp>
      <p:sp>
        <p:nvSpPr>
          <p:cNvPr id="4" name="Slide Number Placeholder 3">
            <a:extLst>
              <a:ext uri="{FF2B5EF4-FFF2-40B4-BE49-F238E27FC236}">
                <a16:creationId xmlns:a16="http://schemas.microsoft.com/office/drawing/2014/main" id="{25732CD2-C134-459D-8D51-6D6FACF42327}"/>
              </a:ext>
            </a:extLst>
          </p:cNvPr>
          <p:cNvSpPr>
            <a:spLocks noGrp="1"/>
          </p:cNvSpPr>
          <p:nvPr>
            <p:ph type="sldNum" sz="quarter" idx="12"/>
          </p:nvPr>
        </p:nvSpPr>
        <p:spPr/>
        <p:txBody>
          <a:bodyPr/>
          <a:lstStyle/>
          <a:p>
            <a:fld id="{761A266C-5E90-4206-8A84-D0CA263564C1}" type="slidenum">
              <a:rPr lang="en-US" smtClean="0"/>
              <a:t>7</a:t>
            </a:fld>
            <a:endParaRPr lang="en-US"/>
          </a:p>
        </p:txBody>
      </p:sp>
    </p:spTree>
    <p:extLst>
      <p:ext uri="{BB962C8B-B14F-4D97-AF65-F5344CB8AC3E}">
        <p14:creationId xmlns:p14="http://schemas.microsoft.com/office/powerpoint/2010/main" val="1927380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1C3C8-EF51-4F15-8F8C-78DA0BEBF9E7}"/>
              </a:ext>
            </a:extLst>
          </p:cNvPr>
          <p:cNvSpPr>
            <a:spLocks noGrp="1"/>
          </p:cNvSpPr>
          <p:nvPr>
            <p:ph type="title"/>
          </p:nvPr>
        </p:nvSpPr>
        <p:spPr/>
        <p:txBody>
          <a:bodyPr/>
          <a:lstStyle/>
          <a:p>
            <a:r>
              <a:rPr lang="en-US" dirty="0"/>
              <a:t>Protecting Information Assets</a:t>
            </a:r>
          </a:p>
        </p:txBody>
      </p:sp>
      <p:sp>
        <p:nvSpPr>
          <p:cNvPr id="3" name="Content Placeholder 2">
            <a:extLst>
              <a:ext uri="{FF2B5EF4-FFF2-40B4-BE49-F238E27FC236}">
                <a16:creationId xmlns:a16="http://schemas.microsoft.com/office/drawing/2014/main" id="{7BFEF2CA-DC0E-4C30-9D39-C659D7433953}"/>
              </a:ext>
            </a:extLst>
          </p:cNvPr>
          <p:cNvSpPr>
            <a:spLocks noGrp="1"/>
          </p:cNvSpPr>
          <p:nvPr>
            <p:ph idx="1"/>
          </p:nvPr>
        </p:nvSpPr>
        <p:spPr/>
        <p:txBody>
          <a:bodyPr>
            <a:normAutofit lnSpcReduction="10000"/>
          </a:bodyPr>
          <a:lstStyle/>
          <a:p>
            <a:pPr marL="0" indent="0">
              <a:buNone/>
            </a:pPr>
            <a:r>
              <a:rPr lang="en-US" i="1" dirty="0">
                <a:sym typeface="Wingdings" panose="05000000000000000000" pitchFamily="2" charset="2"/>
              </a:rPr>
              <a:t>An Approach:</a:t>
            </a:r>
          </a:p>
          <a:p>
            <a:pPr marL="0" indent="0" algn="ctr">
              <a:buNone/>
            </a:pPr>
            <a:r>
              <a:rPr lang="en-US" sz="3600" b="1" i="1" dirty="0">
                <a:sym typeface="Wingdings" panose="05000000000000000000" pitchFamily="2" charset="2"/>
              </a:rPr>
              <a:t>Randomize </a:t>
            </a:r>
            <a:r>
              <a:rPr lang="en-US" sz="3600" dirty="0">
                <a:sym typeface="Wingdings" panose="05000000000000000000" pitchFamily="2" charset="2"/>
              </a:rPr>
              <a:t>assets</a:t>
            </a:r>
          </a:p>
          <a:p>
            <a:pPr marL="0" indent="0" algn="ctr">
              <a:buNone/>
            </a:pPr>
            <a:endParaRPr lang="en-US" sz="3600" dirty="0">
              <a:sym typeface="Wingdings" panose="05000000000000000000" pitchFamily="2" charset="2"/>
            </a:endParaRPr>
          </a:p>
          <a:p>
            <a:pPr marL="0" indent="0" algn="ctr">
              <a:buNone/>
            </a:pPr>
            <a:r>
              <a:rPr lang="en-US" sz="3600" b="1" dirty="0">
                <a:sym typeface="Wingdings" panose="05000000000000000000" pitchFamily="2" charset="2"/>
              </a:rPr>
              <a:t>Moving Target Defenses (MTDs)</a:t>
            </a:r>
          </a:p>
          <a:p>
            <a:pPr marL="0" indent="0" algn="ctr">
              <a:buNone/>
            </a:pPr>
            <a:r>
              <a:rPr lang="en-US" dirty="0">
                <a:sym typeface="Wingdings" panose="05000000000000000000" pitchFamily="2" charset="2"/>
              </a:rPr>
              <a:t>Load-time MTDs: 64-bit ASLR, ISR, …</a:t>
            </a:r>
          </a:p>
          <a:p>
            <a:pPr marL="0" indent="0" algn="ctr">
              <a:buNone/>
            </a:pPr>
            <a:endParaRPr lang="en-US" sz="3600" dirty="0"/>
          </a:p>
          <a:p>
            <a:pPr marL="0" indent="0" algn="ctr">
              <a:buNone/>
            </a:pPr>
            <a:r>
              <a:rPr lang="en-US" sz="3600" dirty="0"/>
              <a:t>Attackers defeat load-time MTDs with </a:t>
            </a:r>
            <a:r>
              <a:rPr lang="en-US" sz="3600" b="1" i="1" dirty="0" err="1"/>
              <a:t>Derandomization</a:t>
            </a:r>
            <a:r>
              <a:rPr lang="en-US" sz="3600" b="1" i="1" dirty="0"/>
              <a:t> Attacks</a:t>
            </a:r>
          </a:p>
          <a:p>
            <a:pPr marL="0" indent="0" algn="ctr">
              <a:buNone/>
            </a:pPr>
            <a:r>
              <a:rPr lang="en-US" sz="3600" b="1" dirty="0">
                <a:sym typeface="Wingdings" panose="05000000000000000000" pitchFamily="2" charset="2"/>
              </a:rPr>
              <a:t> Load-Time MTDs have </a:t>
            </a:r>
            <a:r>
              <a:rPr lang="en-US" sz="3600" b="1" i="1" dirty="0">
                <a:sym typeface="Wingdings" panose="05000000000000000000" pitchFamily="2" charset="2"/>
              </a:rPr>
              <a:t>LOW</a:t>
            </a:r>
            <a:r>
              <a:rPr lang="en-US" sz="3600" b="1" dirty="0">
                <a:sym typeface="Wingdings" panose="05000000000000000000" pitchFamily="2" charset="2"/>
              </a:rPr>
              <a:t> durability</a:t>
            </a:r>
            <a:endParaRPr lang="en-US" b="1" dirty="0"/>
          </a:p>
        </p:txBody>
      </p:sp>
      <p:sp>
        <p:nvSpPr>
          <p:cNvPr id="4" name="Slide Number Placeholder 3">
            <a:extLst>
              <a:ext uri="{FF2B5EF4-FFF2-40B4-BE49-F238E27FC236}">
                <a16:creationId xmlns:a16="http://schemas.microsoft.com/office/drawing/2014/main" id="{1A27A886-891C-410C-937B-1E5EDB5CD61A}"/>
              </a:ext>
            </a:extLst>
          </p:cNvPr>
          <p:cNvSpPr>
            <a:spLocks noGrp="1"/>
          </p:cNvSpPr>
          <p:nvPr>
            <p:ph type="sldNum" sz="quarter" idx="12"/>
          </p:nvPr>
        </p:nvSpPr>
        <p:spPr/>
        <p:txBody>
          <a:bodyPr/>
          <a:lstStyle/>
          <a:p>
            <a:fld id="{761A266C-5E90-4206-8A84-D0CA263564C1}" type="slidenum">
              <a:rPr lang="en-US" smtClean="0"/>
              <a:t>8</a:t>
            </a:fld>
            <a:endParaRPr lang="en-US"/>
          </a:p>
        </p:txBody>
      </p:sp>
    </p:spTree>
    <p:extLst>
      <p:ext uri="{BB962C8B-B14F-4D97-AF65-F5344CB8AC3E}">
        <p14:creationId xmlns:p14="http://schemas.microsoft.com/office/powerpoint/2010/main" val="305058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B45-2AF4-4D90-B201-7E3ED49C94EB}"/>
              </a:ext>
            </a:extLst>
          </p:cNvPr>
          <p:cNvSpPr>
            <a:spLocks noGrp="1"/>
          </p:cNvSpPr>
          <p:nvPr>
            <p:ph type="title"/>
          </p:nvPr>
        </p:nvSpPr>
        <p:spPr/>
        <p:txBody>
          <a:bodyPr/>
          <a:lstStyle/>
          <a:p>
            <a:r>
              <a:rPr lang="en-US" dirty="0"/>
              <a:t>ASLR attacks</a:t>
            </a:r>
          </a:p>
        </p:txBody>
      </p:sp>
      <p:sp>
        <p:nvSpPr>
          <p:cNvPr id="4" name="Slide Number Placeholder 3">
            <a:extLst>
              <a:ext uri="{FF2B5EF4-FFF2-40B4-BE49-F238E27FC236}">
                <a16:creationId xmlns:a16="http://schemas.microsoft.com/office/drawing/2014/main" id="{632410DE-C0C1-4EC9-BD6F-452500D7195B}"/>
              </a:ext>
            </a:extLst>
          </p:cNvPr>
          <p:cNvSpPr>
            <a:spLocks noGrp="1"/>
          </p:cNvSpPr>
          <p:nvPr>
            <p:ph type="sldNum" sz="quarter" idx="12"/>
          </p:nvPr>
        </p:nvSpPr>
        <p:spPr/>
        <p:txBody>
          <a:bodyPr/>
          <a:lstStyle/>
          <a:p>
            <a:fld id="{761A266C-5E90-4206-8A84-D0CA263564C1}" type="slidenum">
              <a:rPr lang="en-US" smtClean="0"/>
              <a:t>9</a:t>
            </a:fld>
            <a:endParaRPr lang="en-US"/>
          </a:p>
        </p:txBody>
      </p:sp>
      <p:pic>
        <p:nvPicPr>
          <p:cNvPr id="5" name="Content Placeholder 4">
            <a:extLst>
              <a:ext uri="{FF2B5EF4-FFF2-40B4-BE49-F238E27FC236}">
                <a16:creationId xmlns:a16="http://schemas.microsoft.com/office/drawing/2014/main" id="{361EA503-CE2C-4BAF-A091-55B951EA5215}"/>
              </a:ext>
            </a:extLst>
          </p:cNvPr>
          <p:cNvPicPr>
            <a:picLocks noGrp="1"/>
          </p:cNvPicPr>
          <p:nvPr>
            <p:ph idx="1"/>
          </p:nvPr>
        </p:nvPicPr>
        <p:blipFill>
          <a:blip r:embed="rId2"/>
          <a:stretch>
            <a:fillRect/>
          </a:stretch>
        </p:blipFill>
        <p:spPr>
          <a:xfrm>
            <a:off x="1500188" y="1416050"/>
            <a:ext cx="6143625" cy="4686300"/>
          </a:xfrm>
          <a:prstGeom prst="rect">
            <a:avLst/>
          </a:prstGeom>
        </p:spPr>
      </p:pic>
    </p:spTree>
    <p:extLst>
      <p:ext uri="{BB962C8B-B14F-4D97-AF65-F5344CB8AC3E}">
        <p14:creationId xmlns:p14="http://schemas.microsoft.com/office/powerpoint/2010/main" val="26846922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863</TotalTime>
  <Words>2076</Words>
  <Application>Microsoft Office PowerPoint</Application>
  <PresentationFormat>On-screen Show (4:3)</PresentationFormat>
  <Paragraphs>533</Paragraphs>
  <Slides>46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BankGothic</vt:lpstr>
      <vt:lpstr>Courier New</vt:lpstr>
      <vt:lpstr>Wingdings</vt:lpstr>
      <vt:lpstr>Calibri</vt:lpstr>
      <vt:lpstr>Consolas</vt:lpstr>
      <vt:lpstr>Office Theme</vt:lpstr>
      <vt:lpstr>A Vulnerability-Tolerant Secure Architecture Based on Ensembles of Moving Target Defenses with Churn</vt:lpstr>
      <vt:lpstr>A Vulnerability-Tolerant Secure Architecture Based on Ensembles of Moving Target Defenses with Churn</vt:lpstr>
      <vt:lpstr>Secure System Design Now</vt:lpstr>
      <vt:lpstr>Characteristics of Exploits</vt:lpstr>
      <vt:lpstr>Exploits: Abusing Program Assets</vt:lpstr>
      <vt:lpstr>Exploits: Abusing Program Assets</vt:lpstr>
      <vt:lpstr>Semantics</vt:lpstr>
      <vt:lpstr>Protecting Information Assets</vt:lpstr>
      <vt:lpstr>ASLR attacks</vt:lpstr>
      <vt:lpstr>Protecting Information Assets</vt:lpstr>
      <vt:lpstr>Attacks vs. (Re-)Randomization</vt:lpstr>
      <vt:lpstr>Context/Goal</vt:lpstr>
      <vt:lpstr>Assumptions</vt:lpstr>
      <vt:lpstr>PowerPoint Presentation</vt:lpstr>
      <vt:lpstr>PowerPoint Presentation</vt:lpstr>
      <vt:lpstr>Morpheus: Ensemble of MTDs</vt:lpstr>
      <vt:lpstr>Defense #1</vt:lpstr>
      <vt:lpstr>      Displacement</vt:lpstr>
      <vt:lpstr>How do we know smth is a PTR?</vt:lpstr>
      <vt:lpstr>Domain Tagging</vt:lpstr>
      <vt:lpstr>Tagging Support</vt:lpstr>
      <vt:lpstr>Executing Mem Ops</vt:lpstr>
      <vt:lpstr>Latency Implications &amp; Impl</vt:lpstr>
      <vt:lpstr>Morpheus: Ensemble of MTDs</vt:lpstr>
      <vt:lpstr>      Encryption</vt:lpstr>
      <vt:lpstr>Domain Encryption</vt:lpstr>
      <vt:lpstr>Morpheus: Key Mechanisms</vt:lpstr>
      <vt:lpstr>Tagging &amp; Attack Detection</vt:lpstr>
      <vt:lpstr>      Churning EMTDs</vt:lpstr>
      <vt:lpstr>μArch Additions</vt:lpstr>
      <vt:lpstr>PowerPoint Presentation</vt:lpstr>
      <vt:lpstr>PowerPoint Presentation</vt:lpstr>
      <vt:lpstr>Evaluation Framework</vt:lpstr>
      <vt:lpstr>Security in Morpheus</vt:lpstr>
      <vt:lpstr>Attacking a Weakened Morpheus</vt:lpstr>
      <vt:lpstr>Effects of Churn Period</vt:lpstr>
      <vt:lpstr>Evaluation Summary</vt:lpstr>
      <vt:lpstr>PowerPoint Presentation</vt:lpstr>
      <vt:lpstr>PowerPoint Presentation</vt:lpstr>
      <vt:lpstr>Limitations of Morpheus</vt:lpstr>
      <vt:lpstr>Conclusions</vt:lpstr>
      <vt:lpstr>// BACKUP</vt:lpstr>
      <vt:lpstr>SPEC 2006 Detail</vt:lpstr>
      <vt:lpstr>Penetration Testing</vt:lpstr>
      <vt:lpstr>Hardware Area Estimate</vt:lpstr>
      <vt:lpstr>Full μArch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Vulnerability-Tolerant Secure Architecture Based on Ensembles of Moving Target Defenses with Churn</dc:title>
  <dc:creator>Mark Gallagher Jr</dc:creator>
  <cp:lastModifiedBy>Andreas Moshovos</cp:lastModifiedBy>
  <cp:revision>12</cp:revision>
  <dcterms:created xsi:type="dcterms:W3CDTF">2019-04-15T14:23:06Z</dcterms:created>
  <dcterms:modified xsi:type="dcterms:W3CDTF">2020-01-23T00:21:42Z</dcterms:modified>
</cp:coreProperties>
</file>