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418" r:id="rId2"/>
    <p:sldId id="527" r:id="rId3"/>
    <p:sldId id="419" r:id="rId4"/>
    <p:sldId id="420" r:id="rId5"/>
    <p:sldId id="522" r:id="rId6"/>
    <p:sldId id="421" r:id="rId7"/>
    <p:sldId id="422" r:id="rId8"/>
    <p:sldId id="529" r:id="rId9"/>
    <p:sldId id="528" r:id="rId10"/>
    <p:sldId id="426" r:id="rId11"/>
    <p:sldId id="431" r:id="rId12"/>
    <p:sldId id="432" r:id="rId13"/>
    <p:sldId id="436" r:id="rId14"/>
    <p:sldId id="433" r:id="rId15"/>
    <p:sldId id="434" r:id="rId16"/>
    <p:sldId id="435" r:id="rId17"/>
    <p:sldId id="437" r:id="rId18"/>
    <p:sldId id="438" r:id="rId19"/>
    <p:sldId id="439" r:id="rId20"/>
    <p:sldId id="440" r:id="rId21"/>
    <p:sldId id="441" r:id="rId22"/>
    <p:sldId id="530" r:id="rId23"/>
    <p:sldId id="531" r:id="rId24"/>
    <p:sldId id="532" r:id="rId25"/>
    <p:sldId id="533" r:id="rId26"/>
    <p:sldId id="534" r:id="rId27"/>
    <p:sldId id="536" r:id="rId28"/>
    <p:sldId id="537" r:id="rId29"/>
    <p:sldId id="542" r:id="rId30"/>
    <p:sldId id="543" r:id="rId31"/>
    <p:sldId id="535" r:id="rId32"/>
    <p:sldId id="442" r:id="rId33"/>
    <p:sldId id="443" r:id="rId34"/>
    <p:sldId id="445" r:id="rId35"/>
    <p:sldId id="446" r:id="rId36"/>
    <p:sldId id="448" r:id="rId37"/>
    <p:sldId id="449" r:id="rId38"/>
    <p:sldId id="544" r:id="rId39"/>
    <p:sldId id="545" r:id="rId40"/>
    <p:sldId id="450" r:id="rId41"/>
    <p:sldId id="451" r:id="rId42"/>
    <p:sldId id="538" r:id="rId43"/>
    <p:sldId id="539" r:id="rId44"/>
    <p:sldId id="540" r:id="rId45"/>
    <p:sldId id="541" r:id="rId46"/>
    <p:sldId id="452" r:id="rId47"/>
    <p:sldId id="453" r:id="rId48"/>
    <p:sldId id="454" r:id="rId49"/>
    <p:sldId id="455" r:id="rId50"/>
    <p:sldId id="456" r:id="rId51"/>
    <p:sldId id="547" r:id="rId52"/>
    <p:sldId id="548" r:id="rId53"/>
    <p:sldId id="549" r:id="rId54"/>
    <p:sldId id="457" r:id="rId55"/>
    <p:sldId id="458" r:id="rId56"/>
    <p:sldId id="459" r:id="rId57"/>
    <p:sldId id="503" r:id="rId58"/>
    <p:sldId id="504" r:id="rId59"/>
    <p:sldId id="505" r:id="rId60"/>
    <p:sldId id="506" r:id="rId61"/>
    <p:sldId id="507" r:id="rId62"/>
    <p:sldId id="508" r:id="rId63"/>
    <p:sldId id="461" r:id="rId64"/>
    <p:sldId id="462" r:id="rId65"/>
    <p:sldId id="463" r:id="rId66"/>
    <p:sldId id="464" r:id="rId67"/>
    <p:sldId id="465" r:id="rId68"/>
    <p:sldId id="466" r:id="rId69"/>
    <p:sldId id="467" r:id="rId70"/>
    <p:sldId id="468" r:id="rId71"/>
    <p:sldId id="469" r:id="rId72"/>
    <p:sldId id="546" r:id="rId73"/>
    <p:sldId id="470" r:id="rId74"/>
    <p:sldId id="471" r:id="rId75"/>
    <p:sldId id="472" r:id="rId76"/>
    <p:sldId id="509" r:id="rId77"/>
    <p:sldId id="510" r:id="rId78"/>
    <p:sldId id="511" r:id="rId79"/>
    <p:sldId id="512" r:id="rId80"/>
    <p:sldId id="513" r:id="rId81"/>
    <p:sldId id="514" r:id="rId82"/>
    <p:sldId id="481" r:id="rId83"/>
    <p:sldId id="482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37" autoAdjust="0"/>
  </p:normalViewPr>
  <p:slideViewPr>
    <p:cSldViewPr>
      <p:cViewPr varScale="1">
        <p:scale>
          <a:sx n="89" d="100"/>
          <a:sy n="89" d="100"/>
        </p:scale>
        <p:origin x="1284" y="8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B67FC-0A0C-4946-8FEB-724D8FD61C50}" type="datetimeFigureOut">
              <a:rPr lang="en-US" smtClean="0"/>
              <a:t>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88AE2-C68D-4EFC-815A-1B7E06ACF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7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AC25CB-6FFC-4993-8F15-AB96CBDEF4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072279-9BEA-41E1-AF8E-B23A37D791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6038"/>
            <a:ext cx="2286000" cy="681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6038"/>
            <a:ext cx="6705600" cy="681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D89FBF-0F96-48E4-9B6B-F6951DA0E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09A223AE-A17C-4CB0-8634-8819F547A0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038"/>
            <a:ext cx="8458200" cy="258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381000" cy="304800"/>
          </a:xfrm>
        </p:spPr>
        <p:txBody>
          <a:bodyPr/>
          <a:lstStyle>
            <a:lvl1pPr>
              <a:defRPr/>
            </a:lvl1pPr>
          </a:lstStyle>
          <a:p>
            <a:fld id="{88E8FB6F-9AA1-430D-A8FC-8550C1F787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76CB8-84D8-4DD7-A7E1-21C1E6EE52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71BE64-2247-4048-8111-A470FC4B3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1000"/>
            <a:ext cx="4495800" cy="647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E3EF45-B9D7-4A98-9514-751A0FF11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899E10-D91D-40F2-8681-B04A2D4CB1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940379-7789-4A71-8770-61A748704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D5FF10-E700-459F-AF0C-692ABEADB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8A89DC-16E9-415B-83E4-4A68073FA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7E1ABC-DBA0-41D2-9CE9-CAC01E6FE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6038"/>
            <a:ext cx="84582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2DC91A9-30C0-4B03-9904-6ACDC4C084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128b/130b" TargetMode="External"/><Relationship Id="rId3" Type="http://schemas.openxmlformats.org/officeDocument/2006/relationships/hyperlink" Target="https://en.wikipedia.org/wiki/8b/10b" TargetMode="External"/><Relationship Id="rId7" Type="http://schemas.openxmlformats.org/officeDocument/2006/relationships/hyperlink" Target="https://en.wikipedia.org/wiki/Gigabyte" TargetMode="External"/><Relationship Id="rId2" Type="http://schemas.openxmlformats.org/officeDocument/2006/relationships/hyperlink" Target="https://en.wikipedia.org/wiki/PCI_Express#cite_note-both-directions-2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Megabyte" TargetMode="External"/><Relationship Id="rId5" Type="http://schemas.openxmlformats.org/officeDocument/2006/relationships/hyperlink" Target="https://en.wikipedia.org/wiki/Gigabit_per_second" TargetMode="External"/><Relationship Id="rId4" Type="http://schemas.openxmlformats.org/officeDocument/2006/relationships/hyperlink" Target="https://en.wikipedia.org/wiki/Gigatransfe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CUDA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6868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0000FF"/>
                </a:solidFill>
              </a:rPr>
              <a:t>Hardware Overview</a:t>
            </a: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sz="3600" b="1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/>
              <a:t>Andreas </a:t>
            </a:r>
            <a:r>
              <a:rPr lang="en-US" sz="2000" dirty="0" err="1"/>
              <a:t>Moshovos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Winter 2016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Updated Winter 2009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Updated Winter 2002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Most slides/material from: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UIUC course by </a:t>
            </a:r>
            <a:r>
              <a:rPr lang="en-US" sz="2000" dirty="0" err="1"/>
              <a:t>Wen</a:t>
            </a:r>
            <a:r>
              <a:rPr lang="en-US" sz="2000" dirty="0"/>
              <a:t>-Mei </a:t>
            </a:r>
            <a:r>
              <a:rPr lang="en-US" sz="2000" dirty="0" err="1"/>
              <a:t>Hwu</a:t>
            </a:r>
            <a:r>
              <a:rPr lang="en-US" sz="2000" dirty="0"/>
              <a:t> and David Kirk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Real World </a:t>
            </a:r>
            <a:r>
              <a:rPr lang="en-US" sz="2000" dirty="0" smtClean="0"/>
              <a:t>Technologies </a:t>
            </a:r>
            <a:r>
              <a:rPr lang="en-US" sz="2000" dirty="0"/>
              <a:t>by David </a:t>
            </a:r>
            <a:r>
              <a:rPr lang="en-US" sz="2000" dirty="0" err="1" smtClean="0"/>
              <a:t>Kanter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err="1" smtClean="0"/>
              <a:t>HotChips</a:t>
            </a:r>
            <a:r>
              <a:rPr lang="en-US" sz="2000" dirty="0" smtClean="0"/>
              <a:t> 22 Presentation by C. M. </a:t>
            </a:r>
            <a:r>
              <a:rPr lang="en-US" sz="2000" dirty="0" err="1" smtClean="0"/>
              <a:t>Wittenbrink</a:t>
            </a:r>
            <a:r>
              <a:rPr lang="en-US" sz="2000" dirty="0" smtClean="0"/>
              <a:t>, E. </a:t>
            </a:r>
            <a:r>
              <a:rPr lang="en-US" sz="2000" dirty="0" err="1" smtClean="0"/>
              <a:t>Kilgariff</a:t>
            </a:r>
            <a:r>
              <a:rPr lang="en-US" sz="2000" dirty="0" smtClean="0"/>
              <a:t> and A. </a:t>
            </a:r>
            <a:r>
              <a:rPr lang="en-US" sz="2000" dirty="0" err="1" smtClean="0"/>
              <a:t>Prabhu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35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PCI-E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690293"/>
            <a:ext cx="17978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2540865"/>
              </p:ext>
            </p:extLst>
          </p:nvPr>
        </p:nvGraphicFramePr>
        <p:xfrm>
          <a:off x="152400" y="1295399"/>
          <a:ext cx="8991600" cy="4419599"/>
        </p:xfrm>
        <a:graphic>
          <a:graphicData uri="http://schemas.openxmlformats.org/drawingml/2006/table">
            <a:tbl>
              <a:tblPr/>
              <a:tblGrid>
                <a:gridCol w="1798320"/>
                <a:gridCol w="1798320"/>
                <a:gridCol w="1798320"/>
                <a:gridCol w="1798320"/>
                <a:gridCol w="1798320"/>
              </a:tblGrid>
              <a:tr h="452564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PCI Express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>
                          <a:effectLst/>
                        </a:rPr>
                        <a:t>version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Line code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Transfer rate</a:t>
                      </a:r>
                      <a:r>
                        <a:rPr lang="en-US" sz="1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[a]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Bandwidth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934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Per lane</a:t>
                      </a:r>
                      <a:r>
                        <a:rPr lang="en-US" sz="1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[a]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In a ×16 (16-lane) slot</a:t>
                      </a:r>
                      <a:r>
                        <a:rPr lang="en-US" sz="1800" b="0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[a]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3" tooltip="8b/10b"/>
                        </a:rPr>
                        <a:t>8b/10b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2.5 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4" tooltip="Gigatransfers"/>
                        </a:rPr>
                        <a:t>GT</a:t>
                      </a:r>
                      <a:r>
                        <a:rPr lang="en-US" sz="1800">
                          <a:effectLst/>
                        </a:rPr>
                        <a:t>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5" tooltip="Gigabit per second"/>
                        </a:rPr>
                        <a:t>Gbit/s</a:t>
                      </a:r>
                      <a:r>
                        <a:rPr lang="en-US" sz="1800">
                          <a:effectLst/>
                        </a:rPr>
                        <a:t> (250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6" tooltip="Megabyte"/>
                        </a:rPr>
                        <a:t>MB</a:t>
                      </a:r>
                      <a:r>
                        <a:rPr lang="en-US" sz="1800">
                          <a:effectLst/>
                        </a:rPr>
                        <a:t>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32 Gbit/s (4 </a:t>
                      </a:r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7" tooltip="Gigabyte"/>
                        </a:rPr>
                        <a:t>GB</a:t>
                      </a:r>
                      <a:r>
                        <a:rPr lang="en-US" sz="1800">
                          <a:effectLst/>
                        </a:rPr>
                        <a:t>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8b/10b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5 GT/s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 Gbit/s (500 MB/s)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64 Gbit/s (8 GB/s)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solidFill>
                            <a:srgbClr val="0B0080"/>
                          </a:solidFill>
                          <a:effectLst/>
                          <a:hlinkClick r:id="rId8" tooltip="128b/130b"/>
                        </a:rPr>
                        <a:t>128b/130b</a:t>
                      </a:r>
                      <a:endParaRPr lang="en-US" sz="1800">
                        <a:effectLst/>
                      </a:endParaRP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8 GT/s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7.877 Gbit/s (984.6 MB/s)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126.032 Gbit/s (15.754 GB/s)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407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4.0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128b/130b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16 GT/s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15.754 Gbit/s (1969.2 MB/s)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252.064 </a:t>
                      </a:r>
                      <a:r>
                        <a:rPr lang="en-US" sz="1800" dirty="0" err="1">
                          <a:effectLst/>
                        </a:rPr>
                        <a:t>Gbit</a:t>
                      </a:r>
                      <a:r>
                        <a:rPr lang="en-US" sz="1800" dirty="0">
                          <a:effectLst/>
                        </a:rPr>
                        <a:t>/s (31.508 GB/s)</a:t>
                      </a:r>
                    </a:p>
                  </a:txBody>
                  <a:tcPr marL="44958" marR="44958" marT="22479" marB="22479" anchor="ctr">
                    <a:lnL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23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CUDA Refresher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Grids of Blocks</a:t>
            </a:r>
          </a:p>
          <a:p>
            <a:r>
              <a:rPr lang="en-US"/>
              <a:t>Blocks of Threads</a:t>
            </a: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8154988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65125" y="5751513"/>
            <a:ext cx="802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Why? Realities of integrated circuits: need to cluster computation and storage</a:t>
            </a:r>
          </a:p>
          <a:p>
            <a:r>
              <a:rPr lang="en-US"/>
              <a:t>to achieve high speeds</a:t>
            </a:r>
          </a:p>
        </p:txBody>
      </p:sp>
    </p:spTree>
    <p:extLst>
      <p:ext uri="{BB962C8B-B14F-4D97-AF65-F5344CB8AC3E}">
        <p14:creationId xmlns:p14="http://schemas.microsoft.com/office/powerpoint/2010/main" val="16149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Execution model guarantees</a:t>
            </a:r>
            <a:endParaRPr lang="en-US" sz="24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 that threads will execute</a:t>
            </a:r>
            <a:endParaRPr lang="en-US" dirty="0"/>
          </a:p>
          <a:p>
            <a:r>
              <a:rPr lang="en-US" dirty="0" smtClean="0"/>
              <a:t>Says </a:t>
            </a:r>
            <a:r>
              <a:rPr lang="en-US" b="1" dirty="0" smtClean="0"/>
              <a:t>nothing</a:t>
            </a:r>
            <a:r>
              <a:rPr lang="en-US" dirty="0" smtClean="0"/>
              <a:t> about the order</a:t>
            </a:r>
          </a:p>
          <a:p>
            <a:r>
              <a:rPr lang="en-US" dirty="0" smtClean="0"/>
              <a:t>Extreme cases:</a:t>
            </a:r>
          </a:p>
          <a:p>
            <a:pPr lvl="1"/>
            <a:r>
              <a:rPr lang="en-US" dirty="0" smtClean="0"/>
              <a:t>#1: All threads run in parallel</a:t>
            </a:r>
          </a:p>
          <a:p>
            <a:pPr lvl="1"/>
            <a:r>
              <a:rPr lang="en-US" dirty="0" smtClean="0"/>
              <a:t>#2: All threads run sequentially</a:t>
            </a:r>
          </a:p>
          <a:p>
            <a:pPr lvl="2"/>
            <a:r>
              <a:rPr lang="en-US" dirty="0" smtClean="0"/>
              <a:t>Interleaving at synchronization points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 CUDA program can run:</a:t>
            </a:r>
          </a:p>
          <a:p>
            <a:pPr lvl="1"/>
            <a:r>
              <a:rPr lang="en-US" dirty="0" smtClean="0"/>
              <a:t>On the CPU </a:t>
            </a:r>
          </a:p>
          <a:p>
            <a:pPr lvl="1"/>
            <a:r>
              <a:rPr lang="en-US" dirty="0" smtClean="0"/>
              <a:t>On a GPU with 1 and on one with N units</a:t>
            </a:r>
          </a:p>
          <a:p>
            <a:pPr lvl="2"/>
            <a:r>
              <a:rPr lang="en-US" dirty="0" smtClean="0"/>
              <a:t>Different models/price points</a:t>
            </a:r>
          </a:p>
        </p:txBody>
      </p:sp>
    </p:spTree>
    <p:extLst>
      <p:ext uri="{BB962C8B-B14F-4D97-AF65-F5344CB8AC3E}">
        <p14:creationId xmlns:p14="http://schemas.microsoft.com/office/powerpoint/2010/main" val="2520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Scalability</a:t>
            </a:r>
            <a:endParaRPr lang="en-US" dirty="0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378" y="609601"/>
            <a:ext cx="6183221" cy="56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080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Thread Blocks Refresher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52400" y="533400"/>
            <a:ext cx="6248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Programmer declares (Thread) Block: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Block size 1 to </a:t>
            </a:r>
            <a:r>
              <a:rPr lang="en-US" sz="2000" b="1" dirty="0" smtClean="0"/>
              <a:t>1024 </a:t>
            </a:r>
            <a:r>
              <a:rPr lang="en-US" sz="2000" dirty="0" smtClean="0"/>
              <a:t>concurrent </a:t>
            </a:r>
            <a:r>
              <a:rPr lang="en-US" sz="2000" dirty="0"/>
              <a:t>threads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Block shape 1D, 2D, or 3D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/>
              <a:t>Block dimensions in threads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All threads in a Block execute the same thread </a:t>
            </a:r>
            <a:r>
              <a:rPr lang="en-US" sz="2400" dirty="0" smtClean="0"/>
              <a:t>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Threads have </a:t>
            </a:r>
            <a:r>
              <a:rPr lang="en-US" sz="2400" dirty="0">
                <a:solidFill>
                  <a:schemeClr val="accent2"/>
                </a:solidFill>
              </a:rPr>
              <a:t>thread id</a:t>
            </a:r>
            <a:r>
              <a:rPr lang="en-US" sz="2400" dirty="0"/>
              <a:t> numbers within </a:t>
            </a:r>
            <a:r>
              <a:rPr lang="en-US" sz="2400" dirty="0" smtClean="0"/>
              <a:t>Block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Threads share data and synchronize while doing their share of the </a:t>
            </a:r>
            <a:r>
              <a:rPr lang="en-US" sz="2400" dirty="0" smtClean="0"/>
              <a:t>work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/>
              <a:t>Thread program uses </a:t>
            </a:r>
            <a:r>
              <a:rPr lang="en-US" sz="2400" dirty="0">
                <a:solidFill>
                  <a:schemeClr val="accent2"/>
                </a:solidFill>
              </a:rPr>
              <a:t>thread id</a:t>
            </a:r>
            <a:r>
              <a:rPr lang="en-US" sz="2400" dirty="0"/>
              <a:t> to select work and address shared data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215063" y="1600200"/>
            <a:ext cx="2754312" cy="2928938"/>
          </a:xfrm>
          <a:prstGeom prst="rect">
            <a:avLst/>
          </a:prstGeom>
          <a:noFill/>
          <a:ln w="28575">
            <a:solidFill>
              <a:srgbClr val="00CC00"/>
            </a:solidFill>
            <a:miter lim="800000"/>
            <a:headEnd/>
            <a:tailEnd/>
          </a:ln>
          <a:effectLst/>
        </p:spPr>
        <p:txBody>
          <a:bodyPr lIns="0" rIns="0"/>
          <a:lstStyle/>
          <a:p>
            <a:pPr algn="ctr"/>
            <a:r>
              <a:rPr lang="en-US" sz="2000">
                <a:latin typeface="Tahoma" pitchFamily="34" charset="0"/>
              </a:rPr>
              <a:t>Thread Id #:</a:t>
            </a:r>
            <a:br>
              <a:rPr lang="en-US" sz="2000">
                <a:latin typeface="Tahoma" pitchFamily="34" charset="0"/>
              </a:rPr>
            </a:br>
            <a:r>
              <a:rPr lang="en-US" sz="2000">
                <a:latin typeface="Tahoma" pitchFamily="34" charset="0"/>
              </a:rPr>
              <a:t>0 1 2 3 …          m   </a:t>
            </a:r>
            <a:endParaRPr lang="en-US" sz="2000"/>
          </a:p>
        </p:txBody>
      </p: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6472238" y="2330450"/>
            <a:ext cx="2238375" cy="1976438"/>
            <a:chOff x="1045" y="1780"/>
            <a:chExt cx="806" cy="773"/>
          </a:xfrm>
        </p:grpSpPr>
        <p:sp>
          <p:nvSpPr>
            <p:cNvPr id="73735" name="Freeform 7"/>
            <p:cNvSpPr>
              <a:spLocks/>
            </p:cNvSpPr>
            <p:nvPr/>
          </p:nvSpPr>
          <p:spPr bwMode="auto">
            <a:xfrm>
              <a:off x="1045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6" name="Freeform 8"/>
            <p:cNvSpPr>
              <a:spLocks/>
            </p:cNvSpPr>
            <p:nvPr/>
          </p:nvSpPr>
          <p:spPr bwMode="auto">
            <a:xfrm>
              <a:off x="1116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7" name="Freeform 9"/>
            <p:cNvSpPr>
              <a:spLocks/>
            </p:cNvSpPr>
            <p:nvPr/>
          </p:nvSpPr>
          <p:spPr bwMode="auto">
            <a:xfrm>
              <a:off x="1181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Freeform 10"/>
            <p:cNvSpPr>
              <a:spLocks/>
            </p:cNvSpPr>
            <p:nvPr/>
          </p:nvSpPr>
          <p:spPr bwMode="auto">
            <a:xfrm>
              <a:off x="1247" y="1780"/>
              <a:ext cx="147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Freeform 11"/>
            <p:cNvSpPr>
              <a:spLocks/>
            </p:cNvSpPr>
            <p:nvPr/>
          </p:nvSpPr>
          <p:spPr bwMode="auto">
            <a:xfrm>
              <a:off x="1312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0" name="Freeform 12"/>
            <p:cNvSpPr>
              <a:spLocks/>
            </p:cNvSpPr>
            <p:nvPr/>
          </p:nvSpPr>
          <p:spPr bwMode="auto">
            <a:xfrm>
              <a:off x="1378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1" name="Freeform 13"/>
            <p:cNvSpPr>
              <a:spLocks/>
            </p:cNvSpPr>
            <p:nvPr/>
          </p:nvSpPr>
          <p:spPr bwMode="auto">
            <a:xfrm>
              <a:off x="1443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2" name="Freeform 14"/>
            <p:cNvSpPr>
              <a:spLocks/>
            </p:cNvSpPr>
            <p:nvPr/>
          </p:nvSpPr>
          <p:spPr bwMode="auto">
            <a:xfrm>
              <a:off x="1509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3" name="Freeform 15"/>
            <p:cNvSpPr>
              <a:spLocks/>
            </p:cNvSpPr>
            <p:nvPr/>
          </p:nvSpPr>
          <p:spPr bwMode="auto">
            <a:xfrm>
              <a:off x="1574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Freeform 16"/>
            <p:cNvSpPr>
              <a:spLocks/>
            </p:cNvSpPr>
            <p:nvPr/>
          </p:nvSpPr>
          <p:spPr bwMode="auto">
            <a:xfrm>
              <a:off x="1640" y="1780"/>
              <a:ext cx="145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Freeform 17"/>
            <p:cNvSpPr>
              <a:spLocks/>
            </p:cNvSpPr>
            <p:nvPr/>
          </p:nvSpPr>
          <p:spPr bwMode="auto">
            <a:xfrm>
              <a:off x="1705" y="1780"/>
              <a:ext cx="146" cy="77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00" y="192"/>
                </a:cxn>
                <a:cxn ang="0">
                  <a:pos x="8" y="336"/>
                </a:cxn>
                <a:cxn ang="0">
                  <a:pos x="152" y="528"/>
                </a:cxn>
                <a:cxn ang="0">
                  <a:pos x="8" y="720"/>
                </a:cxn>
                <a:cxn ang="0">
                  <a:pos x="152" y="816"/>
                </a:cxn>
                <a:cxn ang="0">
                  <a:pos x="56" y="960"/>
                </a:cxn>
                <a:cxn ang="0">
                  <a:pos x="152" y="1104"/>
                </a:cxn>
                <a:cxn ang="0">
                  <a:pos x="8" y="1248"/>
                </a:cxn>
                <a:cxn ang="0">
                  <a:pos x="104" y="1344"/>
                </a:cxn>
                <a:cxn ang="0">
                  <a:pos x="56" y="1536"/>
                </a:cxn>
              </a:cxnLst>
              <a:rect l="0" t="0" r="r" b="b"/>
              <a:pathLst>
                <a:path w="208" h="1536">
                  <a:moveTo>
                    <a:pt x="56" y="0"/>
                  </a:moveTo>
                  <a:cubicBezTo>
                    <a:pt x="132" y="68"/>
                    <a:pt x="208" y="136"/>
                    <a:pt x="200" y="192"/>
                  </a:cubicBezTo>
                  <a:cubicBezTo>
                    <a:pt x="192" y="248"/>
                    <a:pt x="16" y="280"/>
                    <a:pt x="8" y="336"/>
                  </a:cubicBezTo>
                  <a:cubicBezTo>
                    <a:pt x="0" y="392"/>
                    <a:pt x="152" y="464"/>
                    <a:pt x="152" y="528"/>
                  </a:cubicBezTo>
                  <a:cubicBezTo>
                    <a:pt x="152" y="592"/>
                    <a:pt x="8" y="672"/>
                    <a:pt x="8" y="720"/>
                  </a:cubicBezTo>
                  <a:cubicBezTo>
                    <a:pt x="8" y="768"/>
                    <a:pt x="144" y="776"/>
                    <a:pt x="152" y="816"/>
                  </a:cubicBezTo>
                  <a:cubicBezTo>
                    <a:pt x="160" y="856"/>
                    <a:pt x="56" y="912"/>
                    <a:pt x="56" y="960"/>
                  </a:cubicBezTo>
                  <a:cubicBezTo>
                    <a:pt x="56" y="1008"/>
                    <a:pt x="160" y="1056"/>
                    <a:pt x="152" y="1104"/>
                  </a:cubicBezTo>
                  <a:cubicBezTo>
                    <a:pt x="144" y="1152"/>
                    <a:pt x="16" y="1208"/>
                    <a:pt x="8" y="1248"/>
                  </a:cubicBezTo>
                  <a:cubicBezTo>
                    <a:pt x="0" y="1288"/>
                    <a:pt x="96" y="1296"/>
                    <a:pt x="104" y="1344"/>
                  </a:cubicBezTo>
                  <a:cubicBezTo>
                    <a:pt x="112" y="1392"/>
                    <a:pt x="40" y="1496"/>
                    <a:pt x="56" y="15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triangle" w="med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6" name="AutoShape 18"/>
          <p:cNvSpPr>
            <a:spLocks noChangeArrowheads="1"/>
          </p:cNvSpPr>
          <p:nvPr/>
        </p:nvSpPr>
        <p:spPr bwMode="auto">
          <a:xfrm>
            <a:off x="6475413" y="2886075"/>
            <a:ext cx="2232025" cy="603250"/>
          </a:xfrm>
          <a:prstGeom prst="roundRect">
            <a:avLst>
              <a:gd name="adj" fmla="val 16667"/>
            </a:avLst>
          </a:prstGeom>
          <a:solidFill>
            <a:srgbClr val="003300">
              <a:alpha val="80000"/>
            </a:srgbClr>
          </a:solidFill>
          <a:ln w="9525" algn="ctr">
            <a:solidFill>
              <a:srgbClr val="73B900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sz="2000" b="1">
                <a:solidFill>
                  <a:srgbClr val="FFFF99"/>
                </a:solidFill>
              </a:rPr>
              <a:t>Thread program</a:t>
            </a:r>
          </a:p>
        </p:txBody>
      </p:sp>
    </p:spTree>
    <p:extLst>
      <p:ext uri="{BB962C8B-B14F-4D97-AF65-F5344CB8AC3E}">
        <p14:creationId xmlns:p14="http://schemas.microsoft.com/office/powerpoint/2010/main" val="35773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209800"/>
            <a:ext cx="9144000" cy="434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228600" y="41910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28600" y="4724400"/>
            <a:ext cx="83058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28600" y="5562600"/>
            <a:ext cx="8305800" cy="381000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228600" y="3352800"/>
            <a:ext cx="8305800" cy="3810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1676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My first CUDA Program</a:t>
            </a:r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float;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main()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float </a:t>
            </a:r>
            <a:r>
              <a:rPr lang="en-US" dirty="0" smtClean="0"/>
              <a:t>h[N</a:t>
            </a:r>
            <a:r>
              <a:rPr lang="en-US" dirty="0"/>
              <a:t>];</a:t>
            </a:r>
          </a:p>
          <a:p>
            <a:r>
              <a:rPr lang="en-US" dirty="0"/>
              <a:t>  float *</a:t>
            </a:r>
            <a:r>
              <a:rPr lang="en-US" dirty="0" smtClean="0"/>
              <a:t>d;</a:t>
            </a:r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cudaMalloc</a:t>
            </a:r>
            <a:r>
              <a:rPr lang="en-US" dirty="0"/>
              <a:t> ((void **) </a:t>
            </a:r>
            <a:r>
              <a:rPr lang="en-US" dirty="0" smtClean="0"/>
              <a:t>&amp;d</a:t>
            </a:r>
            <a:r>
              <a:rPr lang="en-US" dirty="0"/>
              <a:t>, SIZE);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cudaMemcpy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d, h, </a:t>
            </a:r>
            <a:r>
              <a:rPr lang="en-US" dirty="0"/>
              <a:t>SIZE, </a:t>
            </a:r>
            <a:r>
              <a:rPr lang="en-US" dirty="0" err="1"/>
              <a:t>cudaMemcpyHostToDevice</a:t>
            </a:r>
            <a:r>
              <a:rPr lang="en-US" dirty="0"/>
              <a:t>));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arradd</a:t>
            </a:r>
            <a:r>
              <a:rPr lang="en-US" dirty="0"/>
              <a:t> &lt;&lt;&lt; </a:t>
            </a:r>
            <a:r>
              <a:rPr lang="en-US" dirty="0" err="1"/>
              <a:t>n_blocks</a:t>
            </a:r>
            <a:r>
              <a:rPr lang="en-US" dirty="0"/>
              <a:t>, </a:t>
            </a:r>
            <a:r>
              <a:rPr lang="en-US" dirty="0" err="1"/>
              <a:t>block_size</a:t>
            </a:r>
            <a:r>
              <a:rPr lang="en-US" dirty="0"/>
              <a:t> &gt;&gt;&gt; (</a:t>
            </a:r>
            <a:r>
              <a:rPr lang="en-US" dirty="0" smtClean="0"/>
              <a:t>d, </a:t>
            </a:r>
            <a:r>
              <a:rPr lang="en-US" dirty="0"/>
              <a:t>10.0, N);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 smtClean="0"/>
              <a:t>cudaDeviceSynchronize</a:t>
            </a:r>
            <a:r>
              <a:rPr lang="en-US" dirty="0" smtClean="0"/>
              <a:t> </a:t>
            </a:r>
            <a:r>
              <a:rPr lang="en-US" dirty="0"/>
              <a:t>();</a:t>
            </a:r>
          </a:p>
          <a:p>
            <a:r>
              <a:rPr lang="en-US" dirty="0"/>
              <a:t>  </a:t>
            </a:r>
            <a:r>
              <a:rPr lang="en-US" dirty="0" err="1"/>
              <a:t>cudaMemcpy</a:t>
            </a:r>
            <a:r>
              <a:rPr lang="en-US" dirty="0"/>
              <a:t> (</a:t>
            </a:r>
            <a:r>
              <a:rPr lang="en-US" dirty="0" smtClean="0"/>
              <a:t>h, d, </a:t>
            </a:r>
            <a:r>
              <a:rPr lang="en-US" dirty="0"/>
              <a:t>SIZE, </a:t>
            </a:r>
            <a:r>
              <a:rPr lang="en-US" dirty="0" err="1"/>
              <a:t>cudaMemcpyDeviceToHost</a:t>
            </a:r>
            <a:r>
              <a:rPr lang="en-US" dirty="0"/>
              <a:t>));</a:t>
            </a:r>
          </a:p>
          <a:p>
            <a:r>
              <a:rPr lang="en-US" dirty="0"/>
              <a:t>  </a:t>
            </a:r>
            <a:r>
              <a:rPr lang="en-US" dirty="0" err="1" smtClean="0"/>
              <a:t>cudaFree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a);</a:t>
            </a:r>
            <a:endParaRPr lang="en-US" dirty="0"/>
          </a:p>
          <a:p>
            <a:r>
              <a:rPr lang="en-US" dirty="0"/>
              <a:t>}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512050" y="914400"/>
            <a:ext cx="117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GPU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512050" y="259080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26579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Architecture Goals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Use multithreading to hide DRAM latency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Support fine-grain parallel processing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Virtualize</a:t>
            </a:r>
            <a:r>
              <a:rPr lang="en-US" sz="2800" dirty="0"/>
              <a:t> the processors to achieve </a:t>
            </a:r>
            <a:r>
              <a:rPr lang="en-US" sz="2800" dirty="0" smtClean="0"/>
              <a:t>scalability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Multiple blocks and threads per processor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Simplify programming. 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Develop </a:t>
            </a:r>
            <a:r>
              <a:rPr lang="en-US" sz="2400" dirty="0"/>
              <a:t>program for one thread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Conventional Processors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Latency optimized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ILP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Caches 99% hit rate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GPU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Caches 90% or less. Not a good </a:t>
            </a:r>
            <a:r>
              <a:rPr lang="en-US" sz="2400" dirty="0" smtClean="0"/>
              <a:t>option </a:t>
            </a:r>
            <a:r>
              <a:rPr lang="en-US" sz="2400" dirty="0" smtClean="0">
                <a:sym typeface="Wingdings" pitchFamily="2" charset="2"/>
              </a:rPr>
              <a:t>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Throughput optimized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ILP + TLP</a:t>
            </a:r>
          </a:p>
        </p:txBody>
      </p:sp>
    </p:spTree>
    <p:extLst>
      <p:ext uri="{BB962C8B-B14F-4D97-AF65-F5344CB8AC3E}">
        <p14:creationId xmlns:p14="http://schemas.microsoft.com/office/powerpoint/2010/main" val="17286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 Billion Transistors in 40 nm process (TSMC)</a:t>
            </a:r>
          </a:p>
          <a:p>
            <a:r>
              <a:rPr lang="en-US" b="1" dirty="0" smtClean="0"/>
              <a:t>Up to 512 CUDA / unified </a:t>
            </a:r>
            <a:r>
              <a:rPr lang="en-US" b="1" dirty="0" err="1" smtClean="0"/>
              <a:t>shader</a:t>
            </a:r>
            <a:r>
              <a:rPr lang="en-US" b="1" dirty="0" smtClean="0"/>
              <a:t> cores</a:t>
            </a:r>
          </a:p>
          <a:p>
            <a:r>
              <a:rPr lang="en-US" b="1" dirty="0" smtClean="0"/>
              <a:t>384-bit GDDR5 memory interface</a:t>
            </a:r>
          </a:p>
          <a:p>
            <a:r>
              <a:rPr lang="en-US" b="1" dirty="0" smtClean="0"/>
              <a:t>6GB capacity</a:t>
            </a:r>
          </a:p>
          <a:p>
            <a:r>
              <a:rPr lang="en-US" b="1" dirty="0" err="1" smtClean="0"/>
              <a:t>GeForce</a:t>
            </a:r>
            <a:r>
              <a:rPr lang="en-US" b="1" dirty="0" smtClean="0"/>
              <a:t> GTX480: Graphics Enthusiast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68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Overview -- Compute</a:t>
            </a:r>
            <a:endParaRPr lang="en-US" dirty="0"/>
          </a:p>
        </p:txBody>
      </p:sp>
      <p:pic>
        <p:nvPicPr>
          <p:cNvPr id="1259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98" y="533399"/>
            <a:ext cx="9155498" cy="616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34566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64-bit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1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GF100 Architecture - Complete</a:t>
            </a:r>
            <a:endParaRPr lang="en-US" dirty="0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448" y="609600"/>
            <a:ext cx="5214552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674404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512 CUDA cores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16 </a:t>
            </a:r>
            <a:r>
              <a:rPr lang="en-US" sz="2400" b="1" dirty="0" err="1" smtClean="0"/>
              <a:t>PolyMorph</a:t>
            </a:r>
            <a:r>
              <a:rPr lang="en-US" sz="2400" b="1" dirty="0" smtClean="0"/>
              <a:t> Engines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 raster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64 texture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48 ROP units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384-bit GDDR5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 channels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 64-bit / channel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7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lab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now have GTX980</a:t>
            </a:r>
          </a:p>
          <a:p>
            <a:pPr lvl="1"/>
            <a:r>
              <a:rPr lang="en-US" dirty="0" smtClean="0"/>
              <a:t>Ug51.eecg to ug75.eecg</a:t>
            </a:r>
          </a:p>
          <a:p>
            <a:r>
              <a:rPr lang="en-US" dirty="0" smtClean="0"/>
              <a:t>CUDA 7.0</a:t>
            </a:r>
          </a:p>
          <a:p>
            <a:r>
              <a:rPr lang="en-US" dirty="0" err="1" smtClean="0"/>
              <a:t>Debian</a:t>
            </a:r>
            <a:r>
              <a:rPr lang="en-US" dirty="0" smtClean="0"/>
              <a:t> Jesse</a:t>
            </a:r>
          </a:p>
          <a:p>
            <a:endParaRPr lang="en-US" dirty="0"/>
          </a:p>
          <a:p>
            <a:r>
              <a:rPr lang="en-US" dirty="0" smtClean="0"/>
              <a:t>AMD Machines</a:t>
            </a:r>
          </a:p>
          <a:p>
            <a:pPr lvl="1"/>
            <a:r>
              <a:rPr lang="en-US" dirty="0" smtClean="0"/>
              <a:t>Ug81.eecg to ug90.eecg</a:t>
            </a:r>
          </a:p>
          <a:p>
            <a:pPr lvl="1"/>
            <a:r>
              <a:rPr lang="en-US" dirty="0" smtClean="0"/>
              <a:t>Currently off – OS stability – software not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513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Terminology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8991600" cy="6248400"/>
          </a:xfrm>
          <a:noFill/>
          <a:ln/>
        </p:spPr>
        <p:txBody>
          <a:bodyPr/>
          <a:lstStyle/>
          <a:p>
            <a:pPr marL="457200" indent="-457200"/>
            <a:r>
              <a:rPr lang="en-US" sz="2800" b="1" dirty="0"/>
              <a:t>SPA</a:t>
            </a:r>
          </a:p>
          <a:p>
            <a:pPr marL="974725" lvl="1" indent="-403225"/>
            <a:r>
              <a:rPr lang="en-US" sz="2400" dirty="0"/>
              <a:t>Streaming Processor Array </a:t>
            </a:r>
          </a:p>
          <a:p>
            <a:pPr marL="457200" indent="-457200"/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TPC</a:t>
            </a:r>
          </a:p>
          <a:p>
            <a:pPr marL="974725" lvl="1" indent="-403225"/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Texture Processor Cluster </a:t>
            </a:r>
          </a:p>
          <a:p>
            <a:pPr marL="1431925" lvl="2" indent="-342900"/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 SM + TEX</a:t>
            </a:r>
          </a:p>
          <a:p>
            <a:pPr marL="457200" indent="-457200"/>
            <a:r>
              <a:rPr lang="en-US" sz="2800" b="1" dirty="0"/>
              <a:t>SM</a:t>
            </a:r>
          </a:p>
          <a:p>
            <a:pPr marL="974725" lvl="1" indent="-403225"/>
            <a:r>
              <a:rPr lang="en-US" sz="2400" dirty="0"/>
              <a:t>Streaming Multiprocessor </a:t>
            </a:r>
            <a:r>
              <a:rPr lang="en-US" sz="2400" dirty="0" smtClean="0"/>
              <a:t>(32 </a:t>
            </a:r>
            <a:r>
              <a:rPr lang="en-US" sz="2400" dirty="0"/>
              <a:t>SP)</a:t>
            </a:r>
          </a:p>
          <a:p>
            <a:pPr marL="974725" lvl="1" indent="-403225"/>
            <a:r>
              <a:rPr lang="en-US" sz="2400" dirty="0"/>
              <a:t>Multi-threaded processor core</a:t>
            </a:r>
          </a:p>
          <a:p>
            <a:pPr marL="974725" lvl="1" indent="-403225"/>
            <a:r>
              <a:rPr lang="en-US" sz="2400" dirty="0"/>
              <a:t>Fundamental processing unit for CUDA thread block</a:t>
            </a:r>
          </a:p>
          <a:p>
            <a:pPr marL="457200" indent="-457200"/>
            <a:r>
              <a:rPr lang="en-US" sz="2800" b="1" dirty="0"/>
              <a:t>SP</a:t>
            </a:r>
          </a:p>
          <a:p>
            <a:pPr marL="974725" lvl="1" indent="-403225"/>
            <a:r>
              <a:rPr lang="en-US" sz="2400" dirty="0"/>
              <a:t>Streaming Processor</a:t>
            </a:r>
          </a:p>
          <a:p>
            <a:pPr marL="974725" lvl="1" indent="-403225"/>
            <a:r>
              <a:rPr lang="en-US" sz="2400" dirty="0"/>
              <a:t>Scalar ALU for a single CUDA thread</a:t>
            </a:r>
          </a:p>
        </p:txBody>
      </p:sp>
    </p:spTree>
    <p:extLst>
      <p:ext uri="{BB962C8B-B14F-4D97-AF65-F5344CB8AC3E}">
        <p14:creationId xmlns:p14="http://schemas.microsoft.com/office/powerpoint/2010/main" val="28797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6248400" cy="6477000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Streaming Multiprocessor (SM)</a:t>
            </a:r>
          </a:p>
          <a:p>
            <a:pPr marL="974725" lvl="1" indent="-403225"/>
            <a:r>
              <a:rPr lang="en-US" sz="1800" dirty="0" smtClean="0"/>
              <a:t>32 Streaming Processors (SP)</a:t>
            </a:r>
          </a:p>
          <a:p>
            <a:pPr marL="1374775" lvl="2" indent="-403225"/>
            <a:r>
              <a:rPr lang="en-US" sz="1400" dirty="0" smtClean="0"/>
              <a:t>32 INT or FP (32-bit)</a:t>
            </a:r>
          </a:p>
          <a:p>
            <a:pPr marL="1374775" lvl="2" indent="-403225"/>
            <a:r>
              <a:rPr lang="en-US" sz="1400" dirty="0" smtClean="0"/>
              <a:t>16 DP (64-bit)</a:t>
            </a:r>
          </a:p>
          <a:p>
            <a:pPr marL="974725" lvl="1" indent="-403225"/>
            <a:r>
              <a:rPr lang="en-US" sz="1800" dirty="0" smtClean="0"/>
              <a:t>4 Super Function Units (SFU)</a:t>
            </a:r>
          </a:p>
          <a:p>
            <a:pPr marL="974725" lvl="1" indent="-403225"/>
            <a:r>
              <a:rPr lang="en-US" sz="1800" dirty="0" smtClean="0"/>
              <a:t>16 Load/Store Units</a:t>
            </a:r>
          </a:p>
          <a:p>
            <a:pPr marL="457200" indent="-457200"/>
            <a:r>
              <a:rPr lang="en-US" sz="2000" dirty="0" smtClean="0"/>
              <a:t>Multi-threaded instruction dispatch</a:t>
            </a:r>
          </a:p>
          <a:p>
            <a:pPr marL="974725" lvl="1" indent="-403225"/>
            <a:r>
              <a:rPr lang="en-US" sz="1800" dirty="0" smtClean="0"/>
              <a:t>Up </a:t>
            </a:r>
            <a:r>
              <a:rPr lang="en-US" sz="1800" dirty="0" smtClean="0"/>
              <a:t>to 1536 </a:t>
            </a:r>
            <a:r>
              <a:rPr lang="en-US" sz="1800" dirty="0" smtClean="0"/>
              <a:t>threads active</a:t>
            </a:r>
          </a:p>
          <a:p>
            <a:pPr marL="1374775" lvl="2" indent="-403225"/>
            <a:r>
              <a:rPr lang="en-US" sz="1400" dirty="0" smtClean="0"/>
              <a:t>32 (threads) x 48</a:t>
            </a:r>
          </a:p>
          <a:p>
            <a:pPr marL="974725" lvl="1" indent="-403225"/>
            <a:r>
              <a:rPr lang="en-US" sz="1800" dirty="0" smtClean="0"/>
              <a:t>24,576 threads for all SMs</a:t>
            </a:r>
          </a:p>
          <a:p>
            <a:pPr marL="974725" lvl="1" indent="-403225"/>
            <a:r>
              <a:rPr lang="en-US" sz="1800" dirty="0" smtClean="0"/>
              <a:t>Up to 8 concurrent blocks</a:t>
            </a:r>
          </a:p>
          <a:p>
            <a:pPr marL="1374775" lvl="2" indent="-403225"/>
            <a:r>
              <a:rPr lang="en-US" sz="1400" dirty="0" smtClean="0"/>
              <a:t>1024 threads/block limit</a:t>
            </a:r>
          </a:p>
          <a:p>
            <a:pPr marL="974725" lvl="1" indent="-403225"/>
            <a:r>
              <a:rPr lang="en-US" sz="1800" dirty="0" smtClean="0"/>
              <a:t>Shared instruction fetch per 32 threads</a:t>
            </a:r>
          </a:p>
          <a:p>
            <a:pPr marL="974725" lvl="1" indent="-403225"/>
            <a:r>
              <a:rPr lang="en-US" sz="1800" dirty="0" smtClean="0"/>
              <a:t>Cover latency of texture/memory loads</a:t>
            </a:r>
          </a:p>
          <a:p>
            <a:pPr marL="457200" indent="-457200"/>
            <a:r>
              <a:rPr lang="en-US" sz="2000" dirty="0" smtClean="0"/>
              <a:t>80+ GFLOPS</a:t>
            </a:r>
          </a:p>
          <a:p>
            <a:pPr marL="457200" indent="-457200"/>
            <a:r>
              <a:rPr lang="en-US" sz="2000" dirty="0" smtClean="0"/>
              <a:t>16K/48K KB shared memory</a:t>
            </a:r>
          </a:p>
          <a:p>
            <a:pPr marL="457200" indent="-457200"/>
            <a:r>
              <a:rPr lang="en-US" sz="2000" dirty="0" smtClean="0"/>
              <a:t>48K/16K L1 cache</a:t>
            </a:r>
          </a:p>
          <a:p>
            <a:pPr marL="457200" indent="-457200"/>
            <a:r>
              <a:rPr lang="en-US" sz="2000" dirty="0" smtClean="0"/>
              <a:t>DRAM texture and memory access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3092" y="381000"/>
            <a:ext cx="251090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4292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 into blocks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591879"/>
            <a:ext cx="4267200" cy="3581400"/>
            <a:chOff x="1828800" y="1143000"/>
            <a:chExt cx="4267200" cy="3581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9" name="Rectangle 3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1" name="Rectangle 3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3" name="Rectangle 3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5" name="Rectangle 3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7" name="Rectangle 3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9" name="Rectangle 3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3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5" name="Rectangle 33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7" name="Rectangle 3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1" name="Rectangle 3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3" name="Rectangle 3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5" name="Rectangle 2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4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5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81" name="Rectangle 2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3" name="Rectangle 2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5" name="Rectangle 2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8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7" name="Rectangle 2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9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9" name="Rectangle 2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0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1" name="Rectangle 2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5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81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3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4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5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6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7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8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8" name="Rectangle 397"/>
          <p:cNvSpPr/>
          <p:nvPr/>
        </p:nvSpPr>
        <p:spPr bwMode="auto">
          <a:xfrm>
            <a:off x="6103974" y="2274481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6" name="Group 19"/>
          <p:cNvGrpSpPr/>
          <p:nvPr/>
        </p:nvGrpSpPr>
        <p:grpSpPr>
          <a:xfrm>
            <a:off x="6103974" y="2282455"/>
            <a:ext cx="609600" cy="609600"/>
            <a:chOff x="3657600" y="1447800"/>
            <a:chExt cx="609600" cy="609600"/>
          </a:xfrm>
          <a:noFill/>
        </p:grpSpPr>
        <p:sp>
          <p:nvSpPr>
            <p:cNvPr id="782" name="Rectangle 78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3" name="Rectangle 78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4" name="Rectangle 78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5" name="Rectangle 78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6" name="Rectangle 78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7" name="Rectangle 78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" name="Rectangle 78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" name="Rectangle 78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0" name="Rectangle 789"/>
          <p:cNvSpPr/>
          <p:nvPr/>
        </p:nvSpPr>
        <p:spPr bwMode="auto">
          <a:xfrm>
            <a:off x="6942174" y="2266507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1" name="Group 19"/>
          <p:cNvGrpSpPr/>
          <p:nvPr/>
        </p:nvGrpSpPr>
        <p:grpSpPr>
          <a:xfrm>
            <a:off x="6942174" y="2274481"/>
            <a:ext cx="609600" cy="609600"/>
            <a:chOff x="3657600" y="1447800"/>
            <a:chExt cx="609600" cy="609600"/>
          </a:xfrm>
          <a:noFill/>
        </p:grpSpPr>
        <p:sp>
          <p:nvSpPr>
            <p:cNvPr id="792" name="Rectangle 79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3" name="Rectangle 79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4" name="Rectangle 79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5" name="Rectangle 79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6" name="Rectangle 79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7" name="Rectangle 79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" name="Rectangle 79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9" name="Rectangle 79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0" name="Rectangle 799"/>
          <p:cNvSpPr/>
          <p:nvPr/>
        </p:nvSpPr>
        <p:spPr bwMode="auto">
          <a:xfrm>
            <a:off x="7932774" y="2274482"/>
            <a:ext cx="609600" cy="59365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01" name="Group 19"/>
          <p:cNvGrpSpPr/>
          <p:nvPr/>
        </p:nvGrpSpPr>
        <p:grpSpPr>
          <a:xfrm>
            <a:off x="7932774" y="2282456"/>
            <a:ext cx="609600" cy="609600"/>
            <a:chOff x="3657600" y="1447800"/>
            <a:chExt cx="609600" cy="609600"/>
          </a:xfrm>
          <a:noFill/>
        </p:grpSpPr>
        <p:sp>
          <p:nvSpPr>
            <p:cNvPr id="802" name="Rectangle 80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3" name="Rectangle 80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4" name="Rectangle 80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5" name="Rectangle 80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6" name="Rectangle 80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7" name="Rectangle 80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" name="Rectangle 80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9" name="Rectangle 80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0" name="Right Arrow 809"/>
          <p:cNvSpPr/>
          <p:nvPr/>
        </p:nvSpPr>
        <p:spPr bwMode="auto">
          <a:xfrm>
            <a:off x="5029200" y="1925379"/>
            <a:ext cx="762000" cy="1295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1" name="Freeform 810"/>
          <p:cNvSpPr/>
          <p:nvPr/>
        </p:nvSpPr>
        <p:spPr bwMode="auto">
          <a:xfrm>
            <a:off x="6071190" y="1951074"/>
            <a:ext cx="2768009" cy="1249326"/>
          </a:xfrm>
          <a:custGeom>
            <a:avLst/>
            <a:gdLst>
              <a:gd name="connsiteX0" fmla="*/ 0 w 2599660"/>
              <a:gd name="connsiteY0" fmla="*/ 31898 h 1249326"/>
              <a:gd name="connsiteX1" fmla="*/ 2578395 w 2599660"/>
              <a:gd name="connsiteY1" fmla="*/ 0 h 1249326"/>
              <a:gd name="connsiteX2" fmla="*/ 2599660 w 2599660"/>
              <a:gd name="connsiteY2" fmla="*/ 1249326 h 1249326"/>
              <a:gd name="connsiteX3" fmla="*/ 21265 w 2599660"/>
              <a:gd name="connsiteY3" fmla="*/ 1244010 h 1249326"/>
              <a:gd name="connsiteX4" fmla="*/ 21265 w 2599660"/>
              <a:gd name="connsiteY4" fmla="*/ 1244010 h 12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660" h="1249326">
                <a:moveTo>
                  <a:pt x="0" y="31898"/>
                </a:moveTo>
                <a:lnTo>
                  <a:pt x="2578395" y="0"/>
                </a:lnTo>
                <a:lnTo>
                  <a:pt x="2599660" y="1249326"/>
                </a:lnTo>
                <a:lnTo>
                  <a:pt x="21265" y="1244010"/>
                </a:lnTo>
                <a:lnTo>
                  <a:pt x="21265" y="124401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3" name="Straight Connector 812"/>
          <p:cNvCxnSpPr>
            <a:stCxn id="790" idx="3"/>
            <a:endCxn id="800" idx="1"/>
          </p:cNvCxnSpPr>
          <p:nvPr/>
        </p:nvCxnSpPr>
        <p:spPr bwMode="auto">
          <a:xfrm>
            <a:off x="7551774" y="2571307"/>
            <a:ext cx="3810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066800" y="5181600"/>
            <a:ext cx="6135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float d[X,Y] where X = R * H and Y = C * W</a:t>
            </a:r>
          </a:p>
          <a:p>
            <a:endParaRPr lang="en-US" b="1" dirty="0" smtClean="0"/>
          </a:p>
          <a:p>
            <a:r>
              <a:rPr lang="en-US" b="1" dirty="0" err="1" smtClean="0"/>
              <a:t>arradd</a:t>
            </a:r>
            <a:r>
              <a:rPr lang="en-US" b="1" dirty="0" smtClean="0"/>
              <a:t> </a:t>
            </a:r>
            <a:r>
              <a:rPr lang="en-US" b="1" dirty="0"/>
              <a:t>&lt;&lt;&lt; </a:t>
            </a:r>
            <a:r>
              <a:rPr lang="en-US" b="1" dirty="0" err="1" smtClean="0"/>
              <a:t>RxC_blocks</a:t>
            </a:r>
            <a:r>
              <a:rPr lang="en-US" b="1" dirty="0"/>
              <a:t>, </a:t>
            </a:r>
            <a:r>
              <a:rPr lang="en-US" b="1" dirty="0" err="1" smtClean="0"/>
              <a:t>HxW_threads</a:t>
            </a:r>
            <a:r>
              <a:rPr lang="en-US" b="1" dirty="0" smtClean="0"/>
              <a:t> </a:t>
            </a:r>
            <a:r>
              <a:rPr lang="en-US" b="1" dirty="0"/>
              <a:t>&gt;&gt;&gt; (d, 10.0, N</a:t>
            </a:r>
            <a:r>
              <a:rPr lang="en-US" b="1" dirty="0" smtClean="0"/>
              <a:t>);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532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Each block to an SMX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1000" y="591879"/>
            <a:ext cx="4267200" cy="3581400"/>
            <a:chOff x="1828800" y="1143000"/>
            <a:chExt cx="4267200" cy="35814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828800" y="1143000"/>
              <a:ext cx="42672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576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876800" y="1143000"/>
              <a:ext cx="609600" cy="35814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828800" y="17526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828800" y="2971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828800" y="4114800"/>
              <a:ext cx="4267200" cy="609600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2" name="Group 127"/>
            <p:cNvGrpSpPr/>
            <p:nvPr/>
          </p:nvGrpSpPr>
          <p:grpSpPr>
            <a:xfrm>
              <a:off x="1828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34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9" name="Rectangle 38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81" name="Rectangle 3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2" name="Rectangle 3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3" name="Rectangle 3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4" name="Rectangle 3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5" name="Rectangle 3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73" name="Rectangle 3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4" name="Rectangle 3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6" name="Rectangle 3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7" name="Rectangle 3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8" name="Rectangle 3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9" name="Rectangle 3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65" name="Rectangle 3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57" name="Rectangle 3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4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49" name="Rectangle 3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3" name="Group 128"/>
            <p:cNvGrpSpPr/>
            <p:nvPr/>
          </p:nvGrpSpPr>
          <p:grpSpPr>
            <a:xfrm>
              <a:off x="2438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8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5" name="Rectangle 33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2" name="Rectangle 34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27" name="Rectangle 3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9" name="Rectangle 3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11" name="Rectangle 3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03" name="Rectangle 3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0" name="Rectangle 3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95" name="Rectangle 2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4" name="Group 293"/>
            <p:cNvGrpSpPr/>
            <p:nvPr/>
          </p:nvGrpSpPr>
          <p:grpSpPr>
            <a:xfrm>
              <a:off x="30480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235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81" name="Rectangle 28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6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73" name="Rectangle 2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5" name="Rectangle 2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6" name="Rectangle 2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7" name="Rectangle 2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8" name="Rectangle 2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7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65" name="Rectangle 2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8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7" name="Rectangle 2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9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9" name="Rectangle 2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0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41" name="Rectangle 2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2" name="Rectangle 2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5" name="Group 348"/>
            <p:cNvGrpSpPr/>
            <p:nvPr/>
          </p:nvGrpSpPr>
          <p:grpSpPr>
            <a:xfrm>
              <a:off x="36576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81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2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3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11" name="Rectangle 2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4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03" name="Rectangle 2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5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95" name="Rectangle 1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6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87" name="Rectangle 1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6" name="Group 403"/>
            <p:cNvGrpSpPr/>
            <p:nvPr/>
          </p:nvGrpSpPr>
          <p:grpSpPr>
            <a:xfrm>
              <a:off x="42672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27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8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65" name="Rectangle 1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8" name="Rectangle 1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9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57" name="Rectangle 1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0" name="Rectangle 1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1" name="Rectangle 1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2" name="Rectangle 1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0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9" name="Rectangle 1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1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41" name="Rectangle 1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2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33" name="Rectangle 1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6" name="Rectangle 1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7" name="Group 458"/>
            <p:cNvGrpSpPr/>
            <p:nvPr/>
          </p:nvGrpSpPr>
          <p:grpSpPr>
            <a:xfrm>
              <a:off x="48768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73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4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6" name="Rectangle 11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5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103" name="Rectangle 10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4" name="Rectangle 10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6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95" name="Rectangle 9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8" name="Rectangle 9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0" name="Rectangle 9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7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87" name="Rectangle 8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8" name="Rectangle 8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78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79" name="Rectangle 7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18" name="Group 513"/>
            <p:cNvGrpSpPr/>
            <p:nvPr/>
          </p:nvGrpSpPr>
          <p:grpSpPr>
            <a:xfrm>
              <a:off x="5486400" y="1143000"/>
              <a:ext cx="609600" cy="3581400"/>
              <a:chOff x="1828800" y="1447800"/>
              <a:chExt cx="609600" cy="3581400"/>
            </a:xfrm>
          </p:grpSpPr>
          <p:grpSp>
            <p:nvGrpSpPr>
              <p:cNvPr id="19" name="Group 19"/>
              <p:cNvGrpSpPr/>
              <p:nvPr/>
            </p:nvGrpSpPr>
            <p:grpSpPr>
              <a:xfrm>
                <a:off x="1828800" y="14478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65" name="Rectangle 6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Rectangle 7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Group 28"/>
              <p:cNvGrpSpPr/>
              <p:nvPr/>
            </p:nvGrpSpPr>
            <p:grpSpPr>
              <a:xfrm>
                <a:off x="1828800" y="20574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57" name="Rectangle 56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1" name="Group 37"/>
              <p:cNvGrpSpPr/>
              <p:nvPr/>
            </p:nvGrpSpPr>
            <p:grpSpPr>
              <a:xfrm>
                <a:off x="1828800" y="2667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9" name="Rectangle 48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Rectangle 53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Rectangle 54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2" name="Group 46"/>
              <p:cNvGrpSpPr/>
              <p:nvPr/>
            </p:nvGrpSpPr>
            <p:grpSpPr>
              <a:xfrm>
                <a:off x="1828800" y="3276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41" name="Rectangle 40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Rectangle 41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3" name="Group 55"/>
              <p:cNvGrpSpPr/>
              <p:nvPr/>
            </p:nvGrpSpPr>
            <p:grpSpPr>
              <a:xfrm>
                <a:off x="1828800" y="38100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Rectangle 33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Rectangle 36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" name="Group 64"/>
              <p:cNvGrpSpPr/>
              <p:nvPr/>
            </p:nvGrpSpPr>
            <p:grpSpPr>
              <a:xfrm>
                <a:off x="1828800" y="4419600"/>
                <a:ext cx="609600" cy="609600"/>
                <a:chOff x="3657600" y="1447800"/>
                <a:chExt cx="609600" cy="609600"/>
              </a:xfrm>
              <a:noFill/>
            </p:grpSpPr>
            <p:sp>
              <p:nvSpPr>
                <p:cNvPr id="25" name="Rectangle 24"/>
                <p:cNvSpPr/>
                <p:nvPr/>
              </p:nvSpPr>
              <p:spPr bwMode="auto">
                <a:xfrm>
                  <a:off x="36576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38100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39624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 bwMode="auto">
                <a:xfrm>
                  <a:off x="4114800" y="1447800"/>
                  <a:ext cx="76200" cy="6096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3657600" y="15240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3657600" y="16764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Rectangle 30"/>
                <p:cNvSpPr/>
                <p:nvPr/>
              </p:nvSpPr>
              <p:spPr bwMode="auto">
                <a:xfrm>
                  <a:off x="3657600" y="18288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3657600" y="1981200"/>
                  <a:ext cx="609600" cy="762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98" name="Rectangle 397"/>
          <p:cNvSpPr/>
          <p:nvPr/>
        </p:nvSpPr>
        <p:spPr bwMode="auto">
          <a:xfrm>
            <a:off x="6103974" y="2274481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36" name="Group 19"/>
          <p:cNvGrpSpPr/>
          <p:nvPr/>
        </p:nvGrpSpPr>
        <p:grpSpPr>
          <a:xfrm>
            <a:off x="6103974" y="2282455"/>
            <a:ext cx="609600" cy="609600"/>
            <a:chOff x="3657600" y="1447800"/>
            <a:chExt cx="609600" cy="609600"/>
          </a:xfrm>
          <a:noFill/>
        </p:grpSpPr>
        <p:sp>
          <p:nvSpPr>
            <p:cNvPr id="782" name="Rectangle 78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3" name="Rectangle 78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4" name="Rectangle 78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5" name="Rectangle 78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6" name="Rectangle 78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7" name="Rectangle 78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8" name="Rectangle 78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9" name="Rectangle 78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0" name="Rectangle 789"/>
          <p:cNvSpPr/>
          <p:nvPr/>
        </p:nvSpPr>
        <p:spPr bwMode="auto">
          <a:xfrm>
            <a:off x="6942174" y="2266507"/>
            <a:ext cx="609600" cy="609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91" name="Group 19"/>
          <p:cNvGrpSpPr/>
          <p:nvPr/>
        </p:nvGrpSpPr>
        <p:grpSpPr>
          <a:xfrm>
            <a:off x="6942174" y="2274481"/>
            <a:ext cx="609600" cy="609600"/>
            <a:chOff x="3657600" y="1447800"/>
            <a:chExt cx="609600" cy="609600"/>
          </a:xfrm>
          <a:noFill/>
        </p:grpSpPr>
        <p:sp>
          <p:nvSpPr>
            <p:cNvPr id="792" name="Rectangle 79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3" name="Rectangle 79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4" name="Rectangle 79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5" name="Rectangle 79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6" name="Rectangle 79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7" name="Rectangle 79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8" name="Rectangle 79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9" name="Rectangle 79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00" name="Rectangle 799"/>
          <p:cNvSpPr/>
          <p:nvPr/>
        </p:nvSpPr>
        <p:spPr bwMode="auto">
          <a:xfrm>
            <a:off x="7932774" y="2274482"/>
            <a:ext cx="609600" cy="59365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01" name="Group 19"/>
          <p:cNvGrpSpPr/>
          <p:nvPr/>
        </p:nvGrpSpPr>
        <p:grpSpPr>
          <a:xfrm>
            <a:off x="7932774" y="2282456"/>
            <a:ext cx="609600" cy="609600"/>
            <a:chOff x="3657600" y="1447800"/>
            <a:chExt cx="609600" cy="609600"/>
          </a:xfrm>
          <a:noFill/>
        </p:grpSpPr>
        <p:sp>
          <p:nvSpPr>
            <p:cNvPr id="802" name="Rectangle 801"/>
            <p:cNvSpPr/>
            <p:nvPr/>
          </p:nvSpPr>
          <p:spPr bwMode="auto">
            <a:xfrm>
              <a:off x="36576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3" name="Rectangle 802"/>
            <p:cNvSpPr/>
            <p:nvPr/>
          </p:nvSpPr>
          <p:spPr bwMode="auto">
            <a:xfrm>
              <a:off x="38100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4" name="Rectangle 803"/>
            <p:cNvSpPr/>
            <p:nvPr/>
          </p:nvSpPr>
          <p:spPr bwMode="auto">
            <a:xfrm>
              <a:off x="39624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5" name="Rectangle 804"/>
            <p:cNvSpPr/>
            <p:nvPr/>
          </p:nvSpPr>
          <p:spPr bwMode="auto">
            <a:xfrm>
              <a:off x="4114800" y="1447800"/>
              <a:ext cx="76200" cy="6096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6" name="Rectangle 805"/>
            <p:cNvSpPr/>
            <p:nvPr/>
          </p:nvSpPr>
          <p:spPr bwMode="auto">
            <a:xfrm>
              <a:off x="3657600" y="15240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7" name="Rectangle 806"/>
            <p:cNvSpPr/>
            <p:nvPr/>
          </p:nvSpPr>
          <p:spPr bwMode="auto">
            <a:xfrm>
              <a:off x="3657600" y="16764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8" name="Rectangle 807"/>
            <p:cNvSpPr/>
            <p:nvPr/>
          </p:nvSpPr>
          <p:spPr bwMode="auto">
            <a:xfrm>
              <a:off x="3657600" y="18288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9" name="Rectangle 808"/>
            <p:cNvSpPr/>
            <p:nvPr/>
          </p:nvSpPr>
          <p:spPr bwMode="auto">
            <a:xfrm>
              <a:off x="3657600" y="1981200"/>
              <a:ext cx="609600" cy="762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10" name="Right Arrow 809"/>
          <p:cNvSpPr/>
          <p:nvPr/>
        </p:nvSpPr>
        <p:spPr bwMode="auto">
          <a:xfrm>
            <a:off x="5029200" y="1925379"/>
            <a:ext cx="762000" cy="1295400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1" name="Freeform 810"/>
          <p:cNvSpPr/>
          <p:nvPr/>
        </p:nvSpPr>
        <p:spPr bwMode="auto">
          <a:xfrm>
            <a:off x="6071190" y="1951074"/>
            <a:ext cx="2768009" cy="1249326"/>
          </a:xfrm>
          <a:custGeom>
            <a:avLst/>
            <a:gdLst>
              <a:gd name="connsiteX0" fmla="*/ 0 w 2599660"/>
              <a:gd name="connsiteY0" fmla="*/ 31898 h 1249326"/>
              <a:gd name="connsiteX1" fmla="*/ 2578395 w 2599660"/>
              <a:gd name="connsiteY1" fmla="*/ 0 h 1249326"/>
              <a:gd name="connsiteX2" fmla="*/ 2599660 w 2599660"/>
              <a:gd name="connsiteY2" fmla="*/ 1249326 h 1249326"/>
              <a:gd name="connsiteX3" fmla="*/ 21265 w 2599660"/>
              <a:gd name="connsiteY3" fmla="*/ 1244010 h 1249326"/>
              <a:gd name="connsiteX4" fmla="*/ 21265 w 2599660"/>
              <a:gd name="connsiteY4" fmla="*/ 1244010 h 124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9660" h="1249326">
                <a:moveTo>
                  <a:pt x="0" y="31898"/>
                </a:moveTo>
                <a:lnTo>
                  <a:pt x="2578395" y="0"/>
                </a:lnTo>
                <a:lnTo>
                  <a:pt x="2599660" y="1249326"/>
                </a:lnTo>
                <a:lnTo>
                  <a:pt x="21265" y="1244010"/>
                </a:lnTo>
                <a:lnTo>
                  <a:pt x="21265" y="1244010"/>
                </a:ln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13" name="Straight Connector 812"/>
          <p:cNvCxnSpPr>
            <a:stCxn id="790" idx="3"/>
            <a:endCxn id="800" idx="1"/>
          </p:cNvCxnSpPr>
          <p:nvPr/>
        </p:nvCxnSpPr>
        <p:spPr bwMode="auto">
          <a:xfrm>
            <a:off x="7551774" y="2571307"/>
            <a:ext cx="381000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4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66" y="3792279"/>
            <a:ext cx="4184615" cy="301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800600" y="3994298"/>
            <a:ext cx="609600" cy="617574"/>
            <a:chOff x="4800600" y="3994298"/>
            <a:chExt cx="609600" cy="617574"/>
          </a:xfrm>
        </p:grpSpPr>
        <p:sp>
          <p:nvSpPr>
            <p:cNvPr id="430" name="Rectangle 429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31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solidFill>
              <a:schemeClr val="bg1"/>
            </a:solidFill>
          </p:grpSpPr>
          <p:sp>
            <p:nvSpPr>
              <p:cNvPr id="432" name="Rectangle 431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5" name="Rectangle 434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6" name="Rectangle 435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7" name="Rectangle 436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8" name="Rectangle 437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9" name="Rectangle 438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461" name="Group 460"/>
          <p:cNvGrpSpPr/>
          <p:nvPr/>
        </p:nvGrpSpPr>
        <p:grpSpPr>
          <a:xfrm>
            <a:off x="8470955" y="3986324"/>
            <a:ext cx="609600" cy="617574"/>
            <a:chOff x="4800600" y="3994298"/>
            <a:chExt cx="609600" cy="617574"/>
          </a:xfrm>
        </p:grpSpPr>
        <p:sp>
          <p:nvSpPr>
            <p:cNvPr id="462" name="Rectangle 461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463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solidFill>
              <a:schemeClr val="bg1"/>
            </a:solidFill>
          </p:grpSpPr>
          <p:sp>
            <p:nvSpPr>
              <p:cNvPr id="464" name="Rectangle 463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5" name="Rectangle 464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6" name="Rectangle 465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7" name="Rectangle 466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8" name="Rectangle 467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9" name="Rectangle 468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0" name="Rectangle 469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1" name="Rectangle 470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48" name="TextBox 447"/>
          <p:cNvSpPr txBox="1"/>
          <p:nvPr/>
        </p:nvSpPr>
        <p:spPr>
          <a:xfrm>
            <a:off x="533400" y="4800600"/>
            <a:ext cx="41857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Check that there are enough resources</a:t>
            </a:r>
          </a:p>
          <a:p>
            <a:r>
              <a:rPr lang="en-US" dirty="0" smtClean="0"/>
              <a:t>Before assigning</a:t>
            </a:r>
          </a:p>
          <a:p>
            <a:r>
              <a:rPr lang="en-US" dirty="0" smtClean="0"/>
              <a:t>e.g., registers, thread 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17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90870" y="3337056"/>
            <a:ext cx="4114800" cy="864986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3149" y="2472070"/>
            <a:ext cx="4114800" cy="864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2516" y="1596043"/>
            <a:ext cx="4114800" cy="864986"/>
          </a:xfrm>
          <a:prstGeom prst="rect">
            <a:avLst/>
          </a:prstGeom>
          <a:solidFill>
            <a:srgbClr val="88E8A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731058"/>
            <a:ext cx="4114800" cy="8649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Decompose a Block into Warps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685800"/>
            <a:ext cx="4114800" cy="3505200"/>
            <a:chOff x="4800600" y="3994298"/>
            <a:chExt cx="609600" cy="617574"/>
          </a:xfrm>
          <a:noFill/>
        </p:grpSpPr>
        <p:sp>
          <p:nvSpPr>
            <p:cNvPr id="5" name="Rectangle 4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7" name="Rectangle 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 bwMode="auto">
          <a:xfrm>
            <a:off x="457200" y="685800"/>
            <a:ext cx="4114800" cy="3505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3800" y="4648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178" y="5105400"/>
            <a:ext cx="8534399" cy="228600"/>
            <a:chOff x="685800" y="4953000"/>
            <a:chExt cx="12137064" cy="381000"/>
          </a:xfrm>
          <a:solidFill>
            <a:srgbClr val="88E8A6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4801" y="5638800"/>
            <a:ext cx="8534399" cy="228600"/>
            <a:chOff x="685800" y="4953000"/>
            <a:chExt cx="12137064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Rectangle 8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02728" y="6096000"/>
            <a:ext cx="8534399" cy="228600"/>
            <a:chOff x="685800" y="4953000"/>
            <a:chExt cx="12137064" cy="381000"/>
          </a:xfrm>
          <a:solidFill>
            <a:srgbClr val="FFFFCC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633617" y="4038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154" name="Straight Arrow Connector 153"/>
          <p:cNvCxnSpPr>
            <a:endCxn id="49" idx="0"/>
          </p:cNvCxnSpPr>
          <p:nvPr/>
        </p:nvCxnSpPr>
        <p:spPr bwMode="auto">
          <a:xfrm flipH="1">
            <a:off x="8145908" y="4343400"/>
            <a:ext cx="3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876800" y="1066800"/>
            <a:ext cx="28498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Warp = group of threads</a:t>
            </a:r>
          </a:p>
          <a:p>
            <a:r>
              <a:rPr lang="en-US" dirty="0" smtClean="0"/>
              <a:t>0 – 31</a:t>
            </a:r>
          </a:p>
          <a:p>
            <a:r>
              <a:rPr lang="en-US" dirty="0" smtClean="0"/>
              <a:t>32 – 63</a:t>
            </a:r>
          </a:p>
          <a:p>
            <a:r>
              <a:rPr lang="en-US" dirty="0" smtClean="0"/>
              <a:t>64 – 95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490870" y="3337056"/>
            <a:ext cx="4114800" cy="864986"/>
          </a:xfrm>
          <a:prstGeom prst="rect">
            <a:avLst/>
          </a:prstGeom>
          <a:solidFill>
            <a:srgbClr val="F8F2C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3149" y="2472070"/>
            <a:ext cx="4114800" cy="864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62516" y="1596043"/>
            <a:ext cx="4114800" cy="864986"/>
          </a:xfrm>
          <a:prstGeom prst="rect">
            <a:avLst/>
          </a:prstGeom>
          <a:solidFill>
            <a:srgbClr val="88E8A6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7200" y="731058"/>
            <a:ext cx="4114800" cy="864986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Warps onto SMX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685800"/>
            <a:ext cx="4114800" cy="3505200"/>
            <a:chOff x="4800600" y="3994298"/>
            <a:chExt cx="609600" cy="617574"/>
          </a:xfrm>
          <a:noFill/>
        </p:grpSpPr>
        <p:sp>
          <p:nvSpPr>
            <p:cNvPr id="5" name="Rectangle 4"/>
            <p:cNvSpPr/>
            <p:nvPr/>
          </p:nvSpPr>
          <p:spPr bwMode="auto">
            <a:xfrm>
              <a:off x="4800600" y="3994298"/>
              <a:ext cx="609600" cy="6096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4800600" y="4002272"/>
              <a:ext cx="609600" cy="609600"/>
              <a:chOff x="3657600" y="1447800"/>
              <a:chExt cx="609600" cy="609600"/>
            </a:xfrm>
            <a:grpFill/>
          </p:grpSpPr>
          <p:sp>
            <p:nvSpPr>
              <p:cNvPr id="7" name="Rectangle 6"/>
              <p:cNvSpPr/>
              <p:nvPr/>
            </p:nvSpPr>
            <p:spPr bwMode="auto">
              <a:xfrm>
                <a:off x="36576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100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9624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114800" y="1447800"/>
                <a:ext cx="76200" cy="609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657600" y="15240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657600" y="16764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657600" y="18288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3657600" y="1981200"/>
                <a:ext cx="609600" cy="762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lg" len="med"/>
                <a:tailEnd type="arrow" w="lg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5" name="Rectangle 14"/>
          <p:cNvSpPr/>
          <p:nvPr/>
        </p:nvSpPr>
        <p:spPr bwMode="auto">
          <a:xfrm>
            <a:off x="457200" y="685800"/>
            <a:ext cx="4114800" cy="3505200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73800" y="4648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178" y="5105400"/>
            <a:ext cx="8534399" cy="228600"/>
            <a:chOff x="685800" y="4953000"/>
            <a:chExt cx="12137064" cy="381000"/>
          </a:xfrm>
          <a:solidFill>
            <a:srgbClr val="88E8A6"/>
          </a:solidFill>
        </p:grpSpPr>
        <p:sp>
          <p:nvSpPr>
            <p:cNvPr id="54" name="Rectangle 5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04801" y="5638800"/>
            <a:ext cx="8534399" cy="228600"/>
            <a:chOff x="685800" y="4953000"/>
            <a:chExt cx="12137064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Rectangle 8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02728" y="6096000"/>
            <a:ext cx="8534399" cy="228600"/>
            <a:chOff x="685800" y="4953000"/>
            <a:chExt cx="12137064" cy="381000"/>
          </a:xfrm>
          <a:solidFill>
            <a:srgbClr val="FFFFCC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Rectangle 13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Rectangle 13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7633617" y="4038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154" name="Straight Arrow Connector 153"/>
          <p:cNvCxnSpPr>
            <a:endCxn id="49" idx="0"/>
          </p:cNvCxnSpPr>
          <p:nvPr/>
        </p:nvCxnSpPr>
        <p:spPr bwMode="auto">
          <a:xfrm flipH="1">
            <a:off x="8145908" y="4343400"/>
            <a:ext cx="310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58" y="457200"/>
            <a:ext cx="313136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545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vs. Thread vs.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Warp is 32 Threads</a:t>
            </a:r>
          </a:p>
          <a:p>
            <a:endParaRPr lang="en-US" dirty="0"/>
          </a:p>
          <a:p>
            <a:r>
              <a:rPr lang="en-US" dirty="0" smtClean="0"/>
              <a:t>Each Thread has the same program</a:t>
            </a:r>
          </a:p>
          <a:p>
            <a:endParaRPr lang="en-US" dirty="0"/>
          </a:p>
          <a:p>
            <a:r>
              <a:rPr lang="en-US" dirty="0" smtClean="0"/>
              <a:t>Each thread will execute many instructions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1" y="1219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57200" y="35814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7201" y="3886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71" name="Rectangle 70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56575" y="4179481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04" name="Rectangle 103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Rectangle 131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56576" y="48006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137" name="Rectangle 136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Rectangle 143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7" name="Rectangle 166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0" name="Straight Connector 169"/>
          <p:cNvCxnSpPr/>
          <p:nvPr/>
        </p:nvCxnSpPr>
        <p:spPr bwMode="auto">
          <a:xfrm flipH="1">
            <a:off x="1386773" y="4419600"/>
            <a:ext cx="626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 flipH="1">
            <a:off x="7546466" y="4419600"/>
            <a:ext cx="626" cy="304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1184812" y="5181600"/>
            <a:ext cx="50321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__global__ void </a:t>
            </a:r>
            <a:r>
              <a:rPr lang="en-US" dirty="0" err="1"/>
              <a:t>arradd</a:t>
            </a:r>
            <a:r>
              <a:rPr lang="en-US" dirty="0"/>
              <a:t> (float *a, float f, </a:t>
            </a:r>
            <a:r>
              <a:rPr lang="en-US" dirty="0" err="1"/>
              <a:t>int</a:t>
            </a:r>
            <a:r>
              <a:rPr lang="en-US" dirty="0"/>
              <a:t> N)</a:t>
            </a:r>
          </a:p>
          <a:p>
            <a:r>
              <a:rPr lang="en-US" dirty="0"/>
              <a:t> {</a:t>
            </a:r>
          </a:p>
          <a:p>
            <a:r>
              <a:rPr lang="en-US" dirty="0"/>
              <a:t> 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b="1" dirty="0" err="1"/>
              <a:t>blockIdx</a:t>
            </a:r>
            <a:r>
              <a:rPr lang="en-US" dirty="0" err="1"/>
              <a:t>.x</a:t>
            </a:r>
            <a:r>
              <a:rPr lang="en-US" dirty="0"/>
              <a:t> * </a:t>
            </a:r>
            <a:r>
              <a:rPr lang="en-US" b="1" dirty="0" err="1"/>
              <a:t>blockDim</a:t>
            </a:r>
            <a:r>
              <a:rPr lang="en-US" dirty="0" err="1"/>
              <a:t>.x</a:t>
            </a:r>
            <a:r>
              <a:rPr lang="en-US" dirty="0"/>
              <a:t> + </a:t>
            </a:r>
            <a:r>
              <a:rPr lang="en-US" b="1" dirty="0" err="1"/>
              <a:t>threadIdx</a:t>
            </a:r>
            <a:r>
              <a:rPr lang="en-US" dirty="0" err="1"/>
              <a:t>.x</a:t>
            </a:r>
            <a:r>
              <a:rPr lang="en-US" dirty="0"/>
              <a:t>;</a:t>
            </a:r>
          </a:p>
          <a:p>
            <a:r>
              <a:rPr lang="en-US" dirty="0"/>
              <a:t>  if (</a:t>
            </a:r>
            <a:r>
              <a:rPr lang="en-US" dirty="0" err="1"/>
              <a:t>i</a:t>
            </a:r>
            <a:r>
              <a:rPr lang="en-US" dirty="0"/>
              <a:t> &lt; N)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f;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3" name="Rectangle 53"/>
          <p:cNvSpPr>
            <a:spLocks noChangeArrowheads="1"/>
          </p:cNvSpPr>
          <p:nvPr/>
        </p:nvSpPr>
        <p:spPr bwMode="auto">
          <a:xfrm>
            <a:off x="7467600" y="2667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4" name="Rectangle 54"/>
          <p:cNvSpPr>
            <a:spLocks noChangeArrowheads="1"/>
          </p:cNvSpPr>
          <p:nvPr/>
        </p:nvSpPr>
        <p:spPr bwMode="auto">
          <a:xfrm>
            <a:off x="8077200" y="2667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75" name="Rectangle 55"/>
          <p:cNvSpPr>
            <a:spLocks noChangeArrowheads="1"/>
          </p:cNvSpPr>
          <p:nvPr/>
        </p:nvSpPr>
        <p:spPr bwMode="auto">
          <a:xfrm>
            <a:off x="7543800" y="4038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Understanding Control Flow Divergence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if (in[i] == 0) out[i] = sqrt(x);</a:t>
            </a:r>
          </a:p>
          <a:p>
            <a:pPr>
              <a:buFontTx/>
              <a:buNone/>
            </a:pPr>
            <a:r>
              <a:rPr lang="en-US" sz="2800">
                <a:latin typeface="Courier New" pitchFamily="49" charset="0"/>
              </a:rPr>
              <a:t>else out[i] = 10;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1981200" y="1752600"/>
            <a:ext cx="15240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152400" y="3429000"/>
            <a:ext cx="2057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sqrt(x)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124200" y="3429000"/>
            <a:ext cx="2057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out[i] = 10</a:t>
            </a:r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 flipH="1">
            <a:off x="1066800" y="2667000"/>
            <a:ext cx="1447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8" name="Line 8"/>
          <p:cNvSpPr>
            <a:spLocks noChangeShapeType="1"/>
          </p:cNvSpPr>
          <p:nvPr/>
        </p:nvSpPr>
        <p:spPr bwMode="auto">
          <a:xfrm>
            <a:off x="3200400" y="2667000"/>
            <a:ext cx="6858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29" name="Line 9"/>
          <p:cNvSpPr>
            <a:spLocks noChangeShapeType="1"/>
          </p:cNvSpPr>
          <p:nvPr/>
        </p:nvSpPr>
        <p:spPr bwMode="auto">
          <a:xfrm>
            <a:off x="1752600" y="4800600"/>
            <a:ext cx="8382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0" name="Line 10"/>
          <p:cNvSpPr>
            <a:spLocks noChangeShapeType="1"/>
          </p:cNvSpPr>
          <p:nvPr/>
        </p:nvSpPr>
        <p:spPr bwMode="auto">
          <a:xfrm flipH="1">
            <a:off x="2819400" y="4191000"/>
            <a:ext cx="106680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1600200" y="5486400"/>
            <a:ext cx="2209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5715000" y="1752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5715000" y="2667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6705600" y="4038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3135" name="Rectangle 15"/>
          <p:cNvSpPr>
            <a:spLocks noChangeArrowheads="1"/>
          </p:cNvSpPr>
          <p:nvPr/>
        </p:nvSpPr>
        <p:spPr bwMode="auto">
          <a:xfrm>
            <a:off x="5715000" y="4800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5791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>
            <a:off x="5943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>
            <a:off x="6096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6248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6400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6553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6705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6858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7010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7172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>
            <a:off x="7324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7477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7629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0" name="Line 30"/>
          <p:cNvSpPr>
            <a:spLocks noChangeShapeType="1"/>
          </p:cNvSpPr>
          <p:nvPr/>
        </p:nvSpPr>
        <p:spPr bwMode="auto">
          <a:xfrm>
            <a:off x="7781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7934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8086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>
            <a:off x="8239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>
            <a:off x="5715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867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019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6172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8" name="Line 38"/>
          <p:cNvSpPr>
            <a:spLocks noChangeShapeType="1"/>
          </p:cNvSpPr>
          <p:nvPr/>
        </p:nvSpPr>
        <p:spPr bwMode="auto">
          <a:xfrm>
            <a:off x="63246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59" name="Line 39"/>
          <p:cNvSpPr>
            <a:spLocks noChangeShapeType="1"/>
          </p:cNvSpPr>
          <p:nvPr/>
        </p:nvSpPr>
        <p:spPr bwMode="auto">
          <a:xfrm>
            <a:off x="64770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>
            <a:off x="66294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1" name="Line 41"/>
          <p:cNvSpPr>
            <a:spLocks noChangeShapeType="1"/>
          </p:cNvSpPr>
          <p:nvPr/>
        </p:nvSpPr>
        <p:spPr bwMode="auto">
          <a:xfrm>
            <a:off x="67818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2" name="Line 42"/>
          <p:cNvSpPr>
            <a:spLocks noChangeShapeType="1"/>
          </p:cNvSpPr>
          <p:nvPr/>
        </p:nvSpPr>
        <p:spPr bwMode="auto">
          <a:xfrm>
            <a:off x="6934200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3" name="Line 43"/>
          <p:cNvSpPr>
            <a:spLocks noChangeShapeType="1"/>
          </p:cNvSpPr>
          <p:nvPr/>
        </p:nvSpPr>
        <p:spPr bwMode="auto">
          <a:xfrm>
            <a:off x="7096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4" name="Line 44"/>
          <p:cNvSpPr>
            <a:spLocks noChangeShapeType="1"/>
          </p:cNvSpPr>
          <p:nvPr/>
        </p:nvSpPr>
        <p:spPr bwMode="auto">
          <a:xfrm>
            <a:off x="7248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5" name="Line 45"/>
          <p:cNvSpPr>
            <a:spLocks noChangeShapeType="1"/>
          </p:cNvSpPr>
          <p:nvPr/>
        </p:nvSpPr>
        <p:spPr bwMode="auto">
          <a:xfrm>
            <a:off x="7400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6" name="Line 46"/>
          <p:cNvSpPr>
            <a:spLocks noChangeShapeType="1"/>
          </p:cNvSpPr>
          <p:nvPr/>
        </p:nvSpPr>
        <p:spPr bwMode="auto">
          <a:xfrm>
            <a:off x="75533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7" name="Line 47"/>
          <p:cNvSpPr>
            <a:spLocks noChangeShapeType="1"/>
          </p:cNvSpPr>
          <p:nvPr/>
        </p:nvSpPr>
        <p:spPr bwMode="auto">
          <a:xfrm>
            <a:off x="77057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8" name="Line 48"/>
          <p:cNvSpPr>
            <a:spLocks noChangeShapeType="1"/>
          </p:cNvSpPr>
          <p:nvPr/>
        </p:nvSpPr>
        <p:spPr bwMode="auto">
          <a:xfrm>
            <a:off x="78581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69" name="Line 49"/>
          <p:cNvSpPr>
            <a:spLocks noChangeShapeType="1"/>
          </p:cNvSpPr>
          <p:nvPr/>
        </p:nvSpPr>
        <p:spPr bwMode="auto">
          <a:xfrm>
            <a:off x="80105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0" name="Line 50"/>
          <p:cNvSpPr>
            <a:spLocks noChangeShapeType="1"/>
          </p:cNvSpPr>
          <p:nvPr/>
        </p:nvSpPr>
        <p:spPr bwMode="auto">
          <a:xfrm>
            <a:off x="8162925" y="1066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1" name="Text Box 51"/>
          <p:cNvSpPr txBox="1">
            <a:spLocks noChangeArrowheads="1"/>
          </p:cNvSpPr>
          <p:nvPr/>
        </p:nvSpPr>
        <p:spPr bwMode="auto">
          <a:xfrm>
            <a:off x="6858000" y="3124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3176" name="Text Box 56"/>
          <p:cNvSpPr txBox="1">
            <a:spLocks noChangeArrowheads="1"/>
          </p:cNvSpPr>
          <p:nvPr/>
        </p:nvSpPr>
        <p:spPr bwMode="auto">
          <a:xfrm>
            <a:off x="6427788" y="1069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3177" name="Line 57"/>
          <p:cNvSpPr>
            <a:spLocks noChangeShapeType="1"/>
          </p:cNvSpPr>
          <p:nvPr/>
        </p:nvSpPr>
        <p:spPr bwMode="auto">
          <a:xfrm>
            <a:off x="8534400" y="1143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3178" name="Text Box 58"/>
          <p:cNvSpPr txBox="1">
            <a:spLocks noChangeArrowheads="1"/>
          </p:cNvSpPr>
          <p:nvPr/>
        </p:nvSpPr>
        <p:spPr bwMode="auto">
          <a:xfrm rot="5400000">
            <a:off x="8366919" y="3185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984226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Control Flow Divergence Contd.</a:t>
            </a:r>
          </a:p>
        </p:txBody>
      </p:sp>
      <p:sp>
        <p:nvSpPr>
          <p:cNvPr id="134191" name="Line 47"/>
          <p:cNvSpPr>
            <a:spLocks noChangeShapeType="1"/>
          </p:cNvSpPr>
          <p:nvPr/>
        </p:nvSpPr>
        <p:spPr bwMode="auto">
          <a:xfrm>
            <a:off x="3048000" y="762000"/>
            <a:ext cx="0" cy="5334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none" w="lg" len="med"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192" name="Text Box 48"/>
          <p:cNvSpPr txBox="1">
            <a:spLocks noChangeArrowheads="1"/>
          </p:cNvSpPr>
          <p:nvPr/>
        </p:nvSpPr>
        <p:spPr bwMode="auto">
          <a:xfrm rot="5400000">
            <a:off x="2880519" y="2804319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609600" y="62484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BAD SCENARIO</a:t>
            </a:r>
          </a:p>
        </p:txBody>
      </p:sp>
      <p:sp>
        <p:nvSpPr>
          <p:cNvPr id="134197" name="Rectangle 53"/>
          <p:cNvSpPr>
            <a:spLocks noChangeArrowheads="1"/>
          </p:cNvSpPr>
          <p:nvPr/>
        </p:nvSpPr>
        <p:spPr bwMode="auto">
          <a:xfrm>
            <a:off x="38004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198" name="Rectangle 54"/>
          <p:cNvSpPr>
            <a:spLocks noChangeArrowheads="1"/>
          </p:cNvSpPr>
          <p:nvPr/>
        </p:nvSpPr>
        <p:spPr bwMode="auto">
          <a:xfrm>
            <a:off x="3800475" y="2286000"/>
            <a:ext cx="2524125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00" name="Rectangle 56"/>
          <p:cNvSpPr>
            <a:spLocks noChangeArrowheads="1"/>
          </p:cNvSpPr>
          <p:nvPr/>
        </p:nvSpPr>
        <p:spPr bwMode="auto">
          <a:xfrm>
            <a:off x="3800475" y="3657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01" name="Line 57"/>
          <p:cNvSpPr>
            <a:spLocks noChangeShapeType="1"/>
          </p:cNvSpPr>
          <p:nvPr/>
        </p:nvSpPr>
        <p:spPr bwMode="auto">
          <a:xfrm>
            <a:off x="3876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2" name="Line 58"/>
          <p:cNvSpPr>
            <a:spLocks noChangeShapeType="1"/>
          </p:cNvSpPr>
          <p:nvPr/>
        </p:nvSpPr>
        <p:spPr bwMode="auto">
          <a:xfrm>
            <a:off x="4029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3" name="Line 59"/>
          <p:cNvSpPr>
            <a:spLocks noChangeShapeType="1"/>
          </p:cNvSpPr>
          <p:nvPr/>
        </p:nvSpPr>
        <p:spPr bwMode="auto">
          <a:xfrm>
            <a:off x="418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4" name="Line 60"/>
          <p:cNvSpPr>
            <a:spLocks noChangeShapeType="1"/>
          </p:cNvSpPr>
          <p:nvPr/>
        </p:nvSpPr>
        <p:spPr bwMode="auto">
          <a:xfrm>
            <a:off x="433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5" name="Line 61"/>
          <p:cNvSpPr>
            <a:spLocks noChangeShapeType="1"/>
          </p:cNvSpPr>
          <p:nvPr/>
        </p:nvSpPr>
        <p:spPr bwMode="auto">
          <a:xfrm>
            <a:off x="448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6" name="Line 62"/>
          <p:cNvSpPr>
            <a:spLocks noChangeShapeType="1"/>
          </p:cNvSpPr>
          <p:nvPr/>
        </p:nvSpPr>
        <p:spPr bwMode="auto">
          <a:xfrm>
            <a:off x="463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7" name="Line 63"/>
          <p:cNvSpPr>
            <a:spLocks noChangeShapeType="1"/>
          </p:cNvSpPr>
          <p:nvPr/>
        </p:nvSpPr>
        <p:spPr bwMode="auto">
          <a:xfrm>
            <a:off x="479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8" name="Line 64"/>
          <p:cNvSpPr>
            <a:spLocks noChangeShapeType="1"/>
          </p:cNvSpPr>
          <p:nvPr/>
        </p:nvSpPr>
        <p:spPr bwMode="auto">
          <a:xfrm>
            <a:off x="494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09" name="Line 65"/>
          <p:cNvSpPr>
            <a:spLocks noChangeShapeType="1"/>
          </p:cNvSpPr>
          <p:nvPr/>
        </p:nvSpPr>
        <p:spPr bwMode="auto">
          <a:xfrm>
            <a:off x="509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0" name="Line 66"/>
          <p:cNvSpPr>
            <a:spLocks noChangeShapeType="1"/>
          </p:cNvSpPr>
          <p:nvPr/>
        </p:nvSpPr>
        <p:spPr bwMode="auto">
          <a:xfrm>
            <a:off x="5257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1" name="Line 67"/>
          <p:cNvSpPr>
            <a:spLocks noChangeShapeType="1"/>
          </p:cNvSpPr>
          <p:nvPr/>
        </p:nvSpPr>
        <p:spPr bwMode="auto">
          <a:xfrm>
            <a:off x="5410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2" name="Line 68"/>
          <p:cNvSpPr>
            <a:spLocks noChangeShapeType="1"/>
          </p:cNvSpPr>
          <p:nvPr/>
        </p:nvSpPr>
        <p:spPr bwMode="auto">
          <a:xfrm>
            <a:off x="556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3" name="Line 69"/>
          <p:cNvSpPr>
            <a:spLocks noChangeShapeType="1"/>
          </p:cNvSpPr>
          <p:nvPr/>
        </p:nvSpPr>
        <p:spPr bwMode="auto">
          <a:xfrm>
            <a:off x="571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4" name="Line 70"/>
          <p:cNvSpPr>
            <a:spLocks noChangeShapeType="1"/>
          </p:cNvSpPr>
          <p:nvPr/>
        </p:nvSpPr>
        <p:spPr bwMode="auto">
          <a:xfrm>
            <a:off x="586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5" name="Line 71"/>
          <p:cNvSpPr>
            <a:spLocks noChangeShapeType="1"/>
          </p:cNvSpPr>
          <p:nvPr/>
        </p:nvSpPr>
        <p:spPr bwMode="auto">
          <a:xfrm>
            <a:off x="601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6" name="Line 72"/>
          <p:cNvSpPr>
            <a:spLocks noChangeShapeType="1"/>
          </p:cNvSpPr>
          <p:nvPr/>
        </p:nvSpPr>
        <p:spPr bwMode="auto">
          <a:xfrm>
            <a:off x="617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7" name="Line 73"/>
          <p:cNvSpPr>
            <a:spLocks noChangeShapeType="1"/>
          </p:cNvSpPr>
          <p:nvPr/>
        </p:nvSpPr>
        <p:spPr bwMode="auto">
          <a:xfrm>
            <a:off x="632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8" name="Line 74"/>
          <p:cNvSpPr>
            <a:spLocks noChangeShapeType="1"/>
          </p:cNvSpPr>
          <p:nvPr/>
        </p:nvSpPr>
        <p:spPr bwMode="auto">
          <a:xfrm>
            <a:off x="3800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19" name="Line 75"/>
          <p:cNvSpPr>
            <a:spLocks noChangeShapeType="1"/>
          </p:cNvSpPr>
          <p:nvPr/>
        </p:nvSpPr>
        <p:spPr bwMode="auto">
          <a:xfrm>
            <a:off x="3952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0" name="Line 76"/>
          <p:cNvSpPr>
            <a:spLocks noChangeShapeType="1"/>
          </p:cNvSpPr>
          <p:nvPr/>
        </p:nvSpPr>
        <p:spPr bwMode="auto">
          <a:xfrm>
            <a:off x="410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>
            <a:off x="425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2" name="Line 78"/>
          <p:cNvSpPr>
            <a:spLocks noChangeShapeType="1"/>
          </p:cNvSpPr>
          <p:nvPr/>
        </p:nvSpPr>
        <p:spPr bwMode="auto">
          <a:xfrm>
            <a:off x="441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3" name="Line 79"/>
          <p:cNvSpPr>
            <a:spLocks noChangeShapeType="1"/>
          </p:cNvSpPr>
          <p:nvPr/>
        </p:nvSpPr>
        <p:spPr bwMode="auto">
          <a:xfrm>
            <a:off x="456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4" name="Line 80"/>
          <p:cNvSpPr>
            <a:spLocks noChangeShapeType="1"/>
          </p:cNvSpPr>
          <p:nvPr/>
        </p:nvSpPr>
        <p:spPr bwMode="auto">
          <a:xfrm>
            <a:off x="471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5" name="Line 81"/>
          <p:cNvSpPr>
            <a:spLocks noChangeShapeType="1"/>
          </p:cNvSpPr>
          <p:nvPr/>
        </p:nvSpPr>
        <p:spPr bwMode="auto">
          <a:xfrm>
            <a:off x="486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6" name="Line 82"/>
          <p:cNvSpPr>
            <a:spLocks noChangeShapeType="1"/>
          </p:cNvSpPr>
          <p:nvPr/>
        </p:nvSpPr>
        <p:spPr bwMode="auto">
          <a:xfrm>
            <a:off x="501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7" name="Line 83"/>
          <p:cNvSpPr>
            <a:spLocks noChangeShapeType="1"/>
          </p:cNvSpPr>
          <p:nvPr/>
        </p:nvSpPr>
        <p:spPr bwMode="auto">
          <a:xfrm>
            <a:off x="5181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8" name="Line 84"/>
          <p:cNvSpPr>
            <a:spLocks noChangeShapeType="1"/>
          </p:cNvSpPr>
          <p:nvPr/>
        </p:nvSpPr>
        <p:spPr bwMode="auto">
          <a:xfrm>
            <a:off x="5334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29" name="Line 85"/>
          <p:cNvSpPr>
            <a:spLocks noChangeShapeType="1"/>
          </p:cNvSpPr>
          <p:nvPr/>
        </p:nvSpPr>
        <p:spPr bwMode="auto">
          <a:xfrm>
            <a:off x="548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0" name="Line 86"/>
          <p:cNvSpPr>
            <a:spLocks noChangeShapeType="1"/>
          </p:cNvSpPr>
          <p:nvPr/>
        </p:nvSpPr>
        <p:spPr bwMode="auto">
          <a:xfrm>
            <a:off x="563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1" name="Line 87"/>
          <p:cNvSpPr>
            <a:spLocks noChangeShapeType="1"/>
          </p:cNvSpPr>
          <p:nvPr/>
        </p:nvSpPr>
        <p:spPr bwMode="auto">
          <a:xfrm>
            <a:off x="579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2" name="Line 88"/>
          <p:cNvSpPr>
            <a:spLocks noChangeShapeType="1"/>
          </p:cNvSpPr>
          <p:nvPr/>
        </p:nvSpPr>
        <p:spPr bwMode="auto">
          <a:xfrm>
            <a:off x="594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3" name="Line 89"/>
          <p:cNvSpPr>
            <a:spLocks noChangeShapeType="1"/>
          </p:cNvSpPr>
          <p:nvPr/>
        </p:nvSpPr>
        <p:spPr bwMode="auto">
          <a:xfrm>
            <a:off x="609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4" name="Line 90"/>
          <p:cNvSpPr>
            <a:spLocks noChangeShapeType="1"/>
          </p:cNvSpPr>
          <p:nvPr/>
        </p:nvSpPr>
        <p:spPr bwMode="auto">
          <a:xfrm>
            <a:off x="624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36" name="Text Box 92"/>
          <p:cNvSpPr txBox="1">
            <a:spLocks noChangeArrowheads="1"/>
          </p:cNvSpPr>
          <p:nvPr/>
        </p:nvSpPr>
        <p:spPr bwMode="auto">
          <a:xfrm>
            <a:off x="4513263" y="688975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#1</a:t>
            </a:r>
          </a:p>
        </p:txBody>
      </p:sp>
      <p:sp>
        <p:nvSpPr>
          <p:cNvPr id="134237" name="Text Box 93"/>
          <p:cNvSpPr txBox="1">
            <a:spLocks noChangeArrowheads="1"/>
          </p:cNvSpPr>
          <p:nvPr/>
        </p:nvSpPr>
        <p:spPr bwMode="auto">
          <a:xfrm>
            <a:off x="5334000" y="640080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Good Scenario</a:t>
            </a:r>
          </a:p>
        </p:txBody>
      </p:sp>
      <p:sp>
        <p:nvSpPr>
          <p:cNvPr id="134238" name="Rectangle 94"/>
          <p:cNvSpPr>
            <a:spLocks noChangeArrowheads="1"/>
          </p:cNvSpPr>
          <p:nvPr/>
        </p:nvSpPr>
        <p:spPr bwMode="auto">
          <a:xfrm>
            <a:off x="2047875" y="2286000"/>
            <a:ext cx="762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39" name="Rectangle 95"/>
          <p:cNvSpPr>
            <a:spLocks noChangeArrowheads="1"/>
          </p:cNvSpPr>
          <p:nvPr/>
        </p:nvSpPr>
        <p:spPr bwMode="auto">
          <a:xfrm>
            <a:off x="2657475" y="2286000"/>
            <a:ext cx="1524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0" name="Rectangle 96"/>
          <p:cNvSpPr>
            <a:spLocks noChangeArrowheads="1"/>
          </p:cNvSpPr>
          <p:nvPr/>
        </p:nvSpPr>
        <p:spPr bwMode="auto">
          <a:xfrm>
            <a:off x="2124075" y="3657600"/>
            <a:ext cx="5334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1" name="Rectangle 97"/>
          <p:cNvSpPr>
            <a:spLocks noChangeArrowheads="1"/>
          </p:cNvSpPr>
          <p:nvPr/>
        </p:nvSpPr>
        <p:spPr bwMode="auto">
          <a:xfrm>
            <a:off x="295275" y="1371600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42" name="Rectangle 98"/>
          <p:cNvSpPr>
            <a:spLocks noChangeArrowheads="1"/>
          </p:cNvSpPr>
          <p:nvPr/>
        </p:nvSpPr>
        <p:spPr bwMode="auto">
          <a:xfrm>
            <a:off x="295275" y="2286000"/>
            <a:ext cx="990600" cy="1371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3" name="Rectangle 99"/>
          <p:cNvSpPr>
            <a:spLocks noChangeArrowheads="1"/>
          </p:cNvSpPr>
          <p:nvPr/>
        </p:nvSpPr>
        <p:spPr bwMode="auto">
          <a:xfrm>
            <a:off x="1285875" y="3657600"/>
            <a:ext cx="762000" cy="762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44" name="Rectangle 100"/>
          <p:cNvSpPr>
            <a:spLocks noChangeArrowheads="1"/>
          </p:cNvSpPr>
          <p:nvPr/>
        </p:nvSpPr>
        <p:spPr bwMode="auto">
          <a:xfrm>
            <a:off x="295275" y="44196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45" name="Line 101"/>
          <p:cNvSpPr>
            <a:spLocks noChangeShapeType="1"/>
          </p:cNvSpPr>
          <p:nvPr/>
        </p:nvSpPr>
        <p:spPr bwMode="auto">
          <a:xfrm>
            <a:off x="371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6" name="Line 102"/>
          <p:cNvSpPr>
            <a:spLocks noChangeShapeType="1"/>
          </p:cNvSpPr>
          <p:nvPr/>
        </p:nvSpPr>
        <p:spPr bwMode="auto">
          <a:xfrm>
            <a:off x="523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7" name="Line 103"/>
          <p:cNvSpPr>
            <a:spLocks noChangeShapeType="1"/>
          </p:cNvSpPr>
          <p:nvPr/>
        </p:nvSpPr>
        <p:spPr bwMode="auto">
          <a:xfrm>
            <a:off x="676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8" name="Line 104"/>
          <p:cNvSpPr>
            <a:spLocks noChangeShapeType="1"/>
          </p:cNvSpPr>
          <p:nvPr/>
        </p:nvSpPr>
        <p:spPr bwMode="auto">
          <a:xfrm>
            <a:off x="828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49" name="Line 105"/>
          <p:cNvSpPr>
            <a:spLocks noChangeShapeType="1"/>
          </p:cNvSpPr>
          <p:nvPr/>
        </p:nvSpPr>
        <p:spPr bwMode="auto">
          <a:xfrm>
            <a:off x="981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0" name="Line 106"/>
          <p:cNvSpPr>
            <a:spLocks noChangeShapeType="1"/>
          </p:cNvSpPr>
          <p:nvPr/>
        </p:nvSpPr>
        <p:spPr bwMode="auto">
          <a:xfrm>
            <a:off x="1133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1" name="Line 107"/>
          <p:cNvSpPr>
            <a:spLocks noChangeShapeType="1"/>
          </p:cNvSpPr>
          <p:nvPr/>
        </p:nvSpPr>
        <p:spPr bwMode="auto">
          <a:xfrm>
            <a:off x="1285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2" name="Line 108"/>
          <p:cNvSpPr>
            <a:spLocks noChangeShapeType="1"/>
          </p:cNvSpPr>
          <p:nvPr/>
        </p:nvSpPr>
        <p:spPr bwMode="auto">
          <a:xfrm>
            <a:off x="1438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3" name="Line 109"/>
          <p:cNvSpPr>
            <a:spLocks noChangeShapeType="1"/>
          </p:cNvSpPr>
          <p:nvPr/>
        </p:nvSpPr>
        <p:spPr bwMode="auto">
          <a:xfrm>
            <a:off x="1590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4" name="Line 110"/>
          <p:cNvSpPr>
            <a:spLocks noChangeShapeType="1"/>
          </p:cNvSpPr>
          <p:nvPr/>
        </p:nvSpPr>
        <p:spPr bwMode="auto">
          <a:xfrm>
            <a:off x="1752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5" name="Line 111"/>
          <p:cNvSpPr>
            <a:spLocks noChangeShapeType="1"/>
          </p:cNvSpPr>
          <p:nvPr/>
        </p:nvSpPr>
        <p:spPr bwMode="auto">
          <a:xfrm>
            <a:off x="1905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6" name="Line 112"/>
          <p:cNvSpPr>
            <a:spLocks noChangeShapeType="1"/>
          </p:cNvSpPr>
          <p:nvPr/>
        </p:nvSpPr>
        <p:spPr bwMode="auto">
          <a:xfrm>
            <a:off x="2057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7" name="Line 113"/>
          <p:cNvSpPr>
            <a:spLocks noChangeShapeType="1"/>
          </p:cNvSpPr>
          <p:nvPr/>
        </p:nvSpPr>
        <p:spPr bwMode="auto">
          <a:xfrm>
            <a:off x="2209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8" name="Line 114"/>
          <p:cNvSpPr>
            <a:spLocks noChangeShapeType="1"/>
          </p:cNvSpPr>
          <p:nvPr/>
        </p:nvSpPr>
        <p:spPr bwMode="auto">
          <a:xfrm>
            <a:off x="2362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59" name="Line 115"/>
          <p:cNvSpPr>
            <a:spLocks noChangeShapeType="1"/>
          </p:cNvSpPr>
          <p:nvPr/>
        </p:nvSpPr>
        <p:spPr bwMode="auto">
          <a:xfrm>
            <a:off x="2514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0" name="Line 116"/>
          <p:cNvSpPr>
            <a:spLocks noChangeShapeType="1"/>
          </p:cNvSpPr>
          <p:nvPr/>
        </p:nvSpPr>
        <p:spPr bwMode="auto">
          <a:xfrm>
            <a:off x="2667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1" name="Line 117"/>
          <p:cNvSpPr>
            <a:spLocks noChangeShapeType="1"/>
          </p:cNvSpPr>
          <p:nvPr/>
        </p:nvSpPr>
        <p:spPr bwMode="auto">
          <a:xfrm>
            <a:off x="2819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2" name="Line 118"/>
          <p:cNvSpPr>
            <a:spLocks noChangeShapeType="1"/>
          </p:cNvSpPr>
          <p:nvPr/>
        </p:nvSpPr>
        <p:spPr bwMode="auto">
          <a:xfrm>
            <a:off x="295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3" name="Line 119"/>
          <p:cNvSpPr>
            <a:spLocks noChangeShapeType="1"/>
          </p:cNvSpPr>
          <p:nvPr/>
        </p:nvSpPr>
        <p:spPr bwMode="auto">
          <a:xfrm>
            <a:off x="447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4" name="Line 120"/>
          <p:cNvSpPr>
            <a:spLocks noChangeShapeType="1"/>
          </p:cNvSpPr>
          <p:nvPr/>
        </p:nvSpPr>
        <p:spPr bwMode="auto">
          <a:xfrm>
            <a:off x="600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5" name="Line 121"/>
          <p:cNvSpPr>
            <a:spLocks noChangeShapeType="1"/>
          </p:cNvSpPr>
          <p:nvPr/>
        </p:nvSpPr>
        <p:spPr bwMode="auto">
          <a:xfrm>
            <a:off x="752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6" name="Line 122"/>
          <p:cNvSpPr>
            <a:spLocks noChangeShapeType="1"/>
          </p:cNvSpPr>
          <p:nvPr/>
        </p:nvSpPr>
        <p:spPr bwMode="auto">
          <a:xfrm>
            <a:off x="9048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7" name="Line 123"/>
          <p:cNvSpPr>
            <a:spLocks noChangeShapeType="1"/>
          </p:cNvSpPr>
          <p:nvPr/>
        </p:nvSpPr>
        <p:spPr bwMode="auto">
          <a:xfrm>
            <a:off x="10572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8" name="Line 124"/>
          <p:cNvSpPr>
            <a:spLocks noChangeShapeType="1"/>
          </p:cNvSpPr>
          <p:nvPr/>
        </p:nvSpPr>
        <p:spPr bwMode="auto">
          <a:xfrm>
            <a:off x="12096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69" name="Line 125"/>
          <p:cNvSpPr>
            <a:spLocks noChangeShapeType="1"/>
          </p:cNvSpPr>
          <p:nvPr/>
        </p:nvSpPr>
        <p:spPr bwMode="auto">
          <a:xfrm>
            <a:off x="13620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0" name="Line 126"/>
          <p:cNvSpPr>
            <a:spLocks noChangeShapeType="1"/>
          </p:cNvSpPr>
          <p:nvPr/>
        </p:nvSpPr>
        <p:spPr bwMode="auto">
          <a:xfrm>
            <a:off x="1514475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1" name="Line 127"/>
          <p:cNvSpPr>
            <a:spLocks noChangeShapeType="1"/>
          </p:cNvSpPr>
          <p:nvPr/>
        </p:nvSpPr>
        <p:spPr bwMode="auto">
          <a:xfrm>
            <a:off x="1676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2" name="Line 128"/>
          <p:cNvSpPr>
            <a:spLocks noChangeShapeType="1"/>
          </p:cNvSpPr>
          <p:nvPr/>
        </p:nvSpPr>
        <p:spPr bwMode="auto">
          <a:xfrm>
            <a:off x="1828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3" name="Line 129"/>
          <p:cNvSpPr>
            <a:spLocks noChangeShapeType="1"/>
          </p:cNvSpPr>
          <p:nvPr/>
        </p:nvSpPr>
        <p:spPr bwMode="auto">
          <a:xfrm>
            <a:off x="1981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4" name="Line 130"/>
          <p:cNvSpPr>
            <a:spLocks noChangeShapeType="1"/>
          </p:cNvSpPr>
          <p:nvPr/>
        </p:nvSpPr>
        <p:spPr bwMode="auto">
          <a:xfrm>
            <a:off x="21336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5" name="Line 131"/>
          <p:cNvSpPr>
            <a:spLocks noChangeShapeType="1"/>
          </p:cNvSpPr>
          <p:nvPr/>
        </p:nvSpPr>
        <p:spPr bwMode="auto">
          <a:xfrm>
            <a:off x="22860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6" name="Line 132"/>
          <p:cNvSpPr>
            <a:spLocks noChangeShapeType="1"/>
          </p:cNvSpPr>
          <p:nvPr/>
        </p:nvSpPr>
        <p:spPr bwMode="auto">
          <a:xfrm>
            <a:off x="24384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7" name="Line 133"/>
          <p:cNvSpPr>
            <a:spLocks noChangeShapeType="1"/>
          </p:cNvSpPr>
          <p:nvPr/>
        </p:nvSpPr>
        <p:spPr bwMode="auto">
          <a:xfrm>
            <a:off x="25908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8" name="Line 134"/>
          <p:cNvSpPr>
            <a:spLocks noChangeShapeType="1"/>
          </p:cNvSpPr>
          <p:nvPr/>
        </p:nvSpPr>
        <p:spPr bwMode="auto">
          <a:xfrm>
            <a:off x="2743200" y="685800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79" name="Text Box 135"/>
          <p:cNvSpPr txBox="1">
            <a:spLocks noChangeArrowheads="1"/>
          </p:cNvSpPr>
          <p:nvPr/>
        </p:nvSpPr>
        <p:spPr bwMode="auto">
          <a:xfrm>
            <a:off x="1438275" y="2743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idle</a:t>
            </a:r>
          </a:p>
        </p:txBody>
      </p:sp>
      <p:sp>
        <p:nvSpPr>
          <p:cNvPr id="134280" name="Text Box 136"/>
          <p:cNvSpPr txBox="1">
            <a:spLocks noChangeArrowheads="1"/>
          </p:cNvSpPr>
          <p:nvPr/>
        </p:nvSpPr>
        <p:spPr bwMode="auto">
          <a:xfrm>
            <a:off x="1008063" y="688975"/>
            <a:ext cx="1116012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</a:t>
            </a:r>
          </a:p>
        </p:txBody>
      </p:sp>
      <p:sp>
        <p:nvSpPr>
          <p:cNvPr id="134281" name="Rectangle 137"/>
          <p:cNvSpPr>
            <a:spLocks noChangeArrowheads="1"/>
          </p:cNvSpPr>
          <p:nvPr/>
        </p:nvSpPr>
        <p:spPr bwMode="auto">
          <a:xfrm>
            <a:off x="6467475" y="1614488"/>
            <a:ext cx="2514600" cy="9144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in[i] == 0</a:t>
            </a:r>
          </a:p>
        </p:txBody>
      </p:sp>
      <p:sp>
        <p:nvSpPr>
          <p:cNvPr id="134282" name="Rectangle 138"/>
          <p:cNvSpPr>
            <a:spLocks noChangeArrowheads="1"/>
          </p:cNvSpPr>
          <p:nvPr/>
        </p:nvSpPr>
        <p:spPr bwMode="auto">
          <a:xfrm>
            <a:off x="6467475" y="2528888"/>
            <a:ext cx="2524125" cy="82391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4283" name="Rectangle 139"/>
          <p:cNvSpPr>
            <a:spLocks noChangeArrowheads="1"/>
          </p:cNvSpPr>
          <p:nvPr/>
        </p:nvSpPr>
        <p:spPr bwMode="auto">
          <a:xfrm>
            <a:off x="6467475" y="3352800"/>
            <a:ext cx="2514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284" name="Line 140"/>
          <p:cNvSpPr>
            <a:spLocks noChangeShapeType="1"/>
          </p:cNvSpPr>
          <p:nvPr/>
        </p:nvSpPr>
        <p:spPr bwMode="auto">
          <a:xfrm>
            <a:off x="6543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5" name="Line 141"/>
          <p:cNvSpPr>
            <a:spLocks noChangeShapeType="1"/>
          </p:cNvSpPr>
          <p:nvPr/>
        </p:nvSpPr>
        <p:spPr bwMode="auto">
          <a:xfrm>
            <a:off x="6696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6" name="Line 142"/>
          <p:cNvSpPr>
            <a:spLocks noChangeShapeType="1"/>
          </p:cNvSpPr>
          <p:nvPr/>
        </p:nvSpPr>
        <p:spPr bwMode="auto">
          <a:xfrm>
            <a:off x="6848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7" name="Line 143"/>
          <p:cNvSpPr>
            <a:spLocks noChangeShapeType="1"/>
          </p:cNvSpPr>
          <p:nvPr/>
        </p:nvSpPr>
        <p:spPr bwMode="auto">
          <a:xfrm>
            <a:off x="7000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8" name="Line 144"/>
          <p:cNvSpPr>
            <a:spLocks noChangeShapeType="1"/>
          </p:cNvSpPr>
          <p:nvPr/>
        </p:nvSpPr>
        <p:spPr bwMode="auto">
          <a:xfrm>
            <a:off x="7153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89" name="Line 145"/>
          <p:cNvSpPr>
            <a:spLocks noChangeShapeType="1"/>
          </p:cNvSpPr>
          <p:nvPr/>
        </p:nvSpPr>
        <p:spPr bwMode="auto">
          <a:xfrm>
            <a:off x="7305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0" name="Line 146"/>
          <p:cNvSpPr>
            <a:spLocks noChangeShapeType="1"/>
          </p:cNvSpPr>
          <p:nvPr/>
        </p:nvSpPr>
        <p:spPr bwMode="auto">
          <a:xfrm>
            <a:off x="7458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1" name="Line 147"/>
          <p:cNvSpPr>
            <a:spLocks noChangeShapeType="1"/>
          </p:cNvSpPr>
          <p:nvPr/>
        </p:nvSpPr>
        <p:spPr bwMode="auto">
          <a:xfrm>
            <a:off x="7610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2" name="Line 148"/>
          <p:cNvSpPr>
            <a:spLocks noChangeShapeType="1"/>
          </p:cNvSpPr>
          <p:nvPr/>
        </p:nvSpPr>
        <p:spPr bwMode="auto">
          <a:xfrm>
            <a:off x="7762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3" name="Line 149"/>
          <p:cNvSpPr>
            <a:spLocks noChangeShapeType="1"/>
          </p:cNvSpPr>
          <p:nvPr/>
        </p:nvSpPr>
        <p:spPr bwMode="auto">
          <a:xfrm>
            <a:off x="7924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4" name="Line 150"/>
          <p:cNvSpPr>
            <a:spLocks noChangeShapeType="1"/>
          </p:cNvSpPr>
          <p:nvPr/>
        </p:nvSpPr>
        <p:spPr bwMode="auto">
          <a:xfrm>
            <a:off x="8077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5" name="Line 151"/>
          <p:cNvSpPr>
            <a:spLocks noChangeShapeType="1"/>
          </p:cNvSpPr>
          <p:nvPr/>
        </p:nvSpPr>
        <p:spPr bwMode="auto">
          <a:xfrm>
            <a:off x="8229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6" name="Line 152"/>
          <p:cNvSpPr>
            <a:spLocks noChangeShapeType="1"/>
          </p:cNvSpPr>
          <p:nvPr/>
        </p:nvSpPr>
        <p:spPr bwMode="auto">
          <a:xfrm>
            <a:off x="8382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7" name="Line 153"/>
          <p:cNvSpPr>
            <a:spLocks noChangeShapeType="1"/>
          </p:cNvSpPr>
          <p:nvPr/>
        </p:nvSpPr>
        <p:spPr bwMode="auto">
          <a:xfrm>
            <a:off x="8534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8" name="Line 154"/>
          <p:cNvSpPr>
            <a:spLocks noChangeShapeType="1"/>
          </p:cNvSpPr>
          <p:nvPr/>
        </p:nvSpPr>
        <p:spPr bwMode="auto">
          <a:xfrm>
            <a:off x="8686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299" name="Line 155"/>
          <p:cNvSpPr>
            <a:spLocks noChangeShapeType="1"/>
          </p:cNvSpPr>
          <p:nvPr/>
        </p:nvSpPr>
        <p:spPr bwMode="auto">
          <a:xfrm>
            <a:off x="8839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0" name="Line 156"/>
          <p:cNvSpPr>
            <a:spLocks noChangeShapeType="1"/>
          </p:cNvSpPr>
          <p:nvPr/>
        </p:nvSpPr>
        <p:spPr bwMode="auto">
          <a:xfrm>
            <a:off x="8991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1" name="Line 157"/>
          <p:cNvSpPr>
            <a:spLocks noChangeShapeType="1"/>
          </p:cNvSpPr>
          <p:nvPr/>
        </p:nvSpPr>
        <p:spPr bwMode="auto">
          <a:xfrm>
            <a:off x="6467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2" name="Line 158"/>
          <p:cNvSpPr>
            <a:spLocks noChangeShapeType="1"/>
          </p:cNvSpPr>
          <p:nvPr/>
        </p:nvSpPr>
        <p:spPr bwMode="auto">
          <a:xfrm>
            <a:off x="6619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3" name="Line 159"/>
          <p:cNvSpPr>
            <a:spLocks noChangeShapeType="1"/>
          </p:cNvSpPr>
          <p:nvPr/>
        </p:nvSpPr>
        <p:spPr bwMode="auto">
          <a:xfrm>
            <a:off x="6772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4" name="Line 160"/>
          <p:cNvSpPr>
            <a:spLocks noChangeShapeType="1"/>
          </p:cNvSpPr>
          <p:nvPr/>
        </p:nvSpPr>
        <p:spPr bwMode="auto">
          <a:xfrm>
            <a:off x="6924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5" name="Line 161"/>
          <p:cNvSpPr>
            <a:spLocks noChangeShapeType="1"/>
          </p:cNvSpPr>
          <p:nvPr/>
        </p:nvSpPr>
        <p:spPr bwMode="auto">
          <a:xfrm>
            <a:off x="70770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6" name="Line 162"/>
          <p:cNvSpPr>
            <a:spLocks noChangeShapeType="1"/>
          </p:cNvSpPr>
          <p:nvPr/>
        </p:nvSpPr>
        <p:spPr bwMode="auto">
          <a:xfrm>
            <a:off x="72294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7" name="Line 163"/>
          <p:cNvSpPr>
            <a:spLocks noChangeShapeType="1"/>
          </p:cNvSpPr>
          <p:nvPr/>
        </p:nvSpPr>
        <p:spPr bwMode="auto">
          <a:xfrm>
            <a:off x="73818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8" name="Line 164"/>
          <p:cNvSpPr>
            <a:spLocks noChangeShapeType="1"/>
          </p:cNvSpPr>
          <p:nvPr/>
        </p:nvSpPr>
        <p:spPr bwMode="auto">
          <a:xfrm>
            <a:off x="75342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09" name="Line 165"/>
          <p:cNvSpPr>
            <a:spLocks noChangeShapeType="1"/>
          </p:cNvSpPr>
          <p:nvPr/>
        </p:nvSpPr>
        <p:spPr bwMode="auto">
          <a:xfrm>
            <a:off x="7686675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0" name="Line 166"/>
          <p:cNvSpPr>
            <a:spLocks noChangeShapeType="1"/>
          </p:cNvSpPr>
          <p:nvPr/>
        </p:nvSpPr>
        <p:spPr bwMode="auto">
          <a:xfrm>
            <a:off x="7848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1" name="Line 167"/>
          <p:cNvSpPr>
            <a:spLocks noChangeShapeType="1"/>
          </p:cNvSpPr>
          <p:nvPr/>
        </p:nvSpPr>
        <p:spPr bwMode="auto">
          <a:xfrm>
            <a:off x="8001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2" name="Line 168"/>
          <p:cNvSpPr>
            <a:spLocks noChangeShapeType="1"/>
          </p:cNvSpPr>
          <p:nvPr/>
        </p:nvSpPr>
        <p:spPr bwMode="auto">
          <a:xfrm>
            <a:off x="8153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3" name="Line 169"/>
          <p:cNvSpPr>
            <a:spLocks noChangeShapeType="1"/>
          </p:cNvSpPr>
          <p:nvPr/>
        </p:nvSpPr>
        <p:spPr bwMode="auto">
          <a:xfrm>
            <a:off x="83058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4" name="Line 170"/>
          <p:cNvSpPr>
            <a:spLocks noChangeShapeType="1"/>
          </p:cNvSpPr>
          <p:nvPr/>
        </p:nvSpPr>
        <p:spPr bwMode="auto">
          <a:xfrm>
            <a:off x="84582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5" name="Line 171"/>
          <p:cNvSpPr>
            <a:spLocks noChangeShapeType="1"/>
          </p:cNvSpPr>
          <p:nvPr/>
        </p:nvSpPr>
        <p:spPr bwMode="auto">
          <a:xfrm>
            <a:off x="86106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6" name="Line 172"/>
          <p:cNvSpPr>
            <a:spLocks noChangeShapeType="1"/>
          </p:cNvSpPr>
          <p:nvPr/>
        </p:nvSpPr>
        <p:spPr bwMode="auto">
          <a:xfrm>
            <a:off x="87630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7" name="Line 173"/>
          <p:cNvSpPr>
            <a:spLocks noChangeShapeType="1"/>
          </p:cNvSpPr>
          <p:nvPr/>
        </p:nvSpPr>
        <p:spPr bwMode="auto">
          <a:xfrm>
            <a:off x="8915400" y="928688"/>
            <a:ext cx="0" cy="5486400"/>
          </a:xfrm>
          <a:prstGeom prst="lin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4318" name="Text Box 174"/>
          <p:cNvSpPr txBox="1">
            <a:spLocks noChangeArrowheads="1"/>
          </p:cNvSpPr>
          <p:nvPr/>
        </p:nvSpPr>
        <p:spPr bwMode="auto">
          <a:xfrm>
            <a:off x="7180263" y="931863"/>
            <a:ext cx="1539875" cy="457200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WARP #2</a:t>
            </a:r>
          </a:p>
        </p:txBody>
      </p:sp>
    </p:spTree>
    <p:extLst>
      <p:ext uri="{BB962C8B-B14F-4D97-AF65-F5344CB8AC3E}">
        <p14:creationId xmlns:p14="http://schemas.microsoft.com/office/powerpoint/2010/main" val="2096971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a thread stalls?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0 loads from memory: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1" y="1219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4259" y="3374764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1" name="Straight Arrow Connector 170"/>
          <p:cNvCxnSpPr/>
          <p:nvPr/>
        </p:nvCxnSpPr>
        <p:spPr bwMode="auto">
          <a:xfrm>
            <a:off x="609600" y="1600200"/>
            <a:ext cx="0" cy="1828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74" name="Group 373"/>
          <p:cNvGrpSpPr/>
          <p:nvPr/>
        </p:nvGrpSpPr>
        <p:grpSpPr>
          <a:xfrm>
            <a:off x="455950" y="1562100"/>
            <a:ext cx="8536275" cy="1702981"/>
            <a:chOff x="455950" y="1562100"/>
            <a:chExt cx="8536275" cy="1702981"/>
          </a:xfrm>
        </p:grpSpPr>
        <p:grpSp>
          <p:nvGrpSpPr>
            <p:cNvPr id="172" name="Group 171"/>
            <p:cNvGrpSpPr/>
            <p:nvPr/>
          </p:nvGrpSpPr>
          <p:grpSpPr>
            <a:xfrm>
              <a:off x="455950" y="1562100"/>
              <a:ext cx="8535025" cy="826681"/>
              <a:chOff x="455950" y="1562100"/>
              <a:chExt cx="8535025" cy="826681"/>
            </a:xfrm>
            <a:solidFill>
              <a:schemeClr val="accent6">
                <a:lumMod val="40000"/>
                <a:lumOff val="60000"/>
              </a:schemeClr>
            </a:solidFill>
          </p:grpSpPr>
          <p:grpSp>
            <p:nvGrpSpPr>
              <p:cNvPr id="175" name="Group 174"/>
              <p:cNvGrpSpPr/>
              <p:nvPr/>
            </p:nvGrpSpPr>
            <p:grpSpPr>
              <a:xfrm>
                <a:off x="456575" y="1562100"/>
                <a:ext cx="8534399" cy="228600"/>
                <a:chOff x="685800" y="4953000"/>
                <a:chExt cx="12137064" cy="381000"/>
              </a:xfrm>
              <a:grpFill/>
            </p:grpSpPr>
            <p:sp>
              <p:nvSpPr>
                <p:cNvPr id="176" name="Rectangle 175"/>
                <p:cNvSpPr/>
                <p:nvPr/>
              </p:nvSpPr>
              <p:spPr bwMode="auto">
                <a:xfrm>
                  <a:off x="685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7" name="Rectangle 176"/>
                <p:cNvSpPr/>
                <p:nvPr/>
              </p:nvSpPr>
              <p:spPr bwMode="auto">
                <a:xfrm>
                  <a:off x="1066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1437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1818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2209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 bwMode="auto">
                <a:xfrm>
                  <a:off x="2590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2961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3342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3716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/>
                <p:cNvSpPr/>
                <p:nvPr/>
              </p:nvSpPr>
              <p:spPr bwMode="auto">
                <a:xfrm>
                  <a:off x="4097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4467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4848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5240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5621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 bwMode="auto">
                <a:xfrm>
                  <a:off x="5991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 bwMode="auto">
                <a:xfrm>
                  <a:off x="6372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 bwMode="auto">
                <a:xfrm>
                  <a:off x="6755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 bwMode="auto">
                <a:xfrm>
                  <a:off x="7136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 bwMode="auto">
                <a:xfrm>
                  <a:off x="7506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7887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8279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8660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9030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9411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9785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0166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/>
                <p:cNvSpPr/>
                <p:nvPr/>
              </p:nvSpPr>
              <p:spPr bwMode="auto">
                <a:xfrm>
                  <a:off x="10536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10917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11309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11690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6" name="Rectangle 205"/>
                <p:cNvSpPr/>
                <p:nvPr/>
              </p:nvSpPr>
              <p:spPr bwMode="auto">
                <a:xfrm>
                  <a:off x="12060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12441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8" name="Group 207"/>
              <p:cNvGrpSpPr/>
              <p:nvPr/>
            </p:nvGrpSpPr>
            <p:grpSpPr>
              <a:xfrm>
                <a:off x="456576" y="1866900"/>
                <a:ext cx="8534399" cy="228600"/>
                <a:chOff x="685800" y="4953000"/>
                <a:chExt cx="12137064" cy="381000"/>
              </a:xfrm>
              <a:grpFill/>
            </p:grpSpPr>
            <p:sp>
              <p:nvSpPr>
                <p:cNvPr id="209" name="Rectangle 208"/>
                <p:cNvSpPr/>
                <p:nvPr/>
              </p:nvSpPr>
              <p:spPr bwMode="auto">
                <a:xfrm>
                  <a:off x="685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/>
                <p:cNvSpPr/>
                <p:nvPr/>
              </p:nvSpPr>
              <p:spPr bwMode="auto">
                <a:xfrm>
                  <a:off x="1066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437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 bwMode="auto">
                <a:xfrm>
                  <a:off x="1818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3" name="Rectangle 212"/>
                <p:cNvSpPr/>
                <p:nvPr/>
              </p:nvSpPr>
              <p:spPr bwMode="auto">
                <a:xfrm>
                  <a:off x="2209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2590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5" name="Rectangle 214"/>
                <p:cNvSpPr/>
                <p:nvPr/>
              </p:nvSpPr>
              <p:spPr bwMode="auto">
                <a:xfrm>
                  <a:off x="2961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3342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3716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4097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9" name="Rectangle 218"/>
                <p:cNvSpPr/>
                <p:nvPr/>
              </p:nvSpPr>
              <p:spPr bwMode="auto">
                <a:xfrm>
                  <a:off x="4467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4848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5240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5621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3" name="Rectangle 222"/>
                <p:cNvSpPr/>
                <p:nvPr/>
              </p:nvSpPr>
              <p:spPr bwMode="auto">
                <a:xfrm>
                  <a:off x="5991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6372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6755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7136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7506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7887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8279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8660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1" name="Rectangle 230"/>
                <p:cNvSpPr/>
                <p:nvPr/>
              </p:nvSpPr>
              <p:spPr bwMode="auto">
                <a:xfrm>
                  <a:off x="9030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2" name="Rectangle 231"/>
                <p:cNvSpPr/>
                <p:nvPr/>
              </p:nvSpPr>
              <p:spPr bwMode="auto">
                <a:xfrm>
                  <a:off x="9411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3" name="Rectangle 232"/>
                <p:cNvSpPr/>
                <p:nvPr/>
              </p:nvSpPr>
              <p:spPr bwMode="auto">
                <a:xfrm>
                  <a:off x="9785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/>
                <p:cNvSpPr/>
                <p:nvPr/>
              </p:nvSpPr>
              <p:spPr bwMode="auto">
                <a:xfrm>
                  <a:off x="10166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5" name="Rectangle 234"/>
                <p:cNvSpPr/>
                <p:nvPr/>
              </p:nvSpPr>
              <p:spPr bwMode="auto">
                <a:xfrm>
                  <a:off x="10536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6" name="Rectangle 235"/>
                <p:cNvSpPr/>
                <p:nvPr/>
              </p:nvSpPr>
              <p:spPr bwMode="auto">
                <a:xfrm>
                  <a:off x="10917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1309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8" name="Rectangle 237"/>
                <p:cNvSpPr/>
                <p:nvPr/>
              </p:nvSpPr>
              <p:spPr bwMode="auto">
                <a:xfrm>
                  <a:off x="11690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9" name="Rectangle 238"/>
                <p:cNvSpPr/>
                <p:nvPr/>
              </p:nvSpPr>
              <p:spPr bwMode="auto">
                <a:xfrm>
                  <a:off x="12060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2441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41" name="Group 240"/>
              <p:cNvGrpSpPr/>
              <p:nvPr/>
            </p:nvGrpSpPr>
            <p:grpSpPr>
              <a:xfrm>
                <a:off x="455950" y="2160181"/>
                <a:ext cx="8534399" cy="228600"/>
                <a:chOff x="685800" y="4953000"/>
                <a:chExt cx="12137064" cy="381000"/>
              </a:xfrm>
              <a:grpFill/>
            </p:grpSpPr>
            <p:sp>
              <p:nvSpPr>
                <p:cNvPr id="242" name="Rectangle 241"/>
                <p:cNvSpPr/>
                <p:nvPr/>
              </p:nvSpPr>
              <p:spPr bwMode="auto">
                <a:xfrm>
                  <a:off x="685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3" name="Rectangle 242"/>
                <p:cNvSpPr/>
                <p:nvPr/>
              </p:nvSpPr>
              <p:spPr bwMode="auto">
                <a:xfrm>
                  <a:off x="1066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4" name="Rectangle 243"/>
                <p:cNvSpPr/>
                <p:nvPr/>
              </p:nvSpPr>
              <p:spPr bwMode="auto">
                <a:xfrm>
                  <a:off x="1437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5" name="Rectangle 244"/>
                <p:cNvSpPr/>
                <p:nvPr/>
              </p:nvSpPr>
              <p:spPr bwMode="auto">
                <a:xfrm>
                  <a:off x="1818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Rectangle 245"/>
                <p:cNvSpPr/>
                <p:nvPr/>
              </p:nvSpPr>
              <p:spPr bwMode="auto">
                <a:xfrm>
                  <a:off x="2209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7" name="Rectangle 246"/>
                <p:cNvSpPr/>
                <p:nvPr/>
              </p:nvSpPr>
              <p:spPr bwMode="auto">
                <a:xfrm>
                  <a:off x="2590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/>
                <p:cNvSpPr/>
                <p:nvPr/>
              </p:nvSpPr>
              <p:spPr bwMode="auto">
                <a:xfrm>
                  <a:off x="2961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3342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3716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1" name="Rectangle 250"/>
                <p:cNvSpPr/>
                <p:nvPr/>
              </p:nvSpPr>
              <p:spPr bwMode="auto">
                <a:xfrm>
                  <a:off x="4097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/>
                <p:cNvSpPr/>
                <p:nvPr/>
              </p:nvSpPr>
              <p:spPr bwMode="auto">
                <a:xfrm>
                  <a:off x="4467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4848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4" name="Rectangle 253"/>
                <p:cNvSpPr/>
                <p:nvPr/>
              </p:nvSpPr>
              <p:spPr bwMode="auto">
                <a:xfrm>
                  <a:off x="5240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5" name="Rectangle 254"/>
                <p:cNvSpPr/>
                <p:nvPr/>
              </p:nvSpPr>
              <p:spPr bwMode="auto">
                <a:xfrm>
                  <a:off x="5621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6" name="Rectangle 255"/>
                <p:cNvSpPr/>
                <p:nvPr/>
              </p:nvSpPr>
              <p:spPr bwMode="auto">
                <a:xfrm>
                  <a:off x="5991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7" name="Rectangle 256"/>
                <p:cNvSpPr/>
                <p:nvPr/>
              </p:nvSpPr>
              <p:spPr bwMode="auto">
                <a:xfrm>
                  <a:off x="6372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8" name="Rectangle 257"/>
                <p:cNvSpPr/>
                <p:nvPr/>
              </p:nvSpPr>
              <p:spPr bwMode="auto">
                <a:xfrm>
                  <a:off x="6755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9" name="Rectangle 258"/>
                <p:cNvSpPr/>
                <p:nvPr/>
              </p:nvSpPr>
              <p:spPr bwMode="auto">
                <a:xfrm>
                  <a:off x="7136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0" name="Rectangle 259"/>
                <p:cNvSpPr/>
                <p:nvPr/>
              </p:nvSpPr>
              <p:spPr bwMode="auto">
                <a:xfrm>
                  <a:off x="7506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1" name="Rectangle 260"/>
                <p:cNvSpPr/>
                <p:nvPr/>
              </p:nvSpPr>
              <p:spPr bwMode="auto">
                <a:xfrm>
                  <a:off x="7887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8279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8660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4" name="Rectangle 263"/>
                <p:cNvSpPr/>
                <p:nvPr/>
              </p:nvSpPr>
              <p:spPr bwMode="auto">
                <a:xfrm>
                  <a:off x="9030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5" name="Rectangle 264"/>
                <p:cNvSpPr/>
                <p:nvPr/>
              </p:nvSpPr>
              <p:spPr bwMode="auto">
                <a:xfrm>
                  <a:off x="9411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6" name="Rectangle 265"/>
                <p:cNvSpPr/>
                <p:nvPr/>
              </p:nvSpPr>
              <p:spPr bwMode="auto">
                <a:xfrm>
                  <a:off x="9785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7" name="Rectangle 266"/>
                <p:cNvSpPr/>
                <p:nvPr/>
              </p:nvSpPr>
              <p:spPr bwMode="auto">
                <a:xfrm>
                  <a:off x="10166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8" name="Rectangle 267"/>
                <p:cNvSpPr/>
                <p:nvPr/>
              </p:nvSpPr>
              <p:spPr bwMode="auto">
                <a:xfrm>
                  <a:off x="10536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9" name="Rectangle 268"/>
                <p:cNvSpPr/>
                <p:nvPr/>
              </p:nvSpPr>
              <p:spPr bwMode="auto">
                <a:xfrm>
                  <a:off x="10917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0" name="Rectangle 269"/>
                <p:cNvSpPr/>
                <p:nvPr/>
              </p:nvSpPr>
              <p:spPr bwMode="auto">
                <a:xfrm>
                  <a:off x="11309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1" name="Rectangle 270"/>
                <p:cNvSpPr/>
                <p:nvPr/>
              </p:nvSpPr>
              <p:spPr bwMode="auto">
                <a:xfrm>
                  <a:off x="11690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2" name="Rectangle 271"/>
                <p:cNvSpPr/>
                <p:nvPr/>
              </p:nvSpPr>
              <p:spPr bwMode="auto">
                <a:xfrm>
                  <a:off x="12060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3" name="Rectangle 272"/>
                <p:cNvSpPr/>
                <p:nvPr/>
              </p:nvSpPr>
              <p:spPr bwMode="auto">
                <a:xfrm>
                  <a:off x="12441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grpSp>
          <p:nvGrpSpPr>
            <p:cNvPr id="274" name="Group 273"/>
            <p:cNvGrpSpPr/>
            <p:nvPr/>
          </p:nvGrpSpPr>
          <p:grpSpPr>
            <a:xfrm>
              <a:off x="457200" y="2438400"/>
              <a:ext cx="8535025" cy="826681"/>
              <a:chOff x="455950" y="1562100"/>
              <a:chExt cx="8535025" cy="826681"/>
            </a:xfrm>
            <a:solidFill>
              <a:schemeClr val="accent6">
                <a:lumMod val="40000"/>
                <a:lumOff val="60000"/>
              </a:schemeClr>
            </a:solidFill>
          </p:grpSpPr>
          <p:grpSp>
            <p:nvGrpSpPr>
              <p:cNvPr id="275" name="Group 274"/>
              <p:cNvGrpSpPr/>
              <p:nvPr/>
            </p:nvGrpSpPr>
            <p:grpSpPr>
              <a:xfrm>
                <a:off x="456575" y="1562100"/>
                <a:ext cx="8534399" cy="228600"/>
                <a:chOff x="685800" y="4953000"/>
                <a:chExt cx="12137064" cy="381000"/>
              </a:xfrm>
              <a:grpFill/>
            </p:grpSpPr>
            <p:sp>
              <p:nvSpPr>
                <p:cNvPr id="342" name="Rectangle 341"/>
                <p:cNvSpPr/>
                <p:nvPr/>
              </p:nvSpPr>
              <p:spPr bwMode="auto">
                <a:xfrm>
                  <a:off x="685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 bwMode="auto">
                <a:xfrm>
                  <a:off x="1066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4" name="Rectangle 343"/>
                <p:cNvSpPr/>
                <p:nvPr/>
              </p:nvSpPr>
              <p:spPr bwMode="auto">
                <a:xfrm>
                  <a:off x="1437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 bwMode="auto">
                <a:xfrm>
                  <a:off x="1818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6" name="Rectangle 345"/>
                <p:cNvSpPr/>
                <p:nvPr/>
              </p:nvSpPr>
              <p:spPr bwMode="auto">
                <a:xfrm>
                  <a:off x="2209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7" name="Rectangle 346"/>
                <p:cNvSpPr/>
                <p:nvPr/>
              </p:nvSpPr>
              <p:spPr bwMode="auto">
                <a:xfrm>
                  <a:off x="2590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8" name="Rectangle 347"/>
                <p:cNvSpPr/>
                <p:nvPr/>
              </p:nvSpPr>
              <p:spPr bwMode="auto">
                <a:xfrm>
                  <a:off x="2961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9" name="Rectangle 348"/>
                <p:cNvSpPr/>
                <p:nvPr/>
              </p:nvSpPr>
              <p:spPr bwMode="auto">
                <a:xfrm>
                  <a:off x="3342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0" name="Rectangle 349"/>
                <p:cNvSpPr/>
                <p:nvPr/>
              </p:nvSpPr>
              <p:spPr bwMode="auto">
                <a:xfrm>
                  <a:off x="3716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1" name="Rectangle 350"/>
                <p:cNvSpPr/>
                <p:nvPr/>
              </p:nvSpPr>
              <p:spPr bwMode="auto">
                <a:xfrm>
                  <a:off x="4097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2" name="Rectangle 351"/>
                <p:cNvSpPr/>
                <p:nvPr/>
              </p:nvSpPr>
              <p:spPr bwMode="auto">
                <a:xfrm>
                  <a:off x="4467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3" name="Rectangle 352"/>
                <p:cNvSpPr/>
                <p:nvPr/>
              </p:nvSpPr>
              <p:spPr bwMode="auto">
                <a:xfrm>
                  <a:off x="4848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4" name="Rectangle 353"/>
                <p:cNvSpPr/>
                <p:nvPr/>
              </p:nvSpPr>
              <p:spPr bwMode="auto">
                <a:xfrm>
                  <a:off x="5240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5" name="Rectangle 354"/>
                <p:cNvSpPr/>
                <p:nvPr/>
              </p:nvSpPr>
              <p:spPr bwMode="auto">
                <a:xfrm>
                  <a:off x="5621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6" name="Rectangle 355"/>
                <p:cNvSpPr/>
                <p:nvPr/>
              </p:nvSpPr>
              <p:spPr bwMode="auto">
                <a:xfrm>
                  <a:off x="5991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7" name="Rectangle 356"/>
                <p:cNvSpPr/>
                <p:nvPr/>
              </p:nvSpPr>
              <p:spPr bwMode="auto">
                <a:xfrm>
                  <a:off x="6372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8" name="Rectangle 357"/>
                <p:cNvSpPr/>
                <p:nvPr/>
              </p:nvSpPr>
              <p:spPr bwMode="auto">
                <a:xfrm>
                  <a:off x="6755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9" name="Rectangle 358"/>
                <p:cNvSpPr/>
                <p:nvPr/>
              </p:nvSpPr>
              <p:spPr bwMode="auto">
                <a:xfrm>
                  <a:off x="7136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0" name="Rectangle 359"/>
                <p:cNvSpPr/>
                <p:nvPr/>
              </p:nvSpPr>
              <p:spPr bwMode="auto">
                <a:xfrm>
                  <a:off x="7506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1" name="Rectangle 360"/>
                <p:cNvSpPr/>
                <p:nvPr/>
              </p:nvSpPr>
              <p:spPr bwMode="auto">
                <a:xfrm>
                  <a:off x="7887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2" name="Rectangle 361"/>
                <p:cNvSpPr/>
                <p:nvPr/>
              </p:nvSpPr>
              <p:spPr bwMode="auto">
                <a:xfrm>
                  <a:off x="8279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3" name="Rectangle 362"/>
                <p:cNvSpPr/>
                <p:nvPr/>
              </p:nvSpPr>
              <p:spPr bwMode="auto">
                <a:xfrm>
                  <a:off x="8660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4" name="Rectangle 363"/>
                <p:cNvSpPr/>
                <p:nvPr/>
              </p:nvSpPr>
              <p:spPr bwMode="auto">
                <a:xfrm>
                  <a:off x="9030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5" name="Rectangle 364"/>
                <p:cNvSpPr/>
                <p:nvPr/>
              </p:nvSpPr>
              <p:spPr bwMode="auto">
                <a:xfrm>
                  <a:off x="9411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6" name="Rectangle 365"/>
                <p:cNvSpPr/>
                <p:nvPr/>
              </p:nvSpPr>
              <p:spPr bwMode="auto">
                <a:xfrm>
                  <a:off x="9785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7" name="Rectangle 366"/>
                <p:cNvSpPr/>
                <p:nvPr/>
              </p:nvSpPr>
              <p:spPr bwMode="auto">
                <a:xfrm>
                  <a:off x="10166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8" name="Rectangle 367"/>
                <p:cNvSpPr/>
                <p:nvPr/>
              </p:nvSpPr>
              <p:spPr bwMode="auto">
                <a:xfrm>
                  <a:off x="10536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9" name="Rectangle 368"/>
                <p:cNvSpPr/>
                <p:nvPr/>
              </p:nvSpPr>
              <p:spPr bwMode="auto">
                <a:xfrm>
                  <a:off x="10917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11309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1" name="Rectangle 370"/>
                <p:cNvSpPr/>
                <p:nvPr/>
              </p:nvSpPr>
              <p:spPr bwMode="auto">
                <a:xfrm>
                  <a:off x="11690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2" name="Rectangle 371"/>
                <p:cNvSpPr/>
                <p:nvPr/>
              </p:nvSpPr>
              <p:spPr bwMode="auto">
                <a:xfrm>
                  <a:off x="12060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3" name="Rectangle 372"/>
                <p:cNvSpPr/>
                <p:nvPr/>
              </p:nvSpPr>
              <p:spPr bwMode="auto">
                <a:xfrm>
                  <a:off x="12441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76" name="Group 275"/>
              <p:cNvGrpSpPr/>
              <p:nvPr/>
            </p:nvGrpSpPr>
            <p:grpSpPr>
              <a:xfrm>
                <a:off x="456576" y="1866900"/>
                <a:ext cx="8534399" cy="228600"/>
                <a:chOff x="685800" y="4953000"/>
                <a:chExt cx="12137064" cy="381000"/>
              </a:xfrm>
              <a:grpFill/>
            </p:grpSpPr>
            <p:sp>
              <p:nvSpPr>
                <p:cNvPr id="310" name="Rectangle 309"/>
                <p:cNvSpPr/>
                <p:nvPr/>
              </p:nvSpPr>
              <p:spPr bwMode="auto">
                <a:xfrm>
                  <a:off x="685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1" name="Rectangle 310"/>
                <p:cNvSpPr/>
                <p:nvPr/>
              </p:nvSpPr>
              <p:spPr bwMode="auto">
                <a:xfrm>
                  <a:off x="1066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2" name="Rectangle 311"/>
                <p:cNvSpPr/>
                <p:nvPr/>
              </p:nvSpPr>
              <p:spPr bwMode="auto">
                <a:xfrm>
                  <a:off x="1437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3" name="Rectangle 312"/>
                <p:cNvSpPr/>
                <p:nvPr/>
              </p:nvSpPr>
              <p:spPr bwMode="auto">
                <a:xfrm>
                  <a:off x="1818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4" name="Rectangle 313"/>
                <p:cNvSpPr/>
                <p:nvPr/>
              </p:nvSpPr>
              <p:spPr bwMode="auto">
                <a:xfrm>
                  <a:off x="2209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5" name="Rectangle 314"/>
                <p:cNvSpPr/>
                <p:nvPr/>
              </p:nvSpPr>
              <p:spPr bwMode="auto">
                <a:xfrm>
                  <a:off x="2590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6" name="Rectangle 315"/>
                <p:cNvSpPr/>
                <p:nvPr/>
              </p:nvSpPr>
              <p:spPr bwMode="auto">
                <a:xfrm>
                  <a:off x="2961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3342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8" name="Rectangle 317"/>
                <p:cNvSpPr/>
                <p:nvPr/>
              </p:nvSpPr>
              <p:spPr bwMode="auto">
                <a:xfrm>
                  <a:off x="3716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9" name="Rectangle 318"/>
                <p:cNvSpPr/>
                <p:nvPr/>
              </p:nvSpPr>
              <p:spPr bwMode="auto">
                <a:xfrm>
                  <a:off x="4097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0" name="Rectangle 319"/>
                <p:cNvSpPr/>
                <p:nvPr/>
              </p:nvSpPr>
              <p:spPr bwMode="auto">
                <a:xfrm>
                  <a:off x="4467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1" name="Rectangle 320"/>
                <p:cNvSpPr/>
                <p:nvPr/>
              </p:nvSpPr>
              <p:spPr bwMode="auto">
                <a:xfrm>
                  <a:off x="4848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2" name="Rectangle 321"/>
                <p:cNvSpPr/>
                <p:nvPr/>
              </p:nvSpPr>
              <p:spPr bwMode="auto">
                <a:xfrm>
                  <a:off x="5240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3" name="Rectangle 322"/>
                <p:cNvSpPr/>
                <p:nvPr/>
              </p:nvSpPr>
              <p:spPr bwMode="auto">
                <a:xfrm>
                  <a:off x="5621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4" name="Rectangle 323"/>
                <p:cNvSpPr/>
                <p:nvPr/>
              </p:nvSpPr>
              <p:spPr bwMode="auto">
                <a:xfrm>
                  <a:off x="5991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6372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6" name="Rectangle 325"/>
                <p:cNvSpPr/>
                <p:nvPr/>
              </p:nvSpPr>
              <p:spPr bwMode="auto">
                <a:xfrm>
                  <a:off x="6755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7" name="Rectangle 326"/>
                <p:cNvSpPr/>
                <p:nvPr/>
              </p:nvSpPr>
              <p:spPr bwMode="auto">
                <a:xfrm>
                  <a:off x="7136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8" name="Rectangle 327"/>
                <p:cNvSpPr/>
                <p:nvPr/>
              </p:nvSpPr>
              <p:spPr bwMode="auto">
                <a:xfrm>
                  <a:off x="7506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9" name="Rectangle 328"/>
                <p:cNvSpPr/>
                <p:nvPr/>
              </p:nvSpPr>
              <p:spPr bwMode="auto">
                <a:xfrm>
                  <a:off x="7887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0" name="Rectangle 329"/>
                <p:cNvSpPr/>
                <p:nvPr/>
              </p:nvSpPr>
              <p:spPr bwMode="auto">
                <a:xfrm>
                  <a:off x="8279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1" name="Rectangle 330"/>
                <p:cNvSpPr/>
                <p:nvPr/>
              </p:nvSpPr>
              <p:spPr bwMode="auto">
                <a:xfrm>
                  <a:off x="8660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2" name="Rectangle 331"/>
                <p:cNvSpPr/>
                <p:nvPr/>
              </p:nvSpPr>
              <p:spPr bwMode="auto">
                <a:xfrm>
                  <a:off x="9030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3" name="Rectangle 332"/>
                <p:cNvSpPr/>
                <p:nvPr/>
              </p:nvSpPr>
              <p:spPr bwMode="auto">
                <a:xfrm>
                  <a:off x="9411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4" name="Rectangle 333"/>
                <p:cNvSpPr/>
                <p:nvPr/>
              </p:nvSpPr>
              <p:spPr bwMode="auto">
                <a:xfrm>
                  <a:off x="9785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5" name="Rectangle 334"/>
                <p:cNvSpPr/>
                <p:nvPr/>
              </p:nvSpPr>
              <p:spPr bwMode="auto">
                <a:xfrm>
                  <a:off x="10166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6" name="Rectangle 335"/>
                <p:cNvSpPr/>
                <p:nvPr/>
              </p:nvSpPr>
              <p:spPr bwMode="auto">
                <a:xfrm>
                  <a:off x="10536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7" name="Rectangle 336"/>
                <p:cNvSpPr/>
                <p:nvPr/>
              </p:nvSpPr>
              <p:spPr bwMode="auto">
                <a:xfrm>
                  <a:off x="10917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8" name="Rectangle 337"/>
                <p:cNvSpPr/>
                <p:nvPr/>
              </p:nvSpPr>
              <p:spPr bwMode="auto">
                <a:xfrm>
                  <a:off x="11309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9" name="Rectangle 338"/>
                <p:cNvSpPr/>
                <p:nvPr/>
              </p:nvSpPr>
              <p:spPr bwMode="auto">
                <a:xfrm>
                  <a:off x="11690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0" name="Rectangle 339"/>
                <p:cNvSpPr/>
                <p:nvPr/>
              </p:nvSpPr>
              <p:spPr bwMode="auto">
                <a:xfrm>
                  <a:off x="12060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1" name="Rectangle 340"/>
                <p:cNvSpPr/>
                <p:nvPr/>
              </p:nvSpPr>
              <p:spPr bwMode="auto">
                <a:xfrm>
                  <a:off x="12441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77" name="Group 276"/>
              <p:cNvGrpSpPr/>
              <p:nvPr/>
            </p:nvGrpSpPr>
            <p:grpSpPr>
              <a:xfrm>
                <a:off x="455950" y="2160181"/>
                <a:ext cx="8534399" cy="228600"/>
                <a:chOff x="685800" y="4953000"/>
                <a:chExt cx="12137064" cy="381000"/>
              </a:xfrm>
              <a:grpFill/>
            </p:grpSpPr>
            <p:sp>
              <p:nvSpPr>
                <p:cNvPr id="278" name="Rectangle 277"/>
                <p:cNvSpPr/>
                <p:nvPr/>
              </p:nvSpPr>
              <p:spPr bwMode="auto">
                <a:xfrm>
                  <a:off x="685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79" name="Rectangle 278"/>
                <p:cNvSpPr/>
                <p:nvPr/>
              </p:nvSpPr>
              <p:spPr bwMode="auto">
                <a:xfrm>
                  <a:off x="1066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0" name="Rectangle 279"/>
                <p:cNvSpPr/>
                <p:nvPr/>
              </p:nvSpPr>
              <p:spPr bwMode="auto">
                <a:xfrm>
                  <a:off x="1437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18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2" name="Rectangle 281"/>
                <p:cNvSpPr/>
                <p:nvPr/>
              </p:nvSpPr>
              <p:spPr bwMode="auto">
                <a:xfrm>
                  <a:off x="2209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2590800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 bwMode="auto">
                <a:xfrm>
                  <a:off x="2961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5" name="Rectangle 284"/>
                <p:cNvSpPr/>
                <p:nvPr/>
              </p:nvSpPr>
              <p:spPr bwMode="auto">
                <a:xfrm>
                  <a:off x="334216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6" name="Rectangle 285"/>
                <p:cNvSpPr/>
                <p:nvPr/>
              </p:nvSpPr>
              <p:spPr bwMode="auto">
                <a:xfrm>
                  <a:off x="3716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7" name="Rectangle 286"/>
                <p:cNvSpPr/>
                <p:nvPr/>
              </p:nvSpPr>
              <p:spPr bwMode="auto">
                <a:xfrm>
                  <a:off x="4097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8" name="Rectangle 287"/>
                <p:cNvSpPr/>
                <p:nvPr/>
              </p:nvSpPr>
              <p:spPr bwMode="auto">
                <a:xfrm>
                  <a:off x="4467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89" name="Rectangle 288"/>
                <p:cNvSpPr/>
                <p:nvPr/>
              </p:nvSpPr>
              <p:spPr bwMode="auto">
                <a:xfrm>
                  <a:off x="4848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5240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1" name="Rectangle 290"/>
                <p:cNvSpPr/>
                <p:nvPr/>
              </p:nvSpPr>
              <p:spPr bwMode="auto">
                <a:xfrm>
                  <a:off x="5621079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2" name="Rectangle 291"/>
                <p:cNvSpPr/>
                <p:nvPr/>
              </p:nvSpPr>
              <p:spPr bwMode="auto">
                <a:xfrm>
                  <a:off x="5991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3" name="Rectangle 292"/>
                <p:cNvSpPr/>
                <p:nvPr/>
              </p:nvSpPr>
              <p:spPr bwMode="auto">
                <a:xfrm>
                  <a:off x="6372446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4" name="Rectangle 293"/>
                <p:cNvSpPr/>
                <p:nvPr/>
              </p:nvSpPr>
              <p:spPr bwMode="auto">
                <a:xfrm>
                  <a:off x="6755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5" name="Rectangle 294"/>
                <p:cNvSpPr/>
                <p:nvPr/>
              </p:nvSpPr>
              <p:spPr bwMode="auto">
                <a:xfrm>
                  <a:off x="7136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6" name="Rectangle 295"/>
                <p:cNvSpPr/>
                <p:nvPr/>
              </p:nvSpPr>
              <p:spPr bwMode="auto">
                <a:xfrm>
                  <a:off x="7506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7" name="Rectangle 296"/>
                <p:cNvSpPr/>
                <p:nvPr/>
              </p:nvSpPr>
              <p:spPr bwMode="auto">
                <a:xfrm>
                  <a:off x="7887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8" name="Rectangle 297"/>
                <p:cNvSpPr/>
                <p:nvPr/>
              </p:nvSpPr>
              <p:spPr bwMode="auto">
                <a:xfrm>
                  <a:off x="8279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8660218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0" name="Rectangle 299"/>
                <p:cNvSpPr/>
                <p:nvPr/>
              </p:nvSpPr>
              <p:spPr bwMode="auto">
                <a:xfrm>
                  <a:off x="9030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1" name="Rectangle 300"/>
                <p:cNvSpPr/>
                <p:nvPr/>
              </p:nvSpPr>
              <p:spPr bwMode="auto">
                <a:xfrm>
                  <a:off x="9411585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2" name="Rectangle 301"/>
                <p:cNvSpPr/>
                <p:nvPr/>
              </p:nvSpPr>
              <p:spPr bwMode="auto">
                <a:xfrm>
                  <a:off x="9785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3" name="Rectangle 302"/>
                <p:cNvSpPr/>
                <p:nvPr/>
              </p:nvSpPr>
              <p:spPr bwMode="auto">
                <a:xfrm>
                  <a:off x="10166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4" name="Rectangle 303"/>
                <p:cNvSpPr/>
                <p:nvPr/>
              </p:nvSpPr>
              <p:spPr bwMode="auto">
                <a:xfrm>
                  <a:off x="10536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5" name="Rectangle 304"/>
                <p:cNvSpPr/>
                <p:nvPr/>
              </p:nvSpPr>
              <p:spPr bwMode="auto">
                <a:xfrm>
                  <a:off x="10917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6" name="Rectangle 305"/>
                <p:cNvSpPr/>
                <p:nvPr/>
              </p:nvSpPr>
              <p:spPr bwMode="auto">
                <a:xfrm>
                  <a:off x="11309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7" name="Rectangle 306"/>
                <p:cNvSpPr/>
                <p:nvPr/>
              </p:nvSpPr>
              <p:spPr bwMode="auto">
                <a:xfrm>
                  <a:off x="11690497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2060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9" name="Rectangle 308"/>
                <p:cNvSpPr/>
                <p:nvPr/>
              </p:nvSpPr>
              <p:spPr bwMode="auto">
                <a:xfrm>
                  <a:off x="12441864" y="4953000"/>
                  <a:ext cx="381000" cy="3810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 w="lg" len="med"/>
                  <a:tailEnd type="arrow" w="lg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632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Programmer’s </a:t>
            </a:r>
            <a:r>
              <a:rPr lang="en-US" sz="2400" dirty="0" smtClean="0"/>
              <a:t>view of a CPU+GPU system</a:t>
            </a:r>
            <a:endParaRPr lang="en-US" sz="24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GPU </a:t>
            </a:r>
            <a:r>
              <a:rPr lang="en-US" dirty="0"/>
              <a:t>as a </a:t>
            </a:r>
            <a:r>
              <a:rPr lang="en-US" dirty="0" smtClean="0"/>
              <a:t>co-processor (data is from 2008)</a:t>
            </a:r>
            <a:endParaRPr lang="en-US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762000" y="1524000"/>
            <a:ext cx="220980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CPU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81000" y="3505200"/>
            <a:ext cx="3200400" cy="2438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Memory</a:t>
            </a:r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0" y="28956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181600" y="1600200"/>
            <a:ext cx="2209800" cy="13716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00600" y="3581400"/>
            <a:ext cx="3200400" cy="1295400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/>
              <a:t>GPU Memory</a:t>
            </a: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6324600" y="2971800"/>
            <a:ext cx="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arrow" w="sm" len="sm"/>
            <a:tailEnd type="arrow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auto">
          <a:xfrm>
            <a:off x="3200400" y="2616200"/>
            <a:ext cx="1981200" cy="965200"/>
          </a:xfrm>
          <a:custGeom>
            <a:avLst/>
            <a:gdLst/>
            <a:ahLst/>
            <a:cxnLst>
              <a:cxn ang="0">
                <a:pos x="0" y="560"/>
              </a:cxn>
              <a:cxn ang="0">
                <a:pos x="288" y="128"/>
              </a:cxn>
              <a:cxn ang="0">
                <a:pos x="816" y="80"/>
              </a:cxn>
              <a:cxn ang="0">
                <a:pos x="1248" y="608"/>
              </a:cxn>
            </a:cxnLst>
            <a:rect l="0" t="0" r="r" b="b"/>
            <a:pathLst>
              <a:path w="1248" h="608">
                <a:moveTo>
                  <a:pt x="0" y="560"/>
                </a:moveTo>
                <a:cubicBezTo>
                  <a:pt x="76" y="384"/>
                  <a:pt x="152" y="208"/>
                  <a:pt x="288" y="128"/>
                </a:cubicBezTo>
                <a:cubicBezTo>
                  <a:pt x="424" y="48"/>
                  <a:pt x="656" y="0"/>
                  <a:pt x="816" y="80"/>
                </a:cubicBezTo>
                <a:cubicBezTo>
                  <a:pt x="976" y="160"/>
                  <a:pt x="1112" y="384"/>
                  <a:pt x="1248" y="608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5257800" y="5029200"/>
            <a:ext cx="225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6GB </a:t>
            </a:r>
            <a:r>
              <a:rPr lang="en-US" dirty="0"/>
              <a:t>on our systems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352800" y="220980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/>
              <a:t>15.75GB/s</a:t>
            </a:r>
            <a:endParaRPr lang="en-US" dirty="0"/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07544" y="3581400"/>
            <a:ext cx="2852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/>
              <a:t>6.4GB/sec – 31.92GB/sec</a:t>
            </a:r>
          </a:p>
          <a:p>
            <a:pPr algn="ctr" eaLnBrk="0" hangingPunct="0"/>
            <a:r>
              <a:rPr lang="en-US" dirty="0"/>
              <a:t>8B per </a:t>
            </a:r>
            <a:r>
              <a:rPr lang="en-US" dirty="0" smtClean="0"/>
              <a:t>transfer</a:t>
            </a:r>
          </a:p>
          <a:p>
            <a:pPr algn="ctr" eaLnBrk="0" hangingPunct="0"/>
            <a:r>
              <a:rPr lang="en-US" dirty="0" smtClean="0"/>
              <a:t>Our system is </a:t>
            </a:r>
            <a:r>
              <a:rPr lang="en-US" dirty="0" smtClean="0"/>
              <a:t>25.6GB/s</a:t>
            </a:r>
            <a:endParaRPr lang="en-US" dirty="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613525" y="3084513"/>
            <a:ext cx="1513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373737"/>
                </a:solidFill>
                <a:latin typeface="Trebuchet MS" panose="020B0603020202020204" pitchFamily="34" charset="0"/>
              </a:rPr>
              <a:t>224.3</a:t>
            </a:r>
            <a:r>
              <a:rPr lang="en-US" dirty="0" smtClean="0"/>
              <a:t>GB/sec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09800" y="6096000"/>
            <a:ext cx="339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 Suppliers: </a:t>
            </a:r>
            <a:r>
              <a:rPr lang="en-US" dirty="0" err="1" smtClean="0"/>
              <a:t>Nvidia</a:t>
            </a:r>
            <a:r>
              <a:rPr lang="en-US" dirty="0" smtClean="0"/>
              <a:t> and AMD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10200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GTX980 characteristics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Top of the line in 2010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Scheduling: Hiding Latencies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1" y="1219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4259" y="3374764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8" name="Rectangle 3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1" name="Straight Arrow Connector 170"/>
          <p:cNvCxnSpPr/>
          <p:nvPr/>
        </p:nvCxnSpPr>
        <p:spPr bwMode="auto">
          <a:xfrm>
            <a:off x="609600" y="1600200"/>
            <a:ext cx="0" cy="1828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175" name="Group 174"/>
          <p:cNvGrpSpPr/>
          <p:nvPr/>
        </p:nvGrpSpPr>
        <p:grpSpPr>
          <a:xfrm>
            <a:off x="456575" y="1562100"/>
            <a:ext cx="8534399" cy="228600"/>
            <a:chOff x="685800" y="4953000"/>
            <a:chExt cx="12137064" cy="381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76" name="Rectangle 175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5" name="Rectangle 184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Rectangle 185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Rectangle 189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Rectangle 190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Rectangle 191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7" name="Rectangle 196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Rectangle 204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56576" y="1866900"/>
            <a:ext cx="8534399" cy="228600"/>
            <a:chOff x="685800" y="4953000"/>
            <a:chExt cx="12137064" cy="381000"/>
          </a:xfrm>
          <a:solidFill>
            <a:srgbClr val="92D050"/>
          </a:solidFill>
        </p:grpSpPr>
        <p:sp>
          <p:nvSpPr>
            <p:cNvPr id="209" name="Rectangle 208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3" name="Rectangle 212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Rectangle 223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Rectangle 224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7" name="Rectangle 226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0" name="Rectangle 229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2" name="Rectangle 231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3" name="Rectangle 232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9" name="Rectangle 238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55950" y="2160181"/>
            <a:ext cx="8534399" cy="228600"/>
            <a:chOff x="685800" y="4953000"/>
            <a:chExt cx="12137064" cy="381000"/>
          </a:xfrm>
          <a:solidFill>
            <a:srgbClr val="FFFF00"/>
          </a:solidFill>
        </p:grpSpPr>
        <p:sp>
          <p:nvSpPr>
            <p:cNvPr id="242" name="Rectangle 241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3" name="Rectangle 242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8" name="Rectangle 247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7" name="Rectangle 256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9" name="Rectangle 258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Rectangle 260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57825" y="2438400"/>
            <a:ext cx="8534399" cy="228600"/>
            <a:chOff x="685800" y="4953000"/>
            <a:chExt cx="12137064" cy="381000"/>
          </a:xfrm>
          <a:solidFill>
            <a:srgbClr val="7030A0"/>
          </a:solidFill>
        </p:grpSpPr>
        <p:sp>
          <p:nvSpPr>
            <p:cNvPr id="342" name="Rectangle 341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2" name="Rectangle 351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3" name="Rectangle 352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4" name="Rectangle 353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5" name="Rectangle 354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6" name="Rectangle 355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8" name="Rectangle 357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9" name="Rectangle 358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1" name="Rectangle 360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2" name="Rectangle 361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3" name="Rectangle 362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5" name="Rectangle 364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6" name="Rectangle 365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7" name="Rectangle 366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8" name="Rectangle 367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0" name="Rectangle 369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1" name="Rectangle 370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2" name="Rectangle 371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3" name="Rectangle 372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457826" y="2743200"/>
            <a:ext cx="8534399" cy="228600"/>
            <a:chOff x="685800" y="4953000"/>
            <a:chExt cx="12137064" cy="381000"/>
          </a:xfrm>
          <a:solidFill>
            <a:schemeClr val="accent5">
              <a:lumMod val="75000"/>
            </a:schemeClr>
          </a:solidFill>
        </p:grpSpPr>
        <p:sp>
          <p:nvSpPr>
            <p:cNvPr id="310" name="Rectangle 30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8" name="Rectangle 31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5" name="Rectangle 32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7" name="Rectangle 33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8" name="Rectangle 33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457200" y="3036481"/>
            <a:ext cx="8534399" cy="228600"/>
            <a:chOff x="685800" y="4953000"/>
            <a:chExt cx="12137064" cy="381000"/>
          </a:xfrm>
          <a:solidFill>
            <a:srgbClr val="FF0000"/>
          </a:solidFill>
        </p:grpSpPr>
        <p:sp>
          <p:nvSpPr>
            <p:cNvPr id="278" name="Rectangle 27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Rectangle 28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Rectangle 28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Rectangle 28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Rectangle 28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1" name="Rectangle 29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Rectangle 29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Rectangle 29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Rectangle 29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Rectangle 29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Rectangle 29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Rectangle 29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1" name="Rectangle 30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443634" y="5546464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376" name="Rectangle 375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7" name="Rectangle 376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9" name="Rectangle 378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0" name="Rectangle 379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1" name="Rectangle 380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2" name="Rectangle 381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3" name="Rectangle 382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5" name="Rectangle 384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6" name="Rectangle 385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0" name="Rectangle 389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1" name="Rectangle 390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2" name="Rectangle 391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3" name="Rectangle 392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4" name="Rectangle 393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5" name="Rectangle 394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7" name="Rectangle 396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8" name="Rectangle 397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9" name="Rectangle 398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0" name="Rectangle 399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1" name="Rectangle 400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2" name="Rectangle 401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Rectangle 402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4" name="Rectangle 403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408" name="Straight Arrow Connector 407"/>
          <p:cNvCxnSpPr/>
          <p:nvPr/>
        </p:nvCxnSpPr>
        <p:spPr bwMode="auto">
          <a:xfrm>
            <a:off x="608975" y="3771900"/>
            <a:ext cx="0" cy="1828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409" name="Group 408"/>
          <p:cNvGrpSpPr/>
          <p:nvPr/>
        </p:nvGrpSpPr>
        <p:grpSpPr>
          <a:xfrm>
            <a:off x="455950" y="3733800"/>
            <a:ext cx="8534399" cy="228600"/>
            <a:chOff x="685800" y="4953000"/>
            <a:chExt cx="12137064" cy="381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0" name="Rectangle 409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1" name="Rectangle 410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Rectangle 411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3" name="Rectangle 412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Rectangle 414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6" name="Rectangle 415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7" name="Rectangle 416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8" name="Rectangle 417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9" name="Rectangle 418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1" name="Rectangle 420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2" name="Rectangle 421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Rectangle 422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4" name="Rectangle 423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5" name="Rectangle 424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6" name="Rectangle 425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Rectangle 426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8" name="Rectangle 427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9" name="Rectangle 428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Rectangle 429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1" name="Rectangle 430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2" name="Rectangle 431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4" name="Rectangle 433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5" name="Rectangle 434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6" name="Rectangle 435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7" name="Rectangle 436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8" name="Rectangle 437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9" name="Rectangle 438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0" name="Rectangle 439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1" name="Rectangle 440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455951" y="4038600"/>
            <a:ext cx="8534399" cy="228600"/>
            <a:chOff x="685800" y="4953000"/>
            <a:chExt cx="12137064" cy="381000"/>
          </a:xfrm>
          <a:solidFill>
            <a:srgbClr val="92D050"/>
          </a:solidFill>
        </p:grpSpPr>
        <p:sp>
          <p:nvSpPr>
            <p:cNvPr id="443" name="Rectangle 442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4" name="Rectangle 443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5" name="Rectangle 444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6" name="Rectangle 445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7" name="Rectangle 446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8" name="Rectangle 447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9" name="Rectangle 448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0" name="Rectangle 449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1" name="Rectangle 450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3" name="Rectangle 452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4" name="Rectangle 453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5" name="Rectangle 454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6" name="Rectangle 455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7" name="Rectangle 456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8" name="Rectangle 457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9" name="Rectangle 458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0" name="Rectangle 459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2" name="Rectangle 461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3" name="Rectangle 462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4" name="Rectangle 463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5" name="Rectangle 464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6" name="Rectangle 465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7" name="Rectangle 466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8" name="Rectangle 467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9" name="Rectangle 468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1" name="Rectangle 470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2" name="Rectangle 471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3" name="Rectangle 472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4" name="Rectangle 473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75" name="Group 474"/>
          <p:cNvGrpSpPr/>
          <p:nvPr/>
        </p:nvGrpSpPr>
        <p:grpSpPr>
          <a:xfrm>
            <a:off x="455325" y="4331881"/>
            <a:ext cx="8534399" cy="228600"/>
            <a:chOff x="685800" y="4953000"/>
            <a:chExt cx="12137064" cy="381000"/>
          </a:xfrm>
          <a:solidFill>
            <a:srgbClr val="FFFF00"/>
          </a:solidFill>
        </p:grpSpPr>
        <p:sp>
          <p:nvSpPr>
            <p:cNvPr id="476" name="Rectangle 475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7" name="Rectangle 476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8" name="Rectangle 477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0" name="Rectangle 479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1" name="Rectangle 480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2" name="Rectangle 481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3" name="Rectangle 482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4" name="Rectangle 483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5" name="Rectangle 484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6" name="Rectangle 485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7" name="Rectangle 486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9" name="Rectangle 488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0" name="Rectangle 489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1" name="Rectangle 490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2" name="Rectangle 491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3" name="Rectangle 492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4" name="Rectangle 493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5" name="Rectangle 494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6" name="Rectangle 495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8" name="Rectangle 497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9" name="Rectangle 498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0" name="Rectangle 499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1" name="Rectangle 500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2" name="Rectangle 501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3" name="Rectangle 502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4" name="Rectangle 503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5" name="Rectangle 504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7" name="Rectangle 506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457200" y="4610100"/>
            <a:ext cx="8534399" cy="228600"/>
            <a:chOff x="685800" y="4953000"/>
            <a:chExt cx="12137064" cy="381000"/>
          </a:xfrm>
          <a:solidFill>
            <a:srgbClr val="7030A0"/>
          </a:solidFill>
        </p:grpSpPr>
        <p:sp>
          <p:nvSpPr>
            <p:cNvPr id="509" name="Rectangle 508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0" name="Rectangle 509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1" name="Rectangle 510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2" name="Rectangle 511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3" name="Rectangle 512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4" name="Rectangle 513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5" name="Rectangle 514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6" name="Rectangle 515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7" name="Rectangle 516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8" name="Rectangle 517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9" name="Rectangle 518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0" name="Rectangle 519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1" name="Rectangle 520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2" name="Rectangle 521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3" name="Rectangle 522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4" name="Rectangle 523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5" name="Rectangle 524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6" name="Rectangle 525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7" name="Rectangle 526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8" name="Rectangle 527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9" name="Rectangle 528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0" name="Rectangle 529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1" name="Rectangle 530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2" name="Rectangle 531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3" name="Rectangle 532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4" name="Rectangle 533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6" name="Rectangle 535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7" name="Rectangle 536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8" name="Rectangle 537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9" name="Rectangle 538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0" name="Rectangle 539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41" name="Group 540"/>
          <p:cNvGrpSpPr/>
          <p:nvPr/>
        </p:nvGrpSpPr>
        <p:grpSpPr>
          <a:xfrm>
            <a:off x="457201" y="4914900"/>
            <a:ext cx="8534399" cy="228600"/>
            <a:chOff x="685800" y="4953000"/>
            <a:chExt cx="12137064" cy="381000"/>
          </a:xfrm>
          <a:solidFill>
            <a:schemeClr val="accent5">
              <a:lumMod val="75000"/>
            </a:schemeClr>
          </a:solidFill>
        </p:grpSpPr>
        <p:sp>
          <p:nvSpPr>
            <p:cNvPr id="542" name="Rectangle 541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3" name="Rectangle 542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5" name="Rectangle 544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6" name="Rectangle 545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7" name="Rectangle 546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8" name="Rectangle 547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9" name="Rectangle 548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0" name="Rectangle 549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1" name="Rectangle 550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2" name="Rectangle 551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4" name="Rectangle 553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5" name="Rectangle 554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6" name="Rectangle 555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7" name="Rectangle 556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8" name="Rectangle 557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9" name="Rectangle 558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0" name="Rectangle 559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1" name="Rectangle 560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3" name="Rectangle 562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4" name="Rectangle 563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5" name="Rectangle 564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6" name="Rectangle 565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7" name="Rectangle 566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8" name="Rectangle 567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9" name="Rectangle 568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0" name="Rectangle 569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2" name="Rectangle 571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3" name="Rectangle 572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74" name="Group 573"/>
          <p:cNvGrpSpPr/>
          <p:nvPr/>
        </p:nvGrpSpPr>
        <p:grpSpPr>
          <a:xfrm>
            <a:off x="456575" y="5208181"/>
            <a:ext cx="8534399" cy="228600"/>
            <a:chOff x="685800" y="4953000"/>
            <a:chExt cx="12137064" cy="381000"/>
          </a:xfrm>
          <a:solidFill>
            <a:srgbClr val="FF0000"/>
          </a:solidFill>
        </p:grpSpPr>
        <p:sp>
          <p:nvSpPr>
            <p:cNvPr id="575" name="Rectangle 574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6" name="Rectangle 575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7" name="Rectangle 576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8" name="Rectangle 577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9" name="Rectangle 578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1" name="Rectangle 580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2" name="Rectangle 581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3" name="Rectangle 582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4" name="Rectangle 583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5" name="Rectangle 584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6" name="Rectangle 585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7" name="Rectangle 586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8" name="Rectangle 587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0" name="Rectangle 589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1" name="Rectangle 590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2" name="Rectangle 591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3" name="Rectangle 592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4" name="Rectangle 593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6" name="Rectangle 595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7" name="Rectangle 596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9" name="Rectangle 598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0" name="Rectangle 599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1" name="Rectangle 600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2" name="Rectangle 601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3" name="Rectangle 602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4" name="Rectangle 603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5" name="Rectangle 604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6" name="Rectangle 605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07" name="Group 606"/>
          <p:cNvGrpSpPr/>
          <p:nvPr/>
        </p:nvGrpSpPr>
        <p:grpSpPr>
          <a:xfrm>
            <a:off x="457201" y="58674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608" name="Rectangle 607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9" name="Rectangle 608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0" name="Rectangle 609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1" name="Rectangle 610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2" name="Rectangle 611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3" name="Rectangle 612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4" name="Rectangle 613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5" name="Rectangle 614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6" name="Rectangle 615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8" name="Rectangle 617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9" name="Rectangle 618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0" name="Rectangle 619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1" name="Rectangle 620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2" name="Rectangle 621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3" name="Rectangle 622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4" name="Rectangle 623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5" name="Rectangle 624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6" name="Rectangle 625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7" name="Rectangle 626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8" name="Rectangle 627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9" name="Rectangle 628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0" name="Rectangle 629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1" name="Rectangle 630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2" name="Rectangle 631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3" name="Rectangle 632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4" name="Rectangle 633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5" name="Rectangle 634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6" name="Rectangle 635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8" name="Rectangle 637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9" name="Rectangle 638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40" name="Group 639"/>
          <p:cNvGrpSpPr/>
          <p:nvPr/>
        </p:nvGrpSpPr>
        <p:grpSpPr>
          <a:xfrm>
            <a:off x="457162" y="6172200"/>
            <a:ext cx="8534399" cy="228600"/>
            <a:chOff x="685800" y="4953000"/>
            <a:chExt cx="12137064" cy="381000"/>
          </a:xfrm>
          <a:solidFill>
            <a:srgbClr val="FFC000"/>
          </a:solidFill>
        </p:grpSpPr>
        <p:sp>
          <p:nvSpPr>
            <p:cNvPr id="641" name="Rectangle 640"/>
            <p:cNvSpPr/>
            <p:nvPr/>
          </p:nvSpPr>
          <p:spPr bwMode="auto">
            <a:xfrm>
              <a:off x="685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2" name="Rectangle 641"/>
            <p:cNvSpPr/>
            <p:nvPr/>
          </p:nvSpPr>
          <p:spPr bwMode="auto">
            <a:xfrm>
              <a:off x="1066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3" name="Rectangle 642"/>
            <p:cNvSpPr/>
            <p:nvPr/>
          </p:nvSpPr>
          <p:spPr bwMode="auto">
            <a:xfrm>
              <a:off x="1437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4" name="Rectangle 643"/>
            <p:cNvSpPr/>
            <p:nvPr/>
          </p:nvSpPr>
          <p:spPr bwMode="auto">
            <a:xfrm>
              <a:off x="1818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5" name="Rectangle 644"/>
            <p:cNvSpPr/>
            <p:nvPr/>
          </p:nvSpPr>
          <p:spPr bwMode="auto">
            <a:xfrm>
              <a:off x="2209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6" name="Rectangle 645"/>
            <p:cNvSpPr/>
            <p:nvPr/>
          </p:nvSpPr>
          <p:spPr bwMode="auto">
            <a:xfrm>
              <a:off x="2590800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7" name="Rectangle 646"/>
            <p:cNvSpPr/>
            <p:nvPr/>
          </p:nvSpPr>
          <p:spPr bwMode="auto">
            <a:xfrm>
              <a:off x="2961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8" name="Rectangle 647"/>
            <p:cNvSpPr/>
            <p:nvPr/>
          </p:nvSpPr>
          <p:spPr bwMode="auto">
            <a:xfrm>
              <a:off x="334216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9" name="Rectangle 648"/>
            <p:cNvSpPr/>
            <p:nvPr/>
          </p:nvSpPr>
          <p:spPr bwMode="auto">
            <a:xfrm>
              <a:off x="3716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0" name="Rectangle 649"/>
            <p:cNvSpPr/>
            <p:nvPr/>
          </p:nvSpPr>
          <p:spPr bwMode="auto">
            <a:xfrm>
              <a:off x="4097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1" name="Rectangle 650"/>
            <p:cNvSpPr/>
            <p:nvPr/>
          </p:nvSpPr>
          <p:spPr bwMode="auto">
            <a:xfrm>
              <a:off x="4467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2" name="Rectangle 651"/>
            <p:cNvSpPr/>
            <p:nvPr/>
          </p:nvSpPr>
          <p:spPr bwMode="auto">
            <a:xfrm>
              <a:off x="4848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3" name="Rectangle 652"/>
            <p:cNvSpPr/>
            <p:nvPr/>
          </p:nvSpPr>
          <p:spPr bwMode="auto">
            <a:xfrm>
              <a:off x="5240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4" name="Rectangle 653"/>
            <p:cNvSpPr/>
            <p:nvPr/>
          </p:nvSpPr>
          <p:spPr bwMode="auto">
            <a:xfrm>
              <a:off x="5621079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5" name="Rectangle 654"/>
            <p:cNvSpPr/>
            <p:nvPr/>
          </p:nvSpPr>
          <p:spPr bwMode="auto">
            <a:xfrm>
              <a:off x="5991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6" name="Rectangle 655"/>
            <p:cNvSpPr/>
            <p:nvPr/>
          </p:nvSpPr>
          <p:spPr bwMode="auto">
            <a:xfrm>
              <a:off x="6372446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7" name="Rectangle 656"/>
            <p:cNvSpPr/>
            <p:nvPr/>
          </p:nvSpPr>
          <p:spPr bwMode="auto">
            <a:xfrm>
              <a:off x="6755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8" name="Rectangle 657"/>
            <p:cNvSpPr/>
            <p:nvPr/>
          </p:nvSpPr>
          <p:spPr bwMode="auto">
            <a:xfrm>
              <a:off x="7136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9" name="Rectangle 658"/>
            <p:cNvSpPr/>
            <p:nvPr/>
          </p:nvSpPr>
          <p:spPr bwMode="auto">
            <a:xfrm>
              <a:off x="7506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0" name="Rectangle 659"/>
            <p:cNvSpPr/>
            <p:nvPr/>
          </p:nvSpPr>
          <p:spPr bwMode="auto">
            <a:xfrm>
              <a:off x="7887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1" name="Rectangle 660"/>
            <p:cNvSpPr/>
            <p:nvPr/>
          </p:nvSpPr>
          <p:spPr bwMode="auto">
            <a:xfrm>
              <a:off x="8279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2" name="Rectangle 661"/>
            <p:cNvSpPr/>
            <p:nvPr/>
          </p:nvSpPr>
          <p:spPr bwMode="auto">
            <a:xfrm>
              <a:off x="8660218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3" name="Rectangle 662"/>
            <p:cNvSpPr/>
            <p:nvPr/>
          </p:nvSpPr>
          <p:spPr bwMode="auto">
            <a:xfrm>
              <a:off x="9030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4" name="Rectangle 663"/>
            <p:cNvSpPr/>
            <p:nvPr/>
          </p:nvSpPr>
          <p:spPr bwMode="auto">
            <a:xfrm>
              <a:off x="9411585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5" name="Rectangle 664"/>
            <p:cNvSpPr/>
            <p:nvPr/>
          </p:nvSpPr>
          <p:spPr bwMode="auto">
            <a:xfrm>
              <a:off x="9785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6" name="Rectangle 665"/>
            <p:cNvSpPr/>
            <p:nvPr/>
          </p:nvSpPr>
          <p:spPr bwMode="auto">
            <a:xfrm>
              <a:off x="10166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7" name="Rectangle 666"/>
            <p:cNvSpPr/>
            <p:nvPr/>
          </p:nvSpPr>
          <p:spPr bwMode="auto">
            <a:xfrm>
              <a:off x="10536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8" name="Rectangle 667"/>
            <p:cNvSpPr/>
            <p:nvPr/>
          </p:nvSpPr>
          <p:spPr bwMode="auto">
            <a:xfrm>
              <a:off x="10917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9" name="Rectangle 668"/>
            <p:cNvSpPr/>
            <p:nvPr/>
          </p:nvSpPr>
          <p:spPr bwMode="auto">
            <a:xfrm>
              <a:off x="11309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0" name="Rectangle 669"/>
            <p:cNvSpPr/>
            <p:nvPr/>
          </p:nvSpPr>
          <p:spPr bwMode="auto">
            <a:xfrm>
              <a:off x="11690497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1" name="Rectangle 670"/>
            <p:cNvSpPr/>
            <p:nvPr/>
          </p:nvSpPr>
          <p:spPr bwMode="auto">
            <a:xfrm>
              <a:off x="12060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2" name="Rectangle 671"/>
            <p:cNvSpPr/>
            <p:nvPr/>
          </p:nvSpPr>
          <p:spPr bwMode="auto">
            <a:xfrm>
              <a:off x="12441864" y="4953000"/>
              <a:ext cx="381000" cy="3810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arrow" w="lg" len="med"/>
              <a:tailEnd type="arrow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5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Warp Scheduling: Hiding Thread stalls</a:t>
            </a:r>
          </a:p>
        </p:txBody>
      </p:sp>
      <p:graphicFrame>
        <p:nvGraphicFramePr>
          <p:cNvPr id="8499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76200" y="2908300"/>
          <a:ext cx="89662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Visio" r:id="rId3" imgW="5892336" imgH="1066133" progId="">
                  <p:embed/>
                </p:oleObj>
              </mc:Choice>
              <mc:Fallback>
                <p:oleObj name="Visio" r:id="rId3" imgW="5892336" imgH="106613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908300"/>
                        <a:ext cx="8966200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43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Thread Life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81000"/>
            <a:ext cx="5105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Grid is launched on the SPA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Thread Blocks are serially distributed to all the SM’s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Potentially &gt;1 Thread Block per SM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Each SM launches </a:t>
            </a:r>
            <a:r>
              <a:rPr lang="en-US" sz="2400" b="1">
                <a:solidFill>
                  <a:srgbClr val="FF0000"/>
                </a:solidFill>
              </a:rPr>
              <a:t>Warps</a:t>
            </a:r>
            <a:r>
              <a:rPr lang="en-US" sz="2400"/>
              <a:t> of Threads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</a:rPr>
              <a:t>2 levels of parallelism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endParaRPr lang="en-US" sz="2000">
              <a:solidFill>
                <a:schemeClr val="folHlink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SM schedules and executes </a:t>
            </a:r>
            <a:r>
              <a:rPr lang="en-US" sz="2400">
                <a:solidFill>
                  <a:srgbClr val="FF0000"/>
                </a:solidFill>
              </a:rPr>
              <a:t>Warps</a:t>
            </a:r>
            <a:r>
              <a:rPr lang="en-US" sz="2400"/>
              <a:t> that are ready to run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400"/>
              <a:t>As Warps and Thread Blocks complete, resources are freed</a:t>
            </a:r>
          </a:p>
          <a:p>
            <a:pPr marL="974725" lvl="1" indent="-403225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SPA can distribute more Thread Blocks</a:t>
            </a:r>
          </a:p>
        </p:txBody>
      </p:sp>
      <p:grpSp>
        <p:nvGrpSpPr>
          <p:cNvPr id="78853" name="Group 5"/>
          <p:cNvGrpSpPr>
            <a:grpSpLocks/>
          </p:cNvGrpSpPr>
          <p:nvPr/>
        </p:nvGrpSpPr>
        <p:grpSpPr bwMode="auto">
          <a:xfrm>
            <a:off x="5011738" y="838200"/>
            <a:ext cx="4056062" cy="5381625"/>
            <a:chOff x="3034" y="690"/>
            <a:chExt cx="2555" cy="3390"/>
          </a:xfrm>
        </p:grpSpPr>
        <p:sp>
          <p:nvSpPr>
            <p:cNvPr id="78854" name="AutoShape 6"/>
            <p:cNvSpPr>
              <a:spLocks noChangeAspect="1" noChangeArrowheads="1"/>
            </p:cNvSpPr>
            <p:nvPr/>
          </p:nvSpPr>
          <p:spPr bwMode="auto">
            <a:xfrm>
              <a:off x="3034" y="690"/>
              <a:ext cx="2555" cy="3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5" name="Text Box 7"/>
            <p:cNvSpPr txBox="1">
              <a:spLocks noChangeArrowheads="1"/>
            </p:cNvSpPr>
            <p:nvPr/>
          </p:nvSpPr>
          <p:spPr bwMode="auto">
            <a:xfrm>
              <a:off x="3037" y="693"/>
              <a:ext cx="671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Host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78856" name="Text Box 8"/>
            <p:cNvSpPr txBox="1">
              <a:spLocks noChangeArrowheads="1"/>
            </p:cNvSpPr>
            <p:nvPr/>
          </p:nvSpPr>
          <p:spPr bwMode="auto">
            <a:xfrm>
              <a:off x="3199" y="1171"/>
              <a:ext cx="432" cy="336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1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78857" name="Text Box 9"/>
            <p:cNvSpPr txBox="1">
              <a:spLocks noChangeArrowheads="1"/>
            </p:cNvSpPr>
            <p:nvPr/>
          </p:nvSpPr>
          <p:spPr bwMode="auto">
            <a:xfrm>
              <a:off x="3185" y="2275"/>
              <a:ext cx="430" cy="334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rgbClr val="003300"/>
                  </a:solidFill>
                </a:rPr>
                <a:t>Kernel 2</a:t>
              </a:r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78858" name="Line 10"/>
            <p:cNvSpPr>
              <a:spLocks noChangeShapeType="1"/>
            </p:cNvSpPr>
            <p:nvPr/>
          </p:nvSpPr>
          <p:spPr bwMode="auto">
            <a:xfrm>
              <a:off x="3118" y="1110"/>
              <a:ext cx="1" cy="1699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3827" y="698"/>
              <a:ext cx="1759" cy="286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>
                  <a:solidFill>
                    <a:srgbClr val="003300"/>
                  </a:solidFill>
                </a:rPr>
                <a:t>Device</a:t>
              </a:r>
              <a:endParaRPr lang="en-US">
                <a:solidFill>
                  <a:srgbClr val="003300"/>
                </a:solidFill>
              </a:endParaRPr>
            </a:p>
          </p:txBody>
        </p:sp>
        <p:grpSp>
          <p:nvGrpSpPr>
            <p:cNvPr id="78860" name="Group 12"/>
            <p:cNvGrpSpPr>
              <a:grpSpLocks/>
            </p:cNvGrpSpPr>
            <p:nvPr/>
          </p:nvGrpSpPr>
          <p:grpSpPr bwMode="auto">
            <a:xfrm>
              <a:off x="3927" y="957"/>
              <a:ext cx="1554" cy="1004"/>
              <a:chOff x="3820" y="4577"/>
              <a:chExt cx="4116" cy="2660"/>
            </a:xfrm>
          </p:grpSpPr>
          <p:sp>
            <p:nvSpPr>
              <p:cNvPr id="78861" name="Text Box 13"/>
              <p:cNvSpPr txBox="1">
                <a:spLocks noChangeArrowheads="1"/>
              </p:cNvSpPr>
              <p:nvPr/>
            </p:nvSpPr>
            <p:spPr bwMode="auto">
              <a:xfrm>
                <a:off x="3820" y="4577"/>
                <a:ext cx="4116" cy="2660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1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8862" name="Group 14"/>
              <p:cNvGrpSpPr>
                <a:grpSpLocks/>
              </p:cNvGrpSpPr>
              <p:nvPr/>
            </p:nvGrpSpPr>
            <p:grpSpPr bwMode="auto">
              <a:xfrm>
                <a:off x="3985" y="5169"/>
                <a:ext cx="3785" cy="864"/>
                <a:chOff x="3997" y="5169"/>
                <a:chExt cx="3785" cy="864"/>
              </a:xfrm>
            </p:grpSpPr>
            <p:sp>
              <p:nvSpPr>
                <p:cNvPr id="7886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(2, 0)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78866" name="Group 18"/>
              <p:cNvGrpSpPr>
                <a:grpSpLocks/>
              </p:cNvGrpSpPr>
              <p:nvPr/>
            </p:nvGrpSpPr>
            <p:grpSpPr bwMode="auto">
              <a:xfrm>
                <a:off x="3985" y="6187"/>
                <a:ext cx="3785" cy="864"/>
                <a:chOff x="3997" y="5169"/>
                <a:chExt cx="3785" cy="864"/>
              </a:xfrm>
            </p:grpSpPr>
            <p:sp>
              <p:nvSpPr>
                <p:cNvPr id="7886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997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(0, 1)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299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(1, 1)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6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601" y="5169"/>
                  <a:ext cx="1181" cy="864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Block</a:t>
                  </a:r>
                </a:p>
                <a:p>
                  <a:pPr algn="ctr"/>
                  <a:r>
                    <a:rPr lang="en-US" sz="1200" b="1">
                      <a:solidFill>
                        <a:srgbClr val="003300"/>
                      </a:solidFill>
                    </a:rPr>
                    <a:t>(2, 1)</a:t>
                  </a:r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78870" name="Group 22"/>
            <p:cNvGrpSpPr>
              <a:grpSpLocks/>
            </p:cNvGrpSpPr>
            <p:nvPr/>
          </p:nvGrpSpPr>
          <p:grpSpPr bwMode="auto">
            <a:xfrm>
              <a:off x="4051" y="2056"/>
              <a:ext cx="1306" cy="1416"/>
              <a:chOff x="4730" y="7615"/>
              <a:chExt cx="3458" cy="3752"/>
            </a:xfrm>
          </p:grpSpPr>
          <p:sp>
            <p:nvSpPr>
              <p:cNvPr id="78871" name="Text Box 23"/>
              <p:cNvSpPr txBox="1">
                <a:spLocks noChangeArrowheads="1"/>
              </p:cNvSpPr>
              <p:nvPr/>
            </p:nvSpPr>
            <p:spPr bwMode="auto">
              <a:xfrm>
                <a:off x="4730" y="7615"/>
                <a:ext cx="3458" cy="3752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Grid 2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8872" name="Group 24"/>
              <p:cNvGrpSpPr>
                <a:grpSpLocks/>
              </p:cNvGrpSpPr>
              <p:nvPr/>
            </p:nvGrpSpPr>
            <p:grpSpPr bwMode="auto">
              <a:xfrm>
                <a:off x="4902" y="8203"/>
                <a:ext cx="3114" cy="892"/>
                <a:chOff x="4391" y="8441"/>
                <a:chExt cx="3114" cy="892"/>
              </a:xfrm>
            </p:grpSpPr>
            <p:sp>
              <p:nvSpPr>
                <p:cNvPr id="7887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4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78877" name="Group 29"/>
              <p:cNvGrpSpPr>
                <a:grpSpLocks/>
              </p:cNvGrpSpPr>
              <p:nvPr/>
            </p:nvGrpSpPr>
            <p:grpSpPr bwMode="auto">
              <a:xfrm>
                <a:off x="4902" y="9253"/>
                <a:ext cx="3114" cy="892"/>
                <a:chOff x="4391" y="8441"/>
                <a:chExt cx="3114" cy="892"/>
              </a:xfrm>
            </p:grpSpPr>
            <p:sp>
              <p:nvSpPr>
                <p:cNvPr id="78878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7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  <p:grpSp>
            <p:nvGrpSpPr>
              <p:cNvPr id="78882" name="Group 34"/>
              <p:cNvGrpSpPr>
                <a:grpSpLocks/>
              </p:cNvGrpSpPr>
              <p:nvPr/>
            </p:nvGrpSpPr>
            <p:grpSpPr bwMode="auto">
              <a:xfrm>
                <a:off x="4902" y="10303"/>
                <a:ext cx="3114" cy="892"/>
                <a:chOff x="4391" y="8441"/>
                <a:chExt cx="3114" cy="892"/>
              </a:xfrm>
            </p:grpSpPr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4391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5199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5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6007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  <p:sp>
              <p:nvSpPr>
                <p:cNvPr id="7888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6816" y="8441"/>
                  <a:ext cx="689" cy="892"/>
                </a:xfrm>
                <a:prstGeom prst="rect">
                  <a:avLst/>
                </a:prstGeom>
                <a:solidFill>
                  <a:srgbClr val="FFCC00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</p:spPr>
              <p:txBody>
                <a:bodyPr lIns="0" tIns="91440" rIns="0" bIns="0"/>
                <a:lstStyle/>
                <a:p>
                  <a:endParaRPr lang="en-US">
                    <a:solidFill>
                      <a:srgbClr val="003300"/>
                    </a:solidFill>
                  </a:endParaRPr>
                </a:p>
              </p:txBody>
            </p:sp>
          </p:grpSp>
        </p:grpSp>
        <p:grpSp>
          <p:nvGrpSpPr>
            <p:cNvPr id="78887" name="Group 39"/>
            <p:cNvGrpSpPr>
              <a:grpSpLocks/>
            </p:cNvGrpSpPr>
            <p:nvPr/>
          </p:nvGrpSpPr>
          <p:grpSpPr bwMode="auto">
            <a:xfrm>
              <a:off x="3414" y="2782"/>
              <a:ext cx="1765" cy="1295"/>
              <a:chOff x="1972" y="8931"/>
              <a:chExt cx="4676" cy="3430"/>
            </a:xfrm>
          </p:grpSpPr>
          <p:sp>
            <p:nvSpPr>
              <p:cNvPr id="78888" name="Text Box 40"/>
              <p:cNvSpPr txBox="1">
                <a:spLocks noChangeArrowheads="1"/>
              </p:cNvSpPr>
              <p:nvPr/>
            </p:nvSpPr>
            <p:spPr bwMode="auto">
              <a:xfrm>
                <a:off x="1972" y="8931"/>
                <a:ext cx="4676" cy="34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 b="1">
                    <a:solidFill>
                      <a:srgbClr val="003300"/>
                    </a:solidFill>
                  </a:rPr>
                  <a:t>Block (1, 1)</a:t>
                </a:r>
                <a:endParaRPr lang="en-US">
                  <a:solidFill>
                    <a:srgbClr val="003300"/>
                  </a:solidFill>
                </a:endParaRPr>
              </a:p>
            </p:txBody>
          </p:sp>
          <p:grpSp>
            <p:nvGrpSpPr>
              <p:cNvPr id="78889" name="Group 41"/>
              <p:cNvGrpSpPr>
                <a:grpSpLocks/>
              </p:cNvGrpSpPr>
              <p:nvPr/>
            </p:nvGrpSpPr>
            <p:grpSpPr bwMode="auto">
              <a:xfrm>
                <a:off x="2147" y="9559"/>
                <a:ext cx="4325" cy="2592"/>
                <a:chOff x="2630" y="11267"/>
                <a:chExt cx="4325" cy="2592"/>
              </a:xfrm>
            </p:grpSpPr>
            <p:grpSp>
              <p:nvGrpSpPr>
                <p:cNvPr id="78890" name="Group 42"/>
                <p:cNvGrpSpPr>
                  <a:grpSpLocks/>
                </p:cNvGrpSpPr>
                <p:nvPr/>
              </p:nvGrpSpPr>
              <p:grpSpPr bwMode="auto">
                <a:xfrm>
                  <a:off x="2630" y="11267"/>
                  <a:ext cx="4325" cy="2592"/>
                  <a:chOff x="2160" y="10769"/>
                  <a:chExt cx="4325" cy="2592"/>
                </a:xfrm>
              </p:grpSpPr>
              <p:sp>
                <p:nvSpPr>
                  <p:cNvPr id="78891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0769"/>
                    <a:ext cx="4320" cy="2592"/>
                  </a:xfrm>
                  <a:prstGeom prst="rect">
                    <a:avLst/>
                  </a:prstGeom>
                  <a:solidFill>
                    <a:srgbClr val="FF66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60" y="11631"/>
                    <a:ext cx="4325" cy="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61" y="12497"/>
                    <a:ext cx="4324" cy="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3024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752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8897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5616" y="10769"/>
                    <a:ext cx="1" cy="25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898" name="Group 50"/>
                <p:cNvGrpSpPr>
                  <a:grpSpLocks/>
                </p:cNvGrpSpPr>
                <p:nvPr/>
              </p:nvGrpSpPr>
              <p:grpSpPr bwMode="auto">
                <a:xfrm>
                  <a:off x="2756" y="12340"/>
                  <a:ext cx="4075" cy="448"/>
                  <a:chOff x="2364" y="10793"/>
                  <a:chExt cx="4075" cy="448"/>
                </a:xfrm>
              </p:grpSpPr>
              <p:sp>
                <p:nvSpPr>
                  <p:cNvPr id="78899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1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2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3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(4, 1)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78904" name="Group 56"/>
                <p:cNvGrpSpPr>
                  <a:grpSpLocks/>
                </p:cNvGrpSpPr>
                <p:nvPr/>
              </p:nvGrpSpPr>
              <p:grpSpPr bwMode="auto">
                <a:xfrm>
                  <a:off x="2756" y="13201"/>
                  <a:ext cx="4075" cy="448"/>
                  <a:chOff x="2364" y="10793"/>
                  <a:chExt cx="4075" cy="448"/>
                </a:xfrm>
              </p:grpSpPr>
              <p:sp>
                <p:nvSpPr>
                  <p:cNvPr id="78905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6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8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0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(4, 2)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  <p:grpSp>
              <p:nvGrpSpPr>
                <p:cNvPr id="78910" name="Group 62"/>
                <p:cNvGrpSpPr>
                  <a:grpSpLocks/>
                </p:cNvGrpSpPr>
                <p:nvPr/>
              </p:nvGrpSpPr>
              <p:grpSpPr bwMode="auto">
                <a:xfrm>
                  <a:off x="2755" y="11479"/>
                  <a:ext cx="4075" cy="448"/>
                  <a:chOff x="2364" y="10793"/>
                  <a:chExt cx="4075" cy="448"/>
                </a:xfrm>
              </p:grpSpPr>
              <p:sp>
                <p:nvSpPr>
                  <p:cNvPr id="78911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4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(0, 0)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2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8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(1, 0)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3" name="Text Box 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93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(2, 0)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4" name="Text Box 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57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(3, 0)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  <p:sp>
                <p:nvSpPr>
                  <p:cNvPr id="78915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22" y="10793"/>
                    <a:ext cx="617" cy="4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/>
                  <a:lstStyle/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Thread</a:t>
                    </a:r>
                  </a:p>
                  <a:p>
                    <a:pPr algn="ctr"/>
                    <a:r>
                      <a:rPr lang="en-US" sz="1000" b="1">
                        <a:solidFill>
                          <a:srgbClr val="003300"/>
                        </a:solidFill>
                        <a:latin typeface="Times New Roman" pitchFamily="18" charset="0"/>
                      </a:rPr>
                      <a:t>(4, 0)</a:t>
                    </a:r>
                    <a:endParaRPr lang="en-US">
                      <a:solidFill>
                        <a:srgbClr val="003300"/>
                      </a:solidFill>
                    </a:endParaRPr>
                  </a:p>
                </p:txBody>
              </p:sp>
            </p:grpSp>
          </p:grpSp>
        </p:grpSp>
        <p:sp>
          <p:nvSpPr>
            <p:cNvPr id="78916" name="Line 68"/>
            <p:cNvSpPr>
              <a:spLocks noChangeShapeType="1"/>
            </p:cNvSpPr>
            <p:nvPr/>
          </p:nvSpPr>
          <p:spPr bwMode="auto">
            <a:xfrm>
              <a:off x="3605" y="1277"/>
              <a:ext cx="3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17" name="Line 69"/>
            <p:cNvSpPr>
              <a:spLocks noChangeShapeType="1"/>
            </p:cNvSpPr>
            <p:nvPr/>
          </p:nvSpPr>
          <p:spPr bwMode="auto">
            <a:xfrm>
              <a:off x="3615" y="2380"/>
              <a:ext cx="43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918" name="Line 70"/>
            <p:cNvSpPr>
              <a:spLocks noChangeShapeType="1"/>
            </p:cNvSpPr>
            <p:nvPr/>
          </p:nvSpPr>
          <p:spPr bwMode="auto">
            <a:xfrm flipH="1">
              <a:off x="3414" y="1562"/>
              <a:ext cx="1068" cy="12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19" name="Line 71"/>
            <p:cNvSpPr>
              <a:spLocks noChangeShapeType="1"/>
            </p:cNvSpPr>
            <p:nvPr/>
          </p:nvSpPr>
          <p:spPr bwMode="auto">
            <a:xfrm>
              <a:off x="4926" y="1562"/>
              <a:ext cx="243" cy="1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0" name="Line 72"/>
            <p:cNvSpPr>
              <a:spLocks noChangeShapeType="1"/>
            </p:cNvSpPr>
            <p:nvPr/>
          </p:nvSpPr>
          <p:spPr bwMode="auto">
            <a:xfrm flipH="1">
              <a:off x="4048" y="1889"/>
              <a:ext cx="434" cy="8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1" name="Line 73"/>
            <p:cNvSpPr>
              <a:spLocks noChangeShapeType="1"/>
            </p:cNvSpPr>
            <p:nvPr/>
          </p:nvSpPr>
          <p:spPr bwMode="auto">
            <a:xfrm>
              <a:off x="4926" y="1895"/>
              <a:ext cx="100" cy="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2" name="Line 74"/>
            <p:cNvSpPr>
              <a:spLocks noChangeShapeType="1"/>
            </p:cNvSpPr>
            <p:nvPr/>
          </p:nvSpPr>
          <p:spPr bwMode="auto">
            <a:xfrm flipH="1">
              <a:off x="3420" y="2777"/>
              <a:ext cx="623" cy="1295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23" name="Line 75"/>
            <p:cNvSpPr>
              <a:spLocks noChangeShapeType="1"/>
            </p:cNvSpPr>
            <p:nvPr/>
          </p:nvSpPr>
          <p:spPr bwMode="auto">
            <a:xfrm>
              <a:off x="5026" y="2777"/>
              <a:ext cx="153" cy="1300"/>
            </a:xfrm>
            <a:prstGeom prst="line">
              <a:avLst/>
            </a:prstGeom>
            <a:noFill/>
            <a:ln w="9525">
              <a:solidFill>
                <a:srgbClr val="000000">
                  <a:alpha val="10001"/>
                </a:srgbClr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6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Stream Multiprocessors Execute Blocks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52400" y="4572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/>
              <a:t>Threads are assigned to SMs </a:t>
            </a:r>
            <a:r>
              <a:rPr lang="en-US" sz="2400" dirty="0" smtClean="0"/>
              <a:t>at Block </a:t>
            </a:r>
            <a:r>
              <a:rPr lang="en-US" sz="2400" dirty="0"/>
              <a:t>granularity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Up to </a:t>
            </a:r>
            <a:r>
              <a:rPr lang="en-US" sz="2000" b="1" dirty="0">
                <a:solidFill>
                  <a:srgbClr val="FF0000"/>
                </a:solidFill>
              </a:rPr>
              <a:t>8 Blocks </a:t>
            </a:r>
            <a:r>
              <a:rPr lang="en-US" sz="2000" dirty="0"/>
              <a:t>to each SM as resource allows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SM in </a:t>
            </a:r>
            <a:r>
              <a:rPr lang="en-US" sz="2000" dirty="0" smtClean="0"/>
              <a:t>GF100 </a:t>
            </a:r>
            <a:r>
              <a:rPr lang="en-US" sz="2000" dirty="0"/>
              <a:t>can take up to </a:t>
            </a:r>
            <a:r>
              <a:rPr lang="en-US" sz="2000" b="1" dirty="0" smtClean="0">
                <a:solidFill>
                  <a:srgbClr val="FF0000"/>
                </a:solidFill>
              </a:rPr>
              <a:t>1536 </a:t>
            </a:r>
            <a:r>
              <a:rPr lang="en-US" sz="2000" b="1" dirty="0">
                <a:solidFill>
                  <a:srgbClr val="FF0000"/>
                </a:solidFill>
              </a:rPr>
              <a:t>threads</a:t>
            </a:r>
          </a:p>
          <a:p>
            <a:pPr marL="1431925" lvl="2" indent="-342900">
              <a:spcBef>
                <a:spcPct val="20000"/>
              </a:spcBef>
              <a:buFontTx/>
              <a:buChar char="•"/>
            </a:pPr>
            <a:r>
              <a:rPr lang="en-US" dirty="0"/>
              <a:t>Could be 256 (threads/block) * </a:t>
            </a:r>
            <a:r>
              <a:rPr lang="en-US" dirty="0" smtClean="0"/>
              <a:t>6 </a:t>
            </a:r>
            <a:r>
              <a:rPr lang="en-US" dirty="0"/>
              <a:t>blocks </a:t>
            </a:r>
            <a:endParaRPr lang="en-US" dirty="0" smtClean="0"/>
          </a:p>
          <a:p>
            <a:pPr marL="1431925" lvl="2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Could be 512 (threads/block) * 3 blocks, etc.</a:t>
            </a:r>
          </a:p>
          <a:p>
            <a:pPr marL="1431925" lvl="2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At least 192 threads/block to fully utilize an </a:t>
            </a:r>
            <a:r>
              <a:rPr lang="en-US" dirty="0" smtClean="0">
                <a:solidFill>
                  <a:srgbClr val="FF0000"/>
                </a:solidFill>
              </a:rPr>
              <a:t>SM</a:t>
            </a:r>
          </a:p>
          <a:p>
            <a:pPr marL="517525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For GTX980</a:t>
            </a:r>
          </a:p>
          <a:p>
            <a:pPr marL="974725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Up to </a:t>
            </a:r>
            <a:r>
              <a:rPr lang="en-US" sz="2400" b="1" dirty="0" smtClean="0">
                <a:solidFill>
                  <a:srgbClr val="FF0000"/>
                </a:solidFill>
              </a:rPr>
              <a:t>32 blocks </a:t>
            </a:r>
            <a:r>
              <a:rPr lang="en-US" sz="2400" dirty="0" smtClean="0">
                <a:solidFill>
                  <a:srgbClr val="FF0000"/>
                </a:solidFill>
              </a:rPr>
              <a:t>per SM</a:t>
            </a:r>
          </a:p>
          <a:p>
            <a:pPr marL="974725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Up to </a:t>
            </a:r>
            <a:r>
              <a:rPr lang="en-US" sz="2400" b="1" dirty="0" smtClean="0">
                <a:solidFill>
                  <a:srgbClr val="FF0000"/>
                </a:solidFill>
              </a:rPr>
              <a:t>2048 threads </a:t>
            </a:r>
            <a:r>
              <a:rPr lang="en-US" sz="2400" dirty="0" smtClean="0">
                <a:solidFill>
                  <a:srgbClr val="FF0000"/>
                </a:solidFill>
              </a:rPr>
              <a:t>per SM</a:t>
            </a:r>
          </a:p>
          <a:p>
            <a:pPr marL="974725" lvl="1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Threads </a:t>
            </a:r>
            <a:r>
              <a:rPr lang="en-US" sz="2400" dirty="0"/>
              <a:t>run concurrently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SM assigns/maintains thread id #s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000" dirty="0"/>
              <a:t>SM manages/schedules thread execution</a:t>
            </a:r>
          </a:p>
        </p:txBody>
      </p:sp>
    </p:spTree>
    <p:extLst>
      <p:ext uri="{BB962C8B-B14F-4D97-AF65-F5344CB8AC3E}">
        <p14:creationId xmlns:p14="http://schemas.microsoft.com/office/powerpoint/2010/main" val="25525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Cooperative Thread Array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Blocks into warps</a:t>
            </a:r>
          </a:p>
          <a:p>
            <a:r>
              <a:rPr lang="en-US" dirty="0"/>
              <a:t>Allocate Resources</a:t>
            </a:r>
          </a:p>
          <a:p>
            <a:pPr lvl="1"/>
            <a:r>
              <a:rPr lang="en-US" dirty="0"/>
              <a:t>Registers, Shared </a:t>
            </a:r>
            <a:r>
              <a:rPr lang="en-US" dirty="0" err="1"/>
              <a:t>Mem</a:t>
            </a:r>
            <a:r>
              <a:rPr lang="en-US" dirty="0"/>
              <a:t>, Barriers</a:t>
            </a:r>
          </a:p>
          <a:p>
            <a:r>
              <a:rPr lang="en-US" dirty="0"/>
              <a:t>Then allocate for execution</a:t>
            </a:r>
          </a:p>
        </p:txBody>
      </p:sp>
    </p:spTree>
    <p:extLst>
      <p:ext uri="{BB962C8B-B14F-4D97-AF65-F5344CB8AC3E}">
        <p14:creationId xmlns:p14="http://schemas.microsoft.com/office/powerpoint/2010/main" val="11550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Warp Scheduling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3276600" y="533400"/>
            <a:ext cx="534828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10000"/>
              </a:spcBef>
              <a:buFontTx/>
              <a:buChar char="•"/>
            </a:pPr>
            <a:r>
              <a:rPr lang="en-US" sz="2400" dirty="0"/>
              <a:t>SM hardware implements zero-overhead Warp scheduling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r>
              <a:rPr lang="en-US" sz="2000" dirty="0"/>
              <a:t>Warps whose next instruction has its operands ready for consumption are eligible for execution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r>
              <a:rPr lang="en-US" sz="2000" dirty="0"/>
              <a:t>Eligible Warps are selected for execution on a prioritized scheduling policy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r>
              <a:rPr lang="en-US" sz="2000" dirty="0"/>
              <a:t>All threads in a Warp execute the same instruction when selected</a:t>
            </a:r>
          </a:p>
          <a:p>
            <a:pPr marL="974725" lvl="1" indent="-403225">
              <a:spcBef>
                <a:spcPct val="10000"/>
              </a:spcBef>
              <a:buFontTx/>
              <a:buChar char="–"/>
            </a:pPr>
            <a:endParaRPr lang="en-US" sz="2000" dirty="0"/>
          </a:p>
          <a:p>
            <a:pPr marL="457200" indent="-457200">
              <a:spcBef>
                <a:spcPct val="10000"/>
              </a:spcBef>
              <a:buFontTx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>
                <a:solidFill>
                  <a:srgbClr val="FF0000"/>
                </a:solidFill>
              </a:rPr>
              <a:t>clock cycles </a:t>
            </a:r>
            <a:r>
              <a:rPr lang="en-US" sz="2400" dirty="0"/>
              <a:t>needed to dispatch the same instruction for all threads in a Warp in </a:t>
            </a:r>
            <a:r>
              <a:rPr lang="en-US" sz="2400" dirty="0" smtClean="0"/>
              <a:t>GF100  (older)</a:t>
            </a:r>
          </a:p>
          <a:p>
            <a:pPr marL="457200" indent="-457200">
              <a:spcBef>
                <a:spcPct val="10000"/>
              </a:spcBef>
              <a:buFontTx/>
              <a:buChar char="•"/>
            </a:pPr>
            <a:endParaRPr lang="en-US" sz="2400" dirty="0"/>
          </a:p>
          <a:p>
            <a:pPr marL="457200" indent="-457200">
              <a:spcBef>
                <a:spcPct val="10000"/>
              </a:spcBef>
              <a:buFontTx/>
              <a:buChar char="•"/>
            </a:pPr>
            <a:r>
              <a:rPr lang="en-US" sz="2400" dirty="0" smtClean="0"/>
              <a:t>GTX980: single cycle per warp</a:t>
            </a:r>
            <a:endParaRPr lang="en-US" sz="2400" dirty="0"/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838200" y="2595563"/>
            <a:ext cx="2674938" cy="508000"/>
            <a:chOff x="399" y="2392"/>
            <a:chExt cx="1685" cy="320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478" y="2392"/>
              <a:ext cx="1528" cy="320"/>
              <a:chOff x="584" y="2392"/>
              <a:chExt cx="1528" cy="320"/>
            </a:xfrm>
          </p:grpSpPr>
          <p:sp>
            <p:nvSpPr>
              <p:cNvPr id="81927" name="Line 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28" name="Line 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29" name="Line 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0" name="Line 1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1" name="Line 1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2" name="Line 1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3" name="Line 1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4" name="Line 1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5" name="Line 1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6" name="Line 1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7" name="Line 1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8" name="Line 1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39" name="Line 1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0" name="Line 2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1" name="Line 2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2" name="Line 2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43" name="Rectangle 23"/>
            <p:cNvSpPr>
              <a:spLocks noChangeArrowheads="1"/>
            </p:cNvSpPr>
            <p:nvPr/>
          </p:nvSpPr>
          <p:spPr bwMode="auto">
            <a:xfrm>
              <a:off x="399" y="2440"/>
              <a:ext cx="1685" cy="179"/>
            </a:xfrm>
            <a:prstGeom prst="rect">
              <a:avLst/>
            </a:prstGeom>
            <a:solidFill>
              <a:srgbClr val="008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8 instruction 11</a:t>
              </a:r>
            </a:p>
          </p:txBody>
        </p:sp>
      </p:grpSp>
      <p:sp>
        <p:nvSpPr>
          <p:cNvPr id="81944" name="Line 24"/>
          <p:cNvSpPr>
            <a:spLocks noChangeShapeType="1"/>
          </p:cNvSpPr>
          <p:nvPr/>
        </p:nvSpPr>
        <p:spPr bwMode="auto">
          <a:xfrm>
            <a:off x="549275" y="2620963"/>
            <a:ext cx="0" cy="292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838200" y="1600200"/>
            <a:ext cx="2674938" cy="576263"/>
          </a:xfrm>
          <a:prstGeom prst="rect">
            <a:avLst/>
          </a:prstGeom>
          <a:solidFill>
            <a:schemeClr val="folHlink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</a:rPr>
              <a:t>SM multithreaded</a:t>
            </a:r>
          </a:p>
          <a:p>
            <a:pPr algn="ctr">
              <a:lnSpc>
                <a:spcPct val="85000"/>
              </a:lnSpc>
            </a:pPr>
            <a:r>
              <a:rPr lang="en-US" b="1">
                <a:solidFill>
                  <a:schemeClr val="bg1"/>
                </a:solidFill>
              </a:rPr>
              <a:t>Warp scheduler</a:t>
            </a:r>
          </a:p>
        </p:txBody>
      </p:sp>
      <p:grpSp>
        <p:nvGrpSpPr>
          <p:cNvPr id="81946" name="Group 26"/>
          <p:cNvGrpSpPr>
            <a:grpSpLocks/>
          </p:cNvGrpSpPr>
          <p:nvPr/>
        </p:nvGrpSpPr>
        <p:grpSpPr bwMode="auto">
          <a:xfrm>
            <a:off x="838200" y="3175000"/>
            <a:ext cx="2674938" cy="508000"/>
            <a:chOff x="399" y="2720"/>
            <a:chExt cx="1685" cy="320"/>
          </a:xfrm>
        </p:grpSpPr>
        <p:grpSp>
          <p:nvGrpSpPr>
            <p:cNvPr id="81947" name="Group 27"/>
            <p:cNvGrpSpPr>
              <a:grpSpLocks/>
            </p:cNvGrpSpPr>
            <p:nvPr/>
          </p:nvGrpSpPr>
          <p:grpSpPr bwMode="auto">
            <a:xfrm>
              <a:off x="478" y="2720"/>
              <a:ext cx="1528" cy="320"/>
              <a:chOff x="584" y="2392"/>
              <a:chExt cx="1528" cy="320"/>
            </a:xfrm>
          </p:grpSpPr>
          <p:sp>
            <p:nvSpPr>
              <p:cNvPr id="81948" name="Line 2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49" name="Line 2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0" name="Line 3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1" name="Line 3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2" name="Line 3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3" name="Line 3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4" name="Line 3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6" name="Line 3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7" name="Line 3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8" name="Line 3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59" name="Line 3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0" name="Line 4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1" name="Line 4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2" name="Line 4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3" name="Line 4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64" name="Rectangle 44"/>
            <p:cNvSpPr>
              <a:spLocks noChangeArrowheads="1"/>
            </p:cNvSpPr>
            <p:nvPr/>
          </p:nvSpPr>
          <p:spPr bwMode="auto">
            <a:xfrm>
              <a:off x="399" y="2761"/>
              <a:ext cx="1685" cy="179"/>
            </a:xfrm>
            <a:prstGeom prst="rect">
              <a:avLst/>
            </a:prstGeom>
            <a:solidFill>
              <a:srgbClr val="0066FF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1 instruction 42</a:t>
              </a:r>
            </a:p>
          </p:txBody>
        </p:sp>
      </p:grpSp>
      <p:grpSp>
        <p:nvGrpSpPr>
          <p:cNvPr id="81965" name="Group 45"/>
          <p:cNvGrpSpPr>
            <a:grpSpLocks/>
          </p:cNvGrpSpPr>
          <p:nvPr/>
        </p:nvGrpSpPr>
        <p:grpSpPr bwMode="auto">
          <a:xfrm>
            <a:off x="838200" y="3756025"/>
            <a:ext cx="2674938" cy="508000"/>
            <a:chOff x="399" y="3056"/>
            <a:chExt cx="1685" cy="320"/>
          </a:xfrm>
        </p:grpSpPr>
        <p:grpSp>
          <p:nvGrpSpPr>
            <p:cNvPr id="81966" name="Group 46"/>
            <p:cNvGrpSpPr>
              <a:grpSpLocks/>
            </p:cNvGrpSpPr>
            <p:nvPr/>
          </p:nvGrpSpPr>
          <p:grpSpPr bwMode="auto">
            <a:xfrm>
              <a:off x="478" y="3056"/>
              <a:ext cx="1528" cy="320"/>
              <a:chOff x="584" y="2392"/>
              <a:chExt cx="1528" cy="320"/>
            </a:xfrm>
          </p:grpSpPr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8" name="Line 48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69" name="Line 49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0" name="Line 50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1" name="Line 51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2" name="Line 52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3" name="Line 53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4" name="Line 54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5" name="Line 55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6" name="Line 56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7" name="Line 57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8" name="Line 58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79" name="Line 59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0" name="Line 60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1" name="Line 61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2" name="Line 62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1983" name="Rectangle 63"/>
            <p:cNvSpPr>
              <a:spLocks noChangeArrowheads="1"/>
            </p:cNvSpPr>
            <p:nvPr/>
          </p:nvSpPr>
          <p:spPr bwMode="auto">
            <a:xfrm>
              <a:off x="399" y="3106"/>
              <a:ext cx="1685" cy="179"/>
            </a:xfrm>
            <a:prstGeom prst="rect">
              <a:avLst/>
            </a:prstGeom>
            <a:solidFill>
              <a:srgbClr val="FF0066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3 instruction 95</a:t>
              </a:r>
            </a:p>
          </p:txBody>
        </p:sp>
      </p:grpSp>
      <p:grpSp>
        <p:nvGrpSpPr>
          <p:cNvPr id="81984" name="Group 64"/>
          <p:cNvGrpSpPr>
            <a:grpSpLocks/>
          </p:cNvGrpSpPr>
          <p:nvPr/>
        </p:nvGrpSpPr>
        <p:grpSpPr bwMode="auto">
          <a:xfrm>
            <a:off x="838200" y="4503738"/>
            <a:ext cx="2674938" cy="508000"/>
            <a:chOff x="399" y="3528"/>
            <a:chExt cx="1685" cy="320"/>
          </a:xfrm>
        </p:grpSpPr>
        <p:grpSp>
          <p:nvGrpSpPr>
            <p:cNvPr id="81985" name="Group 65"/>
            <p:cNvGrpSpPr>
              <a:grpSpLocks/>
            </p:cNvGrpSpPr>
            <p:nvPr/>
          </p:nvGrpSpPr>
          <p:grpSpPr bwMode="auto">
            <a:xfrm>
              <a:off x="478" y="3528"/>
              <a:ext cx="1528" cy="320"/>
              <a:chOff x="584" y="2392"/>
              <a:chExt cx="1528" cy="320"/>
            </a:xfrm>
          </p:grpSpPr>
          <p:sp>
            <p:nvSpPr>
              <p:cNvPr id="81986" name="Line 66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7" name="Line 67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8" name="Line 68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9" name="Line 69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0" name="Line 70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1" name="Line 71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2" name="Line 72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3" name="Line 73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4" name="Line 74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5" name="Line 75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6" name="Line 76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7" name="Line 77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8" name="Line 78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9" name="Line 79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0" name="Line 80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1" name="Line 81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02" name="Rectangle 82"/>
            <p:cNvSpPr>
              <a:spLocks noChangeArrowheads="1"/>
            </p:cNvSpPr>
            <p:nvPr/>
          </p:nvSpPr>
          <p:spPr bwMode="auto">
            <a:xfrm>
              <a:off x="399" y="3580"/>
              <a:ext cx="1685" cy="179"/>
            </a:xfrm>
            <a:prstGeom prst="rect">
              <a:avLst/>
            </a:prstGeom>
            <a:solidFill>
              <a:srgbClr val="008000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8 instruction 12</a:t>
              </a:r>
            </a:p>
          </p:txBody>
        </p:sp>
      </p:grpSp>
      <p:sp>
        <p:nvSpPr>
          <p:cNvPr id="82003" name="Line 83"/>
          <p:cNvSpPr>
            <a:spLocks noChangeShapeType="1"/>
          </p:cNvSpPr>
          <p:nvPr/>
        </p:nvSpPr>
        <p:spPr bwMode="auto">
          <a:xfrm>
            <a:off x="2176463" y="2182813"/>
            <a:ext cx="0" cy="3683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 type="triangle" w="lg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04" name="Rectangle 84"/>
          <p:cNvSpPr>
            <a:spLocks noChangeArrowheads="1"/>
          </p:cNvSpPr>
          <p:nvPr/>
        </p:nvSpPr>
        <p:spPr bwMode="auto">
          <a:xfrm>
            <a:off x="838200" y="4349750"/>
            <a:ext cx="2674938" cy="555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30000"/>
              </a:lnSpc>
              <a:spcBef>
                <a:spcPct val="10000"/>
              </a:spcBef>
            </a:pPr>
            <a:r>
              <a:rPr lang="en-US" b="1"/>
              <a:t>.</a:t>
            </a:r>
            <a:br>
              <a:rPr lang="en-US" b="1"/>
            </a:br>
            <a:r>
              <a:rPr lang="en-US" b="1"/>
              <a:t>.</a:t>
            </a:r>
            <a:br>
              <a:rPr lang="en-US" b="1"/>
            </a:br>
            <a:r>
              <a:rPr lang="en-US" b="1"/>
              <a:t>.</a:t>
            </a:r>
          </a:p>
        </p:txBody>
      </p:sp>
      <p:sp>
        <p:nvSpPr>
          <p:cNvPr id="82005" name="Text Box 85"/>
          <p:cNvSpPr txBox="1">
            <a:spLocks noChangeArrowheads="1"/>
          </p:cNvSpPr>
          <p:nvPr/>
        </p:nvSpPr>
        <p:spPr bwMode="auto">
          <a:xfrm>
            <a:off x="228600" y="2292350"/>
            <a:ext cx="654050" cy="32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b="1"/>
              <a:t>time</a:t>
            </a:r>
          </a:p>
        </p:txBody>
      </p:sp>
      <p:grpSp>
        <p:nvGrpSpPr>
          <p:cNvPr id="82006" name="Group 86"/>
          <p:cNvGrpSpPr>
            <a:grpSpLocks/>
          </p:cNvGrpSpPr>
          <p:nvPr/>
        </p:nvGrpSpPr>
        <p:grpSpPr bwMode="auto">
          <a:xfrm>
            <a:off x="838200" y="5084763"/>
            <a:ext cx="2674938" cy="508000"/>
            <a:chOff x="399" y="3856"/>
            <a:chExt cx="1685" cy="320"/>
          </a:xfrm>
        </p:grpSpPr>
        <p:grpSp>
          <p:nvGrpSpPr>
            <p:cNvPr id="82007" name="Group 87"/>
            <p:cNvGrpSpPr>
              <a:grpSpLocks/>
            </p:cNvGrpSpPr>
            <p:nvPr/>
          </p:nvGrpSpPr>
          <p:grpSpPr bwMode="auto">
            <a:xfrm>
              <a:off x="478" y="3856"/>
              <a:ext cx="1528" cy="320"/>
              <a:chOff x="584" y="2392"/>
              <a:chExt cx="1528" cy="320"/>
            </a:xfrm>
          </p:grpSpPr>
          <p:sp>
            <p:nvSpPr>
              <p:cNvPr id="82008" name="Line 88"/>
              <p:cNvSpPr>
                <a:spLocks noChangeShapeType="1"/>
              </p:cNvSpPr>
              <p:nvPr/>
            </p:nvSpPr>
            <p:spPr bwMode="auto">
              <a:xfrm>
                <a:off x="58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9" name="Line 89"/>
              <p:cNvSpPr>
                <a:spLocks noChangeShapeType="1"/>
              </p:cNvSpPr>
              <p:nvPr/>
            </p:nvSpPr>
            <p:spPr bwMode="auto">
              <a:xfrm>
                <a:off x="68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0" name="Line 90"/>
              <p:cNvSpPr>
                <a:spLocks noChangeShapeType="1"/>
              </p:cNvSpPr>
              <p:nvPr/>
            </p:nvSpPr>
            <p:spPr bwMode="auto">
              <a:xfrm>
                <a:off x="78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1" name="Line 91"/>
              <p:cNvSpPr>
                <a:spLocks noChangeShapeType="1"/>
              </p:cNvSpPr>
              <p:nvPr/>
            </p:nvSpPr>
            <p:spPr bwMode="auto">
              <a:xfrm>
                <a:off x="889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2" name="Line 92"/>
              <p:cNvSpPr>
                <a:spLocks noChangeShapeType="1"/>
              </p:cNvSpPr>
              <p:nvPr/>
            </p:nvSpPr>
            <p:spPr bwMode="auto">
              <a:xfrm>
                <a:off x="991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3" name="Line 93"/>
              <p:cNvSpPr>
                <a:spLocks noChangeShapeType="1"/>
              </p:cNvSpPr>
              <p:nvPr/>
            </p:nvSpPr>
            <p:spPr bwMode="auto">
              <a:xfrm>
                <a:off x="1093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4" name="Line 94"/>
              <p:cNvSpPr>
                <a:spLocks noChangeShapeType="1"/>
              </p:cNvSpPr>
              <p:nvPr/>
            </p:nvSpPr>
            <p:spPr bwMode="auto">
              <a:xfrm>
                <a:off x="1195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5" name="Line 95"/>
              <p:cNvSpPr>
                <a:spLocks noChangeShapeType="1"/>
              </p:cNvSpPr>
              <p:nvPr/>
            </p:nvSpPr>
            <p:spPr bwMode="auto">
              <a:xfrm>
                <a:off x="1297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6" name="Line 96"/>
              <p:cNvSpPr>
                <a:spLocks noChangeShapeType="1"/>
              </p:cNvSpPr>
              <p:nvPr/>
            </p:nvSpPr>
            <p:spPr bwMode="auto">
              <a:xfrm>
                <a:off x="139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7" name="Line 97"/>
              <p:cNvSpPr>
                <a:spLocks noChangeShapeType="1"/>
              </p:cNvSpPr>
              <p:nvPr/>
            </p:nvSpPr>
            <p:spPr bwMode="auto">
              <a:xfrm>
                <a:off x="150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8" name="Line 98"/>
              <p:cNvSpPr>
                <a:spLocks noChangeShapeType="1"/>
              </p:cNvSpPr>
              <p:nvPr/>
            </p:nvSpPr>
            <p:spPr bwMode="auto">
              <a:xfrm>
                <a:off x="160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9" name="Line 99"/>
              <p:cNvSpPr>
                <a:spLocks noChangeShapeType="1"/>
              </p:cNvSpPr>
              <p:nvPr/>
            </p:nvSpPr>
            <p:spPr bwMode="auto">
              <a:xfrm>
                <a:off x="1704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0" name="Line 100"/>
              <p:cNvSpPr>
                <a:spLocks noChangeShapeType="1"/>
              </p:cNvSpPr>
              <p:nvPr/>
            </p:nvSpPr>
            <p:spPr bwMode="auto">
              <a:xfrm>
                <a:off x="1806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1" name="Line 101"/>
              <p:cNvSpPr>
                <a:spLocks noChangeShapeType="1"/>
              </p:cNvSpPr>
              <p:nvPr/>
            </p:nvSpPr>
            <p:spPr bwMode="auto">
              <a:xfrm>
                <a:off x="1908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2" name="Line 102"/>
              <p:cNvSpPr>
                <a:spLocks noChangeShapeType="1"/>
              </p:cNvSpPr>
              <p:nvPr/>
            </p:nvSpPr>
            <p:spPr bwMode="auto">
              <a:xfrm>
                <a:off x="2010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3" name="Line 103"/>
              <p:cNvSpPr>
                <a:spLocks noChangeShapeType="1"/>
              </p:cNvSpPr>
              <p:nvPr/>
            </p:nvSpPr>
            <p:spPr bwMode="auto">
              <a:xfrm>
                <a:off x="2112" y="2392"/>
                <a:ext cx="0" cy="3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24" name="Rectangle 104"/>
            <p:cNvSpPr>
              <a:spLocks noChangeArrowheads="1"/>
            </p:cNvSpPr>
            <p:nvPr/>
          </p:nvSpPr>
          <p:spPr bwMode="auto">
            <a:xfrm>
              <a:off x="399" y="3902"/>
              <a:ext cx="1685" cy="179"/>
            </a:xfrm>
            <a:prstGeom prst="rect">
              <a:avLst/>
            </a:prstGeom>
            <a:solidFill>
              <a:srgbClr val="FF0066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warp 3 instruction 96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How many warps are there?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If </a:t>
            </a:r>
            <a:r>
              <a:rPr lang="en-US" sz="2800" b="1" dirty="0"/>
              <a:t>3 blocks </a:t>
            </a:r>
            <a:r>
              <a:rPr lang="en-US" sz="2800" dirty="0"/>
              <a:t>are assigned to an SM and </a:t>
            </a:r>
            <a:endParaRPr lang="en-US" sz="2800" dirty="0" smtClean="0"/>
          </a:p>
          <a:p>
            <a:r>
              <a:rPr lang="en-US" sz="2800" dirty="0"/>
              <a:t>E</a:t>
            </a:r>
            <a:r>
              <a:rPr lang="en-US" sz="2800" dirty="0" smtClean="0"/>
              <a:t>ach </a:t>
            </a:r>
            <a:r>
              <a:rPr lang="en-US" sz="2800" dirty="0"/>
              <a:t>Block has 256 threads, </a:t>
            </a:r>
            <a:endParaRPr lang="en-US" sz="2800" dirty="0" smtClean="0"/>
          </a:p>
          <a:p>
            <a:r>
              <a:rPr lang="en-US" sz="2800" dirty="0" smtClean="0"/>
              <a:t>how </a:t>
            </a:r>
            <a:r>
              <a:rPr lang="en-US" sz="2800" dirty="0"/>
              <a:t>many Warps are there in an SM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pPr lvl="1"/>
            <a:r>
              <a:rPr lang="en-US" sz="2400" dirty="0"/>
              <a:t>Each Block is divided into 256/32 = 8 </a:t>
            </a:r>
            <a:r>
              <a:rPr lang="en-US" sz="2400" dirty="0" smtClean="0"/>
              <a:t>Warps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There are 8 * 3 = 24 Warps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At any point in time, only one of the 24 Warps will be selected for instruction fetch and execution</a:t>
            </a:r>
            <a:r>
              <a:rPr lang="en-US" sz="2400" dirty="0" smtClean="0"/>
              <a:t>.</a:t>
            </a:r>
          </a:p>
          <a:p>
            <a:pPr lvl="2"/>
            <a:r>
              <a:rPr lang="en-US" sz="2000" dirty="0" smtClean="0"/>
              <a:t>More on this later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Warp Scheduling Ramifications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2800" dirty="0"/>
              <a:t>If one global memory access is needed for </a:t>
            </a:r>
            <a:r>
              <a:rPr lang="en-US" sz="2800" b="1" dirty="0"/>
              <a:t>every 4 instructions</a:t>
            </a:r>
          </a:p>
          <a:p>
            <a:pPr lvl="1">
              <a:spcBef>
                <a:spcPct val="10000"/>
              </a:spcBef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minimal of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25 Warps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are needed to fully tolerate a 200-cycle memory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latency (older hardware)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Need to hide 200 cycles every four instructions</a:t>
            </a:r>
          </a:p>
          <a:p>
            <a:pPr lvl="1"/>
            <a:r>
              <a:rPr lang="en-US" dirty="0"/>
              <a:t>Every Warp occupies </a:t>
            </a:r>
            <a:r>
              <a:rPr lang="en-US" dirty="0" smtClean="0"/>
              <a:t>2 </a:t>
            </a:r>
            <a:r>
              <a:rPr lang="en-US" dirty="0"/>
              <a:t>cycles during which the same instruction </a:t>
            </a:r>
            <a:r>
              <a:rPr lang="en-US" dirty="0" smtClean="0"/>
              <a:t>executes (Older Hardware)</a:t>
            </a:r>
            <a:endParaRPr lang="en-US" dirty="0"/>
          </a:p>
          <a:p>
            <a:pPr lvl="1"/>
            <a:r>
              <a:rPr lang="en-US" dirty="0"/>
              <a:t>Every 4 </a:t>
            </a:r>
            <a:r>
              <a:rPr lang="en-US" dirty="0" err="1"/>
              <a:t>insts</a:t>
            </a:r>
            <a:r>
              <a:rPr lang="en-US" dirty="0"/>
              <a:t> a thread stalls</a:t>
            </a:r>
          </a:p>
          <a:p>
            <a:pPr lvl="1"/>
            <a:r>
              <a:rPr lang="en-US" dirty="0"/>
              <a:t>Every </a:t>
            </a:r>
            <a:r>
              <a:rPr lang="en-US" dirty="0" smtClean="0"/>
              <a:t>8 </a:t>
            </a:r>
            <a:r>
              <a:rPr lang="en-US" dirty="0"/>
              <a:t>cycles a thread stalls</a:t>
            </a:r>
          </a:p>
          <a:p>
            <a:pPr lvl="1"/>
            <a:r>
              <a:rPr lang="en-US" dirty="0" smtClean="0"/>
              <a:t>200/8 =25 </a:t>
            </a:r>
            <a:r>
              <a:rPr lang="en-US" dirty="0"/>
              <a:t>or at least </a:t>
            </a:r>
            <a:r>
              <a:rPr lang="en-US" dirty="0" smtClean="0"/>
              <a:t>25 </a:t>
            </a:r>
            <a:r>
              <a:rPr lang="en-US" dirty="0"/>
              <a:t>warps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Warp Scheduling Ramifications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"/>
              </a:spcBef>
            </a:pPr>
            <a:r>
              <a:rPr lang="en-US" sz="2800" dirty="0"/>
              <a:t>If one global memory access is needed for </a:t>
            </a:r>
            <a:r>
              <a:rPr lang="en-US" sz="2800" b="1" dirty="0"/>
              <a:t>every 4 instructions</a:t>
            </a:r>
          </a:p>
          <a:p>
            <a:pPr lvl="1">
              <a:spcBef>
                <a:spcPct val="10000"/>
              </a:spcBef>
            </a:pP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minimal of </a:t>
            </a:r>
            <a:r>
              <a:rPr lang="en-US" sz="2400" b="1" dirty="0" smtClean="0">
                <a:solidFill>
                  <a:srgbClr val="FF0000"/>
                </a:solidFill>
              </a:rPr>
              <a:t>50 </a:t>
            </a:r>
            <a:r>
              <a:rPr lang="en-US" sz="2400" b="1" dirty="0" smtClean="0">
                <a:solidFill>
                  <a:srgbClr val="FF0000"/>
                </a:solidFill>
              </a:rPr>
              <a:t>Warps 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are needed to fully tolerate a 200-cycle memory 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latency (older hardware)</a:t>
            </a:r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Need to hide 200 cycles every four instructions</a:t>
            </a:r>
          </a:p>
          <a:p>
            <a:pPr lvl="1"/>
            <a:r>
              <a:rPr lang="en-US" dirty="0"/>
              <a:t>Every Warp </a:t>
            </a:r>
            <a:r>
              <a:rPr lang="en-US" dirty="0" smtClean="0"/>
              <a:t>occupies </a:t>
            </a:r>
            <a:r>
              <a:rPr lang="en-US" b="1" dirty="0" smtClean="0"/>
              <a:t>1 cycle</a:t>
            </a:r>
            <a:r>
              <a:rPr lang="en-US" dirty="0" smtClean="0"/>
              <a:t> </a:t>
            </a:r>
            <a:r>
              <a:rPr lang="en-US" dirty="0"/>
              <a:t>during which the same instruction </a:t>
            </a:r>
            <a:r>
              <a:rPr lang="en-US" dirty="0" smtClean="0"/>
              <a:t>executes</a:t>
            </a:r>
            <a:endParaRPr lang="en-US" dirty="0"/>
          </a:p>
          <a:p>
            <a:pPr lvl="1"/>
            <a:r>
              <a:rPr lang="en-US" dirty="0"/>
              <a:t>Every 4 </a:t>
            </a:r>
            <a:r>
              <a:rPr lang="en-US" dirty="0" err="1"/>
              <a:t>insts</a:t>
            </a:r>
            <a:r>
              <a:rPr lang="en-US" dirty="0"/>
              <a:t> a thread stalls</a:t>
            </a:r>
          </a:p>
          <a:p>
            <a:pPr lvl="1"/>
            <a:r>
              <a:rPr lang="en-US" dirty="0"/>
              <a:t>Every </a:t>
            </a:r>
            <a:r>
              <a:rPr lang="en-US" dirty="0" smtClean="0"/>
              <a:t>4 </a:t>
            </a:r>
            <a:r>
              <a:rPr lang="en-US" dirty="0"/>
              <a:t>cycles a thread stalls</a:t>
            </a:r>
          </a:p>
          <a:p>
            <a:pPr lvl="1"/>
            <a:r>
              <a:rPr lang="en-US" dirty="0" smtClean="0"/>
              <a:t>200/4 = 50 </a:t>
            </a:r>
            <a:r>
              <a:rPr lang="en-US" dirty="0"/>
              <a:t>or at least </a:t>
            </a:r>
            <a:r>
              <a:rPr lang="en-US" dirty="0" smtClean="0"/>
              <a:t>50 </a:t>
            </a:r>
            <a:r>
              <a:rPr lang="en-US" dirty="0"/>
              <a:t>warps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Granularity </a:t>
            </a:r>
            <a:r>
              <a:rPr lang="en-US" sz="2400" dirty="0" smtClean="0"/>
              <a:t>Considerations: Block &amp; Thread limits per SM</a:t>
            </a:r>
            <a:endParaRPr lang="en-US" sz="2400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 Matrix </a:t>
            </a:r>
            <a:r>
              <a:rPr lang="en-US" sz="2800" dirty="0" smtClean="0"/>
              <a:t>Multiplication or any 2D-type of computation, </a:t>
            </a:r>
            <a:r>
              <a:rPr lang="en-US" sz="2800" dirty="0"/>
              <a:t>should I use 8X8, 16X16 or 32X32 tiles</a:t>
            </a:r>
            <a:r>
              <a:rPr lang="en-US" sz="2800" dirty="0" smtClean="0"/>
              <a:t>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Older hardware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For 8X8</a:t>
            </a:r>
            <a:r>
              <a:rPr lang="en-US" sz="2400" dirty="0"/>
              <a:t>, we have 64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</a:t>
            </a:r>
            <a:r>
              <a:rPr lang="en-US" sz="2000" dirty="0" smtClean="0"/>
              <a:t>2048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up to</a:t>
            </a:r>
            <a:r>
              <a:rPr lang="en-US" sz="2000" dirty="0" smtClean="0"/>
              <a:t> 24 </a:t>
            </a:r>
            <a:r>
              <a:rPr lang="en-US" sz="2000" dirty="0"/>
              <a:t>Blocks. 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8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only </a:t>
            </a:r>
            <a:r>
              <a:rPr lang="en-US" sz="2000" dirty="0">
                <a:solidFill>
                  <a:srgbClr val="FF0000"/>
                </a:solidFill>
              </a:rPr>
              <a:t>512 threads </a:t>
            </a:r>
            <a:r>
              <a:rPr lang="en-US" sz="2000" dirty="0"/>
              <a:t>will go into each </a:t>
            </a:r>
            <a:r>
              <a:rPr lang="en-US" sz="2000" dirty="0" smtClean="0"/>
              <a:t>SM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For 16X16</a:t>
            </a:r>
            <a:r>
              <a:rPr lang="en-US" sz="2400" dirty="0"/>
              <a:t>, we have 256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1536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up </a:t>
            </a:r>
            <a:r>
              <a:rPr lang="en-US" sz="2000" dirty="0"/>
              <a:t>to </a:t>
            </a:r>
            <a:r>
              <a:rPr lang="en-US" sz="2000" dirty="0" smtClean="0"/>
              <a:t>6 Blocks.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8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full </a:t>
            </a:r>
            <a:r>
              <a:rPr lang="en-US" sz="2000" dirty="0">
                <a:solidFill>
                  <a:srgbClr val="FF0000"/>
                </a:solidFill>
              </a:rPr>
              <a:t>capacity </a:t>
            </a:r>
            <a:r>
              <a:rPr lang="en-US" sz="2000" dirty="0"/>
              <a:t>unless other resource considerations overrule</a:t>
            </a:r>
            <a:r>
              <a:rPr lang="en-US" sz="2000" dirty="0" smtClean="0"/>
              <a:t>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For </a:t>
            </a:r>
            <a:r>
              <a:rPr lang="en-US" sz="2400" b="1" dirty="0"/>
              <a:t>32X32</a:t>
            </a:r>
            <a:r>
              <a:rPr lang="en-US" sz="2400" dirty="0"/>
              <a:t>, we have 1024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1536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up to 1 Block.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8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Only </a:t>
            </a:r>
            <a:r>
              <a:rPr lang="en-US" sz="2000" dirty="0" smtClean="0">
                <a:solidFill>
                  <a:srgbClr val="FF0000"/>
                </a:solidFill>
              </a:rPr>
              <a:t>1024 threads </a:t>
            </a:r>
            <a:r>
              <a:rPr lang="en-US" sz="2000" dirty="0" smtClean="0"/>
              <a:t>will go to each SM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For 64x64</a:t>
            </a:r>
            <a:r>
              <a:rPr lang="en-US" sz="2400" dirty="0" smtClean="0"/>
              <a:t>, we have 4096 threads per Block.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Thread/block limit = 1024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Not </a:t>
            </a:r>
            <a:r>
              <a:rPr lang="en-US" sz="2000" dirty="0">
                <a:solidFill>
                  <a:srgbClr val="FF0000"/>
                </a:solidFill>
              </a:rPr>
              <a:t>even one </a:t>
            </a:r>
            <a:r>
              <a:rPr lang="en-US" sz="2000" dirty="0"/>
              <a:t>can fit into an SM.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9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Lab Systems: Processor, board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i7 4790 </a:t>
            </a:r>
            <a:r>
              <a:rPr lang="en-US" dirty="0" smtClean="0"/>
              <a:t>@ 3.6GHz (4Ghz Turbo – one core)</a:t>
            </a:r>
          </a:p>
          <a:p>
            <a:pPr lvl="1"/>
            <a:r>
              <a:rPr lang="en-US" dirty="0" smtClean="0"/>
              <a:t>Launched Q4’14</a:t>
            </a:r>
          </a:p>
          <a:p>
            <a:pPr lvl="1"/>
            <a:r>
              <a:rPr lang="en-US" dirty="0" smtClean="0"/>
              <a:t>Cores: 4, two threads/core</a:t>
            </a:r>
          </a:p>
          <a:p>
            <a:pPr lvl="1"/>
            <a:r>
              <a:rPr lang="en-US" dirty="0" smtClean="0"/>
              <a:t>L1D/L1I: 32/32KB (64B/cycle read 32B/cycle write)</a:t>
            </a:r>
          </a:p>
          <a:p>
            <a:pPr lvl="1"/>
            <a:r>
              <a:rPr lang="en-US" dirty="0" smtClean="0"/>
              <a:t>L2: 256KB</a:t>
            </a:r>
          </a:p>
          <a:p>
            <a:pPr lvl="1"/>
            <a:r>
              <a:rPr lang="en-US" dirty="0" smtClean="0"/>
              <a:t>L3: 8MB</a:t>
            </a:r>
          </a:p>
          <a:p>
            <a:pPr lvl="1"/>
            <a:r>
              <a:rPr lang="en-US" dirty="0" err="1" smtClean="0"/>
              <a:t>Mem</a:t>
            </a:r>
            <a:r>
              <a:rPr lang="en-US" dirty="0" smtClean="0"/>
              <a:t> Bus: 1333Mhz</a:t>
            </a:r>
          </a:p>
          <a:p>
            <a:pPr lvl="1"/>
            <a:r>
              <a:rPr lang="en-US" dirty="0" smtClean="0"/>
              <a:t>45nm, 95W</a:t>
            </a:r>
          </a:p>
          <a:p>
            <a:r>
              <a:rPr lang="en-US" dirty="0" smtClean="0"/>
              <a:t>ASUS </a:t>
            </a:r>
            <a:r>
              <a:rPr lang="en-US" dirty="0"/>
              <a:t>Q87M-E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Intel Q87 Chipset</a:t>
            </a:r>
          </a:p>
          <a:p>
            <a:r>
              <a:rPr lang="en-US" dirty="0" smtClean="0"/>
              <a:t>16GB memory</a:t>
            </a:r>
          </a:p>
          <a:p>
            <a:pPr lvl="1"/>
            <a:r>
              <a:rPr lang="en-US" dirty="0" smtClean="0"/>
              <a:t>No details on bandwidth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3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Granularity </a:t>
            </a:r>
            <a:r>
              <a:rPr lang="en-US" sz="2400" dirty="0" smtClean="0"/>
              <a:t>Considerations: Block &amp; Thread limits per SM</a:t>
            </a:r>
            <a:endParaRPr lang="en-US" sz="2400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9144000" cy="5715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 Matrix </a:t>
            </a:r>
            <a:r>
              <a:rPr lang="en-US" sz="2800" dirty="0" smtClean="0"/>
              <a:t>Multiplication or any 2D-type of computation, </a:t>
            </a:r>
            <a:r>
              <a:rPr lang="en-US" sz="2800" dirty="0"/>
              <a:t>should I use </a:t>
            </a:r>
            <a:r>
              <a:rPr lang="en-US" sz="2800" dirty="0" smtClean="0"/>
              <a:t>8X8</a:t>
            </a:r>
            <a:r>
              <a:rPr lang="en-US" sz="2800" dirty="0"/>
              <a:t>, 16X16 or 32X32 tiles</a:t>
            </a:r>
            <a:r>
              <a:rPr lang="en-US" sz="2800" dirty="0" smtClean="0"/>
              <a:t>?</a:t>
            </a:r>
            <a:endParaRPr lang="en-US" sz="2400" b="1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For </a:t>
            </a:r>
            <a:r>
              <a:rPr lang="en-US" sz="2400" b="1" dirty="0"/>
              <a:t>8X8</a:t>
            </a:r>
            <a:r>
              <a:rPr lang="en-US" sz="2400" dirty="0"/>
              <a:t>, we have 64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</a:t>
            </a:r>
            <a:r>
              <a:rPr lang="en-US" sz="2000" dirty="0" smtClean="0"/>
              <a:t> 2048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up to</a:t>
            </a:r>
            <a:r>
              <a:rPr lang="en-US" sz="2000" dirty="0" smtClean="0"/>
              <a:t> </a:t>
            </a:r>
            <a:r>
              <a:rPr lang="en-US" sz="2000" dirty="0" smtClean="0"/>
              <a:t>32 </a:t>
            </a:r>
            <a:r>
              <a:rPr lang="en-US" sz="2000" dirty="0"/>
              <a:t>Blocks. 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</a:t>
            </a:r>
            <a:r>
              <a:rPr lang="en-US" sz="2000" dirty="0" smtClean="0"/>
              <a:t>32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</a:rPr>
              <a:t>2048 threads </a:t>
            </a:r>
            <a:r>
              <a:rPr lang="en-US" sz="2000" dirty="0"/>
              <a:t>unless other resource considerations overrule.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For 16X16</a:t>
            </a:r>
            <a:r>
              <a:rPr lang="en-US" sz="2400" dirty="0"/>
              <a:t>, we have 256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</a:t>
            </a:r>
            <a:r>
              <a:rPr lang="en-US" sz="2000" dirty="0" smtClean="0"/>
              <a:t>2048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up </a:t>
            </a:r>
            <a:r>
              <a:rPr lang="en-US" sz="2000" dirty="0"/>
              <a:t>to </a:t>
            </a:r>
            <a:r>
              <a:rPr lang="en-US" sz="2000" dirty="0" smtClean="0"/>
              <a:t>16 </a:t>
            </a:r>
            <a:r>
              <a:rPr lang="en-US" sz="2000" dirty="0" smtClean="0"/>
              <a:t>Blocks.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</a:t>
            </a:r>
            <a:r>
              <a:rPr lang="en-US" sz="2000" dirty="0" smtClean="0"/>
              <a:t>32 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2048 threads </a:t>
            </a:r>
            <a:r>
              <a:rPr lang="en-US" sz="2000" dirty="0" smtClean="0"/>
              <a:t>unless </a:t>
            </a:r>
            <a:r>
              <a:rPr lang="en-US" sz="2000" dirty="0"/>
              <a:t>other resource considerations overrule</a:t>
            </a:r>
            <a:r>
              <a:rPr lang="en-US" sz="2000" dirty="0" smtClean="0"/>
              <a:t>.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For </a:t>
            </a:r>
            <a:r>
              <a:rPr lang="en-US" sz="2400" b="1" dirty="0"/>
              <a:t>32X32</a:t>
            </a:r>
            <a:r>
              <a:rPr lang="en-US" sz="2400" dirty="0"/>
              <a:t>, we have 1024 threads per Block. 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Thread/SM limit = </a:t>
            </a:r>
            <a:r>
              <a:rPr lang="en-US" sz="2000" dirty="0" smtClean="0"/>
              <a:t>2048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up to </a:t>
            </a:r>
            <a:r>
              <a:rPr lang="en-US" sz="2000" dirty="0" smtClean="0"/>
              <a:t>2 Blocks.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n-US" sz="2000" dirty="0" smtClean="0"/>
              <a:t>Blocks/SM limit = </a:t>
            </a:r>
            <a:r>
              <a:rPr lang="en-US" sz="2000" dirty="0" smtClean="0"/>
              <a:t>32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Only </a:t>
            </a:r>
            <a:r>
              <a:rPr lang="en-US" sz="2000" dirty="0" smtClean="0">
                <a:solidFill>
                  <a:srgbClr val="FF0000"/>
                </a:solidFill>
              </a:rPr>
              <a:t>2048 threads </a:t>
            </a:r>
            <a:r>
              <a:rPr lang="en-US" sz="2000" dirty="0" smtClean="0"/>
              <a:t>will go to each SM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/>
              <a:t>For 64x64</a:t>
            </a:r>
            <a:r>
              <a:rPr lang="en-US" sz="2400" dirty="0" smtClean="0"/>
              <a:t>, we have 4096 threads per Block. 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Thread/block limit = </a:t>
            </a:r>
            <a:r>
              <a:rPr lang="en-US" sz="2000" dirty="0" smtClean="0"/>
              <a:t>2048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Not </a:t>
            </a:r>
            <a:r>
              <a:rPr lang="en-US" sz="2000" dirty="0">
                <a:solidFill>
                  <a:srgbClr val="FF0000"/>
                </a:solidFill>
              </a:rPr>
              <a:t>even one </a:t>
            </a:r>
            <a:r>
              <a:rPr lang="en-US" sz="2000" dirty="0"/>
              <a:t>can fit into an SM.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76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SM Instruction Buffer – Warp </a:t>
            </a:r>
            <a:r>
              <a:rPr lang="en-US" sz="2400" dirty="0" smtClean="0"/>
              <a:t>Scheduling (ref)</a:t>
            </a:r>
            <a:endParaRPr lang="en-US" sz="2400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381000"/>
            <a:ext cx="6705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Fetch one warp instruction/cycle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from instruction L1 cache 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into any instruction buffer slot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Issue one “ready-to-go” warp instruction/cycle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from any warp - instruction buffer slot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operand </a:t>
            </a:r>
            <a:r>
              <a:rPr lang="en-US" sz="2400" dirty="0" err="1"/>
              <a:t>scoreboarding</a:t>
            </a:r>
            <a:r>
              <a:rPr lang="en-US" sz="2400" dirty="0"/>
              <a:t> used to prevent hazards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Issue selection based on round-robin/age of </a:t>
            </a:r>
            <a:r>
              <a:rPr lang="en-US" sz="2800" dirty="0" smtClean="0"/>
              <a:t>warp: not public</a:t>
            </a:r>
            <a:endParaRPr lang="en-US" sz="2800" dirty="0"/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SM broadcasts the same instruction to 32 Threads of a </a:t>
            </a:r>
            <a:r>
              <a:rPr lang="en-US" sz="2800" dirty="0" smtClean="0"/>
              <a:t>Warp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That’s the theory </a:t>
            </a:r>
            <a:r>
              <a:rPr lang="en-US" sz="2800" dirty="0" smtClean="0">
                <a:sym typeface="Wingdings" pitchFamily="2" charset="2"/>
              </a:rPr>
              <a:t> warp scheduling may use heuristics</a:t>
            </a:r>
            <a:endParaRPr lang="en-US" sz="2800" dirty="0"/>
          </a:p>
        </p:txBody>
      </p:sp>
      <p:sp>
        <p:nvSpPr>
          <p:cNvPr id="86021" name="AutoShape 5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86029" name="Rectangle 13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1" name="Rectangle 15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5" name="Rectangle 19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6" name="Rectangle 20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</a:t>
            </a:r>
            <a:endParaRPr lang="en-US" sz="2000"/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86038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39" name="Rectangle 23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0" name="Rectangle 24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</a:t>
            </a:r>
            <a:endParaRPr lang="en-US" sz="2000"/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86042" name="Rectangle 26"/>
          <p:cNvSpPr>
            <a:spLocks noChangeArrowheads="1"/>
          </p:cNvSpPr>
          <p:nvPr/>
        </p:nvSpPr>
        <p:spPr bwMode="auto">
          <a:xfrm>
            <a:off x="80184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86044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Shared</a:t>
            </a:r>
            <a:endParaRPr lang="en-US" sz="2000"/>
          </a:p>
        </p:txBody>
      </p:sp>
      <p:sp>
        <p:nvSpPr>
          <p:cNvPr id="86047" name="Rectangle 31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Mem</a:t>
            </a:r>
            <a:endParaRPr lang="en-US" sz="2000"/>
          </a:p>
        </p:txBody>
      </p:sp>
      <p:sp>
        <p:nvSpPr>
          <p:cNvPr id="86048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49" name="Rectangle 33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0" name="Rectangle 34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86051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3" name="Rectangle 37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6" name="Rectangle 40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86057" name="Line 41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8" name="Freeform 42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59" name="Line 43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0" name="Freeform 44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1" name="Line 45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2" name="Freeform 46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3" name="Line 47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4" name="Freeform 48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5" name="Line 49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6" name="Freeform 50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7" name="Line 51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8" name="Freeform 52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69" name="Line 53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0" name="Freeform 54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1" name="Rectangle 55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86072" name="Line 56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3" name="Freeform 57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4" name="Line 58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5" name="Freeform 59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6" name="Freeform 60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7" name="Freeform 61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8" name="Freeform 62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6079" name="Freeform 63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Architecture – GTX980 – GT204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Q4, 2014</a:t>
            </a:r>
          </a:p>
          <a:p>
            <a:r>
              <a:rPr lang="en-US" dirty="0" smtClean="0"/>
              <a:t>28nm</a:t>
            </a:r>
          </a:p>
          <a:p>
            <a:r>
              <a:rPr lang="en-US" dirty="0" smtClean="0"/>
              <a:t>5.2B </a:t>
            </a:r>
            <a:r>
              <a:rPr lang="en-US" dirty="0" err="1" smtClean="0"/>
              <a:t>xtors</a:t>
            </a:r>
            <a:endParaRPr lang="en-US" dirty="0" smtClean="0"/>
          </a:p>
          <a:p>
            <a:r>
              <a:rPr lang="en-US" dirty="0" smtClean="0"/>
              <a:t>398mm^2</a:t>
            </a:r>
          </a:p>
          <a:p>
            <a:r>
              <a:rPr lang="en-US" dirty="0" smtClean="0"/>
              <a:t>PCIE3.0</a:t>
            </a:r>
          </a:p>
          <a:p>
            <a:r>
              <a:rPr lang="en-US" dirty="0" smtClean="0"/>
              <a:t>1.126 </a:t>
            </a:r>
            <a:r>
              <a:rPr lang="en-US" dirty="0" err="1" smtClean="0"/>
              <a:t>Ghz</a:t>
            </a:r>
            <a:endParaRPr lang="en-US" dirty="0" smtClean="0"/>
          </a:p>
          <a:p>
            <a:r>
              <a:rPr lang="en-US" dirty="0" smtClean="0"/>
              <a:t>2048 cores</a:t>
            </a:r>
          </a:p>
          <a:p>
            <a:r>
              <a:rPr lang="en-US" dirty="0" smtClean="0"/>
              <a:t>16 SMs</a:t>
            </a:r>
          </a:p>
          <a:p>
            <a:r>
              <a:rPr lang="en-US" b="1" dirty="0" smtClean="0"/>
              <a:t>96KB Shared Memory per SM</a:t>
            </a:r>
            <a:r>
              <a:rPr lang="en-US" dirty="0" smtClean="0"/>
              <a:t>/2MB L2 cache</a:t>
            </a:r>
          </a:p>
          <a:p>
            <a:r>
              <a:rPr lang="en-US" dirty="0" smtClean="0"/>
              <a:t>Mem bandwidth: 224.3 GB/sec</a:t>
            </a:r>
          </a:p>
          <a:p>
            <a:r>
              <a:rPr lang="en-US" dirty="0" smtClean="0"/>
              <a:t>Compute Capability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2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GT204 SMM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 File: 64K 32-bit</a:t>
            </a:r>
          </a:p>
          <a:p>
            <a:r>
              <a:rPr lang="en-US" dirty="0" smtClean="0"/>
              <a:t>Max </a:t>
            </a:r>
            <a:r>
              <a:rPr lang="en-US" dirty="0" err="1" smtClean="0"/>
              <a:t>regs</a:t>
            </a:r>
            <a:r>
              <a:rPr lang="en-US" dirty="0" smtClean="0"/>
              <a:t> per thread: </a:t>
            </a:r>
            <a:r>
              <a:rPr lang="en-US" dirty="0" smtClean="0"/>
              <a:t>256</a:t>
            </a:r>
            <a:endParaRPr lang="en-US" dirty="0" smtClean="0"/>
          </a:p>
          <a:p>
            <a:r>
              <a:rPr lang="en-US" dirty="0" smtClean="0"/>
              <a:t>Active thread blocks per SM: </a:t>
            </a:r>
            <a:r>
              <a:rPr lang="en-US" dirty="0" smtClean="0"/>
              <a:t>32</a:t>
            </a:r>
          </a:p>
          <a:p>
            <a:r>
              <a:rPr lang="en-US" dirty="0" smtClean="0"/>
              <a:t>Max Shared Memory Per Block: 48K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GT204 SMM</a:t>
            </a:r>
            <a:endParaRPr lang="en-US" dirty="0"/>
          </a:p>
        </p:txBody>
      </p:sp>
      <p:pic>
        <p:nvPicPr>
          <p:cNvPr id="55298" name="Picture 2" descr="http://cdn.wccftech.com/wp-content/uploads/2014/09/NVIDIA-GM204-SMM-Uni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34318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09600"/>
            <a:ext cx="3264697" cy="63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GT204 chip</a:t>
            </a:r>
            <a:endParaRPr lang="en-US" dirty="0"/>
          </a:p>
        </p:txBody>
      </p:sp>
      <p:pic>
        <p:nvPicPr>
          <p:cNvPr id="56322" name="Picture 2" descr="http://cdn.wccftech.com/wp-content/uploads/2014/09/NVIDIA-GM204-Block-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09587"/>
            <a:ext cx="6667500" cy="621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4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Scoreboarding</a:t>
            </a:r>
            <a:r>
              <a:rPr lang="en-US" sz="2400" dirty="0" smtClean="0"/>
              <a:t> (ref)</a:t>
            </a:r>
            <a:endParaRPr lang="en-US" sz="2400" dirty="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457200" indent="-457200"/>
            <a:r>
              <a:rPr lang="en-US"/>
              <a:t>All register operands of all instructions in the Instruction Buffer are scoreboarded</a:t>
            </a:r>
          </a:p>
          <a:p>
            <a:pPr marL="974725" lvl="1" indent="-403225"/>
            <a:r>
              <a:rPr lang="en-US"/>
              <a:t>Status becomes ready after the needed values are deposited</a:t>
            </a:r>
          </a:p>
          <a:p>
            <a:pPr marL="974725" lvl="1" indent="-403225"/>
            <a:r>
              <a:rPr lang="en-US"/>
              <a:t>prevents hazards</a:t>
            </a:r>
          </a:p>
          <a:p>
            <a:pPr marL="974725" lvl="1" indent="-403225"/>
            <a:r>
              <a:rPr lang="en-US"/>
              <a:t>cleared instructions are eligible for issue</a:t>
            </a:r>
          </a:p>
          <a:p>
            <a:pPr marL="457200" indent="-457200"/>
            <a:r>
              <a:rPr lang="en-US"/>
              <a:t>Decoupled Memory/Processor pipelines</a:t>
            </a:r>
          </a:p>
          <a:p>
            <a:pPr marL="974725" lvl="1" indent="-403225"/>
            <a:r>
              <a:rPr lang="en-US"/>
              <a:t>any thread can continue to issue instructions until scoreboarding prevents issue</a:t>
            </a:r>
          </a:p>
          <a:p>
            <a:pPr marL="974725" lvl="1" indent="-403225"/>
            <a:r>
              <a:rPr lang="en-US"/>
              <a:t>allows Memory/Processor ops to proceed in shadow of Memory/Processor ops</a:t>
            </a:r>
          </a:p>
        </p:txBody>
      </p:sp>
    </p:spTree>
    <p:extLst>
      <p:ext uri="{BB962C8B-B14F-4D97-AF65-F5344CB8AC3E}">
        <p14:creationId xmlns:p14="http://schemas.microsoft.com/office/powerpoint/2010/main" val="23437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scheduling &amp; </a:t>
            </a:r>
            <a:r>
              <a:rPr lang="en-US" dirty="0" err="1" smtClean="0"/>
              <a:t>scoreboarding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add r1, r2, 10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 r1 = r2 + 10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add r3, r1, r1   r3 = r1 + r1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819400"/>
            <a:ext cx="304800" cy="1905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95400" y="2819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954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295400" y="3962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95400" y="4343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95400" y="4724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-342900" y="3695700"/>
            <a:ext cx="2057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102924" y="32498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819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4343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638800" y="4800600"/>
            <a:ext cx="304800" cy="1524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029200" y="4800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029200" y="5181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029200" y="5562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029200" y="5943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029200" y="63246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638800" y="3200400"/>
            <a:ext cx="3048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0292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50292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05600" y="3200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Scoreboard[r1]?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5638800" y="3581400"/>
            <a:ext cx="3048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00800" y="42672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stall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 bwMode="auto">
          <a:xfrm>
            <a:off x="1143000" y="4572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752600" y="10668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62200" y="1066800"/>
            <a:ext cx="457200" cy="457200"/>
          </a:xfrm>
          <a:prstGeom prst="ellipse">
            <a:avLst/>
          </a:prstGeom>
          <a:noFill/>
          <a:ln w="28575" cap="flat" cmpd="sng" algn="ctr">
            <a:solidFill>
              <a:srgbClr val="00B0F0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WARP scheduling &amp; </a:t>
            </a:r>
            <a:r>
              <a:rPr lang="en-US" dirty="0" err="1" smtClean="0"/>
              <a:t>scoreboarding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add r1, r2, 10 </a:t>
            </a:r>
            <a:r>
              <a:rPr lang="en-US" dirty="0" smtClean="0">
                <a:solidFill>
                  <a:schemeClr val="accent6"/>
                </a:solidFill>
                <a:sym typeface="Wingdings" pitchFamily="2" charset="2"/>
              </a:rPr>
              <a:t> r1 = r2 + 10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add r3, r2, r2   r3 = r2 + r2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819400"/>
            <a:ext cx="304800" cy="19050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95400" y="2819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2954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2954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295400" y="3962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1295400" y="4343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295400" y="4724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-342900" y="3695700"/>
            <a:ext cx="20574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 rot="16200000">
            <a:off x="102924" y="324987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95600" y="2819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4343400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Scoreboard[r1] =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715000" y="3200400"/>
            <a:ext cx="304800" cy="1905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5105400" y="3581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105400" y="3962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5105400" y="4343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105400" y="4724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5105400" y="5105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5029200" y="3200400"/>
            <a:ext cx="1600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705600" y="32004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Scoreboard[r2]?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 Architecture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724400" cy="6477000"/>
          </a:xfrm>
        </p:spPr>
        <p:txBody>
          <a:bodyPr/>
          <a:lstStyle/>
          <a:p>
            <a:r>
              <a:rPr lang="en-US" dirty="0" smtClean="0"/>
              <a:t>Two 16-thread units</a:t>
            </a:r>
          </a:p>
          <a:p>
            <a:r>
              <a:rPr lang="en-US" dirty="0" smtClean="0"/>
              <a:t>Two warps one per unit</a:t>
            </a:r>
          </a:p>
          <a:p>
            <a:r>
              <a:rPr lang="en-US" dirty="0" smtClean="0"/>
              <a:t>2 cycle per warp</a:t>
            </a:r>
          </a:p>
          <a:p>
            <a:r>
              <a:rPr lang="en-US" dirty="0" smtClean="0"/>
              <a:t>Only one warp for memory</a:t>
            </a:r>
          </a:p>
          <a:p>
            <a:r>
              <a:rPr lang="en-US" dirty="0" smtClean="0"/>
              <a:t>4 SFUs</a:t>
            </a:r>
          </a:p>
          <a:p>
            <a:r>
              <a:rPr lang="en-US" dirty="0" smtClean="0"/>
              <a:t>Only one warp for DFP</a:t>
            </a:r>
          </a:p>
          <a:p>
            <a:endParaRPr lang="en-US" dirty="0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685800"/>
            <a:ext cx="43434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16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Motherboard</a:t>
            </a:r>
            <a:endParaRPr lang="en-US" dirty="0"/>
          </a:p>
        </p:txBody>
      </p:sp>
      <p:pic>
        <p:nvPicPr>
          <p:cNvPr id="49154" name="Picture 2" descr="http://content.hwigroup.net/images/products_xl/188130/asus-q87m-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18" y="381000"/>
            <a:ext cx="612316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340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</a:t>
            </a:r>
            <a:r>
              <a:rPr lang="en-US" smtClean="0"/>
              <a:t>Issue Detail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Image from:  http://stanford-cs193g-sp2010.googlecode.com/svn/trunk/lectures/lecture_11/the_fermi_architecture.pdf </a:t>
            </a:r>
          </a:p>
          <a:p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4013"/>
            <a:ext cx="777240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21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Units/Execution Bandwidth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80221"/>
            <a:ext cx="8001000" cy="59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8135754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95400"/>
            <a:ext cx="7924800" cy="44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39" y="1447800"/>
            <a:ext cx="878612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Scalar Units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32 bit ALU and Multiply-Add</a:t>
            </a:r>
          </a:p>
          <a:p>
            <a:r>
              <a:rPr lang="en-US" dirty="0"/>
              <a:t>IEEE Single-Precision Floating-Point</a:t>
            </a:r>
          </a:p>
          <a:p>
            <a:r>
              <a:rPr lang="en-US" dirty="0"/>
              <a:t>Integer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5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Special Function Units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Transcendental function evaluation and per-pixel attribute interpolation</a:t>
            </a:r>
          </a:p>
          <a:p>
            <a:endParaRPr lang="en-US" b="1" dirty="0"/>
          </a:p>
          <a:p>
            <a:r>
              <a:rPr lang="en-US" b="1" dirty="0"/>
              <a:t>Function evaluator:</a:t>
            </a:r>
          </a:p>
          <a:p>
            <a:pPr lvl="1"/>
            <a:r>
              <a:rPr lang="en-US" b="1" dirty="0" err="1"/>
              <a:t>rcp</a:t>
            </a:r>
            <a:r>
              <a:rPr lang="en-US" b="1" dirty="0"/>
              <a:t>, </a:t>
            </a:r>
            <a:r>
              <a:rPr lang="en-US" b="1" dirty="0" err="1"/>
              <a:t>rsqrt</a:t>
            </a:r>
            <a:r>
              <a:rPr lang="en-US" b="1" dirty="0"/>
              <a:t>, log2, exp2, sin, </a:t>
            </a:r>
            <a:r>
              <a:rPr lang="en-US" b="1" dirty="0" err="1"/>
              <a:t>cos</a:t>
            </a:r>
            <a:r>
              <a:rPr lang="en-US" b="1" dirty="0"/>
              <a:t> approximations</a:t>
            </a:r>
          </a:p>
          <a:p>
            <a:pPr lvl="1"/>
            <a:r>
              <a:rPr lang="en-US" b="1" dirty="0"/>
              <a:t>Uses quadratic interpolation based on Enhanced </a:t>
            </a:r>
            <a:r>
              <a:rPr lang="en-US" b="1" dirty="0" err="1"/>
              <a:t>Minimax</a:t>
            </a:r>
            <a:r>
              <a:rPr lang="en-US" b="1" dirty="0"/>
              <a:t> Approximation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Latency is 16 cycles</a:t>
            </a:r>
          </a:p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Some are synthesized: 32 cycles or so</a:t>
            </a:r>
          </a:p>
        </p:txBody>
      </p:sp>
    </p:spTree>
    <p:extLst>
      <p:ext uri="{BB962C8B-B14F-4D97-AF65-F5344CB8AC3E}">
        <p14:creationId xmlns:p14="http://schemas.microsoft.com/office/powerpoint/2010/main" val="1133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Memory System Goals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High-Bandwidth</a:t>
            </a:r>
          </a:p>
          <a:p>
            <a:r>
              <a:rPr lang="en-US" dirty="0"/>
              <a:t>As much parallelism as possible</a:t>
            </a:r>
          </a:p>
          <a:p>
            <a:r>
              <a:rPr lang="en-US" dirty="0"/>
              <a:t>wide. </a:t>
            </a:r>
            <a:r>
              <a:rPr lang="en-US" dirty="0" smtClean="0"/>
              <a:t>384 </a:t>
            </a:r>
            <a:r>
              <a:rPr lang="en-US" dirty="0"/>
              <a:t>pins in </a:t>
            </a:r>
            <a:r>
              <a:rPr lang="en-US" dirty="0" smtClean="0"/>
              <a:t>GF100 </a:t>
            </a:r>
            <a:r>
              <a:rPr lang="en-US" dirty="0"/>
              <a:t>/ Many DRAM chips</a:t>
            </a:r>
          </a:p>
          <a:p>
            <a:r>
              <a:rPr lang="en-US" dirty="0"/>
              <a:t>fast </a:t>
            </a:r>
            <a:r>
              <a:rPr lang="en-US" dirty="0" err="1"/>
              <a:t>signalling</a:t>
            </a:r>
            <a:r>
              <a:rPr lang="en-US" dirty="0"/>
              <a:t>. max data rate per pin. </a:t>
            </a:r>
          </a:p>
          <a:p>
            <a:r>
              <a:rPr lang="en-US" dirty="0"/>
              <a:t>maximize utilization</a:t>
            </a:r>
          </a:p>
          <a:p>
            <a:pPr lvl="1"/>
            <a:r>
              <a:rPr lang="en-US" dirty="0"/>
              <a:t>Multiple bins of memory requests</a:t>
            </a:r>
          </a:p>
          <a:p>
            <a:pPr lvl="1"/>
            <a:r>
              <a:rPr lang="en-US" dirty="0"/>
              <a:t>Coalesce requests to get as wide as possible</a:t>
            </a:r>
          </a:p>
          <a:p>
            <a:pPr lvl="1"/>
            <a:r>
              <a:rPr lang="en-US" dirty="0"/>
              <a:t>Goal to use every cycle to transfer from/to memory</a:t>
            </a:r>
          </a:p>
          <a:p>
            <a:r>
              <a:rPr lang="en-US" dirty="0"/>
              <a:t>Compression: lossless and </a:t>
            </a:r>
            <a:r>
              <a:rPr lang="en-US" dirty="0" err="1"/>
              <a:t>lossy</a:t>
            </a:r>
            <a:endParaRPr lang="en-US" dirty="0"/>
          </a:p>
          <a:p>
            <a:r>
              <a:rPr lang="en-US" dirty="0"/>
              <a:t>Caches where it makes sense. Small</a:t>
            </a:r>
          </a:p>
        </p:txBody>
      </p:sp>
    </p:spTree>
    <p:extLst>
      <p:ext uri="{BB962C8B-B14F-4D97-AF65-F5344CB8AC3E}">
        <p14:creationId xmlns:p14="http://schemas.microsoft.com/office/powerpoint/2010/main" val="60002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Optimize Memory Access Ordering for Coalescing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Coalesced Accesses:</a:t>
            </a:r>
          </a:p>
          <a:p>
            <a:pPr lvl="1"/>
            <a:r>
              <a:rPr lang="en-US" dirty="0"/>
              <a:t>A single access for all requests in a </a:t>
            </a:r>
            <a:r>
              <a:rPr lang="en-US" dirty="0" smtClean="0">
                <a:solidFill>
                  <a:srgbClr val="C00000"/>
                </a:solidFill>
              </a:rPr>
              <a:t>warp</a:t>
            </a:r>
            <a:endParaRPr lang="en-US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r>
              <a:rPr lang="en-US" b="1" dirty="0"/>
              <a:t>Coalesced vs. Non-coalesced</a:t>
            </a:r>
          </a:p>
          <a:p>
            <a:pPr lvl="1"/>
            <a:r>
              <a:rPr lang="en-US" b="1" dirty="0"/>
              <a:t>Global device memory </a:t>
            </a:r>
          </a:p>
          <a:p>
            <a:pPr lvl="2"/>
            <a:r>
              <a:rPr lang="en-US" b="1" dirty="0"/>
              <a:t>order of magnitude</a:t>
            </a:r>
          </a:p>
          <a:p>
            <a:pPr lvl="1"/>
            <a:r>
              <a:rPr lang="en-US" b="1" dirty="0"/>
              <a:t>Shared memory </a:t>
            </a:r>
          </a:p>
          <a:p>
            <a:pPr lvl="2"/>
            <a:r>
              <a:rPr lang="en-US" b="1" dirty="0"/>
              <a:t>Avoid bank conflicts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Loads (default)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Warp requests 32 aligned, consecutive 4-byte words</a:t>
            </a:r>
          </a:p>
          <a:p>
            <a:r>
              <a:rPr lang="en-US" b="1" dirty="0" smtClean="0"/>
              <a:t>Addresses fall within 1 cache-line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dirty="0" smtClean="0"/>
              <a:t>128 bytes move across the bus on a miss</a:t>
            </a:r>
          </a:p>
          <a:p>
            <a:pPr lvl="1"/>
            <a:r>
              <a:rPr lang="en-US" b="1" dirty="0" smtClean="0"/>
              <a:t>Bus utilization: 100%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8215313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46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loads – Permuted accesses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3124200"/>
          </a:xfrm>
        </p:spPr>
        <p:txBody>
          <a:bodyPr/>
          <a:lstStyle/>
          <a:p>
            <a:r>
              <a:rPr lang="en-US" b="1" dirty="0" smtClean="0"/>
              <a:t>Warp requests 32 aligned, permuted 4-byte words</a:t>
            </a:r>
          </a:p>
          <a:p>
            <a:r>
              <a:rPr lang="en-US" b="1" dirty="0" smtClean="0"/>
              <a:t>Addresses fall within 1 cache-line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dirty="0" smtClean="0"/>
              <a:t>128 bytes move across the bus on a miss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100%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84296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205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System Architecture </a:t>
            </a:r>
            <a:r>
              <a:rPr lang="en-US" sz="2400" dirty="0" smtClean="0"/>
              <a:t>of a Typical PC / Intel (2008)</a:t>
            </a:r>
            <a:endParaRPr lang="en-US" sz="2400" dirty="0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1363" y="381000"/>
            <a:ext cx="7661275" cy="6477000"/>
          </a:xfrm>
          <a:noFill/>
          <a:ln/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914400" y="2362200"/>
            <a:ext cx="2362200" cy="6858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 – misaligned continuous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3200400"/>
          </a:xfrm>
        </p:spPr>
        <p:txBody>
          <a:bodyPr/>
          <a:lstStyle/>
          <a:p>
            <a:r>
              <a:rPr lang="en-US" b="1" dirty="0" smtClean="0"/>
              <a:t>Warp requests 32 misaligned, consecutive 4-byte words</a:t>
            </a:r>
          </a:p>
          <a:p>
            <a:r>
              <a:rPr lang="en-US" b="1" dirty="0" smtClean="0"/>
              <a:t>Addresses fall within 2 cache-lines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dirty="0" smtClean="0"/>
              <a:t>256 bytes move across the bus on misses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50%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19600"/>
            <a:ext cx="8413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9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 – One word by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3657600"/>
          </a:xfrm>
        </p:spPr>
        <p:txBody>
          <a:bodyPr/>
          <a:lstStyle/>
          <a:p>
            <a:r>
              <a:rPr lang="en-US" b="1" dirty="0" smtClean="0"/>
              <a:t>All threads in a warp request the same 4-byte word</a:t>
            </a:r>
          </a:p>
          <a:p>
            <a:r>
              <a:rPr lang="en-US" b="1" dirty="0" smtClean="0"/>
              <a:t>Addresses fall within a single cache-line</a:t>
            </a:r>
          </a:p>
          <a:p>
            <a:pPr lvl="1"/>
            <a:r>
              <a:rPr lang="en-US" b="1" dirty="0" smtClean="0"/>
              <a:t>Warp needs 4 bytes</a:t>
            </a:r>
          </a:p>
          <a:p>
            <a:pPr lvl="1"/>
            <a:r>
              <a:rPr lang="en-US" b="1" dirty="0" smtClean="0"/>
              <a:t>128 bytes move across the bus on a miss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3.125%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849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6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Load – Worst Case Scatter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2971800"/>
          </a:xfrm>
        </p:spPr>
        <p:txBody>
          <a:bodyPr/>
          <a:lstStyle/>
          <a:p>
            <a:r>
              <a:rPr lang="en-US" b="1" dirty="0" smtClean="0"/>
              <a:t>Warp requests 32 scattered 4-byte words</a:t>
            </a:r>
          </a:p>
          <a:p>
            <a:r>
              <a:rPr lang="en-US" b="1" dirty="0" smtClean="0"/>
              <a:t>Addresses fall within </a:t>
            </a:r>
            <a:r>
              <a:rPr lang="en-US" b="1" i="1" dirty="0" smtClean="0"/>
              <a:t>N cache-lines</a:t>
            </a:r>
          </a:p>
          <a:p>
            <a:pPr lvl="1"/>
            <a:r>
              <a:rPr lang="en-US" b="1" dirty="0" smtClean="0"/>
              <a:t>Warp needs 128 bytes</a:t>
            </a:r>
          </a:p>
          <a:p>
            <a:pPr lvl="1"/>
            <a:r>
              <a:rPr lang="en-US" b="1" i="1" dirty="0" smtClean="0"/>
              <a:t>N*128 bytes move across the bus on a miss</a:t>
            </a:r>
          </a:p>
          <a:p>
            <a:pPr lvl="1"/>
            <a:r>
              <a:rPr lang="en-US" b="1" dirty="0" smtClean="0"/>
              <a:t>Bus utilization: </a:t>
            </a:r>
            <a:r>
              <a:rPr lang="en-US" b="1" dirty="0" smtClean="0">
                <a:solidFill>
                  <a:srgbClr val="C00000"/>
                </a:solidFill>
              </a:rPr>
              <a:t>128 / (</a:t>
            </a:r>
            <a:r>
              <a:rPr lang="en-US" b="1" i="1" dirty="0" smtClean="0">
                <a:solidFill>
                  <a:srgbClr val="C00000"/>
                </a:solidFill>
              </a:rPr>
              <a:t>N*128)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8318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06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Parallelism in the Memory System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4208463" y="609600"/>
            <a:ext cx="478313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Local Memory:   	per-thread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Private per thread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Auto variables, register spill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Shared Memory: 	per-Block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Shared by threads of the same block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Inter-thread communication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Global Memory:   per-application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Shared by all threads</a:t>
            </a:r>
          </a:p>
          <a:p>
            <a:pPr marL="974725" lvl="1" indent="-403225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Inter-Grid communication</a:t>
            </a:r>
          </a:p>
        </p:txBody>
      </p:sp>
      <p:grpSp>
        <p:nvGrpSpPr>
          <p:cNvPr id="94213" name="Group 5"/>
          <p:cNvGrpSpPr>
            <a:grpSpLocks/>
          </p:cNvGrpSpPr>
          <p:nvPr/>
        </p:nvGrpSpPr>
        <p:grpSpPr bwMode="auto">
          <a:xfrm>
            <a:off x="374650" y="700088"/>
            <a:ext cx="3027363" cy="1157287"/>
            <a:chOff x="332" y="681"/>
            <a:chExt cx="1907" cy="729"/>
          </a:xfrm>
        </p:grpSpPr>
        <p:grpSp>
          <p:nvGrpSpPr>
            <p:cNvPr id="94214" name="Group 6"/>
            <p:cNvGrpSpPr>
              <a:grpSpLocks/>
            </p:cNvGrpSpPr>
            <p:nvPr/>
          </p:nvGrpSpPr>
          <p:grpSpPr bwMode="auto">
            <a:xfrm>
              <a:off x="332" y="681"/>
              <a:ext cx="596" cy="729"/>
              <a:chOff x="343" y="681"/>
              <a:chExt cx="596" cy="729"/>
            </a:xfrm>
          </p:grpSpPr>
          <p:sp>
            <p:nvSpPr>
              <p:cNvPr id="94215" name="Freeform 7"/>
              <p:cNvSpPr>
                <a:spLocks noChangeAspect="1"/>
              </p:cNvSpPr>
              <p:nvPr/>
            </p:nvSpPr>
            <p:spPr bwMode="auto">
              <a:xfrm>
                <a:off x="600" y="885"/>
                <a:ext cx="81" cy="5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200" y="192"/>
                  </a:cxn>
                  <a:cxn ang="0">
                    <a:pos x="8" y="336"/>
                  </a:cxn>
                  <a:cxn ang="0">
                    <a:pos x="152" y="528"/>
                  </a:cxn>
                  <a:cxn ang="0">
                    <a:pos x="8" y="720"/>
                  </a:cxn>
                  <a:cxn ang="0">
                    <a:pos x="152" y="816"/>
                  </a:cxn>
                  <a:cxn ang="0">
                    <a:pos x="56" y="960"/>
                  </a:cxn>
                  <a:cxn ang="0">
                    <a:pos x="152" y="1104"/>
                  </a:cxn>
                  <a:cxn ang="0">
                    <a:pos x="8" y="1248"/>
                  </a:cxn>
                  <a:cxn ang="0">
                    <a:pos x="104" y="1344"/>
                  </a:cxn>
                  <a:cxn ang="0">
                    <a:pos x="56" y="1536"/>
                  </a:cxn>
                </a:cxnLst>
                <a:rect l="0" t="0" r="r" b="b"/>
                <a:pathLst>
                  <a:path w="208" h="1536">
                    <a:moveTo>
                      <a:pt x="56" y="0"/>
                    </a:moveTo>
                    <a:cubicBezTo>
                      <a:pt x="132" y="68"/>
                      <a:pt x="208" y="136"/>
                      <a:pt x="200" y="192"/>
                    </a:cubicBezTo>
                    <a:cubicBezTo>
                      <a:pt x="192" y="248"/>
                      <a:pt x="16" y="280"/>
                      <a:pt x="8" y="336"/>
                    </a:cubicBezTo>
                    <a:cubicBezTo>
                      <a:pt x="0" y="392"/>
                      <a:pt x="152" y="464"/>
                      <a:pt x="152" y="528"/>
                    </a:cubicBezTo>
                    <a:cubicBezTo>
                      <a:pt x="152" y="592"/>
                      <a:pt x="8" y="672"/>
                      <a:pt x="8" y="720"/>
                    </a:cubicBezTo>
                    <a:cubicBezTo>
                      <a:pt x="8" y="768"/>
                      <a:pt x="144" y="776"/>
                      <a:pt x="152" y="816"/>
                    </a:cubicBezTo>
                    <a:cubicBezTo>
                      <a:pt x="160" y="856"/>
                      <a:pt x="56" y="912"/>
                      <a:pt x="56" y="960"/>
                    </a:cubicBezTo>
                    <a:cubicBezTo>
                      <a:pt x="56" y="1008"/>
                      <a:pt x="160" y="1056"/>
                      <a:pt x="152" y="1104"/>
                    </a:cubicBezTo>
                    <a:cubicBezTo>
                      <a:pt x="144" y="1152"/>
                      <a:pt x="16" y="1208"/>
                      <a:pt x="8" y="1248"/>
                    </a:cubicBezTo>
                    <a:cubicBezTo>
                      <a:pt x="0" y="1288"/>
                      <a:pt x="96" y="1296"/>
                      <a:pt x="104" y="1344"/>
                    </a:cubicBezTo>
                    <a:cubicBezTo>
                      <a:pt x="112" y="1392"/>
                      <a:pt x="40" y="1496"/>
                      <a:pt x="56" y="1536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16" name="Text Box 8"/>
              <p:cNvSpPr txBox="1">
                <a:spLocks noChangeArrowheads="1"/>
              </p:cNvSpPr>
              <p:nvPr/>
            </p:nvSpPr>
            <p:spPr bwMode="auto">
              <a:xfrm>
                <a:off x="343" y="681"/>
                <a:ext cx="596" cy="23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accent2"/>
                    </a:solidFill>
                  </a:rPr>
                  <a:t>Thread</a:t>
                </a:r>
              </a:p>
            </p:txBody>
          </p:sp>
        </p:grpSp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>
              <a:off x="1020" y="1029"/>
              <a:ext cx="1219" cy="265"/>
            </a:xfrm>
            <a:prstGeom prst="rect">
              <a:avLst/>
            </a:prstGeom>
            <a:solidFill>
              <a:srgbClr val="0033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Local Memory</a:t>
              </a:r>
            </a:p>
          </p:txBody>
        </p:sp>
        <p:sp>
          <p:nvSpPr>
            <p:cNvPr id="94218" name="Line 10"/>
            <p:cNvSpPr>
              <a:spLocks noChangeShapeType="1"/>
            </p:cNvSpPr>
            <p:nvPr/>
          </p:nvSpPr>
          <p:spPr bwMode="auto">
            <a:xfrm>
              <a:off x="653" y="1161"/>
              <a:ext cx="36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392113" y="3802063"/>
            <a:ext cx="91122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Grid 0</a:t>
            </a:r>
          </a:p>
        </p:txBody>
      </p:sp>
      <p:grpSp>
        <p:nvGrpSpPr>
          <p:cNvPr id="94220" name="Group 12"/>
          <p:cNvGrpSpPr>
            <a:grpSpLocks/>
          </p:cNvGrpSpPr>
          <p:nvPr/>
        </p:nvGrpSpPr>
        <p:grpSpPr bwMode="auto">
          <a:xfrm>
            <a:off x="257175" y="4110038"/>
            <a:ext cx="3927475" cy="835025"/>
            <a:chOff x="258" y="2682"/>
            <a:chExt cx="2474" cy="592"/>
          </a:xfrm>
        </p:grpSpPr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22" name="Text Box 14"/>
            <p:cNvSpPr txBox="1">
              <a:spLocks noChangeArrowheads="1"/>
            </p:cNvSpPr>
            <p:nvPr/>
          </p:nvSpPr>
          <p:spPr bwMode="auto">
            <a:xfrm>
              <a:off x="1872" y="2909"/>
              <a:ext cx="316" cy="2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. . .</a:t>
              </a:r>
            </a:p>
          </p:txBody>
        </p:sp>
        <p:grpSp>
          <p:nvGrpSpPr>
            <p:cNvPr id="94223" name="Group 15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94224" name="Text Box 16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25" name="Group 17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26" name="Freeform 18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27" name="Freeform 19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28" name="Freeform 20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29" name="Freeform 21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0" name="Freeform 22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1" name="Freeform 23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2" name="Freeform 24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3" name="Freeform 25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4" name="Freeform 26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5" name="Freeform 27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36" name="Freeform 28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37" name="Group 29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94238" name="Text Box 30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39" name="Group 31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40" name="Freeform 32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1" name="Freeform 33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2" name="Freeform 34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3" name="Freeform 35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4" name="Freeform 36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5" name="Freeform 37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6" name="Freeform 38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7" name="Freeform 39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8" name="Freeform 40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9" name="Freeform 41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0" name="Freeform 42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51" name="Group 43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94252" name="Text Box 44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53" name="Group 45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54" name="Freeform 46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5" name="Freeform 47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6" name="Freeform 48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7" name="Freeform 49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8" name="Freeform 50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59" name="Freeform 51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0" name="Freeform 52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1" name="Freeform 53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2" name="Freeform 54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3" name="Freeform 55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4" name="Freeform 56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65" name="Group 57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94266" name="Text Box 58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67" name="Group 59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68" name="Freeform 60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69" name="Freeform 61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0" name="Freeform 62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1" name="Freeform 63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2" name="Freeform 64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3" name="Freeform 65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4" name="Freeform 66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5" name="Freeform 67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6" name="Freeform 68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7" name="Freeform 69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78" name="Freeform 70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4279" name="Rectangle 71"/>
          <p:cNvSpPr>
            <a:spLocks noChangeArrowheads="1"/>
          </p:cNvSpPr>
          <p:nvPr/>
        </p:nvSpPr>
        <p:spPr bwMode="auto">
          <a:xfrm>
            <a:off x="4797425" y="4081463"/>
            <a:ext cx="1676400" cy="2078037"/>
          </a:xfrm>
          <a:prstGeom prst="rect">
            <a:avLst/>
          </a:prstGeom>
          <a:solidFill>
            <a:srgbClr val="0033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b="1"/>
              <a:t>Global</a:t>
            </a:r>
          </a:p>
          <a:p>
            <a:pPr algn="ctr">
              <a:lnSpc>
                <a:spcPct val="85000"/>
              </a:lnSpc>
              <a:spcBef>
                <a:spcPct val="10000"/>
              </a:spcBef>
            </a:pPr>
            <a:r>
              <a:rPr lang="en-US" b="1"/>
              <a:t>Memory</a:t>
            </a:r>
          </a:p>
        </p:txBody>
      </p:sp>
      <p:grpSp>
        <p:nvGrpSpPr>
          <p:cNvPr id="94280" name="Group 72"/>
          <p:cNvGrpSpPr>
            <a:grpSpLocks/>
          </p:cNvGrpSpPr>
          <p:nvPr/>
        </p:nvGrpSpPr>
        <p:grpSpPr bwMode="auto">
          <a:xfrm>
            <a:off x="257175" y="5319713"/>
            <a:ext cx="3927475" cy="833437"/>
            <a:chOff x="258" y="2682"/>
            <a:chExt cx="2474" cy="592"/>
          </a:xfrm>
        </p:grpSpPr>
        <p:sp>
          <p:nvSpPr>
            <p:cNvPr id="94281" name="Rectangle 73"/>
            <p:cNvSpPr>
              <a:spLocks noChangeArrowheads="1"/>
            </p:cNvSpPr>
            <p:nvPr/>
          </p:nvSpPr>
          <p:spPr bwMode="auto">
            <a:xfrm>
              <a:off x="258" y="2682"/>
              <a:ext cx="2474" cy="592"/>
            </a:xfrm>
            <a:prstGeom prst="rect">
              <a:avLst/>
            </a:prstGeom>
            <a:noFill/>
            <a:ln w="28575" algn="ctr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82" name="Text Box 74"/>
            <p:cNvSpPr txBox="1">
              <a:spLocks noChangeArrowheads="1"/>
            </p:cNvSpPr>
            <p:nvPr/>
          </p:nvSpPr>
          <p:spPr bwMode="auto">
            <a:xfrm>
              <a:off x="1872" y="2910"/>
              <a:ext cx="316" cy="2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/>
                <a:t>. . .</a:t>
              </a:r>
            </a:p>
          </p:txBody>
        </p:sp>
        <p:grpSp>
          <p:nvGrpSpPr>
            <p:cNvPr id="94283" name="Group 75"/>
            <p:cNvGrpSpPr>
              <a:grpSpLocks/>
            </p:cNvGrpSpPr>
            <p:nvPr/>
          </p:nvGrpSpPr>
          <p:grpSpPr bwMode="auto">
            <a:xfrm>
              <a:off x="313" y="2730"/>
              <a:ext cx="490" cy="497"/>
              <a:chOff x="967" y="1678"/>
              <a:chExt cx="688" cy="700"/>
            </a:xfrm>
          </p:grpSpPr>
          <p:sp>
            <p:nvSpPr>
              <p:cNvPr id="94284" name="Text Box 76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85" name="Group 77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286" name="Freeform 78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7" name="Freeform 79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8" name="Freeform 80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89" name="Freeform 81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0" name="Freeform 82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1" name="Freeform 83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2" name="Freeform 84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3" name="Freeform 85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4" name="Freeform 86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5" name="Freeform 87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96" name="Freeform 88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297" name="Group 89"/>
            <p:cNvGrpSpPr>
              <a:grpSpLocks/>
            </p:cNvGrpSpPr>
            <p:nvPr/>
          </p:nvGrpSpPr>
          <p:grpSpPr bwMode="auto">
            <a:xfrm>
              <a:off x="847" y="2730"/>
              <a:ext cx="490" cy="497"/>
              <a:chOff x="967" y="1678"/>
              <a:chExt cx="688" cy="700"/>
            </a:xfrm>
          </p:grpSpPr>
          <p:sp>
            <p:nvSpPr>
              <p:cNvPr id="94298" name="Text Box 90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299" name="Group 91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300" name="Freeform 92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1" name="Freeform 93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2" name="Freeform 94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3" name="Freeform 95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4" name="Freeform 96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5" name="Freeform 97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6" name="Freeform 98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7" name="Freeform 99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8" name="Freeform 100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09" name="Freeform 101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0" name="Freeform 102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311" name="Group 103"/>
            <p:cNvGrpSpPr>
              <a:grpSpLocks/>
            </p:cNvGrpSpPr>
            <p:nvPr/>
          </p:nvGrpSpPr>
          <p:grpSpPr bwMode="auto">
            <a:xfrm>
              <a:off x="2187" y="2730"/>
              <a:ext cx="490" cy="497"/>
              <a:chOff x="967" y="1678"/>
              <a:chExt cx="688" cy="700"/>
            </a:xfrm>
          </p:grpSpPr>
          <p:sp>
            <p:nvSpPr>
              <p:cNvPr id="94312" name="Text Box 104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313" name="Group 105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314" name="Freeform 106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5" name="Freeform 107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6" name="Freeform 108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7" name="Freeform 109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8" name="Freeform 110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19" name="Freeform 111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0" name="Freeform 112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1" name="Freeform 113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2" name="Freeform 114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3" name="Freeform 115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4" name="Freeform 116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94325" name="Group 117"/>
            <p:cNvGrpSpPr>
              <a:grpSpLocks/>
            </p:cNvGrpSpPr>
            <p:nvPr/>
          </p:nvGrpSpPr>
          <p:grpSpPr bwMode="auto">
            <a:xfrm>
              <a:off x="1383" y="2730"/>
              <a:ext cx="489" cy="497"/>
              <a:chOff x="967" y="1678"/>
              <a:chExt cx="688" cy="700"/>
            </a:xfrm>
          </p:grpSpPr>
          <p:sp>
            <p:nvSpPr>
              <p:cNvPr id="94326" name="Text Box 118"/>
              <p:cNvSpPr txBox="1">
                <a:spLocks noChangeArrowheads="1"/>
              </p:cNvSpPr>
              <p:nvPr/>
            </p:nvSpPr>
            <p:spPr bwMode="auto">
              <a:xfrm>
                <a:off x="967" y="1678"/>
                <a:ext cx="688" cy="700"/>
              </a:xfrm>
              <a:prstGeom prst="rect">
                <a:avLst/>
              </a:prstGeom>
              <a:noFill/>
              <a:ln w="19050">
                <a:solidFill>
                  <a:srgbClr val="00CC00"/>
                </a:solidFill>
                <a:miter lim="800000"/>
                <a:headEnd/>
                <a:tailEnd/>
              </a:ln>
              <a:effectLst/>
            </p:spPr>
            <p:txBody>
              <a:bodyPr lIns="0" rIns="0"/>
              <a:lstStyle/>
              <a:p>
                <a:pPr algn="ctr">
                  <a:lnSpc>
                    <a:spcPct val="85000"/>
                  </a:lnSpc>
                  <a:spcBef>
                    <a:spcPct val="10000"/>
                  </a:spcBef>
                </a:pPr>
                <a:endParaRPr lang="en-US" sz="1200" b="1"/>
              </a:p>
            </p:txBody>
          </p:sp>
          <p:grpSp>
            <p:nvGrpSpPr>
              <p:cNvPr id="94327" name="Group 119"/>
              <p:cNvGrpSpPr>
                <a:grpSpLocks/>
              </p:cNvGrpSpPr>
              <p:nvPr/>
            </p:nvGrpSpPr>
            <p:grpSpPr bwMode="auto">
              <a:xfrm>
                <a:off x="1035" y="1764"/>
                <a:ext cx="552" cy="529"/>
                <a:chOff x="1045" y="1780"/>
                <a:chExt cx="806" cy="773"/>
              </a:xfrm>
            </p:grpSpPr>
            <p:sp>
              <p:nvSpPr>
                <p:cNvPr id="94328" name="Freeform 120"/>
                <p:cNvSpPr>
                  <a:spLocks/>
                </p:cNvSpPr>
                <p:nvPr/>
              </p:nvSpPr>
              <p:spPr bwMode="auto">
                <a:xfrm>
                  <a:off x="1045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29" name="Freeform 121"/>
                <p:cNvSpPr>
                  <a:spLocks/>
                </p:cNvSpPr>
                <p:nvPr/>
              </p:nvSpPr>
              <p:spPr bwMode="auto">
                <a:xfrm>
                  <a:off x="1116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0" name="Freeform 122"/>
                <p:cNvSpPr>
                  <a:spLocks/>
                </p:cNvSpPr>
                <p:nvPr/>
              </p:nvSpPr>
              <p:spPr bwMode="auto">
                <a:xfrm>
                  <a:off x="1181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1" name="Freeform 123"/>
                <p:cNvSpPr>
                  <a:spLocks/>
                </p:cNvSpPr>
                <p:nvPr/>
              </p:nvSpPr>
              <p:spPr bwMode="auto">
                <a:xfrm>
                  <a:off x="1247" y="1780"/>
                  <a:ext cx="147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2" name="Freeform 124"/>
                <p:cNvSpPr>
                  <a:spLocks/>
                </p:cNvSpPr>
                <p:nvPr/>
              </p:nvSpPr>
              <p:spPr bwMode="auto">
                <a:xfrm>
                  <a:off x="1312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3" name="Freeform 125"/>
                <p:cNvSpPr>
                  <a:spLocks/>
                </p:cNvSpPr>
                <p:nvPr/>
              </p:nvSpPr>
              <p:spPr bwMode="auto">
                <a:xfrm>
                  <a:off x="1378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4" name="Freeform 126"/>
                <p:cNvSpPr>
                  <a:spLocks/>
                </p:cNvSpPr>
                <p:nvPr/>
              </p:nvSpPr>
              <p:spPr bwMode="auto">
                <a:xfrm>
                  <a:off x="1443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5" name="Freeform 127"/>
                <p:cNvSpPr>
                  <a:spLocks/>
                </p:cNvSpPr>
                <p:nvPr/>
              </p:nvSpPr>
              <p:spPr bwMode="auto">
                <a:xfrm>
                  <a:off x="1509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6" name="Freeform 128"/>
                <p:cNvSpPr>
                  <a:spLocks/>
                </p:cNvSpPr>
                <p:nvPr/>
              </p:nvSpPr>
              <p:spPr bwMode="auto">
                <a:xfrm>
                  <a:off x="1574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7" name="Freeform 129"/>
                <p:cNvSpPr>
                  <a:spLocks/>
                </p:cNvSpPr>
                <p:nvPr/>
              </p:nvSpPr>
              <p:spPr bwMode="auto">
                <a:xfrm>
                  <a:off x="1640" y="1780"/>
                  <a:ext cx="145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38" name="Freeform 130"/>
                <p:cNvSpPr>
                  <a:spLocks/>
                </p:cNvSpPr>
                <p:nvPr/>
              </p:nvSpPr>
              <p:spPr bwMode="auto">
                <a:xfrm>
                  <a:off x="1705" y="1780"/>
                  <a:ext cx="146" cy="773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200" y="192"/>
                    </a:cxn>
                    <a:cxn ang="0">
                      <a:pos x="8" y="336"/>
                    </a:cxn>
                    <a:cxn ang="0">
                      <a:pos x="152" y="528"/>
                    </a:cxn>
                    <a:cxn ang="0">
                      <a:pos x="8" y="720"/>
                    </a:cxn>
                    <a:cxn ang="0">
                      <a:pos x="152" y="816"/>
                    </a:cxn>
                    <a:cxn ang="0">
                      <a:pos x="56" y="960"/>
                    </a:cxn>
                    <a:cxn ang="0">
                      <a:pos x="152" y="1104"/>
                    </a:cxn>
                    <a:cxn ang="0">
                      <a:pos x="8" y="1248"/>
                    </a:cxn>
                    <a:cxn ang="0">
                      <a:pos x="104" y="1344"/>
                    </a:cxn>
                    <a:cxn ang="0">
                      <a:pos x="56" y="1536"/>
                    </a:cxn>
                  </a:cxnLst>
                  <a:rect l="0" t="0" r="r" b="b"/>
                  <a:pathLst>
                    <a:path w="208" h="1536">
                      <a:moveTo>
                        <a:pt x="56" y="0"/>
                      </a:moveTo>
                      <a:cubicBezTo>
                        <a:pt x="132" y="68"/>
                        <a:pt x="208" y="136"/>
                        <a:pt x="200" y="192"/>
                      </a:cubicBezTo>
                      <a:cubicBezTo>
                        <a:pt x="192" y="248"/>
                        <a:pt x="16" y="280"/>
                        <a:pt x="8" y="336"/>
                      </a:cubicBezTo>
                      <a:cubicBezTo>
                        <a:pt x="0" y="392"/>
                        <a:pt x="152" y="464"/>
                        <a:pt x="152" y="528"/>
                      </a:cubicBezTo>
                      <a:cubicBezTo>
                        <a:pt x="152" y="592"/>
                        <a:pt x="8" y="672"/>
                        <a:pt x="8" y="720"/>
                      </a:cubicBezTo>
                      <a:cubicBezTo>
                        <a:pt x="8" y="768"/>
                        <a:pt x="144" y="776"/>
                        <a:pt x="152" y="816"/>
                      </a:cubicBezTo>
                      <a:cubicBezTo>
                        <a:pt x="160" y="856"/>
                        <a:pt x="56" y="912"/>
                        <a:pt x="56" y="960"/>
                      </a:cubicBezTo>
                      <a:cubicBezTo>
                        <a:pt x="56" y="1008"/>
                        <a:pt x="160" y="1056"/>
                        <a:pt x="152" y="1104"/>
                      </a:cubicBezTo>
                      <a:cubicBezTo>
                        <a:pt x="144" y="1152"/>
                        <a:pt x="16" y="1208"/>
                        <a:pt x="8" y="1248"/>
                      </a:cubicBezTo>
                      <a:cubicBezTo>
                        <a:pt x="0" y="1288"/>
                        <a:pt x="96" y="1296"/>
                        <a:pt x="104" y="1344"/>
                      </a:cubicBezTo>
                      <a:cubicBezTo>
                        <a:pt x="112" y="1392"/>
                        <a:pt x="40" y="1496"/>
                        <a:pt x="56" y="15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4339" name="Text Box 131"/>
          <p:cNvSpPr txBox="1">
            <a:spLocks noChangeArrowheads="1"/>
          </p:cNvSpPr>
          <p:nvPr/>
        </p:nvSpPr>
        <p:spPr bwMode="auto">
          <a:xfrm>
            <a:off x="392113" y="5024438"/>
            <a:ext cx="911225" cy="366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Grid 1</a:t>
            </a:r>
          </a:p>
        </p:txBody>
      </p:sp>
      <p:sp>
        <p:nvSpPr>
          <p:cNvPr id="94340" name="Line 132"/>
          <p:cNvSpPr>
            <a:spLocks noChangeShapeType="1"/>
          </p:cNvSpPr>
          <p:nvPr/>
        </p:nvSpPr>
        <p:spPr bwMode="auto">
          <a:xfrm>
            <a:off x="4203700" y="4527550"/>
            <a:ext cx="5857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41" name="Line 133"/>
          <p:cNvSpPr>
            <a:spLocks noChangeShapeType="1"/>
          </p:cNvSpPr>
          <p:nvPr/>
        </p:nvSpPr>
        <p:spPr bwMode="auto">
          <a:xfrm>
            <a:off x="4203700" y="5737225"/>
            <a:ext cx="5857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42" name="Line 134"/>
          <p:cNvSpPr>
            <a:spLocks noChangeShapeType="1"/>
          </p:cNvSpPr>
          <p:nvPr/>
        </p:nvSpPr>
        <p:spPr bwMode="auto">
          <a:xfrm>
            <a:off x="6742113" y="4110038"/>
            <a:ext cx="0" cy="20383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4343" name="Text Box 135"/>
          <p:cNvSpPr txBox="1">
            <a:spLocks noChangeArrowheads="1"/>
          </p:cNvSpPr>
          <p:nvPr/>
        </p:nvSpPr>
        <p:spPr bwMode="auto">
          <a:xfrm>
            <a:off x="6858000" y="4800600"/>
            <a:ext cx="1708150" cy="9159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Sequential</a:t>
            </a:r>
          </a:p>
          <a:p>
            <a:r>
              <a:rPr lang="en-US" b="1">
                <a:solidFill>
                  <a:schemeClr val="accent2"/>
                </a:solidFill>
              </a:rPr>
              <a:t>Grids</a:t>
            </a:r>
          </a:p>
          <a:p>
            <a:r>
              <a:rPr lang="en-US" b="1">
                <a:solidFill>
                  <a:schemeClr val="accent2"/>
                </a:solidFill>
              </a:rPr>
              <a:t>in Time</a:t>
            </a:r>
          </a:p>
        </p:txBody>
      </p:sp>
      <p:grpSp>
        <p:nvGrpSpPr>
          <p:cNvPr id="94344" name="Group 136"/>
          <p:cNvGrpSpPr>
            <a:grpSpLocks/>
          </p:cNvGrpSpPr>
          <p:nvPr/>
        </p:nvGrpSpPr>
        <p:grpSpPr bwMode="auto">
          <a:xfrm>
            <a:off x="301625" y="1968500"/>
            <a:ext cx="3162300" cy="1443038"/>
            <a:chOff x="286" y="1480"/>
            <a:chExt cx="1992" cy="909"/>
          </a:xfrm>
        </p:grpSpPr>
        <p:grpSp>
          <p:nvGrpSpPr>
            <p:cNvPr id="94345" name="Group 137"/>
            <p:cNvGrpSpPr>
              <a:grpSpLocks/>
            </p:cNvGrpSpPr>
            <p:nvPr/>
          </p:nvGrpSpPr>
          <p:grpSpPr bwMode="auto">
            <a:xfrm>
              <a:off x="286" y="1480"/>
              <a:ext cx="688" cy="909"/>
              <a:chOff x="286" y="1620"/>
              <a:chExt cx="688" cy="909"/>
            </a:xfrm>
          </p:grpSpPr>
          <p:grpSp>
            <p:nvGrpSpPr>
              <p:cNvPr id="94346" name="Group 138"/>
              <p:cNvGrpSpPr>
                <a:grpSpLocks/>
              </p:cNvGrpSpPr>
              <p:nvPr/>
            </p:nvGrpSpPr>
            <p:grpSpPr bwMode="auto">
              <a:xfrm>
                <a:off x="286" y="1829"/>
                <a:ext cx="688" cy="700"/>
                <a:chOff x="967" y="1678"/>
                <a:chExt cx="688" cy="700"/>
              </a:xfrm>
            </p:grpSpPr>
            <p:sp>
              <p:nvSpPr>
                <p:cNvPr id="94347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967" y="1678"/>
                  <a:ext cx="688" cy="700"/>
                </a:xfrm>
                <a:prstGeom prst="rect">
                  <a:avLst/>
                </a:prstGeom>
                <a:noFill/>
                <a:ln w="28575">
                  <a:solidFill>
                    <a:srgbClr val="00CC00"/>
                  </a:solidFill>
                  <a:miter lim="800000"/>
                  <a:headEnd/>
                  <a:tailEnd/>
                </a:ln>
                <a:effectLst/>
              </p:spPr>
              <p:txBody>
                <a:bodyPr lIns="0" rIns="0"/>
                <a:lstStyle/>
                <a:p>
                  <a:pPr algn="ctr">
                    <a:lnSpc>
                      <a:spcPct val="85000"/>
                    </a:lnSpc>
                    <a:spcBef>
                      <a:spcPct val="10000"/>
                    </a:spcBef>
                  </a:pPr>
                  <a:endParaRPr lang="en-US" sz="1200" b="1"/>
                </a:p>
              </p:txBody>
            </p:sp>
            <p:grpSp>
              <p:nvGrpSpPr>
                <p:cNvPr id="94348" name="Group 140"/>
                <p:cNvGrpSpPr>
                  <a:grpSpLocks/>
                </p:cNvGrpSpPr>
                <p:nvPr/>
              </p:nvGrpSpPr>
              <p:grpSpPr bwMode="auto">
                <a:xfrm>
                  <a:off x="1035" y="1764"/>
                  <a:ext cx="552" cy="529"/>
                  <a:chOff x="1045" y="1780"/>
                  <a:chExt cx="806" cy="773"/>
                </a:xfrm>
              </p:grpSpPr>
              <p:sp>
                <p:nvSpPr>
                  <p:cNvPr id="94349" name="Freeform 141"/>
                  <p:cNvSpPr>
                    <a:spLocks/>
                  </p:cNvSpPr>
                  <p:nvPr/>
                </p:nvSpPr>
                <p:spPr bwMode="auto">
                  <a:xfrm>
                    <a:off x="1045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0" name="Freeform 142"/>
                  <p:cNvSpPr>
                    <a:spLocks/>
                  </p:cNvSpPr>
                  <p:nvPr/>
                </p:nvSpPr>
                <p:spPr bwMode="auto">
                  <a:xfrm>
                    <a:off x="1116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1" name="Freeform 143"/>
                  <p:cNvSpPr>
                    <a:spLocks/>
                  </p:cNvSpPr>
                  <p:nvPr/>
                </p:nvSpPr>
                <p:spPr bwMode="auto">
                  <a:xfrm>
                    <a:off x="1181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2" name="Freeform 144"/>
                  <p:cNvSpPr>
                    <a:spLocks/>
                  </p:cNvSpPr>
                  <p:nvPr/>
                </p:nvSpPr>
                <p:spPr bwMode="auto">
                  <a:xfrm>
                    <a:off x="1247" y="1780"/>
                    <a:ext cx="147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3" name="Freeform 145"/>
                  <p:cNvSpPr>
                    <a:spLocks/>
                  </p:cNvSpPr>
                  <p:nvPr/>
                </p:nvSpPr>
                <p:spPr bwMode="auto">
                  <a:xfrm>
                    <a:off x="1312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4" name="Freeform 146"/>
                  <p:cNvSpPr>
                    <a:spLocks/>
                  </p:cNvSpPr>
                  <p:nvPr/>
                </p:nvSpPr>
                <p:spPr bwMode="auto">
                  <a:xfrm>
                    <a:off x="1378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5" name="Freeform 147"/>
                  <p:cNvSpPr>
                    <a:spLocks/>
                  </p:cNvSpPr>
                  <p:nvPr/>
                </p:nvSpPr>
                <p:spPr bwMode="auto">
                  <a:xfrm>
                    <a:off x="1443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6" name="Freeform 148"/>
                  <p:cNvSpPr>
                    <a:spLocks/>
                  </p:cNvSpPr>
                  <p:nvPr/>
                </p:nvSpPr>
                <p:spPr bwMode="auto">
                  <a:xfrm>
                    <a:off x="1509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7" name="Freeform 149"/>
                  <p:cNvSpPr>
                    <a:spLocks/>
                  </p:cNvSpPr>
                  <p:nvPr/>
                </p:nvSpPr>
                <p:spPr bwMode="auto">
                  <a:xfrm>
                    <a:off x="1574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8" name="Freeform 150"/>
                  <p:cNvSpPr>
                    <a:spLocks/>
                  </p:cNvSpPr>
                  <p:nvPr/>
                </p:nvSpPr>
                <p:spPr bwMode="auto">
                  <a:xfrm>
                    <a:off x="1640" y="1780"/>
                    <a:ext cx="145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59" name="Freeform 151"/>
                  <p:cNvSpPr>
                    <a:spLocks/>
                  </p:cNvSpPr>
                  <p:nvPr/>
                </p:nvSpPr>
                <p:spPr bwMode="auto">
                  <a:xfrm>
                    <a:off x="1705" y="1780"/>
                    <a:ext cx="146" cy="773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200" y="192"/>
                      </a:cxn>
                      <a:cxn ang="0">
                        <a:pos x="8" y="336"/>
                      </a:cxn>
                      <a:cxn ang="0">
                        <a:pos x="152" y="528"/>
                      </a:cxn>
                      <a:cxn ang="0">
                        <a:pos x="8" y="720"/>
                      </a:cxn>
                      <a:cxn ang="0">
                        <a:pos x="152" y="816"/>
                      </a:cxn>
                      <a:cxn ang="0">
                        <a:pos x="56" y="960"/>
                      </a:cxn>
                      <a:cxn ang="0">
                        <a:pos x="152" y="1104"/>
                      </a:cxn>
                      <a:cxn ang="0">
                        <a:pos x="8" y="1248"/>
                      </a:cxn>
                      <a:cxn ang="0">
                        <a:pos x="104" y="1344"/>
                      </a:cxn>
                      <a:cxn ang="0">
                        <a:pos x="56" y="1536"/>
                      </a:cxn>
                    </a:cxnLst>
                    <a:rect l="0" t="0" r="r" b="b"/>
                    <a:pathLst>
                      <a:path w="208" h="1536">
                        <a:moveTo>
                          <a:pt x="56" y="0"/>
                        </a:moveTo>
                        <a:cubicBezTo>
                          <a:pt x="132" y="68"/>
                          <a:pt x="208" y="136"/>
                          <a:pt x="200" y="192"/>
                        </a:cubicBezTo>
                        <a:cubicBezTo>
                          <a:pt x="192" y="248"/>
                          <a:pt x="16" y="280"/>
                          <a:pt x="8" y="336"/>
                        </a:cubicBezTo>
                        <a:cubicBezTo>
                          <a:pt x="0" y="392"/>
                          <a:pt x="152" y="464"/>
                          <a:pt x="152" y="528"/>
                        </a:cubicBezTo>
                        <a:cubicBezTo>
                          <a:pt x="152" y="592"/>
                          <a:pt x="8" y="672"/>
                          <a:pt x="8" y="720"/>
                        </a:cubicBezTo>
                        <a:cubicBezTo>
                          <a:pt x="8" y="768"/>
                          <a:pt x="144" y="776"/>
                          <a:pt x="152" y="816"/>
                        </a:cubicBezTo>
                        <a:cubicBezTo>
                          <a:pt x="160" y="856"/>
                          <a:pt x="56" y="912"/>
                          <a:pt x="56" y="960"/>
                        </a:cubicBezTo>
                        <a:cubicBezTo>
                          <a:pt x="56" y="1008"/>
                          <a:pt x="160" y="1056"/>
                          <a:pt x="152" y="1104"/>
                        </a:cubicBezTo>
                        <a:cubicBezTo>
                          <a:pt x="144" y="1152"/>
                          <a:pt x="16" y="1208"/>
                          <a:pt x="8" y="1248"/>
                        </a:cubicBezTo>
                        <a:cubicBezTo>
                          <a:pt x="0" y="1288"/>
                          <a:pt x="96" y="1296"/>
                          <a:pt x="104" y="1344"/>
                        </a:cubicBezTo>
                        <a:cubicBezTo>
                          <a:pt x="112" y="1392"/>
                          <a:pt x="40" y="1496"/>
                          <a:pt x="56" y="1536"/>
                        </a:cubicBezTo>
                      </a:path>
                    </a:pathLst>
                  </a:custGeom>
                  <a:noFill/>
                  <a:ln w="19050" cmpd="sng">
                    <a:solidFill>
                      <a:schemeClr val="tx1"/>
                    </a:solidFill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4360" name="Text Box 152"/>
              <p:cNvSpPr txBox="1">
                <a:spLocks noChangeArrowheads="1"/>
              </p:cNvSpPr>
              <p:nvPr/>
            </p:nvSpPr>
            <p:spPr bwMode="auto">
              <a:xfrm>
                <a:off x="376" y="1620"/>
                <a:ext cx="508" cy="231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accent2"/>
                    </a:solidFill>
                  </a:rPr>
                  <a:t>Block</a:t>
                </a:r>
              </a:p>
            </p:txBody>
          </p:sp>
        </p:grpSp>
        <p:sp>
          <p:nvSpPr>
            <p:cNvPr id="94361" name="Rectangle 153"/>
            <p:cNvSpPr>
              <a:spLocks noChangeArrowheads="1"/>
            </p:cNvSpPr>
            <p:nvPr/>
          </p:nvSpPr>
          <p:spPr bwMode="auto">
            <a:xfrm>
              <a:off x="1355" y="1799"/>
              <a:ext cx="923" cy="480"/>
            </a:xfrm>
            <a:prstGeom prst="rect">
              <a:avLst/>
            </a:prstGeom>
            <a:solidFill>
              <a:srgbClr val="0033CC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Shared</a:t>
              </a:r>
            </a:p>
            <a:p>
              <a:pPr algn="ctr">
                <a:lnSpc>
                  <a:spcPct val="85000"/>
                </a:lnSpc>
                <a:spcBef>
                  <a:spcPct val="10000"/>
                </a:spcBef>
              </a:pPr>
              <a:r>
                <a:rPr lang="en-US" b="1"/>
                <a:t>Memory</a:t>
              </a:r>
            </a:p>
          </p:txBody>
        </p:sp>
        <p:grpSp>
          <p:nvGrpSpPr>
            <p:cNvPr id="94362" name="Group 154"/>
            <p:cNvGrpSpPr>
              <a:grpSpLocks/>
            </p:cNvGrpSpPr>
            <p:nvPr/>
          </p:nvGrpSpPr>
          <p:grpSpPr bwMode="auto">
            <a:xfrm>
              <a:off x="977" y="1849"/>
              <a:ext cx="369" cy="380"/>
              <a:chOff x="977" y="1843"/>
              <a:chExt cx="369" cy="380"/>
            </a:xfrm>
          </p:grpSpPr>
          <p:sp>
            <p:nvSpPr>
              <p:cNvPr id="94363" name="Line 155"/>
              <p:cNvSpPr>
                <a:spLocks noChangeShapeType="1"/>
              </p:cNvSpPr>
              <p:nvPr/>
            </p:nvSpPr>
            <p:spPr bwMode="auto">
              <a:xfrm>
                <a:off x="977" y="203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4" name="Line 156"/>
              <p:cNvSpPr>
                <a:spLocks noChangeShapeType="1"/>
              </p:cNvSpPr>
              <p:nvPr/>
            </p:nvSpPr>
            <p:spPr bwMode="auto">
              <a:xfrm>
                <a:off x="977" y="196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5" name="Line 157"/>
              <p:cNvSpPr>
                <a:spLocks noChangeShapeType="1"/>
              </p:cNvSpPr>
              <p:nvPr/>
            </p:nvSpPr>
            <p:spPr bwMode="auto">
              <a:xfrm>
                <a:off x="977" y="1906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6" name="Line 158"/>
              <p:cNvSpPr>
                <a:spLocks noChangeShapeType="1"/>
              </p:cNvSpPr>
              <p:nvPr/>
            </p:nvSpPr>
            <p:spPr bwMode="auto">
              <a:xfrm>
                <a:off x="977" y="2096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7" name="Line 159"/>
              <p:cNvSpPr>
                <a:spLocks noChangeShapeType="1"/>
              </p:cNvSpPr>
              <p:nvPr/>
            </p:nvSpPr>
            <p:spPr bwMode="auto">
              <a:xfrm>
                <a:off x="977" y="2159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8" name="Line 160"/>
              <p:cNvSpPr>
                <a:spLocks noChangeShapeType="1"/>
              </p:cNvSpPr>
              <p:nvPr/>
            </p:nvSpPr>
            <p:spPr bwMode="auto">
              <a:xfrm>
                <a:off x="977" y="184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69" name="Line 161"/>
              <p:cNvSpPr>
                <a:spLocks noChangeShapeType="1"/>
              </p:cNvSpPr>
              <p:nvPr/>
            </p:nvSpPr>
            <p:spPr bwMode="auto">
              <a:xfrm>
                <a:off x="977" y="2223"/>
                <a:ext cx="369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53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SM Memory Architecture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Threads in a Block share data &amp; results</a:t>
            </a:r>
          </a:p>
          <a:p>
            <a:pPr lvl="1"/>
            <a:r>
              <a:rPr lang="en-US" dirty="0"/>
              <a:t>In Memory and Shared Memory</a:t>
            </a:r>
          </a:p>
          <a:p>
            <a:pPr lvl="1"/>
            <a:r>
              <a:rPr lang="en-US" dirty="0"/>
              <a:t>Synchronize at barrier instruction</a:t>
            </a:r>
          </a:p>
          <a:p>
            <a:pPr lvl="1"/>
            <a:endParaRPr lang="en-US" dirty="0"/>
          </a:p>
          <a:p>
            <a:r>
              <a:rPr lang="en-US" b="1" dirty="0"/>
              <a:t>Per-Block Shared Memory Allocation</a:t>
            </a:r>
          </a:p>
          <a:p>
            <a:pPr lvl="1"/>
            <a:r>
              <a:rPr lang="en-US" dirty="0"/>
              <a:t>Keeps data close to processor</a:t>
            </a:r>
          </a:p>
          <a:p>
            <a:pPr lvl="1"/>
            <a:r>
              <a:rPr lang="en-US" dirty="0"/>
              <a:t>Minimize trips to global Memory</a:t>
            </a:r>
          </a:p>
          <a:p>
            <a:pPr lvl="1"/>
            <a:r>
              <a:rPr lang="en-US" dirty="0"/>
              <a:t>SM Shared Memory dynamically allocated to Blocks, one of the limiting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99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SM Register File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85800" y="1524000"/>
            <a:ext cx="5999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Register File (RF)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256KB</a:t>
            </a:r>
            <a:endParaRPr lang="en-US" sz="2400" dirty="0"/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 smtClean="0"/>
              <a:t>64K 32-bit </a:t>
            </a:r>
            <a:r>
              <a:rPr lang="en-US" sz="2400" dirty="0"/>
              <a:t>registers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sz="2400" dirty="0"/>
              <a:t>Provides 4 operands/clock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/>
              <a:t>TEX pipe can also read/write RF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800" dirty="0" smtClean="0"/>
              <a:t>Load/Store </a:t>
            </a:r>
            <a:r>
              <a:rPr lang="en-US" sz="2800" dirty="0"/>
              <a:t>pipe can also read/write RF</a:t>
            </a:r>
          </a:p>
        </p:txBody>
      </p:sp>
      <p:sp>
        <p:nvSpPr>
          <p:cNvPr id="96261" name="AutoShape 5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3" name="Rectangle 17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5" name="Rectangle 19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6" name="Rectangle 20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7" name="Rectangle 21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F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79" name="Rectangle 23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0" name="Rectangle 24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</a:t>
            </a:r>
            <a:endParaRPr lang="en-US" sz="2000"/>
          </a:p>
        </p:txBody>
      </p:sp>
      <p:sp>
        <p:nvSpPr>
          <p:cNvPr id="96281" name="Rectangle 25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96282" name="Rectangle 26"/>
          <p:cNvSpPr>
            <a:spLocks noChangeArrowheads="1"/>
          </p:cNvSpPr>
          <p:nvPr/>
        </p:nvSpPr>
        <p:spPr bwMode="auto">
          <a:xfrm>
            <a:off x="80184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6" name="Rectangle 30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Shared</a:t>
            </a:r>
            <a:endParaRPr lang="en-US" sz="2000"/>
          </a:p>
        </p:txBody>
      </p:sp>
      <p:sp>
        <p:nvSpPr>
          <p:cNvPr id="96287" name="Rectangle 31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Mem</a:t>
            </a:r>
            <a:endParaRPr lang="en-US" sz="2000"/>
          </a:p>
        </p:txBody>
      </p:sp>
      <p:sp>
        <p:nvSpPr>
          <p:cNvPr id="96288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89" name="Rectangle 33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0" name="Rectangle 34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96291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2" name="Rectangle 36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3" name="Rectangle 37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96294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5" name="Rectangle 39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6" name="Rectangle 40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96297" name="Line 41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8" name="Freeform 42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99" name="Line 43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0" name="Freeform 44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1" name="Line 45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2" name="Freeform 46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3" name="Line 47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4" name="Freeform 48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5" name="Line 49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6" name="Freeform 50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7" name="Line 51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8" name="Freeform 52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09" name="Line 53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0" name="Freeform 54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1" name="Rectangle 55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96312" name="Line 56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3" name="Freeform 57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4" name="Line 58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5" name="Freeform 59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6" name="Freeform 60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7" name="Freeform 61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8" name="Freeform 62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319" name="Freeform 63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Programmer’s View of Register File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572000" cy="6172200"/>
          </a:xfrm>
          <a:noFill/>
          <a:ln/>
        </p:spPr>
        <p:txBody>
          <a:bodyPr/>
          <a:lstStyle/>
          <a:p>
            <a:pPr>
              <a:buNone/>
            </a:pPr>
            <a:r>
              <a:rPr lang="en-US" sz="2400" dirty="0"/>
              <a:t>There are </a:t>
            </a:r>
            <a:r>
              <a:rPr lang="en-US" sz="2400" dirty="0" smtClean="0"/>
              <a:t>32K </a:t>
            </a:r>
            <a:r>
              <a:rPr lang="en-US" sz="2400" dirty="0"/>
              <a:t>registers in each SM in </a:t>
            </a:r>
            <a:r>
              <a:rPr lang="en-US" sz="2400" dirty="0" smtClean="0"/>
              <a:t>GF100</a:t>
            </a:r>
            <a:endParaRPr lang="en-US" sz="2400" dirty="0"/>
          </a:p>
          <a:p>
            <a:pPr lvl="1">
              <a:buNone/>
            </a:pPr>
            <a:r>
              <a:rPr lang="en-US" sz="2000" dirty="0"/>
              <a:t>This is an implementation decision, not part of CUDA</a:t>
            </a:r>
          </a:p>
          <a:p>
            <a:pPr lvl="1"/>
            <a:r>
              <a:rPr lang="en-US" sz="2000" dirty="0"/>
              <a:t>Registers are dynamically partitioned across all Blocks assigned to the SM</a:t>
            </a:r>
          </a:p>
          <a:p>
            <a:pPr lvl="1"/>
            <a:r>
              <a:rPr lang="en-US" sz="2000" dirty="0"/>
              <a:t>Once assigned to a Block, the register is NOT accessible by threads in other Blocks</a:t>
            </a:r>
          </a:p>
          <a:p>
            <a:pPr lvl="1"/>
            <a:r>
              <a:rPr lang="en-US" sz="2000" dirty="0"/>
              <a:t>Each thread in the same Block only access registers assigned to </a:t>
            </a:r>
            <a:r>
              <a:rPr lang="en-US" sz="2000" dirty="0" smtClean="0"/>
              <a:t>itself</a:t>
            </a:r>
          </a:p>
          <a:p>
            <a:pPr lvl="1"/>
            <a:endParaRPr lang="en-US" sz="2000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648201" y="533400"/>
            <a:ext cx="2895600" cy="3657600"/>
            <a:chOff x="4648200" y="533400"/>
            <a:chExt cx="3402013" cy="5049838"/>
          </a:xfrm>
        </p:grpSpPr>
        <p:sp>
          <p:nvSpPr>
            <p:cNvPr id="97285" name="Rectangle 5"/>
            <p:cNvSpPr>
              <a:spLocks noChangeArrowheads="1"/>
            </p:cNvSpPr>
            <p:nvPr/>
          </p:nvSpPr>
          <p:spPr bwMode="auto">
            <a:xfrm>
              <a:off x="4800600" y="1011238"/>
              <a:ext cx="1066800" cy="45720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" name="Rectangle 6"/>
            <p:cNvSpPr>
              <a:spLocks noChangeArrowheads="1"/>
            </p:cNvSpPr>
            <p:nvPr/>
          </p:nvSpPr>
          <p:spPr bwMode="auto">
            <a:xfrm>
              <a:off x="4800600" y="1011238"/>
              <a:ext cx="1066800" cy="11430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7" name="Rectangle 7"/>
            <p:cNvSpPr>
              <a:spLocks noChangeArrowheads="1"/>
            </p:cNvSpPr>
            <p:nvPr/>
          </p:nvSpPr>
          <p:spPr bwMode="auto">
            <a:xfrm>
              <a:off x="4800600" y="2154238"/>
              <a:ext cx="1066800" cy="11430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8" name="Rectangle 8"/>
            <p:cNvSpPr>
              <a:spLocks noChangeArrowheads="1"/>
            </p:cNvSpPr>
            <p:nvPr/>
          </p:nvSpPr>
          <p:spPr bwMode="auto">
            <a:xfrm>
              <a:off x="4800600" y="3297238"/>
              <a:ext cx="1066800" cy="11430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9" name="Rectangle 9"/>
            <p:cNvSpPr>
              <a:spLocks noChangeArrowheads="1"/>
            </p:cNvSpPr>
            <p:nvPr/>
          </p:nvSpPr>
          <p:spPr bwMode="auto">
            <a:xfrm>
              <a:off x="4800600" y="4440238"/>
              <a:ext cx="1066800" cy="1143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0" name="Rectangle 10"/>
            <p:cNvSpPr>
              <a:spLocks noChangeArrowheads="1"/>
            </p:cNvSpPr>
            <p:nvPr/>
          </p:nvSpPr>
          <p:spPr bwMode="auto">
            <a:xfrm>
              <a:off x="6858000" y="1011238"/>
              <a:ext cx="1066800" cy="457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Rectangle 11"/>
            <p:cNvSpPr>
              <a:spLocks noChangeArrowheads="1"/>
            </p:cNvSpPr>
            <p:nvPr/>
          </p:nvSpPr>
          <p:spPr bwMode="auto">
            <a:xfrm>
              <a:off x="6858000" y="1011238"/>
              <a:ext cx="1066800" cy="144780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2" name="Rectangle 12"/>
            <p:cNvSpPr>
              <a:spLocks noChangeArrowheads="1"/>
            </p:cNvSpPr>
            <p:nvPr/>
          </p:nvSpPr>
          <p:spPr bwMode="auto">
            <a:xfrm>
              <a:off x="6858000" y="2535238"/>
              <a:ext cx="1066800" cy="1447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3" name="Rectangle 13"/>
            <p:cNvSpPr>
              <a:spLocks noChangeArrowheads="1"/>
            </p:cNvSpPr>
            <p:nvPr/>
          </p:nvSpPr>
          <p:spPr bwMode="auto">
            <a:xfrm>
              <a:off x="6858000" y="4059238"/>
              <a:ext cx="1066800" cy="1447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4" name="Text Box 14"/>
            <p:cNvSpPr txBox="1">
              <a:spLocks noChangeArrowheads="1"/>
            </p:cNvSpPr>
            <p:nvPr/>
          </p:nvSpPr>
          <p:spPr bwMode="auto">
            <a:xfrm>
              <a:off x="4648200" y="554038"/>
              <a:ext cx="1208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Palatino" pitchFamily="18" charset="0"/>
                </a:rPr>
                <a:t>4 blocks</a:t>
              </a:r>
            </a:p>
          </p:txBody>
        </p:sp>
        <p:sp>
          <p:nvSpPr>
            <p:cNvPr id="97295" name="Text Box 15"/>
            <p:cNvSpPr txBox="1">
              <a:spLocks noChangeArrowheads="1"/>
            </p:cNvSpPr>
            <p:nvPr/>
          </p:nvSpPr>
          <p:spPr bwMode="auto">
            <a:xfrm>
              <a:off x="6842125" y="533400"/>
              <a:ext cx="12080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Palatino" pitchFamily="18" charset="0"/>
                </a:rPr>
                <a:t>3 blocks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1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Register Use Implications Example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305800" cy="4876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Matrix </a:t>
            </a:r>
            <a:r>
              <a:rPr lang="en-US" sz="2400" b="1" dirty="0" smtClean="0"/>
              <a:t>Multiplication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/>
              <a:t>Assume there were 16K registers for this example</a:t>
            </a:r>
            <a:endParaRPr lang="en-US" sz="2000" b="1" dirty="0"/>
          </a:p>
          <a:p>
            <a:pPr>
              <a:lnSpc>
                <a:spcPct val="80000"/>
              </a:lnSpc>
            </a:pP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/>
              <a:t>If each Block has </a:t>
            </a:r>
            <a:r>
              <a:rPr lang="en-US" sz="2400" dirty="0" smtClean="0"/>
              <a:t>32X32 </a:t>
            </a:r>
            <a:r>
              <a:rPr lang="en-US" sz="2400" dirty="0"/>
              <a:t>threads and each thread uses 10 registers, how many threads can run on each SM?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Each Block requires </a:t>
            </a:r>
            <a:r>
              <a:rPr lang="en-US" sz="2000" dirty="0" smtClean="0"/>
              <a:t>10*32*32 </a:t>
            </a:r>
            <a:r>
              <a:rPr lang="en-US" sz="2000" dirty="0"/>
              <a:t>= </a:t>
            </a:r>
            <a:r>
              <a:rPr lang="en-US" sz="2000" dirty="0" smtClean="0"/>
              <a:t>10240 registers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32768= </a:t>
            </a:r>
            <a:r>
              <a:rPr lang="en-US" sz="2000" b="1" dirty="0" smtClean="0"/>
              <a:t>3 </a:t>
            </a:r>
            <a:r>
              <a:rPr lang="en-US" sz="2000" dirty="0" smtClean="0"/>
              <a:t>* 10240+ </a:t>
            </a:r>
            <a:r>
              <a:rPr lang="en-US" sz="2000" dirty="0"/>
              <a:t>change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So,3 blocks </a:t>
            </a:r>
            <a:r>
              <a:rPr lang="en-US" sz="2000" dirty="0"/>
              <a:t>can run on an SM as far as registers are concerned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How about if each thread increases the use of registers by 1?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Each  Block now requires 11*256 = </a:t>
            </a:r>
            <a:r>
              <a:rPr lang="en-US" sz="2000" dirty="0" smtClean="0"/>
              <a:t>11264 registers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23768 = 2 * 11264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Only </a:t>
            </a:r>
            <a:r>
              <a:rPr lang="en-US" sz="2000" dirty="0" smtClean="0"/>
              <a:t>2 Blocks </a:t>
            </a:r>
            <a:r>
              <a:rPr lang="en-US" sz="2000" dirty="0"/>
              <a:t>can run on an SM, </a:t>
            </a:r>
            <a:r>
              <a:rPr lang="en-US" sz="2000" b="1" dirty="0" smtClean="0"/>
              <a:t>2/3 reduction </a:t>
            </a:r>
            <a:r>
              <a:rPr lang="en-US" sz="2000" b="1" dirty="0"/>
              <a:t>of parallelism</a:t>
            </a:r>
            <a:endParaRPr lang="en-US" sz="20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81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Dynamic Partitioning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Dynamic partitioning gives more flexibility to compilers/programmers</a:t>
            </a:r>
          </a:p>
          <a:p>
            <a:pPr lvl="1"/>
            <a:r>
              <a:rPr lang="en-US"/>
              <a:t>One can run a smaller number of threads that require many registers each or a large number of threads that require few registers each </a:t>
            </a:r>
          </a:p>
          <a:p>
            <a:pPr lvl="2"/>
            <a:r>
              <a:rPr lang="en-US"/>
              <a:t>This allows for finer grain threading than traditional CPU threading models.</a:t>
            </a:r>
          </a:p>
          <a:p>
            <a:pPr lvl="1"/>
            <a:r>
              <a:rPr lang="en-US"/>
              <a:t>The compiler can tradeoff between instruction-level parallelism and thread level parallelism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a = a + </a:t>
            </a:r>
            <a:r>
              <a:rPr lang="en-US" i="1" dirty="0" err="1" smtClean="0"/>
              <a:t>bmem</a:t>
            </a:r>
            <a:endParaRPr lang="en-US" i="1" dirty="0" smtClean="0"/>
          </a:p>
          <a:p>
            <a:r>
              <a:rPr lang="en-US" i="1" dirty="0" smtClean="0"/>
              <a:t>c = c + 10 * b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load r1, 0(r3)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add r2, r2, r1</a:t>
            </a:r>
          </a:p>
          <a:p>
            <a:r>
              <a:rPr lang="en-US" b="1" dirty="0" err="1" smtClean="0">
                <a:solidFill>
                  <a:srgbClr val="3366FF"/>
                </a:solidFill>
              </a:rPr>
              <a:t>mul</a:t>
            </a:r>
            <a:r>
              <a:rPr lang="en-US" b="1" dirty="0" smtClean="0">
                <a:solidFill>
                  <a:srgbClr val="3366FF"/>
                </a:solidFill>
              </a:rPr>
              <a:t> r1, r4, 10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add r5, r1, r1</a:t>
            </a:r>
          </a:p>
          <a:p>
            <a:endParaRPr lang="en-US" dirty="0" smtClean="0"/>
          </a:p>
          <a:p>
            <a:r>
              <a:rPr lang="en-US" dirty="0" smtClean="0"/>
              <a:t>r1 is a temporary</a:t>
            </a:r>
          </a:p>
          <a:p>
            <a:r>
              <a:rPr lang="en-US" dirty="0" smtClean="0"/>
              <a:t>a in r2</a:t>
            </a:r>
          </a:p>
          <a:p>
            <a:r>
              <a:rPr lang="en-US" dirty="0" smtClean="0"/>
              <a:t>b in r4</a:t>
            </a:r>
          </a:p>
          <a:p>
            <a:r>
              <a:rPr lang="en-US" dirty="0" smtClean="0"/>
              <a:t>c in r5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more register: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load r1, 0(r3)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add r2, r2, r1</a:t>
            </a:r>
          </a:p>
          <a:p>
            <a:r>
              <a:rPr lang="en-US" b="1" dirty="0" err="1" smtClean="0">
                <a:solidFill>
                  <a:srgbClr val="3366FF"/>
                </a:solidFill>
              </a:rPr>
              <a:t>mul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r4, 10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add r5,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Final version: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load r1, 0(r3)</a:t>
            </a:r>
          </a:p>
          <a:p>
            <a:r>
              <a:rPr lang="en-US" b="1" dirty="0" err="1" smtClean="0">
                <a:solidFill>
                  <a:srgbClr val="3366FF"/>
                </a:solidFill>
              </a:rPr>
              <a:t>mul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r4, 10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add r5,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  <a:r>
              <a:rPr lang="en-US" b="1" dirty="0" smtClean="0">
                <a:solidFill>
                  <a:srgbClr val="3366FF"/>
                </a:solidFill>
              </a:rPr>
              <a:t>, </a:t>
            </a:r>
            <a:r>
              <a:rPr lang="en-US" b="1" u="sng" dirty="0" smtClean="0">
                <a:solidFill>
                  <a:srgbClr val="3366FF"/>
                </a:solidFill>
              </a:rPr>
              <a:t>r6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add r2, r2, r1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22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(2014) Intel System Architecture (desktop)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www.intel.com/content/dam/www/public/us/en/images/diagrams/q87-chipset-diagram-3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4169"/>
            <a:ext cx="9372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6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Within or Across Thread Parallelism (ILP vs. TLP</a:t>
            </a:r>
            <a:r>
              <a:rPr lang="en-US" sz="2400" dirty="0" smtClean="0"/>
              <a:t>) (ref)</a:t>
            </a:r>
            <a:endParaRPr lang="en-US" sz="2400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Assume:</a:t>
            </a:r>
          </a:p>
          <a:p>
            <a:pPr lvl="1"/>
            <a:r>
              <a:rPr lang="en-US" sz="2400" dirty="0"/>
              <a:t>kernel: 256-thread Blocks</a:t>
            </a:r>
          </a:p>
          <a:p>
            <a:pPr lvl="1"/>
            <a:r>
              <a:rPr lang="en-US" sz="2400" dirty="0"/>
              <a:t>4 independent instructions for each global memory load,</a:t>
            </a:r>
          </a:p>
          <a:p>
            <a:pPr lvl="1"/>
            <a:r>
              <a:rPr lang="en-US" sz="2400" dirty="0"/>
              <a:t>thread: 21 registers</a:t>
            </a:r>
          </a:p>
          <a:p>
            <a:pPr lvl="1"/>
            <a:r>
              <a:rPr lang="en-US" sz="2400" dirty="0"/>
              <a:t>global loads: </a:t>
            </a:r>
            <a:r>
              <a:rPr lang="en-US" sz="2400" dirty="0" smtClean="0"/>
              <a:t>400 </a:t>
            </a:r>
            <a:r>
              <a:rPr lang="en-US" sz="2400" dirty="0"/>
              <a:t>cycles </a:t>
            </a:r>
          </a:p>
          <a:p>
            <a:pPr lvl="1"/>
            <a:r>
              <a:rPr lang="en-US" sz="2400" b="1" dirty="0" smtClean="0"/>
              <a:t>6</a:t>
            </a:r>
            <a:r>
              <a:rPr lang="en-US" sz="2400" dirty="0" smtClean="0"/>
              <a:t> </a:t>
            </a:r>
            <a:r>
              <a:rPr lang="en-US" sz="2400" dirty="0"/>
              <a:t>Blocks can run on each </a:t>
            </a:r>
            <a:r>
              <a:rPr lang="en-US" sz="2400" dirty="0" smtClean="0"/>
              <a:t>SM (32K / (256 * 21))</a:t>
            </a:r>
          </a:p>
          <a:p>
            <a:pPr lvl="1"/>
            <a:r>
              <a:rPr lang="en-US" sz="2400" dirty="0" smtClean="0"/>
              <a:t>Need 400 / (4 * 2) 50 Warps to hide latency</a:t>
            </a:r>
          </a:p>
          <a:p>
            <a:pPr lvl="1"/>
            <a:r>
              <a:rPr lang="en-US" sz="2400" dirty="0" smtClean="0"/>
              <a:t>6 Blocks have 256 / 32 x 6 = 48 warps</a:t>
            </a:r>
            <a:endParaRPr lang="en-US" sz="2400" dirty="0"/>
          </a:p>
          <a:p>
            <a:r>
              <a:rPr lang="en-US" sz="2400" dirty="0"/>
              <a:t>If a Compiler can use one more register to change the dependence pattern so that 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 independent instructions exist for each global memory load</a:t>
            </a:r>
          </a:p>
          <a:p>
            <a:pPr lvl="1"/>
            <a:r>
              <a:rPr lang="en-US" sz="2400" dirty="0"/>
              <a:t>Only </a:t>
            </a:r>
            <a:r>
              <a:rPr lang="en-US" sz="2400" b="1" dirty="0" smtClean="0"/>
              <a:t>5</a:t>
            </a:r>
            <a:r>
              <a:rPr lang="en-US" sz="2400" dirty="0" smtClean="0"/>
              <a:t> blocks can </a:t>
            </a:r>
            <a:r>
              <a:rPr lang="en-US" sz="2400" dirty="0"/>
              <a:t>run on each SM</a:t>
            </a:r>
          </a:p>
          <a:p>
            <a:pPr lvl="1"/>
            <a:r>
              <a:rPr lang="en-US" sz="2400" dirty="0" smtClean="0"/>
              <a:t>Need 400</a:t>
            </a:r>
            <a:r>
              <a:rPr lang="en-US" sz="2400" dirty="0"/>
              <a:t>/(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en-US" sz="2400" dirty="0" smtClean="0"/>
              <a:t>*2) </a:t>
            </a:r>
            <a:r>
              <a:rPr lang="en-US" sz="2400" dirty="0"/>
              <a:t>= </a:t>
            </a:r>
            <a:r>
              <a:rPr lang="en-US" sz="2400" dirty="0" smtClean="0"/>
              <a:t>25 Warps </a:t>
            </a:r>
            <a:r>
              <a:rPr lang="en-US" sz="2400" dirty="0"/>
              <a:t>to tolerate the memory latency</a:t>
            </a:r>
          </a:p>
          <a:p>
            <a:pPr lvl="1"/>
            <a:r>
              <a:rPr lang="en-US" sz="2400" dirty="0" smtClean="0"/>
              <a:t>Five Blocks </a:t>
            </a:r>
            <a:r>
              <a:rPr lang="en-US" sz="2400" dirty="0"/>
              <a:t>have </a:t>
            </a:r>
            <a:r>
              <a:rPr lang="en-US" sz="2400" dirty="0" smtClean="0"/>
              <a:t>40 Warps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Conclusion: could be better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23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registers is my kernel using?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0" y="381000"/>
            <a:ext cx="9144000" cy="603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NVCC flag: -</a:t>
            </a:r>
            <a:r>
              <a:rPr lang="en-US" sz="2400" b="1" dirty="0" err="1" smtClean="0">
                <a:solidFill>
                  <a:srgbClr val="FF0000"/>
                </a:solidFill>
              </a:rPr>
              <a:t>ptxas</a:t>
            </a:r>
            <a:r>
              <a:rPr lang="en-US" sz="2400" b="1" dirty="0" smtClean="0">
                <a:solidFill>
                  <a:srgbClr val="FF0000"/>
                </a:solidFill>
              </a:rPr>
              <a:t>-options="-v“</a:t>
            </a:r>
          </a:p>
          <a:p>
            <a:pPr lvl="1"/>
            <a:endParaRPr lang="en-US" sz="2000" dirty="0" smtClean="0"/>
          </a:p>
          <a:p>
            <a:r>
              <a:rPr lang="en-US" sz="2000" dirty="0" err="1" smtClean="0"/>
              <a:t>ptxas</a:t>
            </a:r>
            <a:r>
              <a:rPr lang="en-US" sz="2000" dirty="0" smtClean="0"/>
              <a:t> info : Compiling entry function '</a:t>
            </a:r>
            <a:r>
              <a:rPr lang="en-US" sz="2000" dirty="0" err="1" smtClean="0"/>
              <a:t>acos_main</a:t>
            </a:r>
            <a:r>
              <a:rPr lang="en-US" sz="2000" dirty="0" smtClean="0"/>
              <a:t>'</a:t>
            </a:r>
            <a:br>
              <a:rPr lang="en-US" sz="2000" dirty="0" smtClean="0"/>
            </a:br>
            <a:r>
              <a:rPr lang="en-US" sz="2000" dirty="0" err="1" smtClean="0"/>
              <a:t>ptxas</a:t>
            </a:r>
            <a:r>
              <a:rPr lang="en-US" sz="2000" dirty="0" smtClean="0"/>
              <a:t> info : Used 4 registers, 60+56 bytes </a:t>
            </a:r>
            <a:r>
              <a:rPr lang="en-US" sz="2000" dirty="0" err="1" smtClean="0"/>
              <a:t>lmem</a:t>
            </a:r>
            <a:r>
              <a:rPr lang="en-US" sz="2000" dirty="0" smtClean="0"/>
              <a:t>, 44+40 bytes </a:t>
            </a:r>
            <a:r>
              <a:rPr lang="en-US" sz="2000" dirty="0" err="1" smtClean="0"/>
              <a:t>smem</a:t>
            </a:r>
            <a:r>
              <a:rPr lang="en-US" sz="2000" dirty="0" smtClean="0"/>
              <a:t>, 20 bytes </a:t>
            </a:r>
            <a:r>
              <a:rPr lang="en-US" sz="2000" dirty="0" err="1" smtClean="0"/>
              <a:t>cmem</a:t>
            </a:r>
            <a:r>
              <a:rPr lang="en-US" sz="2000" dirty="0" smtClean="0"/>
              <a:t>[1], 12 bytes </a:t>
            </a:r>
            <a:r>
              <a:rPr lang="en-US" sz="2000" dirty="0" err="1" smtClean="0"/>
              <a:t>cmem</a:t>
            </a:r>
            <a:r>
              <a:rPr lang="en-US" sz="2000" dirty="0" smtClean="0"/>
              <a:t>[14]</a:t>
            </a:r>
            <a:br>
              <a:rPr lang="en-US" sz="2000" dirty="0" smtClean="0"/>
            </a:br>
            <a:endParaRPr lang="en-US" sz="2000" b="1" dirty="0" smtClean="0"/>
          </a:p>
          <a:p>
            <a:r>
              <a:rPr lang="en-US" sz="2000" b="1" dirty="0" smtClean="0"/>
              <a:t>For shared memory per block:</a:t>
            </a:r>
          </a:p>
          <a:p>
            <a:pPr lvl="1"/>
            <a:r>
              <a:rPr lang="en-US" sz="1600" b="1" dirty="0" smtClean="0"/>
              <a:t>44 bytes explicitly allocated by the user</a:t>
            </a:r>
          </a:p>
          <a:p>
            <a:pPr lvl="1"/>
            <a:r>
              <a:rPr lang="en-US" sz="1600" b="1" dirty="0" smtClean="0"/>
              <a:t>40 were implicitly allocated by the system/compiler</a:t>
            </a:r>
          </a:p>
          <a:p>
            <a:r>
              <a:rPr lang="en-US" sz="2000" b="1" dirty="0" err="1" smtClean="0"/>
              <a:t>Lmem</a:t>
            </a:r>
            <a:r>
              <a:rPr lang="en-US" sz="2000" b="1" dirty="0" smtClean="0"/>
              <a:t>: </a:t>
            </a:r>
          </a:p>
          <a:p>
            <a:pPr lvl="1"/>
            <a:r>
              <a:rPr lang="en-US" sz="1600" b="1" dirty="0" smtClean="0"/>
              <a:t>local memory per thread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Constant:</a:t>
            </a:r>
          </a:p>
          <a:p>
            <a:pPr lvl="1"/>
            <a:r>
              <a:rPr lang="en-US" sz="1600" b="1" dirty="0" smtClean="0"/>
              <a:t>Program variables [1]</a:t>
            </a:r>
          </a:p>
          <a:p>
            <a:pPr lvl="1"/>
            <a:r>
              <a:rPr lang="en-US" sz="1600" b="1" dirty="0" smtClean="0"/>
              <a:t>Compiler generated constants [14]</a:t>
            </a:r>
          </a:p>
          <a:p>
            <a:pPr lvl="1"/>
            <a:endParaRPr lang="en-US" sz="1600" b="1" dirty="0" smtClean="0"/>
          </a:p>
          <a:p>
            <a:r>
              <a:rPr lang="en-US" sz="2000" b="1" dirty="0" smtClean="0"/>
              <a:t>Double-check this please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41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__global__ void __</a:t>
            </a:r>
            <a:r>
              <a:rPr lang="en-US" dirty="0" err="1"/>
              <a:t>launch_bounds</a:t>
            </a:r>
            <a:r>
              <a:rPr lang="en-US" dirty="0"/>
              <a:t>__(</a:t>
            </a:r>
            <a:r>
              <a:rPr lang="en-US" dirty="0" err="1"/>
              <a:t>maxThreadsPerBlock</a:t>
            </a:r>
            <a:r>
              <a:rPr lang="en-US" dirty="0"/>
              <a:t>, </a:t>
            </a:r>
            <a:r>
              <a:rPr lang="en-US" dirty="0" err="1"/>
              <a:t>minBlocksPerMultiprocessor</a:t>
            </a:r>
            <a:r>
              <a:rPr lang="en-US" dirty="0"/>
              <a:t>) </a:t>
            </a:r>
            <a:r>
              <a:rPr lang="en-US" dirty="0" err="1"/>
              <a:t>MyKernel</a:t>
            </a:r>
            <a:r>
              <a:rPr lang="en-US" dirty="0"/>
              <a:t>(...) {    ... } </a:t>
            </a:r>
          </a:p>
        </p:txBody>
      </p:sp>
    </p:spTree>
    <p:extLst>
      <p:ext uri="{BB962C8B-B14F-4D97-AF65-F5344CB8AC3E}">
        <p14:creationId xmlns:p14="http://schemas.microsoft.com/office/powerpoint/2010/main" val="41467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Occupancy Calculator	</a:t>
            </a:r>
            <a:endParaRPr lang="en-US" dirty="0"/>
          </a:p>
        </p:txBody>
      </p:sp>
      <p:pic>
        <p:nvPicPr>
          <p:cNvPr id="5" name="Content Placeholder 4" descr="occupancy_calculator_exa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405845"/>
          </a:xfrm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http://developer.download.nvidia.com/compute/cuda/3_2_prod/sdk/docs/CUDA_Occupancy_Calculator.xls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28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Constants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6477000" cy="4724400"/>
          </a:xfrm>
          <a:noFill/>
          <a:ln/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800" dirty="0"/>
              <a:t>Immediate address constants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dirty="0"/>
              <a:t>Indexed address constants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dirty="0"/>
              <a:t>Constants stored in DRAM, and cached on chip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400" dirty="0"/>
              <a:t>L1 per SM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400" dirty="0"/>
              <a:t>64KB total in DRAM</a:t>
            </a:r>
          </a:p>
          <a:p>
            <a:pPr marL="457200" indent="-457200">
              <a:lnSpc>
                <a:spcPct val="90000"/>
              </a:lnSpc>
            </a:pPr>
            <a:r>
              <a:rPr lang="en-US" sz="2800" dirty="0"/>
              <a:t>A constant value can be broadcast to all threads in a Warp</a:t>
            </a:r>
          </a:p>
          <a:p>
            <a:pPr marL="974725" lvl="1" indent="-403225">
              <a:lnSpc>
                <a:spcPct val="90000"/>
              </a:lnSpc>
            </a:pPr>
            <a:r>
              <a:rPr lang="en-US" sz="2400" dirty="0"/>
              <a:t>Extremely efficient way of accessing a value that is common for all threads in a </a:t>
            </a:r>
            <a:r>
              <a:rPr lang="en-US" sz="2400" dirty="0" smtClean="0"/>
              <a:t>Block</a:t>
            </a:r>
            <a:endParaRPr lang="en-US" sz="2400" dirty="0"/>
          </a:p>
          <a:p>
            <a:pPr marL="457200" indent="-457200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01381" name="AutoShape 5"/>
          <p:cNvSpPr>
            <a:spLocks noChangeAspect="1" noChangeArrowheads="1" noTextEdit="1"/>
          </p:cNvSpPr>
          <p:nvPr/>
        </p:nvSpPr>
        <p:spPr bwMode="auto">
          <a:xfrm>
            <a:off x="6705600" y="1719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7081838" y="3219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7112000" y="1741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7835900" y="1792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7881938" y="1792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7818438" y="1965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7899400" y="1965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101390" name="Rectangle 14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1" name="Rectangle 15"/>
          <p:cNvSpPr>
            <a:spLocks noChangeArrowheads="1"/>
          </p:cNvSpPr>
          <p:nvPr/>
        </p:nvSpPr>
        <p:spPr bwMode="auto">
          <a:xfrm>
            <a:off x="7112000" y="2508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Rectangle 16"/>
          <p:cNvSpPr>
            <a:spLocks noChangeArrowheads="1"/>
          </p:cNvSpPr>
          <p:nvPr/>
        </p:nvSpPr>
        <p:spPr bwMode="auto">
          <a:xfrm>
            <a:off x="7462838" y="2559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7353300" y="2732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7292975" y="3273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7162800" y="3273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7461250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</a:t>
            </a:r>
            <a:endParaRPr lang="en-US" sz="2000"/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7470775" y="3487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7900988" y="3273425"/>
            <a:ext cx="365125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0" name="Rectangle 24"/>
          <p:cNvSpPr>
            <a:spLocks noChangeArrowheads="1"/>
          </p:cNvSpPr>
          <p:nvPr/>
        </p:nvSpPr>
        <p:spPr bwMode="auto">
          <a:xfrm>
            <a:off x="8008938" y="3360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C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8091488" y="3360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$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8018463" y="3487738"/>
            <a:ext cx="134937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L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8081963" y="3487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1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8326438" y="3273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6" name="Rectangle 30"/>
          <p:cNvSpPr>
            <a:spLocks noChangeArrowheads="1"/>
          </p:cNvSpPr>
          <p:nvPr/>
        </p:nvSpPr>
        <p:spPr bwMode="auto">
          <a:xfrm>
            <a:off x="8335963" y="3360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Shared</a:t>
            </a:r>
            <a:endParaRPr lang="en-US" sz="2000"/>
          </a:p>
        </p:txBody>
      </p:sp>
      <p:sp>
        <p:nvSpPr>
          <p:cNvPr id="101407" name="Rectangle 31"/>
          <p:cNvSpPr>
            <a:spLocks noChangeArrowheads="1"/>
          </p:cNvSpPr>
          <p:nvPr/>
        </p:nvSpPr>
        <p:spPr bwMode="auto">
          <a:xfrm>
            <a:off x="8383588" y="3487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Mem</a:t>
            </a:r>
            <a:endParaRPr lang="en-US" sz="2000"/>
          </a:p>
        </p:txBody>
      </p:sp>
      <p:sp>
        <p:nvSpPr>
          <p:cNvPr id="101408" name="Rectangle 32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09" name="Rectangle 33"/>
          <p:cNvSpPr>
            <a:spLocks noChangeArrowheads="1"/>
          </p:cNvSpPr>
          <p:nvPr/>
        </p:nvSpPr>
        <p:spPr bwMode="auto">
          <a:xfrm>
            <a:off x="7112000" y="3930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0" name="Rectangle 34"/>
          <p:cNvSpPr>
            <a:spLocks noChangeArrowheads="1"/>
          </p:cNvSpPr>
          <p:nvPr/>
        </p:nvSpPr>
        <p:spPr bwMode="auto">
          <a:xfrm>
            <a:off x="7391400" y="4062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101411" name="Rectangle 35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2" name="Rectangle 36"/>
          <p:cNvSpPr>
            <a:spLocks noChangeArrowheads="1"/>
          </p:cNvSpPr>
          <p:nvPr/>
        </p:nvSpPr>
        <p:spPr bwMode="auto">
          <a:xfrm>
            <a:off x="71120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7316788" y="4829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7962900" y="4695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8181975" y="4829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101417" name="Line 41"/>
          <p:cNvSpPr>
            <a:spLocks noChangeShapeType="1"/>
          </p:cNvSpPr>
          <p:nvPr/>
        </p:nvSpPr>
        <p:spPr bwMode="auto">
          <a:xfrm>
            <a:off x="7900988" y="2944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8" name="Freeform 42"/>
          <p:cNvSpPr>
            <a:spLocks/>
          </p:cNvSpPr>
          <p:nvPr/>
        </p:nvSpPr>
        <p:spPr bwMode="auto">
          <a:xfrm>
            <a:off x="7862888" y="3140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19" name="Line 43"/>
          <p:cNvSpPr>
            <a:spLocks noChangeShapeType="1"/>
          </p:cNvSpPr>
          <p:nvPr/>
        </p:nvSpPr>
        <p:spPr bwMode="auto">
          <a:xfrm>
            <a:off x="74755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0" name="Freeform 44"/>
          <p:cNvSpPr>
            <a:spLocks/>
          </p:cNvSpPr>
          <p:nvPr/>
        </p:nvSpPr>
        <p:spPr bwMode="auto">
          <a:xfrm>
            <a:off x="7435850" y="4616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1" name="Line 45"/>
          <p:cNvSpPr>
            <a:spLocks noChangeShapeType="1"/>
          </p:cNvSpPr>
          <p:nvPr/>
        </p:nvSpPr>
        <p:spPr bwMode="auto">
          <a:xfrm>
            <a:off x="7900988" y="2179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2" name="Freeform 46"/>
          <p:cNvSpPr>
            <a:spLocks/>
          </p:cNvSpPr>
          <p:nvPr/>
        </p:nvSpPr>
        <p:spPr bwMode="auto">
          <a:xfrm>
            <a:off x="7862888" y="2428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3" name="Line 47"/>
          <p:cNvSpPr>
            <a:spLocks noChangeShapeType="1"/>
          </p:cNvSpPr>
          <p:nvPr/>
        </p:nvSpPr>
        <p:spPr bwMode="auto">
          <a:xfrm>
            <a:off x="7475538" y="5133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4" name="Freeform 48"/>
          <p:cNvSpPr>
            <a:spLocks/>
          </p:cNvSpPr>
          <p:nvPr/>
        </p:nvSpPr>
        <p:spPr bwMode="auto">
          <a:xfrm>
            <a:off x="7435850" y="5273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5" name="Line 49"/>
          <p:cNvSpPr>
            <a:spLocks noChangeShapeType="1"/>
          </p:cNvSpPr>
          <p:nvPr/>
        </p:nvSpPr>
        <p:spPr bwMode="auto">
          <a:xfrm>
            <a:off x="8326438" y="5133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6" name="Freeform 50"/>
          <p:cNvSpPr>
            <a:spLocks/>
          </p:cNvSpPr>
          <p:nvPr/>
        </p:nvSpPr>
        <p:spPr bwMode="auto">
          <a:xfrm>
            <a:off x="8288338" y="5492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7" name="Line 51"/>
          <p:cNvSpPr>
            <a:spLocks noChangeShapeType="1"/>
          </p:cNvSpPr>
          <p:nvPr/>
        </p:nvSpPr>
        <p:spPr bwMode="auto">
          <a:xfrm>
            <a:off x="8326438" y="4367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8" name="Freeform 52"/>
          <p:cNvSpPr>
            <a:spLocks/>
          </p:cNvSpPr>
          <p:nvPr/>
        </p:nvSpPr>
        <p:spPr bwMode="auto">
          <a:xfrm>
            <a:off x="8288338" y="4616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29" name="Line 53"/>
          <p:cNvSpPr>
            <a:spLocks noChangeShapeType="1"/>
          </p:cNvSpPr>
          <p:nvPr/>
        </p:nvSpPr>
        <p:spPr bwMode="auto">
          <a:xfrm>
            <a:off x="850900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0" name="Freeform 54"/>
          <p:cNvSpPr>
            <a:spLocks/>
          </p:cNvSpPr>
          <p:nvPr/>
        </p:nvSpPr>
        <p:spPr bwMode="auto">
          <a:xfrm>
            <a:off x="8470900" y="3851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1" name="Rectangle 55"/>
          <p:cNvSpPr>
            <a:spLocks noChangeArrowheads="1"/>
          </p:cNvSpPr>
          <p:nvPr/>
        </p:nvSpPr>
        <p:spPr bwMode="auto">
          <a:xfrm>
            <a:off x="7535863" y="3487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101432" name="Line 56"/>
          <p:cNvSpPr>
            <a:spLocks noChangeShapeType="1"/>
          </p:cNvSpPr>
          <p:nvPr/>
        </p:nvSpPr>
        <p:spPr bwMode="auto">
          <a:xfrm>
            <a:off x="73850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3" name="Freeform 57"/>
          <p:cNvSpPr>
            <a:spLocks/>
          </p:cNvSpPr>
          <p:nvPr/>
        </p:nvSpPr>
        <p:spPr bwMode="auto">
          <a:xfrm>
            <a:off x="73453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4" name="Line 58"/>
          <p:cNvSpPr>
            <a:spLocks noChangeShapeType="1"/>
          </p:cNvSpPr>
          <p:nvPr/>
        </p:nvSpPr>
        <p:spPr bwMode="auto">
          <a:xfrm>
            <a:off x="8083550" y="3711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5" name="Freeform 59"/>
          <p:cNvSpPr>
            <a:spLocks/>
          </p:cNvSpPr>
          <p:nvPr/>
        </p:nvSpPr>
        <p:spPr bwMode="auto">
          <a:xfrm>
            <a:off x="8043863" y="3851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6" name="Freeform 60"/>
          <p:cNvSpPr>
            <a:spLocks/>
          </p:cNvSpPr>
          <p:nvPr/>
        </p:nvSpPr>
        <p:spPr bwMode="auto">
          <a:xfrm>
            <a:off x="6916738" y="3492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7" name="Freeform 61"/>
          <p:cNvSpPr>
            <a:spLocks/>
          </p:cNvSpPr>
          <p:nvPr/>
        </p:nvSpPr>
        <p:spPr bwMode="auto">
          <a:xfrm>
            <a:off x="7032625" y="3452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8" name="Freeform 62"/>
          <p:cNvSpPr>
            <a:spLocks/>
          </p:cNvSpPr>
          <p:nvPr/>
        </p:nvSpPr>
        <p:spPr bwMode="auto">
          <a:xfrm>
            <a:off x="6807200" y="3382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439" name="Freeform 63"/>
          <p:cNvSpPr>
            <a:spLocks/>
          </p:cNvSpPr>
          <p:nvPr/>
        </p:nvSpPr>
        <p:spPr bwMode="auto">
          <a:xfrm>
            <a:off x="7032625" y="3343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Shared Memory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6019800" cy="5334000"/>
          </a:xfrm>
          <a:noFill/>
          <a:ln/>
        </p:spPr>
        <p:txBody>
          <a:bodyPr/>
          <a:lstStyle/>
          <a:p>
            <a:pPr marL="457200" indent="-457200"/>
            <a:r>
              <a:rPr lang="en-US" sz="2400" dirty="0"/>
              <a:t>Each SM has 16 </a:t>
            </a:r>
            <a:r>
              <a:rPr lang="en-US" sz="2400" dirty="0" smtClean="0"/>
              <a:t>KB or 48KB or 96KB </a:t>
            </a:r>
            <a:r>
              <a:rPr lang="en-US" sz="2400" dirty="0"/>
              <a:t>of Shared Memory</a:t>
            </a:r>
          </a:p>
          <a:p>
            <a:pPr marL="974725" lvl="1" indent="-403225"/>
            <a:r>
              <a:rPr lang="en-US" sz="2000" dirty="0" smtClean="0"/>
              <a:t>32 </a:t>
            </a:r>
            <a:r>
              <a:rPr lang="en-US" sz="2000" dirty="0"/>
              <a:t>banks of </a:t>
            </a:r>
            <a:r>
              <a:rPr lang="en-US" sz="2000" dirty="0" smtClean="0"/>
              <a:t>32-bit </a:t>
            </a:r>
            <a:r>
              <a:rPr lang="en-US" sz="2000" dirty="0"/>
              <a:t>words</a:t>
            </a:r>
          </a:p>
          <a:p>
            <a:pPr marL="457200" indent="-457200"/>
            <a:r>
              <a:rPr lang="en-US" sz="2400" dirty="0"/>
              <a:t>CUDA uses Shared Memory as shared storage visible to all threads in a thread block</a:t>
            </a:r>
          </a:p>
          <a:p>
            <a:pPr marL="974725" lvl="1" indent="-403225"/>
            <a:r>
              <a:rPr lang="en-US" sz="2000" dirty="0"/>
              <a:t>read and write access</a:t>
            </a:r>
          </a:p>
          <a:p>
            <a:pPr marL="457200" indent="-457200"/>
            <a:r>
              <a:rPr lang="en-US" sz="2400" dirty="0"/>
              <a:t>Not used explicitly for pixel </a:t>
            </a:r>
            <a:r>
              <a:rPr lang="en-US" sz="2400" dirty="0" err="1"/>
              <a:t>shader</a:t>
            </a:r>
            <a:r>
              <a:rPr lang="en-US" sz="2400" dirty="0"/>
              <a:t> programs</a:t>
            </a:r>
          </a:p>
          <a:p>
            <a:pPr marL="974725" lvl="1" indent="-403225"/>
            <a:r>
              <a:rPr lang="en-US" sz="2000" dirty="0"/>
              <a:t>we dislike pixels talking to each other </a:t>
            </a:r>
          </a:p>
          <a:p>
            <a:pPr marL="457200" indent="-457200"/>
            <a:r>
              <a:rPr lang="en-US" sz="2400" dirty="0">
                <a:sym typeface="Wingdings" pitchFamily="2" charset="2"/>
              </a:rPr>
              <a:t>Key Performance Enhancement</a:t>
            </a:r>
          </a:p>
          <a:p>
            <a:pPr marL="857250" lvl="1" indent="-457200"/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Move data in Shared memory</a:t>
            </a:r>
          </a:p>
          <a:p>
            <a:pPr marL="857250" lvl="1" indent="-457200"/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Operate in there</a:t>
            </a:r>
          </a:p>
        </p:txBody>
      </p:sp>
      <p:sp>
        <p:nvSpPr>
          <p:cNvPr id="102405" name="AutoShape 5"/>
          <p:cNvSpPr>
            <a:spLocks noChangeAspect="1" noChangeArrowheads="1" noTextEdit="1"/>
          </p:cNvSpPr>
          <p:nvPr/>
        </p:nvSpPr>
        <p:spPr bwMode="auto">
          <a:xfrm>
            <a:off x="6343650" y="1338263"/>
            <a:ext cx="20383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6719888" y="2838450"/>
            <a:ext cx="1639887" cy="546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719888" y="2838450"/>
            <a:ext cx="1639887" cy="54610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6750050" y="1360488"/>
            <a:ext cx="1579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6750050" y="1360488"/>
            <a:ext cx="15795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0" name="Rectangle 10"/>
          <p:cNvSpPr>
            <a:spLocks noChangeArrowheads="1"/>
          </p:cNvSpPr>
          <p:nvPr/>
        </p:nvSpPr>
        <p:spPr bwMode="auto">
          <a:xfrm>
            <a:off x="7473950" y="1411288"/>
            <a:ext cx="42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I</a:t>
            </a:r>
            <a:endParaRPr lang="en-US" sz="2000"/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7519988" y="1411288"/>
            <a:ext cx="841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7456488" y="158432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7537450" y="158432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750050" y="2127250"/>
            <a:ext cx="1579563" cy="43656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6750050" y="2127250"/>
            <a:ext cx="1579563" cy="436563"/>
          </a:xfrm>
          <a:prstGeom prst="rect">
            <a:avLst/>
          </a:prstGeom>
          <a:solidFill>
            <a:schemeClr val="tx1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7100888" y="2178050"/>
            <a:ext cx="9191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Multithreaded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17" name="Rectangle 17"/>
          <p:cNvSpPr>
            <a:spLocks noChangeArrowheads="1"/>
          </p:cNvSpPr>
          <p:nvPr/>
        </p:nvSpPr>
        <p:spPr bwMode="auto">
          <a:xfrm>
            <a:off x="6991350" y="2351088"/>
            <a:ext cx="11509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Instruction Buffer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18" name="Rectangle 18"/>
          <p:cNvSpPr>
            <a:spLocks noChangeArrowheads="1"/>
          </p:cNvSpPr>
          <p:nvPr/>
        </p:nvSpPr>
        <p:spPr bwMode="auto">
          <a:xfrm>
            <a:off x="6931025" y="2892425"/>
            <a:ext cx="1825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19" name="Rectangle 19"/>
          <p:cNvSpPr>
            <a:spLocks noChangeArrowheads="1"/>
          </p:cNvSpPr>
          <p:nvPr/>
        </p:nvSpPr>
        <p:spPr bwMode="auto">
          <a:xfrm>
            <a:off x="6800850" y="2892425"/>
            <a:ext cx="685800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0" name="Rectangle 20"/>
          <p:cNvSpPr>
            <a:spLocks noChangeArrowheads="1"/>
          </p:cNvSpPr>
          <p:nvPr/>
        </p:nvSpPr>
        <p:spPr bwMode="auto">
          <a:xfrm>
            <a:off x="7099300" y="2979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R</a:t>
            </a:r>
            <a:endParaRPr lang="en-US" sz="2000"/>
          </a:p>
        </p:txBody>
      </p: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7108825" y="3106738"/>
            <a:ext cx="698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102422" name="Rectangle 22"/>
          <p:cNvSpPr>
            <a:spLocks noChangeArrowheads="1"/>
          </p:cNvSpPr>
          <p:nvPr/>
        </p:nvSpPr>
        <p:spPr bwMode="auto">
          <a:xfrm>
            <a:off x="7539038" y="2892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3" name="Rectangle 23"/>
          <p:cNvSpPr>
            <a:spLocks noChangeArrowheads="1"/>
          </p:cNvSpPr>
          <p:nvPr/>
        </p:nvSpPr>
        <p:spPr bwMode="auto">
          <a:xfrm>
            <a:off x="7539038" y="2892425"/>
            <a:ext cx="365125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4" name="Rectangle 24"/>
          <p:cNvSpPr>
            <a:spLocks noChangeArrowheads="1"/>
          </p:cNvSpPr>
          <p:nvPr/>
        </p:nvSpPr>
        <p:spPr bwMode="auto">
          <a:xfrm>
            <a:off x="7646988" y="2979738"/>
            <a:ext cx="825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C</a:t>
            </a:r>
            <a:endParaRPr lang="en-US" sz="2000"/>
          </a:p>
        </p:txBody>
      </p:sp>
      <p:sp>
        <p:nvSpPr>
          <p:cNvPr id="102425" name="Rectangle 25"/>
          <p:cNvSpPr>
            <a:spLocks noChangeArrowheads="1"/>
          </p:cNvSpPr>
          <p:nvPr/>
        </p:nvSpPr>
        <p:spPr bwMode="auto">
          <a:xfrm>
            <a:off x="7729538" y="2979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$</a:t>
            </a:r>
            <a:endParaRPr lang="en-US" sz="2000"/>
          </a:p>
        </p:txBody>
      </p:sp>
      <p:sp>
        <p:nvSpPr>
          <p:cNvPr id="102426" name="Rectangle 26"/>
          <p:cNvSpPr>
            <a:spLocks noChangeArrowheads="1"/>
          </p:cNvSpPr>
          <p:nvPr/>
        </p:nvSpPr>
        <p:spPr bwMode="auto">
          <a:xfrm>
            <a:off x="7656513" y="3106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L</a:t>
            </a:r>
            <a:endParaRPr lang="en-US" sz="2000"/>
          </a:p>
        </p:txBody>
      </p:sp>
      <p:sp>
        <p:nvSpPr>
          <p:cNvPr id="102427" name="Rectangle 27"/>
          <p:cNvSpPr>
            <a:spLocks noChangeArrowheads="1"/>
          </p:cNvSpPr>
          <p:nvPr/>
        </p:nvSpPr>
        <p:spPr bwMode="auto">
          <a:xfrm>
            <a:off x="7720013" y="3106738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</a:rPr>
              <a:t>1</a:t>
            </a:r>
            <a:endParaRPr lang="en-US" sz="2000"/>
          </a:p>
        </p:txBody>
      </p:sp>
      <p:sp>
        <p:nvSpPr>
          <p:cNvPr id="102428" name="Rectangle 28"/>
          <p:cNvSpPr>
            <a:spLocks noChangeArrowheads="1"/>
          </p:cNvSpPr>
          <p:nvPr/>
        </p:nvSpPr>
        <p:spPr bwMode="auto">
          <a:xfrm>
            <a:off x="7964488" y="2892425"/>
            <a:ext cx="365125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29" name="Rectangle 29"/>
          <p:cNvSpPr>
            <a:spLocks noChangeArrowheads="1"/>
          </p:cNvSpPr>
          <p:nvPr/>
        </p:nvSpPr>
        <p:spPr bwMode="auto">
          <a:xfrm>
            <a:off x="7964488" y="2892425"/>
            <a:ext cx="365125" cy="438150"/>
          </a:xfrm>
          <a:prstGeom prst="rect">
            <a:avLst/>
          </a:prstGeom>
          <a:solidFill>
            <a:schemeClr val="accent2"/>
          </a:solidFill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0" name="Rectangle 30"/>
          <p:cNvSpPr>
            <a:spLocks noChangeArrowheads="1"/>
          </p:cNvSpPr>
          <p:nvPr/>
        </p:nvSpPr>
        <p:spPr bwMode="auto">
          <a:xfrm>
            <a:off x="7974013" y="2979738"/>
            <a:ext cx="368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Shared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8021638" y="3106738"/>
            <a:ext cx="254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Mem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2432" name="Rectangle 32"/>
          <p:cNvSpPr>
            <a:spLocks noChangeArrowheads="1"/>
          </p:cNvSpPr>
          <p:nvPr/>
        </p:nvSpPr>
        <p:spPr bwMode="auto">
          <a:xfrm>
            <a:off x="6750050" y="3549650"/>
            <a:ext cx="1579563" cy="436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3" name="Rectangle 33"/>
          <p:cNvSpPr>
            <a:spLocks noChangeArrowheads="1"/>
          </p:cNvSpPr>
          <p:nvPr/>
        </p:nvSpPr>
        <p:spPr bwMode="auto">
          <a:xfrm>
            <a:off x="6750050" y="3549650"/>
            <a:ext cx="1579563" cy="436563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4" name="Rectangle 34"/>
          <p:cNvSpPr>
            <a:spLocks noChangeArrowheads="1"/>
          </p:cNvSpPr>
          <p:nvPr/>
        </p:nvSpPr>
        <p:spPr bwMode="auto">
          <a:xfrm>
            <a:off x="7029450" y="3681413"/>
            <a:ext cx="105568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Operand Select</a:t>
            </a:r>
            <a:endParaRPr lang="en-US" sz="2000"/>
          </a:p>
        </p:txBody>
      </p:sp>
      <p:sp>
        <p:nvSpPr>
          <p:cNvPr id="102435" name="Rectangle 35"/>
          <p:cNvSpPr>
            <a:spLocks noChangeArrowheads="1"/>
          </p:cNvSpPr>
          <p:nvPr/>
        </p:nvSpPr>
        <p:spPr bwMode="auto">
          <a:xfrm>
            <a:off x="6750050" y="4314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6" name="Rectangle 36"/>
          <p:cNvSpPr>
            <a:spLocks noChangeArrowheads="1"/>
          </p:cNvSpPr>
          <p:nvPr/>
        </p:nvSpPr>
        <p:spPr bwMode="auto">
          <a:xfrm>
            <a:off x="6750050" y="4314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7" name="Rectangle 37"/>
          <p:cNvSpPr>
            <a:spLocks noChangeArrowheads="1"/>
          </p:cNvSpPr>
          <p:nvPr/>
        </p:nvSpPr>
        <p:spPr bwMode="auto">
          <a:xfrm>
            <a:off x="6954838" y="4448175"/>
            <a:ext cx="338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MAD</a:t>
            </a:r>
            <a:endParaRPr lang="en-US" sz="2000"/>
          </a:p>
        </p:txBody>
      </p:sp>
      <p:sp>
        <p:nvSpPr>
          <p:cNvPr id="102438" name="Rectangle 38"/>
          <p:cNvSpPr>
            <a:spLocks noChangeArrowheads="1"/>
          </p:cNvSpPr>
          <p:nvPr/>
        </p:nvSpPr>
        <p:spPr bwMode="auto">
          <a:xfrm>
            <a:off x="7600950" y="4314825"/>
            <a:ext cx="728663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39" name="Rectangle 39"/>
          <p:cNvSpPr>
            <a:spLocks noChangeArrowheads="1"/>
          </p:cNvSpPr>
          <p:nvPr/>
        </p:nvSpPr>
        <p:spPr bwMode="auto">
          <a:xfrm>
            <a:off x="7600950" y="4314825"/>
            <a:ext cx="728663" cy="438150"/>
          </a:xfrm>
          <a:prstGeom prst="rect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0" name="Rectangle 40"/>
          <p:cNvSpPr>
            <a:spLocks noChangeArrowheads="1"/>
          </p:cNvSpPr>
          <p:nvPr/>
        </p:nvSpPr>
        <p:spPr bwMode="auto">
          <a:xfrm>
            <a:off x="7820025" y="4448175"/>
            <a:ext cx="304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SFU</a:t>
            </a:r>
            <a:endParaRPr lang="en-US" sz="2000"/>
          </a:p>
        </p:txBody>
      </p:sp>
      <p:sp>
        <p:nvSpPr>
          <p:cNvPr id="102441" name="Line 41"/>
          <p:cNvSpPr>
            <a:spLocks noChangeShapeType="1"/>
          </p:cNvSpPr>
          <p:nvPr/>
        </p:nvSpPr>
        <p:spPr bwMode="auto">
          <a:xfrm>
            <a:off x="7539038" y="2563813"/>
            <a:ext cx="1587" cy="214312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2" name="Freeform 42"/>
          <p:cNvSpPr>
            <a:spLocks/>
          </p:cNvSpPr>
          <p:nvPr/>
        </p:nvSpPr>
        <p:spPr bwMode="auto">
          <a:xfrm>
            <a:off x="7500938" y="27590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3" name="Line 43"/>
          <p:cNvSpPr>
            <a:spLocks noChangeShapeType="1"/>
          </p:cNvSpPr>
          <p:nvPr/>
        </p:nvSpPr>
        <p:spPr bwMode="auto">
          <a:xfrm>
            <a:off x="7113588" y="3986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4" name="Freeform 44"/>
          <p:cNvSpPr>
            <a:spLocks/>
          </p:cNvSpPr>
          <p:nvPr/>
        </p:nvSpPr>
        <p:spPr bwMode="auto">
          <a:xfrm>
            <a:off x="7073900" y="4235450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5" name="Line 45"/>
          <p:cNvSpPr>
            <a:spLocks noChangeShapeType="1"/>
          </p:cNvSpPr>
          <p:nvPr/>
        </p:nvSpPr>
        <p:spPr bwMode="auto">
          <a:xfrm>
            <a:off x="7539038" y="1798638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6" name="Freeform 46"/>
          <p:cNvSpPr>
            <a:spLocks/>
          </p:cNvSpPr>
          <p:nvPr/>
        </p:nvSpPr>
        <p:spPr bwMode="auto">
          <a:xfrm>
            <a:off x="7500938" y="2047875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7" name="Line 47"/>
          <p:cNvSpPr>
            <a:spLocks noChangeShapeType="1"/>
          </p:cNvSpPr>
          <p:nvPr/>
        </p:nvSpPr>
        <p:spPr bwMode="auto">
          <a:xfrm>
            <a:off x="7113588" y="4752975"/>
            <a:ext cx="1587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8" name="Freeform 48"/>
          <p:cNvSpPr>
            <a:spLocks/>
          </p:cNvSpPr>
          <p:nvPr/>
        </p:nvSpPr>
        <p:spPr bwMode="auto">
          <a:xfrm>
            <a:off x="7073900" y="4892675"/>
            <a:ext cx="79375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9" name="Line 49"/>
          <p:cNvSpPr>
            <a:spLocks noChangeShapeType="1"/>
          </p:cNvSpPr>
          <p:nvPr/>
        </p:nvSpPr>
        <p:spPr bwMode="auto">
          <a:xfrm>
            <a:off x="7964488" y="4752975"/>
            <a:ext cx="1587" cy="377825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0" name="Freeform 50"/>
          <p:cNvSpPr>
            <a:spLocks/>
          </p:cNvSpPr>
          <p:nvPr/>
        </p:nvSpPr>
        <p:spPr bwMode="auto">
          <a:xfrm>
            <a:off x="7926388" y="5111750"/>
            <a:ext cx="77787" cy="77788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1" name="Line 51"/>
          <p:cNvSpPr>
            <a:spLocks noChangeShapeType="1"/>
          </p:cNvSpPr>
          <p:nvPr/>
        </p:nvSpPr>
        <p:spPr bwMode="auto">
          <a:xfrm>
            <a:off x="7964488" y="3986213"/>
            <a:ext cx="1587" cy="268287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2" name="Freeform 52"/>
          <p:cNvSpPr>
            <a:spLocks/>
          </p:cNvSpPr>
          <p:nvPr/>
        </p:nvSpPr>
        <p:spPr bwMode="auto">
          <a:xfrm>
            <a:off x="7926388" y="4235450"/>
            <a:ext cx="77787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3" name="Line 53"/>
          <p:cNvSpPr>
            <a:spLocks noChangeShapeType="1"/>
          </p:cNvSpPr>
          <p:nvPr/>
        </p:nvSpPr>
        <p:spPr bwMode="auto">
          <a:xfrm>
            <a:off x="8147050" y="3330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4" name="Freeform 54"/>
          <p:cNvSpPr>
            <a:spLocks/>
          </p:cNvSpPr>
          <p:nvPr/>
        </p:nvSpPr>
        <p:spPr bwMode="auto">
          <a:xfrm>
            <a:off x="8108950" y="3470275"/>
            <a:ext cx="77788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4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5" name="Rectangle 55"/>
          <p:cNvSpPr>
            <a:spLocks noChangeArrowheads="1"/>
          </p:cNvSpPr>
          <p:nvPr/>
        </p:nvSpPr>
        <p:spPr bwMode="auto">
          <a:xfrm>
            <a:off x="7173913" y="3106738"/>
            <a:ext cx="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2000"/>
          </a:p>
        </p:txBody>
      </p:sp>
      <p:sp>
        <p:nvSpPr>
          <p:cNvPr id="102456" name="Line 56"/>
          <p:cNvSpPr>
            <a:spLocks noChangeShapeType="1"/>
          </p:cNvSpPr>
          <p:nvPr/>
        </p:nvSpPr>
        <p:spPr bwMode="auto">
          <a:xfrm>
            <a:off x="7023100" y="3330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7" name="Freeform 57"/>
          <p:cNvSpPr>
            <a:spLocks/>
          </p:cNvSpPr>
          <p:nvPr/>
        </p:nvSpPr>
        <p:spPr bwMode="auto">
          <a:xfrm>
            <a:off x="6983413" y="3470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4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8" name="Line 58"/>
          <p:cNvSpPr>
            <a:spLocks noChangeShapeType="1"/>
          </p:cNvSpPr>
          <p:nvPr/>
        </p:nvSpPr>
        <p:spPr bwMode="auto">
          <a:xfrm>
            <a:off x="7721600" y="3330575"/>
            <a:ext cx="1588" cy="158750"/>
          </a:xfrm>
          <a:prstGeom prst="line">
            <a:avLst/>
          </a:prstGeom>
          <a:noFill/>
          <a:ln w="7938" cap="rnd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9" name="Freeform 59"/>
          <p:cNvSpPr>
            <a:spLocks/>
          </p:cNvSpPr>
          <p:nvPr/>
        </p:nvSpPr>
        <p:spPr bwMode="auto">
          <a:xfrm>
            <a:off x="7681913" y="3470275"/>
            <a:ext cx="79375" cy="79375"/>
          </a:xfrm>
          <a:custGeom>
            <a:avLst/>
            <a:gdLst/>
            <a:ahLst/>
            <a:cxnLst>
              <a:cxn ang="0">
                <a:pos x="69" y="138"/>
              </a:cxn>
              <a:cxn ang="0">
                <a:pos x="0" y="0"/>
              </a:cxn>
              <a:cxn ang="0">
                <a:pos x="138" y="0"/>
              </a:cxn>
              <a:cxn ang="0">
                <a:pos x="138" y="0"/>
              </a:cxn>
              <a:cxn ang="0">
                <a:pos x="69" y="138"/>
              </a:cxn>
            </a:cxnLst>
            <a:rect l="0" t="0" r="r" b="b"/>
            <a:pathLst>
              <a:path w="138" h="138">
                <a:moveTo>
                  <a:pt x="69" y="138"/>
                </a:moveTo>
                <a:lnTo>
                  <a:pt x="0" y="0"/>
                </a:lnTo>
                <a:cubicBezTo>
                  <a:pt x="43" y="21"/>
                  <a:pt x="95" y="21"/>
                  <a:pt x="138" y="0"/>
                </a:cubicBezTo>
                <a:lnTo>
                  <a:pt x="138" y="0"/>
                </a:lnTo>
                <a:lnTo>
                  <a:pt x="69" y="138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0" name="Freeform 60"/>
          <p:cNvSpPr>
            <a:spLocks/>
          </p:cNvSpPr>
          <p:nvPr/>
        </p:nvSpPr>
        <p:spPr bwMode="auto">
          <a:xfrm>
            <a:off x="6554788" y="3111500"/>
            <a:ext cx="558800" cy="1858963"/>
          </a:xfrm>
          <a:custGeom>
            <a:avLst/>
            <a:gdLst/>
            <a:ahLst/>
            <a:cxnLst>
              <a:cxn ang="0">
                <a:pos x="352" y="1171"/>
              </a:cxn>
              <a:cxn ang="0">
                <a:pos x="0" y="1171"/>
              </a:cxn>
              <a:cxn ang="0">
                <a:pos x="0" y="0"/>
              </a:cxn>
              <a:cxn ang="0">
                <a:pos x="85" y="0"/>
              </a:cxn>
            </a:cxnLst>
            <a:rect l="0" t="0" r="r" b="b"/>
            <a:pathLst>
              <a:path w="352" h="1171">
                <a:moveTo>
                  <a:pt x="352" y="1171"/>
                </a:moveTo>
                <a:lnTo>
                  <a:pt x="0" y="1171"/>
                </a:lnTo>
                <a:lnTo>
                  <a:pt x="0" y="0"/>
                </a:lnTo>
                <a:lnTo>
                  <a:pt x="85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1" name="Freeform 61"/>
          <p:cNvSpPr>
            <a:spLocks/>
          </p:cNvSpPr>
          <p:nvPr/>
        </p:nvSpPr>
        <p:spPr bwMode="auto">
          <a:xfrm>
            <a:off x="6670675" y="3071813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2" name="Freeform 62"/>
          <p:cNvSpPr>
            <a:spLocks/>
          </p:cNvSpPr>
          <p:nvPr/>
        </p:nvSpPr>
        <p:spPr bwMode="auto">
          <a:xfrm>
            <a:off x="6445250" y="3001963"/>
            <a:ext cx="1519238" cy="2187575"/>
          </a:xfrm>
          <a:custGeom>
            <a:avLst/>
            <a:gdLst/>
            <a:ahLst/>
            <a:cxnLst>
              <a:cxn ang="0">
                <a:pos x="957" y="1378"/>
              </a:cxn>
              <a:cxn ang="0">
                <a:pos x="0" y="1378"/>
              </a:cxn>
              <a:cxn ang="0">
                <a:pos x="0" y="0"/>
              </a:cxn>
              <a:cxn ang="0">
                <a:pos x="154" y="0"/>
              </a:cxn>
            </a:cxnLst>
            <a:rect l="0" t="0" r="r" b="b"/>
            <a:pathLst>
              <a:path w="957" h="1378">
                <a:moveTo>
                  <a:pt x="957" y="1378"/>
                </a:moveTo>
                <a:lnTo>
                  <a:pt x="0" y="1378"/>
                </a:lnTo>
                <a:lnTo>
                  <a:pt x="0" y="0"/>
                </a:lnTo>
                <a:lnTo>
                  <a:pt x="154" y="0"/>
                </a:lnTo>
              </a:path>
            </a:pathLst>
          </a:custGeom>
          <a:noFill/>
          <a:ln w="7938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3" name="Freeform 63"/>
          <p:cNvSpPr>
            <a:spLocks/>
          </p:cNvSpPr>
          <p:nvPr/>
        </p:nvSpPr>
        <p:spPr bwMode="auto">
          <a:xfrm>
            <a:off x="6670675" y="2962275"/>
            <a:ext cx="79375" cy="79375"/>
          </a:xfrm>
          <a:custGeom>
            <a:avLst/>
            <a:gdLst/>
            <a:ahLst/>
            <a:cxnLst>
              <a:cxn ang="0">
                <a:pos x="138" y="69"/>
              </a:cxn>
              <a:cxn ang="0">
                <a:pos x="0" y="138"/>
              </a:cxn>
              <a:cxn ang="0">
                <a:pos x="0" y="0"/>
              </a:cxn>
              <a:cxn ang="0">
                <a:pos x="138" y="69"/>
              </a:cxn>
            </a:cxnLst>
            <a:rect l="0" t="0" r="r" b="b"/>
            <a:pathLst>
              <a:path w="138" h="138">
                <a:moveTo>
                  <a:pt x="138" y="69"/>
                </a:moveTo>
                <a:lnTo>
                  <a:pt x="0" y="138"/>
                </a:lnTo>
                <a:cubicBezTo>
                  <a:pt x="22" y="94"/>
                  <a:pt x="22" y="43"/>
                  <a:pt x="0" y="0"/>
                </a:cubicBezTo>
                <a:lnTo>
                  <a:pt x="138" y="69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Shared Memory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62484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/>
              <a:t>In a parallel machine, many threads access memory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Therefore, memory is divided into banks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Essential to achieve high bandwidth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Each bank can service one address per </a:t>
            </a:r>
            <a:r>
              <a:rPr lang="en-US" sz="2800" b="1" dirty="0" smtClean="0"/>
              <a:t>two cycles</a:t>
            </a:r>
            <a:endParaRPr lang="en-US" sz="2800" b="1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A memory can service as many simultaneous accesses as it has banks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b="1" dirty="0"/>
              <a:t>Multiple simultaneous accesses to a bank result in a bank conflict 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Conflicting accesses are serialized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934200" y="1143000"/>
            <a:ext cx="1981200" cy="4648200"/>
            <a:chOff x="4656" y="1488"/>
            <a:chExt cx="768" cy="206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656" y="3312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Bank </a:t>
              </a:r>
              <a:r>
                <a:rPr lang="en-US" dirty="0" smtClean="0">
                  <a:solidFill>
                    <a:schemeClr val="bg1"/>
                  </a:solidFill>
                </a:rPr>
                <a:t>31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656" y="2688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7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656" y="2514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6</a:t>
              </a: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4656" y="2346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5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4656" y="2172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Bank 4</a:t>
              </a: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4656" y="1998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3</a:t>
              </a:r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4656" y="1830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2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4656" y="1656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1</a:t>
              </a: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4656" y="1488"/>
              <a:ext cx="768" cy="240"/>
            </a:xfrm>
            <a:prstGeom prst="cube">
              <a:avLst>
                <a:gd name="adj" fmla="val 2656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Bank 0</a:t>
              </a:r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5010" y="3000"/>
              <a:ext cx="48" cy="240"/>
              <a:chOff x="2400" y="2832"/>
              <a:chExt cx="48" cy="240"/>
            </a:xfrm>
            <a:grpFill/>
          </p:grpSpPr>
          <p:sp>
            <p:nvSpPr>
              <p:cNvPr id="16" name="Oval 16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2400" y="2928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3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Uses:</a:t>
            </a:r>
          </a:p>
          <a:p>
            <a:pPr lvl="1"/>
            <a:r>
              <a:rPr lang="en-US" sz="2000" b="1" dirty="0" smtClean="0"/>
              <a:t>Inter-thread communication within a block</a:t>
            </a:r>
          </a:p>
          <a:p>
            <a:pPr lvl="1"/>
            <a:r>
              <a:rPr lang="en-US" sz="2000" b="1" dirty="0" smtClean="0"/>
              <a:t>Cache data to reduce redundant global memory accesses</a:t>
            </a:r>
          </a:p>
          <a:p>
            <a:pPr lvl="1"/>
            <a:r>
              <a:rPr lang="en-US" sz="2000" b="1" dirty="0" smtClean="0"/>
              <a:t>Use it to improve global memory access patterns</a:t>
            </a:r>
          </a:p>
          <a:p>
            <a:r>
              <a:rPr lang="en-US" sz="2400" b="1" dirty="0" smtClean="0"/>
              <a:t>Organization:</a:t>
            </a:r>
          </a:p>
          <a:p>
            <a:pPr lvl="1"/>
            <a:r>
              <a:rPr lang="en-US" sz="2000" b="1" dirty="0" smtClean="0">
                <a:solidFill>
                  <a:srgbClr val="C00000"/>
                </a:solidFill>
              </a:rPr>
              <a:t>32</a:t>
            </a:r>
            <a:r>
              <a:rPr lang="en-US" sz="2000" b="1" dirty="0" smtClean="0"/>
              <a:t> banks, </a:t>
            </a:r>
            <a:r>
              <a:rPr lang="en-US" sz="2000" b="1" dirty="0" smtClean="0">
                <a:solidFill>
                  <a:srgbClr val="C00000"/>
                </a:solidFill>
              </a:rPr>
              <a:t>4-byte</a:t>
            </a:r>
            <a:r>
              <a:rPr lang="en-US" sz="2000" b="1" dirty="0" smtClean="0"/>
              <a:t> wide banks</a:t>
            </a:r>
          </a:p>
          <a:p>
            <a:pPr lvl="1"/>
            <a:r>
              <a:rPr lang="en-US" sz="2000" b="1" dirty="0" smtClean="0"/>
              <a:t>Successive 4-byte words belong to different banks</a:t>
            </a:r>
          </a:p>
          <a:p>
            <a:r>
              <a:rPr lang="en-US" sz="2400" b="1" dirty="0" smtClean="0"/>
              <a:t>Performance:</a:t>
            </a:r>
          </a:p>
          <a:p>
            <a:pPr lvl="1"/>
            <a:r>
              <a:rPr lang="en-US" sz="2000" b="1" dirty="0" smtClean="0"/>
              <a:t>4 bytes per bank per 2 clocks per multiprocessor</a:t>
            </a:r>
          </a:p>
          <a:p>
            <a:pPr lvl="1"/>
            <a:r>
              <a:rPr lang="en-US" sz="2000" b="1" dirty="0" err="1" smtClean="0">
                <a:solidFill>
                  <a:schemeClr val="tx1"/>
                </a:solidFill>
              </a:rPr>
              <a:t>smemaccesses</a:t>
            </a:r>
            <a:r>
              <a:rPr lang="en-US" sz="2000" b="1" dirty="0" smtClean="0">
                <a:solidFill>
                  <a:schemeClr val="tx1"/>
                </a:solidFill>
              </a:rPr>
              <a:t> are issued per 32 threads (warp)</a:t>
            </a:r>
          </a:p>
          <a:p>
            <a:pPr lvl="2"/>
            <a:r>
              <a:rPr lang="en-US" sz="1800" b="1" dirty="0" smtClean="0"/>
              <a:t>per 16-threads for GPUs prior to Fermi</a:t>
            </a:r>
          </a:p>
          <a:p>
            <a:pPr lvl="1"/>
            <a:r>
              <a:rPr lang="en-US" sz="2000" b="1" dirty="0" smtClean="0"/>
              <a:t>serialization: </a:t>
            </a:r>
            <a:r>
              <a:rPr lang="en-US" sz="2000" b="1" dirty="0" smtClean="0">
                <a:solidFill>
                  <a:schemeClr val="tx1"/>
                </a:solidFill>
              </a:rPr>
              <a:t>if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>
                <a:solidFill>
                  <a:schemeClr val="tx1"/>
                </a:solidFill>
              </a:rPr>
              <a:t> threads of 32 access different 4-byte words in the same bank,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>
                <a:solidFill>
                  <a:schemeClr val="tx1"/>
                </a:solidFill>
              </a:rPr>
              <a:t> accesses are executed serially</a:t>
            </a:r>
          </a:p>
          <a:p>
            <a:pPr lvl="1"/>
            <a:r>
              <a:rPr lang="en-US" sz="2000" b="1" dirty="0" smtClean="0"/>
              <a:t>multicast: </a:t>
            </a:r>
            <a:r>
              <a:rPr lang="en-US" sz="2000" b="1" i="1" dirty="0" smtClean="0">
                <a:solidFill>
                  <a:srgbClr val="C00000"/>
                </a:solidFill>
              </a:rPr>
              <a:t>n</a:t>
            </a:r>
            <a:r>
              <a:rPr lang="en-US" sz="2000" b="1" i="1" dirty="0" smtClean="0">
                <a:solidFill>
                  <a:schemeClr val="tx1"/>
                </a:solidFill>
              </a:rPr>
              <a:t> threads access </a:t>
            </a:r>
            <a:r>
              <a:rPr lang="en-US" sz="2000" b="1" i="1" dirty="0" smtClean="0">
                <a:solidFill>
                  <a:srgbClr val="C00000"/>
                </a:solidFill>
              </a:rPr>
              <a:t>the same word </a:t>
            </a:r>
            <a:r>
              <a:rPr lang="en-US" sz="2000" b="1" i="1" dirty="0" smtClean="0">
                <a:solidFill>
                  <a:schemeClr val="tx1"/>
                </a:solidFill>
              </a:rPr>
              <a:t>in one fetch</a:t>
            </a:r>
          </a:p>
          <a:p>
            <a:pPr lvl="2"/>
            <a:r>
              <a:rPr lang="en-US" sz="1800" b="1" dirty="0" smtClean="0"/>
              <a:t>Could be different bytes within the same word</a:t>
            </a:r>
          </a:p>
          <a:p>
            <a:pPr lvl="2"/>
            <a:r>
              <a:rPr lang="en-US" sz="1800" b="1" dirty="0" smtClean="0"/>
              <a:t>Prior to Fermi, only broadcast was available, sub-word accesses within the same bank caused serialization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17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Shared Memory Accesses</a:t>
            </a:r>
            <a:endParaRPr lang="en-US" sz="2400" dirty="0"/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4343400" y="990600"/>
            <a:ext cx="304800" cy="381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4343400" y="1371600"/>
            <a:ext cx="3048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4343400" y="1752600"/>
            <a:ext cx="304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8"/>
          <p:cNvGrpSpPr/>
          <p:nvPr/>
        </p:nvGrpSpPr>
        <p:grpSpPr>
          <a:xfrm>
            <a:off x="228600" y="2590800"/>
            <a:ext cx="3733800" cy="228600"/>
            <a:chOff x="1447800" y="1371600"/>
            <a:chExt cx="4876800" cy="381000"/>
          </a:xfrm>
        </p:grpSpPr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1447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17526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8" name="Rectangle 10"/>
            <p:cNvSpPr>
              <a:spLocks noChangeArrowheads="1"/>
            </p:cNvSpPr>
            <p:nvPr/>
          </p:nvSpPr>
          <p:spPr bwMode="auto">
            <a:xfrm>
              <a:off x="20574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23622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6670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1" name="Rectangle 13"/>
            <p:cNvSpPr>
              <a:spLocks noChangeArrowheads="1"/>
            </p:cNvSpPr>
            <p:nvPr/>
          </p:nvSpPr>
          <p:spPr bwMode="auto">
            <a:xfrm>
              <a:off x="2971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Rectangle 14"/>
            <p:cNvSpPr>
              <a:spLocks noChangeArrowheads="1"/>
            </p:cNvSpPr>
            <p:nvPr/>
          </p:nvSpPr>
          <p:spPr bwMode="auto">
            <a:xfrm>
              <a:off x="32766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Rectangle 15"/>
            <p:cNvSpPr>
              <a:spLocks noChangeArrowheads="1"/>
            </p:cNvSpPr>
            <p:nvPr/>
          </p:nvSpPr>
          <p:spPr bwMode="auto">
            <a:xfrm>
              <a:off x="35814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Rectangle 16"/>
            <p:cNvSpPr>
              <a:spLocks noChangeArrowheads="1"/>
            </p:cNvSpPr>
            <p:nvPr/>
          </p:nvSpPr>
          <p:spPr bwMode="auto">
            <a:xfrm>
              <a:off x="38862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41910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6" name="Rectangle 18"/>
            <p:cNvSpPr>
              <a:spLocks noChangeArrowheads="1"/>
            </p:cNvSpPr>
            <p:nvPr/>
          </p:nvSpPr>
          <p:spPr bwMode="auto">
            <a:xfrm>
              <a:off x="4495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7" name="Rectangle 19"/>
            <p:cNvSpPr>
              <a:spLocks noChangeArrowheads="1"/>
            </p:cNvSpPr>
            <p:nvPr/>
          </p:nvSpPr>
          <p:spPr bwMode="auto">
            <a:xfrm>
              <a:off x="48006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Rectangle 20"/>
            <p:cNvSpPr>
              <a:spLocks noChangeArrowheads="1"/>
            </p:cNvSpPr>
            <p:nvPr/>
          </p:nvSpPr>
          <p:spPr bwMode="auto">
            <a:xfrm>
              <a:off x="51054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9" name="Rectangle 21"/>
            <p:cNvSpPr>
              <a:spLocks noChangeArrowheads="1"/>
            </p:cNvSpPr>
            <p:nvPr/>
          </p:nvSpPr>
          <p:spPr bwMode="auto">
            <a:xfrm>
              <a:off x="54102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Rectangle 22"/>
            <p:cNvSpPr>
              <a:spLocks noChangeArrowheads="1"/>
            </p:cNvSpPr>
            <p:nvPr/>
          </p:nvSpPr>
          <p:spPr bwMode="auto">
            <a:xfrm>
              <a:off x="57150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1" name="Rectangle 23"/>
            <p:cNvSpPr>
              <a:spLocks noChangeArrowheads="1"/>
            </p:cNvSpPr>
            <p:nvPr/>
          </p:nvSpPr>
          <p:spPr bwMode="auto">
            <a:xfrm>
              <a:off x="6019800" y="1371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28600" y="2971800"/>
            <a:ext cx="3733800" cy="228600"/>
            <a:chOff x="1447800" y="2133600"/>
            <a:chExt cx="4876800" cy="381000"/>
          </a:xfrm>
        </p:grpSpPr>
        <p:sp>
          <p:nvSpPr>
            <p:cNvPr id="135192" name="Rectangle 24"/>
            <p:cNvSpPr>
              <a:spLocks noChangeArrowheads="1"/>
            </p:cNvSpPr>
            <p:nvPr/>
          </p:nvSpPr>
          <p:spPr bwMode="auto">
            <a:xfrm>
              <a:off x="1447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Rectangle 25"/>
            <p:cNvSpPr>
              <a:spLocks noChangeArrowheads="1"/>
            </p:cNvSpPr>
            <p:nvPr/>
          </p:nvSpPr>
          <p:spPr bwMode="auto">
            <a:xfrm>
              <a:off x="17526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Rectangle 26"/>
            <p:cNvSpPr>
              <a:spLocks noChangeArrowheads="1"/>
            </p:cNvSpPr>
            <p:nvPr/>
          </p:nvSpPr>
          <p:spPr bwMode="auto">
            <a:xfrm>
              <a:off x="20574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5" name="Rectangle 27"/>
            <p:cNvSpPr>
              <a:spLocks noChangeArrowheads="1"/>
            </p:cNvSpPr>
            <p:nvPr/>
          </p:nvSpPr>
          <p:spPr bwMode="auto">
            <a:xfrm>
              <a:off x="23622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6" name="Rectangle 28"/>
            <p:cNvSpPr>
              <a:spLocks noChangeArrowheads="1"/>
            </p:cNvSpPr>
            <p:nvPr/>
          </p:nvSpPr>
          <p:spPr bwMode="auto">
            <a:xfrm>
              <a:off x="26670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7" name="Rectangle 29"/>
            <p:cNvSpPr>
              <a:spLocks noChangeArrowheads="1"/>
            </p:cNvSpPr>
            <p:nvPr/>
          </p:nvSpPr>
          <p:spPr bwMode="auto">
            <a:xfrm>
              <a:off x="2971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8" name="Rectangle 30"/>
            <p:cNvSpPr>
              <a:spLocks noChangeArrowheads="1"/>
            </p:cNvSpPr>
            <p:nvPr/>
          </p:nvSpPr>
          <p:spPr bwMode="auto">
            <a:xfrm>
              <a:off x="32766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9" name="Rectangle 31"/>
            <p:cNvSpPr>
              <a:spLocks noChangeArrowheads="1"/>
            </p:cNvSpPr>
            <p:nvPr/>
          </p:nvSpPr>
          <p:spPr bwMode="auto">
            <a:xfrm>
              <a:off x="35814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0" name="Rectangle 32"/>
            <p:cNvSpPr>
              <a:spLocks noChangeArrowheads="1"/>
            </p:cNvSpPr>
            <p:nvPr/>
          </p:nvSpPr>
          <p:spPr bwMode="auto">
            <a:xfrm>
              <a:off x="38862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1" name="Rectangle 33"/>
            <p:cNvSpPr>
              <a:spLocks noChangeArrowheads="1"/>
            </p:cNvSpPr>
            <p:nvPr/>
          </p:nvSpPr>
          <p:spPr bwMode="auto">
            <a:xfrm>
              <a:off x="41910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2" name="Rectangle 34"/>
            <p:cNvSpPr>
              <a:spLocks noChangeArrowheads="1"/>
            </p:cNvSpPr>
            <p:nvPr/>
          </p:nvSpPr>
          <p:spPr bwMode="auto">
            <a:xfrm>
              <a:off x="4495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3" name="Rectangle 35"/>
            <p:cNvSpPr>
              <a:spLocks noChangeArrowheads="1"/>
            </p:cNvSpPr>
            <p:nvPr/>
          </p:nvSpPr>
          <p:spPr bwMode="auto">
            <a:xfrm>
              <a:off x="48006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4" name="Rectangle 36"/>
            <p:cNvSpPr>
              <a:spLocks noChangeArrowheads="1"/>
            </p:cNvSpPr>
            <p:nvPr/>
          </p:nvSpPr>
          <p:spPr bwMode="auto">
            <a:xfrm>
              <a:off x="51054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5" name="Rectangle 37"/>
            <p:cNvSpPr>
              <a:spLocks noChangeArrowheads="1"/>
            </p:cNvSpPr>
            <p:nvPr/>
          </p:nvSpPr>
          <p:spPr bwMode="auto">
            <a:xfrm>
              <a:off x="54102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6" name="Rectangle 38"/>
            <p:cNvSpPr>
              <a:spLocks noChangeArrowheads="1"/>
            </p:cNvSpPr>
            <p:nvPr/>
          </p:nvSpPr>
          <p:spPr bwMode="auto">
            <a:xfrm>
              <a:off x="57150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7" name="Rectangle 39"/>
            <p:cNvSpPr>
              <a:spLocks noChangeArrowheads="1"/>
            </p:cNvSpPr>
            <p:nvPr/>
          </p:nvSpPr>
          <p:spPr bwMode="auto">
            <a:xfrm>
              <a:off x="6019800" y="2133600"/>
              <a:ext cx="304800" cy="3810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0"/>
          <p:cNvGrpSpPr/>
          <p:nvPr/>
        </p:nvGrpSpPr>
        <p:grpSpPr>
          <a:xfrm>
            <a:off x="228600" y="3429000"/>
            <a:ext cx="3810000" cy="228600"/>
            <a:chOff x="1447800" y="2895600"/>
            <a:chExt cx="4876800" cy="381000"/>
          </a:xfrm>
        </p:grpSpPr>
        <p:sp>
          <p:nvSpPr>
            <p:cNvPr id="135208" name="Rectangle 40"/>
            <p:cNvSpPr>
              <a:spLocks noChangeArrowheads="1"/>
            </p:cNvSpPr>
            <p:nvPr/>
          </p:nvSpPr>
          <p:spPr bwMode="auto">
            <a:xfrm>
              <a:off x="1447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9" name="Rectangle 41"/>
            <p:cNvSpPr>
              <a:spLocks noChangeArrowheads="1"/>
            </p:cNvSpPr>
            <p:nvPr/>
          </p:nvSpPr>
          <p:spPr bwMode="auto">
            <a:xfrm>
              <a:off x="17526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0" name="Rectangle 42"/>
            <p:cNvSpPr>
              <a:spLocks noChangeArrowheads="1"/>
            </p:cNvSpPr>
            <p:nvPr/>
          </p:nvSpPr>
          <p:spPr bwMode="auto">
            <a:xfrm>
              <a:off x="20574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1" name="Rectangle 43"/>
            <p:cNvSpPr>
              <a:spLocks noChangeArrowheads="1"/>
            </p:cNvSpPr>
            <p:nvPr/>
          </p:nvSpPr>
          <p:spPr bwMode="auto">
            <a:xfrm>
              <a:off x="23622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2" name="Rectangle 44"/>
            <p:cNvSpPr>
              <a:spLocks noChangeArrowheads="1"/>
            </p:cNvSpPr>
            <p:nvPr/>
          </p:nvSpPr>
          <p:spPr bwMode="auto">
            <a:xfrm>
              <a:off x="26670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3" name="Rectangle 45"/>
            <p:cNvSpPr>
              <a:spLocks noChangeArrowheads="1"/>
            </p:cNvSpPr>
            <p:nvPr/>
          </p:nvSpPr>
          <p:spPr bwMode="auto">
            <a:xfrm>
              <a:off x="2971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4" name="Rectangle 46"/>
            <p:cNvSpPr>
              <a:spLocks noChangeArrowheads="1"/>
            </p:cNvSpPr>
            <p:nvPr/>
          </p:nvSpPr>
          <p:spPr bwMode="auto">
            <a:xfrm>
              <a:off x="32766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5" name="Rectangle 47"/>
            <p:cNvSpPr>
              <a:spLocks noChangeArrowheads="1"/>
            </p:cNvSpPr>
            <p:nvPr/>
          </p:nvSpPr>
          <p:spPr bwMode="auto">
            <a:xfrm>
              <a:off x="35814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6" name="Rectangle 48"/>
            <p:cNvSpPr>
              <a:spLocks noChangeArrowheads="1"/>
            </p:cNvSpPr>
            <p:nvPr/>
          </p:nvSpPr>
          <p:spPr bwMode="auto">
            <a:xfrm>
              <a:off x="38862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7" name="Rectangle 49"/>
            <p:cNvSpPr>
              <a:spLocks noChangeArrowheads="1"/>
            </p:cNvSpPr>
            <p:nvPr/>
          </p:nvSpPr>
          <p:spPr bwMode="auto">
            <a:xfrm>
              <a:off x="41910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8" name="Rectangle 50"/>
            <p:cNvSpPr>
              <a:spLocks noChangeArrowheads="1"/>
            </p:cNvSpPr>
            <p:nvPr/>
          </p:nvSpPr>
          <p:spPr bwMode="auto">
            <a:xfrm>
              <a:off x="4495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19" name="Rectangle 51"/>
            <p:cNvSpPr>
              <a:spLocks noChangeArrowheads="1"/>
            </p:cNvSpPr>
            <p:nvPr/>
          </p:nvSpPr>
          <p:spPr bwMode="auto">
            <a:xfrm>
              <a:off x="48006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0" name="Rectangle 52"/>
            <p:cNvSpPr>
              <a:spLocks noChangeArrowheads="1"/>
            </p:cNvSpPr>
            <p:nvPr/>
          </p:nvSpPr>
          <p:spPr bwMode="auto">
            <a:xfrm>
              <a:off x="51054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1" name="Rectangle 53"/>
            <p:cNvSpPr>
              <a:spLocks noChangeArrowheads="1"/>
            </p:cNvSpPr>
            <p:nvPr/>
          </p:nvSpPr>
          <p:spPr bwMode="auto">
            <a:xfrm>
              <a:off x="54102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2" name="Rectangle 54"/>
            <p:cNvSpPr>
              <a:spLocks noChangeArrowheads="1"/>
            </p:cNvSpPr>
            <p:nvPr/>
          </p:nvSpPr>
          <p:spPr bwMode="auto">
            <a:xfrm>
              <a:off x="57150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3" name="Rectangle 55"/>
            <p:cNvSpPr>
              <a:spLocks noChangeArrowheads="1"/>
            </p:cNvSpPr>
            <p:nvPr/>
          </p:nvSpPr>
          <p:spPr bwMode="auto">
            <a:xfrm>
              <a:off x="6019800" y="2895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1"/>
          <p:cNvGrpSpPr/>
          <p:nvPr/>
        </p:nvGrpSpPr>
        <p:grpSpPr>
          <a:xfrm>
            <a:off x="228600" y="3962400"/>
            <a:ext cx="3810000" cy="228600"/>
            <a:chOff x="1447800" y="3657600"/>
            <a:chExt cx="4876800" cy="381000"/>
          </a:xfrm>
        </p:grpSpPr>
        <p:sp>
          <p:nvSpPr>
            <p:cNvPr id="135224" name="Rectangle 56"/>
            <p:cNvSpPr>
              <a:spLocks noChangeArrowheads="1"/>
            </p:cNvSpPr>
            <p:nvPr/>
          </p:nvSpPr>
          <p:spPr bwMode="auto">
            <a:xfrm>
              <a:off x="1447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5" name="Rectangle 57"/>
            <p:cNvSpPr>
              <a:spLocks noChangeArrowheads="1"/>
            </p:cNvSpPr>
            <p:nvPr/>
          </p:nvSpPr>
          <p:spPr bwMode="auto">
            <a:xfrm>
              <a:off x="17526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6" name="Rectangle 58"/>
            <p:cNvSpPr>
              <a:spLocks noChangeArrowheads="1"/>
            </p:cNvSpPr>
            <p:nvPr/>
          </p:nvSpPr>
          <p:spPr bwMode="auto">
            <a:xfrm>
              <a:off x="20574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7" name="Rectangle 59"/>
            <p:cNvSpPr>
              <a:spLocks noChangeArrowheads="1"/>
            </p:cNvSpPr>
            <p:nvPr/>
          </p:nvSpPr>
          <p:spPr bwMode="auto">
            <a:xfrm>
              <a:off x="23622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8" name="Rectangle 60"/>
            <p:cNvSpPr>
              <a:spLocks noChangeArrowheads="1"/>
            </p:cNvSpPr>
            <p:nvPr/>
          </p:nvSpPr>
          <p:spPr bwMode="auto">
            <a:xfrm>
              <a:off x="26670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Rectangle 61"/>
            <p:cNvSpPr>
              <a:spLocks noChangeArrowheads="1"/>
            </p:cNvSpPr>
            <p:nvPr/>
          </p:nvSpPr>
          <p:spPr bwMode="auto">
            <a:xfrm>
              <a:off x="2971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0" name="Rectangle 62"/>
            <p:cNvSpPr>
              <a:spLocks noChangeArrowheads="1"/>
            </p:cNvSpPr>
            <p:nvPr/>
          </p:nvSpPr>
          <p:spPr bwMode="auto">
            <a:xfrm>
              <a:off x="32766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1" name="Rectangle 63"/>
            <p:cNvSpPr>
              <a:spLocks noChangeArrowheads="1"/>
            </p:cNvSpPr>
            <p:nvPr/>
          </p:nvSpPr>
          <p:spPr bwMode="auto">
            <a:xfrm>
              <a:off x="35814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2" name="Rectangle 64"/>
            <p:cNvSpPr>
              <a:spLocks noChangeArrowheads="1"/>
            </p:cNvSpPr>
            <p:nvPr/>
          </p:nvSpPr>
          <p:spPr bwMode="auto">
            <a:xfrm>
              <a:off x="38862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3" name="Rectangle 65"/>
            <p:cNvSpPr>
              <a:spLocks noChangeArrowheads="1"/>
            </p:cNvSpPr>
            <p:nvPr/>
          </p:nvSpPr>
          <p:spPr bwMode="auto">
            <a:xfrm>
              <a:off x="41910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Rectangle 66"/>
            <p:cNvSpPr>
              <a:spLocks noChangeArrowheads="1"/>
            </p:cNvSpPr>
            <p:nvPr/>
          </p:nvSpPr>
          <p:spPr bwMode="auto">
            <a:xfrm>
              <a:off x="4495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5" name="Rectangle 67"/>
            <p:cNvSpPr>
              <a:spLocks noChangeArrowheads="1"/>
            </p:cNvSpPr>
            <p:nvPr/>
          </p:nvSpPr>
          <p:spPr bwMode="auto">
            <a:xfrm>
              <a:off x="48006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6" name="Rectangle 68"/>
            <p:cNvSpPr>
              <a:spLocks noChangeArrowheads="1"/>
            </p:cNvSpPr>
            <p:nvPr/>
          </p:nvSpPr>
          <p:spPr bwMode="auto">
            <a:xfrm>
              <a:off x="51054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7" name="Rectangle 69"/>
            <p:cNvSpPr>
              <a:spLocks noChangeArrowheads="1"/>
            </p:cNvSpPr>
            <p:nvPr/>
          </p:nvSpPr>
          <p:spPr bwMode="auto">
            <a:xfrm>
              <a:off x="54102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Rectangle 70"/>
            <p:cNvSpPr>
              <a:spLocks noChangeArrowheads="1"/>
            </p:cNvSpPr>
            <p:nvPr/>
          </p:nvSpPr>
          <p:spPr bwMode="auto">
            <a:xfrm>
              <a:off x="57150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9" name="Rectangle 71"/>
            <p:cNvSpPr>
              <a:spLocks noChangeArrowheads="1"/>
            </p:cNvSpPr>
            <p:nvPr/>
          </p:nvSpPr>
          <p:spPr bwMode="auto">
            <a:xfrm>
              <a:off x="6019800" y="3657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42"/>
          <p:cNvGrpSpPr/>
          <p:nvPr/>
        </p:nvGrpSpPr>
        <p:grpSpPr>
          <a:xfrm>
            <a:off x="228600" y="4495800"/>
            <a:ext cx="3810000" cy="228600"/>
            <a:chOff x="1447800" y="4419600"/>
            <a:chExt cx="4876800" cy="381000"/>
          </a:xfrm>
        </p:grpSpPr>
        <p:sp>
          <p:nvSpPr>
            <p:cNvPr id="135240" name="Rectangle 72"/>
            <p:cNvSpPr>
              <a:spLocks noChangeArrowheads="1"/>
            </p:cNvSpPr>
            <p:nvPr/>
          </p:nvSpPr>
          <p:spPr bwMode="auto">
            <a:xfrm>
              <a:off x="1447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1" name="Rectangle 73"/>
            <p:cNvSpPr>
              <a:spLocks noChangeArrowheads="1"/>
            </p:cNvSpPr>
            <p:nvPr/>
          </p:nvSpPr>
          <p:spPr bwMode="auto">
            <a:xfrm>
              <a:off x="17526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Rectangle 74"/>
            <p:cNvSpPr>
              <a:spLocks noChangeArrowheads="1"/>
            </p:cNvSpPr>
            <p:nvPr/>
          </p:nvSpPr>
          <p:spPr bwMode="auto">
            <a:xfrm>
              <a:off x="20574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3" name="Rectangle 75"/>
            <p:cNvSpPr>
              <a:spLocks noChangeArrowheads="1"/>
            </p:cNvSpPr>
            <p:nvPr/>
          </p:nvSpPr>
          <p:spPr bwMode="auto">
            <a:xfrm>
              <a:off x="23622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4" name="Rectangle 76"/>
            <p:cNvSpPr>
              <a:spLocks noChangeArrowheads="1"/>
            </p:cNvSpPr>
            <p:nvPr/>
          </p:nvSpPr>
          <p:spPr bwMode="auto">
            <a:xfrm>
              <a:off x="26670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5" name="Rectangle 77"/>
            <p:cNvSpPr>
              <a:spLocks noChangeArrowheads="1"/>
            </p:cNvSpPr>
            <p:nvPr/>
          </p:nvSpPr>
          <p:spPr bwMode="auto">
            <a:xfrm>
              <a:off x="2971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6" name="Rectangle 78"/>
            <p:cNvSpPr>
              <a:spLocks noChangeArrowheads="1"/>
            </p:cNvSpPr>
            <p:nvPr/>
          </p:nvSpPr>
          <p:spPr bwMode="auto">
            <a:xfrm>
              <a:off x="32766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7" name="Rectangle 79"/>
            <p:cNvSpPr>
              <a:spLocks noChangeArrowheads="1"/>
            </p:cNvSpPr>
            <p:nvPr/>
          </p:nvSpPr>
          <p:spPr bwMode="auto">
            <a:xfrm>
              <a:off x="35814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8" name="Rectangle 80"/>
            <p:cNvSpPr>
              <a:spLocks noChangeArrowheads="1"/>
            </p:cNvSpPr>
            <p:nvPr/>
          </p:nvSpPr>
          <p:spPr bwMode="auto">
            <a:xfrm>
              <a:off x="38862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9" name="Rectangle 81"/>
            <p:cNvSpPr>
              <a:spLocks noChangeArrowheads="1"/>
            </p:cNvSpPr>
            <p:nvPr/>
          </p:nvSpPr>
          <p:spPr bwMode="auto">
            <a:xfrm>
              <a:off x="41910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0" name="Rectangle 82"/>
            <p:cNvSpPr>
              <a:spLocks noChangeArrowheads="1"/>
            </p:cNvSpPr>
            <p:nvPr/>
          </p:nvSpPr>
          <p:spPr bwMode="auto">
            <a:xfrm>
              <a:off x="4495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1" name="Rectangle 83"/>
            <p:cNvSpPr>
              <a:spLocks noChangeArrowheads="1"/>
            </p:cNvSpPr>
            <p:nvPr/>
          </p:nvSpPr>
          <p:spPr bwMode="auto">
            <a:xfrm>
              <a:off x="48006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2" name="Rectangle 84"/>
            <p:cNvSpPr>
              <a:spLocks noChangeArrowheads="1"/>
            </p:cNvSpPr>
            <p:nvPr/>
          </p:nvSpPr>
          <p:spPr bwMode="auto">
            <a:xfrm>
              <a:off x="51054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3" name="Rectangle 85"/>
            <p:cNvSpPr>
              <a:spLocks noChangeArrowheads="1"/>
            </p:cNvSpPr>
            <p:nvPr/>
          </p:nvSpPr>
          <p:spPr bwMode="auto">
            <a:xfrm>
              <a:off x="54102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4" name="Rectangle 86"/>
            <p:cNvSpPr>
              <a:spLocks noChangeArrowheads="1"/>
            </p:cNvSpPr>
            <p:nvPr/>
          </p:nvSpPr>
          <p:spPr bwMode="auto">
            <a:xfrm>
              <a:off x="57150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5" name="Rectangle 87"/>
            <p:cNvSpPr>
              <a:spLocks noChangeArrowheads="1"/>
            </p:cNvSpPr>
            <p:nvPr/>
          </p:nvSpPr>
          <p:spPr bwMode="auto">
            <a:xfrm>
              <a:off x="6019800" y="4419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43"/>
          <p:cNvGrpSpPr/>
          <p:nvPr/>
        </p:nvGrpSpPr>
        <p:grpSpPr>
          <a:xfrm>
            <a:off x="228600" y="5029200"/>
            <a:ext cx="3810000" cy="228600"/>
            <a:chOff x="1447800" y="5181600"/>
            <a:chExt cx="4876800" cy="381000"/>
          </a:xfrm>
        </p:grpSpPr>
        <p:sp>
          <p:nvSpPr>
            <p:cNvPr id="135256" name="Rectangle 88"/>
            <p:cNvSpPr>
              <a:spLocks noChangeArrowheads="1"/>
            </p:cNvSpPr>
            <p:nvPr/>
          </p:nvSpPr>
          <p:spPr bwMode="auto">
            <a:xfrm>
              <a:off x="1447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7" name="Rectangle 89"/>
            <p:cNvSpPr>
              <a:spLocks noChangeArrowheads="1"/>
            </p:cNvSpPr>
            <p:nvPr/>
          </p:nvSpPr>
          <p:spPr bwMode="auto">
            <a:xfrm>
              <a:off x="17526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8" name="Rectangle 90"/>
            <p:cNvSpPr>
              <a:spLocks noChangeArrowheads="1"/>
            </p:cNvSpPr>
            <p:nvPr/>
          </p:nvSpPr>
          <p:spPr bwMode="auto">
            <a:xfrm>
              <a:off x="20574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59" name="Rectangle 91"/>
            <p:cNvSpPr>
              <a:spLocks noChangeArrowheads="1"/>
            </p:cNvSpPr>
            <p:nvPr/>
          </p:nvSpPr>
          <p:spPr bwMode="auto">
            <a:xfrm>
              <a:off x="23622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0" name="Rectangle 92"/>
            <p:cNvSpPr>
              <a:spLocks noChangeArrowheads="1"/>
            </p:cNvSpPr>
            <p:nvPr/>
          </p:nvSpPr>
          <p:spPr bwMode="auto">
            <a:xfrm>
              <a:off x="26670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1" name="Rectangle 93"/>
            <p:cNvSpPr>
              <a:spLocks noChangeArrowheads="1"/>
            </p:cNvSpPr>
            <p:nvPr/>
          </p:nvSpPr>
          <p:spPr bwMode="auto">
            <a:xfrm>
              <a:off x="2971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2" name="Rectangle 94"/>
            <p:cNvSpPr>
              <a:spLocks noChangeArrowheads="1"/>
            </p:cNvSpPr>
            <p:nvPr/>
          </p:nvSpPr>
          <p:spPr bwMode="auto">
            <a:xfrm>
              <a:off x="32766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3" name="Rectangle 95"/>
            <p:cNvSpPr>
              <a:spLocks noChangeArrowheads="1"/>
            </p:cNvSpPr>
            <p:nvPr/>
          </p:nvSpPr>
          <p:spPr bwMode="auto">
            <a:xfrm>
              <a:off x="35814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4" name="Rectangle 96"/>
            <p:cNvSpPr>
              <a:spLocks noChangeArrowheads="1"/>
            </p:cNvSpPr>
            <p:nvPr/>
          </p:nvSpPr>
          <p:spPr bwMode="auto">
            <a:xfrm>
              <a:off x="38862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5" name="Rectangle 97"/>
            <p:cNvSpPr>
              <a:spLocks noChangeArrowheads="1"/>
            </p:cNvSpPr>
            <p:nvPr/>
          </p:nvSpPr>
          <p:spPr bwMode="auto">
            <a:xfrm>
              <a:off x="41910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6" name="Rectangle 98"/>
            <p:cNvSpPr>
              <a:spLocks noChangeArrowheads="1"/>
            </p:cNvSpPr>
            <p:nvPr/>
          </p:nvSpPr>
          <p:spPr bwMode="auto">
            <a:xfrm>
              <a:off x="4495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7" name="Rectangle 99"/>
            <p:cNvSpPr>
              <a:spLocks noChangeArrowheads="1"/>
            </p:cNvSpPr>
            <p:nvPr/>
          </p:nvSpPr>
          <p:spPr bwMode="auto">
            <a:xfrm>
              <a:off x="48006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8" name="Rectangle 100"/>
            <p:cNvSpPr>
              <a:spLocks noChangeArrowheads="1"/>
            </p:cNvSpPr>
            <p:nvPr/>
          </p:nvSpPr>
          <p:spPr bwMode="auto">
            <a:xfrm>
              <a:off x="51054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69" name="Rectangle 101"/>
            <p:cNvSpPr>
              <a:spLocks noChangeArrowheads="1"/>
            </p:cNvSpPr>
            <p:nvPr/>
          </p:nvSpPr>
          <p:spPr bwMode="auto">
            <a:xfrm>
              <a:off x="54102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0" name="Rectangle 102"/>
            <p:cNvSpPr>
              <a:spLocks noChangeArrowheads="1"/>
            </p:cNvSpPr>
            <p:nvPr/>
          </p:nvSpPr>
          <p:spPr bwMode="auto">
            <a:xfrm>
              <a:off x="57150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1" name="Rectangle 103"/>
            <p:cNvSpPr>
              <a:spLocks noChangeArrowheads="1"/>
            </p:cNvSpPr>
            <p:nvPr/>
          </p:nvSpPr>
          <p:spPr bwMode="auto">
            <a:xfrm>
              <a:off x="6019800" y="5181600"/>
              <a:ext cx="304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4"/>
          <p:cNvGrpSpPr/>
          <p:nvPr/>
        </p:nvGrpSpPr>
        <p:grpSpPr>
          <a:xfrm>
            <a:off x="4343400" y="3429000"/>
            <a:ext cx="2133600" cy="152400"/>
            <a:chOff x="4572000" y="5486400"/>
            <a:chExt cx="4876800" cy="381000"/>
          </a:xfrm>
        </p:grpSpPr>
        <p:sp>
          <p:nvSpPr>
            <p:cNvPr id="135272" name="Rectangle 104"/>
            <p:cNvSpPr>
              <a:spLocks noChangeArrowheads="1"/>
            </p:cNvSpPr>
            <p:nvPr/>
          </p:nvSpPr>
          <p:spPr bwMode="auto">
            <a:xfrm>
              <a:off x="4572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3" name="Rectangle 105"/>
            <p:cNvSpPr>
              <a:spLocks noChangeArrowheads="1"/>
            </p:cNvSpPr>
            <p:nvPr/>
          </p:nvSpPr>
          <p:spPr bwMode="auto">
            <a:xfrm>
              <a:off x="48768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4" name="Rectangle 106"/>
            <p:cNvSpPr>
              <a:spLocks noChangeArrowheads="1"/>
            </p:cNvSpPr>
            <p:nvPr/>
          </p:nvSpPr>
          <p:spPr bwMode="auto">
            <a:xfrm>
              <a:off x="51816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5" name="Rectangle 107"/>
            <p:cNvSpPr>
              <a:spLocks noChangeArrowheads="1"/>
            </p:cNvSpPr>
            <p:nvPr/>
          </p:nvSpPr>
          <p:spPr bwMode="auto">
            <a:xfrm>
              <a:off x="54864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6" name="Rectangle 108"/>
            <p:cNvSpPr>
              <a:spLocks noChangeArrowheads="1"/>
            </p:cNvSpPr>
            <p:nvPr/>
          </p:nvSpPr>
          <p:spPr bwMode="auto">
            <a:xfrm>
              <a:off x="57912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7" name="Rectangle 109"/>
            <p:cNvSpPr>
              <a:spLocks noChangeArrowheads="1"/>
            </p:cNvSpPr>
            <p:nvPr/>
          </p:nvSpPr>
          <p:spPr bwMode="auto">
            <a:xfrm>
              <a:off x="6096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8" name="Rectangle 110"/>
            <p:cNvSpPr>
              <a:spLocks noChangeArrowheads="1"/>
            </p:cNvSpPr>
            <p:nvPr/>
          </p:nvSpPr>
          <p:spPr bwMode="auto">
            <a:xfrm>
              <a:off x="64008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9" name="Rectangle 111"/>
            <p:cNvSpPr>
              <a:spLocks noChangeArrowheads="1"/>
            </p:cNvSpPr>
            <p:nvPr/>
          </p:nvSpPr>
          <p:spPr bwMode="auto">
            <a:xfrm>
              <a:off x="67056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0" name="Rectangle 112"/>
            <p:cNvSpPr>
              <a:spLocks noChangeArrowheads="1"/>
            </p:cNvSpPr>
            <p:nvPr/>
          </p:nvSpPr>
          <p:spPr bwMode="auto">
            <a:xfrm>
              <a:off x="70104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1" name="Rectangle 113"/>
            <p:cNvSpPr>
              <a:spLocks noChangeArrowheads="1"/>
            </p:cNvSpPr>
            <p:nvPr/>
          </p:nvSpPr>
          <p:spPr bwMode="auto">
            <a:xfrm>
              <a:off x="73152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2" name="Rectangle 114"/>
            <p:cNvSpPr>
              <a:spLocks noChangeArrowheads="1"/>
            </p:cNvSpPr>
            <p:nvPr/>
          </p:nvSpPr>
          <p:spPr bwMode="auto">
            <a:xfrm>
              <a:off x="7620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3" name="Rectangle 115"/>
            <p:cNvSpPr>
              <a:spLocks noChangeArrowheads="1"/>
            </p:cNvSpPr>
            <p:nvPr/>
          </p:nvSpPr>
          <p:spPr bwMode="auto">
            <a:xfrm>
              <a:off x="79248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4" name="Rectangle 116"/>
            <p:cNvSpPr>
              <a:spLocks noChangeArrowheads="1"/>
            </p:cNvSpPr>
            <p:nvPr/>
          </p:nvSpPr>
          <p:spPr bwMode="auto">
            <a:xfrm>
              <a:off x="82296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5" name="Rectangle 117"/>
            <p:cNvSpPr>
              <a:spLocks noChangeArrowheads="1"/>
            </p:cNvSpPr>
            <p:nvPr/>
          </p:nvSpPr>
          <p:spPr bwMode="auto">
            <a:xfrm>
              <a:off x="85344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6" name="Rectangle 118"/>
            <p:cNvSpPr>
              <a:spLocks noChangeArrowheads="1"/>
            </p:cNvSpPr>
            <p:nvPr/>
          </p:nvSpPr>
          <p:spPr bwMode="auto">
            <a:xfrm>
              <a:off x="88392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7" name="Rectangle 119"/>
            <p:cNvSpPr>
              <a:spLocks noChangeArrowheads="1"/>
            </p:cNvSpPr>
            <p:nvPr/>
          </p:nvSpPr>
          <p:spPr bwMode="auto">
            <a:xfrm>
              <a:off x="9144000" y="54864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45"/>
          <p:cNvGrpSpPr/>
          <p:nvPr/>
        </p:nvGrpSpPr>
        <p:grpSpPr>
          <a:xfrm>
            <a:off x="6477000" y="3962400"/>
            <a:ext cx="2133600" cy="152400"/>
            <a:chOff x="4572000" y="5943600"/>
            <a:chExt cx="4876800" cy="381000"/>
          </a:xfrm>
        </p:grpSpPr>
        <p:sp>
          <p:nvSpPr>
            <p:cNvPr id="135288" name="Rectangle 120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89" name="Rectangle 121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0" name="Rectangle 122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1" name="Rectangle 123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2" name="Rectangle 124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3" name="Rectangle 125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4" name="Rectangle 126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5" name="Rectangle 127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6" name="Rectangle 128"/>
            <p:cNvSpPr>
              <a:spLocks noChangeArrowheads="1"/>
            </p:cNvSpPr>
            <p:nvPr/>
          </p:nvSpPr>
          <p:spPr bwMode="auto">
            <a:xfrm>
              <a:off x="70104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7" name="Rectangle 129"/>
            <p:cNvSpPr>
              <a:spLocks noChangeArrowheads="1"/>
            </p:cNvSpPr>
            <p:nvPr/>
          </p:nvSpPr>
          <p:spPr bwMode="auto">
            <a:xfrm>
              <a:off x="73152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8" name="Rectangle 130"/>
            <p:cNvSpPr>
              <a:spLocks noChangeArrowheads="1"/>
            </p:cNvSpPr>
            <p:nvPr/>
          </p:nvSpPr>
          <p:spPr bwMode="auto">
            <a:xfrm>
              <a:off x="7620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99" name="Rectangle 131"/>
            <p:cNvSpPr>
              <a:spLocks noChangeArrowheads="1"/>
            </p:cNvSpPr>
            <p:nvPr/>
          </p:nvSpPr>
          <p:spPr bwMode="auto">
            <a:xfrm>
              <a:off x="79248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0" name="Rectangle 132"/>
            <p:cNvSpPr>
              <a:spLocks noChangeArrowheads="1"/>
            </p:cNvSpPr>
            <p:nvPr/>
          </p:nvSpPr>
          <p:spPr bwMode="auto">
            <a:xfrm>
              <a:off x="82296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1" name="Rectangle 133"/>
            <p:cNvSpPr>
              <a:spLocks noChangeArrowheads="1"/>
            </p:cNvSpPr>
            <p:nvPr/>
          </p:nvSpPr>
          <p:spPr bwMode="auto">
            <a:xfrm>
              <a:off x="85344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2" name="Rectangle 134"/>
            <p:cNvSpPr>
              <a:spLocks noChangeArrowheads="1"/>
            </p:cNvSpPr>
            <p:nvPr/>
          </p:nvSpPr>
          <p:spPr bwMode="auto">
            <a:xfrm>
              <a:off x="88392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03" name="Rectangle 135"/>
            <p:cNvSpPr>
              <a:spLocks noChangeArrowheads="1"/>
            </p:cNvSpPr>
            <p:nvPr/>
          </p:nvSpPr>
          <p:spPr bwMode="auto">
            <a:xfrm>
              <a:off x="9144000" y="5943600"/>
              <a:ext cx="304800" cy="381000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 type="none" w="lg" len="med"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304" name="Text Box 136"/>
          <p:cNvSpPr txBox="1">
            <a:spLocks noChangeArrowheads="1"/>
          </p:cNvSpPr>
          <p:nvPr/>
        </p:nvSpPr>
        <p:spPr bwMode="auto">
          <a:xfrm>
            <a:off x="3927475" y="493713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THREAD</a:t>
            </a:r>
          </a:p>
        </p:txBody>
      </p:sp>
      <p:sp>
        <p:nvSpPr>
          <p:cNvPr id="135305" name="Text Box 137"/>
          <p:cNvSpPr txBox="1">
            <a:spLocks noChangeArrowheads="1"/>
          </p:cNvSpPr>
          <p:nvPr/>
        </p:nvSpPr>
        <p:spPr bwMode="auto">
          <a:xfrm>
            <a:off x="381000" y="2133600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WARP EXECUTION</a:t>
            </a:r>
          </a:p>
        </p:txBody>
      </p:sp>
      <p:sp>
        <p:nvSpPr>
          <p:cNvPr id="135306" name="Text Box 138"/>
          <p:cNvSpPr txBox="1">
            <a:spLocks noChangeArrowheads="1"/>
          </p:cNvSpPr>
          <p:nvPr/>
        </p:nvSpPr>
        <p:spPr bwMode="auto">
          <a:xfrm>
            <a:off x="5334000" y="2667000"/>
            <a:ext cx="23558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Memory References</a:t>
            </a:r>
          </a:p>
        </p:txBody>
      </p:sp>
      <p:sp>
        <p:nvSpPr>
          <p:cNvPr id="135307" name="Rectangle 139"/>
          <p:cNvSpPr>
            <a:spLocks noChangeArrowheads="1"/>
          </p:cNvSpPr>
          <p:nvPr/>
        </p:nvSpPr>
        <p:spPr bwMode="auto">
          <a:xfrm>
            <a:off x="152400" y="3352800"/>
            <a:ext cx="39624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308" name="Text Box 140"/>
          <p:cNvSpPr txBox="1">
            <a:spLocks noChangeArrowheads="1"/>
          </p:cNvSpPr>
          <p:nvPr/>
        </p:nvSpPr>
        <p:spPr bwMode="auto">
          <a:xfrm>
            <a:off x="4114800" y="2971800"/>
            <a:ext cx="12128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Half-Warp</a:t>
            </a:r>
          </a:p>
        </p:txBody>
      </p:sp>
      <p:cxnSp>
        <p:nvCxnSpPr>
          <p:cNvPr id="148" name="Straight Arrow Connector 147"/>
          <p:cNvCxnSpPr/>
          <p:nvPr/>
        </p:nvCxnSpPr>
        <p:spPr bwMode="auto">
          <a:xfrm>
            <a:off x="5410200" y="3581400"/>
            <a:ext cx="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  <p:cxnSp>
        <p:nvCxnSpPr>
          <p:cNvPr id="150" name="Straight Arrow Connector 149"/>
          <p:cNvCxnSpPr/>
          <p:nvPr/>
        </p:nvCxnSpPr>
        <p:spPr bwMode="auto">
          <a:xfrm>
            <a:off x="7696200" y="4114800"/>
            <a:ext cx="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lg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1012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Bank Addressing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800" y="15240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000" dirty="0"/>
              <a:t>No Bank Conflicts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dirty="0"/>
              <a:t>Linear addressing </a:t>
            </a:r>
            <a:br>
              <a:rPr lang="en-US" dirty="0"/>
            </a:br>
            <a:r>
              <a:rPr lang="en-US" dirty="0"/>
              <a:t>stride == 1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838700" y="15240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000" dirty="0"/>
              <a:t>No Bank Conflicts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dirty="0"/>
              <a:t>Random 1:1 Permutation</a:t>
            </a: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85800" y="2667000"/>
            <a:ext cx="3657600" cy="3276600"/>
            <a:chOff x="432" y="1680"/>
            <a:chExt cx="2304" cy="2064"/>
          </a:xfrm>
          <a:solidFill>
            <a:srgbClr val="7030A0"/>
          </a:solidFill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1968" y="1680"/>
              <a:ext cx="768" cy="2064"/>
              <a:chOff x="4656" y="1488"/>
              <a:chExt cx="768" cy="2064"/>
            </a:xfrm>
            <a:grpFill/>
          </p:grpSpPr>
          <p:sp>
            <p:nvSpPr>
              <p:cNvPr id="33" name="AutoShape 8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AutoShape 9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7</a:t>
                </a:r>
              </a:p>
            </p:txBody>
          </p:sp>
          <p:sp>
            <p:nvSpPr>
              <p:cNvPr id="35" name="AutoShape 10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6</a:t>
                </a:r>
              </a:p>
            </p:txBody>
          </p:sp>
          <p:sp>
            <p:nvSpPr>
              <p:cNvPr id="36" name="AutoShape 11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5</a:t>
                </a:r>
              </a:p>
            </p:txBody>
          </p:sp>
          <p:sp>
            <p:nvSpPr>
              <p:cNvPr id="37" name="AutoShape 12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4</a:t>
                </a:r>
              </a:p>
            </p:txBody>
          </p:sp>
          <p:sp>
            <p:nvSpPr>
              <p:cNvPr id="38" name="AutoShape 13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3</a:t>
                </a:r>
              </a:p>
            </p:txBody>
          </p:sp>
          <p:sp>
            <p:nvSpPr>
              <p:cNvPr id="39" name="AutoShape 14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40" name="AutoShape 15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41" name="AutoShape 16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42" name="Group 17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43" name="Oval 18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Oval 19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Oval 20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432" y="1680"/>
              <a:ext cx="768" cy="2064"/>
              <a:chOff x="4656" y="1488"/>
              <a:chExt cx="768" cy="2064"/>
            </a:xfrm>
            <a:grpFill/>
          </p:grpSpPr>
          <p:sp>
            <p:nvSpPr>
              <p:cNvPr id="20" name="AutoShape 22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AutoShape 23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7</a:t>
                </a:r>
              </a:p>
            </p:txBody>
          </p:sp>
          <p:sp>
            <p:nvSpPr>
              <p:cNvPr id="22" name="AutoShape 24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6</a:t>
                </a:r>
              </a:p>
            </p:txBody>
          </p:sp>
          <p:sp>
            <p:nvSpPr>
              <p:cNvPr id="23" name="AutoShape 25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5</a:t>
                </a:r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4</a:t>
                </a:r>
              </a:p>
            </p:txBody>
          </p:sp>
          <p:sp>
            <p:nvSpPr>
              <p:cNvPr id="25" name="AutoShape 27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3</a:t>
                </a:r>
              </a:p>
            </p:txBody>
          </p:sp>
          <p:sp>
            <p:nvSpPr>
              <p:cNvPr id="26" name="AutoShape 28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2</a:t>
                </a:r>
              </a:p>
            </p:txBody>
          </p:sp>
          <p:sp>
            <p:nvSpPr>
              <p:cNvPr id="27" name="AutoShape 29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1</a:t>
                </a:r>
              </a:p>
            </p:txBody>
          </p:sp>
          <p:sp>
            <p:nvSpPr>
              <p:cNvPr id="28" name="AutoShape 30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0</a:t>
                </a:r>
              </a:p>
            </p:txBody>
          </p:sp>
          <p:grpSp>
            <p:nvGrpSpPr>
              <p:cNvPr id="29" name="Group 31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30" name="Oval 32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33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34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1" name="AutoShape 35"/>
            <p:cNvCxnSpPr>
              <a:cxnSpLocks noChangeShapeType="1"/>
              <a:stCxn id="28" idx="4"/>
              <a:endCxn id="41" idx="2"/>
            </p:cNvCxnSpPr>
            <p:nvPr/>
          </p:nvCxnSpPr>
          <p:spPr bwMode="auto">
            <a:xfrm>
              <a:off x="1136" y="1832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2" name="AutoShape 36"/>
            <p:cNvCxnSpPr>
              <a:cxnSpLocks noChangeShapeType="1"/>
              <a:stCxn id="27" idx="4"/>
              <a:endCxn id="40" idx="2"/>
            </p:cNvCxnSpPr>
            <p:nvPr/>
          </p:nvCxnSpPr>
          <p:spPr bwMode="auto">
            <a:xfrm>
              <a:off x="1136" y="2000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3" name="AutoShape 37"/>
            <p:cNvCxnSpPr>
              <a:cxnSpLocks noChangeShapeType="1"/>
              <a:stCxn id="26" idx="4"/>
              <a:endCxn id="39" idx="2"/>
            </p:cNvCxnSpPr>
            <p:nvPr/>
          </p:nvCxnSpPr>
          <p:spPr bwMode="auto">
            <a:xfrm>
              <a:off x="1136" y="2174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4" name="AutoShape 38"/>
            <p:cNvCxnSpPr>
              <a:cxnSpLocks noChangeShapeType="1"/>
              <a:stCxn id="25" idx="4"/>
              <a:endCxn id="38" idx="2"/>
            </p:cNvCxnSpPr>
            <p:nvPr/>
          </p:nvCxnSpPr>
          <p:spPr bwMode="auto">
            <a:xfrm>
              <a:off x="1136" y="2342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5" name="AutoShape 39"/>
            <p:cNvCxnSpPr>
              <a:cxnSpLocks noChangeShapeType="1"/>
              <a:stCxn id="24" idx="4"/>
              <a:endCxn id="37" idx="2"/>
            </p:cNvCxnSpPr>
            <p:nvPr/>
          </p:nvCxnSpPr>
          <p:spPr bwMode="auto">
            <a:xfrm>
              <a:off x="1136" y="2516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6" name="AutoShape 40"/>
            <p:cNvCxnSpPr>
              <a:cxnSpLocks noChangeShapeType="1"/>
              <a:stCxn id="23" idx="4"/>
              <a:endCxn id="36" idx="2"/>
            </p:cNvCxnSpPr>
            <p:nvPr/>
          </p:nvCxnSpPr>
          <p:spPr bwMode="auto">
            <a:xfrm>
              <a:off x="1136" y="2690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7" name="AutoShape 41"/>
            <p:cNvCxnSpPr>
              <a:cxnSpLocks noChangeShapeType="1"/>
              <a:stCxn id="22" idx="4"/>
              <a:endCxn id="35" idx="2"/>
            </p:cNvCxnSpPr>
            <p:nvPr/>
          </p:nvCxnSpPr>
          <p:spPr bwMode="auto">
            <a:xfrm>
              <a:off x="1136" y="2858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8" name="AutoShape 42"/>
            <p:cNvCxnSpPr>
              <a:cxnSpLocks noChangeShapeType="1"/>
              <a:stCxn id="21" idx="4"/>
              <a:endCxn id="34" idx="2"/>
            </p:cNvCxnSpPr>
            <p:nvPr/>
          </p:nvCxnSpPr>
          <p:spPr bwMode="auto">
            <a:xfrm>
              <a:off x="1136" y="3032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9" name="AutoShape 43"/>
            <p:cNvCxnSpPr>
              <a:cxnSpLocks noChangeShapeType="1"/>
              <a:stCxn id="20" idx="4"/>
              <a:endCxn id="33" idx="2"/>
            </p:cNvCxnSpPr>
            <p:nvPr/>
          </p:nvCxnSpPr>
          <p:spPr bwMode="auto">
            <a:xfrm>
              <a:off x="1136" y="3656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  <p:grpSp>
        <p:nvGrpSpPr>
          <p:cNvPr id="46" name="Group 44"/>
          <p:cNvGrpSpPr>
            <a:grpSpLocks/>
          </p:cNvGrpSpPr>
          <p:nvPr/>
        </p:nvGrpSpPr>
        <p:grpSpPr bwMode="auto">
          <a:xfrm>
            <a:off x="4800600" y="2667000"/>
            <a:ext cx="3657600" cy="3276600"/>
            <a:chOff x="3024" y="1680"/>
            <a:chExt cx="2304" cy="2064"/>
          </a:xfrm>
          <a:solidFill>
            <a:srgbClr val="92D050"/>
          </a:solidFill>
        </p:grpSpPr>
        <p:grpSp>
          <p:nvGrpSpPr>
            <p:cNvPr id="47" name="Group 45"/>
            <p:cNvGrpSpPr>
              <a:grpSpLocks/>
            </p:cNvGrpSpPr>
            <p:nvPr/>
          </p:nvGrpSpPr>
          <p:grpSpPr bwMode="auto">
            <a:xfrm>
              <a:off x="4560" y="1680"/>
              <a:ext cx="768" cy="2064"/>
              <a:chOff x="4656" y="1488"/>
              <a:chExt cx="768" cy="2064"/>
            </a:xfrm>
            <a:grpFill/>
          </p:grpSpPr>
          <p:sp>
            <p:nvSpPr>
              <p:cNvPr id="71" name="AutoShape 46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AutoShape 47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7</a:t>
                </a:r>
              </a:p>
            </p:txBody>
          </p:sp>
          <p:sp>
            <p:nvSpPr>
              <p:cNvPr id="73" name="AutoShape 48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6</a:t>
                </a:r>
              </a:p>
            </p:txBody>
          </p:sp>
          <p:sp>
            <p:nvSpPr>
              <p:cNvPr id="74" name="AutoShape 49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5</a:t>
                </a:r>
              </a:p>
            </p:txBody>
          </p:sp>
          <p:sp>
            <p:nvSpPr>
              <p:cNvPr id="75" name="AutoShape 50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4</a:t>
                </a:r>
              </a:p>
            </p:txBody>
          </p:sp>
          <p:sp>
            <p:nvSpPr>
              <p:cNvPr id="76" name="AutoShape 51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3</a:t>
                </a:r>
              </a:p>
            </p:txBody>
          </p:sp>
          <p:sp>
            <p:nvSpPr>
              <p:cNvPr id="77" name="AutoShape 52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78" name="AutoShape 53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79" name="AutoShape 54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80" name="Group 55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81" name="Oval 56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Oval 57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Oval 58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grp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59"/>
            <p:cNvGrpSpPr>
              <a:grpSpLocks/>
            </p:cNvGrpSpPr>
            <p:nvPr/>
          </p:nvGrpSpPr>
          <p:grpSpPr bwMode="auto">
            <a:xfrm>
              <a:off x="3024" y="1680"/>
              <a:ext cx="768" cy="2064"/>
              <a:chOff x="4656" y="1488"/>
              <a:chExt cx="768" cy="2064"/>
            </a:xfrm>
            <a:grpFill/>
          </p:grpSpPr>
          <p:sp>
            <p:nvSpPr>
              <p:cNvPr id="58" name="AutoShape 60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utoShape 61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7</a:t>
                </a:r>
              </a:p>
            </p:txBody>
          </p:sp>
          <p:sp>
            <p:nvSpPr>
              <p:cNvPr id="60" name="AutoShape 62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6</a:t>
                </a:r>
              </a:p>
            </p:txBody>
          </p:sp>
          <p:sp>
            <p:nvSpPr>
              <p:cNvPr id="61" name="AutoShape 63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5</a:t>
                </a:r>
              </a:p>
            </p:txBody>
          </p:sp>
          <p:sp>
            <p:nvSpPr>
              <p:cNvPr id="62" name="AutoShape 64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4</a:t>
                </a:r>
              </a:p>
            </p:txBody>
          </p:sp>
          <p:sp>
            <p:nvSpPr>
              <p:cNvPr id="63" name="AutoShape 65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3</a:t>
                </a:r>
              </a:p>
            </p:txBody>
          </p:sp>
          <p:sp>
            <p:nvSpPr>
              <p:cNvPr id="64" name="AutoShape 66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2</a:t>
                </a:r>
              </a:p>
            </p:txBody>
          </p:sp>
          <p:sp>
            <p:nvSpPr>
              <p:cNvPr id="65" name="AutoShape 67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1</a:t>
                </a:r>
              </a:p>
            </p:txBody>
          </p:sp>
          <p:sp>
            <p:nvSpPr>
              <p:cNvPr id="66" name="AutoShape 68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0</a:t>
                </a:r>
              </a:p>
            </p:txBody>
          </p:sp>
          <p:grpSp>
            <p:nvGrpSpPr>
              <p:cNvPr id="67" name="Group 69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  <a:grpFill/>
            </p:grpSpPr>
            <p:sp>
              <p:nvSpPr>
                <p:cNvPr id="68" name="Oval 70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71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Oval 72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9" name="AutoShape 73"/>
            <p:cNvCxnSpPr>
              <a:cxnSpLocks noChangeShapeType="1"/>
              <a:stCxn id="66" idx="4"/>
              <a:endCxn id="78" idx="2"/>
            </p:cNvCxnSpPr>
            <p:nvPr/>
          </p:nvCxnSpPr>
          <p:spPr bwMode="auto">
            <a:xfrm>
              <a:off x="3728" y="1832"/>
              <a:ext cx="832" cy="16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" name="AutoShape 74"/>
            <p:cNvCxnSpPr>
              <a:cxnSpLocks noChangeShapeType="1"/>
              <a:stCxn id="65" idx="4"/>
              <a:endCxn id="74" idx="2"/>
            </p:cNvCxnSpPr>
            <p:nvPr/>
          </p:nvCxnSpPr>
          <p:spPr bwMode="auto">
            <a:xfrm>
              <a:off x="3728" y="2000"/>
              <a:ext cx="832" cy="69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1" name="AutoShape 75"/>
            <p:cNvCxnSpPr>
              <a:cxnSpLocks noChangeShapeType="1"/>
              <a:stCxn id="64" idx="4"/>
              <a:endCxn id="77" idx="2"/>
            </p:cNvCxnSpPr>
            <p:nvPr/>
          </p:nvCxnSpPr>
          <p:spPr bwMode="auto">
            <a:xfrm>
              <a:off x="3728" y="2174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2" name="AutoShape 76"/>
            <p:cNvCxnSpPr>
              <a:cxnSpLocks noChangeShapeType="1"/>
              <a:stCxn id="63" idx="4"/>
              <a:endCxn id="79" idx="2"/>
            </p:cNvCxnSpPr>
            <p:nvPr/>
          </p:nvCxnSpPr>
          <p:spPr bwMode="auto">
            <a:xfrm flipV="1">
              <a:off x="3728" y="1832"/>
              <a:ext cx="832" cy="51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3" name="AutoShape 77"/>
            <p:cNvCxnSpPr>
              <a:cxnSpLocks noChangeShapeType="1"/>
              <a:stCxn id="62" idx="4"/>
              <a:endCxn id="76" idx="2"/>
            </p:cNvCxnSpPr>
            <p:nvPr/>
          </p:nvCxnSpPr>
          <p:spPr bwMode="auto">
            <a:xfrm flipV="1">
              <a:off x="3728" y="2342"/>
              <a:ext cx="832" cy="17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4" name="AutoShape 78"/>
            <p:cNvCxnSpPr>
              <a:cxnSpLocks noChangeShapeType="1"/>
              <a:stCxn id="61" idx="4"/>
              <a:endCxn id="72" idx="2"/>
            </p:cNvCxnSpPr>
            <p:nvPr/>
          </p:nvCxnSpPr>
          <p:spPr bwMode="auto">
            <a:xfrm>
              <a:off x="3728" y="2690"/>
              <a:ext cx="832" cy="342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5" name="AutoShape 79"/>
            <p:cNvCxnSpPr>
              <a:cxnSpLocks noChangeShapeType="1"/>
              <a:stCxn id="60" idx="4"/>
              <a:endCxn id="73" idx="2"/>
            </p:cNvCxnSpPr>
            <p:nvPr/>
          </p:nvCxnSpPr>
          <p:spPr bwMode="auto">
            <a:xfrm>
              <a:off x="3728" y="2858"/>
              <a:ext cx="832" cy="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6" name="AutoShape 80"/>
            <p:cNvCxnSpPr>
              <a:cxnSpLocks noChangeShapeType="1"/>
              <a:stCxn id="59" idx="4"/>
              <a:endCxn id="71" idx="2"/>
            </p:cNvCxnSpPr>
            <p:nvPr/>
          </p:nvCxnSpPr>
          <p:spPr bwMode="auto">
            <a:xfrm>
              <a:off x="3728" y="3032"/>
              <a:ext cx="832" cy="624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7" name="AutoShape 81"/>
            <p:cNvCxnSpPr>
              <a:cxnSpLocks noChangeShapeType="1"/>
              <a:stCxn id="58" idx="4"/>
              <a:endCxn id="75" idx="2"/>
            </p:cNvCxnSpPr>
            <p:nvPr/>
          </p:nvCxnSpPr>
          <p:spPr bwMode="auto">
            <a:xfrm flipV="1">
              <a:off x="3728" y="2516"/>
              <a:ext cx="832" cy="1140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220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PCI-E 1.x Architecture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700"/>
              </a:spcBef>
            </a:pPr>
            <a:r>
              <a:rPr lang="en-GB"/>
              <a:t>Switched, point-to-point connection</a:t>
            </a:r>
          </a:p>
          <a:p>
            <a:pPr lvl="1">
              <a:spcBef>
                <a:spcPts val="600"/>
              </a:spcBef>
            </a:pPr>
            <a:r>
              <a:rPr lang="en-GB"/>
              <a:t>Each card has a dedicated “link” to the central switch, no bus arbitration.</a:t>
            </a:r>
          </a:p>
          <a:p>
            <a:pPr lvl="1">
              <a:spcBef>
                <a:spcPts val="600"/>
              </a:spcBef>
            </a:pPr>
            <a:r>
              <a:rPr lang="en-GB"/>
              <a:t>Packet switches messages form virtual channel</a:t>
            </a:r>
          </a:p>
          <a:p>
            <a:pPr lvl="1">
              <a:spcBef>
                <a:spcPts val="600"/>
              </a:spcBef>
            </a:pPr>
            <a:r>
              <a:rPr lang="en-GB"/>
              <a:t>Prioritized packets for QoS</a:t>
            </a:r>
          </a:p>
          <a:p>
            <a:pPr marL="1085850" lvl="2">
              <a:spcBef>
                <a:spcPts val="500"/>
              </a:spcBef>
            </a:pPr>
            <a:r>
              <a:rPr lang="en-GB"/>
              <a:t>E.g., real-time video streaming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572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>
            <a:off x="8382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2954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16764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1336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>
            <a:off x="25146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838200" y="4876800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533400" y="60960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BUS: PCI or older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>
            <a:off x="1676400" y="4876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1295400" y="51054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NB</a:t>
            </a: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54102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77" name="Line 17"/>
          <p:cNvSpPr>
            <a:spLocks noChangeShapeType="1"/>
          </p:cNvSpPr>
          <p:nvPr/>
        </p:nvSpPr>
        <p:spPr bwMode="auto">
          <a:xfrm>
            <a:off x="5715000" y="4648200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62484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6629400" y="46482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7086600" y="4038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IO</a:t>
            </a:r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7467600" y="4648200"/>
            <a:ext cx="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6629400" y="4876800"/>
            <a:ext cx="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6248400" y="51054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lg" len="med"/>
            <a:tailEnd type="none" w="lg" len="med"/>
          </a:ln>
          <a:effectLst/>
        </p:spPr>
        <p:txBody>
          <a:bodyPr wrap="none" anchor="ctr"/>
          <a:lstStyle/>
          <a:p>
            <a:pPr algn="ctr"/>
            <a:r>
              <a:rPr lang="en-US"/>
              <a:t>NB</a:t>
            </a:r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 flipH="1">
            <a:off x="6934200" y="5410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>
            <a:off x="5715000" y="53340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lg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6248400" y="6110288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 type="none" w="lg" len="med"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PCI-E</a:t>
            </a:r>
          </a:p>
        </p:txBody>
      </p:sp>
    </p:spTree>
    <p:extLst>
      <p:ext uri="{BB962C8B-B14F-4D97-AF65-F5344CB8AC3E}">
        <p14:creationId xmlns:p14="http://schemas.microsoft.com/office/powerpoint/2010/main" val="35695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Bank Addressing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13716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2-way Bank Conflicts</a:t>
            </a:r>
          </a:p>
          <a:p>
            <a:pPr marL="974725" marR="0" lvl="1" indent="-4032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Linear addressing </a:t>
            </a:r>
            <a:b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+mn-lt"/>
              </a:rPr>
              <a:t>stride ==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10100" y="1371600"/>
            <a:ext cx="41529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16-way </a:t>
            </a:r>
            <a:r>
              <a:rPr lang="en-US" sz="2000" dirty="0"/>
              <a:t>Bank Conflicts</a:t>
            </a:r>
          </a:p>
          <a:p>
            <a:pPr marL="974725" lvl="1" indent="-403225">
              <a:spcBef>
                <a:spcPct val="20000"/>
              </a:spcBef>
              <a:buFontTx/>
              <a:buChar char="–"/>
            </a:pPr>
            <a:r>
              <a:rPr lang="en-US" dirty="0"/>
              <a:t>Linear addressing </a:t>
            </a:r>
            <a:br>
              <a:rPr lang="en-US" dirty="0"/>
            </a:br>
            <a:r>
              <a:rPr lang="en-US" dirty="0"/>
              <a:t>stride == </a:t>
            </a:r>
            <a:r>
              <a:rPr lang="en-US" dirty="0" smtClean="0"/>
              <a:t>16</a:t>
            </a:r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57200" y="2514600"/>
            <a:ext cx="3657600" cy="3276600"/>
            <a:chOff x="432" y="1680"/>
            <a:chExt cx="2304" cy="2064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32" y="3504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18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32" y="3330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17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432" y="3156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16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432" y="2988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Thread </a:t>
              </a:r>
              <a:r>
                <a:rPr lang="en-US" dirty="0" smtClean="0">
                  <a:solidFill>
                    <a:schemeClr val="bg1"/>
                  </a:solidFill>
                </a:rPr>
                <a:t>15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432" y="2364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4</a:t>
              </a: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432" y="2190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3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>
              <a:off x="432" y="2022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2</a:t>
              </a: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432" y="1848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1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432" y="1680"/>
              <a:ext cx="768" cy="240"/>
            </a:xfrm>
            <a:prstGeom prst="cube">
              <a:avLst>
                <a:gd name="adj" fmla="val 2656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Thread 0</a:t>
              </a:r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768" y="2688"/>
              <a:ext cx="48" cy="240"/>
              <a:chOff x="2400" y="2832"/>
              <a:chExt cx="48" cy="240"/>
            </a:xfrm>
          </p:grpSpPr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2400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8"/>
              <p:cNvSpPr>
                <a:spLocks noChangeArrowheads="1"/>
              </p:cNvSpPr>
              <p:nvPr/>
            </p:nvSpPr>
            <p:spPr bwMode="auto">
              <a:xfrm>
                <a:off x="2400" y="292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2400" y="30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" name="AutoShape 20"/>
            <p:cNvCxnSpPr>
              <a:cxnSpLocks noChangeShapeType="1"/>
              <a:stCxn id="16" idx="4"/>
            </p:cNvCxnSpPr>
            <p:nvPr/>
          </p:nvCxnSpPr>
          <p:spPr bwMode="auto">
            <a:xfrm>
              <a:off x="1136" y="1832"/>
              <a:ext cx="83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19" name="AutoShape 21"/>
            <p:cNvCxnSpPr>
              <a:cxnSpLocks noChangeShapeType="1"/>
              <a:stCxn id="15" idx="4"/>
            </p:cNvCxnSpPr>
            <p:nvPr/>
          </p:nvCxnSpPr>
          <p:spPr bwMode="auto">
            <a:xfrm>
              <a:off x="1136" y="2000"/>
              <a:ext cx="832" cy="17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0" name="AutoShape 22"/>
            <p:cNvCxnSpPr>
              <a:cxnSpLocks noChangeShapeType="1"/>
              <a:stCxn id="14" idx="4"/>
            </p:cNvCxnSpPr>
            <p:nvPr/>
          </p:nvCxnSpPr>
          <p:spPr bwMode="auto">
            <a:xfrm>
              <a:off x="1136" y="2174"/>
              <a:ext cx="832" cy="3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1" name="AutoShape 23"/>
            <p:cNvCxnSpPr>
              <a:cxnSpLocks noChangeShapeType="1"/>
              <a:stCxn id="13" idx="4"/>
            </p:cNvCxnSpPr>
            <p:nvPr/>
          </p:nvCxnSpPr>
          <p:spPr bwMode="auto">
            <a:xfrm>
              <a:off x="1136" y="2342"/>
              <a:ext cx="832" cy="5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2" name="AutoShape 24"/>
            <p:cNvCxnSpPr>
              <a:cxnSpLocks noChangeShapeType="1"/>
              <a:stCxn id="11" idx="4"/>
            </p:cNvCxnSpPr>
            <p:nvPr/>
          </p:nvCxnSpPr>
          <p:spPr bwMode="auto">
            <a:xfrm flipV="1">
              <a:off x="1136" y="1832"/>
              <a:ext cx="832" cy="13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3" name="AutoShape 25"/>
            <p:cNvCxnSpPr>
              <a:cxnSpLocks noChangeShapeType="1"/>
              <a:stCxn id="10" idx="4"/>
            </p:cNvCxnSpPr>
            <p:nvPr/>
          </p:nvCxnSpPr>
          <p:spPr bwMode="auto">
            <a:xfrm flipV="1">
              <a:off x="1136" y="2174"/>
              <a:ext cx="832" cy="113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4" name="AutoShape 26"/>
            <p:cNvCxnSpPr>
              <a:cxnSpLocks noChangeShapeType="1"/>
              <a:stCxn id="9" idx="4"/>
            </p:cNvCxnSpPr>
            <p:nvPr/>
          </p:nvCxnSpPr>
          <p:spPr bwMode="auto">
            <a:xfrm flipV="1">
              <a:off x="1136" y="2516"/>
              <a:ext cx="832" cy="9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5" name="AutoShape 27"/>
            <p:cNvCxnSpPr>
              <a:cxnSpLocks noChangeShapeType="1"/>
              <a:stCxn id="8" idx="4"/>
            </p:cNvCxnSpPr>
            <p:nvPr/>
          </p:nvCxnSpPr>
          <p:spPr bwMode="auto">
            <a:xfrm flipV="1">
              <a:off x="1136" y="2858"/>
              <a:ext cx="832" cy="7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26" name="AutoShape 28"/>
            <p:cNvCxnSpPr>
              <a:cxnSpLocks noChangeShapeType="1"/>
              <a:stCxn id="12" idx="4"/>
            </p:cNvCxnSpPr>
            <p:nvPr/>
          </p:nvCxnSpPr>
          <p:spPr bwMode="auto">
            <a:xfrm>
              <a:off x="1136" y="2516"/>
              <a:ext cx="832" cy="6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ffectLst/>
          </p:spPr>
        </p:cxnSp>
        <p:grpSp>
          <p:nvGrpSpPr>
            <p:cNvPr id="27" name="Group 29"/>
            <p:cNvGrpSpPr>
              <a:grpSpLocks/>
            </p:cNvGrpSpPr>
            <p:nvPr/>
          </p:nvGrpSpPr>
          <p:grpSpPr bwMode="auto">
            <a:xfrm>
              <a:off x="1968" y="1680"/>
              <a:ext cx="768" cy="2064"/>
              <a:chOff x="4656" y="1488"/>
              <a:chExt cx="768" cy="2064"/>
            </a:xfrm>
          </p:grpSpPr>
          <p:sp>
            <p:nvSpPr>
              <p:cNvPr id="28" name="AutoShape 30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AutoShape 31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7</a:t>
                </a:r>
              </a:p>
            </p:txBody>
          </p:sp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6</a:t>
                </a:r>
              </a:p>
            </p:txBody>
          </p:sp>
          <p:sp>
            <p:nvSpPr>
              <p:cNvPr id="31" name="AutoShape 33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5</a:t>
                </a:r>
              </a:p>
            </p:txBody>
          </p:sp>
          <p:sp>
            <p:nvSpPr>
              <p:cNvPr id="32" name="AutoShape 34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4</a:t>
                </a:r>
              </a:p>
            </p:txBody>
          </p:sp>
          <p:sp>
            <p:nvSpPr>
              <p:cNvPr id="33" name="AutoShape 35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3</a:t>
                </a:r>
              </a:p>
            </p:txBody>
          </p:sp>
          <p:sp>
            <p:nvSpPr>
              <p:cNvPr id="34" name="AutoShape 36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35" name="AutoShape 37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36" name="AutoShape 38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37" name="Group 39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</p:grpSpPr>
            <p:sp>
              <p:nvSpPr>
                <p:cNvPr id="38" name="Oval 40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41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42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4572000" y="2438400"/>
            <a:ext cx="3657600" cy="3352800"/>
            <a:chOff x="3024" y="1632"/>
            <a:chExt cx="2304" cy="2112"/>
          </a:xfrm>
        </p:grpSpPr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3024" y="1680"/>
              <a:ext cx="768" cy="2064"/>
              <a:chOff x="4656" y="1488"/>
              <a:chExt cx="768" cy="2064"/>
            </a:xfrm>
          </p:grpSpPr>
          <p:sp>
            <p:nvSpPr>
              <p:cNvPr id="73" name="AutoShape 45"/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Thread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AutoShape 46"/>
              <p:cNvSpPr>
                <a:spLocks noChangeArrowheads="1"/>
              </p:cNvSpPr>
              <p:nvPr/>
            </p:nvSpPr>
            <p:spPr bwMode="auto">
              <a:xfrm>
                <a:off x="4656" y="26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7</a:t>
                </a:r>
              </a:p>
            </p:txBody>
          </p:sp>
          <p:sp>
            <p:nvSpPr>
              <p:cNvPr id="75" name="AutoShape 47"/>
              <p:cNvSpPr>
                <a:spLocks noChangeArrowheads="1"/>
              </p:cNvSpPr>
              <p:nvPr/>
            </p:nvSpPr>
            <p:spPr bwMode="auto">
              <a:xfrm>
                <a:off x="4656" y="251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6</a:t>
                </a:r>
              </a:p>
            </p:txBody>
          </p:sp>
          <p:sp>
            <p:nvSpPr>
              <p:cNvPr id="76" name="AutoShape 48"/>
              <p:cNvSpPr>
                <a:spLocks noChangeArrowheads="1"/>
              </p:cNvSpPr>
              <p:nvPr/>
            </p:nvSpPr>
            <p:spPr bwMode="auto">
              <a:xfrm>
                <a:off x="4656" y="234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5</a:t>
                </a:r>
              </a:p>
            </p:txBody>
          </p:sp>
          <p:sp>
            <p:nvSpPr>
              <p:cNvPr id="77" name="AutoShape 49"/>
              <p:cNvSpPr>
                <a:spLocks noChangeArrowheads="1"/>
              </p:cNvSpPr>
              <p:nvPr/>
            </p:nvSpPr>
            <p:spPr bwMode="auto">
              <a:xfrm>
                <a:off x="4656" y="217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4</a:t>
                </a:r>
              </a:p>
            </p:txBody>
          </p:sp>
          <p:sp>
            <p:nvSpPr>
              <p:cNvPr id="78" name="AutoShape 50"/>
              <p:cNvSpPr>
                <a:spLocks noChangeArrowheads="1"/>
              </p:cNvSpPr>
              <p:nvPr/>
            </p:nvSpPr>
            <p:spPr bwMode="auto">
              <a:xfrm>
                <a:off x="4656" y="199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3</a:t>
                </a:r>
              </a:p>
            </p:txBody>
          </p:sp>
          <p:sp>
            <p:nvSpPr>
              <p:cNvPr id="79" name="AutoShape 51"/>
              <p:cNvSpPr>
                <a:spLocks noChangeArrowheads="1"/>
              </p:cNvSpPr>
              <p:nvPr/>
            </p:nvSpPr>
            <p:spPr bwMode="auto">
              <a:xfrm>
                <a:off x="4656" y="183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2</a:t>
                </a:r>
              </a:p>
            </p:txBody>
          </p:sp>
          <p:sp>
            <p:nvSpPr>
              <p:cNvPr id="80" name="AutoShape 52"/>
              <p:cNvSpPr>
                <a:spLocks noChangeArrowheads="1"/>
              </p:cNvSpPr>
              <p:nvPr/>
            </p:nvSpPr>
            <p:spPr bwMode="auto">
              <a:xfrm>
                <a:off x="4656" y="165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1</a:t>
                </a:r>
              </a:p>
            </p:txBody>
          </p:sp>
          <p:sp>
            <p:nvSpPr>
              <p:cNvPr id="81" name="AutoShape 53"/>
              <p:cNvSpPr>
                <a:spLocks noChangeArrowheads="1"/>
              </p:cNvSpPr>
              <p:nvPr/>
            </p:nvSpPr>
            <p:spPr bwMode="auto">
              <a:xfrm>
                <a:off x="4656" y="148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Thread 0</a:t>
                </a:r>
              </a:p>
            </p:txBody>
          </p:sp>
          <p:grpSp>
            <p:nvGrpSpPr>
              <p:cNvPr id="82" name="Group 54"/>
              <p:cNvGrpSpPr>
                <a:grpSpLocks/>
              </p:cNvGrpSpPr>
              <p:nvPr/>
            </p:nvGrpSpPr>
            <p:grpSpPr bwMode="auto">
              <a:xfrm>
                <a:off x="5010" y="3000"/>
                <a:ext cx="48" cy="240"/>
                <a:chOff x="2400" y="2832"/>
                <a:chExt cx="48" cy="240"/>
              </a:xfrm>
            </p:grpSpPr>
            <p:sp>
              <p:nvSpPr>
                <p:cNvPr id="83" name="Oval 55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Oval 56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Oval 57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46" name="AutoShape 58"/>
            <p:cNvCxnSpPr>
              <a:cxnSpLocks noChangeShapeType="1"/>
              <a:stCxn id="81" idx="4"/>
              <a:endCxn id="64" idx="2"/>
            </p:cNvCxnSpPr>
            <p:nvPr/>
          </p:nvCxnSpPr>
          <p:spPr bwMode="auto">
            <a:xfrm>
              <a:off x="3728" y="1832"/>
              <a:ext cx="83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47" name="AutoShape 59"/>
            <p:cNvCxnSpPr>
              <a:cxnSpLocks noChangeShapeType="1"/>
              <a:stCxn id="80" idx="4"/>
              <a:endCxn id="59" idx="2"/>
            </p:cNvCxnSpPr>
            <p:nvPr/>
          </p:nvCxnSpPr>
          <p:spPr bwMode="auto">
            <a:xfrm>
              <a:off x="3728" y="2000"/>
              <a:ext cx="832" cy="9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48" name="AutoShape 60"/>
            <p:cNvCxnSpPr>
              <a:cxnSpLocks noChangeShapeType="1"/>
              <a:stCxn id="79" idx="4"/>
              <a:endCxn id="64" idx="2"/>
            </p:cNvCxnSpPr>
            <p:nvPr/>
          </p:nvCxnSpPr>
          <p:spPr bwMode="auto">
            <a:xfrm flipV="1">
              <a:off x="3728" y="1832"/>
              <a:ext cx="832" cy="3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49" name="AutoShape 61"/>
            <p:cNvCxnSpPr>
              <a:cxnSpLocks noChangeShapeType="1"/>
              <a:stCxn id="78" idx="4"/>
              <a:endCxn id="59" idx="2"/>
            </p:cNvCxnSpPr>
            <p:nvPr/>
          </p:nvCxnSpPr>
          <p:spPr bwMode="auto">
            <a:xfrm>
              <a:off x="3728" y="2342"/>
              <a:ext cx="83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0" name="AutoShape 62"/>
            <p:cNvCxnSpPr>
              <a:cxnSpLocks noChangeShapeType="1"/>
              <a:stCxn id="77" idx="4"/>
              <a:endCxn id="64" idx="2"/>
            </p:cNvCxnSpPr>
            <p:nvPr/>
          </p:nvCxnSpPr>
          <p:spPr bwMode="auto">
            <a:xfrm flipV="1">
              <a:off x="3728" y="1832"/>
              <a:ext cx="832" cy="6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1" name="AutoShape 63"/>
            <p:cNvCxnSpPr>
              <a:cxnSpLocks noChangeShapeType="1"/>
              <a:stCxn id="76" idx="4"/>
              <a:endCxn id="59" idx="2"/>
            </p:cNvCxnSpPr>
            <p:nvPr/>
          </p:nvCxnSpPr>
          <p:spPr bwMode="auto">
            <a:xfrm>
              <a:off x="3728" y="2690"/>
              <a:ext cx="832" cy="22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2" name="AutoShape 64"/>
            <p:cNvCxnSpPr>
              <a:cxnSpLocks noChangeShapeType="1"/>
              <a:stCxn id="75" idx="4"/>
              <a:endCxn id="64" idx="2"/>
            </p:cNvCxnSpPr>
            <p:nvPr/>
          </p:nvCxnSpPr>
          <p:spPr bwMode="auto">
            <a:xfrm flipV="1">
              <a:off x="3728" y="1832"/>
              <a:ext cx="832" cy="102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3" name="AutoShape 65"/>
            <p:cNvCxnSpPr>
              <a:cxnSpLocks noChangeShapeType="1"/>
              <a:stCxn id="74" idx="4"/>
              <a:endCxn id="59" idx="2"/>
            </p:cNvCxnSpPr>
            <p:nvPr/>
          </p:nvCxnSpPr>
          <p:spPr bwMode="auto">
            <a:xfrm flipV="1">
              <a:off x="3728" y="2918"/>
              <a:ext cx="832" cy="1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4" name="AutoShape 66"/>
            <p:cNvCxnSpPr>
              <a:cxnSpLocks noChangeShapeType="1"/>
              <a:stCxn id="73" idx="4"/>
              <a:endCxn id="59" idx="2"/>
            </p:cNvCxnSpPr>
            <p:nvPr/>
          </p:nvCxnSpPr>
          <p:spPr bwMode="auto">
            <a:xfrm flipV="1">
              <a:off x="3728" y="2918"/>
              <a:ext cx="832" cy="7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grpSp>
          <p:nvGrpSpPr>
            <p:cNvPr id="55" name="Group 67"/>
            <p:cNvGrpSpPr>
              <a:grpSpLocks/>
            </p:cNvGrpSpPr>
            <p:nvPr/>
          </p:nvGrpSpPr>
          <p:grpSpPr bwMode="auto">
            <a:xfrm>
              <a:off x="4560" y="1680"/>
              <a:ext cx="768" cy="2064"/>
              <a:chOff x="4560" y="1680"/>
              <a:chExt cx="768" cy="2064"/>
            </a:xfrm>
          </p:grpSpPr>
          <p:sp>
            <p:nvSpPr>
              <p:cNvPr id="58" name="AutoShape 68"/>
              <p:cNvSpPr>
                <a:spLocks noChangeArrowheads="1"/>
              </p:cNvSpPr>
              <p:nvPr/>
            </p:nvSpPr>
            <p:spPr bwMode="auto">
              <a:xfrm>
                <a:off x="4560" y="292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16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AutoShape 69"/>
              <p:cNvSpPr>
                <a:spLocks noChangeArrowheads="1"/>
              </p:cNvSpPr>
              <p:nvPr/>
            </p:nvSpPr>
            <p:spPr bwMode="auto">
              <a:xfrm>
                <a:off x="4560" y="2766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15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AutoShape 70"/>
              <p:cNvSpPr>
                <a:spLocks noChangeArrowheads="1"/>
              </p:cNvSpPr>
              <p:nvPr/>
            </p:nvSpPr>
            <p:spPr bwMode="auto">
              <a:xfrm>
                <a:off x="4560" y="3504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31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AutoShape 71"/>
              <p:cNvSpPr>
                <a:spLocks noChangeArrowheads="1"/>
              </p:cNvSpPr>
              <p:nvPr/>
            </p:nvSpPr>
            <p:spPr bwMode="auto">
              <a:xfrm>
                <a:off x="4560" y="259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Bank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14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AutoShape 72"/>
              <p:cNvSpPr>
                <a:spLocks noChangeArrowheads="1"/>
              </p:cNvSpPr>
              <p:nvPr/>
            </p:nvSpPr>
            <p:spPr bwMode="auto">
              <a:xfrm>
                <a:off x="4560" y="2022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2</a:t>
                </a:r>
              </a:p>
            </p:txBody>
          </p:sp>
          <p:sp>
            <p:nvSpPr>
              <p:cNvPr id="63" name="AutoShape 73"/>
              <p:cNvSpPr>
                <a:spLocks noChangeArrowheads="1"/>
              </p:cNvSpPr>
              <p:nvPr/>
            </p:nvSpPr>
            <p:spPr bwMode="auto">
              <a:xfrm>
                <a:off x="4560" y="1848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1</a:t>
                </a:r>
              </a:p>
            </p:txBody>
          </p:sp>
          <p:sp>
            <p:nvSpPr>
              <p:cNvPr id="64" name="AutoShape 74"/>
              <p:cNvSpPr>
                <a:spLocks noChangeArrowheads="1"/>
              </p:cNvSpPr>
              <p:nvPr/>
            </p:nvSpPr>
            <p:spPr bwMode="auto">
              <a:xfrm>
                <a:off x="4560" y="1680"/>
                <a:ext cx="768" cy="240"/>
              </a:xfrm>
              <a:prstGeom prst="cube">
                <a:avLst>
                  <a:gd name="adj" fmla="val 2656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Bank 0</a:t>
                </a:r>
              </a:p>
            </p:txBody>
          </p:sp>
          <p:grpSp>
            <p:nvGrpSpPr>
              <p:cNvPr id="65" name="Group 75"/>
              <p:cNvGrpSpPr>
                <a:grpSpLocks/>
              </p:cNvGrpSpPr>
              <p:nvPr/>
            </p:nvGrpSpPr>
            <p:grpSpPr bwMode="auto">
              <a:xfrm>
                <a:off x="4914" y="3216"/>
                <a:ext cx="48" cy="240"/>
                <a:chOff x="2400" y="2832"/>
                <a:chExt cx="48" cy="240"/>
              </a:xfrm>
            </p:grpSpPr>
            <p:sp>
              <p:nvSpPr>
                <p:cNvPr id="70" name="Oval 76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Oval 77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78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79"/>
              <p:cNvGrpSpPr>
                <a:grpSpLocks/>
              </p:cNvGrpSpPr>
              <p:nvPr/>
            </p:nvGrpSpPr>
            <p:grpSpPr bwMode="auto">
              <a:xfrm>
                <a:off x="4914" y="2304"/>
                <a:ext cx="48" cy="240"/>
                <a:chOff x="2400" y="2832"/>
                <a:chExt cx="48" cy="240"/>
              </a:xfrm>
            </p:grpSpPr>
            <p:sp>
              <p:nvSpPr>
                <p:cNvPr id="67" name="Oval 80"/>
                <p:cNvSpPr>
                  <a:spLocks noChangeArrowheads="1"/>
                </p:cNvSpPr>
                <p:nvPr/>
              </p:nvSpPr>
              <p:spPr bwMode="auto">
                <a:xfrm>
                  <a:off x="2400" y="2832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Oval 81"/>
                <p:cNvSpPr>
                  <a:spLocks noChangeArrowheads="1"/>
                </p:cNvSpPr>
                <p:nvPr/>
              </p:nvSpPr>
              <p:spPr bwMode="auto">
                <a:xfrm>
                  <a:off x="2400" y="29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Oval 82"/>
                <p:cNvSpPr>
                  <a:spLocks noChangeArrowheads="1"/>
                </p:cNvSpPr>
                <p:nvPr/>
              </p:nvSpPr>
              <p:spPr bwMode="auto">
                <a:xfrm>
                  <a:off x="2400" y="30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6" name="Text Box 83"/>
            <p:cNvSpPr txBox="1">
              <a:spLocks noChangeArrowheads="1"/>
            </p:cNvSpPr>
            <p:nvPr/>
          </p:nvSpPr>
          <p:spPr bwMode="auto">
            <a:xfrm>
              <a:off x="4272" y="1632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x8</a:t>
              </a:r>
            </a:p>
          </p:txBody>
        </p:sp>
        <p:sp>
          <p:nvSpPr>
            <p:cNvPr id="57" name="Text Box 84"/>
            <p:cNvSpPr txBox="1">
              <a:spLocks noChangeArrowheads="1"/>
            </p:cNvSpPr>
            <p:nvPr/>
          </p:nvSpPr>
          <p:spPr bwMode="auto">
            <a:xfrm>
              <a:off x="4320" y="3024"/>
              <a:ext cx="2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x8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0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How Addresses Map to Banks on G200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bank has a bandwidth of 32 bits per clock cycle</a:t>
            </a:r>
          </a:p>
          <a:p>
            <a:r>
              <a:rPr lang="en-US" dirty="0"/>
              <a:t>Successive 32-bit words are assigned to successive banks</a:t>
            </a:r>
          </a:p>
          <a:p>
            <a:r>
              <a:rPr lang="en-US" dirty="0" smtClean="0"/>
              <a:t>GF100 </a:t>
            </a:r>
            <a:r>
              <a:rPr lang="en-US" dirty="0"/>
              <a:t>has 16 banks</a:t>
            </a:r>
          </a:p>
          <a:p>
            <a:pPr lvl="1"/>
            <a:r>
              <a:rPr lang="en-US" dirty="0"/>
              <a:t>So </a:t>
            </a:r>
            <a:r>
              <a:rPr lang="en-US" dirty="0">
                <a:solidFill>
                  <a:schemeClr val="tx2"/>
                </a:solidFill>
              </a:rPr>
              <a:t>bank = address % </a:t>
            </a:r>
            <a:r>
              <a:rPr lang="en-US" dirty="0" smtClean="0">
                <a:solidFill>
                  <a:schemeClr val="tx2"/>
                </a:solidFill>
              </a:rPr>
              <a:t>32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Same as the size of a </a:t>
            </a:r>
            <a:r>
              <a:rPr lang="en-US" dirty="0" smtClean="0">
                <a:solidFill>
                  <a:schemeClr val="tx2"/>
                </a:solidFill>
              </a:rPr>
              <a:t>warp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No bank conflicts between different </a:t>
            </a:r>
            <a:r>
              <a:rPr lang="en-US" dirty="0" smtClean="0"/>
              <a:t>warps</a:t>
            </a:r>
            <a:r>
              <a:rPr lang="en-US" dirty="0"/>
              <a:t>, only within a single </a:t>
            </a:r>
            <a:r>
              <a:rPr lang="en-US" dirty="0" smtClean="0"/>
              <a:t>warp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2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Programmer managed Scratchpad memory</a:t>
            </a:r>
          </a:p>
          <a:p>
            <a:pPr lvl="1"/>
            <a:r>
              <a:rPr lang="en-US" dirty="0" smtClean="0"/>
              <a:t>Bring data in from global memory</a:t>
            </a:r>
          </a:p>
          <a:p>
            <a:pPr lvl="1"/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16KB or 48KB /banked</a:t>
            </a:r>
          </a:p>
          <a:p>
            <a:pPr lvl="1"/>
            <a:r>
              <a:rPr lang="en-US" dirty="0" smtClean="0"/>
              <a:t>Accessed in parallel by 16 threads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“shared memory”</a:t>
            </a:r>
          </a:p>
          <a:p>
            <a:pPr lvl="1"/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/>
              <a:t>Programmer needs to:</a:t>
            </a:r>
          </a:p>
          <a:p>
            <a:pPr lvl="1"/>
            <a:r>
              <a:rPr lang="en-US" dirty="0" smtClean="0"/>
              <a:t>Decide what to bring and when</a:t>
            </a:r>
          </a:p>
          <a:p>
            <a:pPr lvl="1"/>
            <a:r>
              <a:rPr lang="en-US" dirty="0" smtClean="0"/>
              <a:t>Decide which thread accesses what and when</a:t>
            </a:r>
          </a:p>
          <a:p>
            <a:pPr lvl="1"/>
            <a:r>
              <a:rPr lang="en-US" dirty="0" smtClean="0"/>
              <a:t>Coordination paramount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high-performance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memory accesses</a:t>
            </a:r>
          </a:p>
          <a:p>
            <a:pPr lvl="1"/>
            <a:r>
              <a:rPr lang="en-US" dirty="0" smtClean="0"/>
              <a:t>32 threads access memory together</a:t>
            </a:r>
          </a:p>
          <a:p>
            <a:pPr lvl="1"/>
            <a:r>
              <a:rPr lang="en-US" dirty="0" smtClean="0"/>
              <a:t>Can coalesce into a single reference</a:t>
            </a:r>
          </a:p>
          <a:p>
            <a:pPr lvl="1"/>
            <a:r>
              <a:rPr lang="en-US" dirty="0" smtClean="0"/>
              <a:t>E.g., a[</a:t>
            </a:r>
            <a:r>
              <a:rPr lang="en-US" dirty="0" err="1" smtClean="0"/>
              <a:t>threadID</a:t>
            </a:r>
            <a:r>
              <a:rPr lang="en-US" dirty="0" smtClean="0"/>
              <a:t>] works well</a:t>
            </a:r>
          </a:p>
          <a:p>
            <a:endParaRPr lang="en-US" dirty="0" smtClean="0"/>
          </a:p>
          <a:p>
            <a:r>
              <a:rPr lang="en-US" dirty="0" smtClean="0"/>
              <a:t>Control flow</a:t>
            </a:r>
          </a:p>
          <a:p>
            <a:pPr lvl="1"/>
            <a:r>
              <a:rPr lang="en-US" dirty="0" smtClean="0"/>
              <a:t>32 threads run together</a:t>
            </a:r>
          </a:p>
          <a:p>
            <a:pPr lvl="1"/>
            <a:r>
              <a:rPr lang="en-US" dirty="0" smtClean="0"/>
              <a:t>If they diverge there is a performance penalty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Filtering for free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PCI-E</a:t>
            </a:r>
            <a:endParaRPr lang="en-US" dirty="0"/>
          </a:p>
        </p:txBody>
      </p:sp>
      <p:pic>
        <p:nvPicPr>
          <p:cNvPr id="53250" name="Picture 2" descr="https://upload.wikimedia.org/wikipedia/commons/thumb/a/a1/PCI_Express_Terminology.svg/574px-PCI_Express_Terminology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54673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19800"/>
            <a:ext cx="725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Wikipedia: By V4711This vector graphics image was created with Adobe Illustrator. </a:t>
            </a:r>
            <a:endParaRPr lang="en-US" sz="1400" dirty="0" smtClean="0"/>
          </a:p>
          <a:p>
            <a:r>
              <a:rPr lang="en-US" sz="1400" dirty="0" smtClean="0"/>
              <a:t>- </a:t>
            </a:r>
            <a:r>
              <a:rPr lang="en-US" sz="1400" dirty="0"/>
              <a:t>Own work, CC BY-SA 4.0, https://commons.wikimedia.org/w/index.php?curid=37527913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2578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Point to point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18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arrow" w="lg" len="med"/>
          <a:tailEnd type="arrow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4005</Words>
  <Application>Microsoft Office PowerPoint</Application>
  <PresentationFormat>On-screen Show (4:3)</PresentationFormat>
  <Paragraphs>920</Paragraphs>
  <Slides>83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Calibri</vt:lpstr>
      <vt:lpstr>Courier New</vt:lpstr>
      <vt:lpstr>Palatino</vt:lpstr>
      <vt:lpstr>Tahoma</vt:lpstr>
      <vt:lpstr>Times New Roman</vt:lpstr>
      <vt:lpstr>Trebuchet MS</vt:lpstr>
      <vt:lpstr>Wingdings</vt:lpstr>
      <vt:lpstr>Default Design</vt:lpstr>
      <vt:lpstr>Visio</vt:lpstr>
      <vt:lpstr>Introduction to CUDA Programming</vt:lpstr>
      <vt:lpstr>Our lab systems</vt:lpstr>
      <vt:lpstr>Programmer’s view of a CPU+GPU system</vt:lpstr>
      <vt:lpstr>Our Lab Systems: Processor, board and memory</vt:lpstr>
      <vt:lpstr>Lab Motherboard</vt:lpstr>
      <vt:lpstr>System Architecture of a Typical PC / Intel (2008)</vt:lpstr>
      <vt:lpstr>Current (2014) Intel System Architecture (desktop)</vt:lpstr>
      <vt:lpstr>PCI-E 1.x Architecture </vt:lpstr>
      <vt:lpstr>PCI-E</vt:lpstr>
      <vt:lpstr>PCI-E</vt:lpstr>
      <vt:lpstr>CUDA Refresher</vt:lpstr>
      <vt:lpstr>Execution model guarantees</vt:lpstr>
      <vt:lpstr>Architecture Scalability</vt:lpstr>
      <vt:lpstr>Thread Blocks Refresher</vt:lpstr>
      <vt:lpstr>My first CUDA Program</vt:lpstr>
      <vt:lpstr>Architecture Goals</vt:lpstr>
      <vt:lpstr>GF100 Specifications</vt:lpstr>
      <vt:lpstr>GF100 Architecture Overview -- Compute</vt:lpstr>
      <vt:lpstr>GF100 Architecture - Complete</vt:lpstr>
      <vt:lpstr>Terminology</vt:lpstr>
      <vt:lpstr>SM Architecture</vt:lpstr>
      <vt:lpstr>Decompose into blocks</vt:lpstr>
      <vt:lpstr>Assign Each block to an SMX</vt:lpstr>
      <vt:lpstr>Decompose a Block into Warps</vt:lpstr>
      <vt:lpstr>Execute Warps onto SMX</vt:lpstr>
      <vt:lpstr>Warp vs. Thread vs. Instructions</vt:lpstr>
      <vt:lpstr>Understanding Control Flow Divergence</vt:lpstr>
      <vt:lpstr>Control Flow Divergence Contd.</vt:lpstr>
      <vt:lpstr>What if a thread stalls?</vt:lpstr>
      <vt:lpstr>Warp Scheduling: Hiding Latencies</vt:lpstr>
      <vt:lpstr>Warp Scheduling: Hiding Thread stalls</vt:lpstr>
      <vt:lpstr>Thread Life</vt:lpstr>
      <vt:lpstr>Stream Multiprocessors Execute Blocks</vt:lpstr>
      <vt:lpstr>Cooperative Thread Array</vt:lpstr>
      <vt:lpstr>Warp Scheduling</vt:lpstr>
      <vt:lpstr>How many warps are there?</vt:lpstr>
      <vt:lpstr>Warp Scheduling Ramifications</vt:lpstr>
      <vt:lpstr>Warp Scheduling Ramifications</vt:lpstr>
      <vt:lpstr>Granularity Considerations: Block &amp; Thread limits per SM</vt:lpstr>
      <vt:lpstr>Granularity Considerations: Block &amp; Thread limits per SM</vt:lpstr>
      <vt:lpstr>SM Instruction Buffer – Warp Scheduling (ref)</vt:lpstr>
      <vt:lpstr>Maxwell Architecture – GTX980 – GT204</vt:lpstr>
      <vt:lpstr>Maxwell GT204 SMM</vt:lpstr>
      <vt:lpstr>GT204 SMM</vt:lpstr>
      <vt:lpstr>GT204 chip</vt:lpstr>
      <vt:lpstr>Scoreboarding (ref)</vt:lpstr>
      <vt:lpstr>WARP scheduling &amp; scoreboarding</vt:lpstr>
      <vt:lpstr>WARP scheduling &amp; scoreboarding</vt:lpstr>
      <vt:lpstr>SM Architecture Detail</vt:lpstr>
      <vt:lpstr>Dual Issue Detail</vt:lpstr>
      <vt:lpstr>Functional Units/Execution Bandwidth</vt:lpstr>
      <vt:lpstr>PowerPoint Presentation</vt:lpstr>
      <vt:lpstr>PowerPoint Presentation</vt:lpstr>
      <vt:lpstr>Scalar Units</vt:lpstr>
      <vt:lpstr>Special Function Units</vt:lpstr>
      <vt:lpstr>Memory System Goals</vt:lpstr>
      <vt:lpstr>Optimize Memory Access Ordering for Coalescing</vt:lpstr>
      <vt:lpstr>Caching Loads (default)</vt:lpstr>
      <vt:lpstr>Caching loads – Permuted accesses </vt:lpstr>
      <vt:lpstr>Caching Load – misaligned continuous region</vt:lpstr>
      <vt:lpstr>Caching Load – One word by all</vt:lpstr>
      <vt:lpstr>Caching Load – Worst Case Scatter</vt:lpstr>
      <vt:lpstr>Parallelism in the Memory System</vt:lpstr>
      <vt:lpstr>SM Memory Architecture</vt:lpstr>
      <vt:lpstr>SM Register File</vt:lpstr>
      <vt:lpstr>Programmer’s View of Register File</vt:lpstr>
      <vt:lpstr>Register Use Implications Example</vt:lpstr>
      <vt:lpstr>Dynamic Partitioning</vt:lpstr>
      <vt:lpstr>ILP example</vt:lpstr>
      <vt:lpstr>Within or Across Thread Parallelism (ILP vs. TLP) (ref)</vt:lpstr>
      <vt:lpstr>How many registers is my kernel using?</vt:lpstr>
      <vt:lpstr>PowerPoint Presentation</vt:lpstr>
      <vt:lpstr>CUDA Occupancy Calculator </vt:lpstr>
      <vt:lpstr>Constants</vt:lpstr>
      <vt:lpstr>Shared Memory</vt:lpstr>
      <vt:lpstr>Shared Memory</vt:lpstr>
      <vt:lpstr>Shared Memory Conflicts</vt:lpstr>
      <vt:lpstr>Shared Memory Accesses</vt:lpstr>
      <vt:lpstr>Bank Addressing Examples</vt:lpstr>
      <vt:lpstr>Bank Addressing Examples</vt:lpstr>
      <vt:lpstr>How Addresses Map to Banks on G200</vt:lpstr>
      <vt:lpstr>How to get high-performance #1</vt:lpstr>
      <vt:lpstr>How to get high-performance #2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CUDA Programming</dc:title>
  <dc:creator>owner</dc:creator>
  <cp:lastModifiedBy>Andreas Moshovos</cp:lastModifiedBy>
  <cp:revision>295</cp:revision>
  <dcterms:created xsi:type="dcterms:W3CDTF">2009-01-18T21:53:17Z</dcterms:created>
  <dcterms:modified xsi:type="dcterms:W3CDTF">2016-01-29T02:06:08Z</dcterms:modified>
</cp:coreProperties>
</file>