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402" r:id="rId9"/>
    <p:sldId id="413" r:id="rId10"/>
    <p:sldId id="369" r:id="rId11"/>
    <p:sldId id="370" r:id="rId12"/>
    <p:sldId id="371" r:id="rId13"/>
    <p:sldId id="515" r:id="rId14"/>
    <p:sldId id="399" r:id="rId15"/>
    <p:sldId id="516" r:id="rId16"/>
    <p:sldId id="373" r:id="rId17"/>
    <p:sldId id="374" r:id="rId18"/>
    <p:sldId id="375" r:id="rId19"/>
    <p:sldId id="378" r:id="rId20"/>
    <p:sldId id="377" r:id="rId21"/>
    <p:sldId id="379" r:id="rId22"/>
    <p:sldId id="381" r:id="rId23"/>
    <p:sldId id="382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85" r:id="rId39"/>
    <p:sldId id="363" r:id="rId40"/>
    <p:sldId id="364" r:id="rId41"/>
    <p:sldId id="365" r:id="rId42"/>
    <p:sldId id="517" r:id="rId43"/>
    <p:sldId id="366" r:id="rId44"/>
    <p:sldId id="367" r:id="rId45"/>
    <p:sldId id="387" r:id="rId46"/>
    <p:sldId id="523" r:id="rId47"/>
    <p:sldId id="524" r:id="rId48"/>
    <p:sldId id="525" r:id="rId49"/>
    <p:sldId id="518" r:id="rId50"/>
    <p:sldId id="519" r:id="rId51"/>
    <p:sldId id="520" r:id="rId52"/>
    <p:sldId id="521" r:id="rId53"/>
    <p:sldId id="418" r:id="rId54"/>
    <p:sldId id="527" r:id="rId55"/>
    <p:sldId id="419" r:id="rId56"/>
    <p:sldId id="420" r:id="rId57"/>
    <p:sldId id="522" r:id="rId58"/>
    <p:sldId id="421" r:id="rId59"/>
    <p:sldId id="422" r:id="rId60"/>
    <p:sldId id="529" r:id="rId61"/>
    <p:sldId id="528" r:id="rId62"/>
    <p:sldId id="426" r:id="rId63"/>
    <p:sldId id="431" r:id="rId64"/>
    <p:sldId id="432" r:id="rId65"/>
    <p:sldId id="436" r:id="rId66"/>
    <p:sldId id="433" r:id="rId67"/>
    <p:sldId id="434" r:id="rId68"/>
    <p:sldId id="435" r:id="rId69"/>
    <p:sldId id="437" r:id="rId70"/>
    <p:sldId id="438" r:id="rId71"/>
    <p:sldId id="439" r:id="rId72"/>
    <p:sldId id="440" r:id="rId73"/>
    <p:sldId id="441" r:id="rId74"/>
    <p:sldId id="530" r:id="rId75"/>
    <p:sldId id="531" r:id="rId76"/>
    <p:sldId id="532" r:id="rId77"/>
    <p:sldId id="533" r:id="rId78"/>
    <p:sldId id="534" r:id="rId79"/>
    <p:sldId id="536" r:id="rId80"/>
    <p:sldId id="537" r:id="rId81"/>
    <p:sldId id="535" r:id="rId82"/>
    <p:sldId id="442" r:id="rId83"/>
    <p:sldId id="443" r:id="rId84"/>
    <p:sldId id="444" r:id="rId85"/>
    <p:sldId id="445" r:id="rId86"/>
    <p:sldId id="446" r:id="rId87"/>
    <p:sldId id="448" r:id="rId88"/>
    <p:sldId id="449" r:id="rId89"/>
    <p:sldId id="450" r:id="rId90"/>
    <p:sldId id="451" r:id="rId91"/>
    <p:sldId id="538" r:id="rId92"/>
    <p:sldId id="539" r:id="rId93"/>
    <p:sldId id="540" r:id="rId94"/>
    <p:sldId id="541" r:id="rId95"/>
    <p:sldId id="452" r:id="rId96"/>
    <p:sldId id="453" r:id="rId97"/>
    <p:sldId id="454" r:id="rId98"/>
    <p:sldId id="455" r:id="rId99"/>
    <p:sldId id="456" r:id="rId100"/>
    <p:sldId id="457" r:id="rId101"/>
    <p:sldId id="458" r:id="rId102"/>
    <p:sldId id="459" r:id="rId103"/>
    <p:sldId id="503" r:id="rId104"/>
    <p:sldId id="504" r:id="rId105"/>
    <p:sldId id="505" r:id="rId106"/>
    <p:sldId id="506" r:id="rId107"/>
    <p:sldId id="507" r:id="rId108"/>
    <p:sldId id="508" r:id="rId109"/>
    <p:sldId id="461" r:id="rId110"/>
    <p:sldId id="462" r:id="rId111"/>
    <p:sldId id="463" r:id="rId112"/>
    <p:sldId id="464" r:id="rId113"/>
    <p:sldId id="465" r:id="rId114"/>
    <p:sldId id="466" r:id="rId115"/>
    <p:sldId id="467" r:id="rId116"/>
    <p:sldId id="468" r:id="rId117"/>
    <p:sldId id="469" r:id="rId118"/>
    <p:sldId id="470" r:id="rId119"/>
    <p:sldId id="471" r:id="rId120"/>
    <p:sldId id="472" r:id="rId121"/>
    <p:sldId id="509" r:id="rId122"/>
    <p:sldId id="510" r:id="rId123"/>
    <p:sldId id="511" r:id="rId124"/>
    <p:sldId id="512" r:id="rId125"/>
    <p:sldId id="513" r:id="rId126"/>
    <p:sldId id="514" r:id="rId127"/>
    <p:sldId id="481" r:id="rId128"/>
    <p:sldId id="482" r:id="rId1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37" autoAdjust="0"/>
  </p:normalViewPr>
  <p:slideViewPr>
    <p:cSldViewPr>
      <p:cViewPr varScale="1">
        <p:scale>
          <a:sx n="89" d="100"/>
          <a:sy n="89" d="100"/>
        </p:scale>
        <p:origin x="1284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4:44.093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223 18 16,'-1'-14'28,"1"14"-7,-16-11-1,16 11-3,-14 17-3,14 10-4,-5 2-2,7 15-2,-1 5-2,7 13 0,-1 3-1,5 10-1,-1 3 0,2 1-2,-2 2 1,1-3-1,-1-5 1,-3-5-1,0-6 0,-2-8 0,-1-11-1,-2-10 0,0-6-3,-3-27-5,0 18-24,0-18-2,0 0 2,-20-18-1</inkml:trace>
  <inkml:trace contextRef="#ctx0" brushRef="#br0" timeOffset="360">0 844 15,'7'-18'33,"2"-2"0,7-4 1,10 3-20,1-9-2,14 9-3,-3-4-3,7 7-3,-1 1-1,0 6-1,-1 3-2,-7 3-1,0 4-4,-12-9-12,1 5-16,-5-3-1,-3 0 0</inkml:trace>
  <inkml:trace contextRef="#ctx0" brushRef="#br0" timeOffset="875">642 145 3,'-8'-27'30,"8"27"0,0 0-4,-18-6-10,22 20-2,-9 0-3,10 15-3,-1 6-3,6 16 0,-2 4-1,4 12-1,-2 4 0,4 9-1,-2 2-1,4 2 0,-5-4 0,0-9-1,0-6 0,0-9 1,-3-10-2,-2-11 2,-1-14-1,-5-21 0,0 0 1,0 0-1,8-37 0,-5-1 0,3-11 1,0-8-2,4-5 1,1 4 0,1 6 0,-1 9 0,4 13 1,-3 16-1,-12 14 1,25 20-1,-15 11 1,-1 8-1,1 7 0,-1 4 2,0 2-2,1 0 0,1-2 0,0-3 1,0-2-2,1-7 1,1-3-3,-4-13-2,9 2-13,-18-24-17,20-5-2,-14-17 1,2-13 0</inkml:trace>
  <inkml:trace contextRef="#ctx0" brushRef="#br0" timeOffset="1625">1179 680 0,'0'0'28,"-12"-14"0,12 14-3,0 0-9,3 21-4,5-2-2,-5-4-3,8 9-1,-3 0 0,6 6-2,-3-1 0,1 4-2,-2 2 0,1 2-1,-5-2 0,0-2-1,-3-5 1,1-4-1,-6-5 1,2-19-1,0 0 0,0 0-1,-16-12 1,7-11-1,4-7 1,-1-5-1,3-3 0,-2 0 0,5 3 1,-2 3-1,4 5 1,0 7 0,-1 5 0,-1 15 0,11-14 1,-11 14-1,25-3 1,-3 0-1,7-4 1,5 1 0,2-5 0,5 0-1,-2-3 1,2-2 0,-3 0 0,-3 0 0,-7 0 0,-5 0-1,-4 0 1,-5 4 0,-4-3-1,-10 15 0,5-20 0,-5 20 1,-15-13-2,15 13 1,-23-2 0,9 9 0,-4 2 1,1 6-2,-2 5 1,4 7 0,-1 7 0,0 4 0,4 6 0,2 1 0,5-1-1,7-3 1,4-1 0,5-8-1,8-7 1,6-6 0,4-9 0,4-9 0,-2-4 0,2-5 0,-3-4 0,-3-6 0,-4-3 1,-7-2-1,-5-1 0,-3 3 0,-5 2 1,-1 2-1,-2 17 0,0-21 0,0 21 0,0 0 0,0 0 0,12 17-1,-2-2 1,4 4 0,3 0 0,5 1 1,5-2-2,1-2 2,5-5-1,-2-8 1,2-9 0,-3-10-1,-1-10 1,-6-4 1,-7-9-1,-4-3 0,-8-4 0,-6 2 1,-7 3-1,-6 7-1,-7 9 1,-3 11-1,-5 10 0,-1 12 1,1 10-1,0 9 0,4 8 0,4 3 1,4 3-2,6 0 1,9-1 0,4-8 0,9-5-1,4-7 1,5-5 0,4-7 0,4-10 0,-2-7 0,2-9 0,1-6 0,-1-4-1,-1-4 1,0-1 0,-6-1 0,0 7 0,-1 3 0,-1 9-1,-4 8 1,-14 7 1,23 15-1,-10 4 0,1 6 0,3 7 0,2 4 1,2 1-1,2 1 0,2-3 0,1-2 0,-1 0-2,-3-9-6,4-1-27,-8-8-1,-18-15-2,23 5 1</inkml:trace>
  <inkml:trace contextRef="#ctx0" brushRef="#br0" timeOffset="3235">2723 391 18,'-5'-51'32,"2"1"1,-2 8-10,-4-4-6,10 22-3,-10 1-3,9 23-4,0 0-1,1 31-1,4 14-1,8 12-2,4 10 0,6 11-1,7 1 0,5 0 0,1-4 0,3-7-2,-3-14 2,-3-8-1,-6-12 0,-8-12 0,-19-22 0,14 14 1,-14-14-1,-15-27 0,-4 2 0,-7-7 0,-3-1 0,-8-1 0,0 4-1,-4 6 1,-2 12-1,3 10 1,2 15 0,5 14 0,5 11-1,9 11 1,6 3 0,13 4 0,10-5 0,12-8 1,11-16-1,11-16 1,12-19 0,10-14 0,5-13 0,0-8-2,-2-2-1,-13-7-12,-2 11-24,-12 7 1,-10 10-2,-12 10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5:39.187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104 597 22,'-18'-5'31,"1"-3"2,-6-3-10,23 11-4,-29-6-2,29 6-3,-17-2-3,17 2-4,0 0-1,20 5-1,7-5-2,14-2 0,9-3-1,15 2 0,5-3-1,6-2 0,-2 0-1,-7 0-1,-5 3-1,-14-1-2,-5 8-3,-23-9-9,-4 12-21,-16-5 0,3 14-1,-12 1 2</inkml:trace>
  <inkml:trace contextRef="#ctx0" brushRef="#br0" timeOffset="344">108 889 33,'0'0'31,"0"0"3,0 0-7,0 0-10,15-11-3,14 0-3,1-15 0,19 4-4,3-5-1,11 5-1,-2 3-2,5 8-1,-5 8-1,-6 6-2,-6 8-2,-14-3-4,1 8-26,-14-11-5,-5-8 0,-17 3 0</inkml:trace>
  <inkml:trace contextRef="#ctx0" brushRef="#br0" timeOffset="1078">1333 429 22,'-30'-2'30,"14"6"3,-4 4-3,-2-4-16,8 11-3,-7-6-2,10 12-2,-4-1-2,7 10-2,0 2 1,6 12 0,2 0-2,10 5 1,4-3 0,8 0-1,8-8 0,12-10 0,4-11 0,6-9 0,3-17-1,-2-10 0,-3-13 0,-4-9 0,-10-8 0,-9-4 0,-10-4 0,-7 0 0,-12 5 0,-9 6 0,-9 8-1,-9 8 1,-10 8-1,-7 9 0,-7 7 0,-5 4 0,0 9 0,3 4-1,4 6 2,7 8-2,11 5 1,8 5-1,14 5 0,5 1 0,12 4-3,4-8-1,12 4-5,-5-19-5,14 2-6,-7-23-2,15-2-2,-7-21-1,10-2 2,-6-16 6,7-1 10,-6-3 10,-2-5 10,-1 11 6,-11-3 4,2 14 3,-14 0 0,3 18-3,-14 9-6,0 0-4,0 0-5,16 39-2,-9-7-2,4 9-1,4 2-1,0 4 0,4 4-1,0-1 0,1-2-1,-2-4-1,-1-5-1,-8-10-3,6 4-16,-9-17-14,-6-16 0,0 0-2,0 0 2</inkml:trace>
  <inkml:trace contextRef="#ctx0" brushRef="#br0" timeOffset="2266">2094 183 12,'-19'-11'27,"19"11"3,-22-21-9,22 21-5,-16-14-3,16 14-3,0 0-2,0 0-1,0 0-2,0 0-1,-9-18-1,9 18 0,0 0-1,0 0 0,0 0 0,17-4 0,-17 4 1,27 4-1,-4-2 0,12-4 1,3-2-1,7-3 1,2-4-2,5-3 1,-3 0-2,-4 0 0,-7 4 0,-13 4-2,-3 6-3,-22 0-3,16 8-8,-16-8-11,-27 11-8,5-2-2,-3-2 2</inkml:trace>
  <inkml:trace contextRef="#ctx0" brushRef="#br0" timeOffset="2594">2155 70 10,'-31'-3'28,"9"8"0,4 0-6,1-5-5,17 0-2,0 0-3,-3 23-2,3-23-1,20 32-1,-9-7 0,8 12-1,-6 4-2,1 12-1,-5 4-2,-2 8 0,-6 3-1,-6 2-1,-4-3 0,-2 1-1,0-6 0,-2-8-1,2-8 0,2-12 1,4-10 0,5-24 0,0 0 1,30 2 1,-2-18 0,9 0 0,3-5 1,11 3-1,-1-1 0,2 3-1,-5 6-1,-8 2-3,1 10-6,-17-2-26,4 2 0,-5 2-2,-3 3 2</inkml:trace>
  <inkml:trace contextRef="#ctx0" brushRef="#br0" timeOffset="3125">2812 443 4,'-3'-17'31,"3"3"2,0-1 1,-3 0-15,3 15-2,4-16-4,-4 16-3,0 0-3,0 0-2,0 0-2,8 27-1,-6 0-1,-2 9 0,1 3 0,3 6-1,-4 0 0,1 0 1,1-6-2,-1-4 1,1-13 1,-2-22-1,0 0 0,0 0 0,1-14 0,-1-15-1,-1-7 1,-2-7 0,1-1-1,1 2 1,-1 5 0,-1 6 0,3 8 0,0 23 0,0 0 0,0 0 1,-3 32-1,4-3-1,2 2-2,-4-4-7,7 0-25,-4-2 0,-2-8-2,0-17 1</inkml:trace>
  <inkml:trace contextRef="#ctx0" brushRef="#br0" timeOffset="3672">2754 113 23,'0'0'24,"0"0"-8,0 0-5,0 0 1,0 0-6,-8 16-1,8-16-2,0 0 0,0 0-1,0 0 1,0 0-1,0 0 0,0 0 0,0 0 1,0 0-1,0 0 1,0 0 1,16-3 1,-16 3 0,0 0 1,1-22-1,-1 22 0,0 0 0,0 0-1,0 0 0,0 0-2,0 0 2,0 0-3,0 0 1,0 0-1,0 0 0,0 0 0,0 0-1,0 0 0,0 0 1,14 15-1,-14-15 1,0 0-1,0 0 1,0 0 0,0 0 0,0 0-1,0 0 0,0 0-1,0 0-7,-14 4-29,14-4 2,0 0-3,21 17 2</inkml:trace>
  <inkml:trace contextRef="#ctx0" brushRef="#br0" timeOffset="4266">2938 88 19,'0'0'26,"0"0"-8,-16 1-3,16-1 1,0 0-3,0 0-2,0 0-2,0 0-1,0 0-2,0 0-1,0 0-2,19-11 0,-19 11-1,0 0-1,0 0 0,0 0 0,0 0 0,0 0-1,0 0 1,0 0 0,0 0 1,0 0-1,0 0 1,0 0-1,0 0 1,0 0 0,0 0 0,0 0-1,0 0 0,0 0 0,0 0 0,-17-8-1,17 8 1,0 0 0,0 0 0,0 0 0,0 0 0,0 0 0,0 0 0,0 0 0,0 0-1,0 0 1,0 0-1,0 0 0,0 0 1,0 0-1,0 0 0,0 0 0,0 0 1,0 0-1,0 0 1,14 4-1,-14-4 1,20-10 0,-4 4-1,1 3 0,5-2 1,0 0-1,0 0 0,-1-2 1,-1 0-1,-1-1 1,-5 2-1,-14 6 0,17-14 1,-17 14-1,0 0 0,16 5 0,-6 12 0,4 8 0,3 15 0,8 7 0,7 8 0,1 9 0,3 5-1,0-1 0,-5-3 1,-4-4-2,-7-8 2,-9-11-1,-12-5 0,-9-4 2,-5-8 0,-7-3 0,-8-5 1,0 4 1,-8-5-1,4 3 1,1-5-1,4-1-1,3-2 0,4-3-1,8 1-4,14-9-4,0 0-32,0 0 1,0-19-1,11 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6:42.406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91 613 21,'-20'-8'33,"-2"6"2,1-4-4,21 6-17,-28 14-3,28-14-1,3 16-2,19-7 0,10-4-3,19 3 0,17 0 0,22 6 0,15 0-1,16 6-2,10 2 0,7 5 0,5-5-1,8-1 0,5-6-1,3-4 0,6-4 0,5-6 0,4-4 0,3-3 0,-3 3-1,-7 6 1,-19 6-1,-16 4 1,-24 6-1,-20 1-1,-22 5-2,-25-4-3,-9 5-14,-32-26-17,6 15 0,-22-17-2,-9-7 2</inkml:trace>
  <inkml:trace contextRef="#ctx0" brushRef="#br0" timeOffset="672">132 672 16,'-27'-25'33,"27"25"0,-17 2-7,17-2-8,11 33-3,-3-3-5,19 17-1,-1 2-4,9 7 0,3-1-2,1-1-2,-4-5 1,-4-7-1,-6-12 0,-6-7-1,-19-23 0,11 15 0,-11-15-1,-23-26 2,1 0-2,-7-12 1,-2-8-1,-7-9 0,-3-6 0,0-2 0,2 5 0,6 6 0,3 5 2,8 15-1,9 15 2,13 17 0,29 5 1,8 9-1,14-2 1,15-1 0,11-4 0,9-6-1,6-4-1,-4-6-1,-2 2-3,-10-5-8,-4 12-28,-12 8 0,-7 7-1,-9 6 0</inkml:trace>
  <inkml:trace contextRef="#ctx0" brushRef="#br0" timeOffset="2203">3910 624 7,'-8'-16'33,"-5"-1"1,13 17 1,-22-15-15,0 6-5,22 9-2,-36 14-4,16 0-2,-9 0-2,3 7-2,-4-1 0,3 4-1,2 1 0,12 0-1,9-3-1,11-1 1,16-4-1,8-1 0,11-2 0,6-2-1,4 3 1,-7-1 0,-6 2-1,-7 4 1,-13 2 0,-13 5-1,-11-1 2,-12 1-1,-10-3 1,-7-2-2,-2-5 1,-1-1-1,7-5-2,4-11-5,26 0-26,-7-14-3,23-7-1,11-5 1</inkml:trace>
  <inkml:trace contextRef="#ctx0" brushRef="#br0" timeOffset="2640">4419 495 29,'-14'4'34,"-1"9"3,-1 7-2,-12 4-19,15 15-5,-8-1-3,9 8-2,-2-4-3,7 7-1,7-5 0,8-3-1,8-7 0,9-5-1,8-9 1,8-10 0,-2-14-1,2-14 0,-1-9 1,-6-9-1,-5-7 0,-7-1 0,-10-1 0,-6 1-1,-2 7 2,-4 11-1,-5 4 0,5 22 1,-14-22-1,14 22 0,0 0 1,0 0-1,0 0 0,-13 17 1,13-17-1,0 0 0,0 0 1,0 0-1,0 0 0,0 0 0,0 0 0,5 14 1,-5-14-1,0 0 0,0 0 0,0 0 0,0 0 1,0 0-1,0 0 0,0 0 1,0 16-1,11-1 0,3 7 0,3 4 0,5 8 0,4 6-1,2 4 1,-1 4-1,-1 7-1,-1 0 1,-3 8 0,-4-3-1,-9 0 2,-9-3 0,-9-7 0,-10-6 1,-14-8 0,-5-8 0,-11-10 0,1-9 0,-3-7 0,6-12-1,10-2-2,8-12-6,26-1-30,4-5 1,17-1-2,15-2 1</inkml:trace>
  <inkml:trace contextRef="#ctx0" brushRef="#br0" timeOffset="3390">5053 625 54,'-15'-9'39,"15"9"-2,-16 0 1,16 0-26,1 37-6,7-7-2,6 11-2,-1 2-2,4-1 1,-4-2-1,1-7 1,-6-11-2,-8-22 2,0 0-1,12-29 0,-5-10 1,-3-11-2,9-10 2,1-5-1,8 4 1,3 12 0,2 13 0,0 19-1,0 15 1,-4 18 1,-2 17-2,-4 11 1,-3 5-1,0 1-1,-3-1-1,-3-13-1,6 3-10,-7-21-26,8-9 1,1-12-2,8-10 1</inkml:trace>
  <inkml:trace contextRef="#ctx0" brushRef="#br0" timeOffset="3797">5939 378 52,'-22'-4'37,"-8"0"0,0 12-5,-11-5-18,8 13-5,-11 3-2,8 11-3,1 9-1,5 5-1,10 3 0,10 4-1,12-4-1,14-5 1,14-7-1,9-11-1,10-13 1,9-11-1,2-8 1,-2-10-2,2-2-1,-10-8-3,3 3-31,-15 1 0,-6 7-2,-12 1 0</inkml:trace>
  <inkml:trace contextRef="#ctx0" brushRef="#br0" timeOffset="4094">5991 144 43,'-19'-44'37,"3"3"2,10 13-1,6 4-21,14 24-7,3 11-3,13 21-1,2 18-3,1 16 0,1 11-2,-1 11-1,-1 6-1,-4-6 0,-3-4 0,-8-15-1,-2-15 1,-3-18 0,-2-22 0,-10-14 0,15-35 2,-8-6-1,4-11 1,3-6-1,3 3 1,5 8 0,2 11 0,-1 14 0,2 19 0,1 15-1,-4 13 1,-2 12-1,-6 5 0,-1 4 0,-4-5 0,-1-2-1,0-6-2,-5-13-4,14-2-31,-17-18 0,27 0-2,-8-14 1</inkml:trace>
  <inkml:trace contextRef="#ctx0" brushRef="#br0" timeOffset="4547">6881 311 47,'-17'-8'38,"17"8"0,-21 3 0,21 17-19,2-4-10,15 14-3,2 3-2,8 6-3,4 1 0,4 5-1,-2 1-2,0-4 2,-7 2-2,-4-9 1,-9-5 0,-7-10 1,-6-20 0,0 0 1,-12-19 0,1-15 0,3-15 0,2-3 1,4-6-1,10 0-1,0 3 1,7 9-1,3 8 0,-1 12-1,0 10 0,-1 6 0,0 6 0,-16 4-1,20 6 1,-20-6 1,11 17-1,-11-17 2,8 33-1,-2-6 1,1 8 0,2 4 0,2 2 0,6 1-1,4-4 1,7-5-1,5-8 0,5-7 0,3-12 0,1-5 0,2-10 0,0-8 0,-6-10 1,-5-4-1,-9-6 2,-7-4-1,-14 1 2,-9-1-1,-11 1 0,-12 10 0,-10 10-1,-8 14 1,-7 9-1,-1 11-1,3 8 0,5 10-2,9 8-3,5-8-20,21 6-16,7-9 1,19-5-2,11-10 1</inkml:trace>
  <inkml:trace contextRef="#ctx0" brushRef="#br0" timeOffset="5265">7903 388 59,'-14'-3'39,"14"3"-2,-17 11 2,15 12-24,2-4-9,13 5-2,-1 1-1,7 9-2,2-1-1,1 0 0,-2-3 0,-3-6 0,-3-10-1,-14-14 1,18-3 1,-14-18-1,3-13 1,-1-12-1,4-10 2,4-6-1,1 3 0,7 5 0,2 12 1,1 18-1,-1 16 1,-5 24-1,-2 17 0,-3 16 0,-3 10 0,-6 7-1,0 2 0,-2-5-1,0-5 0,3-11-2,2-7-2,-3-18-8,10-7-27,-15-15 1,29-9-1,-12-19 1</inkml:trace>
  <inkml:trace contextRef="#ctx0" brushRef="#br0" timeOffset="5625">8557 289 68,'0'0'38,"16"6"-1,-6 14 1,-9 4-28,9 9-6,-3 3-2,6 3-1,-2-1-2,0-3-2,6 3-7,-15-12-15,6 3-12,-8-11-2,0-18 2,-14 4 0</inkml:trace>
  <inkml:trace contextRef="#ctx0" brushRef="#br0" timeOffset="5812">8380 139 79,'-24'-49'41,"2"9"-1,9 13 0,-1 8-33,14 19-4,0 0-7,0 0-34,0 0-2,22-5 1,8 11-3</inkml:trace>
  <inkml:trace contextRef="#ctx0" brushRef="#br0" timeOffset="6109">8941 235 74,'-20'2'38,"20"-2"-1,0 0-7,0 0-22,22 3-2,3-8-2,14 0-1,5-4-1,8-2 0,0-3-1,0-2-1,-2 2 1,-4 3-1,-10 5 0,-11 7 0,-25-1 0,16 25 0,-24-1 0,-9 6 1,-12 3-1,-11 5 0,-4 2 1,-4 5 0,3-3 0,5 0 0,7 1 0,13-2 0,9-3 0,17-5 0,13-10 0,9-6-1,12-9 0,5-9 0,7-10-1,2-13 1,4-7 0,-3-7 0,2-3 0,-2-3 0,-7-2 0,-4 1 0,-7 1 1,-11 6-1,-10 7 1,-11 4 0,-13 2-1,-8 9 1,-9 5 0,-5 13 0,-1 5 0,1 15 0,3 5-1,8 12 0,8 9 1,11 4-1,10-1 0,12-3 0,12-4 0,10-11-1,8-5 1,3-17 0,3-8-2,-4-9 0,2-5-3,-11-16-15,0 10-21,-7-7 1,3 4-1,0-1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6:50.468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219 14 52,'-21'-3'39,"-2"1"-1,1 4 0,-7-5-24,12 7-5,-7-4-2,7 2-2,0-5-1,1 1-1,0-1 0,16 3-1,-17-6 0,17 6 0,0 0 0,0 0 0,0 0 0,0 0-1,2 20 1,17-9-1,6 3 0,6 8 0,13-1 1,7 6-2,7 3 1,13-2-1,1 3 1,-3 1-2,-9-1 2,4-4-2,-10 1 1,-4-6 0,-18 0 0,-7 2-1,-13-7 1,-7-1 0,-7-2 0,-16 3 0,-15 2 1,-10 3-1,-2 3 1,-15 4-1,6 2 0,-4 2-1,5-3-1,4-3 1,10-5-2,4-14-1,16-4-3,5-19-4,14 15-29,1-38-2,10 14 1,4-4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6:49.718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123 294 21,'-21'-4'32,"1"0"3,3 5-4,-5-6-6,22 5-8,-29 10-3,29-10-4,-14 16-3,14-16-3,3 14 0,-3-14-1,33 4 0,-1-1-1,9 0 0,16 5 0,7 3 0,9 1-1,4-3 0,6-1 0,4-5-1,0-1 1,-2-8-1,-1-4 0,2-3 0,2 3 0,7 4 1,4 0-1,5 7 0,4-1 0,7 3 0,4-3 0,6-3 1,7-6-1,7-4 0,5-2 0,8 1 0,11 3 0,5 1 0,15 2 0,6 3-1,8 4 1,4-1 0,5-1 1,9-4-1,-3-4 0,7-2 0,-9 2 0,-3-2 0,-3 4 0,-6-1 0,-9 2 0,-10 2 0,-7-1 0,-13 1 1,1-2-1,-8-3 0,-14-4 1,-8-3-1,-10 4 0,-17 0 0,-10 4 0,-11 4-1,-16 1 2,-9 3-2,-9 2 1,-5 3 0,0-1 0,-7 1 0,0-3 0,-6 0 0,-6-1 1,-5-3-2,0 3 0,-19 1 1,0 0-1,17-3-1,-17 3-3,0 0-7,-14-5-29,14 5 1,-8-20-1,5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8:06.75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198 9 26,'0'0'30,"-14"-9"0,14 9-14,-4 15-2,14 4-1,-1 6-4,10 11-4,0 6-1,9 10-1,2 4-1,3 8 0,0 3-2,-2 5 1,-2-9-1,-3-6 1,-4-5-1,-4-8 0,-6-11 1,-4-10-1,-3-7-1,-5-16-2,0 0-9,0 0-20,-13-14-2,5-4 1,-7-8-1</inkml:trace>
  <inkml:trace contextRef="#ctx0" brushRef="#br0" timeOffset="437">20 334 13,'-12'-23'31,"10"4"2,0-8 1,2-9-20,18 8-1,-1-9-1,19 6-3,7-2-1,13 11-1,7 2-2,14 10-2,0 7-1,1 6-1,-2 10 0,-6 9-1,-5 7 0,-9 9-1,-10 7 1,-10 8 0,-9 7-1,-8 5 0,-10 2 1,-9-3 0,-11-4 0,-8-2 0,-9-8 0,-7-8 0,-2-8-1,-4-10 0,3-6 0,0-7-2,9 2-1,2-16-6,27 3-22,0 0-4,-6-21-1,21 7 2</inkml:trace>
  <inkml:trace contextRef="#ctx0" brushRef="#br0" timeOffset="968">1129 73 3,'-5'-14'29,"5"14"0,0 0-2,-9-17-9,9 17-2,0 0-3,-6 25-3,-5-9-1,8 13-4,-7 3 0,5 11-2,-2 10 0,3 10-2,4 7 0,2 5-1,6-3 0,6 0 1,8-5-1,9-9 0,12-10 0,7-7 0,13-13-1,4-6-1,6-8-3,-7-12 0,-2-4-4,-18-18-11,-10-1-14,-11-1-2,-16-7 2</inkml:trace>
  <inkml:trace contextRef="#ctx0" brushRef="#br0" timeOffset="1343">1124 731 28,'0'0'35,"0"-19"2,5-6 0,12-3-20,-4-16-4,14 5-3,-1-8-4,10 7-3,4-1-3,-1 7-5,14 12-32,-4 9 0,-2 7-2,-1 5 1</inkml:trace>
  <inkml:trace contextRef="#ctx0" brushRef="#br0" timeOffset="1656">1765 87 44,'0'0'36,"-14"-12"0,14 12-1,2 28-23,17 8-2,-1 3-5,14 16-2,2 4-2,4 7 0,3 4-1,1-3 1,-2 2-1,-6-5-1,-1-2-1,-8-9-1,-1-3-7,-13-15-18,-2-9-8,-4-8-1,-5-18 1</inkml:trace>
  <inkml:trace contextRef="#ctx0" brushRef="#br0" timeOffset="1937">1684 370 31,'-21'-28'35,"7"0"3,11-2-2,9-10-19,16 10-4,5-11-3,15 7-4,4-2-2,10 6-1,2 5-1,-1 5-3,-2 11-1,-8 2-1,-1 12-4,-16-5-9,-2 14-21,-14 5-1,-8 6 0,-7 5 1</inkml:trace>
  <inkml:trace contextRef="#ctx0" brushRef="#br0" timeOffset="2171">1875 568 45,'0'0'36,"0"0"2,0 0 0,33-26-23,-8-12-6,15 1-2,0-10-3,4 3-1,2 5-3,-4 0-6,9 14-33,-12 11 2,-8 14-3,-1 10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8:10.20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69 199 40,'-6'-25'35,"0"4"1,6 21 0,-18-3-21,4 16-3,9 26-5,-6 13-1,5 21-2,3 9-2,6 9 1,3 4-2,7-2 1,4-9-1,10-9 0,5-15 0,9-17 0,-1-21 0,6-16 0,1-17 1,1-17-1,-3-16 0,-4-18 0,-8-9 1,-4-5-2,-9-1 1,-7 0 0,-10 4-1,-5 9 0,-10 10 1,-6 16-1,-2 13-1,-1 9 0,2 11-3,2 1-4,17 4-21,0 0-11,27 17 0,6-15 0</inkml:trace>
  <inkml:trace contextRef="#ctx0" brushRef="#br0" timeOffset="422">1204 207 54,'2'-18'37,"-7"3"-1,-3 0 0,8 15-23,-25-15-5,6 16-3,-8 4-2,2 12 0,-8 7-1,0 12 0,-3 9 0,6 7 0,3 0-1,10 1 1,8-4-1,15 0 0,14-6 0,15-9-1,11-2 0,4-4-1,7 2 0,-1 0-1,-5 0 2,-12-4-1,-14-3 1,-15-1 0,-20-3 1,-12-3 0,-17-7 1,-10-1 0,-12-5-1,-7-1 0,5 0 0,3-2-2,14 4-1,12-2-1,15 7-5,5-4-28,34 1-4,15 2 0,12 0 0</inkml:trace>
  <inkml:trace contextRef="#ctx0" brushRef="#br0" timeOffset="875">1749 73 39,'6'-29'36,"-4"9"3,-2 20-2,-22-24-18,22 24-6,-33 14-3,15 7-4,-10 7-2,5 13-1,-3 11-2,4 10 1,-1 7-2,7 9 2,8 4-2,7-2 0,10-4 0,8-7 0,13-9-1,6-9 0,8-9-2,2-18-2,6 1-5,-14-15-26,4-7-3,-4-6 0,-10-5 1</inkml:trace>
  <inkml:trace contextRef="#ctx0" brushRef="#br0" timeOffset="1187">1426 803 69,'-17'-1'40,"17"1"-2,16-13 2,17 5-31,1-11-2,14-8-2,5-7-1,4-6-1,3-6-1,3-1-2,-4 3-2,-7-2-4,0 15-11,-14 4-24,-5 13 1,-9 6-2,-5 11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3:35:08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1019 7,'-16'4'30,"-6"0"1,-3 6-2,1 13-11,-9-1-3,11 19-3,-5 3-4,13 16-1,0 3 0,13 9-1,4 4-1,14 6-1,11-5-1,13-3 0,10-17-1,10-12 0,8-20 0,7-17-1,4-24 1,-1-17 0,-6-18 0,-6-16 1,-8-7-1,-11-3 0,-16-1 0,-13 2-1,-19 4 0,-13 3 0,-20 4 0,-14 10-1,-16 6 1,-13 11-1,-6 12-1,-4 16 1,1 20 0,0 16-1,12 18 1,9 13-1,8 9-1,17 3 0,19 4-2,10-9-5,29-2-30,14-7 0,16-10 0,11-8 0</inkml:trace>
  <inkml:trace contextRef="#ctx0" brushRef="#br0" timeOffset="484">1025 767 51,'-18'-20'37,"18"20"0,-14 12 0,14 18-25,-6 3-5,9 19-1,5 4-3,4 8-2,12 4 0,3 6 0,7-3-1,9-5 0,7-10 0,2-15 1,-4-12-1,2-21 1,-7-15 0,-2-18 0,-13-14 0,-8-13 1,-10-16 0,-5-7 0,-10-14 0,-9 1-1,-4-2 0,-7 7 0,3 6 0,0 10 0,0 19-2,-3 10-1,12 24-3,-1 3-11,14 11-24,3 20 1,5 1-2,5-1 1</inkml:trace>
  <inkml:trace contextRef="#ctx0" brushRef="#br0" timeOffset="859">1629 514 59,'0'0'38,"24"33"-1,-7-2 1,5 15-30,5 4-3,8 12-1,-2 4-3,-2-2-1,6-3-2,-11-6 0,-2-7-1,-11-13 1,-9-13-1,-4-22 1,-22-5 0,-1-20 1,-9-16 1,-1-14 0,2-13 2,7-8 0,2-9 0,8-3 2,9-3 0,11 6 1,15-5-2,15 7 2,7 4-3,9 12 2,0 7-2,3 16-1,-5 14 1,7 13-2,-15 21 0,-13 20 0,-21 21 0,-12 17-1,-8 13 1,-13 9-1,-8 7 1,-13 2-1,-1-3 2,7-9-1,12-10 0,14-14 0,15-19 0,13-13 0,20-19 0,16-14 1,7-11-1,7-7 0,4-3 0,3-1 0,-5 7 0,0 4-2,-3 13-1,-16 1-7,10 11-30,-18 4 1,-5-1-2,-12-4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3:35:09.85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108 1999 48,'2'-29'39,"4"14"-1,-6 15 1,16 26-23,-10-1-5,18 25-3,1 7-3,11 10-3,13 10-1,-1 2-2,4 7-3,0-10-2,4 1-3,-16-21-3,-2-1-15,-16-20-12,-15-19 0,-7-16 2</inkml:trace>
  <inkml:trace contextRef="#ctx0" brushRef="#br0" timeOffset="203">83 2103 29,'-44'-63'37,"14"5"3,16 2-1,23 1-12,9-18-10,27 7-7,9-11-3,12 3-4,5 7 0,2 13-3,-1 15 0,-7 23-3,-7 31-4,-26 10-9,-7 30-24,-24 15 1,-15 17-3,-17 12 3</inkml:trace>
  <inkml:trace contextRef="#ctx0" brushRef="#br0" timeOffset="391">220 2359 35,'0'18'36,"19"-28"1,13-18 1,15-29-20,18 1-5,1-15-4,11 10-2,-3 1-2,2 21-1,-2 15-1,-3 23-1,-8 16-1,-7 14 0,-7-1-1,2-1 1,-1-9-1,-1-13 0,-7-14 1,-2-18 0,-4-12 0,-4-10 0,-10-6 0,-16-5 0,-14-1 0,-16 0 0,-10 6 0,-13 6-1,-16 13 0,-4 15 0,-7 20 0,-3 17 0,6 18-1,11 15-1,16 7-2,11 1-3,30 3-26,3-13-8,25-13 0,16-15-1</inkml:trace>
  <inkml:trace contextRef="#ctx0" brushRef="#br0" timeOffset="828">1624 1041 38,'2'-19'37,"-2"19"2,0 0-1,-29 0-19,20 30-6,-16 3-5,3 19-3,1 11-2,6 7-1,0 9-1,15 3-1,8-1 0,13-2 1,10-8-1,16-13 1,9-17-1,5-16 0,5-19 1,-1-22-1,1-17 1,-5-15-1,-7-14 2,-11-12-2,-15-7 2,-8-7-2,-13-5 2,-12 3-2,-12 2 1,-2 11 0,-8 10 0,2 15 0,4 13-1,1 17 1,20 22 0,-19 15 1,22 23 0,2 6-2,9 13 1,5 7-1,8 4 1,6 1-1,8-6-1,3-10 1,3-10-1,0-12 0,1-12 1,-4-16 0,-6-14 0,-4-13 0,-10-12 0,-5-9 0,-13-20 0,-4-10 1,-9-16-1,-4-8-1,-1-5 1,-2 2-1,1 9 0,2 11 1,6 23-1,4 21 1,1 38 0,0 0 0,23 42 0,-4 10 1,6 11 0,8 11 0,5 4-1,8 3 0,4-9 0,1-8-2,-2-6 1,-5-9-3,-8-9 0,-9-18-4,1-2-10,-28-20-23,16-17 0,-19-13 1,1-14 0</inkml:trace>
  <inkml:trace contextRef="#ctx0" brushRef="#br0" timeOffset="1844">3159 88 10,'0'0'26,"0"0"-9,0 0 0,0 0 1,0 0-2,9-23-1,-9 23-1,4-22-2,-4 22-2,1-25-2,-1 25-1,-9-18-2,9 18-1,-24 3 0,7 12-1,-10 8 1,-3 10-2,-9 13 1,-2 14-1,0 4 0,3 7 0,8-1-1,11-2 0,16-10-1,19-9 1,25-19-1,22-16 1,20-9-1,16-9 0,7 1 0,4-1 1,-4 4-1,-10 12 0,-19 12 0,-18 12 1,-30 13 0,-24 9 0,-25 8-1,-21 3 1,-16 5-1,-9-7-1,0-2-1,-2-13-3,17 0-15,9-27-21,14-10 1,12-11-1,16-4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3:35:12.5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 1956 26,'-9'-28'34,"2"3"2,1 9-7,-5-3-6,11 19-6,5 14-2,7 14-6,4 2-2,14 13-2,0 1-1,11 9-1,8 3-2,-4-6-1,3 2-2,-7-6-1,-7-1-2,-12-13-3,0 4-4,-22-36-14,-3 20-12,3-20-1,-33-15 2,6-6 2</inkml:trace>
  <inkml:trace contextRef="#ctx0" brushRef="#br0" timeOffset="265">0 2005 53,'-5'-47'37,"8"-8"0,11-13 0,16-1-23,3-13-6,18 8-3,-1 6-1,2 14-3,-5 17-1,1 18-2,-8 25-4,-14 11-4,-1 29-10,-27 0-8,-1 18-5,-17 2 2,-1 13 11,-17-7 9,2 1 8,0-4 6,1-14 11,18-3 11,6-17 7,20-11-3,7-26-9,28-4-7,5-21-4,17 0-2,7-12-3,13 10-1,-4 1-1,3 6 1,-6-3-2,-8 3 0,-10 3 0,-12-2-1,-9 1 1,-15-8 0,-13-5 0,-10-2 0,-10 0 0,-8 5 0,-9 0 0,-5 10-1,-11 7 1,-4 10-1,-6 13-1,7 9 0,2 10-2,2 3-5,21 15-27,2-3-3,14 2-2,15-11 1</inkml:trace>
  <inkml:trace contextRef="#ctx0" brushRef="#br0" timeOffset="765">1136 1474 40,'-16'-20'37,"4"-1"1,1-6 0,12 7-25,4-5-2,15 15-1,2 2-2,15 19-3,-4 8-3,3 13 0,0 10-1,-4 9-2,-4 4-1,-9 0 0,-5-3-1,-14-11 1,-6-6 0,-13-13 0,-2-16 2,-2-14 0,-2-19 1,7-15 1,4-18 0,9-9 0,13-13 0,10-3 0,7 0 0,5 8 0,0 10-1,0 14 0,1 18 0,-6 18 0,-9 23 0,-3 19-1,-13 15 0,-4 18 0,-7 13-1,0 8 1,-4 1 0,5-1 0,7-10-1,9-14 1,20-16 1,8-20-1,21-19 0,7-19 0,15-15 0,2-13-2,7 1-2,-5-12-6,4 9-30,-13 6 0,-10 13 0,-10 11 0</inkml:trace>
  <inkml:trace contextRef="#ctx0" brushRef="#br0" timeOffset="1390">2380 923 45,'-4'-20'36,"4"20"2,0 0-2,0 0-24,12 23-1,2 12-5,-7 4 0,5 7-3,-2 4-1,-1 2-3,1-3 2,1-8-2,-5-8-1,-6-9 1,0-24 1,0 0-1,0 0 2,-22-32-1,9-7 1,-2-10 0,-6-11-1,9-8 0,-1-1 0,5 5 1,5 4 0,5 11 0,2 16 0,9 17 0,10 21 0,9 20 1,3 13 0,9 6-1,8 3 0,8-3 0,3-8 0,1-7-1,-4-13 1,-8-16 1,-6-16-3,-7-6 3,-12-10-2,-13-6 2,-14-2-1,-6-5 1,-8-5-1,-8-2-1,3 2 0,-7-2-1,6 4-1,4 1-2,16 11-2,-1 3-5,21 20-26,2 12-3,5 17-1,4 6 1</inkml:trace>
  <inkml:trace contextRef="#ctx0" brushRef="#br0" timeOffset="1875">3122 658 15,'29'2'33,"-14"6"2,4-2-7,11 18-9,-6-4-1,17 13-4,-7-6-6,7 0-3,-1-8-1,5-8-1,-8-16 0,1-9 0,-11-16 1,-3-5 0,-15-12-1,-4-3 1,-18-7-1,-10 5-1,-9 6 0,-9 12-1,-9 13 0,-2 15-1,-2 19 0,0 10-2,10 15 0,6 6-3,13 10-7,4-2-29,21-7 1,8-10-1,16-11 2</inkml:trace>
  <inkml:trace contextRef="#ctx0" brushRef="#br0" timeOffset="2203">3671 373 51,'-1'-20'37,"-9"3"-1,10 17 0,-17-27-28,17 27-1,0 0-1,19-2-1,-4 20-1,14 10-1,2 8-1,2 8-1,4 7-2,0-3 0,-2-5 0,-3-7 0,-6-14 0,-5-15 1,-4-15 0,-3-14 1,-3-16 0,-3-6 1,0-7 1,8 3-1,6 3 0,3 9-1,2 13 1,8 5 0,2 10-1,7 1 1,1-1-1,-6-5 1,-6-11 1,-8-4-1,-9-11 1,-13-1 0,-17-1-2,-13 5 1,-9 9-2,-5 7-1,0 12-3,2 0-5,17 8-30,-2-1-4,24 1 2,0 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3:35: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-5 253 2,'0'0'22,"0"0"-7,0 0-2,0 0-1,-6 16-2,6-16-2,0 0 0,0 0 0,25 14-2,-25-14 1,27 16-3,-10-12 1,7 4-2,1-8 0,7-3 0,-4-6-1,7-2 0,-4-5 0,5 0 1,-1-1-2,1 5 1,-3-1 0,2 6-2,0 1 1,1 1 0,1-1 0,4-4 0,0 1-1,5-2 0,3 0 1,3 1 0,0 4 0,3 0 0,0 3-1,2 3 1,-4 0-1,-1 2 1,-2-4-1,-2-3 1,-4-2-1,-2 0 0,1-1 1,-4 0 0,-1 2-1,0 0 1,-4 1 0,3 3-1,-3 0 1,4 1-1,-3-1 0,1-1 1,2 0-1,-2 0 0,3 0 0,1 0 0,2 3 0,1 1 1,1 4-1,0-2 0,1 1 0,3 0 0,-3-3 0,1 3 0,-4-6 0,-2 0 0,-1 2 0,-4 0 0,1 2 0,-1 3 0,-2 2 1,0-4-1,1 2 1,-1 0-1,2-1 0,0-4 0,-1-2 1,1-1-1,1-1 0,-1 3 0,4-1 0,1 2 0,4 2 0,3 1 1,3 2-1,2 0 0,0-3 0,3-1 1,-1-1-1,-4-1 0,-1 1 0,-2 0 0,-1 1 0,-2 2 1,-3 1-1,3 1 0,-2 2 1,4-2-1,1-2 2,1-3-2,-1-3 0,2-2 1,-1 0 0,3 0-1,-2 2 1,-2 1-1,-2 2 0,1 3 1,0 1-1,-1-3 0,-2-1 0,1-1 0,-3-4 1,3 1-1,-3-3 0,0 1 0,-2 2 0,-1 1 0,0 5 1,1 3-1,1 0 0,-1 1 0,5-3 0,0-2 0,5-2 0,0-2 0,3-2 0,-2-3 0,0 3 1,-2 2-1,-3 2 0,-1 2 0,-3 4 0,0 0 0,-1 0 0,-1-2 0,0-3 0,4 0 1,-2-3-1,0-2 0,-2 0 0,0-1 0,-1 3 0,1 1 0,-1 2 1,-2 2-1,2 0 0,0-1 0,-2-1 0,2 0 0,-2-1 0,-1-1 0,-2-3 0,-2 2 1,-2 1-1,-4 2 0,2 0 0,-4 0 0,3 2 0,-3-1 0,1 1 0,-2-2 0,1-3 0,-2-1 0,-1 1 0,-1-2 0,-1 1 0,-3-1 0,-1 2 0,2 0 0,-2 1 0,2 0 0,1 2 0,1-3 0,-1 1 0,4 0 0,-1-1 0,0-2 0,1 2 0,-2 1 0,0 0-1,0 4 2,0 1-2,-5 1 1,3 1 1,0-3-1,2-1 0,0 1 0,0-4 0,0 0-1,0 1 2,-2-3-1,0 3 0,1 1 0,-1 0 0,2 1 0,-2 3 0,2-2 0,0 1 0,2 0 0,-4-1 0,0 0 0,-1-1 1,-16-1-1,25 0-1,-25 0 1,21 2 0,-21-2 0,20 3 0,-20-3 1,22 5-1,-22-5 0,27 2 0,-27-2 0,23-2 0,-23 2 0,21-1 0,-21 1 0,20-4 0,-20 4 0,22 5 0,-22-5 0,26 4 0,-11-2 0,3-1 0,1-1 0,-1-1 0,1-3 0,2 1 0,-2-1 0,0 1 1,-1 0-1,0 3 0,-1 3 0,2 2 0,0 0 0,0-1 0,4-1 0,3 0 0,-1 4 0,2-5 0,-2-1 0,-2 1 0,3 1 0,-3 1 0,-1 1 0,2 2 0,1-1 0,0 0-1,2-1 2,1-2-2,5 0 2,0-1-1,2 0 0,1-1 0,0-1 0,4 3 0,-2 1 1,3 1-1,-2 4 0,0-3 0,1 0 0,-4-1 0,0-2 1,0-1-1,-3-4 0,0 4 0,-3-2 1,3 3-1,-1 0 0,-2 3 0,0 2 0,0 3 0,1 3 1,-1-1-1,0-2 1,-5-5-1,0 2 0,0-5 1,1 4-1,-6-7 0,4 0 0,-2-2 0,1 2-1,4 6 2,-3-2-1,1 2 1,5-3 0,1 2-1,2-4 1,2-1 0,0 0-1,-1-1 0,7-1 1,-3 2-1,-2 2 0,2 2 0,-3 0 0,4 5 1,-1-4-1,4 1 0,-2-1 0,1-2 0,-1-1 1,0-2-1,1 2 0,-2-2 0,-1 0 0,-5 4 2,0 0-3,3 1 3,0 2-2,4 0 1,-1-2-1,1 0 1,4-3-1,-2-2 0,4-4 0,-2 1 0,-2 0 1,1-2-1,1 1 1,-2-1-2,3 3 2,3-1-1,0 0 1,4-2-2,1-1 2,1-5-2,4 3 1,0-5 0,2 5 0,-5-4-1,8 6 1,2-3 0,-4 8-1,0 1 1,1 1 0,-1 1 0,-3 0 0,-1-2 1,-2-2-1,-8-1 0,5-1 0,-3 0 0,-3 3 0,3 2 1,-4-1 0,7 2-1,2 3 0,6 4 1,-1-4 0,1-4-1,9-5 0,-1-5 0,5-1 0,-4 2 0,-3-6 0,5 1 1,-3 2-2,-1 6 1,-5 2 1,4 5-1,0-1 0,3-1 0,2 0 1,-3-1-1,7-6 0,4 1 1,3-3-1,-3-1 0,2 2 0,-5 2 0,1 4 1,-1 1-1,-9 2 0,0 1 0,-3 0 0,-4-1 1,-5-1-1,-1-3 0,-3 0 0,-3-1 1,-1-1-1,-8 3 0,-4 0 0,-5-1 0,-5 3 0,-6-1 0,-19 1-1,0 0 0,6-17-2,-6 17-3,-30-19-4,30 19-23,-39-34-6,17 7-1,-3-3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4:50.531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206 202 25,'-23'-8'30,"23"8"-7,-19 8-5,4-2-5,11 17-1,-10 0-4,9 10-1,-6 4-1,3 8-2,-6 6 0,3 2-2,-3 3 1,1-1-2,-1-3 1,0-3-2,3-10 1,3-7 1,0-13-1,8-19 0,0 0 0,-2-16 0,7-20 0,4-10 0,2-13-1,7-10 1,-1-7-1,7-4 2,1-2-2,2 5 1,-2 6-1,-1 9 0,-4 12 0,-1 17 0,-3 15 1,-16 18-1,23 10 0,-10 17 1,-2 10-1,3 14 1,5 6-1,3 4 1,5 4-1,1-1 1,2 0-1,0-5 0,-1-3 0,-4-11-2,-3-4-1,-8-12-5,2 2-7,-15-17-21,-1-14-1,0 0 1,-23 0-1</inkml:trace>
  <inkml:trace contextRef="#ctx0" brushRef="#br0" timeOffset="515">138 607 14,'0'0'33,"0"-22"2,15 3 1,7-12-22,9 9-3,2-11-2,11 4-2,-1 4-5,1 1-10,0 12-26,-3 9-2,-3 7 0,3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4:58.562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121 636 28,'-14'0'29,"14"0"-8,-14 23-2,14-23-5,-21 37-3,9-18-3,1 14-1,-5-2 0,7 10-2,-2 4 0,4 8-1,1 3-1,9 4 0,3 0 0,10-6 0,5-9-2,9-10 1,3-17 0,7-14-1,5-16 1,0-12 0,-4-14-1,1-8 1,-7-6-2,-5-3 2,-10-2-2,-7 3 1,-10 4-1,-8 5 0,-7 3 0,-7 5 0,-8 9 1,-4 7-1,-4 9 0,-3 7 0,2 8 0,0 10-1,1 9 1,4 11 0,0 8 0,4 5 0,6 8 0,6-1-1,7 4-1,5-8-4,12 5-8,-3-19-18,18-12-6,3-13 0,6-15 1</inkml:trace>
  <inkml:trace contextRef="#ctx0" brushRef="#br0" timeOffset="469">494 683 11,'0'0'33,"14"-6"0,-14 6 2,-6 22-18,14 9-5,-12-2-2,12 12-4,-1-2 0,5 7-3,1 0 1,4 1-2,-1-2 0,0-4-1,-1-5-1,-4-6 0,-3-1-2,-5-12-4,4 5-9,-7-22-21,0 0-1,0 0 1,-2-16-1</inkml:trace>
  <inkml:trace contextRef="#ctx0" brushRef="#br0" timeOffset="938">915 421 2,'-17'-15'33,"17"15"0,-22-3 2,6-3-15,16 6-6,0 0-2,2 17-3,-2-17-3,36-11 0,-6-6-2,11-4-1,4-10 0,6-6-1,1-4-1,-4 5-1,-2 6-1,-11 5-2,-4 13-2,-14 3-3,-2 18-2,-15-9-4,-5 32-5,-17-16-4,3 11-3,-14-11 2,2 3 2</inkml:trace>
  <inkml:trace contextRef="#ctx0" brushRef="#br0" timeOffset="1188">1002 305 28,'-17'8'21,"-4"-3"2,10 9 2,-6-4-5,14 15-4,-7-6-3,12 14-4,-4 3-2,9 15-1,-4 4-2,3 15-1,-1 2-1,1 6 0,-3 3-1,-1-4 0,-2-7 0,-2-7-1,1-14 1,1-15-1,3-10 0,-3-24 0,31 13 0,-4-21 0,11-3 0,7-8 0,7 0 0,8 0 0,-3 2 0,-4 1-1,-3 5-1,-9-2-6,3 10-26,-14 3-3,-8 5-1,-5 3 0</inkml:trace>
  <inkml:trace contextRef="#ctx0" brushRef="#br0" timeOffset="1594">1708 686 24,'-6'-20'35,"1"2"1,5 18 0,-9-20-21,9 20-4,6 22-4,0 5-1,-3 7-3,5 9-1,-1 3 0,-1 4-1,0-1 0,0-4-1,1-6 1,-3-10-1,3-15 0,-7-14 0,0 0 0,12-33 0,-9-4-2,-3-10 2,-1-7-1,-2-3 0,1 5 0,-1 6 1,0 13-2,1 14 2,2 19 0,0 0 0,2 44-1,-1-4 1,4 7-1,-3 1-4,7 4-5,-10-9-26,5-9 1,-1-10-2,-3-24 1</inkml:trace>
  <inkml:trace contextRef="#ctx0" brushRef="#br0" timeOffset="2125">1661 291 13,'0'0'26,"0"0"-2,0 0-8,-19 6-2,19-6-3,0 0-2,0 0-2,0 0 0,0 0-1,-14-6-1,14 6-1,0 0-1,0 0-1,0 0 0,3 16 0,-3-16-1,0 0 1,0 0 0,0 0 0,0 0 0,9 14 0,-9-14 0,0 0 0,0 0 0,0 0 0,0 0-1,0 0-1,0 0 1,0 0 0,0 0 0,0 0 0,0 0 1,0 0-1,0 0 1,0 0-1,0 0 0,0 0-1,0 0 0,-4 14 0,4-14 0,0 0 0,0 0 0,15 0 0,-15 0 0,0 0 0,21-1 0,-21 1 0,14-5 0,-14 5 0,0 0 0,17-6 0,-17 6 0,0 0 1,0 0-2,0 0 1,0 0 0,0 0 0,0 0 0,-17 25 0,15-8-1,2-1 1,0-16 0,11 25 0,-11-25 0,19 4 0,-19-4 0,18-21 1,-18 21-1,4-28 1,-4 28-1,-9-21 0,9 21 1,-22 0-1,22 0-1,-21 24-2,21-4-7,-6-1-28,14-1 0,-8-18-1,32 22 1</inkml:trace>
  <inkml:trace contextRef="#ctx0" brushRef="#br0" timeOffset="3031">2023 155 13,'-19'-14'32,"19"14"0,0 0 0,-21-2-19,21 2-4,0 0-2,0 0-4,0 0 0,0 0-2,0 0 1,0 0 0,-12 16-1,12-16 1,0 0 1,0 0-1,-2 14 1,2-14-1,0 0 1,0 0-1,0 0 1,0 0-2,0 0 1,0 0-1,0 0 0,0 0 0,0 0 0,0 0 0,0 0 0,-6-16 0,6 16-1,0 0 1,0 0-1,0 0 0,0 0 1,0 0-1,0 0 0,0 0 1,0 0-1,0 0 1,0 0-1,0 0 0,0 0 1,9-14-1,-9 14 0,0 0 0,0 0 0,0 0 0,0 0 1,0 0-1,0 0 1,0 0-1,0 0 1,0 0 0,11-14-1,-11 14 1,0 0-1,16-19 0,-2 11 1,3 0-1,9 0 0,2-1 0,5-1 0,0 1 1,2 1-1,-4-3 0,-3 0 0,-1 1 0,-8-1 0,-3 3 0,-16 8 0,23 5 0,-13 16 0,-1 12 0,1 10 0,2 13-1,2 9 1,1 6 0,-1 2-1,3-2 2,-3-4-2,0-6 0,-1-5 0,-2-9 1,-5-4-1,-3-9 0,-4-2 0,-7-2 0,-8-3 1,-9 0 0,-6 0 1,-6 0 0,-4-1 0,1 4-1,2-3 1,3-3-1,10-3-2,3-15-6,22-6-30,0 0 0,8-25-1,11-2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5:02.562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22 154 32,'-22'0'36,"22"0"1,0 0-1,12-20-21,9 2-8,10 1 0,0-5-2,5 3-2,-2 0-3,0 0-1,-2 11-5,-12-4-9,-5 10-22,-15 2 0,13 16 0,-16-1 0</inkml:trace>
  <inkml:trace contextRef="#ctx0" brushRef="#br0" timeOffset="203">42 375 39,'20'16'36,"4"-15"2,2-7-2,10 3-23,-8-15-5,8 4-3,-3-3-6,-7-5-14,-2 9-21,-4 5-1,-1 8-1,-1 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5:04.031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86 0 13,'0'0'31,"-25"19"1,10 0 2,8 8-22,-5-8-3,11 6-2,2-7-1,9-1-3,4-7 0,7-2-2,1-8 0,2-4 0,-2-7 0,-3-1 0,-7-4-1,-5-2 0,-7-1 0,-5 4 0,-6-1 0,-3 5 0,-4 4 0,1 4 0,-1 6 1,4 4 0,0 7 0,6 2 0,3 3 1,7 1-1,4 1 1,5-1 0,2-4-1,3-3 0,0-8 2,-2-7-3,-14 2 0,22-27 0,-16 7 0,-6-2 0,-3-2 0,-5 2 0,-6 1-1,-3 7 1,-4 4 0,-1 4 0,-2 6 0,2 5-2,5 4 2,17-9-2,-13 29-4,13-29-17,19 22-11,6-14-2,12-2 1</inkml:trace>
  <inkml:trace contextRef="#ctx0" brushRef="#br0" timeOffset="562">499 26 28,'0'0'33,"0"0"1,-13 25-10,-1-20-8,12 14-3,2-19-3,-9 31-4,9-15 0,6 3-3,5-3 0,5 1-1,3-7 0,5-6-1,-2-5-1,2-9 1,-4-5-1,-3-6 0,-5-4 0,-8-1 0,-4 1 0,-6 3 0,-5 6 0,-6 7 0,-4 9 0,-3 8 0,2 6 0,2 8 0,2 3 0,7 4 0,6-2 1,8-4-1,9-4 1,7-6-2,1-8 2,4-12-1,0-10-1,-5-5 1,-4-7-1,-5-1 1,-9 3-1,-7 4 1,-5 4-1,-5 12 1,-8 12 0,4 8-1,1 7 0,2-1-5,15 7-20,0-9-9,13-1-2,8-7 0</inkml:trace>
  <inkml:trace contextRef="#ctx0" brushRef="#br0" timeOffset="1109">934 75 42,'0'0'33,"0"0"1,0 0-12,12 28-14,-12-28 1,15 24-3,-15-24-2,20 17-2,-20-17 0,25 0 0,-25 0-2,24-20 2,-24 20-2,6-27 2,-9 11 0,3 16 0,-16-21 0,16 21 0,-30 7 0,18 7 0,-1 3 1,7 5-2,1 4 1,8-4-1,7-5 0,5-6-1,6-8 0,1-10 1,0-11-2,0-6 2,-6-2-1,-5-1 1,-7 6 0,-4 21-1,-15-9 0,-2 12-13,-1 17-24,1 3-1,3 2-1,4-3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4:52.890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192 343 27,'-2'-21'29,"-1"5"2,3 16-11,-11-22-3,11 22-4,0 0-3,-6 16-2,1 6-2,7 16-2,-4 7-1,5 12 1,2 12-2,1 3 0,2 5-1,3 0 0,0-4 0,0-6-1,0-9 0,-2-7-2,-1-10-1,-5-12-7,5 0-9,-8-29-14,-5 15-2,5-15 1,-22-20 1</inkml:trace>
  <inkml:trace contextRef="#ctx0" brushRef="#br0" timeOffset="281">0 904 34,'0'0'33,"0"0"1,27-26-1,-12 1-20,22 3-4,-1-11 0,12 2-3,3-4-2,0 1-4,4 7-5,-6 0-12,1 12-16,-2 2-1,-1 7-1,-8 4 0</inkml:trace>
  <inkml:trace contextRef="#ctx0" brushRef="#br0" timeOffset="656">683 343 11,'-9'-21'31,"3"5"0,6 16 2,0 0-15,-19 8-3,25 22-2,-6 3-4,13 16-2,-4 4-2,5 12-2,-3 5-1,3 4 0,0 0-1,-4-2-1,-2-6 1,-4-6-1,1-11 1,-3-13-2,-1-9 2,-2-13-2,1-14 1,3-19 1,3-9-2,2-10 1,4-14-1,6-4 1,2-6-1,5 6 1,2 7 0,-2 11 0,0 16 0,-1 18 0,-5 21 1,-5 13 0,-2 9-1,-2 5 2,-1 0-2,-2-2 1,0-4 0,0-6 0,1-7 0,-1-5-3,3 2-3,-10-22-18,11 22-11,-11-22-1,17 3-2,-17-3 1</inkml:trace>
  <inkml:trace contextRef="#ctx0" brushRef="#br0" timeOffset="1313">1214 680 19,'0'0'30,"0"0"2,-14-7 1,16 22-16,-4 1-4,11 15-2,-2-1-5,7 10-1,0 2 1,3 5-4,1 0 0,0-1-1,-2-7 1,-3-3-3,-2-6 3,-8-8-3,-5-8 1,2-14 0,0 0 0,-23-17 0,12-8-1,-2-10 1,2-4-1,5-3 1,3-6-1,3 3 1,1 4-1,2 3 2,2 8-1,3 10-1,1 4 1,6 7 0,2 6 1,5 4-1,3-1 1,6 3-1,5-1 1,1 0 0,2-2-1,-3 0 0,0-4 1,-1 1-1,-4-3 0,-4 0 0,-5-4 0,-3-1 0,-5-3 0,-3 0 0,-10 0 1,-4 0-1,3 14 0,-20-18 0,2 15 0,-2 6 0,-4 10 0,1 6 0,-1 11 0,2 4 0,5 6 0,1 0 1,7 4 0,3-3-1,7 0 1,6-3-1,7-8 1,6-5-2,7-3 2,1-10-2,5-4 1,0-8 1,3-8-3,-3-9 3,-1-5-2,-7-8 2,-5-1-2,-1-2 2,-8 3-1,-3 2 0,-7 3 1,-1 10-1,0 15 0,0 0 1,0 0-1,-14 15 1,16 2-1,4 5 0,5 3 2,6-1-2,5-2 1,5-4-2,4-5 2,4-7-1,0-7 0,-4-12 1,0-9-3,-4-9 3,-3-9-2,-10-7 2,-8-3-2,-6 0 1,-9 1 0,-9 7 0,-5 10 1,-10 12-2,-5 13 1,-4 15 1,-2 11-1,1 14 0,7 8-1,6 6 2,7 3-2,9-1 1,12-3 1,8-10-1,12-5 0,7-10 0,3-10 0,5-11 0,2-11 0,-1-10 0,1-10-1,-4-4 1,-3-4-1,-6 3 1,-3 4 0,-3 10 0,-16 22 0,22 2 1,-13 18-1,2 10 1,3 8 0,5 4-1,5 4 1,-1-4-3,6-1-1,-6-12-9,6 0-24,-4-5-1,-3-10 0,-5-8 1</inkml:trace>
  <inkml:trace contextRef="#ctx0" brushRef="#br0" timeOffset="2516">2639 0 52,'0'0'36,"0"0"0,-11 33-1,6 6-24,14 26-3,1 7-3,7 10-2,4-1-2,4 3 0,1-10-1,3-5 0,-1-8 0,-3-15 0,-1-12-1,-6-7 2,-3-10-1,-15-17 0,0 0 1,4-14-1,-16-8 0,-7-3 0,-9-5 0,-9 5 0,-3 3 1,-6 12-2,-1 14 2,1 13-1,2 14 1,5 10 0,9 8 0,10 4-1,9-1 1,11-3 0,9-7-1,13-12 0,10-11 1,9-11-1,3-11 0,6-10 0,3-6-1,-3-4-1,5 1-9,-11-10-26,-6-1 0,-13-3-1,-3 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4:56.375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55 124 45,'0'0'35,"-19"0"2,8 19-1,8 17-25,-5 5-2,13 16-3,-2 7-2,10 7-1,1 6-2,3 4 0,0-1-1,2-3-1,0-3 0,-6-13-1,-4-7-1,-9-17-3,2-7-3,-2-30-3,-14 3-2,-7-33-3,12-3-3,-13-18 0,11 2 1,-8-14 5,8 1 6,-3-5 8,1-2 6,10 7 5,-7-5 5,12 5 2,-4-5 0,15 9-1,-2-9-3,17 17-4,-3 0-2,13 14-2,-3 6 0,9 17-3,-8 15 0,-6 17-1,-13 14-1,-7 14 0,-12 9 0,-9 7 0,-13 7-1,-7-4 1,-4-3-1,2-10 0,7-11 1,4-10-1,11-18 1,11-14-1,20-17 1,13-8 0,14-8 0,10 3 1,7 5-1,7 10 0,-3 14 0,-1 15 0,-10 14 0,-11 15 0,-15 12-1,-14 5 0,-18 4 0,-15 1 0,-15-1 1,-15-3-1,-14-6 1,-6-6-1,-5-10 1,1-10-1,4-7 0,7-11-1,12-5-3,10-9-4,22 6-14,15-3-15,0-19-1,16 5-1,8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5:24.671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39 100 67,'-13'-31'39,"4"8"0,-3 1 0,12 22-28,-5-24-5,5 24-2,0 0-3,0 0-5,0 0-18,0 0-18,12 14 2,-12-14-2,12 24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35:45.625"/>
    </inkml:context>
    <inkml:brush xml:id="br0">
      <inkml:brushProperty name="width" value="0.0793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69 126 21,'-19'0'29,"19"0"2,-19 8 0,19-8-20,0 0-2,-9 18-2,9-18-1,0 0-3,0 0-1,17-19-1,-17 19 0,11-27 0,-11 27 0,3-25-1,-3 25 0,-8-18 1,8 18-1,-15 0 1,15 0-1,-16 16 1,16-16 0,-11 27 0,11-27 0,1 25 1,-1-25-1,16 13 0,-16-13 0,24-3-1,-24 3 1,22-24-1,-15 7 0,-3-1 0,-4-1 0,-4 2 1,-3 3-1,7 14 0,-21-14 0,21 14 0,-19 17-1,13-3-2,11 8-11,3-4-19,4-4-1,7-5 0,3-6 0</inkml:trace>
  <inkml:trace contextRef="#ctx0" brushRef="#br0" timeOffset="500">405 43 18,'-19'-5'30,"19"5"1,-14 14 0,14-14-17,-9 21-2,9-21-3,-2 17-3,2-17-2,0 0-1,19 11-1,-19-11 0,19-6 0,-19 6-1,14-21-1,-14 21 1,0-25-1,0 25 0,-16-23 1,16 23-1,-23-11 1,23 11 1,-26 4-1,26-4 0,-15 16 0,15-16 0,0 24 1,0-24-1,15 19 0,-15-19 0,24 12-1,-24-12 1,24-5-1,-24 5 0,11-18 0,-11 18 0,-8-22 0,8 22 0,-22-16 0,22 16-1,-24 0-2,24 0-7,0 0-21,0 0-3,0 0-2,27-6 1</inkml:trace>
  <inkml:trace contextRef="#ctx0" brushRef="#br0" timeOffset="1015">703 15 30,'-6'15'30,"6"-15"2,-8 22-2,8-6-20,0-16-4,3 22-1,-3-22-2,16 18-1,-16-18 0,28 9-1,-10-12 1,-1 0 0,-3-8 0,0-4 0,-8-2 1,-2 1-1,-9-4 0,-4 6 0,9 14 1,-26-17-1,9 17-1,17 0 1,-25 15-1,20-1 1,5-14-1,7 24 1,-7-24-1,25 17-3,-5-7-6,-1-6-28,-19-4 2,20 18-3,-18-4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67FC-0A0C-4946-8FEB-724D8FD61C5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8AE2-C68D-4EFC-815A-1B7E06AC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C25CB-6FFC-4993-8F15-AB96CBDE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79-9BEA-41E1-AF8E-B23A37D79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81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81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89FBF-0F96-48E4-9B6B-F6951DA0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9A223AE-A17C-4CB0-8634-8819F54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8E8FB6F-9AA1-430D-A8FC-8550C1F78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76CB8-84D8-4DD7-A7E1-21C1E6EE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1BE64-2247-4048-8111-A470FC4B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3EF45-B9D7-4A98-9514-751A0FF1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99E10-D91D-40F2-8681-B04A2D4C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40379-7789-4A71-8770-61A74870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5FF10-E700-459F-AF0C-692ABEADB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89DC-16E9-415B-83E4-4A68073F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E1ABC-DBA0-41D2-9CE9-CAC01E6F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8"/>
            <a:ext cx="845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C91A9-30C0-4B03-9904-6ACDC4C08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30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6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9.emf"/><Relationship Id="rId24" Type="http://schemas.openxmlformats.org/officeDocument/2006/relationships/customXml" Target="../ink/ink12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33.emf"/><Relationship Id="rId31" Type="http://schemas.openxmlformats.org/officeDocument/2006/relationships/image" Target="../media/image39.emf"/><Relationship Id="rId4" Type="http://schemas.openxmlformats.org/officeDocument/2006/relationships/customXml" Target="../ink/ink2.xml"/><Relationship Id="rId9" Type="http://schemas.openxmlformats.org/officeDocument/2006/relationships/image" Target="../media/image28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7.emf"/><Relationship Id="rId30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customXml" Target="../ink/ink17.xml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customXml" Target="../ink/ink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acm.org/ft_gateway.cfm?id=1816021&amp;type=pdf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a/s/ref=dp_byline_sr_book_2?ie=UTF8&amp;field-author=Wen-mei+W.+Hwu&amp;search-alias=books-ca" TargetMode="External"/><Relationship Id="rId7" Type="http://schemas.openxmlformats.org/officeDocument/2006/relationships/hyperlink" Target="http://www.amazon.ca/s/ref=dp_byline_sr_book_4?ie=UTF8&amp;field-author=Dong+Ping+Zhang&amp;search-alias=books-ca" TargetMode="External"/><Relationship Id="rId2" Type="http://schemas.openxmlformats.org/officeDocument/2006/relationships/hyperlink" Target="http://www.amazon.ca/s/ref=dp_byline_sr_book_1?ie=UTF8&amp;field-author=David+B.+Kirk&amp;search-alias=books-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azon.ca/s/ref=dp_byline_sr_book_3?ie=UTF8&amp;field-author=Dana+Schaa&amp;search-alias=books-ca" TargetMode="External"/><Relationship Id="rId5" Type="http://schemas.openxmlformats.org/officeDocument/2006/relationships/hyperlink" Target="http://www.amazon.ca/s/ref=dp_byline_sr_book_2?ie=UTF8&amp;field-author=Perhaad+Mistry&amp;search-alias=books-ca" TargetMode="External"/><Relationship Id="rId4" Type="http://schemas.openxmlformats.org/officeDocument/2006/relationships/hyperlink" Target="http://www.amazon.ca/s/ref=dp_byline_sr_book_1?ie=UTF8&amp;field-author=David+R.+Kaeli&amp;search-alias=books-ca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128b/130b" TargetMode="External"/><Relationship Id="rId3" Type="http://schemas.openxmlformats.org/officeDocument/2006/relationships/hyperlink" Target="https://en.wikipedia.org/wiki/8b/10b" TargetMode="External"/><Relationship Id="rId7" Type="http://schemas.openxmlformats.org/officeDocument/2006/relationships/hyperlink" Target="https://en.wikipedia.org/wiki/Gigabyte" TargetMode="External"/><Relationship Id="rId2" Type="http://schemas.openxmlformats.org/officeDocument/2006/relationships/hyperlink" Target="https://en.wikipedia.org/wiki/PCI_Express#cite_note-both-directions-2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Megabyte" TargetMode="External"/><Relationship Id="rId5" Type="http://schemas.openxmlformats.org/officeDocument/2006/relationships/hyperlink" Target="https://en.wikipedia.org/wiki/Gigabit_per_second" TargetMode="External"/><Relationship Id="rId4" Type="http://schemas.openxmlformats.org/officeDocument/2006/relationships/hyperlink" Target="https://en.wikipedia.org/wiki/Gigatransfers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CUDA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686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0000FF"/>
                </a:solidFill>
              </a:rPr>
              <a:t>CUDA Programming </a:t>
            </a:r>
            <a:r>
              <a:rPr lang="en-US" sz="3600" b="1" dirty="0" smtClean="0">
                <a:solidFill>
                  <a:srgbClr val="0000FF"/>
                </a:solidFill>
              </a:rPr>
              <a:t>Introduction #2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Andreas Moshovos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Winter </a:t>
            </a:r>
            <a:r>
              <a:rPr lang="en-US" sz="2000" dirty="0" smtClean="0"/>
              <a:t>2015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Some slides/material from: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UIUC course by Wen-Mei </a:t>
            </a:r>
            <a:r>
              <a:rPr lang="en-US" sz="2000" dirty="0" err="1"/>
              <a:t>Hwu</a:t>
            </a:r>
            <a:r>
              <a:rPr lang="en-US" sz="2000" dirty="0"/>
              <a:t> and David Kirk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UCSB course by Andrea Di Blas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Universitat</a:t>
            </a:r>
            <a:r>
              <a:rPr lang="en-US" sz="2000" dirty="0"/>
              <a:t> Jena by </a:t>
            </a:r>
            <a:r>
              <a:rPr lang="en-US" sz="2000" dirty="0" err="1"/>
              <a:t>Waqar</a:t>
            </a:r>
            <a:r>
              <a:rPr lang="en-US" sz="2000" dirty="0"/>
              <a:t> </a:t>
            </a:r>
            <a:r>
              <a:rPr lang="en-US" sz="2000" dirty="0" err="1"/>
              <a:t>Saleem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NVIDIA by Simon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GBT: Grids of Blocks of Threads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54988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2400" y="5638800"/>
            <a:ext cx="906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Why? Realities of integrated circuits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	 </a:t>
            </a:r>
            <a:r>
              <a:rPr lang="en-US" dirty="0"/>
              <a:t>need to cluster computation and </a:t>
            </a:r>
            <a:r>
              <a:rPr lang="en-US" dirty="0" smtClean="0"/>
              <a:t>storage to </a:t>
            </a:r>
            <a:r>
              <a:rPr lang="en-US" dirty="0"/>
              <a:t>achieve high </a:t>
            </a:r>
            <a:r>
              <a:rPr lang="en-US" dirty="0" smtClean="0"/>
              <a:t>speeds</a:t>
            </a:r>
          </a:p>
          <a:p>
            <a:r>
              <a:rPr lang="en-US" dirty="0" smtClean="0"/>
              <a:t>Philosophy is: </a:t>
            </a:r>
          </a:p>
          <a:p>
            <a:r>
              <a:rPr lang="en-US" dirty="0" smtClean="0"/>
              <a:t>	We’ll tell you about the hardware – you figure out how to make the best of 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09600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Programmers view of data and computation partitioning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-1408906" y="3542506"/>
            <a:ext cx="38862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 rot="16200000">
            <a:off x="-7450" y="3055452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Scalar Units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bit ALU and Multiply-Add</a:t>
            </a:r>
          </a:p>
          <a:p>
            <a:r>
              <a:rPr lang="en-US" dirty="0"/>
              <a:t>IEEE Single-Precision Floating-Point</a:t>
            </a:r>
          </a:p>
          <a:p>
            <a:r>
              <a:rPr lang="en-US" dirty="0"/>
              <a:t>Integer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Special Function Units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Transcendental function evaluation and per-pixel attribute interpolation</a:t>
            </a:r>
          </a:p>
          <a:p>
            <a:endParaRPr lang="en-US" b="1" dirty="0"/>
          </a:p>
          <a:p>
            <a:r>
              <a:rPr lang="en-US" b="1" dirty="0"/>
              <a:t>Function evaluator:</a:t>
            </a:r>
          </a:p>
          <a:p>
            <a:pPr lvl="1"/>
            <a:r>
              <a:rPr lang="en-US" b="1" dirty="0" err="1"/>
              <a:t>rcp</a:t>
            </a:r>
            <a:r>
              <a:rPr lang="en-US" b="1" dirty="0"/>
              <a:t>, </a:t>
            </a:r>
            <a:r>
              <a:rPr lang="en-US" b="1" dirty="0" err="1"/>
              <a:t>rsqrt</a:t>
            </a:r>
            <a:r>
              <a:rPr lang="en-US" b="1" dirty="0"/>
              <a:t>, log2, exp2, sin, </a:t>
            </a:r>
            <a:r>
              <a:rPr lang="en-US" b="1" dirty="0" err="1"/>
              <a:t>cos</a:t>
            </a:r>
            <a:r>
              <a:rPr lang="en-US" b="1" dirty="0"/>
              <a:t> approximations</a:t>
            </a:r>
          </a:p>
          <a:p>
            <a:pPr lvl="1"/>
            <a:r>
              <a:rPr lang="en-US" b="1" dirty="0"/>
              <a:t>Uses quadratic interpolation based on Enhanced </a:t>
            </a:r>
            <a:r>
              <a:rPr lang="en-US" b="1" dirty="0" err="1"/>
              <a:t>Minimax</a:t>
            </a:r>
            <a:r>
              <a:rPr lang="en-US" b="1" dirty="0"/>
              <a:t> Approximation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Latency is 16 cycles</a:t>
            </a: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Some are synthesized: 32 cycles or so</a:t>
            </a:r>
          </a:p>
        </p:txBody>
      </p:sp>
    </p:spTree>
    <p:extLst>
      <p:ext uri="{BB962C8B-B14F-4D97-AF65-F5344CB8AC3E}">
        <p14:creationId xmlns:p14="http://schemas.microsoft.com/office/powerpoint/2010/main" val="113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Memory System Goals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High-Bandwidth</a:t>
            </a:r>
          </a:p>
          <a:p>
            <a:r>
              <a:rPr lang="en-US" dirty="0"/>
              <a:t>As much parallelism as possible</a:t>
            </a:r>
          </a:p>
          <a:p>
            <a:r>
              <a:rPr lang="en-US" dirty="0"/>
              <a:t>wide. </a:t>
            </a:r>
            <a:r>
              <a:rPr lang="en-US" dirty="0" smtClean="0"/>
              <a:t>384 </a:t>
            </a:r>
            <a:r>
              <a:rPr lang="en-US" dirty="0"/>
              <a:t>pins in </a:t>
            </a:r>
            <a:r>
              <a:rPr lang="en-US" dirty="0" smtClean="0"/>
              <a:t>GF100 </a:t>
            </a:r>
            <a:r>
              <a:rPr lang="en-US" dirty="0"/>
              <a:t>/ Many DRAM chips</a:t>
            </a:r>
          </a:p>
          <a:p>
            <a:r>
              <a:rPr lang="en-US" dirty="0"/>
              <a:t>fast </a:t>
            </a:r>
            <a:r>
              <a:rPr lang="en-US" dirty="0" err="1"/>
              <a:t>signalling</a:t>
            </a:r>
            <a:r>
              <a:rPr lang="en-US" dirty="0"/>
              <a:t>. max data rate per pin. </a:t>
            </a:r>
          </a:p>
          <a:p>
            <a:r>
              <a:rPr lang="en-US" dirty="0"/>
              <a:t>maximize utilization</a:t>
            </a:r>
          </a:p>
          <a:p>
            <a:pPr lvl="1"/>
            <a:r>
              <a:rPr lang="en-US" dirty="0"/>
              <a:t>Multiple bins of memory requests</a:t>
            </a:r>
          </a:p>
          <a:p>
            <a:pPr lvl="1"/>
            <a:r>
              <a:rPr lang="en-US" dirty="0"/>
              <a:t>Coalesce requests to get as wide as possible</a:t>
            </a:r>
          </a:p>
          <a:p>
            <a:pPr lvl="1"/>
            <a:r>
              <a:rPr lang="en-US" dirty="0"/>
              <a:t>Goal to use every cycle to transfer from/to memory</a:t>
            </a:r>
          </a:p>
          <a:p>
            <a:r>
              <a:rPr lang="en-US" dirty="0"/>
              <a:t>Compression: lossless and </a:t>
            </a:r>
            <a:r>
              <a:rPr lang="en-US" dirty="0" err="1"/>
              <a:t>lossy</a:t>
            </a:r>
            <a:endParaRPr lang="en-US" dirty="0"/>
          </a:p>
          <a:p>
            <a:r>
              <a:rPr lang="en-US" dirty="0"/>
              <a:t>Caches where it makes sense. Small</a:t>
            </a:r>
          </a:p>
        </p:txBody>
      </p:sp>
    </p:spTree>
    <p:extLst>
      <p:ext uri="{BB962C8B-B14F-4D97-AF65-F5344CB8AC3E}">
        <p14:creationId xmlns:p14="http://schemas.microsoft.com/office/powerpoint/2010/main" val="600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Optimize Memory Access Ordering for Coalescing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Coalesced Accesses:</a:t>
            </a:r>
          </a:p>
          <a:p>
            <a:pPr lvl="1"/>
            <a:r>
              <a:rPr lang="en-US" dirty="0"/>
              <a:t>A single access for all requests in a </a:t>
            </a:r>
            <a:r>
              <a:rPr lang="en-US" dirty="0" smtClean="0">
                <a:solidFill>
                  <a:srgbClr val="C00000"/>
                </a:solidFill>
              </a:rPr>
              <a:t>warp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r>
              <a:rPr lang="en-US" b="1" dirty="0"/>
              <a:t>Coalesced vs. Non-coalesced</a:t>
            </a:r>
          </a:p>
          <a:p>
            <a:pPr lvl="1"/>
            <a:r>
              <a:rPr lang="en-US" b="1" dirty="0"/>
              <a:t>Global device memory </a:t>
            </a:r>
          </a:p>
          <a:p>
            <a:pPr lvl="2"/>
            <a:r>
              <a:rPr lang="en-US" b="1" dirty="0"/>
              <a:t>order of magnitude</a:t>
            </a:r>
          </a:p>
          <a:p>
            <a:pPr lvl="1"/>
            <a:r>
              <a:rPr lang="en-US" b="1" dirty="0"/>
              <a:t>Shared memory </a:t>
            </a:r>
          </a:p>
          <a:p>
            <a:pPr lvl="2"/>
            <a:r>
              <a:rPr lang="en-US" b="1" dirty="0"/>
              <a:t>Avoid bank conflicts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201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Loads (default)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Warp requests 32 aligned, consecutive 4-byte words</a:t>
            </a:r>
          </a:p>
          <a:p>
            <a:r>
              <a:rPr lang="en-US" b="1" dirty="0" smtClean="0"/>
              <a:t>Addresses fall within 1 cache-line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dirty="0" smtClean="0"/>
              <a:t>128 bytes move across the bus on a miss</a:t>
            </a:r>
          </a:p>
          <a:p>
            <a:pPr lvl="1"/>
            <a:r>
              <a:rPr lang="en-US" b="1" dirty="0" smtClean="0"/>
              <a:t>Bus utilization: 100%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82153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6759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loads – Permuted accesses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124200"/>
          </a:xfrm>
        </p:spPr>
        <p:txBody>
          <a:bodyPr/>
          <a:lstStyle/>
          <a:p>
            <a:r>
              <a:rPr lang="en-US" b="1" dirty="0" smtClean="0"/>
              <a:t>Warp requests 32 aligned, permuted 4-byte words</a:t>
            </a:r>
          </a:p>
          <a:p>
            <a:r>
              <a:rPr lang="en-US" b="1" dirty="0" smtClean="0"/>
              <a:t>Addresses fall within 1 cache-line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dirty="0" smtClean="0"/>
              <a:t>128 bytes move across the bus on a miss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100%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84296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0531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 – misaligned continuous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200400"/>
          </a:xfrm>
        </p:spPr>
        <p:txBody>
          <a:bodyPr/>
          <a:lstStyle/>
          <a:p>
            <a:r>
              <a:rPr lang="en-US" b="1" dirty="0" smtClean="0"/>
              <a:t>Warp requests 32 misaligned, consecutive 4-byte words</a:t>
            </a:r>
          </a:p>
          <a:p>
            <a:r>
              <a:rPr lang="en-US" b="1" dirty="0" smtClean="0"/>
              <a:t>Addresses fall within 2 cache-lines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dirty="0" smtClean="0"/>
              <a:t>256 bytes move across the bus on misses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50%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8413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9419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 – One word by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657600"/>
          </a:xfrm>
        </p:spPr>
        <p:txBody>
          <a:bodyPr/>
          <a:lstStyle/>
          <a:p>
            <a:r>
              <a:rPr lang="en-US" b="1" dirty="0" smtClean="0"/>
              <a:t>All threads in a warp request the same 4-byte word</a:t>
            </a:r>
          </a:p>
          <a:p>
            <a:r>
              <a:rPr lang="en-US" b="1" dirty="0" smtClean="0"/>
              <a:t>Addresses fall within a single cache-line</a:t>
            </a:r>
          </a:p>
          <a:p>
            <a:pPr lvl="1"/>
            <a:r>
              <a:rPr lang="en-US" b="1" dirty="0" smtClean="0"/>
              <a:t>Warp needs 4 bytes</a:t>
            </a:r>
          </a:p>
          <a:p>
            <a:pPr lvl="1"/>
            <a:r>
              <a:rPr lang="en-US" b="1" dirty="0" smtClean="0"/>
              <a:t>128 bytes move across the bus on a miss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3.125%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849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9052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 – Worst Case 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2971800"/>
          </a:xfrm>
        </p:spPr>
        <p:txBody>
          <a:bodyPr/>
          <a:lstStyle/>
          <a:p>
            <a:r>
              <a:rPr lang="en-US" b="1" dirty="0" smtClean="0"/>
              <a:t>Warp requests 32 scattered 4-byte words</a:t>
            </a:r>
          </a:p>
          <a:p>
            <a:r>
              <a:rPr lang="en-US" b="1" dirty="0" smtClean="0"/>
              <a:t>Addresses fall within </a:t>
            </a:r>
            <a:r>
              <a:rPr lang="en-US" b="1" i="1" dirty="0" smtClean="0"/>
              <a:t>N cache-lines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i="1" dirty="0" smtClean="0"/>
              <a:t>N*128 bytes move across the bus on a miss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128 / (</a:t>
            </a:r>
            <a:r>
              <a:rPr lang="en-US" b="1" i="1" dirty="0" smtClean="0">
                <a:solidFill>
                  <a:srgbClr val="C00000"/>
                </a:solidFill>
              </a:rPr>
              <a:t>N*128)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8318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64956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Parallelism in the Memory System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208463" y="609600"/>
            <a:ext cx="47831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Local Memory:   	per-thread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Private per thread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Auto variables, register spill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Shared Memory: 	per-Block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Shared by threads of the same block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Inter-thread communication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Global Memory:   per-application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Shared by all threads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Inter-Grid communication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74650" y="700088"/>
            <a:ext cx="3027363" cy="1157287"/>
            <a:chOff x="332" y="681"/>
            <a:chExt cx="1907" cy="729"/>
          </a:xfrm>
        </p:grpSpPr>
        <p:grpSp>
          <p:nvGrpSpPr>
            <p:cNvPr id="94214" name="Group 6"/>
            <p:cNvGrpSpPr>
              <a:grpSpLocks/>
            </p:cNvGrpSpPr>
            <p:nvPr/>
          </p:nvGrpSpPr>
          <p:grpSpPr bwMode="auto">
            <a:xfrm>
              <a:off x="332" y="681"/>
              <a:ext cx="596" cy="729"/>
              <a:chOff x="343" y="681"/>
              <a:chExt cx="596" cy="729"/>
            </a:xfrm>
          </p:grpSpPr>
          <p:sp>
            <p:nvSpPr>
              <p:cNvPr id="94215" name="Freeform 7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6" name="Text Box 8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596" cy="23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accent2"/>
                    </a:solidFill>
                  </a:rPr>
                  <a:t>Thread</a:t>
                </a:r>
              </a:p>
            </p:txBody>
          </p:sp>
        </p:grp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1020" y="1029"/>
              <a:ext cx="1219" cy="265"/>
            </a:xfrm>
            <a:prstGeom prst="rect">
              <a:avLst/>
            </a:prstGeom>
            <a:solidFill>
              <a:srgbClr val="0033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Local Memory</a:t>
              </a:r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>
              <a:off x="653" y="1161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392113" y="3802063"/>
            <a:ext cx="9112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Grid 0</a:t>
            </a:r>
          </a:p>
        </p:txBody>
      </p:sp>
      <p:grpSp>
        <p:nvGrpSpPr>
          <p:cNvPr id="94220" name="Group 12"/>
          <p:cNvGrpSpPr>
            <a:grpSpLocks/>
          </p:cNvGrpSpPr>
          <p:nvPr/>
        </p:nvGrpSpPr>
        <p:grpSpPr bwMode="auto">
          <a:xfrm>
            <a:off x="257175" y="4110038"/>
            <a:ext cx="3927475" cy="835025"/>
            <a:chOff x="258" y="2682"/>
            <a:chExt cx="2474" cy="592"/>
          </a:xfrm>
        </p:grpSpPr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1872" y="2909"/>
              <a:ext cx="316" cy="2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. . .</a:t>
              </a:r>
            </a:p>
          </p:txBody>
        </p:sp>
        <p:grpSp>
          <p:nvGrpSpPr>
            <p:cNvPr id="94223" name="Group 15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94224" name="Text Box 16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25" name="Group 17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26" name="Freeform 18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7" name="Freeform 19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8" name="Freeform 20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9" name="Freeform 21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0" name="Freeform 22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1" name="Freeform 23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2" name="Freeform 24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3" name="Freeform 25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4" name="Freeform 26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5" name="Freeform 27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6" name="Freeform 28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37" name="Group 29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94238" name="Text Box 30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39" name="Group 31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40" name="Freeform 32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1" name="Freeform 33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2" name="Freeform 34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3" name="Freeform 35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4" name="Freeform 36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5" name="Freeform 37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6" name="Freeform 38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7" name="Freeform 39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8" name="Freeform 40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9" name="Freeform 41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0" name="Freeform 42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94252" name="Text Box 44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53" name="Group 45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54" name="Freeform 46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5" name="Freeform 47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6" name="Freeform 48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7" name="Freeform 49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50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9" name="Freeform 51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0" name="Freeform 52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1" name="Freeform 53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2" name="Freeform 54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3" name="Freeform 55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4" name="Freeform 56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65" name="Group 57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94266" name="Text Box 5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67" name="Group 59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68" name="Freeform 6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9" name="Freeform 6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0" name="Freeform 6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1" name="Freeform 6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2" name="Freeform 6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3" name="Freeform 6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6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5" name="Freeform 6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6" name="Freeform 6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7" name="Freeform 6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8" name="Freeform 7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4797425" y="4081463"/>
            <a:ext cx="1676400" cy="2078037"/>
          </a:xfrm>
          <a:prstGeom prst="rect">
            <a:avLst/>
          </a:prstGeom>
          <a:solidFill>
            <a:srgbClr val="0033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b="1"/>
              <a:t>Global</a:t>
            </a:r>
          </a:p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b="1"/>
              <a:t>Memory</a:t>
            </a:r>
          </a:p>
        </p:txBody>
      </p:sp>
      <p:grpSp>
        <p:nvGrpSpPr>
          <p:cNvPr id="94280" name="Group 72"/>
          <p:cNvGrpSpPr>
            <a:grpSpLocks/>
          </p:cNvGrpSpPr>
          <p:nvPr/>
        </p:nvGrpSpPr>
        <p:grpSpPr bwMode="auto">
          <a:xfrm>
            <a:off x="257175" y="5319713"/>
            <a:ext cx="3927475" cy="833437"/>
            <a:chOff x="258" y="2682"/>
            <a:chExt cx="2474" cy="592"/>
          </a:xfrm>
        </p:grpSpPr>
        <p:sp>
          <p:nvSpPr>
            <p:cNvPr id="94281" name="Rectangle 73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82" name="Text Box 74"/>
            <p:cNvSpPr txBox="1">
              <a:spLocks noChangeArrowheads="1"/>
            </p:cNvSpPr>
            <p:nvPr/>
          </p:nvSpPr>
          <p:spPr bwMode="auto">
            <a:xfrm>
              <a:off x="1872" y="2910"/>
              <a:ext cx="316" cy="2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. . .</a:t>
              </a:r>
            </a:p>
          </p:txBody>
        </p:sp>
        <p:grpSp>
          <p:nvGrpSpPr>
            <p:cNvPr id="94283" name="Group 75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94284" name="Text Box 76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85" name="Group 77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86" name="Freeform 78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7" name="Freeform 79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8" name="Freeform 80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9" name="Freeform 81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82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1" name="Freeform 83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2" name="Freeform 84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3" name="Freeform 85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4" name="Freeform 86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5" name="Freeform 87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6" name="Freeform 88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97" name="Group 89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94298" name="Text Box 90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99" name="Group 91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300" name="Freeform 92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1" name="Freeform 93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2" name="Freeform 94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3" name="Freeform 95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4" name="Freeform 96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5" name="Freeform 97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98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7" name="Freeform 99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8" name="Freeform 100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9" name="Freeform 101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0" name="Freeform 102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311" name="Group 103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94312" name="Text Box 104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313" name="Group 105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314" name="Freeform 106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5" name="Freeform 107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6" name="Freeform 108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7" name="Freeform 109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8" name="Freeform 110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9" name="Freeform 111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0" name="Freeform 112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1" name="Freeform 113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2" name="Freeform 114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3" name="Freeform 115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4" name="Freeform 116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325" name="Group 117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94326" name="Text Box 11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327" name="Group 119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328" name="Freeform 12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9" name="Freeform 12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0" name="Freeform 12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1" name="Freeform 12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2" name="Freeform 12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3" name="Freeform 12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4" name="Freeform 12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5" name="Freeform 12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6" name="Freeform 12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7" name="Freeform 12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8" name="Freeform 13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4339" name="Text Box 131"/>
          <p:cNvSpPr txBox="1">
            <a:spLocks noChangeArrowheads="1"/>
          </p:cNvSpPr>
          <p:nvPr/>
        </p:nvSpPr>
        <p:spPr bwMode="auto">
          <a:xfrm>
            <a:off x="392113" y="5024438"/>
            <a:ext cx="9112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Grid 1</a:t>
            </a:r>
          </a:p>
        </p:txBody>
      </p:sp>
      <p:sp>
        <p:nvSpPr>
          <p:cNvPr id="94340" name="Line 132"/>
          <p:cNvSpPr>
            <a:spLocks noChangeShapeType="1"/>
          </p:cNvSpPr>
          <p:nvPr/>
        </p:nvSpPr>
        <p:spPr bwMode="auto">
          <a:xfrm>
            <a:off x="4203700" y="4527550"/>
            <a:ext cx="5857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1" name="Line 133"/>
          <p:cNvSpPr>
            <a:spLocks noChangeShapeType="1"/>
          </p:cNvSpPr>
          <p:nvPr/>
        </p:nvSpPr>
        <p:spPr bwMode="auto">
          <a:xfrm>
            <a:off x="4203700" y="5737225"/>
            <a:ext cx="5857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2" name="Line 134"/>
          <p:cNvSpPr>
            <a:spLocks noChangeShapeType="1"/>
          </p:cNvSpPr>
          <p:nvPr/>
        </p:nvSpPr>
        <p:spPr bwMode="auto">
          <a:xfrm>
            <a:off x="6742113" y="4110038"/>
            <a:ext cx="0" cy="203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3" name="Text Box 135"/>
          <p:cNvSpPr txBox="1">
            <a:spLocks noChangeArrowheads="1"/>
          </p:cNvSpPr>
          <p:nvPr/>
        </p:nvSpPr>
        <p:spPr bwMode="auto">
          <a:xfrm>
            <a:off x="6858000" y="4800600"/>
            <a:ext cx="1708150" cy="9159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Sequential</a:t>
            </a:r>
          </a:p>
          <a:p>
            <a:r>
              <a:rPr lang="en-US" b="1">
                <a:solidFill>
                  <a:schemeClr val="accent2"/>
                </a:solidFill>
              </a:rPr>
              <a:t>Grids</a:t>
            </a:r>
          </a:p>
          <a:p>
            <a:r>
              <a:rPr lang="en-US" b="1">
                <a:solidFill>
                  <a:schemeClr val="accent2"/>
                </a:solidFill>
              </a:rPr>
              <a:t>in Time</a:t>
            </a:r>
          </a:p>
        </p:txBody>
      </p:sp>
      <p:grpSp>
        <p:nvGrpSpPr>
          <p:cNvPr id="94344" name="Group 136"/>
          <p:cNvGrpSpPr>
            <a:grpSpLocks/>
          </p:cNvGrpSpPr>
          <p:nvPr/>
        </p:nvGrpSpPr>
        <p:grpSpPr bwMode="auto">
          <a:xfrm>
            <a:off x="301625" y="1968500"/>
            <a:ext cx="3162300" cy="1443038"/>
            <a:chOff x="286" y="1480"/>
            <a:chExt cx="1992" cy="909"/>
          </a:xfrm>
        </p:grpSpPr>
        <p:grpSp>
          <p:nvGrpSpPr>
            <p:cNvPr id="94345" name="Group 137"/>
            <p:cNvGrpSpPr>
              <a:grpSpLocks/>
            </p:cNvGrpSpPr>
            <p:nvPr/>
          </p:nvGrpSpPr>
          <p:grpSpPr bwMode="auto">
            <a:xfrm>
              <a:off x="286" y="1480"/>
              <a:ext cx="688" cy="909"/>
              <a:chOff x="286" y="1620"/>
              <a:chExt cx="688" cy="909"/>
            </a:xfrm>
          </p:grpSpPr>
          <p:grpSp>
            <p:nvGrpSpPr>
              <p:cNvPr id="94346" name="Group 138"/>
              <p:cNvGrpSpPr>
                <a:grpSpLocks/>
              </p:cNvGrpSpPr>
              <p:nvPr/>
            </p:nvGrpSpPr>
            <p:grpSpPr bwMode="auto">
              <a:xfrm>
                <a:off x="286" y="1829"/>
                <a:ext cx="688" cy="700"/>
                <a:chOff x="967" y="1678"/>
                <a:chExt cx="688" cy="700"/>
              </a:xfrm>
            </p:grpSpPr>
            <p:sp>
              <p:nvSpPr>
                <p:cNvPr id="9434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rIns="0"/>
                <a:lstStyle/>
                <a:p>
                  <a:pPr algn="ctr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200" b="1"/>
                </a:p>
              </p:txBody>
            </p:sp>
            <p:grpSp>
              <p:nvGrpSpPr>
                <p:cNvPr id="94348" name="Group 140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94349" name="Freeform 141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0" name="Freeform 142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1" name="Freeform 143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2" name="Freeform 144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3" name="Freeform 145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4" name="Freeform 146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5" name="Freeform 147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6" name="Freeform 148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7" name="Freeform 149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8" name="Freeform 150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9" name="Freeform 151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4360" name="Text Box 152"/>
              <p:cNvSpPr txBox="1">
                <a:spLocks noChangeArrowheads="1"/>
              </p:cNvSpPr>
              <p:nvPr/>
            </p:nvSpPr>
            <p:spPr bwMode="auto">
              <a:xfrm>
                <a:off x="376" y="1620"/>
                <a:ext cx="508" cy="23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accent2"/>
                    </a:solidFill>
                  </a:rPr>
                  <a:t>Block</a:t>
                </a:r>
              </a:p>
            </p:txBody>
          </p:sp>
        </p:grpSp>
        <p:sp>
          <p:nvSpPr>
            <p:cNvPr id="94361" name="Rectangle 153"/>
            <p:cNvSpPr>
              <a:spLocks noChangeArrowheads="1"/>
            </p:cNvSpPr>
            <p:nvPr/>
          </p:nvSpPr>
          <p:spPr bwMode="auto">
            <a:xfrm>
              <a:off x="1355" y="1799"/>
              <a:ext cx="923" cy="480"/>
            </a:xfrm>
            <a:prstGeom prst="rect">
              <a:avLst/>
            </a:prstGeom>
            <a:solidFill>
              <a:srgbClr val="0033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Shared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Memory</a:t>
              </a:r>
            </a:p>
          </p:txBody>
        </p:sp>
        <p:grpSp>
          <p:nvGrpSpPr>
            <p:cNvPr id="94362" name="Group 154"/>
            <p:cNvGrpSpPr>
              <a:grpSpLocks/>
            </p:cNvGrpSpPr>
            <p:nvPr/>
          </p:nvGrpSpPr>
          <p:grpSpPr bwMode="auto">
            <a:xfrm>
              <a:off x="977" y="1849"/>
              <a:ext cx="369" cy="380"/>
              <a:chOff x="977" y="1843"/>
              <a:chExt cx="369" cy="380"/>
            </a:xfrm>
          </p:grpSpPr>
          <p:sp>
            <p:nvSpPr>
              <p:cNvPr id="94363" name="Line 155"/>
              <p:cNvSpPr>
                <a:spLocks noChangeShapeType="1"/>
              </p:cNvSpPr>
              <p:nvPr/>
            </p:nvSpPr>
            <p:spPr bwMode="auto">
              <a:xfrm>
                <a:off x="977" y="203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4" name="Line 156"/>
              <p:cNvSpPr>
                <a:spLocks noChangeShapeType="1"/>
              </p:cNvSpPr>
              <p:nvPr/>
            </p:nvSpPr>
            <p:spPr bwMode="auto">
              <a:xfrm>
                <a:off x="977" y="196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5" name="Line 157"/>
              <p:cNvSpPr>
                <a:spLocks noChangeShapeType="1"/>
              </p:cNvSpPr>
              <p:nvPr/>
            </p:nvSpPr>
            <p:spPr bwMode="auto">
              <a:xfrm>
                <a:off x="977" y="1906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6" name="Line 158"/>
              <p:cNvSpPr>
                <a:spLocks noChangeShapeType="1"/>
              </p:cNvSpPr>
              <p:nvPr/>
            </p:nvSpPr>
            <p:spPr bwMode="auto">
              <a:xfrm>
                <a:off x="977" y="2096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7" name="Line 159"/>
              <p:cNvSpPr>
                <a:spLocks noChangeShapeType="1"/>
              </p:cNvSpPr>
              <p:nvPr/>
            </p:nvSpPr>
            <p:spPr bwMode="auto">
              <a:xfrm>
                <a:off x="977" y="215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8" name="Line 160"/>
              <p:cNvSpPr>
                <a:spLocks noChangeShapeType="1"/>
              </p:cNvSpPr>
              <p:nvPr/>
            </p:nvSpPr>
            <p:spPr bwMode="auto">
              <a:xfrm>
                <a:off x="977" y="184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9" name="Line 161"/>
              <p:cNvSpPr>
                <a:spLocks noChangeShapeType="1"/>
              </p:cNvSpPr>
              <p:nvPr/>
            </p:nvSpPr>
            <p:spPr bwMode="auto">
              <a:xfrm>
                <a:off x="977" y="222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53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view: Memory Model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1867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SM Memory Architecture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Threads in a Block share data &amp; results</a:t>
            </a:r>
          </a:p>
          <a:p>
            <a:pPr lvl="1"/>
            <a:r>
              <a:rPr lang="en-US"/>
              <a:t>In Memory and Shared Memory</a:t>
            </a:r>
          </a:p>
          <a:p>
            <a:pPr lvl="1"/>
            <a:r>
              <a:rPr lang="en-US"/>
              <a:t>Synchronize at barrier instruction</a:t>
            </a:r>
          </a:p>
          <a:p>
            <a:pPr lvl="1"/>
            <a:endParaRPr lang="en-US"/>
          </a:p>
          <a:p>
            <a:r>
              <a:rPr lang="en-US"/>
              <a:t>Per-Block Shared Memory Allocation</a:t>
            </a:r>
          </a:p>
          <a:p>
            <a:pPr lvl="1"/>
            <a:r>
              <a:rPr lang="en-US"/>
              <a:t>Keeps data close to processor</a:t>
            </a:r>
          </a:p>
          <a:p>
            <a:pPr lvl="1"/>
            <a:r>
              <a:rPr lang="en-US"/>
              <a:t>Minimize trips to global Memory</a:t>
            </a:r>
          </a:p>
          <a:p>
            <a:pPr lvl="1"/>
            <a:r>
              <a:rPr lang="en-US"/>
              <a:t>SM Shared Memory dynamically allocated to Blocks, one of the limiting resources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SM Register File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5800" y="1524000"/>
            <a:ext cx="5999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Register File (RF)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256KB</a:t>
            </a:r>
            <a:endParaRPr lang="en-US" sz="2400" dirty="0"/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64K 32-bit </a:t>
            </a:r>
            <a:r>
              <a:rPr lang="en-US" sz="2400" dirty="0"/>
              <a:t>registers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Provides 4 operands/clock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TEX pipe can also read/write RF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Load/Store </a:t>
            </a:r>
            <a:r>
              <a:rPr lang="en-US" sz="2800" dirty="0"/>
              <a:t>pipe can also read/write RF</a:t>
            </a:r>
          </a:p>
        </p:txBody>
      </p:sp>
      <p:sp>
        <p:nvSpPr>
          <p:cNvPr id="96261" name="AutoShape 5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F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</a:t>
            </a:r>
            <a:endParaRPr lang="en-US" sz="2000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Shared</a:t>
            </a:r>
            <a:endParaRPr lang="en-US" sz="2000"/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Mem</a:t>
            </a:r>
            <a:endParaRPr lang="en-US" sz="2000"/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6" name="Rectangle 40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96297" name="Line 41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8" name="Freeform 42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9" name="Line 43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0" name="Freeform 44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2" name="Freeform 46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4" name="Freeform 48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5" name="Line 49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6" name="Freeform 50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8" name="Freeform 52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9" name="Line 53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0" name="Freeform 54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1" name="Rectangle 55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3" name="Freeform 57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5" name="Freeform 59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6" name="Freeform 60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7" name="Freeform 61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8" name="Freeform 62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9" name="Freeform 63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 of Register File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572000" cy="61722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400" dirty="0"/>
              <a:t>There are </a:t>
            </a:r>
            <a:r>
              <a:rPr lang="en-US" sz="2400" dirty="0" smtClean="0"/>
              <a:t>32K </a:t>
            </a:r>
            <a:r>
              <a:rPr lang="en-US" sz="2400" dirty="0"/>
              <a:t>registers in each SM in </a:t>
            </a:r>
            <a:r>
              <a:rPr lang="en-US" sz="2400" dirty="0" smtClean="0"/>
              <a:t>GF100</a:t>
            </a:r>
            <a:endParaRPr lang="en-US" sz="2400" dirty="0"/>
          </a:p>
          <a:p>
            <a:pPr lvl="1">
              <a:buNone/>
            </a:pPr>
            <a:r>
              <a:rPr lang="en-US" sz="2000" dirty="0"/>
              <a:t>This is an implementation decision, not part of CUDA</a:t>
            </a:r>
          </a:p>
          <a:p>
            <a:pPr lvl="1"/>
            <a:r>
              <a:rPr lang="en-US" sz="2000" dirty="0"/>
              <a:t>Registers are dynamically partitioned across all Blocks assigned to the SM</a:t>
            </a:r>
          </a:p>
          <a:p>
            <a:pPr lvl="1"/>
            <a:r>
              <a:rPr lang="en-US" sz="2000" dirty="0"/>
              <a:t>Once assigned to a Block, the register is NOT accessible by threads in other Blocks</a:t>
            </a:r>
          </a:p>
          <a:p>
            <a:pPr lvl="1"/>
            <a:r>
              <a:rPr lang="en-US" sz="2000" dirty="0"/>
              <a:t>Each thread in the same Block only access registers assigned to </a:t>
            </a:r>
            <a:r>
              <a:rPr lang="en-US" sz="2000" dirty="0" smtClean="0"/>
              <a:t>itself</a:t>
            </a:r>
          </a:p>
          <a:p>
            <a:pPr lvl="1"/>
            <a:endParaRPr lang="en-US" sz="20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648201" y="533400"/>
            <a:ext cx="2895600" cy="3657600"/>
            <a:chOff x="4648200" y="533400"/>
            <a:chExt cx="3402013" cy="5049838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4800600" y="1011238"/>
              <a:ext cx="1066800" cy="457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4800600" y="1011238"/>
              <a:ext cx="1066800" cy="1143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4800600" y="2154238"/>
              <a:ext cx="1066800" cy="1143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4800600" y="3297238"/>
              <a:ext cx="1066800" cy="1143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4800600" y="4440238"/>
              <a:ext cx="1066800" cy="1143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6858000" y="1011238"/>
              <a:ext cx="1066800" cy="45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6858000" y="1011238"/>
              <a:ext cx="1066800" cy="1447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6858000" y="2535238"/>
              <a:ext cx="1066800" cy="1447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6858000" y="4059238"/>
              <a:ext cx="1066800" cy="1447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648200" y="554038"/>
              <a:ext cx="1208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Palatino" pitchFamily="18" charset="0"/>
                </a:rPr>
                <a:t>4 blocks</a:t>
              </a: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6842125" y="533400"/>
              <a:ext cx="1208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Palatino" pitchFamily="18" charset="0"/>
                </a:rPr>
                <a:t>3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Register Use Implications Example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305800" cy="4876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Matrix </a:t>
            </a:r>
            <a:r>
              <a:rPr lang="en-US" sz="2400" b="1" dirty="0" smtClean="0"/>
              <a:t>Multiplication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Assume there were 16K registers for this example</a:t>
            </a:r>
            <a:endParaRPr lang="en-US" sz="2000" b="1" dirty="0"/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If each Block has </a:t>
            </a:r>
            <a:r>
              <a:rPr lang="en-US" sz="2400" dirty="0" smtClean="0"/>
              <a:t>32X32 </a:t>
            </a:r>
            <a:r>
              <a:rPr lang="en-US" sz="2400" dirty="0"/>
              <a:t>threads and each thread uses 10 registers, how many threads can run on each SM?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Block requires </a:t>
            </a:r>
            <a:r>
              <a:rPr lang="en-US" sz="2000" dirty="0" smtClean="0"/>
              <a:t>10*32*32 </a:t>
            </a:r>
            <a:r>
              <a:rPr lang="en-US" sz="2000" dirty="0"/>
              <a:t>= </a:t>
            </a:r>
            <a:r>
              <a:rPr lang="en-US" sz="2000" dirty="0" smtClean="0"/>
              <a:t>10240 registers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32768= </a:t>
            </a:r>
            <a:r>
              <a:rPr lang="en-US" sz="2000" b="1" dirty="0" smtClean="0"/>
              <a:t>3 </a:t>
            </a:r>
            <a:r>
              <a:rPr lang="en-US" sz="2000" dirty="0" smtClean="0"/>
              <a:t>* 10240+ </a:t>
            </a:r>
            <a:r>
              <a:rPr lang="en-US" sz="2000" dirty="0"/>
              <a:t>change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So,3 blocks </a:t>
            </a:r>
            <a:r>
              <a:rPr lang="en-US" sz="2000" dirty="0"/>
              <a:t>can run on an SM as far as registers are concerned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How about if each thread increases the use of registers by 1?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 Block now requires 11*256 = </a:t>
            </a:r>
            <a:r>
              <a:rPr lang="en-US" sz="2000" dirty="0" smtClean="0"/>
              <a:t>11264 registers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23768 = 2 * 11264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Only </a:t>
            </a:r>
            <a:r>
              <a:rPr lang="en-US" sz="2000" dirty="0" smtClean="0"/>
              <a:t>2 Blocks </a:t>
            </a:r>
            <a:r>
              <a:rPr lang="en-US" sz="2000" dirty="0"/>
              <a:t>can run on an SM, </a:t>
            </a:r>
            <a:r>
              <a:rPr lang="en-US" sz="2000" b="1" dirty="0" smtClean="0"/>
              <a:t>2/3 reduction </a:t>
            </a:r>
            <a:r>
              <a:rPr lang="en-US" sz="2000" b="1" dirty="0"/>
              <a:t>of parallelism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1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Dynamic Partitioning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Dynamic partitioning gives more flexibility to compilers/programmers</a:t>
            </a:r>
          </a:p>
          <a:p>
            <a:pPr lvl="1"/>
            <a:r>
              <a:rPr lang="en-US"/>
              <a:t>One can run a smaller number of threads that require many registers each or a large number of threads that require few registers each </a:t>
            </a:r>
          </a:p>
          <a:p>
            <a:pPr lvl="2"/>
            <a:r>
              <a:rPr lang="en-US"/>
              <a:t>This allows for finer grain threading than traditional CPU threading models.</a:t>
            </a:r>
          </a:p>
          <a:p>
            <a:pPr lvl="1"/>
            <a:r>
              <a:rPr lang="en-US"/>
              <a:t>The compiler can tradeoff between instruction-level parallelism and thread level parallelism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a = a + </a:t>
            </a:r>
            <a:r>
              <a:rPr lang="en-US" i="1" dirty="0" err="1" smtClean="0"/>
              <a:t>bmem</a:t>
            </a:r>
            <a:endParaRPr lang="en-US" i="1" dirty="0" smtClean="0"/>
          </a:p>
          <a:p>
            <a:r>
              <a:rPr lang="en-US" i="1" dirty="0" smtClean="0"/>
              <a:t>c = c + 10 * b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load r1, 0(r3)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add r2, r2, r1</a:t>
            </a:r>
          </a:p>
          <a:p>
            <a:r>
              <a:rPr lang="en-US" b="1" dirty="0" err="1" smtClean="0">
                <a:solidFill>
                  <a:srgbClr val="3366FF"/>
                </a:solidFill>
              </a:rPr>
              <a:t>mul</a:t>
            </a:r>
            <a:r>
              <a:rPr lang="en-US" b="1" dirty="0" smtClean="0">
                <a:solidFill>
                  <a:srgbClr val="3366FF"/>
                </a:solidFill>
              </a:rPr>
              <a:t> r1, r4, 10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add r5, r1, r1</a:t>
            </a:r>
          </a:p>
          <a:p>
            <a:endParaRPr lang="en-US" dirty="0" smtClean="0"/>
          </a:p>
          <a:p>
            <a:r>
              <a:rPr lang="en-US" dirty="0" smtClean="0"/>
              <a:t>r1 is a temporary</a:t>
            </a:r>
          </a:p>
          <a:p>
            <a:r>
              <a:rPr lang="en-US" dirty="0" smtClean="0"/>
              <a:t>a in r2</a:t>
            </a:r>
          </a:p>
          <a:p>
            <a:r>
              <a:rPr lang="en-US" dirty="0" smtClean="0"/>
              <a:t>b in r4</a:t>
            </a:r>
          </a:p>
          <a:p>
            <a:r>
              <a:rPr lang="en-US" dirty="0" smtClean="0"/>
              <a:t>c in r5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more register: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load r1, 0(r3)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add r2, r2, r1</a:t>
            </a:r>
          </a:p>
          <a:p>
            <a:r>
              <a:rPr lang="en-US" b="1" dirty="0" err="1" smtClean="0">
                <a:solidFill>
                  <a:srgbClr val="3366FF"/>
                </a:solidFill>
              </a:rPr>
              <a:t>mul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r4, 10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add r5,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Final version: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load r1, 0(r3)</a:t>
            </a:r>
          </a:p>
          <a:p>
            <a:r>
              <a:rPr lang="en-US" b="1" dirty="0" err="1" smtClean="0">
                <a:solidFill>
                  <a:srgbClr val="3366FF"/>
                </a:solidFill>
              </a:rPr>
              <a:t>mul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r4, 10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add r5,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add r2, r2, r1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26652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Within or Across Thread Parallelism (ILP vs. TLP</a:t>
            </a:r>
            <a:r>
              <a:rPr lang="en-US" sz="2400" dirty="0" smtClean="0"/>
              <a:t>) (ref)</a:t>
            </a:r>
            <a:endParaRPr lang="en-US" sz="24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Assume:</a:t>
            </a:r>
          </a:p>
          <a:p>
            <a:pPr lvl="1"/>
            <a:r>
              <a:rPr lang="en-US" sz="2400" dirty="0"/>
              <a:t>kernel: 256-thread Blocks</a:t>
            </a:r>
          </a:p>
          <a:p>
            <a:pPr lvl="1"/>
            <a:r>
              <a:rPr lang="en-US" sz="2400" dirty="0"/>
              <a:t>4 independent instructions for each global memory load,</a:t>
            </a:r>
          </a:p>
          <a:p>
            <a:pPr lvl="1"/>
            <a:r>
              <a:rPr lang="en-US" sz="2400" dirty="0"/>
              <a:t>thread: 21 registers</a:t>
            </a:r>
          </a:p>
          <a:p>
            <a:pPr lvl="1"/>
            <a:r>
              <a:rPr lang="en-US" sz="2400" dirty="0"/>
              <a:t>global loads: </a:t>
            </a:r>
            <a:r>
              <a:rPr lang="en-US" sz="2400" dirty="0" smtClean="0"/>
              <a:t>400 </a:t>
            </a:r>
            <a:r>
              <a:rPr lang="en-US" sz="2400" dirty="0"/>
              <a:t>cycles </a:t>
            </a:r>
          </a:p>
          <a:p>
            <a:pPr lvl="1"/>
            <a:r>
              <a:rPr lang="en-US" sz="2400" b="1" dirty="0" smtClean="0"/>
              <a:t>6</a:t>
            </a:r>
            <a:r>
              <a:rPr lang="en-US" sz="2400" dirty="0" smtClean="0"/>
              <a:t> </a:t>
            </a:r>
            <a:r>
              <a:rPr lang="en-US" sz="2400" dirty="0"/>
              <a:t>Blocks can run on each </a:t>
            </a:r>
            <a:r>
              <a:rPr lang="en-US" sz="2400" dirty="0" smtClean="0"/>
              <a:t>SM (32K / (256 * 21))</a:t>
            </a:r>
          </a:p>
          <a:p>
            <a:pPr lvl="1"/>
            <a:r>
              <a:rPr lang="en-US" sz="2400" dirty="0" smtClean="0"/>
              <a:t>Need 400 / (4 * 2) 50 Warps to hide latency</a:t>
            </a:r>
          </a:p>
          <a:p>
            <a:pPr lvl="1"/>
            <a:r>
              <a:rPr lang="en-US" sz="2400" dirty="0" smtClean="0"/>
              <a:t>6 Blocks have 256 / 32 x 6 = 48 warps</a:t>
            </a:r>
            <a:endParaRPr lang="en-US" sz="2400" dirty="0"/>
          </a:p>
          <a:p>
            <a:r>
              <a:rPr lang="en-US" sz="2400" dirty="0"/>
              <a:t>If a Compiler can use one more register to change the dependence pattern so that 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 independent instructions exist for each global memory load</a:t>
            </a:r>
          </a:p>
          <a:p>
            <a:pPr lvl="1"/>
            <a:r>
              <a:rPr lang="en-US" sz="2400" dirty="0"/>
              <a:t>Only </a:t>
            </a:r>
            <a:r>
              <a:rPr lang="en-US" sz="2400" b="1" dirty="0" smtClean="0"/>
              <a:t>5</a:t>
            </a:r>
            <a:r>
              <a:rPr lang="en-US" sz="2400" dirty="0" smtClean="0"/>
              <a:t> blocks can </a:t>
            </a:r>
            <a:r>
              <a:rPr lang="en-US" sz="2400" dirty="0"/>
              <a:t>run on each SM</a:t>
            </a:r>
          </a:p>
          <a:p>
            <a:pPr lvl="1"/>
            <a:r>
              <a:rPr lang="en-US" sz="2400" dirty="0" smtClean="0"/>
              <a:t>Need 400</a:t>
            </a:r>
            <a:r>
              <a:rPr lang="en-US" sz="2400" dirty="0"/>
              <a:t>/(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*2) </a:t>
            </a:r>
            <a:r>
              <a:rPr lang="en-US" sz="2400" dirty="0"/>
              <a:t>= </a:t>
            </a:r>
            <a:r>
              <a:rPr lang="en-US" sz="2400" dirty="0" smtClean="0"/>
              <a:t>25 Warps </a:t>
            </a:r>
            <a:r>
              <a:rPr lang="en-US" sz="2400" dirty="0"/>
              <a:t>to tolerate the memory latency</a:t>
            </a:r>
          </a:p>
          <a:p>
            <a:pPr lvl="1"/>
            <a:r>
              <a:rPr lang="en-US" sz="2400" dirty="0" smtClean="0"/>
              <a:t>Five Blocks </a:t>
            </a:r>
            <a:r>
              <a:rPr lang="en-US" sz="2400" dirty="0"/>
              <a:t>have </a:t>
            </a:r>
            <a:r>
              <a:rPr lang="en-US" sz="2400" dirty="0" smtClean="0"/>
              <a:t>40 Warps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Conclusion: could be better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registers is my kernel using?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381000"/>
            <a:ext cx="9144000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NVCC flag: -</a:t>
            </a:r>
            <a:r>
              <a:rPr lang="en-US" sz="2400" b="1" dirty="0" err="1" smtClean="0">
                <a:solidFill>
                  <a:srgbClr val="FF0000"/>
                </a:solidFill>
              </a:rPr>
              <a:t>ptxas</a:t>
            </a:r>
            <a:r>
              <a:rPr lang="en-US" sz="2400" b="1" dirty="0" smtClean="0">
                <a:solidFill>
                  <a:srgbClr val="FF0000"/>
                </a:solidFill>
              </a:rPr>
              <a:t>-options="-v“</a:t>
            </a:r>
          </a:p>
          <a:p>
            <a:pPr lvl="1"/>
            <a:endParaRPr lang="en-US" sz="2000" dirty="0" smtClean="0"/>
          </a:p>
          <a:p>
            <a:r>
              <a:rPr lang="en-US" sz="2000" dirty="0" err="1" smtClean="0"/>
              <a:t>ptxas</a:t>
            </a:r>
            <a:r>
              <a:rPr lang="en-US" sz="2000" dirty="0" smtClean="0"/>
              <a:t> info : Compiling entry function '</a:t>
            </a:r>
            <a:r>
              <a:rPr lang="en-US" sz="2000" dirty="0" err="1" smtClean="0"/>
              <a:t>acos_main</a:t>
            </a:r>
            <a:r>
              <a:rPr lang="en-US" sz="2000" dirty="0" smtClean="0"/>
              <a:t>'</a:t>
            </a:r>
            <a:br>
              <a:rPr lang="en-US" sz="2000" dirty="0" smtClean="0"/>
            </a:br>
            <a:r>
              <a:rPr lang="en-US" sz="2000" dirty="0" err="1" smtClean="0"/>
              <a:t>ptxas</a:t>
            </a:r>
            <a:r>
              <a:rPr lang="en-US" sz="2000" dirty="0" smtClean="0"/>
              <a:t> info : Used 4 registers, 60+56 bytes </a:t>
            </a:r>
            <a:r>
              <a:rPr lang="en-US" sz="2000" dirty="0" err="1" smtClean="0"/>
              <a:t>lmem</a:t>
            </a:r>
            <a:r>
              <a:rPr lang="en-US" sz="2000" dirty="0" smtClean="0"/>
              <a:t>, 44+40 bytes </a:t>
            </a:r>
            <a:r>
              <a:rPr lang="en-US" sz="2000" dirty="0" err="1" smtClean="0"/>
              <a:t>smem</a:t>
            </a:r>
            <a:r>
              <a:rPr lang="en-US" sz="2000" dirty="0" smtClean="0"/>
              <a:t>, 20 bytes </a:t>
            </a:r>
            <a:r>
              <a:rPr lang="en-US" sz="2000" dirty="0" err="1" smtClean="0"/>
              <a:t>cmem</a:t>
            </a:r>
            <a:r>
              <a:rPr lang="en-US" sz="2000" dirty="0" smtClean="0"/>
              <a:t>[1], 12 bytes </a:t>
            </a:r>
            <a:r>
              <a:rPr lang="en-US" sz="2000" dirty="0" err="1" smtClean="0"/>
              <a:t>cmem</a:t>
            </a:r>
            <a:r>
              <a:rPr lang="en-US" sz="2000" dirty="0" smtClean="0"/>
              <a:t>[14]</a:t>
            </a:r>
            <a:br>
              <a:rPr lang="en-US" sz="2000" dirty="0" smtClean="0"/>
            </a:br>
            <a:endParaRPr lang="en-US" sz="2000" b="1" dirty="0" smtClean="0"/>
          </a:p>
          <a:p>
            <a:r>
              <a:rPr lang="en-US" sz="2000" b="1" dirty="0" smtClean="0"/>
              <a:t>For shared memory per block:</a:t>
            </a:r>
          </a:p>
          <a:p>
            <a:pPr lvl="1"/>
            <a:r>
              <a:rPr lang="en-US" sz="1600" b="1" dirty="0" smtClean="0"/>
              <a:t>44 bytes explicitly allocated by the user</a:t>
            </a:r>
          </a:p>
          <a:p>
            <a:pPr lvl="1"/>
            <a:r>
              <a:rPr lang="en-US" sz="1600" b="1" dirty="0" smtClean="0"/>
              <a:t>40 were implicitly allocated by the system/compiler</a:t>
            </a:r>
          </a:p>
          <a:p>
            <a:r>
              <a:rPr lang="en-US" sz="2000" b="1" dirty="0" err="1" smtClean="0"/>
              <a:t>Lmem</a:t>
            </a:r>
            <a:r>
              <a:rPr lang="en-US" sz="2000" b="1" dirty="0" smtClean="0"/>
              <a:t>: </a:t>
            </a:r>
          </a:p>
          <a:p>
            <a:pPr lvl="1"/>
            <a:r>
              <a:rPr lang="en-US" sz="1600" b="1" dirty="0" smtClean="0"/>
              <a:t>local memory per thread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Constant:</a:t>
            </a:r>
          </a:p>
          <a:p>
            <a:pPr lvl="1"/>
            <a:r>
              <a:rPr lang="en-US" sz="1600" b="1" dirty="0" smtClean="0"/>
              <a:t>Program variables [1]</a:t>
            </a:r>
          </a:p>
          <a:p>
            <a:pPr lvl="1"/>
            <a:r>
              <a:rPr lang="en-US" sz="1600" b="1" dirty="0" smtClean="0"/>
              <a:t>Compiler generated constants [14]</a:t>
            </a:r>
          </a:p>
          <a:p>
            <a:pPr lvl="1"/>
            <a:endParaRPr lang="en-US" sz="1600" b="1" dirty="0" smtClean="0"/>
          </a:p>
          <a:p>
            <a:r>
              <a:rPr lang="en-US" sz="2000" b="1" dirty="0" smtClean="0"/>
              <a:t>Double-check this please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41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Occupancy Calculator	</a:t>
            </a:r>
            <a:endParaRPr lang="en-US" dirty="0"/>
          </a:p>
        </p:txBody>
      </p:sp>
      <p:pic>
        <p:nvPicPr>
          <p:cNvPr id="5" name="Content Placeholder 4" descr="occupancy_calculator_exa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405845"/>
          </a:xfrm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http://developer.download.nvidia.com/compute/cuda/3_2_prod/sdk/docs/CUDA_Occupancy_Calculator.xls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289451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Constants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477000" cy="47244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800" dirty="0"/>
              <a:t>Immediate address constants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/>
              <a:t>Indexed address constants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/>
              <a:t>Constants stored in DRAM, and cached on chip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400" dirty="0"/>
              <a:t>L1 per SM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400" dirty="0"/>
              <a:t>64KB total in DRAM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/>
              <a:t>A constant value can be broadcast to all threads in a Warp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400" dirty="0"/>
              <a:t>Extremely efficient way of accessing a value that is common for all threads in a </a:t>
            </a:r>
            <a:r>
              <a:rPr lang="en-US" sz="2400" dirty="0" smtClean="0"/>
              <a:t>Block</a:t>
            </a:r>
            <a:endParaRPr lang="en-US" sz="2400" dirty="0"/>
          </a:p>
          <a:p>
            <a:pPr marL="457200" indent="-4572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01381" name="AutoShape 5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</a:t>
            </a:r>
            <a:endParaRPr lang="en-US" sz="2000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$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8018463" y="3487738"/>
            <a:ext cx="1349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L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1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Shared</a:t>
            </a:r>
            <a:endParaRPr lang="en-US" sz="2000"/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Mem</a:t>
            </a:r>
            <a:endParaRPr lang="en-US" sz="2000"/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8" name="Freeform 42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0" name="Freeform 44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2" name="Freeform 46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4" name="Freeform 48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6" name="Freeform 50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7" name="Line 51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8" name="Freeform 52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9" name="Line 53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0" name="Freeform 54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101432" name="Line 56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3" name="Freeform 57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5" name="Freeform 59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6" name="Freeform 60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7" name="Freeform 61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8" name="Freeform 62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9" name="Freeform 63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96000" y="838200"/>
            <a:ext cx="2971800" cy="3124200"/>
            <a:chOff x="3410" y="1469"/>
            <a:chExt cx="2218" cy="270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10" y="1469"/>
              <a:ext cx="2218" cy="209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 Narrow" pitchFamily="34" charset="0"/>
                </a:rPr>
                <a:t>Device</a:t>
              </a:r>
              <a:endParaRPr lang="en-US">
                <a:solidFill>
                  <a:srgbClr val="003300"/>
                </a:solidFill>
                <a:latin typeface="Arial Narrow" pitchFamily="34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023" y="1647"/>
              <a:ext cx="1554" cy="1004"/>
              <a:chOff x="3820" y="4577"/>
              <a:chExt cx="4116" cy="26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 Narrow" pitchFamily="34" charset="0"/>
                  </a:rPr>
                  <a:t>Grid 1</a:t>
                </a:r>
                <a:endParaRPr lang="en-US">
                  <a:solidFill>
                    <a:srgbClr val="0033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(0, 0)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(1, 0)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(2, 0)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42" name="Group 13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(0, 1)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(1, 1)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(2, 1)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510" y="2878"/>
              <a:ext cx="1765" cy="1295"/>
              <a:chOff x="1972" y="8931"/>
              <a:chExt cx="4676" cy="3430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 Narrow" pitchFamily="34" charset="0"/>
                  </a:rPr>
                  <a:t>Block (1, 1)</a:t>
                </a:r>
                <a:endParaRPr lang="en-US">
                  <a:solidFill>
                    <a:srgbClr val="0033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5" name="Group 28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2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6" name="Group 34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2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7" name="Group 40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1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>
              <a:off x="3510" y="2255"/>
              <a:ext cx="1067" cy="6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5022" y="2255"/>
              <a:ext cx="243" cy="6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4144" y="2581"/>
              <a:ext cx="411" cy="2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5022" y="2581"/>
              <a:ext cx="100" cy="3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Grids of Blocks of Threads: Dimension Limits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of Blocks </a:t>
            </a:r>
            <a:r>
              <a:rPr lang="en-US" b="1" dirty="0" smtClean="0">
                <a:solidFill>
                  <a:srgbClr val="C00000"/>
                </a:solidFill>
              </a:rPr>
              <a:t>1D, 2D, or 3D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Max </a:t>
            </a:r>
            <a:r>
              <a:rPr lang="en-US" dirty="0" smtClean="0"/>
              <a:t>x, y and z: </a:t>
            </a:r>
            <a:r>
              <a:rPr lang="en-US" b="1" dirty="0">
                <a:solidFill>
                  <a:srgbClr val="0000FF"/>
                </a:solidFill>
              </a:rPr>
              <a:t>65535</a:t>
            </a:r>
          </a:p>
          <a:p>
            <a:r>
              <a:rPr lang="en-US" dirty="0" smtClean="0"/>
              <a:t>Block </a:t>
            </a:r>
            <a:r>
              <a:rPr lang="en-US" dirty="0"/>
              <a:t>of Threads: </a:t>
            </a:r>
            <a:r>
              <a:rPr lang="en-US" b="1" dirty="0">
                <a:solidFill>
                  <a:srgbClr val="C00000"/>
                </a:solidFill>
              </a:rPr>
              <a:t>1D, 2D, or 3D</a:t>
            </a:r>
          </a:p>
          <a:p>
            <a:pPr lvl="1"/>
            <a:r>
              <a:rPr lang="en-US" dirty="0"/>
              <a:t>Max number of threads: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x: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y: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z: </a:t>
            </a:r>
            <a:r>
              <a:rPr lang="en-US" b="1" dirty="0" smtClean="0"/>
              <a:t>64</a:t>
            </a:r>
            <a:endParaRPr lang="en-US" dirty="0"/>
          </a:p>
          <a:p>
            <a:r>
              <a:rPr lang="en-US" sz="2400" dirty="0"/>
              <a:t>Limits apply to Compute Capability </a:t>
            </a:r>
            <a:r>
              <a:rPr lang="en-US" sz="2400" dirty="0" smtClean="0"/>
              <a:t>2.0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GTX480 </a:t>
            </a:r>
            <a:r>
              <a:rPr lang="en-US" b="1" dirty="0">
                <a:solidFill>
                  <a:srgbClr val="0000FF"/>
                </a:solidFill>
              </a:rPr>
              <a:t>= </a:t>
            </a:r>
            <a:r>
              <a:rPr lang="en-US" b="1" dirty="0" smtClean="0">
                <a:solidFill>
                  <a:srgbClr val="0000FF"/>
                </a:solidFill>
              </a:rPr>
              <a:t>2.0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Shared Memory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019800" cy="5334000"/>
          </a:xfrm>
          <a:noFill/>
          <a:ln/>
        </p:spPr>
        <p:txBody>
          <a:bodyPr/>
          <a:lstStyle/>
          <a:p>
            <a:pPr marL="457200" indent="-457200"/>
            <a:r>
              <a:rPr lang="en-US" sz="2400" dirty="0"/>
              <a:t>Each SM has 16 </a:t>
            </a:r>
            <a:r>
              <a:rPr lang="en-US" sz="2400" dirty="0" smtClean="0"/>
              <a:t>KB or </a:t>
            </a:r>
            <a:r>
              <a:rPr lang="en-US" sz="2400" dirty="0" smtClean="0"/>
              <a:t>48KB or 96KB </a:t>
            </a:r>
            <a:r>
              <a:rPr lang="en-US" sz="2400" dirty="0"/>
              <a:t>of Shared Memory</a:t>
            </a:r>
          </a:p>
          <a:p>
            <a:pPr marL="974725" lvl="1" indent="-403225"/>
            <a:r>
              <a:rPr lang="en-US" sz="2000" dirty="0" smtClean="0"/>
              <a:t>32 </a:t>
            </a:r>
            <a:r>
              <a:rPr lang="en-US" sz="2000" dirty="0"/>
              <a:t>banks of </a:t>
            </a:r>
            <a:r>
              <a:rPr lang="en-US" sz="2000" dirty="0" smtClean="0"/>
              <a:t>32-bit </a:t>
            </a:r>
            <a:r>
              <a:rPr lang="en-US" sz="2000" dirty="0"/>
              <a:t>words</a:t>
            </a:r>
          </a:p>
          <a:p>
            <a:pPr marL="457200" indent="-457200"/>
            <a:r>
              <a:rPr lang="en-US" sz="2400" dirty="0"/>
              <a:t>CUDA uses Shared Memory as shared storage visible to all threads in a thread block</a:t>
            </a:r>
          </a:p>
          <a:p>
            <a:pPr marL="974725" lvl="1" indent="-403225"/>
            <a:r>
              <a:rPr lang="en-US" sz="2000" dirty="0"/>
              <a:t>read and write access</a:t>
            </a:r>
          </a:p>
          <a:p>
            <a:pPr marL="457200" indent="-457200"/>
            <a:r>
              <a:rPr lang="en-US" sz="2400" dirty="0"/>
              <a:t>Not used explicitly for pixel </a:t>
            </a:r>
            <a:r>
              <a:rPr lang="en-US" sz="2400" dirty="0" err="1"/>
              <a:t>shader</a:t>
            </a:r>
            <a:r>
              <a:rPr lang="en-US" sz="2400" dirty="0"/>
              <a:t> programs</a:t>
            </a:r>
          </a:p>
          <a:p>
            <a:pPr marL="974725" lvl="1" indent="-403225"/>
            <a:r>
              <a:rPr lang="en-US" sz="2000" dirty="0"/>
              <a:t>we dislike pixels talking to each other </a:t>
            </a:r>
          </a:p>
          <a:p>
            <a:pPr marL="457200" indent="-457200"/>
            <a:r>
              <a:rPr lang="en-US" sz="2400" dirty="0">
                <a:sym typeface="Wingdings" pitchFamily="2" charset="2"/>
              </a:rPr>
              <a:t>Key Performance Enhancement</a:t>
            </a:r>
          </a:p>
          <a:p>
            <a:pPr marL="857250" lvl="1" indent="-457200"/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Move data in Shared memory</a:t>
            </a:r>
          </a:p>
          <a:p>
            <a:pPr marL="857250" lvl="1" indent="-457200"/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Operate in there</a:t>
            </a:r>
          </a:p>
        </p:txBody>
      </p:sp>
      <p:sp>
        <p:nvSpPr>
          <p:cNvPr id="102405" name="AutoShape 5"/>
          <p:cNvSpPr>
            <a:spLocks noChangeAspect="1" noChangeArrowheads="1" noTextEdit="1"/>
          </p:cNvSpPr>
          <p:nvPr/>
        </p:nvSpPr>
        <p:spPr bwMode="auto">
          <a:xfrm>
            <a:off x="6343650" y="1338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719888" y="2838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719888" y="2838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6750050" y="1360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750050" y="1360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7473950" y="1411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7519988" y="1411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7456488" y="1584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7537450" y="1584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750050" y="2127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750050" y="2127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7100888" y="2178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6991350" y="2351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6931025" y="2892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6800850" y="2892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7099300" y="2979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</a:t>
            </a:r>
            <a:endParaRPr lang="en-US" sz="2000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7108825" y="3106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7539038" y="2892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7539038" y="2892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7646988" y="2979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</a:t>
            </a:r>
            <a:endParaRPr lang="en-US" sz="2000"/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7729538" y="2979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7656513" y="3106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7720013" y="3106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7964488" y="2892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7964488" y="2892425"/>
            <a:ext cx="365125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7974013" y="2979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Shared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8021638" y="3106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Mem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6750050" y="3549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6750050" y="3549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7029450" y="3681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6750050" y="4314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6750050" y="4314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6954838" y="4448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7600950" y="4314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7600950" y="4314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7820025" y="4448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>
            <a:off x="7539038" y="2563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2" name="Freeform 42"/>
          <p:cNvSpPr>
            <a:spLocks/>
          </p:cNvSpPr>
          <p:nvPr/>
        </p:nvSpPr>
        <p:spPr bwMode="auto">
          <a:xfrm>
            <a:off x="7500938" y="2759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3" name="Line 43"/>
          <p:cNvSpPr>
            <a:spLocks noChangeShapeType="1"/>
          </p:cNvSpPr>
          <p:nvPr/>
        </p:nvSpPr>
        <p:spPr bwMode="auto">
          <a:xfrm>
            <a:off x="7113588" y="3986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4" name="Freeform 44"/>
          <p:cNvSpPr>
            <a:spLocks/>
          </p:cNvSpPr>
          <p:nvPr/>
        </p:nvSpPr>
        <p:spPr bwMode="auto">
          <a:xfrm>
            <a:off x="7073900" y="4235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5" name="Line 45"/>
          <p:cNvSpPr>
            <a:spLocks noChangeShapeType="1"/>
          </p:cNvSpPr>
          <p:nvPr/>
        </p:nvSpPr>
        <p:spPr bwMode="auto">
          <a:xfrm>
            <a:off x="7539038" y="1798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6" name="Freeform 46"/>
          <p:cNvSpPr>
            <a:spLocks/>
          </p:cNvSpPr>
          <p:nvPr/>
        </p:nvSpPr>
        <p:spPr bwMode="auto">
          <a:xfrm>
            <a:off x="7500938" y="2047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7" name="Line 47"/>
          <p:cNvSpPr>
            <a:spLocks noChangeShapeType="1"/>
          </p:cNvSpPr>
          <p:nvPr/>
        </p:nvSpPr>
        <p:spPr bwMode="auto">
          <a:xfrm>
            <a:off x="7113588" y="4752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8" name="Freeform 48"/>
          <p:cNvSpPr>
            <a:spLocks/>
          </p:cNvSpPr>
          <p:nvPr/>
        </p:nvSpPr>
        <p:spPr bwMode="auto">
          <a:xfrm>
            <a:off x="7073900" y="4892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9" name="Line 49"/>
          <p:cNvSpPr>
            <a:spLocks noChangeShapeType="1"/>
          </p:cNvSpPr>
          <p:nvPr/>
        </p:nvSpPr>
        <p:spPr bwMode="auto">
          <a:xfrm>
            <a:off x="7964488" y="4752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0" name="Freeform 50"/>
          <p:cNvSpPr>
            <a:spLocks/>
          </p:cNvSpPr>
          <p:nvPr/>
        </p:nvSpPr>
        <p:spPr bwMode="auto">
          <a:xfrm>
            <a:off x="7926388" y="5111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1" name="Line 51"/>
          <p:cNvSpPr>
            <a:spLocks noChangeShapeType="1"/>
          </p:cNvSpPr>
          <p:nvPr/>
        </p:nvSpPr>
        <p:spPr bwMode="auto">
          <a:xfrm>
            <a:off x="7964488" y="3986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2" name="Freeform 52"/>
          <p:cNvSpPr>
            <a:spLocks/>
          </p:cNvSpPr>
          <p:nvPr/>
        </p:nvSpPr>
        <p:spPr bwMode="auto">
          <a:xfrm>
            <a:off x="7926388" y="4235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3" name="Line 53"/>
          <p:cNvSpPr>
            <a:spLocks noChangeShapeType="1"/>
          </p:cNvSpPr>
          <p:nvPr/>
        </p:nvSpPr>
        <p:spPr bwMode="auto">
          <a:xfrm>
            <a:off x="8147050" y="3330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4" name="Freeform 54"/>
          <p:cNvSpPr>
            <a:spLocks/>
          </p:cNvSpPr>
          <p:nvPr/>
        </p:nvSpPr>
        <p:spPr bwMode="auto">
          <a:xfrm>
            <a:off x="8108950" y="3470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5" name="Rectangle 55"/>
          <p:cNvSpPr>
            <a:spLocks noChangeArrowheads="1"/>
          </p:cNvSpPr>
          <p:nvPr/>
        </p:nvSpPr>
        <p:spPr bwMode="auto">
          <a:xfrm>
            <a:off x="7173913" y="3106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102456" name="Line 56"/>
          <p:cNvSpPr>
            <a:spLocks noChangeShapeType="1"/>
          </p:cNvSpPr>
          <p:nvPr/>
        </p:nvSpPr>
        <p:spPr bwMode="auto">
          <a:xfrm>
            <a:off x="7023100" y="3330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7" name="Freeform 57"/>
          <p:cNvSpPr>
            <a:spLocks/>
          </p:cNvSpPr>
          <p:nvPr/>
        </p:nvSpPr>
        <p:spPr bwMode="auto">
          <a:xfrm>
            <a:off x="6983413" y="3470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7721600" y="3330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9" name="Freeform 59"/>
          <p:cNvSpPr>
            <a:spLocks/>
          </p:cNvSpPr>
          <p:nvPr/>
        </p:nvSpPr>
        <p:spPr bwMode="auto">
          <a:xfrm>
            <a:off x="7681913" y="3470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0" name="Freeform 60"/>
          <p:cNvSpPr>
            <a:spLocks/>
          </p:cNvSpPr>
          <p:nvPr/>
        </p:nvSpPr>
        <p:spPr bwMode="auto">
          <a:xfrm>
            <a:off x="6554788" y="3111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1" name="Freeform 61"/>
          <p:cNvSpPr>
            <a:spLocks/>
          </p:cNvSpPr>
          <p:nvPr/>
        </p:nvSpPr>
        <p:spPr bwMode="auto">
          <a:xfrm>
            <a:off x="6670675" y="3071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2" name="Freeform 62"/>
          <p:cNvSpPr>
            <a:spLocks/>
          </p:cNvSpPr>
          <p:nvPr/>
        </p:nvSpPr>
        <p:spPr bwMode="auto">
          <a:xfrm>
            <a:off x="6445250" y="3001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3" name="Freeform 63"/>
          <p:cNvSpPr>
            <a:spLocks/>
          </p:cNvSpPr>
          <p:nvPr/>
        </p:nvSpPr>
        <p:spPr bwMode="auto">
          <a:xfrm>
            <a:off x="6670675" y="2962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Shared Memory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62484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In a parallel machine, many threads access memory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Therefore, memory is divided into banks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Essential to achieve high bandwidth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Each bank can service one address per </a:t>
            </a:r>
            <a:r>
              <a:rPr lang="en-US" sz="2800" b="1" dirty="0" smtClean="0"/>
              <a:t>two cycles</a:t>
            </a: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A memory can service as many simultaneous accesses as it has banks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Multiple simultaneous accesses to a bank result in a bank conflict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Conflicting accesses are serialized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934200" y="1143000"/>
            <a:ext cx="1981200" cy="4648200"/>
            <a:chOff x="4656" y="1488"/>
            <a:chExt cx="768" cy="206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656" y="3312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Bank </a:t>
              </a:r>
              <a:r>
                <a:rPr lang="en-US" dirty="0" smtClean="0">
                  <a:solidFill>
                    <a:schemeClr val="bg1"/>
                  </a:solidFill>
                </a:rPr>
                <a:t>31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656" y="2688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7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656" y="2514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6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4656" y="2346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5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656" y="2172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Bank 4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4656" y="1998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3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656" y="1830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2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4656" y="1656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1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4656" y="1488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0</a:t>
              </a:r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5010" y="3000"/>
              <a:ext cx="48" cy="240"/>
              <a:chOff x="2400" y="2832"/>
              <a:chExt cx="48" cy="240"/>
            </a:xfrm>
            <a:grpFill/>
          </p:grpSpPr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2400" y="292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36609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Uses:</a:t>
            </a:r>
          </a:p>
          <a:p>
            <a:pPr lvl="1"/>
            <a:r>
              <a:rPr lang="en-US" sz="2000" b="1" dirty="0" smtClean="0"/>
              <a:t>Inter-thread communication within a block</a:t>
            </a:r>
          </a:p>
          <a:p>
            <a:pPr lvl="1"/>
            <a:r>
              <a:rPr lang="en-US" sz="2000" b="1" dirty="0" smtClean="0"/>
              <a:t>Cache data to reduce redundant global memory accesses</a:t>
            </a:r>
          </a:p>
          <a:p>
            <a:pPr lvl="1"/>
            <a:r>
              <a:rPr lang="en-US" sz="2000" b="1" dirty="0" smtClean="0"/>
              <a:t>Use it to improve global memory access patterns</a:t>
            </a:r>
          </a:p>
          <a:p>
            <a:r>
              <a:rPr lang="en-US" sz="2400" b="1" dirty="0" smtClean="0"/>
              <a:t>Organization: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32</a:t>
            </a:r>
            <a:r>
              <a:rPr lang="en-US" sz="2000" b="1" dirty="0" smtClean="0"/>
              <a:t> banks, </a:t>
            </a:r>
            <a:r>
              <a:rPr lang="en-US" sz="2000" b="1" dirty="0" smtClean="0">
                <a:solidFill>
                  <a:srgbClr val="C00000"/>
                </a:solidFill>
              </a:rPr>
              <a:t>4-byte</a:t>
            </a:r>
            <a:r>
              <a:rPr lang="en-US" sz="2000" b="1" dirty="0" smtClean="0"/>
              <a:t> wide banks</a:t>
            </a:r>
          </a:p>
          <a:p>
            <a:pPr lvl="1"/>
            <a:r>
              <a:rPr lang="en-US" sz="2000" b="1" dirty="0" smtClean="0"/>
              <a:t>Successive 4-byte words belong to different banks</a:t>
            </a:r>
          </a:p>
          <a:p>
            <a:r>
              <a:rPr lang="en-US" sz="2400" b="1" dirty="0" smtClean="0"/>
              <a:t>Performance:</a:t>
            </a:r>
          </a:p>
          <a:p>
            <a:pPr lvl="1"/>
            <a:r>
              <a:rPr lang="en-US" sz="2000" b="1" dirty="0" smtClean="0"/>
              <a:t>4 bytes per bank per 2 clocks per multiprocessor</a:t>
            </a:r>
          </a:p>
          <a:p>
            <a:pPr lvl="1"/>
            <a:r>
              <a:rPr lang="en-US" sz="2000" b="1" dirty="0" err="1" smtClean="0">
                <a:solidFill>
                  <a:schemeClr val="tx1"/>
                </a:solidFill>
              </a:rPr>
              <a:t>smemaccesses</a:t>
            </a:r>
            <a:r>
              <a:rPr lang="en-US" sz="2000" b="1" dirty="0" smtClean="0">
                <a:solidFill>
                  <a:schemeClr val="tx1"/>
                </a:solidFill>
              </a:rPr>
              <a:t> are issued per 32 threads (warp)</a:t>
            </a:r>
          </a:p>
          <a:p>
            <a:pPr lvl="2"/>
            <a:r>
              <a:rPr lang="en-US" sz="1800" b="1" dirty="0" smtClean="0"/>
              <a:t>per 16-threads for GPUs prior to Fermi</a:t>
            </a:r>
          </a:p>
          <a:p>
            <a:pPr lvl="1"/>
            <a:r>
              <a:rPr lang="en-US" sz="2000" b="1" dirty="0" smtClean="0"/>
              <a:t>serialization: </a:t>
            </a:r>
            <a:r>
              <a:rPr 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</a:rPr>
              <a:t> threads of 32 access different 4-byte words in the same bank,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</a:rPr>
              <a:t> accesses are executed serially</a:t>
            </a:r>
          </a:p>
          <a:p>
            <a:pPr lvl="1"/>
            <a:r>
              <a:rPr lang="en-US" sz="2000" b="1" dirty="0" smtClean="0"/>
              <a:t>multicast: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</a:rPr>
              <a:t> threads access </a:t>
            </a:r>
            <a:r>
              <a:rPr lang="en-US" sz="2000" b="1" i="1" dirty="0" smtClean="0">
                <a:solidFill>
                  <a:srgbClr val="C00000"/>
                </a:solidFill>
              </a:rPr>
              <a:t>the same word </a:t>
            </a:r>
            <a:r>
              <a:rPr lang="en-US" sz="2000" b="1" i="1" dirty="0" smtClean="0">
                <a:solidFill>
                  <a:schemeClr val="tx1"/>
                </a:solidFill>
              </a:rPr>
              <a:t>in one fetch</a:t>
            </a:r>
          </a:p>
          <a:p>
            <a:pPr lvl="2"/>
            <a:r>
              <a:rPr lang="en-US" sz="1800" b="1" dirty="0" smtClean="0"/>
              <a:t>Could be different bytes within the same word</a:t>
            </a:r>
          </a:p>
          <a:p>
            <a:pPr lvl="2"/>
            <a:r>
              <a:rPr lang="en-US" sz="1800" b="1" dirty="0" smtClean="0"/>
              <a:t>Prior to Fermi, only broadcast was available, sub-word accesses within the same bank caused serialization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7800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Shared Memory Accesses</a:t>
            </a:r>
            <a:endParaRPr lang="en-US" sz="2400" dirty="0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4343400" y="9906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343400" y="1371600"/>
            <a:ext cx="304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343400" y="1752600"/>
            <a:ext cx="304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8"/>
          <p:cNvGrpSpPr/>
          <p:nvPr/>
        </p:nvGrpSpPr>
        <p:grpSpPr>
          <a:xfrm>
            <a:off x="228600" y="2590800"/>
            <a:ext cx="3733800" cy="228600"/>
            <a:chOff x="1447800" y="1371600"/>
            <a:chExt cx="4876800" cy="381000"/>
          </a:xfrm>
        </p:grpSpPr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1447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7526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20574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23622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6670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2971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Rectangle 14"/>
            <p:cNvSpPr>
              <a:spLocks noChangeArrowheads="1"/>
            </p:cNvSpPr>
            <p:nvPr/>
          </p:nvSpPr>
          <p:spPr bwMode="auto">
            <a:xfrm>
              <a:off x="32766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Rectangle 15"/>
            <p:cNvSpPr>
              <a:spLocks noChangeArrowheads="1"/>
            </p:cNvSpPr>
            <p:nvPr/>
          </p:nvSpPr>
          <p:spPr bwMode="auto">
            <a:xfrm>
              <a:off x="35814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38862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41910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6" name="Rectangle 18"/>
            <p:cNvSpPr>
              <a:spLocks noChangeArrowheads="1"/>
            </p:cNvSpPr>
            <p:nvPr/>
          </p:nvSpPr>
          <p:spPr bwMode="auto">
            <a:xfrm>
              <a:off x="4495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Rectangle 19"/>
            <p:cNvSpPr>
              <a:spLocks noChangeArrowheads="1"/>
            </p:cNvSpPr>
            <p:nvPr/>
          </p:nvSpPr>
          <p:spPr bwMode="auto">
            <a:xfrm>
              <a:off x="48006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Rectangle 20"/>
            <p:cNvSpPr>
              <a:spLocks noChangeArrowheads="1"/>
            </p:cNvSpPr>
            <p:nvPr/>
          </p:nvSpPr>
          <p:spPr bwMode="auto">
            <a:xfrm>
              <a:off x="51054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Rectangle 21"/>
            <p:cNvSpPr>
              <a:spLocks noChangeArrowheads="1"/>
            </p:cNvSpPr>
            <p:nvPr/>
          </p:nvSpPr>
          <p:spPr bwMode="auto">
            <a:xfrm>
              <a:off x="54102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Rectangle 22"/>
            <p:cNvSpPr>
              <a:spLocks noChangeArrowheads="1"/>
            </p:cNvSpPr>
            <p:nvPr/>
          </p:nvSpPr>
          <p:spPr bwMode="auto">
            <a:xfrm>
              <a:off x="57150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6019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28600" y="2971800"/>
            <a:ext cx="3733800" cy="228600"/>
            <a:chOff x="1447800" y="2133600"/>
            <a:chExt cx="4876800" cy="381000"/>
          </a:xfrm>
        </p:grpSpPr>
        <p:sp>
          <p:nvSpPr>
            <p:cNvPr id="135192" name="Rectangle 24"/>
            <p:cNvSpPr>
              <a:spLocks noChangeArrowheads="1"/>
            </p:cNvSpPr>
            <p:nvPr/>
          </p:nvSpPr>
          <p:spPr bwMode="auto">
            <a:xfrm>
              <a:off x="1447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17526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20574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5" name="Rectangle 27"/>
            <p:cNvSpPr>
              <a:spLocks noChangeArrowheads="1"/>
            </p:cNvSpPr>
            <p:nvPr/>
          </p:nvSpPr>
          <p:spPr bwMode="auto">
            <a:xfrm>
              <a:off x="23622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6" name="Rectangle 28"/>
            <p:cNvSpPr>
              <a:spLocks noChangeArrowheads="1"/>
            </p:cNvSpPr>
            <p:nvPr/>
          </p:nvSpPr>
          <p:spPr bwMode="auto">
            <a:xfrm>
              <a:off x="26670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7" name="Rectangle 29"/>
            <p:cNvSpPr>
              <a:spLocks noChangeArrowheads="1"/>
            </p:cNvSpPr>
            <p:nvPr/>
          </p:nvSpPr>
          <p:spPr bwMode="auto">
            <a:xfrm>
              <a:off x="2971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Rectangle 30"/>
            <p:cNvSpPr>
              <a:spLocks noChangeArrowheads="1"/>
            </p:cNvSpPr>
            <p:nvPr/>
          </p:nvSpPr>
          <p:spPr bwMode="auto">
            <a:xfrm>
              <a:off x="32766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9" name="Rectangle 31"/>
            <p:cNvSpPr>
              <a:spLocks noChangeArrowheads="1"/>
            </p:cNvSpPr>
            <p:nvPr/>
          </p:nvSpPr>
          <p:spPr bwMode="auto">
            <a:xfrm>
              <a:off x="35814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0" name="Rectangle 32"/>
            <p:cNvSpPr>
              <a:spLocks noChangeArrowheads="1"/>
            </p:cNvSpPr>
            <p:nvPr/>
          </p:nvSpPr>
          <p:spPr bwMode="auto">
            <a:xfrm>
              <a:off x="38862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1" name="Rectangle 33"/>
            <p:cNvSpPr>
              <a:spLocks noChangeArrowheads="1"/>
            </p:cNvSpPr>
            <p:nvPr/>
          </p:nvSpPr>
          <p:spPr bwMode="auto">
            <a:xfrm>
              <a:off x="41910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2" name="Rectangle 34"/>
            <p:cNvSpPr>
              <a:spLocks noChangeArrowheads="1"/>
            </p:cNvSpPr>
            <p:nvPr/>
          </p:nvSpPr>
          <p:spPr bwMode="auto">
            <a:xfrm>
              <a:off x="4495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3" name="Rectangle 35"/>
            <p:cNvSpPr>
              <a:spLocks noChangeArrowheads="1"/>
            </p:cNvSpPr>
            <p:nvPr/>
          </p:nvSpPr>
          <p:spPr bwMode="auto">
            <a:xfrm>
              <a:off x="48006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4" name="Rectangle 36"/>
            <p:cNvSpPr>
              <a:spLocks noChangeArrowheads="1"/>
            </p:cNvSpPr>
            <p:nvPr/>
          </p:nvSpPr>
          <p:spPr bwMode="auto">
            <a:xfrm>
              <a:off x="51054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5" name="Rectangle 37"/>
            <p:cNvSpPr>
              <a:spLocks noChangeArrowheads="1"/>
            </p:cNvSpPr>
            <p:nvPr/>
          </p:nvSpPr>
          <p:spPr bwMode="auto">
            <a:xfrm>
              <a:off x="54102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6" name="Rectangle 38"/>
            <p:cNvSpPr>
              <a:spLocks noChangeArrowheads="1"/>
            </p:cNvSpPr>
            <p:nvPr/>
          </p:nvSpPr>
          <p:spPr bwMode="auto">
            <a:xfrm>
              <a:off x="57150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7" name="Rectangle 39"/>
            <p:cNvSpPr>
              <a:spLocks noChangeArrowheads="1"/>
            </p:cNvSpPr>
            <p:nvPr/>
          </p:nvSpPr>
          <p:spPr bwMode="auto">
            <a:xfrm>
              <a:off x="6019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0"/>
          <p:cNvGrpSpPr/>
          <p:nvPr/>
        </p:nvGrpSpPr>
        <p:grpSpPr>
          <a:xfrm>
            <a:off x="228600" y="3429000"/>
            <a:ext cx="3810000" cy="228600"/>
            <a:chOff x="1447800" y="2895600"/>
            <a:chExt cx="4876800" cy="381000"/>
          </a:xfrm>
        </p:grpSpPr>
        <p:sp>
          <p:nvSpPr>
            <p:cNvPr id="135208" name="Rectangle 40"/>
            <p:cNvSpPr>
              <a:spLocks noChangeArrowheads="1"/>
            </p:cNvSpPr>
            <p:nvPr/>
          </p:nvSpPr>
          <p:spPr bwMode="auto">
            <a:xfrm>
              <a:off x="1447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9" name="Rectangle 41"/>
            <p:cNvSpPr>
              <a:spLocks noChangeArrowheads="1"/>
            </p:cNvSpPr>
            <p:nvPr/>
          </p:nvSpPr>
          <p:spPr bwMode="auto">
            <a:xfrm>
              <a:off x="17526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0" name="Rectangle 42"/>
            <p:cNvSpPr>
              <a:spLocks noChangeArrowheads="1"/>
            </p:cNvSpPr>
            <p:nvPr/>
          </p:nvSpPr>
          <p:spPr bwMode="auto">
            <a:xfrm>
              <a:off x="20574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1" name="Rectangle 43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2" name="Rectangle 44"/>
            <p:cNvSpPr>
              <a:spLocks noChangeArrowheads="1"/>
            </p:cNvSpPr>
            <p:nvPr/>
          </p:nvSpPr>
          <p:spPr bwMode="auto">
            <a:xfrm>
              <a:off x="26670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3" name="Rectangle 45"/>
            <p:cNvSpPr>
              <a:spLocks noChangeArrowheads="1"/>
            </p:cNvSpPr>
            <p:nvPr/>
          </p:nvSpPr>
          <p:spPr bwMode="auto">
            <a:xfrm>
              <a:off x="2971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4" name="Rectangle 46"/>
            <p:cNvSpPr>
              <a:spLocks noChangeArrowheads="1"/>
            </p:cNvSpPr>
            <p:nvPr/>
          </p:nvSpPr>
          <p:spPr bwMode="auto">
            <a:xfrm>
              <a:off x="32766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5" name="Rectangle 47"/>
            <p:cNvSpPr>
              <a:spLocks noChangeArrowheads="1"/>
            </p:cNvSpPr>
            <p:nvPr/>
          </p:nvSpPr>
          <p:spPr bwMode="auto">
            <a:xfrm>
              <a:off x="35814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6" name="Rectangle 48"/>
            <p:cNvSpPr>
              <a:spLocks noChangeArrowheads="1"/>
            </p:cNvSpPr>
            <p:nvPr/>
          </p:nvSpPr>
          <p:spPr bwMode="auto">
            <a:xfrm>
              <a:off x="38862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7" name="Rectangle 49"/>
            <p:cNvSpPr>
              <a:spLocks noChangeArrowheads="1"/>
            </p:cNvSpPr>
            <p:nvPr/>
          </p:nvSpPr>
          <p:spPr bwMode="auto">
            <a:xfrm>
              <a:off x="41910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8" name="Rectangle 50"/>
            <p:cNvSpPr>
              <a:spLocks noChangeArrowheads="1"/>
            </p:cNvSpPr>
            <p:nvPr/>
          </p:nvSpPr>
          <p:spPr bwMode="auto">
            <a:xfrm>
              <a:off x="4495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9" name="Rectangle 51"/>
            <p:cNvSpPr>
              <a:spLocks noChangeArrowheads="1"/>
            </p:cNvSpPr>
            <p:nvPr/>
          </p:nvSpPr>
          <p:spPr bwMode="auto">
            <a:xfrm>
              <a:off x="48006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0" name="Rectangle 52"/>
            <p:cNvSpPr>
              <a:spLocks noChangeArrowheads="1"/>
            </p:cNvSpPr>
            <p:nvPr/>
          </p:nvSpPr>
          <p:spPr bwMode="auto">
            <a:xfrm>
              <a:off x="51054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1" name="Rectangle 53"/>
            <p:cNvSpPr>
              <a:spLocks noChangeArrowheads="1"/>
            </p:cNvSpPr>
            <p:nvPr/>
          </p:nvSpPr>
          <p:spPr bwMode="auto">
            <a:xfrm>
              <a:off x="54102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2" name="Rectangle 54"/>
            <p:cNvSpPr>
              <a:spLocks noChangeArrowheads="1"/>
            </p:cNvSpPr>
            <p:nvPr/>
          </p:nvSpPr>
          <p:spPr bwMode="auto">
            <a:xfrm>
              <a:off x="57150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3" name="Rectangle 55"/>
            <p:cNvSpPr>
              <a:spLocks noChangeArrowheads="1"/>
            </p:cNvSpPr>
            <p:nvPr/>
          </p:nvSpPr>
          <p:spPr bwMode="auto">
            <a:xfrm>
              <a:off x="6019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1"/>
          <p:cNvGrpSpPr/>
          <p:nvPr/>
        </p:nvGrpSpPr>
        <p:grpSpPr>
          <a:xfrm>
            <a:off x="228600" y="3962400"/>
            <a:ext cx="3810000" cy="228600"/>
            <a:chOff x="1447800" y="3657600"/>
            <a:chExt cx="4876800" cy="381000"/>
          </a:xfrm>
        </p:grpSpPr>
        <p:sp>
          <p:nvSpPr>
            <p:cNvPr id="135224" name="Rectangle 56"/>
            <p:cNvSpPr>
              <a:spLocks noChangeArrowheads="1"/>
            </p:cNvSpPr>
            <p:nvPr/>
          </p:nvSpPr>
          <p:spPr bwMode="auto">
            <a:xfrm>
              <a:off x="1447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5" name="Rectangle 57"/>
            <p:cNvSpPr>
              <a:spLocks noChangeArrowheads="1"/>
            </p:cNvSpPr>
            <p:nvPr/>
          </p:nvSpPr>
          <p:spPr bwMode="auto">
            <a:xfrm>
              <a:off x="17526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Rectangle 58"/>
            <p:cNvSpPr>
              <a:spLocks noChangeArrowheads="1"/>
            </p:cNvSpPr>
            <p:nvPr/>
          </p:nvSpPr>
          <p:spPr bwMode="auto">
            <a:xfrm>
              <a:off x="20574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Rectangle 59"/>
            <p:cNvSpPr>
              <a:spLocks noChangeArrowheads="1"/>
            </p:cNvSpPr>
            <p:nvPr/>
          </p:nvSpPr>
          <p:spPr bwMode="auto">
            <a:xfrm>
              <a:off x="23622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Rectangle 60"/>
            <p:cNvSpPr>
              <a:spLocks noChangeArrowheads="1"/>
            </p:cNvSpPr>
            <p:nvPr/>
          </p:nvSpPr>
          <p:spPr bwMode="auto">
            <a:xfrm>
              <a:off x="26670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Rectangle 61"/>
            <p:cNvSpPr>
              <a:spLocks noChangeArrowheads="1"/>
            </p:cNvSpPr>
            <p:nvPr/>
          </p:nvSpPr>
          <p:spPr bwMode="auto">
            <a:xfrm>
              <a:off x="2971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Rectangle 62"/>
            <p:cNvSpPr>
              <a:spLocks noChangeArrowheads="1"/>
            </p:cNvSpPr>
            <p:nvPr/>
          </p:nvSpPr>
          <p:spPr bwMode="auto">
            <a:xfrm>
              <a:off x="32766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Rectangle 63"/>
            <p:cNvSpPr>
              <a:spLocks noChangeArrowheads="1"/>
            </p:cNvSpPr>
            <p:nvPr/>
          </p:nvSpPr>
          <p:spPr bwMode="auto">
            <a:xfrm>
              <a:off x="35814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Rectangle 64"/>
            <p:cNvSpPr>
              <a:spLocks noChangeArrowheads="1"/>
            </p:cNvSpPr>
            <p:nvPr/>
          </p:nvSpPr>
          <p:spPr bwMode="auto">
            <a:xfrm>
              <a:off x="38862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Rectangle 65"/>
            <p:cNvSpPr>
              <a:spLocks noChangeArrowheads="1"/>
            </p:cNvSpPr>
            <p:nvPr/>
          </p:nvSpPr>
          <p:spPr bwMode="auto">
            <a:xfrm>
              <a:off x="41910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Rectangle 66"/>
            <p:cNvSpPr>
              <a:spLocks noChangeArrowheads="1"/>
            </p:cNvSpPr>
            <p:nvPr/>
          </p:nvSpPr>
          <p:spPr bwMode="auto">
            <a:xfrm>
              <a:off x="4495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Rectangle 67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Rectangle 68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Rectangle 69"/>
            <p:cNvSpPr>
              <a:spLocks noChangeArrowheads="1"/>
            </p:cNvSpPr>
            <p:nvPr/>
          </p:nvSpPr>
          <p:spPr bwMode="auto">
            <a:xfrm>
              <a:off x="54102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Rectangle 70"/>
            <p:cNvSpPr>
              <a:spLocks noChangeArrowheads="1"/>
            </p:cNvSpPr>
            <p:nvPr/>
          </p:nvSpPr>
          <p:spPr bwMode="auto">
            <a:xfrm>
              <a:off x="57150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Rectangle 71"/>
            <p:cNvSpPr>
              <a:spLocks noChangeArrowheads="1"/>
            </p:cNvSpPr>
            <p:nvPr/>
          </p:nvSpPr>
          <p:spPr bwMode="auto">
            <a:xfrm>
              <a:off x="6019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42"/>
          <p:cNvGrpSpPr/>
          <p:nvPr/>
        </p:nvGrpSpPr>
        <p:grpSpPr>
          <a:xfrm>
            <a:off x="228600" y="4495800"/>
            <a:ext cx="3810000" cy="228600"/>
            <a:chOff x="1447800" y="4419600"/>
            <a:chExt cx="4876800" cy="381000"/>
          </a:xfrm>
        </p:grpSpPr>
        <p:sp>
          <p:nvSpPr>
            <p:cNvPr id="135240" name="Rectangle 72"/>
            <p:cNvSpPr>
              <a:spLocks noChangeArrowheads="1"/>
            </p:cNvSpPr>
            <p:nvPr/>
          </p:nvSpPr>
          <p:spPr bwMode="auto">
            <a:xfrm>
              <a:off x="1447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Rectangle 73"/>
            <p:cNvSpPr>
              <a:spLocks noChangeArrowheads="1"/>
            </p:cNvSpPr>
            <p:nvPr/>
          </p:nvSpPr>
          <p:spPr bwMode="auto">
            <a:xfrm>
              <a:off x="17526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Rectangle 74"/>
            <p:cNvSpPr>
              <a:spLocks noChangeArrowheads="1"/>
            </p:cNvSpPr>
            <p:nvPr/>
          </p:nvSpPr>
          <p:spPr bwMode="auto">
            <a:xfrm>
              <a:off x="20574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Rectangle 75"/>
            <p:cNvSpPr>
              <a:spLocks noChangeArrowheads="1"/>
            </p:cNvSpPr>
            <p:nvPr/>
          </p:nvSpPr>
          <p:spPr bwMode="auto">
            <a:xfrm>
              <a:off x="23622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4" name="Rectangle 76"/>
            <p:cNvSpPr>
              <a:spLocks noChangeArrowheads="1"/>
            </p:cNvSpPr>
            <p:nvPr/>
          </p:nvSpPr>
          <p:spPr bwMode="auto">
            <a:xfrm>
              <a:off x="26670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5" name="Rectangle 77"/>
            <p:cNvSpPr>
              <a:spLocks noChangeArrowheads="1"/>
            </p:cNvSpPr>
            <p:nvPr/>
          </p:nvSpPr>
          <p:spPr bwMode="auto">
            <a:xfrm>
              <a:off x="2971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6" name="Rectangle 78"/>
            <p:cNvSpPr>
              <a:spLocks noChangeArrowheads="1"/>
            </p:cNvSpPr>
            <p:nvPr/>
          </p:nvSpPr>
          <p:spPr bwMode="auto">
            <a:xfrm>
              <a:off x="32766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7" name="Rectangle 79"/>
            <p:cNvSpPr>
              <a:spLocks noChangeArrowheads="1"/>
            </p:cNvSpPr>
            <p:nvPr/>
          </p:nvSpPr>
          <p:spPr bwMode="auto">
            <a:xfrm>
              <a:off x="35814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8" name="Rectangle 80"/>
            <p:cNvSpPr>
              <a:spLocks noChangeArrowheads="1"/>
            </p:cNvSpPr>
            <p:nvPr/>
          </p:nvSpPr>
          <p:spPr bwMode="auto">
            <a:xfrm>
              <a:off x="38862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9" name="Rectangle 81"/>
            <p:cNvSpPr>
              <a:spLocks noChangeArrowheads="1"/>
            </p:cNvSpPr>
            <p:nvPr/>
          </p:nvSpPr>
          <p:spPr bwMode="auto">
            <a:xfrm>
              <a:off x="41910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0" name="Rectangle 82"/>
            <p:cNvSpPr>
              <a:spLocks noChangeArrowheads="1"/>
            </p:cNvSpPr>
            <p:nvPr/>
          </p:nvSpPr>
          <p:spPr bwMode="auto">
            <a:xfrm>
              <a:off x="4495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1" name="Rectangle 83"/>
            <p:cNvSpPr>
              <a:spLocks noChangeArrowheads="1"/>
            </p:cNvSpPr>
            <p:nvPr/>
          </p:nvSpPr>
          <p:spPr bwMode="auto">
            <a:xfrm>
              <a:off x="48006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2" name="Rectangle 84"/>
            <p:cNvSpPr>
              <a:spLocks noChangeArrowheads="1"/>
            </p:cNvSpPr>
            <p:nvPr/>
          </p:nvSpPr>
          <p:spPr bwMode="auto">
            <a:xfrm>
              <a:off x="51054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3" name="Rectangle 85"/>
            <p:cNvSpPr>
              <a:spLocks noChangeArrowheads="1"/>
            </p:cNvSpPr>
            <p:nvPr/>
          </p:nvSpPr>
          <p:spPr bwMode="auto">
            <a:xfrm>
              <a:off x="54102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4" name="Rectangle 86"/>
            <p:cNvSpPr>
              <a:spLocks noChangeArrowheads="1"/>
            </p:cNvSpPr>
            <p:nvPr/>
          </p:nvSpPr>
          <p:spPr bwMode="auto">
            <a:xfrm>
              <a:off x="57150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5" name="Rectangle 87"/>
            <p:cNvSpPr>
              <a:spLocks noChangeArrowheads="1"/>
            </p:cNvSpPr>
            <p:nvPr/>
          </p:nvSpPr>
          <p:spPr bwMode="auto">
            <a:xfrm>
              <a:off x="6019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3"/>
          <p:cNvGrpSpPr/>
          <p:nvPr/>
        </p:nvGrpSpPr>
        <p:grpSpPr>
          <a:xfrm>
            <a:off x="228600" y="5029200"/>
            <a:ext cx="3810000" cy="228600"/>
            <a:chOff x="1447800" y="5181600"/>
            <a:chExt cx="4876800" cy="381000"/>
          </a:xfrm>
        </p:grpSpPr>
        <p:sp>
          <p:nvSpPr>
            <p:cNvPr id="135256" name="Rectangle 88"/>
            <p:cNvSpPr>
              <a:spLocks noChangeArrowheads="1"/>
            </p:cNvSpPr>
            <p:nvPr/>
          </p:nvSpPr>
          <p:spPr bwMode="auto">
            <a:xfrm>
              <a:off x="1447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7" name="Rectangle 89"/>
            <p:cNvSpPr>
              <a:spLocks noChangeArrowheads="1"/>
            </p:cNvSpPr>
            <p:nvPr/>
          </p:nvSpPr>
          <p:spPr bwMode="auto">
            <a:xfrm>
              <a:off x="17526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8" name="Rectangle 90"/>
            <p:cNvSpPr>
              <a:spLocks noChangeArrowheads="1"/>
            </p:cNvSpPr>
            <p:nvPr/>
          </p:nvSpPr>
          <p:spPr bwMode="auto">
            <a:xfrm>
              <a:off x="20574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9" name="Rectangle 91"/>
            <p:cNvSpPr>
              <a:spLocks noChangeArrowheads="1"/>
            </p:cNvSpPr>
            <p:nvPr/>
          </p:nvSpPr>
          <p:spPr bwMode="auto">
            <a:xfrm>
              <a:off x="23622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0" name="Rectangle 92"/>
            <p:cNvSpPr>
              <a:spLocks noChangeArrowheads="1"/>
            </p:cNvSpPr>
            <p:nvPr/>
          </p:nvSpPr>
          <p:spPr bwMode="auto">
            <a:xfrm>
              <a:off x="26670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1" name="Rectangle 93"/>
            <p:cNvSpPr>
              <a:spLocks noChangeArrowheads="1"/>
            </p:cNvSpPr>
            <p:nvPr/>
          </p:nvSpPr>
          <p:spPr bwMode="auto">
            <a:xfrm>
              <a:off x="2971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2" name="Rectangle 94"/>
            <p:cNvSpPr>
              <a:spLocks noChangeArrowheads="1"/>
            </p:cNvSpPr>
            <p:nvPr/>
          </p:nvSpPr>
          <p:spPr bwMode="auto">
            <a:xfrm>
              <a:off x="32766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3" name="Rectangle 95"/>
            <p:cNvSpPr>
              <a:spLocks noChangeArrowheads="1"/>
            </p:cNvSpPr>
            <p:nvPr/>
          </p:nvSpPr>
          <p:spPr bwMode="auto">
            <a:xfrm>
              <a:off x="35814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4" name="Rectangle 96"/>
            <p:cNvSpPr>
              <a:spLocks noChangeArrowheads="1"/>
            </p:cNvSpPr>
            <p:nvPr/>
          </p:nvSpPr>
          <p:spPr bwMode="auto">
            <a:xfrm>
              <a:off x="38862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5" name="Rectangle 97"/>
            <p:cNvSpPr>
              <a:spLocks noChangeArrowheads="1"/>
            </p:cNvSpPr>
            <p:nvPr/>
          </p:nvSpPr>
          <p:spPr bwMode="auto">
            <a:xfrm>
              <a:off x="41910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6" name="Rectangle 98"/>
            <p:cNvSpPr>
              <a:spLocks noChangeArrowheads="1"/>
            </p:cNvSpPr>
            <p:nvPr/>
          </p:nvSpPr>
          <p:spPr bwMode="auto">
            <a:xfrm>
              <a:off x="4495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7" name="Rectangle 99"/>
            <p:cNvSpPr>
              <a:spLocks noChangeArrowheads="1"/>
            </p:cNvSpPr>
            <p:nvPr/>
          </p:nvSpPr>
          <p:spPr bwMode="auto">
            <a:xfrm>
              <a:off x="48006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8" name="Rectangle 100"/>
            <p:cNvSpPr>
              <a:spLocks noChangeArrowheads="1"/>
            </p:cNvSpPr>
            <p:nvPr/>
          </p:nvSpPr>
          <p:spPr bwMode="auto">
            <a:xfrm>
              <a:off x="51054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9" name="Rectangle 101"/>
            <p:cNvSpPr>
              <a:spLocks noChangeArrowheads="1"/>
            </p:cNvSpPr>
            <p:nvPr/>
          </p:nvSpPr>
          <p:spPr bwMode="auto">
            <a:xfrm>
              <a:off x="54102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0" name="Rectangle 102"/>
            <p:cNvSpPr>
              <a:spLocks noChangeArrowheads="1"/>
            </p:cNvSpPr>
            <p:nvPr/>
          </p:nvSpPr>
          <p:spPr bwMode="auto">
            <a:xfrm>
              <a:off x="57150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1" name="Rectangle 103"/>
            <p:cNvSpPr>
              <a:spLocks noChangeArrowheads="1"/>
            </p:cNvSpPr>
            <p:nvPr/>
          </p:nvSpPr>
          <p:spPr bwMode="auto">
            <a:xfrm>
              <a:off x="6019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4"/>
          <p:cNvGrpSpPr/>
          <p:nvPr/>
        </p:nvGrpSpPr>
        <p:grpSpPr>
          <a:xfrm>
            <a:off x="4343400" y="3429000"/>
            <a:ext cx="2133600" cy="152400"/>
            <a:chOff x="4572000" y="5486400"/>
            <a:chExt cx="4876800" cy="381000"/>
          </a:xfrm>
        </p:grpSpPr>
        <p:sp>
          <p:nvSpPr>
            <p:cNvPr id="135272" name="Rectangle 104"/>
            <p:cNvSpPr>
              <a:spLocks noChangeArrowheads="1"/>
            </p:cNvSpPr>
            <p:nvPr/>
          </p:nvSpPr>
          <p:spPr bwMode="auto">
            <a:xfrm>
              <a:off x="4572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3" name="Rectangle 105"/>
            <p:cNvSpPr>
              <a:spLocks noChangeArrowheads="1"/>
            </p:cNvSpPr>
            <p:nvPr/>
          </p:nvSpPr>
          <p:spPr bwMode="auto">
            <a:xfrm>
              <a:off x="48768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4" name="Rectangle 106"/>
            <p:cNvSpPr>
              <a:spLocks noChangeArrowheads="1"/>
            </p:cNvSpPr>
            <p:nvPr/>
          </p:nvSpPr>
          <p:spPr bwMode="auto">
            <a:xfrm>
              <a:off x="51816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5" name="Rectangle 107"/>
            <p:cNvSpPr>
              <a:spLocks noChangeArrowheads="1"/>
            </p:cNvSpPr>
            <p:nvPr/>
          </p:nvSpPr>
          <p:spPr bwMode="auto">
            <a:xfrm>
              <a:off x="54864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6" name="Rectangle 108"/>
            <p:cNvSpPr>
              <a:spLocks noChangeArrowheads="1"/>
            </p:cNvSpPr>
            <p:nvPr/>
          </p:nvSpPr>
          <p:spPr bwMode="auto">
            <a:xfrm>
              <a:off x="57912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7" name="Rectangle 109"/>
            <p:cNvSpPr>
              <a:spLocks noChangeArrowheads="1"/>
            </p:cNvSpPr>
            <p:nvPr/>
          </p:nvSpPr>
          <p:spPr bwMode="auto">
            <a:xfrm>
              <a:off x="6096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8" name="Rectangle 110"/>
            <p:cNvSpPr>
              <a:spLocks noChangeArrowheads="1"/>
            </p:cNvSpPr>
            <p:nvPr/>
          </p:nvSpPr>
          <p:spPr bwMode="auto">
            <a:xfrm>
              <a:off x="64008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9" name="Rectangle 111"/>
            <p:cNvSpPr>
              <a:spLocks noChangeArrowheads="1"/>
            </p:cNvSpPr>
            <p:nvPr/>
          </p:nvSpPr>
          <p:spPr bwMode="auto">
            <a:xfrm>
              <a:off x="67056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0" name="Rectangle 112"/>
            <p:cNvSpPr>
              <a:spLocks noChangeArrowheads="1"/>
            </p:cNvSpPr>
            <p:nvPr/>
          </p:nvSpPr>
          <p:spPr bwMode="auto">
            <a:xfrm>
              <a:off x="70104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1" name="Rectangle 113"/>
            <p:cNvSpPr>
              <a:spLocks noChangeArrowheads="1"/>
            </p:cNvSpPr>
            <p:nvPr/>
          </p:nvSpPr>
          <p:spPr bwMode="auto">
            <a:xfrm>
              <a:off x="73152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2" name="Rectangle 114"/>
            <p:cNvSpPr>
              <a:spLocks noChangeArrowheads="1"/>
            </p:cNvSpPr>
            <p:nvPr/>
          </p:nvSpPr>
          <p:spPr bwMode="auto">
            <a:xfrm>
              <a:off x="7620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3" name="Rectangle 115"/>
            <p:cNvSpPr>
              <a:spLocks noChangeArrowheads="1"/>
            </p:cNvSpPr>
            <p:nvPr/>
          </p:nvSpPr>
          <p:spPr bwMode="auto">
            <a:xfrm>
              <a:off x="79248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4" name="Rectangle 116"/>
            <p:cNvSpPr>
              <a:spLocks noChangeArrowheads="1"/>
            </p:cNvSpPr>
            <p:nvPr/>
          </p:nvSpPr>
          <p:spPr bwMode="auto">
            <a:xfrm>
              <a:off x="82296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5" name="Rectangle 117"/>
            <p:cNvSpPr>
              <a:spLocks noChangeArrowheads="1"/>
            </p:cNvSpPr>
            <p:nvPr/>
          </p:nvSpPr>
          <p:spPr bwMode="auto">
            <a:xfrm>
              <a:off x="85344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6" name="Rectangle 118"/>
            <p:cNvSpPr>
              <a:spLocks noChangeArrowheads="1"/>
            </p:cNvSpPr>
            <p:nvPr/>
          </p:nvSpPr>
          <p:spPr bwMode="auto">
            <a:xfrm>
              <a:off x="88392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7" name="Rectangle 119"/>
            <p:cNvSpPr>
              <a:spLocks noChangeArrowheads="1"/>
            </p:cNvSpPr>
            <p:nvPr/>
          </p:nvSpPr>
          <p:spPr bwMode="auto">
            <a:xfrm>
              <a:off x="9144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45"/>
          <p:cNvGrpSpPr/>
          <p:nvPr/>
        </p:nvGrpSpPr>
        <p:grpSpPr>
          <a:xfrm>
            <a:off x="6477000" y="3962400"/>
            <a:ext cx="2133600" cy="152400"/>
            <a:chOff x="4572000" y="5943600"/>
            <a:chExt cx="4876800" cy="381000"/>
          </a:xfrm>
        </p:grpSpPr>
        <p:sp>
          <p:nvSpPr>
            <p:cNvPr id="135288" name="Rectangle 120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9" name="Rectangle 121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0" name="Rectangle 122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1" name="Rectangle 123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2" name="Rectangle 124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3" name="Rectangle 125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4" name="Rectangle 126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5" name="Rectangle 127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6" name="Rectangle 128"/>
            <p:cNvSpPr>
              <a:spLocks noChangeArrowheads="1"/>
            </p:cNvSpPr>
            <p:nvPr/>
          </p:nvSpPr>
          <p:spPr bwMode="auto">
            <a:xfrm>
              <a:off x="70104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7" name="Rectangle 129"/>
            <p:cNvSpPr>
              <a:spLocks noChangeArrowheads="1"/>
            </p:cNvSpPr>
            <p:nvPr/>
          </p:nvSpPr>
          <p:spPr bwMode="auto">
            <a:xfrm>
              <a:off x="73152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8" name="Rectangle 130"/>
            <p:cNvSpPr>
              <a:spLocks noChangeArrowheads="1"/>
            </p:cNvSpPr>
            <p:nvPr/>
          </p:nvSpPr>
          <p:spPr bwMode="auto">
            <a:xfrm>
              <a:off x="7620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9" name="Rectangle 131"/>
            <p:cNvSpPr>
              <a:spLocks noChangeArrowheads="1"/>
            </p:cNvSpPr>
            <p:nvPr/>
          </p:nvSpPr>
          <p:spPr bwMode="auto">
            <a:xfrm>
              <a:off x="79248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0" name="Rectangle 132"/>
            <p:cNvSpPr>
              <a:spLocks noChangeArrowheads="1"/>
            </p:cNvSpPr>
            <p:nvPr/>
          </p:nvSpPr>
          <p:spPr bwMode="auto">
            <a:xfrm>
              <a:off x="82296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1" name="Rectangle 133"/>
            <p:cNvSpPr>
              <a:spLocks noChangeArrowheads="1"/>
            </p:cNvSpPr>
            <p:nvPr/>
          </p:nvSpPr>
          <p:spPr bwMode="auto">
            <a:xfrm>
              <a:off x="85344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2" name="Rectangle 134"/>
            <p:cNvSpPr>
              <a:spLocks noChangeArrowheads="1"/>
            </p:cNvSpPr>
            <p:nvPr/>
          </p:nvSpPr>
          <p:spPr bwMode="auto">
            <a:xfrm>
              <a:off x="88392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3" name="Rectangle 135"/>
            <p:cNvSpPr>
              <a:spLocks noChangeArrowheads="1"/>
            </p:cNvSpPr>
            <p:nvPr/>
          </p:nvSpPr>
          <p:spPr bwMode="auto">
            <a:xfrm>
              <a:off x="9144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304" name="Text Box 136"/>
          <p:cNvSpPr txBox="1">
            <a:spLocks noChangeArrowheads="1"/>
          </p:cNvSpPr>
          <p:nvPr/>
        </p:nvSpPr>
        <p:spPr bwMode="auto">
          <a:xfrm>
            <a:off x="3927475" y="49371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THREAD</a:t>
            </a:r>
          </a:p>
        </p:txBody>
      </p:sp>
      <p:sp>
        <p:nvSpPr>
          <p:cNvPr id="135305" name="Text Box 137"/>
          <p:cNvSpPr txBox="1">
            <a:spLocks noChangeArrowheads="1"/>
          </p:cNvSpPr>
          <p:nvPr/>
        </p:nvSpPr>
        <p:spPr bwMode="auto">
          <a:xfrm>
            <a:off x="381000" y="2133600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WARP EXECUTION</a:t>
            </a:r>
          </a:p>
        </p:txBody>
      </p:sp>
      <p:sp>
        <p:nvSpPr>
          <p:cNvPr id="135306" name="Text Box 138"/>
          <p:cNvSpPr txBox="1">
            <a:spLocks noChangeArrowheads="1"/>
          </p:cNvSpPr>
          <p:nvPr/>
        </p:nvSpPr>
        <p:spPr bwMode="auto">
          <a:xfrm>
            <a:off x="5334000" y="26670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Memory References</a:t>
            </a:r>
          </a:p>
        </p:txBody>
      </p:sp>
      <p:sp>
        <p:nvSpPr>
          <p:cNvPr id="135307" name="Rectangle 139"/>
          <p:cNvSpPr>
            <a:spLocks noChangeArrowheads="1"/>
          </p:cNvSpPr>
          <p:nvPr/>
        </p:nvSpPr>
        <p:spPr bwMode="auto">
          <a:xfrm>
            <a:off x="152400" y="3352800"/>
            <a:ext cx="39624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308" name="Text Box 140"/>
          <p:cNvSpPr txBox="1">
            <a:spLocks noChangeArrowheads="1"/>
          </p:cNvSpPr>
          <p:nvPr/>
        </p:nvSpPr>
        <p:spPr bwMode="auto">
          <a:xfrm>
            <a:off x="4114800" y="29718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Half-Warp</a:t>
            </a:r>
          </a:p>
        </p:txBody>
      </p:sp>
      <p:cxnSp>
        <p:nvCxnSpPr>
          <p:cNvPr id="148" name="Straight Arrow Connector 147"/>
          <p:cNvCxnSpPr/>
          <p:nvPr/>
        </p:nvCxnSpPr>
        <p:spPr bwMode="auto">
          <a:xfrm>
            <a:off x="5410200" y="3581400"/>
            <a:ext cx="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>
            <a:off x="7696200" y="4114800"/>
            <a:ext cx="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01293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Bank Addressing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5240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000" dirty="0"/>
              <a:t>No Bank Conflicts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dirty="0"/>
              <a:t>Linear addressing </a:t>
            </a:r>
            <a:br>
              <a:rPr lang="en-US" dirty="0"/>
            </a:br>
            <a:r>
              <a:rPr lang="en-US" dirty="0"/>
              <a:t>stride ==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38700" y="15240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000" dirty="0"/>
              <a:t>No Bank Conflicts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dirty="0"/>
              <a:t>Random 1:1 Permutation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5800" y="2667000"/>
            <a:ext cx="3657600" cy="3276600"/>
            <a:chOff x="432" y="1680"/>
            <a:chExt cx="2304" cy="2064"/>
          </a:xfrm>
          <a:solidFill>
            <a:srgbClr val="7030A0"/>
          </a:solidFill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968" y="1680"/>
              <a:ext cx="768" cy="2064"/>
              <a:chOff x="4656" y="1488"/>
              <a:chExt cx="768" cy="2064"/>
            </a:xfrm>
            <a:grpFill/>
          </p:grpSpPr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7</a:t>
                </a:r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6</a:t>
                </a:r>
              </a:p>
            </p:txBody>
          </p:sp>
          <p:sp>
            <p:nvSpPr>
              <p:cNvPr id="36" name="AutoShape 11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5</a:t>
                </a:r>
              </a:p>
            </p:txBody>
          </p:sp>
          <p:sp>
            <p:nvSpPr>
              <p:cNvPr id="37" name="AutoShape 12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4</a:t>
                </a:r>
              </a:p>
            </p:txBody>
          </p:sp>
          <p:sp>
            <p:nvSpPr>
              <p:cNvPr id="38" name="AutoShape 13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3</a:t>
                </a:r>
              </a:p>
            </p:txBody>
          </p:sp>
          <p:sp>
            <p:nvSpPr>
              <p:cNvPr id="39" name="AutoShape 14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42" name="Group 17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43" name="Oval 18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9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20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432" y="1680"/>
              <a:ext cx="768" cy="2064"/>
              <a:chOff x="4656" y="1488"/>
              <a:chExt cx="768" cy="2064"/>
            </a:xfrm>
            <a:grpFill/>
          </p:grpSpPr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7</a:t>
                </a:r>
              </a:p>
            </p:txBody>
          </p:sp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6</a:t>
                </a:r>
              </a:p>
            </p:txBody>
          </p: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5</a:t>
                </a:r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4</a:t>
                </a:r>
              </a:p>
            </p:txBody>
          </p:sp>
          <p:sp>
            <p:nvSpPr>
              <p:cNvPr id="25" name="AutoShape 27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3</a:t>
                </a:r>
              </a:p>
            </p:txBody>
          </p:sp>
          <p:sp>
            <p:nvSpPr>
              <p:cNvPr id="26" name="AutoShape 28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2</a:t>
                </a:r>
              </a:p>
            </p:txBody>
          </p:sp>
          <p:sp>
            <p:nvSpPr>
              <p:cNvPr id="27" name="AutoShape 29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1</a:t>
                </a:r>
              </a:p>
            </p:txBody>
          </p:sp>
          <p:sp>
            <p:nvSpPr>
              <p:cNvPr id="28" name="AutoShape 30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0</a:t>
                </a:r>
              </a:p>
            </p:txBody>
          </p:sp>
          <p:grpSp>
            <p:nvGrpSpPr>
              <p:cNvPr id="29" name="Group 31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33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34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1" name="AutoShape 35"/>
            <p:cNvCxnSpPr>
              <a:cxnSpLocks noChangeShapeType="1"/>
              <a:stCxn id="28" idx="4"/>
              <a:endCxn id="41" idx="2"/>
            </p:cNvCxnSpPr>
            <p:nvPr/>
          </p:nvCxnSpPr>
          <p:spPr bwMode="auto">
            <a:xfrm>
              <a:off x="1136" y="1832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2" name="AutoShape 36"/>
            <p:cNvCxnSpPr>
              <a:cxnSpLocks noChangeShapeType="1"/>
              <a:stCxn id="27" idx="4"/>
              <a:endCxn id="40" idx="2"/>
            </p:cNvCxnSpPr>
            <p:nvPr/>
          </p:nvCxnSpPr>
          <p:spPr bwMode="auto">
            <a:xfrm>
              <a:off x="1136" y="2000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3" name="AutoShape 37"/>
            <p:cNvCxnSpPr>
              <a:cxnSpLocks noChangeShapeType="1"/>
              <a:stCxn id="26" idx="4"/>
              <a:endCxn id="39" idx="2"/>
            </p:cNvCxnSpPr>
            <p:nvPr/>
          </p:nvCxnSpPr>
          <p:spPr bwMode="auto">
            <a:xfrm>
              <a:off x="1136" y="2174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4" name="AutoShape 38"/>
            <p:cNvCxnSpPr>
              <a:cxnSpLocks noChangeShapeType="1"/>
              <a:stCxn id="25" idx="4"/>
              <a:endCxn id="38" idx="2"/>
            </p:cNvCxnSpPr>
            <p:nvPr/>
          </p:nvCxnSpPr>
          <p:spPr bwMode="auto">
            <a:xfrm>
              <a:off x="1136" y="2342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5" name="AutoShape 39"/>
            <p:cNvCxnSpPr>
              <a:cxnSpLocks noChangeShapeType="1"/>
              <a:stCxn id="24" idx="4"/>
              <a:endCxn id="37" idx="2"/>
            </p:cNvCxnSpPr>
            <p:nvPr/>
          </p:nvCxnSpPr>
          <p:spPr bwMode="auto">
            <a:xfrm>
              <a:off x="1136" y="2516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6" name="AutoShape 40"/>
            <p:cNvCxnSpPr>
              <a:cxnSpLocks noChangeShapeType="1"/>
              <a:stCxn id="23" idx="4"/>
              <a:endCxn id="36" idx="2"/>
            </p:cNvCxnSpPr>
            <p:nvPr/>
          </p:nvCxnSpPr>
          <p:spPr bwMode="auto">
            <a:xfrm>
              <a:off x="1136" y="2690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7" name="AutoShape 41"/>
            <p:cNvCxnSpPr>
              <a:cxnSpLocks noChangeShapeType="1"/>
              <a:stCxn id="22" idx="4"/>
              <a:endCxn id="35" idx="2"/>
            </p:cNvCxnSpPr>
            <p:nvPr/>
          </p:nvCxnSpPr>
          <p:spPr bwMode="auto">
            <a:xfrm>
              <a:off x="1136" y="2858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8" name="AutoShape 42"/>
            <p:cNvCxnSpPr>
              <a:cxnSpLocks noChangeShapeType="1"/>
              <a:stCxn id="21" idx="4"/>
              <a:endCxn id="34" idx="2"/>
            </p:cNvCxnSpPr>
            <p:nvPr/>
          </p:nvCxnSpPr>
          <p:spPr bwMode="auto">
            <a:xfrm>
              <a:off x="1136" y="3032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9" name="AutoShape 43"/>
            <p:cNvCxnSpPr>
              <a:cxnSpLocks noChangeShapeType="1"/>
              <a:stCxn id="20" idx="4"/>
              <a:endCxn id="33" idx="2"/>
            </p:cNvCxnSpPr>
            <p:nvPr/>
          </p:nvCxnSpPr>
          <p:spPr bwMode="auto">
            <a:xfrm>
              <a:off x="1136" y="3656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4800600" y="2667000"/>
            <a:ext cx="3657600" cy="3276600"/>
            <a:chOff x="3024" y="1680"/>
            <a:chExt cx="2304" cy="2064"/>
          </a:xfrm>
          <a:solidFill>
            <a:srgbClr val="92D050"/>
          </a:solidFill>
        </p:grpSpPr>
        <p:grpSp>
          <p:nvGrpSpPr>
            <p:cNvPr id="47" name="Group 45"/>
            <p:cNvGrpSpPr>
              <a:grpSpLocks/>
            </p:cNvGrpSpPr>
            <p:nvPr/>
          </p:nvGrpSpPr>
          <p:grpSpPr bwMode="auto">
            <a:xfrm>
              <a:off x="4560" y="1680"/>
              <a:ext cx="768" cy="2064"/>
              <a:chOff x="4656" y="1488"/>
              <a:chExt cx="768" cy="2064"/>
            </a:xfrm>
            <a:grpFill/>
          </p:grpSpPr>
          <p:sp>
            <p:nvSpPr>
              <p:cNvPr id="71" name="AutoShape 46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AutoShape 47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7</a:t>
                </a:r>
              </a:p>
            </p:txBody>
          </p:sp>
          <p:sp>
            <p:nvSpPr>
              <p:cNvPr id="73" name="AutoShape 48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6</a:t>
                </a:r>
              </a:p>
            </p:txBody>
          </p:sp>
          <p:sp>
            <p:nvSpPr>
              <p:cNvPr id="74" name="AutoShape 49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5</a:t>
                </a:r>
              </a:p>
            </p:txBody>
          </p:sp>
          <p:sp>
            <p:nvSpPr>
              <p:cNvPr id="75" name="AutoShape 50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4</a:t>
                </a:r>
              </a:p>
            </p:txBody>
          </p:sp>
          <p:sp>
            <p:nvSpPr>
              <p:cNvPr id="76" name="AutoShape 51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3</a:t>
                </a:r>
              </a:p>
            </p:txBody>
          </p:sp>
          <p:sp>
            <p:nvSpPr>
              <p:cNvPr id="77" name="AutoShape 52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78" name="AutoShape 53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79" name="AutoShape 54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80" name="Group 55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81" name="Oval 56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57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58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59"/>
            <p:cNvGrpSpPr>
              <a:grpSpLocks/>
            </p:cNvGrpSpPr>
            <p:nvPr/>
          </p:nvGrpSpPr>
          <p:grpSpPr bwMode="auto">
            <a:xfrm>
              <a:off x="3024" y="1680"/>
              <a:ext cx="768" cy="2064"/>
              <a:chOff x="4656" y="1488"/>
              <a:chExt cx="768" cy="2064"/>
            </a:xfrm>
            <a:grpFill/>
          </p:grpSpPr>
          <p:sp>
            <p:nvSpPr>
              <p:cNvPr id="58" name="AutoShape 60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7</a:t>
                </a:r>
              </a:p>
            </p:txBody>
          </p:sp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6</a:t>
                </a:r>
              </a:p>
            </p:txBody>
          </p:sp>
          <p:sp>
            <p:nvSpPr>
              <p:cNvPr id="61" name="AutoShape 63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5</a:t>
                </a:r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4</a:t>
                </a:r>
              </a:p>
            </p:txBody>
          </p:sp>
          <p:sp>
            <p:nvSpPr>
              <p:cNvPr id="63" name="AutoShape 65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3</a:t>
                </a:r>
              </a:p>
            </p:txBody>
          </p:sp>
          <p:sp>
            <p:nvSpPr>
              <p:cNvPr id="64" name="AutoShape 66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2</a:t>
                </a:r>
              </a:p>
            </p:txBody>
          </p:sp>
          <p:sp>
            <p:nvSpPr>
              <p:cNvPr id="65" name="AutoShape 67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1</a:t>
                </a:r>
              </a:p>
            </p:txBody>
          </p:sp>
          <p:sp>
            <p:nvSpPr>
              <p:cNvPr id="66" name="AutoShape 68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0</a:t>
                </a:r>
              </a:p>
            </p:txBody>
          </p:sp>
          <p:grpSp>
            <p:nvGrpSpPr>
              <p:cNvPr id="67" name="Group 69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68" name="Oval 70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71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72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9" name="AutoShape 73"/>
            <p:cNvCxnSpPr>
              <a:cxnSpLocks noChangeShapeType="1"/>
              <a:stCxn id="66" idx="4"/>
              <a:endCxn id="78" idx="2"/>
            </p:cNvCxnSpPr>
            <p:nvPr/>
          </p:nvCxnSpPr>
          <p:spPr bwMode="auto">
            <a:xfrm>
              <a:off x="3728" y="1832"/>
              <a:ext cx="832" cy="16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" name="AutoShape 74"/>
            <p:cNvCxnSpPr>
              <a:cxnSpLocks noChangeShapeType="1"/>
              <a:stCxn id="65" idx="4"/>
              <a:endCxn id="74" idx="2"/>
            </p:cNvCxnSpPr>
            <p:nvPr/>
          </p:nvCxnSpPr>
          <p:spPr bwMode="auto">
            <a:xfrm>
              <a:off x="3728" y="2000"/>
              <a:ext cx="832" cy="69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1" name="AutoShape 75"/>
            <p:cNvCxnSpPr>
              <a:cxnSpLocks noChangeShapeType="1"/>
              <a:stCxn id="64" idx="4"/>
              <a:endCxn id="77" idx="2"/>
            </p:cNvCxnSpPr>
            <p:nvPr/>
          </p:nvCxnSpPr>
          <p:spPr bwMode="auto">
            <a:xfrm>
              <a:off x="3728" y="2174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2" name="AutoShape 76"/>
            <p:cNvCxnSpPr>
              <a:cxnSpLocks noChangeShapeType="1"/>
              <a:stCxn id="63" idx="4"/>
              <a:endCxn id="79" idx="2"/>
            </p:cNvCxnSpPr>
            <p:nvPr/>
          </p:nvCxnSpPr>
          <p:spPr bwMode="auto">
            <a:xfrm flipV="1">
              <a:off x="3728" y="1832"/>
              <a:ext cx="832" cy="51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3" name="AutoShape 77"/>
            <p:cNvCxnSpPr>
              <a:cxnSpLocks noChangeShapeType="1"/>
              <a:stCxn id="62" idx="4"/>
              <a:endCxn id="76" idx="2"/>
            </p:cNvCxnSpPr>
            <p:nvPr/>
          </p:nvCxnSpPr>
          <p:spPr bwMode="auto">
            <a:xfrm flipV="1">
              <a:off x="3728" y="2342"/>
              <a:ext cx="832" cy="17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4" name="AutoShape 78"/>
            <p:cNvCxnSpPr>
              <a:cxnSpLocks noChangeShapeType="1"/>
              <a:stCxn id="61" idx="4"/>
              <a:endCxn id="72" idx="2"/>
            </p:cNvCxnSpPr>
            <p:nvPr/>
          </p:nvCxnSpPr>
          <p:spPr bwMode="auto">
            <a:xfrm>
              <a:off x="3728" y="2690"/>
              <a:ext cx="832" cy="342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5" name="AutoShape 79"/>
            <p:cNvCxnSpPr>
              <a:cxnSpLocks noChangeShapeType="1"/>
              <a:stCxn id="60" idx="4"/>
              <a:endCxn id="73" idx="2"/>
            </p:cNvCxnSpPr>
            <p:nvPr/>
          </p:nvCxnSpPr>
          <p:spPr bwMode="auto">
            <a:xfrm>
              <a:off x="3728" y="2858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6" name="AutoShape 80"/>
            <p:cNvCxnSpPr>
              <a:cxnSpLocks noChangeShapeType="1"/>
              <a:stCxn id="59" idx="4"/>
              <a:endCxn id="71" idx="2"/>
            </p:cNvCxnSpPr>
            <p:nvPr/>
          </p:nvCxnSpPr>
          <p:spPr bwMode="auto">
            <a:xfrm>
              <a:off x="3728" y="3032"/>
              <a:ext cx="832" cy="6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7" name="AutoShape 81"/>
            <p:cNvCxnSpPr>
              <a:cxnSpLocks noChangeShapeType="1"/>
              <a:stCxn id="58" idx="4"/>
              <a:endCxn id="75" idx="2"/>
            </p:cNvCxnSpPr>
            <p:nvPr/>
          </p:nvCxnSpPr>
          <p:spPr bwMode="auto">
            <a:xfrm flipV="1">
              <a:off x="3728" y="2516"/>
              <a:ext cx="832" cy="11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220458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Bank Addressing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13716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2-way Bank Conflicts</a:t>
            </a:r>
          </a:p>
          <a:p>
            <a:pPr marL="974725" marR="0" lvl="1" indent="-4032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Linear addressing 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stride ==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0100" y="13716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16-way </a:t>
            </a:r>
            <a:r>
              <a:rPr lang="en-US" sz="2000" dirty="0"/>
              <a:t>Bank Conflicts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dirty="0"/>
              <a:t>Linear addressing </a:t>
            </a:r>
            <a:br>
              <a:rPr lang="en-US" dirty="0"/>
            </a:br>
            <a:r>
              <a:rPr lang="en-US" dirty="0"/>
              <a:t>stride == </a:t>
            </a:r>
            <a:r>
              <a:rPr lang="en-US" dirty="0" smtClean="0"/>
              <a:t>16</a:t>
            </a: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" y="2514600"/>
            <a:ext cx="3657600" cy="3276600"/>
            <a:chOff x="432" y="1680"/>
            <a:chExt cx="2304" cy="206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32" y="3504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2" y="3330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32" y="3156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16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32" y="2988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2" y="2364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4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32" y="2190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3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32" y="2022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2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32" y="1848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1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32" y="1680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0</a:t>
              </a: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768" y="2688"/>
              <a:ext cx="48" cy="240"/>
              <a:chOff x="2400" y="2832"/>
              <a:chExt cx="48" cy="240"/>
            </a:xfrm>
          </p:grpSpPr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8"/>
              <p:cNvSpPr>
                <a:spLocks noChangeArrowheads="1"/>
              </p:cNvSpPr>
              <p:nvPr/>
            </p:nvSpPr>
            <p:spPr bwMode="auto">
              <a:xfrm>
                <a:off x="2400" y="29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" name="AutoShape 20"/>
            <p:cNvCxnSpPr>
              <a:cxnSpLocks noChangeShapeType="1"/>
              <a:stCxn id="16" idx="4"/>
            </p:cNvCxnSpPr>
            <p:nvPr/>
          </p:nvCxnSpPr>
          <p:spPr bwMode="auto">
            <a:xfrm>
              <a:off x="1136" y="1832"/>
              <a:ext cx="83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9" name="AutoShape 21"/>
            <p:cNvCxnSpPr>
              <a:cxnSpLocks noChangeShapeType="1"/>
              <a:stCxn id="15" idx="4"/>
            </p:cNvCxnSpPr>
            <p:nvPr/>
          </p:nvCxnSpPr>
          <p:spPr bwMode="auto">
            <a:xfrm>
              <a:off x="1136" y="2000"/>
              <a:ext cx="832" cy="17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" name="AutoShape 22"/>
            <p:cNvCxnSpPr>
              <a:cxnSpLocks noChangeShapeType="1"/>
              <a:stCxn id="14" idx="4"/>
            </p:cNvCxnSpPr>
            <p:nvPr/>
          </p:nvCxnSpPr>
          <p:spPr bwMode="auto">
            <a:xfrm>
              <a:off x="1136" y="2174"/>
              <a:ext cx="832" cy="3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1" name="AutoShape 23"/>
            <p:cNvCxnSpPr>
              <a:cxnSpLocks noChangeShapeType="1"/>
              <a:stCxn id="13" idx="4"/>
            </p:cNvCxnSpPr>
            <p:nvPr/>
          </p:nvCxnSpPr>
          <p:spPr bwMode="auto">
            <a:xfrm>
              <a:off x="1136" y="2342"/>
              <a:ext cx="832" cy="5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2" name="AutoShape 24"/>
            <p:cNvCxnSpPr>
              <a:cxnSpLocks noChangeShapeType="1"/>
              <a:stCxn id="11" idx="4"/>
            </p:cNvCxnSpPr>
            <p:nvPr/>
          </p:nvCxnSpPr>
          <p:spPr bwMode="auto">
            <a:xfrm flipV="1">
              <a:off x="1136" y="1832"/>
              <a:ext cx="832" cy="13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3" name="AutoShape 25"/>
            <p:cNvCxnSpPr>
              <a:cxnSpLocks noChangeShapeType="1"/>
              <a:stCxn id="10" idx="4"/>
            </p:cNvCxnSpPr>
            <p:nvPr/>
          </p:nvCxnSpPr>
          <p:spPr bwMode="auto">
            <a:xfrm flipV="1">
              <a:off x="1136" y="2174"/>
              <a:ext cx="832" cy="11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4" name="AutoShape 26"/>
            <p:cNvCxnSpPr>
              <a:cxnSpLocks noChangeShapeType="1"/>
              <a:stCxn id="9" idx="4"/>
            </p:cNvCxnSpPr>
            <p:nvPr/>
          </p:nvCxnSpPr>
          <p:spPr bwMode="auto">
            <a:xfrm flipV="1">
              <a:off x="1136" y="2516"/>
              <a:ext cx="832" cy="9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5" name="AutoShape 27"/>
            <p:cNvCxnSpPr>
              <a:cxnSpLocks noChangeShapeType="1"/>
              <a:stCxn id="8" idx="4"/>
            </p:cNvCxnSpPr>
            <p:nvPr/>
          </p:nvCxnSpPr>
          <p:spPr bwMode="auto">
            <a:xfrm flipV="1">
              <a:off x="1136" y="2858"/>
              <a:ext cx="832" cy="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6" name="AutoShape 28"/>
            <p:cNvCxnSpPr>
              <a:cxnSpLocks noChangeShapeType="1"/>
              <a:stCxn id="12" idx="4"/>
            </p:cNvCxnSpPr>
            <p:nvPr/>
          </p:nvCxnSpPr>
          <p:spPr bwMode="auto">
            <a:xfrm>
              <a:off x="1136" y="2516"/>
              <a:ext cx="832" cy="6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</p:spPr>
        </p:cxn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1968" y="1680"/>
              <a:ext cx="768" cy="2064"/>
              <a:chOff x="4656" y="1488"/>
              <a:chExt cx="768" cy="2064"/>
            </a:xfrm>
          </p:grpSpPr>
          <p:sp>
            <p:nvSpPr>
              <p:cNvPr id="28" name="AutoShape 30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AutoShape 31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7</a:t>
                </a:r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6</a:t>
                </a:r>
              </a:p>
            </p:txBody>
          </p:sp>
          <p:sp>
            <p:nvSpPr>
              <p:cNvPr id="31" name="AutoShape 33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5</a:t>
                </a:r>
              </a:p>
            </p:txBody>
          </p:sp>
          <p:sp>
            <p:nvSpPr>
              <p:cNvPr id="32" name="AutoShape 34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4</a:t>
                </a:r>
              </a:p>
            </p:txBody>
          </p:sp>
          <p:sp>
            <p:nvSpPr>
              <p:cNvPr id="33" name="AutoShape 35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3</a:t>
                </a:r>
              </a:p>
            </p:txBody>
          </p:sp>
          <p:sp>
            <p:nvSpPr>
              <p:cNvPr id="34" name="AutoShape 36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35" name="AutoShape 37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36" name="AutoShape 38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</p:grpSpPr>
            <p:sp>
              <p:nvSpPr>
                <p:cNvPr id="38" name="Oval 40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41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42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572000" y="2438400"/>
            <a:ext cx="3657600" cy="3352800"/>
            <a:chOff x="3024" y="1632"/>
            <a:chExt cx="2304" cy="2112"/>
          </a:xfrm>
        </p:grpSpPr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3024" y="1680"/>
              <a:ext cx="768" cy="2064"/>
              <a:chOff x="4656" y="1488"/>
              <a:chExt cx="768" cy="2064"/>
            </a:xfrm>
          </p:grpSpPr>
          <p:sp>
            <p:nvSpPr>
              <p:cNvPr id="73" name="AutoShape 45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AutoShape 46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7</a:t>
                </a:r>
              </a:p>
            </p:txBody>
          </p:sp>
          <p:sp>
            <p:nvSpPr>
              <p:cNvPr id="75" name="AutoShape 47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6</a:t>
                </a:r>
              </a:p>
            </p:txBody>
          </p:sp>
          <p:sp>
            <p:nvSpPr>
              <p:cNvPr id="76" name="AutoShape 48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5</a:t>
                </a:r>
              </a:p>
            </p:txBody>
          </p:sp>
          <p:sp>
            <p:nvSpPr>
              <p:cNvPr id="77" name="AutoShape 49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4</a:t>
                </a:r>
              </a:p>
            </p:txBody>
          </p:sp>
          <p:sp>
            <p:nvSpPr>
              <p:cNvPr id="78" name="AutoShape 50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3</a:t>
                </a:r>
              </a:p>
            </p:txBody>
          </p:sp>
          <p:sp>
            <p:nvSpPr>
              <p:cNvPr id="79" name="AutoShape 51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2</a:t>
                </a:r>
              </a:p>
            </p:txBody>
          </p:sp>
          <p:sp>
            <p:nvSpPr>
              <p:cNvPr id="80" name="AutoShape 52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1</a:t>
                </a:r>
              </a:p>
            </p:txBody>
          </p:sp>
          <p:sp>
            <p:nvSpPr>
              <p:cNvPr id="81" name="AutoShape 53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0</a:t>
                </a:r>
              </a:p>
            </p:txBody>
          </p:sp>
          <p:grpSp>
            <p:nvGrpSpPr>
              <p:cNvPr id="82" name="Group 54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</p:grpSpPr>
            <p:sp>
              <p:nvSpPr>
                <p:cNvPr id="83" name="Oval 55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56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57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6" name="AutoShape 58"/>
            <p:cNvCxnSpPr>
              <a:cxnSpLocks noChangeShapeType="1"/>
              <a:stCxn id="81" idx="4"/>
              <a:endCxn id="64" idx="2"/>
            </p:cNvCxnSpPr>
            <p:nvPr/>
          </p:nvCxnSpPr>
          <p:spPr bwMode="auto">
            <a:xfrm>
              <a:off x="3728" y="1832"/>
              <a:ext cx="83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7" name="AutoShape 59"/>
            <p:cNvCxnSpPr>
              <a:cxnSpLocks noChangeShapeType="1"/>
              <a:stCxn id="80" idx="4"/>
              <a:endCxn id="59" idx="2"/>
            </p:cNvCxnSpPr>
            <p:nvPr/>
          </p:nvCxnSpPr>
          <p:spPr bwMode="auto">
            <a:xfrm>
              <a:off x="3728" y="2000"/>
              <a:ext cx="832" cy="9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8" name="AutoShape 60"/>
            <p:cNvCxnSpPr>
              <a:cxnSpLocks noChangeShapeType="1"/>
              <a:stCxn id="79" idx="4"/>
              <a:endCxn id="64" idx="2"/>
            </p:cNvCxnSpPr>
            <p:nvPr/>
          </p:nvCxnSpPr>
          <p:spPr bwMode="auto">
            <a:xfrm flipV="1">
              <a:off x="3728" y="1832"/>
              <a:ext cx="832" cy="3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9" name="AutoShape 61"/>
            <p:cNvCxnSpPr>
              <a:cxnSpLocks noChangeShapeType="1"/>
              <a:stCxn id="78" idx="4"/>
              <a:endCxn id="59" idx="2"/>
            </p:cNvCxnSpPr>
            <p:nvPr/>
          </p:nvCxnSpPr>
          <p:spPr bwMode="auto">
            <a:xfrm>
              <a:off x="3728" y="2342"/>
              <a:ext cx="83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" name="AutoShape 62"/>
            <p:cNvCxnSpPr>
              <a:cxnSpLocks noChangeShapeType="1"/>
              <a:stCxn id="77" idx="4"/>
              <a:endCxn id="64" idx="2"/>
            </p:cNvCxnSpPr>
            <p:nvPr/>
          </p:nvCxnSpPr>
          <p:spPr bwMode="auto">
            <a:xfrm flipV="1">
              <a:off x="3728" y="1832"/>
              <a:ext cx="832" cy="6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1" name="AutoShape 63"/>
            <p:cNvCxnSpPr>
              <a:cxnSpLocks noChangeShapeType="1"/>
              <a:stCxn id="76" idx="4"/>
              <a:endCxn id="59" idx="2"/>
            </p:cNvCxnSpPr>
            <p:nvPr/>
          </p:nvCxnSpPr>
          <p:spPr bwMode="auto">
            <a:xfrm>
              <a:off x="3728" y="2690"/>
              <a:ext cx="832" cy="22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2" name="AutoShape 64"/>
            <p:cNvCxnSpPr>
              <a:cxnSpLocks noChangeShapeType="1"/>
              <a:stCxn id="75" idx="4"/>
              <a:endCxn id="64" idx="2"/>
            </p:cNvCxnSpPr>
            <p:nvPr/>
          </p:nvCxnSpPr>
          <p:spPr bwMode="auto">
            <a:xfrm flipV="1">
              <a:off x="3728" y="1832"/>
              <a:ext cx="832" cy="102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3" name="AutoShape 65"/>
            <p:cNvCxnSpPr>
              <a:cxnSpLocks noChangeShapeType="1"/>
              <a:stCxn id="74" idx="4"/>
              <a:endCxn id="59" idx="2"/>
            </p:cNvCxnSpPr>
            <p:nvPr/>
          </p:nvCxnSpPr>
          <p:spPr bwMode="auto">
            <a:xfrm flipV="1">
              <a:off x="3728" y="2918"/>
              <a:ext cx="832" cy="1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4" name="AutoShape 66"/>
            <p:cNvCxnSpPr>
              <a:cxnSpLocks noChangeShapeType="1"/>
              <a:stCxn id="73" idx="4"/>
              <a:endCxn id="59" idx="2"/>
            </p:cNvCxnSpPr>
            <p:nvPr/>
          </p:nvCxnSpPr>
          <p:spPr bwMode="auto">
            <a:xfrm flipV="1">
              <a:off x="3728" y="2918"/>
              <a:ext cx="832" cy="7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grpSp>
          <p:nvGrpSpPr>
            <p:cNvPr id="55" name="Group 67"/>
            <p:cNvGrpSpPr>
              <a:grpSpLocks/>
            </p:cNvGrpSpPr>
            <p:nvPr/>
          </p:nvGrpSpPr>
          <p:grpSpPr bwMode="auto">
            <a:xfrm>
              <a:off x="4560" y="1680"/>
              <a:ext cx="768" cy="2064"/>
              <a:chOff x="4560" y="1680"/>
              <a:chExt cx="768" cy="2064"/>
            </a:xfrm>
          </p:grpSpPr>
          <p:sp>
            <p:nvSpPr>
              <p:cNvPr id="58" name="AutoShape 68"/>
              <p:cNvSpPr>
                <a:spLocks noChangeArrowheads="1"/>
              </p:cNvSpPr>
              <p:nvPr/>
            </p:nvSpPr>
            <p:spPr bwMode="auto">
              <a:xfrm>
                <a:off x="4560" y="292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16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69"/>
              <p:cNvSpPr>
                <a:spLocks noChangeArrowheads="1"/>
              </p:cNvSpPr>
              <p:nvPr/>
            </p:nvSpPr>
            <p:spPr bwMode="auto">
              <a:xfrm>
                <a:off x="4560" y="276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15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AutoShape 70"/>
              <p:cNvSpPr>
                <a:spLocks noChangeArrowheads="1"/>
              </p:cNvSpPr>
              <p:nvPr/>
            </p:nvSpPr>
            <p:spPr bwMode="auto">
              <a:xfrm>
                <a:off x="4560" y="350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AutoShape 71"/>
              <p:cNvSpPr>
                <a:spLocks noChangeArrowheads="1"/>
              </p:cNvSpPr>
              <p:nvPr/>
            </p:nvSpPr>
            <p:spPr bwMode="auto">
              <a:xfrm>
                <a:off x="4560" y="259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AutoShape 72"/>
              <p:cNvSpPr>
                <a:spLocks noChangeArrowheads="1"/>
              </p:cNvSpPr>
              <p:nvPr/>
            </p:nvSpPr>
            <p:spPr bwMode="auto">
              <a:xfrm>
                <a:off x="4560" y="202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63" name="AutoShape 73"/>
              <p:cNvSpPr>
                <a:spLocks noChangeArrowheads="1"/>
              </p:cNvSpPr>
              <p:nvPr/>
            </p:nvSpPr>
            <p:spPr bwMode="auto">
              <a:xfrm>
                <a:off x="4560" y="184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64" name="AutoShape 74"/>
              <p:cNvSpPr>
                <a:spLocks noChangeArrowheads="1"/>
              </p:cNvSpPr>
              <p:nvPr/>
            </p:nvSpPr>
            <p:spPr bwMode="auto">
              <a:xfrm>
                <a:off x="4560" y="168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65" name="Group 75"/>
              <p:cNvGrpSpPr>
                <a:grpSpLocks/>
              </p:cNvGrpSpPr>
              <p:nvPr/>
            </p:nvGrpSpPr>
            <p:grpSpPr bwMode="auto">
              <a:xfrm>
                <a:off x="4914" y="3216"/>
                <a:ext cx="48" cy="240"/>
                <a:chOff x="2400" y="2832"/>
                <a:chExt cx="48" cy="240"/>
              </a:xfrm>
            </p:grpSpPr>
            <p:sp>
              <p:nvSpPr>
                <p:cNvPr id="70" name="Oval 76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77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78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79"/>
              <p:cNvGrpSpPr>
                <a:grpSpLocks/>
              </p:cNvGrpSpPr>
              <p:nvPr/>
            </p:nvGrpSpPr>
            <p:grpSpPr bwMode="auto">
              <a:xfrm>
                <a:off x="4914" y="2304"/>
                <a:ext cx="48" cy="240"/>
                <a:chOff x="2400" y="2832"/>
                <a:chExt cx="48" cy="240"/>
              </a:xfrm>
            </p:grpSpPr>
            <p:sp>
              <p:nvSpPr>
                <p:cNvPr id="67" name="Oval 80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81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82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Text Box 83"/>
            <p:cNvSpPr txBox="1">
              <a:spLocks noChangeArrowheads="1"/>
            </p:cNvSpPr>
            <p:nvPr/>
          </p:nvSpPr>
          <p:spPr bwMode="auto">
            <a:xfrm>
              <a:off x="4272" y="1632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x8</a:t>
              </a:r>
            </a:p>
          </p:txBody>
        </p:sp>
        <p:sp>
          <p:nvSpPr>
            <p:cNvPr id="57" name="Text Box 84"/>
            <p:cNvSpPr txBox="1">
              <a:spLocks noChangeArrowheads="1"/>
            </p:cNvSpPr>
            <p:nvPr/>
          </p:nvSpPr>
          <p:spPr bwMode="auto">
            <a:xfrm>
              <a:off x="4320" y="3024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01161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How Addresses Map to Banks on G200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bank has a bandwidth of 32 bits per clock cycle</a:t>
            </a:r>
          </a:p>
          <a:p>
            <a:r>
              <a:rPr lang="en-US" dirty="0"/>
              <a:t>Successive 32-bit words are assigned to successive banks</a:t>
            </a:r>
          </a:p>
          <a:p>
            <a:r>
              <a:rPr lang="en-US" dirty="0" smtClean="0"/>
              <a:t>GF100 </a:t>
            </a:r>
            <a:r>
              <a:rPr lang="en-US" dirty="0"/>
              <a:t>has 16 banks</a:t>
            </a:r>
          </a:p>
          <a:p>
            <a:pPr lvl="1"/>
            <a:r>
              <a:rPr lang="en-US" dirty="0"/>
              <a:t>So </a:t>
            </a:r>
            <a:r>
              <a:rPr lang="en-US" dirty="0">
                <a:solidFill>
                  <a:schemeClr val="tx2"/>
                </a:solidFill>
              </a:rPr>
              <a:t>bank = address % </a:t>
            </a:r>
            <a:r>
              <a:rPr lang="en-US" dirty="0" smtClean="0">
                <a:solidFill>
                  <a:schemeClr val="tx2"/>
                </a:solidFill>
              </a:rPr>
              <a:t>32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Same as the size of a </a:t>
            </a:r>
            <a:r>
              <a:rPr lang="en-US" dirty="0" smtClean="0">
                <a:solidFill>
                  <a:schemeClr val="tx2"/>
                </a:solidFill>
              </a:rPr>
              <a:t>warp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No bank conflicts between different </a:t>
            </a:r>
            <a:r>
              <a:rPr lang="en-US" dirty="0" smtClean="0"/>
              <a:t>warps</a:t>
            </a:r>
            <a:r>
              <a:rPr lang="en-US" dirty="0"/>
              <a:t>, only within a single </a:t>
            </a:r>
            <a:r>
              <a:rPr lang="en-US" dirty="0" smtClean="0"/>
              <a:t>warp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12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Programmer managed Scratchpad memory</a:t>
            </a:r>
          </a:p>
          <a:p>
            <a:pPr lvl="1"/>
            <a:r>
              <a:rPr lang="en-US" dirty="0" smtClean="0"/>
              <a:t>Bring data in from global memory</a:t>
            </a:r>
          </a:p>
          <a:p>
            <a:pPr lvl="1"/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16KB or 48KB /banked</a:t>
            </a:r>
          </a:p>
          <a:p>
            <a:pPr lvl="1"/>
            <a:r>
              <a:rPr lang="en-US" dirty="0" smtClean="0"/>
              <a:t>Accessed in parallel by 16 threads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“shared memory”</a:t>
            </a: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Programmer needs to:</a:t>
            </a:r>
          </a:p>
          <a:p>
            <a:pPr lvl="1"/>
            <a:r>
              <a:rPr lang="en-US" dirty="0" smtClean="0"/>
              <a:t>Decide what to bring and when</a:t>
            </a:r>
          </a:p>
          <a:p>
            <a:pPr lvl="1"/>
            <a:r>
              <a:rPr lang="en-US" dirty="0" smtClean="0"/>
              <a:t>Decide which thread accesses what and when</a:t>
            </a:r>
          </a:p>
          <a:p>
            <a:pPr lvl="1"/>
            <a:r>
              <a:rPr lang="en-US" dirty="0" smtClean="0"/>
              <a:t>Coordination paramount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1961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memory accesses</a:t>
            </a:r>
          </a:p>
          <a:p>
            <a:pPr lvl="1"/>
            <a:r>
              <a:rPr lang="en-US" dirty="0" smtClean="0"/>
              <a:t>32 threads access memory together</a:t>
            </a:r>
          </a:p>
          <a:p>
            <a:pPr lvl="1"/>
            <a:r>
              <a:rPr lang="en-US" dirty="0" smtClean="0"/>
              <a:t>Can coalesce into a single reference</a:t>
            </a:r>
          </a:p>
          <a:p>
            <a:pPr lvl="1"/>
            <a:r>
              <a:rPr lang="en-US" dirty="0" smtClean="0"/>
              <a:t>E.g., a[</a:t>
            </a:r>
            <a:r>
              <a:rPr lang="en-US" dirty="0" err="1" smtClean="0"/>
              <a:t>threadID</a:t>
            </a:r>
            <a:r>
              <a:rPr lang="en-US" dirty="0" smtClean="0"/>
              <a:t>] works well</a:t>
            </a:r>
          </a:p>
          <a:p>
            <a:endParaRPr lang="en-US" dirty="0" smtClean="0"/>
          </a:p>
          <a:p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32 threads run together</a:t>
            </a:r>
          </a:p>
          <a:p>
            <a:pPr lvl="1"/>
            <a:r>
              <a:rPr lang="en-US" dirty="0" smtClean="0"/>
              <a:t>If they diverge there is a performance penalty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Filtering for free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96000" y="838200"/>
            <a:ext cx="2971800" cy="3124200"/>
            <a:chOff x="3410" y="1469"/>
            <a:chExt cx="2218" cy="270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10" y="1469"/>
              <a:ext cx="2218" cy="209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  <a:latin typeface="Arial Narrow" pitchFamily="34" charset="0"/>
                </a:rPr>
                <a:t>Device</a:t>
              </a:r>
              <a:endParaRPr lang="en-US">
                <a:solidFill>
                  <a:srgbClr val="003300"/>
                </a:solidFill>
                <a:latin typeface="Arial Narrow" pitchFamily="34" charset="0"/>
              </a:endParaRPr>
            </a:p>
          </p:txBody>
        </p: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4023" y="1647"/>
              <a:ext cx="1554" cy="1004"/>
              <a:chOff x="3820" y="4577"/>
              <a:chExt cx="4116" cy="26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 Narrow" pitchFamily="34" charset="0"/>
                  </a:rPr>
                  <a:t>Grid 1</a:t>
                </a:r>
                <a:endParaRPr lang="en-US">
                  <a:solidFill>
                    <a:srgbClr val="0033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4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(0, 0)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(1, 0)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(2, 0)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42" name="Group 13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4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(0, 1)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(1, 1)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  <a:latin typeface="Arial Narrow" pitchFamily="34" charset="0"/>
                    </a:rPr>
                    <a:t>(2, 1)</a:t>
                  </a:r>
                  <a:endParaRPr lang="en-US">
                    <a:solidFill>
                      <a:srgbClr val="003300"/>
                    </a:solidFill>
                    <a:latin typeface="Arial Narrow" pitchFamily="34" charset="0"/>
                  </a:endParaRPr>
                </a:p>
              </p:txBody>
            </p:sp>
          </p:grp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510" y="2878"/>
              <a:ext cx="1765" cy="1295"/>
              <a:chOff x="1972" y="8931"/>
              <a:chExt cx="4676" cy="3430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  <a:latin typeface="Arial Narrow" pitchFamily="34" charset="0"/>
                  </a:rPr>
                  <a:t>Block (1, 1)</a:t>
                </a:r>
                <a:endParaRPr lang="en-US">
                  <a:solidFill>
                    <a:srgbClr val="003300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4" name="Group 20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33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  <p:sp>
                <p:nvSpPr>
                  <p:cNvPr id="3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5" name="Group 28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2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3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6" name="Group 34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23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4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6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  <p:grpSp>
              <p:nvGrpSpPr>
                <p:cNvPr id="17" name="Group 40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1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1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0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1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  <p:sp>
                <p:nvSpPr>
                  <p:cNvPr id="2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Arial Narrow" pitchFamily="34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  <a:latin typeface="Arial Narrow" pitchFamily="34" charset="0"/>
                    </a:endParaRPr>
                  </a:p>
                </p:txBody>
              </p:sp>
            </p:grpSp>
          </p:grpSp>
        </p:grpSp>
        <p:sp>
          <p:nvSpPr>
            <p:cNvPr id="8" name="Line 46"/>
            <p:cNvSpPr>
              <a:spLocks noChangeShapeType="1"/>
            </p:cNvSpPr>
            <p:nvPr/>
          </p:nvSpPr>
          <p:spPr bwMode="auto">
            <a:xfrm flipH="1">
              <a:off x="3510" y="2255"/>
              <a:ext cx="1067" cy="62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9" name="Line 47"/>
            <p:cNvSpPr>
              <a:spLocks noChangeShapeType="1"/>
            </p:cNvSpPr>
            <p:nvPr/>
          </p:nvSpPr>
          <p:spPr bwMode="auto">
            <a:xfrm>
              <a:off x="5022" y="2255"/>
              <a:ext cx="243" cy="6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flipH="1">
              <a:off x="4144" y="2581"/>
              <a:ext cx="411" cy="287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>
              <a:off x="5022" y="2581"/>
              <a:ext cx="100" cy="30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Grids of Blocks of Threads: Dimension Limits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Grid of Blocks </a:t>
            </a:r>
            <a:r>
              <a:rPr lang="en-US" b="1" dirty="0" smtClean="0">
                <a:solidFill>
                  <a:srgbClr val="C00000"/>
                </a:solidFill>
              </a:rPr>
              <a:t>1D, 2D, or 3D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Max x: 2^32 – 1= 4G</a:t>
            </a:r>
          </a:p>
          <a:p>
            <a:pPr lvl="1"/>
            <a:r>
              <a:rPr lang="en-US" dirty="0" smtClean="0"/>
              <a:t>Max y </a:t>
            </a:r>
            <a:r>
              <a:rPr lang="en-US" dirty="0" smtClean="0"/>
              <a:t>and z: </a:t>
            </a:r>
            <a:r>
              <a:rPr lang="en-US" dirty="0" smtClean="0"/>
              <a:t>2^16 -1 = </a:t>
            </a:r>
            <a:r>
              <a:rPr lang="en-US" b="1" dirty="0" smtClean="0">
                <a:solidFill>
                  <a:srgbClr val="0000FF"/>
                </a:solidFill>
              </a:rPr>
              <a:t>65535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 smtClean="0"/>
              <a:t>Block </a:t>
            </a:r>
            <a:r>
              <a:rPr lang="en-US" dirty="0"/>
              <a:t>of Threads: </a:t>
            </a:r>
            <a:r>
              <a:rPr lang="en-US" b="1" dirty="0">
                <a:solidFill>
                  <a:srgbClr val="C00000"/>
                </a:solidFill>
              </a:rPr>
              <a:t>1D, 2D, or 3D</a:t>
            </a:r>
          </a:p>
          <a:p>
            <a:pPr lvl="1"/>
            <a:r>
              <a:rPr lang="en-US" dirty="0"/>
              <a:t>Max number of threads: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x: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y: </a:t>
            </a:r>
            <a:r>
              <a:rPr lang="en-US" b="1" dirty="0" smtClean="0"/>
              <a:t>1024</a:t>
            </a:r>
            <a:endParaRPr lang="en-US" b="1" dirty="0"/>
          </a:p>
          <a:p>
            <a:pPr lvl="1"/>
            <a:r>
              <a:rPr lang="en-US" dirty="0"/>
              <a:t>Max z: </a:t>
            </a:r>
            <a:r>
              <a:rPr lang="en-US" b="1" dirty="0" smtClean="0"/>
              <a:t>64</a:t>
            </a:r>
            <a:endParaRPr lang="en-US" dirty="0"/>
          </a:p>
          <a:p>
            <a:r>
              <a:rPr lang="en-US" sz="2400" dirty="0"/>
              <a:t>Limits apply to Compute Capability </a:t>
            </a:r>
            <a:r>
              <a:rPr lang="en-US" sz="2400" dirty="0" smtClean="0"/>
              <a:t>5.3</a:t>
            </a:r>
            <a:endParaRPr lang="en-US" sz="2400" dirty="0"/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GTX980= 5.3?</a:t>
            </a:r>
            <a:endParaRPr lang="en-US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1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92654"/>
            <a:ext cx="8997509" cy="49413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Capability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580132" y="-909180"/>
            <a:ext cx="6095999" cy="89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9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346325" algn="l"/>
              </a:tabLst>
            </a:pPr>
            <a:r>
              <a:rPr lang="en-US" sz="2400"/>
              <a:t>Thread Batching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47244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kernel is executed as a </a:t>
            </a:r>
            <a:r>
              <a:rPr lang="en-US" sz="2400" b="1" dirty="0">
                <a:solidFill>
                  <a:schemeClr val="accent2"/>
                </a:solidFill>
              </a:rPr>
              <a:t>grid of thread blocks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All threads </a:t>
            </a:r>
            <a:r>
              <a:rPr lang="en-US" sz="1800" b="1" u="sng" dirty="0"/>
              <a:t>share</a:t>
            </a:r>
            <a:r>
              <a:rPr lang="en-US" sz="1800" dirty="0"/>
              <a:t> data memory </a:t>
            </a:r>
            <a:r>
              <a:rPr lang="en-US" sz="1800" dirty="0" smtClean="0"/>
              <a:t>space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But </a:t>
            </a:r>
            <a:r>
              <a:rPr lang="en-US" sz="1400" b="1" dirty="0" smtClean="0">
                <a:solidFill>
                  <a:srgbClr val="FF0000"/>
                </a:solidFill>
              </a:rPr>
              <a:t>cannot</a:t>
            </a:r>
            <a:r>
              <a:rPr lang="en-US" sz="1400" dirty="0" smtClean="0"/>
              <a:t> communicate through it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/>
              <a:t>A </a:t>
            </a:r>
            <a:r>
              <a:rPr lang="en-US" sz="2400" b="1" dirty="0">
                <a:solidFill>
                  <a:schemeClr val="accent2"/>
                </a:solidFill>
              </a:rPr>
              <a:t>thread block: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Threads </a:t>
            </a:r>
            <a:r>
              <a:rPr lang="en-US" sz="2400" dirty="0">
                <a:solidFill>
                  <a:srgbClr val="FF0000"/>
                </a:solidFill>
              </a:rPr>
              <a:t>that can cooperate with each other by: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Synchronizing their execution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For hazard-free shared memory accesses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Efficiently sharing data through a low latency </a:t>
            </a:r>
            <a:r>
              <a:rPr lang="en-US" sz="2000" b="1" dirty="0">
                <a:solidFill>
                  <a:srgbClr val="92D050"/>
                </a:solidFill>
              </a:rPr>
              <a:t>shared </a:t>
            </a:r>
            <a:r>
              <a:rPr lang="en-US" sz="2000" b="1" dirty="0" smtClean="0">
                <a:solidFill>
                  <a:srgbClr val="92D050"/>
                </a:solidFill>
              </a:rPr>
              <a:t>memory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Two threads from two different blocks cannot cooperate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76800" y="762000"/>
            <a:ext cx="4056063" cy="5381625"/>
            <a:chOff x="3034" y="690"/>
            <a:chExt cx="2555" cy="3390"/>
          </a:xfrm>
        </p:grpSpPr>
        <p:sp>
          <p:nvSpPr>
            <p:cNvPr id="8197" name="AutoShape 5"/>
            <p:cNvSpPr>
              <a:spLocks noChangeAspect="1" noChangeArrowheads="1"/>
            </p:cNvSpPr>
            <p:nvPr/>
          </p:nvSpPr>
          <p:spPr bwMode="auto">
            <a:xfrm>
              <a:off x="3034" y="690"/>
              <a:ext cx="2555" cy="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037" y="693"/>
              <a:ext cx="671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3199" y="1171"/>
              <a:ext cx="432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1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185" y="2275"/>
              <a:ext cx="430" cy="3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2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3118" y="1110"/>
              <a:ext cx="1" cy="169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3827" y="698"/>
              <a:ext cx="1759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Device</a:t>
              </a:r>
              <a:endParaRPr lang="en-US">
                <a:solidFill>
                  <a:srgbClr val="003300"/>
                </a:solidFill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927" y="957"/>
              <a:ext cx="1554" cy="1004"/>
              <a:chOff x="3820" y="4577"/>
              <a:chExt cx="4116" cy="2660"/>
            </a:xfrm>
          </p:grpSpPr>
          <p:sp>
            <p:nvSpPr>
              <p:cNvPr id="8204" name="Text Box 12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1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8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82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4051" y="2056"/>
              <a:ext cx="1306" cy="1416"/>
              <a:chOff x="4730" y="7615"/>
              <a:chExt cx="3458" cy="3752"/>
            </a:xfrm>
          </p:grpSpPr>
          <p:sp>
            <p:nvSpPr>
              <p:cNvPr id="8214" name="Text Box 22"/>
              <p:cNvSpPr txBox="1">
                <a:spLocks noChangeArrowheads="1"/>
              </p:cNvSpPr>
              <p:nvPr/>
            </p:nvSpPr>
            <p:spPr bwMode="auto">
              <a:xfrm>
                <a:off x="4730" y="7615"/>
                <a:ext cx="3458" cy="375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2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sp>
              <p:nvSpPr>
                <p:cNvPr id="821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1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sp>
              <p:nvSpPr>
                <p:cNvPr id="82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9" name="Group 33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822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822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10" name="Group 38"/>
            <p:cNvGrpSpPr>
              <a:grpSpLocks/>
            </p:cNvGrpSpPr>
            <p:nvPr/>
          </p:nvGrpSpPr>
          <p:grpSpPr bwMode="auto">
            <a:xfrm>
              <a:off x="3414" y="2782"/>
              <a:ext cx="1765" cy="1295"/>
              <a:chOff x="1972" y="8931"/>
              <a:chExt cx="4676" cy="3430"/>
            </a:xfrm>
          </p:grpSpPr>
          <p:sp>
            <p:nvSpPr>
              <p:cNvPr id="8231" name="Text Box 39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Block (1, 1)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12" name="Group 41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8234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9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4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49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8242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3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4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5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6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14" name="Group 55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824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4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15" name="Group 61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825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5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6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7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8258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</p:grpSp>
        </p:grpSp>
        <p:sp>
          <p:nvSpPr>
            <p:cNvPr id="8259" name="Line 67"/>
            <p:cNvSpPr>
              <a:spLocks noChangeShapeType="1"/>
            </p:cNvSpPr>
            <p:nvPr/>
          </p:nvSpPr>
          <p:spPr bwMode="auto">
            <a:xfrm>
              <a:off x="3605" y="1277"/>
              <a:ext cx="3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Line 68"/>
            <p:cNvSpPr>
              <a:spLocks noChangeShapeType="1"/>
            </p:cNvSpPr>
            <p:nvPr/>
          </p:nvSpPr>
          <p:spPr bwMode="auto">
            <a:xfrm>
              <a:off x="3615" y="2380"/>
              <a:ext cx="4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69"/>
            <p:cNvSpPr>
              <a:spLocks noChangeShapeType="1"/>
            </p:cNvSpPr>
            <p:nvPr/>
          </p:nvSpPr>
          <p:spPr bwMode="auto">
            <a:xfrm flipH="1">
              <a:off x="3414" y="1562"/>
              <a:ext cx="1068" cy="1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70"/>
            <p:cNvSpPr>
              <a:spLocks noChangeShapeType="1"/>
            </p:cNvSpPr>
            <p:nvPr/>
          </p:nvSpPr>
          <p:spPr bwMode="auto">
            <a:xfrm>
              <a:off x="4926" y="1562"/>
              <a:ext cx="243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71"/>
            <p:cNvSpPr>
              <a:spLocks noChangeShapeType="1"/>
            </p:cNvSpPr>
            <p:nvPr/>
          </p:nvSpPr>
          <p:spPr bwMode="auto">
            <a:xfrm flipH="1">
              <a:off x="4048" y="1889"/>
              <a:ext cx="434" cy="8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72"/>
            <p:cNvSpPr>
              <a:spLocks noChangeShapeType="1"/>
            </p:cNvSpPr>
            <p:nvPr/>
          </p:nvSpPr>
          <p:spPr bwMode="auto">
            <a:xfrm>
              <a:off x="4926" y="1895"/>
              <a:ext cx="100" cy="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73"/>
            <p:cNvSpPr>
              <a:spLocks noChangeShapeType="1"/>
            </p:cNvSpPr>
            <p:nvPr/>
          </p:nvSpPr>
          <p:spPr bwMode="auto">
            <a:xfrm flipH="1">
              <a:off x="3420" y="2777"/>
              <a:ext cx="623" cy="1295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74"/>
            <p:cNvSpPr>
              <a:spLocks noChangeShapeType="1"/>
            </p:cNvSpPr>
            <p:nvPr/>
          </p:nvSpPr>
          <p:spPr bwMode="auto">
            <a:xfrm>
              <a:off x="5026" y="2777"/>
              <a:ext cx="153" cy="1300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Coordination Overview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Race-free access to data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0" y="5334000"/>
            <a:ext cx="4506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across threads within the same block</a:t>
            </a:r>
          </a:p>
          <a:p>
            <a:r>
              <a:rPr lang="en-US" dirty="0" smtClean="0"/>
              <a:t>No communication across blocks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08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6700" y="2671763"/>
              <a:ext cx="1169988" cy="423862"/>
            </p14:xfrm>
          </p:contentPart>
        </mc:Choice>
        <mc:Fallback xmlns="">
          <p:pic>
            <p:nvPicPr>
              <p:cNvPr id="4608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2300" y="2657358"/>
                <a:ext cx="1198788" cy="452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08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714625"/>
              <a:ext cx="203200" cy="279400"/>
            </p14:xfrm>
          </p:contentPart>
        </mc:Choice>
        <mc:Fallback xmlns="">
          <p:pic>
            <p:nvPicPr>
              <p:cNvPr id="4608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0564" y="2700223"/>
                <a:ext cx="232023" cy="308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608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8475" y="3260725"/>
              <a:ext cx="896938" cy="450850"/>
            </p14:xfrm>
          </p:contentPart>
        </mc:Choice>
        <mc:Fallback xmlns="">
          <p:pic>
            <p:nvPicPr>
              <p:cNvPr id="4608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54072" y="3246321"/>
                <a:ext cx="925744" cy="479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608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3389313"/>
              <a:ext cx="127000" cy="141287"/>
            </p14:xfrm>
          </p:contentPart>
        </mc:Choice>
        <mc:Fallback xmlns="">
          <p:pic>
            <p:nvPicPr>
              <p:cNvPr id="4608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87547" y="3374896"/>
                <a:ext cx="155782" cy="170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0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3725" y="3527425"/>
              <a:ext cx="393700" cy="73025"/>
            </p14:xfrm>
          </p:contentPart>
        </mc:Choice>
        <mc:Fallback xmlns="">
          <p:pic>
            <p:nvPicPr>
              <p:cNvPr id="460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9330" y="3513036"/>
                <a:ext cx="422490" cy="101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08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78438" y="2538413"/>
              <a:ext cx="1058862" cy="406400"/>
            </p14:xfrm>
          </p:contentPart>
        </mc:Choice>
        <mc:Fallback xmlns="">
          <p:pic>
            <p:nvPicPr>
              <p:cNvPr id="4608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4037" y="2524014"/>
                <a:ext cx="1087665" cy="435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608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6713" y="2530475"/>
              <a:ext cx="241300" cy="388938"/>
            </p14:xfrm>
          </p:contentPart>
        </mc:Choice>
        <mc:Fallback xmlns="">
          <p:pic>
            <p:nvPicPr>
              <p:cNvPr id="4608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02307" y="2516083"/>
                <a:ext cx="270112" cy="417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08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0738" y="4306888"/>
              <a:ext cx="14287" cy="36512"/>
            </p14:xfrm>
          </p:contentPart>
        </mc:Choice>
        <mc:Fallback xmlns="">
          <p:pic>
            <p:nvPicPr>
              <p:cNvPr id="4608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86451" y="4292428"/>
                <a:ext cx="42861" cy="65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09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9075" y="4518025"/>
              <a:ext cx="293688" cy="53975"/>
            </p14:xfrm>
          </p:contentPart>
        </mc:Choice>
        <mc:Fallback xmlns="">
          <p:pic>
            <p:nvPicPr>
              <p:cNvPr id="4609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84679" y="4503632"/>
                <a:ext cx="322481" cy="827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09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3263" y="4208463"/>
              <a:ext cx="1244600" cy="325437"/>
            </p14:xfrm>
          </p:contentPart>
        </mc:Choice>
        <mc:Fallback xmlns="">
          <p:pic>
            <p:nvPicPr>
              <p:cNvPr id="4609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8862" y="4194063"/>
                <a:ext cx="1273402" cy="35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09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6838" y="3954463"/>
              <a:ext cx="3632200" cy="501650"/>
            </p14:xfrm>
          </p:contentPart>
        </mc:Choice>
        <mc:Fallback xmlns="">
          <p:pic>
            <p:nvPicPr>
              <p:cNvPr id="4609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52437" y="3940068"/>
                <a:ext cx="3661001" cy="5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609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4113" y="3865563"/>
              <a:ext cx="268287" cy="254000"/>
            </p14:xfrm>
          </p:contentPart>
        </mc:Choice>
        <mc:Fallback xmlns="">
          <p:pic>
            <p:nvPicPr>
              <p:cNvPr id="4609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89708" y="3851152"/>
                <a:ext cx="297096" cy="282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09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1113" y="3941763"/>
              <a:ext cx="2586037" cy="136525"/>
            </p14:xfrm>
          </p:contentPart>
        </mc:Choice>
        <mc:Fallback xmlns="">
          <p:pic>
            <p:nvPicPr>
              <p:cNvPr id="4609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76712" y="3927354"/>
                <a:ext cx="2614839" cy="165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09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" y="3570288"/>
              <a:ext cx="827088" cy="315912"/>
            </p14:xfrm>
          </p:contentPart>
        </mc:Choice>
        <mc:Fallback xmlns="">
          <p:pic>
            <p:nvPicPr>
              <p:cNvPr id="4609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844" y="3563811"/>
                <a:ext cx="840051" cy="328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609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4167188"/>
              <a:ext cx="738187" cy="352425"/>
            </p14:xfrm>
          </p:contentPart>
        </mc:Choice>
        <mc:Fallback xmlns="">
          <p:pic>
            <p:nvPicPr>
              <p:cNvPr id="4609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26185" y="4160708"/>
                <a:ext cx="751144" cy="3653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Programmer’s view: Memory </a:t>
            </a:r>
            <a:r>
              <a:rPr lang="en-US" sz="2400" dirty="0" smtClean="0"/>
              <a:t>Model: Thread vs. Host</a:t>
            </a:r>
            <a:endParaRPr lang="en-US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48782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6400800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Arrows show whether read and/or write is possible</a:t>
            </a:r>
            <a:endParaRPr lang="en-US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Memory Model Summary</a:t>
            </a:r>
          </a:p>
        </p:txBody>
      </p:sp>
      <p:graphicFrame>
        <p:nvGraphicFramePr>
          <p:cNvPr id="60483" name="Group 6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721606"/>
              </p:ext>
            </p:extLst>
          </p:nvPr>
        </p:nvGraphicFramePr>
        <p:xfrm>
          <a:off x="0" y="1524000"/>
          <a:ext cx="9144000" cy="3430589"/>
        </p:xfrm>
        <a:graphic>
          <a:graphicData uri="http://schemas.openxmlformats.org/drawingml/2006/table">
            <a:tbl>
              <a:tblPr/>
              <a:tblGrid>
                <a:gridCol w="1828800"/>
                <a:gridCol w="1371600"/>
                <a:gridCol w="1371600"/>
                <a:gridCol w="1981200"/>
                <a:gridCol w="2590800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Memory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Cached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</a:rPr>
                        <a:t>Scope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in a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+ 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+ host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Texture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off-chip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threads + host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lg" len="med"/>
                      <a:tailEnd type="none" w="lg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400"/>
              <a:t>Execution Timeline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09600"/>
            <a:ext cx="0" cy="5715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828800" y="19812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2057400" y="4191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1981200" y="1143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38400" y="1066800"/>
            <a:ext cx="24447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1. Copy to GPU mem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133600" y="1905000"/>
            <a:ext cx="3048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1560513"/>
            <a:ext cx="258445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2. Launch GPU Kernel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324600" y="2895600"/>
            <a:ext cx="1295400" cy="0"/>
          </a:xfrm>
          <a:prstGeom prst="line">
            <a:avLst/>
          </a:prstGeom>
          <a:noFill/>
          <a:ln w="57150" cap="rnd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5562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5943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 flipH="1">
            <a:off x="7772400" y="2286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334125" y="838200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GPU / Device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9812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546350" y="3124200"/>
            <a:ext cx="29400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2’. Synchronize with GPU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2362200" y="3810000"/>
            <a:ext cx="52578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514600" y="3657600"/>
            <a:ext cx="27368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3. Copy from GPU mem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743200" y="533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CPU /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Memory Model: Global, Constant, and Texture Memories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9144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Global 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Main means of communicating R/W Data between </a:t>
            </a:r>
            <a:r>
              <a:rPr lang="en-US" sz="2400" dirty="0">
                <a:solidFill>
                  <a:schemeClr val="accent2"/>
                </a:solidFill>
              </a:rPr>
              <a:t>host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device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Contents visible to all </a:t>
            </a:r>
            <a:r>
              <a:rPr lang="en-US" sz="2400" dirty="0" smtClean="0"/>
              <a:t>threads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/>
              <a:t>Officially not cached (GTX280)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Little locality – 3D graphics origin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GTX480 caches </a:t>
            </a:r>
            <a:r>
              <a:rPr lang="en-US" sz="2400" dirty="0" smtClean="0"/>
              <a:t>it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GTX980 caches it</a:t>
            </a:r>
            <a:endParaRPr lang="en-US" sz="2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/>
              <a:t>Texture and Constant Memories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Constants initialized by host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/>
              <a:t>Contents visible to all </a:t>
            </a:r>
            <a:r>
              <a:rPr lang="en-US" sz="2400" dirty="0" smtClean="0"/>
              <a:t>threads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/>
              <a:t>Cached (GTX280</a:t>
            </a:r>
            <a:r>
              <a:rPr lang="en-US" sz="2400" b="1" dirty="0" smtClean="0"/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dirty="0" smtClean="0"/>
              <a:t>GTX980 (cached in L1 same for global)</a:t>
            </a:r>
            <a:endParaRPr lang="en-US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Execution Model: Ordering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Execution order is </a:t>
            </a:r>
            <a:r>
              <a:rPr lang="en-US" b="1" dirty="0">
                <a:solidFill>
                  <a:srgbClr val="C00000"/>
                </a:solidFill>
              </a:rPr>
              <a:t>undefined</a:t>
            </a:r>
          </a:p>
          <a:p>
            <a:endParaRPr lang="en-US" b="1" dirty="0"/>
          </a:p>
          <a:p>
            <a:r>
              <a:rPr lang="en-US" sz="3600" dirty="0"/>
              <a:t>Do not assume and use:</a:t>
            </a:r>
          </a:p>
          <a:p>
            <a:pPr lvl="2"/>
            <a:r>
              <a:rPr lang="en-US" sz="2800" dirty="0"/>
              <a:t> block 0 executes before block 1</a:t>
            </a:r>
          </a:p>
          <a:p>
            <a:pPr lvl="2"/>
            <a:r>
              <a:rPr lang="en-US" sz="2800" dirty="0"/>
              <a:t>Thread 10 executes before thread 20</a:t>
            </a:r>
          </a:p>
          <a:p>
            <a:pPr lvl="2"/>
            <a:r>
              <a:rPr lang="en-US" sz="2800" dirty="0"/>
              <a:t>And </a:t>
            </a:r>
            <a:r>
              <a:rPr lang="en-US" sz="2800" b="1" dirty="0"/>
              <a:t>any </a:t>
            </a:r>
            <a:r>
              <a:rPr lang="en-US" sz="2800" dirty="0"/>
              <a:t>other ordering </a:t>
            </a:r>
            <a:r>
              <a:rPr lang="en-US" sz="2800" u="sng" dirty="0">
                <a:solidFill>
                  <a:srgbClr val="C00000"/>
                </a:solidFill>
              </a:rPr>
              <a:t>even if you can observe it</a:t>
            </a:r>
          </a:p>
          <a:p>
            <a:endParaRPr lang="en-US" dirty="0"/>
          </a:p>
          <a:p>
            <a:pPr lvl="1"/>
            <a:r>
              <a:rPr lang="en-US" sz="2000" dirty="0" smtClean="0"/>
              <a:t>Future implementations may break this ordering</a:t>
            </a:r>
          </a:p>
          <a:p>
            <a:pPr lvl="1"/>
            <a:r>
              <a:rPr lang="en-US" sz="2000" dirty="0" smtClean="0"/>
              <a:t>It’s not part of the CUDA definition</a:t>
            </a:r>
          </a:p>
          <a:p>
            <a:pPr lvl="1"/>
            <a:r>
              <a:rPr lang="en-US" sz="2000" dirty="0" smtClean="0"/>
              <a:t>Why? More flexible hardware options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Software Architecture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5686425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95400" y="312420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cuda…()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295400" y="4343400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cu…()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279525" y="21701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e.g., fft()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1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9513" y="2074863"/>
              <a:ext cx="962025" cy="650875"/>
            </p14:xfrm>
          </p:contentPart>
        </mc:Choice>
        <mc:Fallback xmlns="">
          <p:pic>
            <p:nvPicPr>
              <p:cNvPr id="471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6552" y="2060455"/>
                <a:ext cx="979307" cy="678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1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0750" y="1233488"/>
              <a:ext cx="1347788" cy="985837"/>
            </p14:xfrm>
          </p:contentPart>
        </mc:Choice>
        <mc:Fallback xmlns="">
          <p:pic>
            <p:nvPicPr>
              <p:cNvPr id="471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60310" y="1221246"/>
                <a:ext cx="1372267" cy="10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1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3125" y="1889125"/>
              <a:ext cx="1577975" cy="869950"/>
            </p14:xfrm>
          </p:contentPart>
        </mc:Choice>
        <mc:Fallback xmlns="">
          <p:pic>
            <p:nvPicPr>
              <p:cNvPr id="471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4846" y="1875088"/>
                <a:ext cx="1601371" cy="892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1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857500"/>
              <a:ext cx="5073650" cy="130175"/>
            </p14:xfrm>
          </p:contentPart>
        </mc:Choice>
        <mc:Fallback xmlns="">
          <p:pic>
            <p:nvPicPr>
              <p:cNvPr id="471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8080" y="2853011"/>
                <a:ext cx="5095611" cy="14778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Reasoning about CUDA call ordering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 communication via </a:t>
            </a:r>
            <a:r>
              <a:rPr lang="en-US" dirty="0" err="1"/>
              <a:t>cuda</a:t>
            </a:r>
            <a:r>
              <a:rPr lang="en-US" dirty="0"/>
              <a:t>…() calls and kernel invocations</a:t>
            </a:r>
          </a:p>
          <a:p>
            <a:pPr lvl="1"/>
            <a:r>
              <a:rPr lang="en-US" dirty="0" err="1"/>
              <a:t>cudaMalloc</a:t>
            </a:r>
            <a:r>
              <a:rPr lang="en-US" dirty="0"/>
              <a:t>, </a:t>
            </a:r>
            <a:r>
              <a:rPr lang="en-US" dirty="0" err="1" smtClean="0"/>
              <a:t>cudaMemCpy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Asynchronous from the CPU’s perspective</a:t>
            </a:r>
          </a:p>
          <a:p>
            <a:pPr lvl="1"/>
            <a:r>
              <a:rPr lang="en-US" dirty="0"/>
              <a:t>CPU places a request in a “CUDA” queue</a:t>
            </a:r>
          </a:p>
          <a:p>
            <a:pPr lvl="1"/>
            <a:r>
              <a:rPr lang="en-US" dirty="0"/>
              <a:t>requests are handled </a:t>
            </a:r>
            <a:r>
              <a:rPr lang="en-US" dirty="0" smtClean="0"/>
              <a:t>in-order</a:t>
            </a:r>
          </a:p>
          <a:p>
            <a:pPr lvl="1"/>
            <a:endParaRPr lang="en-US" dirty="0"/>
          </a:p>
          <a:p>
            <a:r>
              <a:rPr lang="en-US" dirty="0"/>
              <a:t>Streams allow for multiple queues</a:t>
            </a:r>
          </a:p>
          <a:p>
            <a:pPr lvl="1"/>
            <a:r>
              <a:rPr lang="en-US" sz="2400" dirty="0" smtClean="0"/>
              <a:t>Order within each queue honored</a:t>
            </a:r>
          </a:p>
          <a:p>
            <a:pPr lvl="1"/>
            <a:r>
              <a:rPr lang="en-US" sz="2400" dirty="0" smtClean="0"/>
              <a:t>No order across queues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on this much later </a:t>
            </a:r>
            <a:r>
              <a:rPr lang="en-US" dirty="0" smtClean="0"/>
              <a:t>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Execution Model </a:t>
            </a:r>
            <a:r>
              <a:rPr lang="en-US" sz="2400" dirty="0" smtClean="0"/>
              <a:t>Summary (for your reference)</a:t>
            </a:r>
            <a:endParaRPr lang="en-US" sz="2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/>
              <a:t>Grid of blocks of threads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1D/2D/3D </a:t>
            </a:r>
            <a:r>
              <a:rPr lang="en-US" sz="2400" dirty="0"/>
              <a:t>grid of blocks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1D/2D/3D blocks of threads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All blocks are identical: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same structure and # of threads</a:t>
            </a:r>
          </a:p>
          <a:p>
            <a:pPr>
              <a:lnSpc>
                <a:spcPct val="80000"/>
              </a:lnSpc>
            </a:pPr>
            <a:r>
              <a:rPr lang="en-US" sz="2800" b="1" dirty="0"/>
              <a:t>Block execution order is undefined</a:t>
            </a: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Same block threads: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can synchronize and share data fast (shared memory)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Threads from different blocks: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Cannot cooperate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Communication through global memory</a:t>
            </a:r>
          </a:p>
          <a:p>
            <a:pPr>
              <a:lnSpc>
                <a:spcPct val="80000"/>
              </a:lnSpc>
            </a:pPr>
            <a:r>
              <a:rPr lang="en-US" sz="2800" b="1" dirty="0">
                <a:sym typeface="Wingdings" pitchFamily="2" charset="2"/>
              </a:rPr>
              <a:t>Threads and Blocks have IDs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Simplifies data indexing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pitchFamily="2" charset="2"/>
              </a:rPr>
              <a:t>Can be 1D, 2D, or 3D (threads)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Blocks do not migrate: execute on the same processor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pitchFamily="2" charset="2"/>
              </a:rPr>
              <a:t>Several blocks may run over the same processor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API: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</a:rPr>
              <a:t> a[N];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	for (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=0;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++)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	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+ x;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CPU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Initialize Data on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GPU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CPU to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Define </a:t>
            </a:r>
            <a:r>
              <a:rPr lang="en-US" i="1" dirty="0"/>
              <a:t>Execution Configuration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Run Kernel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CPU synchronizes with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GPU to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De-allocate GPU and CPU memory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 / Skeleton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h[N];</a:t>
            </a:r>
            <a:endParaRPr lang="en-US" dirty="0"/>
          </a:p>
          <a:p>
            <a:r>
              <a:rPr lang="en-US" dirty="0"/>
              <a:t>  float </a:t>
            </a:r>
            <a:r>
              <a:rPr lang="en-US" dirty="0" smtClean="0"/>
              <a:t>*d;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</a:t>
            </a:r>
            <a:r>
              <a:rPr lang="en-US" dirty="0" smtClean="0"/>
              <a:t>&amp;d</a:t>
            </a:r>
            <a:r>
              <a:rPr lang="en-US" dirty="0"/>
              <a:t>, SIZE);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d, h, </a:t>
            </a:r>
            <a:r>
              <a:rPr lang="en-US" dirty="0"/>
              <a:t>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h,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</a:t>
            </a:r>
            <a:r>
              <a:rPr lang="en-US" dirty="0" err="1" smtClean="0"/>
              <a:t>cudaFree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a_d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 Allocate CPU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main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char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[])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atoi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[1]);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h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= (float *)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malloc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...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No memory allocated on the GPU side</a:t>
            </a: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000" dirty="0"/>
              <a:t>Pinned memory allocation results in faster CPU to/from GPU </a:t>
            </a:r>
            <a:r>
              <a:rPr lang="en-US" sz="2000" dirty="0" smtClean="0"/>
              <a:t>copies</a:t>
            </a:r>
          </a:p>
          <a:p>
            <a:r>
              <a:rPr lang="en-US" sz="2000" dirty="0" smtClean="0"/>
              <a:t>But pinned memory cannot be </a:t>
            </a:r>
            <a:r>
              <a:rPr lang="en-US" sz="2000" dirty="0" smtClean="0">
                <a:solidFill>
                  <a:srgbClr val="C00000"/>
                </a:solidFill>
              </a:rPr>
              <a:t>paged-out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err="1" smtClean="0">
                <a:latin typeface="Courier New" pitchFamily="49" charset="0"/>
              </a:rPr>
              <a:t>cudaMallocHost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(…)</a:t>
            </a:r>
          </a:p>
          <a:p>
            <a:r>
              <a:rPr lang="en-US" sz="2000" dirty="0" smtClean="0">
                <a:latin typeface="Courier New" pitchFamily="49" charset="0"/>
              </a:rPr>
              <a:t>More on this later on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2. Initialize CPU </a:t>
            </a:r>
            <a:r>
              <a:rPr lang="en-US" sz="2400" dirty="0" smtClean="0"/>
              <a:t>Data (dummy)</a:t>
            </a:r>
            <a:endParaRPr lang="en-US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for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= 0;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&lt; N;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++)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h[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3. Allocate GPU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((void **) &amp;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400" dirty="0"/>
              <a:t>Notice: no assignment side</a:t>
            </a:r>
          </a:p>
          <a:p>
            <a:pPr lvl="1"/>
            <a:r>
              <a:rPr lang="en-US" sz="2000" dirty="0"/>
              <a:t>NOT: </a:t>
            </a:r>
            <a:r>
              <a:rPr lang="en-US" sz="2000" dirty="0" err="1"/>
              <a:t>da</a:t>
            </a:r>
            <a:r>
              <a:rPr lang="en-US" sz="2000" dirty="0"/>
              <a:t> = </a:t>
            </a:r>
            <a:r>
              <a:rPr lang="en-US" sz="2000" dirty="0" err="1"/>
              <a:t>cudaMalloc</a:t>
            </a:r>
            <a:r>
              <a:rPr lang="en-US" sz="2000" dirty="0"/>
              <a:t> (…)</a:t>
            </a:r>
          </a:p>
          <a:p>
            <a:pPr lvl="1"/>
            <a:endParaRPr lang="en-US" sz="2000" dirty="0"/>
          </a:p>
          <a:p>
            <a:r>
              <a:rPr lang="en-US" sz="2400" dirty="0"/>
              <a:t>Assignment is done internally:</a:t>
            </a:r>
          </a:p>
          <a:p>
            <a:pPr lvl="1"/>
            <a:r>
              <a:rPr lang="en-US" sz="2000" dirty="0" smtClean="0"/>
              <a:t>That’s </a:t>
            </a:r>
            <a:r>
              <a:rPr lang="en-US" sz="2000" dirty="0"/>
              <a:t>why we pass &amp;</a:t>
            </a:r>
            <a:r>
              <a:rPr lang="en-US" sz="2000" dirty="0" err="1"/>
              <a:t>da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Space is allocated in </a:t>
            </a:r>
            <a:r>
              <a:rPr lang="en-US" sz="2400" b="1" dirty="0"/>
              <a:t>Global </a:t>
            </a:r>
            <a:r>
              <a:rPr lang="en-US" sz="2400" b="1" dirty="0" smtClean="0"/>
              <a:t>Memory </a:t>
            </a:r>
            <a:r>
              <a:rPr lang="en-US" sz="2400" dirty="0" smtClean="0"/>
              <a:t>on the GPU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create data on CPU memory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GPU Memory Allocation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host manages GPU memory allocation:</a:t>
            </a:r>
          </a:p>
          <a:p>
            <a:pPr lvl="1"/>
            <a:r>
              <a:rPr lang="en-US" sz="2400" b="1" dirty="0" err="1">
                <a:latin typeface="Courier New" pitchFamily="49" charset="0"/>
              </a:rPr>
              <a:t>cudaMalloc</a:t>
            </a:r>
            <a:r>
              <a:rPr lang="en-US" sz="2400" b="1" dirty="0">
                <a:latin typeface="Courier New" pitchFamily="49" charset="0"/>
              </a:rPr>
              <a:t> (void **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lvl="1"/>
            <a:r>
              <a:rPr lang="en-US" sz="2400" dirty="0"/>
              <a:t>Must explicitly cast to (</a:t>
            </a:r>
            <a:r>
              <a:rPr lang="en-US" sz="2400" dirty="0">
                <a:latin typeface="Courier New" pitchFamily="49" charset="0"/>
              </a:rPr>
              <a:t>void **)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cudaMalloc</a:t>
            </a:r>
            <a:r>
              <a:rPr lang="en-US" sz="2000" dirty="0">
                <a:latin typeface="Courier New" pitchFamily="49" charset="0"/>
              </a:rPr>
              <a:t> ((void **) &amp;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(float) * N);</a:t>
            </a:r>
          </a:p>
          <a:p>
            <a:pPr lvl="1"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cudaFree</a:t>
            </a:r>
            <a:r>
              <a:rPr lang="en-US" sz="2400" b="1" dirty="0">
                <a:latin typeface="Courier New" pitchFamily="49" charset="0"/>
              </a:rPr>
              <a:t> 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);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cudaFree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cudaMemset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value,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cudaMemset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0, N *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r>
              <a:rPr lang="en-US" sz="2800" dirty="0"/>
              <a:t>Check the </a:t>
            </a:r>
            <a:r>
              <a:rPr lang="en-US" sz="2800" b="1" dirty="0"/>
              <a:t>CUDA Reference </a:t>
            </a:r>
            <a:r>
              <a:rPr lang="en-US" sz="2800" b="1" dirty="0" smtClean="0"/>
              <a:t>Manual:</a:t>
            </a:r>
          </a:p>
          <a:p>
            <a:pPr lvl="1"/>
            <a:r>
              <a:rPr lang="en-US" sz="2000" b="1" dirty="0"/>
              <a:t>http://docs.nvidia.com/cuda/pdf/CUDA_C_Programming_Guide.pdf</a:t>
            </a:r>
            <a:endParaRPr lang="en-US" sz="2000" b="1" dirty="0"/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4. Copy Initialized CPU data to 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((void *)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d,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// DESTINATION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  (void *)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h,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// SOURCE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(float) * N, 	// #bytes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HostToDevice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Host/Device Data Transfers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The host initiates all transfers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b="1" dirty="0" err="1">
                <a:latin typeface="Courier New" pitchFamily="49" charset="0"/>
              </a:rPr>
              <a:t>cudaMemcpy</a:t>
            </a:r>
            <a:r>
              <a:rPr lang="en-US" sz="2400" dirty="0">
                <a:latin typeface="Courier New" pitchFamily="49" charset="0"/>
              </a:rPr>
              <a:t>(	void *</a:t>
            </a:r>
            <a:r>
              <a:rPr lang="en-US" sz="2400" dirty="0" err="1">
                <a:latin typeface="Courier New" pitchFamily="49" charset="0"/>
              </a:rPr>
              <a:t>dst</a:t>
            </a:r>
            <a:r>
              <a:rPr lang="en-US" sz="2400" dirty="0">
                <a:latin typeface="Courier New" pitchFamily="49" charset="0"/>
              </a:rPr>
              <a:t>, void *</a:t>
            </a:r>
            <a:r>
              <a:rPr lang="en-US" sz="2400" dirty="0" err="1">
                <a:latin typeface="Courier New" pitchFamily="49" charset="0"/>
              </a:rPr>
              <a:t>src</a:t>
            </a:r>
            <a:r>
              <a:rPr lang="en-US" sz="2400" dirty="0">
                <a:latin typeface="Courier New" pitchFamily="49" charset="0"/>
              </a:rPr>
              <a:t>, 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	</a:t>
            </a:r>
            <a:r>
              <a:rPr lang="en-US" sz="2400" dirty="0" err="1">
                <a:latin typeface="Courier New" pitchFamily="49" charset="0"/>
              </a:rPr>
              <a:t>size_t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nbytes</a:t>
            </a:r>
            <a:r>
              <a:rPr lang="en-US" sz="2400" dirty="0">
                <a:latin typeface="Courier New" pitchFamily="49" charset="0"/>
              </a:rPr>
              <a:t>, </a:t>
            </a:r>
            <a:br>
              <a:rPr lang="en-US" sz="2400" dirty="0">
                <a:latin typeface="Courier New" pitchFamily="49" charset="0"/>
              </a:rPr>
            </a:br>
            <a:r>
              <a:rPr lang="en-US" sz="2400" dirty="0">
                <a:latin typeface="Courier New" pitchFamily="49" charset="0"/>
              </a:rPr>
              <a:t>		</a:t>
            </a:r>
            <a:r>
              <a:rPr lang="en-US" sz="2400" dirty="0" err="1">
                <a:latin typeface="Courier New" pitchFamily="49" charset="0"/>
              </a:rPr>
              <a:t>enum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cudaMemcpyKind</a:t>
            </a:r>
            <a:r>
              <a:rPr lang="en-US" sz="2400" dirty="0">
                <a:latin typeface="Courier New" pitchFamily="49" charset="0"/>
              </a:rPr>
              <a:t> direction)</a:t>
            </a:r>
          </a:p>
          <a:p>
            <a:endParaRPr lang="en-US" sz="2400" dirty="0" smtClean="0"/>
          </a:p>
          <a:p>
            <a:r>
              <a:rPr lang="en-US" sz="2400" dirty="0" smtClean="0"/>
              <a:t>Synchronous from </a:t>
            </a:r>
            <a:r>
              <a:rPr lang="en-US" sz="2400" dirty="0"/>
              <a:t>the CPU’s perspective</a:t>
            </a:r>
          </a:p>
          <a:p>
            <a:pPr lvl="1"/>
            <a:r>
              <a:rPr lang="en-US" sz="2000" dirty="0"/>
              <a:t>CPU thread </a:t>
            </a:r>
            <a:r>
              <a:rPr lang="en-US" sz="2000" dirty="0" smtClean="0"/>
              <a:t>blocks</a:t>
            </a:r>
            <a:endParaRPr lang="en-US" sz="2000" dirty="0" smtClean="0"/>
          </a:p>
          <a:p>
            <a:pPr lvl="2"/>
            <a:r>
              <a:rPr lang="en-US" sz="1800" dirty="0" smtClean="0"/>
              <a:t>Asynchronous, if less than 64KB, otherwise blocks</a:t>
            </a:r>
          </a:p>
          <a:p>
            <a:pPr lvl="1"/>
            <a:r>
              <a:rPr lang="en-US" sz="2200" dirty="0" smtClean="0"/>
              <a:t>More on this later on</a:t>
            </a:r>
            <a:endParaRPr lang="en-US" sz="2200" dirty="0" smtClean="0"/>
          </a:p>
          <a:p>
            <a:pPr lvl="2"/>
            <a:endParaRPr lang="en-US" sz="1800" dirty="0"/>
          </a:p>
          <a:p>
            <a:r>
              <a:rPr lang="en-US" sz="2400" dirty="0"/>
              <a:t>In-order processing with other CUDA </a:t>
            </a:r>
            <a:r>
              <a:rPr lang="en-US" sz="2400" dirty="0" smtClean="0"/>
              <a:t>requests</a:t>
            </a:r>
          </a:p>
          <a:p>
            <a:endParaRPr lang="en-US" sz="2400" dirty="0"/>
          </a:p>
          <a:p>
            <a:r>
              <a:rPr lang="en-US" sz="2400" dirty="0" err="1">
                <a:latin typeface="Courier New" pitchFamily="49" charset="0"/>
              </a:rPr>
              <a:t>enum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cudaMemcpyKind</a:t>
            </a: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000" dirty="0" err="1">
                <a:latin typeface="Courier New" pitchFamily="49" charset="0"/>
              </a:rPr>
              <a:t>cudaMemcpy</a:t>
            </a:r>
            <a:r>
              <a:rPr lang="en-US" sz="2000" b="1" dirty="0" err="1">
                <a:latin typeface="Courier New" pitchFamily="49" charset="0"/>
              </a:rPr>
              <a:t>Host</a:t>
            </a:r>
            <a:r>
              <a:rPr lang="en-US" sz="2000" dirty="0" err="1">
                <a:latin typeface="Courier New" pitchFamily="49" charset="0"/>
              </a:rPr>
              <a:t>To</a:t>
            </a:r>
            <a:r>
              <a:rPr lang="en-US" sz="2000" b="1" dirty="0" err="1">
                <a:latin typeface="Courier New" pitchFamily="49" charset="0"/>
              </a:rPr>
              <a:t>Device</a:t>
            </a:r>
            <a:endParaRPr lang="en-US" sz="2000" b="1" dirty="0">
              <a:latin typeface="Courier New" pitchFamily="49" charset="0"/>
            </a:endParaRPr>
          </a:p>
          <a:p>
            <a:pPr lvl="1"/>
            <a:r>
              <a:rPr lang="en-US" sz="2000" dirty="0" err="1">
                <a:latin typeface="Courier New" pitchFamily="49" charset="0"/>
              </a:rPr>
              <a:t>cudaMemcpy</a:t>
            </a:r>
            <a:r>
              <a:rPr lang="en-US" sz="2000" b="1" dirty="0" err="1">
                <a:latin typeface="Courier New" pitchFamily="49" charset="0"/>
              </a:rPr>
              <a:t>Device</a:t>
            </a:r>
            <a:r>
              <a:rPr lang="en-US" sz="2000" dirty="0" err="1">
                <a:latin typeface="Courier New" pitchFamily="49" charset="0"/>
              </a:rPr>
              <a:t>To</a:t>
            </a:r>
            <a:r>
              <a:rPr lang="en-US" sz="2000" b="1" dirty="0" err="1">
                <a:latin typeface="Courier New" pitchFamily="49" charset="0"/>
              </a:rPr>
              <a:t>Host</a:t>
            </a:r>
            <a:endParaRPr lang="en-US" sz="2000" b="1" dirty="0">
              <a:latin typeface="Courier New" pitchFamily="49" charset="0"/>
            </a:endParaRPr>
          </a:p>
          <a:p>
            <a:pPr lvl="1"/>
            <a:r>
              <a:rPr lang="en-US" sz="2000" dirty="0" err="1">
                <a:latin typeface="Courier New" pitchFamily="49" charset="0"/>
              </a:rPr>
              <a:t>cudaMemcpy</a:t>
            </a:r>
            <a:r>
              <a:rPr lang="en-US" sz="2000" b="1" dirty="0" err="1">
                <a:latin typeface="Courier New" pitchFamily="49" charset="0"/>
              </a:rPr>
              <a:t>Device</a:t>
            </a:r>
            <a:r>
              <a:rPr lang="en-US" sz="2000" dirty="0" err="1">
                <a:latin typeface="Courier New" pitchFamily="49" charset="0"/>
              </a:rPr>
              <a:t>To</a:t>
            </a:r>
            <a:r>
              <a:rPr lang="en-US" sz="2000" b="1" dirty="0" err="1">
                <a:latin typeface="Courier New" pitchFamily="49" charset="0"/>
              </a:rPr>
              <a:t>Device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5. Define Execution Configuration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blocks and threads/block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threads_block = 64;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blocks = N / threads_block;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if (blocks % N != 0) blocks += 1;</a:t>
            </a:r>
          </a:p>
          <a:p>
            <a:pPr>
              <a:buFontTx/>
              <a:buNone/>
            </a:pPr>
            <a:endParaRPr lang="en-US" sz="280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800"/>
              <a:t>Alternatively: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blocks = (N + threads_block – 1) / 			 threads_block;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6. Launch Kernel &amp; 7. CPU/GPU Synchronization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dirty="0" smtClean="0"/>
              <a:t>Instructs </a:t>
            </a:r>
            <a:r>
              <a:rPr lang="en-US" sz="2400" dirty="0"/>
              <a:t>the GPU to launch </a:t>
            </a:r>
            <a:r>
              <a:rPr lang="en-US" sz="2400" dirty="0">
                <a:latin typeface="Courier New" pitchFamily="49" charset="0"/>
              </a:rPr>
              <a:t>blocks x </a:t>
            </a:r>
            <a:r>
              <a:rPr lang="en-US" sz="2400" dirty="0" err="1" smtClean="0">
                <a:latin typeface="Courier New" pitchFamily="49" charset="0"/>
              </a:rPr>
              <a:t>threads_block</a:t>
            </a:r>
            <a:r>
              <a:rPr lang="en-US" sz="2400" dirty="0" smtClean="0"/>
              <a:t> </a:t>
            </a:r>
            <a:r>
              <a:rPr lang="en-US" sz="2400" dirty="0"/>
              <a:t>threads:</a:t>
            </a:r>
          </a:p>
          <a:p>
            <a:pPr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darradd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&lt;&lt;&lt;blocks,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threads_block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&gt;&gt; (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d,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10f,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cudaThreadSynchronize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(); // forces CPU to wait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/>
              <a:t>darradd</a:t>
            </a:r>
            <a:r>
              <a:rPr lang="en-US" sz="2800" dirty="0"/>
              <a:t>: kernel name</a:t>
            </a:r>
          </a:p>
          <a:p>
            <a:r>
              <a:rPr lang="en-US" sz="2800" dirty="0"/>
              <a:t>&lt;&lt;&lt;…&gt;&gt;&gt; execution configuration</a:t>
            </a: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/>
              <a:t>da</a:t>
            </a:r>
            <a:r>
              <a:rPr lang="en-US" sz="2800" dirty="0"/>
              <a:t>, x, N): arguments</a:t>
            </a:r>
          </a:p>
          <a:p>
            <a:pPr lvl="1"/>
            <a:r>
              <a:rPr lang="en-US" sz="2400" dirty="0"/>
              <a:t>256 </a:t>
            </a:r>
            <a:r>
              <a:rPr lang="en-US" sz="2400" dirty="0" smtClean="0"/>
              <a:t>byte </a:t>
            </a:r>
            <a:r>
              <a:rPr lang="en-US" sz="2400" dirty="0"/>
              <a:t>limit / No variable </a:t>
            </a:r>
            <a:r>
              <a:rPr lang="en-US" sz="2400" dirty="0" smtClean="0"/>
              <a:t>arguments</a:t>
            </a:r>
          </a:p>
          <a:p>
            <a:pPr lvl="1"/>
            <a:r>
              <a:rPr lang="en-US" sz="2400" dirty="0" smtClean="0"/>
              <a:t>Not sure this still applies</a:t>
            </a:r>
          </a:p>
          <a:p>
            <a:r>
              <a:rPr lang="en-US" dirty="0" smtClean="0"/>
              <a:t>Asynchronous, CPU continues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CPU/GPU Synchronization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CPU does not block on </a:t>
            </a:r>
            <a:r>
              <a:rPr lang="en-US" sz="2800" dirty="0" err="1"/>
              <a:t>cuda</a:t>
            </a:r>
            <a:r>
              <a:rPr lang="en-US" sz="2800" dirty="0"/>
              <a:t>…() calls</a:t>
            </a:r>
          </a:p>
          <a:p>
            <a:pPr lvl="1"/>
            <a:r>
              <a:rPr lang="en-US" sz="2400" dirty="0"/>
              <a:t>Kernel/requests are queued and processed in-order</a:t>
            </a:r>
          </a:p>
          <a:p>
            <a:pPr lvl="1"/>
            <a:r>
              <a:rPr lang="en-US" sz="2400" dirty="0"/>
              <a:t>Control returns to CPU immediately</a:t>
            </a:r>
          </a:p>
          <a:p>
            <a:pPr lvl="1"/>
            <a:endParaRPr lang="en-US" sz="2400" dirty="0"/>
          </a:p>
          <a:p>
            <a:r>
              <a:rPr lang="en-US" sz="2800" dirty="0"/>
              <a:t>Good if there is other work to be done</a:t>
            </a:r>
          </a:p>
          <a:p>
            <a:pPr lvl="1"/>
            <a:r>
              <a:rPr lang="en-US" sz="2400" dirty="0"/>
              <a:t>e.g., preparing for the next kernel invocation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Eventually, CPU must know when GPU is done</a:t>
            </a:r>
          </a:p>
          <a:p>
            <a:r>
              <a:rPr lang="en-US" sz="2800" dirty="0"/>
              <a:t>Then it can safely copy the GPU results</a:t>
            </a:r>
          </a:p>
          <a:p>
            <a:endParaRPr lang="en-US" sz="2800" dirty="0"/>
          </a:p>
          <a:p>
            <a:r>
              <a:rPr lang="en-US" sz="2800" dirty="0" err="1" smtClean="0">
                <a:latin typeface="Courier New" pitchFamily="49" charset="0"/>
              </a:rPr>
              <a:t>cudaThreadSynchronize</a:t>
            </a:r>
            <a:r>
              <a:rPr lang="en-US" sz="2800" dirty="0" smtClean="0">
                <a:latin typeface="Courier New" pitchFamily="49" charset="0"/>
              </a:rPr>
              <a:t> </a:t>
            </a:r>
            <a:r>
              <a:rPr lang="en-US" sz="2800" dirty="0">
                <a:latin typeface="Courier New" pitchFamily="49" charset="0"/>
              </a:rPr>
              <a:t>()</a:t>
            </a:r>
          </a:p>
          <a:p>
            <a:pPr lvl="1"/>
            <a:r>
              <a:rPr lang="en-US" sz="2400" dirty="0"/>
              <a:t>Block CPU until </a:t>
            </a:r>
            <a:r>
              <a:rPr lang="en-US" sz="2400" b="1" dirty="0"/>
              <a:t>all </a:t>
            </a:r>
            <a:r>
              <a:rPr lang="en-US" sz="2400" dirty="0"/>
              <a:t>preceding </a:t>
            </a:r>
            <a:r>
              <a:rPr lang="en-US" sz="2400" dirty="0" err="1"/>
              <a:t>cuda</a:t>
            </a:r>
            <a:r>
              <a:rPr lang="en-US" sz="2400" dirty="0"/>
              <a:t>…() and kernel requests have completed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8. Copy data from GPU to CPU &amp; 9. DeAllocate Memory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((void *)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h,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// DESTINATION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  (void *)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d,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// SOURCE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(float) * N, 	// #bytes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		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DeviceToHost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cudaFree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d);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// display or process results here</a:t>
            </a:r>
          </a:p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free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h);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GPU Kernel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__global__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darradd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(float *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d,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x,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*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+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if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&lt; N)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d[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=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d[</a:t>
            </a:r>
            <a:r>
              <a:rPr lang="en-US" sz="2400" dirty="0" err="1" smtClean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+ x;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endParaRPr lang="en-US" dirty="0"/>
          </a:p>
          <a:p>
            <a:r>
              <a:rPr lang="en-US" sz="2400" b="1" dirty="0" err="1"/>
              <a:t>BlockIdx</a:t>
            </a:r>
            <a:r>
              <a:rPr lang="en-US" sz="2400" b="1" dirty="0"/>
              <a:t>:</a:t>
            </a:r>
            <a:r>
              <a:rPr lang="en-US" sz="2400" dirty="0"/>
              <a:t> Unique Block ID.</a:t>
            </a:r>
          </a:p>
          <a:p>
            <a:pPr lvl="1"/>
            <a:r>
              <a:rPr lang="en-US" sz="2000" dirty="0" smtClean="0"/>
              <a:t>Numerically </a:t>
            </a:r>
            <a:r>
              <a:rPr lang="en-US" sz="2000" dirty="0" err="1" smtClean="0"/>
              <a:t>asceding</a:t>
            </a:r>
            <a:r>
              <a:rPr lang="en-US" sz="2000" dirty="0" smtClean="0"/>
              <a:t>: 0, 1, …</a:t>
            </a:r>
          </a:p>
          <a:p>
            <a:r>
              <a:rPr lang="en-US" sz="2400" b="1" dirty="0" err="1" smtClean="0"/>
              <a:t>BlockDim</a:t>
            </a:r>
            <a:r>
              <a:rPr lang="en-US" sz="2400" b="1" dirty="0" smtClean="0"/>
              <a:t>:</a:t>
            </a:r>
            <a:r>
              <a:rPr lang="en-US" sz="2400" dirty="0" smtClean="0"/>
              <a:t> Dimensions of Block = how many threads it has</a:t>
            </a:r>
          </a:p>
          <a:p>
            <a:pPr lvl="1"/>
            <a:r>
              <a:rPr lang="en-US" sz="2000" dirty="0" err="1" smtClean="0"/>
              <a:t>BlockDim.x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BlockDim.y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BlockDim.z</a:t>
            </a:r>
            <a:endParaRPr lang="en-US" sz="2000" dirty="0" smtClean="0"/>
          </a:p>
          <a:p>
            <a:pPr lvl="1"/>
            <a:r>
              <a:rPr lang="en-US" sz="2000" dirty="0" smtClean="0"/>
              <a:t>Unused dimensions default to 0</a:t>
            </a:r>
          </a:p>
          <a:p>
            <a:r>
              <a:rPr lang="en-US" sz="2400" b="1" dirty="0" err="1" smtClean="0"/>
              <a:t>ThreadIdx</a:t>
            </a:r>
            <a:r>
              <a:rPr lang="en-US" sz="2400" b="1" dirty="0"/>
              <a:t>:</a:t>
            </a:r>
            <a:r>
              <a:rPr lang="en-US" sz="2400" dirty="0"/>
              <a:t> Unique per Block Index</a:t>
            </a:r>
          </a:p>
          <a:p>
            <a:pPr lvl="1"/>
            <a:r>
              <a:rPr lang="en-US" sz="2000" dirty="0"/>
              <a:t>0, 1, … </a:t>
            </a:r>
          </a:p>
          <a:p>
            <a:pPr lvl="1"/>
            <a:r>
              <a:rPr lang="en-US" sz="2000" dirty="0"/>
              <a:t>Per Block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Function Declarations</a:t>
            </a:r>
          </a:p>
        </p:txBody>
      </p:sp>
      <p:sp>
        <p:nvSpPr>
          <p:cNvPr id="36964" name="Rectangle 100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657600"/>
            <a:ext cx="8991600" cy="32004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__global__ </a:t>
            </a:r>
            <a:r>
              <a:rPr lang="en-US" sz="2800" dirty="0"/>
              <a:t>defines a kernel function</a:t>
            </a:r>
          </a:p>
          <a:p>
            <a:pPr lvl="1"/>
            <a:r>
              <a:rPr lang="en-US" sz="2400" dirty="0"/>
              <a:t>Must return void</a:t>
            </a:r>
          </a:p>
          <a:p>
            <a:pPr lvl="1"/>
            <a:r>
              <a:rPr lang="en-US" sz="2400" dirty="0"/>
              <a:t>Can only call __device__ functions</a:t>
            </a:r>
          </a:p>
          <a:p>
            <a:r>
              <a:rPr lang="en-US" sz="2800" dirty="0">
                <a:solidFill>
                  <a:srgbClr val="C00000"/>
                </a:solidFill>
              </a:rPr>
              <a:t>__device__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__host__ </a:t>
            </a:r>
            <a:r>
              <a:rPr lang="en-US" sz="2800" dirty="0"/>
              <a:t>can be used </a:t>
            </a:r>
            <a:r>
              <a:rPr lang="en-US" sz="2800" dirty="0" smtClean="0"/>
              <a:t>together</a:t>
            </a:r>
          </a:p>
          <a:p>
            <a:pPr lvl="1"/>
            <a:r>
              <a:rPr lang="en-US" sz="2400" dirty="0" smtClean="0"/>
              <a:t>Two difference versions generated</a:t>
            </a:r>
            <a:endParaRPr lang="en-US" sz="2400" dirty="0"/>
          </a:p>
        </p:txBody>
      </p:sp>
      <p:graphicFrame>
        <p:nvGraphicFramePr>
          <p:cNvPr id="36967" name="Group 103"/>
          <p:cNvGraphicFramePr>
            <a:graphicFrameLocks noGrp="1"/>
          </p:cNvGraphicFramePr>
          <p:nvPr>
            <p:ph sz="half" idx="2"/>
          </p:nvPr>
        </p:nvGraphicFramePr>
        <p:xfrm>
          <a:off x="0" y="381000"/>
          <a:ext cx="9144000" cy="2971800"/>
        </p:xfrm>
        <a:graphic>
          <a:graphicData uri="http://schemas.openxmlformats.org/drawingml/2006/table">
            <a:tbl>
              <a:tblPr/>
              <a:tblGrid>
                <a:gridCol w="5638800"/>
                <a:gridCol w="1524000"/>
                <a:gridCol w="1981200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Executed on the: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callable from the: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__device__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float DeviceFunc()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__global__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void  KernelFunc()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__host__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float HostFunc()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4" name="Text Box 50"/>
          <p:cNvSpPr txBox="1">
            <a:spLocks noChangeArrowheads="1"/>
          </p:cNvSpPr>
          <p:nvPr/>
        </p:nvSpPr>
        <p:spPr bwMode="auto">
          <a:xfrm>
            <a:off x="12033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</a:t>
            </a:r>
            <a:r>
              <a:rPr lang="en-US" dirty="0"/>
              <a:t>];</a:t>
            </a:r>
          </a:p>
          <a:p>
            <a:r>
              <a:rPr lang="en-US" dirty="0"/>
              <a:t>  float *</a:t>
            </a:r>
            <a:r>
              <a:rPr lang="en-US" dirty="0" smtClean="0"/>
              <a:t>d;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</a:t>
            </a:r>
            <a:r>
              <a:rPr lang="en-US" dirty="0" smtClean="0"/>
              <a:t>&amp;d</a:t>
            </a:r>
            <a:r>
              <a:rPr lang="en-US" dirty="0"/>
              <a:t>, SIZE);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d, h, </a:t>
            </a:r>
            <a:r>
              <a:rPr lang="en-US" dirty="0"/>
              <a:t>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 smtClean="0"/>
              <a:t>cudaDeviceSynchronize</a:t>
            </a:r>
            <a:r>
              <a:rPr lang="en-US" dirty="0" smtClean="0"/>
              <a:t> 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h,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cudaFree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a_d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Copy to GPU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Programmer managed Scratchpad memory</a:t>
            </a:r>
          </a:p>
          <a:p>
            <a:pPr lvl="1"/>
            <a:r>
              <a:rPr lang="en-US" dirty="0" smtClean="0"/>
              <a:t>Bring data in from global memory</a:t>
            </a:r>
          </a:p>
          <a:p>
            <a:pPr lvl="1"/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16KB or </a:t>
            </a:r>
            <a:r>
              <a:rPr lang="en-US" dirty="0" smtClean="0"/>
              <a:t>36KB/banked (GTX480/GTX780)</a:t>
            </a:r>
          </a:p>
          <a:p>
            <a:pPr lvl="1"/>
            <a:r>
              <a:rPr lang="en-US" dirty="0" smtClean="0"/>
              <a:t>96KB (GTX980)</a:t>
            </a:r>
            <a:endParaRPr lang="en-US" dirty="0" smtClean="0"/>
          </a:p>
          <a:p>
            <a:pPr lvl="1"/>
            <a:r>
              <a:rPr lang="en-US" dirty="0" smtClean="0"/>
              <a:t>Accessed in parallel by 32 threads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“shared memory”</a:t>
            </a: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Programmer needs to:</a:t>
            </a:r>
          </a:p>
          <a:p>
            <a:pPr lvl="1"/>
            <a:r>
              <a:rPr lang="en-US" dirty="0" smtClean="0"/>
              <a:t>Decide what to bring and when</a:t>
            </a:r>
          </a:p>
          <a:p>
            <a:pPr lvl="1"/>
            <a:r>
              <a:rPr lang="en-US" dirty="0" smtClean="0"/>
              <a:t>Decide which thread accesses what and when</a:t>
            </a:r>
          </a:p>
          <a:p>
            <a:pPr lvl="1"/>
            <a:r>
              <a:rPr lang="en-US" dirty="0" smtClean="0"/>
              <a:t>Coordination paramount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Global memory accesses</a:t>
            </a:r>
          </a:p>
          <a:p>
            <a:pPr lvl="1"/>
            <a:r>
              <a:rPr lang="en-US" dirty="0" smtClean="0"/>
              <a:t>32 threads access memory together</a:t>
            </a:r>
          </a:p>
          <a:p>
            <a:pPr lvl="1"/>
            <a:r>
              <a:rPr lang="en-US" dirty="0" smtClean="0"/>
              <a:t>Can coalesce into a single reference</a:t>
            </a:r>
          </a:p>
          <a:p>
            <a:pPr lvl="1"/>
            <a:r>
              <a:rPr lang="en-US" dirty="0" smtClean="0"/>
              <a:t>E.g., a[</a:t>
            </a:r>
            <a:r>
              <a:rPr lang="en-US" dirty="0" err="1" smtClean="0"/>
              <a:t>threadID</a:t>
            </a:r>
            <a:r>
              <a:rPr lang="en-US" dirty="0" smtClean="0"/>
              <a:t>] works well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Control flow</a:t>
            </a:r>
          </a:p>
          <a:p>
            <a:pPr lvl="1"/>
            <a:r>
              <a:rPr lang="en-US" dirty="0" smtClean="0"/>
              <a:t>32 threads run together</a:t>
            </a:r>
          </a:p>
          <a:p>
            <a:pPr lvl="1"/>
            <a:r>
              <a:rPr lang="en-US" dirty="0" smtClean="0"/>
              <a:t>If they diverge there is a performance penalty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Texture cache (GTX480/GTX780)</a:t>
            </a:r>
          </a:p>
          <a:p>
            <a:pPr lvl="1"/>
            <a:r>
              <a:rPr lang="en-US" dirty="0"/>
              <a:t>When you think there is locality</a:t>
            </a:r>
          </a:p>
          <a:p>
            <a:pPr lvl="1"/>
            <a:r>
              <a:rPr lang="en-US" dirty="0"/>
              <a:t>Cached in GTX980 </a:t>
            </a:r>
          </a:p>
          <a:p>
            <a:endParaRPr lang="en-US" dirty="0" smtClean="0"/>
          </a:p>
          <a:p>
            <a:r>
              <a:rPr lang="en-US" dirty="0" smtClean="0"/>
              <a:t>Interpolation for free</a:t>
            </a:r>
          </a:p>
          <a:p>
            <a:pPr lvl="1"/>
            <a:r>
              <a:rPr lang="en-US" dirty="0" smtClean="0"/>
              <a:t>Given two values (x, y) and (</a:t>
            </a:r>
            <a:r>
              <a:rPr lang="en-US" dirty="0" err="1" smtClean="0"/>
              <a:t>x’,y</a:t>
            </a:r>
            <a:r>
              <a:rPr lang="en-US" dirty="0" smtClean="0"/>
              <a:t>’) </a:t>
            </a:r>
          </a:p>
          <a:p>
            <a:pPr lvl="1"/>
            <a:r>
              <a:rPr lang="en-US" dirty="0" smtClean="0"/>
              <a:t>You can ask for (X,Y) between [</a:t>
            </a:r>
            <a:r>
              <a:rPr lang="en-US" dirty="0" err="1" smtClean="0"/>
              <a:t>x,x</a:t>
            </a:r>
            <a:r>
              <a:rPr lang="en-US" dirty="0" smtClean="0"/>
              <a:t>’] and [</a:t>
            </a:r>
            <a:r>
              <a:rPr lang="en-US" dirty="0" err="1" smtClean="0"/>
              <a:t>y,y</a:t>
            </a:r>
            <a:r>
              <a:rPr lang="en-US" dirty="0" smtClean="0"/>
              <a:t>’]</a:t>
            </a:r>
          </a:p>
          <a:p>
            <a:endParaRPr lang="en-US" dirty="0"/>
          </a:p>
          <a:p>
            <a:r>
              <a:rPr lang="en-US" dirty="0" smtClean="0"/>
              <a:t>Scaling:</a:t>
            </a:r>
          </a:p>
          <a:p>
            <a:pPr lvl="1"/>
            <a:r>
              <a:rPr lang="en-US" dirty="0" smtClean="0"/>
              <a:t>Can use normalized coordinates [0,1]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Can do FP</a:t>
            </a:r>
          </a:p>
          <a:p>
            <a:pPr lvl="1"/>
            <a:r>
              <a:rPr lang="en-US" sz="2400" dirty="0" smtClean="0"/>
              <a:t>Mostly OK some minor </a:t>
            </a:r>
            <a:r>
              <a:rPr lang="en-US" sz="2400" dirty="0" smtClean="0"/>
              <a:t>discrepancies (older0</a:t>
            </a:r>
          </a:p>
          <a:p>
            <a:pPr lvl="1"/>
            <a:r>
              <a:rPr lang="en-US" sz="2400" dirty="0" smtClean="0"/>
              <a:t>No issues with GTX980/GTX780</a:t>
            </a:r>
            <a:endParaRPr lang="en-US" sz="2400" dirty="0" smtClean="0"/>
          </a:p>
          <a:p>
            <a:r>
              <a:rPr lang="en-US" sz="2800" dirty="0" smtClean="0"/>
              <a:t>Can do DP </a:t>
            </a:r>
          </a:p>
          <a:p>
            <a:pPr lvl="1"/>
            <a:r>
              <a:rPr lang="en-US" sz="2400" dirty="0" smtClean="0"/>
              <a:t>1/8 the </a:t>
            </a:r>
            <a:r>
              <a:rPr lang="en-US" sz="2400" dirty="0" smtClean="0"/>
              <a:t>bandwidth (older)</a:t>
            </a:r>
            <a:endParaRPr lang="en-US" sz="2400" dirty="0" smtClean="0"/>
          </a:p>
          <a:p>
            <a:pPr lvl="1"/>
            <a:r>
              <a:rPr lang="en-US" sz="2400" dirty="0" smtClean="0"/>
              <a:t>GTX980 </a:t>
            </a:r>
            <a:r>
              <a:rPr lang="en-US" sz="2400" b="1" dirty="0" smtClean="0"/>
              <a:t>1/32</a:t>
            </a:r>
            <a:r>
              <a:rPr lang="en-US" sz="2400" dirty="0" smtClean="0"/>
              <a:t> (need to double-check this)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Mixed methods</a:t>
            </a:r>
          </a:p>
          <a:p>
            <a:pPr lvl="1"/>
            <a:r>
              <a:rPr lang="en-US" sz="2400" dirty="0" smtClean="0"/>
              <a:t>Break numbers into two single-precision values</a:t>
            </a:r>
          </a:p>
          <a:p>
            <a:endParaRPr lang="en-US" sz="2800" dirty="0" smtClean="0"/>
          </a:p>
          <a:p>
            <a:r>
              <a:rPr lang="en-US" sz="2800" dirty="0" smtClean="0"/>
              <a:t>Older: Must </a:t>
            </a:r>
            <a:r>
              <a:rPr lang="en-US" sz="2800" dirty="0" smtClean="0"/>
              <a:t>carefully check for stability/correctness</a:t>
            </a:r>
          </a:p>
          <a:p>
            <a:r>
              <a:rPr lang="en-US" sz="2800" dirty="0" smtClean="0"/>
              <a:t>Is </a:t>
            </a:r>
            <a:r>
              <a:rPr lang="en-US" sz="2800" dirty="0" smtClean="0"/>
              <a:t>better w/ </a:t>
            </a:r>
            <a:r>
              <a:rPr lang="en-US" sz="2800" dirty="0" smtClean="0"/>
              <a:t>current </a:t>
            </a:r>
            <a:r>
              <a:rPr lang="en-US" sz="2800" dirty="0" smtClean="0"/>
              <a:t>generation </a:t>
            </a:r>
            <a:r>
              <a:rPr lang="en-US" sz="2800" dirty="0" smtClean="0"/>
              <a:t>hardware</a:t>
            </a:r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GPUs really that much faster than CPUs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50x – 200x speedups typically reported</a:t>
            </a:r>
          </a:p>
          <a:p>
            <a:endParaRPr lang="en-US" dirty="0" smtClean="0"/>
          </a:p>
          <a:p>
            <a:r>
              <a:rPr lang="en-US" dirty="0" smtClean="0"/>
              <a:t>“Recent” </a:t>
            </a:r>
            <a:r>
              <a:rPr lang="en-US" dirty="0" smtClean="0"/>
              <a:t>work found</a:t>
            </a:r>
          </a:p>
          <a:p>
            <a:pPr lvl="1"/>
            <a:r>
              <a:rPr lang="en-US" dirty="0" smtClean="0"/>
              <a:t>Not enough effort goes into optimizing code for CPUs</a:t>
            </a:r>
          </a:p>
          <a:p>
            <a:pPr lvl="1"/>
            <a:r>
              <a:rPr lang="en-US" dirty="0" smtClean="0"/>
              <a:t>Intel paper (ISCA 2010)</a:t>
            </a:r>
          </a:p>
          <a:p>
            <a:pPr lvl="2"/>
            <a:r>
              <a:rPr lang="en-US" dirty="0" smtClean="0">
                <a:hlinkClick r:id="rId2"/>
              </a:rPr>
              <a:t>http://portal.acm.org/ft_gateway.cfm?id=1816021&amp;type=pdf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 smtClean="0"/>
              <a:t>The learning curve and expertise needed for CPUs is much larger</a:t>
            </a:r>
          </a:p>
          <a:p>
            <a:pPr lvl="1"/>
            <a:r>
              <a:rPr lang="en-US" dirty="0" smtClean="0"/>
              <a:t>Then, so is the potential and flexibility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Programming Massively Parallel Processors: A Hands-on Approach </a:t>
            </a:r>
            <a:r>
              <a:rPr lang="en-US" sz="2400" dirty="0"/>
              <a:t>Paperback</a:t>
            </a:r>
            <a:r>
              <a:rPr lang="en-US" sz="2400" b="1" dirty="0"/>
              <a:t> </a:t>
            </a:r>
            <a:r>
              <a:rPr lang="en-US" sz="2400" dirty="0"/>
              <a:t>– Dec 14 2012</a:t>
            </a:r>
            <a:endParaRPr lang="en-US" sz="2400" b="1" dirty="0"/>
          </a:p>
          <a:p>
            <a:r>
              <a:rPr lang="en-US" sz="2400" dirty="0"/>
              <a:t>by </a:t>
            </a:r>
            <a:r>
              <a:rPr lang="en-US" sz="2400" dirty="0">
                <a:hlinkClick r:id="rId2"/>
              </a:rPr>
              <a:t>David B. Kirk</a:t>
            </a:r>
            <a:r>
              <a:rPr lang="en-US" sz="2400" dirty="0"/>
              <a:t> (Author), </a:t>
            </a:r>
            <a:r>
              <a:rPr lang="en-US" sz="2400" dirty="0">
                <a:hlinkClick r:id="rId3"/>
              </a:rPr>
              <a:t>Wen-</a:t>
            </a:r>
            <a:r>
              <a:rPr lang="en-US" sz="2400" dirty="0" err="1">
                <a:hlinkClick r:id="rId3"/>
              </a:rPr>
              <a:t>mei</a:t>
            </a:r>
            <a:r>
              <a:rPr lang="en-US" sz="2400" dirty="0">
                <a:hlinkClick r:id="rId3"/>
              </a:rPr>
              <a:t> W. </a:t>
            </a:r>
            <a:r>
              <a:rPr lang="en-US" sz="2400" dirty="0" err="1">
                <a:hlinkClick r:id="rId3"/>
              </a:rPr>
              <a:t>Hwu</a:t>
            </a:r>
            <a:r>
              <a:rPr lang="en-US" sz="2400" dirty="0"/>
              <a:t> (Author)</a:t>
            </a:r>
          </a:p>
          <a:p>
            <a:pPr lvl="1"/>
            <a:endParaRPr lang="en-US" sz="1600" dirty="0" smtClean="0"/>
          </a:p>
          <a:p>
            <a:r>
              <a:rPr lang="en-US" sz="2400" b="1" dirty="0"/>
              <a:t>Heterogeneous Computing with OpenCL 2.0  </a:t>
            </a:r>
            <a:r>
              <a:rPr lang="en-US" sz="2400" dirty="0"/>
              <a:t>– May 18 2015</a:t>
            </a:r>
            <a:endParaRPr lang="en-US" sz="2400" b="1" dirty="0"/>
          </a:p>
          <a:p>
            <a:r>
              <a:rPr lang="en-US" sz="2400" dirty="0"/>
              <a:t>by </a:t>
            </a:r>
            <a:r>
              <a:rPr lang="en-US" sz="2400" dirty="0">
                <a:hlinkClick r:id="rId4"/>
              </a:rPr>
              <a:t>David R. </a:t>
            </a:r>
            <a:r>
              <a:rPr lang="en-US" sz="2400" dirty="0" err="1">
                <a:hlinkClick r:id="rId4"/>
              </a:rPr>
              <a:t>Kaeli</a:t>
            </a:r>
            <a:r>
              <a:rPr lang="en-US" sz="2400" dirty="0"/>
              <a:t> (Author), </a:t>
            </a:r>
            <a:r>
              <a:rPr lang="en-US" sz="2400" dirty="0" err="1">
                <a:hlinkClick r:id="rId5"/>
              </a:rPr>
              <a:t>Perhaad</a:t>
            </a:r>
            <a:r>
              <a:rPr lang="en-US" sz="2400" dirty="0">
                <a:hlinkClick r:id="rId5"/>
              </a:rPr>
              <a:t> Mistry</a:t>
            </a:r>
            <a:r>
              <a:rPr lang="en-US" sz="2400" dirty="0"/>
              <a:t> (Author), </a:t>
            </a:r>
            <a:r>
              <a:rPr lang="en-US" sz="2400" dirty="0">
                <a:hlinkClick r:id="rId6"/>
              </a:rPr>
              <a:t>Dana </a:t>
            </a:r>
            <a:r>
              <a:rPr lang="en-US" sz="2400" dirty="0" err="1">
                <a:hlinkClick r:id="rId6"/>
              </a:rPr>
              <a:t>Schaa</a:t>
            </a:r>
            <a:r>
              <a:rPr lang="en-US" sz="2400" dirty="0"/>
              <a:t> (Author), </a:t>
            </a:r>
            <a:r>
              <a:rPr lang="en-US" sz="2400" dirty="0">
                <a:hlinkClick r:id="rId7"/>
              </a:rPr>
              <a:t>Dong Ping Zhang</a:t>
            </a:r>
            <a:r>
              <a:rPr lang="en-US" sz="2400" dirty="0"/>
              <a:t> (Author)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We’ll cover CUDA for </a:t>
            </a:r>
            <a:r>
              <a:rPr lang="en-US" sz="2000" b="1" dirty="0" smtClean="0"/>
              <a:t>GTX980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for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cudaSuccess</a:t>
            </a:r>
            <a:r>
              <a:rPr lang="en-US" dirty="0" smtClean="0"/>
              <a:t> variable</a:t>
            </a:r>
          </a:p>
          <a:p>
            <a:r>
              <a:rPr lang="en-US" dirty="0" err="1" smtClean="0"/>
              <a:t>cudaPeekAtLastError</a:t>
            </a:r>
            <a:r>
              <a:rPr lang="en-US" dirty="0" smtClean="0"/>
              <a:t>(void):</a:t>
            </a:r>
          </a:p>
          <a:p>
            <a:pPr lvl="1"/>
            <a:r>
              <a:rPr lang="en-US" dirty="0" smtClean="0"/>
              <a:t>Returns the last error</a:t>
            </a:r>
          </a:p>
          <a:p>
            <a:pPr lvl="1"/>
            <a:r>
              <a:rPr lang="en-US" dirty="0" smtClean="0"/>
              <a:t>Does not change the </a:t>
            </a:r>
            <a:r>
              <a:rPr lang="en-US" dirty="0" err="1" smtClean="0"/>
              <a:t>cudaSuccess</a:t>
            </a:r>
            <a:r>
              <a:rPr lang="en-US" dirty="0" smtClean="0"/>
              <a:t> value</a:t>
            </a:r>
          </a:p>
          <a:p>
            <a:r>
              <a:rPr lang="en-US" dirty="0" err="1" smtClean="0"/>
              <a:t>cudaGetLastError</a:t>
            </a:r>
            <a:r>
              <a:rPr lang="en-US" dirty="0" smtClean="0"/>
              <a:t>(void0</a:t>
            </a:r>
          </a:p>
          <a:p>
            <a:pPr lvl="1"/>
            <a:r>
              <a:rPr lang="en-US" dirty="0" smtClean="0"/>
              <a:t>Returns the error status</a:t>
            </a:r>
          </a:p>
          <a:p>
            <a:pPr lvl="1"/>
            <a:r>
              <a:rPr lang="en-US" dirty="0" smtClean="0"/>
              <a:t>Clears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30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#define </a:t>
            </a:r>
            <a:r>
              <a:rPr lang="en-US" sz="2000" b="1" dirty="0" err="1" smtClean="0"/>
              <a:t>gpuErrchk</a:t>
            </a:r>
            <a:r>
              <a:rPr lang="en-US" sz="2000" dirty="0" smtClean="0"/>
              <a:t>(</a:t>
            </a:r>
            <a:r>
              <a:rPr lang="en-US" sz="2000" dirty="0" err="1" smtClean="0"/>
              <a:t>rv</a:t>
            </a:r>
            <a:r>
              <a:rPr lang="en-US" sz="2000" dirty="0" smtClean="0"/>
              <a:t>) </a:t>
            </a:r>
            <a:r>
              <a:rPr lang="en-US" sz="2000" dirty="0"/>
              <a:t>{ </a:t>
            </a:r>
            <a:r>
              <a:rPr lang="en-US" sz="2000" b="1" dirty="0" err="1"/>
              <a:t>gpuAssert</a:t>
            </a:r>
            <a:r>
              <a:rPr lang="en-US" sz="2000" dirty="0" smtClean="0"/>
              <a:t>((</a:t>
            </a:r>
            <a:r>
              <a:rPr lang="en-US" sz="2000" dirty="0" err="1" smtClean="0"/>
              <a:t>rv</a:t>
            </a:r>
            <a:r>
              <a:rPr lang="en-US" sz="2000" dirty="0" smtClean="0"/>
              <a:t>), </a:t>
            </a:r>
            <a:r>
              <a:rPr lang="en-US" sz="2000" dirty="0"/>
              <a:t>__FILE__, __LINE__); }</a:t>
            </a:r>
          </a:p>
          <a:p>
            <a:pPr marL="0" indent="0">
              <a:buNone/>
            </a:pPr>
            <a:r>
              <a:rPr lang="en-US" sz="2000" dirty="0"/>
              <a:t>inline void </a:t>
            </a:r>
            <a:r>
              <a:rPr lang="en-US" sz="2000" b="1" dirty="0" err="1"/>
              <a:t>gpuAssert</a:t>
            </a:r>
            <a:r>
              <a:rPr lang="en-US" sz="2000" dirty="0"/>
              <a:t>(</a:t>
            </a:r>
            <a:r>
              <a:rPr lang="en-US" sz="2000" dirty="0" err="1"/>
              <a:t>cudaError_t</a:t>
            </a:r>
            <a:r>
              <a:rPr lang="en-US" sz="2000" dirty="0"/>
              <a:t> code, </a:t>
            </a:r>
            <a:r>
              <a:rPr lang="en-US" sz="2000" dirty="0" err="1"/>
              <a:t>const</a:t>
            </a:r>
            <a:r>
              <a:rPr lang="en-US" sz="2000" dirty="0"/>
              <a:t> char *file, </a:t>
            </a:r>
            <a:r>
              <a:rPr lang="en-US" sz="2000" dirty="0" err="1"/>
              <a:t>int</a:t>
            </a:r>
            <a:r>
              <a:rPr lang="en-US" sz="2000" dirty="0"/>
              <a:t> line, bool abort=true)</a:t>
            </a:r>
          </a:p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 if (code != </a:t>
            </a:r>
            <a:r>
              <a:rPr lang="en-US" sz="2000" dirty="0" err="1"/>
              <a:t>cudaSuccess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r>
              <a:rPr lang="en-US" sz="2000" dirty="0"/>
              <a:t>   {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err="1"/>
              <a:t>fprintf</a:t>
            </a:r>
            <a:r>
              <a:rPr lang="en-US" sz="2000" dirty="0"/>
              <a:t>(</a:t>
            </a:r>
            <a:r>
              <a:rPr lang="en-US" sz="2000" dirty="0" err="1"/>
              <a:t>stderr</a:t>
            </a:r>
            <a:r>
              <a:rPr lang="en-US" sz="2000" dirty="0"/>
              <a:t>,"</a:t>
            </a:r>
            <a:r>
              <a:rPr lang="en-US" sz="2000" dirty="0" err="1"/>
              <a:t>GPUassert</a:t>
            </a:r>
            <a:r>
              <a:rPr lang="en-US" sz="2000" dirty="0"/>
              <a:t>: %s %s %d\n", </a:t>
            </a:r>
            <a:r>
              <a:rPr lang="en-US" sz="2000" dirty="0" err="1"/>
              <a:t>cudaGetErrorString</a:t>
            </a:r>
            <a:r>
              <a:rPr lang="en-US" sz="2000" dirty="0"/>
              <a:t>(code), file, line);</a:t>
            </a:r>
          </a:p>
          <a:p>
            <a:pPr marL="0" indent="0">
              <a:buNone/>
            </a:pPr>
            <a:r>
              <a:rPr lang="en-US" sz="2000" dirty="0"/>
              <a:t>      if (abort) exit(code);</a:t>
            </a:r>
          </a:p>
          <a:p>
            <a:pPr marL="0" indent="0">
              <a:buNone/>
            </a:pPr>
            <a:r>
              <a:rPr lang="en-US" sz="2000" dirty="0"/>
              <a:t>   }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How to use: </a:t>
            </a:r>
            <a:r>
              <a:rPr lang="en-US" sz="2000" b="1" dirty="0" err="1" smtClean="0"/>
              <a:t>gpuErrchk</a:t>
            </a:r>
            <a:r>
              <a:rPr lang="en-US" sz="2000" b="1" dirty="0"/>
              <a:t>( </a:t>
            </a:r>
            <a:r>
              <a:rPr lang="en-US" sz="2000" b="1" dirty="0" err="1"/>
              <a:t>cudaMalloc</a:t>
            </a:r>
            <a:r>
              <a:rPr lang="en-US" sz="2000" b="1" dirty="0"/>
              <a:t>(&amp;</a:t>
            </a:r>
            <a:r>
              <a:rPr lang="en-US" sz="2000" b="1" dirty="0" err="1"/>
              <a:t>a_d</a:t>
            </a:r>
            <a:r>
              <a:rPr lang="en-US" sz="2000" b="1" dirty="0"/>
              <a:t>, size*</a:t>
            </a:r>
            <a:r>
              <a:rPr lang="en-US" sz="2000" b="1" dirty="0" err="1"/>
              <a:t>sizeof</a:t>
            </a:r>
            <a:r>
              <a:rPr lang="en-US" sz="2000" b="1" dirty="0"/>
              <a:t>(</a:t>
            </a:r>
            <a:r>
              <a:rPr lang="en-US" sz="2000" b="1" dirty="0" err="1"/>
              <a:t>int</a:t>
            </a:r>
            <a:r>
              <a:rPr lang="en-US" sz="2000" b="1" dirty="0"/>
              <a:t>)) </a:t>
            </a:r>
            <a:r>
              <a:rPr lang="en-US" sz="2000" b="1" dirty="0" smtClean="0"/>
              <a:t>);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From: http://stackoverflow.com/questions/14038589/what-is-the-canonical-way-to-check-for-errors-using-the-cuda-runtime-api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0369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Error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kernel&lt;&lt;&lt;1,1&gt;&gt;&gt;(a);</a:t>
            </a:r>
          </a:p>
          <a:p>
            <a:pPr marL="0" indent="0">
              <a:buNone/>
            </a:pPr>
            <a:r>
              <a:rPr lang="en-US" dirty="0" err="1"/>
              <a:t>gpuErrchk</a:t>
            </a:r>
            <a:r>
              <a:rPr lang="en-US" dirty="0"/>
              <a:t>( </a:t>
            </a:r>
            <a:r>
              <a:rPr lang="en-US" dirty="0" err="1"/>
              <a:t>cudaPeekAtLastError</a:t>
            </a:r>
            <a:r>
              <a:rPr lang="en-US" dirty="0"/>
              <a:t>() 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// check for launch errors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gpuErrchk</a:t>
            </a:r>
            <a:r>
              <a:rPr lang="en-US" dirty="0"/>
              <a:t>( </a:t>
            </a:r>
            <a:r>
              <a:rPr lang="en-US" dirty="0" err="1"/>
              <a:t>cudaDeviceSynchronize</a:t>
            </a:r>
            <a:r>
              <a:rPr lang="en-US" dirty="0"/>
              <a:t>() 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 err="1" smtClean="0"/>
              <a:t>gpuErrchk</a:t>
            </a:r>
            <a:r>
              <a:rPr lang="en-US" dirty="0" smtClean="0"/>
              <a:t>(</a:t>
            </a:r>
            <a:r>
              <a:rPr lang="en-US" dirty="0" err="1" smtClean="0"/>
              <a:t>cudaGetLastError</a:t>
            </a:r>
            <a:r>
              <a:rPr lang="en-US" dirty="0" smtClean="0"/>
              <a:t>() 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// check for other errors??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Try and let me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99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smtClean="0"/>
              <a:t>Time – Coarse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/>
              <a:t>cudaEvent_t</a:t>
            </a:r>
            <a:r>
              <a:rPr lang="en-US" sz="2000" dirty="0"/>
              <a:t> start, stop;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float </a:t>
            </a:r>
            <a:r>
              <a:rPr lang="en-US" sz="2000" dirty="0" err="1"/>
              <a:t>elapsedTime</a:t>
            </a:r>
            <a:r>
              <a:rPr lang="en-US" sz="2000" dirty="0"/>
              <a:t>;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cudaEventCreate</a:t>
            </a:r>
            <a:r>
              <a:rPr lang="en-US" sz="2000" dirty="0" smtClean="0"/>
              <a:t>(&amp;</a:t>
            </a:r>
            <a:r>
              <a:rPr lang="en-US" sz="2000" dirty="0"/>
              <a:t>start);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cudaEventRecord</a:t>
            </a:r>
            <a:r>
              <a:rPr lang="en-US" sz="2000" dirty="0" smtClean="0"/>
              <a:t>(start,0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WHAT YOU WANT TO MEASURE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cudaEventCreate</a:t>
            </a:r>
            <a:r>
              <a:rPr lang="en-US" sz="2000" dirty="0"/>
              <a:t>(&amp;stop);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cudaEventRecord</a:t>
            </a:r>
            <a:r>
              <a:rPr lang="en-US" sz="2000" dirty="0" smtClean="0"/>
              <a:t>(stop,0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cudaEventSynchronize</a:t>
            </a:r>
            <a:r>
              <a:rPr lang="en-US" sz="2000" dirty="0" smtClean="0"/>
              <a:t>(stop</a:t>
            </a:r>
            <a:r>
              <a:rPr lang="en-US" sz="2000" dirty="0"/>
              <a:t>); </a:t>
            </a:r>
            <a:r>
              <a:rPr lang="en-US" sz="2000" dirty="0" smtClean="0"/>
              <a:t>	// wait before printing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cudaEventElapsedTime</a:t>
            </a:r>
            <a:r>
              <a:rPr lang="en-US" sz="2000" dirty="0"/>
              <a:t>(&amp;</a:t>
            </a:r>
            <a:r>
              <a:rPr lang="en-US" sz="2000" dirty="0" err="1"/>
              <a:t>elapsedTime</a:t>
            </a:r>
            <a:r>
              <a:rPr lang="en-US" sz="2000" dirty="0"/>
              <a:t>, </a:t>
            </a:r>
            <a:r>
              <a:rPr lang="en-US" sz="2000" dirty="0" err="1"/>
              <a:t>start,stop</a:t>
            </a:r>
            <a:r>
              <a:rPr lang="en-US" sz="2000" dirty="0"/>
              <a:t>);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printf</a:t>
            </a:r>
            <a:r>
              <a:rPr lang="en-US" sz="2000" dirty="0" smtClean="0"/>
              <a:t>("</a:t>
            </a:r>
            <a:r>
              <a:rPr lang="en-US" sz="2000" dirty="0"/>
              <a:t>Elapsed time : %f </a:t>
            </a:r>
            <a:r>
              <a:rPr lang="en-US" sz="2000" dirty="0" err="1"/>
              <a:t>ms</a:t>
            </a:r>
            <a:r>
              <a:rPr lang="en-US" sz="2000" dirty="0"/>
              <a:t>\n" ,</a:t>
            </a:r>
            <a:r>
              <a:rPr lang="en-US" sz="2000" dirty="0" err="1"/>
              <a:t>elapsedTime</a:t>
            </a:r>
            <a:r>
              <a:rPr lang="en-US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454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starts computation </a:t>
            </a:r>
            <a:r>
              <a:rPr lang="en-US" dirty="0" smtClean="0">
                <a:sym typeface="Wingdings" pitchFamily="2" charset="2"/>
              </a:rPr>
              <a:t> runs a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kernel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CPU can also continue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Time: Clock</a:t>
            </a:r>
            <a:r>
              <a:rPr lang="en-US" dirty="0" smtClean="0"/>
              <a:t>()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__global__ static void </a:t>
            </a:r>
            <a:r>
              <a:rPr lang="en-US" sz="2000" dirty="0" err="1" smtClean="0"/>
              <a:t>timedkernel</a:t>
            </a:r>
            <a:r>
              <a:rPr lang="en-US" sz="2000" dirty="0" smtClean="0"/>
              <a:t>(</a:t>
            </a:r>
            <a:r>
              <a:rPr lang="en-US" sz="2000" dirty="0" err="1" smtClean="0"/>
              <a:t>clock_t</a:t>
            </a:r>
            <a:r>
              <a:rPr lang="en-US" sz="2000" dirty="0" smtClean="0"/>
              <a:t> * </a:t>
            </a:r>
            <a:r>
              <a:rPr lang="en-US" sz="2000" dirty="0" err="1" smtClean="0"/>
              <a:t>timer_start</a:t>
            </a:r>
            <a:r>
              <a:rPr lang="en-US" sz="2000" dirty="0" smtClean="0"/>
              <a:t>, </a:t>
            </a:r>
            <a:r>
              <a:rPr lang="en-US" sz="2000" dirty="0" err="1" smtClean="0"/>
              <a:t>clock_t</a:t>
            </a:r>
            <a:r>
              <a:rPr lang="en-US" sz="2000" dirty="0" smtClean="0"/>
              <a:t> *</a:t>
            </a:r>
            <a:r>
              <a:rPr lang="en-US" sz="2000" dirty="0" err="1" smtClean="0"/>
              <a:t>timer_end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{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tmid</a:t>
            </a:r>
            <a:r>
              <a:rPr lang="en-US" sz="2000" dirty="0" smtClean="0"/>
              <a:t> = </a:t>
            </a:r>
            <a:r>
              <a:rPr lang="en-US" sz="2000" dirty="0" err="1" smtClean="0"/>
              <a:t>blockIdx.x</a:t>
            </a:r>
            <a:r>
              <a:rPr lang="en-US" sz="2000" dirty="0" smtClean="0"/>
              <a:t> * </a:t>
            </a:r>
            <a:r>
              <a:rPr lang="en-US" sz="2000" dirty="0" err="1" smtClean="0"/>
              <a:t>blockDim.x</a:t>
            </a:r>
            <a:r>
              <a:rPr lang="en-US" sz="2000" dirty="0" smtClean="0"/>
              <a:t> + </a:t>
            </a:r>
            <a:r>
              <a:rPr lang="en-US" sz="2000" dirty="0" err="1" smtClean="0"/>
              <a:t>threadIdx.x</a:t>
            </a:r>
            <a:r>
              <a:rPr lang="en-US" sz="2000" dirty="0" smtClean="0"/>
              <a:t>;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timer_start</a:t>
            </a:r>
            <a:r>
              <a:rPr lang="en-US" sz="2000" dirty="0" smtClean="0"/>
              <a:t>[</a:t>
            </a:r>
            <a:r>
              <a:rPr lang="en-US" sz="2000" dirty="0" err="1" smtClean="0"/>
              <a:t>tmid</a:t>
            </a:r>
            <a:r>
              <a:rPr lang="en-US" sz="2000" dirty="0" smtClean="0"/>
              <a:t>] = clock();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do something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timer_end</a:t>
            </a:r>
            <a:r>
              <a:rPr lang="en-US" sz="2000" dirty="0" smtClean="0"/>
              <a:t>[</a:t>
            </a:r>
            <a:r>
              <a:rPr lang="en-US" sz="2000" dirty="0" err="1" smtClean="0"/>
              <a:t>tmid</a:t>
            </a:r>
            <a:r>
              <a:rPr lang="en-US" sz="2000" dirty="0" smtClean="0"/>
              <a:t>] = clock();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b="1" dirty="0" smtClean="0"/>
              <a:t>You’ll get one measurement per thread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10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Clock()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__global__ static void </a:t>
            </a:r>
            <a:r>
              <a:rPr lang="en-US" sz="2000" dirty="0" err="1" smtClean="0"/>
              <a:t>timedkernel</a:t>
            </a:r>
            <a:r>
              <a:rPr lang="en-US" sz="2000" dirty="0" smtClean="0"/>
              <a:t>(</a:t>
            </a:r>
            <a:r>
              <a:rPr lang="en-US" sz="2000" dirty="0" err="1" smtClean="0"/>
              <a:t>clock_t</a:t>
            </a:r>
            <a:r>
              <a:rPr lang="en-US" sz="2000" dirty="0" smtClean="0"/>
              <a:t> * </a:t>
            </a:r>
            <a:r>
              <a:rPr lang="en-US" sz="2000" dirty="0" err="1" smtClean="0"/>
              <a:t>timer_start</a:t>
            </a:r>
            <a:r>
              <a:rPr lang="en-US" sz="2000" dirty="0" smtClean="0"/>
              <a:t>, </a:t>
            </a:r>
            <a:r>
              <a:rPr lang="en-US" sz="2000" dirty="0" err="1" smtClean="0"/>
              <a:t>clock_t</a:t>
            </a:r>
            <a:r>
              <a:rPr lang="en-US" sz="2000" dirty="0" smtClean="0"/>
              <a:t> * </a:t>
            </a:r>
            <a:r>
              <a:rPr lang="en-US" sz="2000" dirty="0" err="1" smtClean="0"/>
              <a:t>timer_end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{</a:t>
            </a:r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en-US" sz="2000" dirty="0" err="1" smtClean="0"/>
              <a:t>tmid</a:t>
            </a:r>
            <a:r>
              <a:rPr lang="en-US" sz="2000" dirty="0" smtClean="0"/>
              <a:t> = </a:t>
            </a:r>
            <a:r>
              <a:rPr lang="en-US" sz="2000" dirty="0" err="1" smtClean="0"/>
              <a:t>blockIdx.x</a:t>
            </a:r>
            <a:r>
              <a:rPr lang="en-US" sz="2000" dirty="0" smtClean="0"/>
              <a:t>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// first thread in block</a:t>
            </a:r>
            <a:br>
              <a:rPr lang="en-US" sz="2000" dirty="0" smtClean="0"/>
            </a:br>
            <a:r>
              <a:rPr lang="en-US" sz="2000" dirty="0" smtClean="0"/>
              <a:t>if (</a:t>
            </a:r>
            <a:r>
              <a:rPr lang="en-US" sz="2000" dirty="0" err="1" smtClean="0"/>
              <a:t>threadIdx.x</a:t>
            </a:r>
            <a:r>
              <a:rPr lang="en-US" sz="2000" dirty="0" smtClean="0"/>
              <a:t> == 0) </a:t>
            </a:r>
            <a:r>
              <a:rPr lang="en-US" sz="2000" dirty="0" err="1" smtClean="0"/>
              <a:t>timer_start</a:t>
            </a:r>
            <a:r>
              <a:rPr lang="en-US" sz="2000" dirty="0" smtClean="0"/>
              <a:t>[</a:t>
            </a:r>
            <a:r>
              <a:rPr lang="en-US" sz="2000" dirty="0" err="1" smtClean="0"/>
              <a:t>tmid</a:t>
            </a:r>
            <a:r>
              <a:rPr lang="en-US" sz="2000" dirty="0" smtClean="0"/>
              <a:t>] = clock();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do something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_</a:t>
            </a:r>
            <a:r>
              <a:rPr lang="en-US" sz="2000" dirty="0" err="1" smtClean="0"/>
              <a:t>syncthreads</a:t>
            </a:r>
            <a:r>
              <a:rPr lang="en-US" sz="2000" dirty="0" smtClean="0"/>
              <a:t>(); // wait for all threads in </a:t>
            </a:r>
            <a:r>
              <a:rPr lang="en-US" sz="2000" dirty="0" smtClean="0"/>
              <a:t>block – if you wish to measure all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if (</a:t>
            </a:r>
            <a:r>
              <a:rPr lang="en-US" sz="2000" dirty="0" err="1" smtClean="0"/>
              <a:t>threadIdx.x</a:t>
            </a:r>
            <a:r>
              <a:rPr lang="en-US" sz="2000" dirty="0" smtClean="0"/>
              <a:t> == 0) </a:t>
            </a:r>
            <a:r>
              <a:rPr lang="en-US" sz="2000" dirty="0" err="1" smtClean="0"/>
              <a:t>timer_end</a:t>
            </a:r>
            <a:r>
              <a:rPr lang="en-US" sz="2000" dirty="0" smtClean="0"/>
              <a:t>[</a:t>
            </a:r>
            <a:r>
              <a:rPr lang="en-US" sz="2000" dirty="0" err="1" smtClean="0"/>
              <a:t>tmid</a:t>
            </a:r>
            <a:r>
              <a:rPr lang="en-US" sz="2000" dirty="0" smtClean="0"/>
              <a:t>] = clock();</a:t>
            </a:r>
          </a:p>
          <a:p>
            <a:pPr>
              <a:buNone/>
            </a:pPr>
            <a:r>
              <a:rPr lang="en-US" sz="2000" dirty="0" smtClean="0"/>
              <a:t>}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800" b="1" dirty="0" smtClean="0"/>
              <a:t>You’ll get one measurement per block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SDK uses a timer array with twice as many elements as blocks</a:t>
            </a:r>
          </a:p>
          <a:p>
            <a:r>
              <a:rPr lang="en-US" sz="2000" dirty="0" err="1" smtClean="0"/>
              <a:t>timer_end</a:t>
            </a:r>
            <a:r>
              <a:rPr lang="en-US" sz="2000" dirty="0" smtClean="0"/>
              <a:t>[] becomes timer[</a:t>
            </a:r>
            <a:r>
              <a:rPr lang="en-US" sz="2000" dirty="0" err="1" smtClean="0"/>
              <a:t>bid+gridDim.x</a:t>
            </a:r>
            <a:r>
              <a:rPr lang="en-US" sz="2000" dirty="0" smtClean="0"/>
              <a:t>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86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Measurement Methodology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You will not get exactly the same time measurements every time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Other processes running / external events (e.g., network activity)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control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“Non-determinism</a:t>
            </a:r>
            <a:r>
              <a:rPr lang="en-US" sz="2400" dirty="0" smtClean="0"/>
              <a:t>”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Must </a:t>
            </a:r>
            <a:r>
              <a:rPr lang="en-US" sz="2800" dirty="0"/>
              <a:t>take sufficient samples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say 10 or more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There is theory on what the number of samples must be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Measure </a:t>
            </a:r>
            <a:r>
              <a:rPr lang="en-US" sz="2800" dirty="0"/>
              <a:t>average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6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CUDA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686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Hardware </a:t>
            </a:r>
            <a:r>
              <a:rPr lang="en-US" sz="3600" b="1" dirty="0" smtClean="0">
                <a:solidFill>
                  <a:srgbClr val="0000FF"/>
                </a:solidFill>
              </a:rPr>
              <a:t>Overview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Andreas </a:t>
            </a:r>
            <a:r>
              <a:rPr lang="en-US" sz="2000" dirty="0" err="1"/>
              <a:t>Moshovos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Winter 2016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Updated Winter </a:t>
            </a:r>
            <a:r>
              <a:rPr lang="en-US" sz="2000" dirty="0" smtClean="0"/>
              <a:t>2009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Updated Winter 2002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Most slides/material from: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UIUC course by </a:t>
            </a:r>
            <a:r>
              <a:rPr lang="en-US" sz="2000" dirty="0" err="1"/>
              <a:t>Wen</a:t>
            </a:r>
            <a:r>
              <a:rPr lang="en-US" sz="2000" dirty="0"/>
              <a:t>-Mei </a:t>
            </a:r>
            <a:r>
              <a:rPr lang="en-US" sz="2000" dirty="0" err="1"/>
              <a:t>Hwu</a:t>
            </a:r>
            <a:r>
              <a:rPr lang="en-US" sz="2000" dirty="0"/>
              <a:t> and David Kirk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Real World </a:t>
            </a:r>
            <a:r>
              <a:rPr lang="en-US" sz="2000" dirty="0" smtClean="0"/>
              <a:t>Technologies </a:t>
            </a:r>
            <a:r>
              <a:rPr lang="en-US" sz="2000" dirty="0"/>
              <a:t>by David </a:t>
            </a:r>
            <a:r>
              <a:rPr lang="en-US" sz="2000" dirty="0" err="1" smtClean="0"/>
              <a:t>Kanter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HotChips</a:t>
            </a:r>
            <a:r>
              <a:rPr lang="en-US" sz="2000" dirty="0" smtClean="0"/>
              <a:t> 22 Presentation by C. M. </a:t>
            </a:r>
            <a:r>
              <a:rPr lang="en-US" sz="2000" dirty="0" err="1" smtClean="0"/>
              <a:t>Wittenbrink</a:t>
            </a:r>
            <a:r>
              <a:rPr lang="en-US" sz="2000" dirty="0" smtClean="0"/>
              <a:t>, E. </a:t>
            </a:r>
            <a:r>
              <a:rPr lang="en-US" sz="2000" dirty="0" err="1" smtClean="0"/>
              <a:t>Kilgariff</a:t>
            </a:r>
            <a:r>
              <a:rPr lang="en-US" sz="2000" dirty="0" smtClean="0"/>
              <a:t> and A. </a:t>
            </a:r>
            <a:r>
              <a:rPr lang="en-US" sz="2000" dirty="0" err="1" smtClean="0"/>
              <a:t>Prabhu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3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lab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now have GTX980</a:t>
            </a:r>
          </a:p>
          <a:p>
            <a:pPr lvl="1"/>
            <a:r>
              <a:rPr lang="en-US" dirty="0" smtClean="0"/>
              <a:t>Ug51.eecg to ug75.eecg</a:t>
            </a:r>
          </a:p>
          <a:p>
            <a:r>
              <a:rPr lang="en-US" dirty="0" smtClean="0"/>
              <a:t>CUDA 7.0</a:t>
            </a:r>
          </a:p>
          <a:p>
            <a:r>
              <a:rPr lang="en-US" dirty="0" err="1" smtClean="0"/>
              <a:t>Debian</a:t>
            </a:r>
            <a:r>
              <a:rPr lang="en-US" dirty="0" smtClean="0"/>
              <a:t> Jesse</a:t>
            </a:r>
          </a:p>
          <a:p>
            <a:endParaRPr lang="en-US" dirty="0"/>
          </a:p>
          <a:p>
            <a:r>
              <a:rPr lang="en-US" dirty="0" smtClean="0"/>
              <a:t>AMD Machines</a:t>
            </a:r>
          </a:p>
          <a:p>
            <a:pPr lvl="1"/>
            <a:r>
              <a:rPr lang="en-US" dirty="0" smtClean="0"/>
              <a:t>Ug81.eecg to ug90.eecg</a:t>
            </a:r>
          </a:p>
          <a:p>
            <a:pPr lvl="1"/>
            <a:r>
              <a:rPr lang="en-US" dirty="0" smtClean="0"/>
              <a:t>Currently off – OS stability – software not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13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Programmer’s </a:t>
            </a:r>
            <a:r>
              <a:rPr lang="en-US" sz="2400" dirty="0" smtClean="0"/>
              <a:t>view of a CPU+GPU system</a:t>
            </a:r>
            <a:endParaRPr 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</a:t>
            </a:r>
            <a:r>
              <a:rPr lang="en-US" dirty="0"/>
              <a:t>as a </a:t>
            </a:r>
            <a:r>
              <a:rPr lang="en-US" dirty="0" smtClean="0"/>
              <a:t>co-processor (data is from 2008)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1GB on our systems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52800" y="22098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3GB/s – 8GB.s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07544" y="3581400"/>
            <a:ext cx="2852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6.4GB/sec – 31.92GB/sec</a:t>
            </a:r>
          </a:p>
          <a:p>
            <a:pPr algn="ctr" eaLnBrk="0" hangingPunct="0"/>
            <a:r>
              <a:rPr lang="en-US" dirty="0"/>
              <a:t>8B per </a:t>
            </a:r>
            <a:r>
              <a:rPr lang="en-US" dirty="0" smtClean="0"/>
              <a:t>transfer</a:t>
            </a:r>
          </a:p>
          <a:p>
            <a:pPr algn="ctr" eaLnBrk="0" hangingPunct="0"/>
            <a:r>
              <a:rPr lang="en-US" dirty="0" smtClean="0"/>
              <a:t>Our system is 12.8GB/s</a:t>
            </a:r>
            <a:endParaRPr lang="en-US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613525" y="3084513"/>
            <a:ext cx="1326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177GB/sec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096000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Suppliers: </a:t>
            </a:r>
            <a:r>
              <a:rPr lang="en-US" dirty="0" err="1" smtClean="0"/>
              <a:t>Nvidia</a:t>
            </a:r>
            <a:r>
              <a:rPr lang="en-US" dirty="0" smtClean="0"/>
              <a:t> and AMD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1020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GTX480 characteristics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Top of the line in 2010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Lab Systems: Processor, board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i7 4790 </a:t>
            </a:r>
            <a:r>
              <a:rPr lang="en-US" dirty="0" smtClean="0"/>
              <a:t>@ 3.6GHz (4Ghz Turbo – one core)</a:t>
            </a:r>
            <a:endParaRPr lang="en-US" dirty="0" smtClean="0"/>
          </a:p>
          <a:p>
            <a:pPr lvl="1"/>
            <a:r>
              <a:rPr lang="en-US" dirty="0" smtClean="0"/>
              <a:t>Launched </a:t>
            </a:r>
            <a:r>
              <a:rPr lang="en-US" dirty="0" smtClean="0"/>
              <a:t>Q4’14</a:t>
            </a:r>
          </a:p>
          <a:p>
            <a:pPr lvl="1"/>
            <a:r>
              <a:rPr lang="en-US" dirty="0" smtClean="0"/>
              <a:t>Cores</a:t>
            </a:r>
            <a:r>
              <a:rPr lang="en-US" dirty="0" smtClean="0"/>
              <a:t>: 4, </a:t>
            </a:r>
            <a:r>
              <a:rPr lang="en-US" dirty="0" smtClean="0"/>
              <a:t>two threads/core</a:t>
            </a:r>
            <a:endParaRPr lang="en-US" dirty="0" smtClean="0"/>
          </a:p>
          <a:p>
            <a:pPr lvl="1"/>
            <a:r>
              <a:rPr lang="en-US" dirty="0" smtClean="0"/>
              <a:t>L1D/L1I: </a:t>
            </a:r>
            <a:r>
              <a:rPr lang="en-US" dirty="0" smtClean="0"/>
              <a:t>32/32KB (64B/cycle read 32B/cycle write)</a:t>
            </a:r>
          </a:p>
          <a:p>
            <a:pPr lvl="1"/>
            <a:r>
              <a:rPr lang="en-US" dirty="0" smtClean="0"/>
              <a:t>L2: 256KB</a:t>
            </a:r>
            <a:endParaRPr lang="en-US" dirty="0" smtClean="0"/>
          </a:p>
          <a:p>
            <a:pPr lvl="1"/>
            <a:r>
              <a:rPr lang="en-US" dirty="0" smtClean="0"/>
              <a:t>L3: 8MB</a:t>
            </a:r>
            <a:endParaRPr lang="en-US" dirty="0" smtClean="0"/>
          </a:p>
          <a:p>
            <a:pPr lvl="1"/>
            <a:r>
              <a:rPr lang="en-US" dirty="0" err="1" smtClean="0"/>
              <a:t>Mem</a:t>
            </a:r>
            <a:r>
              <a:rPr lang="en-US" dirty="0" smtClean="0"/>
              <a:t> Bus: 1333Mhz</a:t>
            </a:r>
          </a:p>
          <a:p>
            <a:pPr lvl="1"/>
            <a:r>
              <a:rPr lang="en-US" dirty="0" smtClean="0"/>
              <a:t>45nm, 95W</a:t>
            </a:r>
          </a:p>
          <a:p>
            <a:r>
              <a:rPr lang="en-US" dirty="0" smtClean="0"/>
              <a:t>ASUS </a:t>
            </a:r>
            <a:r>
              <a:rPr lang="en-US" dirty="0"/>
              <a:t>Q87M-E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Intel </a:t>
            </a:r>
            <a:r>
              <a:rPr lang="en-US" dirty="0" smtClean="0"/>
              <a:t>Q87 </a:t>
            </a:r>
            <a:r>
              <a:rPr lang="en-US" dirty="0" smtClean="0"/>
              <a:t>Chipset</a:t>
            </a:r>
          </a:p>
          <a:p>
            <a:r>
              <a:rPr lang="en-US" dirty="0" smtClean="0"/>
              <a:t>16GB memory</a:t>
            </a:r>
          </a:p>
          <a:p>
            <a:pPr lvl="1"/>
            <a:r>
              <a:rPr lang="en-US" dirty="0" smtClean="0"/>
              <a:t>No details on bandwidth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34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Motherboard</a:t>
            </a:r>
            <a:endParaRPr lang="en-US" dirty="0"/>
          </a:p>
        </p:txBody>
      </p:sp>
      <p:pic>
        <p:nvPicPr>
          <p:cNvPr id="49154" name="Picture 2" descr="http://content.hwigroup.net/images/products_xl/188130/asus-q87m-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18" y="381000"/>
            <a:ext cx="612316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40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System Architecture </a:t>
            </a:r>
            <a:r>
              <a:rPr lang="en-US" sz="2400" dirty="0" smtClean="0"/>
              <a:t>of a Typical PC / Intel (2008)</a:t>
            </a:r>
            <a:endParaRPr lang="en-US" sz="2400" dirty="0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363" y="381000"/>
            <a:ext cx="7661275" cy="6477000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14400" y="2362200"/>
            <a:ext cx="2362200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(2014) </a:t>
            </a:r>
            <a:r>
              <a:rPr lang="en-US" dirty="0" smtClean="0"/>
              <a:t>Intel System Architecture (desktop)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intel.com/content/dam/www/public/us/en/images/diagrams/q87-chipset-diagram-3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169"/>
            <a:ext cx="9372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and GPU Synchronize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PCI-E 1.x Architecture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GB"/>
              <a:t>Switched, point-to-point connection</a:t>
            </a:r>
          </a:p>
          <a:p>
            <a:pPr lvl="1">
              <a:spcBef>
                <a:spcPts val="600"/>
              </a:spcBef>
            </a:pPr>
            <a:r>
              <a:rPr lang="en-GB"/>
              <a:t>Each card has a dedicated “link” to the central switch, no bus arbitration.</a:t>
            </a:r>
          </a:p>
          <a:p>
            <a:pPr lvl="1">
              <a:spcBef>
                <a:spcPts val="600"/>
              </a:spcBef>
            </a:pPr>
            <a:r>
              <a:rPr lang="en-GB"/>
              <a:t>Packet switches messages form virtual channel</a:t>
            </a:r>
          </a:p>
          <a:p>
            <a:pPr lvl="1">
              <a:spcBef>
                <a:spcPts val="600"/>
              </a:spcBef>
            </a:pPr>
            <a:r>
              <a:rPr lang="en-GB"/>
              <a:t>Prioritized packets for QoS</a:t>
            </a:r>
          </a:p>
          <a:p>
            <a:pPr marL="1085850" lvl="2">
              <a:spcBef>
                <a:spcPts val="500"/>
              </a:spcBef>
            </a:pPr>
            <a:r>
              <a:rPr lang="en-GB"/>
              <a:t>E.g., real-time video streaming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8382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954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16764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1336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25146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838200" y="48768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33400" y="60960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BUS: PCI or older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1676400" y="4876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295400" y="51054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NB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4102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715000" y="46482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62484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66294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70866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7467600" y="4648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6629400" y="4876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6248400" y="51054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NB</a:t>
            </a: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H="1">
            <a:off x="6934200" y="5410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5715000" y="5334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6248400" y="6110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PCI-E</a:t>
            </a:r>
          </a:p>
        </p:txBody>
      </p:sp>
    </p:spTree>
    <p:extLst>
      <p:ext uri="{BB962C8B-B14F-4D97-AF65-F5344CB8AC3E}">
        <p14:creationId xmlns:p14="http://schemas.microsoft.com/office/powerpoint/2010/main" val="35695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PCI-E</a:t>
            </a:r>
            <a:endParaRPr lang="en-US" dirty="0"/>
          </a:p>
        </p:txBody>
      </p:sp>
      <p:pic>
        <p:nvPicPr>
          <p:cNvPr id="53250" name="Picture 2" descr="https://upload.wikimedia.org/wikipedia/commons/thumb/a/a1/PCI_Express_Terminology.svg/574px-PCI_Express_Terminology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4673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19800"/>
            <a:ext cx="725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Wikipedia: By V4711This vector graphics image was created with Adobe Illustrator. 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en-US" sz="1400" dirty="0"/>
              <a:t>Own work, CC BY-SA 4.0, https://commons.wikimedia.org/w/index.php?curid=37527913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to point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1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PCI-E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690293"/>
            <a:ext cx="17978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2540865"/>
              </p:ext>
            </p:extLst>
          </p:nvPr>
        </p:nvGraphicFramePr>
        <p:xfrm>
          <a:off x="152400" y="1295399"/>
          <a:ext cx="8991600" cy="4419599"/>
        </p:xfrm>
        <a:graphic>
          <a:graphicData uri="http://schemas.openxmlformats.org/drawingml/2006/table">
            <a:tbl>
              <a:tblPr/>
              <a:tblGrid>
                <a:gridCol w="1798320"/>
                <a:gridCol w="1798320"/>
                <a:gridCol w="1798320"/>
                <a:gridCol w="1798320"/>
                <a:gridCol w="1798320"/>
              </a:tblGrid>
              <a:tr h="45256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PCI Express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version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Line code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Transfer rate</a:t>
                      </a:r>
                      <a:r>
                        <a:rPr lang="en-US" sz="1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[a]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Bandwidth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Per lane</a:t>
                      </a:r>
                      <a:r>
                        <a:rPr lang="en-US" sz="1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[a]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In a ×16 (16-lane) slot</a:t>
                      </a:r>
                      <a:r>
                        <a:rPr lang="en-US" sz="1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[a]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3" tooltip="8b/10b"/>
                        </a:rPr>
                        <a:t>8b/10b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2.5 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4" tooltip="Gigatransfers"/>
                        </a:rPr>
                        <a:t>GT</a:t>
                      </a:r>
                      <a:r>
                        <a:rPr lang="en-US" sz="1800">
                          <a:effectLst/>
                        </a:rPr>
                        <a:t>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5" tooltip="Gigabit per second"/>
                        </a:rPr>
                        <a:t>Gbit/s</a:t>
                      </a:r>
                      <a:r>
                        <a:rPr lang="en-US" sz="1800">
                          <a:effectLst/>
                        </a:rPr>
                        <a:t> (250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6" tooltip="Megabyte"/>
                        </a:rPr>
                        <a:t>MB</a:t>
                      </a:r>
                      <a:r>
                        <a:rPr lang="en-US" sz="1800">
                          <a:effectLst/>
                        </a:rPr>
                        <a:t>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32 Gbit/s (4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7" tooltip="Gigabyte"/>
                        </a:rPr>
                        <a:t>GB</a:t>
                      </a:r>
                      <a:r>
                        <a:rPr lang="en-US" sz="1800">
                          <a:effectLst/>
                        </a:rPr>
                        <a:t>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8b/10b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 GT/s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 Gbit/s (500 MB/s)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64 Gbit/s (8 GB/s)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8" tooltip="128b/130b"/>
                        </a:rPr>
                        <a:t>128b/130b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 GT/s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7.877 Gbit/s (984.6 MB/s)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126.032 Gbit/s (15.754 GB/s)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128b/130b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16 GT/s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15.754 Gbit/s (1969.2 MB/s)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252.064 </a:t>
                      </a:r>
                      <a:r>
                        <a:rPr lang="en-US" sz="1800" dirty="0" err="1">
                          <a:effectLst/>
                        </a:rPr>
                        <a:t>Gbit</a:t>
                      </a:r>
                      <a:r>
                        <a:rPr lang="en-US" sz="1800" dirty="0">
                          <a:effectLst/>
                        </a:rPr>
                        <a:t>/s (31.508 GB/s)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Refresher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Grids of Blocks</a:t>
            </a:r>
          </a:p>
          <a:p>
            <a:r>
              <a:rPr lang="en-US"/>
              <a:t>Blocks of Threads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54988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65125" y="5751513"/>
            <a:ext cx="802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 Realities of integrated circuits: need to cluster computation and storage</a:t>
            </a:r>
          </a:p>
          <a:p>
            <a:r>
              <a:rPr lang="en-US"/>
              <a:t>to achieve high speeds</a:t>
            </a:r>
          </a:p>
        </p:txBody>
      </p:sp>
    </p:spTree>
    <p:extLst>
      <p:ext uri="{BB962C8B-B14F-4D97-AF65-F5344CB8AC3E}">
        <p14:creationId xmlns:p14="http://schemas.microsoft.com/office/powerpoint/2010/main" val="16149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Execution model guarantees</a:t>
            </a:r>
            <a:endParaRPr lang="en-US" sz="24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that threads will execute</a:t>
            </a:r>
            <a:endParaRPr lang="en-US" dirty="0"/>
          </a:p>
          <a:p>
            <a:r>
              <a:rPr lang="en-US" dirty="0" smtClean="0"/>
              <a:t>Says </a:t>
            </a:r>
            <a:r>
              <a:rPr lang="en-US" b="1" dirty="0" smtClean="0"/>
              <a:t>nothing</a:t>
            </a:r>
            <a:r>
              <a:rPr lang="en-US" dirty="0" smtClean="0"/>
              <a:t> about the order</a:t>
            </a:r>
          </a:p>
          <a:p>
            <a:r>
              <a:rPr lang="en-US" dirty="0" smtClean="0"/>
              <a:t>Extreme cases:</a:t>
            </a:r>
          </a:p>
          <a:p>
            <a:pPr lvl="1"/>
            <a:r>
              <a:rPr lang="en-US" dirty="0" smtClean="0"/>
              <a:t>#1: All threads run in parallel</a:t>
            </a:r>
          </a:p>
          <a:p>
            <a:pPr lvl="1"/>
            <a:r>
              <a:rPr lang="en-US" dirty="0" smtClean="0"/>
              <a:t>#2: All threads run sequentially</a:t>
            </a:r>
          </a:p>
          <a:p>
            <a:pPr lvl="2"/>
            <a:r>
              <a:rPr lang="en-US" dirty="0" smtClean="0"/>
              <a:t>Interleaving at synchronization points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 CUDA program can run:</a:t>
            </a:r>
          </a:p>
          <a:p>
            <a:pPr lvl="1"/>
            <a:r>
              <a:rPr lang="en-US" dirty="0" smtClean="0"/>
              <a:t>On the CPU </a:t>
            </a:r>
          </a:p>
          <a:p>
            <a:pPr lvl="1"/>
            <a:r>
              <a:rPr lang="en-US" dirty="0" smtClean="0"/>
              <a:t>On a GPU with 1 and on one with N units</a:t>
            </a:r>
          </a:p>
          <a:p>
            <a:pPr lvl="2"/>
            <a:r>
              <a:rPr lang="en-US" dirty="0" smtClean="0"/>
              <a:t>Different models/price points</a:t>
            </a:r>
          </a:p>
        </p:txBody>
      </p:sp>
    </p:spTree>
    <p:extLst>
      <p:ext uri="{BB962C8B-B14F-4D97-AF65-F5344CB8AC3E}">
        <p14:creationId xmlns:p14="http://schemas.microsoft.com/office/powerpoint/2010/main" val="2520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Scalability</a:t>
            </a:r>
            <a:endParaRPr lang="en-US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78" y="609601"/>
            <a:ext cx="6183221" cy="56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0806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Blocks Refresher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" y="533400"/>
            <a:ext cx="6248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Programmer declares (Thread) Block: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Block size 1 to </a:t>
            </a:r>
            <a:r>
              <a:rPr lang="en-US" sz="2000" b="1" dirty="0" smtClean="0"/>
              <a:t>1024 </a:t>
            </a:r>
            <a:r>
              <a:rPr lang="en-US" sz="2000" dirty="0" smtClean="0"/>
              <a:t>concurrent </a:t>
            </a:r>
            <a:r>
              <a:rPr lang="en-US" sz="2000" dirty="0"/>
              <a:t>threads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Block shape 1D, 2D, or 3D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Block dimensions in threads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All threads in a Block execute the same thread </a:t>
            </a:r>
            <a:r>
              <a:rPr lang="en-US" sz="2400" dirty="0" smtClean="0"/>
              <a:t>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Threads have </a:t>
            </a:r>
            <a:r>
              <a:rPr lang="en-US" sz="2400" dirty="0">
                <a:solidFill>
                  <a:schemeClr val="accent2"/>
                </a:solidFill>
              </a:rPr>
              <a:t>thread id</a:t>
            </a:r>
            <a:r>
              <a:rPr lang="en-US" sz="2400" dirty="0"/>
              <a:t> numbers within </a:t>
            </a:r>
            <a:r>
              <a:rPr lang="en-US" sz="2400" dirty="0" smtClean="0"/>
              <a:t>Block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Threads share data and synchronize while doing their share of the </a:t>
            </a:r>
            <a:r>
              <a:rPr lang="en-US" sz="2400" dirty="0" smtClean="0"/>
              <a:t>work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Thread program uses </a:t>
            </a:r>
            <a:r>
              <a:rPr lang="en-US" sz="2400" dirty="0">
                <a:solidFill>
                  <a:schemeClr val="accent2"/>
                </a:solidFill>
              </a:rPr>
              <a:t>thread id</a:t>
            </a:r>
            <a:r>
              <a:rPr lang="en-US" sz="2400" dirty="0"/>
              <a:t> to select work and address shared data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215063" y="1600200"/>
            <a:ext cx="2754312" cy="29289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/>
            <a:r>
              <a:rPr lang="en-US" sz="2000">
                <a:latin typeface="Tahoma" pitchFamily="34" charset="0"/>
              </a:rPr>
              <a:t>Thread Id #:</a:t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0 1 2 3 …          m   </a:t>
            </a:r>
            <a:endParaRPr lang="en-US" sz="2000"/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6472238" y="2330450"/>
            <a:ext cx="2238375" cy="1976438"/>
            <a:chOff x="1045" y="1780"/>
            <a:chExt cx="806" cy="773"/>
          </a:xfrm>
        </p:grpSpPr>
        <p:sp>
          <p:nvSpPr>
            <p:cNvPr id="73735" name="Freeform 7"/>
            <p:cNvSpPr>
              <a:spLocks/>
            </p:cNvSpPr>
            <p:nvPr/>
          </p:nvSpPr>
          <p:spPr bwMode="auto">
            <a:xfrm>
              <a:off x="1045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1116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auto">
            <a:xfrm>
              <a:off x="1181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auto">
            <a:xfrm>
              <a:off x="1247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Freeform 11"/>
            <p:cNvSpPr>
              <a:spLocks/>
            </p:cNvSpPr>
            <p:nvPr/>
          </p:nvSpPr>
          <p:spPr bwMode="auto">
            <a:xfrm>
              <a:off x="1312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auto">
            <a:xfrm>
              <a:off x="1378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1443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auto">
            <a:xfrm>
              <a:off x="1509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15"/>
            <p:cNvSpPr>
              <a:spLocks/>
            </p:cNvSpPr>
            <p:nvPr/>
          </p:nvSpPr>
          <p:spPr bwMode="auto">
            <a:xfrm>
              <a:off x="1574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auto">
            <a:xfrm>
              <a:off x="1640" y="1780"/>
              <a:ext cx="145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auto">
            <a:xfrm>
              <a:off x="1705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6" name="AutoShape 18"/>
          <p:cNvSpPr>
            <a:spLocks noChangeArrowheads="1"/>
          </p:cNvSpPr>
          <p:nvPr/>
        </p:nvSpPr>
        <p:spPr bwMode="auto">
          <a:xfrm>
            <a:off x="6475413" y="2886075"/>
            <a:ext cx="2232025" cy="603250"/>
          </a:xfrm>
          <a:prstGeom prst="roundRect">
            <a:avLst>
              <a:gd name="adj" fmla="val 16667"/>
            </a:avLst>
          </a:prstGeom>
          <a:solidFill>
            <a:srgbClr val="003300">
              <a:alpha val="80000"/>
            </a:srgbClr>
          </a:solidFill>
          <a:ln w="9525" algn="ctr">
            <a:solidFill>
              <a:srgbClr val="73B900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2000" b="1">
                <a:solidFill>
                  <a:srgbClr val="FFFF99"/>
                </a:solidFill>
              </a:rPr>
              <a:t>Thread program</a:t>
            </a:r>
          </a:p>
        </p:txBody>
      </p:sp>
    </p:spTree>
    <p:extLst>
      <p:ext uri="{BB962C8B-B14F-4D97-AF65-F5344CB8AC3E}">
        <p14:creationId xmlns:p14="http://schemas.microsoft.com/office/powerpoint/2010/main" val="3577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</a:t>
            </a:r>
            <a:r>
              <a:rPr lang="en-US" dirty="0"/>
              <a:t>];</a:t>
            </a:r>
          </a:p>
          <a:p>
            <a:r>
              <a:rPr lang="en-US" dirty="0"/>
              <a:t>  float *</a:t>
            </a:r>
            <a:r>
              <a:rPr lang="en-US" dirty="0" smtClean="0"/>
              <a:t>d;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</a:t>
            </a:r>
            <a:r>
              <a:rPr lang="en-US" dirty="0" smtClean="0"/>
              <a:t>&amp;d</a:t>
            </a:r>
            <a:r>
              <a:rPr lang="en-US" dirty="0"/>
              <a:t>, SIZE);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d, h, </a:t>
            </a:r>
            <a:r>
              <a:rPr lang="en-US" dirty="0"/>
              <a:t>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 smtClean="0"/>
              <a:t>cudaDeviceSynchronize</a:t>
            </a:r>
            <a:r>
              <a:rPr lang="en-US" dirty="0" smtClean="0"/>
              <a:t> 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h,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</a:t>
            </a:r>
            <a:r>
              <a:rPr lang="en-US" dirty="0" err="1" smtClean="0"/>
              <a:t>cudaFree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a_d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6579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Architecture Goals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Use multithreading to hide DRAM latency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Support fine-grain parallel processing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Virtualize</a:t>
            </a:r>
            <a:r>
              <a:rPr lang="en-US" sz="2800" dirty="0"/>
              <a:t> the processors to achieve </a:t>
            </a:r>
            <a:r>
              <a:rPr lang="en-US" sz="2800" dirty="0" smtClean="0"/>
              <a:t>scalability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Multiple blocks and threads per processor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Simplify programming.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Develop </a:t>
            </a:r>
            <a:r>
              <a:rPr lang="en-US" sz="2400" dirty="0"/>
              <a:t>program for one thread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Conventional Processors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Latency optimized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ILP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Caches 99% hit rate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GPU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Caches 90% or less. Not a good </a:t>
            </a:r>
            <a:r>
              <a:rPr lang="en-US" sz="2400" dirty="0" smtClean="0"/>
              <a:t>option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Throughput optimized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ILP + TLP</a:t>
            </a:r>
          </a:p>
        </p:txBody>
      </p:sp>
    </p:spTree>
    <p:extLst>
      <p:ext uri="{BB962C8B-B14F-4D97-AF65-F5344CB8AC3E}">
        <p14:creationId xmlns:p14="http://schemas.microsoft.com/office/powerpoint/2010/main" val="17286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 Billion Transistors in 40 nm process (TSMC)</a:t>
            </a:r>
          </a:p>
          <a:p>
            <a:r>
              <a:rPr lang="en-US" b="1" dirty="0" smtClean="0"/>
              <a:t>Up to 512 CUDA / unified </a:t>
            </a:r>
            <a:r>
              <a:rPr lang="en-US" b="1" dirty="0" err="1" smtClean="0"/>
              <a:t>shader</a:t>
            </a:r>
            <a:r>
              <a:rPr lang="en-US" b="1" dirty="0" smtClean="0"/>
              <a:t> cores</a:t>
            </a:r>
          </a:p>
          <a:p>
            <a:r>
              <a:rPr lang="en-US" b="1" dirty="0" smtClean="0"/>
              <a:t>384-bit GDDR5 memory interface</a:t>
            </a:r>
          </a:p>
          <a:p>
            <a:r>
              <a:rPr lang="en-US" b="1" dirty="0" smtClean="0"/>
              <a:t>6GB capacity</a:t>
            </a:r>
          </a:p>
          <a:p>
            <a:r>
              <a:rPr lang="en-US" b="1" dirty="0" err="1" smtClean="0"/>
              <a:t>GeForce</a:t>
            </a:r>
            <a:r>
              <a:rPr lang="en-US" b="1" dirty="0" smtClean="0"/>
              <a:t> GTX480: Graphics Enthusiast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6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results back to CPU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Overview -- Compute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8" y="533399"/>
            <a:ext cx="9155498" cy="6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345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173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- Complete</a:t>
            </a:r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448" y="609600"/>
            <a:ext cx="52145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67440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512 CUDA cores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16 </a:t>
            </a:r>
            <a:r>
              <a:rPr lang="en-US" sz="2400" b="1" dirty="0" err="1" smtClean="0"/>
              <a:t>PolyMorph</a:t>
            </a:r>
            <a:r>
              <a:rPr lang="en-US" sz="2400" b="1" dirty="0" smtClean="0"/>
              <a:t> Engines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 raster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64 texture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48 ROP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384-bit GDDR5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 channels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64-bit /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748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Terminology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248400"/>
          </a:xfrm>
          <a:noFill/>
          <a:ln/>
        </p:spPr>
        <p:txBody>
          <a:bodyPr/>
          <a:lstStyle/>
          <a:p>
            <a:pPr marL="457200" indent="-457200"/>
            <a:r>
              <a:rPr lang="en-US" sz="2800" b="1" dirty="0"/>
              <a:t>SPA</a:t>
            </a:r>
          </a:p>
          <a:p>
            <a:pPr marL="974725" lvl="1" indent="-403225"/>
            <a:r>
              <a:rPr lang="en-US" sz="2400" dirty="0"/>
              <a:t>Streaming Processor Array </a:t>
            </a:r>
          </a:p>
          <a:p>
            <a:pPr marL="457200" indent="-457200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TPC</a:t>
            </a:r>
          </a:p>
          <a:p>
            <a:pPr marL="974725" lvl="1" indent="-403225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Texture Processor Cluster </a:t>
            </a:r>
          </a:p>
          <a:p>
            <a:pPr marL="1431925" lvl="2" indent="-342900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 SM + TEX</a:t>
            </a:r>
          </a:p>
          <a:p>
            <a:pPr marL="457200" indent="-457200"/>
            <a:r>
              <a:rPr lang="en-US" sz="2800" b="1" dirty="0"/>
              <a:t>SM</a:t>
            </a:r>
          </a:p>
          <a:p>
            <a:pPr marL="974725" lvl="1" indent="-403225"/>
            <a:r>
              <a:rPr lang="en-US" sz="2400" dirty="0"/>
              <a:t>Streaming Multiprocessor </a:t>
            </a:r>
            <a:r>
              <a:rPr lang="en-US" sz="2400" dirty="0" smtClean="0"/>
              <a:t>(32 </a:t>
            </a:r>
            <a:r>
              <a:rPr lang="en-US" sz="2400" dirty="0"/>
              <a:t>SP)</a:t>
            </a:r>
          </a:p>
          <a:p>
            <a:pPr marL="974725" lvl="1" indent="-403225"/>
            <a:r>
              <a:rPr lang="en-US" sz="2400" dirty="0"/>
              <a:t>Multi-threaded processor core</a:t>
            </a:r>
          </a:p>
          <a:p>
            <a:pPr marL="974725" lvl="1" indent="-403225"/>
            <a:r>
              <a:rPr lang="en-US" sz="2400" dirty="0"/>
              <a:t>Fundamental processing unit for CUDA thread block</a:t>
            </a:r>
          </a:p>
          <a:p>
            <a:pPr marL="457200" indent="-457200"/>
            <a:r>
              <a:rPr lang="en-US" sz="2800" b="1" dirty="0"/>
              <a:t>SP</a:t>
            </a:r>
          </a:p>
          <a:p>
            <a:pPr marL="974725" lvl="1" indent="-403225"/>
            <a:r>
              <a:rPr lang="en-US" sz="2400" dirty="0"/>
              <a:t>Streaming Processor</a:t>
            </a:r>
          </a:p>
          <a:p>
            <a:pPr marL="974725" lvl="1" indent="-403225"/>
            <a:r>
              <a:rPr lang="en-US" sz="2400" dirty="0"/>
              <a:t>Scalar ALU for a single CUDA thread</a:t>
            </a:r>
          </a:p>
        </p:txBody>
      </p:sp>
    </p:spTree>
    <p:extLst>
      <p:ext uri="{BB962C8B-B14F-4D97-AF65-F5344CB8AC3E}">
        <p14:creationId xmlns:p14="http://schemas.microsoft.com/office/powerpoint/2010/main" val="2879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248400" cy="6477000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Streaming Multiprocessor (SM)</a:t>
            </a:r>
          </a:p>
          <a:p>
            <a:pPr marL="974725" lvl="1" indent="-403225"/>
            <a:r>
              <a:rPr lang="en-US" sz="1800" dirty="0" smtClean="0"/>
              <a:t>32 Streaming Processors (SP)</a:t>
            </a:r>
          </a:p>
          <a:p>
            <a:pPr marL="1374775" lvl="2" indent="-403225"/>
            <a:r>
              <a:rPr lang="en-US" sz="1400" dirty="0" smtClean="0"/>
              <a:t>32 INT or FP (32-bit)</a:t>
            </a:r>
          </a:p>
          <a:p>
            <a:pPr marL="1374775" lvl="2" indent="-403225"/>
            <a:r>
              <a:rPr lang="en-US" sz="1400" dirty="0" smtClean="0"/>
              <a:t>16 DP (64-bit)</a:t>
            </a:r>
          </a:p>
          <a:p>
            <a:pPr marL="974725" lvl="1" indent="-403225"/>
            <a:r>
              <a:rPr lang="en-US" sz="1800" dirty="0" smtClean="0"/>
              <a:t>4 Super Function Units (SFU)</a:t>
            </a:r>
          </a:p>
          <a:p>
            <a:pPr marL="974725" lvl="1" indent="-403225"/>
            <a:r>
              <a:rPr lang="en-US" sz="1800" dirty="0" smtClean="0"/>
              <a:t>16 Load/Store Units</a:t>
            </a:r>
          </a:p>
          <a:p>
            <a:pPr marL="457200" indent="-457200"/>
            <a:r>
              <a:rPr lang="en-US" sz="2000" dirty="0" smtClean="0"/>
              <a:t>Multi-threaded instruction dispatch</a:t>
            </a:r>
          </a:p>
          <a:p>
            <a:pPr marL="974725" lvl="1" indent="-403225"/>
            <a:r>
              <a:rPr lang="en-US" sz="1800" dirty="0" smtClean="0"/>
              <a:t>Up to1536 threads active</a:t>
            </a:r>
          </a:p>
          <a:p>
            <a:pPr marL="1374775" lvl="2" indent="-403225"/>
            <a:r>
              <a:rPr lang="en-US" sz="1400" dirty="0" smtClean="0"/>
              <a:t>32 (threads) x 48</a:t>
            </a:r>
          </a:p>
          <a:p>
            <a:pPr marL="974725" lvl="1" indent="-403225"/>
            <a:r>
              <a:rPr lang="en-US" sz="1800" dirty="0" smtClean="0"/>
              <a:t>24,576 threads for all SMs</a:t>
            </a:r>
          </a:p>
          <a:p>
            <a:pPr marL="974725" lvl="1" indent="-403225"/>
            <a:r>
              <a:rPr lang="en-US" sz="1800" dirty="0" smtClean="0"/>
              <a:t>Up to 8 concurrent blocks</a:t>
            </a:r>
          </a:p>
          <a:p>
            <a:pPr marL="1374775" lvl="2" indent="-403225"/>
            <a:r>
              <a:rPr lang="en-US" sz="1400" dirty="0" smtClean="0"/>
              <a:t>1024 threads/block limit</a:t>
            </a:r>
          </a:p>
          <a:p>
            <a:pPr marL="974725" lvl="1" indent="-403225"/>
            <a:r>
              <a:rPr lang="en-US" sz="1800" dirty="0" smtClean="0"/>
              <a:t>Shared instruction fetch per 32 threads</a:t>
            </a:r>
          </a:p>
          <a:p>
            <a:pPr marL="974725" lvl="1" indent="-403225"/>
            <a:r>
              <a:rPr lang="en-US" sz="1800" dirty="0" smtClean="0"/>
              <a:t>Cover latency of texture/memory loads</a:t>
            </a:r>
          </a:p>
          <a:p>
            <a:pPr marL="457200" indent="-457200"/>
            <a:r>
              <a:rPr lang="en-US" sz="2000" dirty="0" smtClean="0"/>
              <a:t>80+ GFLOPS</a:t>
            </a:r>
          </a:p>
          <a:p>
            <a:pPr marL="457200" indent="-457200"/>
            <a:r>
              <a:rPr lang="en-US" sz="2000" dirty="0" smtClean="0"/>
              <a:t>16K/48K KB shared memory</a:t>
            </a:r>
          </a:p>
          <a:p>
            <a:pPr marL="457200" indent="-457200"/>
            <a:r>
              <a:rPr lang="en-US" sz="2000" dirty="0" smtClean="0"/>
              <a:t>48K/16K L1 cache</a:t>
            </a:r>
          </a:p>
          <a:p>
            <a:pPr marL="457200" indent="-457200"/>
            <a:r>
              <a:rPr lang="en-US" sz="2000" dirty="0" smtClean="0"/>
              <a:t>DRAM texture and memory access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092" y="381000"/>
            <a:ext cx="251090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2928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into blocks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591879"/>
            <a:ext cx="4267200" cy="3581400"/>
            <a:chOff x="1828800" y="1143000"/>
            <a:chExt cx="4267200" cy="3581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9" name="Rectangle 3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1" name="Rectangle 3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3" name="Rectangle 3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5" name="Rectangle 3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7" name="Rectangle 3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9" name="Rectangle 3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5" name="Rectangle 33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7" name="Rectangle 3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3" name="Rectangle 3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5" name="Rectangle 2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4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5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81" name="Rectangle 2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3" name="Rectangle 2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5" name="Rectangle 2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8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7" name="Rectangle 2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9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9" name="Rectangle 2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0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1" name="Rectangle 2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5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81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3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4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5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6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7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8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8" name="Rectangle 397"/>
          <p:cNvSpPr/>
          <p:nvPr/>
        </p:nvSpPr>
        <p:spPr bwMode="auto">
          <a:xfrm>
            <a:off x="6103974" y="2274481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6" name="Group 19"/>
          <p:cNvGrpSpPr/>
          <p:nvPr/>
        </p:nvGrpSpPr>
        <p:grpSpPr>
          <a:xfrm>
            <a:off x="6103974" y="2282455"/>
            <a:ext cx="609600" cy="609600"/>
            <a:chOff x="3657600" y="1447800"/>
            <a:chExt cx="609600" cy="609600"/>
          </a:xfrm>
          <a:noFill/>
        </p:grpSpPr>
        <p:sp>
          <p:nvSpPr>
            <p:cNvPr id="782" name="Rectangle 78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3" name="Rectangle 78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4" name="Rectangle 78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7" name="Rectangle 78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Rectangle 78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Rectangle 78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0" name="Rectangle 789"/>
          <p:cNvSpPr/>
          <p:nvPr/>
        </p:nvSpPr>
        <p:spPr bwMode="auto">
          <a:xfrm>
            <a:off x="6942174" y="2266507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1" name="Group 19"/>
          <p:cNvGrpSpPr/>
          <p:nvPr/>
        </p:nvGrpSpPr>
        <p:grpSpPr>
          <a:xfrm>
            <a:off x="6942174" y="2274481"/>
            <a:ext cx="609600" cy="609600"/>
            <a:chOff x="3657600" y="1447800"/>
            <a:chExt cx="609600" cy="609600"/>
          </a:xfrm>
          <a:noFill/>
        </p:grpSpPr>
        <p:sp>
          <p:nvSpPr>
            <p:cNvPr id="792" name="Rectangle 79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3" name="Rectangle 79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4" name="Rectangle 79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5" name="Rectangle 79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Rectangle 79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7" name="Rectangle 79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" name="Rectangle 79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9" name="Rectangle 79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0" name="Rectangle 799"/>
          <p:cNvSpPr/>
          <p:nvPr/>
        </p:nvSpPr>
        <p:spPr bwMode="auto">
          <a:xfrm>
            <a:off x="7932774" y="2274482"/>
            <a:ext cx="609600" cy="59365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01" name="Group 19"/>
          <p:cNvGrpSpPr/>
          <p:nvPr/>
        </p:nvGrpSpPr>
        <p:grpSpPr>
          <a:xfrm>
            <a:off x="7932774" y="2282456"/>
            <a:ext cx="609600" cy="609600"/>
            <a:chOff x="3657600" y="1447800"/>
            <a:chExt cx="609600" cy="609600"/>
          </a:xfrm>
          <a:noFill/>
        </p:grpSpPr>
        <p:sp>
          <p:nvSpPr>
            <p:cNvPr id="802" name="Rectangle 80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3" name="Rectangle 80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4" name="Rectangle 80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5" name="Rectangle 80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Rectangle 80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" name="Rectangle 80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9" name="Rectangle 80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0" name="Right Arrow 809"/>
          <p:cNvSpPr/>
          <p:nvPr/>
        </p:nvSpPr>
        <p:spPr bwMode="auto">
          <a:xfrm>
            <a:off x="5029200" y="1925379"/>
            <a:ext cx="762000" cy="1295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1" name="Freeform 810"/>
          <p:cNvSpPr/>
          <p:nvPr/>
        </p:nvSpPr>
        <p:spPr bwMode="auto">
          <a:xfrm>
            <a:off x="6071190" y="1951074"/>
            <a:ext cx="2768009" cy="1249326"/>
          </a:xfrm>
          <a:custGeom>
            <a:avLst/>
            <a:gdLst>
              <a:gd name="connsiteX0" fmla="*/ 0 w 2599660"/>
              <a:gd name="connsiteY0" fmla="*/ 31898 h 1249326"/>
              <a:gd name="connsiteX1" fmla="*/ 2578395 w 2599660"/>
              <a:gd name="connsiteY1" fmla="*/ 0 h 1249326"/>
              <a:gd name="connsiteX2" fmla="*/ 2599660 w 2599660"/>
              <a:gd name="connsiteY2" fmla="*/ 1249326 h 1249326"/>
              <a:gd name="connsiteX3" fmla="*/ 21265 w 2599660"/>
              <a:gd name="connsiteY3" fmla="*/ 1244010 h 1249326"/>
              <a:gd name="connsiteX4" fmla="*/ 21265 w 2599660"/>
              <a:gd name="connsiteY4" fmla="*/ 1244010 h 12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60" h="1249326">
                <a:moveTo>
                  <a:pt x="0" y="31898"/>
                </a:moveTo>
                <a:lnTo>
                  <a:pt x="2578395" y="0"/>
                </a:lnTo>
                <a:lnTo>
                  <a:pt x="2599660" y="1249326"/>
                </a:lnTo>
                <a:lnTo>
                  <a:pt x="21265" y="1244010"/>
                </a:lnTo>
                <a:lnTo>
                  <a:pt x="21265" y="124401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3" name="Straight Connector 812"/>
          <p:cNvCxnSpPr>
            <a:stCxn id="790" idx="3"/>
            <a:endCxn id="800" idx="1"/>
          </p:cNvCxnSpPr>
          <p:nvPr/>
        </p:nvCxnSpPr>
        <p:spPr bwMode="auto">
          <a:xfrm>
            <a:off x="7551774" y="2571307"/>
            <a:ext cx="3810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066800" y="5181600"/>
            <a:ext cx="6135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float d[X,Y] where X = R * H and Y = C * W</a:t>
            </a:r>
          </a:p>
          <a:p>
            <a:endParaRPr lang="en-US" b="1" dirty="0" smtClean="0"/>
          </a:p>
          <a:p>
            <a:r>
              <a:rPr lang="en-US" b="1" dirty="0" err="1" smtClean="0"/>
              <a:t>arradd</a:t>
            </a:r>
            <a:r>
              <a:rPr lang="en-US" b="1" dirty="0" smtClean="0"/>
              <a:t> </a:t>
            </a:r>
            <a:r>
              <a:rPr lang="en-US" b="1" dirty="0"/>
              <a:t>&lt;&lt;&lt; </a:t>
            </a:r>
            <a:r>
              <a:rPr lang="en-US" b="1" dirty="0" err="1" smtClean="0"/>
              <a:t>RxC_blocks</a:t>
            </a:r>
            <a:r>
              <a:rPr lang="en-US" b="1" dirty="0"/>
              <a:t>, </a:t>
            </a:r>
            <a:r>
              <a:rPr lang="en-US" b="1" dirty="0" err="1" smtClean="0"/>
              <a:t>HxW_threads</a:t>
            </a:r>
            <a:r>
              <a:rPr lang="en-US" b="1" dirty="0" smtClean="0"/>
              <a:t> </a:t>
            </a:r>
            <a:r>
              <a:rPr lang="en-US" b="1" dirty="0"/>
              <a:t>&gt;&gt;&gt; (d, 10.0, N</a:t>
            </a:r>
            <a:r>
              <a:rPr lang="en-US" b="1" dirty="0" smtClean="0"/>
              <a:t>);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53218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Each block to an SMX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591879"/>
            <a:ext cx="4267200" cy="3581400"/>
            <a:chOff x="1828800" y="1143000"/>
            <a:chExt cx="4267200" cy="3581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9" name="Rectangle 3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1" name="Rectangle 3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3" name="Rectangle 3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5" name="Rectangle 3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7" name="Rectangle 3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9" name="Rectangle 3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5" name="Rectangle 33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7" name="Rectangle 3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3" name="Rectangle 3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5" name="Rectangle 2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4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5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81" name="Rectangle 2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3" name="Rectangle 2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5" name="Rectangle 2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8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7" name="Rectangle 2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9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9" name="Rectangle 2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0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1" name="Rectangle 2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5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81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3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4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5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6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7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8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8" name="Rectangle 397"/>
          <p:cNvSpPr/>
          <p:nvPr/>
        </p:nvSpPr>
        <p:spPr bwMode="auto">
          <a:xfrm>
            <a:off x="6103974" y="2274481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6" name="Group 19"/>
          <p:cNvGrpSpPr/>
          <p:nvPr/>
        </p:nvGrpSpPr>
        <p:grpSpPr>
          <a:xfrm>
            <a:off x="6103974" y="2282455"/>
            <a:ext cx="609600" cy="609600"/>
            <a:chOff x="3657600" y="1447800"/>
            <a:chExt cx="609600" cy="609600"/>
          </a:xfrm>
          <a:noFill/>
        </p:grpSpPr>
        <p:sp>
          <p:nvSpPr>
            <p:cNvPr id="782" name="Rectangle 78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3" name="Rectangle 78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4" name="Rectangle 78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7" name="Rectangle 78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Rectangle 78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Rectangle 78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0" name="Rectangle 789"/>
          <p:cNvSpPr/>
          <p:nvPr/>
        </p:nvSpPr>
        <p:spPr bwMode="auto">
          <a:xfrm>
            <a:off x="6942174" y="2266507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1" name="Group 19"/>
          <p:cNvGrpSpPr/>
          <p:nvPr/>
        </p:nvGrpSpPr>
        <p:grpSpPr>
          <a:xfrm>
            <a:off x="6942174" y="2274481"/>
            <a:ext cx="609600" cy="609600"/>
            <a:chOff x="3657600" y="1447800"/>
            <a:chExt cx="609600" cy="609600"/>
          </a:xfrm>
          <a:noFill/>
        </p:grpSpPr>
        <p:sp>
          <p:nvSpPr>
            <p:cNvPr id="792" name="Rectangle 79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3" name="Rectangle 79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4" name="Rectangle 79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5" name="Rectangle 79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Rectangle 79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7" name="Rectangle 79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" name="Rectangle 79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9" name="Rectangle 79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0" name="Rectangle 799"/>
          <p:cNvSpPr/>
          <p:nvPr/>
        </p:nvSpPr>
        <p:spPr bwMode="auto">
          <a:xfrm>
            <a:off x="7932774" y="2274482"/>
            <a:ext cx="609600" cy="59365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01" name="Group 19"/>
          <p:cNvGrpSpPr/>
          <p:nvPr/>
        </p:nvGrpSpPr>
        <p:grpSpPr>
          <a:xfrm>
            <a:off x="7932774" y="2282456"/>
            <a:ext cx="609600" cy="609600"/>
            <a:chOff x="3657600" y="1447800"/>
            <a:chExt cx="609600" cy="609600"/>
          </a:xfrm>
          <a:noFill/>
        </p:grpSpPr>
        <p:sp>
          <p:nvSpPr>
            <p:cNvPr id="802" name="Rectangle 80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3" name="Rectangle 80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4" name="Rectangle 80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5" name="Rectangle 80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Rectangle 80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" name="Rectangle 80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9" name="Rectangle 80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0" name="Right Arrow 809"/>
          <p:cNvSpPr/>
          <p:nvPr/>
        </p:nvSpPr>
        <p:spPr bwMode="auto">
          <a:xfrm>
            <a:off x="5029200" y="1925379"/>
            <a:ext cx="762000" cy="1295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1" name="Freeform 810"/>
          <p:cNvSpPr/>
          <p:nvPr/>
        </p:nvSpPr>
        <p:spPr bwMode="auto">
          <a:xfrm>
            <a:off x="6071190" y="1951074"/>
            <a:ext cx="2768009" cy="1249326"/>
          </a:xfrm>
          <a:custGeom>
            <a:avLst/>
            <a:gdLst>
              <a:gd name="connsiteX0" fmla="*/ 0 w 2599660"/>
              <a:gd name="connsiteY0" fmla="*/ 31898 h 1249326"/>
              <a:gd name="connsiteX1" fmla="*/ 2578395 w 2599660"/>
              <a:gd name="connsiteY1" fmla="*/ 0 h 1249326"/>
              <a:gd name="connsiteX2" fmla="*/ 2599660 w 2599660"/>
              <a:gd name="connsiteY2" fmla="*/ 1249326 h 1249326"/>
              <a:gd name="connsiteX3" fmla="*/ 21265 w 2599660"/>
              <a:gd name="connsiteY3" fmla="*/ 1244010 h 1249326"/>
              <a:gd name="connsiteX4" fmla="*/ 21265 w 2599660"/>
              <a:gd name="connsiteY4" fmla="*/ 1244010 h 12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60" h="1249326">
                <a:moveTo>
                  <a:pt x="0" y="31898"/>
                </a:moveTo>
                <a:lnTo>
                  <a:pt x="2578395" y="0"/>
                </a:lnTo>
                <a:lnTo>
                  <a:pt x="2599660" y="1249326"/>
                </a:lnTo>
                <a:lnTo>
                  <a:pt x="21265" y="1244010"/>
                </a:lnTo>
                <a:lnTo>
                  <a:pt x="21265" y="124401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3" name="Straight Connector 812"/>
          <p:cNvCxnSpPr>
            <a:stCxn id="790" idx="3"/>
            <a:endCxn id="800" idx="1"/>
          </p:cNvCxnSpPr>
          <p:nvPr/>
        </p:nvCxnSpPr>
        <p:spPr bwMode="auto">
          <a:xfrm>
            <a:off x="7551774" y="2571307"/>
            <a:ext cx="3810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66" y="3792279"/>
            <a:ext cx="4184615" cy="30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00600" y="3994298"/>
            <a:ext cx="609600" cy="617574"/>
            <a:chOff x="4800600" y="3994298"/>
            <a:chExt cx="609600" cy="617574"/>
          </a:xfrm>
        </p:grpSpPr>
        <p:sp>
          <p:nvSpPr>
            <p:cNvPr id="430" name="Rectangle 429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1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solidFill>
              <a:schemeClr val="bg1"/>
            </a:solidFill>
          </p:grpSpPr>
          <p:sp>
            <p:nvSpPr>
              <p:cNvPr id="432" name="Rectangle 43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61" name="Group 460"/>
          <p:cNvGrpSpPr/>
          <p:nvPr/>
        </p:nvGrpSpPr>
        <p:grpSpPr>
          <a:xfrm>
            <a:off x="8470955" y="3986324"/>
            <a:ext cx="609600" cy="617574"/>
            <a:chOff x="4800600" y="3994298"/>
            <a:chExt cx="609600" cy="617574"/>
          </a:xfrm>
        </p:grpSpPr>
        <p:sp>
          <p:nvSpPr>
            <p:cNvPr id="462" name="Rectangle 461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3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solidFill>
              <a:schemeClr val="bg1"/>
            </a:solidFill>
          </p:grpSpPr>
          <p:sp>
            <p:nvSpPr>
              <p:cNvPr id="464" name="Rectangle 4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8" name="TextBox 447"/>
          <p:cNvSpPr txBox="1"/>
          <p:nvPr/>
        </p:nvSpPr>
        <p:spPr>
          <a:xfrm>
            <a:off x="533400" y="4800600"/>
            <a:ext cx="418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that there are enough resources</a:t>
            </a:r>
          </a:p>
          <a:p>
            <a:r>
              <a:rPr lang="en-US" dirty="0" smtClean="0"/>
              <a:t>Before assigning</a:t>
            </a:r>
          </a:p>
          <a:p>
            <a:r>
              <a:rPr lang="en-US" dirty="0" smtClean="0"/>
              <a:t>e.g., registers, thread 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70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90870" y="3337056"/>
            <a:ext cx="4114800" cy="864986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3149" y="2472070"/>
            <a:ext cx="4114800" cy="864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2516" y="1596043"/>
            <a:ext cx="4114800" cy="864986"/>
          </a:xfrm>
          <a:prstGeom prst="rect">
            <a:avLst/>
          </a:prstGeom>
          <a:solidFill>
            <a:srgbClr val="88E8A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731058"/>
            <a:ext cx="4114800" cy="8649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a Block into Warps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685800"/>
            <a:ext cx="4114800" cy="3505200"/>
            <a:chOff x="4800600" y="3994298"/>
            <a:chExt cx="609600" cy="617574"/>
          </a:xfrm>
          <a:noFill/>
        </p:grpSpPr>
        <p:sp>
          <p:nvSpPr>
            <p:cNvPr id="5" name="Rectangle 4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7" name="Rectangle 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 bwMode="auto">
          <a:xfrm>
            <a:off x="457200" y="685800"/>
            <a:ext cx="4114800" cy="3505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3800" y="4648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178" y="5105400"/>
            <a:ext cx="8534399" cy="228600"/>
            <a:chOff x="685800" y="4953000"/>
            <a:chExt cx="12137064" cy="381000"/>
          </a:xfrm>
          <a:solidFill>
            <a:srgbClr val="88E8A6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4801" y="5638800"/>
            <a:ext cx="8534399" cy="228600"/>
            <a:chOff x="685800" y="4953000"/>
            <a:chExt cx="12137064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02728" y="6096000"/>
            <a:ext cx="8534399" cy="228600"/>
            <a:chOff x="685800" y="4953000"/>
            <a:chExt cx="12137064" cy="381000"/>
          </a:xfrm>
          <a:solidFill>
            <a:srgbClr val="FFFFCC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633617" y="4038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154" name="Straight Arrow Connector 153"/>
          <p:cNvCxnSpPr>
            <a:endCxn id="49" idx="0"/>
          </p:cNvCxnSpPr>
          <p:nvPr/>
        </p:nvCxnSpPr>
        <p:spPr bwMode="auto">
          <a:xfrm flipH="1">
            <a:off x="8145908" y="4343400"/>
            <a:ext cx="3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571094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90870" y="3337056"/>
            <a:ext cx="4114800" cy="864986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3149" y="2472070"/>
            <a:ext cx="4114800" cy="864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2516" y="1596043"/>
            <a:ext cx="4114800" cy="864986"/>
          </a:xfrm>
          <a:prstGeom prst="rect">
            <a:avLst/>
          </a:prstGeom>
          <a:solidFill>
            <a:srgbClr val="88E8A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731058"/>
            <a:ext cx="4114800" cy="8649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Warps onto SMX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685800"/>
            <a:ext cx="4114800" cy="3505200"/>
            <a:chOff x="4800600" y="3994298"/>
            <a:chExt cx="609600" cy="617574"/>
          </a:xfrm>
          <a:noFill/>
        </p:grpSpPr>
        <p:sp>
          <p:nvSpPr>
            <p:cNvPr id="5" name="Rectangle 4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7" name="Rectangle 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 bwMode="auto">
          <a:xfrm>
            <a:off x="457200" y="685800"/>
            <a:ext cx="4114800" cy="3505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3800" y="4648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178" y="5105400"/>
            <a:ext cx="8534399" cy="228600"/>
            <a:chOff x="685800" y="4953000"/>
            <a:chExt cx="12137064" cy="381000"/>
          </a:xfrm>
          <a:solidFill>
            <a:srgbClr val="88E8A6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4801" y="5638800"/>
            <a:ext cx="8534399" cy="228600"/>
            <a:chOff x="685800" y="4953000"/>
            <a:chExt cx="12137064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02728" y="6096000"/>
            <a:ext cx="8534399" cy="228600"/>
            <a:chOff x="685800" y="4953000"/>
            <a:chExt cx="12137064" cy="381000"/>
          </a:xfrm>
          <a:solidFill>
            <a:srgbClr val="FFFFCC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633617" y="4038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154" name="Straight Arrow Connector 153"/>
          <p:cNvCxnSpPr>
            <a:endCxn id="49" idx="0"/>
          </p:cNvCxnSpPr>
          <p:nvPr/>
        </p:nvCxnSpPr>
        <p:spPr bwMode="auto">
          <a:xfrm flipH="1">
            <a:off x="8145908" y="4343400"/>
            <a:ext cx="3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58" y="457200"/>
            <a:ext cx="313136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52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vs. Thread vs.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Warp is 32 Threads</a:t>
            </a:r>
          </a:p>
          <a:p>
            <a:endParaRPr lang="en-US" dirty="0"/>
          </a:p>
          <a:p>
            <a:r>
              <a:rPr lang="en-US" dirty="0" smtClean="0"/>
              <a:t>Each Thread has the same program</a:t>
            </a:r>
          </a:p>
          <a:p>
            <a:endParaRPr lang="en-US" dirty="0"/>
          </a:p>
          <a:p>
            <a:r>
              <a:rPr lang="en-US" dirty="0" smtClean="0"/>
              <a:t>Each thread will execute many instructions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1" y="1219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35814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1" y="3886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71" name="Rectangle 70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6575" y="4179481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56576" y="48006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37" name="Rectangle 13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0" name="Straight Connector 169"/>
          <p:cNvCxnSpPr/>
          <p:nvPr/>
        </p:nvCxnSpPr>
        <p:spPr bwMode="auto">
          <a:xfrm flipH="1">
            <a:off x="1386773" y="4419600"/>
            <a:ext cx="626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 flipH="1">
            <a:off x="7546466" y="4419600"/>
            <a:ext cx="626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1184812" y="5181600"/>
            <a:ext cx="5032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3" name="Rectangle 53"/>
          <p:cNvSpPr>
            <a:spLocks noChangeArrowheads="1"/>
          </p:cNvSpPr>
          <p:nvPr/>
        </p:nvSpPr>
        <p:spPr bwMode="auto">
          <a:xfrm>
            <a:off x="7467600" y="2667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4" name="Rectangle 54"/>
          <p:cNvSpPr>
            <a:spLocks noChangeArrowheads="1"/>
          </p:cNvSpPr>
          <p:nvPr/>
        </p:nvSpPr>
        <p:spPr bwMode="auto">
          <a:xfrm>
            <a:off x="8077200" y="2667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5" name="Rectangle 55"/>
          <p:cNvSpPr>
            <a:spLocks noChangeArrowheads="1"/>
          </p:cNvSpPr>
          <p:nvPr/>
        </p:nvSpPr>
        <p:spPr bwMode="auto">
          <a:xfrm>
            <a:off x="7543800" y="4038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Understanding Control Flow Divergence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if (in[i] == 0) out[i] = sqrt(x);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else out[i] = 10;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981200" y="1752600"/>
            <a:ext cx="15240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2400" y="3429000"/>
            <a:ext cx="2057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sqrt(x)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124200" y="3429000"/>
            <a:ext cx="2057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10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1066800" y="2667000"/>
            <a:ext cx="1447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3200400" y="2667000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1752600" y="4800600"/>
            <a:ext cx="838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>
            <a:off x="2819400" y="41910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600200" y="54864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715000" y="1752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715000" y="2667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6705600" y="4038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715000" y="4800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5791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5943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6096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6248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6400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6553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705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858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7010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7172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>
            <a:off x="7324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7477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7629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7781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7934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8086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>
            <a:off x="8239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>
            <a:off x="5715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867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019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172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>
            <a:off x="6324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>
            <a:off x="6477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6629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6781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2" name="Line 42"/>
          <p:cNvSpPr>
            <a:spLocks noChangeShapeType="1"/>
          </p:cNvSpPr>
          <p:nvPr/>
        </p:nvSpPr>
        <p:spPr bwMode="auto">
          <a:xfrm>
            <a:off x="6934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3" name="Line 43"/>
          <p:cNvSpPr>
            <a:spLocks noChangeShapeType="1"/>
          </p:cNvSpPr>
          <p:nvPr/>
        </p:nvSpPr>
        <p:spPr bwMode="auto">
          <a:xfrm>
            <a:off x="7096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4" name="Line 44"/>
          <p:cNvSpPr>
            <a:spLocks noChangeShapeType="1"/>
          </p:cNvSpPr>
          <p:nvPr/>
        </p:nvSpPr>
        <p:spPr bwMode="auto">
          <a:xfrm>
            <a:off x="7248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7400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7553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7" name="Line 47"/>
          <p:cNvSpPr>
            <a:spLocks noChangeShapeType="1"/>
          </p:cNvSpPr>
          <p:nvPr/>
        </p:nvSpPr>
        <p:spPr bwMode="auto">
          <a:xfrm>
            <a:off x="7705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8" name="Line 48"/>
          <p:cNvSpPr>
            <a:spLocks noChangeShapeType="1"/>
          </p:cNvSpPr>
          <p:nvPr/>
        </p:nvSpPr>
        <p:spPr bwMode="auto">
          <a:xfrm>
            <a:off x="7858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9" name="Line 49"/>
          <p:cNvSpPr>
            <a:spLocks noChangeShapeType="1"/>
          </p:cNvSpPr>
          <p:nvPr/>
        </p:nvSpPr>
        <p:spPr bwMode="auto">
          <a:xfrm>
            <a:off x="8010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0" name="Line 50"/>
          <p:cNvSpPr>
            <a:spLocks noChangeShapeType="1"/>
          </p:cNvSpPr>
          <p:nvPr/>
        </p:nvSpPr>
        <p:spPr bwMode="auto">
          <a:xfrm>
            <a:off x="8162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1" name="Text Box 51"/>
          <p:cNvSpPr txBox="1">
            <a:spLocks noChangeArrowheads="1"/>
          </p:cNvSpPr>
          <p:nvPr/>
        </p:nvSpPr>
        <p:spPr bwMode="auto">
          <a:xfrm>
            <a:off x="6858000" y="3124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6427788" y="1069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3177" name="Line 57"/>
          <p:cNvSpPr>
            <a:spLocks noChangeShapeType="1"/>
          </p:cNvSpPr>
          <p:nvPr/>
        </p:nvSpPr>
        <p:spPr bwMode="auto">
          <a:xfrm>
            <a:off x="8534400" y="1143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 rot="5400000">
            <a:off x="8366919" y="3185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98422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</a:t>
            </a:r>
            <a:r>
              <a:rPr lang="en-US" dirty="0" smtClean="0"/>
              <a:t>fade,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</a:t>
            </a:r>
            <a:r>
              <a:rPr lang="en-US" dirty="0" smtClean="0"/>
              <a:t>* fade;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</a:t>
            </a:r>
            <a:r>
              <a:rPr lang="en-US" dirty="0"/>
              <a:t>];</a:t>
            </a:r>
          </a:p>
          <a:p>
            <a:r>
              <a:rPr lang="en-US" dirty="0"/>
              <a:t>  float *</a:t>
            </a:r>
            <a:r>
              <a:rPr lang="en-US" dirty="0" smtClean="0"/>
              <a:t>d;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</a:t>
            </a:r>
            <a:r>
              <a:rPr lang="en-US" dirty="0" smtClean="0"/>
              <a:t>&amp;</a:t>
            </a:r>
            <a:r>
              <a:rPr lang="en-US" dirty="0"/>
              <a:t>d</a:t>
            </a:r>
            <a:r>
              <a:rPr lang="en-US" dirty="0" smtClean="0"/>
              <a:t>, </a:t>
            </a:r>
            <a:r>
              <a:rPr lang="en-US" dirty="0"/>
              <a:t>SIZE);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</a:t>
            </a:r>
            <a:r>
              <a:rPr lang="en-US" dirty="0" smtClean="0"/>
              <a:t>(d,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</a:t>
            </a:r>
            <a:r>
              <a:rPr lang="en-US" dirty="0" smtClean="0"/>
              <a:t>(d, </a:t>
            </a:r>
            <a:r>
              <a:rPr lang="en-US" dirty="0"/>
              <a:t>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</a:t>
            </a:r>
            <a:r>
              <a:rPr lang="en-US" dirty="0" smtClean="0"/>
              <a:t>(h,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</a:t>
            </a:r>
            <a:r>
              <a:rPr lang="en-US" dirty="0" err="1" smtClean="0"/>
              <a:t>cudaFree</a:t>
            </a:r>
            <a:r>
              <a:rPr lang="en-US" dirty="0" smtClean="0"/>
              <a:t> (</a:t>
            </a:r>
            <a:r>
              <a:rPr lang="en-US" dirty="0"/>
              <a:t>d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989951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Control Flow Divergence Contd.</a:t>
            </a:r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3048000" y="762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5400000">
            <a:off x="2880519" y="2804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609600" y="62484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BAD SCENARIO</a:t>
            </a:r>
          </a:p>
        </p:txBody>
      </p:sp>
      <p:sp>
        <p:nvSpPr>
          <p:cNvPr id="134197" name="Rectangle 53"/>
          <p:cNvSpPr>
            <a:spLocks noChangeArrowheads="1"/>
          </p:cNvSpPr>
          <p:nvPr/>
        </p:nvSpPr>
        <p:spPr bwMode="auto">
          <a:xfrm>
            <a:off x="38004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198" name="Rectangle 54"/>
          <p:cNvSpPr>
            <a:spLocks noChangeArrowheads="1"/>
          </p:cNvSpPr>
          <p:nvPr/>
        </p:nvSpPr>
        <p:spPr bwMode="auto">
          <a:xfrm>
            <a:off x="3800475" y="2286000"/>
            <a:ext cx="2524125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00" name="Rectangle 56"/>
          <p:cNvSpPr>
            <a:spLocks noChangeArrowheads="1"/>
          </p:cNvSpPr>
          <p:nvPr/>
        </p:nvSpPr>
        <p:spPr bwMode="auto">
          <a:xfrm>
            <a:off x="3800475" y="3657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01" name="Line 57"/>
          <p:cNvSpPr>
            <a:spLocks noChangeShapeType="1"/>
          </p:cNvSpPr>
          <p:nvPr/>
        </p:nvSpPr>
        <p:spPr bwMode="auto">
          <a:xfrm>
            <a:off x="3876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2" name="Line 58"/>
          <p:cNvSpPr>
            <a:spLocks noChangeShapeType="1"/>
          </p:cNvSpPr>
          <p:nvPr/>
        </p:nvSpPr>
        <p:spPr bwMode="auto">
          <a:xfrm>
            <a:off x="4029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3" name="Line 59"/>
          <p:cNvSpPr>
            <a:spLocks noChangeShapeType="1"/>
          </p:cNvSpPr>
          <p:nvPr/>
        </p:nvSpPr>
        <p:spPr bwMode="auto">
          <a:xfrm>
            <a:off x="418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4" name="Line 60"/>
          <p:cNvSpPr>
            <a:spLocks noChangeShapeType="1"/>
          </p:cNvSpPr>
          <p:nvPr/>
        </p:nvSpPr>
        <p:spPr bwMode="auto">
          <a:xfrm>
            <a:off x="433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5" name="Line 61"/>
          <p:cNvSpPr>
            <a:spLocks noChangeShapeType="1"/>
          </p:cNvSpPr>
          <p:nvPr/>
        </p:nvSpPr>
        <p:spPr bwMode="auto">
          <a:xfrm>
            <a:off x="448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6" name="Line 62"/>
          <p:cNvSpPr>
            <a:spLocks noChangeShapeType="1"/>
          </p:cNvSpPr>
          <p:nvPr/>
        </p:nvSpPr>
        <p:spPr bwMode="auto">
          <a:xfrm>
            <a:off x="463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7" name="Line 63"/>
          <p:cNvSpPr>
            <a:spLocks noChangeShapeType="1"/>
          </p:cNvSpPr>
          <p:nvPr/>
        </p:nvSpPr>
        <p:spPr bwMode="auto">
          <a:xfrm>
            <a:off x="479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8" name="Line 64"/>
          <p:cNvSpPr>
            <a:spLocks noChangeShapeType="1"/>
          </p:cNvSpPr>
          <p:nvPr/>
        </p:nvSpPr>
        <p:spPr bwMode="auto">
          <a:xfrm>
            <a:off x="494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9" name="Line 65"/>
          <p:cNvSpPr>
            <a:spLocks noChangeShapeType="1"/>
          </p:cNvSpPr>
          <p:nvPr/>
        </p:nvSpPr>
        <p:spPr bwMode="auto">
          <a:xfrm>
            <a:off x="509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0" name="Line 66"/>
          <p:cNvSpPr>
            <a:spLocks noChangeShapeType="1"/>
          </p:cNvSpPr>
          <p:nvPr/>
        </p:nvSpPr>
        <p:spPr bwMode="auto">
          <a:xfrm>
            <a:off x="5257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1" name="Line 67"/>
          <p:cNvSpPr>
            <a:spLocks noChangeShapeType="1"/>
          </p:cNvSpPr>
          <p:nvPr/>
        </p:nvSpPr>
        <p:spPr bwMode="auto">
          <a:xfrm>
            <a:off x="5410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2" name="Line 68"/>
          <p:cNvSpPr>
            <a:spLocks noChangeShapeType="1"/>
          </p:cNvSpPr>
          <p:nvPr/>
        </p:nvSpPr>
        <p:spPr bwMode="auto">
          <a:xfrm>
            <a:off x="556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3" name="Line 69"/>
          <p:cNvSpPr>
            <a:spLocks noChangeShapeType="1"/>
          </p:cNvSpPr>
          <p:nvPr/>
        </p:nvSpPr>
        <p:spPr bwMode="auto">
          <a:xfrm>
            <a:off x="571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4" name="Line 70"/>
          <p:cNvSpPr>
            <a:spLocks noChangeShapeType="1"/>
          </p:cNvSpPr>
          <p:nvPr/>
        </p:nvSpPr>
        <p:spPr bwMode="auto">
          <a:xfrm>
            <a:off x="586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5" name="Line 71"/>
          <p:cNvSpPr>
            <a:spLocks noChangeShapeType="1"/>
          </p:cNvSpPr>
          <p:nvPr/>
        </p:nvSpPr>
        <p:spPr bwMode="auto">
          <a:xfrm>
            <a:off x="601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6" name="Line 72"/>
          <p:cNvSpPr>
            <a:spLocks noChangeShapeType="1"/>
          </p:cNvSpPr>
          <p:nvPr/>
        </p:nvSpPr>
        <p:spPr bwMode="auto">
          <a:xfrm>
            <a:off x="617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7" name="Line 73"/>
          <p:cNvSpPr>
            <a:spLocks noChangeShapeType="1"/>
          </p:cNvSpPr>
          <p:nvPr/>
        </p:nvSpPr>
        <p:spPr bwMode="auto">
          <a:xfrm>
            <a:off x="632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8" name="Line 74"/>
          <p:cNvSpPr>
            <a:spLocks noChangeShapeType="1"/>
          </p:cNvSpPr>
          <p:nvPr/>
        </p:nvSpPr>
        <p:spPr bwMode="auto">
          <a:xfrm>
            <a:off x="3800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9" name="Line 75"/>
          <p:cNvSpPr>
            <a:spLocks noChangeShapeType="1"/>
          </p:cNvSpPr>
          <p:nvPr/>
        </p:nvSpPr>
        <p:spPr bwMode="auto">
          <a:xfrm>
            <a:off x="3952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0" name="Line 76"/>
          <p:cNvSpPr>
            <a:spLocks noChangeShapeType="1"/>
          </p:cNvSpPr>
          <p:nvPr/>
        </p:nvSpPr>
        <p:spPr bwMode="auto">
          <a:xfrm>
            <a:off x="410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>
            <a:off x="425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2" name="Line 78"/>
          <p:cNvSpPr>
            <a:spLocks noChangeShapeType="1"/>
          </p:cNvSpPr>
          <p:nvPr/>
        </p:nvSpPr>
        <p:spPr bwMode="auto">
          <a:xfrm>
            <a:off x="441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3" name="Line 79"/>
          <p:cNvSpPr>
            <a:spLocks noChangeShapeType="1"/>
          </p:cNvSpPr>
          <p:nvPr/>
        </p:nvSpPr>
        <p:spPr bwMode="auto">
          <a:xfrm>
            <a:off x="456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4" name="Line 80"/>
          <p:cNvSpPr>
            <a:spLocks noChangeShapeType="1"/>
          </p:cNvSpPr>
          <p:nvPr/>
        </p:nvSpPr>
        <p:spPr bwMode="auto">
          <a:xfrm>
            <a:off x="471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5" name="Line 81"/>
          <p:cNvSpPr>
            <a:spLocks noChangeShapeType="1"/>
          </p:cNvSpPr>
          <p:nvPr/>
        </p:nvSpPr>
        <p:spPr bwMode="auto">
          <a:xfrm>
            <a:off x="486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6" name="Line 82"/>
          <p:cNvSpPr>
            <a:spLocks noChangeShapeType="1"/>
          </p:cNvSpPr>
          <p:nvPr/>
        </p:nvSpPr>
        <p:spPr bwMode="auto">
          <a:xfrm>
            <a:off x="501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7" name="Line 83"/>
          <p:cNvSpPr>
            <a:spLocks noChangeShapeType="1"/>
          </p:cNvSpPr>
          <p:nvPr/>
        </p:nvSpPr>
        <p:spPr bwMode="auto">
          <a:xfrm>
            <a:off x="5181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8" name="Line 84"/>
          <p:cNvSpPr>
            <a:spLocks noChangeShapeType="1"/>
          </p:cNvSpPr>
          <p:nvPr/>
        </p:nvSpPr>
        <p:spPr bwMode="auto">
          <a:xfrm>
            <a:off x="5334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548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0" name="Line 86"/>
          <p:cNvSpPr>
            <a:spLocks noChangeShapeType="1"/>
          </p:cNvSpPr>
          <p:nvPr/>
        </p:nvSpPr>
        <p:spPr bwMode="auto">
          <a:xfrm>
            <a:off x="563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579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2" name="Line 88"/>
          <p:cNvSpPr>
            <a:spLocks noChangeShapeType="1"/>
          </p:cNvSpPr>
          <p:nvPr/>
        </p:nvSpPr>
        <p:spPr bwMode="auto">
          <a:xfrm>
            <a:off x="594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609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4" name="Line 90"/>
          <p:cNvSpPr>
            <a:spLocks noChangeShapeType="1"/>
          </p:cNvSpPr>
          <p:nvPr/>
        </p:nvSpPr>
        <p:spPr bwMode="auto">
          <a:xfrm>
            <a:off x="624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6" name="Text Box 92"/>
          <p:cNvSpPr txBox="1">
            <a:spLocks noChangeArrowheads="1"/>
          </p:cNvSpPr>
          <p:nvPr/>
        </p:nvSpPr>
        <p:spPr bwMode="auto">
          <a:xfrm>
            <a:off x="4513263" y="6889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#1</a:t>
            </a:r>
          </a:p>
        </p:txBody>
      </p:sp>
      <p:sp>
        <p:nvSpPr>
          <p:cNvPr id="134237" name="Text Box 93"/>
          <p:cNvSpPr txBox="1">
            <a:spLocks noChangeArrowheads="1"/>
          </p:cNvSpPr>
          <p:nvPr/>
        </p:nvSpPr>
        <p:spPr bwMode="auto">
          <a:xfrm>
            <a:off x="5334000" y="64008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Good Scenario</a:t>
            </a:r>
          </a:p>
        </p:txBody>
      </p:sp>
      <p:sp>
        <p:nvSpPr>
          <p:cNvPr id="134238" name="Rectangle 94"/>
          <p:cNvSpPr>
            <a:spLocks noChangeArrowheads="1"/>
          </p:cNvSpPr>
          <p:nvPr/>
        </p:nvSpPr>
        <p:spPr bwMode="auto">
          <a:xfrm>
            <a:off x="2047875" y="2286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39" name="Rectangle 95"/>
          <p:cNvSpPr>
            <a:spLocks noChangeArrowheads="1"/>
          </p:cNvSpPr>
          <p:nvPr/>
        </p:nvSpPr>
        <p:spPr bwMode="auto">
          <a:xfrm>
            <a:off x="2657475" y="2286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0" name="Rectangle 96"/>
          <p:cNvSpPr>
            <a:spLocks noChangeArrowheads="1"/>
          </p:cNvSpPr>
          <p:nvPr/>
        </p:nvSpPr>
        <p:spPr bwMode="auto">
          <a:xfrm>
            <a:off x="2124075" y="3657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1" name="Rectangle 97"/>
          <p:cNvSpPr>
            <a:spLocks noChangeArrowheads="1"/>
          </p:cNvSpPr>
          <p:nvPr/>
        </p:nvSpPr>
        <p:spPr bwMode="auto">
          <a:xfrm>
            <a:off x="2952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42" name="Rectangle 98"/>
          <p:cNvSpPr>
            <a:spLocks noChangeArrowheads="1"/>
          </p:cNvSpPr>
          <p:nvPr/>
        </p:nvSpPr>
        <p:spPr bwMode="auto">
          <a:xfrm>
            <a:off x="295275" y="2286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3" name="Rectangle 99"/>
          <p:cNvSpPr>
            <a:spLocks noChangeArrowheads="1"/>
          </p:cNvSpPr>
          <p:nvPr/>
        </p:nvSpPr>
        <p:spPr bwMode="auto">
          <a:xfrm>
            <a:off x="1285875" y="3657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4" name="Rectangle 100"/>
          <p:cNvSpPr>
            <a:spLocks noChangeArrowheads="1"/>
          </p:cNvSpPr>
          <p:nvPr/>
        </p:nvSpPr>
        <p:spPr bwMode="auto">
          <a:xfrm>
            <a:off x="295275" y="4419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45" name="Line 101"/>
          <p:cNvSpPr>
            <a:spLocks noChangeShapeType="1"/>
          </p:cNvSpPr>
          <p:nvPr/>
        </p:nvSpPr>
        <p:spPr bwMode="auto">
          <a:xfrm>
            <a:off x="37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6" name="Line 102"/>
          <p:cNvSpPr>
            <a:spLocks noChangeShapeType="1"/>
          </p:cNvSpPr>
          <p:nvPr/>
        </p:nvSpPr>
        <p:spPr bwMode="auto">
          <a:xfrm>
            <a:off x="52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7" name="Line 103"/>
          <p:cNvSpPr>
            <a:spLocks noChangeShapeType="1"/>
          </p:cNvSpPr>
          <p:nvPr/>
        </p:nvSpPr>
        <p:spPr bwMode="auto">
          <a:xfrm>
            <a:off x="67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8" name="Line 104"/>
          <p:cNvSpPr>
            <a:spLocks noChangeShapeType="1"/>
          </p:cNvSpPr>
          <p:nvPr/>
        </p:nvSpPr>
        <p:spPr bwMode="auto">
          <a:xfrm>
            <a:off x="82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9" name="Line 105"/>
          <p:cNvSpPr>
            <a:spLocks noChangeShapeType="1"/>
          </p:cNvSpPr>
          <p:nvPr/>
        </p:nvSpPr>
        <p:spPr bwMode="auto">
          <a:xfrm>
            <a:off x="98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0" name="Line 106"/>
          <p:cNvSpPr>
            <a:spLocks noChangeShapeType="1"/>
          </p:cNvSpPr>
          <p:nvPr/>
        </p:nvSpPr>
        <p:spPr bwMode="auto">
          <a:xfrm>
            <a:off x="113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1" name="Line 107"/>
          <p:cNvSpPr>
            <a:spLocks noChangeShapeType="1"/>
          </p:cNvSpPr>
          <p:nvPr/>
        </p:nvSpPr>
        <p:spPr bwMode="auto">
          <a:xfrm>
            <a:off x="128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2" name="Line 108"/>
          <p:cNvSpPr>
            <a:spLocks noChangeShapeType="1"/>
          </p:cNvSpPr>
          <p:nvPr/>
        </p:nvSpPr>
        <p:spPr bwMode="auto">
          <a:xfrm>
            <a:off x="1438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3" name="Line 109"/>
          <p:cNvSpPr>
            <a:spLocks noChangeShapeType="1"/>
          </p:cNvSpPr>
          <p:nvPr/>
        </p:nvSpPr>
        <p:spPr bwMode="auto">
          <a:xfrm>
            <a:off x="1590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4" name="Line 110"/>
          <p:cNvSpPr>
            <a:spLocks noChangeShapeType="1"/>
          </p:cNvSpPr>
          <p:nvPr/>
        </p:nvSpPr>
        <p:spPr bwMode="auto">
          <a:xfrm>
            <a:off x="175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5" name="Line 111"/>
          <p:cNvSpPr>
            <a:spLocks noChangeShapeType="1"/>
          </p:cNvSpPr>
          <p:nvPr/>
        </p:nvSpPr>
        <p:spPr bwMode="auto">
          <a:xfrm>
            <a:off x="190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6" name="Line 112"/>
          <p:cNvSpPr>
            <a:spLocks noChangeShapeType="1"/>
          </p:cNvSpPr>
          <p:nvPr/>
        </p:nvSpPr>
        <p:spPr bwMode="auto">
          <a:xfrm>
            <a:off x="205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7" name="Line 113"/>
          <p:cNvSpPr>
            <a:spLocks noChangeShapeType="1"/>
          </p:cNvSpPr>
          <p:nvPr/>
        </p:nvSpPr>
        <p:spPr bwMode="auto">
          <a:xfrm>
            <a:off x="220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8" name="Line 114"/>
          <p:cNvSpPr>
            <a:spLocks noChangeShapeType="1"/>
          </p:cNvSpPr>
          <p:nvPr/>
        </p:nvSpPr>
        <p:spPr bwMode="auto">
          <a:xfrm>
            <a:off x="236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9" name="Line 115"/>
          <p:cNvSpPr>
            <a:spLocks noChangeShapeType="1"/>
          </p:cNvSpPr>
          <p:nvPr/>
        </p:nvSpPr>
        <p:spPr bwMode="auto">
          <a:xfrm>
            <a:off x="251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0" name="Line 116"/>
          <p:cNvSpPr>
            <a:spLocks noChangeShapeType="1"/>
          </p:cNvSpPr>
          <p:nvPr/>
        </p:nvSpPr>
        <p:spPr bwMode="auto">
          <a:xfrm>
            <a:off x="2667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1" name="Line 117"/>
          <p:cNvSpPr>
            <a:spLocks noChangeShapeType="1"/>
          </p:cNvSpPr>
          <p:nvPr/>
        </p:nvSpPr>
        <p:spPr bwMode="auto">
          <a:xfrm>
            <a:off x="2819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2" name="Line 118"/>
          <p:cNvSpPr>
            <a:spLocks noChangeShapeType="1"/>
          </p:cNvSpPr>
          <p:nvPr/>
        </p:nvSpPr>
        <p:spPr bwMode="auto">
          <a:xfrm>
            <a:off x="29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3" name="Line 119"/>
          <p:cNvSpPr>
            <a:spLocks noChangeShapeType="1"/>
          </p:cNvSpPr>
          <p:nvPr/>
        </p:nvSpPr>
        <p:spPr bwMode="auto">
          <a:xfrm>
            <a:off x="44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4" name="Line 120"/>
          <p:cNvSpPr>
            <a:spLocks noChangeShapeType="1"/>
          </p:cNvSpPr>
          <p:nvPr/>
        </p:nvSpPr>
        <p:spPr bwMode="auto">
          <a:xfrm>
            <a:off x="60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5" name="Line 121"/>
          <p:cNvSpPr>
            <a:spLocks noChangeShapeType="1"/>
          </p:cNvSpPr>
          <p:nvPr/>
        </p:nvSpPr>
        <p:spPr bwMode="auto">
          <a:xfrm>
            <a:off x="75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6" name="Line 122"/>
          <p:cNvSpPr>
            <a:spLocks noChangeShapeType="1"/>
          </p:cNvSpPr>
          <p:nvPr/>
        </p:nvSpPr>
        <p:spPr bwMode="auto">
          <a:xfrm>
            <a:off x="90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7" name="Line 123"/>
          <p:cNvSpPr>
            <a:spLocks noChangeShapeType="1"/>
          </p:cNvSpPr>
          <p:nvPr/>
        </p:nvSpPr>
        <p:spPr bwMode="auto">
          <a:xfrm>
            <a:off x="105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8" name="Line 124"/>
          <p:cNvSpPr>
            <a:spLocks noChangeShapeType="1"/>
          </p:cNvSpPr>
          <p:nvPr/>
        </p:nvSpPr>
        <p:spPr bwMode="auto">
          <a:xfrm>
            <a:off x="120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9" name="Line 125"/>
          <p:cNvSpPr>
            <a:spLocks noChangeShapeType="1"/>
          </p:cNvSpPr>
          <p:nvPr/>
        </p:nvSpPr>
        <p:spPr bwMode="auto">
          <a:xfrm>
            <a:off x="1362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0" name="Line 126"/>
          <p:cNvSpPr>
            <a:spLocks noChangeShapeType="1"/>
          </p:cNvSpPr>
          <p:nvPr/>
        </p:nvSpPr>
        <p:spPr bwMode="auto">
          <a:xfrm>
            <a:off x="1514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1" name="Line 127"/>
          <p:cNvSpPr>
            <a:spLocks noChangeShapeType="1"/>
          </p:cNvSpPr>
          <p:nvPr/>
        </p:nvSpPr>
        <p:spPr bwMode="auto">
          <a:xfrm>
            <a:off x="167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2" name="Line 128"/>
          <p:cNvSpPr>
            <a:spLocks noChangeShapeType="1"/>
          </p:cNvSpPr>
          <p:nvPr/>
        </p:nvSpPr>
        <p:spPr bwMode="auto">
          <a:xfrm>
            <a:off x="182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3" name="Line 129"/>
          <p:cNvSpPr>
            <a:spLocks noChangeShapeType="1"/>
          </p:cNvSpPr>
          <p:nvPr/>
        </p:nvSpPr>
        <p:spPr bwMode="auto">
          <a:xfrm>
            <a:off x="198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4" name="Line 130"/>
          <p:cNvSpPr>
            <a:spLocks noChangeShapeType="1"/>
          </p:cNvSpPr>
          <p:nvPr/>
        </p:nvSpPr>
        <p:spPr bwMode="auto">
          <a:xfrm>
            <a:off x="213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5" name="Line 131"/>
          <p:cNvSpPr>
            <a:spLocks noChangeShapeType="1"/>
          </p:cNvSpPr>
          <p:nvPr/>
        </p:nvSpPr>
        <p:spPr bwMode="auto">
          <a:xfrm>
            <a:off x="228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6" name="Line 132"/>
          <p:cNvSpPr>
            <a:spLocks noChangeShapeType="1"/>
          </p:cNvSpPr>
          <p:nvPr/>
        </p:nvSpPr>
        <p:spPr bwMode="auto">
          <a:xfrm>
            <a:off x="243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7" name="Line 133"/>
          <p:cNvSpPr>
            <a:spLocks noChangeShapeType="1"/>
          </p:cNvSpPr>
          <p:nvPr/>
        </p:nvSpPr>
        <p:spPr bwMode="auto">
          <a:xfrm>
            <a:off x="2590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8" name="Line 134"/>
          <p:cNvSpPr>
            <a:spLocks noChangeShapeType="1"/>
          </p:cNvSpPr>
          <p:nvPr/>
        </p:nvSpPr>
        <p:spPr bwMode="auto">
          <a:xfrm>
            <a:off x="2743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9" name="Text Box 135"/>
          <p:cNvSpPr txBox="1">
            <a:spLocks noChangeArrowheads="1"/>
          </p:cNvSpPr>
          <p:nvPr/>
        </p:nvSpPr>
        <p:spPr bwMode="auto">
          <a:xfrm>
            <a:off x="1438275" y="2743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4280" name="Text Box 136"/>
          <p:cNvSpPr txBox="1">
            <a:spLocks noChangeArrowheads="1"/>
          </p:cNvSpPr>
          <p:nvPr/>
        </p:nvSpPr>
        <p:spPr bwMode="auto">
          <a:xfrm>
            <a:off x="1008063" y="688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4281" name="Rectangle 137"/>
          <p:cNvSpPr>
            <a:spLocks noChangeArrowheads="1"/>
          </p:cNvSpPr>
          <p:nvPr/>
        </p:nvSpPr>
        <p:spPr bwMode="auto">
          <a:xfrm>
            <a:off x="6467475" y="1614488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82" name="Rectangle 138"/>
          <p:cNvSpPr>
            <a:spLocks noChangeArrowheads="1"/>
          </p:cNvSpPr>
          <p:nvPr/>
        </p:nvSpPr>
        <p:spPr bwMode="auto">
          <a:xfrm>
            <a:off x="6467475" y="2528888"/>
            <a:ext cx="2524125" cy="8239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83" name="Rectangle 139"/>
          <p:cNvSpPr>
            <a:spLocks noChangeArrowheads="1"/>
          </p:cNvSpPr>
          <p:nvPr/>
        </p:nvSpPr>
        <p:spPr bwMode="auto">
          <a:xfrm>
            <a:off x="6467475" y="33528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84" name="Line 140"/>
          <p:cNvSpPr>
            <a:spLocks noChangeShapeType="1"/>
          </p:cNvSpPr>
          <p:nvPr/>
        </p:nvSpPr>
        <p:spPr bwMode="auto">
          <a:xfrm>
            <a:off x="6543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5" name="Line 141"/>
          <p:cNvSpPr>
            <a:spLocks noChangeShapeType="1"/>
          </p:cNvSpPr>
          <p:nvPr/>
        </p:nvSpPr>
        <p:spPr bwMode="auto">
          <a:xfrm>
            <a:off x="6696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6" name="Line 142"/>
          <p:cNvSpPr>
            <a:spLocks noChangeShapeType="1"/>
          </p:cNvSpPr>
          <p:nvPr/>
        </p:nvSpPr>
        <p:spPr bwMode="auto">
          <a:xfrm>
            <a:off x="6848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7" name="Line 143"/>
          <p:cNvSpPr>
            <a:spLocks noChangeShapeType="1"/>
          </p:cNvSpPr>
          <p:nvPr/>
        </p:nvSpPr>
        <p:spPr bwMode="auto">
          <a:xfrm>
            <a:off x="7000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8" name="Line 144"/>
          <p:cNvSpPr>
            <a:spLocks noChangeShapeType="1"/>
          </p:cNvSpPr>
          <p:nvPr/>
        </p:nvSpPr>
        <p:spPr bwMode="auto">
          <a:xfrm>
            <a:off x="7153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9" name="Line 145"/>
          <p:cNvSpPr>
            <a:spLocks noChangeShapeType="1"/>
          </p:cNvSpPr>
          <p:nvPr/>
        </p:nvSpPr>
        <p:spPr bwMode="auto">
          <a:xfrm>
            <a:off x="7305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0" name="Line 146"/>
          <p:cNvSpPr>
            <a:spLocks noChangeShapeType="1"/>
          </p:cNvSpPr>
          <p:nvPr/>
        </p:nvSpPr>
        <p:spPr bwMode="auto">
          <a:xfrm>
            <a:off x="7458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1" name="Line 147"/>
          <p:cNvSpPr>
            <a:spLocks noChangeShapeType="1"/>
          </p:cNvSpPr>
          <p:nvPr/>
        </p:nvSpPr>
        <p:spPr bwMode="auto">
          <a:xfrm>
            <a:off x="7610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2" name="Line 148"/>
          <p:cNvSpPr>
            <a:spLocks noChangeShapeType="1"/>
          </p:cNvSpPr>
          <p:nvPr/>
        </p:nvSpPr>
        <p:spPr bwMode="auto">
          <a:xfrm>
            <a:off x="7762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3" name="Line 149"/>
          <p:cNvSpPr>
            <a:spLocks noChangeShapeType="1"/>
          </p:cNvSpPr>
          <p:nvPr/>
        </p:nvSpPr>
        <p:spPr bwMode="auto">
          <a:xfrm>
            <a:off x="7924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4" name="Line 150"/>
          <p:cNvSpPr>
            <a:spLocks noChangeShapeType="1"/>
          </p:cNvSpPr>
          <p:nvPr/>
        </p:nvSpPr>
        <p:spPr bwMode="auto">
          <a:xfrm>
            <a:off x="8077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5" name="Line 151"/>
          <p:cNvSpPr>
            <a:spLocks noChangeShapeType="1"/>
          </p:cNvSpPr>
          <p:nvPr/>
        </p:nvSpPr>
        <p:spPr bwMode="auto">
          <a:xfrm>
            <a:off x="8229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6" name="Line 152"/>
          <p:cNvSpPr>
            <a:spLocks noChangeShapeType="1"/>
          </p:cNvSpPr>
          <p:nvPr/>
        </p:nvSpPr>
        <p:spPr bwMode="auto">
          <a:xfrm>
            <a:off x="8382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7" name="Line 153"/>
          <p:cNvSpPr>
            <a:spLocks noChangeShapeType="1"/>
          </p:cNvSpPr>
          <p:nvPr/>
        </p:nvSpPr>
        <p:spPr bwMode="auto">
          <a:xfrm>
            <a:off x="8534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8" name="Line 154"/>
          <p:cNvSpPr>
            <a:spLocks noChangeShapeType="1"/>
          </p:cNvSpPr>
          <p:nvPr/>
        </p:nvSpPr>
        <p:spPr bwMode="auto">
          <a:xfrm>
            <a:off x="8686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9" name="Line 155"/>
          <p:cNvSpPr>
            <a:spLocks noChangeShapeType="1"/>
          </p:cNvSpPr>
          <p:nvPr/>
        </p:nvSpPr>
        <p:spPr bwMode="auto">
          <a:xfrm>
            <a:off x="8839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0" name="Line 156"/>
          <p:cNvSpPr>
            <a:spLocks noChangeShapeType="1"/>
          </p:cNvSpPr>
          <p:nvPr/>
        </p:nvSpPr>
        <p:spPr bwMode="auto">
          <a:xfrm>
            <a:off x="8991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1" name="Line 157"/>
          <p:cNvSpPr>
            <a:spLocks noChangeShapeType="1"/>
          </p:cNvSpPr>
          <p:nvPr/>
        </p:nvSpPr>
        <p:spPr bwMode="auto">
          <a:xfrm>
            <a:off x="6467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2" name="Line 158"/>
          <p:cNvSpPr>
            <a:spLocks noChangeShapeType="1"/>
          </p:cNvSpPr>
          <p:nvPr/>
        </p:nvSpPr>
        <p:spPr bwMode="auto">
          <a:xfrm>
            <a:off x="6619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3" name="Line 159"/>
          <p:cNvSpPr>
            <a:spLocks noChangeShapeType="1"/>
          </p:cNvSpPr>
          <p:nvPr/>
        </p:nvSpPr>
        <p:spPr bwMode="auto">
          <a:xfrm>
            <a:off x="6772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4" name="Line 160"/>
          <p:cNvSpPr>
            <a:spLocks noChangeShapeType="1"/>
          </p:cNvSpPr>
          <p:nvPr/>
        </p:nvSpPr>
        <p:spPr bwMode="auto">
          <a:xfrm>
            <a:off x="6924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5" name="Line 161"/>
          <p:cNvSpPr>
            <a:spLocks noChangeShapeType="1"/>
          </p:cNvSpPr>
          <p:nvPr/>
        </p:nvSpPr>
        <p:spPr bwMode="auto">
          <a:xfrm>
            <a:off x="7077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6" name="Line 162"/>
          <p:cNvSpPr>
            <a:spLocks noChangeShapeType="1"/>
          </p:cNvSpPr>
          <p:nvPr/>
        </p:nvSpPr>
        <p:spPr bwMode="auto">
          <a:xfrm>
            <a:off x="7229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7" name="Line 163"/>
          <p:cNvSpPr>
            <a:spLocks noChangeShapeType="1"/>
          </p:cNvSpPr>
          <p:nvPr/>
        </p:nvSpPr>
        <p:spPr bwMode="auto">
          <a:xfrm>
            <a:off x="7381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8" name="Line 164"/>
          <p:cNvSpPr>
            <a:spLocks noChangeShapeType="1"/>
          </p:cNvSpPr>
          <p:nvPr/>
        </p:nvSpPr>
        <p:spPr bwMode="auto">
          <a:xfrm>
            <a:off x="7534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9" name="Line 165"/>
          <p:cNvSpPr>
            <a:spLocks noChangeShapeType="1"/>
          </p:cNvSpPr>
          <p:nvPr/>
        </p:nvSpPr>
        <p:spPr bwMode="auto">
          <a:xfrm>
            <a:off x="7686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0" name="Line 166"/>
          <p:cNvSpPr>
            <a:spLocks noChangeShapeType="1"/>
          </p:cNvSpPr>
          <p:nvPr/>
        </p:nvSpPr>
        <p:spPr bwMode="auto">
          <a:xfrm>
            <a:off x="7848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1" name="Line 167"/>
          <p:cNvSpPr>
            <a:spLocks noChangeShapeType="1"/>
          </p:cNvSpPr>
          <p:nvPr/>
        </p:nvSpPr>
        <p:spPr bwMode="auto">
          <a:xfrm>
            <a:off x="8001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2" name="Line 168"/>
          <p:cNvSpPr>
            <a:spLocks noChangeShapeType="1"/>
          </p:cNvSpPr>
          <p:nvPr/>
        </p:nvSpPr>
        <p:spPr bwMode="auto">
          <a:xfrm>
            <a:off x="8153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3" name="Line 169"/>
          <p:cNvSpPr>
            <a:spLocks noChangeShapeType="1"/>
          </p:cNvSpPr>
          <p:nvPr/>
        </p:nvSpPr>
        <p:spPr bwMode="auto">
          <a:xfrm>
            <a:off x="8305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4" name="Line 170"/>
          <p:cNvSpPr>
            <a:spLocks noChangeShapeType="1"/>
          </p:cNvSpPr>
          <p:nvPr/>
        </p:nvSpPr>
        <p:spPr bwMode="auto">
          <a:xfrm>
            <a:off x="8458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5" name="Line 171"/>
          <p:cNvSpPr>
            <a:spLocks noChangeShapeType="1"/>
          </p:cNvSpPr>
          <p:nvPr/>
        </p:nvSpPr>
        <p:spPr bwMode="auto">
          <a:xfrm>
            <a:off x="8610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6" name="Line 172"/>
          <p:cNvSpPr>
            <a:spLocks noChangeShapeType="1"/>
          </p:cNvSpPr>
          <p:nvPr/>
        </p:nvSpPr>
        <p:spPr bwMode="auto">
          <a:xfrm>
            <a:off x="8763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7" name="Line 173"/>
          <p:cNvSpPr>
            <a:spLocks noChangeShapeType="1"/>
          </p:cNvSpPr>
          <p:nvPr/>
        </p:nvSpPr>
        <p:spPr bwMode="auto">
          <a:xfrm>
            <a:off x="8915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8" name="Text Box 174"/>
          <p:cNvSpPr txBox="1">
            <a:spLocks noChangeArrowheads="1"/>
          </p:cNvSpPr>
          <p:nvPr/>
        </p:nvSpPr>
        <p:spPr bwMode="auto">
          <a:xfrm>
            <a:off x="7180263" y="93186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#2</a:t>
            </a:r>
          </a:p>
        </p:txBody>
      </p:sp>
    </p:spTree>
    <p:extLst>
      <p:ext uri="{BB962C8B-B14F-4D97-AF65-F5344CB8AC3E}">
        <p14:creationId xmlns:p14="http://schemas.microsoft.com/office/powerpoint/2010/main" val="20969712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Scheduling: Hiding Thread stalls</a:t>
            </a:r>
          </a:p>
        </p:txBody>
      </p:sp>
      <p:graphicFrame>
        <p:nvGraphicFramePr>
          <p:cNvPr id="8499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6200" y="2908300"/>
          <a:ext cx="89662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Visio" r:id="rId3" imgW="5892336" imgH="1066133" progId="">
                  <p:embed/>
                </p:oleObj>
              </mc:Choice>
              <mc:Fallback>
                <p:oleObj name="Visio" r:id="rId3" imgW="5892336" imgH="10661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08300"/>
                        <a:ext cx="896620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3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Life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81000"/>
            <a:ext cx="510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Grid is launched on the SPA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Thread Blocks are serially distributed to all the SM’s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Potentially &gt;1 Thread Block per SM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Each SM launches </a:t>
            </a:r>
            <a:r>
              <a:rPr lang="en-US" sz="2400" b="1">
                <a:solidFill>
                  <a:srgbClr val="FF0000"/>
                </a:solidFill>
              </a:rPr>
              <a:t>Warps</a:t>
            </a:r>
            <a:r>
              <a:rPr lang="en-US" sz="2400"/>
              <a:t> of Threads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</a:rPr>
              <a:t>2 levels of parallelism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>
              <a:solidFill>
                <a:schemeClr val="folHlink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SM schedules and executes </a:t>
            </a:r>
            <a:r>
              <a:rPr lang="en-US" sz="2400">
                <a:solidFill>
                  <a:srgbClr val="FF0000"/>
                </a:solidFill>
              </a:rPr>
              <a:t>Warps</a:t>
            </a:r>
            <a:r>
              <a:rPr lang="en-US" sz="2400"/>
              <a:t> that are ready to run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As Warps and Thread Blocks complete, resources are freed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SPA can distribute more Thread Blocks</a:t>
            </a:r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5011738" y="838200"/>
            <a:ext cx="4056062" cy="5381625"/>
            <a:chOff x="3034" y="690"/>
            <a:chExt cx="2555" cy="3390"/>
          </a:xfrm>
        </p:grpSpPr>
        <p:sp>
          <p:nvSpPr>
            <p:cNvPr id="78854" name="AutoShape 6"/>
            <p:cNvSpPr>
              <a:spLocks noChangeAspect="1" noChangeArrowheads="1"/>
            </p:cNvSpPr>
            <p:nvPr/>
          </p:nvSpPr>
          <p:spPr bwMode="auto">
            <a:xfrm>
              <a:off x="3034" y="690"/>
              <a:ext cx="2555" cy="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3037" y="693"/>
              <a:ext cx="671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3199" y="1171"/>
              <a:ext cx="432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1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3185" y="2275"/>
              <a:ext cx="430" cy="3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2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>
              <a:off x="3118" y="1110"/>
              <a:ext cx="1" cy="169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3827" y="698"/>
              <a:ext cx="1759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Device</a:t>
              </a:r>
              <a:endParaRPr lang="en-US">
                <a:solidFill>
                  <a:srgbClr val="003300"/>
                </a:solidFill>
              </a:endParaRPr>
            </a:p>
          </p:txBody>
        </p:sp>
        <p:grpSp>
          <p:nvGrpSpPr>
            <p:cNvPr id="78860" name="Group 12"/>
            <p:cNvGrpSpPr>
              <a:grpSpLocks/>
            </p:cNvGrpSpPr>
            <p:nvPr/>
          </p:nvGrpSpPr>
          <p:grpSpPr bwMode="auto">
            <a:xfrm>
              <a:off x="3927" y="957"/>
              <a:ext cx="1554" cy="1004"/>
              <a:chOff x="3820" y="4577"/>
              <a:chExt cx="4116" cy="2660"/>
            </a:xfrm>
          </p:grpSpPr>
          <p:sp>
            <p:nvSpPr>
              <p:cNvPr id="78861" name="Text Box 13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1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8862" name="Group 14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788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78866" name="Group 18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788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78870" name="Group 22"/>
            <p:cNvGrpSpPr>
              <a:grpSpLocks/>
            </p:cNvGrpSpPr>
            <p:nvPr/>
          </p:nvGrpSpPr>
          <p:grpSpPr bwMode="auto">
            <a:xfrm>
              <a:off x="4051" y="2056"/>
              <a:ext cx="1306" cy="1416"/>
              <a:chOff x="4730" y="7615"/>
              <a:chExt cx="3458" cy="3752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4730" y="7615"/>
                <a:ext cx="3458" cy="375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2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8872" name="Group 24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sp>
              <p:nvSpPr>
                <p:cNvPr id="788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78877" name="Group 29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sp>
              <p:nvSpPr>
                <p:cNvPr id="788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78882" name="Group 34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78887" name="Group 39"/>
            <p:cNvGrpSpPr>
              <a:grpSpLocks/>
            </p:cNvGrpSpPr>
            <p:nvPr/>
          </p:nvGrpSpPr>
          <p:grpSpPr bwMode="auto">
            <a:xfrm>
              <a:off x="3414" y="2782"/>
              <a:ext cx="1765" cy="1295"/>
              <a:chOff x="1972" y="8931"/>
              <a:chExt cx="4676" cy="3430"/>
            </a:xfrm>
          </p:grpSpPr>
          <p:sp>
            <p:nvSpPr>
              <p:cNvPr id="78888" name="Text Box 40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Block (1, 1)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8889" name="Group 41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78890" name="Group 42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7889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898" name="Group 50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7889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3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78904" name="Group 56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78905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78910" name="Group 62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78911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3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4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5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</p:grpSp>
        </p:grpSp>
        <p:sp>
          <p:nvSpPr>
            <p:cNvPr id="78916" name="Line 68"/>
            <p:cNvSpPr>
              <a:spLocks noChangeShapeType="1"/>
            </p:cNvSpPr>
            <p:nvPr/>
          </p:nvSpPr>
          <p:spPr bwMode="auto">
            <a:xfrm>
              <a:off x="3605" y="1277"/>
              <a:ext cx="3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Line 69"/>
            <p:cNvSpPr>
              <a:spLocks noChangeShapeType="1"/>
            </p:cNvSpPr>
            <p:nvPr/>
          </p:nvSpPr>
          <p:spPr bwMode="auto">
            <a:xfrm>
              <a:off x="3615" y="2380"/>
              <a:ext cx="4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Line 70"/>
            <p:cNvSpPr>
              <a:spLocks noChangeShapeType="1"/>
            </p:cNvSpPr>
            <p:nvPr/>
          </p:nvSpPr>
          <p:spPr bwMode="auto">
            <a:xfrm flipH="1">
              <a:off x="3414" y="1562"/>
              <a:ext cx="1068" cy="1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Line 71"/>
            <p:cNvSpPr>
              <a:spLocks noChangeShapeType="1"/>
            </p:cNvSpPr>
            <p:nvPr/>
          </p:nvSpPr>
          <p:spPr bwMode="auto">
            <a:xfrm>
              <a:off x="4926" y="1562"/>
              <a:ext cx="243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Line 72"/>
            <p:cNvSpPr>
              <a:spLocks noChangeShapeType="1"/>
            </p:cNvSpPr>
            <p:nvPr/>
          </p:nvSpPr>
          <p:spPr bwMode="auto">
            <a:xfrm flipH="1">
              <a:off x="4048" y="1889"/>
              <a:ext cx="434" cy="8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Line 73"/>
            <p:cNvSpPr>
              <a:spLocks noChangeShapeType="1"/>
            </p:cNvSpPr>
            <p:nvPr/>
          </p:nvSpPr>
          <p:spPr bwMode="auto">
            <a:xfrm>
              <a:off x="4926" y="1895"/>
              <a:ext cx="100" cy="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2" name="Line 74"/>
            <p:cNvSpPr>
              <a:spLocks noChangeShapeType="1"/>
            </p:cNvSpPr>
            <p:nvPr/>
          </p:nvSpPr>
          <p:spPr bwMode="auto">
            <a:xfrm flipH="1">
              <a:off x="3420" y="2777"/>
              <a:ext cx="623" cy="1295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3" name="Line 75"/>
            <p:cNvSpPr>
              <a:spLocks noChangeShapeType="1"/>
            </p:cNvSpPr>
            <p:nvPr/>
          </p:nvSpPr>
          <p:spPr bwMode="auto">
            <a:xfrm>
              <a:off x="5026" y="2777"/>
              <a:ext cx="153" cy="1300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Stream Multiprocessors Execute Blocks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52400" y="4572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/>
              <a:t>Threads are assigned to SMs </a:t>
            </a:r>
            <a:r>
              <a:rPr lang="en-US" sz="2400" dirty="0" smtClean="0"/>
              <a:t>at Block </a:t>
            </a:r>
            <a:r>
              <a:rPr lang="en-US" sz="2400" dirty="0"/>
              <a:t>granularity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Up to </a:t>
            </a:r>
            <a:r>
              <a:rPr lang="en-US" sz="2000" b="1" dirty="0">
                <a:solidFill>
                  <a:srgbClr val="FF0000"/>
                </a:solidFill>
              </a:rPr>
              <a:t>8 Blocks </a:t>
            </a:r>
            <a:r>
              <a:rPr lang="en-US" sz="2000" dirty="0"/>
              <a:t>to each SM as resource allows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SM in </a:t>
            </a:r>
            <a:r>
              <a:rPr lang="en-US" sz="2000" dirty="0" smtClean="0"/>
              <a:t>GF100 </a:t>
            </a:r>
            <a:r>
              <a:rPr lang="en-US" sz="2000" dirty="0"/>
              <a:t>can take up to </a:t>
            </a:r>
            <a:r>
              <a:rPr lang="en-US" sz="2000" b="1" dirty="0" smtClean="0">
                <a:solidFill>
                  <a:srgbClr val="FF0000"/>
                </a:solidFill>
              </a:rPr>
              <a:t>1536 </a:t>
            </a:r>
            <a:r>
              <a:rPr lang="en-US" sz="2000" b="1" dirty="0">
                <a:solidFill>
                  <a:srgbClr val="FF0000"/>
                </a:solidFill>
              </a:rPr>
              <a:t>threads</a:t>
            </a:r>
          </a:p>
          <a:p>
            <a:pPr marL="1431925" lvl="2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Could be 256 (threads/block) * </a:t>
            </a:r>
            <a:r>
              <a:rPr lang="en-US" dirty="0" smtClean="0"/>
              <a:t>6 </a:t>
            </a:r>
            <a:r>
              <a:rPr lang="en-US" dirty="0"/>
              <a:t>blocks </a:t>
            </a:r>
            <a:endParaRPr lang="en-US" dirty="0" smtClean="0"/>
          </a:p>
          <a:p>
            <a:pPr marL="1431925" lvl="2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Could be 512 (threads/block) * 3 blocks, etc.</a:t>
            </a:r>
          </a:p>
          <a:p>
            <a:pPr marL="1431925" lvl="2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At least 192 threads/block to fully utilize an SM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Threads </a:t>
            </a:r>
            <a:r>
              <a:rPr lang="en-US" sz="2400" dirty="0"/>
              <a:t>run concurrently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SM assigns/maintains thread id #s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SM manages/schedules thread execution</a:t>
            </a:r>
          </a:p>
        </p:txBody>
      </p:sp>
    </p:spTree>
    <p:extLst>
      <p:ext uri="{BB962C8B-B14F-4D97-AF65-F5344CB8AC3E}">
        <p14:creationId xmlns:p14="http://schemas.microsoft.com/office/powerpoint/2010/main" val="25525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Scheduling and Execution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05800" cy="4572000"/>
          </a:xfrm>
          <a:noFill/>
          <a:ln/>
        </p:spPr>
        <p:txBody>
          <a:bodyPr/>
          <a:lstStyle/>
          <a:p>
            <a:pPr marL="457200" indent="-457200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409575"/>
            <a:ext cx="5000625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/>
              <a:t>Each Thread Blocks is divided in </a:t>
            </a:r>
            <a:r>
              <a:rPr lang="en-US" sz="2400" b="1" dirty="0"/>
              <a:t>32-thread</a:t>
            </a:r>
            <a:r>
              <a:rPr lang="en-US" sz="2400" dirty="0"/>
              <a:t> Warps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This is an implementation decision, not part of the CUDA programming model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b="1" dirty="0"/>
              <a:t>Warp: </a:t>
            </a:r>
            <a:r>
              <a:rPr lang="en-US" sz="2400" dirty="0"/>
              <a:t>primitive scheduling unit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/>
              <a:t>All threads in warp: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same instruction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control flow causes some to become inactive</a:t>
            </a:r>
          </a:p>
        </p:txBody>
      </p:sp>
      <p:sp>
        <p:nvSpPr>
          <p:cNvPr id="80902" name="AutoShape 6"/>
          <p:cNvSpPr>
            <a:spLocks noChangeAspect="1" noChangeArrowheads="1" noTextEdit="1"/>
          </p:cNvSpPr>
          <p:nvPr/>
        </p:nvSpPr>
        <p:spPr bwMode="auto">
          <a:xfrm>
            <a:off x="5116513" y="909638"/>
            <a:ext cx="3602037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334000" y="685800"/>
            <a:ext cx="1143000" cy="1143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486400" y="838200"/>
            <a:ext cx="1143000" cy="1143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Palatino" pitchFamily="18" charset="0"/>
              </a:rPr>
              <a:t>…</a:t>
            </a:r>
          </a:p>
        </p:txBody>
      </p:sp>
      <p:grpSp>
        <p:nvGrpSpPr>
          <p:cNvPr id="80906" name="Group 10"/>
          <p:cNvGrpSpPr>
            <a:grpSpLocks/>
          </p:cNvGrpSpPr>
          <p:nvPr/>
        </p:nvGrpSpPr>
        <p:grpSpPr bwMode="auto">
          <a:xfrm>
            <a:off x="5715000" y="1066800"/>
            <a:ext cx="1114425" cy="1104900"/>
            <a:chOff x="568" y="2568"/>
            <a:chExt cx="1219" cy="1480"/>
          </a:xfrm>
        </p:grpSpPr>
        <p:sp>
          <p:nvSpPr>
            <p:cNvPr id="80907" name="Text Box 11"/>
            <p:cNvSpPr txBox="1">
              <a:spLocks noChangeArrowheads="1"/>
            </p:cNvSpPr>
            <p:nvPr/>
          </p:nvSpPr>
          <p:spPr bwMode="auto">
            <a:xfrm>
              <a:off x="568" y="2568"/>
              <a:ext cx="1219" cy="1480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28575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200">
                  <a:latin typeface="Tahoma" pitchFamily="34" charset="0"/>
                </a:rPr>
                <a:t>t0 t1 t2 … t31</a:t>
              </a:r>
              <a:endParaRPr lang="en-US" sz="1200"/>
            </a:p>
          </p:txBody>
        </p:sp>
        <p:sp>
          <p:nvSpPr>
            <p:cNvPr id="80908" name="Freeform 12"/>
            <p:cNvSpPr>
              <a:spLocks/>
            </p:cNvSpPr>
            <p:nvPr/>
          </p:nvSpPr>
          <p:spPr bwMode="auto">
            <a:xfrm>
              <a:off x="704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Freeform 13"/>
            <p:cNvSpPr>
              <a:spLocks/>
            </p:cNvSpPr>
            <p:nvPr/>
          </p:nvSpPr>
          <p:spPr bwMode="auto">
            <a:xfrm>
              <a:off x="784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Freeform 14"/>
            <p:cNvSpPr>
              <a:spLocks/>
            </p:cNvSpPr>
            <p:nvPr/>
          </p:nvSpPr>
          <p:spPr bwMode="auto">
            <a:xfrm>
              <a:off x="858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1" name="Freeform 15"/>
            <p:cNvSpPr>
              <a:spLocks/>
            </p:cNvSpPr>
            <p:nvPr/>
          </p:nvSpPr>
          <p:spPr bwMode="auto">
            <a:xfrm>
              <a:off x="932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2" name="Freeform 16"/>
            <p:cNvSpPr>
              <a:spLocks/>
            </p:cNvSpPr>
            <p:nvPr/>
          </p:nvSpPr>
          <p:spPr bwMode="auto">
            <a:xfrm>
              <a:off x="1006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3" name="Freeform 17"/>
            <p:cNvSpPr>
              <a:spLocks/>
            </p:cNvSpPr>
            <p:nvPr/>
          </p:nvSpPr>
          <p:spPr bwMode="auto">
            <a:xfrm>
              <a:off x="1080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4" name="Freeform 18"/>
            <p:cNvSpPr>
              <a:spLocks/>
            </p:cNvSpPr>
            <p:nvPr/>
          </p:nvSpPr>
          <p:spPr bwMode="auto">
            <a:xfrm>
              <a:off x="1154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5" name="Freeform 19"/>
            <p:cNvSpPr>
              <a:spLocks/>
            </p:cNvSpPr>
            <p:nvPr/>
          </p:nvSpPr>
          <p:spPr bwMode="auto">
            <a:xfrm>
              <a:off x="1228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6" name="Freeform 20"/>
            <p:cNvSpPr>
              <a:spLocks/>
            </p:cNvSpPr>
            <p:nvPr/>
          </p:nvSpPr>
          <p:spPr bwMode="auto">
            <a:xfrm>
              <a:off x="1302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7" name="Freeform 21"/>
            <p:cNvSpPr>
              <a:spLocks/>
            </p:cNvSpPr>
            <p:nvPr/>
          </p:nvSpPr>
          <p:spPr bwMode="auto">
            <a:xfrm>
              <a:off x="1376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18" name="Freeform 22"/>
            <p:cNvSpPr>
              <a:spLocks/>
            </p:cNvSpPr>
            <p:nvPr/>
          </p:nvSpPr>
          <p:spPr bwMode="auto">
            <a:xfrm>
              <a:off x="1450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00CC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5562600" y="68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Palatino" pitchFamily="18" charset="0"/>
              </a:rPr>
              <a:t>…</a:t>
            </a:r>
          </a:p>
        </p:txBody>
      </p:sp>
      <p:sp>
        <p:nvSpPr>
          <p:cNvPr id="80920" name="Rectangle 24"/>
          <p:cNvSpPr>
            <a:spLocks noChangeArrowheads="1"/>
          </p:cNvSpPr>
          <p:nvPr/>
        </p:nvSpPr>
        <p:spPr bwMode="auto">
          <a:xfrm>
            <a:off x="6934200" y="685800"/>
            <a:ext cx="1143000" cy="1143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21" name="Rectangle 25"/>
          <p:cNvSpPr>
            <a:spLocks noChangeArrowheads="1"/>
          </p:cNvSpPr>
          <p:nvPr/>
        </p:nvSpPr>
        <p:spPr bwMode="auto">
          <a:xfrm>
            <a:off x="7086600" y="838200"/>
            <a:ext cx="1143000" cy="1143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Palatino" pitchFamily="18" charset="0"/>
              </a:rPr>
              <a:t>…</a:t>
            </a:r>
          </a:p>
        </p:txBody>
      </p:sp>
      <p:grpSp>
        <p:nvGrpSpPr>
          <p:cNvPr id="80922" name="Group 26"/>
          <p:cNvGrpSpPr>
            <a:grpSpLocks/>
          </p:cNvGrpSpPr>
          <p:nvPr/>
        </p:nvGrpSpPr>
        <p:grpSpPr bwMode="auto">
          <a:xfrm>
            <a:off x="7315200" y="1066800"/>
            <a:ext cx="1114425" cy="1104900"/>
            <a:chOff x="568" y="2568"/>
            <a:chExt cx="1219" cy="1480"/>
          </a:xfrm>
        </p:grpSpPr>
        <p:sp>
          <p:nvSpPr>
            <p:cNvPr id="80923" name="Text Box 27"/>
            <p:cNvSpPr txBox="1">
              <a:spLocks noChangeArrowheads="1"/>
            </p:cNvSpPr>
            <p:nvPr/>
          </p:nvSpPr>
          <p:spPr bwMode="auto">
            <a:xfrm>
              <a:off x="568" y="2568"/>
              <a:ext cx="1219" cy="1480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0" rIns="0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sz="1200">
                  <a:latin typeface="Tahoma" pitchFamily="34" charset="0"/>
                </a:rPr>
                <a:t>t0 t1 t2 … t31</a:t>
              </a:r>
              <a:endParaRPr lang="en-US" sz="1200"/>
            </a:p>
          </p:txBody>
        </p:sp>
        <p:sp>
          <p:nvSpPr>
            <p:cNvPr id="80924" name="Freeform 28"/>
            <p:cNvSpPr>
              <a:spLocks/>
            </p:cNvSpPr>
            <p:nvPr/>
          </p:nvSpPr>
          <p:spPr bwMode="auto">
            <a:xfrm>
              <a:off x="704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29"/>
            <p:cNvSpPr>
              <a:spLocks/>
            </p:cNvSpPr>
            <p:nvPr/>
          </p:nvSpPr>
          <p:spPr bwMode="auto">
            <a:xfrm>
              <a:off x="784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26" name="Freeform 30"/>
            <p:cNvSpPr>
              <a:spLocks/>
            </p:cNvSpPr>
            <p:nvPr/>
          </p:nvSpPr>
          <p:spPr bwMode="auto">
            <a:xfrm>
              <a:off x="858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27" name="Freeform 31"/>
            <p:cNvSpPr>
              <a:spLocks/>
            </p:cNvSpPr>
            <p:nvPr/>
          </p:nvSpPr>
          <p:spPr bwMode="auto">
            <a:xfrm>
              <a:off x="932" y="2858"/>
              <a:ext cx="166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28" name="Freeform 32"/>
            <p:cNvSpPr>
              <a:spLocks/>
            </p:cNvSpPr>
            <p:nvPr/>
          </p:nvSpPr>
          <p:spPr bwMode="auto">
            <a:xfrm>
              <a:off x="1006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29" name="Freeform 33"/>
            <p:cNvSpPr>
              <a:spLocks/>
            </p:cNvSpPr>
            <p:nvPr/>
          </p:nvSpPr>
          <p:spPr bwMode="auto">
            <a:xfrm>
              <a:off x="1080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30" name="Freeform 34"/>
            <p:cNvSpPr>
              <a:spLocks/>
            </p:cNvSpPr>
            <p:nvPr/>
          </p:nvSpPr>
          <p:spPr bwMode="auto">
            <a:xfrm>
              <a:off x="1154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31" name="Freeform 35"/>
            <p:cNvSpPr>
              <a:spLocks/>
            </p:cNvSpPr>
            <p:nvPr/>
          </p:nvSpPr>
          <p:spPr bwMode="auto">
            <a:xfrm>
              <a:off x="1228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32" name="Freeform 36"/>
            <p:cNvSpPr>
              <a:spLocks/>
            </p:cNvSpPr>
            <p:nvPr/>
          </p:nvSpPr>
          <p:spPr bwMode="auto">
            <a:xfrm>
              <a:off x="1302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33" name="Freeform 37"/>
            <p:cNvSpPr>
              <a:spLocks/>
            </p:cNvSpPr>
            <p:nvPr/>
          </p:nvSpPr>
          <p:spPr bwMode="auto">
            <a:xfrm>
              <a:off x="1376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34" name="Freeform 38"/>
            <p:cNvSpPr>
              <a:spLocks/>
            </p:cNvSpPr>
            <p:nvPr/>
          </p:nvSpPr>
          <p:spPr bwMode="auto">
            <a:xfrm>
              <a:off x="1450" y="2858"/>
              <a:ext cx="165" cy="107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solidFill>
              <a:schemeClr val="bg1">
                <a:alpha val="67000"/>
              </a:schemeClr>
            </a:solidFill>
            <a:ln w="25400">
              <a:solidFill>
                <a:srgbClr val="FF6600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35" name="Text Box 39"/>
          <p:cNvSpPr txBox="1">
            <a:spLocks noChangeArrowheads="1"/>
          </p:cNvSpPr>
          <p:nvPr/>
        </p:nvSpPr>
        <p:spPr bwMode="auto">
          <a:xfrm>
            <a:off x="7162800" y="68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Palatino" pitchFamily="18" charset="0"/>
              </a:rPr>
              <a:t>…</a:t>
            </a:r>
          </a:p>
        </p:txBody>
      </p:sp>
      <p:sp>
        <p:nvSpPr>
          <p:cNvPr id="80936" name="Text Box 40"/>
          <p:cNvSpPr txBox="1">
            <a:spLocks noChangeArrowheads="1"/>
          </p:cNvSpPr>
          <p:nvPr/>
        </p:nvSpPr>
        <p:spPr bwMode="auto">
          <a:xfrm>
            <a:off x="5638800" y="685800"/>
            <a:ext cx="11652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Block 1 Warps</a:t>
            </a:r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7315200" y="685800"/>
            <a:ext cx="11652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Block 2 Warps</a:t>
            </a:r>
          </a:p>
        </p:txBody>
      </p:sp>
    </p:spTree>
    <p:extLst>
      <p:ext uri="{BB962C8B-B14F-4D97-AF65-F5344CB8AC3E}">
        <p14:creationId xmlns:p14="http://schemas.microsoft.com/office/powerpoint/2010/main" val="25857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Cooperative Thread Array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Blocks into warps</a:t>
            </a:r>
          </a:p>
          <a:p>
            <a:r>
              <a:rPr lang="en-US" dirty="0"/>
              <a:t>Allocate Resources</a:t>
            </a:r>
          </a:p>
          <a:p>
            <a:pPr lvl="1"/>
            <a:r>
              <a:rPr lang="en-US" dirty="0"/>
              <a:t>Registers, Shared </a:t>
            </a:r>
            <a:r>
              <a:rPr lang="en-US" dirty="0" err="1"/>
              <a:t>Mem</a:t>
            </a:r>
            <a:r>
              <a:rPr lang="en-US" dirty="0"/>
              <a:t>, Barriers</a:t>
            </a:r>
          </a:p>
          <a:p>
            <a:r>
              <a:rPr lang="en-US" dirty="0"/>
              <a:t>Then allocate for execution</a:t>
            </a:r>
          </a:p>
        </p:txBody>
      </p:sp>
    </p:spTree>
    <p:extLst>
      <p:ext uri="{BB962C8B-B14F-4D97-AF65-F5344CB8AC3E}">
        <p14:creationId xmlns:p14="http://schemas.microsoft.com/office/powerpoint/2010/main" val="11550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276600" y="533400"/>
            <a:ext cx="534828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10000"/>
              </a:spcBef>
              <a:buFontTx/>
              <a:buChar char="•"/>
            </a:pPr>
            <a:r>
              <a:rPr lang="en-US" sz="2400" dirty="0"/>
              <a:t>SM hardware implements zero-overhead Warp scheduling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r>
              <a:rPr lang="en-US" sz="2000" dirty="0"/>
              <a:t>Warps whose next instruction has its operands ready for consumption are eligible for execution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r>
              <a:rPr lang="en-US" sz="2000" dirty="0"/>
              <a:t>Eligible Warps are selected for execution on a prioritized scheduling policy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r>
              <a:rPr lang="en-US" sz="2000" dirty="0"/>
              <a:t>All threads in a Warp execute the same instruction when selected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endParaRPr lang="en-US" sz="2000" dirty="0"/>
          </a:p>
          <a:p>
            <a:pPr marL="457200" indent="-457200">
              <a:spcBef>
                <a:spcPct val="1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clock cycles </a:t>
            </a:r>
            <a:r>
              <a:rPr lang="en-US" sz="2400" dirty="0"/>
              <a:t>needed to dispatch the same instruction for all threads in a Warp in </a:t>
            </a:r>
            <a:r>
              <a:rPr lang="en-US" sz="2400" dirty="0" smtClean="0"/>
              <a:t>GF100</a:t>
            </a:r>
            <a:endParaRPr lang="en-US" sz="2400" dirty="0"/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838200" y="2595563"/>
            <a:ext cx="2674938" cy="508000"/>
            <a:chOff x="399" y="2392"/>
            <a:chExt cx="1685" cy="320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478" y="2392"/>
              <a:ext cx="1528" cy="320"/>
              <a:chOff x="584" y="2392"/>
              <a:chExt cx="1528" cy="320"/>
            </a:xfrm>
          </p:grpSpPr>
          <p:sp>
            <p:nvSpPr>
              <p:cNvPr id="81927" name="Line 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29" name="Line 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1" name="Line 1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2" name="Line 1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3" name="Line 1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4" name="Line 1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5" name="Line 1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6" name="Line 1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7" name="Line 1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8" name="Line 1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9" name="Line 1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0" name="Line 2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1" name="Line 2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2" name="Line 2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399" y="2440"/>
              <a:ext cx="1685" cy="179"/>
            </a:xfrm>
            <a:prstGeom prst="rect">
              <a:avLst/>
            </a:prstGeom>
            <a:solidFill>
              <a:srgbClr val="008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8 instruction 11</a:t>
              </a:r>
            </a:p>
          </p:txBody>
        </p:sp>
      </p:grp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549275" y="2620963"/>
            <a:ext cx="0" cy="292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838200" y="1600200"/>
            <a:ext cx="2674938" cy="576263"/>
          </a:xfrm>
          <a:prstGeom prst="rect">
            <a:avLst/>
          </a:prstGeom>
          <a:solidFill>
            <a:schemeClr val="folHlink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</a:rPr>
              <a:t>SM multithreaded</a:t>
            </a:r>
          </a:p>
          <a:p>
            <a:pPr algn="ctr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</a:rPr>
              <a:t>Warp scheduler</a:t>
            </a:r>
          </a:p>
        </p:txBody>
      </p:sp>
      <p:grpSp>
        <p:nvGrpSpPr>
          <p:cNvPr id="81946" name="Group 26"/>
          <p:cNvGrpSpPr>
            <a:grpSpLocks/>
          </p:cNvGrpSpPr>
          <p:nvPr/>
        </p:nvGrpSpPr>
        <p:grpSpPr bwMode="auto">
          <a:xfrm>
            <a:off x="838200" y="3175000"/>
            <a:ext cx="2674938" cy="508000"/>
            <a:chOff x="399" y="2720"/>
            <a:chExt cx="1685" cy="320"/>
          </a:xfrm>
        </p:grpSpPr>
        <p:grpSp>
          <p:nvGrpSpPr>
            <p:cNvPr id="81947" name="Group 27"/>
            <p:cNvGrpSpPr>
              <a:grpSpLocks/>
            </p:cNvGrpSpPr>
            <p:nvPr/>
          </p:nvGrpSpPr>
          <p:grpSpPr bwMode="auto">
            <a:xfrm>
              <a:off x="478" y="2720"/>
              <a:ext cx="1528" cy="320"/>
              <a:chOff x="584" y="2392"/>
              <a:chExt cx="1528" cy="320"/>
            </a:xfrm>
          </p:grpSpPr>
          <p:sp>
            <p:nvSpPr>
              <p:cNvPr id="81948" name="Line 2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9" name="Line 2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0" name="Line 3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1" name="Line 3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2" name="Line 3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7" name="Line 3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8" name="Line 3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Line 3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0" name="Line 4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Line 4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2" name="Line 4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3" name="Line 4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64" name="Rectangle 44"/>
            <p:cNvSpPr>
              <a:spLocks noChangeArrowheads="1"/>
            </p:cNvSpPr>
            <p:nvPr/>
          </p:nvSpPr>
          <p:spPr bwMode="auto">
            <a:xfrm>
              <a:off x="399" y="2761"/>
              <a:ext cx="1685" cy="179"/>
            </a:xfrm>
            <a:prstGeom prst="rect">
              <a:avLst/>
            </a:prstGeom>
            <a:solidFill>
              <a:srgbClr val="0066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1 instruction 42</a:t>
              </a:r>
            </a:p>
          </p:txBody>
        </p:sp>
      </p:grpSp>
      <p:grpSp>
        <p:nvGrpSpPr>
          <p:cNvPr id="81965" name="Group 45"/>
          <p:cNvGrpSpPr>
            <a:grpSpLocks/>
          </p:cNvGrpSpPr>
          <p:nvPr/>
        </p:nvGrpSpPr>
        <p:grpSpPr bwMode="auto">
          <a:xfrm>
            <a:off x="838200" y="3756025"/>
            <a:ext cx="2674938" cy="508000"/>
            <a:chOff x="399" y="3056"/>
            <a:chExt cx="1685" cy="320"/>
          </a:xfrm>
        </p:grpSpPr>
        <p:grpSp>
          <p:nvGrpSpPr>
            <p:cNvPr id="81966" name="Group 46"/>
            <p:cNvGrpSpPr>
              <a:grpSpLocks/>
            </p:cNvGrpSpPr>
            <p:nvPr/>
          </p:nvGrpSpPr>
          <p:grpSpPr bwMode="auto">
            <a:xfrm>
              <a:off x="478" y="3056"/>
              <a:ext cx="1528" cy="320"/>
              <a:chOff x="584" y="2392"/>
              <a:chExt cx="1528" cy="320"/>
            </a:xfrm>
          </p:grpSpPr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9" name="Line 4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0" name="Line 5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1" name="Line 5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2" name="Line 5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3" name="Line 5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4" name="Line 5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5" name="Line 5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Line 5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7" name="Line 5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8" name="Line 5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9" name="Line 5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0" name="Line 6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1" name="Line 6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2" name="Line 6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83" name="Rectangle 63"/>
            <p:cNvSpPr>
              <a:spLocks noChangeArrowheads="1"/>
            </p:cNvSpPr>
            <p:nvPr/>
          </p:nvSpPr>
          <p:spPr bwMode="auto">
            <a:xfrm>
              <a:off x="399" y="3106"/>
              <a:ext cx="1685" cy="179"/>
            </a:xfrm>
            <a:prstGeom prst="rect">
              <a:avLst/>
            </a:prstGeom>
            <a:solidFill>
              <a:srgbClr val="FF0066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3 instruction 95</a:t>
              </a:r>
            </a:p>
          </p:txBody>
        </p:sp>
      </p:grpSp>
      <p:grpSp>
        <p:nvGrpSpPr>
          <p:cNvPr id="81984" name="Group 64"/>
          <p:cNvGrpSpPr>
            <a:grpSpLocks/>
          </p:cNvGrpSpPr>
          <p:nvPr/>
        </p:nvGrpSpPr>
        <p:grpSpPr bwMode="auto">
          <a:xfrm>
            <a:off x="838200" y="4503738"/>
            <a:ext cx="2674938" cy="508000"/>
            <a:chOff x="399" y="3528"/>
            <a:chExt cx="1685" cy="320"/>
          </a:xfrm>
        </p:grpSpPr>
        <p:grpSp>
          <p:nvGrpSpPr>
            <p:cNvPr id="81985" name="Group 65"/>
            <p:cNvGrpSpPr>
              <a:grpSpLocks/>
            </p:cNvGrpSpPr>
            <p:nvPr/>
          </p:nvGrpSpPr>
          <p:grpSpPr bwMode="auto">
            <a:xfrm>
              <a:off x="478" y="3528"/>
              <a:ext cx="1528" cy="320"/>
              <a:chOff x="584" y="2392"/>
              <a:chExt cx="1528" cy="320"/>
            </a:xfrm>
          </p:grpSpPr>
          <p:sp>
            <p:nvSpPr>
              <p:cNvPr id="81986" name="Line 66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7" name="Line 67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8" name="Line 68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9" name="Line 69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0" name="Line 70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1" name="Line 71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2" name="Line 72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3" name="Line 73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4" name="Line 74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5" name="Line 75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6" name="Line 76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7" name="Line 77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8" name="Line 78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9" name="Line 79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0" name="Line 80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1" name="Line 81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02" name="Rectangle 82"/>
            <p:cNvSpPr>
              <a:spLocks noChangeArrowheads="1"/>
            </p:cNvSpPr>
            <p:nvPr/>
          </p:nvSpPr>
          <p:spPr bwMode="auto">
            <a:xfrm>
              <a:off x="399" y="3580"/>
              <a:ext cx="1685" cy="179"/>
            </a:xfrm>
            <a:prstGeom prst="rect">
              <a:avLst/>
            </a:prstGeom>
            <a:solidFill>
              <a:srgbClr val="008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8 instruction 12</a:t>
              </a:r>
            </a:p>
          </p:txBody>
        </p:sp>
      </p:grpSp>
      <p:sp>
        <p:nvSpPr>
          <p:cNvPr id="82003" name="Line 83"/>
          <p:cNvSpPr>
            <a:spLocks noChangeShapeType="1"/>
          </p:cNvSpPr>
          <p:nvPr/>
        </p:nvSpPr>
        <p:spPr bwMode="auto">
          <a:xfrm>
            <a:off x="2176463" y="2182813"/>
            <a:ext cx="0" cy="3683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4" name="Rectangle 84"/>
          <p:cNvSpPr>
            <a:spLocks noChangeArrowheads="1"/>
          </p:cNvSpPr>
          <p:nvPr/>
        </p:nvSpPr>
        <p:spPr bwMode="auto">
          <a:xfrm>
            <a:off x="838200" y="4349750"/>
            <a:ext cx="2674938" cy="555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30000"/>
              </a:lnSpc>
              <a:spcBef>
                <a:spcPct val="10000"/>
              </a:spcBef>
            </a:pPr>
            <a:r>
              <a:rPr lang="en-US" b="1"/>
              <a:t>.</a:t>
            </a:r>
            <a:br>
              <a:rPr lang="en-US" b="1"/>
            </a:br>
            <a:r>
              <a:rPr lang="en-US" b="1"/>
              <a:t>.</a:t>
            </a:r>
            <a:br>
              <a:rPr lang="en-US" b="1"/>
            </a:br>
            <a:r>
              <a:rPr lang="en-US" b="1"/>
              <a:t>.</a:t>
            </a:r>
          </a:p>
        </p:txBody>
      </p:sp>
      <p:sp>
        <p:nvSpPr>
          <p:cNvPr id="82005" name="Text Box 85"/>
          <p:cNvSpPr txBox="1">
            <a:spLocks noChangeArrowheads="1"/>
          </p:cNvSpPr>
          <p:nvPr/>
        </p:nvSpPr>
        <p:spPr bwMode="auto">
          <a:xfrm>
            <a:off x="228600" y="2292350"/>
            <a:ext cx="65405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b="1"/>
              <a:t>time</a:t>
            </a:r>
          </a:p>
        </p:txBody>
      </p:sp>
      <p:grpSp>
        <p:nvGrpSpPr>
          <p:cNvPr id="82006" name="Group 86"/>
          <p:cNvGrpSpPr>
            <a:grpSpLocks/>
          </p:cNvGrpSpPr>
          <p:nvPr/>
        </p:nvGrpSpPr>
        <p:grpSpPr bwMode="auto">
          <a:xfrm>
            <a:off x="838200" y="5084763"/>
            <a:ext cx="2674938" cy="508000"/>
            <a:chOff x="399" y="3856"/>
            <a:chExt cx="1685" cy="320"/>
          </a:xfrm>
        </p:grpSpPr>
        <p:grpSp>
          <p:nvGrpSpPr>
            <p:cNvPr id="82007" name="Group 87"/>
            <p:cNvGrpSpPr>
              <a:grpSpLocks/>
            </p:cNvGrpSpPr>
            <p:nvPr/>
          </p:nvGrpSpPr>
          <p:grpSpPr bwMode="auto">
            <a:xfrm>
              <a:off x="478" y="3856"/>
              <a:ext cx="1528" cy="320"/>
              <a:chOff x="584" y="2392"/>
              <a:chExt cx="1528" cy="320"/>
            </a:xfrm>
          </p:grpSpPr>
          <p:sp>
            <p:nvSpPr>
              <p:cNvPr id="82008" name="Line 8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9" name="Line 8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0" name="Line 9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1" name="Line 9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2" name="Line 9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3" name="Line 9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4" name="Line 9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5" name="Line 9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6" name="Line 9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7" name="Line 9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8" name="Line 9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9" name="Line 9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0" name="Line 10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1" name="Line 10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2" name="Line 10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3" name="Line 10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24" name="Rectangle 104"/>
            <p:cNvSpPr>
              <a:spLocks noChangeArrowheads="1"/>
            </p:cNvSpPr>
            <p:nvPr/>
          </p:nvSpPr>
          <p:spPr bwMode="auto">
            <a:xfrm>
              <a:off x="399" y="3902"/>
              <a:ext cx="1685" cy="179"/>
            </a:xfrm>
            <a:prstGeom prst="rect">
              <a:avLst/>
            </a:prstGeom>
            <a:solidFill>
              <a:srgbClr val="FF0066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3 instruction 96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How many warps are there?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3 blocks are assigned to an SM and </a:t>
            </a:r>
            <a:endParaRPr lang="en-US" sz="2800" dirty="0" smtClean="0"/>
          </a:p>
          <a:p>
            <a:r>
              <a:rPr lang="en-US" sz="2800" dirty="0" smtClean="0"/>
              <a:t>each </a:t>
            </a:r>
            <a:r>
              <a:rPr lang="en-US" sz="2800" dirty="0"/>
              <a:t>Block has 256 threads, 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many Warps are there in an SM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lvl="1"/>
            <a:r>
              <a:rPr lang="en-US" sz="2400" dirty="0"/>
              <a:t>Each Block is divided into 256/32 = 8 Warps</a:t>
            </a:r>
          </a:p>
          <a:p>
            <a:pPr lvl="1"/>
            <a:r>
              <a:rPr lang="en-US" sz="2400" dirty="0"/>
              <a:t>There are 8 * 3 = 24 Warps </a:t>
            </a:r>
          </a:p>
          <a:p>
            <a:pPr lvl="1"/>
            <a:r>
              <a:rPr lang="en-US" sz="2400" dirty="0"/>
              <a:t>At any point in time, only one of the 24 Warps will be selected for instruction fetch and execution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More on this later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 Ramifications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800" dirty="0"/>
              <a:t>If one global memory access is needed for </a:t>
            </a:r>
            <a:r>
              <a:rPr lang="en-US" sz="2800" b="1" dirty="0"/>
              <a:t>every 4 instructions</a:t>
            </a:r>
          </a:p>
          <a:p>
            <a:pPr lvl="1">
              <a:spcBef>
                <a:spcPct val="1000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minimal of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25 Warps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needed to fully tolerate a 200-cycle memory latency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to hide 200 cycles every four instructions</a:t>
            </a:r>
          </a:p>
          <a:p>
            <a:pPr lvl="1"/>
            <a:r>
              <a:rPr lang="en-US" dirty="0"/>
              <a:t>Every Warp occupies </a:t>
            </a:r>
            <a:r>
              <a:rPr lang="en-US" dirty="0" smtClean="0"/>
              <a:t>2 </a:t>
            </a:r>
            <a:r>
              <a:rPr lang="en-US" dirty="0"/>
              <a:t>cycles during which the same instruction executes</a:t>
            </a:r>
          </a:p>
          <a:p>
            <a:pPr lvl="1"/>
            <a:r>
              <a:rPr lang="en-US" dirty="0"/>
              <a:t>Every 4 </a:t>
            </a:r>
            <a:r>
              <a:rPr lang="en-US" dirty="0" err="1"/>
              <a:t>insts</a:t>
            </a:r>
            <a:r>
              <a:rPr lang="en-US" dirty="0"/>
              <a:t> a thread stalls</a:t>
            </a:r>
          </a:p>
          <a:p>
            <a:pPr lvl="1"/>
            <a:r>
              <a:rPr lang="en-US" dirty="0"/>
              <a:t>Every </a:t>
            </a:r>
            <a:r>
              <a:rPr lang="en-US" dirty="0" smtClean="0"/>
              <a:t>8 </a:t>
            </a:r>
            <a:r>
              <a:rPr lang="en-US" dirty="0"/>
              <a:t>cycles a thread stalls</a:t>
            </a:r>
          </a:p>
          <a:p>
            <a:pPr lvl="1"/>
            <a:r>
              <a:rPr lang="en-US" dirty="0" smtClean="0"/>
              <a:t>200/8 =25 </a:t>
            </a:r>
            <a:r>
              <a:rPr lang="en-US" dirty="0"/>
              <a:t>or at least </a:t>
            </a:r>
            <a:r>
              <a:rPr lang="en-US" dirty="0" smtClean="0"/>
              <a:t>25 </a:t>
            </a:r>
            <a:r>
              <a:rPr lang="en-US" dirty="0"/>
              <a:t>warps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Granularity </a:t>
            </a:r>
            <a:r>
              <a:rPr lang="en-US" sz="2400" dirty="0" smtClean="0"/>
              <a:t>Considerations: Block &amp; Thread limits per SM</a:t>
            </a:r>
            <a:endParaRPr lang="en-US" sz="2400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 Matrix </a:t>
            </a:r>
            <a:r>
              <a:rPr lang="en-US" sz="2800" dirty="0" smtClean="0"/>
              <a:t>Multiplication or any 2D-type of computation, </a:t>
            </a:r>
            <a:r>
              <a:rPr lang="en-US" sz="2800" dirty="0"/>
              <a:t>should I use 8X8, 16X16 or 32X32 tiles?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For 8X8</a:t>
            </a:r>
            <a:r>
              <a:rPr lang="en-US" sz="2400" dirty="0"/>
              <a:t>, we have 64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1536</a:t>
            </a:r>
            <a:r>
              <a:rPr lang="en-US" sz="2000" dirty="0" smtClean="0">
                <a:sym typeface="Wingdings" pitchFamily="2" charset="2"/>
              </a:rPr>
              <a:t> up to</a:t>
            </a:r>
            <a:r>
              <a:rPr lang="en-US" sz="2000" dirty="0" smtClean="0"/>
              <a:t> 24 </a:t>
            </a:r>
            <a:r>
              <a:rPr lang="en-US" sz="2000" dirty="0"/>
              <a:t>Blocks. 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8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only </a:t>
            </a:r>
            <a:r>
              <a:rPr lang="en-US" sz="2000" dirty="0">
                <a:solidFill>
                  <a:srgbClr val="FF0000"/>
                </a:solidFill>
              </a:rPr>
              <a:t>512 threads </a:t>
            </a:r>
            <a:r>
              <a:rPr lang="en-US" sz="2000" dirty="0"/>
              <a:t>will go into each </a:t>
            </a:r>
            <a:r>
              <a:rPr lang="en-US" sz="2000" dirty="0" smtClean="0"/>
              <a:t>SM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For 16X16</a:t>
            </a:r>
            <a:r>
              <a:rPr lang="en-US" sz="2400" dirty="0"/>
              <a:t>, we have 256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1536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</a:t>
            </a:r>
            <a:r>
              <a:rPr lang="en-US" sz="2000" dirty="0"/>
              <a:t>to </a:t>
            </a:r>
            <a:r>
              <a:rPr lang="en-US" sz="2000" dirty="0" smtClean="0"/>
              <a:t>6 Blocks.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8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full </a:t>
            </a:r>
            <a:r>
              <a:rPr lang="en-US" sz="2000" dirty="0">
                <a:solidFill>
                  <a:srgbClr val="FF0000"/>
                </a:solidFill>
              </a:rPr>
              <a:t>capacity </a:t>
            </a:r>
            <a:r>
              <a:rPr lang="en-US" sz="2000" dirty="0"/>
              <a:t>unless other resource considerations overrule</a:t>
            </a:r>
            <a:r>
              <a:rPr lang="en-US" sz="2000" dirty="0" smtClean="0"/>
              <a:t>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</a:t>
            </a:r>
            <a:r>
              <a:rPr lang="en-US" sz="2400" b="1" dirty="0"/>
              <a:t>32X32</a:t>
            </a:r>
            <a:r>
              <a:rPr lang="en-US" sz="2400" dirty="0"/>
              <a:t>, we have 1024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1536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to 1 Block.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8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Only </a:t>
            </a:r>
            <a:r>
              <a:rPr lang="en-US" sz="2000" dirty="0" smtClean="0">
                <a:solidFill>
                  <a:srgbClr val="FF0000"/>
                </a:solidFill>
              </a:rPr>
              <a:t>1024 threads </a:t>
            </a:r>
            <a:r>
              <a:rPr lang="en-US" sz="2000" dirty="0" smtClean="0"/>
              <a:t>will go to each SM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64x64</a:t>
            </a:r>
            <a:r>
              <a:rPr lang="en-US" sz="2400" dirty="0" smtClean="0"/>
              <a:t>, we have 4096 threads per Block.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Thread/block limit = 1024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 </a:t>
            </a:r>
            <a:r>
              <a:rPr lang="en-US" sz="2000" dirty="0">
                <a:solidFill>
                  <a:srgbClr val="FF0000"/>
                </a:solidFill>
              </a:rPr>
              <a:t>even one </a:t>
            </a:r>
            <a:r>
              <a:rPr lang="en-US" sz="2000" dirty="0"/>
              <a:t>can fit into an SM.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6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thread know which pixel to process?</a:t>
            </a:r>
            <a:endParaRPr lang="en-US" dirty="0"/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>
          <a:xfrm>
            <a:off x="3048000" y="1600200"/>
            <a:ext cx="5562600" cy="3810000"/>
            <a:chOff x="2438400" y="2590800"/>
            <a:chExt cx="4289042" cy="3581400"/>
          </a:xfrm>
        </p:grpSpPr>
        <p:pic>
          <p:nvPicPr>
            <p:cNvPr id="5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4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7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9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0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1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4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3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6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0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1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77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6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32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1" name="Rectangle 2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87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8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9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0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42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4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3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4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97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9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8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9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0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02" name="Straight Arrow Connector 401"/>
          <p:cNvCxnSpPr/>
          <p:nvPr/>
        </p:nvCxnSpPr>
        <p:spPr bwMode="auto">
          <a:xfrm>
            <a:off x="2819400" y="1524000"/>
            <a:ext cx="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3" name="TextBox 402"/>
          <p:cNvSpPr txBox="1"/>
          <p:nvPr/>
        </p:nvSpPr>
        <p:spPr>
          <a:xfrm>
            <a:off x="1066800" y="16764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blockDim.y</a:t>
            </a:r>
            <a:endParaRPr lang="en-US" sz="2400" dirty="0"/>
          </a:p>
        </p:txBody>
      </p:sp>
      <p:cxnSp>
        <p:nvCxnSpPr>
          <p:cNvPr id="406" name="Straight Arrow Connector 405"/>
          <p:cNvCxnSpPr/>
          <p:nvPr/>
        </p:nvCxnSpPr>
        <p:spPr bwMode="auto">
          <a:xfrm>
            <a:off x="914400" y="1600200"/>
            <a:ext cx="0" cy="388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8" name="TextBox 407"/>
          <p:cNvSpPr txBox="1"/>
          <p:nvPr/>
        </p:nvSpPr>
        <p:spPr>
          <a:xfrm>
            <a:off x="990600" y="4343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09" name="Straight Arrow Connector 408"/>
          <p:cNvCxnSpPr/>
          <p:nvPr/>
        </p:nvCxnSpPr>
        <p:spPr bwMode="auto">
          <a:xfrm>
            <a:off x="3048000" y="12954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2" name="TextBox 411"/>
          <p:cNvSpPr txBox="1"/>
          <p:nvPr/>
        </p:nvSpPr>
        <p:spPr>
          <a:xfrm>
            <a:off x="3048000" y="6096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blockDim.x</a:t>
            </a:r>
            <a:endParaRPr lang="en-US" sz="2400" dirty="0"/>
          </a:p>
        </p:txBody>
      </p:sp>
      <p:cxnSp>
        <p:nvCxnSpPr>
          <p:cNvPr id="413" name="Straight Arrow Connector 412"/>
          <p:cNvCxnSpPr/>
          <p:nvPr/>
        </p:nvCxnSpPr>
        <p:spPr bwMode="auto">
          <a:xfrm>
            <a:off x="3048000" y="457200"/>
            <a:ext cx="548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5" name="TextBox 414"/>
          <p:cNvSpPr txBox="1"/>
          <p:nvPr/>
        </p:nvSpPr>
        <p:spPr>
          <a:xfrm>
            <a:off x="6477000" y="533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6" name="Rectangle 415"/>
          <p:cNvSpPr/>
          <p:nvPr/>
        </p:nvSpPr>
        <p:spPr bwMode="auto">
          <a:xfrm>
            <a:off x="5943600" y="31242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7" name="Straight Arrow Connector 416"/>
          <p:cNvCxnSpPr>
            <a:endCxn id="221" idx="1"/>
          </p:cNvCxnSpPr>
          <p:nvPr/>
        </p:nvCxnSpPr>
        <p:spPr bwMode="auto">
          <a:xfrm flipH="1">
            <a:off x="5419831" y="2819400"/>
            <a:ext cx="1" cy="5236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914400" y="28194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3" name="Straight Arrow Connector 422"/>
          <p:cNvCxnSpPr>
            <a:stCxn id="215" idx="0"/>
            <a:endCxn id="218" idx="0"/>
          </p:cNvCxnSpPr>
          <p:nvPr/>
        </p:nvCxnSpPr>
        <p:spPr bwMode="auto">
          <a:xfrm>
            <a:off x="5469244" y="2897221"/>
            <a:ext cx="5929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6" name="Rectangle 425"/>
          <p:cNvSpPr/>
          <p:nvPr/>
        </p:nvSpPr>
        <p:spPr>
          <a:xfrm>
            <a:off x="4953000" y="10668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7" name="Straight Arrow Connector 426"/>
          <p:cNvCxnSpPr>
            <a:endCxn id="215" idx="0"/>
          </p:cNvCxnSpPr>
          <p:nvPr/>
        </p:nvCxnSpPr>
        <p:spPr bwMode="auto">
          <a:xfrm>
            <a:off x="2971800" y="2895600"/>
            <a:ext cx="2497444" cy="1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9" name="Rectangle 428"/>
          <p:cNvSpPr/>
          <p:nvPr/>
        </p:nvSpPr>
        <p:spPr>
          <a:xfrm>
            <a:off x="3276600" y="22860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30" name="Straight Arrow Connector 429"/>
          <p:cNvCxnSpPr>
            <a:endCxn id="215" idx="0"/>
          </p:cNvCxnSpPr>
          <p:nvPr/>
        </p:nvCxnSpPr>
        <p:spPr bwMode="auto">
          <a:xfrm>
            <a:off x="5410200" y="1600200"/>
            <a:ext cx="59044" cy="12970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33" name="Rectangle 432"/>
          <p:cNvSpPr/>
          <p:nvPr/>
        </p:nvSpPr>
        <p:spPr>
          <a:xfrm>
            <a:off x="5486400" y="17526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1600200" y="5715000"/>
            <a:ext cx="5726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 = </a:t>
            </a:r>
            <a:r>
              <a:rPr lang="en-US" sz="2400" dirty="0" err="1" smtClean="0">
                <a:solidFill>
                  <a:srgbClr val="C00000"/>
                </a:solidFill>
              </a:rPr>
              <a:t>blockIdx.x</a:t>
            </a:r>
            <a:r>
              <a:rPr lang="en-US" sz="2400" dirty="0" smtClean="0">
                <a:solidFill>
                  <a:srgbClr val="C00000"/>
                </a:solidFill>
              </a:rPr>
              <a:t> * </a:t>
            </a:r>
            <a:r>
              <a:rPr lang="en-US" sz="2400" dirty="0" err="1" smtClean="0">
                <a:solidFill>
                  <a:srgbClr val="C00000"/>
                </a:solidFill>
              </a:rPr>
              <a:t>blockDim.x</a:t>
            </a:r>
            <a:r>
              <a:rPr lang="en-US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threadIdx.x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y = </a:t>
            </a:r>
            <a:r>
              <a:rPr lang="en-US" sz="2400" dirty="0" err="1" smtClean="0">
                <a:solidFill>
                  <a:srgbClr val="C00000"/>
                </a:solidFill>
              </a:rPr>
              <a:t>blockIdx.y</a:t>
            </a:r>
            <a:r>
              <a:rPr lang="en-US" sz="2400" dirty="0" smtClean="0">
                <a:solidFill>
                  <a:srgbClr val="C00000"/>
                </a:solidFill>
              </a:rPr>
              <a:t> * </a:t>
            </a:r>
            <a:r>
              <a:rPr lang="en-US" sz="2400" dirty="0" err="1" smtClean="0">
                <a:solidFill>
                  <a:srgbClr val="C00000"/>
                </a:solidFill>
              </a:rPr>
              <a:t>blockDim.y</a:t>
            </a:r>
            <a:r>
              <a:rPr lang="en-US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threadIdx.y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SM Instruction Buffer – Warp </a:t>
            </a:r>
            <a:r>
              <a:rPr lang="en-US" sz="2400" dirty="0" smtClean="0"/>
              <a:t>Scheduling (ref)</a:t>
            </a:r>
            <a:endParaRPr lang="en-US" sz="2400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381000"/>
            <a:ext cx="6705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Fetch one warp instruction/cycle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from instruction L1 cache 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into any instruction buffer slot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Issue one “ready-to-go” warp instruction/cycle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from any warp - instruction buffer slot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operand </a:t>
            </a:r>
            <a:r>
              <a:rPr lang="en-US" sz="2400" dirty="0" err="1"/>
              <a:t>scoreboarding</a:t>
            </a:r>
            <a:r>
              <a:rPr lang="en-US" sz="2400" dirty="0"/>
              <a:t> used to prevent hazards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Issue selection based on round-robin/age of </a:t>
            </a:r>
            <a:r>
              <a:rPr lang="en-US" sz="2800" dirty="0" smtClean="0"/>
              <a:t>warp: not public</a:t>
            </a:r>
            <a:endParaRPr lang="en-US" sz="2800" dirty="0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SM broadcasts the same instruction to 32 Threads of a </a:t>
            </a:r>
            <a:r>
              <a:rPr lang="en-US" sz="2800" dirty="0" smtClean="0"/>
              <a:t>Warp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That’s the theory </a:t>
            </a:r>
            <a:r>
              <a:rPr lang="en-US" sz="2800" dirty="0" smtClean="0">
                <a:sym typeface="Wingdings" pitchFamily="2" charset="2"/>
              </a:rPr>
              <a:t> warp scheduling may use heuristics</a:t>
            </a:r>
            <a:endParaRPr lang="en-US" sz="2800" dirty="0"/>
          </a:p>
        </p:txBody>
      </p:sp>
      <p:sp>
        <p:nvSpPr>
          <p:cNvPr id="86021" name="AutoShape 5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</a:t>
            </a:r>
            <a:endParaRPr lang="en-US" sz="2000"/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</a:t>
            </a:r>
            <a:endParaRPr lang="en-US" sz="2000"/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Shared</a:t>
            </a:r>
            <a:endParaRPr lang="en-US" sz="2000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Mem</a:t>
            </a:r>
            <a:endParaRPr lang="en-US" sz="2000"/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6" name="Rectangle 40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86057" name="Line 41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8" name="Freeform 42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9" name="Line 43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0" name="Freeform 44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1" name="Line 45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2" name="Freeform 46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3" name="Line 47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4" name="Freeform 48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5" name="Line 49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6" name="Freeform 50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8" name="Freeform 52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9" name="Line 53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0" name="Freeform 54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86072" name="Line 56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3" name="Freeform 57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4" name="Line 58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5" name="Freeform 59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6" name="Freeform 60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7" name="Freeform 61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8" name="Freeform 62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9" name="Freeform 63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Architecture – GTX980 – GT204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Q4, 2014</a:t>
            </a:r>
          </a:p>
          <a:p>
            <a:r>
              <a:rPr lang="en-US" dirty="0" smtClean="0"/>
              <a:t>28nm</a:t>
            </a:r>
          </a:p>
          <a:p>
            <a:r>
              <a:rPr lang="en-US" dirty="0" smtClean="0"/>
              <a:t>5.2B </a:t>
            </a:r>
            <a:r>
              <a:rPr lang="en-US" dirty="0" err="1" smtClean="0"/>
              <a:t>xtors</a:t>
            </a:r>
            <a:endParaRPr lang="en-US" dirty="0" smtClean="0"/>
          </a:p>
          <a:p>
            <a:r>
              <a:rPr lang="en-US" dirty="0" smtClean="0"/>
              <a:t>398mm^2</a:t>
            </a:r>
          </a:p>
          <a:p>
            <a:r>
              <a:rPr lang="en-US" dirty="0" smtClean="0"/>
              <a:t>PCIE3.0</a:t>
            </a:r>
          </a:p>
          <a:p>
            <a:r>
              <a:rPr lang="en-US" dirty="0" smtClean="0"/>
              <a:t>1.126 </a:t>
            </a:r>
            <a:r>
              <a:rPr lang="en-US" dirty="0" err="1" smtClean="0"/>
              <a:t>Ghz</a:t>
            </a:r>
            <a:endParaRPr lang="en-US" dirty="0" smtClean="0"/>
          </a:p>
          <a:p>
            <a:r>
              <a:rPr lang="en-US" dirty="0" smtClean="0"/>
              <a:t>2048 cores</a:t>
            </a:r>
          </a:p>
          <a:p>
            <a:r>
              <a:rPr lang="en-US" dirty="0" smtClean="0"/>
              <a:t>16 SMs</a:t>
            </a:r>
          </a:p>
          <a:p>
            <a:r>
              <a:rPr lang="en-US" dirty="0" smtClean="0"/>
              <a:t>96KB Shared Memory per SM/2MB L2 cache</a:t>
            </a:r>
          </a:p>
          <a:p>
            <a:r>
              <a:rPr lang="en-US" dirty="0" smtClean="0"/>
              <a:t>Mem bandwidth: 224.3 GB/sec</a:t>
            </a:r>
          </a:p>
          <a:p>
            <a:r>
              <a:rPr lang="en-US" dirty="0" smtClean="0"/>
              <a:t>Compute Capability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227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GT204 SMM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File: 64K 32-bit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regs</a:t>
            </a:r>
            <a:r>
              <a:rPr lang="en-US" dirty="0" smtClean="0"/>
              <a:t> per thread: 255</a:t>
            </a:r>
          </a:p>
          <a:p>
            <a:r>
              <a:rPr lang="en-US" dirty="0" smtClean="0"/>
              <a:t>Active thread blocks per SM: 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2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GT204 SMM</a:t>
            </a:r>
            <a:endParaRPr lang="en-US" dirty="0"/>
          </a:p>
        </p:txBody>
      </p:sp>
      <p:pic>
        <p:nvPicPr>
          <p:cNvPr id="55298" name="Picture 2" descr="http://cdn.wccftech.com/wp-content/uploads/2014/09/NVIDIA-GM204-SMM-Un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4318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"/>
            <a:ext cx="3264697" cy="63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21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GT204 chip</a:t>
            </a:r>
            <a:endParaRPr lang="en-US" dirty="0"/>
          </a:p>
        </p:txBody>
      </p:sp>
      <p:pic>
        <p:nvPicPr>
          <p:cNvPr id="56322" name="Picture 2" descr="http://cdn.wccftech.com/wp-content/uploads/2014/09/NVIDIA-GM204-Block-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09587"/>
            <a:ext cx="66675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439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Scoreboarding</a:t>
            </a:r>
            <a:r>
              <a:rPr lang="en-US" sz="2400" dirty="0" smtClean="0"/>
              <a:t> (ref)</a:t>
            </a:r>
            <a:endParaRPr lang="en-US" sz="2400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indent="-457200"/>
            <a:r>
              <a:rPr lang="en-US"/>
              <a:t>All register operands of all instructions in the Instruction Buffer are scoreboarded</a:t>
            </a:r>
          </a:p>
          <a:p>
            <a:pPr marL="974725" lvl="1" indent="-403225"/>
            <a:r>
              <a:rPr lang="en-US"/>
              <a:t>Status becomes ready after the needed values are deposited</a:t>
            </a:r>
          </a:p>
          <a:p>
            <a:pPr marL="974725" lvl="1" indent="-403225"/>
            <a:r>
              <a:rPr lang="en-US"/>
              <a:t>prevents hazards</a:t>
            </a:r>
          </a:p>
          <a:p>
            <a:pPr marL="974725" lvl="1" indent="-403225"/>
            <a:r>
              <a:rPr lang="en-US"/>
              <a:t>cleared instructions are eligible for issue</a:t>
            </a:r>
          </a:p>
          <a:p>
            <a:pPr marL="457200" indent="-457200"/>
            <a:r>
              <a:rPr lang="en-US"/>
              <a:t>Decoupled Memory/Processor pipelines</a:t>
            </a:r>
          </a:p>
          <a:p>
            <a:pPr marL="974725" lvl="1" indent="-403225"/>
            <a:r>
              <a:rPr lang="en-US"/>
              <a:t>any thread can continue to issue instructions until scoreboarding prevents issue</a:t>
            </a:r>
          </a:p>
          <a:p>
            <a:pPr marL="974725" lvl="1" indent="-403225"/>
            <a:r>
              <a:rPr lang="en-US"/>
              <a:t>allows Memory/Processor ops to proceed in shadow of Memory/Processor ops</a:t>
            </a:r>
          </a:p>
        </p:txBody>
      </p:sp>
    </p:spTree>
    <p:extLst>
      <p:ext uri="{BB962C8B-B14F-4D97-AF65-F5344CB8AC3E}">
        <p14:creationId xmlns:p14="http://schemas.microsoft.com/office/powerpoint/2010/main" val="23437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 &amp; </a:t>
            </a:r>
            <a:r>
              <a:rPr lang="en-US" dirty="0" err="1" smtClean="0"/>
              <a:t>scoreboarding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add r1, r2, 10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 r1 = r2 + 10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add r3, r1, r1   r3 = r1 + 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819400"/>
            <a:ext cx="304800" cy="1905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95400" y="2819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954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295400" y="3962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95400" y="4343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95400" y="4724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-342900" y="3695700"/>
            <a:ext cx="2057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102924" y="32498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819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4343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638800" y="4800600"/>
            <a:ext cx="304800" cy="152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029200" y="4800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29200" y="5181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029200" y="5562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29200" y="5943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029200" y="6324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638800" y="3200400"/>
            <a:ext cx="3048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0292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0292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05600" y="3200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638800" y="3581400"/>
            <a:ext cx="3048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267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stall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 bwMode="auto">
          <a:xfrm>
            <a:off x="1143000" y="4572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752600" y="10668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62200" y="10668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 &amp; </a:t>
            </a:r>
            <a:r>
              <a:rPr lang="en-US" dirty="0" err="1" smtClean="0"/>
              <a:t>scoreboarding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add r1, r2, 10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 r1 = r2 + 10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add r3, r2, r2   r3 = r2 + r2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819400"/>
            <a:ext cx="304800" cy="1905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95400" y="2819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954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295400" y="3962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95400" y="4343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95400" y="4724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-342900" y="3695700"/>
            <a:ext cx="2057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102924" y="32498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819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4343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3200400"/>
            <a:ext cx="304800" cy="1905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1054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962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105400" y="4343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105400" y="4724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105400" y="5105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0292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05600" y="3200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Scoreboard[r2]?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724400" cy="6477000"/>
          </a:xfrm>
        </p:spPr>
        <p:txBody>
          <a:bodyPr/>
          <a:lstStyle/>
          <a:p>
            <a:r>
              <a:rPr lang="en-US" dirty="0" smtClean="0"/>
              <a:t>Two 16-thread units</a:t>
            </a:r>
          </a:p>
          <a:p>
            <a:r>
              <a:rPr lang="en-US" dirty="0" smtClean="0"/>
              <a:t>Two warps one per unit</a:t>
            </a:r>
          </a:p>
          <a:p>
            <a:r>
              <a:rPr lang="en-US" dirty="0" smtClean="0"/>
              <a:t>2 cycle per warp</a:t>
            </a:r>
          </a:p>
          <a:p>
            <a:r>
              <a:rPr lang="en-US" dirty="0" smtClean="0"/>
              <a:t>Only one warp for memory</a:t>
            </a:r>
          </a:p>
          <a:p>
            <a:r>
              <a:rPr lang="en-US" dirty="0" smtClean="0"/>
              <a:t>4 SFUs</a:t>
            </a:r>
          </a:p>
          <a:p>
            <a:r>
              <a:rPr lang="en-US" dirty="0" smtClean="0"/>
              <a:t>Only one warp for DFP</a:t>
            </a:r>
          </a:p>
          <a:p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4343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6933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</a:t>
            </a:r>
            <a:r>
              <a:rPr lang="en-US" smtClean="0"/>
              <a:t>Issue Detail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Image from:  http://stanford-cs193g-sp2010.googlecode.com/svn/trunk/lectures/lecture_11/the_fermi_architecture.pdf </a:t>
            </a:r>
          </a:p>
          <a:p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4013"/>
            <a:ext cx="77724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1929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6464</Words>
  <Application>Microsoft Office PowerPoint</Application>
  <PresentationFormat>On-screen Show (4:3)</PresentationFormat>
  <Paragraphs>1627</Paragraphs>
  <Slides>128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8" baseType="lpstr">
      <vt:lpstr>Arial</vt:lpstr>
      <vt:lpstr>Arial Narrow</vt:lpstr>
      <vt:lpstr>Calibri</vt:lpstr>
      <vt:lpstr>Courier New</vt:lpstr>
      <vt:lpstr>Palatino</vt:lpstr>
      <vt:lpstr>Tahoma</vt:lpstr>
      <vt:lpstr>Times New Roman</vt:lpstr>
      <vt:lpstr>Wingdings</vt:lpstr>
      <vt:lpstr>Default Design</vt:lpstr>
      <vt:lpstr>Visio</vt:lpstr>
      <vt:lpstr>Introduction to CUDA Programming</vt:lpstr>
      <vt:lpstr>Execution Timeline</vt:lpstr>
      <vt:lpstr>Programmer’s view</vt:lpstr>
      <vt:lpstr>Programmer’s view</vt:lpstr>
      <vt:lpstr>Programmer’s view</vt:lpstr>
      <vt:lpstr>Programmer’s view</vt:lpstr>
      <vt:lpstr>Programmer’s view</vt:lpstr>
      <vt:lpstr>My first CUDA Program</vt:lpstr>
      <vt:lpstr>How does a thread know which pixel to process?</vt:lpstr>
      <vt:lpstr>GBT: Grids of Blocks of Threads</vt:lpstr>
      <vt:lpstr>Programmer’s view: Memory Model</vt:lpstr>
      <vt:lpstr>Grids of Blocks of Threads: Dimension Limits</vt:lpstr>
      <vt:lpstr>Grids of Blocks of Threads: Dimension Limits</vt:lpstr>
      <vt:lpstr>Compute Capability</vt:lpstr>
      <vt:lpstr>Compute Capability</vt:lpstr>
      <vt:lpstr>Thread Batching</vt:lpstr>
      <vt:lpstr>Thread Coordination Overview</vt:lpstr>
      <vt:lpstr>Programmer’s view: Memory Model: Thread vs. Host</vt:lpstr>
      <vt:lpstr>Memory Model Summary</vt:lpstr>
      <vt:lpstr>Memory Model: Global, Constant, and Texture Memories</vt:lpstr>
      <vt:lpstr>Execution Model: Ordering</vt:lpstr>
      <vt:lpstr>CUDA Software Architecture</vt:lpstr>
      <vt:lpstr>Reasoning about CUDA call ordering</vt:lpstr>
      <vt:lpstr>Execution Model Summary (for your reference)</vt:lpstr>
      <vt:lpstr>CUDA API: Example</vt:lpstr>
      <vt:lpstr>My first CUDA Program / Skeleton</vt:lpstr>
      <vt:lpstr>1. Allocate CPU Data container</vt:lpstr>
      <vt:lpstr>2. Initialize CPU Data (dummy)</vt:lpstr>
      <vt:lpstr>3. Allocate GPU Data container</vt:lpstr>
      <vt:lpstr>GPU Memory Allocation</vt:lpstr>
      <vt:lpstr>4. Copy Initialized CPU data to GPU</vt:lpstr>
      <vt:lpstr>Host/Device Data Transfers</vt:lpstr>
      <vt:lpstr>5. Define Execution Configuration</vt:lpstr>
      <vt:lpstr>6. Launch Kernel &amp; 7. CPU/GPU Synchronization</vt:lpstr>
      <vt:lpstr>CPU/GPU Synchronization</vt:lpstr>
      <vt:lpstr>8. Copy data from GPU to CPU &amp; 9. DeAllocate Memory</vt:lpstr>
      <vt:lpstr>The GPU Kernel</vt:lpstr>
      <vt:lpstr>CUDA Function Declarations</vt:lpstr>
      <vt:lpstr>My first CUDA Program</vt:lpstr>
      <vt:lpstr>How to get high-performance #1</vt:lpstr>
      <vt:lpstr>How to get high-performance #2</vt:lpstr>
      <vt:lpstr>Textures</vt:lpstr>
      <vt:lpstr>Numerical Accuracy</vt:lpstr>
      <vt:lpstr>Are GPUs really that much faster than CPUs </vt:lpstr>
      <vt:lpstr>Material</vt:lpstr>
      <vt:lpstr>Checking for errors</vt:lpstr>
      <vt:lpstr>How to use</vt:lpstr>
      <vt:lpstr>Kernel Error Checking</vt:lpstr>
      <vt:lpstr>Measuring Time – Coarse Grain</vt:lpstr>
      <vt:lpstr>Measuring Time: Clock() example</vt:lpstr>
      <vt:lpstr>Clock() example 2</vt:lpstr>
      <vt:lpstr>Measurement Methodology</vt:lpstr>
      <vt:lpstr>Introduction to CUDA Programming</vt:lpstr>
      <vt:lpstr>Our lab systems</vt:lpstr>
      <vt:lpstr>Programmer’s view of a CPU+GPU system</vt:lpstr>
      <vt:lpstr>Our Lab Systems: Processor, board and memory</vt:lpstr>
      <vt:lpstr>Lab Motherboard</vt:lpstr>
      <vt:lpstr>System Architecture of a Typical PC / Intel (2008)</vt:lpstr>
      <vt:lpstr>Current (2014) Intel System Architecture (desktop)</vt:lpstr>
      <vt:lpstr>PCI-E 1.x Architecture </vt:lpstr>
      <vt:lpstr>PCI-E</vt:lpstr>
      <vt:lpstr>PCI-E</vt:lpstr>
      <vt:lpstr>CUDA Refresher</vt:lpstr>
      <vt:lpstr>Execution model guarantees</vt:lpstr>
      <vt:lpstr>Architecture Scalability</vt:lpstr>
      <vt:lpstr>Thread Blocks Refresher</vt:lpstr>
      <vt:lpstr>My first CUDA Program</vt:lpstr>
      <vt:lpstr>Architecture Goals</vt:lpstr>
      <vt:lpstr>GF100 Specifications</vt:lpstr>
      <vt:lpstr>GF100 Architecture Overview -- Compute</vt:lpstr>
      <vt:lpstr>GF100 Architecture - Complete</vt:lpstr>
      <vt:lpstr>Terminology</vt:lpstr>
      <vt:lpstr>SM Architecture</vt:lpstr>
      <vt:lpstr>Decompose into blocks</vt:lpstr>
      <vt:lpstr>Assign Each block to an SMX</vt:lpstr>
      <vt:lpstr>Decompose a Block into Warps</vt:lpstr>
      <vt:lpstr>Execute Warps onto SMX</vt:lpstr>
      <vt:lpstr>Warp vs. Thread vs. Instructions</vt:lpstr>
      <vt:lpstr>Understanding Control Flow Divergence</vt:lpstr>
      <vt:lpstr>Control Flow Divergence Contd.</vt:lpstr>
      <vt:lpstr>Warp Scheduling: Hiding Thread stalls</vt:lpstr>
      <vt:lpstr>Thread Life</vt:lpstr>
      <vt:lpstr>Stream Multiprocessors Execute Blocks</vt:lpstr>
      <vt:lpstr>Thread Scheduling and Execution</vt:lpstr>
      <vt:lpstr>Cooperative Thread Array</vt:lpstr>
      <vt:lpstr>Warp Scheduling</vt:lpstr>
      <vt:lpstr>How many warps are there?</vt:lpstr>
      <vt:lpstr>Warp Scheduling Ramifications</vt:lpstr>
      <vt:lpstr>Granularity Considerations: Block &amp; Thread limits per SM</vt:lpstr>
      <vt:lpstr>SM Instruction Buffer – Warp Scheduling (ref)</vt:lpstr>
      <vt:lpstr>Maxwell Architecture – GTX980 – GT204</vt:lpstr>
      <vt:lpstr>Maxwell GT204 SMM</vt:lpstr>
      <vt:lpstr>GT204 SMM</vt:lpstr>
      <vt:lpstr>GT204 chip</vt:lpstr>
      <vt:lpstr>Scoreboarding (ref)</vt:lpstr>
      <vt:lpstr>WARP scheduling &amp; scoreboarding</vt:lpstr>
      <vt:lpstr>WARP scheduling &amp; scoreboarding</vt:lpstr>
      <vt:lpstr>SM Architecture Detail</vt:lpstr>
      <vt:lpstr>Dual Issue Detail</vt:lpstr>
      <vt:lpstr>Scalar Units</vt:lpstr>
      <vt:lpstr>Special Function Units</vt:lpstr>
      <vt:lpstr>Memory System Goals</vt:lpstr>
      <vt:lpstr>Optimize Memory Access Ordering for Coalescing</vt:lpstr>
      <vt:lpstr>Caching Loads (default)</vt:lpstr>
      <vt:lpstr>Caching loads – Permuted accesses </vt:lpstr>
      <vt:lpstr>Caching Load – misaligned continuous region</vt:lpstr>
      <vt:lpstr>Caching Load – One word by all</vt:lpstr>
      <vt:lpstr>Caching Load – Worst Case Scatter</vt:lpstr>
      <vt:lpstr>Parallelism in the Memory System</vt:lpstr>
      <vt:lpstr>SM Memory Architecture</vt:lpstr>
      <vt:lpstr>SM Register File</vt:lpstr>
      <vt:lpstr>Programmer’s View of Register File</vt:lpstr>
      <vt:lpstr>Register Use Implications Example</vt:lpstr>
      <vt:lpstr>Dynamic Partitioning</vt:lpstr>
      <vt:lpstr>ILP example</vt:lpstr>
      <vt:lpstr>Within or Across Thread Parallelism (ILP vs. TLP) (ref)</vt:lpstr>
      <vt:lpstr>How many registers is my kernel using?</vt:lpstr>
      <vt:lpstr>CUDA Occupancy Calculator </vt:lpstr>
      <vt:lpstr>Constants</vt:lpstr>
      <vt:lpstr>Shared Memory</vt:lpstr>
      <vt:lpstr>Shared Memory</vt:lpstr>
      <vt:lpstr>Shared Memory Conflicts</vt:lpstr>
      <vt:lpstr>Shared Memory Accesses</vt:lpstr>
      <vt:lpstr>Bank Addressing Examples</vt:lpstr>
      <vt:lpstr>Bank Addressing Examples</vt:lpstr>
      <vt:lpstr>How Addresses Map to Banks on G200</vt:lpstr>
      <vt:lpstr>How to get high-performance #1</vt:lpstr>
      <vt:lpstr>How to get high-performance #2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 Programming</dc:title>
  <dc:creator>owner</dc:creator>
  <cp:lastModifiedBy>Andreas Moshovos</cp:lastModifiedBy>
  <cp:revision>285</cp:revision>
  <dcterms:created xsi:type="dcterms:W3CDTF">2009-01-18T21:53:17Z</dcterms:created>
  <dcterms:modified xsi:type="dcterms:W3CDTF">2016-01-22T15:45:40Z</dcterms:modified>
</cp:coreProperties>
</file>