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0"/>
  </p:notesMasterIdLst>
  <p:sldIdLst>
    <p:sldId id="256" r:id="rId2"/>
    <p:sldId id="330" r:id="rId3"/>
    <p:sldId id="331" r:id="rId4"/>
    <p:sldId id="332" r:id="rId5"/>
    <p:sldId id="333" r:id="rId6"/>
    <p:sldId id="334" r:id="rId7"/>
    <p:sldId id="335" r:id="rId8"/>
    <p:sldId id="402" r:id="rId9"/>
    <p:sldId id="413" r:id="rId10"/>
    <p:sldId id="369" r:id="rId11"/>
    <p:sldId id="370" r:id="rId12"/>
    <p:sldId id="371" r:id="rId13"/>
    <p:sldId id="515" r:id="rId14"/>
    <p:sldId id="399" r:id="rId15"/>
    <p:sldId id="516" r:id="rId16"/>
    <p:sldId id="373" r:id="rId17"/>
    <p:sldId id="374" r:id="rId18"/>
    <p:sldId id="375" r:id="rId19"/>
    <p:sldId id="378" r:id="rId20"/>
    <p:sldId id="377" r:id="rId21"/>
    <p:sldId id="379" r:id="rId22"/>
    <p:sldId id="381" r:id="rId23"/>
    <p:sldId id="382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3" r:id="rId33"/>
    <p:sldId id="354" r:id="rId34"/>
    <p:sldId id="355" r:id="rId35"/>
    <p:sldId id="356" r:id="rId36"/>
    <p:sldId id="357" r:id="rId37"/>
    <p:sldId id="358" r:id="rId38"/>
    <p:sldId id="385" r:id="rId39"/>
    <p:sldId id="363" r:id="rId40"/>
    <p:sldId id="364" r:id="rId41"/>
    <p:sldId id="365" r:id="rId42"/>
    <p:sldId id="517" r:id="rId43"/>
    <p:sldId id="366" r:id="rId44"/>
    <p:sldId id="367" r:id="rId45"/>
    <p:sldId id="387" r:id="rId46"/>
    <p:sldId id="523" r:id="rId47"/>
    <p:sldId id="524" r:id="rId48"/>
    <p:sldId id="525" r:id="rId49"/>
    <p:sldId id="518" r:id="rId50"/>
    <p:sldId id="519" r:id="rId51"/>
    <p:sldId id="520" r:id="rId52"/>
    <p:sldId id="521" r:id="rId53"/>
    <p:sldId id="418" r:id="rId54"/>
    <p:sldId id="527" r:id="rId55"/>
    <p:sldId id="419" r:id="rId56"/>
    <p:sldId id="420" r:id="rId57"/>
    <p:sldId id="522" r:id="rId58"/>
    <p:sldId id="421" r:id="rId59"/>
    <p:sldId id="422" r:id="rId60"/>
    <p:sldId id="529" r:id="rId61"/>
    <p:sldId id="528" r:id="rId62"/>
    <p:sldId id="426" r:id="rId63"/>
    <p:sldId id="431" r:id="rId64"/>
    <p:sldId id="432" r:id="rId65"/>
    <p:sldId id="436" r:id="rId66"/>
    <p:sldId id="433" r:id="rId67"/>
    <p:sldId id="434" r:id="rId68"/>
    <p:sldId id="435" r:id="rId69"/>
    <p:sldId id="437" r:id="rId70"/>
    <p:sldId id="438" r:id="rId71"/>
    <p:sldId id="439" r:id="rId72"/>
    <p:sldId id="440" r:id="rId73"/>
    <p:sldId id="441" r:id="rId74"/>
    <p:sldId id="530" r:id="rId75"/>
    <p:sldId id="531" r:id="rId76"/>
    <p:sldId id="532" r:id="rId77"/>
    <p:sldId id="533" r:id="rId78"/>
    <p:sldId id="534" r:id="rId79"/>
    <p:sldId id="536" r:id="rId80"/>
    <p:sldId id="537" r:id="rId81"/>
    <p:sldId id="535" r:id="rId82"/>
    <p:sldId id="442" r:id="rId83"/>
    <p:sldId id="443" r:id="rId84"/>
    <p:sldId id="444" r:id="rId85"/>
    <p:sldId id="445" r:id="rId86"/>
    <p:sldId id="446" r:id="rId87"/>
    <p:sldId id="448" r:id="rId88"/>
    <p:sldId id="449" r:id="rId89"/>
    <p:sldId id="450" r:id="rId90"/>
    <p:sldId id="451" r:id="rId91"/>
    <p:sldId id="538" r:id="rId92"/>
    <p:sldId id="539" r:id="rId93"/>
    <p:sldId id="540" r:id="rId94"/>
    <p:sldId id="541" r:id="rId95"/>
    <p:sldId id="452" r:id="rId96"/>
    <p:sldId id="453" r:id="rId97"/>
    <p:sldId id="454" r:id="rId98"/>
    <p:sldId id="455" r:id="rId99"/>
    <p:sldId id="456" r:id="rId100"/>
    <p:sldId id="457" r:id="rId101"/>
    <p:sldId id="458" r:id="rId102"/>
    <p:sldId id="459" r:id="rId103"/>
    <p:sldId id="503" r:id="rId104"/>
    <p:sldId id="504" r:id="rId105"/>
    <p:sldId id="505" r:id="rId106"/>
    <p:sldId id="506" r:id="rId107"/>
    <p:sldId id="507" r:id="rId108"/>
    <p:sldId id="508" r:id="rId109"/>
    <p:sldId id="461" r:id="rId110"/>
    <p:sldId id="462" r:id="rId111"/>
    <p:sldId id="463" r:id="rId112"/>
    <p:sldId id="464" r:id="rId113"/>
    <p:sldId id="465" r:id="rId114"/>
    <p:sldId id="466" r:id="rId115"/>
    <p:sldId id="467" r:id="rId116"/>
    <p:sldId id="468" r:id="rId117"/>
    <p:sldId id="469" r:id="rId118"/>
    <p:sldId id="470" r:id="rId119"/>
    <p:sldId id="471" r:id="rId120"/>
    <p:sldId id="472" r:id="rId121"/>
    <p:sldId id="509" r:id="rId122"/>
    <p:sldId id="510" r:id="rId123"/>
    <p:sldId id="511" r:id="rId124"/>
    <p:sldId id="512" r:id="rId125"/>
    <p:sldId id="513" r:id="rId126"/>
    <p:sldId id="514" r:id="rId127"/>
    <p:sldId id="481" r:id="rId128"/>
    <p:sldId id="482" r:id="rId1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3366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 autoAdjust="0"/>
    <p:restoredTop sz="94637" autoAdjust="0"/>
  </p:normalViewPr>
  <p:slideViewPr>
    <p:cSldViewPr>
      <p:cViewPr varScale="1">
        <p:scale>
          <a:sx n="89" d="100"/>
          <a:sy n="89" d="100"/>
        </p:scale>
        <p:origin x="1284" y="8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notesMaster" Target="notesMasters/notes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4:44.093"/>
    </inkml:context>
    <inkml:brush xml:id="br0">
      <inkml:brushProperty name="width" value="0.07938" units="cm"/>
      <inkml:brushProperty name="height" value="0.03528" units="cm"/>
      <inkml:brushProperty name="color" value="#333399"/>
      <inkml:brushProperty name="fitToCurve" value="1"/>
      <inkml:brushProperty name="ignorePressure" value="1"/>
    </inkml:brush>
  </inkml:definitions>
  <inkml:trace contextRef="#ctx0" brushRef="#br0">223 18 16,'-1'-14'28,"1"14"-7,-16-11-1,16 11-3,-14 17-3,14 10-4,-5 2-2,7 15-2,-1 5-2,7 13 0,-1 3-1,5 10-1,-1 3 0,2 1-2,-2 2 1,1-3-1,-1-5 1,-3-5-1,0-6 0,-2-8 0,-1-11-1,-2-10 0,0-6-3,-3-27-5,0 18-24,0-18-2,0 0 2,-20-18-1</inkml:trace>
  <inkml:trace contextRef="#ctx0" brushRef="#br0" timeOffset="360">0 844 15,'7'-18'33,"2"-2"0,7-4 1,10 3-20,1-9-2,14 9-3,-3-4-3,7 7-3,-1 1-1,0 6-1,-1 3-2,-7 3-1,0 4-4,-12-9-12,1 5-16,-5-3-1,-3 0 0</inkml:trace>
  <inkml:trace contextRef="#ctx0" brushRef="#br0" timeOffset="875">642 145 3,'-8'-27'30,"8"27"0,0 0-4,-18-6-10,22 20-2,-9 0-3,10 15-3,-1 6-3,6 16 0,-2 4-1,4 12-1,-2 4 0,4 9-1,-2 2-1,4 2 0,-5-4 0,0-9-1,0-6 0,0-9 1,-3-10-2,-2-11 2,-1-14-1,-5-21 0,0 0 1,0 0-1,8-37 0,-5-1 0,3-11 1,0-8-2,4-5 1,1 4 0,1 6 0,-1 9 0,4 13 1,-3 16-1,-12 14 1,25 20-1,-15 11 1,-1 8-1,1 7 0,-1 4 2,0 2-2,1 0 0,1-2 0,0-3 1,0-2-2,1-7 1,1-3-3,-4-13-2,9 2-13,-18-24-17,20-5-2,-14-17 1,2-13 0</inkml:trace>
  <inkml:trace contextRef="#ctx0" brushRef="#br0" timeOffset="1625">1179 680 0,'0'0'28,"-12"-14"0,12 14-3,0 0-9,3 21-4,5-2-2,-5-4-3,8 9-1,-3 0 0,6 6-2,-3-1 0,1 4-2,-2 2 0,1 2-1,-5-2 0,0-2-1,-3-5 1,1-4-1,-6-5 1,2-19-1,0 0 0,0 0-1,-16-12 1,7-11-1,4-7 1,-1-5-1,3-3 0,-2 0 0,5 3 1,-2 3-1,4 5 1,0 7 0,-1 5 0,-1 15 0,11-14 1,-11 14-1,25-3 1,-3 0-1,7-4 1,5 1 0,2-5 0,5 0-1,-2-3 1,2-2 0,-3 0 0,-3 0 0,-7 0 0,-5 0-1,-4 0 1,-5 4 0,-4-3-1,-10 15 0,5-20 0,-5 20 1,-15-13-2,15 13 1,-23-2 0,9 9 0,-4 2 1,1 6-2,-2 5 1,4 7 0,-1 7 0,0 4 0,4 6 0,2 1 0,5-1-1,7-3 1,4-1 0,5-8-1,8-7 1,6-6 0,4-9 0,4-9 0,-2-4 0,2-5 0,-3-4 0,-3-6 0,-4-3 1,-7-2-1,-5-1 0,-3 3 0,-5 2 1,-1 2-1,-2 17 0,0-21 0,0 21 0,0 0 0,0 0 0,12 17-1,-2-2 1,4 4 0,3 0 0,5 1 1,5-2-2,1-2 2,5-5-1,-2-8 1,2-9 0,-3-10-1,-1-10 1,-6-4 1,-7-9-1,-4-3 0,-8-4 0,-6 2 1,-7 3-1,-6 7-1,-7 9 1,-3 11-1,-5 10 0,-1 12 1,1 10-1,0 9 0,4 8 0,4 3 1,4 3-2,6 0 1,9-1 0,4-8 0,9-5-1,4-7 1,5-5 0,4-7 0,4-10 0,-2-7 0,2-9 0,1-6 0,-1-4-1,-1-4 1,0-1 0,-6-1 0,0 7 0,-1 3 0,-1 9-1,-4 8 1,-14 7 1,23 15-1,-10 4 0,1 6 0,3 7 0,2 4 1,2 1-1,2 1 0,2-3 0,1-2 0,-1 0-2,-3-9-6,4-1-27,-8-8-1,-18-15-2,23 5 1</inkml:trace>
  <inkml:trace contextRef="#ctx0" brushRef="#br0" timeOffset="3235">2723 391 18,'-5'-51'32,"2"1"1,-2 8-10,-4-4-6,10 22-3,-10 1-3,9 23-4,0 0-1,1 31-1,4 14-1,8 12-2,4 10 0,6 11-1,7 1 0,5 0 0,1-4 0,3-7-2,-3-14 2,-3-8-1,-6-12 0,-8-12 0,-19-22 0,14 14 1,-14-14-1,-15-27 0,-4 2 0,-7-7 0,-3-1 0,-8-1 0,0 4-1,-4 6 1,-2 12-1,3 10 1,2 15 0,5 14 0,5 11-1,9 11 1,6 3 0,13 4 0,10-5 0,12-8 1,11-16-1,11-16 1,12-19 0,10-14 0,5-13 0,0-8-2,-2-2-1,-13-7-12,-2 11-24,-12 7 1,-10 10-2,-12 10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5:39.187"/>
    </inkml:context>
    <inkml:brush xml:id="br0">
      <inkml:brushProperty name="width" value="0.07938" units="cm"/>
      <inkml:brushProperty name="height" value="0.03528" units="cm"/>
      <inkml:brushProperty name="color" value="#333399"/>
      <inkml:brushProperty name="fitToCurve" value="1"/>
      <inkml:brushProperty name="ignorePressure" value="1"/>
    </inkml:brush>
  </inkml:definitions>
  <inkml:trace contextRef="#ctx0" brushRef="#br0">104 597 22,'-18'-5'31,"1"-3"2,-6-3-10,23 11-4,-29-6-2,29 6-3,-17-2-3,17 2-4,0 0-1,20 5-1,7-5-2,14-2 0,9-3-1,15 2 0,5-3-1,6-2 0,-2 0-1,-7 0-1,-5 3-1,-14-1-2,-5 8-3,-23-9-9,-4 12-21,-16-5 0,3 14-1,-12 1 2</inkml:trace>
  <inkml:trace contextRef="#ctx0" brushRef="#br0" timeOffset="344">108 889 33,'0'0'31,"0"0"3,0 0-7,0 0-10,15-11-3,14 0-3,1-15 0,19 4-4,3-5-1,11 5-1,-2 3-2,5 8-1,-5 8-1,-6 6-2,-6 8-2,-14-3-4,1 8-26,-14-11-5,-5-8 0,-17 3 0</inkml:trace>
  <inkml:trace contextRef="#ctx0" brushRef="#br0" timeOffset="1078">1333 429 22,'-30'-2'30,"14"6"3,-4 4-3,-2-4-16,8 11-3,-7-6-2,10 12-2,-4-1-2,7 10-2,0 2 1,6 12 0,2 0-2,10 5 1,4-3 0,8 0-1,8-8 0,12-10 0,4-11 0,6-9 0,3-17-1,-2-10 0,-3-13 0,-4-9 0,-10-8 0,-9-4 0,-10-4 0,-7 0 0,-12 5 0,-9 6 0,-9 8-1,-9 8 1,-10 8-1,-7 9 0,-7 7 0,-5 4 0,0 9 0,3 4-1,4 6 2,7 8-2,11 5 1,8 5-1,14 5 0,5 1 0,12 4-3,4-8-1,12 4-5,-5-19-5,14 2-6,-7-23-2,15-2-2,-7-21-1,10-2 2,-6-16 6,7-1 10,-6-3 10,-2-5 10,-1 11 6,-11-3 4,2 14 3,-14 0 0,3 18-3,-14 9-6,0 0-4,0 0-5,16 39-2,-9-7-2,4 9-1,4 2-1,0 4 0,4 4-1,0-1 0,1-2-1,-2-4-1,-1-5-1,-8-10-3,6 4-16,-9-17-14,-6-16 0,0 0-2,0 0 2</inkml:trace>
  <inkml:trace contextRef="#ctx0" brushRef="#br0" timeOffset="2266">2094 183 12,'-19'-11'27,"19"11"3,-22-21-9,22 21-5,-16-14-3,16 14-3,0 0-2,0 0-1,0 0-2,0 0-1,-9-18-1,9 18 0,0 0-1,0 0 0,0 0 0,17-4 0,-17 4 1,27 4-1,-4-2 0,12-4 1,3-2-1,7-3 1,2-4-2,5-3 1,-3 0-2,-4 0 0,-7 4 0,-13 4-2,-3 6-3,-22 0-3,16 8-8,-16-8-11,-27 11-8,5-2-2,-3-2 2</inkml:trace>
  <inkml:trace contextRef="#ctx0" brushRef="#br0" timeOffset="2594">2155 70 10,'-31'-3'28,"9"8"0,4 0-6,1-5-5,17 0-2,0 0-3,-3 23-2,3-23-1,20 32-1,-9-7 0,8 12-1,-6 4-2,1 12-1,-5 4-2,-2 8 0,-6 3-1,-6 2-1,-4-3 0,-2 1-1,0-6 0,-2-8-1,2-8 0,2-12 1,4-10 0,5-24 0,0 0 1,30 2 1,-2-18 0,9 0 0,3-5 1,11 3-1,-1-1 0,2 3-1,-5 6-1,-8 2-3,1 10-6,-17-2-26,4 2 0,-5 2-2,-3 3 2</inkml:trace>
  <inkml:trace contextRef="#ctx0" brushRef="#br0" timeOffset="3125">2812 443 4,'-3'-17'31,"3"3"2,0-1 1,-3 0-15,3 15-2,4-16-4,-4 16-3,0 0-3,0 0-2,0 0-2,8 27-1,-6 0-1,-2 9 0,1 3 0,3 6-1,-4 0 0,1 0 1,1-6-2,-1-4 1,1-13 1,-2-22-1,0 0 0,0 0 0,1-14 0,-1-15-1,-1-7 1,-2-7 0,1-1-1,1 2 1,-1 5 0,-1 6 0,3 8 0,0 23 0,0 0 0,0 0 1,-3 32-1,4-3-1,2 2-2,-4-4-7,7 0-25,-4-2 0,-2-8-2,0-17 1</inkml:trace>
  <inkml:trace contextRef="#ctx0" brushRef="#br0" timeOffset="3672">2754 113 23,'0'0'24,"0"0"-8,0 0-5,0 0 1,0 0-6,-8 16-1,8-16-2,0 0 0,0 0-1,0 0 1,0 0-1,0 0 0,0 0 0,0 0 1,0 0-1,0 0 1,0 0 1,16-3 1,-16 3 0,0 0 1,1-22-1,-1 22 0,0 0 0,0 0-1,0 0 0,0 0-2,0 0 2,0 0-3,0 0 1,0 0-1,0 0 0,0 0 0,0 0-1,0 0 0,0 0 1,14 15-1,-14-15 1,0 0-1,0 0 1,0 0 0,0 0 0,0 0-1,0 0 0,0 0-1,0 0-7,-14 4-29,14-4 2,0 0-3,21 17 2</inkml:trace>
  <inkml:trace contextRef="#ctx0" brushRef="#br0" timeOffset="4266">2938 88 19,'0'0'26,"0"0"-8,-16 1-3,16-1 1,0 0-3,0 0-2,0 0-2,0 0-1,0 0-2,0 0-1,0 0-2,19-11 0,-19 11-1,0 0-1,0 0 0,0 0 0,0 0 0,0 0-1,0 0 1,0 0 0,0 0 1,0 0-1,0 0 1,0 0-1,0 0 1,0 0 0,0 0 0,0 0-1,0 0 0,0 0 0,0 0 0,-17-8-1,17 8 1,0 0 0,0 0 0,0 0 0,0 0 0,0 0 0,0 0 0,0 0 0,0 0-1,0 0 1,0 0-1,0 0 0,0 0 1,0 0-1,0 0 0,0 0 0,0 0 1,0 0-1,0 0 1,14 4-1,-14-4 1,20-10 0,-4 4-1,1 3 0,5-2 1,0 0-1,0 0 0,-1-2 1,-1 0-1,-1-1 1,-5 2-1,-14 6 0,17-14 1,-17 14-1,0 0 0,16 5 0,-6 12 0,4 8 0,3 15 0,8 7 0,7 8 0,1 9 0,3 5-1,0-1 0,-5-3 1,-4-4-2,-7-8 2,-9-11-1,-12-5 0,-9-4 2,-5-8 0,-7-3 0,-8-5 1,0 4 1,-8-5-1,4 3 1,1-5-1,4-1-1,3-2 0,4-3-1,8 1-4,14-9-4,0 0-32,0 0 1,0-19-1,11 3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6:42.406"/>
    </inkml:context>
    <inkml:brush xml:id="br0">
      <inkml:brushProperty name="width" value="0.07938" units="cm"/>
      <inkml:brushProperty name="height" value="0.03528" units="cm"/>
      <inkml:brushProperty name="color" value="#333399"/>
      <inkml:brushProperty name="fitToCurve" value="1"/>
      <inkml:brushProperty name="ignorePressure" value="1"/>
    </inkml:brush>
  </inkml:definitions>
  <inkml:trace contextRef="#ctx0" brushRef="#br0">91 613 21,'-20'-8'33,"-2"6"2,1-4-4,21 6-17,-28 14-3,28-14-1,3 16-2,19-7 0,10-4-3,19 3 0,17 0 0,22 6 0,15 0-1,16 6-2,10 2 0,7 5 0,5-5-1,8-1 0,5-6-1,3-4 0,6-4 0,5-6 0,4-4 0,3-3 0,-3 3-1,-7 6 1,-19 6-1,-16 4 1,-24 6-1,-20 1-1,-22 5-2,-25-4-3,-9 5-14,-32-26-17,6 15 0,-22-17-2,-9-7 2</inkml:trace>
  <inkml:trace contextRef="#ctx0" brushRef="#br0" timeOffset="672">132 672 16,'-27'-25'33,"27"25"0,-17 2-7,17-2-8,11 33-3,-3-3-5,19 17-1,-1 2-4,9 7 0,3-1-2,1-1-2,-4-5 1,-4-7-1,-6-12 0,-6-7-1,-19-23 0,11 15 0,-11-15-1,-23-26 2,1 0-2,-7-12 1,-2-8-1,-7-9 0,-3-6 0,0-2 0,2 5 0,6 6 0,3 5 2,8 15-1,9 15 2,13 17 0,29 5 1,8 9-1,14-2 1,15-1 0,11-4 0,9-6-1,6-4-1,-4-6-1,-2 2-3,-10-5-8,-4 12-28,-12 8 0,-7 7-1,-9 6 0</inkml:trace>
  <inkml:trace contextRef="#ctx0" brushRef="#br0" timeOffset="2203">3910 624 7,'-8'-16'33,"-5"-1"1,13 17 1,-22-15-15,0 6-5,22 9-2,-36 14-4,16 0-2,-9 0-2,3 7-2,-4-1 0,3 4-1,2 1 0,12 0-1,9-3-1,11-1 1,16-4-1,8-1 0,11-2 0,6-2-1,4 3 1,-7-1 0,-6 2-1,-7 4 1,-13 2 0,-13 5-1,-11-1 2,-12 1-1,-10-3 1,-7-2-2,-2-5 1,-1-1-1,7-5-2,4-11-5,26 0-26,-7-14-3,23-7-1,11-5 1</inkml:trace>
  <inkml:trace contextRef="#ctx0" brushRef="#br0" timeOffset="2640">4419 495 29,'-14'4'34,"-1"9"3,-1 7-2,-12 4-19,15 15-5,-8-1-3,9 8-2,-2-4-3,7 7-1,7-5 0,8-3-1,8-7 0,9-5-1,8-9 1,8-10 0,-2-14-1,2-14 0,-1-9 1,-6-9-1,-5-7 0,-7-1 0,-10-1 0,-6 1-1,-2 7 2,-4 11-1,-5 4 0,5 22 1,-14-22-1,14 22 0,0 0 1,0 0-1,0 0 0,-13 17 1,13-17-1,0 0 0,0 0 1,0 0-1,0 0 0,0 0 0,0 0 0,5 14 1,-5-14-1,0 0 0,0 0 0,0 0 0,0 0 1,0 0-1,0 0 0,0 0 1,0 16-1,11-1 0,3 7 0,3 4 0,5 8 0,4 6-1,2 4 1,-1 4-1,-1 7-1,-1 0 1,-3 8 0,-4-3-1,-9 0 2,-9-3 0,-9-7 0,-10-6 1,-14-8 0,-5-8 0,-11-10 0,1-9 0,-3-7 0,6-12-1,10-2-2,8-12-6,26-1-30,4-5 1,17-1-2,15-2 1</inkml:trace>
  <inkml:trace contextRef="#ctx0" brushRef="#br0" timeOffset="3390">5053 625 54,'-15'-9'39,"15"9"-2,-16 0 1,16 0-26,1 37-6,7-7-2,6 11-2,-1 2-2,4-1 1,-4-2-1,1-7 1,-6-11-2,-8-22 2,0 0-1,12-29 0,-5-10 1,-3-11-2,9-10 2,1-5-1,8 4 1,3 12 0,2 13 0,0 19-1,0 15 1,-4 18 1,-2 17-2,-4 11 1,-3 5-1,0 1-1,-3-1-1,-3-13-1,6 3-10,-7-21-26,8-9 1,1-12-2,8-10 1</inkml:trace>
  <inkml:trace contextRef="#ctx0" brushRef="#br0" timeOffset="3797">5939 378 52,'-22'-4'37,"-8"0"0,0 12-5,-11-5-18,8 13-5,-11 3-2,8 11-3,1 9-1,5 5-1,10 3 0,10 4-1,12-4-1,14-5 1,14-7-1,9-11-1,10-13 1,9-11-1,2-8 1,-2-10-2,2-2-1,-10-8-3,3 3-31,-15 1 0,-6 7-2,-12 1 0</inkml:trace>
  <inkml:trace contextRef="#ctx0" brushRef="#br0" timeOffset="4094">5991 144 43,'-19'-44'37,"3"3"2,10 13-1,6 4-21,14 24-7,3 11-3,13 21-1,2 18-3,1 16 0,1 11-2,-1 11-1,-1 6-1,-4-6 0,-3-4 0,-8-15-1,-2-15 1,-3-18 0,-2-22 0,-10-14 0,15-35 2,-8-6-1,4-11 1,3-6-1,3 3 1,5 8 0,2 11 0,-1 14 0,2 19 0,1 15-1,-4 13 1,-2 12-1,-6 5 0,-1 4 0,-4-5 0,-1-2-1,0-6-2,-5-13-4,14-2-31,-17-18 0,27 0-2,-8-14 1</inkml:trace>
  <inkml:trace contextRef="#ctx0" brushRef="#br0" timeOffset="4547">6881 311 47,'-17'-8'38,"17"8"0,-21 3 0,21 17-19,2-4-10,15 14-3,2 3-2,8 6-3,4 1 0,4 5-1,-2 1-2,0-4 2,-7 2-2,-4-9 1,-9-5 0,-7-10 1,-6-20 0,0 0 1,-12-19 0,1-15 0,3-15 0,2-3 1,4-6-1,10 0-1,0 3 1,7 9-1,3 8 0,-1 12-1,0 10 0,-1 6 0,0 6 0,-16 4-1,20 6 1,-20-6 1,11 17-1,-11-17 2,8 33-1,-2-6 1,1 8 0,2 4 0,2 2 0,6 1-1,4-4 1,7-5-1,5-8 0,5-7 0,3-12 0,1-5 0,2-10 0,0-8 0,-6-10 1,-5-4-1,-9-6 2,-7-4-1,-14 1 2,-9-1-1,-11 1 0,-12 10 0,-10 10-1,-8 14 1,-7 9-1,-1 11-1,3 8 0,5 10-2,9 8-3,5-8-20,21 6-16,7-9 1,19-5-2,11-10 1</inkml:trace>
  <inkml:trace contextRef="#ctx0" brushRef="#br0" timeOffset="5265">7903 388 59,'-14'-3'39,"14"3"-2,-17 11 2,15 12-24,2-4-9,13 5-2,-1 1-1,7 9-2,2-1-1,1 0 0,-2-3 0,-3-6 0,-3-10-1,-14-14 1,18-3 1,-14-18-1,3-13 1,-1-12-1,4-10 2,4-6-1,1 3 0,7 5 0,2 12 1,1 18-1,-1 16 1,-5 24-1,-2 17 0,-3 16 0,-3 10 0,-6 7-1,0 2 0,-2-5-1,0-5 0,3-11-2,2-7-2,-3-18-8,10-7-27,-15-15 1,29-9-1,-12-19 1</inkml:trace>
  <inkml:trace contextRef="#ctx0" brushRef="#br0" timeOffset="5625">8557 289 68,'0'0'38,"16"6"-1,-6 14 1,-9 4-28,9 9-6,-3 3-2,6 3-1,-2-1-2,0-3-2,6 3-7,-15-12-15,6 3-12,-8-11-2,0-18 2,-14 4 0</inkml:trace>
  <inkml:trace contextRef="#ctx0" brushRef="#br0" timeOffset="5812">8380 139 79,'-24'-49'41,"2"9"-1,9 13 0,-1 8-33,14 19-4,0 0-7,0 0-34,0 0-2,22-5 1,8 11-3</inkml:trace>
  <inkml:trace contextRef="#ctx0" brushRef="#br0" timeOffset="6109">8941 235 74,'-20'2'38,"20"-2"-1,0 0-7,0 0-22,22 3-2,3-8-2,14 0-1,5-4-1,8-2 0,0-3-1,0-2-1,-2 2 1,-4 3-1,-10 5 0,-11 7 0,-25-1 0,16 25 0,-24-1 0,-9 6 1,-12 3-1,-11 5 0,-4 2 1,-4 5 0,3-3 0,5 0 0,7 1 0,13-2 0,9-3 0,17-5 0,13-10 0,9-6-1,12-9 0,5-9 0,7-10-1,2-13 1,4-7 0,-3-7 0,2-3 0,-2-3 0,-7-2 0,-4 1 0,-7 1 1,-11 6-1,-10 7 1,-11 4 0,-13 2-1,-8 9 1,-9 5 0,-5 13 0,-1 5 0,1 15 0,3 5-1,8 12 0,8 9 1,11 4-1,10-1 0,12-3 0,12-4 0,10-11-1,8-5 1,3-17 0,3-8-2,-4-9 0,2-5-3,-11-16-15,0 10-21,-7-7 1,3 4-1,0-1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6:50.468"/>
    </inkml:context>
    <inkml:brush xml:id="br0">
      <inkml:brushProperty name="width" value="0.07938" units="cm"/>
      <inkml:brushProperty name="height" value="0.03528" units="cm"/>
      <inkml:brushProperty name="color" value="#333399"/>
      <inkml:brushProperty name="fitToCurve" value="1"/>
      <inkml:brushProperty name="ignorePressure" value="1"/>
    </inkml:brush>
  </inkml:definitions>
  <inkml:trace contextRef="#ctx0" brushRef="#br0">219 14 52,'-21'-3'39,"-2"1"-1,1 4 0,-7-5-24,12 7-5,-7-4-2,7 2-2,0-5-1,1 1-1,0-1 0,16 3-1,-17-6 0,17 6 0,0 0 0,0 0 0,0 0 0,0 0-1,2 20 1,17-9-1,6 3 0,6 8 0,13-1 1,7 6-2,7 3 1,13-2-1,1 3 1,-3 1-2,-9-1 2,4-4-2,-10 1 1,-4-6 0,-18 0 0,-7 2-1,-13-7 1,-7-1 0,-7-2 0,-16 3 0,-15 2 1,-10 3-1,-2 3 1,-15 4-1,6 2 0,-4 2-1,5-3-1,4-3 1,10-5-2,4-14-1,16-4-3,5-19-4,14 15-29,1-38-2,10 14 1,4-4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6:49.718"/>
    </inkml:context>
    <inkml:brush xml:id="br0">
      <inkml:brushProperty name="width" value="0.07938" units="cm"/>
      <inkml:brushProperty name="height" value="0.03528" units="cm"/>
      <inkml:brushProperty name="color" value="#333399"/>
      <inkml:brushProperty name="fitToCurve" value="1"/>
      <inkml:brushProperty name="ignorePressure" value="1"/>
    </inkml:brush>
  </inkml:definitions>
  <inkml:trace contextRef="#ctx0" brushRef="#br0">123 294 21,'-21'-4'32,"1"0"3,3 5-4,-5-6-6,22 5-8,-29 10-3,29-10-4,-14 16-3,14-16-3,3 14 0,-3-14-1,33 4 0,-1-1-1,9 0 0,16 5 0,7 3 0,9 1-1,4-3 0,6-1 0,4-5-1,0-1 1,-2-8-1,-1-4 0,2-3 0,2 3 0,7 4 1,4 0-1,5 7 0,4-1 0,7 3 0,4-3 0,6-3 1,7-6-1,7-4 0,5-2 0,8 1 0,11 3 0,5 1 0,15 2 0,6 3-1,8 4 1,4-1 0,5-1 1,9-4-1,-3-4 0,7-2 0,-9 2 0,-3-2 0,-3 4 0,-6-1 0,-9 2 0,-10 2 0,-7-1 0,-13 1 1,1-2-1,-8-3 0,-14-4 1,-8-3-1,-10 4 0,-17 0 0,-10 4 0,-11 4-1,-16 1 2,-9 3-2,-9 2 1,-5 3 0,0-1 0,-7 1 0,0-3 0,-6 0 0,-6-1 1,-5-3-2,0 3 0,-19 1 1,0 0-1,17-3-1,-17 3-3,0 0-7,-14-5-29,14 5 1,-8-20-1,5 6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8:06.750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198 9 26,'0'0'30,"-14"-9"0,14 9-14,-4 15-2,14 4-1,-1 6-4,10 11-4,0 6-1,9 10-1,2 4-1,3 8 0,0 3-2,-2 5 1,-2-9-1,-3-6 1,-4-5-1,-4-8 0,-6-11 1,-4-10-1,-3-7-1,-5-16-2,0 0-9,0 0-20,-13-14-2,5-4 1,-7-8-1</inkml:trace>
  <inkml:trace contextRef="#ctx0" brushRef="#br0" timeOffset="437">20 334 13,'-12'-23'31,"10"4"2,0-8 1,2-9-20,18 8-1,-1-9-1,19 6-3,7-2-1,13 11-1,7 2-2,14 10-2,0 7-1,1 6-1,-2 10 0,-6 9-1,-5 7 0,-9 9-1,-10 7 1,-10 8 0,-9 7-1,-8 5 0,-10 2 1,-9-3 0,-11-4 0,-8-2 0,-9-8 0,-7-8 0,-2-8-1,-4-10 0,3-6 0,0-7-2,9 2-1,2-16-6,27 3-22,0 0-4,-6-21-1,21 7 2</inkml:trace>
  <inkml:trace contextRef="#ctx0" brushRef="#br0" timeOffset="968">1129 73 3,'-5'-14'29,"5"14"0,0 0-2,-9-17-9,9 17-2,0 0-3,-6 25-3,-5-9-1,8 13-4,-7 3 0,5 11-2,-2 10 0,3 10-2,4 7 0,2 5-1,6-3 0,6 0 1,8-5-1,9-9 0,12-10 0,7-7 0,13-13-1,4-6-1,6-8-3,-7-12 0,-2-4-4,-18-18-11,-10-1-14,-11-1-2,-16-7 2</inkml:trace>
  <inkml:trace contextRef="#ctx0" brushRef="#br0" timeOffset="1343">1124 731 28,'0'0'35,"0"-19"2,5-6 0,12-3-20,-4-16-4,14 5-3,-1-8-4,10 7-3,4-1-3,-1 7-5,14 12-32,-4 9 0,-2 7-2,-1 5 1</inkml:trace>
  <inkml:trace contextRef="#ctx0" brushRef="#br0" timeOffset="1656">1765 87 44,'0'0'36,"-14"-12"0,14 12-1,2 28-23,17 8-2,-1 3-5,14 16-2,2 4-2,4 7 0,3 4-1,1-3 1,-2 2-1,-6-5-1,-1-2-1,-8-9-1,-1-3-7,-13-15-18,-2-9-8,-4-8-1,-5-18 1</inkml:trace>
  <inkml:trace contextRef="#ctx0" brushRef="#br0" timeOffset="1937">1684 370 31,'-21'-28'35,"7"0"3,11-2-2,9-10-19,16 10-4,5-11-3,15 7-4,4-2-2,10 6-1,2 5-1,-1 5-3,-2 11-1,-8 2-1,-1 12-4,-16-5-9,-2 14-21,-14 5-1,-8 6 0,-7 5 1</inkml:trace>
  <inkml:trace contextRef="#ctx0" brushRef="#br0" timeOffset="2171">1875 568 45,'0'0'36,"0"0"2,0 0 0,33-26-23,-8-12-6,15 1-2,0-10-3,4 3-1,2 5-3,-4 0-6,9 14-33,-12 11 2,-8 14-3,-1 10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8:10.203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69 199 40,'-6'-25'35,"0"4"1,6 21 0,-18-3-21,4 16-3,9 26-5,-6 13-1,5 21-2,3 9-2,6 9 1,3 4-2,7-2 1,4-9-1,10-9 0,5-15 0,9-17 0,-1-21 0,6-16 0,1-17 1,1-17-1,-3-16 0,-4-18 0,-8-9 1,-4-5-2,-9-1 1,-7 0 0,-10 4-1,-5 9 0,-10 10 1,-6 16-1,-2 13-1,-1 9 0,2 11-3,2 1-4,17 4-21,0 0-11,27 17 0,6-15 0</inkml:trace>
  <inkml:trace contextRef="#ctx0" brushRef="#br0" timeOffset="422">1204 207 54,'2'-18'37,"-7"3"-1,-3 0 0,8 15-23,-25-15-5,6 16-3,-8 4-2,2 12 0,-8 7-1,0 12 0,-3 9 0,6 7 0,3 0-1,10 1 1,8-4-1,15 0 0,14-6 0,15-9-1,11-2 0,4-4-1,7 2 0,-1 0-1,-5 0 2,-12-4-1,-14-3 1,-15-1 0,-20-3 1,-12-3 0,-17-7 1,-10-1 0,-12-5-1,-7-1 0,5 0 0,3-2-2,14 4-1,12-2-1,15 7-5,5-4-28,34 1-4,15 2 0,12 0 0</inkml:trace>
  <inkml:trace contextRef="#ctx0" brushRef="#br0" timeOffset="875">1749 73 39,'6'-29'36,"-4"9"3,-2 20-2,-22-24-18,22 24-6,-33 14-3,15 7-4,-10 7-2,5 13-1,-3 11-2,4 10 1,-1 7-2,7 9 2,8 4-2,7-2 0,10-4 0,8-7 0,13-9-1,6-9 0,8-9-2,2-18-2,6 1-5,-14-15-26,4-7-3,-4-6 0,-10-5 1</inkml:trace>
  <inkml:trace contextRef="#ctx0" brushRef="#br0" timeOffset="1187">1426 803 69,'-17'-1'40,"17"1"-2,16-13 2,17 5-31,1-11-2,14-8-2,5-7-1,4-6-1,3-6-1,3-1-2,-4 3-2,-7-2-4,0 15-11,-14 4-24,-5 13 1,-9 6-2,-5 11 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3:35:08.281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226 1019 7,'-16'4'30,"-6"0"1,-3 6-2,1 13-11,-9-1-3,11 19-3,-5 3-4,13 16-1,0 3 0,13 9-1,4 4-1,14 6-1,11-5-1,13-3 0,10-17-1,10-12 0,8-20 0,7-17-1,4-24 1,-1-17 0,-6-18 0,-6-16 1,-8-7-1,-11-3 0,-16-1 0,-13 2-1,-19 4 0,-13 3 0,-20 4 0,-14 10-1,-16 6 1,-13 11-1,-6 12-1,-4 16 1,1 20 0,0 16-1,12 18 1,9 13-1,8 9-1,17 3 0,19 4-2,10-9-5,29-2-30,14-7 0,16-10 0,11-8 0</inkml:trace>
  <inkml:trace contextRef="#ctx0" brushRef="#br0" timeOffset="484">1025 767 51,'-18'-20'37,"18"20"0,-14 12 0,14 18-25,-6 3-5,9 19-1,5 4-3,4 8-2,12 4 0,3 6 0,7-3-1,9-5 0,7-10 0,2-15 1,-4-12-1,2-21 1,-7-15 0,-2-18 0,-13-14 0,-8-13 1,-10-16 0,-5-7 0,-10-14 0,-9 1-1,-4-2 0,-7 7 0,3 6 0,0 10 0,0 19-2,-3 10-1,12 24-3,-1 3-11,14 11-24,3 20 1,5 1-2,5-1 1</inkml:trace>
  <inkml:trace contextRef="#ctx0" brushRef="#br0" timeOffset="859">1629 514 59,'0'0'38,"24"33"-1,-7-2 1,5 15-30,5 4-3,8 12-1,-2 4-3,-2-2-1,6-3-2,-11-6 0,-2-7-1,-11-13 1,-9-13-1,-4-22 1,-22-5 0,-1-20 1,-9-16 1,-1-14 0,2-13 2,7-8 0,2-9 0,8-3 2,9-3 0,11 6 1,15-5-2,15 7 2,7 4-3,9 12 2,0 7-2,3 16-1,-5 14 1,7 13-2,-15 21 0,-13 20 0,-21 21 0,-12 17-1,-8 13 1,-13 9-1,-8 7 1,-13 2-1,-1-3 2,7-9-1,12-10 0,14-14 0,15-19 0,13-13 0,20-19 0,16-14 1,7-11-1,7-7 0,4-3 0,3-1 0,-5 7 0,0 4-2,-3 13-1,-16 1-7,10 11-30,-18 4 1,-5-1-2,-12-4 2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3:35:09.859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108 1999 48,'2'-29'39,"4"14"-1,-6 15 1,16 26-23,-10-1-5,18 25-3,1 7-3,11 10-3,13 10-1,-1 2-2,4 7-3,0-10-2,4 1-3,-16-21-3,-2-1-15,-16-20-12,-15-19 0,-7-16 2</inkml:trace>
  <inkml:trace contextRef="#ctx0" brushRef="#br0" timeOffset="203">83 2103 29,'-44'-63'37,"14"5"3,16 2-1,23 1-12,9-18-10,27 7-7,9-11-3,12 3-4,5 7 0,2 13-3,-1 15 0,-7 23-3,-7 31-4,-26 10-9,-7 30-24,-24 15 1,-15 17-3,-17 12 3</inkml:trace>
  <inkml:trace contextRef="#ctx0" brushRef="#br0" timeOffset="391">220 2359 35,'0'18'36,"19"-28"1,13-18 1,15-29-20,18 1-5,1-15-4,11 10-2,-3 1-2,2 21-1,-2 15-1,-3 23-1,-8 16-1,-7 14 0,-7-1-1,2-1 1,-1-9-1,-1-13 0,-7-14 1,-2-18 0,-4-12 0,-4-10 0,-10-6 0,-16-5 0,-14-1 0,-16 0 0,-10 6 0,-13 6-1,-16 13 0,-4 15 0,-7 20 0,-3 17 0,6 18-1,11 15-1,16 7-2,11 1-3,30 3-26,3-13-8,25-13 0,16-15-1</inkml:trace>
  <inkml:trace contextRef="#ctx0" brushRef="#br0" timeOffset="828">1624 1041 38,'2'-19'37,"-2"19"2,0 0-1,-29 0-19,20 30-6,-16 3-5,3 19-3,1 11-2,6 7-1,0 9-1,15 3-1,8-1 0,13-2 1,10-8-1,16-13 1,9-17-1,5-16 0,5-19 1,-1-22-1,1-17 1,-5-15-1,-7-14 2,-11-12-2,-15-7 2,-8-7-2,-13-5 2,-12 3-2,-12 2 1,-2 11 0,-8 10 0,2 15 0,4 13-1,1 17 1,20 22 0,-19 15 1,22 23 0,2 6-2,9 13 1,5 7-1,8 4 1,6 1-1,8-6-1,3-10 1,3-10-1,0-12 0,1-12 1,-4-16 0,-6-14 0,-4-13 0,-10-12 0,-5-9 0,-13-20 0,-4-10 1,-9-16-1,-4-8-1,-1-5 1,-2 2-1,1 9 0,2 11 1,6 23-1,4 21 1,1 38 0,0 0 0,23 42 0,-4 10 1,6 11 0,8 11 0,5 4-1,8 3 0,4-9 0,1-8-2,-2-6 1,-5-9-3,-8-9 0,-9-18-4,1-2-10,-28-20-23,16-17 0,-19-13 1,1-14 0</inkml:trace>
  <inkml:trace contextRef="#ctx0" brushRef="#br0" timeOffset="1844">3159 88 10,'0'0'26,"0"0"-9,0 0 0,0 0 1,0 0-2,9-23-1,-9 23-1,4-22-2,-4 22-2,1-25-2,-1 25-1,-9-18-2,9 18-1,-24 3 0,7 12-1,-10 8 1,-3 10-2,-9 13 1,-2 14-1,0 4 0,3 7 0,8-1-1,11-2 0,16-10-1,19-9 1,25-19-1,22-16 1,20-9-1,16-9 0,7 1 0,4-1 1,-4 4-1,-10 12 0,-19 12 0,-18 12 1,-30 13 0,-24 9 0,-25 8-1,-21 3 1,-16 5-1,-9-7-1,0-2-1,-2-13-3,17 0-15,9-27-21,14-10 1,12-11-1,16-4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3:35:12.531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124 1956 26,'-9'-28'34,"2"3"2,1 9-7,-5-3-6,11 19-6,5 14-2,7 14-6,4 2-2,14 13-2,0 1-1,11 9-1,8 3-2,-4-6-1,3 2-2,-7-6-1,-7-1-2,-12-13-3,0 4-4,-22-36-14,-3 20-12,3-20-1,-33-15 2,6-6 2</inkml:trace>
  <inkml:trace contextRef="#ctx0" brushRef="#br0" timeOffset="265">0 2005 53,'-5'-47'37,"8"-8"0,11-13 0,16-1-23,3-13-6,18 8-3,-1 6-1,2 14-3,-5 17-1,1 18-2,-8 25-4,-14 11-4,-1 29-10,-27 0-8,-1 18-5,-17 2 2,-1 13 11,-17-7 9,2 1 8,0-4 6,1-14 11,18-3 11,6-17 7,20-11-3,7-26-9,28-4-7,5-21-4,17 0-2,7-12-3,13 10-1,-4 1-1,3 6 1,-6-3-2,-8 3 0,-10 3 0,-12-2-1,-9 1 1,-15-8 0,-13-5 0,-10-2 0,-10 0 0,-8 5 0,-9 0 0,-5 10-1,-11 7 1,-4 10-1,-6 13-1,7 9 0,2 10-2,2 3-5,21 15-27,2-3-3,14 2-2,15-11 1</inkml:trace>
  <inkml:trace contextRef="#ctx0" brushRef="#br0" timeOffset="765">1136 1474 40,'-16'-20'37,"4"-1"1,1-6 0,12 7-25,4-5-2,15 15-1,2 2-2,15 19-3,-4 8-3,3 13 0,0 10-1,-4 9-2,-4 4-1,-9 0 0,-5-3-1,-14-11 1,-6-6 0,-13-13 0,-2-16 2,-2-14 0,-2-19 1,7-15 1,4-18 0,9-9 0,13-13 0,10-3 0,7 0 0,5 8 0,0 10-1,0 14 0,1 18 0,-6 18 0,-9 23 0,-3 19-1,-13 15 0,-4 18 0,-7 13-1,0 8 1,-4 1 0,5-1 0,7-10-1,9-14 1,20-16 1,8-20-1,21-19 0,7-19 0,15-15 0,2-13-2,7 1-2,-5-12-6,4 9-30,-13 6 0,-10 13 0,-10 11 0</inkml:trace>
  <inkml:trace contextRef="#ctx0" brushRef="#br0" timeOffset="1390">2380 923 45,'-4'-20'36,"4"20"2,0 0-2,0 0-24,12 23-1,2 12-5,-7 4 0,5 7-3,-2 4-1,-1 2-3,1-3 2,1-8-2,-5-8-1,-6-9 1,0-24 1,0 0-1,0 0 2,-22-32-1,9-7 1,-2-10 0,-6-11-1,9-8 0,-1-1 0,5 5 1,5 4 0,5 11 0,2 16 0,9 17 0,10 21 0,9 20 1,3 13 0,9 6-1,8 3 0,8-3 0,3-8 0,1-7-1,-4-13 1,-8-16 1,-6-16-3,-7-6 3,-12-10-2,-13-6 2,-14-2-1,-6-5 1,-8-5-1,-8-2-1,3 2 0,-7-2-1,6 4-1,4 1-2,16 11-2,-1 3-5,21 20-26,2 12-3,5 17-1,4 6 1</inkml:trace>
  <inkml:trace contextRef="#ctx0" brushRef="#br0" timeOffset="1875">3122 658 15,'29'2'33,"-14"6"2,4-2-7,11 18-9,-6-4-1,17 13-4,-7-6-6,7 0-3,-1-8-1,5-8-1,-8-16 0,1-9 0,-11-16 1,-3-5 0,-15-12-1,-4-3 1,-18-7-1,-10 5-1,-9 6 0,-9 12-1,-9 13 0,-2 15-1,-2 19 0,0 10-2,10 15 0,6 6-3,13 10-7,4-2-29,21-7 1,8-10-1,16-11 2</inkml:trace>
  <inkml:trace contextRef="#ctx0" brushRef="#br0" timeOffset="2203">3671 373 51,'-1'-20'37,"-9"3"-1,10 17 0,-17-27-28,17 27-1,0 0-1,19-2-1,-4 20-1,14 10-1,2 8-1,2 8-1,4 7-2,0-3 0,-2-5 0,-3-7 0,-6-14 0,-5-15 1,-4-15 0,-3-14 1,-3-16 0,-3-6 1,0-7 1,8 3-1,6 3 0,3 9-1,2 13 1,8 5 0,2 10-1,7 1 1,1-1-1,-6-5 1,-6-11 1,-8-4-1,-9-11 1,-13-1 0,-17-1-2,-13 5 1,-9 9-2,-5 7-1,0 12-3,2 0-5,17 8-30,-2-1-4,24 1 2,0 0-2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3:35:04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-5 253 2,'0'0'22,"0"0"-7,0 0-2,0 0-1,-6 16-2,6-16-2,0 0 0,0 0 0,25 14-2,-25-14 1,27 16-3,-10-12 1,7 4-2,1-8 0,7-3 0,-4-6-1,7-2 0,-4-5 0,5 0 1,-1-1-2,1 5 1,-3-1 0,2 6-2,0 1 1,1 1 0,1-1 0,4-4 0,0 1-1,5-2 0,3 0 1,3 1 0,0 4 0,3 0 0,0 3-1,2 3 1,-4 0-1,-1 2 1,-2-4-1,-2-3 1,-4-2-1,-2 0 0,1-1 1,-4 0 0,-1 2-1,0 0 1,-4 1 0,3 3-1,-3 0 1,4 1-1,-3-1 0,1-1 1,2 0-1,-2 0 0,3 0 0,1 0 0,2 3 0,1 1 1,1 4-1,0-2 0,1 1 0,3 0 0,-3-3 0,1 3 0,-4-6 0,-2 0 0,-1 2 0,-4 0 0,1 2 0,-1 3 0,-2 2 1,0-4-1,1 2 1,-1 0-1,2-1 0,0-4 0,-1-2 1,1-1-1,1-1 0,-1 3 0,4-1 0,1 2 0,4 2 0,3 1 1,3 2-1,2 0 0,0-3 0,3-1 1,-1-1-1,-4-1 0,-1 1 0,-2 0 0,-1 1 0,-2 2 1,-3 1-1,3 1 0,-2 2 1,4-2-1,1-2 2,1-3-2,-1-3 0,2-2 1,-1 0 0,3 0-1,-2 2 1,-2 1-1,-2 2 0,1 3 1,0 1-1,-1-3 0,-2-1 0,1-1 0,-3-4 1,3 1-1,-3-3 0,0 1 0,-2 2 0,-1 1 0,0 5 1,1 3-1,1 0 0,-1 1 0,5-3 0,0-2 0,5-2 0,0-2 0,3-2 0,-2-3 0,0 3 1,-2 2-1,-3 2 0,-1 2 0,-3 4 0,0 0 0,-1 0 0,-1-2 0,0-3 0,4 0 1,-2-3-1,0-2 0,-2 0 0,0-1 0,-1 3 0,1 1 0,-1 2 1,-2 2-1,2 0 0,0-1 0,-2-1 0,2 0 0,-2-1 0,-1-1 0,-2-3 0,-2 2 1,-2 1-1,-4 2 0,2 0 0,-4 0 0,3 2 0,-3-1 0,1 1 0,-2-2 0,1-3 0,-2-1 0,-1 1 0,-1-2 0,-1 1 0,-3-1 0,-1 2 0,2 0 0,-2 1 0,2 0 0,1 2 0,1-3 0,-1 1 0,4 0 0,-1-1 0,0-2 0,1 2 0,-2 1 0,0 0-1,0 4 2,0 1-2,-5 1 1,3 1 1,0-3-1,2-1 0,0 1 0,0-4 0,0 0-1,0 1 2,-2-3-1,0 3 0,1 1 0,-1 0 0,2 1 0,-2 3 0,2-2 0,0 1 0,2 0 0,-4-1 0,0 0 0,-1-1 1,-16-1-1,25 0-1,-25 0 1,21 2 0,-21-2 0,20 3 0,-20-3 1,22 5-1,-22-5 0,27 2 0,-27-2 0,23-2 0,-23 2 0,21-1 0,-21 1 0,20-4 0,-20 4 0,22 5 0,-22-5 0,26 4 0,-11-2 0,3-1 0,1-1 0,-1-1 0,1-3 0,2 1 0,-2-1 0,0 1 1,-1 0-1,0 3 0,-1 3 0,2 2 0,0 0 0,0-1 0,4-1 0,3 0 0,-1 4 0,2-5 0,-2-1 0,-2 1 0,3 1 0,-3 1 0,-1 1 0,2 2 0,1-1 0,0 0-1,2-1 2,1-2-2,5 0 2,0-1-1,2 0 0,1-1 0,0-1 0,4 3 0,-2 1 1,3 1-1,-2 4 0,0-3 0,1 0 0,-4-1 0,0-2 1,0-1-1,-3-4 0,0 4 0,-3-2 1,3 3-1,-1 0 0,-2 3 0,0 2 0,0 3 0,1 3 1,-1-1-1,0-2 1,-5-5-1,0 2 0,0-5 1,1 4-1,-6-7 0,4 0 0,-2-2 0,1 2-1,4 6 2,-3-2-1,1 2 1,5-3 0,1 2-1,2-4 1,2-1 0,0 0-1,-1-1 0,7-1 1,-3 2-1,-2 2 0,2 2 0,-3 0 0,4 5 1,-1-4-1,4 1 0,-2-1 0,1-2 0,-1-1 1,0-2-1,1 2 0,-2-2 0,-1 0 0,-5 4 2,0 0-3,3 1 3,0 2-2,4 0 1,-1-2-1,1 0 1,4-3-1,-2-2 0,4-4 0,-2 1 0,-2 0 1,1-2-1,1 1 1,-2-1-2,3 3 2,3-1-1,0 0 1,4-2-2,1-1 2,1-5-2,4 3 1,0-5 0,2 5 0,-5-4-1,8 6 1,2-3 0,-4 8-1,0 1 1,1 1 0,-1 1 0,-3 0 0,-1-2 1,-2-2-1,-8-1 0,5-1 0,-3 0 0,-3 3 0,3 2 1,-4-1 0,7 2-1,2 3 0,6 4 1,-1-4 0,1-4-1,9-5 0,-1-5 0,5-1 0,-4 2 0,-3-6 0,5 1 1,-3 2-2,-1 6 1,-5 2 1,4 5-1,0-1 0,3-1 0,2 0 1,-3-1-1,7-6 0,4 1 1,3-3-1,-3-1 0,2 2 0,-5 2 0,1 4 1,-1 1-1,-9 2 0,0 1 0,-3 0 0,-4-1 1,-5-1-1,-1-3 0,-3 0 0,-3-1 1,-1-1-1,-8 3 0,-4 0 0,-5-1 0,-5 3 0,-6-1 0,-19 1-1,0 0 0,6-17-2,-6 17-3,-30-19-4,30 19-23,-39-34-6,17 7-1,-3-3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4:50.531"/>
    </inkml:context>
    <inkml:brush xml:id="br0">
      <inkml:brushProperty name="width" value="0.07938" units="cm"/>
      <inkml:brushProperty name="height" value="0.03528" units="cm"/>
      <inkml:brushProperty name="color" value="#333399"/>
      <inkml:brushProperty name="fitToCurve" value="1"/>
      <inkml:brushProperty name="ignorePressure" value="1"/>
    </inkml:brush>
  </inkml:definitions>
  <inkml:trace contextRef="#ctx0" brushRef="#br0">206 202 25,'-23'-8'30,"23"8"-7,-19 8-5,4-2-5,11 17-1,-10 0-4,9 10-1,-6 4-1,3 8-2,-6 6 0,3 2-2,-3 3 1,1-1-2,-1-3 1,0-3-2,3-10 1,3-7 1,0-13-1,8-19 0,0 0 0,-2-16 0,7-20 0,4-10 0,2-13-1,7-10 1,-1-7-1,7-4 2,1-2-2,2 5 1,-2 6-1,-1 9 0,-4 12 0,-1 17 0,-3 15 1,-16 18-1,23 10 0,-10 17 1,-2 10-1,3 14 1,5 6-1,3 4 1,5 4-1,1-1 1,2 0-1,0-5 0,-1-3 0,-4-11-2,-3-4-1,-8-12-5,2 2-7,-15-17-21,-1-14-1,0 0 1,-23 0-1</inkml:trace>
  <inkml:trace contextRef="#ctx0" brushRef="#br0" timeOffset="515">138 607 14,'0'0'33,"0"-22"2,15 3 1,7-12-22,9 9-3,2-11-2,11 4-2,-1 4-5,1 1-10,0 12-26,-3 9-2,-3 7 0,3 11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4:58.562"/>
    </inkml:context>
    <inkml:brush xml:id="br0">
      <inkml:brushProperty name="width" value="0.07938" units="cm"/>
      <inkml:brushProperty name="height" value="0.03528" units="cm"/>
      <inkml:brushProperty name="color" value="#333399"/>
      <inkml:brushProperty name="fitToCurve" value="1"/>
      <inkml:brushProperty name="ignorePressure" value="1"/>
    </inkml:brush>
  </inkml:definitions>
  <inkml:trace contextRef="#ctx0" brushRef="#br0">121 636 28,'-14'0'29,"14"0"-8,-14 23-2,14-23-5,-21 37-3,9-18-3,1 14-1,-5-2 0,7 10-2,-2 4 0,4 8-1,1 3-1,9 4 0,3 0 0,10-6 0,5-9-2,9-10 1,3-17 0,7-14-1,5-16 1,0-12 0,-4-14-1,1-8 1,-7-6-2,-5-3 2,-10-2-2,-7 3 1,-10 4-1,-8 5 0,-7 3 0,-7 5 0,-8 9 1,-4 7-1,-4 9 0,-3 7 0,2 8 0,0 10-1,1 9 1,4 11 0,0 8 0,4 5 0,6 8 0,6-1-1,7 4-1,5-8-4,12 5-8,-3-19-18,18-12-6,3-13 0,6-15 1</inkml:trace>
  <inkml:trace contextRef="#ctx0" brushRef="#br0" timeOffset="469">494 683 11,'0'0'33,"14"-6"0,-14 6 2,-6 22-18,14 9-5,-12-2-2,12 12-4,-1-2 0,5 7-3,1 0 1,4 1-2,-1-2 0,0-4-1,-1-5-1,-4-6 0,-3-1-2,-5-12-4,4 5-9,-7-22-21,0 0-1,0 0 1,-2-16-1</inkml:trace>
  <inkml:trace contextRef="#ctx0" brushRef="#br0" timeOffset="938">915 421 2,'-17'-15'33,"17"15"0,-22-3 2,6-3-15,16 6-6,0 0-2,2 17-3,-2-17-3,36-11 0,-6-6-2,11-4-1,4-10 0,6-6-1,1-4-1,-4 5-1,-2 6-1,-11 5-2,-4 13-2,-14 3-3,-2 18-2,-15-9-4,-5 32-5,-17-16-4,3 11-3,-14-11 2,2 3 2</inkml:trace>
  <inkml:trace contextRef="#ctx0" brushRef="#br0" timeOffset="1188">1002 305 28,'-17'8'21,"-4"-3"2,10 9 2,-6-4-5,14 15-4,-7-6-3,12 14-4,-4 3-2,9 15-1,-4 4-2,3 15-1,-1 2-1,1 6 0,-3 3-1,-1-4 0,-2-7 0,-2-7-1,1-14 1,1-15-1,3-10 0,-3-24 0,31 13 0,-4-21 0,11-3 0,7-8 0,7 0 0,8 0 0,-3 2 0,-4 1-1,-3 5-1,-9-2-6,3 10-26,-14 3-3,-8 5-1,-5 3 0</inkml:trace>
  <inkml:trace contextRef="#ctx0" brushRef="#br0" timeOffset="1594">1708 686 24,'-6'-20'35,"1"2"1,5 18 0,-9-20-21,9 20-4,6 22-4,0 5-1,-3 7-3,5 9-1,-1 3 0,-1 4-1,0-1 0,0-4-1,1-6 1,-3-10-1,3-15 0,-7-14 0,0 0 0,12-33 0,-9-4-2,-3-10 2,-1-7-1,-2-3 0,1 5 0,-1 6 1,0 13-2,1 14 2,2 19 0,0 0 0,2 44-1,-1-4 1,4 7-1,-3 1-4,7 4-5,-10-9-26,5-9 1,-1-10-2,-3-24 1</inkml:trace>
  <inkml:trace contextRef="#ctx0" brushRef="#br0" timeOffset="2125">1661 291 13,'0'0'26,"0"0"-2,0 0-8,-19 6-2,19-6-3,0 0-2,0 0-2,0 0 0,0 0-1,-14-6-1,14 6-1,0 0-1,0 0-1,0 0 0,3 16 0,-3-16-1,0 0 1,0 0 0,0 0 0,0 0 0,9 14 0,-9-14 0,0 0 0,0 0 0,0 0 0,0 0-1,0 0-1,0 0 1,0 0 0,0 0 0,0 0 0,0 0 1,0 0-1,0 0 1,0 0-1,0 0 0,0 0-1,0 0 0,-4 14 0,4-14 0,0 0 0,0 0 0,15 0 0,-15 0 0,0 0 0,21-1 0,-21 1 0,14-5 0,-14 5 0,0 0 0,17-6 0,-17 6 0,0 0 1,0 0-2,0 0 1,0 0 0,0 0 0,0 0 0,-17 25 0,15-8-1,2-1 1,0-16 0,11 25 0,-11-25 0,19 4 0,-19-4 0,18-21 1,-18 21-1,4-28 1,-4 28-1,-9-21 0,9 21 1,-22 0-1,22 0-1,-21 24-2,21-4-7,-6-1-28,14-1 0,-8-18-1,32 22 1</inkml:trace>
  <inkml:trace contextRef="#ctx0" brushRef="#br0" timeOffset="3031">2023 155 13,'-19'-14'32,"19"14"0,0 0 0,-21-2-19,21 2-4,0 0-2,0 0-4,0 0 0,0 0-2,0 0 1,0 0 0,-12 16-1,12-16 1,0 0 1,0 0-1,-2 14 1,2-14-1,0 0 1,0 0-1,0 0 1,0 0-2,0 0 1,0 0-1,0 0 0,0 0 0,0 0 0,0 0 0,0 0 0,-6-16 0,6 16-1,0 0 1,0 0-1,0 0 0,0 0 1,0 0-1,0 0 0,0 0 1,0 0-1,0 0 1,0 0-1,0 0 0,0 0 1,9-14-1,-9 14 0,0 0 0,0 0 0,0 0 0,0 0 1,0 0-1,0 0 1,0 0-1,0 0 1,0 0 0,11-14-1,-11 14 1,0 0-1,16-19 0,-2 11 1,3 0-1,9 0 0,2-1 0,5-1 0,0 1 1,2 1-1,-4-3 0,-3 0 0,-1 1 0,-8-1 0,-3 3 0,-16 8 0,23 5 0,-13 16 0,-1 12 0,1 10 0,2 13-1,2 9 1,1 6 0,-1 2-1,3-2 2,-3-4-2,0-6 0,-1-5 0,-2-9 1,-5-4-1,-3-9 0,-4-2 0,-7-2 0,-8-3 1,-9 0 0,-6 0 1,-6 0 0,-4-1 0,1 4-1,2-3 1,3-3-1,10-3-2,3-15-6,22-6-30,0 0 0,8-25-1,11-2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5:02.562"/>
    </inkml:context>
    <inkml:brush xml:id="br0">
      <inkml:brushProperty name="width" value="0.07938" units="cm"/>
      <inkml:brushProperty name="height" value="0.03528" units="cm"/>
      <inkml:brushProperty name="color" value="#333399"/>
      <inkml:brushProperty name="fitToCurve" value="1"/>
      <inkml:brushProperty name="ignorePressure" value="1"/>
    </inkml:brush>
  </inkml:definitions>
  <inkml:trace contextRef="#ctx0" brushRef="#br0">22 154 32,'-22'0'36,"22"0"1,0 0-1,12-20-21,9 2-8,10 1 0,0-5-2,5 3-2,-2 0-3,0 0-1,-2 11-5,-12-4-9,-5 10-22,-15 2 0,13 16 0,-16-1 0</inkml:trace>
  <inkml:trace contextRef="#ctx0" brushRef="#br0" timeOffset="203">42 375 39,'20'16'36,"4"-15"2,2-7-2,10 3-23,-8-15-5,8 4-3,-3-3-6,-7-5-14,-2 9-21,-4 5-1,-1 8-1,-1 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5:04.031"/>
    </inkml:context>
    <inkml:brush xml:id="br0">
      <inkml:brushProperty name="width" value="0.07938" units="cm"/>
      <inkml:brushProperty name="height" value="0.03528" units="cm"/>
      <inkml:brushProperty name="color" value="#333399"/>
      <inkml:brushProperty name="fitToCurve" value="1"/>
      <inkml:brushProperty name="ignorePressure" value="1"/>
    </inkml:brush>
  </inkml:definitions>
  <inkml:trace contextRef="#ctx0" brushRef="#br0">86 0 13,'0'0'31,"-25"19"1,10 0 2,8 8-22,-5-8-3,11 6-2,2-7-1,9-1-3,4-7 0,7-2-2,1-8 0,2-4 0,-2-7 0,-3-1 0,-7-4-1,-5-2 0,-7-1 0,-5 4 0,-6-1 0,-3 5 0,-4 4 0,1 4 0,-1 6 1,4 4 0,0 7 0,6 2 0,3 3 1,7 1-1,4 1 1,5-1 0,2-4-1,3-3 0,0-8 2,-2-7-3,-14 2 0,22-27 0,-16 7 0,-6-2 0,-3-2 0,-5 2 0,-6 1-1,-3 7 1,-4 4 0,-1 4 0,-2 6 0,2 5-2,5 4 2,17-9-2,-13 29-4,13-29-17,19 22-11,6-14-2,12-2 1</inkml:trace>
  <inkml:trace contextRef="#ctx0" brushRef="#br0" timeOffset="562">499 26 28,'0'0'33,"0"0"1,-13 25-10,-1-20-8,12 14-3,2-19-3,-9 31-4,9-15 0,6 3-3,5-3 0,5 1-1,3-7 0,5-6-1,-2-5-1,2-9 1,-4-5-1,-3-6 0,-5-4 0,-8-1 0,-4 1 0,-6 3 0,-5 6 0,-6 7 0,-4 9 0,-3 8 0,2 6 0,2 8 0,2 3 0,7 4 0,6-2 1,8-4-1,9-4 1,7-6-2,1-8 2,4-12-1,0-10-1,-5-5 1,-4-7-1,-5-1 1,-9 3-1,-7 4 1,-5 4-1,-5 12 1,-8 12 0,4 8-1,1 7 0,2-1-5,15 7-20,0-9-9,13-1-2,8-7 0</inkml:trace>
  <inkml:trace contextRef="#ctx0" brushRef="#br0" timeOffset="1109">934 75 42,'0'0'33,"0"0"1,0 0-12,12 28-14,-12-28 1,15 24-3,-15-24-2,20 17-2,-20-17 0,25 0 0,-25 0-2,24-20 2,-24 20-2,6-27 2,-9 11 0,3 16 0,-16-21 0,16 21 0,-30 7 0,18 7 0,-1 3 1,7 5-2,1 4 1,8-4-1,7-5 0,5-6-1,6-8 0,1-10 1,0-11-2,0-6 2,-6-2-1,-5-1 1,-7 6 0,-4 21-1,-15-9 0,-2 12-13,-1 17-24,1 3-1,3 2-1,4-3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4:52.890"/>
    </inkml:context>
    <inkml:brush xml:id="br0">
      <inkml:brushProperty name="width" value="0.07938" units="cm"/>
      <inkml:brushProperty name="height" value="0.03528" units="cm"/>
      <inkml:brushProperty name="color" value="#333399"/>
      <inkml:brushProperty name="fitToCurve" value="1"/>
      <inkml:brushProperty name="ignorePressure" value="1"/>
    </inkml:brush>
  </inkml:definitions>
  <inkml:trace contextRef="#ctx0" brushRef="#br0">192 343 27,'-2'-21'29,"-1"5"2,3 16-11,-11-22-3,11 22-4,0 0-3,-6 16-2,1 6-2,7 16-2,-4 7-1,5 12 1,2 12-2,1 3 0,2 5-1,3 0 0,0-4 0,0-6-1,0-9 0,-2-7-2,-1-10-1,-5-12-7,5 0-9,-8-29-14,-5 15-2,5-15 1,-22-20 1</inkml:trace>
  <inkml:trace contextRef="#ctx0" brushRef="#br0" timeOffset="281">0 904 34,'0'0'33,"0"0"1,27-26-1,-12 1-20,22 3-4,-1-11 0,12 2-3,3-4-2,0 1-4,4 7-5,-6 0-12,1 12-16,-2 2-1,-1 7-1,-8 4 0</inkml:trace>
  <inkml:trace contextRef="#ctx0" brushRef="#br0" timeOffset="656">683 343 11,'-9'-21'31,"3"5"0,6 16 2,0 0-15,-19 8-3,25 22-2,-6 3-4,13 16-2,-4 4-2,5 12-2,-3 5-1,3 4 0,0 0-1,-4-2-1,-2-6 1,-4-6-1,1-11 1,-3-13-2,-1-9 2,-2-13-2,1-14 1,3-19 1,3-9-2,2-10 1,4-14-1,6-4 1,2-6-1,5 6 1,2 7 0,-2 11 0,0 16 0,-1 18 0,-5 21 1,-5 13 0,-2 9-1,-2 5 2,-1 0-2,-2-2 1,0-4 0,0-6 0,1-7 0,-1-5-3,3 2-3,-10-22-18,11 22-11,-11-22-1,17 3-2,-17-3 1</inkml:trace>
  <inkml:trace contextRef="#ctx0" brushRef="#br0" timeOffset="1313">1214 680 19,'0'0'30,"0"0"2,-14-7 1,16 22-16,-4 1-4,11 15-2,-2-1-5,7 10-1,0 2 1,3 5-4,1 0 0,0-1-1,-2-7 1,-3-3-3,-2-6 3,-8-8-3,-5-8 1,2-14 0,0 0 0,-23-17 0,12-8-1,-2-10 1,2-4-1,5-3 1,3-6-1,3 3 1,1 4-1,2 3 2,2 8-1,3 10-1,1 4 1,6 7 0,2 6 1,5 4-1,3-1 1,6 3-1,5-1 1,1 0 0,2-2-1,-3 0 0,0-4 1,-1 1-1,-4-3 0,-4 0 0,-5-4 0,-3-1 0,-5-3 0,-3 0 0,-10 0 1,-4 0-1,3 14 0,-20-18 0,2 15 0,-2 6 0,-4 10 0,1 6 0,-1 11 0,2 4 0,5 6 0,1 0 1,7 4 0,3-3-1,7 0 1,6-3-1,7-8 1,6-5-2,7-3 2,1-10-2,5-4 1,0-8 1,3-8-3,-3-9 3,-1-5-2,-7-8 2,-5-1-2,-1-2 2,-8 3-1,-3 2 0,-7 3 1,-1 10-1,0 15 0,0 0 1,0 0-1,-14 15 1,16 2-1,4 5 0,5 3 2,6-1-2,5-2 1,5-4-2,4-5 2,4-7-1,0-7 0,-4-12 1,0-9-3,-4-9 3,-3-9-2,-10-7 2,-8-3-2,-6 0 1,-9 1 0,-9 7 0,-5 10 1,-10 12-2,-5 13 1,-4 15 1,-2 11-1,1 14 0,7 8-1,6 6 2,7 3-2,9-1 1,12-3 1,8-10-1,12-5 0,7-10 0,3-10 0,5-11 0,2-11 0,-1-10 0,1-10-1,-4-4 1,-3-4-1,-6 3 1,-3 4 0,-3 10 0,-16 22 0,22 2 1,-13 18-1,2 10 1,3 8 0,5 4-1,5 4 1,-1-4-3,6-1-1,-6-12-9,6 0-24,-4-5-1,-3-10 0,-5-8 1</inkml:trace>
  <inkml:trace contextRef="#ctx0" brushRef="#br0" timeOffset="2516">2639 0 52,'0'0'36,"0"0"0,-11 33-1,6 6-24,14 26-3,1 7-3,7 10-2,4-1-2,4 3 0,1-10-1,3-5 0,-1-8 0,-3-15 0,-1-12-1,-6-7 2,-3-10-1,-15-17 0,0 0 1,4-14-1,-16-8 0,-7-3 0,-9-5 0,-9 5 0,-3 3 1,-6 12-2,-1 14 2,1 13-1,2 14 1,5 10 0,9 8 0,10 4-1,9-1 1,11-3 0,9-7-1,13-12 0,10-11 1,9-11-1,3-11 0,6-10 0,3-6-1,-3-4-1,5 1-9,-11-10-26,-6-1 0,-13-3-1,-3 5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4:56.375"/>
    </inkml:context>
    <inkml:brush xml:id="br0">
      <inkml:brushProperty name="width" value="0.07938" units="cm"/>
      <inkml:brushProperty name="height" value="0.03528" units="cm"/>
      <inkml:brushProperty name="color" value="#333399"/>
      <inkml:brushProperty name="fitToCurve" value="1"/>
      <inkml:brushProperty name="ignorePressure" value="1"/>
    </inkml:brush>
  </inkml:definitions>
  <inkml:trace contextRef="#ctx0" brushRef="#br0">55 124 45,'0'0'35,"-19"0"2,8 19-1,8 17-25,-5 5-2,13 16-3,-2 7-2,10 7-1,1 6-2,3 4 0,0-1-1,2-3-1,0-3 0,-6-13-1,-4-7-1,-9-17-3,2-7-3,-2-30-3,-14 3-2,-7-33-3,12-3-3,-13-18 0,11 2 1,-8-14 5,8 1 6,-3-5 8,1-2 6,10 7 5,-7-5 5,12 5 2,-4-5 0,15 9-1,-2-9-3,17 17-4,-3 0-2,13 14-2,-3 6 0,9 17-3,-8 15 0,-6 17-1,-13 14-1,-7 14 0,-12 9 0,-9 7 0,-13 7-1,-7-4 1,-4-3-1,2-10 0,7-11 1,4-10-1,11-18 1,11-14-1,20-17 1,13-8 0,14-8 0,10 3 1,7 5-1,7 10 0,-3 14 0,-1 15 0,-10 14 0,-11 15 0,-15 12-1,-14 5 0,-18 4 0,-15 1 0,-15-1 1,-15-3-1,-14-6 1,-6-6-1,-5-10 1,1-10-1,4-7 0,7-11-1,12-5-3,10-9-4,22 6-14,15-3-15,0-19-1,16 5-1,8 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5:24.671"/>
    </inkml:context>
    <inkml:brush xml:id="br0">
      <inkml:brushProperty name="width" value="0.07938" units="cm"/>
      <inkml:brushProperty name="height" value="0.03528" units="cm"/>
      <inkml:brushProperty name="color" value="#333399"/>
      <inkml:brushProperty name="fitToCurve" value="1"/>
      <inkml:brushProperty name="ignorePressure" value="1"/>
    </inkml:brush>
  </inkml:definitions>
  <inkml:trace contextRef="#ctx0" brushRef="#br0">39 100 67,'-13'-31'39,"4"8"0,-3 1 0,12 22-28,-5-24-5,5 24-2,0 0-3,0 0-5,0 0-18,0 0-18,12 14 2,-12-14-2,12 24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576" units="in"/>
          <inkml:channel name="Y" type="integer" max="18432" units="in"/>
          <inkml:channel name="F" type="integer" max="255" units="dev"/>
        </inkml:traceFormat>
        <inkml:channelProperties>
          <inkml:channelProperty channel="X" name="resolution" value="2540.15503" units="1/in"/>
          <inkml:channelProperty channel="Y" name="resolution" value="2540.24268" units="1/in"/>
          <inkml:channelProperty channel="F" name="resolution" value="INF" units="1/dev"/>
        </inkml:channelProperties>
      </inkml:inkSource>
      <inkml:timestamp xml:id="ts0" timeString="2009-01-18T22:35:45.625"/>
    </inkml:context>
    <inkml:brush xml:id="br0">
      <inkml:brushProperty name="width" value="0.07938" units="cm"/>
      <inkml:brushProperty name="height" value="0.03528" units="cm"/>
      <inkml:brushProperty name="color" value="#333399"/>
      <inkml:brushProperty name="fitToCurve" value="1"/>
      <inkml:brushProperty name="ignorePressure" value="1"/>
    </inkml:brush>
  </inkml:definitions>
  <inkml:trace contextRef="#ctx0" brushRef="#br0">69 126 21,'-19'0'29,"19"0"2,-19 8 0,19-8-20,0 0-2,-9 18-2,9-18-1,0 0-3,0 0-1,17-19-1,-17 19 0,11-27 0,-11 27 0,3-25-1,-3 25 0,-8-18 1,8 18-1,-15 0 1,15 0-1,-16 16 1,16-16 0,-11 27 0,11-27 0,1 25 1,-1-25-1,16 13 0,-16-13 0,24-3-1,-24 3 1,22-24-1,-15 7 0,-3-1 0,-4-1 0,-4 2 1,-3 3-1,7 14 0,-21-14 0,21 14 0,-19 17-1,13-3-2,11 8-11,3-4-19,4-4-1,7-5 0,3-6 0</inkml:trace>
  <inkml:trace contextRef="#ctx0" brushRef="#br0" timeOffset="500">405 43 18,'-19'-5'30,"19"5"1,-14 14 0,14-14-17,-9 21-2,9-21-3,-2 17-3,2-17-2,0 0-1,19 11-1,-19-11 0,19-6 0,-19 6-1,14-21-1,-14 21 1,0-25-1,0 25 0,-16-23 1,16 23-1,-23-11 1,23 11 1,-26 4-1,26-4 0,-15 16 0,15-16 0,0 24 1,0-24-1,15 19 0,-15-19 0,24 12-1,-24-12 1,24-5-1,-24 5 0,11-18 0,-11 18 0,-8-22 0,8 22 0,-22-16 0,22 16-1,-24 0-2,24 0-7,0 0-21,0 0-3,0 0-2,27-6 1</inkml:trace>
  <inkml:trace contextRef="#ctx0" brushRef="#br0" timeOffset="1015">703 15 30,'-6'15'30,"6"-15"2,-8 22-2,8-6-20,0-16-4,3 22-1,-3-22-2,16 18-1,-16-18 0,28 9-1,-10-12 1,-1 0 0,-3-8 0,0-4 0,-8-2 1,-2 1-1,-9-4 0,-4 6 0,9 14 1,-26-17-1,9 17-1,17 0 1,-25 15-1,20-1 1,5-14-1,7 24 1,-7-24-1,25 17-3,-5-7-6,-1-6-28,-19-4 2,20 18-3,-18-4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B67FC-0A0C-4946-8FEB-724D8FD61C50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888AE2-C68D-4EFC-815A-1B7E06ACF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074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AC25CB-6FFC-4993-8F15-AB96CBDEF4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072279-9BEA-41E1-AF8E-B23A37D791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6038"/>
            <a:ext cx="2286000" cy="6811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6038"/>
            <a:ext cx="6705600" cy="6811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7D89FBF-0F96-48E4-9B6B-F6951DA0E3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038"/>
            <a:ext cx="8458200" cy="258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0" y="381000"/>
            <a:ext cx="9144000" cy="6477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763000" y="0"/>
            <a:ext cx="381000" cy="304800"/>
          </a:xfrm>
        </p:spPr>
        <p:txBody>
          <a:bodyPr/>
          <a:lstStyle>
            <a:lvl1pPr>
              <a:defRPr/>
            </a:lvl1pPr>
          </a:lstStyle>
          <a:p>
            <a:fld id="{09A223AE-A17C-4CB0-8634-8819F547A0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6038"/>
            <a:ext cx="8458200" cy="258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381000"/>
            <a:ext cx="4495800" cy="647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1000"/>
            <a:ext cx="4495800" cy="647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763000" y="0"/>
            <a:ext cx="381000" cy="304800"/>
          </a:xfrm>
        </p:spPr>
        <p:txBody>
          <a:bodyPr/>
          <a:lstStyle>
            <a:lvl1pPr>
              <a:defRPr/>
            </a:lvl1pPr>
          </a:lstStyle>
          <a:p>
            <a:fld id="{88E8FB6F-9AA1-430D-A8FC-8550C1F787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476CB8-84D8-4DD7-A7E1-21C1E6EE52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71BE64-2247-4048-8111-A470FC4B3E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381000"/>
            <a:ext cx="4495800" cy="647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1000"/>
            <a:ext cx="4495800" cy="647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BE3EF45-B9D7-4A98-9514-751A0FF11F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0899E10-D91D-40F2-8681-B04A2D4CB1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9940379-7789-4A71-8770-61A7487044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9D5FF10-E700-459F-AF0C-692ABEADB3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8A89DC-16E9-415B-83E4-4A68073FA6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A7E1ABC-DBA0-41D2-9CE9-CAC01E6FE9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46038"/>
            <a:ext cx="84582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81000"/>
            <a:ext cx="9144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63000" y="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2DC91A9-30C0-4B03-9904-6ACDC4C084E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30.emf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" Type="http://schemas.openxmlformats.org/officeDocument/2006/relationships/image" Target="../media/image25.emf"/><Relationship Id="rId21" Type="http://schemas.openxmlformats.org/officeDocument/2006/relationships/image" Target="../media/image34.emf"/><Relationship Id="rId7" Type="http://schemas.openxmlformats.org/officeDocument/2006/relationships/image" Target="../media/image27.emf"/><Relationship Id="rId12" Type="http://schemas.openxmlformats.org/officeDocument/2006/relationships/customXml" Target="../ink/ink6.xml"/><Relationship Id="rId17" Type="http://schemas.openxmlformats.org/officeDocument/2006/relationships/image" Target="../media/image32.emf"/><Relationship Id="rId25" Type="http://schemas.openxmlformats.org/officeDocument/2006/relationships/image" Target="../media/image36.emf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29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29.emf"/><Relationship Id="rId24" Type="http://schemas.openxmlformats.org/officeDocument/2006/relationships/customXml" Target="../ink/ink12.xml"/><Relationship Id="rId5" Type="http://schemas.openxmlformats.org/officeDocument/2006/relationships/image" Target="../media/image26.emf"/><Relationship Id="rId15" Type="http://schemas.openxmlformats.org/officeDocument/2006/relationships/image" Target="../media/image31.emf"/><Relationship Id="rId23" Type="http://schemas.openxmlformats.org/officeDocument/2006/relationships/image" Target="../media/image35.emf"/><Relationship Id="rId28" Type="http://schemas.openxmlformats.org/officeDocument/2006/relationships/customXml" Target="../ink/ink14.xml"/><Relationship Id="rId10" Type="http://schemas.openxmlformats.org/officeDocument/2006/relationships/customXml" Target="../ink/ink5.xml"/><Relationship Id="rId19" Type="http://schemas.openxmlformats.org/officeDocument/2006/relationships/image" Target="../media/image33.emf"/><Relationship Id="rId31" Type="http://schemas.openxmlformats.org/officeDocument/2006/relationships/image" Target="../media/image39.emf"/><Relationship Id="rId4" Type="http://schemas.openxmlformats.org/officeDocument/2006/relationships/customXml" Target="../ink/ink2.xml"/><Relationship Id="rId9" Type="http://schemas.openxmlformats.org/officeDocument/2006/relationships/image" Target="../media/image28.emf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37.emf"/><Relationship Id="rId30" Type="http://schemas.openxmlformats.org/officeDocument/2006/relationships/customXml" Target="../ink/ink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customXml" Target="../ink/ink16.xml"/><Relationship Id="rId7" Type="http://schemas.openxmlformats.org/officeDocument/2006/relationships/customXml" Target="../ink/ink18.xml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emf"/><Relationship Id="rId5" Type="http://schemas.openxmlformats.org/officeDocument/2006/relationships/customXml" Target="../ink/ink17.xml"/><Relationship Id="rId10" Type="http://schemas.openxmlformats.org/officeDocument/2006/relationships/image" Target="../media/image44.emf"/><Relationship Id="rId4" Type="http://schemas.openxmlformats.org/officeDocument/2006/relationships/image" Target="../media/image41.emf"/><Relationship Id="rId9" Type="http://schemas.openxmlformats.org/officeDocument/2006/relationships/customXml" Target="../ink/ink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portal.acm.org/ft_gateway.cfm?id=1816021&amp;type=pdf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zon.ca/s/ref=dp_byline_sr_book_2?ie=UTF8&amp;field-author=Wen-mei+W.+Hwu&amp;search-alias=books-ca" TargetMode="External"/><Relationship Id="rId7" Type="http://schemas.openxmlformats.org/officeDocument/2006/relationships/hyperlink" Target="http://www.amazon.ca/s/ref=dp_byline_sr_book_4?ie=UTF8&amp;field-author=Dong+Ping+Zhang&amp;search-alias=books-ca" TargetMode="External"/><Relationship Id="rId2" Type="http://schemas.openxmlformats.org/officeDocument/2006/relationships/hyperlink" Target="http://www.amazon.ca/s/ref=dp_byline_sr_book_1?ie=UTF8&amp;field-author=David+B.+Kirk&amp;search-alias=books-c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mazon.ca/s/ref=dp_byline_sr_book_3?ie=UTF8&amp;field-author=Dana+Schaa&amp;search-alias=books-ca" TargetMode="External"/><Relationship Id="rId5" Type="http://schemas.openxmlformats.org/officeDocument/2006/relationships/hyperlink" Target="http://www.amazon.ca/s/ref=dp_byline_sr_book_2?ie=UTF8&amp;field-author=Perhaad+Mistry&amp;search-alias=books-ca" TargetMode="External"/><Relationship Id="rId4" Type="http://schemas.openxmlformats.org/officeDocument/2006/relationships/hyperlink" Target="http://www.amazon.ca/s/ref=dp_byline_sr_book_1?ie=UTF8&amp;field-author=David+R.+Kaeli&amp;search-alias=books-ca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128b/130b" TargetMode="External"/><Relationship Id="rId3" Type="http://schemas.openxmlformats.org/officeDocument/2006/relationships/hyperlink" Target="https://en.wikipedia.org/wiki/8b/10b" TargetMode="External"/><Relationship Id="rId7" Type="http://schemas.openxmlformats.org/officeDocument/2006/relationships/hyperlink" Target="https://en.wikipedia.org/wiki/Gigabyte" TargetMode="External"/><Relationship Id="rId2" Type="http://schemas.openxmlformats.org/officeDocument/2006/relationships/hyperlink" Target="https://en.wikipedia.org/wiki/PCI_Express#cite_note-both-directions-27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en.wikipedia.org/wiki/Megabyte" TargetMode="External"/><Relationship Id="rId5" Type="http://schemas.openxmlformats.org/officeDocument/2006/relationships/hyperlink" Target="https://en.wikipedia.org/wiki/Gigabit_per_second" TargetMode="External"/><Relationship Id="rId4" Type="http://schemas.openxmlformats.org/officeDocument/2006/relationships/hyperlink" Target="https://en.wikipedia.org/wiki/Gigatransfers" TargetMode="Externa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emf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CUDA Programming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2133600"/>
            <a:ext cx="8686800" cy="2438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0000FF"/>
                </a:solidFill>
              </a:rPr>
              <a:t>CUDA Programming </a:t>
            </a:r>
            <a:r>
              <a:rPr lang="en-US" sz="3600" b="1" dirty="0" smtClean="0">
                <a:solidFill>
                  <a:srgbClr val="0000FF"/>
                </a:solidFill>
              </a:rPr>
              <a:t>Introduction #2</a:t>
            </a:r>
            <a:endParaRPr lang="en-US" sz="3600" b="1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endParaRPr lang="en-US" sz="3600" b="1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000" dirty="0"/>
              <a:t>Andreas Moshovos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Winter </a:t>
            </a:r>
            <a:r>
              <a:rPr lang="en-US" sz="2000" dirty="0" smtClean="0"/>
              <a:t>2015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Some slides/material from: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UIUC course by Wen-Mei </a:t>
            </a:r>
            <a:r>
              <a:rPr lang="en-US" sz="2000" dirty="0" err="1"/>
              <a:t>Hwu</a:t>
            </a:r>
            <a:r>
              <a:rPr lang="en-US" sz="2000" dirty="0"/>
              <a:t> and David Kirk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UCSB course by Andrea Di Blas</a:t>
            </a:r>
          </a:p>
          <a:p>
            <a:pPr>
              <a:lnSpc>
                <a:spcPct val="80000"/>
              </a:lnSpc>
            </a:pPr>
            <a:r>
              <a:rPr lang="en-US" sz="2000" dirty="0" err="1"/>
              <a:t>Universitat</a:t>
            </a:r>
            <a:r>
              <a:rPr lang="en-US" sz="2000" dirty="0"/>
              <a:t> Jena by </a:t>
            </a:r>
            <a:r>
              <a:rPr lang="en-US" sz="2000" dirty="0" err="1"/>
              <a:t>Waqar</a:t>
            </a:r>
            <a:r>
              <a:rPr lang="en-US" sz="2000" dirty="0"/>
              <a:t> </a:t>
            </a:r>
            <a:r>
              <a:rPr lang="en-US" sz="2000" dirty="0" err="1"/>
              <a:t>Saleem</a:t>
            </a:r>
            <a:r>
              <a:rPr lang="en-US" sz="2000" dirty="0"/>
              <a:t> 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NVIDIA by Simon Green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GBT: Grids of Blocks of Threads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447800"/>
            <a:ext cx="8154988" cy="462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52400" y="5638800"/>
            <a:ext cx="9067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Why? Realities of integrated circuits</a:t>
            </a:r>
            <a:r>
              <a:rPr lang="en-US" dirty="0" smtClean="0"/>
              <a:t>:</a:t>
            </a:r>
          </a:p>
          <a:p>
            <a:r>
              <a:rPr lang="en-US" dirty="0" smtClean="0"/>
              <a:t>	 </a:t>
            </a:r>
            <a:r>
              <a:rPr lang="en-US" dirty="0"/>
              <a:t>need to cluster computation and </a:t>
            </a:r>
            <a:r>
              <a:rPr lang="en-US" dirty="0" smtClean="0"/>
              <a:t>storage to </a:t>
            </a:r>
            <a:r>
              <a:rPr lang="en-US" dirty="0"/>
              <a:t>achieve high </a:t>
            </a:r>
            <a:r>
              <a:rPr lang="en-US" dirty="0" smtClean="0"/>
              <a:t>speeds</a:t>
            </a:r>
          </a:p>
          <a:p>
            <a:r>
              <a:rPr lang="en-US" dirty="0" smtClean="0"/>
              <a:t>Philosophy is: </a:t>
            </a:r>
          </a:p>
          <a:p>
            <a:r>
              <a:rPr lang="en-US" dirty="0" smtClean="0"/>
              <a:t>	We’ll tell you about the hardware – you figure out how to make the best of it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609600"/>
            <a:ext cx="5840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Programmers view of data and computation partitioning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 rot="5400000">
            <a:off x="-1408906" y="3542506"/>
            <a:ext cx="3886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8" name="TextBox 7"/>
          <p:cNvSpPr txBox="1"/>
          <p:nvPr/>
        </p:nvSpPr>
        <p:spPr>
          <a:xfrm rot="16200000">
            <a:off x="-7450" y="3055452"/>
            <a:ext cx="689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Scalar Units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32 bit ALU and Multiply-Add</a:t>
            </a:r>
          </a:p>
          <a:p>
            <a:r>
              <a:rPr lang="en-US" dirty="0"/>
              <a:t>IEEE Single-Precision Floating-Point</a:t>
            </a:r>
          </a:p>
          <a:p>
            <a:r>
              <a:rPr lang="en-US" dirty="0"/>
              <a:t>Integer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25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Special Function Units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Transcendental function evaluation and per-pixel attribute interpolation</a:t>
            </a:r>
          </a:p>
          <a:p>
            <a:endParaRPr lang="en-US" b="1" dirty="0"/>
          </a:p>
          <a:p>
            <a:r>
              <a:rPr lang="en-US" b="1" dirty="0"/>
              <a:t>Function evaluator:</a:t>
            </a:r>
          </a:p>
          <a:p>
            <a:pPr lvl="1"/>
            <a:r>
              <a:rPr lang="en-US" b="1" dirty="0" err="1"/>
              <a:t>rcp</a:t>
            </a:r>
            <a:r>
              <a:rPr lang="en-US" b="1" dirty="0"/>
              <a:t>, </a:t>
            </a:r>
            <a:r>
              <a:rPr lang="en-US" b="1" dirty="0" err="1"/>
              <a:t>rsqrt</a:t>
            </a:r>
            <a:r>
              <a:rPr lang="en-US" b="1" dirty="0"/>
              <a:t>, log2, exp2, sin, </a:t>
            </a:r>
            <a:r>
              <a:rPr lang="en-US" b="1" dirty="0" err="1"/>
              <a:t>cos</a:t>
            </a:r>
            <a:r>
              <a:rPr lang="en-US" b="1" dirty="0"/>
              <a:t> approximations</a:t>
            </a:r>
          </a:p>
          <a:p>
            <a:pPr lvl="1"/>
            <a:r>
              <a:rPr lang="en-US" b="1" dirty="0"/>
              <a:t>Uses quadratic interpolation based on Enhanced </a:t>
            </a:r>
            <a:r>
              <a:rPr lang="en-US" b="1" dirty="0" err="1"/>
              <a:t>Minimax</a:t>
            </a:r>
            <a:r>
              <a:rPr lang="en-US" b="1" dirty="0"/>
              <a:t> Approximation</a:t>
            </a:r>
          </a:p>
          <a:p>
            <a:endParaRPr lang="en-US" b="1" dirty="0"/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Latency is 16 cycles</a:t>
            </a:r>
          </a:p>
          <a:p>
            <a:r>
              <a:rPr lang="en-US" b="1" dirty="0">
                <a:solidFill>
                  <a:schemeClr val="bg1">
                    <a:lumMod val="85000"/>
                  </a:schemeClr>
                </a:solidFill>
              </a:rPr>
              <a:t>Some are synthesized: 32 cycles or so</a:t>
            </a:r>
          </a:p>
        </p:txBody>
      </p:sp>
    </p:spTree>
    <p:extLst>
      <p:ext uri="{BB962C8B-B14F-4D97-AF65-F5344CB8AC3E}">
        <p14:creationId xmlns:p14="http://schemas.microsoft.com/office/powerpoint/2010/main" val="11334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Memory System Goals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High-Bandwidth</a:t>
            </a:r>
          </a:p>
          <a:p>
            <a:r>
              <a:rPr lang="en-US" dirty="0"/>
              <a:t>As much parallelism as possible</a:t>
            </a:r>
          </a:p>
          <a:p>
            <a:r>
              <a:rPr lang="en-US" dirty="0"/>
              <a:t>wide. </a:t>
            </a:r>
            <a:r>
              <a:rPr lang="en-US" dirty="0" smtClean="0"/>
              <a:t>384 </a:t>
            </a:r>
            <a:r>
              <a:rPr lang="en-US" dirty="0"/>
              <a:t>pins in </a:t>
            </a:r>
            <a:r>
              <a:rPr lang="en-US" dirty="0" smtClean="0"/>
              <a:t>GF100 </a:t>
            </a:r>
            <a:r>
              <a:rPr lang="en-US" dirty="0"/>
              <a:t>/ Many DRAM chips</a:t>
            </a:r>
          </a:p>
          <a:p>
            <a:r>
              <a:rPr lang="en-US" dirty="0"/>
              <a:t>fast </a:t>
            </a:r>
            <a:r>
              <a:rPr lang="en-US" dirty="0" err="1"/>
              <a:t>signalling</a:t>
            </a:r>
            <a:r>
              <a:rPr lang="en-US" dirty="0"/>
              <a:t>. max data rate per pin. </a:t>
            </a:r>
          </a:p>
          <a:p>
            <a:r>
              <a:rPr lang="en-US" dirty="0"/>
              <a:t>maximize utilization</a:t>
            </a:r>
          </a:p>
          <a:p>
            <a:pPr lvl="1"/>
            <a:r>
              <a:rPr lang="en-US" dirty="0"/>
              <a:t>Multiple bins of memory requests</a:t>
            </a:r>
          </a:p>
          <a:p>
            <a:pPr lvl="1"/>
            <a:r>
              <a:rPr lang="en-US" dirty="0"/>
              <a:t>Coalesce requests to get as wide as possible</a:t>
            </a:r>
          </a:p>
          <a:p>
            <a:pPr lvl="1"/>
            <a:r>
              <a:rPr lang="en-US" dirty="0"/>
              <a:t>Goal to use every cycle to transfer from/to memory</a:t>
            </a:r>
          </a:p>
          <a:p>
            <a:r>
              <a:rPr lang="en-US" dirty="0"/>
              <a:t>Compression: lossless and </a:t>
            </a:r>
            <a:r>
              <a:rPr lang="en-US" dirty="0" err="1"/>
              <a:t>lossy</a:t>
            </a:r>
            <a:endParaRPr lang="en-US" dirty="0"/>
          </a:p>
          <a:p>
            <a:r>
              <a:rPr lang="en-US" dirty="0"/>
              <a:t>Caches where it makes sense. Small</a:t>
            </a:r>
          </a:p>
        </p:txBody>
      </p:sp>
    </p:spTree>
    <p:extLst>
      <p:ext uri="{BB962C8B-B14F-4D97-AF65-F5344CB8AC3E}">
        <p14:creationId xmlns:p14="http://schemas.microsoft.com/office/powerpoint/2010/main" val="60002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Optimize Memory Access Ordering for Coalescing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r>
              <a:rPr lang="en-US" b="1" dirty="0"/>
              <a:t>Coalesced Accesses:</a:t>
            </a:r>
          </a:p>
          <a:p>
            <a:pPr lvl="1"/>
            <a:r>
              <a:rPr lang="en-US" dirty="0"/>
              <a:t>A single access for all requests in a </a:t>
            </a:r>
            <a:r>
              <a:rPr lang="en-US" dirty="0" smtClean="0">
                <a:solidFill>
                  <a:srgbClr val="C00000"/>
                </a:solidFill>
              </a:rPr>
              <a:t>warp</a:t>
            </a:r>
            <a:endParaRPr lang="en-US" dirty="0">
              <a:solidFill>
                <a:srgbClr val="C00000"/>
              </a:solidFill>
            </a:endParaRPr>
          </a:p>
          <a:p>
            <a:pPr lvl="1"/>
            <a:endParaRPr lang="en-US" dirty="0"/>
          </a:p>
          <a:p>
            <a:r>
              <a:rPr lang="en-US" b="1" dirty="0"/>
              <a:t>Coalesced vs. Non-coalesced</a:t>
            </a:r>
          </a:p>
          <a:p>
            <a:pPr lvl="1"/>
            <a:r>
              <a:rPr lang="en-US" b="1" dirty="0"/>
              <a:t>Global device memory </a:t>
            </a:r>
          </a:p>
          <a:p>
            <a:pPr lvl="2"/>
            <a:r>
              <a:rPr lang="en-US" b="1" dirty="0"/>
              <a:t>order of magnitude</a:t>
            </a:r>
          </a:p>
          <a:p>
            <a:pPr lvl="1"/>
            <a:r>
              <a:rPr lang="en-US" b="1" dirty="0"/>
              <a:t>Shared memory </a:t>
            </a:r>
          </a:p>
          <a:p>
            <a:pPr lvl="2"/>
            <a:r>
              <a:rPr lang="en-US" b="1" dirty="0"/>
              <a:t>Avoid bank conflicts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32017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Loads (default)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Warp requests 32 aligned, consecutive 4-byte words</a:t>
            </a:r>
          </a:p>
          <a:p>
            <a:r>
              <a:rPr lang="en-US" b="1" dirty="0" smtClean="0"/>
              <a:t>Addresses fall within 1 cache-line</a:t>
            </a:r>
          </a:p>
          <a:p>
            <a:pPr lvl="1"/>
            <a:r>
              <a:rPr lang="en-US" b="1" dirty="0" smtClean="0"/>
              <a:t>Warp needs 128 bytes</a:t>
            </a:r>
          </a:p>
          <a:p>
            <a:pPr lvl="1"/>
            <a:r>
              <a:rPr lang="en-US" b="1" dirty="0" smtClean="0"/>
              <a:t>128 bytes move across the bus on a miss</a:t>
            </a:r>
          </a:p>
          <a:p>
            <a:pPr lvl="1"/>
            <a:r>
              <a:rPr lang="en-US" b="1" dirty="0" smtClean="0"/>
              <a:t>Bus utilization: 100%</a:t>
            </a:r>
          </a:p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495800"/>
            <a:ext cx="8215313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467599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loads – Permuted accesses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3124200"/>
          </a:xfrm>
        </p:spPr>
        <p:txBody>
          <a:bodyPr/>
          <a:lstStyle/>
          <a:p>
            <a:r>
              <a:rPr lang="en-US" b="1" dirty="0" smtClean="0"/>
              <a:t>Warp requests 32 aligned, permuted 4-byte words</a:t>
            </a:r>
          </a:p>
          <a:p>
            <a:r>
              <a:rPr lang="en-US" b="1" dirty="0" smtClean="0"/>
              <a:t>Addresses fall within 1 cache-line</a:t>
            </a:r>
          </a:p>
          <a:p>
            <a:pPr lvl="1"/>
            <a:r>
              <a:rPr lang="en-US" b="1" dirty="0" smtClean="0"/>
              <a:t>Warp needs 128 bytes</a:t>
            </a:r>
          </a:p>
          <a:p>
            <a:pPr lvl="1"/>
            <a:r>
              <a:rPr lang="en-US" b="1" dirty="0" smtClean="0"/>
              <a:t>128 bytes move across the bus on a miss</a:t>
            </a:r>
          </a:p>
          <a:p>
            <a:pPr lvl="1"/>
            <a:r>
              <a:rPr lang="en-US" b="1" dirty="0" smtClean="0"/>
              <a:t>Bus utilization: </a:t>
            </a:r>
            <a:r>
              <a:rPr lang="en-US" b="1" dirty="0" smtClean="0">
                <a:solidFill>
                  <a:srgbClr val="C00000"/>
                </a:solidFill>
              </a:rPr>
              <a:t>100%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800600"/>
            <a:ext cx="8429625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205317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Load – misaligned continuous region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3200400"/>
          </a:xfrm>
        </p:spPr>
        <p:txBody>
          <a:bodyPr/>
          <a:lstStyle/>
          <a:p>
            <a:r>
              <a:rPr lang="en-US" b="1" dirty="0" smtClean="0"/>
              <a:t>Warp requests 32 misaligned, consecutive 4-byte words</a:t>
            </a:r>
          </a:p>
          <a:p>
            <a:r>
              <a:rPr lang="en-US" b="1" dirty="0" smtClean="0"/>
              <a:t>Addresses fall within 2 cache-lines</a:t>
            </a:r>
          </a:p>
          <a:p>
            <a:pPr lvl="1"/>
            <a:r>
              <a:rPr lang="en-US" b="1" dirty="0" smtClean="0"/>
              <a:t>Warp needs 128 bytes</a:t>
            </a:r>
          </a:p>
          <a:p>
            <a:pPr lvl="1"/>
            <a:r>
              <a:rPr lang="en-US" b="1" dirty="0" smtClean="0"/>
              <a:t>256 bytes move across the bus on misses</a:t>
            </a:r>
          </a:p>
          <a:p>
            <a:pPr lvl="1"/>
            <a:r>
              <a:rPr lang="en-US" b="1" dirty="0" smtClean="0"/>
              <a:t>Bus utilization: </a:t>
            </a:r>
            <a:r>
              <a:rPr lang="en-US" b="1" dirty="0" smtClean="0">
                <a:solidFill>
                  <a:srgbClr val="C00000"/>
                </a:solidFill>
              </a:rPr>
              <a:t>50%</a:t>
            </a:r>
          </a:p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419600"/>
            <a:ext cx="84137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994199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Load – One word by 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3657600"/>
          </a:xfrm>
        </p:spPr>
        <p:txBody>
          <a:bodyPr/>
          <a:lstStyle/>
          <a:p>
            <a:r>
              <a:rPr lang="en-US" b="1" dirty="0" smtClean="0"/>
              <a:t>All threads in a warp request the same 4-byte word</a:t>
            </a:r>
          </a:p>
          <a:p>
            <a:r>
              <a:rPr lang="en-US" b="1" dirty="0" smtClean="0"/>
              <a:t>Addresses fall within a single cache-line</a:t>
            </a:r>
          </a:p>
          <a:p>
            <a:pPr lvl="1"/>
            <a:r>
              <a:rPr lang="en-US" b="1" dirty="0" smtClean="0"/>
              <a:t>Warp needs 4 bytes</a:t>
            </a:r>
          </a:p>
          <a:p>
            <a:pPr lvl="1"/>
            <a:r>
              <a:rPr lang="en-US" b="1" dirty="0" smtClean="0"/>
              <a:t>128 bytes move across the bus on a miss</a:t>
            </a:r>
          </a:p>
          <a:p>
            <a:pPr lvl="1"/>
            <a:r>
              <a:rPr lang="en-US" b="1" dirty="0" smtClean="0"/>
              <a:t>Bus utilization: </a:t>
            </a:r>
            <a:r>
              <a:rPr lang="en-US" b="1" dirty="0" smtClean="0">
                <a:solidFill>
                  <a:srgbClr val="C00000"/>
                </a:solidFill>
              </a:rPr>
              <a:t>3.125%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724400"/>
            <a:ext cx="8493125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69052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Load – Worst Case Scatter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2971800"/>
          </a:xfrm>
        </p:spPr>
        <p:txBody>
          <a:bodyPr/>
          <a:lstStyle/>
          <a:p>
            <a:r>
              <a:rPr lang="en-US" b="1" dirty="0" smtClean="0"/>
              <a:t>Warp requests 32 scattered 4-byte words</a:t>
            </a:r>
          </a:p>
          <a:p>
            <a:r>
              <a:rPr lang="en-US" b="1" dirty="0" smtClean="0"/>
              <a:t>Addresses fall within </a:t>
            </a:r>
            <a:r>
              <a:rPr lang="en-US" b="1" i="1" dirty="0" smtClean="0"/>
              <a:t>N cache-lines</a:t>
            </a:r>
          </a:p>
          <a:p>
            <a:pPr lvl="1"/>
            <a:r>
              <a:rPr lang="en-US" b="1" dirty="0" smtClean="0"/>
              <a:t>Warp needs 128 bytes</a:t>
            </a:r>
          </a:p>
          <a:p>
            <a:pPr lvl="1"/>
            <a:r>
              <a:rPr lang="en-US" b="1" i="1" dirty="0" smtClean="0"/>
              <a:t>N*128 bytes move across the bus on a miss</a:t>
            </a:r>
          </a:p>
          <a:p>
            <a:pPr lvl="1"/>
            <a:r>
              <a:rPr lang="en-US" b="1" dirty="0" smtClean="0"/>
              <a:t>Bus utilization: </a:t>
            </a:r>
            <a:r>
              <a:rPr lang="en-US" b="1" dirty="0" smtClean="0">
                <a:solidFill>
                  <a:srgbClr val="C00000"/>
                </a:solidFill>
              </a:rPr>
              <a:t>128 / (</a:t>
            </a:r>
            <a:r>
              <a:rPr lang="en-US" b="1" i="1" dirty="0" smtClean="0">
                <a:solidFill>
                  <a:srgbClr val="C00000"/>
                </a:solidFill>
              </a:rPr>
              <a:t>N*128)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86200"/>
            <a:ext cx="83185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064956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Parallelism in the Memory System</a:t>
            </a:r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4208463" y="609600"/>
            <a:ext cx="4783137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/>
              <a:t>Local Memory:   	per-thread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Private per thread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Auto variables, register spill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/>
              <a:t>Shared Memory: 	per-Block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Shared by threads of the same block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Inter-thread communication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/>
              <a:t>Global Memory:   per-application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Shared by all threads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Inter-Grid communication</a:t>
            </a:r>
          </a:p>
        </p:txBody>
      </p:sp>
      <p:grpSp>
        <p:nvGrpSpPr>
          <p:cNvPr id="94213" name="Group 5"/>
          <p:cNvGrpSpPr>
            <a:grpSpLocks/>
          </p:cNvGrpSpPr>
          <p:nvPr/>
        </p:nvGrpSpPr>
        <p:grpSpPr bwMode="auto">
          <a:xfrm>
            <a:off x="374650" y="700088"/>
            <a:ext cx="3027363" cy="1157287"/>
            <a:chOff x="332" y="681"/>
            <a:chExt cx="1907" cy="729"/>
          </a:xfrm>
        </p:grpSpPr>
        <p:grpSp>
          <p:nvGrpSpPr>
            <p:cNvPr id="94214" name="Group 6"/>
            <p:cNvGrpSpPr>
              <a:grpSpLocks/>
            </p:cNvGrpSpPr>
            <p:nvPr/>
          </p:nvGrpSpPr>
          <p:grpSpPr bwMode="auto">
            <a:xfrm>
              <a:off x="332" y="681"/>
              <a:ext cx="596" cy="729"/>
              <a:chOff x="343" y="681"/>
              <a:chExt cx="596" cy="729"/>
            </a:xfrm>
          </p:grpSpPr>
          <p:sp>
            <p:nvSpPr>
              <p:cNvPr id="94215" name="Freeform 7"/>
              <p:cNvSpPr>
                <a:spLocks noChangeAspect="1"/>
              </p:cNvSpPr>
              <p:nvPr/>
            </p:nvSpPr>
            <p:spPr bwMode="auto">
              <a:xfrm>
                <a:off x="600" y="885"/>
                <a:ext cx="81" cy="525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200" y="192"/>
                  </a:cxn>
                  <a:cxn ang="0">
                    <a:pos x="8" y="336"/>
                  </a:cxn>
                  <a:cxn ang="0">
                    <a:pos x="152" y="528"/>
                  </a:cxn>
                  <a:cxn ang="0">
                    <a:pos x="8" y="720"/>
                  </a:cxn>
                  <a:cxn ang="0">
                    <a:pos x="152" y="816"/>
                  </a:cxn>
                  <a:cxn ang="0">
                    <a:pos x="56" y="960"/>
                  </a:cxn>
                  <a:cxn ang="0">
                    <a:pos x="152" y="1104"/>
                  </a:cxn>
                  <a:cxn ang="0">
                    <a:pos x="8" y="1248"/>
                  </a:cxn>
                  <a:cxn ang="0">
                    <a:pos x="104" y="1344"/>
                  </a:cxn>
                  <a:cxn ang="0">
                    <a:pos x="56" y="1536"/>
                  </a:cxn>
                </a:cxnLst>
                <a:rect l="0" t="0" r="r" b="b"/>
                <a:pathLst>
                  <a:path w="208" h="1536">
                    <a:moveTo>
                      <a:pt x="56" y="0"/>
                    </a:moveTo>
                    <a:cubicBezTo>
                      <a:pt x="132" y="68"/>
                      <a:pt x="208" y="136"/>
                      <a:pt x="200" y="192"/>
                    </a:cubicBezTo>
                    <a:cubicBezTo>
                      <a:pt x="192" y="248"/>
                      <a:pt x="16" y="280"/>
                      <a:pt x="8" y="336"/>
                    </a:cubicBezTo>
                    <a:cubicBezTo>
                      <a:pt x="0" y="392"/>
                      <a:pt x="152" y="464"/>
                      <a:pt x="152" y="528"/>
                    </a:cubicBezTo>
                    <a:cubicBezTo>
                      <a:pt x="152" y="592"/>
                      <a:pt x="8" y="672"/>
                      <a:pt x="8" y="720"/>
                    </a:cubicBezTo>
                    <a:cubicBezTo>
                      <a:pt x="8" y="768"/>
                      <a:pt x="144" y="776"/>
                      <a:pt x="152" y="816"/>
                    </a:cubicBezTo>
                    <a:cubicBezTo>
                      <a:pt x="160" y="856"/>
                      <a:pt x="56" y="912"/>
                      <a:pt x="56" y="960"/>
                    </a:cubicBezTo>
                    <a:cubicBezTo>
                      <a:pt x="56" y="1008"/>
                      <a:pt x="160" y="1056"/>
                      <a:pt x="152" y="1104"/>
                    </a:cubicBezTo>
                    <a:cubicBezTo>
                      <a:pt x="144" y="1152"/>
                      <a:pt x="16" y="1208"/>
                      <a:pt x="8" y="1248"/>
                    </a:cubicBezTo>
                    <a:cubicBezTo>
                      <a:pt x="0" y="1288"/>
                      <a:pt x="96" y="1296"/>
                      <a:pt x="104" y="1344"/>
                    </a:cubicBezTo>
                    <a:cubicBezTo>
                      <a:pt x="112" y="1392"/>
                      <a:pt x="40" y="1496"/>
                      <a:pt x="56" y="1536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216" name="Text Box 8"/>
              <p:cNvSpPr txBox="1">
                <a:spLocks noChangeArrowheads="1"/>
              </p:cNvSpPr>
              <p:nvPr/>
            </p:nvSpPr>
            <p:spPr bwMode="auto">
              <a:xfrm>
                <a:off x="343" y="681"/>
                <a:ext cx="596" cy="231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="1">
                    <a:solidFill>
                      <a:schemeClr val="accent2"/>
                    </a:solidFill>
                  </a:rPr>
                  <a:t>Thread</a:t>
                </a:r>
              </a:p>
            </p:txBody>
          </p:sp>
        </p:grpSp>
        <p:sp>
          <p:nvSpPr>
            <p:cNvPr id="94217" name="Rectangle 9"/>
            <p:cNvSpPr>
              <a:spLocks noChangeArrowheads="1"/>
            </p:cNvSpPr>
            <p:nvPr/>
          </p:nvSpPr>
          <p:spPr bwMode="auto">
            <a:xfrm>
              <a:off x="1020" y="1029"/>
              <a:ext cx="1219" cy="265"/>
            </a:xfrm>
            <a:prstGeom prst="rect">
              <a:avLst/>
            </a:prstGeom>
            <a:solidFill>
              <a:srgbClr val="0033CC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Local Memory</a:t>
              </a:r>
            </a:p>
          </p:txBody>
        </p:sp>
        <p:sp>
          <p:nvSpPr>
            <p:cNvPr id="94218" name="Line 10"/>
            <p:cNvSpPr>
              <a:spLocks noChangeShapeType="1"/>
            </p:cNvSpPr>
            <p:nvPr/>
          </p:nvSpPr>
          <p:spPr bwMode="auto">
            <a:xfrm>
              <a:off x="653" y="1161"/>
              <a:ext cx="369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4219" name="Text Box 11"/>
          <p:cNvSpPr txBox="1">
            <a:spLocks noChangeArrowheads="1"/>
          </p:cNvSpPr>
          <p:nvPr/>
        </p:nvSpPr>
        <p:spPr bwMode="auto">
          <a:xfrm>
            <a:off x="392113" y="3802063"/>
            <a:ext cx="911225" cy="3667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chemeClr val="accent2"/>
                </a:solidFill>
              </a:rPr>
              <a:t>Grid 0</a:t>
            </a:r>
          </a:p>
        </p:txBody>
      </p:sp>
      <p:grpSp>
        <p:nvGrpSpPr>
          <p:cNvPr id="94220" name="Group 12"/>
          <p:cNvGrpSpPr>
            <a:grpSpLocks/>
          </p:cNvGrpSpPr>
          <p:nvPr/>
        </p:nvGrpSpPr>
        <p:grpSpPr bwMode="auto">
          <a:xfrm>
            <a:off x="257175" y="4110038"/>
            <a:ext cx="3927475" cy="835025"/>
            <a:chOff x="258" y="2682"/>
            <a:chExt cx="2474" cy="592"/>
          </a:xfrm>
        </p:grpSpPr>
        <p:sp>
          <p:nvSpPr>
            <p:cNvPr id="94221" name="Rectangle 13"/>
            <p:cNvSpPr>
              <a:spLocks noChangeArrowheads="1"/>
            </p:cNvSpPr>
            <p:nvPr/>
          </p:nvSpPr>
          <p:spPr bwMode="auto">
            <a:xfrm>
              <a:off x="258" y="2682"/>
              <a:ext cx="2474" cy="592"/>
            </a:xfrm>
            <a:prstGeom prst="rect">
              <a:avLst/>
            </a:prstGeom>
            <a:noFill/>
            <a:ln w="28575" algn="ctr">
              <a:solidFill>
                <a:srgbClr val="00CC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22" name="Text Box 14"/>
            <p:cNvSpPr txBox="1">
              <a:spLocks noChangeArrowheads="1"/>
            </p:cNvSpPr>
            <p:nvPr/>
          </p:nvSpPr>
          <p:spPr bwMode="auto">
            <a:xfrm>
              <a:off x="1872" y="2909"/>
              <a:ext cx="316" cy="260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b="1"/>
                <a:t>. . .</a:t>
              </a:r>
            </a:p>
          </p:txBody>
        </p:sp>
        <p:grpSp>
          <p:nvGrpSpPr>
            <p:cNvPr id="94223" name="Group 15"/>
            <p:cNvGrpSpPr>
              <a:grpSpLocks/>
            </p:cNvGrpSpPr>
            <p:nvPr/>
          </p:nvGrpSpPr>
          <p:grpSpPr bwMode="auto">
            <a:xfrm>
              <a:off x="313" y="2730"/>
              <a:ext cx="490" cy="497"/>
              <a:chOff x="967" y="1678"/>
              <a:chExt cx="688" cy="700"/>
            </a:xfrm>
          </p:grpSpPr>
          <p:sp>
            <p:nvSpPr>
              <p:cNvPr id="94224" name="Text Box 16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225" name="Group 17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226" name="Freeform 18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27" name="Freeform 19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28" name="Freeform 20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29" name="Freeform 21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0" name="Freeform 22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1" name="Freeform 23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2" name="Freeform 24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3" name="Freeform 25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4" name="Freeform 26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5" name="Freeform 27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36" name="Freeform 28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237" name="Group 29"/>
            <p:cNvGrpSpPr>
              <a:grpSpLocks/>
            </p:cNvGrpSpPr>
            <p:nvPr/>
          </p:nvGrpSpPr>
          <p:grpSpPr bwMode="auto">
            <a:xfrm>
              <a:off x="847" y="2730"/>
              <a:ext cx="490" cy="497"/>
              <a:chOff x="967" y="1678"/>
              <a:chExt cx="688" cy="700"/>
            </a:xfrm>
          </p:grpSpPr>
          <p:sp>
            <p:nvSpPr>
              <p:cNvPr id="94238" name="Text Box 30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239" name="Group 31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240" name="Freeform 32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1" name="Freeform 33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2" name="Freeform 34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3" name="Freeform 35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4" name="Freeform 36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5" name="Freeform 37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6" name="Freeform 38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7" name="Freeform 39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8" name="Freeform 40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49" name="Freeform 41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50" name="Freeform 42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251" name="Group 43"/>
            <p:cNvGrpSpPr>
              <a:grpSpLocks/>
            </p:cNvGrpSpPr>
            <p:nvPr/>
          </p:nvGrpSpPr>
          <p:grpSpPr bwMode="auto">
            <a:xfrm>
              <a:off x="2187" y="2730"/>
              <a:ext cx="490" cy="497"/>
              <a:chOff x="967" y="1678"/>
              <a:chExt cx="688" cy="700"/>
            </a:xfrm>
          </p:grpSpPr>
          <p:sp>
            <p:nvSpPr>
              <p:cNvPr id="94252" name="Text Box 44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253" name="Group 45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254" name="Freeform 46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55" name="Freeform 47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56" name="Freeform 48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57" name="Freeform 49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58" name="Freeform 50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59" name="Freeform 51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60" name="Freeform 52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61" name="Freeform 53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62" name="Freeform 54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63" name="Freeform 55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64" name="Freeform 56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265" name="Group 57"/>
            <p:cNvGrpSpPr>
              <a:grpSpLocks/>
            </p:cNvGrpSpPr>
            <p:nvPr/>
          </p:nvGrpSpPr>
          <p:grpSpPr bwMode="auto">
            <a:xfrm>
              <a:off x="1383" y="2730"/>
              <a:ext cx="489" cy="497"/>
              <a:chOff x="967" y="1678"/>
              <a:chExt cx="688" cy="700"/>
            </a:xfrm>
          </p:grpSpPr>
          <p:sp>
            <p:nvSpPr>
              <p:cNvPr id="94266" name="Text Box 58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267" name="Group 59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268" name="Freeform 60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69" name="Freeform 61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0" name="Freeform 62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1" name="Freeform 63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2" name="Freeform 64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3" name="Freeform 65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4" name="Freeform 66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5" name="Freeform 67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6" name="Freeform 68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7" name="Freeform 69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78" name="Freeform 70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94279" name="Rectangle 71"/>
          <p:cNvSpPr>
            <a:spLocks noChangeArrowheads="1"/>
          </p:cNvSpPr>
          <p:nvPr/>
        </p:nvSpPr>
        <p:spPr bwMode="auto">
          <a:xfrm>
            <a:off x="4797425" y="4081463"/>
            <a:ext cx="1676400" cy="2078037"/>
          </a:xfrm>
          <a:prstGeom prst="rect">
            <a:avLst/>
          </a:prstGeom>
          <a:solidFill>
            <a:srgbClr val="0033CC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  <a:spcBef>
                <a:spcPct val="10000"/>
              </a:spcBef>
            </a:pPr>
            <a:r>
              <a:rPr lang="en-US" b="1"/>
              <a:t>Global</a:t>
            </a:r>
          </a:p>
          <a:p>
            <a:pPr algn="ctr">
              <a:lnSpc>
                <a:spcPct val="85000"/>
              </a:lnSpc>
              <a:spcBef>
                <a:spcPct val="10000"/>
              </a:spcBef>
            </a:pPr>
            <a:r>
              <a:rPr lang="en-US" b="1"/>
              <a:t>Memory</a:t>
            </a:r>
          </a:p>
        </p:txBody>
      </p:sp>
      <p:grpSp>
        <p:nvGrpSpPr>
          <p:cNvPr id="94280" name="Group 72"/>
          <p:cNvGrpSpPr>
            <a:grpSpLocks/>
          </p:cNvGrpSpPr>
          <p:nvPr/>
        </p:nvGrpSpPr>
        <p:grpSpPr bwMode="auto">
          <a:xfrm>
            <a:off x="257175" y="5319713"/>
            <a:ext cx="3927475" cy="833437"/>
            <a:chOff x="258" y="2682"/>
            <a:chExt cx="2474" cy="592"/>
          </a:xfrm>
        </p:grpSpPr>
        <p:sp>
          <p:nvSpPr>
            <p:cNvPr id="94281" name="Rectangle 73"/>
            <p:cNvSpPr>
              <a:spLocks noChangeArrowheads="1"/>
            </p:cNvSpPr>
            <p:nvPr/>
          </p:nvSpPr>
          <p:spPr bwMode="auto">
            <a:xfrm>
              <a:off x="258" y="2682"/>
              <a:ext cx="2474" cy="592"/>
            </a:xfrm>
            <a:prstGeom prst="rect">
              <a:avLst/>
            </a:prstGeom>
            <a:noFill/>
            <a:ln w="28575" algn="ctr">
              <a:solidFill>
                <a:srgbClr val="00CC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82" name="Text Box 74"/>
            <p:cNvSpPr txBox="1">
              <a:spLocks noChangeArrowheads="1"/>
            </p:cNvSpPr>
            <p:nvPr/>
          </p:nvSpPr>
          <p:spPr bwMode="auto">
            <a:xfrm>
              <a:off x="1872" y="2910"/>
              <a:ext cx="316" cy="260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b="1"/>
                <a:t>. . .</a:t>
              </a:r>
            </a:p>
          </p:txBody>
        </p:sp>
        <p:grpSp>
          <p:nvGrpSpPr>
            <p:cNvPr id="94283" name="Group 75"/>
            <p:cNvGrpSpPr>
              <a:grpSpLocks/>
            </p:cNvGrpSpPr>
            <p:nvPr/>
          </p:nvGrpSpPr>
          <p:grpSpPr bwMode="auto">
            <a:xfrm>
              <a:off x="313" y="2730"/>
              <a:ext cx="490" cy="497"/>
              <a:chOff x="967" y="1678"/>
              <a:chExt cx="688" cy="700"/>
            </a:xfrm>
          </p:grpSpPr>
          <p:sp>
            <p:nvSpPr>
              <p:cNvPr id="94284" name="Text Box 76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285" name="Group 77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286" name="Freeform 78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87" name="Freeform 79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88" name="Freeform 80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89" name="Freeform 81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0" name="Freeform 82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1" name="Freeform 83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2" name="Freeform 84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3" name="Freeform 85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4" name="Freeform 86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5" name="Freeform 87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296" name="Freeform 88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297" name="Group 89"/>
            <p:cNvGrpSpPr>
              <a:grpSpLocks/>
            </p:cNvGrpSpPr>
            <p:nvPr/>
          </p:nvGrpSpPr>
          <p:grpSpPr bwMode="auto">
            <a:xfrm>
              <a:off x="847" y="2730"/>
              <a:ext cx="490" cy="497"/>
              <a:chOff x="967" y="1678"/>
              <a:chExt cx="688" cy="700"/>
            </a:xfrm>
          </p:grpSpPr>
          <p:sp>
            <p:nvSpPr>
              <p:cNvPr id="94298" name="Text Box 90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299" name="Group 91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300" name="Freeform 92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1" name="Freeform 93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2" name="Freeform 94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3" name="Freeform 95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4" name="Freeform 96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5" name="Freeform 97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6" name="Freeform 98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7" name="Freeform 99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8" name="Freeform 100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09" name="Freeform 101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10" name="Freeform 102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311" name="Group 103"/>
            <p:cNvGrpSpPr>
              <a:grpSpLocks/>
            </p:cNvGrpSpPr>
            <p:nvPr/>
          </p:nvGrpSpPr>
          <p:grpSpPr bwMode="auto">
            <a:xfrm>
              <a:off x="2187" y="2730"/>
              <a:ext cx="490" cy="497"/>
              <a:chOff x="967" y="1678"/>
              <a:chExt cx="688" cy="700"/>
            </a:xfrm>
          </p:grpSpPr>
          <p:sp>
            <p:nvSpPr>
              <p:cNvPr id="94312" name="Text Box 104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313" name="Group 105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314" name="Freeform 106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15" name="Freeform 107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16" name="Freeform 108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17" name="Freeform 109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18" name="Freeform 110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19" name="Freeform 111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20" name="Freeform 112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21" name="Freeform 113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22" name="Freeform 114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23" name="Freeform 115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24" name="Freeform 116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94325" name="Group 117"/>
            <p:cNvGrpSpPr>
              <a:grpSpLocks/>
            </p:cNvGrpSpPr>
            <p:nvPr/>
          </p:nvGrpSpPr>
          <p:grpSpPr bwMode="auto">
            <a:xfrm>
              <a:off x="1383" y="2730"/>
              <a:ext cx="489" cy="497"/>
              <a:chOff x="967" y="1678"/>
              <a:chExt cx="688" cy="700"/>
            </a:xfrm>
          </p:grpSpPr>
          <p:sp>
            <p:nvSpPr>
              <p:cNvPr id="94326" name="Text Box 118"/>
              <p:cNvSpPr txBox="1">
                <a:spLocks noChangeArrowheads="1"/>
              </p:cNvSpPr>
              <p:nvPr/>
            </p:nvSpPr>
            <p:spPr bwMode="auto">
              <a:xfrm>
                <a:off x="967" y="1678"/>
                <a:ext cx="688" cy="700"/>
              </a:xfrm>
              <a:prstGeom prst="rect">
                <a:avLst/>
              </a:prstGeom>
              <a:noFill/>
              <a:ln w="19050">
                <a:solidFill>
                  <a:srgbClr val="00CC00"/>
                </a:solidFill>
                <a:miter lim="800000"/>
                <a:headEnd/>
                <a:tailEnd/>
              </a:ln>
              <a:effectLst/>
            </p:spPr>
            <p:txBody>
              <a:bodyPr lIns="0" rIns="0"/>
              <a:lstStyle/>
              <a:p>
                <a:pPr algn="ctr">
                  <a:lnSpc>
                    <a:spcPct val="85000"/>
                  </a:lnSpc>
                  <a:spcBef>
                    <a:spcPct val="10000"/>
                  </a:spcBef>
                </a:pPr>
                <a:endParaRPr lang="en-US" sz="1200" b="1"/>
              </a:p>
            </p:txBody>
          </p:sp>
          <p:grpSp>
            <p:nvGrpSpPr>
              <p:cNvPr id="94327" name="Group 119"/>
              <p:cNvGrpSpPr>
                <a:grpSpLocks/>
              </p:cNvGrpSpPr>
              <p:nvPr/>
            </p:nvGrpSpPr>
            <p:grpSpPr bwMode="auto">
              <a:xfrm>
                <a:off x="1035" y="1764"/>
                <a:ext cx="552" cy="529"/>
                <a:chOff x="1045" y="1780"/>
                <a:chExt cx="806" cy="773"/>
              </a:xfrm>
            </p:grpSpPr>
            <p:sp>
              <p:nvSpPr>
                <p:cNvPr id="94328" name="Freeform 120"/>
                <p:cNvSpPr>
                  <a:spLocks/>
                </p:cNvSpPr>
                <p:nvPr/>
              </p:nvSpPr>
              <p:spPr bwMode="auto">
                <a:xfrm>
                  <a:off x="1045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29" name="Freeform 121"/>
                <p:cNvSpPr>
                  <a:spLocks/>
                </p:cNvSpPr>
                <p:nvPr/>
              </p:nvSpPr>
              <p:spPr bwMode="auto">
                <a:xfrm>
                  <a:off x="1116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0" name="Freeform 122"/>
                <p:cNvSpPr>
                  <a:spLocks/>
                </p:cNvSpPr>
                <p:nvPr/>
              </p:nvSpPr>
              <p:spPr bwMode="auto">
                <a:xfrm>
                  <a:off x="1181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1" name="Freeform 123"/>
                <p:cNvSpPr>
                  <a:spLocks/>
                </p:cNvSpPr>
                <p:nvPr/>
              </p:nvSpPr>
              <p:spPr bwMode="auto">
                <a:xfrm>
                  <a:off x="1247" y="1780"/>
                  <a:ext cx="147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2" name="Freeform 124"/>
                <p:cNvSpPr>
                  <a:spLocks/>
                </p:cNvSpPr>
                <p:nvPr/>
              </p:nvSpPr>
              <p:spPr bwMode="auto">
                <a:xfrm>
                  <a:off x="1312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3" name="Freeform 125"/>
                <p:cNvSpPr>
                  <a:spLocks/>
                </p:cNvSpPr>
                <p:nvPr/>
              </p:nvSpPr>
              <p:spPr bwMode="auto">
                <a:xfrm>
                  <a:off x="1378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4" name="Freeform 126"/>
                <p:cNvSpPr>
                  <a:spLocks/>
                </p:cNvSpPr>
                <p:nvPr/>
              </p:nvSpPr>
              <p:spPr bwMode="auto">
                <a:xfrm>
                  <a:off x="1443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5" name="Freeform 127"/>
                <p:cNvSpPr>
                  <a:spLocks/>
                </p:cNvSpPr>
                <p:nvPr/>
              </p:nvSpPr>
              <p:spPr bwMode="auto">
                <a:xfrm>
                  <a:off x="1509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6" name="Freeform 128"/>
                <p:cNvSpPr>
                  <a:spLocks/>
                </p:cNvSpPr>
                <p:nvPr/>
              </p:nvSpPr>
              <p:spPr bwMode="auto">
                <a:xfrm>
                  <a:off x="1574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7" name="Freeform 129"/>
                <p:cNvSpPr>
                  <a:spLocks/>
                </p:cNvSpPr>
                <p:nvPr/>
              </p:nvSpPr>
              <p:spPr bwMode="auto">
                <a:xfrm>
                  <a:off x="1640" y="1780"/>
                  <a:ext cx="145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338" name="Freeform 130"/>
                <p:cNvSpPr>
                  <a:spLocks/>
                </p:cNvSpPr>
                <p:nvPr/>
              </p:nvSpPr>
              <p:spPr bwMode="auto">
                <a:xfrm>
                  <a:off x="1705" y="1780"/>
                  <a:ext cx="146" cy="773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200" y="192"/>
                    </a:cxn>
                    <a:cxn ang="0">
                      <a:pos x="8" y="336"/>
                    </a:cxn>
                    <a:cxn ang="0">
                      <a:pos x="152" y="528"/>
                    </a:cxn>
                    <a:cxn ang="0">
                      <a:pos x="8" y="720"/>
                    </a:cxn>
                    <a:cxn ang="0">
                      <a:pos x="152" y="816"/>
                    </a:cxn>
                    <a:cxn ang="0">
                      <a:pos x="56" y="960"/>
                    </a:cxn>
                    <a:cxn ang="0">
                      <a:pos x="152" y="1104"/>
                    </a:cxn>
                    <a:cxn ang="0">
                      <a:pos x="8" y="1248"/>
                    </a:cxn>
                    <a:cxn ang="0">
                      <a:pos x="104" y="1344"/>
                    </a:cxn>
                    <a:cxn ang="0">
                      <a:pos x="56" y="1536"/>
                    </a:cxn>
                  </a:cxnLst>
                  <a:rect l="0" t="0" r="r" b="b"/>
                  <a:pathLst>
                    <a:path w="208" h="1536">
                      <a:moveTo>
                        <a:pt x="56" y="0"/>
                      </a:moveTo>
                      <a:cubicBezTo>
                        <a:pt x="132" y="68"/>
                        <a:pt x="208" y="136"/>
                        <a:pt x="200" y="192"/>
                      </a:cubicBezTo>
                      <a:cubicBezTo>
                        <a:pt x="192" y="248"/>
                        <a:pt x="16" y="280"/>
                        <a:pt x="8" y="336"/>
                      </a:cubicBezTo>
                      <a:cubicBezTo>
                        <a:pt x="0" y="392"/>
                        <a:pt x="152" y="464"/>
                        <a:pt x="152" y="528"/>
                      </a:cubicBezTo>
                      <a:cubicBezTo>
                        <a:pt x="152" y="592"/>
                        <a:pt x="8" y="672"/>
                        <a:pt x="8" y="720"/>
                      </a:cubicBezTo>
                      <a:cubicBezTo>
                        <a:pt x="8" y="768"/>
                        <a:pt x="144" y="776"/>
                        <a:pt x="152" y="816"/>
                      </a:cubicBezTo>
                      <a:cubicBezTo>
                        <a:pt x="160" y="856"/>
                        <a:pt x="56" y="912"/>
                        <a:pt x="56" y="960"/>
                      </a:cubicBezTo>
                      <a:cubicBezTo>
                        <a:pt x="56" y="1008"/>
                        <a:pt x="160" y="1056"/>
                        <a:pt x="152" y="1104"/>
                      </a:cubicBezTo>
                      <a:cubicBezTo>
                        <a:pt x="144" y="1152"/>
                        <a:pt x="16" y="1208"/>
                        <a:pt x="8" y="1248"/>
                      </a:cubicBezTo>
                      <a:cubicBezTo>
                        <a:pt x="0" y="1288"/>
                        <a:pt x="96" y="1296"/>
                        <a:pt x="104" y="1344"/>
                      </a:cubicBezTo>
                      <a:cubicBezTo>
                        <a:pt x="112" y="1392"/>
                        <a:pt x="40" y="1496"/>
                        <a:pt x="56" y="1536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94339" name="Text Box 131"/>
          <p:cNvSpPr txBox="1">
            <a:spLocks noChangeArrowheads="1"/>
          </p:cNvSpPr>
          <p:nvPr/>
        </p:nvSpPr>
        <p:spPr bwMode="auto">
          <a:xfrm>
            <a:off x="392113" y="5024438"/>
            <a:ext cx="911225" cy="3667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chemeClr val="accent2"/>
                </a:solidFill>
              </a:rPr>
              <a:t>Grid 1</a:t>
            </a:r>
          </a:p>
        </p:txBody>
      </p:sp>
      <p:sp>
        <p:nvSpPr>
          <p:cNvPr id="94340" name="Line 132"/>
          <p:cNvSpPr>
            <a:spLocks noChangeShapeType="1"/>
          </p:cNvSpPr>
          <p:nvPr/>
        </p:nvSpPr>
        <p:spPr bwMode="auto">
          <a:xfrm>
            <a:off x="4203700" y="4527550"/>
            <a:ext cx="585788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4341" name="Line 133"/>
          <p:cNvSpPr>
            <a:spLocks noChangeShapeType="1"/>
          </p:cNvSpPr>
          <p:nvPr/>
        </p:nvSpPr>
        <p:spPr bwMode="auto">
          <a:xfrm>
            <a:off x="4203700" y="5737225"/>
            <a:ext cx="585788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4342" name="Line 134"/>
          <p:cNvSpPr>
            <a:spLocks noChangeShapeType="1"/>
          </p:cNvSpPr>
          <p:nvPr/>
        </p:nvSpPr>
        <p:spPr bwMode="auto">
          <a:xfrm>
            <a:off x="6742113" y="4110038"/>
            <a:ext cx="0" cy="203835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stealth" w="med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4343" name="Text Box 135"/>
          <p:cNvSpPr txBox="1">
            <a:spLocks noChangeArrowheads="1"/>
          </p:cNvSpPr>
          <p:nvPr/>
        </p:nvSpPr>
        <p:spPr bwMode="auto">
          <a:xfrm>
            <a:off x="6858000" y="4800600"/>
            <a:ext cx="1708150" cy="91598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Sequential</a:t>
            </a:r>
          </a:p>
          <a:p>
            <a:r>
              <a:rPr lang="en-US" b="1">
                <a:solidFill>
                  <a:schemeClr val="accent2"/>
                </a:solidFill>
              </a:rPr>
              <a:t>Grids</a:t>
            </a:r>
          </a:p>
          <a:p>
            <a:r>
              <a:rPr lang="en-US" b="1">
                <a:solidFill>
                  <a:schemeClr val="accent2"/>
                </a:solidFill>
              </a:rPr>
              <a:t>in Time</a:t>
            </a:r>
          </a:p>
        </p:txBody>
      </p:sp>
      <p:grpSp>
        <p:nvGrpSpPr>
          <p:cNvPr id="94344" name="Group 136"/>
          <p:cNvGrpSpPr>
            <a:grpSpLocks/>
          </p:cNvGrpSpPr>
          <p:nvPr/>
        </p:nvGrpSpPr>
        <p:grpSpPr bwMode="auto">
          <a:xfrm>
            <a:off x="301625" y="1968500"/>
            <a:ext cx="3162300" cy="1443038"/>
            <a:chOff x="286" y="1480"/>
            <a:chExt cx="1992" cy="909"/>
          </a:xfrm>
        </p:grpSpPr>
        <p:grpSp>
          <p:nvGrpSpPr>
            <p:cNvPr id="94345" name="Group 137"/>
            <p:cNvGrpSpPr>
              <a:grpSpLocks/>
            </p:cNvGrpSpPr>
            <p:nvPr/>
          </p:nvGrpSpPr>
          <p:grpSpPr bwMode="auto">
            <a:xfrm>
              <a:off x="286" y="1480"/>
              <a:ext cx="688" cy="909"/>
              <a:chOff x="286" y="1620"/>
              <a:chExt cx="688" cy="909"/>
            </a:xfrm>
          </p:grpSpPr>
          <p:grpSp>
            <p:nvGrpSpPr>
              <p:cNvPr id="94346" name="Group 138"/>
              <p:cNvGrpSpPr>
                <a:grpSpLocks/>
              </p:cNvGrpSpPr>
              <p:nvPr/>
            </p:nvGrpSpPr>
            <p:grpSpPr bwMode="auto">
              <a:xfrm>
                <a:off x="286" y="1829"/>
                <a:ext cx="688" cy="700"/>
                <a:chOff x="967" y="1678"/>
                <a:chExt cx="688" cy="700"/>
              </a:xfrm>
            </p:grpSpPr>
            <p:sp>
              <p:nvSpPr>
                <p:cNvPr id="94347" name="Text Box 139"/>
                <p:cNvSpPr txBox="1">
                  <a:spLocks noChangeArrowheads="1"/>
                </p:cNvSpPr>
                <p:nvPr/>
              </p:nvSpPr>
              <p:spPr bwMode="auto">
                <a:xfrm>
                  <a:off x="967" y="1678"/>
                  <a:ext cx="688" cy="700"/>
                </a:xfrm>
                <a:prstGeom prst="rect">
                  <a:avLst/>
                </a:prstGeom>
                <a:noFill/>
                <a:ln w="28575">
                  <a:solidFill>
                    <a:srgbClr val="00CC00"/>
                  </a:solidFill>
                  <a:miter lim="800000"/>
                  <a:headEnd/>
                  <a:tailEnd/>
                </a:ln>
                <a:effectLst/>
              </p:spPr>
              <p:txBody>
                <a:bodyPr lIns="0" rIns="0"/>
                <a:lstStyle/>
                <a:p>
                  <a:pPr algn="ctr">
                    <a:lnSpc>
                      <a:spcPct val="85000"/>
                    </a:lnSpc>
                    <a:spcBef>
                      <a:spcPct val="10000"/>
                    </a:spcBef>
                  </a:pPr>
                  <a:endParaRPr lang="en-US" sz="1200" b="1"/>
                </a:p>
              </p:txBody>
            </p:sp>
            <p:grpSp>
              <p:nvGrpSpPr>
                <p:cNvPr id="94348" name="Group 140"/>
                <p:cNvGrpSpPr>
                  <a:grpSpLocks/>
                </p:cNvGrpSpPr>
                <p:nvPr/>
              </p:nvGrpSpPr>
              <p:grpSpPr bwMode="auto">
                <a:xfrm>
                  <a:off x="1035" y="1764"/>
                  <a:ext cx="552" cy="529"/>
                  <a:chOff x="1045" y="1780"/>
                  <a:chExt cx="806" cy="773"/>
                </a:xfrm>
              </p:grpSpPr>
              <p:sp>
                <p:nvSpPr>
                  <p:cNvPr id="94349" name="Freeform 141"/>
                  <p:cNvSpPr>
                    <a:spLocks/>
                  </p:cNvSpPr>
                  <p:nvPr/>
                </p:nvSpPr>
                <p:spPr bwMode="auto">
                  <a:xfrm>
                    <a:off x="1045" y="1780"/>
                    <a:ext cx="147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0" name="Freeform 142"/>
                  <p:cNvSpPr>
                    <a:spLocks/>
                  </p:cNvSpPr>
                  <p:nvPr/>
                </p:nvSpPr>
                <p:spPr bwMode="auto">
                  <a:xfrm>
                    <a:off x="1116" y="1780"/>
                    <a:ext cx="147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1" name="Freeform 143"/>
                  <p:cNvSpPr>
                    <a:spLocks/>
                  </p:cNvSpPr>
                  <p:nvPr/>
                </p:nvSpPr>
                <p:spPr bwMode="auto">
                  <a:xfrm>
                    <a:off x="1181" y="1780"/>
                    <a:ext cx="147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2" name="Freeform 144"/>
                  <p:cNvSpPr>
                    <a:spLocks/>
                  </p:cNvSpPr>
                  <p:nvPr/>
                </p:nvSpPr>
                <p:spPr bwMode="auto">
                  <a:xfrm>
                    <a:off x="1247" y="1780"/>
                    <a:ext cx="147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3" name="Freeform 145"/>
                  <p:cNvSpPr>
                    <a:spLocks/>
                  </p:cNvSpPr>
                  <p:nvPr/>
                </p:nvSpPr>
                <p:spPr bwMode="auto">
                  <a:xfrm>
                    <a:off x="1312" y="1780"/>
                    <a:ext cx="146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4" name="Freeform 146"/>
                  <p:cNvSpPr>
                    <a:spLocks/>
                  </p:cNvSpPr>
                  <p:nvPr/>
                </p:nvSpPr>
                <p:spPr bwMode="auto">
                  <a:xfrm>
                    <a:off x="1378" y="1780"/>
                    <a:ext cx="146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5" name="Freeform 147"/>
                  <p:cNvSpPr>
                    <a:spLocks/>
                  </p:cNvSpPr>
                  <p:nvPr/>
                </p:nvSpPr>
                <p:spPr bwMode="auto">
                  <a:xfrm>
                    <a:off x="1443" y="1780"/>
                    <a:ext cx="146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6" name="Freeform 148"/>
                  <p:cNvSpPr>
                    <a:spLocks/>
                  </p:cNvSpPr>
                  <p:nvPr/>
                </p:nvSpPr>
                <p:spPr bwMode="auto">
                  <a:xfrm>
                    <a:off x="1509" y="1780"/>
                    <a:ext cx="146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7" name="Freeform 149"/>
                  <p:cNvSpPr>
                    <a:spLocks/>
                  </p:cNvSpPr>
                  <p:nvPr/>
                </p:nvSpPr>
                <p:spPr bwMode="auto">
                  <a:xfrm>
                    <a:off x="1574" y="1780"/>
                    <a:ext cx="146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8" name="Freeform 150"/>
                  <p:cNvSpPr>
                    <a:spLocks/>
                  </p:cNvSpPr>
                  <p:nvPr/>
                </p:nvSpPr>
                <p:spPr bwMode="auto">
                  <a:xfrm>
                    <a:off x="1640" y="1780"/>
                    <a:ext cx="145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4359" name="Freeform 151"/>
                  <p:cNvSpPr>
                    <a:spLocks/>
                  </p:cNvSpPr>
                  <p:nvPr/>
                </p:nvSpPr>
                <p:spPr bwMode="auto">
                  <a:xfrm>
                    <a:off x="1705" y="1780"/>
                    <a:ext cx="146" cy="773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200" y="192"/>
                      </a:cxn>
                      <a:cxn ang="0">
                        <a:pos x="8" y="336"/>
                      </a:cxn>
                      <a:cxn ang="0">
                        <a:pos x="152" y="528"/>
                      </a:cxn>
                      <a:cxn ang="0">
                        <a:pos x="8" y="720"/>
                      </a:cxn>
                      <a:cxn ang="0">
                        <a:pos x="152" y="816"/>
                      </a:cxn>
                      <a:cxn ang="0">
                        <a:pos x="56" y="960"/>
                      </a:cxn>
                      <a:cxn ang="0">
                        <a:pos x="152" y="1104"/>
                      </a:cxn>
                      <a:cxn ang="0">
                        <a:pos x="8" y="1248"/>
                      </a:cxn>
                      <a:cxn ang="0">
                        <a:pos x="104" y="1344"/>
                      </a:cxn>
                      <a:cxn ang="0">
                        <a:pos x="56" y="1536"/>
                      </a:cxn>
                    </a:cxnLst>
                    <a:rect l="0" t="0" r="r" b="b"/>
                    <a:pathLst>
                      <a:path w="208" h="1536">
                        <a:moveTo>
                          <a:pt x="56" y="0"/>
                        </a:moveTo>
                        <a:cubicBezTo>
                          <a:pt x="132" y="68"/>
                          <a:pt x="208" y="136"/>
                          <a:pt x="200" y="192"/>
                        </a:cubicBezTo>
                        <a:cubicBezTo>
                          <a:pt x="192" y="248"/>
                          <a:pt x="16" y="280"/>
                          <a:pt x="8" y="336"/>
                        </a:cubicBezTo>
                        <a:cubicBezTo>
                          <a:pt x="0" y="392"/>
                          <a:pt x="152" y="464"/>
                          <a:pt x="152" y="528"/>
                        </a:cubicBezTo>
                        <a:cubicBezTo>
                          <a:pt x="152" y="592"/>
                          <a:pt x="8" y="672"/>
                          <a:pt x="8" y="720"/>
                        </a:cubicBezTo>
                        <a:cubicBezTo>
                          <a:pt x="8" y="768"/>
                          <a:pt x="144" y="776"/>
                          <a:pt x="152" y="816"/>
                        </a:cubicBezTo>
                        <a:cubicBezTo>
                          <a:pt x="160" y="856"/>
                          <a:pt x="56" y="912"/>
                          <a:pt x="56" y="960"/>
                        </a:cubicBezTo>
                        <a:cubicBezTo>
                          <a:pt x="56" y="1008"/>
                          <a:pt x="160" y="1056"/>
                          <a:pt x="152" y="1104"/>
                        </a:cubicBezTo>
                        <a:cubicBezTo>
                          <a:pt x="144" y="1152"/>
                          <a:pt x="16" y="1208"/>
                          <a:pt x="8" y="1248"/>
                        </a:cubicBezTo>
                        <a:cubicBezTo>
                          <a:pt x="0" y="1288"/>
                          <a:pt x="96" y="1296"/>
                          <a:pt x="104" y="1344"/>
                        </a:cubicBezTo>
                        <a:cubicBezTo>
                          <a:pt x="112" y="1392"/>
                          <a:pt x="40" y="1496"/>
                          <a:pt x="56" y="1536"/>
                        </a:cubicBezTo>
                      </a:path>
                    </a:pathLst>
                  </a:custGeom>
                  <a:noFill/>
                  <a:ln w="19050" cmpd="sng">
                    <a:solidFill>
                      <a:schemeClr val="tx1"/>
                    </a:solidFill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4360" name="Text Box 152"/>
              <p:cNvSpPr txBox="1">
                <a:spLocks noChangeArrowheads="1"/>
              </p:cNvSpPr>
              <p:nvPr/>
            </p:nvSpPr>
            <p:spPr bwMode="auto">
              <a:xfrm>
                <a:off x="376" y="1620"/>
                <a:ext cx="508" cy="231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b="1">
                    <a:solidFill>
                      <a:schemeClr val="accent2"/>
                    </a:solidFill>
                  </a:rPr>
                  <a:t>Block</a:t>
                </a:r>
              </a:p>
            </p:txBody>
          </p:sp>
        </p:grpSp>
        <p:sp>
          <p:nvSpPr>
            <p:cNvPr id="94361" name="Rectangle 153"/>
            <p:cNvSpPr>
              <a:spLocks noChangeArrowheads="1"/>
            </p:cNvSpPr>
            <p:nvPr/>
          </p:nvSpPr>
          <p:spPr bwMode="auto">
            <a:xfrm>
              <a:off x="1355" y="1799"/>
              <a:ext cx="923" cy="480"/>
            </a:xfrm>
            <a:prstGeom prst="rect">
              <a:avLst/>
            </a:prstGeom>
            <a:solidFill>
              <a:srgbClr val="0033CC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Shared</a:t>
              </a:r>
            </a:p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Memory</a:t>
              </a:r>
            </a:p>
          </p:txBody>
        </p:sp>
        <p:grpSp>
          <p:nvGrpSpPr>
            <p:cNvPr id="94362" name="Group 154"/>
            <p:cNvGrpSpPr>
              <a:grpSpLocks/>
            </p:cNvGrpSpPr>
            <p:nvPr/>
          </p:nvGrpSpPr>
          <p:grpSpPr bwMode="auto">
            <a:xfrm>
              <a:off x="977" y="1849"/>
              <a:ext cx="369" cy="380"/>
              <a:chOff x="977" y="1843"/>
              <a:chExt cx="369" cy="380"/>
            </a:xfrm>
          </p:grpSpPr>
          <p:sp>
            <p:nvSpPr>
              <p:cNvPr id="94363" name="Line 155"/>
              <p:cNvSpPr>
                <a:spLocks noChangeShapeType="1"/>
              </p:cNvSpPr>
              <p:nvPr/>
            </p:nvSpPr>
            <p:spPr bwMode="auto">
              <a:xfrm>
                <a:off x="977" y="2033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4" name="Line 156"/>
              <p:cNvSpPr>
                <a:spLocks noChangeShapeType="1"/>
              </p:cNvSpPr>
              <p:nvPr/>
            </p:nvSpPr>
            <p:spPr bwMode="auto">
              <a:xfrm>
                <a:off x="977" y="1969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5" name="Line 157"/>
              <p:cNvSpPr>
                <a:spLocks noChangeShapeType="1"/>
              </p:cNvSpPr>
              <p:nvPr/>
            </p:nvSpPr>
            <p:spPr bwMode="auto">
              <a:xfrm>
                <a:off x="977" y="1906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6" name="Line 158"/>
              <p:cNvSpPr>
                <a:spLocks noChangeShapeType="1"/>
              </p:cNvSpPr>
              <p:nvPr/>
            </p:nvSpPr>
            <p:spPr bwMode="auto">
              <a:xfrm>
                <a:off x="977" y="2096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7" name="Line 159"/>
              <p:cNvSpPr>
                <a:spLocks noChangeShapeType="1"/>
              </p:cNvSpPr>
              <p:nvPr/>
            </p:nvSpPr>
            <p:spPr bwMode="auto">
              <a:xfrm>
                <a:off x="977" y="2159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8" name="Line 160"/>
              <p:cNvSpPr>
                <a:spLocks noChangeShapeType="1"/>
              </p:cNvSpPr>
              <p:nvPr/>
            </p:nvSpPr>
            <p:spPr bwMode="auto">
              <a:xfrm>
                <a:off x="977" y="1843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369" name="Line 161"/>
              <p:cNvSpPr>
                <a:spLocks noChangeShapeType="1"/>
              </p:cNvSpPr>
              <p:nvPr/>
            </p:nvSpPr>
            <p:spPr bwMode="auto">
              <a:xfrm>
                <a:off x="977" y="2223"/>
                <a:ext cx="36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7530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view: Memory Model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85800"/>
            <a:ext cx="8186738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SM Memory Architecture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Threads in a Block share data &amp; results</a:t>
            </a:r>
          </a:p>
          <a:p>
            <a:pPr lvl="1"/>
            <a:r>
              <a:rPr lang="en-US"/>
              <a:t>In Memory and Shared Memory</a:t>
            </a:r>
          </a:p>
          <a:p>
            <a:pPr lvl="1"/>
            <a:r>
              <a:rPr lang="en-US"/>
              <a:t>Synchronize at barrier instruction</a:t>
            </a:r>
          </a:p>
          <a:p>
            <a:pPr lvl="1"/>
            <a:endParaRPr lang="en-US"/>
          </a:p>
          <a:p>
            <a:r>
              <a:rPr lang="en-US"/>
              <a:t>Per-Block Shared Memory Allocation</a:t>
            </a:r>
          </a:p>
          <a:p>
            <a:pPr lvl="1"/>
            <a:r>
              <a:rPr lang="en-US"/>
              <a:t>Keeps data close to processor</a:t>
            </a:r>
          </a:p>
          <a:p>
            <a:pPr lvl="1"/>
            <a:r>
              <a:rPr lang="en-US"/>
              <a:t>Minimize trips to global Memory</a:t>
            </a:r>
          </a:p>
          <a:p>
            <a:pPr lvl="1"/>
            <a:r>
              <a:rPr lang="en-US"/>
              <a:t>SM Shared Memory dynamically allocated to Blocks, one of the limiting resources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99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SM Register File</a:t>
            </a: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685800" y="1524000"/>
            <a:ext cx="599916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/>
              <a:t>Register File (RF)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 smtClean="0"/>
              <a:t>256KB</a:t>
            </a:r>
            <a:endParaRPr lang="en-US" sz="2400" dirty="0"/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 smtClean="0"/>
              <a:t>64K 32-bit </a:t>
            </a:r>
            <a:r>
              <a:rPr lang="en-US" sz="2400" dirty="0"/>
              <a:t>registers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/>
              <a:t>Provides 4 operands/clock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/>
              <a:t>TEX pipe can also read/write RF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Load/Store </a:t>
            </a:r>
            <a:r>
              <a:rPr lang="en-US" sz="2800" dirty="0"/>
              <a:t>pipe can also read/write RF</a:t>
            </a:r>
          </a:p>
        </p:txBody>
      </p:sp>
      <p:sp>
        <p:nvSpPr>
          <p:cNvPr id="96261" name="AutoShape 5"/>
          <p:cNvSpPr>
            <a:spLocks noChangeAspect="1" noChangeArrowheads="1" noTextEdit="1"/>
          </p:cNvSpPr>
          <p:nvPr/>
        </p:nvSpPr>
        <p:spPr bwMode="auto">
          <a:xfrm>
            <a:off x="6705600" y="1719263"/>
            <a:ext cx="20383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7081838" y="3219450"/>
            <a:ext cx="1639887" cy="546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7081838" y="3219450"/>
            <a:ext cx="1639887" cy="54610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4" name="Rectangle 8"/>
          <p:cNvSpPr>
            <a:spLocks noChangeArrowheads="1"/>
          </p:cNvSpPr>
          <p:nvPr/>
        </p:nvSpPr>
        <p:spPr bwMode="auto">
          <a:xfrm>
            <a:off x="7112000" y="1741488"/>
            <a:ext cx="1579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7112000" y="1741488"/>
            <a:ext cx="15795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6" name="Rectangle 10"/>
          <p:cNvSpPr>
            <a:spLocks noChangeArrowheads="1"/>
          </p:cNvSpPr>
          <p:nvPr/>
        </p:nvSpPr>
        <p:spPr bwMode="auto">
          <a:xfrm>
            <a:off x="7835900" y="1792288"/>
            <a:ext cx="428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I</a:t>
            </a:r>
            <a:endParaRPr lang="en-US" sz="2000"/>
          </a:p>
        </p:txBody>
      </p:sp>
      <p:sp>
        <p:nvSpPr>
          <p:cNvPr id="96267" name="Rectangle 11"/>
          <p:cNvSpPr>
            <a:spLocks noChangeArrowheads="1"/>
          </p:cNvSpPr>
          <p:nvPr/>
        </p:nvSpPr>
        <p:spPr bwMode="auto">
          <a:xfrm>
            <a:off x="7881938" y="1792288"/>
            <a:ext cx="84137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96268" name="Rectangle 12"/>
          <p:cNvSpPr>
            <a:spLocks noChangeArrowheads="1"/>
          </p:cNvSpPr>
          <p:nvPr/>
        </p:nvSpPr>
        <p:spPr bwMode="auto">
          <a:xfrm>
            <a:off x="7818438" y="1965325"/>
            <a:ext cx="84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96269" name="Rectangle 13"/>
          <p:cNvSpPr>
            <a:spLocks noChangeArrowheads="1"/>
          </p:cNvSpPr>
          <p:nvPr/>
        </p:nvSpPr>
        <p:spPr bwMode="auto">
          <a:xfrm>
            <a:off x="7899400" y="1965325"/>
            <a:ext cx="841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96270" name="Rectangle 14"/>
          <p:cNvSpPr>
            <a:spLocks noChangeArrowheads="1"/>
          </p:cNvSpPr>
          <p:nvPr/>
        </p:nvSpPr>
        <p:spPr bwMode="auto">
          <a:xfrm>
            <a:off x="7112000" y="2508250"/>
            <a:ext cx="1579563" cy="43656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1" name="Rectangle 15"/>
          <p:cNvSpPr>
            <a:spLocks noChangeArrowheads="1"/>
          </p:cNvSpPr>
          <p:nvPr/>
        </p:nvSpPr>
        <p:spPr bwMode="auto">
          <a:xfrm>
            <a:off x="7112000" y="2508250"/>
            <a:ext cx="1579563" cy="436563"/>
          </a:xfrm>
          <a:prstGeom prst="rect">
            <a:avLst/>
          </a:prstGeom>
          <a:solidFill>
            <a:schemeClr val="tx1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2" name="Rectangle 16"/>
          <p:cNvSpPr>
            <a:spLocks noChangeArrowheads="1"/>
          </p:cNvSpPr>
          <p:nvPr/>
        </p:nvSpPr>
        <p:spPr bwMode="auto">
          <a:xfrm>
            <a:off x="7462838" y="2559050"/>
            <a:ext cx="919162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Multithreaded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6273" name="Rectangle 17"/>
          <p:cNvSpPr>
            <a:spLocks noChangeArrowheads="1"/>
          </p:cNvSpPr>
          <p:nvPr/>
        </p:nvSpPr>
        <p:spPr bwMode="auto">
          <a:xfrm>
            <a:off x="7353300" y="2732088"/>
            <a:ext cx="1150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Instruction Buffer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6274" name="Rectangle 18"/>
          <p:cNvSpPr>
            <a:spLocks noChangeArrowheads="1"/>
          </p:cNvSpPr>
          <p:nvPr/>
        </p:nvSpPr>
        <p:spPr bwMode="auto">
          <a:xfrm>
            <a:off x="7292975" y="3273425"/>
            <a:ext cx="182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5" name="Rectangle 19"/>
          <p:cNvSpPr>
            <a:spLocks noChangeArrowheads="1"/>
          </p:cNvSpPr>
          <p:nvPr/>
        </p:nvSpPr>
        <p:spPr bwMode="auto">
          <a:xfrm>
            <a:off x="7162800" y="3273425"/>
            <a:ext cx="685800" cy="438150"/>
          </a:xfrm>
          <a:prstGeom prst="rect">
            <a:avLst/>
          </a:prstGeom>
          <a:solidFill>
            <a:schemeClr val="accent2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6" name="Rectangle 20"/>
          <p:cNvSpPr>
            <a:spLocks noChangeArrowheads="1"/>
          </p:cNvSpPr>
          <p:nvPr/>
        </p:nvSpPr>
        <p:spPr bwMode="auto">
          <a:xfrm>
            <a:off x="7461250" y="3360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R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6277" name="Rectangle 21"/>
          <p:cNvSpPr>
            <a:spLocks noChangeArrowheads="1"/>
          </p:cNvSpPr>
          <p:nvPr/>
        </p:nvSpPr>
        <p:spPr bwMode="auto">
          <a:xfrm>
            <a:off x="7470775" y="3487738"/>
            <a:ext cx="698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F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6278" name="Rectangle 22"/>
          <p:cNvSpPr>
            <a:spLocks noChangeArrowheads="1"/>
          </p:cNvSpPr>
          <p:nvPr/>
        </p:nvSpPr>
        <p:spPr bwMode="auto">
          <a:xfrm>
            <a:off x="7900988" y="3273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9" name="Rectangle 23"/>
          <p:cNvSpPr>
            <a:spLocks noChangeArrowheads="1"/>
          </p:cNvSpPr>
          <p:nvPr/>
        </p:nvSpPr>
        <p:spPr bwMode="auto">
          <a:xfrm>
            <a:off x="7900988" y="3273425"/>
            <a:ext cx="365125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80" name="Rectangle 24"/>
          <p:cNvSpPr>
            <a:spLocks noChangeArrowheads="1"/>
          </p:cNvSpPr>
          <p:nvPr/>
        </p:nvSpPr>
        <p:spPr bwMode="auto">
          <a:xfrm>
            <a:off x="8008938" y="3360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C</a:t>
            </a:r>
            <a:endParaRPr lang="en-US" sz="2000"/>
          </a:p>
        </p:txBody>
      </p:sp>
      <p:sp>
        <p:nvSpPr>
          <p:cNvPr id="96281" name="Rectangle 25"/>
          <p:cNvSpPr>
            <a:spLocks noChangeArrowheads="1"/>
          </p:cNvSpPr>
          <p:nvPr/>
        </p:nvSpPr>
        <p:spPr bwMode="auto">
          <a:xfrm>
            <a:off x="8091488" y="3360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96282" name="Rectangle 26"/>
          <p:cNvSpPr>
            <a:spLocks noChangeArrowheads="1"/>
          </p:cNvSpPr>
          <p:nvPr/>
        </p:nvSpPr>
        <p:spPr bwMode="auto">
          <a:xfrm>
            <a:off x="8018463" y="3487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96283" name="Rectangle 27"/>
          <p:cNvSpPr>
            <a:spLocks noChangeArrowheads="1"/>
          </p:cNvSpPr>
          <p:nvPr/>
        </p:nvSpPr>
        <p:spPr bwMode="auto">
          <a:xfrm>
            <a:off x="8081963" y="3487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96284" name="Rectangle 28"/>
          <p:cNvSpPr>
            <a:spLocks noChangeArrowheads="1"/>
          </p:cNvSpPr>
          <p:nvPr/>
        </p:nvSpPr>
        <p:spPr bwMode="auto">
          <a:xfrm>
            <a:off x="8326438" y="3273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85" name="Rectangle 29"/>
          <p:cNvSpPr>
            <a:spLocks noChangeArrowheads="1"/>
          </p:cNvSpPr>
          <p:nvPr/>
        </p:nvSpPr>
        <p:spPr bwMode="auto">
          <a:xfrm>
            <a:off x="8326438" y="3273425"/>
            <a:ext cx="365125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86" name="Rectangle 30"/>
          <p:cNvSpPr>
            <a:spLocks noChangeArrowheads="1"/>
          </p:cNvSpPr>
          <p:nvPr/>
        </p:nvSpPr>
        <p:spPr bwMode="auto">
          <a:xfrm>
            <a:off x="8335963" y="3360738"/>
            <a:ext cx="3683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Shared</a:t>
            </a:r>
            <a:endParaRPr lang="en-US" sz="2000"/>
          </a:p>
        </p:txBody>
      </p:sp>
      <p:sp>
        <p:nvSpPr>
          <p:cNvPr id="96287" name="Rectangle 31"/>
          <p:cNvSpPr>
            <a:spLocks noChangeArrowheads="1"/>
          </p:cNvSpPr>
          <p:nvPr/>
        </p:nvSpPr>
        <p:spPr bwMode="auto">
          <a:xfrm>
            <a:off x="8383588" y="348773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Mem</a:t>
            </a:r>
            <a:endParaRPr lang="en-US" sz="2000"/>
          </a:p>
        </p:txBody>
      </p:sp>
      <p:sp>
        <p:nvSpPr>
          <p:cNvPr id="96288" name="Rectangle 32"/>
          <p:cNvSpPr>
            <a:spLocks noChangeArrowheads="1"/>
          </p:cNvSpPr>
          <p:nvPr/>
        </p:nvSpPr>
        <p:spPr bwMode="auto">
          <a:xfrm>
            <a:off x="7112000" y="3930650"/>
            <a:ext cx="1579563" cy="4365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89" name="Rectangle 33"/>
          <p:cNvSpPr>
            <a:spLocks noChangeArrowheads="1"/>
          </p:cNvSpPr>
          <p:nvPr/>
        </p:nvSpPr>
        <p:spPr bwMode="auto">
          <a:xfrm>
            <a:off x="7112000" y="3930650"/>
            <a:ext cx="1579563" cy="436563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0" name="Rectangle 34"/>
          <p:cNvSpPr>
            <a:spLocks noChangeArrowheads="1"/>
          </p:cNvSpPr>
          <p:nvPr/>
        </p:nvSpPr>
        <p:spPr bwMode="auto">
          <a:xfrm>
            <a:off x="7391400" y="4062413"/>
            <a:ext cx="105568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Operand Select</a:t>
            </a:r>
            <a:endParaRPr lang="en-US" sz="2000"/>
          </a:p>
        </p:txBody>
      </p:sp>
      <p:sp>
        <p:nvSpPr>
          <p:cNvPr id="96291" name="Rectangle 35"/>
          <p:cNvSpPr>
            <a:spLocks noChangeArrowheads="1"/>
          </p:cNvSpPr>
          <p:nvPr/>
        </p:nvSpPr>
        <p:spPr bwMode="auto">
          <a:xfrm>
            <a:off x="7112000" y="4695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2" name="Rectangle 36"/>
          <p:cNvSpPr>
            <a:spLocks noChangeArrowheads="1"/>
          </p:cNvSpPr>
          <p:nvPr/>
        </p:nvSpPr>
        <p:spPr bwMode="auto">
          <a:xfrm>
            <a:off x="7112000" y="4695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3" name="Rectangle 37"/>
          <p:cNvSpPr>
            <a:spLocks noChangeArrowheads="1"/>
          </p:cNvSpPr>
          <p:nvPr/>
        </p:nvSpPr>
        <p:spPr bwMode="auto">
          <a:xfrm>
            <a:off x="7316788" y="4829175"/>
            <a:ext cx="338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MAD</a:t>
            </a:r>
            <a:endParaRPr lang="en-US" sz="2000"/>
          </a:p>
        </p:txBody>
      </p:sp>
      <p:sp>
        <p:nvSpPr>
          <p:cNvPr id="96294" name="Rectangle 38"/>
          <p:cNvSpPr>
            <a:spLocks noChangeArrowheads="1"/>
          </p:cNvSpPr>
          <p:nvPr/>
        </p:nvSpPr>
        <p:spPr bwMode="auto">
          <a:xfrm>
            <a:off x="7962900" y="4695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5" name="Rectangle 39"/>
          <p:cNvSpPr>
            <a:spLocks noChangeArrowheads="1"/>
          </p:cNvSpPr>
          <p:nvPr/>
        </p:nvSpPr>
        <p:spPr bwMode="auto">
          <a:xfrm>
            <a:off x="7962900" y="4695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6" name="Rectangle 40"/>
          <p:cNvSpPr>
            <a:spLocks noChangeArrowheads="1"/>
          </p:cNvSpPr>
          <p:nvPr/>
        </p:nvSpPr>
        <p:spPr bwMode="auto">
          <a:xfrm>
            <a:off x="8181975" y="4829175"/>
            <a:ext cx="3048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SFU</a:t>
            </a:r>
            <a:endParaRPr lang="en-US" sz="2000"/>
          </a:p>
        </p:txBody>
      </p:sp>
      <p:sp>
        <p:nvSpPr>
          <p:cNvPr id="96297" name="Line 41"/>
          <p:cNvSpPr>
            <a:spLocks noChangeShapeType="1"/>
          </p:cNvSpPr>
          <p:nvPr/>
        </p:nvSpPr>
        <p:spPr bwMode="auto">
          <a:xfrm>
            <a:off x="7900988" y="2944813"/>
            <a:ext cx="1587" cy="214312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8" name="Freeform 42"/>
          <p:cNvSpPr>
            <a:spLocks/>
          </p:cNvSpPr>
          <p:nvPr/>
        </p:nvSpPr>
        <p:spPr bwMode="auto">
          <a:xfrm>
            <a:off x="7862888" y="31400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99" name="Line 43"/>
          <p:cNvSpPr>
            <a:spLocks noChangeShapeType="1"/>
          </p:cNvSpPr>
          <p:nvPr/>
        </p:nvSpPr>
        <p:spPr bwMode="auto">
          <a:xfrm>
            <a:off x="7475538" y="4367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0" name="Freeform 44"/>
          <p:cNvSpPr>
            <a:spLocks/>
          </p:cNvSpPr>
          <p:nvPr/>
        </p:nvSpPr>
        <p:spPr bwMode="auto">
          <a:xfrm>
            <a:off x="7435850" y="4616450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1" name="Line 45"/>
          <p:cNvSpPr>
            <a:spLocks noChangeShapeType="1"/>
          </p:cNvSpPr>
          <p:nvPr/>
        </p:nvSpPr>
        <p:spPr bwMode="auto">
          <a:xfrm>
            <a:off x="7900988" y="2179638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2" name="Freeform 46"/>
          <p:cNvSpPr>
            <a:spLocks/>
          </p:cNvSpPr>
          <p:nvPr/>
        </p:nvSpPr>
        <p:spPr bwMode="auto">
          <a:xfrm>
            <a:off x="7862888" y="24288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3" name="Line 47"/>
          <p:cNvSpPr>
            <a:spLocks noChangeShapeType="1"/>
          </p:cNvSpPr>
          <p:nvPr/>
        </p:nvSpPr>
        <p:spPr bwMode="auto">
          <a:xfrm>
            <a:off x="7475538" y="5133975"/>
            <a:ext cx="1587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4" name="Freeform 48"/>
          <p:cNvSpPr>
            <a:spLocks/>
          </p:cNvSpPr>
          <p:nvPr/>
        </p:nvSpPr>
        <p:spPr bwMode="auto">
          <a:xfrm>
            <a:off x="7435850" y="5273675"/>
            <a:ext cx="79375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5" name="Line 49"/>
          <p:cNvSpPr>
            <a:spLocks noChangeShapeType="1"/>
          </p:cNvSpPr>
          <p:nvPr/>
        </p:nvSpPr>
        <p:spPr bwMode="auto">
          <a:xfrm>
            <a:off x="8326438" y="5133975"/>
            <a:ext cx="1587" cy="377825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6" name="Freeform 50"/>
          <p:cNvSpPr>
            <a:spLocks/>
          </p:cNvSpPr>
          <p:nvPr/>
        </p:nvSpPr>
        <p:spPr bwMode="auto">
          <a:xfrm>
            <a:off x="8288338" y="5492750"/>
            <a:ext cx="77787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7" name="Line 51"/>
          <p:cNvSpPr>
            <a:spLocks noChangeShapeType="1"/>
          </p:cNvSpPr>
          <p:nvPr/>
        </p:nvSpPr>
        <p:spPr bwMode="auto">
          <a:xfrm>
            <a:off x="8326438" y="4367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8" name="Freeform 52"/>
          <p:cNvSpPr>
            <a:spLocks/>
          </p:cNvSpPr>
          <p:nvPr/>
        </p:nvSpPr>
        <p:spPr bwMode="auto">
          <a:xfrm>
            <a:off x="8288338" y="4616450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09" name="Line 53"/>
          <p:cNvSpPr>
            <a:spLocks noChangeShapeType="1"/>
          </p:cNvSpPr>
          <p:nvPr/>
        </p:nvSpPr>
        <p:spPr bwMode="auto">
          <a:xfrm>
            <a:off x="850900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0" name="Freeform 54"/>
          <p:cNvSpPr>
            <a:spLocks/>
          </p:cNvSpPr>
          <p:nvPr/>
        </p:nvSpPr>
        <p:spPr bwMode="auto">
          <a:xfrm>
            <a:off x="8470900" y="3851275"/>
            <a:ext cx="77788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1" name="Rectangle 55"/>
          <p:cNvSpPr>
            <a:spLocks noChangeArrowheads="1"/>
          </p:cNvSpPr>
          <p:nvPr/>
        </p:nvSpPr>
        <p:spPr bwMode="auto">
          <a:xfrm>
            <a:off x="7535863" y="3487738"/>
            <a:ext cx="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2000"/>
          </a:p>
        </p:txBody>
      </p:sp>
      <p:sp>
        <p:nvSpPr>
          <p:cNvPr id="96312" name="Line 56"/>
          <p:cNvSpPr>
            <a:spLocks noChangeShapeType="1"/>
          </p:cNvSpPr>
          <p:nvPr/>
        </p:nvSpPr>
        <p:spPr bwMode="auto">
          <a:xfrm>
            <a:off x="738505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3" name="Freeform 57"/>
          <p:cNvSpPr>
            <a:spLocks/>
          </p:cNvSpPr>
          <p:nvPr/>
        </p:nvSpPr>
        <p:spPr bwMode="auto">
          <a:xfrm>
            <a:off x="7345363" y="3851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4" name="Line 58"/>
          <p:cNvSpPr>
            <a:spLocks noChangeShapeType="1"/>
          </p:cNvSpPr>
          <p:nvPr/>
        </p:nvSpPr>
        <p:spPr bwMode="auto">
          <a:xfrm>
            <a:off x="808355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5" name="Freeform 59"/>
          <p:cNvSpPr>
            <a:spLocks/>
          </p:cNvSpPr>
          <p:nvPr/>
        </p:nvSpPr>
        <p:spPr bwMode="auto">
          <a:xfrm>
            <a:off x="8043863" y="3851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6" name="Freeform 60"/>
          <p:cNvSpPr>
            <a:spLocks/>
          </p:cNvSpPr>
          <p:nvPr/>
        </p:nvSpPr>
        <p:spPr bwMode="auto">
          <a:xfrm>
            <a:off x="6916738" y="3492500"/>
            <a:ext cx="558800" cy="1858963"/>
          </a:xfrm>
          <a:custGeom>
            <a:avLst/>
            <a:gdLst/>
            <a:ahLst/>
            <a:cxnLst>
              <a:cxn ang="0">
                <a:pos x="352" y="1171"/>
              </a:cxn>
              <a:cxn ang="0">
                <a:pos x="0" y="1171"/>
              </a:cxn>
              <a:cxn ang="0">
                <a:pos x="0" y="0"/>
              </a:cxn>
              <a:cxn ang="0">
                <a:pos x="85" y="0"/>
              </a:cxn>
            </a:cxnLst>
            <a:rect l="0" t="0" r="r" b="b"/>
            <a:pathLst>
              <a:path w="352" h="1171">
                <a:moveTo>
                  <a:pt x="352" y="1171"/>
                </a:moveTo>
                <a:lnTo>
                  <a:pt x="0" y="1171"/>
                </a:lnTo>
                <a:lnTo>
                  <a:pt x="0" y="0"/>
                </a:lnTo>
                <a:lnTo>
                  <a:pt x="85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7" name="Freeform 61"/>
          <p:cNvSpPr>
            <a:spLocks/>
          </p:cNvSpPr>
          <p:nvPr/>
        </p:nvSpPr>
        <p:spPr bwMode="auto">
          <a:xfrm>
            <a:off x="7032625" y="3452813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8" name="Freeform 62"/>
          <p:cNvSpPr>
            <a:spLocks/>
          </p:cNvSpPr>
          <p:nvPr/>
        </p:nvSpPr>
        <p:spPr bwMode="auto">
          <a:xfrm>
            <a:off x="6807200" y="3382963"/>
            <a:ext cx="1519238" cy="2187575"/>
          </a:xfrm>
          <a:custGeom>
            <a:avLst/>
            <a:gdLst/>
            <a:ahLst/>
            <a:cxnLst>
              <a:cxn ang="0">
                <a:pos x="957" y="1378"/>
              </a:cxn>
              <a:cxn ang="0">
                <a:pos x="0" y="1378"/>
              </a:cxn>
              <a:cxn ang="0">
                <a:pos x="0" y="0"/>
              </a:cxn>
              <a:cxn ang="0">
                <a:pos x="154" y="0"/>
              </a:cxn>
            </a:cxnLst>
            <a:rect l="0" t="0" r="r" b="b"/>
            <a:pathLst>
              <a:path w="957" h="1378">
                <a:moveTo>
                  <a:pt x="957" y="1378"/>
                </a:moveTo>
                <a:lnTo>
                  <a:pt x="0" y="1378"/>
                </a:lnTo>
                <a:lnTo>
                  <a:pt x="0" y="0"/>
                </a:lnTo>
                <a:lnTo>
                  <a:pt x="154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319" name="Freeform 63"/>
          <p:cNvSpPr>
            <a:spLocks/>
          </p:cNvSpPr>
          <p:nvPr/>
        </p:nvSpPr>
        <p:spPr bwMode="auto">
          <a:xfrm>
            <a:off x="7032625" y="3343275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2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 of Register File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457200"/>
            <a:ext cx="4572000" cy="6172200"/>
          </a:xfrm>
          <a:noFill/>
          <a:ln/>
        </p:spPr>
        <p:txBody>
          <a:bodyPr/>
          <a:lstStyle/>
          <a:p>
            <a:pPr>
              <a:buNone/>
            </a:pPr>
            <a:r>
              <a:rPr lang="en-US" sz="2400" dirty="0"/>
              <a:t>There are </a:t>
            </a:r>
            <a:r>
              <a:rPr lang="en-US" sz="2400" dirty="0" smtClean="0"/>
              <a:t>32K </a:t>
            </a:r>
            <a:r>
              <a:rPr lang="en-US" sz="2400" dirty="0"/>
              <a:t>registers in each SM in </a:t>
            </a:r>
            <a:r>
              <a:rPr lang="en-US" sz="2400" dirty="0" smtClean="0"/>
              <a:t>GF100</a:t>
            </a:r>
            <a:endParaRPr lang="en-US" sz="2400" dirty="0"/>
          </a:p>
          <a:p>
            <a:pPr lvl="1">
              <a:buNone/>
            </a:pPr>
            <a:r>
              <a:rPr lang="en-US" sz="2000" dirty="0"/>
              <a:t>This is an implementation decision, not part of CUDA</a:t>
            </a:r>
          </a:p>
          <a:p>
            <a:pPr lvl="1"/>
            <a:r>
              <a:rPr lang="en-US" sz="2000" dirty="0"/>
              <a:t>Registers are dynamically partitioned across all Blocks assigned to the SM</a:t>
            </a:r>
          </a:p>
          <a:p>
            <a:pPr lvl="1"/>
            <a:r>
              <a:rPr lang="en-US" sz="2000" dirty="0"/>
              <a:t>Once assigned to a Block, the register is NOT accessible by threads in other Blocks</a:t>
            </a:r>
          </a:p>
          <a:p>
            <a:pPr lvl="1"/>
            <a:r>
              <a:rPr lang="en-US" sz="2000" dirty="0"/>
              <a:t>Each thread in the same Block only access registers assigned to </a:t>
            </a:r>
            <a:r>
              <a:rPr lang="en-US" sz="2000" dirty="0" smtClean="0"/>
              <a:t>itself</a:t>
            </a:r>
          </a:p>
          <a:p>
            <a:pPr lvl="1"/>
            <a:endParaRPr lang="en-US" sz="2000" dirty="0" smtClean="0"/>
          </a:p>
        </p:txBody>
      </p:sp>
      <p:grpSp>
        <p:nvGrpSpPr>
          <p:cNvPr id="15" name="Group 14"/>
          <p:cNvGrpSpPr/>
          <p:nvPr/>
        </p:nvGrpSpPr>
        <p:grpSpPr>
          <a:xfrm>
            <a:off x="4648201" y="533400"/>
            <a:ext cx="2895600" cy="3657600"/>
            <a:chOff x="4648200" y="533400"/>
            <a:chExt cx="3402013" cy="5049838"/>
          </a:xfrm>
        </p:grpSpPr>
        <p:sp>
          <p:nvSpPr>
            <p:cNvPr id="97285" name="Rectangle 5"/>
            <p:cNvSpPr>
              <a:spLocks noChangeArrowheads="1"/>
            </p:cNvSpPr>
            <p:nvPr/>
          </p:nvSpPr>
          <p:spPr bwMode="auto">
            <a:xfrm>
              <a:off x="4800600" y="1011238"/>
              <a:ext cx="1066800" cy="457200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86" name="Rectangle 6"/>
            <p:cNvSpPr>
              <a:spLocks noChangeArrowheads="1"/>
            </p:cNvSpPr>
            <p:nvPr/>
          </p:nvSpPr>
          <p:spPr bwMode="auto">
            <a:xfrm>
              <a:off x="4800600" y="1011238"/>
              <a:ext cx="1066800" cy="114300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87" name="Rectangle 7"/>
            <p:cNvSpPr>
              <a:spLocks noChangeArrowheads="1"/>
            </p:cNvSpPr>
            <p:nvPr/>
          </p:nvSpPr>
          <p:spPr bwMode="auto">
            <a:xfrm>
              <a:off x="4800600" y="2154238"/>
              <a:ext cx="1066800" cy="11430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88" name="Rectangle 8"/>
            <p:cNvSpPr>
              <a:spLocks noChangeArrowheads="1"/>
            </p:cNvSpPr>
            <p:nvPr/>
          </p:nvSpPr>
          <p:spPr bwMode="auto">
            <a:xfrm>
              <a:off x="4800600" y="3297238"/>
              <a:ext cx="1066800" cy="11430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89" name="Rectangle 9"/>
            <p:cNvSpPr>
              <a:spLocks noChangeArrowheads="1"/>
            </p:cNvSpPr>
            <p:nvPr/>
          </p:nvSpPr>
          <p:spPr bwMode="auto">
            <a:xfrm>
              <a:off x="4800600" y="4440238"/>
              <a:ext cx="1066800" cy="11430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0" name="Rectangle 10"/>
            <p:cNvSpPr>
              <a:spLocks noChangeArrowheads="1"/>
            </p:cNvSpPr>
            <p:nvPr/>
          </p:nvSpPr>
          <p:spPr bwMode="auto">
            <a:xfrm>
              <a:off x="6858000" y="1011238"/>
              <a:ext cx="1066800" cy="457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1" name="Rectangle 11"/>
            <p:cNvSpPr>
              <a:spLocks noChangeArrowheads="1"/>
            </p:cNvSpPr>
            <p:nvPr/>
          </p:nvSpPr>
          <p:spPr bwMode="auto">
            <a:xfrm>
              <a:off x="6858000" y="1011238"/>
              <a:ext cx="1066800" cy="1447800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2" name="Rectangle 12"/>
            <p:cNvSpPr>
              <a:spLocks noChangeArrowheads="1"/>
            </p:cNvSpPr>
            <p:nvPr/>
          </p:nvSpPr>
          <p:spPr bwMode="auto">
            <a:xfrm>
              <a:off x="6858000" y="2535238"/>
              <a:ext cx="1066800" cy="14478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3" name="Rectangle 13"/>
            <p:cNvSpPr>
              <a:spLocks noChangeArrowheads="1"/>
            </p:cNvSpPr>
            <p:nvPr/>
          </p:nvSpPr>
          <p:spPr bwMode="auto">
            <a:xfrm>
              <a:off x="6858000" y="4059238"/>
              <a:ext cx="1066800" cy="14478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4" name="Text Box 14"/>
            <p:cNvSpPr txBox="1">
              <a:spLocks noChangeArrowheads="1"/>
            </p:cNvSpPr>
            <p:nvPr/>
          </p:nvSpPr>
          <p:spPr bwMode="auto">
            <a:xfrm>
              <a:off x="4648200" y="554038"/>
              <a:ext cx="120808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Palatino" pitchFamily="18" charset="0"/>
                </a:rPr>
                <a:t>4 blocks</a:t>
              </a:r>
            </a:p>
          </p:txBody>
        </p:sp>
        <p:sp>
          <p:nvSpPr>
            <p:cNvPr id="97295" name="Text Box 15"/>
            <p:cNvSpPr txBox="1">
              <a:spLocks noChangeArrowheads="1"/>
            </p:cNvSpPr>
            <p:nvPr/>
          </p:nvSpPr>
          <p:spPr bwMode="auto">
            <a:xfrm>
              <a:off x="6842125" y="533400"/>
              <a:ext cx="120808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latin typeface="Palatino" pitchFamily="18" charset="0"/>
                </a:rPr>
                <a:t>3 blocks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513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Register Use Implications Example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457200"/>
            <a:ext cx="8305800" cy="48768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b="1" dirty="0"/>
              <a:t>Matrix </a:t>
            </a:r>
            <a:r>
              <a:rPr lang="en-US" sz="2400" b="1" dirty="0" smtClean="0"/>
              <a:t>Multiplication</a:t>
            </a:r>
          </a:p>
          <a:p>
            <a:pPr lvl="1">
              <a:lnSpc>
                <a:spcPct val="80000"/>
              </a:lnSpc>
            </a:pPr>
            <a:r>
              <a:rPr lang="en-US" sz="2000" b="1" dirty="0" smtClean="0"/>
              <a:t>Assume there were 16K registers for this example</a:t>
            </a:r>
            <a:endParaRPr lang="en-US" sz="2000" b="1" dirty="0"/>
          </a:p>
          <a:p>
            <a:pPr>
              <a:lnSpc>
                <a:spcPct val="80000"/>
              </a:lnSpc>
            </a:pPr>
            <a:endParaRPr lang="en-US" sz="2400" b="1" dirty="0"/>
          </a:p>
          <a:p>
            <a:pPr>
              <a:lnSpc>
                <a:spcPct val="80000"/>
              </a:lnSpc>
            </a:pPr>
            <a:r>
              <a:rPr lang="en-US" sz="2400" dirty="0"/>
              <a:t>If each Block has </a:t>
            </a:r>
            <a:r>
              <a:rPr lang="en-US" sz="2400" dirty="0" smtClean="0"/>
              <a:t>32X32 </a:t>
            </a:r>
            <a:r>
              <a:rPr lang="en-US" sz="2400" dirty="0"/>
              <a:t>threads and each thread uses 10 registers, how many threads can run on each SM?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Each Block requires </a:t>
            </a:r>
            <a:r>
              <a:rPr lang="en-US" sz="2000" dirty="0" smtClean="0"/>
              <a:t>10*32*32 </a:t>
            </a:r>
            <a:r>
              <a:rPr lang="en-US" sz="2000" dirty="0"/>
              <a:t>= </a:t>
            </a:r>
            <a:r>
              <a:rPr lang="en-US" sz="2000" dirty="0" smtClean="0"/>
              <a:t>10240 registers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smtClean="0"/>
              <a:t>32768= </a:t>
            </a:r>
            <a:r>
              <a:rPr lang="en-US" sz="2000" b="1" dirty="0" smtClean="0"/>
              <a:t>3 </a:t>
            </a:r>
            <a:r>
              <a:rPr lang="en-US" sz="2000" dirty="0" smtClean="0"/>
              <a:t>* 10240+ </a:t>
            </a:r>
            <a:r>
              <a:rPr lang="en-US" sz="2000" dirty="0"/>
              <a:t>change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So,3 blocks </a:t>
            </a:r>
            <a:r>
              <a:rPr lang="en-US" sz="2000" dirty="0"/>
              <a:t>can run on an SM as far as registers are concerned</a:t>
            </a:r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400" dirty="0"/>
              <a:t>How about if each thread increases the use of registers by 1?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Each  Block now requires 11*256 = </a:t>
            </a:r>
            <a:r>
              <a:rPr lang="en-US" sz="2000" dirty="0" smtClean="0"/>
              <a:t>11264 registers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smtClean="0"/>
              <a:t>23768 = 2 * 11264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Only </a:t>
            </a:r>
            <a:r>
              <a:rPr lang="en-US" sz="2000" dirty="0" smtClean="0"/>
              <a:t>2 Blocks </a:t>
            </a:r>
            <a:r>
              <a:rPr lang="en-US" sz="2000" dirty="0"/>
              <a:t>can run on an SM, </a:t>
            </a:r>
            <a:r>
              <a:rPr lang="en-US" sz="2000" b="1" dirty="0" smtClean="0"/>
              <a:t>2/3 reduction </a:t>
            </a:r>
            <a:r>
              <a:rPr lang="en-US" sz="2000" b="1" dirty="0"/>
              <a:t>of parallelism</a:t>
            </a: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4810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Dynamic Partitioning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Dynamic partitioning gives more flexibility to compilers/programmers</a:t>
            </a:r>
          </a:p>
          <a:p>
            <a:pPr lvl="1"/>
            <a:r>
              <a:rPr lang="en-US"/>
              <a:t>One can run a smaller number of threads that require many registers each or a large number of threads that require few registers each </a:t>
            </a:r>
          </a:p>
          <a:p>
            <a:pPr lvl="2"/>
            <a:r>
              <a:rPr lang="en-US"/>
              <a:t>This allows for finer grain threading than traditional CPU threading models.</a:t>
            </a:r>
          </a:p>
          <a:p>
            <a:pPr lvl="1"/>
            <a:r>
              <a:rPr lang="en-US"/>
              <a:t>The compiler can tradeoff between instruction-level parallelism and thread level parallelism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1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i="1" dirty="0" smtClean="0"/>
              <a:t>a = a + </a:t>
            </a:r>
            <a:r>
              <a:rPr lang="en-US" i="1" dirty="0" err="1" smtClean="0"/>
              <a:t>bmem</a:t>
            </a:r>
            <a:endParaRPr lang="en-US" i="1" dirty="0" smtClean="0"/>
          </a:p>
          <a:p>
            <a:r>
              <a:rPr lang="en-US" i="1" dirty="0" smtClean="0"/>
              <a:t>c = c + 10 * b 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load r1, 0(r3)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add r2, r2, r1</a:t>
            </a:r>
          </a:p>
          <a:p>
            <a:r>
              <a:rPr lang="en-US" b="1" dirty="0" err="1" smtClean="0">
                <a:solidFill>
                  <a:srgbClr val="3366FF"/>
                </a:solidFill>
              </a:rPr>
              <a:t>mul</a:t>
            </a:r>
            <a:r>
              <a:rPr lang="en-US" b="1" dirty="0" smtClean="0">
                <a:solidFill>
                  <a:srgbClr val="3366FF"/>
                </a:solidFill>
              </a:rPr>
              <a:t> r1, r4, 10</a:t>
            </a:r>
          </a:p>
          <a:p>
            <a:r>
              <a:rPr lang="en-US" b="1" dirty="0" smtClean="0">
                <a:solidFill>
                  <a:srgbClr val="3366FF"/>
                </a:solidFill>
              </a:rPr>
              <a:t>add r5, r1, r1</a:t>
            </a:r>
          </a:p>
          <a:p>
            <a:endParaRPr lang="en-US" dirty="0" smtClean="0"/>
          </a:p>
          <a:p>
            <a:r>
              <a:rPr lang="en-US" dirty="0" smtClean="0"/>
              <a:t>r1 is a temporary</a:t>
            </a:r>
          </a:p>
          <a:p>
            <a:r>
              <a:rPr lang="en-US" dirty="0" smtClean="0"/>
              <a:t>a in r2</a:t>
            </a:r>
          </a:p>
          <a:p>
            <a:r>
              <a:rPr lang="en-US" dirty="0" smtClean="0"/>
              <a:t>b in r4</a:t>
            </a:r>
          </a:p>
          <a:p>
            <a:r>
              <a:rPr lang="en-US" dirty="0" smtClean="0"/>
              <a:t>c in r5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One more register: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load r1, 0(r3)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add r2, r2, r1</a:t>
            </a:r>
          </a:p>
          <a:p>
            <a:r>
              <a:rPr lang="en-US" b="1" dirty="0" err="1" smtClean="0">
                <a:solidFill>
                  <a:srgbClr val="3366FF"/>
                </a:solidFill>
              </a:rPr>
              <a:t>mul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b="1" u="sng" dirty="0" smtClean="0">
                <a:solidFill>
                  <a:srgbClr val="3366FF"/>
                </a:solidFill>
              </a:rPr>
              <a:t>r6</a:t>
            </a:r>
            <a:r>
              <a:rPr lang="en-US" b="1" dirty="0" smtClean="0">
                <a:solidFill>
                  <a:srgbClr val="3366FF"/>
                </a:solidFill>
              </a:rPr>
              <a:t>, r4, 10</a:t>
            </a:r>
          </a:p>
          <a:p>
            <a:r>
              <a:rPr lang="en-US" b="1" dirty="0" smtClean="0">
                <a:solidFill>
                  <a:srgbClr val="3366FF"/>
                </a:solidFill>
              </a:rPr>
              <a:t>add r5, </a:t>
            </a:r>
            <a:r>
              <a:rPr lang="en-US" b="1" u="sng" dirty="0" smtClean="0">
                <a:solidFill>
                  <a:srgbClr val="3366FF"/>
                </a:solidFill>
              </a:rPr>
              <a:t>r6</a:t>
            </a:r>
            <a:r>
              <a:rPr lang="en-US" b="1" dirty="0" smtClean="0">
                <a:solidFill>
                  <a:srgbClr val="3366FF"/>
                </a:solidFill>
              </a:rPr>
              <a:t>, </a:t>
            </a:r>
            <a:r>
              <a:rPr lang="en-US" b="1" u="sng" dirty="0" smtClean="0">
                <a:solidFill>
                  <a:srgbClr val="3366FF"/>
                </a:solidFill>
              </a:rPr>
              <a:t>r6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Final version: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load r1, 0(r3)</a:t>
            </a:r>
          </a:p>
          <a:p>
            <a:r>
              <a:rPr lang="en-US" b="1" dirty="0" err="1" smtClean="0">
                <a:solidFill>
                  <a:srgbClr val="3366FF"/>
                </a:solidFill>
              </a:rPr>
              <a:t>mul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b="1" u="sng" dirty="0" smtClean="0">
                <a:solidFill>
                  <a:srgbClr val="3366FF"/>
                </a:solidFill>
              </a:rPr>
              <a:t>r6</a:t>
            </a:r>
            <a:r>
              <a:rPr lang="en-US" b="1" dirty="0" smtClean="0">
                <a:solidFill>
                  <a:srgbClr val="3366FF"/>
                </a:solidFill>
              </a:rPr>
              <a:t>, r4, 10</a:t>
            </a:r>
          </a:p>
          <a:p>
            <a:r>
              <a:rPr lang="en-US" b="1" dirty="0" smtClean="0">
                <a:solidFill>
                  <a:srgbClr val="3366FF"/>
                </a:solidFill>
              </a:rPr>
              <a:t>add r5, </a:t>
            </a:r>
            <a:r>
              <a:rPr lang="en-US" b="1" u="sng" dirty="0" smtClean="0">
                <a:solidFill>
                  <a:srgbClr val="3366FF"/>
                </a:solidFill>
              </a:rPr>
              <a:t>r6</a:t>
            </a:r>
            <a:r>
              <a:rPr lang="en-US" b="1" dirty="0" smtClean="0">
                <a:solidFill>
                  <a:srgbClr val="3366FF"/>
                </a:solidFill>
              </a:rPr>
              <a:t>, </a:t>
            </a:r>
            <a:r>
              <a:rPr lang="en-US" b="1" u="sng" dirty="0" smtClean="0">
                <a:solidFill>
                  <a:srgbClr val="3366FF"/>
                </a:solidFill>
              </a:rPr>
              <a:t>r6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add r2, r2, r1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5226652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Within or Across Thread Parallelism (ILP vs. TLP</a:t>
            </a:r>
            <a:r>
              <a:rPr lang="en-US" sz="2400" dirty="0" smtClean="0"/>
              <a:t>) (ref)</a:t>
            </a:r>
            <a:endParaRPr lang="en-US" sz="2400" dirty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Assume:</a:t>
            </a:r>
          </a:p>
          <a:p>
            <a:pPr lvl="1"/>
            <a:r>
              <a:rPr lang="en-US" sz="2400" dirty="0"/>
              <a:t>kernel: 256-thread Blocks</a:t>
            </a:r>
          </a:p>
          <a:p>
            <a:pPr lvl="1"/>
            <a:r>
              <a:rPr lang="en-US" sz="2400" dirty="0"/>
              <a:t>4 independent instructions for each global memory load,</a:t>
            </a:r>
          </a:p>
          <a:p>
            <a:pPr lvl="1"/>
            <a:r>
              <a:rPr lang="en-US" sz="2400" dirty="0"/>
              <a:t>thread: 21 registers</a:t>
            </a:r>
          </a:p>
          <a:p>
            <a:pPr lvl="1"/>
            <a:r>
              <a:rPr lang="en-US" sz="2400" dirty="0"/>
              <a:t>global loads: </a:t>
            </a:r>
            <a:r>
              <a:rPr lang="en-US" sz="2400" dirty="0" smtClean="0"/>
              <a:t>400 </a:t>
            </a:r>
            <a:r>
              <a:rPr lang="en-US" sz="2400" dirty="0"/>
              <a:t>cycles </a:t>
            </a:r>
          </a:p>
          <a:p>
            <a:pPr lvl="1"/>
            <a:r>
              <a:rPr lang="en-US" sz="2400" b="1" dirty="0" smtClean="0"/>
              <a:t>6</a:t>
            </a:r>
            <a:r>
              <a:rPr lang="en-US" sz="2400" dirty="0" smtClean="0"/>
              <a:t> </a:t>
            </a:r>
            <a:r>
              <a:rPr lang="en-US" sz="2400" dirty="0"/>
              <a:t>Blocks can run on each </a:t>
            </a:r>
            <a:r>
              <a:rPr lang="en-US" sz="2400" dirty="0" smtClean="0"/>
              <a:t>SM (32K / (256 * 21))</a:t>
            </a:r>
          </a:p>
          <a:p>
            <a:pPr lvl="1"/>
            <a:r>
              <a:rPr lang="en-US" sz="2400" dirty="0" smtClean="0"/>
              <a:t>Need 400 / (4 * 2) 50 Warps to hide latency</a:t>
            </a:r>
          </a:p>
          <a:p>
            <a:pPr lvl="1"/>
            <a:r>
              <a:rPr lang="en-US" sz="2400" dirty="0" smtClean="0"/>
              <a:t>6 Blocks have 256 / 32 x 6 = 48 warps</a:t>
            </a:r>
            <a:endParaRPr lang="en-US" sz="2400" dirty="0"/>
          </a:p>
          <a:p>
            <a:r>
              <a:rPr lang="en-US" sz="2400" dirty="0"/>
              <a:t>If a Compiler can use one more register to change the dependence pattern so that </a:t>
            </a:r>
            <a:r>
              <a:rPr lang="en-US" sz="2400" b="1" dirty="0">
                <a:solidFill>
                  <a:srgbClr val="FF0000"/>
                </a:solidFill>
              </a:rPr>
              <a:t>8</a:t>
            </a:r>
            <a:r>
              <a:rPr lang="en-US" sz="2400" dirty="0"/>
              <a:t> independent instructions exist for each global memory load</a:t>
            </a:r>
          </a:p>
          <a:p>
            <a:pPr lvl="1"/>
            <a:r>
              <a:rPr lang="en-US" sz="2400" dirty="0"/>
              <a:t>Only </a:t>
            </a:r>
            <a:r>
              <a:rPr lang="en-US" sz="2400" b="1" dirty="0" smtClean="0"/>
              <a:t>5</a:t>
            </a:r>
            <a:r>
              <a:rPr lang="en-US" sz="2400" dirty="0" smtClean="0"/>
              <a:t> blocks can </a:t>
            </a:r>
            <a:r>
              <a:rPr lang="en-US" sz="2400" dirty="0"/>
              <a:t>run on each SM</a:t>
            </a:r>
          </a:p>
          <a:p>
            <a:pPr lvl="1"/>
            <a:r>
              <a:rPr lang="en-US" sz="2400" dirty="0" smtClean="0"/>
              <a:t>Need 400</a:t>
            </a:r>
            <a:r>
              <a:rPr lang="en-US" sz="2400" dirty="0"/>
              <a:t>/(</a:t>
            </a:r>
            <a:r>
              <a:rPr lang="en-US" sz="2400" b="1" dirty="0" smtClean="0">
                <a:solidFill>
                  <a:srgbClr val="FF0000"/>
                </a:solidFill>
              </a:rPr>
              <a:t>8</a:t>
            </a:r>
            <a:r>
              <a:rPr lang="en-US" sz="2400" dirty="0" smtClean="0"/>
              <a:t>*2) </a:t>
            </a:r>
            <a:r>
              <a:rPr lang="en-US" sz="2400" dirty="0"/>
              <a:t>= </a:t>
            </a:r>
            <a:r>
              <a:rPr lang="en-US" sz="2400" dirty="0" smtClean="0"/>
              <a:t>25 Warps </a:t>
            </a:r>
            <a:r>
              <a:rPr lang="en-US" sz="2400" dirty="0"/>
              <a:t>to tolerate the memory latency</a:t>
            </a:r>
          </a:p>
          <a:p>
            <a:pPr lvl="1"/>
            <a:r>
              <a:rPr lang="en-US" sz="2400" dirty="0" smtClean="0"/>
              <a:t>Five Blocks </a:t>
            </a:r>
            <a:r>
              <a:rPr lang="en-US" sz="2400" dirty="0"/>
              <a:t>have </a:t>
            </a:r>
            <a:r>
              <a:rPr lang="en-US" sz="2400" dirty="0" smtClean="0"/>
              <a:t>40 Warps</a:t>
            </a:r>
            <a:r>
              <a:rPr lang="en-US" sz="2400" dirty="0"/>
              <a:t>. </a:t>
            </a:r>
          </a:p>
          <a:p>
            <a:pPr lvl="1"/>
            <a:r>
              <a:rPr lang="en-US" sz="2400" dirty="0"/>
              <a:t>Conclusion: could be better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6230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registers is my kernel using?</a:t>
            </a:r>
            <a:endParaRPr lang="en-US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0" y="381000"/>
            <a:ext cx="9144000" cy="6038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NVCC flag: -</a:t>
            </a:r>
            <a:r>
              <a:rPr lang="en-US" sz="2400" b="1" dirty="0" err="1" smtClean="0">
                <a:solidFill>
                  <a:srgbClr val="FF0000"/>
                </a:solidFill>
              </a:rPr>
              <a:t>ptxas</a:t>
            </a:r>
            <a:r>
              <a:rPr lang="en-US" sz="2400" b="1" dirty="0" smtClean="0">
                <a:solidFill>
                  <a:srgbClr val="FF0000"/>
                </a:solidFill>
              </a:rPr>
              <a:t>-options="-v“</a:t>
            </a:r>
          </a:p>
          <a:p>
            <a:pPr lvl="1"/>
            <a:endParaRPr lang="en-US" sz="2000" dirty="0" smtClean="0"/>
          </a:p>
          <a:p>
            <a:r>
              <a:rPr lang="en-US" sz="2000" dirty="0" err="1" smtClean="0"/>
              <a:t>ptxas</a:t>
            </a:r>
            <a:r>
              <a:rPr lang="en-US" sz="2000" dirty="0" smtClean="0"/>
              <a:t> info : Compiling entry function '</a:t>
            </a:r>
            <a:r>
              <a:rPr lang="en-US" sz="2000" dirty="0" err="1" smtClean="0"/>
              <a:t>acos_main</a:t>
            </a:r>
            <a:r>
              <a:rPr lang="en-US" sz="2000" dirty="0" smtClean="0"/>
              <a:t>'</a:t>
            </a:r>
            <a:br>
              <a:rPr lang="en-US" sz="2000" dirty="0" smtClean="0"/>
            </a:br>
            <a:r>
              <a:rPr lang="en-US" sz="2000" dirty="0" err="1" smtClean="0"/>
              <a:t>ptxas</a:t>
            </a:r>
            <a:r>
              <a:rPr lang="en-US" sz="2000" dirty="0" smtClean="0"/>
              <a:t> info : Used 4 registers, 60+56 bytes </a:t>
            </a:r>
            <a:r>
              <a:rPr lang="en-US" sz="2000" dirty="0" err="1" smtClean="0"/>
              <a:t>lmem</a:t>
            </a:r>
            <a:r>
              <a:rPr lang="en-US" sz="2000" dirty="0" smtClean="0"/>
              <a:t>, 44+40 bytes </a:t>
            </a:r>
            <a:r>
              <a:rPr lang="en-US" sz="2000" dirty="0" err="1" smtClean="0"/>
              <a:t>smem</a:t>
            </a:r>
            <a:r>
              <a:rPr lang="en-US" sz="2000" dirty="0" smtClean="0"/>
              <a:t>, 20 bytes </a:t>
            </a:r>
            <a:r>
              <a:rPr lang="en-US" sz="2000" dirty="0" err="1" smtClean="0"/>
              <a:t>cmem</a:t>
            </a:r>
            <a:r>
              <a:rPr lang="en-US" sz="2000" dirty="0" smtClean="0"/>
              <a:t>[1], 12 bytes </a:t>
            </a:r>
            <a:r>
              <a:rPr lang="en-US" sz="2000" dirty="0" err="1" smtClean="0"/>
              <a:t>cmem</a:t>
            </a:r>
            <a:r>
              <a:rPr lang="en-US" sz="2000" dirty="0" smtClean="0"/>
              <a:t>[14]</a:t>
            </a:r>
            <a:br>
              <a:rPr lang="en-US" sz="2000" dirty="0" smtClean="0"/>
            </a:br>
            <a:endParaRPr lang="en-US" sz="2000" b="1" dirty="0" smtClean="0"/>
          </a:p>
          <a:p>
            <a:r>
              <a:rPr lang="en-US" sz="2000" b="1" dirty="0" smtClean="0"/>
              <a:t>For shared memory per block:</a:t>
            </a:r>
          </a:p>
          <a:p>
            <a:pPr lvl="1"/>
            <a:r>
              <a:rPr lang="en-US" sz="1600" b="1" dirty="0" smtClean="0"/>
              <a:t>44 bytes explicitly allocated by the user</a:t>
            </a:r>
          </a:p>
          <a:p>
            <a:pPr lvl="1"/>
            <a:r>
              <a:rPr lang="en-US" sz="1600" b="1" dirty="0" smtClean="0"/>
              <a:t>40 were implicitly allocated by the system/compiler</a:t>
            </a:r>
          </a:p>
          <a:p>
            <a:r>
              <a:rPr lang="en-US" sz="2000" b="1" dirty="0" err="1" smtClean="0"/>
              <a:t>Lmem</a:t>
            </a:r>
            <a:r>
              <a:rPr lang="en-US" sz="2000" b="1" dirty="0" smtClean="0"/>
              <a:t>: </a:t>
            </a:r>
          </a:p>
          <a:p>
            <a:pPr lvl="1"/>
            <a:r>
              <a:rPr lang="en-US" sz="1600" b="1" dirty="0" smtClean="0"/>
              <a:t>local memory per thread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Constant:</a:t>
            </a:r>
          </a:p>
          <a:p>
            <a:pPr lvl="1"/>
            <a:r>
              <a:rPr lang="en-US" sz="1600" b="1" dirty="0" smtClean="0"/>
              <a:t>Program variables [1]</a:t>
            </a:r>
          </a:p>
          <a:p>
            <a:pPr lvl="1"/>
            <a:r>
              <a:rPr lang="en-US" sz="1600" b="1" dirty="0" smtClean="0"/>
              <a:t>Compiler generated constants [14]</a:t>
            </a:r>
          </a:p>
          <a:p>
            <a:pPr lvl="1"/>
            <a:endParaRPr lang="en-US" sz="1600" b="1" dirty="0" smtClean="0"/>
          </a:p>
          <a:p>
            <a:r>
              <a:rPr lang="en-US" sz="2000" b="1" dirty="0" smtClean="0"/>
              <a:t>Double-check this please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4419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CUDA Occupancy Calculator	</a:t>
            </a:r>
            <a:endParaRPr lang="en-US" dirty="0"/>
          </a:p>
        </p:txBody>
      </p:sp>
      <p:pic>
        <p:nvPicPr>
          <p:cNvPr id="5" name="Content Placeholder 4" descr="occupancy_calculator_exampl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14400"/>
            <a:ext cx="9144000" cy="5405845"/>
          </a:xfrm>
        </p:spPr>
      </p:pic>
      <p:sp>
        <p:nvSpPr>
          <p:cNvPr id="6" name="Rectangle 5"/>
          <p:cNvSpPr/>
          <p:nvPr/>
        </p:nvSpPr>
        <p:spPr>
          <a:xfrm>
            <a:off x="0" y="381000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http://developer.download.nvidia.com/compute/cuda/3_2_prod/sdk/docs/CUDA_Occupancy_Calculator.xls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3289451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Constants</a:t>
            </a:r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00200"/>
            <a:ext cx="6477000" cy="4724400"/>
          </a:xfrm>
          <a:noFill/>
          <a:ln/>
        </p:spPr>
        <p:txBody>
          <a:bodyPr/>
          <a:lstStyle/>
          <a:p>
            <a:pPr marL="457200" indent="-457200">
              <a:lnSpc>
                <a:spcPct val="90000"/>
              </a:lnSpc>
            </a:pPr>
            <a:r>
              <a:rPr lang="en-US" sz="2800" dirty="0"/>
              <a:t>Immediate address constants</a:t>
            </a:r>
          </a:p>
          <a:p>
            <a:pPr marL="457200" indent="-457200">
              <a:lnSpc>
                <a:spcPct val="90000"/>
              </a:lnSpc>
            </a:pPr>
            <a:r>
              <a:rPr lang="en-US" sz="2800" dirty="0"/>
              <a:t>Indexed address constants</a:t>
            </a:r>
          </a:p>
          <a:p>
            <a:pPr marL="457200" indent="-457200">
              <a:lnSpc>
                <a:spcPct val="90000"/>
              </a:lnSpc>
            </a:pPr>
            <a:r>
              <a:rPr lang="en-US" sz="2800" dirty="0"/>
              <a:t>Constants stored in DRAM, and cached on chip</a:t>
            </a:r>
          </a:p>
          <a:p>
            <a:pPr marL="974725" lvl="1" indent="-403225">
              <a:lnSpc>
                <a:spcPct val="90000"/>
              </a:lnSpc>
            </a:pPr>
            <a:r>
              <a:rPr lang="en-US" sz="2400" dirty="0"/>
              <a:t>L1 per SM</a:t>
            </a:r>
          </a:p>
          <a:p>
            <a:pPr marL="974725" lvl="1" indent="-403225">
              <a:lnSpc>
                <a:spcPct val="90000"/>
              </a:lnSpc>
            </a:pPr>
            <a:r>
              <a:rPr lang="en-US" sz="2400" dirty="0"/>
              <a:t>64KB total in DRAM</a:t>
            </a:r>
          </a:p>
          <a:p>
            <a:pPr marL="457200" indent="-457200">
              <a:lnSpc>
                <a:spcPct val="90000"/>
              </a:lnSpc>
            </a:pPr>
            <a:r>
              <a:rPr lang="en-US" sz="2800" dirty="0"/>
              <a:t>A constant value can be broadcast to all threads in a Warp</a:t>
            </a:r>
          </a:p>
          <a:p>
            <a:pPr marL="974725" lvl="1" indent="-403225">
              <a:lnSpc>
                <a:spcPct val="90000"/>
              </a:lnSpc>
            </a:pPr>
            <a:r>
              <a:rPr lang="en-US" sz="2400" dirty="0"/>
              <a:t>Extremely efficient way of accessing a value that is common for all threads in a </a:t>
            </a:r>
            <a:r>
              <a:rPr lang="en-US" sz="2400" dirty="0" smtClean="0"/>
              <a:t>Block</a:t>
            </a:r>
            <a:endParaRPr lang="en-US" sz="2400" dirty="0"/>
          </a:p>
          <a:p>
            <a:pPr marL="457200" indent="-457200">
              <a:lnSpc>
                <a:spcPct val="90000"/>
              </a:lnSpc>
            </a:pPr>
            <a:endParaRPr lang="en-US" sz="2400" dirty="0"/>
          </a:p>
        </p:txBody>
      </p:sp>
      <p:sp>
        <p:nvSpPr>
          <p:cNvPr id="101381" name="AutoShape 5"/>
          <p:cNvSpPr>
            <a:spLocks noChangeAspect="1" noChangeArrowheads="1" noTextEdit="1"/>
          </p:cNvSpPr>
          <p:nvPr/>
        </p:nvSpPr>
        <p:spPr bwMode="auto">
          <a:xfrm>
            <a:off x="6705600" y="1719263"/>
            <a:ext cx="20383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7081838" y="3219450"/>
            <a:ext cx="1639887" cy="546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3" name="Rectangle 7"/>
          <p:cNvSpPr>
            <a:spLocks noChangeArrowheads="1"/>
          </p:cNvSpPr>
          <p:nvPr/>
        </p:nvSpPr>
        <p:spPr bwMode="auto">
          <a:xfrm>
            <a:off x="7081838" y="3219450"/>
            <a:ext cx="1639887" cy="54610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4" name="Rectangle 8"/>
          <p:cNvSpPr>
            <a:spLocks noChangeArrowheads="1"/>
          </p:cNvSpPr>
          <p:nvPr/>
        </p:nvSpPr>
        <p:spPr bwMode="auto">
          <a:xfrm>
            <a:off x="7112000" y="1741488"/>
            <a:ext cx="1579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5" name="Rectangle 9"/>
          <p:cNvSpPr>
            <a:spLocks noChangeArrowheads="1"/>
          </p:cNvSpPr>
          <p:nvPr/>
        </p:nvSpPr>
        <p:spPr bwMode="auto">
          <a:xfrm>
            <a:off x="7112000" y="1741488"/>
            <a:ext cx="15795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6" name="Rectangle 10"/>
          <p:cNvSpPr>
            <a:spLocks noChangeArrowheads="1"/>
          </p:cNvSpPr>
          <p:nvPr/>
        </p:nvSpPr>
        <p:spPr bwMode="auto">
          <a:xfrm>
            <a:off x="7835900" y="1792288"/>
            <a:ext cx="428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I</a:t>
            </a:r>
            <a:endParaRPr lang="en-US" sz="2000"/>
          </a:p>
        </p:txBody>
      </p:sp>
      <p:sp>
        <p:nvSpPr>
          <p:cNvPr id="101387" name="Rectangle 11"/>
          <p:cNvSpPr>
            <a:spLocks noChangeArrowheads="1"/>
          </p:cNvSpPr>
          <p:nvPr/>
        </p:nvSpPr>
        <p:spPr bwMode="auto">
          <a:xfrm>
            <a:off x="7881938" y="1792288"/>
            <a:ext cx="84137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101388" name="Rectangle 12"/>
          <p:cNvSpPr>
            <a:spLocks noChangeArrowheads="1"/>
          </p:cNvSpPr>
          <p:nvPr/>
        </p:nvSpPr>
        <p:spPr bwMode="auto">
          <a:xfrm>
            <a:off x="7818438" y="1965325"/>
            <a:ext cx="84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101389" name="Rectangle 13"/>
          <p:cNvSpPr>
            <a:spLocks noChangeArrowheads="1"/>
          </p:cNvSpPr>
          <p:nvPr/>
        </p:nvSpPr>
        <p:spPr bwMode="auto">
          <a:xfrm>
            <a:off x="7899400" y="1965325"/>
            <a:ext cx="841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101390" name="Rectangle 14"/>
          <p:cNvSpPr>
            <a:spLocks noChangeArrowheads="1"/>
          </p:cNvSpPr>
          <p:nvPr/>
        </p:nvSpPr>
        <p:spPr bwMode="auto">
          <a:xfrm>
            <a:off x="7112000" y="2508250"/>
            <a:ext cx="1579563" cy="43656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1" name="Rectangle 15"/>
          <p:cNvSpPr>
            <a:spLocks noChangeArrowheads="1"/>
          </p:cNvSpPr>
          <p:nvPr/>
        </p:nvSpPr>
        <p:spPr bwMode="auto">
          <a:xfrm>
            <a:off x="7112000" y="2508250"/>
            <a:ext cx="1579563" cy="436563"/>
          </a:xfrm>
          <a:prstGeom prst="rect">
            <a:avLst/>
          </a:prstGeom>
          <a:solidFill>
            <a:schemeClr val="tx1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2" name="Rectangle 16"/>
          <p:cNvSpPr>
            <a:spLocks noChangeArrowheads="1"/>
          </p:cNvSpPr>
          <p:nvPr/>
        </p:nvSpPr>
        <p:spPr bwMode="auto">
          <a:xfrm>
            <a:off x="7462838" y="2559050"/>
            <a:ext cx="919162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Multithreaded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1393" name="Rectangle 17"/>
          <p:cNvSpPr>
            <a:spLocks noChangeArrowheads="1"/>
          </p:cNvSpPr>
          <p:nvPr/>
        </p:nvSpPr>
        <p:spPr bwMode="auto">
          <a:xfrm>
            <a:off x="7353300" y="2732088"/>
            <a:ext cx="1150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Instruction Buffer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1394" name="Rectangle 18"/>
          <p:cNvSpPr>
            <a:spLocks noChangeArrowheads="1"/>
          </p:cNvSpPr>
          <p:nvPr/>
        </p:nvSpPr>
        <p:spPr bwMode="auto">
          <a:xfrm>
            <a:off x="7292975" y="3273425"/>
            <a:ext cx="182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5" name="Rectangle 19"/>
          <p:cNvSpPr>
            <a:spLocks noChangeArrowheads="1"/>
          </p:cNvSpPr>
          <p:nvPr/>
        </p:nvSpPr>
        <p:spPr bwMode="auto">
          <a:xfrm>
            <a:off x="7162800" y="3273425"/>
            <a:ext cx="685800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6" name="Rectangle 20"/>
          <p:cNvSpPr>
            <a:spLocks noChangeArrowheads="1"/>
          </p:cNvSpPr>
          <p:nvPr/>
        </p:nvSpPr>
        <p:spPr bwMode="auto">
          <a:xfrm>
            <a:off x="7461250" y="3360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R</a:t>
            </a:r>
            <a:endParaRPr lang="en-US" sz="2000"/>
          </a:p>
        </p:txBody>
      </p:sp>
      <p:sp>
        <p:nvSpPr>
          <p:cNvPr id="101397" name="Rectangle 21"/>
          <p:cNvSpPr>
            <a:spLocks noChangeArrowheads="1"/>
          </p:cNvSpPr>
          <p:nvPr/>
        </p:nvSpPr>
        <p:spPr bwMode="auto">
          <a:xfrm>
            <a:off x="7470775" y="3487738"/>
            <a:ext cx="698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F</a:t>
            </a:r>
            <a:endParaRPr lang="en-US" sz="2000"/>
          </a:p>
        </p:txBody>
      </p:sp>
      <p:sp>
        <p:nvSpPr>
          <p:cNvPr id="101398" name="Rectangle 22"/>
          <p:cNvSpPr>
            <a:spLocks noChangeArrowheads="1"/>
          </p:cNvSpPr>
          <p:nvPr/>
        </p:nvSpPr>
        <p:spPr bwMode="auto">
          <a:xfrm>
            <a:off x="7900988" y="3273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9" name="Rectangle 23"/>
          <p:cNvSpPr>
            <a:spLocks noChangeArrowheads="1"/>
          </p:cNvSpPr>
          <p:nvPr/>
        </p:nvSpPr>
        <p:spPr bwMode="auto">
          <a:xfrm>
            <a:off x="7900988" y="3273425"/>
            <a:ext cx="365125" cy="438150"/>
          </a:xfrm>
          <a:prstGeom prst="rect">
            <a:avLst/>
          </a:prstGeom>
          <a:solidFill>
            <a:schemeClr val="accent2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00" name="Rectangle 24"/>
          <p:cNvSpPr>
            <a:spLocks noChangeArrowheads="1"/>
          </p:cNvSpPr>
          <p:nvPr/>
        </p:nvSpPr>
        <p:spPr bwMode="auto">
          <a:xfrm>
            <a:off x="8008938" y="3360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C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1401" name="Rectangle 25"/>
          <p:cNvSpPr>
            <a:spLocks noChangeArrowheads="1"/>
          </p:cNvSpPr>
          <p:nvPr/>
        </p:nvSpPr>
        <p:spPr bwMode="auto">
          <a:xfrm>
            <a:off x="8091488" y="3360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$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1402" name="Rectangle 26"/>
          <p:cNvSpPr>
            <a:spLocks noChangeArrowheads="1"/>
          </p:cNvSpPr>
          <p:nvPr/>
        </p:nvSpPr>
        <p:spPr bwMode="auto">
          <a:xfrm>
            <a:off x="8018463" y="3487738"/>
            <a:ext cx="1349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L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1403" name="Rectangle 27"/>
          <p:cNvSpPr>
            <a:spLocks noChangeArrowheads="1"/>
          </p:cNvSpPr>
          <p:nvPr/>
        </p:nvSpPr>
        <p:spPr bwMode="auto">
          <a:xfrm>
            <a:off x="8081963" y="3487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1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1404" name="Rectangle 28"/>
          <p:cNvSpPr>
            <a:spLocks noChangeArrowheads="1"/>
          </p:cNvSpPr>
          <p:nvPr/>
        </p:nvSpPr>
        <p:spPr bwMode="auto">
          <a:xfrm>
            <a:off x="8326438" y="3273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05" name="Rectangle 29"/>
          <p:cNvSpPr>
            <a:spLocks noChangeArrowheads="1"/>
          </p:cNvSpPr>
          <p:nvPr/>
        </p:nvSpPr>
        <p:spPr bwMode="auto">
          <a:xfrm>
            <a:off x="8326438" y="3273425"/>
            <a:ext cx="365125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06" name="Rectangle 30"/>
          <p:cNvSpPr>
            <a:spLocks noChangeArrowheads="1"/>
          </p:cNvSpPr>
          <p:nvPr/>
        </p:nvSpPr>
        <p:spPr bwMode="auto">
          <a:xfrm>
            <a:off x="8335963" y="3360738"/>
            <a:ext cx="3683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Shared</a:t>
            </a:r>
            <a:endParaRPr lang="en-US" sz="2000"/>
          </a:p>
        </p:txBody>
      </p:sp>
      <p:sp>
        <p:nvSpPr>
          <p:cNvPr id="101407" name="Rectangle 31"/>
          <p:cNvSpPr>
            <a:spLocks noChangeArrowheads="1"/>
          </p:cNvSpPr>
          <p:nvPr/>
        </p:nvSpPr>
        <p:spPr bwMode="auto">
          <a:xfrm>
            <a:off x="8383588" y="348773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Mem</a:t>
            </a:r>
            <a:endParaRPr lang="en-US" sz="2000"/>
          </a:p>
        </p:txBody>
      </p:sp>
      <p:sp>
        <p:nvSpPr>
          <p:cNvPr id="101408" name="Rectangle 32"/>
          <p:cNvSpPr>
            <a:spLocks noChangeArrowheads="1"/>
          </p:cNvSpPr>
          <p:nvPr/>
        </p:nvSpPr>
        <p:spPr bwMode="auto">
          <a:xfrm>
            <a:off x="7112000" y="3930650"/>
            <a:ext cx="1579563" cy="4365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09" name="Rectangle 33"/>
          <p:cNvSpPr>
            <a:spLocks noChangeArrowheads="1"/>
          </p:cNvSpPr>
          <p:nvPr/>
        </p:nvSpPr>
        <p:spPr bwMode="auto">
          <a:xfrm>
            <a:off x="7112000" y="3930650"/>
            <a:ext cx="1579563" cy="436563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0" name="Rectangle 34"/>
          <p:cNvSpPr>
            <a:spLocks noChangeArrowheads="1"/>
          </p:cNvSpPr>
          <p:nvPr/>
        </p:nvSpPr>
        <p:spPr bwMode="auto">
          <a:xfrm>
            <a:off x="7391400" y="4062413"/>
            <a:ext cx="105568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Operand Select</a:t>
            </a:r>
            <a:endParaRPr lang="en-US" sz="2000"/>
          </a:p>
        </p:txBody>
      </p:sp>
      <p:sp>
        <p:nvSpPr>
          <p:cNvPr id="101411" name="Rectangle 35"/>
          <p:cNvSpPr>
            <a:spLocks noChangeArrowheads="1"/>
          </p:cNvSpPr>
          <p:nvPr/>
        </p:nvSpPr>
        <p:spPr bwMode="auto">
          <a:xfrm>
            <a:off x="7112000" y="4695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2" name="Rectangle 36"/>
          <p:cNvSpPr>
            <a:spLocks noChangeArrowheads="1"/>
          </p:cNvSpPr>
          <p:nvPr/>
        </p:nvSpPr>
        <p:spPr bwMode="auto">
          <a:xfrm>
            <a:off x="7112000" y="4695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3" name="Rectangle 37"/>
          <p:cNvSpPr>
            <a:spLocks noChangeArrowheads="1"/>
          </p:cNvSpPr>
          <p:nvPr/>
        </p:nvSpPr>
        <p:spPr bwMode="auto">
          <a:xfrm>
            <a:off x="7316788" y="4829175"/>
            <a:ext cx="338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MAD</a:t>
            </a:r>
            <a:endParaRPr lang="en-US" sz="2000"/>
          </a:p>
        </p:txBody>
      </p:sp>
      <p:sp>
        <p:nvSpPr>
          <p:cNvPr id="101414" name="Rectangle 38"/>
          <p:cNvSpPr>
            <a:spLocks noChangeArrowheads="1"/>
          </p:cNvSpPr>
          <p:nvPr/>
        </p:nvSpPr>
        <p:spPr bwMode="auto">
          <a:xfrm>
            <a:off x="7962900" y="4695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5" name="Rectangle 39"/>
          <p:cNvSpPr>
            <a:spLocks noChangeArrowheads="1"/>
          </p:cNvSpPr>
          <p:nvPr/>
        </p:nvSpPr>
        <p:spPr bwMode="auto">
          <a:xfrm>
            <a:off x="7962900" y="4695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6" name="Rectangle 40"/>
          <p:cNvSpPr>
            <a:spLocks noChangeArrowheads="1"/>
          </p:cNvSpPr>
          <p:nvPr/>
        </p:nvSpPr>
        <p:spPr bwMode="auto">
          <a:xfrm>
            <a:off x="8181975" y="4829175"/>
            <a:ext cx="3048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SFU</a:t>
            </a:r>
            <a:endParaRPr lang="en-US" sz="2000"/>
          </a:p>
        </p:txBody>
      </p:sp>
      <p:sp>
        <p:nvSpPr>
          <p:cNvPr id="101417" name="Line 41"/>
          <p:cNvSpPr>
            <a:spLocks noChangeShapeType="1"/>
          </p:cNvSpPr>
          <p:nvPr/>
        </p:nvSpPr>
        <p:spPr bwMode="auto">
          <a:xfrm>
            <a:off x="7900988" y="2944813"/>
            <a:ext cx="1587" cy="214312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8" name="Freeform 42"/>
          <p:cNvSpPr>
            <a:spLocks/>
          </p:cNvSpPr>
          <p:nvPr/>
        </p:nvSpPr>
        <p:spPr bwMode="auto">
          <a:xfrm>
            <a:off x="7862888" y="31400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19" name="Line 43"/>
          <p:cNvSpPr>
            <a:spLocks noChangeShapeType="1"/>
          </p:cNvSpPr>
          <p:nvPr/>
        </p:nvSpPr>
        <p:spPr bwMode="auto">
          <a:xfrm>
            <a:off x="7475538" y="4367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0" name="Freeform 44"/>
          <p:cNvSpPr>
            <a:spLocks/>
          </p:cNvSpPr>
          <p:nvPr/>
        </p:nvSpPr>
        <p:spPr bwMode="auto">
          <a:xfrm>
            <a:off x="7435850" y="4616450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1" name="Line 45"/>
          <p:cNvSpPr>
            <a:spLocks noChangeShapeType="1"/>
          </p:cNvSpPr>
          <p:nvPr/>
        </p:nvSpPr>
        <p:spPr bwMode="auto">
          <a:xfrm>
            <a:off x="7900988" y="2179638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2" name="Freeform 46"/>
          <p:cNvSpPr>
            <a:spLocks/>
          </p:cNvSpPr>
          <p:nvPr/>
        </p:nvSpPr>
        <p:spPr bwMode="auto">
          <a:xfrm>
            <a:off x="7862888" y="24288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3" name="Line 47"/>
          <p:cNvSpPr>
            <a:spLocks noChangeShapeType="1"/>
          </p:cNvSpPr>
          <p:nvPr/>
        </p:nvSpPr>
        <p:spPr bwMode="auto">
          <a:xfrm>
            <a:off x="7475538" y="5133975"/>
            <a:ext cx="1587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4" name="Freeform 48"/>
          <p:cNvSpPr>
            <a:spLocks/>
          </p:cNvSpPr>
          <p:nvPr/>
        </p:nvSpPr>
        <p:spPr bwMode="auto">
          <a:xfrm>
            <a:off x="7435850" y="5273675"/>
            <a:ext cx="79375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5" name="Line 49"/>
          <p:cNvSpPr>
            <a:spLocks noChangeShapeType="1"/>
          </p:cNvSpPr>
          <p:nvPr/>
        </p:nvSpPr>
        <p:spPr bwMode="auto">
          <a:xfrm>
            <a:off x="8326438" y="5133975"/>
            <a:ext cx="1587" cy="377825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6" name="Freeform 50"/>
          <p:cNvSpPr>
            <a:spLocks/>
          </p:cNvSpPr>
          <p:nvPr/>
        </p:nvSpPr>
        <p:spPr bwMode="auto">
          <a:xfrm>
            <a:off x="8288338" y="5492750"/>
            <a:ext cx="77787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7" name="Line 51"/>
          <p:cNvSpPr>
            <a:spLocks noChangeShapeType="1"/>
          </p:cNvSpPr>
          <p:nvPr/>
        </p:nvSpPr>
        <p:spPr bwMode="auto">
          <a:xfrm>
            <a:off x="8326438" y="4367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8" name="Freeform 52"/>
          <p:cNvSpPr>
            <a:spLocks/>
          </p:cNvSpPr>
          <p:nvPr/>
        </p:nvSpPr>
        <p:spPr bwMode="auto">
          <a:xfrm>
            <a:off x="8288338" y="4616450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29" name="Line 53"/>
          <p:cNvSpPr>
            <a:spLocks noChangeShapeType="1"/>
          </p:cNvSpPr>
          <p:nvPr/>
        </p:nvSpPr>
        <p:spPr bwMode="auto">
          <a:xfrm>
            <a:off x="850900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0" name="Freeform 54"/>
          <p:cNvSpPr>
            <a:spLocks/>
          </p:cNvSpPr>
          <p:nvPr/>
        </p:nvSpPr>
        <p:spPr bwMode="auto">
          <a:xfrm>
            <a:off x="8470900" y="3851275"/>
            <a:ext cx="77788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1" name="Rectangle 55"/>
          <p:cNvSpPr>
            <a:spLocks noChangeArrowheads="1"/>
          </p:cNvSpPr>
          <p:nvPr/>
        </p:nvSpPr>
        <p:spPr bwMode="auto">
          <a:xfrm>
            <a:off x="7535863" y="3487738"/>
            <a:ext cx="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2000"/>
          </a:p>
        </p:txBody>
      </p:sp>
      <p:sp>
        <p:nvSpPr>
          <p:cNvPr id="101432" name="Line 56"/>
          <p:cNvSpPr>
            <a:spLocks noChangeShapeType="1"/>
          </p:cNvSpPr>
          <p:nvPr/>
        </p:nvSpPr>
        <p:spPr bwMode="auto">
          <a:xfrm>
            <a:off x="738505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3" name="Freeform 57"/>
          <p:cNvSpPr>
            <a:spLocks/>
          </p:cNvSpPr>
          <p:nvPr/>
        </p:nvSpPr>
        <p:spPr bwMode="auto">
          <a:xfrm>
            <a:off x="7345363" y="3851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4" name="Line 58"/>
          <p:cNvSpPr>
            <a:spLocks noChangeShapeType="1"/>
          </p:cNvSpPr>
          <p:nvPr/>
        </p:nvSpPr>
        <p:spPr bwMode="auto">
          <a:xfrm>
            <a:off x="808355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5" name="Freeform 59"/>
          <p:cNvSpPr>
            <a:spLocks/>
          </p:cNvSpPr>
          <p:nvPr/>
        </p:nvSpPr>
        <p:spPr bwMode="auto">
          <a:xfrm>
            <a:off x="8043863" y="3851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6" name="Freeform 60"/>
          <p:cNvSpPr>
            <a:spLocks/>
          </p:cNvSpPr>
          <p:nvPr/>
        </p:nvSpPr>
        <p:spPr bwMode="auto">
          <a:xfrm>
            <a:off x="6916738" y="3492500"/>
            <a:ext cx="558800" cy="1858963"/>
          </a:xfrm>
          <a:custGeom>
            <a:avLst/>
            <a:gdLst/>
            <a:ahLst/>
            <a:cxnLst>
              <a:cxn ang="0">
                <a:pos x="352" y="1171"/>
              </a:cxn>
              <a:cxn ang="0">
                <a:pos x="0" y="1171"/>
              </a:cxn>
              <a:cxn ang="0">
                <a:pos x="0" y="0"/>
              </a:cxn>
              <a:cxn ang="0">
                <a:pos x="85" y="0"/>
              </a:cxn>
            </a:cxnLst>
            <a:rect l="0" t="0" r="r" b="b"/>
            <a:pathLst>
              <a:path w="352" h="1171">
                <a:moveTo>
                  <a:pt x="352" y="1171"/>
                </a:moveTo>
                <a:lnTo>
                  <a:pt x="0" y="1171"/>
                </a:lnTo>
                <a:lnTo>
                  <a:pt x="0" y="0"/>
                </a:lnTo>
                <a:lnTo>
                  <a:pt x="85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7" name="Freeform 61"/>
          <p:cNvSpPr>
            <a:spLocks/>
          </p:cNvSpPr>
          <p:nvPr/>
        </p:nvSpPr>
        <p:spPr bwMode="auto">
          <a:xfrm>
            <a:off x="7032625" y="3452813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8" name="Freeform 62"/>
          <p:cNvSpPr>
            <a:spLocks/>
          </p:cNvSpPr>
          <p:nvPr/>
        </p:nvSpPr>
        <p:spPr bwMode="auto">
          <a:xfrm>
            <a:off x="6807200" y="3382963"/>
            <a:ext cx="1519238" cy="2187575"/>
          </a:xfrm>
          <a:custGeom>
            <a:avLst/>
            <a:gdLst/>
            <a:ahLst/>
            <a:cxnLst>
              <a:cxn ang="0">
                <a:pos x="957" y="1378"/>
              </a:cxn>
              <a:cxn ang="0">
                <a:pos x="0" y="1378"/>
              </a:cxn>
              <a:cxn ang="0">
                <a:pos x="0" y="0"/>
              </a:cxn>
              <a:cxn ang="0">
                <a:pos x="154" y="0"/>
              </a:cxn>
            </a:cxnLst>
            <a:rect l="0" t="0" r="r" b="b"/>
            <a:pathLst>
              <a:path w="957" h="1378">
                <a:moveTo>
                  <a:pt x="957" y="1378"/>
                </a:moveTo>
                <a:lnTo>
                  <a:pt x="0" y="1378"/>
                </a:lnTo>
                <a:lnTo>
                  <a:pt x="0" y="0"/>
                </a:lnTo>
                <a:lnTo>
                  <a:pt x="154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439" name="Freeform 63"/>
          <p:cNvSpPr>
            <a:spLocks/>
          </p:cNvSpPr>
          <p:nvPr/>
        </p:nvSpPr>
        <p:spPr bwMode="auto">
          <a:xfrm>
            <a:off x="7032625" y="3343275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89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6096000" y="838200"/>
            <a:ext cx="2971800" cy="3124200"/>
            <a:chOff x="3410" y="1469"/>
            <a:chExt cx="2218" cy="2704"/>
          </a:xfrm>
        </p:grpSpPr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3410" y="1469"/>
              <a:ext cx="2218" cy="2093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>
                  <a:solidFill>
                    <a:srgbClr val="003300"/>
                  </a:solidFill>
                  <a:latin typeface="Arial Narrow" pitchFamily="34" charset="0"/>
                </a:rPr>
                <a:t>Device</a:t>
              </a:r>
              <a:endParaRPr lang="en-US">
                <a:solidFill>
                  <a:srgbClr val="003300"/>
                </a:solidFill>
                <a:latin typeface="Arial Narrow" pitchFamily="34" charset="0"/>
              </a:endParaRPr>
            </a:p>
          </p:txBody>
        </p:sp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4023" y="1647"/>
              <a:ext cx="1554" cy="1004"/>
              <a:chOff x="3820" y="4577"/>
              <a:chExt cx="4116" cy="2660"/>
            </a:xfrm>
          </p:grpSpPr>
          <p:sp>
            <p:nvSpPr>
              <p:cNvPr id="40" name="Text Box 8"/>
              <p:cNvSpPr txBox="1">
                <a:spLocks noChangeArrowheads="1"/>
              </p:cNvSpPr>
              <p:nvPr/>
            </p:nvSpPr>
            <p:spPr bwMode="auto">
              <a:xfrm>
                <a:off x="3820" y="4577"/>
                <a:ext cx="4116" cy="2660"/>
              </a:xfrm>
              <a:prstGeom prst="rect">
                <a:avLst/>
              </a:prstGeom>
              <a:solidFill>
                <a:srgbClr val="99FF66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 b="1">
                    <a:solidFill>
                      <a:srgbClr val="003300"/>
                    </a:solidFill>
                    <a:latin typeface="Arial Narrow" pitchFamily="34" charset="0"/>
                  </a:rPr>
                  <a:t>Grid 1</a:t>
                </a:r>
                <a:endParaRPr lang="en-US">
                  <a:solidFill>
                    <a:srgbClr val="003300"/>
                  </a:solidFill>
                  <a:latin typeface="Arial Narrow" pitchFamily="34" charset="0"/>
                </a:endParaRPr>
              </a:p>
            </p:txBody>
          </p:sp>
          <p:grpSp>
            <p:nvGrpSpPr>
              <p:cNvPr id="41" name="Group 9"/>
              <p:cNvGrpSpPr>
                <a:grpSpLocks/>
              </p:cNvGrpSpPr>
              <p:nvPr/>
            </p:nvGrpSpPr>
            <p:grpSpPr bwMode="auto">
              <a:xfrm>
                <a:off x="3985" y="5169"/>
                <a:ext cx="3785" cy="864"/>
                <a:chOff x="3997" y="5169"/>
                <a:chExt cx="3785" cy="864"/>
              </a:xfrm>
            </p:grpSpPr>
            <p:sp>
              <p:nvSpPr>
                <p:cNvPr id="4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997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(0, 0)</a:t>
                  </a:r>
                  <a:endParaRPr lang="en-US">
                    <a:solidFill>
                      <a:srgbClr val="003300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4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299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(1, 0)</a:t>
                  </a:r>
                  <a:endParaRPr lang="en-US">
                    <a:solidFill>
                      <a:srgbClr val="003300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48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6601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(2, 0)</a:t>
                  </a:r>
                  <a:endParaRPr lang="en-US">
                    <a:solidFill>
                      <a:srgbClr val="003300"/>
                    </a:solidFill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42" name="Group 13"/>
              <p:cNvGrpSpPr>
                <a:grpSpLocks/>
              </p:cNvGrpSpPr>
              <p:nvPr/>
            </p:nvGrpSpPr>
            <p:grpSpPr bwMode="auto">
              <a:xfrm>
                <a:off x="3985" y="6187"/>
                <a:ext cx="3785" cy="864"/>
                <a:chOff x="3997" y="5169"/>
                <a:chExt cx="3785" cy="864"/>
              </a:xfrm>
            </p:grpSpPr>
            <p:sp>
              <p:nvSpPr>
                <p:cNvPr id="4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997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(0, 1)</a:t>
                  </a:r>
                  <a:endParaRPr lang="en-US">
                    <a:solidFill>
                      <a:srgbClr val="003300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4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5299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(1, 1)</a:t>
                  </a:r>
                  <a:endParaRPr lang="en-US">
                    <a:solidFill>
                      <a:srgbClr val="003300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45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6601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(2, 1)</a:t>
                  </a:r>
                  <a:endParaRPr lang="en-US">
                    <a:solidFill>
                      <a:srgbClr val="003300"/>
                    </a:solidFill>
                    <a:latin typeface="Arial Narrow" pitchFamily="34" charset="0"/>
                  </a:endParaRPr>
                </a:p>
              </p:txBody>
            </p:sp>
          </p:grpSp>
        </p:grpSp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3510" y="2878"/>
              <a:ext cx="1765" cy="1295"/>
              <a:chOff x="1972" y="8931"/>
              <a:chExt cx="4676" cy="3430"/>
            </a:xfrm>
          </p:grpSpPr>
          <p:sp>
            <p:nvSpPr>
              <p:cNvPr id="12" name="Text Box 18"/>
              <p:cNvSpPr txBox="1">
                <a:spLocks noChangeArrowheads="1"/>
              </p:cNvSpPr>
              <p:nvPr/>
            </p:nvSpPr>
            <p:spPr bwMode="auto">
              <a:xfrm>
                <a:off x="1972" y="8931"/>
                <a:ext cx="4676" cy="3430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 b="1">
                    <a:solidFill>
                      <a:srgbClr val="003300"/>
                    </a:solidFill>
                    <a:latin typeface="Arial Narrow" pitchFamily="34" charset="0"/>
                  </a:rPr>
                  <a:t>Block (1, 1)</a:t>
                </a:r>
                <a:endParaRPr lang="en-US">
                  <a:solidFill>
                    <a:srgbClr val="003300"/>
                  </a:solidFill>
                  <a:latin typeface="Arial Narrow" pitchFamily="34" charset="0"/>
                </a:endParaRPr>
              </a:p>
            </p:txBody>
          </p:sp>
          <p:grpSp>
            <p:nvGrpSpPr>
              <p:cNvPr id="13" name="Group 19"/>
              <p:cNvGrpSpPr>
                <a:grpSpLocks/>
              </p:cNvGrpSpPr>
              <p:nvPr/>
            </p:nvGrpSpPr>
            <p:grpSpPr bwMode="auto">
              <a:xfrm>
                <a:off x="2147" y="9559"/>
                <a:ext cx="4325" cy="2592"/>
                <a:chOff x="2630" y="11267"/>
                <a:chExt cx="4325" cy="2592"/>
              </a:xfrm>
            </p:grpSpPr>
            <p:grpSp>
              <p:nvGrpSpPr>
                <p:cNvPr id="14" name="Group 20"/>
                <p:cNvGrpSpPr>
                  <a:grpSpLocks/>
                </p:cNvGrpSpPr>
                <p:nvPr/>
              </p:nvGrpSpPr>
              <p:grpSpPr bwMode="auto">
                <a:xfrm>
                  <a:off x="2630" y="11267"/>
                  <a:ext cx="4325" cy="2592"/>
                  <a:chOff x="2160" y="10769"/>
                  <a:chExt cx="4325" cy="2592"/>
                </a:xfrm>
              </p:grpSpPr>
              <p:sp>
                <p:nvSpPr>
                  <p:cNvPr id="33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0769"/>
                    <a:ext cx="4320" cy="2592"/>
                  </a:xfrm>
                  <a:prstGeom prst="rect">
                    <a:avLst/>
                  </a:prstGeom>
                  <a:solidFill>
                    <a:srgbClr val="FF6600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  <p:sp>
                <p:nvSpPr>
                  <p:cNvPr id="34" name="Line 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60" y="11631"/>
                    <a:ext cx="4325" cy="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  <p:sp>
                <p:nvSpPr>
                  <p:cNvPr id="35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2161" y="12497"/>
                    <a:ext cx="4324" cy="4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  <p:sp>
                <p:nvSpPr>
                  <p:cNvPr id="36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3024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  <p:sp>
                <p:nvSpPr>
                  <p:cNvPr id="37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  <p:sp>
                <p:nvSpPr>
                  <p:cNvPr id="3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4752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  <p:sp>
                <p:nvSpPr>
                  <p:cNvPr id="39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5616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15" name="Group 28"/>
                <p:cNvGrpSpPr>
                  <a:grpSpLocks/>
                </p:cNvGrpSpPr>
                <p:nvPr/>
              </p:nvGrpSpPr>
              <p:grpSpPr bwMode="auto">
                <a:xfrm>
                  <a:off x="2756" y="12340"/>
                  <a:ext cx="4075" cy="448"/>
                  <a:chOff x="2364" y="10793"/>
                  <a:chExt cx="4075" cy="448"/>
                </a:xfrm>
              </p:grpSpPr>
              <p:sp>
                <p:nvSpPr>
                  <p:cNvPr id="28" name="Text 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(0, 1)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9" name="Text Box 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(1, 1)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30" name="Text Box 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(2, 1)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31" name="Text Box 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(3, 1)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32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(4, 1)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16" name="Group 34"/>
                <p:cNvGrpSpPr>
                  <a:grpSpLocks/>
                </p:cNvGrpSpPr>
                <p:nvPr/>
              </p:nvGrpSpPr>
              <p:grpSpPr bwMode="auto">
                <a:xfrm>
                  <a:off x="2756" y="13201"/>
                  <a:ext cx="4075" cy="448"/>
                  <a:chOff x="2364" y="10793"/>
                  <a:chExt cx="4075" cy="448"/>
                </a:xfrm>
              </p:grpSpPr>
              <p:sp>
                <p:nvSpPr>
                  <p:cNvPr id="23" name="Text Box 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(0, 2)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4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(1, 2)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5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(2, 2)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6" name="Text Box 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(3, 2)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7" name="Text Box 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(4, 2)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17" name="Group 40"/>
                <p:cNvGrpSpPr>
                  <a:grpSpLocks/>
                </p:cNvGrpSpPr>
                <p:nvPr/>
              </p:nvGrpSpPr>
              <p:grpSpPr bwMode="auto">
                <a:xfrm>
                  <a:off x="2755" y="11479"/>
                  <a:ext cx="4075" cy="448"/>
                  <a:chOff x="2364" y="10793"/>
                  <a:chExt cx="4075" cy="448"/>
                </a:xfrm>
              </p:grpSpPr>
              <p:sp>
                <p:nvSpPr>
                  <p:cNvPr id="18" name="Text Box 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(0, 0)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19" name="Text Box 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(1, 0)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0" name="Text Box 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(2, 0)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1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(3, 0)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2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(4, 0)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</p:grpSp>
          </p:grpSp>
        </p:grpSp>
        <p:sp>
          <p:nvSpPr>
            <p:cNvPr id="8" name="Line 46"/>
            <p:cNvSpPr>
              <a:spLocks noChangeShapeType="1"/>
            </p:cNvSpPr>
            <p:nvPr/>
          </p:nvSpPr>
          <p:spPr bwMode="auto">
            <a:xfrm flipH="1">
              <a:off x="3510" y="2255"/>
              <a:ext cx="1067" cy="62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Arial Narrow" pitchFamily="34" charset="0"/>
              </a:endParaRPr>
            </a:p>
          </p:txBody>
        </p:sp>
        <p:sp>
          <p:nvSpPr>
            <p:cNvPr id="9" name="Line 47"/>
            <p:cNvSpPr>
              <a:spLocks noChangeShapeType="1"/>
            </p:cNvSpPr>
            <p:nvPr/>
          </p:nvSpPr>
          <p:spPr bwMode="auto">
            <a:xfrm>
              <a:off x="5022" y="2255"/>
              <a:ext cx="243" cy="61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Arial Narrow" pitchFamily="34" charset="0"/>
              </a:endParaRPr>
            </a:p>
          </p:txBody>
        </p:sp>
        <p:sp>
          <p:nvSpPr>
            <p:cNvPr id="10" name="Line 48"/>
            <p:cNvSpPr>
              <a:spLocks noChangeShapeType="1"/>
            </p:cNvSpPr>
            <p:nvPr/>
          </p:nvSpPr>
          <p:spPr bwMode="auto">
            <a:xfrm flipH="1">
              <a:off x="4144" y="2581"/>
              <a:ext cx="411" cy="287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Arial Narrow" pitchFamily="34" charset="0"/>
              </a:endParaRPr>
            </a:p>
          </p:txBody>
        </p:sp>
        <p:sp>
          <p:nvSpPr>
            <p:cNvPr id="11" name="Line 49"/>
            <p:cNvSpPr>
              <a:spLocks noChangeShapeType="1"/>
            </p:cNvSpPr>
            <p:nvPr/>
          </p:nvSpPr>
          <p:spPr bwMode="auto">
            <a:xfrm>
              <a:off x="5022" y="2581"/>
              <a:ext cx="100" cy="30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Arial Narrow" pitchFamily="34" charset="0"/>
              </a:endParaRPr>
            </a:p>
          </p:txBody>
        </p:sp>
      </p:grp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Grids of Blocks of Threads: Dimension Limits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Grid of Blocks </a:t>
            </a:r>
            <a:r>
              <a:rPr lang="en-US" b="1" dirty="0" smtClean="0">
                <a:solidFill>
                  <a:srgbClr val="C00000"/>
                </a:solidFill>
              </a:rPr>
              <a:t>1D, 2D, or 3D</a:t>
            </a:r>
            <a:endParaRPr lang="en-US" b="1" dirty="0">
              <a:solidFill>
                <a:srgbClr val="C00000"/>
              </a:solidFill>
            </a:endParaRPr>
          </a:p>
          <a:p>
            <a:pPr lvl="1"/>
            <a:r>
              <a:rPr lang="en-US" dirty="0"/>
              <a:t>Max </a:t>
            </a:r>
            <a:r>
              <a:rPr lang="en-US" dirty="0" smtClean="0"/>
              <a:t>x, y and z: </a:t>
            </a:r>
            <a:r>
              <a:rPr lang="en-US" b="1" dirty="0">
                <a:solidFill>
                  <a:srgbClr val="0000FF"/>
                </a:solidFill>
              </a:rPr>
              <a:t>65535</a:t>
            </a:r>
          </a:p>
          <a:p>
            <a:r>
              <a:rPr lang="en-US" dirty="0" smtClean="0"/>
              <a:t>Block </a:t>
            </a:r>
            <a:r>
              <a:rPr lang="en-US" dirty="0"/>
              <a:t>of Threads: </a:t>
            </a:r>
            <a:r>
              <a:rPr lang="en-US" b="1" dirty="0">
                <a:solidFill>
                  <a:srgbClr val="C00000"/>
                </a:solidFill>
              </a:rPr>
              <a:t>1D, 2D, or 3D</a:t>
            </a:r>
          </a:p>
          <a:p>
            <a:pPr lvl="1"/>
            <a:r>
              <a:rPr lang="en-US" dirty="0"/>
              <a:t>Max number of threads: </a:t>
            </a:r>
            <a:r>
              <a:rPr lang="en-US" b="1" dirty="0" smtClean="0"/>
              <a:t>1024</a:t>
            </a:r>
            <a:endParaRPr lang="en-US" b="1" dirty="0"/>
          </a:p>
          <a:p>
            <a:pPr lvl="1"/>
            <a:r>
              <a:rPr lang="en-US" dirty="0"/>
              <a:t>Max x: </a:t>
            </a:r>
            <a:r>
              <a:rPr lang="en-US" b="1" dirty="0" smtClean="0"/>
              <a:t>1024</a:t>
            </a:r>
            <a:endParaRPr lang="en-US" b="1" dirty="0"/>
          </a:p>
          <a:p>
            <a:pPr lvl="1"/>
            <a:r>
              <a:rPr lang="en-US" dirty="0"/>
              <a:t>Max y: </a:t>
            </a:r>
            <a:r>
              <a:rPr lang="en-US" b="1" dirty="0" smtClean="0"/>
              <a:t>1024</a:t>
            </a:r>
            <a:endParaRPr lang="en-US" b="1" dirty="0"/>
          </a:p>
          <a:p>
            <a:pPr lvl="1"/>
            <a:r>
              <a:rPr lang="en-US" dirty="0"/>
              <a:t>Max z: </a:t>
            </a:r>
            <a:r>
              <a:rPr lang="en-US" b="1" dirty="0" smtClean="0"/>
              <a:t>64</a:t>
            </a:r>
            <a:endParaRPr lang="en-US" dirty="0"/>
          </a:p>
          <a:p>
            <a:r>
              <a:rPr lang="en-US" sz="2400" dirty="0"/>
              <a:t>Limits apply to Compute Capability </a:t>
            </a:r>
            <a:r>
              <a:rPr lang="en-US" sz="2400" dirty="0" smtClean="0"/>
              <a:t>2.0</a:t>
            </a:r>
            <a:endParaRPr lang="en-US" sz="2400" dirty="0"/>
          </a:p>
          <a:p>
            <a:pPr lvl="1"/>
            <a:r>
              <a:rPr lang="en-US" b="1" dirty="0" smtClean="0">
                <a:solidFill>
                  <a:srgbClr val="0000FF"/>
                </a:solidFill>
              </a:rPr>
              <a:t>GTX480 </a:t>
            </a:r>
            <a:r>
              <a:rPr lang="en-US" b="1" dirty="0">
                <a:solidFill>
                  <a:srgbClr val="0000FF"/>
                </a:solidFill>
              </a:rPr>
              <a:t>= </a:t>
            </a:r>
            <a:r>
              <a:rPr lang="en-US" b="1" dirty="0" smtClean="0">
                <a:solidFill>
                  <a:srgbClr val="0000FF"/>
                </a:solidFill>
              </a:rPr>
              <a:t>2.0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Shared Memory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66800"/>
            <a:ext cx="6019800" cy="5334000"/>
          </a:xfrm>
          <a:noFill/>
          <a:ln/>
        </p:spPr>
        <p:txBody>
          <a:bodyPr/>
          <a:lstStyle/>
          <a:p>
            <a:pPr marL="457200" indent="-457200"/>
            <a:r>
              <a:rPr lang="en-US" sz="2400" dirty="0"/>
              <a:t>Each SM has 16 </a:t>
            </a:r>
            <a:r>
              <a:rPr lang="en-US" sz="2400" dirty="0" smtClean="0"/>
              <a:t>KB or </a:t>
            </a:r>
            <a:r>
              <a:rPr lang="en-US" sz="2400" dirty="0" smtClean="0"/>
              <a:t>48KB or 96KB </a:t>
            </a:r>
            <a:r>
              <a:rPr lang="en-US" sz="2400" dirty="0"/>
              <a:t>of Shared Memory</a:t>
            </a:r>
          </a:p>
          <a:p>
            <a:pPr marL="974725" lvl="1" indent="-403225"/>
            <a:r>
              <a:rPr lang="en-US" sz="2000" dirty="0" smtClean="0"/>
              <a:t>32 </a:t>
            </a:r>
            <a:r>
              <a:rPr lang="en-US" sz="2000" dirty="0"/>
              <a:t>banks of </a:t>
            </a:r>
            <a:r>
              <a:rPr lang="en-US" sz="2000" dirty="0" smtClean="0"/>
              <a:t>32-bit </a:t>
            </a:r>
            <a:r>
              <a:rPr lang="en-US" sz="2000" dirty="0"/>
              <a:t>words</a:t>
            </a:r>
          </a:p>
          <a:p>
            <a:pPr marL="457200" indent="-457200"/>
            <a:r>
              <a:rPr lang="en-US" sz="2400" dirty="0"/>
              <a:t>CUDA uses Shared Memory as shared storage visible to all threads in a thread block</a:t>
            </a:r>
          </a:p>
          <a:p>
            <a:pPr marL="974725" lvl="1" indent="-403225"/>
            <a:r>
              <a:rPr lang="en-US" sz="2000" dirty="0"/>
              <a:t>read and write access</a:t>
            </a:r>
          </a:p>
          <a:p>
            <a:pPr marL="457200" indent="-457200"/>
            <a:r>
              <a:rPr lang="en-US" sz="2400" dirty="0"/>
              <a:t>Not used explicitly for pixel </a:t>
            </a:r>
            <a:r>
              <a:rPr lang="en-US" sz="2400" dirty="0" err="1"/>
              <a:t>shader</a:t>
            </a:r>
            <a:r>
              <a:rPr lang="en-US" sz="2400" dirty="0"/>
              <a:t> programs</a:t>
            </a:r>
          </a:p>
          <a:p>
            <a:pPr marL="974725" lvl="1" indent="-403225"/>
            <a:r>
              <a:rPr lang="en-US" sz="2000" dirty="0"/>
              <a:t>we dislike pixels talking to each other </a:t>
            </a:r>
          </a:p>
          <a:p>
            <a:pPr marL="457200" indent="-457200"/>
            <a:r>
              <a:rPr lang="en-US" sz="2400" dirty="0">
                <a:sym typeface="Wingdings" pitchFamily="2" charset="2"/>
              </a:rPr>
              <a:t>Key Performance Enhancement</a:t>
            </a:r>
          </a:p>
          <a:p>
            <a:pPr marL="857250" lvl="1" indent="-457200"/>
            <a:r>
              <a:rPr lang="en-US" sz="2000" b="1" dirty="0">
                <a:solidFill>
                  <a:srgbClr val="FF0000"/>
                </a:solidFill>
                <a:sym typeface="Wingdings" pitchFamily="2" charset="2"/>
              </a:rPr>
              <a:t>Move data in Shared memory</a:t>
            </a:r>
          </a:p>
          <a:p>
            <a:pPr marL="857250" lvl="1" indent="-457200"/>
            <a:r>
              <a:rPr lang="en-US" sz="2000" b="1" dirty="0">
                <a:solidFill>
                  <a:srgbClr val="FF0000"/>
                </a:solidFill>
                <a:sym typeface="Wingdings" pitchFamily="2" charset="2"/>
              </a:rPr>
              <a:t>Operate in there</a:t>
            </a:r>
          </a:p>
        </p:txBody>
      </p:sp>
      <p:sp>
        <p:nvSpPr>
          <p:cNvPr id="102405" name="AutoShape 5"/>
          <p:cNvSpPr>
            <a:spLocks noChangeAspect="1" noChangeArrowheads="1" noTextEdit="1"/>
          </p:cNvSpPr>
          <p:nvPr/>
        </p:nvSpPr>
        <p:spPr bwMode="auto">
          <a:xfrm>
            <a:off x="6343650" y="1338263"/>
            <a:ext cx="20383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06" name="Rectangle 6"/>
          <p:cNvSpPr>
            <a:spLocks noChangeArrowheads="1"/>
          </p:cNvSpPr>
          <p:nvPr/>
        </p:nvSpPr>
        <p:spPr bwMode="auto">
          <a:xfrm>
            <a:off x="6719888" y="2838450"/>
            <a:ext cx="1639887" cy="546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07" name="Rectangle 7"/>
          <p:cNvSpPr>
            <a:spLocks noChangeArrowheads="1"/>
          </p:cNvSpPr>
          <p:nvPr/>
        </p:nvSpPr>
        <p:spPr bwMode="auto">
          <a:xfrm>
            <a:off x="6719888" y="2838450"/>
            <a:ext cx="1639887" cy="54610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08" name="Rectangle 8"/>
          <p:cNvSpPr>
            <a:spLocks noChangeArrowheads="1"/>
          </p:cNvSpPr>
          <p:nvPr/>
        </p:nvSpPr>
        <p:spPr bwMode="auto">
          <a:xfrm>
            <a:off x="6750050" y="1360488"/>
            <a:ext cx="1579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09" name="Rectangle 9"/>
          <p:cNvSpPr>
            <a:spLocks noChangeArrowheads="1"/>
          </p:cNvSpPr>
          <p:nvPr/>
        </p:nvSpPr>
        <p:spPr bwMode="auto">
          <a:xfrm>
            <a:off x="6750050" y="1360488"/>
            <a:ext cx="15795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0" name="Rectangle 10"/>
          <p:cNvSpPr>
            <a:spLocks noChangeArrowheads="1"/>
          </p:cNvSpPr>
          <p:nvPr/>
        </p:nvSpPr>
        <p:spPr bwMode="auto">
          <a:xfrm>
            <a:off x="7473950" y="1411288"/>
            <a:ext cx="428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I</a:t>
            </a:r>
            <a:endParaRPr lang="en-US" sz="2000"/>
          </a:p>
        </p:txBody>
      </p:sp>
      <p:sp>
        <p:nvSpPr>
          <p:cNvPr id="102411" name="Rectangle 11"/>
          <p:cNvSpPr>
            <a:spLocks noChangeArrowheads="1"/>
          </p:cNvSpPr>
          <p:nvPr/>
        </p:nvSpPr>
        <p:spPr bwMode="auto">
          <a:xfrm>
            <a:off x="7519988" y="1411288"/>
            <a:ext cx="84137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102412" name="Rectangle 12"/>
          <p:cNvSpPr>
            <a:spLocks noChangeArrowheads="1"/>
          </p:cNvSpPr>
          <p:nvPr/>
        </p:nvSpPr>
        <p:spPr bwMode="auto">
          <a:xfrm>
            <a:off x="7456488" y="1584325"/>
            <a:ext cx="84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102413" name="Rectangle 13"/>
          <p:cNvSpPr>
            <a:spLocks noChangeArrowheads="1"/>
          </p:cNvSpPr>
          <p:nvPr/>
        </p:nvSpPr>
        <p:spPr bwMode="auto">
          <a:xfrm>
            <a:off x="7537450" y="1584325"/>
            <a:ext cx="841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102414" name="Rectangle 14"/>
          <p:cNvSpPr>
            <a:spLocks noChangeArrowheads="1"/>
          </p:cNvSpPr>
          <p:nvPr/>
        </p:nvSpPr>
        <p:spPr bwMode="auto">
          <a:xfrm>
            <a:off x="6750050" y="2127250"/>
            <a:ext cx="1579563" cy="43656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5" name="Rectangle 15"/>
          <p:cNvSpPr>
            <a:spLocks noChangeArrowheads="1"/>
          </p:cNvSpPr>
          <p:nvPr/>
        </p:nvSpPr>
        <p:spPr bwMode="auto">
          <a:xfrm>
            <a:off x="6750050" y="2127250"/>
            <a:ext cx="1579563" cy="436563"/>
          </a:xfrm>
          <a:prstGeom prst="rect">
            <a:avLst/>
          </a:prstGeom>
          <a:solidFill>
            <a:schemeClr val="tx1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6" name="Rectangle 16"/>
          <p:cNvSpPr>
            <a:spLocks noChangeArrowheads="1"/>
          </p:cNvSpPr>
          <p:nvPr/>
        </p:nvSpPr>
        <p:spPr bwMode="auto">
          <a:xfrm>
            <a:off x="7100888" y="2178050"/>
            <a:ext cx="919162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Multithreaded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2417" name="Rectangle 17"/>
          <p:cNvSpPr>
            <a:spLocks noChangeArrowheads="1"/>
          </p:cNvSpPr>
          <p:nvPr/>
        </p:nvSpPr>
        <p:spPr bwMode="auto">
          <a:xfrm>
            <a:off x="6991350" y="2351088"/>
            <a:ext cx="1150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Instruction Buffer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2418" name="Rectangle 18"/>
          <p:cNvSpPr>
            <a:spLocks noChangeArrowheads="1"/>
          </p:cNvSpPr>
          <p:nvPr/>
        </p:nvSpPr>
        <p:spPr bwMode="auto">
          <a:xfrm>
            <a:off x="6931025" y="2892425"/>
            <a:ext cx="182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9" name="Rectangle 19"/>
          <p:cNvSpPr>
            <a:spLocks noChangeArrowheads="1"/>
          </p:cNvSpPr>
          <p:nvPr/>
        </p:nvSpPr>
        <p:spPr bwMode="auto">
          <a:xfrm>
            <a:off x="6800850" y="2892425"/>
            <a:ext cx="685800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20" name="Rectangle 20"/>
          <p:cNvSpPr>
            <a:spLocks noChangeArrowheads="1"/>
          </p:cNvSpPr>
          <p:nvPr/>
        </p:nvSpPr>
        <p:spPr bwMode="auto">
          <a:xfrm>
            <a:off x="7099300" y="2979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R</a:t>
            </a:r>
            <a:endParaRPr lang="en-US" sz="2000"/>
          </a:p>
        </p:txBody>
      </p:sp>
      <p:sp>
        <p:nvSpPr>
          <p:cNvPr id="102421" name="Rectangle 21"/>
          <p:cNvSpPr>
            <a:spLocks noChangeArrowheads="1"/>
          </p:cNvSpPr>
          <p:nvPr/>
        </p:nvSpPr>
        <p:spPr bwMode="auto">
          <a:xfrm>
            <a:off x="7108825" y="3106738"/>
            <a:ext cx="698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F</a:t>
            </a:r>
            <a:endParaRPr lang="en-US" sz="2000"/>
          </a:p>
        </p:txBody>
      </p:sp>
      <p:sp>
        <p:nvSpPr>
          <p:cNvPr id="102422" name="Rectangle 22"/>
          <p:cNvSpPr>
            <a:spLocks noChangeArrowheads="1"/>
          </p:cNvSpPr>
          <p:nvPr/>
        </p:nvSpPr>
        <p:spPr bwMode="auto">
          <a:xfrm>
            <a:off x="7539038" y="2892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23" name="Rectangle 23"/>
          <p:cNvSpPr>
            <a:spLocks noChangeArrowheads="1"/>
          </p:cNvSpPr>
          <p:nvPr/>
        </p:nvSpPr>
        <p:spPr bwMode="auto">
          <a:xfrm>
            <a:off x="7539038" y="2892425"/>
            <a:ext cx="365125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24" name="Rectangle 24"/>
          <p:cNvSpPr>
            <a:spLocks noChangeArrowheads="1"/>
          </p:cNvSpPr>
          <p:nvPr/>
        </p:nvSpPr>
        <p:spPr bwMode="auto">
          <a:xfrm>
            <a:off x="7646988" y="2979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C</a:t>
            </a:r>
            <a:endParaRPr lang="en-US" sz="2000"/>
          </a:p>
        </p:txBody>
      </p:sp>
      <p:sp>
        <p:nvSpPr>
          <p:cNvPr id="102425" name="Rectangle 25"/>
          <p:cNvSpPr>
            <a:spLocks noChangeArrowheads="1"/>
          </p:cNvSpPr>
          <p:nvPr/>
        </p:nvSpPr>
        <p:spPr bwMode="auto">
          <a:xfrm>
            <a:off x="7729538" y="2979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102426" name="Rectangle 26"/>
          <p:cNvSpPr>
            <a:spLocks noChangeArrowheads="1"/>
          </p:cNvSpPr>
          <p:nvPr/>
        </p:nvSpPr>
        <p:spPr bwMode="auto">
          <a:xfrm>
            <a:off x="7656513" y="3106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102427" name="Rectangle 27"/>
          <p:cNvSpPr>
            <a:spLocks noChangeArrowheads="1"/>
          </p:cNvSpPr>
          <p:nvPr/>
        </p:nvSpPr>
        <p:spPr bwMode="auto">
          <a:xfrm>
            <a:off x="7720013" y="3106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102428" name="Rectangle 28"/>
          <p:cNvSpPr>
            <a:spLocks noChangeArrowheads="1"/>
          </p:cNvSpPr>
          <p:nvPr/>
        </p:nvSpPr>
        <p:spPr bwMode="auto">
          <a:xfrm>
            <a:off x="7964488" y="2892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29" name="Rectangle 29"/>
          <p:cNvSpPr>
            <a:spLocks noChangeArrowheads="1"/>
          </p:cNvSpPr>
          <p:nvPr/>
        </p:nvSpPr>
        <p:spPr bwMode="auto">
          <a:xfrm>
            <a:off x="7964488" y="2892425"/>
            <a:ext cx="365125" cy="438150"/>
          </a:xfrm>
          <a:prstGeom prst="rect">
            <a:avLst/>
          </a:prstGeom>
          <a:solidFill>
            <a:schemeClr val="accent2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0" name="Rectangle 30"/>
          <p:cNvSpPr>
            <a:spLocks noChangeArrowheads="1"/>
          </p:cNvSpPr>
          <p:nvPr/>
        </p:nvSpPr>
        <p:spPr bwMode="auto">
          <a:xfrm>
            <a:off x="7974013" y="2979738"/>
            <a:ext cx="3683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Shared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2431" name="Rectangle 31"/>
          <p:cNvSpPr>
            <a:spLocks noChangeArrowheads="1"/>
          </p:cNvSpPr>
          <p:nvPr/>
        </p:nvSpPr>
        <p:spPr bwMode="auto">
          <a:xfrm>
            <a:off x="8021638" y="310673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Mem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02432" name="Rectangle 32"/>
          <p:cNvSpPr>
            <a:spLocks noChangeArrowheads="1"/>
          </p:cNvSpPr>
          <p:nvPr/>
        </p:nvSpPr>
        <p:spPr bwMode="auto">
          <a:xfrm>
            <a:off x="6750050" y="3549650"/>
            <a:ext cx="1579563" cy="4365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3" name="Rectangle 33"/>
          <p:cNvSpPr>
            <a:spLocks noChangeArrowheads="1"/>
          </p:cNvSpPr>
          <p:nvPr/>
        </p:nvSpPr>
        <p:spPr bwMode="auto">
          <a:xfrm>
            <a:off x="6750050" y="3549650"/>
            <a:ext cx="1579563" cy="436563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4" name="Rectangle 34"/>
          <p:cNvSpPr>
            <a:spLocks noChangeArrowheads="1"/>
          </p:cNvSpPr>
          <p:nvPr/>
        </p:nvSpPr>
        <p:spPr bwMode="auto">
          <a:xfrm>
            <a:off x="7029450" y="3681413"/>
            <a:ext cx="105568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Operand Select</a:t>
            </a:r>
            <a:endParaRPr lang="en-US" sz="2000"/>
          </a:p>
        </p:txBody>
      </p:sp>
      <p:sp>
        <p:nvSpPr>
          <p:cNvPr id="102435" name="Rectangle 35"/>
          <p:cNvSpPr>
            <a:spLocks noChangeArrowheads="1"/>
          </p:cNvSpPr>
          <p:nvPr/>
        </p:nvSpPr>
        <p:spPr bwMode="auto">
          <a:xfrm>
            <a:off x="6750050" y="4314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6" name="Rectangle 36"/>
          <p:cNvSpPr>
            <a:spLocks noChangeArrowheads="1"/>
          </p:cNvSpPr>
          <p:nvPr/>
        </p:nvSpPr>
        <p:spPr bwMode="auto">
          <a:xfrm>
            <a:off x="6750050" y="4314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7" name="Rectangle 37"/>
          <p:cNvSpPr>
            <a:spLocks noChangeArrowheads="1"/>
          </p:cNvSpPr>
          <p:nvPr/>
        </p:nvSpPr>
        <p:spPr bwMode="auto">
          <a:xfrm>
            <a:off x="6954838" y="4448175"/>
            <a:ext cx="338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MAD</a:t>
            </a:r>
            <a:endParaRPr lang="en-US" sz="2000"/>
          </a:p>
        </p:txBody>
      </p:sp>
      <p:sp>
        <p:nvSpPr>
          <p:cNvPr id="102438" name="Rectangle 38"/>
          <p:cNvSpPr>
            <a:spLocks noChangeArrowheads="1"/>
          </p:cNvSpPr>
          <p:nvPr/>
        </p:nvSpPr>
        <p:spPr bwMode="auto">
          <a:xfrm>
            <a:off x="7600950" y="4314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9" name="Rectangle 39"/>
          <p:cNvSpPr>
            <a:spLocks noChangeArrowheads="1"/>
          </p:cNvSpPr>
          <p:nvPr/>
        </p:nvSpPr>
        <p:spPr bwMode="auto">
          <a:xfrm>
            <a:off x="7600950" y="4314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0" name="Rectangle 40"/>
          <p:cNvSpPr>
            <a:spLocks noChangeArrowheads="1"/>
          </p:cNvSpPr>
          <p:nvPr/>
        </p:nvSpPr>
        <p:spPr bwMode="auto">
          <a:xfrm>
            <a:off x="7820025" y="4448175"/>
            <a:ext cx="3048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SFU</a:t>
            </a:r>
            <a:endParaRPr lang="en-US" sz="2000"/>
          </a:p>
        </p:txBody>
      </p:sp>
      <p:sp>
        <p:nvSpPr>
          <p:cNvPr id="102441" name="Line 41"/>
          <p:cNvSpPr>
            <a:spLocks noChangeShapeType="1"/>
          </p:cNvSpPr>
          <p:nvPr/>
        </p:nvSpPr>
        <p:spPr bwMode="auto">
          <a:xfrm>
            <a:off x="7539038" y="2563813"/>
            <a:ext cx="1587" cy="214312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2" name="Freeform 42"/>
          <p:cNvSpPr>
            <a:spLocks/>
          </p:cNvSpPr>
          <p:nvPr/>
        </p:nvSpPr>
        <p:spPr bwMode="auto">
          <a:xfrm>
            <a:off x="7500938" y="27590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3" name="Line 43"/>
          <p:cNvSpPr>
            <a:spLocks noChangeShapeType="1"/>
          </p:cNvSpPr>
          <p:nvPr/>
        </p:nvSpPr>
        <p:spPr bwMode="auto">
          <a:xfrm>
            <a:off x="7113588" y="3986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4" name="Freeform 44"/>
          <p:cNvSpPr>
            <a:spLocks/>
          </p:cNvSpPr>
          <p:nvPr/>
        </p:nvSpPr>
        <p:spPr bwMode="auto">
          <a:xfrm>
            <a:off x="7073900" y="4235450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5" name="Line 45"/>
          <p:cNvSpPr>
            <a:spLocks noChangeShapeType="1"/>
          </p:cNvSpPr>
          <p:nvPr/>
        </p:nvSpPr>
        <p:spPr bwMode="auto">
          <a:xfrm>
            <a:off x="7539038" y="1798638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6" name="Freeform 46"/>
          <p:cNvSpPr>
            <a:spLocks/>
          </p:cNvSpPr>
          <p:nvPr/>
        </p:nvSpPr>
        <p:spPr bwMode="auto">
          <a:xfrm>
            <a:off x="7500938" y="20478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7" name="Line 47"/>
          <p:cNvSpPr>
            <a:spLocks noChangeShapeType="1"/>
          </p:cNvSpPr>
          <p:nvPr/>
        </p:nvSpPr>
        <p:spPr bwMode="auto">
          <a:xfrm>
            <a:off x="7113588" y="4752975"/>
            <a:ext cx="1587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8" name="Freeform 48"/>
          <p:cNvSpPr>
            <a:spLocks/>
          </p:cNvSpPr>
          <p:nvPr/>
        </p:nvSpPr>
        <p:spPr bwMode="auto">
          <a:xfrm>
            <a:off x="7073900" y="4892675"/>
            <a:ext cx="79375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9" name="Line 49"/>
          <p:cNvSpPr>
            <a:spLocks noChangeShapeType="1"/>
          </p:cNvSpPr>
          <p:nvPr/>
        </p:nvSpPr>
        <p:spPr bwMode="auto">
          <a:xfrm>
            <a:off x="7964488" y="4752975"/>
            <a:ext cx="1587" cy="377825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0" name="Freeform 50"/>
          <p:cNvSpPr>
            <a:spLocks/>
          </p:cNvSpPr>
          <p:nvPr/>
        </p:nvSpPr>
        <p:spPr bwMode="auto">
          <a:xfrm>
            <a:off x="7926388" y="5111750"/>
            <a:ext cx="77787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1" name="Line 51"/>
          <p:cNvSpPr>
            <a:spLocks noChangeShapeType="1"/>
          </p:cNvSpPr>
          <p:nvPr/>
        </p:nvSpPr>
        <p:spPr bwMode="auto">
          <a:xfrm>
            <a:off x="7964488" y="3986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2" name="Freeform 52"/>
          <p:cNvSpPr>
            <a:spLocks/>
          </p:cNvSpPr>
          <p:nvPr/>
        </p:nvSpPr>
        <p:spPr bwMode="auto">
          <a:xfrm>
            <a:off x="7926388" y="4235450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3" name="Line 53"/>
          <p:cNvSpPr>
            <a:spLocks noChangeShapeType="1"/>
          </p:cNvSpPr>
          <p:nvPr/>
        </p:nvSpPr>
        <p:spPr bwMode="auto">
          <a:xfrm>
            <a:off x="8147050" y="3330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4" name="Freeform 54"/>
          <p:cNvSpPr>
            <a:spLocks/>
          </p:cNvSpPr>
          <p:nvPr/>
        </p:nvSpPr>
        <p:spPr bwMode="auto">
          <a:xfrm>
            <a:off x="8108950" y="3470275"/>
            <a:ext cx="77788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5" name="Rectangle 55"/>
          <p:cNvSpPr>
            <a:spLocks noChangeArrowheads="1"/>
          </p:cNvSpPr>
          <p:nvPr/>
        </p:nvSpPr>
        <p:spPr bwMode="auto">
          <a:xfrm>
            <a:off x="7173913" y="3106738"/>
            <a:ext cx="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2000"/>
          </a:p>
        </p:txBody>
      </p:sp>
      <p:sp>
        <p:nvSpPr>
          <p:cNvPr id="102456" name="Line 56"/>
          <p:cNvSpPr>
            <a:spLocks noChangeShapeType="1"/>
          </p:cNvSpPr>
          <p:nvPr/>
        </p:nvSpPr>
        <p:spPr bwMode="auto">
          <a:xfrm>
            <a:off x="7023100" y="3330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7" name="Freeform 57"/>
          <p:cNvSpPr>
            <a:spLocks/>
          </p:cNvSpPr>
          <p:nvPr/>
        </p:nvSpPr>
        <p:spPr bwMode="auto">
          <a:xfrm>
            <a:off x="6983413" y="3470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8" name="Line 58"/>
          <p:cNvSpPr>
            <a:spLocks noChangeShapeType="1"/>
          </p:cNvSpPr>
          <p:nvPr/>
        </p:nvSpPr>
        <p:spPr bwMode="auto">
          <a:xfrm>
            <a:off x="7721600" y="3330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9" name="Freeform 59"/>
          <p:cNvSpPr>
            <a:spLocks/>
          </p:cNvSpPr>
          <p:nvPr/>
        </p:nvSpPr>
        <p:spPr bwMode="auto">
          <a:xfrm>
            <a:off x="7681913" y="3470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60" name="Freeform 60"/>
          <p:cNvSpPr>
            <a:spLocks/>
          </p:cNvSpPr>
          <p:nvPr/>
        </p:nvSpPr>
        <p:spPr bwMode="auto">
          <a:xfrm>
            <a:off x="6554788" y="3111500"/>
            <a:ext cx="558800" cy="1858963"/>
          </a:xfrm>
          <a:custGeom>
            <a:avLst/>
            <a:gdLst/>
            <a:ahLst/>
            <a:cxnLst>
              <a:cxn ang="0">
                <a:pos x="352" y="1171"/>
              </a:cxn>
              <a:cxn ang="0">
                <a:pos x="0" y="1171"/>
              </a:cxn>
              <a:cxn ang="0">
                <a:pos x="0" y="0"/>
              </a:cxn>
              <a:cxn ang="0">
                <a:pos x="85" y="0"/>
              </a:cxn>
            </a:cxnLst>
            <a:rect l="0" t="0" r="r" b="b"/>
            <a:pathLst>
              <a:path w="352" h="1171">
                <a:moveTo>
                  <a:pt x="352" y="1171"/>
                </a:moveTo>
                <a:lnTo>
                  <a:pt x="0" y="1171"/>
                </a:lnTo>
                <a:lnTo>
                  <a:pt x="0" y="0"/>
                </a:lnTo>
                <a:lnTo>
                  <a:pt x="85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61" name="Freeform 61"/>
          <p:cNvSpPr>
            <a:spLocks/>
          </p:cNvSpPr>
          <p:nvPr/>
        </p:nvSpPr>
        <p:spPr bwMode="auto">
          <a:xfrm>
            <a:off x="6670675" y="3071813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62" name="Freeform 62"/>
          <p:cNvSpPr>
            <a:spLocks/>
          </p:cNvSpPr>
          <p:nvPr/>
        </p:nvSpPr>
        <p:spPr bwMode="auto">
          <a:xfrm>
            <a:off x="6445250" y="3001963"/>
            <a:ext cx="1519238" cy="2187575"/>
          </a:xfrm>
          <a:custGeom>
            <a:avLst/>
            <a:gdLst/>
            <a:ahLst/>
            <a:cxnLst>
              <a:cxn ang="0">
                <a:pos x="957" y="1378"/>
              </a:cxn>
              <a:cxn ang="0">
                <a:pos x="0" y="1378"/>
              </a:cxn>
              <a:cxn ang="0">
                <a:pos x="0" y="0"/>
              </a:cxn>
              <a:cxn ang="0">
                <a:pos x="154" y="0"/>
              </a:cxn>
            </a:cxnLst>
            <a:rect l="0" t="0" r="r" b="b"/>
            <a:pathLst>
              <a:path w="957" h="1378">
                <a:moveTo>
                  <a:pt x="957" y="1378"/>
                </a:moveTo>
                <a:lnTo>
                  <a:pt x="0" y="1378"/>
                </a:lnTo>
                <a:lnTo>
                  <a:pt x="0" y="0"/>
                </a:lnTo>
                <a:lnTo>
                  <a:pt x="154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63" name="Freeform 63"/>
          <p:cNvSpPr>
            <a:spLocks/>
          </p:cNvSpPr>
          <p:nvPr/>
        </p:nvSpPr>
        <p:spPr bwMode="auto">
          <a:xfrm>
            <a:off x="6670675" y="2962275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7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Shared Memory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81000"/>
            <a:ext cx="6248400" cy="6477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 dirty="0"/>
              <a:t>In a parallel machine, many threads access memory</a:t>
            </a:r>
          </a:p>
          <a:p>
            <a:pPr lvl="1">
              <a:lnSpc>
                <a:spcPct val="90000"/>
              </a:lnSpc>
            </a:pPr>
            <a:r>
              <a:rPr lang="en-US" sz="2400" b="1" dirty="0"/>
              <a:t>Therefore, memory is divided into banks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b="1" dirty="0"/>
              <a:t>Essential to achieve high bandwidth</a:t>
            </a:r>
            <a:endParaRPr lang="en-US" sz="2400" dirty="0"/>
          </a:p>
          <a:p>
            <a:pPr>
              <a:lnSpc>
                <a:spcPct val="90000"/>
              </a:lnSpc>
            </a:pP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b="1" dirty="0"/>
              <a:t>Each bank can service one address per </a:t>
            </a:r>
            <a:r>
              <a:rPr lang="en-US" sz="2800" b="1" dirty="0" smtClean="0"/>
              <a:t>two cycles</a:t>
            </a:r>
            <a:endParaRPr lang="en-US" sz="2800" b="1" dirty="0"/>
          </a:p>
          <a:p>
            <a:pPr lvl="1">
              <a:lnSpc>
                <a:spcPct val="90000"/>
              </a:lnSpc>
            </a:pPr>
            <a:r>
              <a:rPr lang="en-US" sz="2400" b="1" dirty="0"/>
              <a:t>A memory can service as many simultaneous accesses as it has banks</a:t>
            </a:r>
            <a:endParaRPr lang="en-US" sz="2400" dirty="0"/>
          </a:p>
          <a:p>
            <a:pPr>
              <a:lnSpc>
                <a:spcPct val="90000"/>
              </a:lnSpc>
            </a:pP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b="1" dirty="0"/>
              <a:t>Multiple simultaneous accesses to a bank result in a bank conflict </a:t>
            </a:r>
          </a:p>
          <a:p>
            <a:pPr lvl="1">
              <a:lnSpc>
                <a:spcPct val="90000"/>
              </a:lnSpc>
            </a:pPr>
            <a:r>
              <a:rPr lang="en-US" sz="2400" b="1" dirty="0"/>
              <a:t>Conflicting accesses are serialized</a:t>
            </a:r>
            <a:endParaRPr lang="en-US" sz="2400" dirty="0"/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6934200" y="1143000"/>
            <a:ext cx="1981200" cy="4648200"/>
            <a:chOff x="4656" y="1488"/>
            <a:chExt cx="768" cy="2064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" name="AutoShape 6"/>
            <p:cNvSpPr>
              <a:spLocks noChangeArrowheads="1"/>
            </p:cNvSpPr>
            <p:nvPr/>
          </p:nvSpPr>
          <p:spPr bwMode="auto">
            <a:xfrm>
              <a:off x="4656" y="3312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Bank </a:t>
              </a:r>
              <a:r>
                <a:rPr lang="en-US" dirty="0" smtClean="0">
                  <a:solidFill>
                    <a:schemeClr val="bg1"/>
                  </a:solidFill>
                </a:rPr>
                <a:t>31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>
              <a:off x="4656" y="2688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7</a:t>
              </a:r>
            </a:p>
          </p:txBody>
        </p:sp>
        <p:sp>
          <p:nvSpPr>
            <p:cNvPr id="8" name="AutoShape 8"/>
            <p:cNvSpPr>
              <a:spLocks noChangeArrowheads="1"/>
            </p:cNvSpPr>
            <p:nvPr/>
          </p:nvSpPr>
          <p:spPr bwMode="auto">
            <a:xfrm>
              <a:off x="4656" y="2514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6</a:t>
              </a:r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auto">
            <a:xfrm>
              <a:off x="4656" y="2346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5</a:t>
              </a:r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auto">
            <a:xfrm>
              <a:off x="4656" y="2172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Bank 4</a:t>
              </a:r>
            </a:p>
          </p:txBody>
        </p:sp>
        <p:sp>
          <p:nvSpPr>
            <p:cNvPr id="11" name="AutoShape 11"/>
            <p:cNvSpPr>
              <a:spLocks noChangeArrowheads="1"/>
            </p:cNvSpPr>
            <p:nvPr/>
          </p:nvSpPr>
          <p:spPr bwMode="auto">
            <a:xfrm>
              <a:off x="4656" y="1998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3</a:t>
              </a:r>
            </a:p>
          </p:txBody>
        </p:sp>
        <p:sp>
          <p:nvSpPr>
            <p:cNvPr id="12" name="AutoShape 12"/>
            <p:cNvSpPr>
              <a:spLocks noChangeArrowheads="1"/>
            </p:cNvSpPr>
            <p:nvPr/>
          </p:nvSpPr>
          <p:spPr bwMode="auto">
            <a:xfrm>
              <a:off x="4656" y="1830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2</a:t>
              </a:r>
            </a:p>
          </p:txBody>
        </p:sp>
        <p:sp>
          <p:nvSpPr>
            <p:cNvPr id="13" name="AutoShape 13"/>
            <p:cNvSpPr>
              <a:spLocks noChangeArrowheads="1"/>
            </p:cNvSpPr>
            <p:nvPr/>
          </p:nvSpPr>
          <p:spPr bwMode="auto">
            <a:xfrm>
              <a:off x="4656" y="1656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1</a:t>
              </a:r>
            </a:p>
          </p:txBody>
        </p:sp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>
              <a:off x="4656" y="1488"/>
              <a:ext cx="768" cy="240"/>
            </a:xfrm>
            <a:prstGeom prst="cube">
              <a:avLst>
                <a:gd name="adj" fmla="val 2656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Bank 0</a:t>
              </a:r>
            </a:p>
          </p:txBody>
        </p:sp>
        <p:grpSp>
          <p:nvGrpSpPr>
            <p:cNvPr id="15" name="Group 15"/>
            <p:cNvGrpSpPr>
              <a:grpSpLocks/>
            </p:cNvGrpSpPr>
            <p:nvPr/>
          </p:nvGrpSpPr>
          <p:grpSpPr bwMode="auto">
            <a:xfrm>
              <a:off x="5010" y="3000"/>
              <a:ext cx="48" cy="240"/>
              <a:chOff x="2400" y="2832"/>
              <a:chExt cx="48" cy="240"/>
            </a:xfrm>
            <a:grpFill/>
          </p:grpSpPr>
          <p:sp>
            <p:nvSpPr>
              <p:cNvPr id="16" name="Oval 16"/>
              <p:cNvSpPr>
                <a:spLocks noChangeArrowheads="1"/>
              </p:cNvSpPr>
              <p:nvPr/>
            </p:nvSpPr>
            <p:spPr bwMode="auto">
              <a:xfrm>
                <a:off x="2400" y="2832"/>
                <a:ext cx="48" cy="48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Oval 17"/>
              <p:cNvSpPr>
                <a:spLocks noChangeArrowheads="1"/>
              </p:cNvSpPr>
              <p:nvPr/>
            </p:nvSpPr>
            <p:spPr bwMode="auto">
              <a:xfrm>
                <a:off x="2400" y="2928"/>
                <a:ext cx="48" cy="48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Oval 18"/>
              <p:cNvSpPr>
                <a:spLocks noChangeArrowheads="1"/>
              </p:cNvSpPr>
              <p:nvPr/>
            </p:nvSpPr>
            <p:spPr bwMode="auto">
              <a:xfrm>
                <a:off x="2400" y="3024"/>
                <a:ext cx="48" cy="48"/>
              </a:xfrm>
              <a:prstGeom prst="ellips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136609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Shared Memory Conflicts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Uses:</a:t>
            </a:r>
          </a:p>
          <a:p>
            <a:pPr lvl="1"/>
            <a:r>
              <a:rPr lang="en-US" sz="2000" b="1" dirty="0" smtClean="0"/>
              <a:t>Inter-thread communication within a block</a:t>
            </a:r>
          </a:p>
          <a:p>
            <a:pPr lvl="1"/>
            <a:r>
              <a:rPr lang="en-US" sz="2000" b="1" dirty="0" smtClean="0"/>
              <a:t>Cache data to reduce redundant global memory accesses</a:t>
            </a:r>
          </a:p>
          <a:p>
            <a:pPr lvl="1"/>
            <a:r>
              <a:rPr lang="en-US" sz="2000" b="1" dirty="0" smtClean="0"/>
              <a:t>Use it to improve global memory access patterns</a:t>
            </a:r>
          </a:p>
          <a:p>
            <a:r>
              <a:rPr lang="en-US" sz="2400" b="1" dirty="0" smtClean="0"/>
              <a:t>Organization:</a:t>
            </a:r>
          </a:p>
          <a:p>
            <a:pPr lvl="1"/>
            <a:r>
              <a:rPr lang="en-US" sz="2000" b="1" dirty="0" smtClean="0">
                <a:solidFill>
                  <a:srgbClr val="C00000"/>
                </a:solidFill>
              </a:rPr>
              <a:t>32</a:t>
            </a:r>
            <a:r>
              <a:rPr lang="en-US" sz="2000" b="1" dirty="0" smtClean="0"/>
              <a:t> banks, </a:t>
            </a:r>
            <a:r>
              <a:rPr lang="en-US" sz="2000" b="1" dirty="0" smtClean="0">
                <a:solidFill>
                  <a:srgbClr val="C00000"/>
                </a:solidFill>
              </a:rPr>
              <a:t>4-byte</a:t>
            </a:r>
            <a:r>
              <a:rPr lang="en-US" sz="2000" b="1" dirty="0" smtClean="0"/>
              <a:t> wide banks</a:t>
            </a:r>
          </a:p>
          <a:p>
            <a:pPr lvl="1"/>
            <a:r>
              <a:rPr lang="en-US" sz="2000" b="1" dirty="0" smtClean="0"/>
              <a:t>Successive 4-byte words belong to different banks</a:t>
            </a:r>
          </a:p>
          <a:p>
            <a:r>
              <a:rPr lang="en-US" sz="2400" b="1" dirty="0" smtClean="0"/>
              <a:t>Performance:</a:t>
            </a:r>
          </a:p>
          <a:p>
            <a:pPr lvl="1"/>
            <a:r>
              <a:rPr lang="en-US" sz="2000" b="1" dirty="0" smtClean="0"/>
              <a:t>4 bytes per bank per 2 clocks per multiprocessor</a:t>
            </a:r>
          </a:p>
          <a:p>
            <a:pPr lvl="1"/>
            <a:r>
              <a:rPr lang="en-US" sz="2000" b="1" dirty="0" err="1" smtClean="0">
                <a:solidFill>
                  <a:schemeClr val="tx1"/>
                </a:solidFill>
              </a:rPr>
              <a:t>smemaccesses</a:t>
            </a:r>
            <a:r>
              <a:rPr lang="en-US" sz="2000" b="1" dirty="0" smtClean="0">
                <a:solidFill>
                  <a:schemeClr val="tx1"/>
                </a:solidFill>
              </a:rPr>
              <a:t> are issued per 32 threads (warp)</a:t>
            </a:r>
          </a:p>
          <a:p>
            <a:pPr lvl="2"/>
            <a:r>
              <a:rPr lang="en-US" sz="1800" b="1" dirty="0" smtClean="0"/>
              <a:t>per 16-threads for GPUs prior to Fermi</a:t>
            </a:r>
          </a:p>
          <a:p>
            <a:pPr lvl="1"/>
            <a:r>
              <a:rPr lang="en-US" sz="2000" b="1" dirty="0" smtClean="0"/>
              <a:t>serialization: </a:t>
            </a:r>
            <a:r>
              <a:rPr lang="en-US" sz="2000" b="1" dirty="0" smtClean="0">
                <a:solidFill>
                  <a:schemeClr val="tx1"/>
                </a:solidFill>
              </a:rPr>
              <a:t>if </a:t>
            </a:r>
            <a:r>
              <a:rPr lang="en-US" sz="2000" b="1" i="1" dirty="0" smtClean="0">
                <a:solidFill>
                  <a:srgbClr val="C00000"/>
                </a:solidFill>
              </a:rPr>
              <a:t>n</a:t>
            </a:r>
            <a:r>
              <a:rPr lang="en-US" sz="2000" b="1" i="1" dirty="0" smtClean="0">
                <a:solidFill>
                  <a:schemeClr val="tx1"/>
                </a:solidFill>
              </a:rPr>
              <a:t> threads of 32 access different 4-byte words in the same bank, </a:t>
            </a:r>
            <a:r>
              <a:rPr lang="en-US" sz="2000" b="1" i="1" dirty="0" smtClean="0">
                <a:solidFill>
                  <a:srgbClr val="C00000"/>
                </a:solidFill>
              </a:rPr>
              <a:t>n</a:t>
            </a:r>
            <a:r>
              <a:rPr lang="en-US" sz="2000" b="1" i="1" dirty="0" smtClean="0">
                <a:solidFill>
                  <a:schemeClr val="tx1"/>
                </a:solidFill>
              </a:rPr>
              <a:t> accesses are executed serially</a:t>
            </a:r>
          </a:p>
          <a:p>
            <a:pPr lvl="1"/>
            <a:r>
              <a:rPr lang="en-US" sz="2000" b="1" dirty="0" smtClean="0"/>
              <a:t>multicast: </a:t>
            </a:r>
            <a:r>
              <a:rPr lang="en-US" sz="2000" b="1" i="1" dirty="0" smtClean="0">
                <a:solidFill>
                  <a:srgbClr val="C00000"/>
                </a:solidFill>
              </a:rPr>
              <a:t>n</a:t>
            </a:r>
            <a:r>
              <a:rPr lang="en-US" sz="2000" b="1" i="1" dirty="0" smtClean="0">
                <a:solidFill>
                  <a:schemeClr val="tx1"/>
                </a:solidFill>
              </a:rPr>
              <a:t> threads access </a:t>
            </a:r>
            <a:r>
              <a:rPr lang="en-US" sz="2000" b="1" i="1" dirty="0" smtClean="0">
                <a:solidFill>
                  <a:srgbClr val="C00000"/>
                </a:solidFill>
              </a:rPr>
              <a:t>the same word </a:t>
            </a:r>
            <a:r>
              <a:rPr lang="en-US" sz="2000" b="1" i="1" dirty="0" smtClean="0">
                <a:solidFill>
                  <a:schemeClr val="tx1"/>
                </a:solidFill>
              </a:rPr>
              <a:t>in one fetch</a:t>
            </a:r>
          </a:p>
          <a:p>
            <a:pPr lvl="2"/>
            <a:r>
              <a:rPr lang="en-US" sz="1800" b="1" dirty="0" smtClean="0"/>
              <a:t>Could be different bytes within the same word</a:t>
            </a:r>
          </a:p>
          <a:p>
            <a:pPr lvl="2"/>
            <a:r>
              <a:rPr lang="en-US" sz="1800" b="1" dirty="0" smtClean="0"/>
              <a:t>Prior to Fermi, only broadcast was available, sub-word accesses within the same bank caused serialization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178003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Shared Memory Accesses</a:t>
            </a:r>
            <a:endParaRPr lang="en-US" sz="2400" dirty="0"/>
          </a:p>
        </p:txBody>
      </p:sp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4343400" y="990600"/>
            <a:ext cx="304800" cy="381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5173" name="Rectangle 5"/>
          <p:cNvSpPr>
            <a:spLocks noChangeArrowheads="1"/>
          </p:cNvSpPr>
          <p:nvPr/>
        </p:nvSpPr>
        <p:spPr bwMode="auto">
          <a:xfrm>
            <a:off x="4343400" y="1371600"/>
            <a:ext cx="304800" cy="3810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5174" name="Rectangle 6"/>
          <p:cNvSpPr>
            <a:spLocks noChangeArrowheads="1"/>
          </p:cNvSpPr>
          <p:nvPr/>
        </p:nvSpPr>
        <p:spPr bwMode="auto">
          <a:xfrm>
            <a:off x="4343400" y="1752600"/>
            <a:ext cx="304800" cy="3810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38"/>
          <p:cNvGrpSpPr/>
          <p:nvPr/>
        </p:nvGrpSpPr>
        <p:grpSpPr>
          <a:xfrm>
            <a:off x="228600" y="2590800"/>
            <a:ext cx="3733800" cy="228600"/>
            <a:chOff x="1447800" y="1371600"/>
            <a:chExt cx="4876800" cy="381000"/>
          </a:xfrm>
        </p:grpSpPr>
        <p:sp>
          <p:nvSpPr>
            <p:cNvPr id="135176" name="Rectangle 8"/>
            <p:cNvSpPr>
              <a:spLocks noChangeArrowheads="1"/>
            </p:cNvSpPr>
            <p:nvPr/>
          </p:nvSpPr>
          <p:spPr bwMode="auto">
            <a:xfrm>
              <a:off x="14478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77" name="Rectangle 9"/>
            <p:cNvSpPr>
              <a:spLocks noChangeArrowheads="1"/>
            </p:cNvSpPr>
            <p:nvPr/>
          </p:nvSpPr>
          <p:spPr bwMode="auto">
            <a:xfrm>
              <a:off x="17526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78" name="Rectangle 10"/>
            <p:cNvSpPr>
              <a:spLocks noChangeArrowheads="1"/>
            </p:cNvSpPr>
            <p:nvPr/>
          </p:nvSpPr>
          <p:spPr bwMode="auto">
            <a:xfrm>
              <a:off x="20574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79" name="Rectangle 11"/>
            <p:cNvSpPr>
              <a:spLocks noChangeArrowheads="1"/>
            </p:cNvSpPr>
            <p:nvPr/>
          </p:nvSpPr>
          <p:spPr bwMode="auto">
            <a:xfrm>
              <a:off x="23622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0" name="Rectangle 12"/>
            <p:cNvSpPr>
              <a:spLocks noChangeArrowheads="1"/>
            </p:cNvSpPr>
            <p:nvPr/>
          </p:nvSpPr>
          <p:spPr bwMode="auto">
            <a:xfrm>
              <a:off x="26670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1" name="Rectangle 13"/>
            <p:cNvSpPr>
              <a:spLocks noChangeArrowheads="1"/>
            </p:cNvSpPr>
            <p:nvPr/>
          </p:nvSpPr>
          <p:spPr bwMode="auto">
            <a:xfrm>
              <a:off x="29718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2" name="Rectangle 14"/>
            <p:cNvSpPr>
              <a:spLocks noChangeArrowheads="1"/>
            </p:cNvSpPr>
            <p:nvPr/>
          </p:nvSpPr>
          <p:spPr bwMode="auto">
            <a:xfrm>
              <a:off x="32766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3" name="Rectangle 15"/>
            <p:cNvSpPr>
              <a:spLocks noChangeArrowheads="1"/>
            </p:cNvSpPr>
            <p:nvPr/>
          </p:nvSpPr>
          <p:spPr bwMode="auto">
            <a:xfrm>
              <a:off x="35814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4" name="Rectangle 16"/>
            <p:cNvSpPr>
              <a:spLocks noChangeArrowheads="1"/>
            </p:cNvSpPr>
            <p:nvPr/>
          </p:nvSpPr>
          <p:spPr bwMode="auto">
            <a:xfrm>
              <a:off x="38862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5" name="Rectangle 17"/>
            <p:cNvSpPr>
              <a:spLocks noChangeArrowheads="1"/>
            </p:cNvSpPr>
            <p:nvPr/>
          </p:nvSpPr>
          <p:spPr bwMode="auto">
            <a:xfrm>
              <a:off x="41910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6" name="Rectangle 18"/>
            <p:cNvSpPr>
              <a:spLocks noChangeArrowheads="1"/>
            </p:cNvSpPr>
            <p:nvPr/>
          </p:nvSpPr>
          <p:spPr bwMode="auto">
            <a:xfrm>
              <a:off x="44958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7" name="Rectangle 19"/>
            <p:cNvSpPr>
              <a:spLocks noChangeArrowheads="1"/>
            </p:cNvSpPr>
            <p:nvPr/>
          </p:nvSpPr>
          <p:spPr bwMode="auto">
            <a:xfrm>
              <a:off x="48006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8" name="Rectangle 20"/>
            <p:cNvSpPr>
              <a:spLocks noChangeArrowheads="1"/>
            </p:cNvSpPr>
            <p:nvPr/>
          </p:nvSpPr>
          <p:spPr bwMode="auto">
            <a:xfrm>
              <a:off x="51054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9" name="Rectangle 21"/>
            <p:cNvSpPr>
              <a:spLocks noChangeArrowheads="1"/>
            </p:cNvSpPr>
            <p:nvPr/>
          </p:nvSpPr>
          <p:spPr bwMode="auto">
            <a:xfrm>
              <a:off x="54102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0" name="Rectangle 22"/>
            <p:cNvSpPr>
              <a:spLocks noChangeArrowheads="1"/>
            </p:cNvSpPr>
            <p:nvPr/>
          </p:nvSpPr>
          <p:spPr bwMode="auto">
            <a:xfrm>
              <a:off x="57150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1" name="Rectangle 23"/>
            <p:cNvSpPr>
              <a:spLocks noChangeArrowheads="1"/>
            </p:cNvSpPr>
            <p:nvPr/>
          </p:nvSpPr>
          <p:spPr bwMode="auto">
            <a:xfrm>
              <a:off x="6019800" y="1371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39"/>
          <p:cNvGrpSpPr/>
          <p:nvPr/>
        </p:nvGrpSpPr>
        <p:grpSpPr>
          <a:xfrm>
            <a:off x="228600" y="2971800"/>
            <a:ext cx="3733800" cy="228600"/>
            <a:chOff x="1447800" y="2133600"/>
            <a:chExt cx="4876800" cy="381000"/>
          </a:xfrm>
        </p:grpSpPr>
        <p:sp>
          <p:nvSpPr>
            <p:cNvPr id="135192" name="Rectangle 24"/>
            <p:cNvSpPr>
              <a:spLocks noChangeArrowheads="1"/>
            </p:cNvSpPr>
            <p:nvPr/>
          </p:nvSpPr>
          <p:spPr bwMode="auto">
            <a:xfrm>
              <a:off x="14478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3" name="Rectangle 25"/>
            <p:cNvSpPr>
              <a:spLocks noChangeArrowheads="1"/>
            </p:cNvSpPr>
            <p:nvPr/>
          </p:nvSpPr>
          <p:spPr bwMode="auto">
            <a:xfrm>
              <a:off x="17526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4" name="Rectangle 26"/>
            <p:cNvSpPr>
              <a:spLocks noChangeArrowheads="1"/>
            </p:cNvSpPr>
            <p:nvPr/>
          </p:nvSpPr>
          <p:spPr bwMode="auto">
            <a:xfrm>
              <a:off x="20574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5" name="Rectangle 27"/>
            <p:cNvSpPr>
              <a:spLocks noChangeArrowheads="1"/>
            </p:cNvSpPr>
            <p:nvPr/>
          </p:nvSpPr>
          <p:spPr bwMode="auto">
            <a:xfrm>
              <a:off x="23622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6" name="Rectangle 28"/>
            <p:cNvSpPr>
              <a:spLocks noChangeArrowheads="1"/>
            </p:cNvSpPr>
            <p:nvPr/>
          </p:nvSpPr>
          <p:spPr bwMode="auto">
            <a:xfrm>
              <a:off x="26670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7" name="Rectangle 29"/>
            <p:cNvSpPr>
              <a:spLocks noChangeArrowheads="1"/>
            </p:cNvSpPr>
            <p:nvPr/>
          </p:nvSpPr>
          <p:spPr bwMode="auto">
            <a:xfrm>
              <a:off x="29718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8" name="Rectangle 30"/>
            <p:cNvSpPr>
              <a:spLocks noChangeArrowheads="1"/>
            </p:cNvSpPr>
            <p:nvPr/>
          </p:nvSpPr>
          <p:spPr bwMode="auto">
            <a:xfrm>
              <a:off x="32766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9" name="Rectangle 31"/>
            <p:cNvSpPr>
              <a:spLocks noChangeArrowheads="1"/>
            </p:cNvSpPr>
            <p:nvPr/>
          </p:nvSpPr>
          <p:spPr bwMode="auto">
            <a:xfrm>
              <a:off x="35814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0" name="Rectangle 32"/>
            <p:cNvSpPr>
              <a:spLocks noChangeArrowheads="1"/>
            </p:cNvSpPr>
            <p:nvPr/>
          </p:nvSpPr>
          <p:spPr bwMode="auto">
            <a:xfrm>
              <a:off x="38862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1" name="Rectangle 33"/>
            <p:cNvSpPr>
              <a:spLocks noChangeArrowheads="1"/>
            </p:cNvSpPr>
            <p:nvPr/>
          </p:nvSpPr>
          <p:spPr bwMode="auto">
            <a:xfrm>
              <a:off x="41910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2" name="Rectangle 34"/>
            <p:cNvSpPr>
              <a:spLocks noChangeArrowheads="1"/>
            </p:cNvSpPr>
            <p:nvPr/>
          </p:nvSpPr>
          <p:spPr bwMode="auto">
            <a:xfrm>
              <a:off x="44958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3" name="Rectangle 35"/>
            <p:cNvSpPr>
              <a:spLocks noChangeArrowheads="1"/>
            </p:cNvSpPr>
            <p:nvPr/>
          </p:nvSpPr>
          <p:spPr bwMode="auto">
            <a:xfrm>
              <a:off x="48006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4" name="Rectangle 36"/>
            <p:cNvSpPr>
              <a:spLocks noChangeArrowheads="1"/>
            </p:cNvSpPr>
            <p:nvPr/>
          </p:nvSpPr>
          <p:spPr bwMode="auto">
            <a:xfrm>
              <a:off x="51054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5" name="Rectangle 37"/>
            <p:cNvSpPr>
              <a:spLocks noChangeArrowheads="1"/>
            </p:cNvSpPr>
            <p:nvPr/>
          </p:nvSpPr>
          <p:spPr bwMode="auto">
            <a:xfrm>
              <a:off x="54102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6" name="Rectangle 38"/>
            <p:cNvSpPr>
              <a:spLocks noChangeArrowheads="1"/>
            </p:cNvSpPr>
            <p:nvPr/>
          </p:nvSpPr>
          <p:spPr bwMode="auto">
            <a:xfrm>
              <a:off x="57150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7" name="Rectangle 39"/>
            <p:cNvSpPr>
              <a:spLocks noChangeArrowheads="1"/>
            </p:cNvSpPr>
            <p:nvPr/>
          </p:nvSpPr>
          <p:spPr bwMode="auto">
            <a:xfrm>
              <a:off x="6019800" y="2133600"/>
              <a:ext cx="304800" cy="3810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40"/>
          <p:cNvGrpSpPr/>
          <p:nvPr/>
        </p:nvGrpSpPr>
        <p:grpSpPr>
          <a:xfrm>
            <a:off x="228600" y="3429000"/>
            <a:ext cx="3810000" cy="228600"/>
            <a:chOff x="1447800" y="2895600"/>
            <a:chExt cx="4876800" cy="381000"/>
          </a:xfrm>
        </p:grpSpPr>
        <p:sp>
          <p:nvSpPr>
            <p:cNvPr id="135208" name="Rectangle 40"/>
            <p:cNvSpPr>
              <a:spLocks noChangeArrowheads="1"/>
            </p:cNvSpPr>
            <p:nvPr/>
          </p:nvSpPr>
          <p:spPr bwMode="auto">
            <a:xfrm>
              <a:off x="14478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09" name="Rectangle 41"/>
            <p:cNvSpPr>
              <a:spLocks noChangeArrowheads="1"/>
            </p:cNvSpPr>
            <p:nvPr/>
          </p:nvSpPr>
          <p:spPr bwMode="auto">
            <a:xfrm>
              <a:off x="17526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0" name="Rectangle 42"/>
            <p:cNvSpPr>
              <a:spLocks noChangeArrowheads="1"/>
            </p:cNvSpPr>
            <p:nvPr/>
          </p:nvSpPr>
          <p:spPr bwMode="auto">
            <a:xfrm>
              <a:off x="20574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1" name="Rectangle 43"/>
            <p:cNvSpPr>
              <a:spLocks noChangeArrowheads="1"/>
            </p:cNvSpPr>
            <p:nvPr/>
          </p:nvSpPr>
          <p:spPr bwMode="auto">
            <a:xfrm>
              <a:off x="23622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2" name="Rectangle 44"/>
            <p:cNvSpPr>
              <a:spLocks noChangeArrowheads="1"/>
            </p:cNvSpPr>
            <p:nvPr/>
          </p:nvSpPr>
          <p:spPr bwMode="auto">
            <a:xfrm>
              <a:off x="26670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3" name="Rectangle 45"/>
            <p:cNvSpPr>
              <a:spLocks noChangeArrowheads="1"/>
            </p:cNvSpPr>
            <p:nvPr/>
          </p:nvSpPr>
          <p:spPr bwMode="auto">
            <a:xfrm>
              <a:off x="29718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4" name="Rectangle 46"/>
            <p:cNvSpPr>
              <a:spLocks noChangeArrowheads="1"/>
            </p:cNvSpPr>
            <p:nvPr/>
          </p:nvSpPr>
          <p:spPr bwMode="auto">
            <a:xfrm>
              <a:off x="32766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5" name="Rectangle 47"/>
            <p:cNvSpPr>
              <a:spLocks noChangeArrowheads="1"/>
            </p:cNvSpPr>
            <p:nvPr/>
          </p:nvSpPr>
          <p:spPr bwMode="auto">
            <a:xfrm>
              <a:off x="35814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6" name="Rectangle 48"/>
            <p:cNvSpPr>
              <a:spLocks noChangeArrowheads="1"/>
            </p:cNvSpPr>
            <p:nvPr/>
          </p:nvSpPr>
          <p:spPr bwMode="auto">
            <a:xfrm>
              <a:off x="38862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7" name="Rectangle 49"/>
            <p:cNvSpPr>
              <a:spLocks noChangeArrowheads="1"/>
            </p:cNvSpPr>
            <p:nvPr/>
          </p:nvSpPr>
          <p:spPr bwMode="auto">
            <a:xfrm>
              <a:off x="41910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8" name="Rectangle 50"/>
            <p:cNvSpPr>
              <a:spLocks noChangeArrowheads="1"/>
            </p:cNvSpPr>
            <p:nvPr/>
          </p:nvSpPr>
          <p:spPr bwMode="auto">
            <a:xfrm>
              <a:off x="44958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19" name="Rectangle 51"/>
            <p:cNvSpPr>
              <a:spLocks noChangeArrowheads="1"/>
            </p:cNvSpPr>
            <p:nvPr/>
          </p:nvSpPr>
          <p:spPr bwMode="auto">
            <a:xfrm>
              <a:off x="48006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0" name="Rectangle 52"/>
            <p:cNvSpPr>
              <a:spLocks noChangeArrowheads="1"/>
            </p:cNvSpPr>
            <p:nvPr/>
          </p:nvSpPr>
          <p:spPr bwMode="auto">
            <a:xfrm>
              <a:off x="51054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1" name="Rectangle 53"/>
            <p:cNvSpPr>
              <a:spLocks noChangeArrowheads="1"/>
            </p:cNvSpPr>
            <p:nvPr/>
          </p:nvSpPr>
          <p:spPr bwMode="auto">
            <a:xfrm>
              <a:off x="54102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2" name="Rectangle 54"/>
            <p:cNvSpPr>
              <a:spLocks noChangeArrowheads="1"/>
            </p:cNvSpPr>
            <p:nvPr/>
          </p:nvSpPr>
          <p:spPr bwMode="auto">
            <a:xfrm>
              <a:off x="57150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3" name="Rectangle 55"/>
            <p:cNvSpPr>
              <a:spLocks noChangeArrowheads="1"/>
            </p:cNvSpPr>
            <p:nvPr/>
          </p:nvSpPr>
          <p:spPr bwMode="auto">
            <a:xfrm>
              <a:off x="6019800" y="2895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41"/>
          <p:cNvGrpSpPr/>
          <p:nvPr/>
        </p:nvGrpSpPr>
        <p:grpSpPr>
          <a:xfrm>
            <a:off x="228600" y="3962400"/>
            <a:ext cx="3810000" cy="228600"/>
            <a:chOff x="1447800" y="3657600"/>
            <a:chExt cx="4876800" cy="381000"/>
          </a:xfrm>
        </p:grpSpPr>
        <p:sp>
          <p:nvSpPr>
            <p:cNvPr id="135224" name="Rectangle 56"/>
            <p:cNvSpPr>
              <a:spLocks noChangeArrowheads="1"/>
            </p:cNvSpPr>
            <p:nvPr/>
          </p:nvSpPr>
          <p:spPr bwMode="auto">
            <a:xfrm>
              <a:off x="14478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5" name="Rectangle 57"/>
            <p:cNvSpPr>
              <a:spLocks noChangeArrowheads="1"/>
            </p:cNvSpPr>
            <p:nvPr/>
          </p:nvSpPr>
          <p:spPr bwMode="auto">
            <a:xfrm>
              <a:off x="17526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6" name="Rectangle 58"/>
            <p:cNvSpPr>
              <a:spLocks noChangeArrowheads="1"/>
            </p:cNvSpPr>
            <p:nvPr/>
          </p:nvSpPr>
          <p:spPr bwMode="auto">
            <a:xfrm>
              <a:off x="20574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7" name="Rectangle 59"/>
            <p:cNvSpPr>
              <a:spLocks noChangeArrowheads="1"/>
            </p:cNvSpPr>
            <p:nvPr/>
          </p:nvSpPr>
          <p:spPr bwMode="auto">
            <a:xfrm>
              <a:off x="23622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8" name="Rectangle 60"/>
            <p:cNvSpPr>
              <a:spLocks noChangeArrowheads="1"/>
            </p:cNvSpPr>
            <p:nvPr/>
          </p:nvSpPr>
          <p:spPr bwMode="auto">
            <a:xfrm>
              <a:off x="26670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29" name="Rectangle 61"/>
            <p:cNvSpPr>
              <a:spLocks noChangeArrowheads="1"/>
            </p:cNvSpPr>
            <p:nvPr/>
          </p:nvSpPr>
          <p:spPr bwMode="auto">
            <a:xfrm>
              <a:off x="29718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0" name="Rectangle 62"/>
            <p:cNvSpPr>
              <a:spLocks noChangeArrowheads="1"/>
            </p:cNvSpPr>
            <p:nvPr/>
          </p:nvSpPr>
          <p:spPr bwMode="auto">
            <a:xfrm>
              <a:off x="32766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1" name="Rectangle 63"/>
            <p:cNvSpPr>
              <a:spLocks noChangeArrowheads="1"/>
            </p:cNvSpPr>
            <p:nvPr/>
          </p:nvSpPr>
          <p:spPr bwMode="auto">
            <a:xfrm>
              <a:off x="35814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2" name="Rectangle 64"/>
            <p:cNvSpPr>
              <a:spLocks noChangeArrowheads="1"/>
            </p:cNvSpPr>
            <p:nvPr/>
          </p:nvSpPr>
          <p:spPr bwMode="auto">
            <a:xfrm>
              <a:off x="38862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3" name="Rectangle 65"/>
            <p:cNvSpPr>
              <a:spLocks noChangeArrowheads="1"/>
            </p:cNvSpPr>
            <p:nvPr/>
          </p:nvSpPr>
          <p:spPr bwMode="auto">
            <a:xfrm>
              <a:off x="41910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4" name="Rectangle 66"/>
            <p:cNvSpPr>
              <a:spLocks noChangeArrowheads="1"/>
            </p:cNvSpPr>
            <p:nvPr/>
          </p:nvSpPr>
          <p:spPr bwMode="auto">
            <a:xfrm>
              <a:off x="44958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5" name="Rectangle 67"/>
            <p:cNvSpPr>
              <a:spLocks noChangeArrowheads="1"/>
            </p:cNvSpPr>
            <p:nvPr/>
          </p:nvSpPr>
          <p:spPr bwMode="auto">
            <a:xfrm>
              <a:off x="48006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6" name="Rectangle 68"/>
            <p:cNvSpPr>
              <a:spLocks noChangeArrowheads="1"/>
            </p:cNvSpPr>
            <p:nvPr/>
          </p:nvSpPr>
          <p:spPr bwMode="auto">
            <a:xfrm>
              <a:off x="51054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7" name="Rectangle 69"/>
            <p:cNvSpPr>
              <a:spLocks noChangeArrowheads="1"/>
            </p:cNvSpPr>
            <p:nvPr/>
          </p:nvSpPr>
          <p:spPr bwMode="auto">
            <a:xfrm>
              <a:off x="54102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8" name="Rectangle 70"/>
            <p:cNvSpPr>
              <a:spLocks noChangeArrowheads="1"/>
            </p:cNvSpPr>
            <p:nvPr/>
          </p:nvSpPr>
          <p:spPr bwMode="auto">
            <a:xfrm>
              <a:off x="57150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39" name="Rectangle 71"/>
            <p:cNvSpPr>
              <a:spLocks noChangeArrowheads="1"/>
            </p:cNvSpPr>
            <p:nvPr/>
          </p:nvSpPr>
          <p:spPr bwMode="auto">
            <a:xfrm>
              <a:off x="6019800" y="3657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142"/>
          <p:cNvGrpSpPr/>
          <p:nvPr/>
        </p:nvGrpSpPr>
        <p:grpSpPr>
          <a:xfrm>
            <a:off x="228600" y="4495800"/>
            <a:ext cx="3810000" cy="228600"/>
            <a:chOff x="1447800" y="4419600"/>
            <a:chExt cx="4876800" cy="381000"/>
          </a:xfrm>
        </p:grpSpPr>
        <p:sp>
          <p:nvSpPr>
            <p:cNvPr id="135240" name="Rectangle 72"/>
            <p:cNvSpPr>
              <a:spLocks noChangeArrowheads="1"/>
            </p:cNvSpPr>
            <p:nvPr/>
          </p:nvSpPr>
          <p:spPr bwMode="auto">
            <a:xfrm>
              <a:off x="14478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1" name="Rectangle 73"/>
            <p:cNvSpPr>
              <a:spLocks noChangeArrowheads="1"/>
            </p:cNvSpPr>
            <p:nvPr/>
          </p:nvSpPr>
          <p:spPr bwMode="auto">
            <a:xfrm>
              <a:off x="17526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2" name="Rectangle 74"/>
            <p:cNvSpPr>
              <a:spLocks noChangeArrowheads="1"/>
            </p:cNvSpPr>
            <p:nvPr/>
          </p:nvSpPr>
          <p:spPr bwMode="auto">
            <a:xfrm>
              <a:off x="20574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3" name="Rectangle 75"/>
            <p:cNvSpPr>
              <a:spLocks noChangeArrowheads="1"/>
            </p:cNvSpPr>
            <p:nvPr/>
          </p:nvSpPr>
          <p:spPr bwMode="auto">
            <a:xfrm>
              <a:off x="23622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4" name="Rectangle 76"/>
            <p:cNvSpPr>
              <a:spLocks noChangeArrowheads="1"/>
            </p:cNvSpPr>
            <p:nvPr/>
          </p:nvSpPr>
          <p:spPr bwMode="auto">
            <a:xfrm>
              <a:off x="26670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5" name="Rectangle 77"/>
            <p:cNvSpPr>
              <a:spLocks noChangeArrowheads="1"/>
            </p:cNvSpPr>
            <p:nvPr/>
          </p:nvSpPr>
          <p:spPr bwMode="auto">
            <a:xfrm>
              <a:off x="29718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6" name="Rectangle 78"/>
            <p:cNvSpPr>
              <a:spLocks noChangeArrowheads="1"/>
            </p:cNvSpPr>
            <p:nvPr/>
          </p:nvSpPr>
          <p:spPr bwMode="auto">
            <a:xfrm>
              <a:off x="32766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7" name="Rectangle 79"/>
            <p:cNvSpPr>
              <a:spLocks noChangeArrowheads="1"/>
            </p:cNvSpPr>
            <p:nvPr/>
          </p:nvSpPr>
          <p:spPr bwMode="auto">
            <a:xfrm>
              <a:off x="35814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8" name="Rectangle 80"/>
            <p:cNvSpPr>
              <a:spLocks noChangeArrowheads="1"/>
            </p:cNvSpPr>
            <p:nvPr/>
          </p:nvSpPr>
          <p:spPr bwMode="auto">
            <a:xfrm>
              <a:off x="38862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49" name="Rectangle 81"/>
            <p:cNvSpPr>
              <a:spLocks noChangeArrowheads="1"/>
            </p:cNvSpPr>
            <p:nvPr/>
          </p:nvSpPr>
          <p:spPr bwMode="auto">
            <a:xfrm>
              <a:off x="41910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0" name="Rectangle 82"/>
            <p:cNvSpPr>
              <a:spLocks noChangeArrowheads="1"/>
            </p:cNvSpPr>
            <p:nvPr/>
          </p:nvSpPr>
          <p:spPr bwMode="auto">
            <a:xfrm>
              <a:off x="44958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1" name="Rectangle 83"/>
            <p:cNvSpPr>
              <a:spLocks noChangeArrowheads="1"/>
            </p:cNvSpPr>
            <p:nvPr/>
          </p:nvSpPr>
          <p:spPr bwMode="auto">
            <a:xfrm>
              <a:off x="48006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2" name="Rectangle 84"/>
            <p:cNvSpPr>
              <a:spLocks noChangeArrowheads="1"/>
            </p:cNvSpPr>
            <p:nvPr/>
          </p:nvSpPr>
          <p:spPr bwMode="auto">
            <a:xfrm>
              <a:off x="51054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3" name="Rectangle 85"/>
            <p:cNvSpPr>
              <a:spLocks noChangeArrowheads="1"/>
            </p:cNvSpPr>
            <p:nvPr/>
          </p:nvSpPr>
          <p:spPr bwMode="auto">
            <a:xfrm>
              <a:off x="54102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4" name="Rectangle 86"/>
            <p:cNvSpPr>
              <a:spLocks noChangeArrowheads="1"/>
            </p:cNvSpPr>
            <p:nvPr/>
          </p:nvSpPr>
          <p:spPr bwMode="auto">
            <a:xfrm>
              <a:off x="57150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5" name="Rectangle 87"/>
            <p:cNvSpPr>
              <a:spLocks noChangeArrowheads="1"/>
            </p:cNvSpPr>
            <p:nvPr/>
          </p:nvSpPr>
          <p:spPr bwMode="auto">
            <a:xfrm>
              <a:off x="6019800" y="4419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143"/>
          <p:cNvGrpSpPr/>
          <p:nvPr/>
        </p:nvGrpSpPr>
        <p:grpSpPr>
          <a:xfrm>
            <a:off x="228600" y="5029200"/>
            <a:ext cx="3810000" cy="228600"/>
            <a:chOff x="1447800" y="5181600"/>
            <a:chExt cx="4876800" cy="381000"/>
          </a:xfrm>
        </p:grpSpPr>
        <p:sp>
          <p:nvSpPr>
            <p:cNvPr id="135256" name="Rectangle 88"/>
            <p:cNvSpPr>
              <a:spLocks noChangeArrowheads="1"/>
            </p:cNvSpPr>
            <p:nvPr/>
          </p:nvSpPr>
          <p:spPr bwMode="auto">
            <a:xfrm>
              <a:off x="14478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7" name="Rectangle 89"/>
            <p:cNvSpPr>
              <a:spLocks noChangeArrowheads="1"/>
            </p:cNvSpPr>
            <p:nvPr/>
          </p:nvSpPr>
          <p:spPr bwMode="auto">
            <a:xfrm>
              <a:off x="17526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8" name="Rectangle 90"/>
            <p:cNvSpPr>
              <a:spLocks noChangeArrowheads="1"/>
            </p:cNvSpPr>
            <p:nvPr/>
          </p:nvSpPr>
          <p:spPr bwMode="auto">
            <a:xfrm>
              <a:off x="20574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59" name="Rectangle 91"/>
            <p:cNvSpPr>
              <a:spLocks noChangeArrowheads="1"/>
            </p:cNvSpPr>
            <p:nvPr/>
          </p:nvSpPr>
          <p:spPr bwMode="auto">
            <a:xfrm>
              <a:off x="23622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0" name="Rectangle 92"/>
            <p:cNvSpPr>
              <a:spLocks noChangeArrowheads="1"/>
            </p:cNvSpPr>
            <p:nvPr/>
          </p:nvSpPr>
          <p:spPr bwMode="auto">
            <a:xfrm>
              <a:off x="26670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1" name="Rectangle 93"/>
            <p:cNvSpPr>
              <a:spLocks noChangeArrowheads="1"/>
            </p:cNvSpPr>
            <p:nvPr/>
          </p:nvSpPr>
          <p:spPr bwMode="auto">
            <a:xfrm>
              <a:off x="29718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2" name="Rectangle 94"/>
            <p:cNvSpPr>
              <a:spLocks noChangeArrowheads="1"/>
            </p:cNvSpPr>
            <p:nvPr/>
          </p:nvSpPr>
          <p:spPr bwMode="auto">
            <a:xfrm>
              <a:off x="32766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3" name="Rectangle 95"/>
            <p:cNvSpPr>
              <a:spLocks noChangeArrowheads="1"/>
            </p:cNvSpPr>
            <p:nvPr/>
          </p:nvSpPr>
          <p:spPr bwMode="auto">
            <a:xfrm>
              <a:off x="35814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4" name="Rectangle 96"/>
            <p:cNvSpPr>
              <a:spLocks noChangeArrowheads="1"/>
            </p:cNvSpPr>
            <p:nvPr/>
          </p:nvSpPr>
          <p:spPr bwMode="auto">
            <a:xfrm>
              <a:off x="38862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5" name="Rectangle 97"/>
            <p:cNvSpPr>
              <a:spLocks noChangeArrowheads="1"/>
            </p:cNvSpPr>
            <p:nvPr/>
          </p:nvSpPr>
          <p:spPr bwMode="auto">
            <a:xfrm>
              <a:off x="41910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6" name="Rectangle 98"/>
            <p:cNvSpPr>
              <a:spLocks noChangeArrowheads="1"/>
            </p:cNvSpPr>
            <p:nvPr/>
          </p:nvSpPr>
          <p:spPr bwMode="auto">
            <a:xfrm>
              <a:off x="44958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7" name="Rectangle 99"/>
            <p:cNvSpPr>
              <a:spLocks noChangeArrowheads="1"/>
            </p:cNvSpPr>
            <p:nvPr/>
          </p:nvSpPr>
          <p:spPr bwMode="auto">
            <a:xfrm>
              <a:off x="48006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8" name="Rectangle 100"/>
            <p:cNvSpPr>
              <a:spLocks noChangeArrowheads="1"/>
            </p:cNvSpPr>
            <p:nvPr/>
          </p:nvSpPr>
          <p:spPr bwMode="auto">
            <a:xfrm>
              <a:off x="51054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69" name="Rectangle 101"/>
            <p:cNvSpPr>
              <a:spLocks noChangeArrowheads="1"/>
            </p:cNvSpPr>
            <p:nvPr/>
          </p:nvSpPr>
          <p:spPr bwMode="auto">
            <a:xfrm>
              <a:off x="54102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0" name="Rectangle 102"/>
            <p:cNvSpPr>
              <a:spLocks noChangeArrowheads="1"/>
            </p:cNvSpPr>
            <p:nvPr/>
          </p:nvSpPr>
          <p:spPr bwMode="auto">
            <a:xfrm>
              <a:off x="57150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1" name="Rectangle 103"/>
            <p:cNvSpPr>
              <a:spLocks noChangeArrowheads="1"/>
            </p:cNvSpPr>
            <p:nvPr/>
          </p:nvSpPr>
          <p:spPr bwMode="auto">
            <a:xfrm>
              <a:off x="6019800" y="5181600"/>
              <a:ext cx="304800" cy="38100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144"/>
          <p:cNvGrpSpPr/>
          <p:nvPr/>
        </p:nvGrpSpPr>
        <p:grpSpPr>
          <a:xfrm>
            <a:off x="4343400" y="3429000"/>
            <a:ext cx="2133600" cy="152400"/>
            <a:chOff x="4572000" y="5486400"/>
            <a:chExt cx="4876800" cy="381000"/>
          </a:xfrm>
        </p:grpSpPr>
        <p:sp>
          <p:nvSpPr>
            <p:cNvPr id="135272" name="Rectangle 104"/>
            <p:cNvSpPr>
              <a:spLocks noChangeArrowheads="1"/>
            </p:cNvSpPr>
            <p:nvPr/>
          </p:nvSpPr>
          <p:spPr bwMode="auto">
            <a:xfrm>
              <a:off x="45720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3" name="Rectangle 105"/>
            <p:cNvSpPr>
              <a:spLocks noChangeArrowheads="1"/>
            </p:cNvSpPr>
            <p:nvPr/>
          </p:nvSpPr>
          <p:spPr bwMode="auto">
            <a:xfrm>
              <a:off x="48768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4" name="Rectangle 106"/>
            <p:cNvSpPr>
              <a:spLocks noChangeArrowheads="1"/>
            </p:cNvSpPr>
            <p:nvPr/>
          </p:nvSpPr>
          <p:spPr bwMode="auto">
            <a:xfrm>
              <a:off x="51816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5" name="Rectangle 107"/>
            <p:cNvSpPr>
              <a:spLocks noChangeArrowheads="1"/>
            </p:cNvSpPr>
            <p:nvPr/>
          </p:nvSpPr>
          <p:spPr bwMode="auto">
            <a:xfrm>
              <a:off x="54864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6" name="Rectangle 108"/>
            <p:cNvSpPr>
              <a:spLocks noChangeArrowheads="1"/>
            </p:cNvSpPr>
            <p:nvPr/>
          </p:nvSpPr>
          <p:spPr bwMode="auto">
            <a:xfrm>
              <a:off x="57912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7" name="Rectangle 109"/>
            <p:cNvSpPr>
              <a:spLocks noChangeArrowheads="1"/>
            </p:cNvSpPr>
            <p:nvPr/>
          </p:nvSpPr>
          <p:spPr bwMode="auto">
            <a:xfrm>
              <a:off x="60960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8" name="Rectangle 110"/>
            <p:cNvSpPr>
              <a:spLocks noChangeArrowheads="1"/>
            </p:cNvSpPr>
            <p:nvPr/>
          </p:nvSpPr>
          <p:spPr bwMode="auto">
            <a:xfrm>
              <a:off x="64008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79" name="Rectangle 111"/>
            <p:cNvSpPr>
              <a:spLocks noChangeArrowheads="1"/>
            </p:cNvSpPr>
            <p:nvPr/>
          </p:nvSpPr>
          <p:spPr bwMode="auto">
            <a:xfrm>
              <a:off x="67056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0" name="Rectangle 112"/>
            <p:cNvSpPr>
              <a:spLocks noChangeArrowheads="1"/>
            </p:cNvSpPr>
            <p:nvPr/>
          </p:nvSpPr>
          <p:spPr bwMode="auto">
            <a:xfrm>
              <a:off x="70104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1" name="Rectangle 113"/>
            <p:cNvSpPr>
              <a:spLocks noChangeArrowheads="1"/>
            </p:cNvSpPr>
            <p:nvPr/>
          </p:nvSpPr>
          <p:spPr bwMode="auto">
            <a:xfrm>
              <a:off x="73152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2" name="Rectangle 114"/>
            <p:cNvSpPr>
              <a:spLocks noChangeArrowheads="1"/>
            </p:cNvSpPr>
            <p:nvPr/>
          </p:nvSpPr>
          <p:spPr bwMode="auto">
            <a:xfrm>
              <a:off x="76200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3" name="Rectangle 115"/>
            <p:cNvSpPr>
              <a:spLocks noChangeArrowheads="1"/>
            </p:cNvSpPr>
            <p:nvPr/>
          </p:nvSpPr>
          <p:spPr bwMode="auto">
            <a:xfrm>
              <a:off x="79248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4" name="Rectangle 116"/>
            <p:cNvSpPr>
              <a:spLocks noChangeArrowheads="1"/>
            </p:cNvSpPr>
            <p:nvPr/>
          </p:nvSpPr>
          <p:spPr bwMode="auto">
            <a:xfrm>
              <a:off x="82296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5" name="Rectangle 117"/>
            <p:cNvSpPr>
              <a:spLocks noChangeArrowheads="1"/>
            </p:cNvSpPr>
            <p:nvPr/>
          </p:nvSpPr>
          <p:spPr bwMode="auto">
            <a:xfrm>
              <a:off x="85344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6" name="Rectangle 118"/>
            <p:cNvSpPr>
              <a:spLocks noChangeArrowheads="1"/>
            </p:cNvSpPr>
            <p:nvPr/>
          </p:nvSpPr>
          <p:spPr bwMode="auto">
            <a:xfrm>
              <a:off x="88392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7" name="Rectangle 119"/>
            <p:cNvSpPr>
              <a:spLocks noChangeArrowheads="1"/>
            </p:cNvSpPr>
            <p:nvPr/>
          </p:nvSpPr>
          <p:spPr bwMode="auto">
            <a:xfrm>
              <a:off x="9144000" y="54864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145"/>
          <p:cNvGrpSpPr/>
          <p:nvPr/>
        </p:nvGrpSpPr>
        <p:grpSpPr>
          <a:xfrm>
            <a:off x="6477000" y="3962400"/>
            <a:ext cx="2133600" cy="152400"/>
            <a:chOff x="4572000" y="5943600"/>
            <a:chExt cx="4876800" cy="381000"/>
          </a:xfrm>
        </p:grpSpPr>
        <p:sp>
          <p:nvSpPr>
            <p:cNvPr id="135288" name="Rectangle 120"/>
            <p:cNvSpPr>
              <a:spLocks noChangeArrowheads="1"/>
            </p:cNvSpPr>
            <p:nvPr/>
          </p:nvSpPr>
          <p:spPr bwMode="auto">
            <a:xfrm>
              <a:off x="45720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89" name="Rectangle 121"/>
            <p:cNvSpPr>
              <a:spLocks noChangeArrowheads="1"/>
            </p:cNvSpPr>
            <p:nvPr/>
          </p:nvSpPr>
          <p:spPr bwMode="auto">
            <a:xfrm>
              <a:off x="48768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0" name="Rectangle 122"/>
            <p:cNvSpPr>
              <a:spLocks noChangeArrowheads="1"/>
            </p:cNvSpPr>
            <p:nvPr/>
          </p:nvSpPr>
          <p:spPr bwMode="auto">
            <a:xfrm>
              <a:off x="51816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1" name="Rectangle 123"/>
            <p:cNvSpPr>
              <a:spLocks noChangeArrowheads="1"/>
            </p:cNvSpPr>
            <p:nvPr/>
          </p:nvSpPr>
          <p:spPr bwMode="auto">
            <a:xfrm>
              <a:off x="54864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2" name="Rectangle 124"/>
            <p:cNvSpPr>
              <a:spLocks noChangeArrowheads="1"/>
            </p:cNvSpPr>
            <p:nvPr/>
          </p:nvSpPr>
          <p:spPr bwMode="auto">
            <a:xfrm>
              <a:off x="57912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3" name="Rectangle 125"/>
            <p:cNvSpPr>
              <a:spLocks noChangeArrowheads="1"/>
            </p:cNvSpPr>
            <p:nvPr/>
          </p:nvSpPr>
          <p:spPr bwMode="auto">
            <a:xfrm>
              <a:off x="60960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4" name="Rectangle 126"/>
            <p:cNvSpPr>
              <a:spLocks noChangeArrowheads="1"/>
            </p:cNvSpPr>
            <p:nvPr/>
          </p:nvSpPr>
          <p:spPr bwMode="auto">
            <a:xfrm>
              <a:off x="64008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5" name="Rectangle 127"/>
            <p:cNvSpPr>
              <a:spLocks noChangeArrowheads="1"/>
            </p:cNvSpPr>
            <p:nvPr/>
          </p:nvSpPr>
          <p:spPr bwMode="auto">
            <a:xfrm>
              <a:off x="67056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6" name="Rectangle 128"/>
            <p:cNvSpPr>
              <a:spLocks noChangeArrowheads="1"/>
            </p:cNvSpPr>
            <p:nvPr/>
          </p:nvSpPr>
          <p:spPr bwMode="auto">
            <a:xfrm>
              <a:off x="70104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7" name="Rectangle 129"/>
            <p:cNvSpPr>
              <a:spLocks noChangeArrowheads="1"/>
            </p:cNvSpPr>
            <p:nvPr/>
          </p:nvSpPr>
          <p:spPr bwMode="auto">
            <a:xfrm>
              <a:off x="73152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8" name="Rectangle 130"/>
            <p:cNvSpPr>
              <a:spLocks noChangeArrowheads="1"/>
            </p:cNvSpPr>
            <p:nvPr/>
          </p:nvSpPr>
          <p:spPr bwMode="auto">
            <a:xfrm>
              <a:off x="76200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299" name="Rectangle 131"/>
            <p:cNvSpPr>
              <a:spLocks noChangeArrowheads="1"/>
            </p:cNvSpPr>
            <p:nvPr/>
          </p:nvSpPr>
          <p:spPr bwMode="auto">
            <a:xfrm>
              <a:off x="79248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00" name="Rectangle 132"/>
            <p:cNvSpPr>
              <a:spLocks noChangeArrowheads="1"/>
            </p:cNvSpPr>
            <p:nvPr/>
          </p:nvSpPr>
          <p:spPr bwMode="auto">
            <a:xfrm>
              <a:off x="82296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01" name="Rectangle 133"/>
            <p:cNvSpPr>
              <a:spLocks noChangeArrowheads="1"/>
            </p:cNvSpPr>
            <p:nvPr/>
          </p:nvSpPr>
          <p:spPr bwMode="auto">
            <a:xfrm>
              <a:off x="85344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02" name="Rectangle 134"/>
            <p:cNvSpPr>
              <a:spLocks noChangeArrowheads="1"/>
            </p:cNvSpPr>
            <p:nvPr/>
          </p:nvSpPr>
          <p:spPr bwMode="auto">
            <a:xfrm>
              <a:off x="88392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03" name="Rectangle 135"/>
            <p:cNvSpPr>
              <a:spLocks noChangeArrowheads="1"/>
            </p:cNvSpPr>
            <p:nvPr/>
          </p:nvSpPr>
          <p:spPr bwMode="auto">
            <a:xfrm>
              <a:off x="9144000" y="5943600"/>
              <a:ext cx="304800" cy="38100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5304" name="Text Box 136"/>
          <p:cNvSpPr txBox="1">
            <a:spLocks noChangeArrowheads="1"/>
          </p:cNvSpPr>
          <p:nvPr/>
        </p:nvSpPr>
        <p:spPr bwMode="auto">
          <a:xfrm>
            <a:off x="3927475" y="493713"/>
            <a:ext cx="1136650" cy="366712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/>
              <a:t>THREAD</a:t>
            </a:r>
          </a:p>
        </p:txBody>
      </p:sp>
      <p:sp>
        <p:nvSpPr>
          <p:cNvPr id="135305" name="Text Box 137"/>
          <p:cNvSpPr txBox="1">
            <a:spLocks noChangeArrowheads="1"/>
          </p:cNvSpPr>
          <p:nvPr/>
        </p:nvSpPr>
        <p:spPr bwMode="auto">
          <a:xfrm>
            <a:off x="381000" y="2133600"/>
            <a:ext cx="22796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/>
              <a:t>WARP EXECUTION</a:t>
            </a:r>
          </a:p>
        </p:txBody>
      </p:sp>
      <p:sp>
        <p:nvSpPr>
          <p:cNvPr id="135306" name="Text Box 138"/>
          <p:cNvSpPr txBox="1">
            <a:spLocks noChangeArrowheads="1"/>
          </p:cNvSpPr>
          <p:nvPr/>
        </p:nvSpPr>
        <p:spPr bwMode="auto">
          <a:xfrm>
            <a:off x="5334000" y="2667000"/>
            <a:ext cx="23558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Memory References</a:t>
            </a:r>
          </a:p>
        </p:txBody>
      </p:sp>
      <p:sp>
        <p:nvSpPr>
          <p:cNvPr id="135307" name="Rectangle 139"/>
          <p:cNvSpPr>
            <a:spLocks noChangeArrowheads="1"/>
          </p:cNvSpPr>
          <p:nvPr/>
        </p:nvSpPr>
        <p:spPr bwMode="auto">
          <a:xfrm>
            <a:off x="152400" y="3352800"/>
            <a:ext cx="3962400" cy="3810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5308" name="Text Box 140"/>
          <p:cNvSpPr txBox="1">
            <a:spLocks noChangeArrowheads="1"/>
          </p:cNvSpPr>
          <p:nvPr/>
        </p:nvSpPr>
        <p:spPr bwMode="auto">
          <a:xfrm>
            <a:off x="4114800" y="2971800"/>
            <a:ext cx="12128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Half-Warp</a:t>
            </a:r>
          </a:p>
        </p:txBody>
      </p:sp>
      <p:cxnSp>
        <p:nvCxnSpPr>
          <p:cNvPr id="148" name="Straight Arrow Connector 147"/>
          <p:cNvCxnSpPr/>
          <p:nvPr/>
        </p:nvCxnSpPr>
        <p:spPr bwMode="auto">
          <a:xfrm>
            <a:off x="5410200" y="3581400"/>
            <a:ext cx="0" cy="914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cxnSp>
        <p:nvCxnSpPr>
          <p:cNvPr id="150" name="Straight Arrow Connector 149"/>
          <p:cNvCxnSpPr/>
          <p:nvPr/>
        </p:nvCxnSpPr>
        <p:spPr bwMode="auto">
          <a:xfrm>
            <a:off x="7696200" y="4114800"/>
            <a:ext cx="0" cy="914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11012938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Bank Addressing Examples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85800" y="1524000"/>
            <a:ext cx="41529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dirty="0"/>
              <a:t>No Bank Conflicts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dirty="0"/>
              <a:t>Linear addressing </a:t>
            </a:r>
            <a:br>
              <a:rPr lang="en-US" dirty="0"/>
            </a:br>
            <a:r>
              <a:rPr lang="en-US" dirty="0"/>
              <a:t>stride == 1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838700" y="1524000"/>
            <a:ext cx="41529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dirty="0"/>
              <a:t>No Bank Conflicts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dirty="0"/>
              <a:t>Random 1:1 Permutation</a:t>
            </a: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685800" y="2667000"/>
            <a:ext cx="3657600" cy="3276600"/>
            <a:chOff x="432" y="1680"/>
            <a:chExt cx="2304" cy="2064"/>
          </a:xfrm>
          <a:solidFill>
            <a:srgbClr val="7030A0"/>
          </a:solidFill>
        </p:grpSpPr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1968" y="1680"/>
              <a:ext cx="768" cy="2064"/>
              <a:chOff x="4656" y="1488"/>
              <a:chExt cx="768" cy="2064"/>
            </a:xfrm>
            <a:grpFill/>
          </p:grpSpPr>
          <p:sp>
            <p:nvSpPr>
              <p:cNvPr id="33" name="AutoShape 8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AutoShape 9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7</a:t>
                </a:r>
              </a:p>
            </p:txBody>
          </p:sp>
          <p:sp>
            <p:nvSpPr>
              <p:cNvPr id="35" name="AutoShape 10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6</a:t>
                </a:r>
              </a:p>
            </p:txBody>
          </p:sp>
          <p:sp>
            <p:nvSpPr>
              <p:cNvPr id="36" name="AutoShape 11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5</a:t>
                </a:r>
              </a:p>
            </p:txBody>
          </p:sp>
          <p:sp>
            <p:nvSpPr>
              <p:cNvPr id="37" name="AutoShape 12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4</a:t>
                </a:r>
              </a:p>
            </p:txBody>
          </p:sp>
          <p:sp>
            <p:nvSpPr>
              <p:cNvPr id="38" name="AutoShape 13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3</a:t>
                </a:r>
              </a:p>
            </p:txBody>
          </p:sp>
          <p:sp>
            <p:nvSpPr>
              <p:cNvPr id="39" name="AutoShape 14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2</a:t>
                </a:r>
              </a:p>
            </p:txBody>
          </p:sp>
          <p:sp>
            <p:nvSpPr>
              <p:cNvPr id="40" name="AutoShape 15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1</a:t>
                </a:r>
              </a:p>
            </p:txBody>
          </p:sp>
          <p:sp>
            <p:nvSpPr>
              <p:cNvPr id="41" name="AutoShape 16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92D05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0</a:t>
                </a:r>
              </a:p>
            </p:txBody>
          </p:sp>
          <p:grpSp>
            <p:nvGrpSpPr>
              <p:cNvPr id="42" name="Group 17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  <a:grpFill/>
            </p:grpSpPr>
            <p:sp>
              <p:nvSpPr>
                <p:cNvPr id="43" name="Oval 18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Oval 19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Oval 20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" name="Group 21"/>
            <p:cNvGrpSpPr>
              <a:grpSpLocks/>
            </p:cNvGrpSpPr>
            <p:nvPr/>
          </p:nvGrpSpPr>
          <p:grpSpPr bwMode="auto">
            <a:xfrm>
              <a:off x="432" y="1680"/>
              <a:ext cx="768" cy="2064"/>
              <a:chOff x="4656" y="1488"/>
              <a:chExt cx="768" cy="2064"/>
            </a:xfrm>
            <a:grpFill/>
          </p:grpSpPr>
          <p:sp>
            <p:nvSpPr>
              <p:cNvPr id="20" name="AutoShape 22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Thread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AutoShape 23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7</a:t>
                </a:r>
              </a:p>
            </p:txBody>
          </p:sp>
          <p:sp>
            <p:nvSpPr>
              <p:cNvPr id="22" name="AutoShape 24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6</a:t>
                </a:r>
              </a:p>
            </p:txBody>
          </p:sp>
          <p:sp>
            <p:nvSpPr>
              <p:cNvPr id="23" name="AutoShape 25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5</a:t>
                </a:r>
              </a:p>
            </p:txBody>
          </p:sp>
          <p:sp>
            <p:nvSpPr>
              <p:cNvPr id="24" name="AutoShape 26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4</a:t>
                </a:r>
              </a:p>
            </p:txBody>
          </p:sp>
          <p:sp>
            <p:nvSpPr>
              <p:cNvPr id="25" name="AutoShape 27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3</a:t>
                </a:r>
              </a:p>
            </p:txBody>
          </p:sp>
          <p:sp>
            <p:nvSpPr>
              <p:cNvPr id="26" name="AutoShape 28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2</a:t>
                </a:r>
              </a:p>
            </p:txBody>
          </p:sp>
          <p:sp>
            <p:nvSpPr>
              <p:cNvPr id="27" name="AutoShape 29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1</a:t>
                </a:r>
              </a:p>
            </p:txBody>
          </p:sp>
          <p:sp>
            <p:nvSpPr>
              <p:cNvPr id="28" name="AutoShape 30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0</a:t>
                </a:r>
              </a:p>
            </p:txBody>
          </p:sp>
          <p:grpSp>
            <p:nvGrpSpPr>
              <p:cNvPr id="29" name="Group 31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  <a:grpFill/>
            </p:grpSpPr>
            <p:sp>
              <p:nvSpPr>
                <p:cNvPr id="30" name="Oval 32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Oval 33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Oval 34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cxnSp>
          <p:nvCxnSpPr>
            <p:cNvPr id="11" name="AutoShape 35"/>
            <p:cNvCxnSpPr>
              <a:cxnSpLocks noChangeShapeType="1"/>
              <a:stCxn id="28" idx="4"/>
              <a:endCxn id="41" idx="2"/>
            </p:cNvCxnSpPr>
            <p:nvPr/>
          </p:nvCxnSpPr>
          <p:spPr bwMode="auto">
            <a:xfrm>
              <a:off x="1136" y="1832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2" name="AutoShape 36"/>
            <p:cNvCxnSpPr>
              <a:cxnSpLocks noChangeShapeType="1"/>
              <a:stCxn id="27" idx="4"/>
              <a:endCxn id="40" idx="2"/>
            </p:cNvCxnSpPr>
            <p:nvPr/>
          </p:nvCxnSpPr>
          <p:spPr bwMode="auto">
            <a:xfrm>
              <a:off x="1136" y="2000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3" name="AutoShape 37"/>
            <p:cNvCxnSpPr>
              <a:cxnSpLocks noChangeShapeType="1"/>
              <a:stCxn id="26" idx="4"/>
              <a:endCxn id="39" idx="2"/>
            </p:cNvCxnSpPr>
            <p:nvPr/>
          </p:nvCxnSpPr>
          <p:spPr bwMode="auto">
            <a:xfrm>
              <a:off x="1136" y="2174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4" name="AutoShape 38"/>
            <p:cNvCxnSpPr>
              <a:cxnSpLocks noChangeShapeType="1"/>
              <a:stCxn id="25" idx="4"/>
              <a:endCxn id="38" idx="2"/>
            </p:cNvCxnSpPr>
            <p:nvPr/>
          </p:nvCxnSpPr>
          <p:spPr bwMode="auto">
            <a:xfrm>
              <a:off x="1136" y="2342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5" name="AutoShape 39"/>
            <p:cNvCxnSpPr>
              <a:cxnSpLocks noChangeShapeType="1"/>
              <a:stCxn id="24" idx="4"/>
              <a:endCxn id="37" idx="2"/>
            </p:cNvCxnSpPr>
            <p:nvPr/>
          </p:nvCxnSpPr>
          <p:spPr bwMode="auto">
            <a:xfrm>
              <a:off x="1136" y="2516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6" name="AutoShape 40"/>
            <p:cNvCxnSpPr>
              <a:cxnSpLocks noChangeShapeType="1"/>
              <a:stCxn id="23" idx="4"/>
              <a:endCxn id="36" idx="2"/>
            </p:cNvCxnSpPr>
            <p:nvPr/>
          </p:nvCxnSpPr>
          <p:spPr bwMode="auto">
            <a:xfrm>
              <a:off x="1136" y="2690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7" name="AutoShape 41"/>
            <p:cNvCxnSpPr>
              <a:cxnSpLocks noChangeShapeType="1"/>
              <a:stCxn id="22" idx="4"/>
              <a:endCxn id="35" idx="2"/>
            </p:cNvCxnSpPr>
            <p:nvPr/>
          </p:nvCxnSpPr>
          <p:spPr bwMode="auto">
            <a:xfrm>
              <a:off x="1136" y="2858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8" name="AutoShape 42"/>
            <p:cNvCxnSpPr>
              <a:cxnSpLocks noChangeShapeType="1"/>
              <a:stCxn id="21" idx="4"/>
              <a:endCxn id="34" idx="2"/>
            </p:cNvCxnSpPr>
            <p:nvPr/>
          </p:nvCxnSpPr>
          <p:spPr bwMode="auto">
            <a:xfrm>
              <a:off x="1136" y="3032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9" name="AutoShape 43"/>
            <p:cNvCxnSpPr>
              <a:cxnSpLocks noChangeShapeType="1"/>
              <a:stCxn id="20" idx="4"/>
              <a:endCxn id="33" idx="2"/>
            </p:cNvCxnSpPr>
            <p:nvPr/>
          </p:nvCxnSpPr>
          <p:spPr bwMode="auto">
            <a:xfrm>
              <a:off x="1136" y="3656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</p:grpSp>
      <p:grpSp>
        <p:nvGrpSpPr>
          <p:cNvPr id="46" name="Group 44"/>
          <p:cNvGrpSpPr>
            <a:grpSpLocks/>
          </p:cNvGrpSpPr>
          <p:nvPr/>
        </p:nvGrpSpPr>
        <p:grpSpPr bwMode="auto">
          <a:xfrm>
            <a:off x="4800600" y="2667000"/>
            <a:ext cx="3657600" cy="3276600"/>
            <a:chOff x="3024" y="1680"/>
            <a:chExt cx="2304" cy="2064"/>
          </a:xfrm>
          <a:solidFill>
            <a:srgbClr val="92D050"/>
          </a:solidFill>
        </p:grpSpPr>
        <p:grpSp>
          <p:nvGrpSpPr>
            <p:cNvPr id="47" name="Group 45"/>
            <p:cNvGrpSpPr>
              <a:grpSpLocks/>
            </p:cNvGrpSpPr>
            <p:nvPr/>
          </p:nvGrpSpPr>
          <p:grpSpPr bwMode="auto">
            <a:xfrm>
              <a:off x="4560" y="1680"/>
              <a:ext cx="768" cy="2064"/>
              <a:chOff x="4656" y="1488"/>
              <a:chExt cx="768" cy="2064"/>
            </a:xfrm>
            <a:grpFill/>
          </p:grpSpPr>
          <p:sp>
            <p:nvSpPr>
              <p:cNvPr id="71" name="AutoShape 46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AutoShape 47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7</a:t>
                </a:r>
              </a:p>
            </p:txBody>
          </p:sp>
          <p:sp>
            <p:nvSpPr>
              <p:cNvPr id="73" name="AutoShape 48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6</a:t>
                </a:r>
              </a:p>
            </p:txBody>
          </p:sp>
          <p:sp>
            <p:nvSpPr>
              <p:cNvPr id="74" name="AutoShape 49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5</a:t>
                </a:r>
              </a:p>
            </p:txBody>
          </p:sp>
          <p:sp>
            <p:nvSpPr>
              <p:cNvPr id="75" name="AutoShape 50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4</a:t>
                </a:r>
              </a:p>
            </p:txBody>
          </p:sp>
          <p:sp>
            <p:nvSpPr>
              <p:cNvPr id="76" name="AutoShape 51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3</a:t>
                </a:r>
              </a:p>
            </p:txBody>
          </p:sp>
          <p:sp>
            <p:nvSpPr>
              <p:cNvPr id="77" name="AutoShape 52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2</a:t>
                </a:r>
              </a:p>
            </p:txBody>
          </p:sp>
          <p:sp>
            <p:nvSpPr>
              <p:cNvPr id="78" name="AutoShape 53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1</a:t>
                </a:r>
              </a:p>
            </p:txBody>
          </p:sp>
          <p:sp>
            <p:nvSpPr>
              <p:cNvPr id="79" name="AutoShape 54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0</a:t>
                </a:r>
              </a:p>
            </p:txBody>
          </p:sp>
          <p:grpSp>
            <p:nvGrpSpPr>
              <p:cNvPr id="80" name="Group 55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  <a:grpFill/>
            </p:grpSpPr>
            <p:sp>
              <p:nvSpPr>
                <p:cNvPr id="81" name="Oval 56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2" name="Oval 57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3" name="Oval 58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grp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8" name="Group 59"/>
            <p:cNvGrpSpPr>
              <a:grpSpLocks/>
            </p:cNvGrpSpPr>
            <p:nvPr/>
          </p:nvGrpSpPr>
          <p:grpSpPr bwMode="auto">
            <a:xfrm>
              <a:off x="3024" y="1680"/>
              <a:ext cx="768" cy="2064"/>
              <a:chOff x="4656" y="1488"/>
              <a:chExt cx="768" cy="2064"/>
            </a:xfrm>
            <a:grpFill/>
          </p:grpSpPr>
          <p:sp>
            <p:nvSpPr>
              <p:cNvPr id="58" name="AutoShape 60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Thread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AutoShape 61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7</a:t>
                </a:r>
              </a:p>
            </p:txBody>
          </p:sp>
          <p:sp>
            <p:nvSpPr>
              <p:cNvPr id="60" name="AutoShape 62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6</a:t>
                </a:r>
              </a:p>
            </p:txBody>
          </p:sp>
          <p:sp>
            <p:nvSpPr>
              <p:cNvPr id="61" name="AutoShape 63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5</a:t>
                </a:r>
              </a:p>
            </p:txBody>
          </p:sp>
          <p:sp>
            <p:nvSpPr>
              <p:cNvPr id="62" name="AutoShape 64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4</a:t>
                </a:r>
              </a:p>
            </p:txBody>
          </p:sp>
          <p:sp>
            <p:nvSpPr>
              <p:cNvPr id="63" name="AutoShape 65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3</a:t>
                </a:r>
              </a:p>
            </p:txBody>
          </p:sp>
          <p:sp>
            <p:nvSpPr>
              <p:cNvPr id="64" name="AutoShape 66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2</a:t>
                </a:r>
              </a:p>
            </p:txBody>
          </p:sp>
          <p:sp>
            <p:nvSpPr>
              <p:cNvPr id="65" name="AutoShape 67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1</a:t>
                </a:r>
              </a:p>
            </p:txBody>
          </p:sp>
          <p:sp>
            <p:nvSpPr>
              <p:cNvPr id="66" name="AutoShape 68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rgbClr val="7030A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Thread 0</a:t>
                </a:r>
              </a:p>
            </p:txBody>
          </p:sp>
          <p:grpSp>
            <p:nvGrpSpPr>
              <p:cNvPr id="67" name="Group 69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  <a:grpFill/>
            </p:grpSpPr>
            <p:sp>
              <p:nvSpPr>
                <p:cNvPr id="68" name="Oval 70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rgbClr val="7030A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9" name="Oval 71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rgbClr val="7030A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0" name="Oval 72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rgbClr val="7030A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cxnSp>
          <p:nvCxnSpPr>
            <p:cNvPr id="49" name="AutoShape 73"/>
            <p:cNvCxnSpPr>
              <a:cxnSpLocks noChangeShapeType="1"/>
              <a:stCxn id="66" idx="4"/>
              <a:endCxn id="78" idx="2"/>
            </p:cNvCxnSpPr>
            <p:nvPr/>
          </p:nvCxnSpPr>
          <p:spPr bwMode="auto">
            <a:xfrm>
              <a:off x="3728" y="1832"/>
              <a:ext cx="832" cy="16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0" name="AutoShape 74"/>
            <p:cNvCxnSpPr>
              <a:cxnSpLocks noChangeShapeType="1"/>
              <a:stCxn id="65" idx="4"/>
              <a:endCxn id="74" idx="2"/>
            </p:cNvCxnSpPr>
            <p:nvPr/>
          </p:nvCxnSpPr>
          <p:spPr bwMode="auto">
            <a:xfrm>
              <a:off x="3728" y="2000"/>
              <a:ext cx="832" cy="69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1" name="AutoShape 75"/>
            <p:cNvCxnSpPr>
              <a:cxnSpLocks noChangeShapeType="1"/>
              <a:stCxn id="64" idx="4"/>
              <a:endCxn id="77" idx="2"/>
            </p:cNvCxnSpPr>
            <p:nvPr/>
          </p:nvCxnSpPr>
          <p:spPr bwMode="auto">
            <a:xfrm>
              <a:off x="3728" y="2174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2" name="AutoShape 76"/>
            <p:cNvCxnSpPr>
              <a:cxnSpLocks noChangeShapeType="1"/>
              <a:stCxn id="63" idx="4"/>
              <a:endCxn id="79" idx="2"/>
            </p:cNvCxnSpPr>
            <p:nvPr/>
          </p:nvCxnSpPr>
          <p:spPr bwMode="auto">
            <a:xfrm flipV="1">
              <a:off x="3728" y="1832"/>
              <a:ext cx="832" cy="51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3" name="AutoShape 77"/>
            <p:cNvCxnSpPr>
              <a:cxnSpLocks noChangeShapeType="1"/>
              <a:stCxn id="62" idx="4"/>
              <a:endCxn id="76" idx="2"/>
            </p:cNvCxnSpPr>
            <p:nvPr/>
          </p:nvCxnSpPr>
          <p:spPr bwMode="auto">
            <a:xfrm flipV="1">
              <a:off x="3728" y="2342"/>
              <a:ext cx="832" cy="174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4" name="AutoShape 78"/>
            <p:cNvCxnSpPr>
              <a:cxnSpLocks noChangeShapeType="1"/>
              <a:stCxn id="61" idx="4"/>
              <a:endCxn id="72" idx="2"/>
            </p:cNvCxnSpPr>
            <p:nvPr/>
          </p:nvCxnSpPr>
          <p:spPr bwMode="auto">
            <a:xfrm>
              <a:off x="3728" y="2690"/>
              <a:ext cx="832" cy="342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5" name="AutoShape 79"/>
            <p:cNvCxnSpPr>
              <a:cxnSpLocks noChangeShapeType="1"/>
              <a:stCxn id="60" idx="4"/>
              <a:endCxn id="73" idx="2"/>
            </p:cNvCxnSpPr>
            <p:nvPr/>
          </p:nvCxnSpPr>
          <p:spPr bwMode="auto">
            <a:xfrm>
              <a:off x="3728" y="2858"/>
              <a:ext cx="832" cy="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6" name="AutoShape 80"/>
            <p:cNvCxnSpPr>
              <a:cxnSpLocks noChangeShapeType="1"/>
              <a:stCxn id="59" idx="4"/>
              <a:endCxn id="71" idx="2"/>
            </p:cNvCxnSpPr>
            <p:nvPr/>
          </p:nvCxnSpPr>
          <p:spPr bwMode="auto">
            <a:xfrm>
              <a:off x="3728" y="3032"/>
              <a:ext cx="832" cy="624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7" name="AutoShape 81"/>
            <p:cNvCxnSpPr>
              <a:cxnSpLocks noChangeShapeType="1"/>
              <a:stCxn id="58" idx="4"/>
              <a:endCxn id="75" idx="2"/>
            </p:cNvCxnSpPr>
            <p:nvPr/>
          </p:nvCxnSpPr>
          <p:spPr bwMode="auto">
            <a:xfrm flipV="1">
              <a:off x="3728" y="2516"/>
              <a:ext cx="832" cy="114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12204580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Bank Addressing Examples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457200" y="1371600"/>
            <a:ext cx="41529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2-way Bank Conflicts</a:t>
            </a:r>
          </a:p>
          <a:p>
            <a:pPr marL="974725" marR="0" lvl="1" indent="-4032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+mn-lt"/>
              </a:rPr>
              <a:t>Linear addressing </a:t>
            </a:r>
            <a:b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+mn-lt"/>
              </a:rPr>
              <a:t>stride == 2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10100" y="1371600"/>
            <a:ext cx="41529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16-way </a:t>
            </a:r>
            <a:r>
              <a:rPr lang="en-US" sz="2000" dirty="0"/>
              <a:t>Bank Conflicts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dirty="0"/>
              <a:t>Linear addressing </a:t>
            </a:r>
            <a:br>
              <a:rPr lang="en-US" dirty="0"/>
            </a:br>
            <a:r>
              <a:rPr lang="en-US" dirty="0"/>
              <a:t>stride == </a:t>
            </a:r>
            <a:r>
              <a:rPr lang="en-US" dirty="0" smtClean="0"/>
              <a:t>16</a:t>
            </a:r>
            <a:endParaRPr lang="en-US" dirty="0"/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57200" y="2514600"/>
            <a:ext cx="3657600" cy="3276600"/>
            <a:chOff x="432" y="1680"/>
            <a:chExt cx="2304" cy="2064"/>
          </a:xfrm>
        </p:grpSpPr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432" y="3504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Thread </a:t>
              </a:r>
              <a:r>
                <a:rPr lang="en-US" dirty="0" smtClean="0">
                  <a:solidFill>
                    <a:schemeClr val="bg1"/>
                  </a:solidFill>
                </a:rPr>
                <a:t>18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432" y="3330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Thread </a:t>
              </a:r>
              <a:r>
                <a:rPr lang="en-US" dirty="0" smtClean="0">
                  <a:solidFill>
                    <a:schemeClr val="bg1"/>
                  </a:solidFill>
                </a:rPr>
                <a:t>17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>
              <a:off x="432" y="3156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Thread </a:t>
              </a:r>
              <a:r>
                <a:rPr lang="en-US" dirty="0" smtClean="0">
                  <a:solidFill>
                    <a:schemeClr val="bg1"/>
                  </a:solidFill>
                </a:rPr>
                <a:t>16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>
              <a:off x="432" y="2988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Thread </a:t>
              </a:r>
              <a:r>
                <a:rPr lang="en-US" dirty="0" smtClean="0">
                  <a:solidFill>
                    <a:schemeClr val="bg1"/>
                  </a:solidFill>
                </a:rPr>
                <a:t>15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432" y="2364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Thread 4</a:t>
              </a:r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432" y="2190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Thread 3</a:t>
              </a: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432" y="2022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Thread 2</a:t>
              </a:r>
            </a:p>
          </p:txBody>
        </p:sp>
        <p:sp>
          <p:nvSpPr>
            <p:cNvPr id="15" name="AutoShape 14"/>
            <p:cNvSpPr>
              <a:spLocks noChangeArrowheads="1"/>
            </p:cNvSpPr>
            <p:nvPr/>
          </p:nvSpPr>
          <p:spPr bwMode="auto">
            <a:xfrm>
              <a:off x="432" y="1848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Thread 1</a:t>
              </a:r>
            </a:p>
          </p:txBody>
        </p:sp>
        <p:sp>
          <p:nvSpPr>
            <p:cNvPr id="16" name="AutoShape 15"/>
            <p:cNvSpPr>
              <a:spLocks noChangeArrowheads="1"/>
            </p:cNvSpPr>
            <p:nvPr/>
          </p:nvSpPr>
          <p:spPr bwMode="auto">
            <a:xfrm>
              <a:off x="432" y="1680"/>
              <a:ext cx="768" cy="240"/>
            </a:xfrm>
            <a:prstGeom prst="cube">
              <a:avLst>
                <a:gd name="adj" fmla="val 26565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Thread 0</a:t>
              </a:r>
            </a:p>
          </p:txBody>
        </p:sp>
        <p:grpSp>
          <p:nvGrpSpPr>
            <p:cNvPr id="17" name="Group 16"/>
            <p:cNvGrpSpPr>
              <a:grpSpLocks/>
            </p:cNvGrpSpPr>
            <p:nvPr/>
          </p:nvGrpSpPr>
          <p:grpSpPr bwMode="auto">
            <a:xfrm>
              <a:off x="768" y="2688"/>
              <a:ext cx="48" cy="240"/>
              <a:chOff x="2400" y="2832"/>
              <a:chExt cx="48" cy="240"/>
            </a:xfrm>
          </p:grpSpPr>
          <p:sp>
            <p:nvSpPr>
              <p:cNvPr id="41" name="Oval 17"/>
              <p:cNvSpPr>
                <a:spLocks noChangeArrowheads="1"/>
              </p:cNvSpPr>
              <p:nvPr/>
            </p:nvSpPr>
            <p:spPr bwMode="auto">
              <a:xfrm>
                <a:off x="2400" y="283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Oval 18"/>
              <p:cNvSpPr>
                <a:spLocks noChangeArrowheads="1"/>
              </p:cNvSpPr>
              <p:nvPr/>
            </p:nvSpPr>
            <p:spPr bwMode="auto">
              <a:xfrm>
                <a:off x="2400" y="292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Oval 19"/>
              <p:cNvSpPr>
                <a:spLocks noChangeArrowheads="1"/>
              </p:cNvSpPr>
              <p:nvPr/>
            </p:nvSpPr>
            <p:spPr bwMode="auto">
              <a:xfrm>
                <a:off x="2400" y="302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cxnSp>
          <p:nvCxnSpPr>
            <p:cNvPr id="18" name="AutoShape 20"/>
            <p:cNvCxnSpPr>
              <a:cxnSpLocks noChangeShapeType="1"/>
              <a:stCxn id="16" idx="4"/>
            </p:cNvCxnSpPr>
            <p:nvPr/>
          </p:nvCxnSpPr>
          <p:spPr bwMode="auto">
            <a:xfrm>
              <a:off x="1136" y="1832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19" name="AutoShape 21"/>
            <p:cNvCxnSpPr>
              <a:cxnSpLocks noChangeShapeType="1"/>
              <a:stCxn id="15" idx="4"/>
            </p:cNvCxnSpPr>
            <p:nvPr/>
          </p:nvCxnSpPr>
          <p:spPr bwMode="auto">
            <a:xfrm>
              <a:off x="1136" y="2000"/>
              <a:ext cx="832" cy="17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0" name="AutoShape 22"/>
            <p:cNvCxnSpPr>
              <a:cxnSpLocks noChangeShapeType="1"/>
              <a:stCxn id="14" idx="4"/>
            </p:cNvCxnSpPr>
            <p:nvPr/>
          </p:nvCxnSpPr>
          <p:spPr bwMode="auto">
            <a:xfrm>
              <a:off x="1136" y="2174"/>
              <a:ext cx="832" cy="34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1" name="AutoShape 23"/>
            <p:cNvCxnSpPr>
              <a:cxnSpLocks noChangeShapeType="1"/>
              <a:stCxn id="13" idx="4"/>
            </p:cNvCxnSpPr>
            <p:nvPr/>
          </p:nvCxnSpPr>
          <p:spPr bwMode="auto">
            <a:xfrm>
              <a:off x="1136" y="2342"/>
              <a:ext cx="832" cy="51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2" name="AutoShape 24"/>
            <p:cNvCxnSpPr>
              <a:cxnSpLocks noChangeShapeType="1"/>
              <a:stCxn id="11" idx="4"/>
            </p:cNvCxnSpPr>
            <p:nvPr/>
          </p:nvCxnSpPr>
          <p:spPr bwMode="auto">
            <a:xfrm flipV="1">
              <a:off x="1136" y="1832"/>
              <a:ext cx="832" cy="130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3" name="AutoShape 25"/>
            <p:cNvCxnSpPr>
              <a:cxnSpLocks noChangeShapeType="1"/>
              <a:stCxn id="10" idx="4"/>
            </p:cNvCxnSpPr>
            <p:nvPr/>
          </p:nvCxnSpPr>
          <p:spPr bwMode="auto">
            <a:xfrm flipV="1">
              <a:off x="1136" y="2174"/>
              <a:ext cx="832" cy="113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4" name="AutoShape 26"/>
            <p:cNvCxnSpPr>
              <a:cxnSpLocks noChangeShapeType="1"/>
              <a:stCxn id="9" idx="4"/>
            </p:cNvCxnSpPr>
            <p:nvPr/>
          </p:nvCxnSpPr>
          <p:spPr bwMode="auto">
            <a:xfrm flipV="1">
              <a:off x="1136" y="2516"/>
              <a:ext cx="832" cy="96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5" name="AutoShape 27"/>
            <p:cNvCxnSpPr>
              <a:cxnSpLocks noChangeShapeType="1"/>
              <a:stCxn id="8" idx="4"/>
            </p:cNvCxnSpPr>
            <p:nvPr/>
          </p:nvCxnSpPr>
          <p:spPr bwMode="auto">
            <a:xfrm flipV="1">
              <a:off x="1136" y="2858"/>
              <a:ext cx="832" cy="79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26" name="AutoShape 28"/>
            <p:cNvCxnSpPr>
              <a:cxnSpLocks noChangeShapeType="1"/>
              <a:stCxn id="12" idx="4"/>
            </p:cNvCxnSpPr>
            <p:nvPr/>
          </p:nvCxnSpPr>
          <p:spPr bwMode="auto">
            <a:xfrm>
              <a:off x="1136" y="2516"/>
              <a:ext cx="832" cy="69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lg" len="lg"/>
            </a:ln>
            <a:effectLst/>
          </p:spPr>
        </p:cxnSp>
        <p:grpSp>
          <p:nvGrpSpPr>
            <p:cNvPr id="27" name="Group 29"/>
            <p:cNvGrpSpPr>
              <a:grpSpLocks/>
            </p:cNvGrpSpPr>
            <p:nvPr/>
          </p:nvGrpSpPr>
          <p:grpSpPr bwMode="auto">
            <a:xfrm>
              <a:off x="1968" y="1680"/>
              <a:ext cx="768" cy="2064"/>
              <a:chOff x="4656" y="1488"/>
              <a:chExt cx="768" cy="2064"/>
            </a:xfrm>
          </p:grpSpPr>
          <p:sp>
            <p:nvSpPr>
              <p:cNvPr id="28" name="AutoShape 30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AutoShape 31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7</a:t>
                </a:r>
              </a:p>
            </p:txBody>
          </p:sp>
          <p:sp>
            <p:nvSpPr>
              <p:cNvPr id="30" name="AutoShape 32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6</a:t>
                </a:r>
              </a:p>
            </p:txBody>
          </p:sp>
          <p:sp>
            <p:nvSpPr>
              <p:cNvPr id="31" name="AutoShape 33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5</a:t>
                </a:r>
              </a:p>
            </p:txBody>
          </p:sp>
          <p:sp>
            <p:nvSpPr>
              <p:cNvPr id="32" name="AutoShape 34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4</a:t>
                </a:r>
              </a:p>
            </p:txBody>
          </p:sp>
          <p:sp>
            <p:nvSpPr>
              <p:cNvPr id="33" name="AutoShape 35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3</a:t>
                </a:r>
              </a:p>
            </p:txBody>
          </p:sp>
          <p:sp>
            <p:nvSpPr>
              <p:cNvPr id="34" name="AutoShape 36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2</a:t>
                </a:r>
              </a:p>
            </p:txBody>
          </p:sp>
          <p:sp>
            <p:nvSpPr>
              <p:cNvPr id="35" name="AutoShape 37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1</a:t>
                </a:r>
              </a:p>
            </p:txBody>
          </p:sp>
          <p:sp>
            <p:nvSpPr>
              <p:cNvPr id="36" name="AutoShape 38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0</a:t>
                </a:r>
              </a:p>
            </p:txBody>
          </p:sp>
          <p:grpSp>
            <p:nvGrpSpPr>
              <p:cNvPr id="37" name="Group 39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38" name="Oval 40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Oval 41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Oval 42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4572000" y="2438400"/>
            <a:ext cx="3657600" cy="3352800"/>
            <a:chOff x="3024" y="1632"/>
            <a:chExt cx="2304" cy="2112"/>
          </a:xfrm>
        </p:grpSpPr>
        <p:grpSp>
          <p:nvGrpSpPr>
            <p:cNvPr id="45" name="Group 44"/>
            <p:cNvGrpSpPr>
              <a:grpSpLocks/>
            </p:cNvGrpSpPr>
            <p:nvPr/>
          </p:nvGrpSpPr>
          <p:grpSpPr bwMode="auto">
            <a:xfrm>
              <a:off x="3024" y="1680"/>
              <a:ext cx="768" cy="2064"/>
              <a:chOff x="4656" y="1488"/>
              <a:chExt cx="768" cy="2064"/>
            </a:xfrm>
          </p:grpSpPr>
          <p:sp>
            <p:nvSpPr>
              <p:cNvPr id="73" name="AutoShape 45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Thread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4" name="AutoShape 46"/>
              <p:cNvSpPr>
                <a:spLocks noChangeArrowheads="1"/>
              </p:cNvSpPr>
              <p:nvPr/>
            </p:nvSpPr>
            <p:spPr bwMode="auto">
              <a:xfrm>
                <a:off x="4656" y="26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7</a:t>
                </a:r>
              </a:p>
            </p:txBody>
          </p:sp>
          <p:sp>
            <p:nvSpPr>
              <p:cNvPr id="75" name="AutoShape 47"/>
              <p:cNvSpPr>
                <a:spLocks noChangeArrowheads="1"/>
              </p:cNvSpPr>
              <p:nvPr/>
            </p:nvSpPr>
            <p:spPr bwMode="auto">
              <a:xfrm>
                <a:off x="4656" y="251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6</a:t>
                </a:r>
              </a:p>
            </p:txBody>
          </p:sp>
          <p:sp>
            <p:nvSpPr>
              <p:cNvPr id="76" name="AutoShape 48"/>
              <p:cNvSpPr>
                <a:spLocks noChangeArrowheads="1"/>
              </p:cNvSpPr>
              <p:nvPr/>
            </p:nvSpPr>
            <p:spPr bwMode="auto">
              <a:xfrm>
                <a:off x="4656" y="234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5</a:t>
                </a:r>
              </a:p>
            </p:txBody>
          </p:sp>
          <p:sp>
            <p:nvSpPr>
              <p:cNvPr id="77" name="AutoShape 49"/>
              <p:cNvSpPr>
                <a:spLocks noChangeArrowheads="1"/>
              </p:cNvSpPr>
              <p:nvPr/>
            </p:nvSpPr>
            <p:spPr bwMode="auto">
              <a:xfrm>
                <a:off x="4656" y="217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4</a:t>
                </a:r>
              </a:p>
            </p:txBody>
          </p:sp>
          <p:sp>
            <p:nvSpPr>
              <p:cNvPr id="78" name="AutoShape 50"/>
              <p:cNvSpPr>
                <a:spLocks noChangeArrowheads="1"/>
              </p:cNvSpPr>
              <p:nvPr/>
            </p:nvSpPr>
            <p:spPr bwMode="auto">
              <a:xfrm>
                <a:off x="4656" y="199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3</a:t>
                </a:r>
              </a:p>
            </p:txBody>
          </p:sp>
          <p:sp>
            <p:nvSpPr>
              <p:cNvPr id="79" name="AutoShape 51"/>
              <p:cNvSpPr>
                <a:spLocks noChangeArrowheads="1"/>
              </p:cNvSpPr>
              <p:nvPr/>
            </p:nvSpPr>
            <p:spPr bwMode="auto">
              <a:xfrm>
                <a:off x="4656" y="183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2</a:t>
                </a:r>
              </a:p>
            </p:txBody>
          </p:sp>
          <p:sp>
            <p:nvSpPr>
              <p:cNvPr id="80" name="AutoShape 52"/>
              <p:cNvSpPr>
                <a:spLocks noChangeArrowheads="1"/>
              </p:cNvSpPr>
              <p:nvPr/>
            </p:nvSpPr>
            <p:spPr bwMode="auto">
              <a:xfrm>
                <a:off x="4656" y="165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1</a:t>
                </a:r>
              </a:p>
            </p:txBody>
          </p:sp>
          <p:sp>
            <p:nvSpPr>
              <p:cNvPr id="81" name="AutoShape 53"/>
              <p:cNvSpPr>
                <a:spLocks noChangeArrowheads="1"/>
              </p:cNvSpPr>
              <p:nvPr/>
            </p:nvSpPr>
            <p:spPr bwMode="auto">
              <a:xfrm>
                <a:off x="4656" y="148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Thread 0</a:t>
                </a:r>
              </a:p>
            </p:txBody>
          </p:sp>
          <p:grpSp>
            <p:nvGrpSpPr>
              <p:cNvPr id="82" name="Group 54"/>
              <p:cNvGrpSpPr>
                <a:grpSpLocks/>
              </p:cNvGrpSpPr>
              <p:nvPr/>
            </p:nvGrpSpPr>
            <p:grpSpPr bwMode="auto">
              <a:xfrm>
                <a:off x="5010" y="3000"/>
                <a:ext cx="48" cy="240"/>
                <a:chOff x="2400" y="2832"/>
                <a:chExt cx="48" cy="240"/>
              </a:xfrm>
            </p:grpSpPr>
            <p:sp>
              <p:nvSpPr>
                <p:cNvPr id="83" name="Oval 55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4" name="Oval 56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85" name="Oval 57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cxnSp>
          <p:nvCxnSpPr>
            <p:cNvPr id="46" name="AutoShape 58"/>
            <p:cNvCxnSpPr>
              <a:cxnSpLocks noChangeShapeType="1"/>
              <a:stCxn id="81" idx="4"/>
              <a:endCxn id="64" idx="2"/>
            </p:cNvCxnSpPr>
            <p:nvPr/>
          </p:nvCxnSpPr>
          <p:spPr bwMode="auto">
            <a:xfrm>
              <a:off x="3728" y="1832"/>
              <a:ext cx="832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47" name="AutoShape 59"/>
            <p:cNvCxnSpPr>
              <a:cxnSpLocks noChangeShapeType="1"/>
              <a:stCxn id="80" idx="4"/>
              <a:endCxn id="59" idx="2"/>
            </p:cNvCxnSpPr>
            <p:nvPr/>
          </p:nvCxnSpPr>
          <p:spPr bwMode="auto">
            <a:xfrm>
              <a:off x="3728" y="2000"/>
              <a:ext cx="832" cy="91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48" name="AutoShape 60"/>
            <p:cNvCxnSpPr>
              <a:cxnSpLocks noChangeShapeType="1"/>
              <a:stCxn id="79" idx="4"/>
              <a:endCxn id="64" idx="2"/>
            </p:cNvCxnSpPr>
            <p:nvPr/>
          </p:nvCxnSpPr>
          <p:spPr bwMode="auto">
            <a:xfrm flipV="1">
              <a:off x="3728" y="1832"/>
              <a:ext cx="832" cy="34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49" name="AutoShape 61"/>
            <p:cNvCxnSpPr>
              <a:cxnSpLocks noChangeShapeType="1"/>
              <a:stCxn id="78" idx="4"/>
              <a:endCxn id="59" idx="2"/>
            </p:cNvCxnSpPr>
            <p:nvPr/>
          </p:nvCxnSpPr>
          <p:spPr bwMode="auto">
            <a:xfrm>
              <a:off x="3728" y="2342"/>
              <a:ext cx="832" cy="57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0" name="AutoShape 62"/>
            <p:cNvCxnSpPr>
              <a:cxnSpLocks noChangeShapeType="1"/>
              <a:stCxn id="77" idx="4"/>
              <a:endCxn id="64" idx="2"/>
            </p:cNvCxnSpPr>
            <p:nvPr/>
          </p:nvCxnSpPr>
          <p:spPr bwMode="auto">
            <a:xfrm flipV="1">
              <a:off x="3728" y="1832"/>
              <a:ext cx="832" cy="68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1" name="AutoShape 63"/>
            <p:cNvCxnSpPr>
              <a:cxnSpLocks noChangeShapeType="1"/>
              <a:stCxn id="76" idx="4"/>
              <a:endCxn id="59" idx="2"/>
            </p:cNvCxnSpPr>
            <p:nvPr/>
          </p:nvCxnSpPr>
          <p:spPr bwMode="auto">
            <a:xfrm>
              <a:off x="3728" y="2690"/>
              <a:ext cx="832" cy="22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2" name="AutoShape 64"/>
            <p:cNvCxnSpPr>
              <a:cxnSpLocks noChangeShapeType="1"/>
              <a:stCxn id="75" idx="4"/>
              <a:endCxn id="64" idx="2"/>
            </p:cNvCxnSpPr>
            <p:nvPr/>
          </p:nvCxnSpPr>
          <p:spPr bwMode="auto">
            <a:xfrm flipV="1">
              <a:off x="3728" y="1832"/>
              <a:ext cx="832" cy="102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3" name="AutoShape 65"/>
            <p:cNvCxnSpPr>
              <a:cxnSpLocks noChangeShapeType="1"/>
              <a:stCxn id="74" idx="4"/>
              <a:endCxn id="59" idx="2"/>
            </p:cNvCxnSpPr>
            <p:nvPr/>
          </p:nvCxnSpPr>
          <p:spPr bwMode="auto">
            <a:xfrm flipV="1">
              <a:off x="3728" y="2918"/>
              <a:ext cx="832" cy="11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cxnSp>
          <p:nvCxnSpPr>
            <p:cNvPr id="54" name="AutoShape 66"/>
            <p:cNvCxnSpPr>
              <a:cxnSpLocks noChangeShapeType="1"/>
              <a:stCxn id="73" idx="4"/>
              <a:endCxn id="59" idx="2"/>
            </p:cNvCxnSpPr>
            <p:nvPr/>
          </p:nvCxnSpPr>
          <p:spPr bwMode="auto">
            <a:xfrm flipV="1">
              <a:off x="3728" y="2918"/>
              <a:ext cx="832" cy="73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</p:spPr>
        </p:cxnSp>
        <p:grpSp>
          <p:nvGrpSpPr>
            <p:cNvPr id="55" name="Group 67"/>
            <p:cNvGrpSpPr>
              <a:grpSpLocks/>
            </p:cNvGrpSpPr>
            <p:nvPr/>
          </p:nvGrpSpPr>
          <p:grpSpPr bwMode="auto">
            <a:xfrm>
              <a:off x="4560" y="1680"/>
              <a:ext cx="768" cy="2064"/>
              <a:chOff x="4560" y="1680"/>
              <a:chExt cx="768" cy="2064"/>
            </a:xfrm>
          </p:grpSpPr>
          <p:sp>
            <p:nvSpPr>
              <p:cNvPr id="58" name="AutoShape 68"/>
              <p:cNvSpPr>
                <a:spLocks noChangeArrowheads="1"/>
              </p:cNvSpPr>
              <p:nvPr/>
            </p:nvSpPr>
            <p:spPr bwMode="auto">
              <a:xfrm>
                <a:off x="4560" y="292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16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AutoShape 69"/>
              <p:cNvSpPr>
                <a:spLocks noChangeArrowheads="1"/>
              </p:cNvSpPr>
              <p:nvPr/>
            </p:nvSpPr>
            <p:spPr bwMode="auto">
              <a:xfrm>
                <a:off x="4560" y="2766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15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AutoShape 70"/>
              <p:cNvSpPr>
                <a:spLocks noChangeArrowheads="1"/>
              </p:cNvSpPr>
              <p:nvPr/>
            </p:nvSpPr>
            <p:spPr bwMode="auto">
              <a:xfrm>
                <a:off x="4560" y="3504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31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AutoShape 71"/>
              <p:cNvSpPr>
                <a:spLocks noChangeArrowheads="1"/>
              </p:cNvSpPr>
              <p:nvPr/>
            </p:nvSpPr>
            <p:spPr bwMode="auto">
              <a:xfrm>
                <a:off x="4560" y="259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Bank </a:t>
                </a:r>
                <a:r>
                  <a:rPr lang="en-US" dirty="0" smtClean="0">
                    <a:solidFill>
                      <a:schemeClr val="bg1"/>
                    </a:solidFill>
                  </a:rPr>
                  <a:t>14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AutoShape 72"/>
              <p:cNvSpPr>
                <a:spLocks noChangeArrowheads="1"/>
              </p:cNvSpPr>
              <p:nvPr/>
            </p:nvSpPr>
            <p:spPr bwMode="auto">
              <a:xfrm>
                <a:off x="4560" y="2022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2</a:t>
                </a:r>
              </a:p>
            </p:txBody>
          </p:sp>
          <p:sp>
            <p:nvSpPr>
              <p:cNvPr id="63" name="AutoShape 73"/>
              <p:cNvSpPr>
                <a:spLocks noChangeArrowheads="1"/>
              </p:cNvSpPr>
              <p:nvPr/>
            </p:nvSpPr>
            <p:spPr bwMode="auto">
              <a:xfrm>
                <a:off x="4560" y="1848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1</a:t>
                </a:r>
              </a:p>
            </p:txBody>
          </p:sp>
          <p:sp>
            <p:nvSpPr>
              <p:cNvPr id="64" name="AutoShape 74"/>
              <p:cNvSpPr>
                <a:spLocks noChangeArrowheads="1"/>
              </p:cNvSpPr>
              <p:nvPr/>
            </p:nvSpPr>
            <p:spPr bwMode="auto">
              <a:xfrm>
                <a:off x="4560" y="1680"/>
                <a:ext cx="768" cy="240"/>
              </a:xfrm>
              <a:prstGeom prst="cube">
                <a:avLst>
                  <a:gd name="adj" fmla="val 2656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Bank 0</a:t>
                </a:r>
              </a:p>
            </p:txBody>
          </p:sp>
          <p:grpSp>
            <p:nvGrpSpPr>
              <p:cNvPr id="65" name="Group 75"/>
              <p:cNvGrpSpPr>
                <a:grpSpLocks/>
              </p:cNvGrpSpPr>
              <p:nvPr/>
            </p:nvGrpSpPr>
            <p:grpSpPr bwMode="auto">
              <a:xfrm>
                <a:off x="4914" y="3216"/>
                <a:ext cx="48" cy="240"/>
                <a:chOff x="2400" y="2832"/>
                <a:chExt cx="48" cy="240"/>
              </a:xfrm>
            </p:grpSpPr>
            <p:sp>
              <p:nvSpPr>
                <p:cNvPr id="70" name="Oval 76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1" name="Oval 77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" name="Oval 78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6" name="Group 79"/>
              <p:cNvGrpSpPr>
                <a:grpSpLocks/>
              </p:cNvGrpSpPr>
              <p:nvPr/>
            </p:nvGrpSpPr>
            <p:grpSpPr bwMode="auto">
              <a:xfrm>
                <a:off x="4914" y="2304"/>
                <a:ext cx="48" cy="240"/>
                <a:chOff x="2400" y="2832"/>
                <a:chExt cx="48" cy="240"/>
              </a:xfrm>
            </p:grpSpPr>
            <p:sp>
              <p:nvSpPr>
                <p:cNvPr id="67" name="Oval 80"/>
                <p:cNvSpPr>
                  <a:spLocks noChangeArrowheads="1"/>
                </p:cNvSpPr>
                <p:nvPr/>
              </p:nvSpPr>
              <p:spPr bwMode="auto">
                <a:xfrm>
                  <a:off x="2400" y="2832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Oval 81"/>
                <p:cNvSpPr>
                  <a:spLocks noChangeArrowheads="1"/>
                </p:cNvSpPr>
                <p:nvPr/>
              </p:nvSpPr>
              <p:spPr bwMode="auto">
                <a:xfrm>
                  <a:off x="2400" y="2928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9" name="Oval 82"/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48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6" name="Text Box 83"/>
            <p:cNvSpPr txBox="1">
              <a:spLocks noChangeArrowheads="1"/>
            </p:cNvSpPr>
            <p:nvPr/>
          </p:nvSpPr>
          <p:spPr bwMode="auto">
            <a:xfrm>
              <a:off x="4272" y="1632"/>
              <a:ext cx="2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x8</a:t>
              </a:r>
            </a:p>
          </p:txBody>
        </p:sp>
        <p:sp>
          <p:nvSpPr>
            <p:cNvPr id="57" name="Text Box 84"/>
            <p:cNvSpPr txBox="1">
              <a:spLocks noChangeArrowheads="1"/>
            </p:cNvSpPr>
            <p:nvPr/>
          </p:nvSpPr>
          <p:spPr bwMode="auto">
            <a:xfrm>
              <a:off x="4320" y="3024"/>
              <a:ext cx="2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x8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301161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How Addresses Map to Banks on G200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bank has a bandwidth of 32 bits per clock cycle</a:t>
            </a:r>
          </a:p>
          <a:p>
            <a:r>
              <a:rPr lang="en-US" dirty="0"/>
              <a:t>Successive 32-bit words are assigned to successive banks</a:t>
            </a:r>
          </a:p>
          <a:p>
            <a:r>
              <a:rPr lang="en-US" dirty="0" smtClean="0"/>
              <a:t>GF100 </a:t>
            </a:r>
            <a:r>
              <a:rPr lang="en-US" dirty="0"/>
              <a:t>has 16 banks</a:t>
            </a:r>
          </a:p>
          <a:p>
            <a:pPr lvl="1"/>
            <a:r>
              <a:rPr lang="en-US" dirty="0"/>
              <a:t>So </a:t>
            </a:r>
            <a:r>
              <a:rPr lang="en-US" dirty="0">
                <a:solidFill>
                  <a:schemeClr val="tx2"/>
                </a:solidFill>
              </a:rPr>
              <a:t>bank = address % </a:t>
            </a:r>
            <a:r>
              <a:rPr lang="en-US" dirty="0" smtClean="0">
                <a:solidFill>
                  <a:schemeClr val="tx2"/>
                </a:solidFill>
              </a:rPr>
              <a:t>32</a:t>
            </a:r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dirty="0">
                <a:solidFill>
                  <a:schemeClr val="tx2"/>
                </a:solidFill>
              </a:rPr>
              <a:t>Same as the size of a </a:t>
            </a:r>
            <a:r>
              <a:rPr lang="en-US" dirty="0" smtClean="0">
                <a:solidFill>
                  <a:schemeClr val="tx2"/>
                </a:solidFill>
              </a:rPr>
              <a:t>warp</a:t>
            </a:r>
            <a:endParaRPr lang="en-US" dirty="0">
              <a:solidFill>
                <a:schemeClr val="tx2"/>
              </a:solidFill>
            </a:endParaRPr>
          </a:p>
          <a:p>
            <a:pPr lvl="2"/>
            <a:r>
              <a:rPr lang="en-US" dirty="0"/>
              <a:t>No bank conflicts between different </a:t>
            </a:r>
            <a:r>
              <a:rPr lang="en-US" dirty="0" smtClean="0"/>
              <a:t>warps</a:t>
            </a:r>
            <a:r>
              <a:rPr lang="en-US" dirty="0"/>
              <a:t>, only within a single </a:t>
            </a:r>
            <a:r>
              <a:rPr lang="en-US" dirty="0" smtClean="0"/>
              <a:t>warp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42122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high-performance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Programmer managed Scratchpad memory</a:t>
            </a:r>
          </a:p>
          <a:p>
            <a:pPr lvl="1"/>
            <a:r>
              <a:rPr lang="en-US" dirty="0" smtClean="0"/>
              <a:t>Bring data in from global memory</a:t>
            </a:r>
          </a:p>
          <a:p>
            <a:pPr lvl="1"/>
            <a:r>
              <a:rPr lang="en-US" dirty="0" smtClean="0"/>
              <a:t>Reuse</a:t>
            </a:r>
          </a:p>
          <a:p>
            <a:pPr lvl="1"/>
            <a:r>
              <a:rPr lang="en-US" dirty="0" smtClean="0"/>
              <a:t>16KB or 48KB /banked</a:t>
            </a:r>
          </a:p>
          <a:p>
            <a:pPr lvl="1"/>
            <a:r>
              <a:rPr lang="en-US" dirty="0" smtClean="0"/>
              <a:t>Accessed in parallel by 16 threads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“shared memory”</a:t>
            </a:r>
          </a:p>
          <a:p>
            <a:pPr lvl="1"/>
            <a:endParaRPr lang="en-US" dirty="0" smtClean="0">
              <a:solidFill>
                <a:schemeClr val="accent6"/>
              </a:solidFill>
            </a:endParaRPr>
          </a:p>
          <a:p>
            <a:r>
              <a:rPr lang="en-US" dirty="0" smtClean="0"/>
              <a:t>Programmer needs to:</a:t>
            </a:r>
          </a:p>
          <a:p>
            <a:pPr lvl="1"/>
            <a:r>
              <a:rPr lang="en-US" dirty="0" smtClean="0"/>
              <a:t>Decide what to bring and when</a:t>
            </a:r>
          </a:p>
          <a:p>
            <a:pPr lvl="1"/>
            <a:r>
              <a:rPr lang="en-US" dirty="0" smtClean="0"/>
              <a:t>Decide which thread accesses what and when</a:t>
            </a:r>
          </a:p>
          <a:p>
            <a:pPr lvl="1"/>
            <a:r>
              <a:rPr lang="en-US" dirty="0" smtClean="0"/>
              <a:t>Coordination paramount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1961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high-performance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Global memory accesses</a:t>
            </a:r>
          </a:p>
          <a:p>
            <a:pPr lvl="1"/>
            <a:r>
              <a:rPr lang="en-US" dirty="0" smtClean="0"/>
              <a:t>32 threads access memory together</a:t>
            </a:r>
          </a:p>
          <a:p>
            <a:pPr lvl="1"/>
            <a:r>
              <a:rPr lang="en-US" dirty="0" smtClean="0"/>
              <a:t>Can coalesce into a single reference</a:t>
            </a:r>
          </a:p>
          <a:p>
            <a:pPr lvl="1"/>
            <a:r>
              <a:rPr lang="en-US" dirty="0" smtClean="0"/>
              <a:t>E.g., a[</a:t>
            </a:r>
            <a:r>
              <a:rPr lang="en-US" dirty="0" err="1" smtClean="0"/>
              <a:t>threadID</a:t>
            </a:r>
            <a:r>
              <a:rPr lang="en-US" dirty="0" smtClean="0"/>
              <a:t>] works well</a:t>
            </a:r>
          </a:p>
          <a:p>
            <a:endParaRPr lang="en-US" dirty="0" smtClean="0"/>
          </a:p>
          <a:p>
            <a:r>
              <a:rPr lang="en-US" dirty="0" smtClean="0"/>
              <a:t>Control flow</a:t>
            </a:r>
          </a:p>
          <a:p>
            <a:pPr lvl="1"/>
            <a:r>
              <a:rPr lang="en-US" dirty="0" smtClean="0"/>
              <a:t>32 threads run together</a:t>
            </a:r>
          </a:p>
          <a:p>
            <a:pPr lvl="1"/>
            <a:r>
              <a:rPr lang="en-US" dirty="0" smtClean="0"/>
              <a:t>If they diverge there is a performance penalty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Filtering for free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416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6096000" y="838200"/>
            <a:ext cx="2971800" cy="3124200"/>
            <a:chOff x="3410" y="1469"/>
            <a:chExt cx="2218" cy="2704"/>
          </a:xfrm>
        </p:grpSpPr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3410" y="1469"/>
              <a:ext cx="2218" cy="2093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>
                  <a:solidFill>
                    <a:srgbClr val="003300"/>
                  </a:solidFill>
                  <a:latin typeface="Arial Narrow" pitchFamily="34" charset="0"/>
                </a:rPr>
                <a:t>Device</a:t>
              </a:r>
              <a:endParaRPr lang="en-US">
                <a:solidFill>
                  <a:srgbClr val="003300"/>
                </a:solidFill>
                <a:latin typeface="Arial Narrow" pitchFamily="34" charset="0"/>
              </a:endParaRPr>
            </a:p>
          </p:txBody>
        </p:sp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4023" y="1647"/>
              <a:ext cx="1554" cy="1004"/>
              <a:chOff x="3820" y="4577"/>
              <a:chExt cx="4116" cy="2660"/>
            </a:xfrm>
          </p:grpSpPr>
          <p:sp>
            <p:nvSpPr>
              <p:cNvPr id="40" name="Text Box 8"/>
              <p:cNvSpPr txBox="1">
                <a:spLocks noChangeArrowheads="1"/>
              </p:cNvSpPr>
              <p:nvPr/>
            </p:nvSpPr>
            <p:spPr bwMode="auto">
              <a:xfrm>
                <a:off x="3820" y="4577"/>
                <a:ext cx="4116" cy="2660"/>
              </a:xfrm>
              <a:prstGeom prst="rect">
                <a:avLst/>
              </a:prstGeom>
              <a:solidFill>
                <a:srgbClr val="99FF66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 b="1">
                    <a:solidFill>
                      <a:srgbClr val="003300"/>
                    </a:solidFill>
                    <a:latin typeface="Arial Narrow" pitchFamily="34" charset="0"/>
                  </a:rPr>
                  <a:t>Grid 1</a:t>
                </a:r>
                <a:endParaRPr lang="en-US">
                  <a:solidFill>
                    <a:srgbClr val="003300"/>
                  </a:solidFill>
                  <a:latin typeface="Arial Narrow" pitchFamily="34" charset="0"/>
                </a:endParaRPr>
              </a:p>
            </p:txBody>
          </p:sp>
          <p:grpSp>
            <p:nvGrpSpPr>
              <p:cNvPr id="41" name="Group 9"/>
              <p:cNvGrpSpPr>
                <a:grpSpLocks/>
              </p:cNvGrpSpPr>
              <p:nvPr/>
            </p:nvGrpSpPr>
            <p:grpSpPr bwMode="auto">
              <a:xfrm>
                <a:off x="3985" y="5169"/>
                <a:ext cx="3785" cy="864"/>
                <a:chOff x="3997" y="5169"/>
                <a:chExt cx="3785" cy="864"/>
              </a:xfrm>
            </p:grpSpPr>
            <p:sp>
              <p:nvSpPr>
                <p:cNvPr id="4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997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(0, 0)</a:t>
                  </a:r>
                  <a:endParaRPr lang="en-US">
                    <a:solidFill>
                      <a:srgbClr val="003300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4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299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(1, 0)</a:t>
                  </a:r>
                  <a:endParaRPr lang="en-US">
                    <a:solidFill>
                      <a:srgbClr val="003300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48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6601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(2, 0)</a:t>
                  </a:r>
                  <a:endParaRPr lang="en-US">
                    <a:solidFill>
                      <a:srgbClr val="003300"/>
                    </a:solidFill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42" name="Group 13"/>
              <p:cNvGrpSpPr>
                <a:grpSpLocks/>
              </p:cNvGrpSpPr>
              <p:nvPr/>
            </p:nvGrpSpPr>
            <p:grpSpPr bwMode="auto">
              <a:xfrm>
                <a:off x="3985" y="6187"/>
                <a:ext cx="3785" cy="864"/>
                <a:chOff x="3997" y="5169"/>
                <a:chExt cx="3785" cy="864"/>
              </a:xfrm>
            </p:grpSpPr>
            <p:sp>
              <p:nvSpPr>
                <p:cNvPr id="4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997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(0, 1)</a:t>
                  </a:r>
                  <a:endParaRPr lang="en-US">
                    <a:solidFill>
                      <a:srgbClr val="003300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4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5299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(1, 1)</a:t>
                  </a:r>
                  <a:endParaRPr lang="en-US">
                    <a:solidFill>
                      <a:srgbClr val="003300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45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6601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  <a:latin typeface="Arial Narrow" pitchFamily="34" charset="0"/>
                    </a:rPr>
                    <a:t>(2, 1)</a:t>
                  </a:r>
                  <a:endParaRPr lang="en-US">
                    <a:solidFill>
                      <a:srgbClr val="003300"/>
                    </a:solidFill>
                    <a:latin typeface="Arial Narrow" pitchFamily="34" charset="0"/>
                  </a:endParaRPr>
                </a:p>
              </p:txBody>
            </p:sp>
          </p:grpSp>
        </p:grpSp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3510" y="2878"/>
              <a:ext cx="1765" cy="1295"/>
              <a:chOff x="1972" y="8931"/>
              <a:chExt cx="4676" cy="3430"/>
            </a:xfrm>
          </p:grpSpPr>
          <p:sp>
            <p:nvSpPr>
              <p:cNvPr id="12" name="Text Box 18"/>
              <p:cNvSpPr txBox="1">
                <a:spLocks noChangeArrowheads="1"/>
              </p:cNvSpPr>
              <p:nvPr/>
            </p:nvSpPr>
            <p:spPr bwMode="auto">
              <a:xfrm>
                <a:off x="1972" y="8931"/>
                <a:ext cx="4676" cy="3430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 b="1">
                    <a:solidFill>
                      <a:srgbClr val="003300"/>
                    </a:solidFill>
                    <a:latin typeface="Arial Narrow" pitchFamily="34" charset="0"/>
                  </a:rPr>
                  <a:t>Block (1, 1)</a:t>
                </a:r>
                <a:endParaRPr lang="en-US">
                  <a:solidFill>
                    <a:srgbClr val="003300"/>
                  </a:solidFill>
                  <a:latin typeface="Arial Narrow" pitchFamily="34" charset="0"/>
                </a:endParaRPr>
              </a:p>
            </p:txBody>
          </p:sp>
          <p:grpSp>
            <p:nvGrpSpPr>
              <p:cNvPr id="13" name="Group 19"/>
              <p:cNvGrpSpPr>
                <a:grpSpLocks/>
              </p:cNvGrpSpPr>
              <p:nvPr/>
            </p:nvGrpSpPr>
            <p:grpSpPr bwMode="auto">
              <a:xfrm>
                <a:off x="2147" y="9559"/>
                <a:ext cx="4325" cy="2592"/>
                <a:chOff x="2630" y="11267"/>
                <a:chExt cx="4325" cy="2592"/>
              </a:xfrm>
            </p:grpSpPr>
            <p:grpSp>
              <p:nvGrpSpPr>
                <p:cNvPr id="14" name="Group 20"/>
                <p:cNvGrpSpPr>
                  <a:grpSpLocks/>
                </p:cNvGrpSpPr>
                <p:nvPr/>
              </p:nvGrpSpPr>
              <p:grpSpPr bwMode="auto">
                <a:xfrm>
                  <a:off x="2630" y="11267"/>
                  <a:ext cx="4325" cy="2592"/>
                  <a:chOff x="2160" y="10769"/>
                  <a:chExt cx="4325" cy="2592"/>
                </a:xfrm>
              </p:grpSpPr>
              <p:sp>
                <p:nvSpPr>
                  <p:cNvPr id="33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0769"/>
                    <a:ext cx="4320" cy="2592"/>
                  </a:xfrm>
                  <a:prstGeom prst="rect">
                    <a:avLst/>
                  </a:prstGeom>
                  <a:solidFill>
                    <a:srgbClr val="FF6600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  <p:sp>
                <p:nvSpPr>
                  <p:cNvPr id="34" name="Line 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60" y="11631"/>
                    <a:ext cx="4325" cy="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  <p:sp>
                <p:nvSpPr>
                  <p:cNvPr id="35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2161" y="12497"/>
                    <a:ext cx="4324" cy="4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  <p:sp>
                <p:nvSpPr>
                  <p:cNvPr id="36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3024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  <p:sp>
                <p:nvSpPr>
                  <p:cNvPr id="37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  <p:sp>
                <p:nvSpPr>
                  <p:cNvPr id="3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4752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  <p:sp>
                <p:nvSpPr>
                  <p:cNvPr id="39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5616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15" name="Group 28"/>
                <p:cNvGrpSpPr>
                  <a:grpSpLocks/>
                </p:cNvGrpSpPr>
                <p:nvPr/>
              </p:nvGrpSpPr>
              <p:grpSpPr bwMode="auto">
                <a:xfrm>
                  <a:off x="2756" y="12340"/>
                  <a:ext cx="4075" cy="448"/>
                  <a:chOff x="2364" y="10793"/>
                  <a:chExt cx="4075" cy="448"/>
                </a:xfrm>
              </p:grpSpPr>
              <p:sp>
                <p:nvSpPr>
                  <p:cNvPr id="28" name="Text 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(0, 1)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9" name="Text Box 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(1, 1)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30" name="Text Box 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(2, 1)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31" name="Text Box 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(3, 1)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32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(4, 1)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16" name="Group 34"/>
                <p:cNvGrpSpPr>
                  <a:grpSpLocks/>
                </p:cNvGrpSpPr>
                <p:nvPr/>
              </p:nvGrpSpPr>
              <p:grpSpPr bwMode="auto">
                <a:xfrm>
                  <a:off x="2756" y="13201"/>
                  <a:ext cx="4075" cy="448"/>
                  <a:chOff x="2364" y="10793"/>
                  <a:chExt cx="4075" cy="448"/>
                </a:xfrm>
              </p:grpSpPr>
              <p:sp>
                <p:nvSpPr>
                  <p:cNvPr id="23" name="Text Box 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(0, 2)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4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(1, 2)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5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(2, 2)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6" name="Text Box 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(3, 2)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7" name="Text Box 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(4, 2)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17" name="Group 40"/>
                <p:cNvGrpSpPr>
                  <a:grpSpLocks/>
                </p:cNvGrpSpPr>
                <p:nvPr/>
              </p:nvGrpSpPr>
              <p:grpSpPr bwMode="auto">
                <a:xfrm>
                  <a:off x="2755" y="11479"/>
                  <a:ext cx="4075" cy="448"/>
                  <a:chOff x="2364" y="10793"/>
                  <a:chExt cx="4075" cy="448"/>
                </a:xfrm>
              </p:grpSpPr>
              <p:sp>
                <p:nvSpPr>
                  <p:cNvPr id="18" name="Text Box 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(0, 0)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19" name="Text Box 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(1, 0)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0" name="Text Box 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(2, 0)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1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(3, 0)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  <p:sp>
                <p:nvSpPr>
                  <p:cNvPr id="22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Arial Narrow" pitchFamily="34" charset="0"/>
                      </a:rPr>
                      <a:t>(4, 0)</a:t>
                    </a:r>
                    <a:endParaRPr lang="en-US">
                      <a:solidFill>
                        <a:srgbClr val="003300"/>
                      </a:solidFill>
                      <a:latin typeface="Arial Narrow" pitchFamily="34" charset="0"/>
                    </a:endParaRPr>
                  </a:p>
                </p:txBody>
              </p:sp>
            </p:grpSp>
          </p:grpSp>
        </p:grpSp>
        <p:sp>
          <p:nvSpPr>
            <p:cNvPr id="8" name="Line 46"/>
            <p:cNvSpPr>
              <a:spLocks noChangeShapeType="1"/>
            </p:cNvSpPr>
            <p:nvPr/>
          </p:nvSpPr>
          <p:spPr bwMode="auto">
            <a:xfrm flipH="1">
              <a:off x="3510" y="2255"/>
              <a:ext cx="1067" cy="62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Arial Narrow" pitchFamily="34" charset="0"/>
              </a:endParaRPr>
            </a:p>
          </p:txBody>
        </p:sp>
        <p:sp>
          <p:nvSpPr>
            <p:cNvPr id="9" name="Line 47"/>
            <p:cNvSpPr>
              <a:spLocks noChangeShapeType="1"/>
            </p:cNvSpPr>
            <p:nvPr/>
          </p:nvSpPr>
          <p:spPr bwMode="auto">
            <a:xfrm>
              <a:off x="5022" y="2255"/>
              <a:ext cx="243" cy="61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Arial Narrow" pitchFamily="34" charset="0"/>
              </a:endParaRPr>
            </a:p>
          </p:txBody>
        </p:sp>
        <p:sp>
          <p:nvSpPr>
            <p:cNvPr id="10" name="Line 48"/>
            <p:cNvSpPr>
              <a:spLocks noChangeShapeType="1"/>
            </p:cNvSpPr>
            <p:nvPr/>
          </p:nvSpPr>
          <p:spPr bwMode="auto">
            <a:xfrm flipH="1">
              <a:off x="4144" y="2581"/>
              <a:ext cx="411" cy="287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Arial Narrow" pitchFamily="34" charset="0"/>
              </a:endParaRPr>
            </a:p>
          </p:txBody>
        </p:sp>
        <p:sp>
          <p:nvSpPr>
            <p:cNvPr id="11" name="Line 49"/>
            <p:cNvSpPr>
              <a:spLocks noChangeShapeType="1"/>
            </p:cNvSpPr>
            <p:nvPr/>
          </p:nvSpPr>
          <p:spPr bwMode="auto">
            <a:xfrm>
              <a:off x="5022" y="2581"/>
              <a:ext cx="100" cy="30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Arial Narrow" pitchFamily="34" charset="0"/>
              </a:endParaRPr>
            </a:p>
          </p:txBody>
        </p:sp>
      </p:grp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Grids of Blocks of Threads: Dimension Limits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Grid of Blocks </a:t>
            </a:r>
            <a:r>
              <a:rPr lang="en-US" b="1" dirty="0" smtClean="0">
                <a:solidFill>
                  <a:srgbClr val="C00000"/>
                </a:solidFill>
              </a:rPr>
              <a:t>1D, 2D, or 3D</a:t>
            </a:r>
            <a:endParaRPr lang="en-US" b="1" dirty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Max x: 2^32 – 1= 4G</a:t>
            </a:r>
          </a:p>
          <a:p>
            <a:pPr lvl="1"/>
            <a:r>
              <a:rPr lang="en-US" dirty="0" smtClean="0"/>
              <a:t>Max y </a:t>
            </a:r>
            <a:r>
              <a:rPr lang="en-US" dirty="0" smtClean="0"/>
              <a:t>and z: </a:t>
            </a:r>
            <a:r>
              <a:rPr lang="en-US" dirty="0" smtClean="0"/>
              <a:t>2^16 -1 = </a:t>
            </a:r>
            <a:r>
              <a:rPr lang="en-US" b="1" dirty="0" smtClean="0">
                <a:solidFill>
                  <a:srgbClr val="0000FF"/>
                </a:solidFill>
              </a:rPr>
              <a:t>65535</a:t>
            </a:r>
            <a:endParaRPr lang="en-US" b="1" dirty="0">
              <a:solidFill>
                <a:srgbClr val="0000FF"/>
              </a:solidFill>
            </a:endParaRPr>
          </a:p>
          <a:p>
            <a:r>
              <a:rPr lang="en-US" dirty="0" smtClean="0"/>
              <a:t>Block </a:t>
            </a:r>
            <a:r>
              <a:rPr lang="en-US" dirty="0"/>
              <a:t>of Threads: </a:t>
            </a:r>
            <a:r>
              <a:rPr lang="en-US" b="1" dirty="0">
                <a:solidFill>
                  <a:srgbClr val="C00000"/>
                </a:solidFill>
              </a:rPr>
              <a:t>1D, 2D, or 3D</a:t>
            </a:r>
          </a:p>
          <a:p>
            <a:pPr lvl="1"/>
            <a:r>
              <a:rPr lang="en-US" dirty="0"/>
              <a:t>Max number of threads: </a:t>
            </a:r>
            <a:r>
              <a:rPr lang="en-US" b="1" dirty="0" smtClean="0"/>
              <a:t>1024</a:t>
            </a:r>
            <a:endParaRPr lang="en-US" b="1" dirty="0"/>
          </a:p>
          <a:p>
            <a:pPr lvl="1"/>
            <a:r>
              <a:rPr lang="en-US" dirty="0"/>
              <a:t>Max x: </a:t>
            </a:r>
            <a:r>
              <a:rPr lang="en-US" b="1" dirty="0" smtClean="0"/>
              <a:t>1024</a:t>
            </a:r>
            <a:endParaRPr lang="en-US" b="1" dirty="0"/>
          </a:p>
          <a:p>
            <a:pPr lvl="1"/>
            <a:r>
              <a:rPr lang="en-US" dirty="0"/>
              <a:t>Max y: </a:t>
            </a:r>
            <a:r>
              <a:rPr lang="en-US" b="1" dirty="0" smtClean="0"/>
              <a:t>1024</a:t>
            </a:r>
            <a:endParaRPr lang="en-US" b="1" dirty="0"/>
          </a:p>
          <a:p>
            <a:pPr lvl="1"/>
            <a:r>
              <a:rPr lang="en-US" dirty="0"/>
              <a:t>Max z: </a:t>
            </a:r>
            <a:r>
              <a:rPr lang="en-US" b="1" dirty="0" smtClean="0"/>
              <a:t>64</a:t>
            </a:r>
            <a:endParaRPr lang="en-US" dirty="0"/>
          </a:p>
          <a:p>
            <a:r>
              <a:rPr lang="en-US" sz="2400" dirty="0"/>
              <a:t>Limits apply to Compute Capability </a:t>
            </a:r>
            <a:r>
              <a:rPr lang="en-US" sz="2400" dirty="0" smtClean="0"/>
              <a:t>5.3</a:t>
            </a:r>
            <a:endParaRPr lang="en-US" sz="2400" dirty="0"/>
          </a:p>
          <a:p>
            <a:pPr lvl="1"/>
            <a:r>
              <a:rPr lang="en-US" b="1" dirty="0" smtClean="0">
                <a:solidFill>
                  <a:srgbClr val="0000FF"/>
                </a:solidFill>
              </a:rPr>
              <a:t>GTX980= 5.3?</a:t>
            </a:r>
            <a:endParaRPr lang="en-US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618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 Capability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392654"/>
            <a:ext cx="8997509" cy="494134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 Capability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1580132" y="-909180"/>
            <a:ext cx="6095999" cy="898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93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2346325" algn="l"/>
              </a:tabLst>
            </a:pPr>
            <a:r>
              <a:rPr lang="en-US" sz="2400"/>
              <a:t>Thread Batching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81000"/>
            <a:ext cx="4724400" cy="6477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A kernel is executed as a </a:t>
            </a:r>
            <a:r>
              <a:rPr lang="en-US" sz="2400" b="1" dirty="0">
                <a:solidFill>
                  <a:schemeClr val="accent2"/>
                </a:solidFill>
              </a:rPr>
              <a:t>grid of thread blocks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All threads </a:t>
            </a:r>
            <a:r>
              <a:rPr lang="en-US" sz="1800" b="1" u="sng" dirty="0"/>
              <a:t>share</a:t>
            </a:r>
            <a:r>
              <a:rPr lang="en-US" sz="1800" dirty="0"/>
              <a:t> data memory </a:t>
            </a:r>
            <a:r>
              <a:rPr lang="en-US" sz="1800" dirty="0" smtClean="0"/>
              <a:t>space</a:t>
            </a:r>
          </a:p>
          <a:p>
            <a:pPr lvl="2">
              <a:lnSpc>
                <a:spcPct val="90000"/>
              </a:lnSpc>
            </a:pPr>
            <a:r>
              <a:rPr lang="en-US" sz="1400" dirty="0" smtClean="0"/>
              <a:t>But </a:t>
            </a:r>
            <a:r>
              <a:rPr lang="en-US" sz="1400" b="1" dirty="0" smtClean="0">
                <a:solidFill>
                  <a:srgbClr val="FF0000"/>
                </a:solidFill>
              </a:rPr>
              <a:t>cannot</a:t>
            </a:r>
            <a:r>
              <a:rPr lang="en-US" sz="1400" dirty="0" smtClean="0"/>
              <a:t> communicate through it</a:t>
            </a: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2400" dirty="0"/>
              <a:t>A </a:t>
            </a:r>
            <a:r>
              <a:rPr lang="en-US" sz="2400" b="1" dirty="0">
                <a:solidFill>
                  <a:schemeClr val="accent2"/>
                </a:solidFill>
              </a:rPr>
              <a:t>thread block:</a:t>
            </a:r>
            <a:r>
              <a:rPr lang="en-US" sz="2400" b="1" dirty="0"/>
              <a:t> </a:t>
            </a:r>
            <a:endParaRPr lang="en-US" sz="2400" b="1" dirty="0" smtClean="0"/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FF0000"/>
                </a:solidFill>
              </a:rPr>
              <a:t>Threads </a:t>
            </a:r>
            <a:r>
              <a:rPr lang="en-US" sz="2400" dirty="0">
                <a:solidFill>
                  <a:srgbClr val="FF0000"/>
                </a:solidFill>
              </a:rPr>
              <a:t>that can cooperate with each other by: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Synchronizing their execution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For hazard-free shared memory accesses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Efficiently sharing data through a low latency </a:t>
            </a:r>
            <a:r>
              <a:rPr lang="en-US" sz="2000" b="1" dirty="0">
                <a:solidFill>
                  <a:srgbClr val="92D050"/>
                </a:solidFill>
              </a:rPr>
              <a:t>shared </a:t>
            </a:r>
            <a:r>
              <a:rPr lang="en-US" sz="2000" b="1" dirty="0" smtClean="0">
                <a:solidFill>
                  <a:srgbClr val="92D050"/>
                </a:solidFill>
              </a:rPr>
              <a:t>memory</a:t>
            </a:r>
          </a:p>
          <a:p>
            <a:pPr lvl="1">
              <a:lnSpc>
                <a:spcPct val="90000"/>
              </a:lnSpc>
              <a:buNone/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0000"/>
                </a:solidFill>
              </a:rPr>
              <a:t>Two threads from two different blocks cannot cooperate</a:t>
            </a:r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876800" y="762000"/>
            <a:ext cx="4056063" cy="5381625"/>
            <a:chOff x="3034" y="690"/>
            <a:chExt cx="2555" cy="3390"/>
          </a:xfrm>
        </p:grpSpPr>
        <p:sp>
          <p:nvSpPr>
            <p:cNvPr id="8197" name="AutoShape 5"/>
            <p:cNvSpPr>
              <a:spLocks noChangeAspect="1" noChangeArrowheads="1"/>
            </p:cNvSpPr>
            <p:nvPr/>
          </p:nvSpPr>
          <p:spPr bwMode="auto">
            <a:xfrm>
              <a:off x="3034" y="690"/>
              <a:ext cx="2555" cy="33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98" name="Text Box 6"/>
            <p:cNvSpPr txBox="1">
              <a:spLocks noChangeArrowheads="1"/>
            </p:cNvSpPr>
            <p:nvPr/>
          </p:nvSpPr>
          <p:spPr bwMode="auto">
            <a:xfrm>
              <a:off x="3037" y="693"/>
              <a:ext cx="671" cy="2864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>
                  <a:solidFill>
                    <a:srgbClr val="003300"/>
                  </a:solidFill>
                </a:rPr>
                <a:t>Host</a:t>
              </a:r>
              <a:endParaRPr lang="en-US">
                <a:solidFill>
                  <a:srgbClr val="003300"/>
                </a:solidFill>
              </a:endParaRPr>
            </a:p>
          </p:txBody>
        </p:sp>
        <p:sp>
          <p:nvSpPr>
            <p:cNvPr id="8199" name="Text Box 7"/>
            <p:cNvSpPr txBox="1">
              <a:spLocks noChangeArrowheads="1"/>
            </p:cNvSpPr>
            <p:nvPr/>
          </p:nvSpPr>
          <p:spPr bwMode="auto">
            <a:xfrm>
              <a:off x="3199" y="1171"/>
              <a:ext cx="432" cy="336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200" b="1">
                  <a:solidFill>
                    <a:srgbClr val="003300"/>
                  </a:solidFill>
                </a:rPr>
                <a:t>Kernel 1</a:t>
              </a:r>
              <a:endParaRPr lang="en-US">
                <a:solidFill>
                  <a:srgbClr val="003300"/>
                </a:solidFill>
              </a:endParaRPr>
            </a:p>
          </p:txBody>
        </p:sp>
        <p:sp>
          <p:nvSpPr>
            <p:cNvPr id="8200" name="Text Box 8"/>
            <p:cNvSpPr txBox="1">
              <a:spLocks noChangeArrowheads="1"/>
            </p:cNvSpPr>
            <p:nvPr/>
          </p:nvSpPr>
          <p:spPr bwMode="auto">
            <a:xfrm>
              <a:off x="3185" y="2275"/>
              <a:ext cx="430" cy="334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200" b="1">
                  <a:solidFill>
                    <a:srgbClr val="003300"/>
                  </a:solidFill>
                </a:rPr>
                <a:t>Kernel 2</a:t>
              </a:r>
              <a:endParaRPr lang="en-US">
                <a:solidFill>
                  <a:srgbClr val="003300"/>
                </a:solidFill>
              </a:endParaRPr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3118" y="1110"/>
              <a:ext cx="1" cy="1699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2" name="Text Box 10"/>
            <p:cNvSpPr txBox="1">
              <a:spLocks noChangeArrowheads="1"/>
            </p:cNvSpPr>
            <p:nvPr/>
          </p:nvSpPr>
          <p:spPr bwMode="auto">
            <a:xfrm>
              <a:off x="3827" y="698"/>
              <a:ext cx="1759" cy="2864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>
                  <a:solidFill>
                    <a:srgbClr val="003300"/>
                  </a:solidFill>
                </a:rPr>
                <a:t>Device</a:t>
              </a:r>
              <a:endParaRPr lang="en-US">
                <a:solidFill>
                  <a:srgbClr val="003300"/>
                </a:solidFill>
              </a:endParaRPr>
            </a:p>
          </p:txBody>
        </p:sp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3927" y="957"/>
              <a:ext cx="1554" cy="1004"/>
              <a:chOff x="3820" y="4577"/>
              <a:chExt cx="4116" cy="2660"/>
            </a:xfrm>
          </p:grpSpPr>
          <p:sp>
            <p:nvSpPr>
              <p:cNvPr id="8204" name="Text Box 12"/>
              <p:cNvSpPr txBox="1">
                <a:spLocks noChangeArrowheads="1"/>
              </p:cNvSpPr>
              <p:nvPr/>
            </p:nvSpPr>
            <p:spPr bwMode="auto">
              <a:xfrm>
                <a:off x="3820" y="4577"/>
                <a:ext cx="4116" cy="2660"/>
              </a:xfrm>
              <a:prstGeom prst="rect">
                <a:avLst/>
              </a:prstGeom>
              <a:solidFill>
                <a:srgbClr val="99FF66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 b="1">
                    <a:solidFill>
                      <a:srgbClr val="003300"/>
                    </a:solidFill>
                  </a:rPr>
                  <a:t>Grid 1</a:t>
                </a:r>
                <a:endParaRPr lang="en-US">
                  <a:solidFill>
                    <a:srgbClr val="003300"/>
                  </a:solidFill>
                </a:endParaRPr>
              </a:p>
            </p:txBody>
          </p:sp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3985" y="5169"/>
                <a:ext cx="3785" cy="864"/>
                <a:chOff x="3997" y="5169"/>
                <a:chExt cx="3785" cy="864"/>
              </a:xfrm>
            </p:grpSpPr>
            <p:sp>
              <p:nvSpPr>
                <p:cNvPr id="8206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997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(0, 0)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8207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5299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(1, 0)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8208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6601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(2, 0)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  <p:grpSp>
            <p:nvGrpSpPr>
              <p:cNvPr id="5" name="Group 17"/>
              <p:cNvGrpSpPr>
                <a:grpSpLocks/>
              </p:cNvGrpSpPr>
              <p:nvPr/>
            </p:nvGrpSpPr>
            <p:grpSpPr bwMode="auto">
              <a:xfrm>
                <a:off x="3985" y="6187"/>
                <a:ext cx="3785" cy="864"/>
                <a:chOff x="3997" y="5169"/>
                <a:chExt cx="3785" cy="864"/>
              </a:xfrm>
            </p:grpSpPr>
            <p:sp>
              <p:nvSpPr>
                <p:cNvPr id="8210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3997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(0, 1)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821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5299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(1, 1)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821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6601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(2, 1)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</p:grpSp>
        <p:grpSp>
          <p:nvGrpSpPr>
            <p:cNvPr id="6" name="Group 21"/>
            <p:cNvGrpSpPr>
              <a:grpSpLocks/>
            </p:cNvGrpSpPr>
            <p:nvPr/>
          </p:nvGrpSpPr>
          <p:grpSpPr bwMode="auto">
            <a:xfrm>
              <a:off x="4051" y="2056"/>
              <a:ext cx="1306" cy="1416"/>
              <a:chOff x="4730" y="7615"/>
              <a:chExt cx="3458" cy="3752"/>
            </a:xfrm>
          </p:grpSpPr>
          <p:sp>
            <p:nvSpPr>
              <p:cNvPr id="8214" name="Text Box 22"/>
              <p:cNvSpPr txBox="1">
                <a:spLocks noChangeArrowheads="1"/>
              </p:cNvSpPr>
              <p:nvPr/>
            </p:nvSpPr>
            <p:spPr bwMode="auto">
              <a:xfrm>
                <a:off x="4730" y="7615"/>
                <a:ext cx="3458" cy="3752"/>
              </a:xfrm>
              <a:prstGeom prst="rect">
                <a:avLst/>
              </a:prstGeom>
              <a:solidFill>
                <a:srgbClr val="99FF66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 b="1">
                    <a:solidFill>
                      <a:srgbClr val="003300"/>
                    </a:solidFill>
                  </a:rPr>
                  <a:t>Grid 2</a:t>
                </a:r>
                <a:endParaRPr lang="en-US">
                  <a:solidFill>
                    <a:srgbClr val="003300"/>
                  </a:solidFill>
                </a:endParaRPr>
              </a:p>
            </p:txBody>
          </p:sp>
          <p:grpSp>
            <p:nvGrpSpPr>
              <p:cNvPr id="7" name="Group 23"/>
              <p:cNvGrpSpPr>
                <a:grpSpLocks/>
              </p:cNvGrpSpPr>
              <p:nvPr/>
            </p:nvGrpSpPr>
            <p:grpSpPr bwMode="auto">
              <a:xfrm>
                <a:off x="4902" y="8203"/>
                <a:ext cx="3114" cy="892"/>
                <a:chOff x="4391" y="8441"/>
                <a:chExt cx="3114" cy="892"/>
              </a:xfrm>
            </p:grpSpPr>
            <p:sp>
              <p:nvSpPr>
                <p:cNvPr id="8216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4391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8217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5199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8218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6007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8219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6816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  <p:grpSp>
            <p:nvGrpSpPr>
              <p:cNvPr id="8" name="Group 28"/>
              <p:cNvGrpSpPr>
                <a:grpSpLocks/>
              </p:cNvGrpSpPr>
              <p:nvPr/>
            </p:nvGrpSpPr>
            <p:grpSpPr bwMode="auto">
              <a:xfrm>
                <a:off x="4902" y="9253"/>
                <a:ext cx="3114" cy="892"/>
                <a:chOff x="4391" y="8441"/>
                <a:chExt cx="3114" cy="892"/>
              </a:xfrm>
            </p:grpSpPr>
            <p:sp>
              <p:nvSpPr>
                <p:cNvPr id="8221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391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8222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5199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8223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6007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8224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6816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  <p:grpSp>
            <p:nvGrpSpPr>
              <p:cNvPr id="9" name="Group 33"/>
              <p:cNvGrpSpPr>
                <a:grpSpLocks/>
              </p:cNvGrpSpPr>
              <p:nvPr/>
            </p:nvGrpSpPr>
            <p:grpSpPr bwMode="auto">
              <a:xfrm>
                <a:off x="4902" y="10303"/>
                <a:ext cx="3114" cy="892"/>
                <a:chOff x="4391" y="8441"/>
                <a:chExt cx="3114" cy="892"/>
              </a:xfrm>
            </p:grpSpPr>
            <p:sp>
              <p:nvSpPr>
                <p:cNvPr id="822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4391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8227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5199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8228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6007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8229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6816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</p:grpSp>
        <p:grpSp>
          <p:nvGrpSpPr>
            <p:cNvPr id="10" name="Group 38"/>
            <p:cNvGrpSpPr>
              <a:grpSpLocks/>
            </p:cNvGrpSpPr>
            <p:nvPr/>
          </p:nvGrpSpPr>
          <p:grpSpPr bwMode="auto">
            <a:xfrm>
              <a:off x="3414" y="2782"/>
              <a:ext cx="1765" cy="1295"/>
              <a:chOff x="1972" y="8931"/>
              <a:chExt cx="4676" cy="3430"/>
            </a:xfrm>
          </p:grpSpPr>
          <p:sp>
            <p:nvSpPr>
              <p:cNvPr id="8231" name="Text Box 39"/>
              <p:cNvSpPr txBox="1">
                <a:spLocks noChangeArrowheads="1"/>
              </p:cNvSpPr>
              <p:nvPr/>
            </p:nvSpPr>
            <p:spPr bwMode="auto">
              <a:xfrm>
                <a:off x="1972" y="8931"/>
                <a:ext cx="4676" cy="3430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 b="1">
                    <a:solidFill>
                      <a:srgbClr val="003300"/>
                    </a:solidFill>
                  </a:rPr>
                  <a:t>Block (1, 1)</a:t>
                </a:r>
                <a:endParaRPr lang="en-US">
                  <a:solidFill>
                    <a:srgbClr val="003300"/>
                  </a:solidFill>
                </a:endParaRPr>
              </a:p>
            </p:txBody>
          </p:sp>
          <p:grpSp>
            <p:nvGrpSpPr>
              <p:cNvPr id="11" name="Group 40"/>
              <p:cNvGrpSpPr>
                <a:grpSpLocks/>
              </p:cNvGrpSpPr>
              <p:nvPr/>
            </p:nvGrpSpPr>
            <p:grpSpPr bwMode="auto">
              <a:xfrm>
                <a:off x="2147" y="9559"/>
                <a:ext cx="4325" cy="2592"/>
                <a:chOff x="2630" y="11267"/>
                <a:chExt cx="4325" cy="2592"/>
              </a:xfrm>
            </p:grpSpPr>
            <p:grpSp>
              <p:nvGrpSpPr>
                <p:cNvPr id="12" name="Group 41"/>
                <p:cNvGrpSpPr>
                  <a:grpSpLocks/>
                </p:cNvGrpSpPr>
                <p:nvPr/>
              </p:nvGrpSpPr>
              <p:grpSpPr bwMode="auto">
                <a:xfrm>
                  <a:off x="2630" y="11267"/>
                  <a:ext cx="4325" cy="2592"/>
                  <a:chOff x="2160" y="10769"/>
                  <a:chExt cx="4325" cy="2592"/>
                </a:xfrm>
              </p:grpSpPr>
              <p:sp>
                <p:nvSpPr>
                  <p:cNvPr id="8234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0769"/>
                    <a:ext cx="4320" cy="2592"/>
                  </a:xfrm>
                  <a:prstGeom prst="rect">
                    <a:avLst/>
                  </a:prstGeom>
                  <a:solidFill>
                    <a:srgbClr val="FF6600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35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60" y="11631"/>
                    <a:ext cx="4325" cy="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36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2161" y="12497"/>
                    <a:ext cx="4324" cy="4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37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3024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38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39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4752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8240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5616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" name="Group 49"/>
                <p:cNvGrpSpPr>
                  <a:grpSpLocks/>
                </p:cNvGrpSpPr>
                <p:nvPr/>
              </p:nvGrpSpPr>
              <p:grpSpPr bwMode="auto">
                <a:xfrm>
                  <a:off x="2756" y="12340"/>
                  <a:ext cx="4075" cy="448"/>
                  <a:chOff x="2364" y="10793"/>
                  <a:chExt cx="4075" cy="448"/>
                </a:xfrm>
              </p:grpSpPr>
              <p:sp>
                <p:nvSpPr>
                  <p:cNvPr id="8242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(0, 1)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8243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(1, 1)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8244" name="Text Box 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(2, 1)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8245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(3, 1)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8246" name="Text Box 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(4, 1)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</p:grpSp>
            <p:grpSp>
              <p:nvGrpSpPr>
                <p:cNvPr id="14" name="Group 55"/>
                <p:cNvGrpSpPr>
                  <a:grpSpLocks/>
                </p:cNvGrpSpPr>
                <p:nvPr/>
              </p:nvGrpSpPr>
              <p:grpSpPr bwMode="auto">
                <a:xfrm>
                  <a:off x="2756" y="13201"/>
                  <a:ext cx="4075" cy="448"/>
                  <a:chOff x="2364" y="10793"/>
                  <a:chExt cx="4075" cy="448"/>
                </a:xfrm>
              </p:grpSpPr>
              <p:sp>
                <p:nvSpPr>
                  <p:cNvPr id="8248" name="Text Box 5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(0, 2)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8249" name="Text Box 5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(1, 2)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8250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(2, 2)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8251" name="Text Box 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(3, 2)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8252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(4, 2)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</p:grpSp>
            <p:grpSp>
              <p:nvGrpSpPr>
                <p:cNvPr id="15" name="Group 61"/>
                <p:cNvGrpSpPr>
                  <a:grpSpLocks/>
                </p:cNvGrpSpPr>
                <p:nvPr/>
              </p:nvGrpSpPr>
              <p:grpSpPr bwMode="auto">
                <a:xfrm>
                  <a:off x="2755" y="11479"/>
                  <a:ext cx="4075" cy="448"/>
                  <a:chOff x="2364" y="10793"/>
                  <a:chExt cx="4075" cy="448"/>
                </a:xfrm>
              </p:grpSpPr>
              <p:sp>
                <p:nvSpPr>
                  <p:cNvPr id="8254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(0, 0)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8255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(1, 0)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8256" name="Text Box 6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(2, 0)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8257" name="Text Box 6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(3, 0)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8258" name="Text Box 6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(4, 0)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</p:grpSp>
          </p:grpSp>
        </p:grpSp>
        <p:sp>
          <p:nvSpPr>
            <p:cNvPr id="8259" name="Line 67"/>
            <p:cNvSpPr>
              <a:spLocks noChangeShapeType="1"/>
            </p:cNvSpPr>
            <p:nvPr/>
          </p:nvSpPr>
          <p:spPr bwMode="auto">
            <a:xfrm>
              <a:off x="3605" y="1277"/>
              <a:ext cx="32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260" name="Line 68"/>
            <p:cNvSpPr>
              <a:spLocks noChangeShapeType="1"/>
            </p:cNvSpPr>
            <p:nvPr/>
          </p:nvSpPr>
          <p:spPr bwMode="auto">
            <a:xfrm>
              <a:off x="3615" y="2380"/>
              <a:ext cx="433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261" name="Line 69"/>
            <p:cNvSpPr>
              <a:spLocks noChangeShapeType="1"/>
            </p:cNvSpPr>
            <p:nvPr/>
          </p:nvSpPr>
          <p:spPr bwMode="auto">
            <a:xfrm flipH="1">
              <a:off x="3414" y="1562"/>
              <a:ext cx="1068" cy="12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2" name="Line 70"/>
            <p:cNvSpPr>
              <a:spLocks noChangeShapeType="1"/>
            </p:cNvSpPr>
            <p:nvPr/>
          </p:nvSpPr>
          <p:spPr bwMode="auto">
            <a:xfrm>
              <a:off x="4926" y="1562"/>
              <a:ext cx="243" cy="12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3" name="Line 71"/>
            <p:cNvSpPr>
              <a:spLocks noChangeShapeType="1"/>
            </p:cNvSpPr>
            <p:nvPr/>
          </p:nvSpPr>
          <p:spPr bwMode="auto">
            <a:xfrm flipH="1">
              <a:off x="4048" y="1889"/>
              <a:ext cx="434" cy="88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4" name="Line 72"/>
            <p:cNvSpPr>
              <a:spLocks noChangeShapeType="1"/>
            </p:cNvSpPr>
            <p:nvPr/>
          </p:nvSpPr>
          <p:spPr bwMode="auto">
            <a:xfrm>
              <a:off x="4926" y="1895"/>
              <a:ext cx="100" cy="89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5" name="Line 73"/>
            <p:cNvSpPr>
              <a:spLocks noChangeShapeType="1"/>
            </p:cNvSpPr>
            <p:nvPr/>
          </p:nvSpPr>
          <p:spPr bwMode="auto">
            <a:xfrm flipH="1">
              <a:off x="3420" y="2777"/>
              <a:ext cx="623" cy="1295"/>
            </a:xfrm>
            <a:prstGeom prst="line">
              <a:avLst/>
            </a:prstGeom>
            <a:noFill/>
            <a:ln w="9525">
              <a:solidFill>
                <a:srgbClr val="000000">
                  <a:alpha val="10001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66" name="Line 74"/>
            <p:cNvSpPr>
              <a:spLocks noChangeShapeType="1"/>
            </p:cNvSpPr>
            <p:nvPr/>
          </p:nvSpPr>
          <p:spPr bwMode="auto">
            <a:xfrm>
              <a:off x="5026" y="2777"/>
              <a:ext cx="153" cy="1300"/>
            </a:xfrm>
            <a:prstGeom prst="line">
              <a:avLst/>
            </a:prstGeom>
            <a:noFill/>
            <a:ln w="9525">
              <a:solidFill>
                <a:srgbClr val="000000">
                  <a:alpha val="10001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Thread Coordination Overview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Race-free access to data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667000" y="5334000"/>
            <a:ext cx="4506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Only across threads within the same block</a:t>
            </a:r>
          </a:p>
          <a:p>
            <a:r>
              <a:rPr lang="en-US" dirty="0" smtClean="0"/>
              <a:t>No communication across blocks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6082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536700" y="2671763"/>
              <a:ext cx="1169988" cy="423862"/>
            </p14:xfrm>
          </p:contentPart>
        </mc:Choice>
        <mc:Fallback xmlns="">
          <p:pic>
            <p:nvPicPr>
              <p:cNvPr id="46082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2300" y="2657358"/>
                <a:ext cx="1198788" cy="4526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6083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974975" y="2714625"/>
              <a:ext cx="203200" cy="279400"/>
            </p14:xfrm>
          </p:contentPart>
        </mc:Choice>
        <mc:Fallback xmlns="">
          <p:pic>
            <p:nvPicPr>
              <p:cNvPr id="46083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60564" y="2700223"/>
                <a:ext cx="232023" cy="3082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6084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768475" y="3260725"/>
              <a:ext cx="896938" cy="450850"/>
            </p14:xfrm>
          </p:contentPart>
        </mc:Choice>
        <mc:Fallback xmlns="">
          <p:pic>
            <p:nvPicPr>
              <p:cNvPr id="46084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54072" y="3246321"/>
                <a:ext cx="925744" cy="4796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6085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801938" y="3389313"/>
              <a:ext cx="127000" cy="141287"/>
            </p14:xfrm>
          </p:contentPart>
        </mc:Choice>
        <mc:Fallback xmlns="">
          <p:pic>
            <p:nvPicPr>
              <p:cNvPr id="46085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787547" y="3374896"/>
                <a:ext cx="155782" cy="1701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6086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133725" y="3527425"/>
              <a:ext cx="393700" cy="73025"/>
            </p14:xfrm>
          </p:contentPart>
        </mc:Choice>
        <mc:Fallback xmlns="">
          <p:pic>
            <p:nvPicPr>
              <p:cNvPr id="46086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119330" y="3513036"/>
                <a:ext cx="422490" cy="1018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6087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278438" y="2538413"/>
              <a:ext cx="1058862" cy="406400"/>
            </p14:xfrm>
          </p:contentPart>
        </mc:Choice>
        <mc:Fallback xmlns="">
          <p:pic>
            <p:nvPicPr>
              <p:cNvPr id="46087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264037" y="2524014"/>
                <a:ext cx="1087665" cy="4351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6088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716713" y="2530475"/>
              <a:ext cx="241300" cy="388938"/>
            </p14:xfrm>
          </p:contentPart>
        </mc:Choice>
        <mc:Fallback xmlns="">
          <p:pic>
            <p:nvPicPr>
              <p:cNvPr id="46088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702307" y="2516083"/>
                <a:ext cx="270112" cy="4177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6089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900738" y="4306888"/>
              <a:ext cx="14287" cy="36512"/>
            </p14:xfrm>
          </p:contentPart>
        </mc:Choice>
        <mc:Fallback xmlns="">
          <p:pic>
            <p:nvPicPr>
              <p:cNvPr id="46089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886451" y="4292428"/>
                <a:ext cx="42861" cy="654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6090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299075" y="4518025"/>
              <a:ext cx="293688" cy="53975"/>
            </p14:xfrm>
          </p:contentPart>
        </mc:Choice>
        <mc:Fallback xmlns="">
          <p:pic>
            <p:nvPicPr>
              <p:cNvPr id="46090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284679" y="4503632"/>
                <a:ext cx="322481" cy="827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46091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783263" y="4208463"/>
              <a:ext cx="1244600" cy="325437"/>
            </p14:xfrm>
          </p:contentPart>
        </mc:Choice>
        <mc:Fallback xmlns="">
          <p:pic>
            <p:nvPicPr>
              <p:cNvPr id="46091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768862" y="4194063"/>
                <a:ext cx="1273402" cy="3542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6092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366838" y="3954463"/>
              <a:ext cx="3632200" cy="501650"/>
            </p14:xfrm>
          </p:contentPart>
        </mc:Choice>
        <mc:Fallback xmlns="">
          <p:pic>
            <p:nvPicPr>
              <p:cNvPr id="46092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352437" y="3940068"/>
                <a:ext cx="3661001" cy="5304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6093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504113" y="3865563"/>
              <a:ext cx="268287" cy="254000"/>
            </p14:xfrm>
          </p:contentPart>
        </mc:Choice>
        <mc:Fallback xmlns="">
          <p:pic>
            <p:nvPicPr>
              <p:cNvPr id="46093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489708" y="3851152"/>
                <a:ext cx="297096" cy="2828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6094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091113" y="3941763"/>
              <a:ext cx="2586037" cy="136525"/>
            </p14:xfrm>
          </p:contentPart>
        </mc:Choice>
        <mc:Fallback xmlns="">
          <p:pic>
            <p:nvPicPr>
              <p:cNvPr id="46094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076712" y="3927354"/>
                <a:ext cx="2614839" cy="1653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6095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41325" y="3570288"/>
              <a:ext cx="827088" cy="315912"/>
            </p14:xfrm>
          </p:contentPart>
        </mc:Choice>
        <mc:Fallback xmlns="">
          <p:pic>
            <p:nvPicPr>
              <p:cNvPr id="46095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34844" y="3563811"/>
                <a:ext cx="840051" cy="3288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6096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332663" y="4167188"/>
              <a:ext cx="738187" cy="352425"/>
            </p14:xfrm>
          </p:contentPart>
        </mc:Choice>
        <mc:Fallback xmlns="">
          <p:pic>
            <p:nvPicPr>
              <p:cNvPr id="46096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326185" y="4160708"/>
                <a:ext cx="751144" cy="365384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Programmer’s view: Memory </a:t>
            </a:r>
            <a:r>
              <a:rPr lang="en-US" sz="2400" dirty="0" smtClean="0"/>
              <a:t>Model: Thread vs. Host</a:t>
            </a:r>
            <a:endParaRPr lang="en-US" sz="2400" dirty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85800"/>
            <a:ext cx="8487826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28600" y="6400800"/>
            <a:ext cx="5327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Arrows show whether read and/or write is possible</a:t>
            </a:r>
            <a:endParaRPr lang="en-US" i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Memory Model Summary</a:t>
            </a:r>
          </a:p>
        </p:txBody>
      </p:sp>
      <p:graphicFrame>
        <p:nvGraphicFramePr>
          <p:cNvPr id="60483" name="Group 6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8721606"/>
              </p:ext>
            </p:extLst>
          </p:nvPr>
        </p:nvGraphicFramePr>
        <p:xfrm>
          <a:off x="0" y="1524000"/>
          <a:ext cx="9144000" cy="3430589"/>
        </p:xfrm>
        <a:graphic>
          <a:graphicData uri="http://schemas.openxmlformats.org/drawingml/2006/table">
            <a:tbl>
              <a:tblPr/>
              <a:tblGrid>
                <a:gridCol w="1828800"/>
                <a:gridCol w="1371600"/>
                <a:gridCol w="1371600"/>
                <a:gridCol w="1981200"/>
                <a:gridCol w="2590800"/>
              </a:tblGrid>
              <a:tr h="477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/>
                          <a:latin typeface="Arial" charset="0"/>
                        </a:rPr>
                        <a:t>Memory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/>
                          <a:latin typeface="Arial" charset="0"/>
                        </a:rPr>
                        <a:t>Location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/>
                          <a:latin typeface="Arial" charset="0"/>
                        </a:rPr>
                        <a:t>Cached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/>
                          <a:latin typeface="Arial" charset="0"/>
                        </a:rPr>
                        <a:t>Access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/>
                          <a:latin typeface="Arial" charset="0"/>
                        </a:rPr>
                        <a:t>Scope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Local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off-chip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R/W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thread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Shared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on-chip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R/W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threads in a block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Global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off-chip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Yes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R/W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threads + host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off-chip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threads + host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Texture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off-chip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threads + host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sz="2400"/>
              <a:t>Execution Timeline</a:t>
            </a:r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1066800" y="609600"/>
            <a:ext cx="0" cy="571500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 rot="16200000">
            <a:off x="408782" y="3934618"/>
            <a:ext cx="615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time</a:t>
            </a:r>
          </a:p>
        </p:txBody>
      </p:sp>
      <p:sp>
        <p:nvSpPr>
          <p:cNvPr id="7181" name="Freeform 13"/>
          <p:cNvSpPr>
            <a:spLocks/>
          </p:cNvSpPr>
          <p:nvPr/>
        </p:nvSpPr>
        <p:spPr bwMode="auto">
          <a:xfrm>
            <a:off x="1828800" y="19812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chemeClr val="accent2"/>
            </a:solidFill>
            <a:prstDash val="sysDot"/>
            <a:round/>
            <a:headEnd type="none" w="med" len="med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2" name="Freeform 14"/>
          <p:cNvSpPr>
            <a:spLocks/>
          </p:cNvSpPr>
          <p:nvPr/>
        </p:nvSpPr>
        <p:spPr bwMode="auto">
          <a:xfrm>
            <a:off x="2057400" y="41910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chemeClr val="accent2"/>
            </a:solidFill>
            <a:prstDash val="sysDot"/>
            <a:round/>
            <a:headEnd type="none" w="med" len="med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3" name="Freeform 15"/>
          <p:cNvSpPr>
            <a:spLocks/>
          </p:cNvSpPr>
          <p:nvPr/>
        </p:nvSpPr>
        <p:spPr bwMode="auto">
          <a:xfrm>
            <a:off x="1981200" y="1143000"/>
            <a:ext cx="268288" cy="777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47"/>
              </a:cxn>
              <a:cxn ang="0">
                <a:pos x="124" y="77"/>
              </a:cxn>
              <a:cxn ang="0">
                <a:pos x="107" y="172"/>
              </a:cxn>
              <a:cxn ang="0">
                <a:pos x="83" y="202"/>
              </a:cxn>
              <a:cxn ang="0">
                <a:pos x="41" y="249"/>
              </a:cxn>
              <a:cxn ang="0">
                <a:pos x="41" y="427"/>
              </a:cxn>
            </a:cxnLst>
            <a:rect l="0" t="0" r="r" b="b"/>
            <a:pathLst>
              <a:path w="169" h="427">
                <a:moveTo>
                  <a:pt x="0" y="0"/>
                </a:moveTo>
                <a:cubicBezTo>
                  <a:pt x="26" y="13"/>
                  <a:pt x="40" y="33"/>
                  <a:pt x="65" y="47"/>
                </a:cubicBezTo>
                <a:cubicBezTo>
                  <a:pt x="83" y="58"/>
                  <a:pt x="105" y="67"/>
                  <a:pt x="124" y="77"/>
                </a:cubicBezTo>
                <a:cubicBezTo>
                  <a:pt x="151" y="116"/>
                  <a:pt x="169" y="150"/>
                  <a:pt x="107" y="172"/>
                </a:cubicBezTo>
                <a:cubicBezTo>
                  <a:pt x="94" y="212"/>
                  <a:pt x="112" y="170"/>
                  <a:pt x="83" y="202"/>
                </a:cubicBezTo>
                <a:cubicBezTo>
                  <a:pt x="34" y="257"/>
                  <a:pt x="82" y="222"/>
                  <a:pt x="41" y="249"/>
                </a:cubicBezTo>
                <a:cubicBezTo>
                  <a:pt x="27" y="291"/>
                  <a:pt x="41" y="388"/>
                  <a:pt x="41" y="427"/>
                </a:cubicBezTo>
              </a:path>
            </a:pathLst>
          </a:custGeom>
          <a:noFill/>
          <a:ln w="76200" cap="flat" cmpd="sng">
            <a:solidFill>
              <a:schemeClr val="accent2"/>
            </a:solidFill>
            <a:prstDash val="sysDot"/>
            <a:round/>
            <a:headEnd type="none" w="med" len="med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2438400" y="1066800"/>
            <a:ext cx="2444750" cy="36671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/>
              <a:t>1. Copy to GPU mem</a:t>
            </a:r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2133600" y="1905000"/>
            <a:ext cx="3048000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2438400" y="1560513"/>
            <a:ext cx="2584450" cy="366712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/>
              <a:t>2. Launch GPU Kernel</a:t>
            </a:r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>
            <a:off x="6324600" y="2895600"/>
            <a:ext cx="1295400" cy="0"/>
          </a:xfrm>
          <a:prstGeom prst="line">
            <a:avLst/>
          </a:prstGeom>
          <a:noFill/>
          <a:ln w="57150" cap="rnd">
            <a:solidFill>
              <a:srgbClr val="CC33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8" name="Freeform 20"/>
          <p:cNvSpPr>
            <a:spLocks/>
          </p:cNvSpPr>
          <p:nvPr/>
        </p:nvSpPr>
        <p:spPr bwMode="auto">
          <a:xfrm>
            <a:off x="5562600" y="2286000"/>
            <a:ext cx="268288" cy="777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47"/>
              </a:cxn>
              <a:cxn ang="0">
                <a:pos x="124" y="77"/>
              </a:cxn>
              <a:cxn ang="0">
                <a:pos x="107" y="172"/>
              </a:cxn>
              <a:cxn ang="0">
                <a:pos x="83" y="202"/>
              </a:cxn>
              <a:cxn ang="0">
                <a:pos x="41" y="249"/>
              </a:cxn>
              <a:cxn ang="0">
                <a:pos x="41" y="427"/>
              </a:cxn>
            </a:cxnLst>
            <a:rect l="0" t="0" r="r" b="b"/>
            <a:pathLst>
              <a:path w="169" h="427">
                <a:moveTo>
                  <a:pt x="0" y="0"/>
                </a:moveTo>
                <a:cubicBezTo>
                  <a:pt x="26" y="13"/>
                  <a:pt x="40" y="33"/>
                  <a:pt x="65" y="47"/>
                </a:cubicBezTo>
                <a:cubicBezTo>
                  <a:pt x="83" y="58"/>
                  <a:pt x="105" y="67"/>
                  <a:pt x="124" y="77"/>
                </a:cubicBezTo>
                <a:cubicBezTo>
                  <a:pt x="151" y="116"/>
                  <a:pt x="169" y="150"/>
                  <a:pt x="107" y="172"/>
                </a:cubicBezTo>
                <a:cubicBezTo>
                  <a:pt x="94" y="212"/>
                  <a:pt x="112" y="170"/>
                  <a:pt x="83" y="202"/>
                </a:cubicBezTo>
                <a:cubicBezTo>
                  <a:pt x="34" y="257"/>
                  <a:pt x="82" y="222"/>
                  <a:pt x="41" y="249"/>
                </a:cubicBezTo>
                <a:cubicBezTo>
                  <a:pt x="27" y="291"/>
                  <a:pt x="41" y="388"/>
                  <a:pt x="41" y="427"/>
                </a:cubicBezTo>
              </a:path>
            </a:pathLst>
          </a:custGeom>
          <a:noFill/>
          <a:ln w="76200" cap="flat" cmpd="sng">
            <a:solidFill>
              <a:srgbClr val="CC3300"/>
            </a:solidFill>
            <a:prstDash val="sysDot"/>
            <a:round/>
            <a:headEnd type="none" w="med" len="med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9" name="Freeform 21"/>
          <p:cNvSpPr>
            <a:spLocks/>
          </p:cNvSpPr>
          <p:nvPr/>
        </p:nvSpPr>
        <p:spPr bwMode="auto">
          <a:xfrm>
            <a:off x="5943600" y="2286000"/>
            <a:ext cx="268288" cy="777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5" y="47"/>
              </a:cxn>
              <a:cxn ang="0">
                <a:pos x="124" y="77"/>
              </a:cxn>
              <a:cxn ang="0">
                <a:pos x="107" y="172"/>
              </a:cxn>
              <a:cxn ang="0">
                <a:pos x="83" y="202"/>
              </a:cxn>
              <a:cxn ang="0">
                <a:pos x="41" y="249"/>
              </a:cxn>
              <a:cxn ang="0">
                <a:pos x="41" y="427"/>
              </a:cxn>
            </a:cxnLst>
            <a:rect l="0" t="0" r="r" b="b"/>
            <a:pathLst>
              <a:path w="169" h="427">
                <a:moveTo>
                  <a:pt x="0" y="0"/>
                </a:moveTo>
                <a:cubicBezTo>
                  <a:pt x="26" y="13"/>
                  <a:pt x="40" y="33"/>
                  <a:pt x="65" y="47"/>
                </a:cubicBezTo>
                <a:cubicBezTo>
                  <a:pt x="83" y="58"/>
                  <a:pt x="105" y="67"/>
                  <a:pt x="124" y="77"/>
                </a:cubicBezTo>
                <a:cubicBezTo>
                  <a:pt x="151" y="116"/>
                  <a:pt x="169" y="150"/>
                  <a:pt x="107" y="172"/>
                </a:cubicBezTo>
                <a:cubicBezTo>
                  <a:pt x="94" y="212"/>
                  <a:pt x="112" y="170"/>
                  <a:pt x="83" y="202"/>
                </a:cubicBezTo>
                <a:cubicBezTo>
                  <a:pt x="34" y="257"/>
                  <a:pt x="82" y="222"/>
                  <a:pt x="41" y="249"/>
                </a:cubicBezTo>
                <a:cubicBezTo>
                  <a:pt x="27" y="291"/>
                  <a:pt x="41" y="388"/>
                  <a:pt x="41" y="427"/>
                </a:cubicBezTo>
              </a:path>
            </a:pathLst>
          </a:custGeom>
          <a:noFill/>
          <a:ln w="76200" cap="flat" cmpd="sng">
            <a:solidFill>
              <a:srgbClr val="CC3300"/>
            </a:solidFill>
            <a:prstDash val="sysDot"/>
            <a:round/>
            <a:headEnd type="none" w="med" len="med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0" name="Freeform 22"/>
          <p:cNvSpPr>
            <a:spLocks/>
          </p:cNvSpPr>
          <p:nvPr/>
        </p:nvSpPr>
        <p:spPr bwMode="auto">
          <a:xfrm flipH="1">
            <a:off x="7772400" y="2286000"/>
            <a:ext cx="530225" cy="1508125"/>
          </a:xfrm>
          <a:custGeom>
            <a:avLst/>
            <a:gdLst/>
            <a:ahLst/>
            <a:cxnLst>
              <a:cxn ang="0">
                <a:pos x="137" y="0"/>
              </a:cxn>
              <a:cxn ang="0">
                <a:pos x="95" y="14"/>
              </a:cxn>
              <a:cxn ang="0">
                <a:pos x="71" y="25"/>
              </a:cxn>
              <a:cxn ang="0">
                <a:pos x="42" y="50"/>
              </a:cxn>
              <a:cxn ang="0">
                <a:pos x="24" y="77"/>
              </a:cxn>
              <a:cxn ang="0">
                <a:pos x="0" y="99"/>
              </a:cxn>
              <a:cxn ang="0">
                <a:pos x="6" y="163"/>
              </a:cxn>
              <a:cxn ang="0">
                <a:pos x="48" y="197"/>
              </a:cxn>
              <a:cxn ang="0">
                <a:pos x="208" y="287"/>
              </a:cxn>
              <a:cxn ang="0">
                <a:pos x="291" y="349"/>
              </a:cxn>
              <a:cxn ang="0">
                <a:pos x="309" y="364"/>
              </a:cxn>
              <a:cxn ang="0">
                <a:pos x="333" y="382"/>
              </a:cxn>
              <a:cxn ang="0">
                <a:pos x="291" y="466"/>
              </a:cxn>
              <a:cxn ang="0">
                <a:pos x="261" y="491"/>
              </a:cxn>
              <a:cxn ang="0">
                <a:pos x="196" y="536"/>
              </a:cxn>
              <a:cxn ang="0">
                <a:pos x="137" y="581"/>
              </a:cxn>
              <a:cxn ang="0">
                <a:pos x="119" y="604"/>
              </a:cxn>
              <a:cxn ang="0">
                <a:pos x="149" y="690"/>
              </a:cxn>
              <a:cxn ang="0">
                <a:pos x="190" y="728"/>
              </a:cxn>
              <a:cxn ang="0">
                <a:pos x="255" y="785"/>
              </a:cxn>
              <a:cxn ang="0">
                <a:pos x="279" y="821"/>
              </a:cxn>
              <a:cxn ang="0">
                <a:pos x="297" y="835"/>
              </a:cxn>
              <a:cxn ang="0">
                <a:pos x="324" y="950"/>
              </a:cxn>
            </a:cxnLst>
            <a:rect l="0" t="0" r="r" b="b"/>
            <a:pathLst>
              <a:path w="334" h="950">
                <a:moveTo>
                  <a:pt x="137" y="0"/>
                </a:moveTo>
                <a:cubicBezTo>
                  <a:pt x="120" y="5"/>
                  <a:pt x="108" y="6"/>
                  <a:pt x="95" y="14"/>
                </a:cubicBezTo>
                <a:cubicBezTo>
                  <a:pt x="69" y="28"/>
                  <a:pt x="115" y="14"/>
                  <a:pt x="71" y="25"/>
                </a:cubicBezTo>
                <a:cubicBezTo>
                  <a:pt x="63" y="34"/>
                  <a:pt x="49" y="41"/>
                  <a:pt x="42" y="50"/>
                </a:cubicBezTo>
                <a:cubicBezTo>
                  <a:pt x="35" y="59"/>
                  <a:pt x="33" y="69"/>
                  <a:pt x="24" y="77"/>
                </a:cubicBezTo>
                <a:cubicBezTo>
                  <a:pt x="15" y="85"/>
                  <a:pt x="6" y="90"/>
                  <a:pt x="0" y="99"/>
                </a:cubicBezTo>
                <a:cubicBezTo>
                  <a:pt x="2" y="121"/>
                  <a:pt x="2" y="142"/>
                  <a:pt x="6" y="163"/>
                </a:cubicBezTo>
                <a:cubicBezTo>
                  <a:pt x="8" y="175"/>
                  <a:pt x="35" y="186"/>
                  <a:pt x="48" y="197"/>
                </a:cubicBezTo>
                <a:cubicBezTo>
                  <a:pt x="89" y="230"/>
                  <a:pt x="158" y="256"/>
                  <a:pt x="208" y="287"/>
                </a:cubicBezTo>
                <a:cubicBezTo>
                  <a:pt x="240" y="307"/>
                  <a:pt x="266" y="328"/>
                  <a:pt x="291" y="349"/>
                </a:cubicBezTo>
                <a:cubicBezTo>
                  <a:pt x="297" y="354"/>
                  <a:pt x="303" y="359"/>
                  <a:pt x="309" y="364"/>
                </a:cubicBezTo>
                <a:cubicBezTo>
                  <a:pt x="316" y="370"/>
                  <a:pt x="333" y="382"/>
                  <a:pt x="333" y="382"/>
                </a:cubicBezTo>
                <a:cubicBezTo>
                  <a:pt x="329" y="414"/>
                  <a:pt x="334" y="440"/>
                  <a:pt x="291" y="466"/>
                </a:cubicBezTo>
                <a:cubicBezTo>
                  <a:pt x="285" y="476"/>
                  <a:pt x="272" y="482"/>
                  <a:pt x="261" y="491"/>
                </a:cubicBezTo>
                <a:cubicBezTo>
                  <a:pt x="242" y="507"/>
                  <a:pt x="230" y="523"/>
                  <a:pt x="196" y="536"/>
                </a:cubicBezTo>
                <a:cubicBezTo>
                  <a:pt x="179" y="552"/>
                  <a:pt x="149" y="565"/>
                  <a:pt x="137" y="581"/>
                </a:cubicBezTo>
                <a:cubicBezTo>
                  <a:pt x="131" y="589"/>
                  <a:pt x="119" y="604"/>
                  <a:pt x="119" y="604"/>
                </a:cubicBezTo>
                <a:cubicBezTo>
                  <a:pt x="123" y="632"/>
                  <a:pt x="114" y="664"/>
                  <a:pt x="149" y="690"/>
                </a:cubicBezTo>
                <a:cubicBezTo>
                  <a:pt x="156" y="703"/>
                  <a:pt x="173" y="716"/>
                  <a:pt x="190" y="728"/>
                </a:cubicBezTo>
                <a:cubicBezTo>
                  <a:pt x="203" y="749"/>
                  <a:pt x="232" y="766"/>
                  <a:pt x="255" y="785"/>
                </a:cubicBezTo>
                <a:cubicBezTo>
                  <a:pt x="269" y="797"/>
                  <a:pt x="268" y="810"/>
                  <a:pt x="279" y="821"/>
                </a:cubicBezTo>
                <a:cubicBezTo>
                  <a:pt x="286" y="828"/>
                  <a:pt x="296" y="827"/>
                  <a:pt x="297" y="835"/>
                </a:cubicBezTo>
                <a:cubicBezTo>
                  <a:pt x="299" y="844"/>
                  <a:pt x="324" y="941"/>
                  <a:pt x="324" y="950"/>
                </a:cubicBezTo>
              </a:path>
            </a:pathLst>
          </a:custGeom>
          <a:noFill/>
          <a:ln w="76200" cap="flat" cmpd="sng">
            <a:solidFill>
              <a:srgbClr val="CC3300"/>
            </a:solidFill>
            <a:prstDash val="sysDot"/>
            <a:round/>
            <a:headEnd type="none" w="med" len="med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6334125" y="838200"/>
            <a:ext cx="2081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/>
              <a:t>GPU / Device</a:t>
            </a:r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>
            <a:off x="1981200" y="35052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2546350" y="3124200"/>
            <a:ext cx="2940050" cy="36671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/>
              <a:t>2’. Synchronize with GPU</a:t>
            </a:r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 flipH="1">
            <a:off x="2362200" y="3810000"/>
            <a:ext cx="5257800" cy="304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2514600" y="3657600"/>
            <a:ext cx="2736850" cy="36671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/>
              <a:t>3. Copy from GPU mem</a:t>
            </a:r>
          </a:p>
        </p:txBody>
      </p:sp>
      <p:sp>
        <p:nvSpPr>
          <p:cNvPr id="7196" name="Text Box 28"/>
          <p:cNvSpPr txBox="1">
            <a:spLocks noChangeArrowheads="1"/>
          </p:cNvSpPr>
          <p:nvPr/>
        </p:nvSpPr>
        <p:spPr bwMode="auto">
          <a:xfrm>
            <a:off x="2743200" y="533400"/>
            <a:ext cx="175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/>
              <a:t>CPU / Host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Memory Model: Global, Constant, and Texture Memories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304800" y="914400"/>
            <a:ext cx="7772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 b="1" dirty="0"/>
              <a:t>Global memory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/>
              <a:t>Main means of communicating R/W Data between </a:t>
            </a:r>
            <a:r>
              <a:rPr lang="en-US" sz="2400" dirty="0">
                <a:solidFill>
                  <a:schemeClr val="accent2"/>
                </a:solidFill>
              </a:rPr>
              <a:t>host </a:t>
            </a:r>
            <a:r>
              <a:rPr lang="en-US" sz="2400" dirty="0"/>
              <a:t>and </a:t>
            </a:r>
            <a:r>
              <a:rPr lang="en-US" sz="2400" dirty="0">
                <a:solidFill>
                  <a:schemeClr val="accent2"/>
                </a:solidFill>
              </a:rPr>
              <a:t>device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/>
              <a:t>Contents visible to all </a:t>
            </a:r>
            <a:r>
              <a:rPr lang="en-US" sz="2400" dirty="0" smtClean="0"/>
              <a:t>threads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b="1" dirty="0" smtClean="0"/>
              <a:t>Officially not cached (GTX280)</a:t>
            </a:r>
          </a:p>
          <a:p>
            <a:pPr marL="1200150" lvl="2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 smtClean="0"/>
              <a:t>Little locality – 3D graphics origin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 smtClean="0"/>
              <a:t>GTX480 caches </a:t>
            </a:r>
            <a:r>
              <a:rPr lang="en-US" sz="2400" dirty="0" smtClean="0"/>
              <a:t>it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 smtClean="0"/>
              <a:t>GTX980 caches it</a:t>
            </a:r>
            <a:endParaRPr lang="en-US" sz="2400" dirty="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400" dirty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 b="1" dirty="0"/>
              <a:t>Texture and Constant Memories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/>
              <a:t>Constants initialized by host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/>
              <a:t>Contents visible to all </a:t>
            </a:r>
            <a:r>
              <a:rPr lang="en-US" sz="2400" dirty="0" smtClean="0"/>
              <a:t>threads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b="1" dirty="0" smtClean="0"/>
              <a:t>Cached (GTX280</a:t>
            </a:r>
            <a:r>
              <a:rPr lang="en-US" sz="2400" b="1" dirty="0" smtClean="0"/>
              <a:t>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b="1" dirty="0" smtClean="0"/>
              <a:t>GTX980 (cached in L1 same for global)</a:t>
            </a:r>
            <a:endParaRPr lang="en-US" sz="24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Execution Model: Ordering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r>
              <a:rPr lang="en-US" b="1" dirty="0"/>
              <a:t>Execution order is </a:t>
            </a:r>
            <a:r>
              <a:rPr lang="en-US" b="1" dirty="0">
                <a:solidFill>
                  <a:srgbClr val="C00000"/>
                </a:solidFill>
              </a:rPr>
              <a:t>undefined</a:t>
            </a:r>
          </a:p>
          <a:p>
            <a:endParaRPr lang="en-US" b="1" dirty="0"/>
          </a:p>
          <a:p>
            <a:r>
              <a:rPr lang="en-US" sz="3600" dirty="0"/>
              <a:t>Do not assume and use:</a:t>
            </a:r>
          </a:p>
          <a:p>
            <a:pPr lvl="2"/>
            <a:r>
              <a:rPr lang="en-US" sz="2800" dirty="0"/>
              <a:t> block 0 executes before block 1</a:t>
            </a:r>
          </a:p>
          <a:p>
            <a:pPr lvl="2"/>
            <a:r>
              <a:rPr lang="en-US" sz="2800" dirty="0"/>
              <a:t>Thread 10 executes before thread 20</a:t>
            </a:r>
          </a:p>
          <a:p>
            <a:pPr lvl="2"/>
            <a:r>
              <a:rPr lang="en-US" sz="2800" dirty="0"/>
              <a:t>And </a:t>
            </a:r>
            <a:r>
              <a:rPr lang="en-US" sz="2800" b="1" dirty="0"/>
              <a:t>any </a:t>
            </a:r>
            <a:r>
              <a:rPr lang="en-US" sz="2800" dirty="0"/>
              <a:t>other ordering </a:t>
            </a:r>
            <a:r>
              <a:rPr lang="en-US" sz="2800" u="sng" dirty="0">
                <a:solidFill>
                  <a:srgbClr val="C00000"/>
                </a:solidFill>
              </a:rPr>
              <a:t>even if you can observe it</a:t>
            </a:r>
          </a:p>
          <a:p>
            <a:endParaRPr lang="en-US" dirty="0"/>
          </a:p>
          <a:p>
            <a:pPr lvl="1"/>
            <a:r>
              <a:rPr lang="en-US" sz="2000" dirty="0" smtClean="0"/>
              <a:t>Future implementations may break this ordering</a:t>
            </a:r>
          </a:p>
          <a:p>
            <a:pPr lvl="1"/>
            <a:r>
              <a:rPr lang="en-US" sz="2000" dirty="0" smtClean="0"/>
              <a:t>It’s not part of the CUDA definition</a:t>
            </a:r>
          </a:p>
          <a:p>
            <a:pPr lvl="1"/>
            <a:r>
              <a:rPr lang="en-US" sz="2000" dirty="0" smtClean="0"/>
              <a:t>Why? More flexible hardware options</a:t>
            </a:r>
            <a:endParaRPr lang="en-US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CUDA Software Architecture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914400"/>
            <a:ext cx="5686425" cy="500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295400" y="3124200"/>
            <a:ext cx="1060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cuda…()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295400" y="4343400"/>
            <a:ext cx="806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cu…()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1279525" y="2170113"/>
            <a:ext cx="1035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e.g., fft()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7106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259513" y="2074863"/>
              <a:ext cx="962025" cy="650875"/>
            </p14:xfrm>
          </p:contentPart>
        </mc:Choice>
        <mc:Fallback xmlns="">
          <p:pic>
            <p:nvPicPr>
              <p:cNvPr id="47106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46552" y="2060455"/>
                <a:ext cx="979307" cy="6786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7107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270750" y="1233488"/>
              <a:ext cx="1347788" cy="985837"/>
            </p14:xfrm>
          </p:contentPart>
        </mc:Choice>
        <mc:Fallback xmlns="">
          <p:pic>
            <p:nvPicPr>
              <p:cNvPr id="47107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60310" y="1221246"/>
                <a:ext cx="1372267" cy="100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7108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223125" y="1889125"/>
              <a:ext cx="1577975" cy="869950"/>
            </p14:xfrm>
          </p:contentPart>
        </mc:Choice>
        <mc:Fallback xmlns="">
          <p:pic>
            <p:nvPicPr>
              <p:cNvPr id="47108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214846" y="1875088"/>
                <a:ext cx="1601371" cy="8929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7109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556000" y="2857500"/>
              <a:ext cx="5073650" cy="130175"/>
            </p14:xfrm>
          </p:contentPart>
        </mc:Choice>
        <mc:Fallback xmlns="">
          <p:pic>
            <p:nvPicPr>
              <p:cNvPr id="47109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548080" y="2853011"/>
                <a:ext cx="5095611" cy="147785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Reasoning about CUDA call ordering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GPU communication via </a:t>
            </a:r>
            <a:r>
              <a:rPr lang="en-US" dirty="0" err="1"/>
              <a:t>cuda</a:t>
            </a:r>
            <a:r>
              <a:rPr lang="en-US" dirty="0"/>
              <a:t>…() calls and kernel invocations</a:t>
            </a:r>
          </a:p>
          <a:p>
            <a:pPr lvl="1"/>
            <a:r>
              <a:rPr lang="en-US" dirty="0" err="1"/>
              <a:t>cudaMalloc</a:t>
            </a:r>
            <a:r>
              <a:rPr lang="en-US" dirty="0"/>
              <a:t>, </a:t>
            </a:r>
            <a:r>
              <a:rPr lang="en-US" dirty="0" err="1" smtClean="0"/>
              <a:t>cudaMemCpy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Asynchronous from the CPU’s perspective</a:t>
            </a:r>
          </a:p>
          <a:p>
            <a:pPr lvl="1"/>
            <a:r>
              <a:rPr lang="en-US" dirty="0"/>
              <a:t>CPU places a request in a “CUDA” queue</a:t>
            </a:r>
          </a:p>
          <a:p>
            <a:pPr lvl="1"/>
            <a:r>
              <a:rPr lang="en-US" dirty="0"/>
              <a:t>requests are handled </a:t>
            </a:r>
            <a:r>
              <a:rPr lang="en-US" dirty="0" smtClean="0"/>
              <a:t>in-order</a:t>
            </a:r>
          </a:p>
          <a:p>
            <a:pPr lvl="1"/>
            <a:endParaRPr lang="en-US" dirty="0"/>
          </a:p>
          <a:p>
            <a:r>
              <a:rPr lang="en-US" dirty="0"/>
              <a:t>Streams allow for multiple queues</a:t>
            </a:r>
          </a:p>
          <a:p>
            <a:pPr lvl="1"/>
            <a:r>
              <a:rPr lang="en-US" sz="2400" dirty="0" smtClean="0"/>
              <a:t>Order within each queue honored</a:t>
            </a:r>
          </a:p>
          <a:p>
            <a:pPr lvl="1"/>
            <a:r>
              <a:rPr lang="en-US" sz="2400" dirty="0" smtClean="0"/>
              <a:t>No order across queues</a:t>
            </a:r>
          </a:p>
          <a:p>
            <a:pPr lvl="1"/>
            <a:r>
              <a:rPr lang="en-US" dirty="0" smtClean="0"/>
              <a:t>More </a:t>
            </a:r>
            <a:r>
              <a:rPr lang="en-US" dirty="0"/>
              <a:t>on this much later </a:t>
            </a:r>
            <a:r>
              <a:rPr lang="en-US" dirty="0" smtClean="0"/>
              <a:t>on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Execution Model </a:t>
            </a:r>
            <a:r>
              <a:rPr lang="en-US" sz="2400" dirty="0" smtClean="0"/>
              <a:t>Summary (for your reference)</a:t>
            </a:r>
            <a:endParaRPr lang="en-US" sz="2400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b="1" dirty="0"/>
              <a:t>Grid of blocks of threads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1D/2D/3D </a:t>
            </a:r>
            <a:r>
              <a:rPr lang="en-US" sz="2400" dirty="0"/>
              <a:t>grid of blocks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1D/2D/3D blocks of threads</a:t>
            </a:r>
          </a:p>
          <a:p>
            <a:pPr>
              <a:lnSpc>
                <a:spcPct val="80000"/>
              </a:lnSpc>
            </a:pPr>
            <a:r>
              <a:rPr lang="en-US" sz="2800" b="1" dirty="0"/>
              <a:t>All blocks are identical: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same structure and # of threads</a:t>
            </a:r>
          </a:p>
          <a:p>
            <a:pPr>
              <a:lnSpc>
                <a:spcPct val="80000"/>
              </a:lnSpc>
            </a:pPr>
            <a:r>
              <a:rPr lang="en-US" sz="2800" b="1" dirty="0"/>
              <a:t>Block execution order is undefined</a:t>
            </a:r>
            <a:r>
              <a:rPr lang="en-US" sz="2800" dirty="0"/>
              <a:t> 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sym typeface="Wingdings" pitchFamily="2" charset="2"/>
              </a:rPr>
              <a:t>Same block threads: 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ym typeface="Wingdings" pitchFamily="2" charset="2"/>
              </a:rPr>
              <a:t>can synchronize and share data fast (shared memory)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sym typeface="Wingdings" pitchFamily="2" charset="2"/>
              </a:rPr>
              <a:t>Threads from different blocks: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ym typeface="Wingdings" pitchFamily="2" charset="2"/>
              </a:rPr>
              <a:t>Cannot cooperate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ym typeface="Wingdings" pitchFamily="2" charset="2"/>
              </a:rPr>
              <a:t>Communication through global memory</a:t>
            </a:r>
          </a:p>
          <a:p>
            <a:pPr>
              <a:lnSpc>
                <a:spcPct val="80000"/>
              </a:lnSpc>
            </a:pPr>
            <a:r>
              <a:rPr lang="en-US" sz="2800" b="1" dirty="0">
                <a:sym typeface="Wingdings" pitchFamily="2" charset="2"/>
              </a:rPr>
              <a:t>Threads and Blocks have IDs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ym typeface="Wingdings" pitchFamily="2" charset="2"/>
              </a:rPr>
              <a:t>Simplifies data indexing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ym typeface="Wingdings" pitchFamily="2" charset="2"/>
              </a:rPr>
              <a:t>Can be 1D, 2D, or 3D (threads)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sym typeface="Wingdings" pitchFamily="2" charset="2"/>
              </a:rPr>
              <a:t>Blocks do not migrate: execute on the same processor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sym typeface="Wingdings" pitchFamily="2" charset="2"/>
              </a:rPr>
              <a:t>Several blocks may run over the same processor</a:t>
            </a:r>
            <a:endParaRPr lang="en-US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1905000"/>
            <a:ext cx="9144000" cy="4953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CUDA API: Example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b="1" dirty="0" err="1">
                <a:latin typeface="Courier New" pitchFamily="49" charset="0"/>
              </a:rPr>
              <a:t>int</a:t>
            </a:r>
            <a:r>
              <a:rPr lang="en-US" sz="2800" b="1" dirty="0">
                <a:latin typeface="Courier New" pitchFamily="49" charset="0"/>
              </a:rPr>
              <a:t> a[N];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800" b="1" dirty="0">
                <a:latin typeface="Courier New" pitchFamily="49" charset="0"/>
              </a:rPr>
              <a:t>	for (</a:t>
            </a:r>
            <a:r>
              <a:rPr lang="en-US" sz="2800" b="1" dirty="0" err="1">
                <a:latin typeface="Courier New" pitchFamily="49" charset="0"/>
              </a:rPr>
              <a:t>i</a:t>
            </a:r>
            <a:r>
              <a:rPr lang="en-US" sz="2800" b="1" dirty="0">
                <a:latin typeface="Courier New" pitchFamily="49" charset="0"/>
              </a:rPr>
              <a:t> =0; </a:t>
            </a:r>
            <a:r>
              <a:rPr lang="en-US" sz="2800" b="1" dirty="0" err="1">
                <a:latin typeface="Courier New" pitchFamily="49" charset="0"/>
              </a:rPr>
              <a:t>i</a:t>
            </a:r>
            <a:r>
              <a:rPr lang="en-US" sz="2800" b="1" dirty="0">
                <a:latin typeface="Courier New" pitchFamily="49" charset="0"/>
              </a:rPr>
              <a:t> &lt; N; </a:t>
            </a:r>
            <a:r>
              <a:rPr lang="en-US" sz="2800" b="1" dirty="0" err="1">
                <a:latin typeface="Courier New" pitchFamily="49" charset="0"/>
              </a:rPr>
              <a:t>i</a:t>
            </a:r>
            <a:r>
              <a:rPr lang="en-US" sz="2800" b="1" dirty="0">
                <a:latin typeface="Courier New" pitchFamily="49" charset="0"/>
              </a:rPr>
              <a:t>++)</a:t>
            </a:r>
          </a:p>
          <a:p>
            <a:pPr marL="990600" lvl="1" indent="-533400">
              <a:lnSpc>
                <a:spcPct val="90000"/>
              </a:lnSpc>
              <a:buFontTx/>
              <a:buNone/>
            </a:pPr>
            <a:r>
              <a:rPr lang="en-US" b="1" dirty="0">
                <a:latin typeface="Courier New" pitchFamily="49" charset="0"/>
              </a:rPr>
              <a:t>	a[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] = a[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] + x;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Allocate CPU Data Structure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Initialize Data on CPU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Allocate GPU Data Structure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Copy Data from CPU to GPU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Define </a:t>
            </a:r>
            <a:r>
              <a:rPr lang="en-US" i="1" dirty="0"/>
              <a:t>Execution Configuration</a:t>
            </a:r>
            <a:endParaRPr lang="en-US" dirty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Run Kernel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CPU synchronizes with GPU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Copy Data from GPU to CPU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dirty="0"/>
              <a:t>De-allocate GPU and CPU memory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2209800"/>
            <a:ext cx="9144000" cy="434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228600" y="41910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228600" y="4724400"/>
            <a:ext cx="8305800" cy="3810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228600" y="55626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228600" y="3352800"/>
            <a:ext cx="8305800" cy="381000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533400"/>
            <a:ext cx="9144000" cy="16764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My first CUDA Program / Skeleton</a:t>
            </a:r>
            <a:endParaRPr lang="en-US" dirty="0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28600" y="609600"/>
            <a:ext cx="86106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__global__ void </a:t>
            </a:r>
            <a:r>
              <a:rPr lang="en-US" dirty="0" err="1"/>
              <a:t>arradd</a:t>
            </a:r>
            <a:r>
              <a:rPr lang="en-US" dirty="0"/>
              <a:t> (float *a, float f, </a:t>
            </a:r>
            <a:r>
              <a:rPr lang="en-US" dirty="0" err="1"/>
              <a:t>int</a:t>
            </a:r>
            <a:r>
              <a:rPr lang="en-US" dirty="0"/>
              <a:t> N)</a:t>
            </a:r>
          </a:p>
          <a:p>
            <a:r>
              <a:rPr lang="en-US" dirty="0"/>
              <a:t> {</a:t>
            </a:r>
          </a:p>
          <a:p>
            <a:r>
              <a:rPr lang="en-US" dirty="0"/>
              <a:t>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b="1" dirty="0" err="1"/>
              <a:t>blockIdx</a:t>
            </a:r>
            <a:r>
              <a:rPr lang="en-US" dirty="0" err="1"/>
              <a:t>.x</a:t>
            </a:r>
            <a:r>
              <a:rPr lang="en-US" dirty="0"/>
              <a:t> * </a:t>
            </a:r>
            <a:r>
              <a:rPr lang="en-US" b="1" dirty="0" err="1"/>
              <a:t>blockDim</a:t>
            </a:r>
            <a:r>
              <a:rPr lang="en-US" dirty="0" err="1"/>
              <a:t>.x</a:t>
            </a:r>
            <a:r>
              <a:rPr lang="en-US" dirty="0"/>
              <a:t> + </a:t>
            </a:r>
            <a:r>
              <a:rPr lang="en-US" b="1" dirty="0" err="1"/>
              <a:t>threadIdx</a:t>
            </a:r>
            <a:r>
              <a:rPr lang="en-US" dirty="0" err="1"/>
              <a:t>.x</a:t>
            </a:r>
            <a:r>
              <a:rPr lang="en-US" dirty="0"/>
              <a:t>;</a:t>
            </a:r>
          </a:p>
          <a:p>
            <a:r>
              <a:rPr lang="en-US" dirty="0"/>
              <a:t>  if (</a:t>
            </a:r>
            <a:r>
              <a:rPr lang="en-US" dirty="0" err="1"/>
              <a:t>i</a:t>
            </a:r>
            <a:r>
              <a:rPr lang="en-US" dirty="0"/>
              <a:t> &lt; N) a[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+ float;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float </a:t>
            </a:r>
            <a:r>
              <a:rPr lang="en-US" dirty="0" smtClean="0"/>
              <a:t>h[N];</a:t>
            </a:r>
            <a:endParaRPr lang="en-US" dirty="0"/>
          </a:p>
          <a:p>
            <a:r>
              <a:rPr lang="en-US" dirty="0"/>
              <a:t>  float </a:t>
            </a:r>
            <a:r>
              <a:rPr lang="en-US" dirty="0" smtClean="0"/>
              <a:t>*d;</a:t>
            </a:r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cudaMalloc</a:t>
            </a:r>
            <a:r>
              <a:rPr lang="en-US" dirty="0"/>
              <a:t> ((void **) </a:t>
            </a:r>
            <a:r>
              <a:rPr lang="en-US" dirty="0" smtClean="0"/>
              <a:t>&amp;d</a:t>
            </a:r>
            <a:r>
              <a:rPr lang="en-US" dirty="0"/>
              <a:t>, SIZE);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 </a:t>
            </a:r>
            <a:r>
              <a:rPr lang="en-US" dirty="0" err="1" smtClean="0"/>
              <a:t>cudaMemcpy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d, h, </a:t>
            </a:r>
            <a:r>
              <a:rPr lang="en-US" dirty="0"/>
              <a:t>SIZE, </a:t>
            </a:r>
            <a:r>
              <a:rPr lang="en-US" dirty="0" err="1"/>
              <a:t>cudaMemcpyHostToDevice</a:t>
            </a:r>
            <a:r>
              <a:rPr lang="en-US" dirty="0"/>
              <a:t>));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arradd</a:t>
            </a:r>
            <a:r>
              <a:rPr lang="en-US" dirty="0"/>
              <a:t> &lt;&lt;&lt; </a:t>
            </a:r>
            <a:r>
              <a:rPr lang="en-US" dirty="0" err="1"/>
              <a:t>n_blocks</a:t>
            </a:r>
            <a:r>
              <a:rPr lang="en-US" dirty="0"/>
              <a:t>, </a:t>
            </a:r>
            <a:r>
              <a:rPr lang="en-US" dirty="0" err="1"/>
              <a:t>block_size</a:t>
            </a:r>
            <a:r>
              <a:rPr lang="en-US" dirty="0"/>
              <a:t> &gt;&gt;&gt; (</a:t>
            </a:r>
            <a:r>
              <a:rPr lang="en-US" dirty="0" err="1"/>
              <a:t>d_a</a:t>
            </a:r>
            <a:r>
              <a:rPr lang="en-US" dirty="0"/>
              <a:t>, 10.0, N);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cudaThreadSynchronize</a:t>
            </a:r>
            <a:r>
              <a:rPr lang="en-US" dirty="0"/>
              <a:t> ();</a:t>
            </a:r>
          </a:p>
          <a:p>
            <a:r>
              <a:rPr lang="en-US" dirty="0"/>
              <a:t>  </a:t>
            </a:r>
            <a:r>
              <a:rPr lang="en-US" dirty="0" err="1"/>
              <a:t>cudaMemcpy</a:t>
            </a:r>
            <a:r>
              <a:rPr lang="en-US" dirty="0"/>
              <a:t> (</a:t>
            </a:r>
            <a:r>
              <a:rPr lang="en-US" dirty="0" smtClean="0"/>
              <a:t>h, d, </a:t>
            </a:r>
            <a:r>
              <a:rPr lang="en-US" dirty="0"/>
              <a:t>SIZE, </a:t>
            </a:r>
            <a:r>
              <a:rPr lang="en-US" dirty="0" err="1"/>
              <a:t>cudaMemcpyDeviceToHost</a:t>
            </a:r>
            <a:r>
              <a:rPr lang="en-US" dirty="0"/>
              <a:t>));</a:t>
            </a:r>
          </a:p>
          <a:p>
            <a:r>
              <a:rPr lang="en-US" dirty="0"/>
              <a:t>  </a:t>
            </a:r>
            <a:r>
              <a:rPr lang="en-US" dirty="0" err="1" smtClean="0"/>
              <a:t>cudaFree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a_d</a:t>
            </a:r>
            <a:r>
              <a:rPr lang="en-US" dirty="0" smtClean="0"/>
              <a:t>);</a:t>
            </a:r>
            <a:endParaRPr lang="en-US" dirty="0"/>
          </a:p>
          <a:p>
            <a:r>
              <a:rPr lang="en-US" dirty="0"/>
              <a:t>}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512050" y="914400"/>
            <a:ext cx="1174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GPU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7512050" y="2590800"/>
            <a:ext cx="114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CPU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1. Allocate CPU </a:t>
            </a:r>
            <a:r>
              <a:rPr lang="en-US" sz="2400" dirty="0" smtClean="0"/>
              <a:t>Data container</a:t>
            </a:r>
            <a:endParaRPr lang="en-US" sz="2400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float *ha;</a:t>
            </a: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main (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argc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, char *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argv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[])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{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N =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atoi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(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argv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[1]);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 </a:t>
            </a:r>
            <a:r>
              <a:rPr lang="en-US" sz="2400" b="1" dirty="0" smtClean="0">
                <a:solidFill>
                  <a:schemeClr val="accent2"/>
                </a:solidFill>
                <a:latin typeface="Courier New" pitchFamily="49" charset="0"/>
              </a:rPr>
              <a:t>h </a:t>
            </a: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= (float *) 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malloc</a:t>
            </a: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 (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sizeof</a:t>
            </a: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 (float) * N);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	...</a:t>
            </a:r>
          </a:p>
          <a:p>
            <a:pPr>
              <a:buFontTx/>
              <a:buNone/>
            </a:pP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}</a:t>
            </a:r>
          </a:p>
          <a:p>
            <a:pPr>
              <a:buFontTx/>
              <a:buNone/>
            </a:pPr>
            <a:r>
              <a:rPr lang="en-US" sz="2400" b="1" dirty="0" smtClean="0">
                <a:latin typeface="+mj-lt"/>
                <a:cs typeface="Times New Roman" pitchFamily="18" charset="0"/>
              </a:rPr>
              <a:t>No memory allocated on the GPU side</a:t>
            </a:r>
          </a:p>
          <a:p>
            <a:pPr>
              <a:buFontTx/>
              <a:buNone/>
            </a:pPr>
            <a:endParaRPr lang="en-US" sz="1600" dirty="0">
              <a:solidFill>
                <a:schemeClr val="accent2"/>
              </a:solidFill>
              <a:latin typeface="Courier New" pitchFamily="49" charset="0"/>
            </a:endParaRPr>
          </a:p>
          <a:p>
            <a:r>
              <a:rPr lang="en-US" sz="2000" dirty="0"/>
              <a:t>Pinned memory allocation results in faster CPU to/from GPU </a:t>
            </a:r>
            <a:r>
              <a:rPr lang="en-US" sz="2000" dirty="0" smtClean="0"/>
              <a:t>copies</a:t>
            </a:r>
          </a:p>
          <a:p>
            <a:r>
              <a:rPr lang="en-US" sz="2000" dirty="0" smtClean="0"/>
              <a:t>But pinned memory cannot be </a:t>
            </a:r>
            <a:r>
              <a:rPr lang="en-US" sz="2000" dirty="0" smtClean="0">
                <a:solidFill>
                  <a:srgbClr val="C00000"/>
                </a:solidFill>
              </a:rPr>
              <a:t>paged-out</a:t>
            </a:r>
            <a:endParaRPr lang="en-US" sz="2000" dirty="0">
              <a:solidFill>
                <a:srgbClr val="C00000"/>
              </a:solidFill>
            </a:endParaRPr>
          </a:p>
          <a:p>
            <a:r>
              <a:rPr lang="en-US" sz="2000" dirty="0" err="1" smtClean="0">
                <a:latin typeface="Courier New" pitchFamily="49" charset="0"/>
              </a:rPr>
              <a:t>cudaMallocHost</a:t>
            </a:r>
            <a:r>
              <a:rPr lang="en-US" sz="2000" dirty="0" smtClean="0">
                <a:latin typeface="Courier New" pitchFamily="49" charset="0"/>
              </a:rPr>
              <a:t> </a:t>
            </a:r>
            <a:r>
              <a:rPr lang="en-US" sz="2000" dirty="0" smtClean="0">
                <a:latin typeface="Courier New" pitchFamily="49" charset="0"/>
              </a:rPr>
              <a:t>(…)</a:t>
            </a:r>
          </a:p>
          <a:p>
            <a:r>
              <a:rPr lang="en-US" sz="2000" dirty="0" smtClean="0">
                <a:latin typeface="Courier New" pitchFamily="49" charset="0"/>
              </a:rPr>
              <a:t>More on this later on</a:t>
            </a:r>
            <a:endParaRPr lang="en-US" sz="2000" dirty="0">
              <a:latin typeface="Courier New" pitchFamily="49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2. Initialize CPU </a:t>
            </a:r>
            <a:r>
              <a:rPr lang="en-US" sz="2400" dirty="0" smtClean="0"/>
              <a:t>Data (dummy)</a:t>
            </a:r>
            <a:endParaRPr lang="en-US" sz="2400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float *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h;</a:t>
            </a: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;</a:t>
            </a: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for (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= 0;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&lt; N;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++)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	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h[</a:t>
            </a:r>
            <a:r>
              <a:rPr lang="en-US" sz="2400" dirty="0" err="1" smtClean="0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] =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;</a:t>
            </a: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3. Allocate GPU </a:t>
            </a:r>
            <a:r>
              <a:rPr lang="en-US" sz="2400" dirty="0" smtClean="0"/>
              <a:t>Data container</a:t>
            </a:r>
            <a:endParaRPr lang="en-US" sz="24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float *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d;</a:t>
            </a: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cudaMalloc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((void **) &amp;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d,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sizeof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(float) * N);</a:t>
            </a: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r>
              <a:rPr lang="en-US" sz="2400" dirty="0"/>
              <a:t>Notice: no assignment side</a:t>
            </a:r>
          </a:p>
          <a:p>
            <a:pPr lvl="1"/>
            <a:r>
              <a:rPr lang="en-US" sz="2000" dirty="0"/>
              <a:t>NOT: </a:t>
            </a:r>
            <a:r>
              <a:rPr lang="en-US" sz="2000" dirty="0" err="1"/>
              <a:t>da</a:t>
            </a:r>
            <a:r>
              <a:rPr lang="en-US" sz="2000" dirty="0"/>
              <a:t> = </a:t>
            </a:r>
            <a:r>
              <a:rPr lang="en-US" sz="2000" dirty="0" err="1"/>
              <a:t>cudaMalloc</a:t>
            </a:r>
            <a:r>
              <a:rPr lang="en-US" sz="2000" dirty="0"/>
              <a:t> (…)</a:t>
            </a:r>
          </a:p>
          <a:p>
            <a:pPr lvl="1"/>
            <a:endParaRPr lang="en-US" sz="2000" dirty="0"/>
          </a:p>
          <a:p>
            <a:r>
              <a:rPr lang="en-US" sz="2400" dirty="0"/>
              <a:t>Assignment is done internally:</a:t>
            </a:r>
          </a:p>
          <a:p>
            <a:pPr lvl="1"/>
            <a:r>
              <a:rPr lang="en-US" sz="2000" dirty="0" smtClean="0"/>
              <a:t>That’s </a:t>
            </a:r>
            <a:r>
              <a:rPr lang="en-US" sz="2000" dirty="0"/>
              <a:t>why we pass &amp;</a:t>
            </a:r>
            <a:r>
              <a:rPr lang="en-US" sz="2000" dirty="0" err="1"/>
              <a:t>da</a:t>
            </a:r>
            <a:endParaRPr lang="en-US" sz="2000" dirty="0"/>
          </a:p>
          <a:p>
            <a:pPr lvl="1"/>
            <a:endParaRPr lang="en-US" sz="2000" dirty="0"/>
          </a:p>
          <a:p>
            <a:r>
              <a:rPr lang="en-US" sz="2400" dirty="0" smtClean="0"/>
              <a:t>Space is allocated in </a:t>
            </a:r>
            <a:r>
              <a:rPr lang="en-US" sz="2400" b="1" dirty="0"/>
              <a:t>Global </a:t>
            </a:r>
            <a:r>
              <a:rPr lang="en-US" sz="2400" b="1" dirty="0" smtClean="0"/>
              <a:t>Memory </a:t>
            </a:r>
            <a:r>
              <a:rPr lang="en-US" sz="2400" dirty="0" smtClean="0"/>
              <a:t>on the GPU</a:t>
            </a:r>
            <a:endParaRPr lang="en-US" sz="2400" dirty="0"/>
          </a:p>
          <a:p>
            <a:pPr>
              <a:buFontTx/>
              <a:buNone/>
            </a:pPr>
            <a:endParaRPr lang="en-US" sz="2400" dirty="0"/>
          </a:p>
          <a:p>
            <a:pPr>
              <a:buFontTx/>
              <a:buNone/>
            </a:pPr>
            <a:endParaRPr lang="en-US" sz="2400" dirty="0">
              <a:latin typeface="Courier New" pitchFamily="49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 create data on CPU memory</a:t>
            </a:r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1524000"/>
            <a:ext cx="22098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CPU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81000" y="3505200"/>
            <a:ext cx="3200400" cy="2438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Memory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905000" y="28956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5181600" y="1600200"/>
            <a:ext cx="2209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00600" y="3581400"/>
            <a:ext cx="3200400" cy="129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 Memory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324600" y="29718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200400" y="2616200"/>
            <a:ext cx="1981200" cy="9652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288" y="128"/>
              </a:cxn>
              <a:cxn ang="0">
                <a:pos x="816" y="80"/>
              </a:cxn>
              <a:cxn ang="0">
                <a:pos x="1248" y="608"/>
              </a:cxn>
            </a:cxnLst>
            <a:rect l="0" t="0" r="r" b="b"/>
            <a:pathLst>
              <a:path w="1248" h="608">
                <a:moveTo>
                  <a:pt x="0" y="560"/>
                </a:moveTo>
                <a:cubicBezTo>
                  <a:pt x="76" y="384"/>
                  <a:pt x="152" y="208"/>
                  <a:pt x="288" y="128"/>
                </a:cubicBezTo>
                <a:cubicBezTo>
                  <a:pt x="424" y="48"/>
                  <a:pt x="656" y="0"/>
                  <a:pt x="816" y="80"/>
                </a:cubicBezTo>
                <a:cubicBezTo>
                  <a:pt x="976" y="160"/>
                  <a:pt x="1112" y="384"/>
                  <a:pt x="1248" y="608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 bwMode="auto">
          <a:xfrm>
            <a:off x="2971800" y="3657600"/>
            <a:ext cx="533400" cy="20574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GPU Memory Allocation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The host manages GPU memory allocation:</a:t>
            </a:r>
          </a:p>
          <a:p>
            <a:pPr lvl="1"/>
            <a:r>
              <a:rPr lang="en-US" sz="2400" b="1" dirty="0" err="1">
                <a:latin typeface="Courier New" pitchFamily="49" charset="0"/>
              </a:rPr>
              <a:t>cudaMalloc</a:t>
            </a:r>
            <a:r>
              <a:rPr lang="en-US" sz="2400" b="1" dirty="0">
                <a:latin typeface="Courier New" pitchFamily="49" charset="0"/>
              </a:rPr>
              <a:t> (void **</a:t>
            </a:r>
            <a:r>
              <a:rPr lang="en-US" sz="2400" b="1" dirty="0" err="1">
                <a:latin typeface="Courier New" pitchFamily="49" charset="0"/>
              </a:rPr>
              <a:t>ptr</a:t>
            </a:r>
            <a:r>
              <a:rPr lang="en-US" sz="2400" b="1" dirty="0">
                <a:latin typeface="Courier New" pitchFamily="49" charset="0"/>
              </a:rPr>
              <a:t>, </a:t>
            </a:r>
            <a:r>
              <a:rPr lang="en-US" sz="2400" b="1" dirty="0" err="1">
                <a:latin typeface="Courier New" pitchFamily="49" charset="0"/>
              </a:rPr>
              <a:t>size_t</a:t>
            </a:r>
            <a:r>
              <a:rPr lang="en-US" sz="2400" b="1" dirty="0">
                <a:latin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</a:rPr>
              <a:t>nbytes</a:t>
            </a:r>
            <a:r>
              <a:rPr lang="en-US" sz="2400" b="1" dirty="0">
                <a:latin typeface="Courier New" pitchFamily="49" charset="0"/>
              </a:rPr>
              <a:t>)</a:t>
            </a:r>
          </a:p>
          <a:p>
            <a:pPr lvl="1"/>
            <a:r>
              <a:rPr lang="en-US" sz="2400" dirty="0"/>
              <a:t>Must explicitly cast to (</a:t>
            </a:r>
            <a:r>
              <a:rPr lang="en-US" sz="2400" dirty="0">
                <a:latin typeface="Courier New" pitchFamily="49" charset="0"/>
              </a:rPr>
              <a:t>void **)</a:t>
            </a:r>
          </a:p>
          <a:p>
            <a:pPr lvl="2"/>
            <a:r>
              <a:rPr lang="en-US" sz="2000" dirty="0" err="1">
                <a:latin typeface="Courier New" pitchFamily="49" charset="0"/>
              </a:rPr>
              <a:t>cudaMalloc</a:t>
            </a:r>
            <a:r>
              <a:rPr lang="en-US" sz="2000" dirty="0">
                <a:latin typeface="Courier New" pitchFamily="49" charset="0"/>
              </a:rPr>
              <a:t> ((void **) &amp;</a:t>
            </a:r>
            <a:r>
              <a:rPr lang="en-US" sz="2000" dirty="0" err="1">
                <a:latin typeface="Courier New" pitchFamily="49" charset="0"/>
              </a:rPr>
              <a:t>da</a:t>
            </a:r>
            <a:r>
              <a:rPr lang="en-US" sz="2000" dirty="0">
                <a:latin typeface="Courier New" pitchFamily="49" charset="0"/>
              </a:rPr>
              <a:t>, </a:t>
            </a:r>
            <a:r>
              <a:rPr lang="en-US" sz="2000" dirty="0" err="1">
                <a:latin typeface="Courier New" pitchFamily="49" charset="0"/>
              </a:rPr>
              <a:t>sizeof</a:t>
            </a:r>
            <a:r>
              <a:rPr lang="en-US" sz="2000" dirty="0">
                <a:latin typeface="Courier New" pitchFamily="49" charset="0"/>
              </a:rPr>
              <a:t> (float) * N);</a:t>
            </a:r>
          </a:p>
          <a:p>
            <a:pPr lvl="1">
              <a:buFontTx/>
              <a:buNone/>
            </a:pPr>
            <a:endParaRPr lang="en-US" sz="2400" dirty="0">
              <a:latin typeface="Courier New" pitchFamily="49" charset="0"/>
            </a:endParaRPr>
          </a:p>
          <a:p>
            <a:pPr lvl="1"/>
            <a:r>
              <a:rPr lang="en-US" sz="2400" b="1" dirty="0" err="1">
                <a:latin typeface="Courier New" pitchFamily="49" charset="0"/>
              </a:rPr>
              <a:t>cudaFree</a:t>
            </a:r>
            <a:r>
              <a:rPr lang="en-US" sz="2400" b="1" dirty="0">
                <a:latin typeface="Courier New" pitchFamily="49" charset="0"/>
              </a:rPr>
              <a:t> (void *</a:t>
            </a:r>
            <a:r>
              <a:rPr lang="en-US" sz="2400" b="1" dirty="0" err="1">
                <a:latin typeface="Courier New" pitchFamily="49" charset="0"/>
              </a:rPr>
              <a:t>ptr</a:t>
            </a:r>
            <a:r>
              <a:rPr lang="en-US" sz="2400" b="1" dirty="0">
                <a:latin typeface="Courier New" pitchFamily="49" charset="0"/>
              </a:rPr>
              <a:t>);</a:t>
            </a:r>
          </a:p>
          <a:p>
            <a:pPr lvl="2"/>
            <a:r>
              <a:rPr lang="en-US" sz="2000" dirty="0" err="1">
                <a:latin typeface="Courier New" pitchFamily="49" charset="0"/>
              </a:rPr>
              <a:t>cudaFree</a:t>
            </a:r>
            <a:r>
              <a:rPr lang="en-US" sz="2000" dirty="0">
                <a:latin typeface="Courier New" pitchFamily="49" charset="0"/>
              </a:rPr>
              <a:t> (</a:t>
            </a:r>
            <a:r>
              <a:rPr lang="en-US" sz="2000" dirty="0" err="1">
                <a:latin typeface="Courier New" pitchFamily="49" charset="0"/>
              </a:rPr>
              <a:t>da</a:t>
            </a:r>
            <a:r>
              <a:rPr lang="en-US" sz="2000" dirty="0">
                <a:latin typeface="Courier New" pitchFamily="49" charset="0"/>
              </a:rPr>
              <a:t>);</a:t>
            </a:r>
          </a:p>
          <a:p>
            <a:pPr lvl="1"/>
            <a:endParaRPr lang="en-US" sz="2400" dirty="0">
              <a:latin typeface="Courier New" pitchFamily="49" charset="0"/>
            </a:endParaRPr>
          </a:p>
          <a:p>
            <a:pPr lvl="1"/>
            <a:r>
              <a:rPr lang="en-US" sz="2400" b="1" dirty="0" err="1">
                <a:latin typeface="Courier New" pitchFamily="49" charset="0"/>
              </a:rPr>
              <a:t>cudaMemset</a:t>
            </a:r>
            <a:r>
              <a:rPr lang="en-US" sz="2400" dirty="0">
                <a:latin typeface="Courier New" pitchFamily="49" charset="0"/>
              </a:rPr>
              <a:t> </a:t>
            </a:r>
            <a:r>
              <a:rPr lang="en-US" sz="2400" b="1" dirty="0">
                <a:latin typeface="Courier New" pitchFamily="49" charset="0"/>
              </a:rPr>
              <a:t>(void *</a:t>
            </a:r>
            <a:r>
              <a:rPr lang="en-US" sz="2400" b="1" dirty="0" err="1">
                <a:latin typeface="Courier New" pitchFamily="49" charset="0"/>
              </a:rPr>
              <a:t>ptr</a:t>
            </a:r>
            <a:r>
              <a:rPr lang="en-US" sz="2400" b="1" dirty="0">
                <a:latin typeface="Courier New" pitchFamily="49" charset="0"/>
              </a:rPr>
              <a:t>, </a:t>
            </a:r>
            <a:r>
              <a:rPr lang="en-US" sz="2400" b="1" dirty="0" err="1">
                <a:latin typeface="Courier New" pitchFamily="49" charset="0"/>
              </a:rPr>
              <a:t>int</a:t>
            </a:r>
            <a:r>
              <a:rPr lang="en-US" sz="2400" b="1" dirty="0">
                <a:latin typeface="Courier New" pitchFamily="49" charset="0"/>
              </a:rPr>
              <a:t> value, </a:t>
            </a:r>
            <a:r>
              <a:rPr lang="en-US" sz="2400" b="1" dirty="0" err="1">
                <a:latin typeface="Courier New" pitchFamily="49" charset="0"/>
              </a:rPr>
              <a:t>size_t</a:t>
            </a:r>
            <a:r>
              <a:rPr lang="en-US" sz="2400" b="1" dirty="0">
                <a:latin typeface="Courier New" pitchFamily="49" charset="0"/>
              </a:rPr>
              <a:t> </a:t>
            </a:r>
            <a:r>
              <a:rPr lang="en-US" sz="2400" b="1" dirty="0" err="1">
                <a:latin typeface="Courier New" pitchFamily="49" charset="0"/>
              </a:rPr>
              <a:t>nbytes</a:t>
            </a:r>
            <a:r>
              <a:rPr lang="en-US" sz="2400" b="1" dirty="0">
                <a:latin typeface="Courier New" pitchFamily="49" charset="0"/>
              </a:rPr>
              <a:t>)</a:t>
            </a:r>
            <a:r>
              <a:rPr lang="en-US" sz="2400" dirty="0">
                <a:latin typeface="Courier New" pitchFamily="49" charset="0"/>
              </a:rPr>
              <a:t>;</a:t>
            </a:r>
          </a:p>
          <a:p>
            <a:pPr lvl="2"/>
            <a:r>
              <a:rPr lang="en-US" sz="2000" dirty="0" err="1">
                <a:latin typeface="Courier New" pitchFamily="49" charset="0"/>
              </a:rPr>
              <a:t>cudaMemset</a:t>
            </a:r>
            <a:r>
              <a:rPr lang="en-US" sz="2000" dirty="0">
                <a:latin typeface="Courier New" pitchFamily="49" charset="0"/>
              </a:rPr>
              <a:t> (</a:t>
            </a:r>
            <a:r>
              <a:rPr lang="en-US" sz="2000" dirty="0" err="1">
                <a:latin typeface="Courier New" pitchFamily="49" charset="0"/>
              </a:rPr>
              <a:t>da</a:t>
            </a:r>
            <a:r>
              <a:rPr lang="en-US" sz="2000" dirty="0">
                <a:latin typeface="Courier New" pitchFamily="49" charset="0"/>
              </a:rPr>
              <a:t>, 0, N * </a:t>
            </a:r>
            <a:r>
              <a:rPr lang="en-US" sz="2000" dirty="0" err="1">
                <a:latin typeface="Courier New" pitchFamily="49" charset="0"/>
              </a:rPr>
              <a:t>sizeof</a:t>
            </a:r>
            <a:r>
              <a:rPr lang="en-US" sz="2000" dirty="0">
                <a:latin typeface="Courier New" pitchFamily="49" charset="0"/>
              </a:rPr>
              <a:t> (</a:t>
            </a:r>
            <a:r>
              <a:rPr lang="en-US" sz="2000" dirty="0" err="1">
                <a:latin typeface="Courier New" pitchFamily="49" charset="0"/>
              </a:rPr>
              <a:t>int</a:t>
            </a:r>
            <a:r>
              <a:rPr lang="en-US" sz="2000" dirty="0">
                <a:latin typeface="Courier New" pitchFamily="49" charset="0"/>
              </a:rPr>
              <a:t>));</a:t>
            </a:r>
          </a:p>
          <a:p>
            <a:pPr lvl="1"/>
            <a:endParaRPr lang="en-US" sz="2400" dirty="0">
              <a:latin typeface="Courier New" pitchFamily="49" charset="0"/>
            </a:endParaRPr>
          </a:p>
          <a:p>
            <a:r>
              <a:rPr lang="en-US" sz="2800" dirty="0"/>
              <a:t>Check the </a:t>
            </a:r>
            <a:r>
              <a:rPr lang="en-US" sz="2800" b="1" dirty="0"/>
              <a:t>CUDA Reference </a:t>
            </a:r>
            <a:r>
              <a:rPr lang="en-US" sz="2800" b="1" dirty="0" smtClean="0"/>
              <a:t>Manual:</a:t>
            </a:r>
          </a:p>
          <a:p>
            <a:pPr lvl="1"/>
            <a:r>
              <a:rPr lang="en-US" sz="2000" b="1" dirty="0"/>
              <a:t>http://docs.nvidia.com/cuda/pdf/CUDA_C_Programming_Guide.pdf</a:t>
            </a:r>
            <a:endParaRPr lang="en-US" sz="2000" b="1" dirty="0"/>
          </a:p>
          <a:p>
            <a:pPr>
              <a:buFontTx/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4. Copy Initialized CPU data to GPU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sz="2400" dirty="0"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float *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d;</a:t>
            </a: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float *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h;</a:t>
            </a: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cudaMemCpy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((void *) 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d, 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			// DESTINATION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			  (void *) 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h, 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			// SOURCE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			 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sizeof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(float) * N, 	// #bytes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			 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cudaMemcpy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HostToDevice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); // DIRECTION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Host/Device Data Transfers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02060"/>
                </a:solidFill>
              </a:rPr>
              <a:t>The host initiates all transfers</a:t>
            </a:r>
            <a:r>
              <a:rPr lang="en-US" sz="2400" dirty="0" smtClean="0">
                <a:solidFill>
                  <a:srgbClr val="002060"/>
                </a:solidFill>
              </a:rPr>
              <a:t>:</a:t>
            </a:r>
            <a:endParaRPr lang="en-US" sz="2400" dirty="0">
              <a:solidFill>
                <a:srgbClr val="002060"/>
              </a:solidFill>
            </a:endParaRPr>
          </a:p>
          <a:p>
            <a:r>
              <a:rPr lang="en-US" sz="2400" b="1" dirty="0" err="1">
                <a:latin typeface="Courier New" pitchFamily="49" charset="0"/>
              </a:rPr>
              <a:t>cudaMemcpy</a:t>
            </a:r>
            <a:r>
              <a:rPr lang="en-US" sz="2400" dirty="0">
                <a:latin typeface="Courier New" pitchFamily="49" charset="0"/>
              </a:rPr>
              <a:t>(	void *</a:t>
            </a:r>
            <a:r>
              <a:rPr lang="en-US" sz="2400" dirty="0" err="1">
                <a:latin typeface="Courier New" pitchFamily="49" charset="0"/>
              </a:rPr>
              <a:t>dst</a:t>
            </a:r>
            <a:r>
              <a:rPr lang="en-US" sz="2400" dirty="0">
                <a:latin typeface="Courier New" pitchFamily="49" charset="0"/>
              </a:rPr>
              <a:t>, void *</a:t>
            </a:r>
            <a:r>
              <a:rPr lang="en-US" sz="2400" dirty="0" err="1">
                <a:latin typeface="Courier New" pitchFamily="49" charset="0"/>
              </a:rPr>
              <a:t>src</a:t>
            </a:r>
            <a:r>
              <a:rPr lang="en-US" sz="2400" dirty="0">
                <a:latin typeface="Courier New" pitchFamily="49" charset="0"/>
              </a:rPr>
              <a:t>, </a:t>
            </a:r>
            <a:br>
              <a:rPr lang="en-US" sz="2400" dirty="0">
                <a:latin typeface="Courier New" pitchFamily="49" charset="0"/>
              </a:rPr>
            </a:br>
            <a:r>
              <a:rPr lang="en-US" sz="2400" dirty="0">
                <a:latin typeface="Courier New" pitchFamily="49" charset="0"/>
              </a:rPr>
              <a:t>		</a:t>
            </a:r>
            <a:r>
              <a:rPr lang="en-US" sz="2400" dirty="0" err="1">
                <a:latin typeface="Courier New" pitchFamily="49" charset="0"/>
              </a:rPr>
              <a:t>size_t</a:t>
            </a:r>
            <a:r>
              <a:rPr lang="en-US" sz="2400" dirty="0">
                <a:latin typeface="Courier New" pitchFamily="49" charset="0"/>
              </a:rPr>
              <a:t> </a:t>
            </a:r>
            <a:r>
              <a:rPr lang="en-US" sz="2400" dirty="0" err="1">
                <a:latin typeface="Courier New" pitchFamily="49" charset="0"/>
              </a:rPr>
              <a:t>nbytes</a:t>
            </a:r>
            <a:r>
              <a:rPr lang="en-US" sz="2400" dirty="0">
                <a:latin typeface="Courier New" pitchFamily="49" charset="0"/>
              </a:rPr>
              <a:t>, </a:t>
            </a:r>
            <a:br>
              <a:rPr lang="en-US" sz="2400" dirty="0">
                <a:latin typeface="Courier New" pitchFamily="49" charset="0"/>
              </a:rPr>
            </a:br>
            <a:r>
              <a:rPr lang="en-US" sz="2400" dirty="0">
                <a:latin typeface="Courier New" pitchFamily="49" charset="0"/>
              </a:rPr>
              <a:t>		</a:t>
            </a:r>
            <a:r>
              <a:rPr lang="en-US" sz="2400" dirty="0" err="1">
                <a:latin typeface="Courier New" pitchFamily="49" charset="0"/>
              </a:rPr>
              <a:t>enum</a:t>
            </a:r>
            <a:r>
              <a:rPr lang="en-US" sz="2400" dirty="0">
                <a:latin typeface="Courier New" pitchFamily="49" charset="0"/>
              </a:rPr>
              <a:t> </a:t>
            </a:r>
            <a:r>
              <a:rPr lang="en-US" sz="2400" dirty="0" err="1">
                <a:latin typeface="Courier New" pitchFamily="49" charset="0"/>
              </a:rPr>
              <a:t>cudaMemcpyKind</a:t>
            </a:r>
            <a:r>
              <a:rPr lang="en-US" sz="2400" dirty="0">
                <a:latin typeface="Courier New" pitchFamily="49" charset="0"/>
              </a:rPr>
              <a:t> direction)</a:t>
            </a:r>
          </a:p>
          <a:p>
            <a:endParaRPr lang="en-US" sz="2400" dirty="0" smtClean="0"/>
          </a:p>
          <a:p>
            <a:r>
              <a:rPr lang="en-US" sz="2400" dirty="0" smtClean="0"/>
              <a:t>Synchronous from </a:t>
            </a:r>
            <a:r>
              <a:rPr lang="en-US" sz="2400" dirty="0"/>
              <a:t>the CPU’s perspective</a:t>
            </a:r>
          </a:p>
          <a:p>
            <a:pPr lvl="1"/>
            <a:r>
              <a:rPr lang="en-US" sz="2000" dirty="0"/>
              <a:t>CPU thread </a:t>
            </a:r>
            <a:r>
              <a:rPr lang="en-US" sz="2000" dirty="0" smtClean="0"/>
              <a:t>blocks</a:t>
            </a:r>
            <a:endParaRPr lang="en-US" sz="2000" dirty="0" smtClean="0"/>
          </a:p>
          <a:p>
            <a:pPr lvl="2"/>
            <a:r>
              <a:rPr lang="en-US" sz="1800" dirty="0" smtClean="0"/>
              <a:t>Asynchronous, if less than 64KB, otherwise blocks</a:t>
            </a:r>
          </a:p>
          <a:p>
            <a:pPr lvl="1"/>
            <a:r>
              <a:rPr lang="en-US" sz="2200" dirty="0" smtClean="0"/>
              <a:t>More on this later on</a:t>
            </a:r>
            <a:endParaRPr lang="en-US" sz="2200" dirty="0" smtClean="0"/>
          </a:p>
          <a:p>
            <a:pPr lvl="2"/>
            <a:endParaRPr lang="en-US" sz="1800" dirty="0"/>
          </a:p>
          <a:p>
            <a:r>
              <a:rPr lang="en-US" sz="2400" dirty="0"/>
              <a:t>In-order processing with other CUDA </a:t>
            </a:r>
            <a:r>
              <a:rPr lang="en-US" sz="2400" dirty="0" smtClean="0"/>
              <a:t>requests</a:t>
            </a:r>
          </a:p>
          <a:p>
            <a:endParaRPr lang="en-US" sz="2400" dirty="0"/>
          </a:p>
          <a:p>
            <a:r>
              <a:rPr lang="en-US" sz="2400" dirty="0" err="1">
                <a:latin typeface="Courier New" pitchFamily="49" charset="0"/>
              </a:rPr>
              <a:t>enum</a:t>
            </a:r>
            <a:r>
              <a:rPr lang="en-US" sz="2400" dirty="0">
                <a:latin typeface="Courier New" pitchFamily="49" charset="0"/>
              </a:rPr>
              <a:t> </a:t>
            </a:r>
            <a:r>
              <a:rPr lang="en-US" sz="2400" dirty="0" err="1">
                <a:latin typeface="Courier New" pitchFamily="49" charset="0"/>
              </a:rPr>
              <a:t>cudaMemcpyKind</a:t>
            </a:r>
            <a:endParaRPr lang="en-US" sz="2400" dirty="0">
              <a:latin typeface="Courier New" pitchFamily="49" charset="0"/>
            </a:endParaRPr>
          </a:p>
          <a:p>
            <a:pPr lvl="1"/>
            <a:r>
              <a:rPr lang="en-US" sz="2000" dirty="0" err="1">
                <a:latin typeface="Courier New" pitchFamily="49" charset="0"/>
              </a:rPr>
              <a:t>cudaMemcpy</a:t>
            </a:r>
            <a:r>
              <a:rPr lang="en-US" sz="2000" b="1" dirty="0" err="1">
                <a:latin typeface="Courier New" pitchFamily="49" charset="0"/>
              </a:rPr>
              <a:t>Host</a:t>
            </a:r>
            <a:r>
              <a:rPr lang="en-US" sz="2000" dirty="0" err="1">
                <a:latin typeface="Courier New" pitchFamily="49" charset="0"/>
              </a:rPr>
              <a:t>To</a:t>
            </a:r>
            <a:r>
              <a:rPr lang="en-US" sz="2000" b="1" dirty="0" err="1">
                <a:latin typeface="Courier New" pitchFamily="49" charset="0"/>
              </a:rPr>
              <a:t>Device</a:t>
            </a:r>
            <a:endParaRPr lang="en-US" sz="2000" b="1" dirty="0">
              <a:latin typeface="Courier New" pitchFamily="49" charset="0"/>
            </a:endParaRPr>
          </a:p>
          <a:p>
            <a:pPr lvl="1"/>
            <a:r>
              <a:rPr lang="en-US" sz="2000" dirty="0" err="1">
                <a:latin typeface="Courier New" pitchFamily="49" charset="0"/>
              </a:rPr>
              <a:t>cudaMemcpy</a:t>
            </a:r>
            <a:r>
              <a:rPr lang="en-US" sz="2000" b="1" dirty="0" err="1">
                <a:latin typeface="Courier New" pitchFamily="49" charset="0"/>
              </a:rPr>
              <a:t>Device</a:t>
            </a:r>
            <a:r>
              <a:rPr lang="en-US" sz="2000" dirty="0" err="1">
                <a:latin typeface="Courier New" pitchFamily="49" charset="0"/>
              </a:rPr>
              <a:t>To</a:t>
            </a:r>
            <a:r>
              <a:rPr lang="en-US" sz="2000" b="1" dirty="0" err="1">
                <a:latin typeface="Courier New" pitchFamily="49" charset="0"/>
              </a:rPr>
              <a:t>Host</a:t>
            </a:r>
            <a:endParaRPr lang="en-US" sz="2000" b="1" dirty="0">
              <a:latin typeface="Courier New" pitchFamily="49" charset="0"/>
            </a:endParaRPr>
          </a:p>
          <a:p>
            <a:pPr lvl="1"/>
            <a:r>
              <a:rPr lang="en-US" sz="2000" dirty="0" err="1">
                <a:latin typeface="Courier New" pitchFamily="49" charset="0"/>
              </a:rPr>
              <a:t>cudaMemcpy</a:t>
            </a:r>
            <a:r>
              <a:rPr lang="en-US" sz="2000" b="1" dirty="0" err="1">
                <a:latin typeface="Courier New" pitchFamily="49" charset="0"/>
              </a:rPr>
              <a:t>Device</a:t>
            </a:r>
            <a:r>
              <a:rPr lang="en-US" sz="2000" dirty="0" err="1">
                <a:latin typeface="Courier New" pitchFamily="49" charset="0"/>
              </a:rPr>
              <a:t>To</a:t>
            </a:r>
            <a:r>
              <a:rPr lang="en-US" sz="2000" b="1" dirty="0" err="1">
                <a:latin typeface="Courier New" pitchFamily="49" charset="0"/>
              </a:rPr>
              <a:t>Device</a:t>
            </a:r>
            <a:endParaRPr lang="en-US" sz="2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5. Define Execution Configuration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How many blocks and threads/block</a:t>
            </a:r>
          </a:p>
          <a:p>
            <a:endParaRPr lang="en-US"/>
          </a:p>
          <a:p>
            <a:pPr>
              <a:buFontTx/>
              <a:buNone/>
            </a:pPr>
            <a:r>
              <a:rPr lang="en-US" sz="2800">
                <a:solidFill>
                  <a:schemeClr val="accent2"/>
                </a:solidFill>
                <a:latin typeface="Courier New" pitchFamily="49" charset="0"/>
              </a:rPr>
              <a:t>int threads_block = 64;</a:t>
            </a:r>
          </a:p>
          <a:p>
            <a:pPr>
              <a:buFontTx/>
              <a:buNone/>
            </a:pPr>
            <a:r>
              <a:rPr lang="en-US" sz="2800">
                <a:solidFill>
                  <a:schemeClr val="accent2"/>
                </a:solidFill>
                <a:latin typeface="Courier New" pitchFamily="49" charset="0"/>
              </a:rPr>
              <a:t>int blocks = N / threads_block;</a:t>
            </a:r>
          </a:p>
          <a:p>
            <a:pPr>
              <a:buFontTx/>
              <a:buNone/>
            </a:pPr>
            <a:r>
              <a:rPr lang="en-US" sz="2800">
                <a:solidFill>
                  <a:schemeClr val="accent2"/>
                </a:solidFill>
                <a:latin typeface="Courier New" pitchFamily="49" charset="0"/>
              </a:rPr>
              <a:t>if (blocks % N != 0) blocks += 1;</a:t>
            </a:r>
          </a:p>
          <a:p>
            <a:pPr>
              <a:buFontTx/>
              <a:buNone/>
            </a:pPr>
            <a:endParaRPr lang="en-US" sz="2800">
              <a:solidFill>
                <a:schemeClr val="accent2"/>
              </a:solidFill>
              <a:latin typeface="Courier New" pitchFamily="49" charset="0"/>
            </a:endParaRPr>
          </a:p>
          <a:p>
            <a:r>
              <a:rPr lang="en-US" sz="2800"/>
              <a:t>Alternatively:</a:t>
            </a:r>
          </a:p>
          <a:p>
            <a:pPr>
              <a:buFontTx/>
              <a:buNone/>
            </a:pPr>
            <a:endParaRPr lang="en-US" sz="2800"/>
          </a:p>
          <a:p>
            <a:pPr>
              <a:buFontTx/>
              <a:buNone/>
            </a:pPr>
            <a:r>
              <a:rPr lang="en-US" sz="2800">
                <a:solidFill>
                  <a:schemeClr val="accent2"/>
                </a:solidFill>
                <a:latin typeface="Courier New" pitchFamily="49" charset="0"/>
              </a:rPr>
              <a:t>blocks = (N + threads_block – 1) / 			 threads_block;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6. Launch Kernel &amp; 7. CPU/GPU Synchronization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chemeClr val="accent2"/>
            </a:solidFill>
          </a:ln>
        </p:spPr>
        <p:txBody>
          <a:bodyPr/>
          <a:lstStyle/>
          <a:p>
            <a:r>
              <a:rPr lang="en-US" sz="2400" dirty="0" smtClean="0"/>
              <a:t>Instructs </a:t>
            </a:r>
            <a:r>
              <a:rPr lang="en-US" sz="2400" dirty="0"/>
              <a:t>the GPU to launch </a:t>
            </a:r>
            <a:r>
              <a:rPr lang="en-US" sz="2400" dirty="0">
                <a:latin typeface="Courier New" pitchFamily="49" charset="0"/>
              </a:rPr>
              <a:t>blocks x </a:t>
            </a:r>
            <a:r>
              <a:rPr lang="en-US" sz="2400" dirty="0" err="1" smtClean="0">
                <a:latin typeface="Courier New" pitchFamily="49" charset="0"/>
              </a:rPr>
              <a:t>threads_block</a:t>
            </a:r>
            <a:r>
              <a:rPr lang="en-US" sz="2400" dirty="0" smtClean="0"/>
              <a:t> </a:t>
            </a:r>
            <a:r>
              <a:rPr lang="en-US" sz="2400" dirty="0"/>
              <a:t>threads:</a:t>
            </a:r>
          </a:p>
          <a:p>
            <a:pPr>
              <a:buFontTx/>
              <a:buNone/>
            </a:pPr>
            <a:endParaRPr lang="en-US" sz="2400" b="1" dirty="0"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b="1" dirty="0">
                <a:latin typeface="Courier New" pitchFamily="49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darradd</a:t>
            </a: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&lt;&lt;&lt;blocks,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threads_block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&gt;&gt; (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d, 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10f, N);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cudaThreadSynchronize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(); // forces CPU to wait</a:t>
            </a: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endParaRPr lang="en-US" sz="2800" dirty="0">
              <a:solidFill>
                <a:schemeClr val="accent2"/>
              </a:solidFill>
            </a:endParaRPr>
          </a:p>
          <a:p>
            <a:r>
              <a:rPr lang="en-US" sz="2800" dirty="0" err="1"/>
              <a:t>darradd</a:t>
            </a:r>
            <a:r>
              <a:rPr lang="en-US" sz="2800" dirty="0"/>
              <a:t>: kernel name</a:t>
            </a:r>
          </a:p>
          <a:p>
            <a:r>
              <a:rPr lang="en-US" sz="2800" dirty="0"/>
              <a:t>&lt;&lt;&lt;…&gt;&gt;&gt; execution configuration</a:t>
            </a:r>
          </a:p>
          <a:p>
            <a:endParaRPr lang="en-US" sz="2800" dirty="0" smtClean="0"/>
          </a:p>
          <a:p>
            <a:r>
              <a:rPr lang="en-US" sz="2800" dirty="0" smtClean="0"/>
              <a:t>(</a:t>
            </a:r>
            <a:r>
              <a:rPr lang="en-US" sz="2800" dirty="0" err="1"/>
              <a:t>da</a:t>
            </a:r>
            <a:r>
              <a:rPr lang="en-US" sz="2800" dirty="0"/>
              <a:t>, x, N): arguments</a:t>
            </a:r>
          </a:p>
          <a:p>
            <a:pPr lvl="1"/>
            <a:r>
              <a:rPr lang="en-US" sz="2400" dirty="0"/>
              <a:t>256 </a:t>
            </a:r>
            <a:r>
              <a:rPr lang="en-US" sz="2400" dirty="0" smtClean="0"/>
              <a:t>byte </a:t>
            </a:r>
            <a:r>
              <a:rPr lang="en-US" sz="2400" dirty="0"/>
              <a:t>limit / No variable </a:t>
            </a:r>
            <a:r>
              <a:rPr lang="en-US" sz="2400" dirty="0" smtClean="0"/>
              <a:t>arguments</a:t>
            </a:r>
          </a:p>
          <a:p>
            <a:pPr lvl="1"/>
            <a:r>
              <a:rPr lang="en-US" sz="2400" dirty="0" smtClean="0"/>
              <a:t>Not sure this still applies</a:t>
            </a:r>
          </a:p>
          <a:p>
            <a:r>
              <a:rPr lang="en-US" dirty="0" smtClean="0"/>
              <a:t>Asynchronous, CPU continues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CPU/GPU Synchronization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CPU does not block on </a:t>
            </a:r>
            <a:r>
              <a:rPr lang="en-US" sz="2800" dirty="0" err="1"/>
              <a:t>cuda</a:t>
            </a:r>
            <a:r>
              <a:rPr lang="en-US" sz="2800" dirty="0"/>
              <a:t>…() calls</a:t>
            </a:r>
          </a:p>
          <a:p>
            <a:pPr lvl="1"/>
            <a:r>
              <a:rPr lang="en-US" sz="2400" dirty="0"/>
              <a:t>Kernel/requests are queued and processed in-order</a:t>
            </a:r>
          </a:p>
          <a:p>
            <a:pPr lvl="1"/>
            <a:r>
              <a:rPr lang="en-US" sz="2400" dirty="0"/>
              <a:t>Control returns to CPU immediately</a:t>
            </a:r>
          </a:p>
          <a:p>
            <a:pPr lvl="1"/>
            <a:endParaRPr lang="en-US" sz="2400" dirty="0"/>
          </a:p>
          <a:p>
            <a:r>
              <a:rPr lang="en-US" sz="2800" dirty="0"/>
              <a:t>Good if there is other work to be done</a:t>
            </a:r>
          </a:p>
          <a:p>
            <a:pPr lvl="1"/>
            <a:r>
              <a:rPr lang="en-US" sz="2400" dirty="0"/>
              <a:t>e.g., preparing for the next kernel invocation</a:t>
            </a:r>
          </a:p>
          <a:p>
            <a:pPr lvl="1"/>
            <a:endParaRPr lang="en-US" sz="2400" dirty="0"/>
          </a:p>
          <a:p>
            <a:r>
              <a:rPr lang="en-US" sz="2800" dirty="0"/>
              <a:t>Eventually, CPU must know when GPU is done</a:t>
            </a:r>
          </a:p>
          <a:p>
            <a:r>
              <a:rPr lang="en-US" sz="2800" dirty="0"/>
              <a:t>Then it can safely copy the GPU results</a:t>
            </a:r>
          </a:p>
          <a:p>
            <a:endParaRPr lang="en-US" sz="2800" dirty="0"/>
          </a:p>
          <a:p>
            <a:r>
              <a:rPr lang="en-US" sz="2800" dirty="0" err="1" smtClean="0">
                <a:latin typeface="Courier New" pitchFamily="49" charset="0"/>
              </a:rPr>
              <a:t>cudaThreadSynchronize</a:t>
            </a:r>
            <a:r>
              <a:rPr lang="en-US" sz="2800" dirty="0" smtClean="0">
                <a:latin typeface="Courier New" pitchFamily="49" charset="0"/>
              </a:rPr>
              <a:t> </a:t>
            </a:r>
            <a:r>
              <a:rPr lang="en-US" sz="2800" dirty="0">
                <a:latin typeface="Courier New" pitchFamily="49" charset="0"/>
              </a:rPr>
              <a:t>()</a:t>
            </a:r>
          </a:p>
          <a:p>
            <a:pPr lvl="1"/>
            <a:r>
              <a:rPr lang="en-US" sz="2400" dirty="0"/>
              <a:t>Block CPU until </a:t>
            </a:r>
            <a:r>
              <a:rPr lang="en-US" sz="2400" b="1" dirty="0"/>
              <a:t>all </a:t>
            </a:r>
            <a:r>
              <a:rPr lang="en-US" sz="2400" dirty="0"/>
              <a:t>preceding </a:t>
            </a:r>
            <a:r>
              <a:rPr lang="en-US" sz="2400" dirty="0" err="1"/>
              <a:t>cuda</a:t>
            </a:r>
            <a:r>
              <a:rPr lang="en-US" sz="2400" dirty="0"/>
              <a:t>…() and kernel requests have completed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8. Copy data from GPU to CPU &amp; 9. DeAllocate Memory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float *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d;</a:t>
            </a: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float *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h;</a:t>
            </a: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cudaMemCpy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((void *) 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h, 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			// DESTINATION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			  (void *) 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d, 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			// SOURCE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			 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sizeof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(float) * N, 	// #bytes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			 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cudaMemcpy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DeviceToHost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); // DIRECTION</a:t>
            </a: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cudaFree</a:t>
            </a: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(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d);</a:t>
            </a: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// display or process results here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free 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(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h);</a:t>
            </a: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The GPU Kernel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__global__ 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darradd</a:t>
            </a:r>
            <a:r>
              <a:rPr lang="en-US" sz="2400" b="1" dirty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(float *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d, 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float x,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N)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{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= 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blockIdx.x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* 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blockDim.x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+ </a:t>
            </a:r>
            <a:r>
              <a:rPr lang="en-US" sz="2400" b="1" dirty="0" err="1">
                <a:solidFill>
                  <a:schemeClr val="accent2"/>
                </a:solidFill>
                <a:latin typeface="Courier New" pitchFamily="49" charset="0"/>
              </a:rPr>
              <a:t>threadIdx.x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;</a:t>
            </a:r>
          </a:p>
          <a:p>
            <a:pPr>
              <a:buFontTx/>
              <a:buNone/>
            </a:pPr>
            <a:endParaRPr lang="en-US" sz="2400" dirty="0">
              <a:solidFill>
                <a:schemeClr val="accent2"/>
              </a:solidFill>
              <a:latin typeface="Courier New" pitchFamily="49" charset="0"/>
            </a:endParaRP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 if (</a:t>
            </a:r>
            <a:r>
              <a:rPr lang="en-US" sz="2400" dirty="0" err="1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 &lt; N) 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d[</a:t>
            </a:r>
            <a:r>
              <a:rPr lang="en-US" sz="2400" dirty="0" err="1" smtClean="0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] = </a:t>
            </a:r>
            <a:r>
              <a:rPr lang="en-US" sz="2400" dirty="0" smtClean="0">
                <a:solidFill>
                  <a:schemeClr val="accent2"/>
                </a:solidFill>
                <a:latin typeface="Courier New" pitchFamily="49" charset="0"/>
              </a:rPr>
              <a:t>d[</a:t>
            </a:r>
            <a:r>
              <a:rPr lang="en-US" sz="2400" dirty="0" err="1" smtClean="0">
                <a:solidFill>
                  <a:schemeClr val="accent2"/>
                </a:solidFill>
                <a:latin typeface="Courier New" pitchFamily="49" charset="0"/>
              </a:rPr>
              <a:t>i</a:t>
            </a: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] + x;</a:t>
            </a:r>
          </a:p>
          <a:p>
            <a:pPr>
              <a:buFontTx/>
              <a:buNone/>
            </a:pPr>
            <a:r>
              <a:rPr lang="en-US" sz="2400" dirty="0">
                <a:solidFill>
                  <a:schemeClr val="accent2"/>
                </a:solidFill>
                <a:latin typeface="Courier New" pitchFamily="49" charset="0"/>
              </a:rPr>
              <a:t>}</a:t>
            </a:r>
          </a:p>
          <a:p>
            <a:endParaRPr lang="en-US" dirty="0"/>
          </a:p>
          <a:p>
            <a:r>
              <a:rPr lang="en-US" sz="2400" b="1" dirty="0" err="1"/>
              <a:t>BlockIdx</a:t>
            </a:r>
            <a:r>
              <a:rPr lang="en-US" sz="2400" b="1" dirty="0"/>
              <a:t>:</a:t>
            </a:r>
            <a:r>
              <a:rPr lang="en-US" sz="2400" dirty="0"/>
              <a:t> Unique Block ID.</a:t>
            </a:r>
          </a:p>
          <a:p>
            <a:pPr lvl="1"/>
            <a:r>
              <a:rPr lang="en-US" sz="2000" dirty="0" smtClean="0"/>
              <a:t>Numerically </a:t>
            </a:r>
            <a:r>
              <a:rPr lang="en-US" sz="2000" dirty="0" err="1" smtClean="0"/>
              <a:t>asceding</a:t>
            </a:r>
            <a:r>
              <a:rPr lang="en-US" sz="2000" dirty="0" smtClean="0"/>
              <a:t>: 0, 1, …</a:t>
            </a:r>
          </a:p>
          <a:p>
            <a:r>
              <a:rPr lang="en-US" sz="2400" b="1" dirty="0" err="1" smtClean="0"/>
              <a:t>BlockDim</a:t>
            </a:r>
            <a:r>
              <a:rPr lang="en-US" sz="2400" b="1" dirty="0" smtClean="0"/>
              <a:t>:</a:t>
            </a:r>
            <a:r>
              <a:rPr lang="en-US" sz="2400" dirty="0" smtClean="0"/>
              <a:t> Dimensions of Block = how many threads it has</a:t>
            </a:r>
          </a:p>
          <a:p>
            <a:pPr lvl="1"/>
            <a:r>
              <a:rPr lang="en-US" sz="2000" dirty="0" err="1" smtClean="0"/>
              <a:t>BlockDim.x</a:t>
            </a:r>
            <a:r>
              <a:rPr lang="en-US" sz="2000" dirty="0" smtClean="0"/>
              <a:t>, </a:t>
            </a:r>
            <a:r>
              <a:rPr lang="en-US" sz="2000" dirty="0" err="1" smtClean="0"/>
              <a:t>BlockDim.y</a:t>
            </a:r>
            <a:r>
              <a:rPr lang="en-US" sz="2000" dirty="0" smtClean="0"/>
              <a:t>, </a:t>
            </a:r>
            <a:r>
              <a:rPr lang="en-US" sz="2000" dirty="0" err="1" smtClean="0"/>
              <a:t>BlockDim.z</a:t>
            </a:r>
            <a:endParaRPr lang="en-US" sz="2000" dirty="0" smtClean="0"/>
          </a:p>
          <a:p>
            <a:pPr lvl="1"/>
            <a:r>
              <a:rPr lang="en-US" sz="2000" dirty="0" smtClean="0"/>
              <a:t>Unused dimensions default to 0</a:t>
            </a:r>
          </a:p>
          <a:p>
            <a:r>
              <a:rPr lang="en-US" sz="2400" b="1" dirty="0" err="1" smtClean="0"/>
              <a:t>ThreadIdx</a:t>
            </a:r>
            <a:r>
              <a:rPr lang="en-US" sz="2400" b="1" dirty="0"/>
              <a:t>:</a:t>
            </a:r>
            <a:r>
              <a:rPr lang="en-US" sz="2400" dirty="0"/>
              <a:t> Unique per Block Index</a:t>
            </a:r>
          </a:p>
          <a:p>
            <a:pPr lvl="1"/>
            <a:r>
              <a:rPr lang="en-US" sz="2000" dirty="0"/>
              <a:t>0, 1, … </a:t>
            </a:r>
          </a:p>
          <a:p>
            <a:pPr lvl="1"/>
            <a:r>
              <a:rPr lang="en-US" sz="2000" dirty="0"/>
              <a:t>Per Block</a:t>
            </a:r>
          </a:p>
          <a:p>
            <a:endParaRPr lang="en-US" sz="2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CUDA Function Declarations</a:t>
            </a:r>
          </a:p>
        </p:txBody>
      </p:sp>
      <p:sp>
        <p:nvSpPr>
          <p:cNvPr id="36964" name="Rectangle 100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657600"/>
            <a:ext cx="8991600" cy="3200400"/>
          </a:xfrm>
        </p:spPr>
        <p:txBody>
          <a:bodyPr/>
          <a:lstStyle/>
          <a:p>
            <a:r>
              <a:rPr lang="en-US" sz="2800" dirty="0">
                <a:solidFill>
                  <a:srgbClr val="C00000"/>
                </a:solidFill>
              </a:rPr>
              <a:t>__global__ </a:t>
            </a:r>
            <a:r>
              <a:rPr lang="en-US" sz="2800" dirty="0"/>
              <a:t>defines a kernel function</a:t>
            </a:r>
          </a:p>
          <a:p>
            <a:pPr lvl="1"/>
            <a:r>
              <a:rPr lang="en-US" sz="2400" dirty="0"/>
              <a:t>Must return void</a:t>
            </a:r>
          </a:p>
          <a:p>
            <a:pPr lvl="1"/>
            <a:r>
              <a:rPr lang="en-US" sz="2400" dirty="0"/>
              <a:t>Can only call __device__ functions</a:t>
            </a:r>
          </a:p>
          <a:p>
            <a:r>
              <a:rPr lang="en-US" sz="2800" dirty="0">
                <a:solidFill>
                  <a:srgbClr val="C00000"/>
                </a:solidFill>
              </a:rPr>
              <a:t>__device__ </a:t>
            </a:r>
            <a:r>
              <a:rPr lang="en-US" sz="2800" dirty="0"/>
              <a:t>and </a:t>
            </a:r>
            <a:r>
              <a:rPr lang="en-US" sz="2800" dirty="0">
                <a:solidFill>
                  <a:srgbClr val="C00000"/>
                </a:solidFill>
              </a:rPr>
              <a:t>__host__ </a:t>
            </a:r>
            <a:r>
              <a:rPr lang="en-US" sz="2800" dirty="0"/>
              <a:t>can be used </a:t>
            </a:r>
            <a:r>
              <a:rPr lang="en-US" sz="2800" dirty="0" smtClean="0"/>
              <a:t>together</a:t>
            </a:r>
          </a:p>
          <a:p>
            <a:pPr lvl="1"/>
            <a:r>
              <a:rPr lang="en-US" sz="2400" dirty="0" smtClean="0"/>
              <a:t>Two difference versions generated</a:t>
            </a:r>
            <a:endParaRPr lang="en-US" sz="2400" dirty="0"/>
          </a:p>
        </p:txBody>
      </p:sp>
      <p:graphicFrame>
        <p:nvGraphicFramePr>
          <p:cNvPr id="36967" name="Group 103"/>
          <p:cNvGraphicFramePr>
            <a:graphicFrameLocks noGrp="1"/>
          </p:cNvGraphicFramePr>
          <p:nvPr>
            <p:ph sz="half" idx="2"/>
          </p:nvPr>
        </p:nvGraphicFramePr>
        <p:xfrm>
          <a:off x="0" y="381000"/>
          <a:ext cx="9144000" cy="2971800"/>
        </p:xfrm>
        <a:graphic>
          <a:graphicData uri="http://schemas.openxmlformats.org/drawingml/2006/table">
            <a:tbl>
              <a:tblPr/>
              <a:tblGrid>
                <a:gridCol w="5638800"/>
                <a:gridCol w="1524000"/>
                <a:gridCol w="1981200"/>
              </a:tblGrid>
              <a:tr h="111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Executed on the: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Only callable from the: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urier New" pitchFamily="49" charset="0"/>
                        </a:rPr>
                        <a:t>__device__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float DeviceFunc()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urier New" pitchFamily="49" charset="0"/>
                        </a:rPr>
                        <a:t>__global__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void  KernelFunc()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urier New" pitchFamily="49" charset="0"/>
                        </a:rPr>
                        <a:t>__host__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  float HostFunc()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914" name="Text Box 50"/>
          <p:cNvSpPr txBox="1">
            <a:spLocks noChangeArrowheads="1"/>
          </p:cNvSpPr>
          <p:nvPr/>
        </p:nvSpPr>
        <p:spPr bwMode="auto">
          <a:xfrm>
            <a:off x="1203325" y="7985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2209800"/>
            <a:ext cx="9144000" cy="434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228600" y="41910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228600" y="4724400"/>
            <a:ext cx="8305800" cy="3810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228600" y="55626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228600" y="3352800"/>
            <a:ext cx="8305800" cy="381000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533400"/>
            <a:ext cx="9144000" cy="16764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My first CUDA Program</a:t>
            </a:r>
            <a:endParaRPr lang="en-US" dirty="0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28600" y="609600"/>
            <a:ext cx="86106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__global__ void </a:t>
            </a:r>
            <a:r>
              <a:rPr lang="en-US" dirty="0" err="1"/>
              <a:t>arradd</a:t>
            </a:r>
            <a:r>
              <a:rPr lang="en-US" dirty="0"/>
              <a:t> (float *a, float f, </a:t>
            </a:r>
            <a:r>
              <a:rPr lang="en-US" dirty="0" err="1"/>
              <a:t>int</a:t>
            </a:r>
            <a:r>
              <a:rPr lang="en-US" dirty="0"/>
              <a:t> N)</a:t>
            </a:r>
          </a:p>
          <a:p>
            <a:r>
              <a:rPr lang="en-US" dirty="0"/>
              <a:t> {</a:t>
            </a:r>
          </a:p>
          <a:p>
            <a:r>
              <a:rPr lang="en-US" dirty="0"/>
              <a:t>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b="1" dirty="0" err="1"/>
              <a:t>blockIdx</a:t>
            </a:r>
            <a:r>
              <a:rPr lang="en-US" dirty="0" err="1"/>
              <a:t>.x</a:t>
            </a:r>
            <a:r>
              <a:rPr lang="en-US" dirty="0"/>
              <a:t> * </a:t>
            </a:r>
            <a:r>
              <a:rPr lang="en-US" b="1" dirty="0" err="1"/>
              <a:t>blockDim</a:t>
            </a:r>
            <a:r>
              <a:rPr lang="en-US" dirty="0" err="1"/>
              <a:t>.x</a:t>
            </a:r>
            <a:r>
              <a:rPr lang="en-US" dirty="0"/>
              <a:t> + </a:t>
            </a:r>
            <a:r>
              <a:rPr lang="en-US" b="1" dirty="0" err="1"/>
              <a:t>threadIdx</a:t>
            </a:r>
            <a:r>
              <a:rPr lang="en-US" dirty="0" err="1"/>
              <a:t>.x</a:t>
            </a:r>
            <a:r>
              <a:rPr lang="en-US" dirty="0"/>
              <a:t>;</a:t>
            </a:r>
          </a:p>
          <a:p>
            <a:r>
              <a:rPr lang="en-US" dirty="0"/>
              <a:t>  if (</a:t>
            </a:r>
            <a:r>
              <a:rPr lang="en-US" dirty="0" err="1"/>
              <a:t>i</a:t>
            </a:r>
            <a:r>
              <a:rPr lang="en-US" dirty="0"/>
              <a:t> &lt; N) a[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+ float;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float </a:t>
            </a:r>
            <a:r>
              <a:rPr lang="en-US" dirty="0" smtClean="0"/>
              <a:t>h[N</a:t>
            </a:r>
            <a:r>
              <a:rPr lang="en-US" dirty="0"/>
              <a:t>];</a:t>
            </a:r>
          </a:p>
          <a:p>
            <a:r>
              <a:rPr lang="en-US" dirty="0"/>
              <a:t>  float *</a:t>
            </a:r>
            <a:r>
              <a:rPr lang="en-US" dirty="0" smtClean="0"/>
              <a:t>d;</a:t>
            </a:r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cudaMalloc</a:t>
            </a:r>
            <a:r>
              <a:rPr lang="en-US" dirty="0"/>
              <a:t> ((void **) </a:t>
            </a:r>
            <a:r>
              <a:rPr lang="en-US" dirty="0" smtClean="0"/>
              <a:t>&amp;d</a:t>
            </a:r>
            <a:r>
              <a:rPr lang="en-US" dirty="0"/>
              <a:t>, SIZE);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cudaMemcpy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d, h, </a:t>
            </a:r>
            <a:r>
              <a:rPr lang="en-US" dirty="0"/>
              <a:t>SIZE, </a:t>
            </a:r>
            <a:r>
              <a:rPr lang="en-US" dirty="0" err="1"/>
              <a:t>cudaMemcpyHostToDevice</a:t>
            </a:r>
            <a:r>
              <a:rPr lang="en-US" dirty="0"/>
              <a:t>));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arradd</a:t>
            </a:r>
            <a:r>
              <a:rPr lang="en-US" dirty="0"/>
              <a:t> &lt;&lt;&lt; </a:t>
            </a:r>
            <a:r>
              <a:rPr lang="en-US" dirty="0" err="1"/>
              <a:t>n_blocks</a:t>
            </a:r>
            <a:r>
              <a:rPr lang="en-US" dirty="0"/>
              <a:t>, </a:t>
            </a:r>
            <a:r>
              <a:rPr lang="en-US" dirty="0" err="1"/>
              <a:t>block_size</a:t>
            </a:r>
            <a:r>
              <a:rPr lang="en-US" dirty="0"/>
              <a:t> &gt;&gt;&gt; (</a:t>
            </a:r>
            <a:r>
              <a:rPr lang="en-US" dirty="0" err="1"/>
              <a:t>d_a</a:t>
            </a:r>
            <a:r>
              <a:rPr lang="en-US" dirty="0"/>
              <a:t>, 10.0, N);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 smtClean="0"/>
              <a:t>cudaDeviceSynchronize</a:t>
            </a:r>
            <a:r>
              <a:rPr lang="en-US" dirty="0" smtClean="0"/>
              <a:t> </a:t>
            </a:r>
            <a:r>
              <a:rPr lang="en-US" dirty="0"/>
              <a:t>();</a:t>
            </a:r>
          </a:p>
          <a:p>
            <a:r>
              <a:rPr lang="en-US" dirty="0"/>
              <a:t>  </a:t>
            </a:r>
            <a:r>
              <a:rPr lang="en-US" dirty="0" err="1"/>
              <a:t>cudaMemcpy</a:t>
            </a:r>
            <a:r>
              <a:rPr lang="en-US" dirty="0"/>
              <a:t> (</a:t>
            </a:r>
            <a:r>
              <a:rPr lang="en-US" dirty="0" smtClean="0"/>
              <a:t>h, d, </a:t>
            </a:r>
            <a:r>
              <a:rPr lang="en-US" dirty="0"/>
              <a:t>SIZE, </a:t>
            </a:r>
            <a:r>
              <a:rPr lang="en-US" dirty="0" err="1"/>
              <a:t>cudaMemcpyDeviceToHost</a:t>
            </a:r>
            <a:r>
              <a:rPr lang="en-US" dirty="0"/>
              <a:t>));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cudaFree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a_d</a:t>
            </a:r>
            <a:r>
              <a:rPr lang="en-US" dirty="0" smtClean="0"/>
              <a:t>);</a:t>
            </a:r>
            <a:endParaRPr lang="en-US" dirty="0"/>
          </a:p>
          <a:p>
            <a:r>
              <a:rPr lang="en-US" dirty="0"/>
              <a:t>}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512050" y="914400"/>
            <a:ext cx="1174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GPU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7512050" y="2590800"/>
            <a:ext cx="114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CPU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Then Copy to GPU</a:t>
            </a:r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1524000"/>
            <a:ext cx="22098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CPU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81000" y="3505200"/>
            <a:ext cx="3200400" cy="2438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Memory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905000" y="28956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5181600" y="1600200"/>
            <a:ext cx="2209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00600" y="3581400"/>
            <a:ext cx="3200400" cy="12954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 Memory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324600" y="29718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200400" y="2616200"/>
            <a:ext cx="1981200" cy="9652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288" y="128"/>
              </a:cxn>
              <a:cxn ang="0">
                <a:pos x="816" y="80"/>
              </a:cxn>
              <a:cxn ang="0">
                <a:pos x="1248" y="608"/>
              </a:cxn>
            </a:cxnLst>
            <a:rect l="0" t="0" r="r" b="b"/>
            <a:pathLst>
              <a:path w="1248" h="608">
                <a:moveTo>
                  <a:pt x="0" y="560"/>
                </a:moveTo>
                <a:cubicBezTo>
                  <a:pt x="76" y="384"/>
                  <a:pt x="152" y="208"/>
                  <a:pt x="288" y="128"/>
                </a:cubicBezTo>
                <a:cubicBezTo>
                  <a:pt x="424" y="48"/>
                  <a:pt x="656" y="0"/>
                  <a:pt x="816" y="80"/>
                </a:cubicBezTo>
                <a:cubicBezTo>
                  <a:pt x="976" y="160"/>
                  <a:pt x="1112" y="384"/>
                  <a:pt x="1248" y="608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 bwMode="auto">
          <a:xfrm>
            <a:off x="2971800" y="3657600"/>
            <a:ext cx="533400" cy="20574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876800" y="3657600"/>
            <a:ext cx="1524000" cy="10668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high-performance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Programmer managed Scratchpad memory</a:t>
            </a:r>
          </a:p>
          <a:p>
            <a:pPr lvl="1"/>
            <a:r>
              <a:rPr lang="en-US" dirty="0" smtClean="0"/>
              <a:t>Bring data in from global memory</a:t>
            </a:r>
          </a:p>
          <a:p>
            <a:pPr lvl="1"/>
            <a:r>
              <a:rPr lang="en-US" dirty="0" smtClean="0"/>
              <a:t>Reuse</a:t>
            </a:r>
          </a:p>
          <a:p>
            <a:pPr lvl="1"/>
            <a:r>
              <a:rPr lang="en-US" dirty="0" smtClean="0"/>
              <a:t>16KB or </a:t>
            </a:r>
            <a:r>
              <a:rPr lang="en-US" dirty="0" smtClean="0"/>
              <a:t>36KB/banked (GTX480/GTX780)</a:t>
            </a:r>
          </a:p>
          <a:p>
            <a:pPr lvl="1"/>
            <a:r>
              <a:rPr lang="en-US" dirty="0" smtClean="0"/>
              <a:t>96KB (GTX980)</a:t>
            </a:r>
            <a:endParaRPr lang="en-US" dirty="0" smtClean="0"/>
          </a:p>
          <a:p>
            <a:pPr lvl="1"/>
            <a:r>
              <a:rPr lang="en-US" dirty="0" smtClean="0"/>
              <a:t>Accessed in parallel by 32 threads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“shared memory”</a:t>
            </a:r>
          </a:p>
          <a:p>
            <a:pPr lvl="1"/>
            <a:endParaRPr lang="en-US" dirty="0" smtClean="0">
              <a:solidFill>
                <a:schemeClr val="accent6"/>
              </a:solidFill>
            </a:endParaRPr>
          </a:p>
          <a:p>
            <a:r>
              <a:rPr lang="en-US" dirty="0" smtClean="0"/>
              <a:t>Programmer needs to:</a:t>
            </a:r>
          </a:p>
          <a:p>
            <a:pPr lvl="1"/>
            <a:r>
              <a:rPr lang="en-US" dirty="0" smtClean="0"/>
              <a:t>Decide what to bring and when</a:t>
            </a:r>
          </a:p>
          <a:p>
            <a:pPr lvl="1"/>
            <a:r>
              <a:rPr lang="en-US" dirty="0" smtClean="0"/>
              <a:t>Decide which thread accesses what and when</a:t>
            </a:r>
          </a:p>
          <a:p>
            <a:pPr lvl="1"/>
            <a:r>
              <a:rPr lang="en-US" dirty="0" smtClean="0"/>
              <a:t>Coordination paramount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high-performance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Global memory accesses</a:t>
            </a:r>
          </a:p>
          <a:p>
            <a:pPr lvl="1"/>
            <a:r>
              <a:rPr lang="en-US" dirty="0" smtClean="0"/>
              <a:t>32 threads access memory together</a:t>
            </a:r>
          </a:p>
          <a:p>
            <a:pPr lvl="1"/>
            <a:r>
              <a:rPr lang="en-US" dirty="0" smtClean="0"/>
              <a:t>Can coalesce into a single reference</a:t>
            </a:r>
          </a:p>
          <a:p>
            <a:pPr lvl="1"/>
            <a:r>
              <a:rPr lang="en-US" dirty="0" smtClean="0"/>
              <a:t>E.g., a[</a:t>
            </a:r>
            <a:r>
              <a:rPr lang="en-US" dirty="0" err="1" smtClean="0"/>
              <a:t>threadID</a:t>
            </a:r>
            <a:r>
              <a:rPr lang="en-US" dirty="0" smtClean="0"/>
              <a:t>] works well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Control flow</a:t>
            </a:r>
          </a:p>
          <a:p>
            <a:pPr lvl="1"/>
            <a:r>
              <a:rPr lang="en-US" dirty="0" smtClean="0"/>
              <a:t>32 threads run together</a:t>
            </a:r>
          </a:p>
          <a:p>
            <a:pPr lvl="1"/>
            <a:r>
              <a:rPr lang="en-US" dirty="0" smtClean="0"/>
              <a:t>If they diverge there is a performance penalty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Texture cache (GTX480/GTX780)</a:t>
            </a:r>
          </a:p>
          <a:p>
            <a:pPr lvl="1"/>
            <a:r>
              <a:rPr lang="en-US" dirty="0"/>
              <a:t>When you think there is locality</a:t>
            </a:r>
          </a:p>
          <a:p>
            <a:pPr lvl="1"/>
            <a:r>
              <a:rPr lang="en-US" dirty="0"/>
              <a:t>Cached in GTX980 </a:t>
            </a:r>
          </a:p>
          <a:p>
            <a:endParaRPr lang="en-US" dirty="0" smtClean="0"/>
          </a:p>
          <a:p>
            <a:r>
              <a:rPr lang="en-US" dirty="0" smtClean="0"/>
              <a:t>Interpolation for free</a:t>
            </a:r>
          </a:p>
          <a:p>
            <a:pPr lvl="1"/>
            <a:r>
              <a:rPr lang="en-US" dirty="0" smtClean="0"/>
              <a:t>Given two values (x, y) and (</a:t>
            </a:r>
            <a:r>
              <a:rPr lang="en-US" dirty="0" err="1" smtClean="0"/>
              <a:t>x’,y</a:t>
            </a:r>
            <a:r>
              <a:rPr lang="en-US" dirty="0" smtClean="0"/>
              <a:t>’) </a:t>
            </a:r>
          </a:p>
          <a:p>
            <a:pPr lvl="1"/>
            <a:r>
              <a:rPr lang="en-US" dirty="0" smtClean="0"/>
              <a:t>You can ask for (X,Y) between [</a:t>
            </a:r>
            <a:r>
              <a:rPr lang="en-US" dirty="0" err="1" smtClean="0"/>
              <a:t>x,x</a:t>
            </a:r>
            <a:r>
              <a:rPr lang="en-US" dirty="0" smtClean="0"/>
              <a:t>’] and [</a:t>
            </a:r>
            <a:r>
              <a:rPr lang="en-US" dirty="0" err="1" smtClean="0"/>
              <a:t>y,y</a:t>
            </a:r>
            <a:r>
              <a:rPr lang="en-US" dirty="0" smtClean="0"/>
              <a:t>’]</a:t>
            </a:r>
          </a:p>
          <a:p>
            <a:endParaRPr lang="en-US" dirty="0"/>
          </a:p>
          <a:p>
            <a:r>
              <a:rPr lang="en-US" dirty="0" smtClean="0"/>
              <a:t>Scaling:</a:t>
            </a:r>
          </a:p>
          <a:p>
            <a:pPr lvl="1"/>
            <a:r>
              <a:rPr lang="en-US" dirty="0" smtClean="0"/>
              <a:t>Can use normalized coordinates [0,1]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0381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Numerical 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Can do FP</a:t>
            </a:r>
          </a:p>
          <a:p>
            <a:pPr lvl="1"/>
            <a:r>
              <a:rPr lang="en-US" sz="2400" dirty="0" smtClean="0"/>
              <a:t>Mostly OK some minor </a:t>
            </a:r>
            <a:r>
              <a:rPr lang="en-US" sz="2400" dirty="0" smtClean="0"/>
              <a:t>discrepancies (older0</a:t>
            </a:r>
          </a:p>
          <a:p>
            <a:pPr lvl="1"/>
            <a:r>
              <a:rPr lang="en-US" sz="2400" dirty="0" smtClean="0"/>
              <a:t>No issues with GTX980/GTX780</a:t>
            </a:r>
            <a:endParaRPr lang="en-US" sz="2400" dirty="0" smtClean="0"/>
          </a:p>
          <a:p>
            <a:r>
              <a:rPr lang="en-US" sz="2800" dirty="0" smtClean="0"/>
              <a:t>Can do DP </a:t>
            </a:r>
          </a:p>
          <a:p>
            <a:pPr lvl="1"/>
            <a:r>
              <a:rPr lang="en-US" sz="2400" dirty="0" smtClean="0"/>
              <a:t>1/8 the </a:t>
            </a:r>
            <a:r>
              <a:rPr lang="en-US" sz="2400" dirty="0" smtClean="0"/>
              <a:t>bandwidth (older)</a:t>
            </a:r>
            <a:endParaRPr lang="en-US" sz="2400" dirty="0" smtClean="0"/>
          </a:p>
          <a:p>
            <a:pPr lvl="1"/>
            <a:r>
              <a:rPr lang="en-US" sz="2400" dirty="0" smtClean="0"/>
              <a:t>GTX980 </a:t>
            </a:r>
            <a:r>
              <a:rPr lang="en-US" sz="2400" b="1" dirty="0" smtClean="0"/>
              <a:t>1/32</a:t>
            </a:r>
            <a:r>
              <a:rPr lang="en-US" sz="2400" dirty="0" smtClean="0"/>
              <a:t> (need to double-check this)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r>
              <a:rPr lang="en-US" sz="2800" dirty="0" smtClean="0"/>
              <a:t>Mixed methods</a:t>
            </a:r>
          </a:p>
          <a:p>
            <a:pPr lvl="1"/>
            <a:r>
              <a:rPr lang="en-US" sz="2400" dirty="0" smtClean="0"/>
              <a:t>Break numbers into two single-precision values</a:t>
            </a:r>
          </a:p>
          <a:p>
            <a:endParaRPr lang="en-US" sz="2800" dirty="0" smtClean="0"/>
          </a:p>
          <a:p>
            <a:r>
              <a:rPr lang="en-US" sz="2800" dirty="0" smtClean="0"/>
              <a:t>Older: Must </a:t>
            </a:r>
            <a:r>
              <a:rPr lang="en-US" sz="2800" dirty="0" smtClean="0"/>
              <a:t>carefully check for stability/correctness</a:t>
            </a:r>
          </a:p>
          <a:p>
            <a:r>
              <a:rPr lang="en-US" sz="2800" dirty="0" smtClean="0"/>
              <a:t>Is </a:t>
            </a:r>
            <a:r>
              <a:rPr lang="en-US" sz="2800" dirty="0" smtClean="0"/>
              <a:t>better w/ </a:t>
            </a:r>
            <a:r>
              <a:rPr lang="en-US" sz="2800" dirty="0" smtClean="0"/>
              <a:t>current </a:t>
            </a:r>
            <a:r>
              <a:rPr lang="en-US" sz="2800" dirty="0" smtClean="0"/>
              <a:t>generation </a:t>
            </a:r>
            <a:r>
              <a:rPr lang="en-US" sz="2800" dirty="0" smtClean="0"/>
              <a:t>hardware</a:t>
            </a:r>
            <a:endParaRPr lang="en-US" sz="2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 GPUs really that much faster than CPUs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50x – 200x speedups typically reported</a:t>
            </a:r>
          </a:p>
          <a:p>
            <a:endParaRPr lang="en-US" dirty="0" smtClean="0"/>
          </a:p>
          <a:p>
            <a:r>
              <a:rPr lang="en-US" dirty="0" smtClean="0"/>
              <a:t>“Recent” </a:t>
            </a:r>
            <a:r>
              <a:rPr lang="en-US" dirty="0" smtClean="0"/>
              <a:t>work found</a:t>
            </a:r>
          </a:p>
          <a:p>
            <a:pPr lvl="1"/>
            <a:r>
              <a:rPr lang="en-US" dirty="0" smtClean="0"/>
              <a:t>Not enough effort goes into optimizing code for CPUs</a:t>
            </a:r>
          </a:p>
          <a:p>
            <a:pPr lvl="1"/>
            <a:r>
              <a:rPr lang="en-US" dirty="0" smtClean="0"/>
              <a:t>Intel paper (ISCA 2010)</a:t>
            </a:r>
          </a:p>
          <a:p>
            <a:pPr lvl="2"/>
            <a:r>
              <a:rPr lang="en-US" dirty="0" smtClean="0">
                <a:hlinkClick r:id="rId2"/>
              </a:rPr>
              <a:t>http://portal.acm.org/ft_gateway.cfm?id=1816021&amp;type=pdf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But:</a:t>
            </a:r>
          </a:p>
          <a:p>
            <a:pPr lvl="1"/>
            <a:r>
              <a:rPr lang="en-US" dirty="0" smtClean="0"/>
              <a:t>The learning curve and expertise needed for CPUs is much larger</a:t>
            </a:r>
          </a:p>
          <a:p>
            <a:pPr lvl="1"/>
            <a:r>
              <a:rPr lang="en-US" dirty="0" smtClean="0"/>
              <a:t>Then, so is the potential and flexibility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Programming Massively Parallel Processors: A Hands-on Approach </a:t>
            </a:r>
            <a:r>
              <a:rPr lang="en-US" sz="2400" dirty="0"/>
              <a:t>Paperback</a:t>
            </a:r>
            <a:r>
              <a:rPr lang="en-US" sz="2400" b="1" dirty="0"/>
              <a:t> </a:t>
            </a:r>
            <a:r>
              <a:rPr lang="en-US" sz="2400" dirty="0"/>
              <a:t>– Dec 14 2012</a:t>
            </a:r>
            <a:endParaRPr lang="en-US" sz="2400" b="1" dirty="0"/>
          </a:p>
          <a:p>
            <a:r>
              <a:rPr lang="en-US" sz="2400" dirty="0"/>
              <a:t>by </a:t>
            </a:r>
            <a:r>
              <a:rPr lang="en-US" sz="2400" dirty="0">
                <a:hlinkClick r:id="rId2"/>
              </a:rPr>
              <a:t>David B. Kirk</a:t>
            </a:r>
            <a:r>
              <a:rPr lang="en-US" sz="2400" dirty="0"/>
              <a:t> (Author), </a:t>
            </a:r>
            <a:r>
              <a:rPr lang="en-US" sz="2400" dirty="0">
                <a:hlinkClick r:id="rId3"/>
              </a:rPr>
              <a:t>Wen-</a:t>
            </a:r>
            <a:r>
              <a:rPr lang="en-US" sz="2400" dirty="0" err="1">
                <a:hlinkClick r:id="rId3"/>
              </a:rPr>
              <a:t>mei</a:t>
            </a:r>
            <a:r>
              <a:rPr lang="en-US" sz="2400" dirty="0">
                <a:hlinkClick r:id="rId3"/>
              </a:rPr>
              <a:t> W. </a:t>
            </a:r>
            <a:r>
              <a:rPr lang="en-US" sz="2400" dirty="0" err="1">
                <a:hlinkClick r:id="rId3"/>
              </a:rPr>
              <a:t>Hwu</a:t>
            </a:r>
            <a:r>
              <a:rPr lang="en-US" sz="2400" dirty="0"/>
              <a:t> (Author)</a:t>
            </a:r>
          </a:p>
          <a:p>
            <a:pPr lvl="1"/>
            <a:endParaRPr lang="en-US" sz="1600" dirty="0" smtClean="0"/>
          </a:p>
          <a:p>
            <a:r>
              <a:rPr lang="en-US" sz="2400" b="1" dirty="0"/>
              <a:t>Heterogeneous Computing with OpenCL 2.0  </a:t>
            </a:r>
            <a:r>
              <a:rPr lang="en-US" sz="2400" dirty="0"/>
              <a:t>– May 18 2015</a:t>
            </a:r>
            <a:endParaRPr lang="en-US" sz="2400" b="1" dirty="0"/>
          </a:p>
          <a:p>
            <a:r>
              <a:rPr lang="en-US" sz="2400" dirty="0"/>
              <a:t>by </a:t>
            </a:r>
            <a:r>
              <a:rPr lang="en-US" sz="2400" dirty="0">
                <a:hlinkClick r:id="rId4"/>
              </a:rPr>
              <a:t>David R. </a:t>
            </a:r>
            <a:r>
              <a:rPr lang="en-US" sz="2400" dirty="0" err="1">
                <a:hlinkClick r:id="rId4"/>
              </a:rPr>
              <a:t>Kaeli</a:t>
            </a:r>
            <a:r>
              <a:rPr lang="en-US" sz="2400" dirty="0"/>
              <a:t> (Author), </a:t>
            </a:r>
            <a:r>
              <a:rPr lang="en-US" sz="2400" dirty="0" err="1">
                <a:hlinkClick r:id="rId5"/>
              </a:rPr>
              <a:t>Perhaad</a:t>
            </a:r>
            <a:r>
              <a:rPr lang="en-US" sz="2400" dirty="0">
                <a:hlinkClick r:id="rId5"/>
              </a:rPr>
              <a:t> Mistry</a:t>
            </a:r>
            <a:r>
              <a:rPr lang="en-US" sz="2400" dirty="0"/>
              <a:t> (Author), </a:t>
            </a:r>
            <a:r>
              <a:rPr lang="en-US" sz="2400" dirty="0">
                <a:hlinkClick r:id="rId6"/>
              </a:rPr>
              <a:t>Dana </a:t>
            </a:r>
            <a:r>
              <a:rPr lang="en-US" sz="2400" dirty="0" err="1">
                <a:hlinkClick r:id="rId6"/>
              </a:rPr>
              <a:t>Schaa</a:t>
            </a:r>
            <a:r>
              <a:rPr lang="en-US" sz="2400" dirty="0"/>
              <a:t> (Author), </a:t>
            </a:r>
            <a:r>
              <a:rPr lang="en-US" sz="2400" dirty="0">
                <a:hlinkClick r:id="rId7"/>
              </a:rPr>
              <a:t>Dong Ping Zhang</a:t>
            </a:r>
            <a:r>
              <a:rPr lang="en-US" sz="2400" dirty="0"/>
              <a:t> (Author)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We’ll cover CUDA for </a:t>
            </a:r>
            <a:r>
              <a:rPr lang="en-US" sz="2000" b="1" dirty="0" smtClean="0"/>
              <a:t>GTX980</a:t>
            </a:r>
            <a:endParaRPr lang="en-US" sz="2000" b="1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Checking for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cudaSuccess</a:t>
            </a:r>
            <a:r>
              <a:rPr lang="en-US" dirty="0" smtClean="0"/>
              <a:t> variable</a:t>
            </a:r>
          </a:p>
          <a:p>
            <a:r>
              <a:rPr lang="en-US" dirty="0" err="1" smtClean="0"/>
              <a:t>cudaPeekAtLastError</a:t>
            </a:r>
            <a:r>
              <a:rPr lang="en-US" dirty="0" smtClean="0"/>
              <a:t>(void):</a:t>
            </a:r>
          </a:p>
          <a:p>
            <a:pPr lvl="1"/>
            <a:r>
              <a:rPr lang="en-US" dirty="0" smtClean="0"/>
              <a:t>Returns the last error</a:t>
            </a:r>
          </a:p>
          <a:p>
            <a:pPr lvl="1"/>
            <a:r>
              <a:rPr lang="en-US" dirty="0" smtClean="0"/>
              <a:t>Does not change the </a:t>
            </a:r>
            <a:r>
              <a:rPr lang="en-US" dirty="0" err="1" smtClean="0"/>
              <a:t>cudaSuccess</a:t>
            </a:r>
            <a:r>
              <a:rPr lang="en-US" dirty="0" smtClean="0"/>
              <a:t> value</a:t>
            </a:r>
          </a:p>
          <a:p>
            <a:r>
              <a:rPr lang="en-US" dirty="0" err="1" smtClean="0"/>
              <a:t>cudaGetLastError</a:t>
            </a:r>
            <a:r>
              <a:rPr lang="en-US" dirty="0" smtClean="0"/>
              <a:t>(void0</a:t>
            </a:r>
          </a:p>
          <a:p>
            <a:pPr lvl="1"/>
            <a:r>
              <a:rPr lang="en-US" dirty="0" smtClean="0"/>
              <a:t>Returns the error status</a:t>
            </a:r>
          </a:p>
          <a:p>
            <a:pPr lvl="1"/>
            <a:r>
              <a:rPr lang="en-US" dirty="0" smtClean="0"/>
              <a:t>Clears it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3305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#define </a:t>
            </a:r>
            <a:r>
              <a:rPr lang="en-US" sz="2000" b="1" dirty="0" err="1" smtClean="0"/>
              <a:t>gpuErrchk</a:t>
            </a:r>
            <a:r>
              <a:rPr lang="en-US" sz="2000" dirty="0" smtClean="0"/>
              <a:t>(</a:t>
            </a:r>
            <a:r>
              <a:rPr lang="en-US" sz="2000" dirty="0" err="1" smtClean="0"/>
              <a:t>rv</a:t>
            </a:r>
            <a:r>
              <a:rPr lang="en-US" sz="2000" dirty="0" smtClean="0"/>
              <a:t>) </a:t>
            </a:r>
            <a:r>
              <a:rPr lang="en-US" sz="2000" dirty="0"/>
              <a:t>{ </a:t>
            </a:r>
            <a:r>
              <a:rPr lang="en-US" sz="2000" b="1" dirty="0" err="1"/>
              <a:t>gpuAssert</a:t>
            </a:r>
            <a:r>
              <a:rPr lang="en-US" sz="2000" dirty="0" smtClean="0"/>
              <a:t>((</a:t>
            </a:r>
            <a:r>
              <a:rPr lang="en-US" sz="2000" dirty="0" err="1" smtClean="0"/>
              <a:t>rv</a:t>
            </a:r>
            <a:r>
              <a:rPr lang="en-US" sz="2000" dirty="0" smtClean="0"/>
              <a:t>), </a:t>
            </a:r>
            <a:r>
              <a:rPr lang="en-US" sz="2000" dirty="0"/>
              <a:t>__FILE__, __LINE__); }</a:t>
            </a:r>
          </a:p>
          <a:p>
            <a:pPr marL="0" indent="0">
              <a:buNone/>
            </a:pPr>
            <a:r>
              <a:rPr lang="en-US" sz="2000" dirty="0"/>
              <a:t>inline void </a:t>
            </a:r>
            <a:r>
              <a:rPr lang="en-US" sz="2000" b="1" dirty="0" err="1"/>
              <a:t>gpuAssert</a:t>
            </a:r>
            <a:r>
              <a:rPr lang="en-US" sz="2000" dirty="0"/>
              <a:t>(</a:t>
            </a:r>
            <a:r>
              <a:rPr lang="en-US" sz="2000" dirty="0" err="1"/>
              <a:t>cudaError_t</a:t>
            </a:r>
            <a:r>
              <a:rPr lang="en-US" sz="2000" dirty="0"/>
              <a:t> code, </a:t>
            </a:r>
            <a:r>
              <a:rPr lang="en-US" sz="2000" dirty="0" err="1"/>
              <a:t>const</a:t>
            </a:r>
            <a:r>
              <a:rPr lang="en-US" sz="2000" dirty="0"/>
              <a:t> char *file, </a:t>
            </a:r>
            <a:r>
              <a:rPr lang="en-US" sz="2000" dirty="0" err="1"/>
              <a:t>int</a:t>
            </a:r>
            <a:r>
              <a:rPr lang="en-US" sz="2000" dirty="0"/>
              <a:t> line, bool abort=true)</a:t>
            </a:r>
          </a:p>
          <a:p>
            <a:pPr marL="0" indent="0">
              <a:buNone/>
            </a:pPr>
            <a:r>
              <a:rPr lang="en-US" sz="2000" dirty="0"/>
              <a:t>{</a:t>
            </a:r>
          </a:p>
          <a:p>
            <a:pPr marL="0" indent="0">
              <a:buNone/>
            </a:pPr>
            <a:r>
              <a:rPr lang="en-US" sz="2000" dirty="0"/>
              <a:t>   if (code != </a:t>
            </a:r>
            <a:r>
              <a:rPr lang="en-US" sz="2000" dirty="0" err="1"/>
              <a:t>cudaSuccess</a:t>
            </a:r>
            <a:r>
              <a:rPr lang="en-US" sz="2000" dirty="0"/>
              <a:t>) </a:t>
            </a:r>
          </a:p>
          <a:p>
            <a:pPr marL="0" indent="0">
              <a:buNone/>
            </a:pPr>
            <a:r>
              <a:rPr lang="en-US" sz="2000" dirty="0"/>
              <a:t>   {</a:t>
            </a:r>
          </a:p>
          <a:p>
            <a:pPr marL="0" indent="0">
              <a:buNone/>
            </a:pPr>
            <a:r>
              <a:rPr lang="en-US" sz="2000" dirty="0"/>
              <a:t>      </a:t>
            </a:r>
            <a:r>
              <a:rPr lang="en-US" sz="2000" dirty="0" err="1"/>
              <a:t>fprintf</a:t>
            </a:r>
            <a:r>
              <a:rPr lang="en-US" sz="2000" dirty="0"/>
              <a:t>(</a:t>
            </a:r>
            <a:r>
              <a:rPr lang="en-US" sz="2000" dirty="0" err="1"/>
              <a:t>stderr</a:t>
            </a:r>
            <a:r>
              <a:rPr lang="en-US" sz="2000" dirty="0"/>
              <a:t>,"</a:t>
            </a:r>
            <a:r>
              <a:rPr lang="en-US" sz="2000" dirty="0" err="1"/>
              <a:t>GPUassert</a:t>
            </a:r>
            <a:r>
              <a:rPr lang="en-US" sz="2000" dirty="0"/>
              <a:t>: %s %s %d\n", </a:t>
            </a:r>
            <a:r>
              <a:rPr lang="en-US" sz="2000" dirty="0" err="1"/>
              <a:t>cudaGetErrorString</a:t>
            </a:r>
            <a:r>
              <a:rPr lang="en-US" sz="2000" dirty="0"/>
              <a:t>(code), file, line);</a:t>
            </a:r>
          </a:p>
          <a:p>
            <a:pPr marL="0" indent="0">
              <a:buNone/>
            </a:pPr>
            <a:r>
              <a:rPr lang="en-US" sz="2000" dirty="0"/>
              <a:t>      if (abort) exit(code);</a:t>
            </a:r>
          </a:p>
          <a:p>
            <a:pPr marL="0" indent="0">
              <a:buNone/>
            </a:pPr>
            <a:r>
              <a:rPr lang="en-US" sz="2000" dirty="0"/>
              <a:t>   }</a:t>
            </a:r>
          </a:p>
          <a:p>
            <a:pPr marL="0" indent="0">
              <a:buNone/>
            </a:pPr>
            <a:r>
              <a:rPr lang="en-US" sz="2000" dirty="0" smtClean="0"/>
              <a:t>}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 smtClean="0"/>
              <a:t>How to use: </a:t>
            </a:r>
            <a:r>
              <a:rPr lang="en-US" sz="2000" b="1" dirty="0" err="1" smtClean="0"/>
              <a:t>gpuErrchk</a:t>
            </a:r>
            <a:r>
              <a:rPr lang="en-US" sz="2000" b="1" dirty="0"/>
              <a:t>( </a:t>
            </a:r>
            <a:r>
              <a:rPr lang="en-US" sz="2000" b="1" dirty="0" err="1"/>
              <a:t>cudaMalloc</a:t>
            </a:r>
            <a:r>
              <a:rPr lang="en-US" sz="2000" b="1" dirty="0"/>
              <a:t>(&amp;</a:t>
            </a:r>
            <a:r>
              <a:rPr lang="en-US" sz="2000" b="1" dirty="0" err="1"/>
              <a:t>a_d</a:t>
            </a:r>
            <a:r>
              <a:rPr lang="en-US" sz="2000" b="1" dirty="0"/>
              <a:t>, size*</a:t>
            </a:r>
            <a:r>
              <a:rPr lang="en-US" sz="2000" b="1" dirty="0" err="1"/>
              <a:t>sizeof</a:t>
            </a:r>
            <a:r>
              <a:rPr lang="en-US" sz="2000" b="1" dirty="0"/>
              <a:t>(</a:t>
            </a:r>
            <a:r>
              <a:rPr lang="en-US" sz="2000" b="1" dirty="0" err="1"/>
              <a:t>int</a:t>
            </a:r>
            <a:r>
              <a:rPr lang="en-US" sz="2000" b="1" dirty="0"/>
              <a:t>)) </a:t>
            </a:r>
            <a:r>
              <a:rPr lang="en-US" sz="2000" b="1" dirty="0" smtClean="0"/>
              <a:t>);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>From: http://stackoverflow.com/questions/14038589/what-is-the-canonical-way-to-check-for-errors-using-the-cuda-runtime-api</a:t>
            </a:r>
          </a:p>
          <a:p>
            <a:pPr marL="0" indent="0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503696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Error Checking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kernel&lt;&lt;&lt;1,1&gt;&gt;&gt;(a);</a:t>
            </a:r>
          </a:p>
          <a:p>
            <a:pPr marL="0" indent="0">
              <a:buNone/>
            </a:pPr>
            <a:r>
              <a:rPr lang="en-US" dirty="0" err="1"/>
              <a:t>gpuErrchk</a:t>
            </a:r>
            <a:r>
              <a:rPr lang="en-US" dirty="0"/>
              <a:t>( </a:t>
            </a:r>
            <a:r>
              <a:rPr lang="en-US" dirty="0" err="1"/>
              <a:t>cudaPeekAtLastError</a:t>
            </a:r>
            <a:r>
              <a:rPr lang="en-US" dirty="0"/>
              <a:t>() </a:t>
            </a:r>
            <a:r>
              <a:rPr lang="en-US" dirty="0" smtClean="0"/>
              <a:t>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// check for launch errors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gpuErrchk</a:t>
            </a:r>
            <a:r>
              <a:rPr lang="en-US" dirty="0"/>
              <a:t>( </a:t>
            </a:r>
            <a:r>
              <a:rPr lang="en-US" dirty="0" err="1"/>
              <a:t>cudaDeviceSynchronize</a:t>
            </a:r>
            <a:r>
              <a:rPr lang="en-US" dirty="0"/>
              <a:t>() </a:t>
            </a:r>
            <a:r>
              <a:rPr lang="en-US" dirty="0" smtClean="0"/>
              <a:t>);</a:t>
            </a:r>
          </a:p>
          <a:p>
            <a:pPr marL="0" indent="0">
              <a:buNone/>
            </a:pPr>
            <a:r>
              <a:rPr lang="en-US" dirty="0" err="1" smtClean="0"/>
              <a:t>gpuErrchk</a:t>
            </a:r>
            <a:r>
              <a:rPr lang="en-US" dirty="0" smtClean="0"/>
              <a:t>(</a:t>
            </a:r>
            <a:r>
              <a:rPr lang="en-US" dirty="0" err="1" smtClean="0"/>
              <a:t>cudaGetLastError</a:t>
            </a:r>
            <a:r>
              <a:rPr lang="en-US" dirty="0" smtClean="0"/>
              <a:t>() 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// check for other errors??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Try and let me know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2990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</a:t>
            </a:r>
            <a:r>
              <a:rPr lang="en-US" dirty="0" smtClean="0"/>
              <a:t>Time – Coarse Grain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 err="1"/>
              <a:t>cudaEvent_t</a:t>
            </a:r>
            <a:r>
              <a:rPr lang="en-US" sz="2000" dirty="0"/>
              <a:t> start, stop;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float </a:t>
            </a:r>
            <a:r>
              <a:rPr lang="en-US" sz="2000" dirty="0" err="1"/>
              <a:t>elapsedTime</a:t>
            </a:r>
            <a:r>
              <a:rPr lang="en-US" sz="2000" dirty="0"/>
              <a:t>; 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err="1" smtClean="0"/>
              <a:t>cudaEventCreate</a:t>
            </a:r>
            <a:r>
              <a:rPr lang="en-US" sz="2000" dirty="0" smtClean="0"/>
              <a:t>(&amp;</a:t>
            </a:r>
            <a:r>
              <a:rPr lang="en-US" sz="2000" dirty="0"/>
              <a:t>start);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err="1" smtClean="0"/>
              <a:t>cudaEventRecord</a:t>
            </a:r>
            <a:r>
              <a:rPr lang="en-US" sz="2000" dirty="0" smtClean="0"/>
              <a:t>(start,0</a:t>
            </a:r>
            <a:r>
              <a:rPr lang="en-US" sz="2000" dirty="0"/>
              <a:t>); 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b="1" dirty="0" smtClean="0"/>
              <a:t>WHAT YOU WANT TO MEASURE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err="1" smtClean="0"/>
              <a:t>cudaEventCreate</a:t>
            </a:r>
            <a:r>
              <a:rPr lang="en-US" sz="2000" dirty="0"/>
              <a:t>(&amp;stop);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err="1" smtClean="0"/>
              <a:t>cudaEventRecord</a:t>
            </a:r>
            <a:r>
              <a:rPr lang="en-US" sz="2000" dirty="0" smtClean="0"/>
              <a:t>(stop,0</a:t>
            </a:r>
            <a:r>
              <a:rPr lang="en-US" sz="2000" dirty="0"/>
              <a:t>);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err="1" smtClean="0"/>
              <a:t>cudaEventSynchronize</a:t>
            </a:r>
            <a:r>
              <a:rPr lang="en-US" sz="2000" dirty="0" smtClean="0"/>
              <a:t>(stop</a:t>
            </a:r>
            <a:r>
              <a:rPr lang="en-US" sz="2000" dirty="0"/>
              <a:t>); </a:t>
            </a:r>
            <a:r>
              <a:rPr lang="en-US" sz="2000" dirty="0" smtClean="0"/>
              <a:t>	// wait before printing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err="1" smtClean="0"/>
              <a:t>cudaEventElapsedTime</a:t>
            </a:r>
            <a:r>
              <a:rPr lang="en-US" sz="2000" dirty="0"/>
              <a:t>(&amp;</a:t>
            </a:r>
            <a:r>
              <a:rPr lang="en-US" sz="2000" dirty="0" err="1"/>
              <a:t>elapsedTime</a:t>
            </a:r>
            <a:r>
              <a:rPr lang="en-US" sz="2000" dirty="0"/>
              <a:t>, </a:t>
            </a:r>
            <a:r>
              <a:rPr lang="en-US" sz="2000" dirty="0" err="1"/>
              <a:t>start,stop</a:t>
            </a:r>
            <a:r>
              <a:rPr lang="en-US" sz="2000" dirty="0"/>
              <a:t>); 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err="1" smtClean="0"/>
              <a:t>printf</a:t>
            </a:r>
            <a:r>
              <a:rPr lang="en-US" sz="2000" dirty="0" smtClean="0"/>
              <a:t>("</a:t>
            </a:r>
            <a:r>
              <a:rPr lang="en-US" sz="2000" dirty="0"/>
              <a:t>Elapsed time : %f </a:t>
            </a:r>
            <a:r>
              <a:rPr lang="en-US" sz="2000" dirty="0" err="1"/>
              <a:t>ms</a:t>
            </a:r>
            <a:r>
              <a:rPr lang="en-US" sz="2000" dirty="0"/>
              <a:t>\n" ,</a:t>
            </a:r>
            <a:r>
              <a:rPr lang="en-US" sz="2000" dirty="0" err="1"/>
              <a:t>elapsedTime</a:t>
            </a:r>
            <a:r>
              <a:rPr lang="en-US" sz="2000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64544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GPU starts computation </a:t>
            </a:r>
            <a:r>
              <a:rPr lang="en-US" dirty="0" smtClean="0">
                <a:sym typeface="Wingdings" pitchFamily="2" charset="2"/>
              </a:rPr>
              <a:t> runs a </a:t>
            </a:r>
            <a:r>
              <a:rPr lang="en-US" b="1" dirty="0" smtClean="0">
                <a:solidFill>
                  <a:srgbClr val="C00000"/>
                </a:solidFill>
                <a:sym typeface="Wingdings" pitchFamily="2" charset="2"/>
              </a:rPr>
              <a:t>kernel</a:t>
            </a:r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CPU can also continue</a:t>
            </a:r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1524000"/>
            <a:ext cx="22098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CPU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81000" y="3505200"/>
            <a:ext cx="3200400" cy="2438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Memory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905000" y="28956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5181600" y="1600200"/>
            <a:ext cx="2209800" cy="137160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00600" y="3581400"/>
            <a:ext cx="3200400" cy="12954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 Memory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324600" y="29718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200400" y="2616200"/>
            <a:ext cx="1981200" cy="9652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288" y="128"/>
              </a:cxn>
              <a:cxn ang="0">
                <a:pos x="816" y="80"/>
              </a:cxn>
              <a:cxn ang="0">
                <a:pos x="1248" y="608"/>
              </a:cxn>
            </a:cxnLst>
            <a:rect l="0" t="0" r="r" b="b"/>
            <a:pathLst>
              <a:path w="1248" h="608">
                <a:moveTo>
                  <a:pt x="0" y="560"/>
                </a:moveTo>
                <a:cubicBezTo>
                  <a:pt x="76" y="384"/>
                  <a:pt x="152" y="208"/>
                  <a:pt x="288" y="128"/>
                </a:cubicBezTo>
                <a:cubicBezTo>
                  <a:pt x="424" y="48"/>
                  <a:pt x="656" y="0"/>
                  <a:pt x="816" y="80"/>
                </a:cubicBezTo>
                <a:cubicBezTo>
                  <a:pt x="976" y="160"/>
                  <a:pt x="1112" y="384"/>
                  <a:pt x="1248" y="608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 bwMode="auto">
          <a:xfrm>
            <a:off x="2971800" y="3657600"/>
            <a:ext cx="533400" cy="20574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876800" y="3657600"/>
            <a:ext cx="1524000" cy="10668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Time: Clock</a:t>
            </a:r>
            <a:r>
              <a:rPr lang="en-US" dirty="0" smtClean="0"/>
              <a:t>()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smtClean="0"/>
              <a:t>__global__ static void </a:t>
            </a:r>
            <a:r>
              <a:rPr lang="en-US" sz="2000" dirty="0" err="1" smtClean="0"/>
              <a:t>timedkernel</a:t>
            </a:r>
            <a:r>
              <a:rPr lang="en-US" sz="2000" dirty="0" smtClean="0"/>
              <a:t>(</a:t>
            </a:r>
            <a:r>
              <a:rPr lang="en-US" sz="2000" dirty="0" err="1" smtClean="0"/>
              <a:t>clock_t</a:t>
            </a:r>
            <a:r>
              <a:rPr lang="en-US" sz="2000" dirty="0" smtClean="0"/>
              <a:t> * </a:t>
            </a:r>
            <a:r>
              <a:rPr lang="en-US" sz="2000" dirty="0" err="1" smtClean="0"/>
              <a:t>timer_start</a:t>
            </a:r>
            <a:r>
              <a:rPr lang="en-US" sz="2000" dirty="0" smtClean="0"/>
              <a:t>, </a:t>
            </a:r>
            <a:r>
              <a:rPr lang="en-US" sz="2000" dirty="0" err="1" smtClean="0"/>
              <a:t>clock_t</a:t>
            </a:r>
            <a:r>
              <a:rPr lang="en-US" sz="2000" dirty="0" smtClean="0"/>
              <a:t> *</a:t>
            </a:r>
            <a:r>
              <a:rPr lang="en-US" sz="2000" dirty="0" err="1" smtClean="0"/>
              <a:t>timer_end</a:t>
            </a:r>
            <a:r>
              <a:rPr lang="en-US" sz="2000" dirty="0" smtClean="0"/>
              <a:t>)</a:t>
            </a:r>
          </a:p>
          <a:p>
            <a:pPr>
              <a:buNone/>
            </a:pPr>
            <a:r>
              <a:rPr lang="en-US" sz="2000" dirty="0" smtClean="0"/>
              <a:t>{</a:t>
            </a:r>
          </a:p>
          <a:p>
            <a:pPr>
              <a:buNone/>
            </a:pPr>
            <a:r>
              <a:rPr lang="en-US" sz="2000" dirty="0" smtClean="0"/>
              <a:t>    </a:t>
            </a:r>
            <a:r>
              <a:rPr lang="en-US" sz="2000" dirty="0" err="1" smtClean="0"/>
              <a:t>tmid</a:t>
            </a:r>
            <a:r>
              <a:rPr lang="en-US" sz="2000" dirty="0" smtClean="0"/>
              <a:t> = </a:t>
            </a:r>
            <a:r>
              <a:rPr lang="en-US" sz="2000" dirty="0" err="1" smtClean="0"/>
              <a:t>blockIdx.x</a:t>
            </a:r>
            <a:r>
              <a:rPr lang="en-US" sz="2000" dirty="0" smtClean="0"/>
              <a:t> * </a:t>
            </a:r>
            <a:r>
              <a:rPr lang="en-US" sz="2000" dirty="0" err="1" smtClean="0"/>
              <a:t>blockDim.x</a:t>
            </a:r>
            <a:r>
              <a:rPr lang="en-US" sz="2000" dirty="0" smtClean="0"/>
              <a:t> + </a:t>
            </a:r>
            <a:r>
              <a:rPr lang="en-US" sz="2000" dirty="0" err="1" smtClean="0"/>
              <a:t>threadIdx.x</a:t>
            </a:r>
            <a:r>
              <a:rPr lang="en-US" sz="2000" dirty="0" smtClean="0"/>
              <a:t>;</a:t>
            </a:r>
          </a:p>
          <a:p>
            <a:pPr>
              <a:buNone/>
            </a:pP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timer_start</a:t>
            </a:r>
            <a:r>
              <a:rPr lang="en-US" sz="2000" dirty="0" smtClean="0"/>
              <a:t>[</a:t>
            </a:r>
            <a:r>
              <a:rPr lang="en-US" sz="2000" dirty="0" err="1" smtClean="0"/>
              <a:t>tmid</a:t>
            </a:r>
            <a:r>
              <a:rPr lang="en-US" sz="2000" dirty="0" smtClean="0"/>
              <a:t>] = clock();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do something</a:t>
            </a:r>
          </a:p>
          <a:p>
            <a:pPr>
              <a:buNone/>
            </a:pPr>
            <a:r>
              <a:rPr lang="en-US" sz="2000" dirty="0" smtClean="0"/>
              <a:t> </a:t>
            </a:r>
          </a:p>
          <a:p>
            <a:pPr>
              <a:buNone/>
            </a:pPr>
            <a:r>
              <a:rPr lang="en-US" sz="2000" dirty="0" smtClean="0"/>
              <a:t>     </a:t>
            </a:r>
            <a:r>
              <a:rPr lang="en-US" sz="2000" dirty="0" err="1" smtClean="0"/>
              <a:t>timer_end</a:t>
            </a:r>
            <a:r>
              <a:rPr lang="en-US" sz="2000" dirty="0" smtClean="0"/>
              <a:t>[</a:t>
            </a:r>
            <a:r>
              <a:rPr lang="en-US" sz="2000" dirty="0" err="1" smtClean="0"/>
              <a:t>tmid</a:t>
            </a:r>
            <a:r>
              <a:rPr lang="en-US" sz="2000" dirty="0" smtClean="0"/>
              <a:t>] = clock();</a:t>
            </a:r>
          </a:p>
          <a:p>
            <a:pPr>
              <a:buNone/>
            </a:pPr>
            <a:r>
              <a:rPr lang="en-US" sz="2000" dirty="0" smtClean="0"/>
              <a:t>}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800" b="1" dirty="0" smtClean="0"/>
              <a:t>You’ll get one measurement per thread</a:t>
            </a:r>
          </a:p>
          <a:p>
            <a:pPr>
              <a:buNone/>
            </a:pPr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6105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Clock() example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000" dirty="0" smtClean="0"/>
              <a:t>__global__ static void </a:t>
            </a:r>
            <a:r>
              <a:rPr lang="en-US" sz="2000" dirty="0" err="1" smtClean="0"/>
              <a:t>timedkernel</a:t>
            </a:r>
            <a:r>
              <a:rPr lang="en-US" sz="2000" dirty="0" smtClean="0"/>
              <a:t>(</a:t>
            </a:r>
            <a:r>
              <a:rPr lang="en-US" sz="2000" dirty="0" err="1" smtClean="0"/>
              <a:t>clock_t</a:t>
            </a:r>
            <a:r>
              <a:rPr lang="en-US" sz="2000" dirty="0" smtClean="0"/>
              <a:t> * </a:t>
            </a:r>
            <a:r>
              <a:rPr lang="en-US" sz="2000" dirty="0" err="1" smtClean="0"/>
              <a:t>timer_start</a:t>
            </a:r>
            <a:r>
              <a:rPr lang="en-US" sz="2000" dirty="0" smtClean="0"/>
              <a:t>, </a:t>
            </a:r>
            <a:r>
              <a:rPr lang="en-US" sz="2000" dirty="0" err="1" smtClean="0"/>
              <a:t>clock_t</a:t>
            </a:r>
            <a:r>
              <a:rPr lang="en-US" sz="2000" dirty="0" smtClean="0"/>
              <a:t> * </a:t>
            </a:r>
            <a:r>
              <a:rPr lang="en-US" sz="2000" dirty="0" err="1" smtClean="0"/>
              <a:t>timer_end</a:t>
            </a:r>
            <a:r>
              <a:rPr lang="en-US" sz="2000" dirty="0" smtClean="0"/>
              <a:t>)</a:t>
            </a:r>
          </a:p>
          <a:p>
            <a:pPr>
              <a:buNone/>
            </a:pPr>
            <a:r>
              <a:rPr lang="en-US" sz="2000" dirty="0" smtClean="0"/>
              <a:t>{</a:t>
            </a:r>
          </a:p>
          <a:p>
            <a:pPr>
              <a:buNone/>
            </a:pPr>
            <a:r>
              <a:rPr lang="en-US" sz="2000" dirty="0" smtClean="0"/>
              <a:t>    </a:t>
            </a:r>
            <a:r>
              <a:rPr lang="en-US" sz="2000" dirty="0" err="1" smtClean="0"/>
              <a:t>tmid</a:t>
            </a:r>
            <a:r>
              <a:rPr lang="en-US" sz="2000" dirty="0" smtClean="0"/>
              <a:t> = </a:t>
            </a:r>
            <a:r>
              <a:rPr lang="en-US" sz="2000" dirty="0" err="1" smtClean="0"/>
              <a:t>blockIdx.x</a:t>
            </a:r>
            <a:r>
              <a:rPr lang="en-US" sz="2000" dirty="0" smtClean="0"/>
              <a:t>;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// first thread in block</a:t>
            </a:r>
            <a:br>
              <a:rPr lang="en-US" sz="2000" dirty="0" smtClean="0"/>
            </a:br>
            <a:r>
              <a:rPr lang="en-US" sz="2000" dirty="0" smtClean="0"/>
              <a:t>if (</a:t>
            </a:r>
            <a:r>
              <a:rPr lang="en-US" sz="2000" dirty="0" err="1" smtClean="0"/>
              <a:t>threadIdx.x</a:t>
            </a:r>
            <a:r>
              <a:rPr lang="en-US" sz="2000" dirty="0" smtClean="0"/>
              <a:t> == 0) </a:t>
            </a:r>
            <a:r>
              <a:rPr lang="en-US" sz="2000" dirty="0" err="1" smtClean="0"/>
              <a:t>timer_start</a:t>
            </a:r>
            <a:r>
              <a:rPr lang="en-US" sz="2000" dirty="0" smtClean="0"/>
              <a:t>[</a:t>
            </a:r>
            <a:r>
              <a:rPr lang="en-US" sz="2000" dirty="0" err="1" smtClean="0"/>
              <a:t>tmid</a:t>
            </a:r>
            <a:r>
              <a:rPr lang="en-US" sz="2000" dirty="0" smtClean="0"/>
              <a:t>] = clock();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do something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_</a:t>
            </a:r>
            <a:r>
              <a:rPr lang="en-US" sz="2000" dirty="0" err="1" smtClean="0"/>
              <a:t>syncthreads</a:t>
            </a:r>
            <a:r>
              <a:rPr lang="en-US" sz="2000" dirty="0" smtClean="0"/>
              <a:t>(); // wait for all threads in </a:t>
            </a:r>
            <a:r>
              <a:rPr lang="en-US" sz="2000" dirty="0" smtClean="0"/>
              <a:t>block – if you wish to measure all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if (</a:t>
            </a:r>
            <a:r>
              <a:rPr lang="en-US" sz="2000" dirty="0" err="1" smtClean="0"/>
              <a:t>threadIdx.x</a:t>
            </a:r>
            <a:r>
              <a:rPr lang="en-US" sz="2000" dirty="0" smtClean="0"/>
              <a:t> == 0) </a:t>
            </a:r>
            <a:r>
              <a:rPr lang="en-US" sz="2000" dirty="0" err="1" smtClean="0"/>
              <a:t>timer_end</a:t>
            </a:r>
            <a:r>
              <a:rPr lang="en-US" sz="2000" dirty="0" smtClean="0"/>
              <a:t>[</a:t>
            </a:r>
            <a:r>
              <a:rPr lang="en-US" sz="2000" dirty="0" err="1" smtClean="0"/>
              <a:t>tmid</a:t>
            </a:r>
            <a:r>
              <a:rPr lang="en-US" sz="2000" dirty="0" smtClean="0"/>
              <a:t>] = clock();</a:t>
            </a:r>
          </a:p>
          <a:p>
            <a:pPr>
              <a:buNone/>
            </a:pPr>
            <a:r>
              <a:rPr lang="en-US" sz="2000" dirty="0" smtClean="0"/>
              <a:t>}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800" b="1" dirty="0" smtClean="0"/>
              <a:t>You’ll get one measurement per block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SDK uses a timer array with twice as many elements as blocks</a:t>
            </a:r>
          </a:p>
          <a:p>
            <a:r>
              <a:rPr lang="en-US" sz="2000" dirty="0" err="1" smtClean="0"/>
              <a:t>timer_end</a:t>
            </a:r>
            <a:r>
              <a:rPr lang="en-US" sz="2000" dirty="0" smtClean="0"/>
              <a:t>[] becomes timer[</a:t>
            </a:r>
            <a:r>
              <a:rPr lang="en-US" sz="2000" dirty="0" err="1" smtClean="0"/>
              <a:t>bid+gridDim.x</a:t>
            </a:r>
            <a:r>
              <a:rPr lang="en-US" sz="2000" dirty="0" smtClean="0"/>
              <a:t>]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0864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Measurement Methodology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You will not get exactly the same time measurements every time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Other processes running / external events (e.g., network activity)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Cannot control 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“Non-determinism</a:t>
            </a:r>
            <a:r>
              <a:rPr lang="en-US" sz="2400" dirty="0" smtClean="0"/>
              <a:t>”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 smtClean="0"/>
              <a:t>Must </a:t>
            </a:r>
            <a:r>
              <a:rPr lang="en-US" sz="2800" dirty="0"/>
              <a:t>take sufficient samples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say 10 or more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There is theory on what the number of samples must be</a:t>
            </a:r>
          </a:p>
          <a:p>
            <a:pPr>
              <a:lnSpc>
                <a:spcPct val="90000"/>
              </a:lnSpc>
            </a:pP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Measure </a:t>
            </a:r>
            <a:r>
              <a:rPr lang="en-US" sz="2800" dirty="0"/>
              <a:t>average</a:t>
            </a:r>
          </a:p>
          <a:p>
            <a:pPr>
              <a:lnSpc>
                <a:spcPct val="90000"/>
              </a:lnSpc>
            </a:pPr>
            <a:endParaRPr lang="en-US" sz="2800" dirty="0"/>
          </a:p>
          <a:p>
            <a:pPr lvl="1">
              <a:lnSpc>
                <a:spcPct val="9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961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Introduction to CUDA Programming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2133600"/>
            <a:ext cx="8686800" cy="2438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600" b="1" dirty="0" smtClean="0">
                <a:solidFill>
                  <a:srgbClr val="0000FF"/>
                </a:solidFill>
              </a:rPr>
              <a:t>Hardware </a:t>
            </a:r>
            <a:r>
              <a:rPr lang="en-US" sz="3600" b="1" dirty="0" smtClean="0">
                <a:solidFill>
                  <a:srgbClr val="0000FF"/>
                </a:solidFill>
              </a:rPr>
              <a:t>Overview</a:t>
            </a:r>
            <a:endParaRPr lang="en-US" sz="3600" b="1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endParaRPr lang="en-US" sz="3600" b="1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000" dirty="0"/>
              <a:t>Andreas </a:t>
            </a:r>
            <a:r>
              <a:rPr lang="en-US" sz="2000" dirty="0" err="1"/>
              <a:t>Moshovos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 smtClean="0"/>
              <a:t>Winter 2016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Updated Winter </a:t>
            </a:r>
            <a:r>
              <a:rPr lang="en-US" sz="2000" dirty="0" smtClean="0"/>
              <a:t>2009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Updated Winter 2002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Most slides/material from: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UIUC course by </a:t>
            </a:r>
            <a:r>
              <a:rPr lang="en-US" sz="2000" dirty="0" err="1"/>
              <a:t>Wen</a:t>
            </a:r>
            <a:r>
              <a:rPr lang="en-US" sz="2000" dirty="0"/>
              <a:t>-Mei </a:t>
            </a:r>
            <a:r>
              <a:rPr lang="en-US" sz="2000" dirty="0" err="1"/>
              <a:t>Hwu</a:t>
            </a:r>
            <a:r>
              <a:rPr lang="en-US" sz="2000" dirty="0"/>
              <a:t> and David Kirk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Real World </a:t>
            </a:r>
            <a:r>
              <a:rPr lang="en-US" sz="2000" dirty="0" smtClean="0"/>
              <a:t>Technologies </a:t>
            </a:r>
            <a:r>
              <a:rPr lang="en-US" sz="2000" dirty="0"/>
              <a:t>by David </a:t>
            </a:r>
            <a:r>
              <a:rPr lang="en-US" sz="2000" dirty="0" err="1" smtClean="0"/>
              <a:t>Kanter</a:t>
            </a: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n-US" sz="2000" dirty="0" err="1" smtClean="0"/>
              <a:t>HotChips</a:t>
            </a:r>
            <a:r>
              <a:rPr lang="en-US" sz="2000" dirty="0" smtClean="0"/>
              <a:t> 22 Presentation by C. M. </a:t>
            </a:r>
            <a:r>
              <a:rPr lang="en-US" sz="2000" dirty="0" err="1" smtClean="0"/>
              <a:t>Wittenbrink</a:t>
            </a:r>
            <a:r>
              <a:rPr lang="en-US" sz="2000" dirty="0" smtClean="0"/>
              <a:t>, E. </a:t>
            </a:r>
            <a:r>
              <a:rPr lang="en-US" sz="2000" dirty="0" err="1" smtClean="0"/>
              <a:t>Kilgariff</a:t>
            </a:r>
            <a:r>
              <a:rPr lang="en-US" sz="2000" dirty="0" smtClean="0"/>
              <a:t> and A. </a:t>
            </a:r>
            <a:r>
              <a:rPr lang="en-US" sz="2000" dirty="0" err="1" smtClean="0"/>
              <a:t>Prabhu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2355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lab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now have GTX980</a:t>
            </a:r>
          </a:p>
          <a:p>
            <a:pPr lvl="1"/>
            <a:r>
              <a:rPr lang="en-US" dirty="0" smtClean="0"/>
              <a:t>Ug51.eecg to ug75.eecg</a:t>
            </a:r>
          </a:p>
          <a:p>
            <a:r>
              <a:rPr lang="en-US" dirty="0" smtClean="0"/>
              <a:t>CUDA 7.0</a:t>
            </a:r>
          </a:p>
          <a:p>
            <a:r>
              <a:rPr lang="en-US" dirty="0" err="1" smtClean="0"/>
              <a:t>Debian</a:t>
            </a:r>
            <a:r>
              <a:rPr lang="en-US" dirty="0" smtClean="0"/>
              <a:t> Jesse</a:t>
            </a:r>
          </a:p>
          <a:p>
            <a:endParaRPr lang="en-US" dirty="0"/>
          </a:p>
          <a:p>
            <a:r>
              <a:rPr lang="en-US" dirty="0" smtClean="0"/>
              <a:t>AMD Machines</a:t>
            </a:r>
          </a:p>
          <a:p>
            <a:pPr lvl="1"/>
            <a:r>
              <a:rPr lang="en-US" dirty="0" smtClean="0"/>
              <a:t>Ug81.eecg to ug90.eecg</a:t>
            </a:r>
          </a:p>
          <a:p>
            <a:pPr lvl="1"/>
            <a:r>
              <a:rPr lang="en-US" dirty="0" smtClean="0"/>
              <a:t>Currently off – OS stability – software not hardware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5131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Programmer’s </a:t>
            </a:r>
            <a:r>
              <a:rPr lang="en-US" sz="2400" dirty="0" smtClean="0"/>
              <a:t>view of a CPU+GPU system</a:t>
            </a:r>
            <a:endParaRPr lang="en-US" sz="24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GPU </a:t>
            </a:r>
            <a:r>
              <a:rPr lang="en-US" dirty="0"/>
              <a:t>as a </a:t>
            </a:r>
            <a:r>
              <a:rPr lang="en-US" dirty="0" smtClean="0"/>
              <a:t>co-processor (data is from 2008)</a:t>
            </a:r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1524000"/>
            <a:ext cx="22098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CPU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81000" y="3505200"/>
            <a:ext cx="3200400" cy="2438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Memory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905000" y="28956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5181600" y="1600200"/>
            <a:ext cx="2209800" cy="13716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00600" y="3581400"/>
            <a:ext cx="3200400" cy="12954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 Memory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324600" y="29718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200400" y="2616200"/>
            <a:ext cx="1981200" cy="9652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288" y="128"/>
              </a:cxn>
              <a:cxn ang="0">
                <a:pos x="816" y="80"/>
              </a:cxn>
              <a:cxn ang="0">
                <a:pos x="1248" y="608"/>
              </a:cxn>
            </a:cxnLst>
            <a:rect l="0" t="0" r="r" b="b"/>
            <a:pathLst>
              <a:path w="1248" h="608">
                <a:moveTo>
                  <a:pt x="0" y="560"/>
                </a:moveTo>
                <a:cubicBezTo>
                  <a:pt x="76" y="384"/>
                  <a:pt x="152" y="208"/>
                  <a:pt x="288" y="128"/>
                </a:cubicBezTo>
                <a:cubicBezTo>
                  <a:pt x="424" y="48"/>
                  <a:pt x="656" y="0"/>
                  <a:pt x="816" y="80"/>
                </a:cubicBezTo>
                <a:cubicBezTo>
                  <a:pt x="976" y="160"/>
                  <a:pt x="1112" y="384"/>
                  <a:pt x="1248" y="608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5257800" y="5029200"/>
            <a:ext cx="2254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1GB on our systems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3352800" y="2209800"/>
            <a:ext cx="170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3GB/s – 8GB.s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507544" y="3581400"/>
            <a:ext cx="28520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dirty="0"/>
              <a:t>6.4GB/sec – 31.92GB/sec</a:t>
            </a:r>
          </a:p>
          <a:p>
            <a:pPr algn="ctr" eaLnBrk="0" hangingPunct="0"/>
            <a:r>
              <a:rPr lang="en-US" dirty="0"/>
              <a:t>8B per </a:t>
            </a:r>
            <a:r>
              <a:rPr lang="en-US" dirty="0" smtClean="0"/>
              <a:t>transfer</a:t>
            </a:r>
          </a:p>
          <a:p>
            <a:pPr algn="ctr" eaLnBrk="0" hangingPunct="0"/>
            <a:r>
              <a:rPr lang="en-US" dirty="0" smtClean="0"/>
              <a:t>Our system is 12.8GB/s</a:t>
            </a:r>
            <a:endParaRPr lang="en-US" dirty="0"/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6613525" y="3084513"/>
            <a:ext cx="13260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dirty="0" smtClean="0"/>
              <a:t>177GB/sec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09800" y="6096000"/>
            <a:ext cx="3390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Key Suppliers: </a:t>
            </a:r>
            <a:r>
              <a:rPr lang="en-US" dirty="0" err="1" smtClean="0"/>
              <a:t>Nvidia</a:t>
            </a:r>
            <a:r>
              <a:rPr lang="en-US" dirty="0" smtClean="0"/>
              <a:t> and AMD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10200" y="5410200"/>
            <a:ext cx="2582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70C0"/>
                </a:solidFill>
              </a:rPr>
              <a:t>GTX480 characteristics</a:t>
            </a:r>
          </a:p>
          <a:p>
            <a:r>
              <a:rPr lang="en-US" i="1" dirty="0" smtClean="0">
                <a:solidFill>
                  <a:srgbClr val="0070C0"/>
                </a:solidFill>
              </a:rPr>
              <a:t>Top of the line in 2010</a:t>
            </a:r>
            <a:endParaRPr lang="en-US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0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Lab Systems: Processor, board and memory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i7 4790 </a:t>
            </a:r>
            <a:r>
              <a:rPr lang="en-US" dirty="0" smtClean="0"/>
              <a:t>@ 3.6GHz (4Ghz Turbo – one core)</a:t>
            </a:r>
            <a:endParaRPr lang="en-US" dirty="0" smtClean="0"/>
          </a:p>
          <a:p>
            <a:pPr lvl="1"/>
            <a:r>
              <a:rPr lang="en-US" dirty="0" smtClean="0"/>
              <a:t>Launched </a:t>
            </a:r>
            <a:r>
              <a:rPr lang="en-US" dirty="0" smtClean="0"/>
              <a:t>Q4’14</a:t>
            </a:r>
          </a:p>
          <a:p>
            <a:pPr lvl="1"/>
            <a:r>
              <a:rPr lang="en-US" dirty="0" smtClean="0"/>
              <a:t>Cores</a:t>
            </a:r>
            <a:r>
              <a:rPr lang="en-US" dirty="0" smtClean="0"/>
              <a:t>: 4, </a:t>
            </a:r>
            <a:r>
              <a:rPr lang="en-US" dirty="0" smtClean="0"/>
              <a:t>two threads/core</a:t>
            </a:r>
            <a:endParaRPr lang="en-US" dirty="0" smtClean="0"/>
          </a:p>
          <a:p>
            <a:pPr lvl="1"/>
            <a:r>
              <a:rPr lang="en-US" dirty="0" smtClean="0"/>
              <a:t>L1D/L1I: </a:t>
            </a:r>
            <a:r>
              <a:rPr lang="en-US" dirty="0" smtClean="0"/>
              <a:t>32/32KB (64B/cycle read 32B/cycle write)</a:t>
            </a:r>
          </a:p>
          <a:p>
            <a:pPr lvl="1"/>
            <a:r>
              <a:rPr lang="en-US" dirty="0" smtClean="0"/>
              <a:t>L2: 256KB</a:t>
            </a:r>
            <a:endParaRPr lang="en-US" dirty="0" smtClean="0"/>
          </a:p>
          <a:p>
            <a:pPr lvl="1"/>
            <a:r>
              <a:rPr lang="en-US" dirty="0" smtClean="0"/>
              <a:t>L3: 8MB</a:t>
            </a:r>
            <a:endParaRPr lang="en-US" dirty="0" smtClean="0"/>
          </a:p>
          <a:p>
            <a:pPr lvl="1"/>
            <a:r>
              <a:rPr lang="en-US" dirty="0" err="1" smtClean="0"/>
              <a:t>Mem</a:t>
            </a:r>
            <a:r>
              <a:rPr lang="en-US" dirty="0" smtClean="0"/>
              <a:t> Bus: 1333Mhz</a:t>
            </a:r>
          </a:p>
          <a:p>
            <a:pPr lvl="1"/>
            <a:r>
              <a:rPr lang="en-US" dirty="0" smtClean="0"/>
              <a:t>45nm, 95W</a:t>
            </a:r>
          </a:p>
          <a:p>
            <a:r>
              <a:rPr lang="en-US" dirty="0" smtClean="0"/>
              <a:t>ASUS </a:t>
            </a:r>
            <a:r>
              <a:rPr lang="en-US" dirty="0"/>
              <a:t>Q87M-E</a:t>
            </a:r>
            <a:r>
              <a:rPr lang="en-US" dirty="0" smtClean="0"/>
              <a:t> </a:t>
            </a:r>
            <a:endParaRPr lang="en-US" dirty="0" smtClean="0"/>
          </a:p>
          <a:p>
            <a:pPr lvl="1"/>
            <a:r>
              <a:rPr lang="en-US" dirty="0" smtClean="0"/>
              <a:t>Intel </a:t>
            </a:r>
            <a:r>
              <a:rPr lang="en-US" dirty="0" smtClean="0"/>
              <a:t>Q87 </a:t>
            </a:r>
            <a:r>
              <a:rPr lang="en-US" dirty="0" smtClean="0"/>
              <a:t>Chipset</a:t>
            </a:r>
          </a:p>
          <a:p>
            <a:r>
              <a:rPr lang="en-US" dirty="0" smtClean="0"/>
              <a:t>16GB memory</a:t>
            </a:r>
          </a:p>
          <a:p>
            <a:pPr lvl="1"/>
            <a:r>
              <a:rPr lang="en-US" dirty="0" smtClean="0"/>
              <a:t>No details on bandwidth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3345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Motherboard</a:t>
            </a:r>
            <a:endParaRPr lang="en-US" dirty="0"/>
          </a:p>
        </p:txBody>
      </p:sp>
      <p:pic>
        <p:nvPicPr>
          <p:cNvPr id="49154" name="Picture 2" descr="http://content.hwigroup.net/images/products_xl/188130/asus-q87m-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418" y="381000"/>
            <a:ext cx="6123163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3401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System Architecture </a:t>
            </a:r>
            <a:r>
              <a:rPr lang="en-US" sz="2400" dirty="0" smtClean="0"/>
              <a:t>of a Typical PC / Intel (2008)</a:t>
            </a:r>
            <a:endParaRPr lang="en-US" sz="2400" dirty="0"/>
          </a:p>
        </p:txBody>
      </p:sp>
      <p:pic>
        <p:nvPicPr>
          <p:cNvPr id="6451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1363" y="381000"/>
            <a:ext cx="7661275" cy="6477000"/>
          </a:xfrm>
          <a:noFill/>
          <a:ln/>
        </p:spPr>
      </p:pic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914400" y="2362200"/>
            <a:ext cx="2362200" cy="68580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ot"/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82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</a:t>
            </a:r>
            <a:r>
              <a:rPr lang="en-US" dirty="0" smtClean="0"/>
              <a:t>(2014) </a:t>
            </a:r>
            <a:r>
              <a:rPr lang="en-US" dirty="0" smtClean="0"/>
              <a:t>Intel System Architecture (desktop)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02" name="Picture 2" descr="http://www.intel.com/content/dam/www/public/us/en/images/diagrams/q87-chipset-diagram-3x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14169"/>
            <a:ext cx="93726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63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CPU and GPU Synchronize</a:t>
            </a:r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1524000"/>
            <a:ext cx="2209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CPU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81000" y="3505200"/>
            <a:ext cx="3200400" cy="243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Memory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905000" y="28956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5181600" y="1600200"/>
            <a:ext cx="2209800" cy="1371600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00600" y="3581400"/>
            <a:ext cx="3200400" cy="12954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 Memory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324600" y="29718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200400" y="2616200"/>
            <a:ext cx="1981200" cy="9652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288" y="128"/>
              </a:cxn>
              <a:cxn ang="0">
                <a:pos x="816" y="80"/>
              </a:cxn>
              <a:cxn ang="0">
                <a:pos x="1248" y="608"/>
              </a:cxn>
            </a:cxnLst>
            <a:rect l="0" t="0" r="r" b="b"/>
            <a:pathLst>
              <a:path w="1248" h="608">
                <a:moveTo>
                  <a:pt x="0" y="560"/>
                </a:moveTo>
                <a:cubicBezTo>
                  <a:pt x="76" y="384"/>
                  <a:pt x="152" y="208"/>
                  <a:pt x="288" y="128"/>
                </a:cubicBezTo>
                <a:cubicBezTo>
                  <a:pt x="424" y="48"/>
                  <a:pt x="656" y="0"/>
                  <a:pt x="816" y="80"/>
                </a:cubicBezTo>
                <a:cubicBezTo>
                  <a:pt x="976" y="160"/>
                  <a:pt x="1112" y="384"/>
                  <a:pt x="1248" y="608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 bwMode="auto">
          <a:xfrm>
            <a:off x="2971800" y="3657600"/>
            <a:ext cx="533400" cy="2057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876800" y="3657600"/>
            <a:ext cx="1524000" cy="1066800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PCI-E 1.x Architecture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700"/>
              </a:spcBef>
            </a:pPr>
            <a:r>
              <a:rPr lang="en-GB"/>
              <a:t>Switched, point-to-point connection</a:t>
            </a:r>
          </a:p>
          <a:p>
            <a:pPr lvl="1">
              <a:spcBef>
                <a:spcPts val="600"/>
              </a:spcBef>
            </a:pPr>
            <a:r>
              <a:rPr lang="en-GB"/>
              <a:t>Each card has a dedicated “link” to the central switch, no bus arbitration.</a:t>
            </a:r>
          </a:p>
          <a:p>
            <a:pPr lvl="1">
              <a:spcBef>
                <a:spcPts val="600"/>
              </a:spcBef>
            </a:pPr>
            <a:r>
              <a:rPr lang="en-GB"/>
              <a:t>Packet switches messages form virtual channel</a:t>
            </a:r>
          </a:p>
          <a:p>
            <a:pPr lvl="1">
              <a:spcBef>
                <a:spcPts val="600"/>
              </a:spcBef>
            </a:pPr>
            <a:r>
              <a:rPr lang="en-GB"/>
              <a:t>Prioritized packets for QoS</a:t>
            </a:r>
          </a:p>
          <a:p>
            <a:pPr marL="1085850" lvl="2">
              <a:spcBef>
                <a:spcPts val="500"/>
              </a:spcBef>
            </a:pPr>
            <a:r>
              <a:rPr lang="en-GB"/>
              <a:t>E.g., real-time video streaming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457200" y="40386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IO</a:t>
            </a:r>
          </a:p>
        </p:txBody>
      </p:sp>
      <p:sp>
        <p:nvSpPr>
          <p:cNvPr id="66567" name="Line 7"/>
          <p:cNvSpPr>
            <a:spLocks noChangeShapeType="1"/>
          </p:cNvSpPr>
          <p:nvPr/>
        </p:nvSpPr>
        <p:spPr bwMode="auto">
          <a:xfrm>
            <a:off x="838200" y="4648200"/>
            <a:ext cx="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1295400" y="40386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IO</a:t>
            </a:r>
          </a:p>
        </p:txBody>
      </p:sp>
      <p:sp>
        <p:nvSpPr>
          <p:cNvPr id="66569" name="Line 9"/>
          <p:cNvSpPr>
            <a:spLocks noChangeShapeType="1"/>
          </p:cNvSpPr>
          <p:nvPr/>
        </p:nvSpPr>
        <p:spPr bwMode="auto">
          <a:xfrm>
            <a:off x="1676400" y="4648200"/>
            <a:ext cx="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70" name="Rectangle 10"/>
          <p:cNvSpPr>
            <a:spLocks noChangeArrowheads="1"/>
          </p:cNvSpPr>
          <p:nvPr/>
        </p:nvSpPr>
        <p:spPr bwMode="auto">
          <a:xfrm>
            <a:off x="2133600" y="40386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IO</a:t>
            </a:r>
          </a:p>
        </p:txBody>
      </p:sp>
      <p:sp>
        <p:nvSpPr>
          <p:cNvPr id="66571" name="Line 11"/>
          <p:cNvSpPr>
            <a:spLocks noChangeShapeType="1"/>
          </p:cNvSpPr>
          <p:nvPr/>
        </p:nvSpPr>
        <p:spPr bwMode="auto">
          <a:xfrm>
            <a:off x="2514600" y="4648200"/>
            <a:ext cx="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72" name="Line 12"/>
          <p:cNvSpPr>
            <a:spLocks noChangeShapeType="1"/>
          </p:cNvSpPr>
          <p:nvPr/>
        </p:nvSpPr>
        <p:spPr bwMode="auto">
          <a:xfrm>
            <a:off x="838200" y="4876800"/>
            <a:ext cx="1676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73" name="Text Box 13"/>
          <p:cNvSpPr txBox="1">
            <a:spLocks noChangeArrowheads="1"/>
          </p:cNvSpPr>
          <p:nvPr/>
        </p:nvSpPr>
        <p:spPr bwMode="auto">
          <a:xfrm>
            <a:off x="533400" y="6096000"/>
            <a:ext cx="21018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BUS: PCI or older</a:t>
            </a:r>
          </a:p>
        </p:txBody>
      </p:sp>
      <p:sp>
        <p:nvSpPr>
          <p:cNvPr id="66574" name="Line 14"/>
          <p:cNvSpPr>
            <a:spLocks noChangeShapeType="1"/>
          </p:cNvSpPr>
          <p:nvPr/>
        </p:nvSpPr>
        <p:spPr bwMode="auto">
          <a:xfrm>
            <a:off x="1676400" y="4876800"/>
            <a:ext cx="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75" name="Rectangle 15"/>
          <p:cNvSpPr>
            <a:spLocks noChangeArrowheads="1"/>
          </p:cNvSpPr>
          <p:nvPr/>
        </p:nvSpPr>
        <p:spPr bwMode="auto">
          <a:xfrm>
            <a:off x="1295400" y="51054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NB</a:t>
            </a:r>
          </a:p>
        </p:txBody>
      </p:sp>
      <p:sp>
        <p:nvSpPr>
          <p:cNvPr id="66576" name="Rectangle 16"/>
          <p:cNvSpPr>
            <a:spLocks noChangeArrowheads="1"/>
          </p:cNvSpPr>
          <p:nvPr/>
        </p:nvSpPr>
        <p:spPr bwMode="auto">
          <a:xfrm>
            <a:off x="5410200" y="40386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IO</a:t>
            </a:r>
          </a:p>
        </p:txBody>
      </p:sp>
      <p:sp>
        <p:nvSpPr>
          <p:cNvPr id="66577" name="Line 17"/>
          <p:cNvSpPr>
            <a:spLocks noChangeShapeType="1"/>
          </p:cNvSpPr>
          <p:nvPr/>
        </p:nvSpPr>
        <p:spPr bwMode="auto">
          <a:xfrm>
            <a:off x="5715000" y="4648200"/>
            <a:ext cx="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78" name="Rectangle 18"/>
          <p:cNvSpPr>
            <a:spLocks noChangeArrowheads="1"/>
          </p:cNvSpPr>
          <p:nvPr/>
        </p:nvSpPr>
        <p:spPr bwMode="auto">
          <a:xfrm>
            <a:off x="6248400" y="40386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IO</a:t>
            </a:r>
          </a:p>
        </p:txBody>
      </p:sp>
      <p:sp>
        <p:nvSpPr>
          <p:cNvPr id="66579" name="Line 19"/>
          <p:cNvSpPr>
            <a:spLocks noChangeShapeType="1"/>
          </p:cNvSpPr>
          <p:nvPr/>
        </p:nvSpPr>
        <p:spPr bwMode="auto">
          <a:xfrm>
            <a:off x="6629400" y="4648200"/>
            <a:ext cx="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80" name="Rectangle 20"/>
          <p:cNvSpPr>
            <a:spLocks noChangeArrowheads="1"/>
          </p:cNvSpPr>
          <p:nvPr/>
        </p:nvSpPr>
        <p:spPr bwMode="auto">
          <a:xfrm>
            <a:off x="7086600" y="40386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IO</a:t>
            </a:r>
          </a:p>
        </p:txBody>
      </p:sp>
      <p:sp>
        <p:nvSpPr>
          <p:cNvPr id="66581" name="Line 21"/>
          <p:cNvSpPr>
            <a:spLocks noChangeShapeType="1"/>
          </p:cNvSpPr>
          <p:nvPr/>
        </p:nvSpPr>
        <p:spPr bwMode="auto">
          <a:xfrm>
            <a:off x="7467600" y="4648200"/>
            <a:ext cx="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83" name="Line 23"/>
          <p:cNvSpPr>
            <a:spLocks noChangeShapeType="1"/>
          </p:cNvSpPr>
          <p:nvPr/>
        </p:nvSpPr>
        <p:spPr bwMode="auto">
          <a:xfrm>
            <a:off x="6629400" y="4876800"/>
            <a:ext cx="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84" name="Rectangle 24"/>
          <p:cNvSpPr>
            <a:spLocks noChangeArrowheads="1"/>
          </p:cNvSpPr>
          <p:nvPr/>
        </p:nvSpPr>
        <p:spPr bwMode="auto">
          <a:xfrm>
            <a:off x="6248400" y="5105400"/>
            <a:ext cx="685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NB</a:t>
            </a:r>
          </a:p>
        </p:txBody>
      </p:sp>
      <p:sp>
        <p:nvSpPr>
          <p:cNvPr id="66585" name="Line 25"/>
          <p:cNvSpPr>
            <a:spLocks noChangeShapeType="1"/>
          </p:cNvSpPr>
          <p:nvPr/>
        </p:nvSpPr>
        <p:spPr bwMode="auto">
          <a:xfrm flipH="1">
            <a:off x="6934200" y="5410200"/>
            <a:ext cx="533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86" name="Line 26"/>
          <p:cNvSpPr>
            <a:spLocks noChangeShapeType="1"/>
          </p:cNvSpPr>
          <p:nvPr/>
        </p:nvSpPr>
        <p:spPr bwMode="auto">
          <a:xfrm flipH="1">
            <a:off x="5715000" y="5334000"/>
            <a:ext cx="533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87" name="Text Box 27"/>
          <p:cNvSpPr txBox="1">
            <a:spLocks noChangeArrowheads="1"/>
          </p:cNvSpPr>
          <p:nvPr/>
        </p:nvSpPr>
        <p:spPr bwMode="auto">
          <a:xfrm>
            <a:off x="6248400" y="6110288"/>
            <a:ext cx="793750" cy="366712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0000FF"/>
                </a:solidFill>
              </a:rPr>
              <a:t>PCI-E</a:t>
            </a:r>
          </a:p>
        </p:txBody>
      </p:sp>
    </p:spTree>
    <p:extLst>
      <p:ext uri="{BB962C8B-B14F-4D97-AF65-F5344CB8AC3E}">
        <p14:creationId xmlns:p14="http://schemas.microsoft.com/office/powerpoint/2010/main" val="356953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PCI-E</a:t>
            </a:r>
            <a:endParaRPr lang="en-US" dirty="0"/>
          </a:p>
        </p:txBody>
      </p:sp>
      <p:pic>
        <p:nvPicPr>
          <p:cNvPr id="53250" name="Picture 2" descr="https://upload.wikimedia.org/wikipedia/commons/thumb/a/a1/PCI_Express_Terminology.svg/574px-PCI_Express_Terminology.sv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546735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6019800"/>
            <a:ext cx="7259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 Wikipedia: By V4711This vector graphics image was created with Adobe Illustrator. </a:t>
            </a:r>
            <a:endParaRPr lang="en-US" sz="1400" dirty="0" smtClean="0"/>
          </a:p>
          <a:p>
            <a:r>
              <a:rPr lang="en-US" sz="1400" dirty="0" smtClean="0"/>
              <a:t>- </a:t>
            </a:r>
            <a:r>
              <a:rPr lang="en-US" sz="1400" dirty="0"/>
              <a:t>Own work, CC BY-SA 4.0, https://commons.wikimedia.org/w/index.php?curid=37527913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5257800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Point to point links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1518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PCI-E</a:t>
            </a:r>
            <a:endParaRPr lang="en-US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8600" y="690293"/>
            <a:ext cx="1797803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82540865"/>
              </p:ext>
            </p:extLst>
          </p:nvPr>
        </p:nvGraphicFramePr>
        <p:xfrm>
          <a:off x="152400" y="1295399"/>
          <a:ext cx="8991600" cy="4419599"/>
        </p:xfrm>
        <a:graphic>
          <a:graphicData uri="http://schemas.openxmlformats.org/drawingml/2006/table">
            <a:tbl>
              <a:tblPr/>
              <a:tblGrid>
                <a:gridCol w="1798320"/>
                <a:gridCol w="1798320"/>
                <a:gridCol w="1798320"/>
                <a:gridCol w="1798320"/>
                <a:gridCol w="1798320"/>
              </a:tblGrid>
              <a:tr h="452564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>
                          <a:effectLst/>
                        </a:rPr>
                        <a:t>PCI Express</a:t>
                      </a:r>
                      <a:br>
                        <a:rPr lang="en-US" sz="1800">
                          <a:effectLst/>
                        </a:rPr>
                      </a:br>
                      <a:r>
                        <a:rPr lang="en-US" sz="1800">
                          <a:effectLst/>
                        </a:rPr>
                        <a:t>version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>
                          <a:effectLst/>
                        </a:rPr>
                        <a:t>Line code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>
                          <a:effectLst/>
                        </a:rPr>
                        <a:t>Transfer rate</a:t>
                      </a:r>
                      <a:r>
                        <a:rPr lang="en-US" sz="1800" b="0" i="0" u="none" strike="noStrike" baseline="30000">
                          <a:solidFill>
                            <a:srgbClr val="0B0080"/>
                          </a:solidFill>
                          <a:effectLst/>
                          <a:hlinkClick r:id="rId2"/>
                        </a:rPr>
                        <a:t>[a]</a:t>
                      </a:r>
                      <a:endParaRPr lang="en-US" sz="1800">
                        <a:effectLst/>
                      </a:endParaRP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>
                          <a:effectLst/>
                        </a:rPr>
                        <a:t>Bandwidth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34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effectLst/>
                        </a:rPr>
                        <a:t>Per lane</a:t>
                      </a:r>
                      <a:r>
                        <a:rPr lang="en-US" sz="1800" b="0" i="0" u="none" strike="noStrike" baseline="30000">
                          <a:solidFill>
                            <a:srgbClr val="0B0080"/>
                          </a:solidFill>
                          <a:effectLst/>
                          <a:hlinkClick r:id="rId2"/>
                        </a:rPr>
                        <a:t>[a]</a:t>
                      </a:r>
                      <a:endParaRPr lang="en-US" sz="1800">
                        <a:effectLst/>
                      </a:endParaRP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effectLst/>
                        </a:rPr>
                        <a:t>In a ×16 (16-lane) slot</a:t>
                      </a:r>
                      <a:r>
                        <a:rPr lang="en-US" sz="1800" b="0" i="0" u="none" strike="noStrike" baseline="30000">
                          <a:solidFill>
                            <a:srgbClr val="0B0080"/>
                          </a:solidFill>
                          <a:effectLst/>
                          <a:hlinkClick r:id="rId2"/>
                        </a:rPr>
                        <a:t>[a]</a:t>
                      </a:r>
                      <a:endParaRPr lang="en-US" sz="1800">
                        <a:effectLst/>
                      </a:endParaRP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793407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1.0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u="none" strike="noStrike">
                          <a:solidFill>
                            <a:srgbClr val="0B0080"/>
                          </a:solidFill>
                          <a:effectLst/>
                          <a:hlinkClick r:id="rId3" tooltip="8b/10b"/>
                        </a:rPr>
                        <a:t>8b/10b</a:t>
                      </a:r>
                      <a:endParaRPr lang="en-US" sz="1800">
                        <a:effectLst/>
                      </a:endParaRP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2.5 </a:t>
                      </a:r>
                      <a:r>
                        <a:rPr lang="en-US" sz="1800" u="none" strike="noStrike">
                          <a:solidFill>
                            <a:srgbClr val="0B0080"/>
                          </a:solidFill>
                          <a:effectLst/>
                          <a:hlinkClick r:id="rId4" tooltip="Gigatransfers"/>
                        </a:rPr>
                        <a:t>GT</a:t>
                      </a:r>
                      <a:r>
                        <a:rPr lang="en-US" sz="1800">
                          <a:effectLst/>
                        </a:rPr>
                        <a:t>/s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2 </a:t>
                      </a:r>
                      <a:r>
                        <a:rPr lang="en-US" sz="1800" u="none" strike="noStrike">
                          <a:solidFill>
                            <a:srgbClr val="0B0080"/>
                          </a:solidFill>
                          <a:effectLst/>
                          <a:hlinkClick r:id="rId5" tooltip="Gigabit per second"/>
                        </a:rPr>
                        <a:t>Gbit/s</a:t>
                      </a:r>
                      <a:r>
                        <a:rPr lang="en-US" sz="1800">
                          <a:effectLst/>
                        </a:rPr>
                        <a:t> (250 </a:t>
                      </a:r>
                      <a:r>
                        <a:rPr lang="en-US" sz="1800" u="none" strike="noStrike">
                          <a:solidFill>
                            <a:srgbClr val="0B0080"/>
                          </a:solidFill>
                          <a:effectLst/>
                          <a:hlinkClick r:id="rId6" tooltip="Megabyte"/>
                        </a:rPr>
                        <a:t>MB</a:t>
                      </a:r>
                      <a:r>
                        <a:rPr lang="en-US" sz="1800">
                          <a:effectLst/>
                        </a:rPr>
                        <a:t>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32 Gbit/s (4 </a:t>
                      </a:r>
                      <a:r>
                        <a:rPr lang="en-US" sz="1800" u="none" strike="noStrike">
                          <a:solidFill>
                            <a:srgbClr val="0B0080"/>
                          </a:solidFill>
                          <a:effectLst/>
                          <a:hlinkClick r:id="rId7" tooltip="Gigabyte"/>
                        </a:rPr>
                        <a:t>GB</a:t>
                      </a:r>
                      <a:r>
                        <a:rPr lang="en-US" sz="1800">
                          <a:effectLst/>
                        </a:rPr>
                        <a:t>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793407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2.0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8b/10b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5 GT/s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4 Gbit/s (500 MB/s)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64 Gbit/s (8 GB/s)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793407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3.0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u="none" strike="noStrike">
                          <a:solidFill>
                            <a:srgbClr val="0B0080"/>
                          </a:solidFill>
                          <a:effectLst/>
                          <a:hlinkClick r:id="rId8" tooltip="128b/130b"/>
                        </a:rPr>
                        <a:t>128b/130b</a:t>
                      </a:r>
                      <a:endParaRPr lang="en-US" sz="1800">
                        <a:effectLst/>
                      </a:endParaRP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8 GT/s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7.877 Gbit/s (984.6 MB/s)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126.032 Gbit/s (15.754 GB/s)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793407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4.0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128b/130b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16 GT/s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15.754 Gbit/s (1969.2 MB/s)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</a:rPr>
                        <a:t>252.064 </a:t>
                      </a:r>
                      <a:r>
                        <a:rPr lang="en-US" sz="1800" dirty="0" err="1">
                          <a:effectLst/>
                        </a:rPr>
                        <a:t>Gbit</a:t>
                      </a:r>
                      <a:r>
                        <a:rPr lang="en-US" sz="1800" dirty="0">
                          <a:effectLst/>
                        </a:rPr>
                        <a:t>/s (31.508 GB/s)</a:t>
                      </a:r>
                    </a:p>
                  </a:txBody>
                  <a:tcPr marL="44958" marR="44958" marT="22479" marB="22479" anchor="ctr">
                    <a:lnL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423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CUDA Refresher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Grids of Blocks</a:t>
            </a:r>
          </a:p>
          <a:p>
            <a:r>
              <a:rPr lang="en-US"/>
              <a:t>Blocks of Threads</a:t>
            </a:r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447800"/>
            <a:ext cx="8154988" cy="462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365125" y="5751513"/>
            <a:ext cx="8020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Why? Realities of integrated circuits: need to cluster computation and storage</a:t>
            </a:r>
          </a:p>
          <a:p>
            <a:r>
              <a:rPr lang="en-US"/>
              <a:t>to achieve high speeds</a:t>
            </a:r>
          </a:p>
        </p:txBody>
      </p:sp>
    </p:spTree>
    <p:extLst>
      <p:ext uri="{BB962C8B-B14F-4D97-AF65-F5344CB8AC3E}">
        <p14:creationId xmlns:p14="http://schemas.microsoft.com/office/powerpoint/2010/main" val="161498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Execution model guarantees</a:t>
            </a:r>
            <a:endParaRPr lang="en-US" sz="2400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Only that threads will execute</a:t>
            </a:r>
            <a:endParaRPr lang="en-US" dirty="0"/>
          </a:p>
          <a:p>
            <a:r>
              <a:rPr lang="en-US" dirty="0" smtClean="0"/>
              <a:t>Says </a:t>
            </a:r>
            <a:r>
              <a:rPr lang="en-US" b="1" dirty="0" smtClean="0"/>
              <a:t>nothing</a:t>
            </a:r>
            <a:r>
              <a:rPr lang="en-US" dirty="0" smtClean="0"/>
              <a:t> about the order</a:t>
            </a:r>
          </a:p>
          <a:p>
            <a:r>
              <a:rPr lang="en-US" dirty="0" smtClean="0"/>
              <a:t>Extreme cases:</a:t>
            </a:r>
          </a:p>
          <a:p>
            <a:pPr lvl="1"/>
            <a:r>
              <a:rPr lang="en-US" dirty="0" smtClean="0"/>
              <a:t>#1: All threads run in parallel</a:t>
            </a:r>
          </a:p>
          <a:p>
            <a:pPr lvl="1"/>
            <a:r>
              <a:rPr lang="en-US" dirty="0" smtClean="0"/>
              <a:t>#2: All threads run sequentially</a:t>
            </a:r>
          </a:p>
          <a:p>
            <a:pPr lvl="2"/>
            <a:r>
              <a:rPr lang="en-US" dirty="0" smtClean="0"/>
              <a:t>Interleaving at synchronization points</a:t>
            </a:r>
            <a:r>
              <a:rPr lang="en-US" dirty="0"/>
              <a:t>	</a:t>
            </a:r>
            <a:endParaRPr lang="en-US" dirty="0" smtClean="0"/>
          </a:p>
          <a:p>
            <a:r>
              <a:rPr lang="en-US" dirty="0" smtClean="0"/>
              <a:t>A CUDA program can run:</a:t>
            </a:r>
          </a:p>
          <a:p>
            <a:pPr lvl="1"/>
            <a:r>
              <a:rPr lang="en-US" dirty="0" smtClean="0"/>
              <a:t>On the CPU </a:t>
            </a:r>
          </a:p>
          <a:p>
            <a:pPr lvl="1"/>
            <a:r>
              <a:rPr lang="en-US" dirty="0" smtClean="0"/>
              <a:t>On a GPU with 1 and on one with N units</a:t>
            </a:r>
          </a:p>
          <a:p>
            <a:pPr lvl="2"/>
            <a:r>
              <a:rPr lang="en-US" dirty="0" smtClean="0"/>
              <a:t>Different models/price points</a:t>
            </a:r>
          </a:p>
        </p:txBody>
      </p:sp>
    </p:spTree>
    <p:extLst>
      <p:ext uri="{BB962C8B-B14F-4D97-AF65-F5344CB8AC3E}">
        <p14:creationId xmlns:p14="http://schemas.microsoft.com/office/powerpoint/2010/main" val="25201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 Scalability</a:t>
            </a:r>
            <a:endParaRPr lang="en-US" dirty="0"/>
          </a:p>
        </p:txBody>
      </p:sp>
      <p:pic>
        <p:nvPicPr>
          <p:cNvPr id="129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4378" y="609601"/>
            <a:ext cx="6183221" cy="566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50806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Thread Blocks Refresher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152400" y="533400"/>
            <a:ext cx="6248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Programmer declares (Thread) Block: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 dirty="0"/>
              <a:t>Block size 1 to </a:t>
            </a:r>
            <a:r>
              <a:rPr lang="en-US" sz="2000" b="1" dirty="0" smtClean="0"/>
              <a:t>1024 </a:t>
            </a:r>
            <a:r>
              <a:rPr lang="en-US" sz="2000" dirty="0" smtClean="0"/>
              <a:t>concurrent </a:t>
            </a:r>
            <a:r>
              <a:rPr lang="en-US" sz="2000" dirty="0"/>
              <a:t>threads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 dirty="0"/>
              <a:t>Block shape 1D, 2D, or 3D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000" dirty="0"/>
              <a:t>Block dimensions in threads</a:t>
            </a:r>
          </a:p>
          <a:p>
            <a:pPr marL="974725" lvl="1" indent="-403225">
              <a:lnSpc>
                <a:spcPct val="90000"/>
              </a:lnSpc>
              <a:spcBef>
                <a:spcPct val="20000"/>
              </a:spcBef>
            </a:pPr>
            <a:endParaRPr lang="en-US" sz="20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All threads in a Block execute the same thread </a:t>
            </a:r>
            <a:r>
              <a:rPr lang="en-US" sz="2400" dirty="0" smtClean="0"/>
              <a:t>program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Threads have </a:t>
            </a:r>
            <a:r>
              <a:rPr lang="en-US" sz="2400" dirty="0">
                <a:solidFill>
                  <a:schemeClr val="accent2"/>
                </a:solidFill>
              </a:rPr>
              <a:t>thread id</a:t>
            </a:r>
            <a:r>
              <a:rPr lang="en-US" sz="2400" dirty="0"/>
              <a:t> numbers within </a:t>
            </a:r>
            <a:r>
              <a:rPr lang="en-US" sz="2400" dirty="0" smtClean="0"/>
              <a:t>Block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Threads share data and synchronize while doing their share of the </a:t>
            </a:r>
            <a:r>
              <a:rPr lang="en-US" sz="2400" dirty="0" smtClean="0"/>
              <a:t>work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Thread program uses </a:t>
            </a:r>
            <a:r>
              <a:rPr lang="en-US" sz="2400" dirty="0">
                <a:solidFill>
                  <a:schemeClr val="accent2"/>
                </a:solidFill>
              </a:rPr>
              <a:t>thread id</a:t>
            </a:r>
            <a:r>
              <a:rPr lang="en-US" sz="2400" dirty="0"/>
              <a:t> to select work and address shared data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6215063" y="1600200"/>
            <a:ext cx="2754312" cy="2928938"/>
          </a:xfrm>
          <a:prstGeom prst="rect">
            <a:avLst/>
          </a:prstGeom>
          <a:noFill/>
          <a:ln w="28575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lIns="0" rIns="0"/>
          <a:lstStyle/>
          <a:p>
            <a:pPr algn="ctr"/>
            <a:r>
              <a:rPr lang="en-US" sz="2000">
                <a:latin typeface="Tahoma" pitchFamily="34" charset="0"/>
              </a:rPr>
              <a:t>Thread Id #:</a:t>
            </a:r>
            <a:br>
              <a:rPr lang="en-US" sz="2000">
                <a:latin typeface="Tahoma" pitchFamily="34" charset="0"/>
              </a:rPr>
            </a:br>
            <a:r>
              <a:rPr lang="en-US" sz="2000">
                <a:latin typeface="Tahoma" pitchFamily="34" charset="0"/>
              </a:rPr>
              <a:t>0 1 2 3 …          m   </a:t>
            </a:r>
            <a:endParaRPr lang="en-US" sz="2000"/>
          </a:p>
        </p:txBody>
      </p:sp>
      <p:grpSp>
        <p:nvGrpSpPr>
          <p:cNvPr id="73734" name="Group 6"/>
          <p:cNvGrpSpPr>
            <a:grpSpLocks/>
          </p:cNvGrpSpPr>
          <p:nvPr/>
        </p:nvGrpSpPr>
        <p:grpSpPr bwMode="auto">
          <a:xfrm>
            <a:off x="6472238" y="2330450"/>
            <a:ext cx="2238375" cy="1976438"/>
            <a:chOff x="1045" y="1780"/>
            <a:chExt cx="806" cy="773"/>
          </a:xfrm>
        </p:grpSpPr>
        <p:sp>
          <p:nvSpPr>
            <p:cNvPr id="73735" name="Freeform 7"/>
            <p:cNvSpPr>
              <a:spLocks/>
            </p:cNvSpPr>
            <p:nvPr/>
          </p:nvSpPr>
          <p:spPr bwMode="auto">
            <a:xfrm>
              <a:off x="1045" y="1780"/>
              <a:ext cx="147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36" name="Freeform 8"/>
            <p:cNvSpPr>
              <a:spLocks/>
            </p:cNvSpPr>
            <p:nvPr/>
          </p:nvSpPr>
          <p:spPr bwMode="auto">
            <a:xfrm>
              <a:off x="1116" y="1780"/>
              <a:ext cx="147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37" name="Freeform 9"/>
            <p:cNvSpPr>
              <a:spLocks/>
            </p:cNvSpPr>
            <p:nvPr/>
          </p:nvSpPr>
          <p:spPr bwMode="auto">
            <a:xfrm>
              <a:off x="1181" y="1780"/>
              <a:ext cx="147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38" name="Freeform 10"/>
            <p:cNvSpPr>
              <a:spLocks/>
            </p:cNvSpPr>
            <p:nvPr/>
          </p:nvSpPr>
          <p:spPr bwMode="auto">
            <a:xfrm>
              <a:off x="1247" y="1780"/>
              <a:ext cx="147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39" name="Freeform 11"/>
            <p:cNvSpPr>
              <a:spLocks/>
            </p:cNvSpPr>
            <p:nvPr/>
          </p:nvSpPr>
          <p:spPr bwMode="auto">
            <a:xfrm>
              <a:off x="1312" y="1780"/>
              <a:ext cx="146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0" name="Freeform 12"/>
            <p:cNvSpPr>
              <a:spLocks/>
            </p:cNvSpPr>
            <p:nvPr/>
          </p:nvSpPr>
          <p:spPr bwMode="auto">
            <a:xfrm>
              <a:off x="1378" y="1780"/>
              <a:ext cx="146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1" name="Freeform 13"/>
            <p:cNvSpPr>
              <a:spLocks/>
            </p:cNvSpPr>
            <p:nvPr/>
          </p:nvSpPr>
          <p:spPr bwMode="auto">
            <a:xfrm>
              <a:off x="1443" y="1780"/>
              <a:ext cx="146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2" name="Freeform 14"/>
            <p:cNvSpPr>
              <a:spLocks/>
            </p:cNvSpPr>
            <p:nvPr/>
          </p:nvSpPr>
          <p:spPr bwMode="auto">
            <a:xfrm>
              <a:off x="1509" y="1780"/>
              <a:ext cx="146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3" name="Freeform 15"/>
            <p:cNvSpPr>
              <a:spLocks/>
            </p:cNvSpPr>
            <p:nvPr/>
          </p:nvSpPr>
          <p:spPr bwMode="auto">
            <a:xfrm>
              <a:off x="1574" y="1780"/>
              <a:ext cx="146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4" name="Freeform 16"/>
            <p:cNvSpPr>
              <a:spLocks/>
            </p:cNvSpPr>
            <p:nvPr/>
          </p:nvSpPr>
          <p:spPr bwMode="auto">
            <a:xfrm>
              <a:off x="1640" y="1780"/>
              <a:ext cx="145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45" name="Freeform 17"/>
            <p:cNvSpPr>
              <a:spLocks/>
            </p:cNvSpPr>
            <p:nvPr/>
          </p:nvSpPr>
          <p:spPr bwMode="auto">
            <a:xfrm>
              <a:off x="1705" y="1780"/>
              <a:ext cx="146" cy="77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746" name="AutoShape 18"/>
          <p:cNvSpPr>
            <a:spLocks noChangeArrowheads="1"/>
          </p:cNvSpPr>
          <p:nvPr/>
        </p:nvSpPr>
        <p:spPr bwMode="auto">
          <a:xfrm>
            <a:off x="6475413" y="2886075"/>
            <a:ext cx="2232025" cy="603250"/>
          </a:xfrm>
          <a:prstGeom prst="roundRect">
            <a:avLst>
              <a:gd name="adj" fmla="val 16667"/>
            </a:avLst>
          </a:prstGeom>
          <a:solidFill>
            <a:srgbClr val="003300">
              <a:alpha val="80000"/>
            </a:srgbClr>
          </a:solidFill>
          <a:ln w="9525" algn="ctr">
            <a:solidFill>
              <a:srgbClr val="73B900"/>
            </a:solidFill>
            <a:round/>
            <a:headEnd/>
            <a:tailEnd/>
          </a:ln>
          <a:effectLst/>
        </p:spPr>
        <p:txBody>
          <a:bodyPr anchor="ctr" anchorCtr="1"/>
          <a:lstStyle/>
          <a:p>
            <a:pPr algn="ctr">
              <a:lnSpc>
                <a:spcPct val="85000"/>
              </a:lnSpc>
              <a:spcBef>
                <a:spcPct val="10000"/>
              </a:spcBef>
            </a:pPr>
            <a:r>
              <a:rPr lang="en-US" sz="2000" b="1">
                <a:solidFill>
                  <a:srgbClr val="FFFF99"/>
                </a:solidFill>
              </a:rPr>
              <a:t>Thread program</a:t>
            </a:r>
          </a:p>
        </p:txBody>
      </p:sp>
    </p:spTree>
    <p:extLst>
      <p:ext uri="{BB962C8B-B14F-4D97-AF65-F5344CB8AC3E}">
        <p14:creationId xmlns:p14="http://schemas.microsoft.com/office/powerpoint/2010/main" val="357730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2209800"/>
            <a:ext cx="9144000" cy="434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228600" y="41910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228600" y="4724400"/>
            <a:ext cx="8305800" cy="3810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228600" y="55626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228600" y="3352800"/>
            <a:ext cx="8305800" cy="381000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533400"/>
            <a:ext cx="9144000" cy="16764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My first CUDA Program</a:t>
            </a:r>
            <a:endParaRPr lang="en-US" dirty="0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28600" y="609600"/>
            <a:ext cx="86106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__global__ void </a:t>
            </a:r>
            <a:r>
              <a:rPr lang="en-US" dirty="0" err="1"/>
              <a:t>arradd</a:t>
            </a:r>
            <a:r>
              <a:rPr lang="en-US" dirty="0"/>
              <a:t> (float *a, float f, </a:t>
            </a:r>
            <a:r>
              <a:rPr lang="en-US" dirty="0" err="1"/>
              <a:t>int</a:t>
            </a:r>
            <a:r>
              <a:rPr lang="en-US" dirty="0"/>
              <a:t> N)</a:t>
            </a:r>
          </a:p>
          <a:p>
            <a:r>
              <a:rPr lang="en-US" dirty="0"/>
              <a:t> {</a:t>
            </a:r>
          </a:p>
          <a:p>
            <a:r>
              <a:rPr lang="en-US" dirty="0"/>
              <a:t>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b="1" dirty="0" err="1"/>
              <a:t>blockIdx</a:t>
            </a:r>
            <a:r>
              <a:rPr lang="en-US" dirty="0" err="1"/>
              <a:t>.x</a:t>
            </a:r>
            <a:r>
              <a:rPr lang="en-US" dirty="0"/>
              <a:t> * </a:t>
            </a:r>
            <a:r>
              <a:rPr lang="en-US" b="1" dirty="0" err="1"/>
              <a:t>blockDim</a:t>
            </a:r>
            <a:r>
              <a:rPr lang="en-US" dirty="0" err="1"/>
              <a:t>.x</a:t>
            </a:r>
            <a:r>
              <a:rPr lang="en-US" dirty="0"/>
              <a:t> + </a:t>
            </a:r>
            <a:r>
              <a:rPr lang="en-US" b="1" dirty="0" err="1"/>
              <a:t>threadIdx</a:t>
            </a:r>
            <a:r>
              <a:rPr lang="en-US" dirty="0" err="1"/>
              <a:t>.x</a:t>
            </a:r>
            <a:r>
              <a:rPr lang="en-US" dirty="0"/>
              <a:t>;</a:t>
            </a:r>
          </a:p>
          <a:p>
            <a:r>
              <a:rPr lang="en-US" dirty="0"/>
              <a:t>  if (</a:t>
            </a:r>
            <a:r>
              <a:rPr lang="en-US" dirty="0" err="1"/>
              <a:t>i</a:t>
            </a:r>
            <a:r>
              <a:rPr lang="en-US" dirty="0"/>
              <a:t> &lt; N) a[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+ float;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float </a:t>
            </a:r>
            <a:r>
              <a:rPr lang="en-US" dirty="0" smtClean="0"/>
              <a:t>h[N</a:t>
            </a:r>
            <a:r>
              <a:rPr lang="en-US" dirty="0"/>
              <a:t>];</a:t>
            </a:r>
          </a:p>
          <a:p>
            <a:r>
              <a:rPr lang="en-US" dirty="0"/>
              <a:t>  float *</a:t>
            </a:r>
            <a:r>
              <a:rPr lang="en-US" dirty="0" smtClean="0"/>
              <a:t>d;</a:t>
            </a:r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cudaMalloc</a:t>
            </a:r>
            <a:r>
              <a:rPr lang="en-US" dirty="0"/>
              <a:t> ((void **) </a:t>
            </a:r>
            <a:r>
              <a:rPr lang="en-US" dirty="0" smtClean="0"/>
              <a:t>&amp;d</a:t>
            </a:r>
            <a:r>
              <a:rPr lang="en-US" dirty="0"/>
              <a:t>, SIZE);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cudaMemcpy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d, h, </a:t>
            </a:r>
            <a:r>
              <a:rPr lang="en-US" dirty="0"/>
              <a:t>SIZE, </a:t>
            </a:r>
            <a:r>
              <a:rPr lang="en-US" dirty="0" err="1"/>
              <a:t>cudaMemcpyHostToDevice</a:t>
            </a:r>
            <a:r>
              <a:rPr lang="en-US" dirty="0"/>
              <a:t>));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arradd</a:t>
            </a:r>
            <a:r>
              <a:rPr lang="en-US" dirty="0"/>
              <a:t> &lt;&lt;&lt; </a:t>
            </a:r>
            <a:r>
              <a:rPr lang="en-US" dirty="0" err="1"/>
              <a:t>n_blocks</a:t>
            </a:r>
            <a:r>
              <a:rPr lang="en-US" dirty="0"/>
              <a:t>, </a:t>
            </a:r>
            <a:r>
              <a:rPr lang="en-US" dirty="0" err="1"/>
              <a:t>block_size</a:t>
            </a:r>
            <a:r>
              <a:rPr lang="en-US" dirty="0"/>
              <a:t> &gt;&gt;&gt; (</a:t>
            </a:r>
            <a:r>
              <a:rPr lang="en-US" dirty="0" err="1"/>
              <a:t>d_a</a:t>
            </a:r>
            <a:r>
              <a:rPr lang="en-US" dirty="0"/>
              <a:t>, 10.0, N);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 smtClean="0"/>
              <a:t>cudaDeviceSynchronize</a:t>
            </a:r>
            <a:r>
              <a:rPr lang="en-US" dirty="0" smtClean="0"/>
              <a:t> </a:t>
            </a:r>
            <a:r>
              <a:rPr lang="en-US" dirty="0"/>
              <a:t>();</a:t>
            </a:r>
          </a:p>
          <a:p>
            <a:r>
              <a:rPr lang="en-US" dirty="0"/>
              <a:t>  </a:t>
            </a:r>
            <a:r>
              <a:rPr lang="en-US" dirty="0" err="1"/>
              <a:t>cudaMemcpy</a:t>
            </a:r>
            <a:r>
              <a:rPr lang="en-US" dirty="0"/>
              <a:t> (</a:t>
            </a:r>
            <a:r>
              <a:rPr lang="en-US" dirty="0" smtClean="0"/>
              <a:t>h, d, </a:t>
            </a:r>
            <a:r>
              <a:rPr lang="en-US" dirty="0"/>
              <a:t>SIZE, </a:t>
            </a:r>
            <a:r>
              <a:rPr lang="en-US" dirty="0" err="1"/>
              <a:t>cudaMemcpyDeviceToHost</a:t>
            </a:r>
            <a:r>
              <a:rPr lang="en-US" dirty="0"/>
              <a:t>));</a:t>
            </a:r>
          </a:p>
          <a:p>
            <a:r>
              <a:rPr lang="en-US" dirty="0"/>
              <a:t>  </a:t>
            </a:r>
            <a:r>
              <a:rPr lang="en-US" dirty="0" err="1" smtClean="0"/>
              <a:t>cudaFree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a_d</a:t>
            </a:r>
            <a:r>
              <a:rPr lang="en-US" dirty="0" smtClean="0"/>
              <a:t>);</a:t>
            </a:r>
            <a:endParaRPr lang="en-US" dirty="0"/>
          </a:p>
          <a:p>
            <a:r>
              <a:rPr lang="en-US" dirty="0"/>
              <a:t>}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512050" y="914400"/>
            <a:ext cx="1174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GPU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7512050" y="2590800"/>
            <a:ext cx="114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CPU</a:t>
            </a:r>
          </a:p>
        </p:txBody>
      </p:sp>
    </p:spTree>
    <p:extLst>
      <p:ext uri="{BB962C8B-B14F-4D97-AF65-F5344CB8AC3E}">
        <p14:creationId xmlns:p14="http://schemas.microsoft.com/office/powerpoint/2010/main" val="265795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Architecture Goals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Use multithreading to hide DRAM latency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Support fine-grain parallel processing</a:t>
            </a:r>
          </a:p>
          <a:p>
            <a:pPr>
              <a:lnSpc>
                <a:spcPct val="90000"/>
              </a:lnSpc>
            </a:pPr>
            <a:r>
              <a:rPr lang="en-US" sz="2800" dirty="0" err="1"/>
              <a:t>Virtualize</a:t>
            </a:r>
            <a:r>
              <a:rPr lang="en-US" sz="2800" dirty="0"/>
              <a:t> the processors to achieve </a:t>
            </a:r>
            <a:r>
              <a:rPr lang="en-US" sz="2800" dirty="0" smtClean="0"/>
              <a:t>scalability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Multiple blocks and threads per processor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/>
              <a:t>Simplify programming. </a:t>
            </a:r>
            <a:endParaRPr lang="en-US" sz="28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Develop </a:t>
            </a:r>
            <a:r>
              <a:rPr lang="en-US" sz="2400" dirty="0"/>
              <a:t>program for one thread</a:t>
            </a:r>
          </a:p>
          <a:p>
            <a:pPr>
              <a:lnSpc>
                <a:spcPct val="90000"/>
              </a:lnSpc>
            </a:pP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Conventional Processors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Latency optimized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ILP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Caches 99% hit rate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GPU 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Caches 90% or less. Not a good </a:t>
            </a:r>
            <a:r>
              <a:rPr lang="en-US" sz="2400" dirty="0" smtClean="0"/>
              <a:t>option </a:t>
            </a:r>
            <a:r>
              <a:rPr lang="en-US" sz="2400" dirty="0" smtClean="0">
                <a:sym typeface="Wingdings" pitchFamily="2" charset="2"/>
              </a:rPr>
              <a:t>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Throughput optimized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ILP + TLP</a:t>
            </a:r>
          </a:p>
        </p:txBody>
      </p:sp>
    </p:spTree>
    <p:extLst>
      <p:ext uri="{BB962C8B-B14F-4D97-AF65-F5344CB8AC3E}">
        <p14:creationId xmlns:p14="http://schemas.microsoft.com/office/powerpoint/2010/main" val="172865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GF100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3 Billion Transistors in 40 nm process (TSMC)</a:t>
            </a:r>
          </a:p>
          <a:p>
            <a:r>
              <a:rPr lang="en-US" b="1" dirty="0" smtClean="0"/>
              <a:t>Up to 512 CUDA / unified </a:t>
            </a:r>
            <a:r>
              <a:rPr lang="en-US" b="1" dirty="0" err="1" smtClean="0"/>
              <a:t>shader</a:t>
            </a:r>
            <a:r>
              <a:rPr lang="en-US" b="1" dirty="0" smtClean="0"/>
              <a:t> cores</a:t>
            </a:r>
          </a:p>
          <a:p>
            <a:r>
              <a:rPr lang="en-US" b="1" dirty="0" smtClean="0"/>
              <a:t>384-bit GDDR5 memory interface</a:t>
            </a:r>
          </a:p>
          <a:p>
            <a:r>
              <a:rPr lang="en-US" b="1" dirty="0" smtClean="0"/>
              <a:t>6GB capacity</a:t>
            </a:r>
          </a:p>
          <a:p>
            <a:r>
              <a:rPr lang="en-US" b="1" dirty="0" err="1" smtClean="0"/>
              <a:t>GeForce</a:t>
            </a:r>
            <a:r>
              <a:rPr lang="en-US" b="1" dirty="0" smtClean="0"/>
              <a:t> GTX480: Graphics Enthusiast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168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Programmer’s 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Copy results back to CPU</a:t>
            </a:r>
            <a:endParaRPr lang="en-US" dirty="0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762000" y="1524000"/>
            <a:ext cx="22098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CPU</a:t>
            </a: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81000" y="3505200"/>
            <a:ext cx="3200400" cy="2438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Memory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905000" y="28956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5181600" y="1600200"/>
            <a:ext cx="2209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800600" y="3581400"/>
            <a:ext cx="3200400" cy="12954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 b="1"/>
              <a:t>GPU Memory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6324600" y="2971800"/>
            <a:ext cx="0" cy="60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200400" y="2616200"/>
            <a:ext cx="1981200" cy="9652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288" y="128"/>
              </a:cxn>
              <a:cxn ang="0">
                <a:pos x="816" y="80"/>
              </a:cxn>
              <a:cxn ang="0">
                <a:pos x="1248" y="608"/>
              </a:cxn>
            </a:cxnLst>
            <a:rect l="0" t="0" r="r" b="b"/>
            <a:pathLst>
              <a:path w="1248" h="608">
                <a:moveTo>
                  <a:pt x="0" y="560"/>
                </a:moveTo>
                <a:cubicBezTo>
                  <a:pt x="76" y="384"/>
                  <a:pt x="152" y="208"/>
                  <a:pt x="288" y="128"/>
                </a:cubicBezTo>
                <a:cubicBezTo>
                  <a:pt x="424" y="48"/>
                  <a:pt x="656" y="0"/>
                  <a:pt x="816" y="80"/>
                </a:cubicBezTo>
                <a:cubicBezTo>
                  <a:pt x="976" y="160"/>
                  <a:pt x="1112" y="384"/>
                  <a:pt x="1248" y="608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 bwMode="auto">
          <a:xfrm>
            <a:off x="2971800" y="3657600"/>
            <a:ext cx="533400" cy="2057400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876800" y="3657600"/>
            <a:ext cx="1524000" cy="1066800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GF100 Architecture Overview -- Compute</a:t>
            </a:r>
            <a:endParaRPr lang="en-US" dirty="0"/>
          </a:p>
        </p:txBody>
      </p:sp>
      <p:pic>
        <p:nvPicPr>
          <p:cNvPr id="1259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98" y="533399"/>
            <a:ext cx="9155498" cy="6164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5345668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64-bit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4173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GF100 Architecture - Complete</a:t>
            </a:r>
            <a:endParaRPr lang="en-US" dirty="0"/>
          </a:p>
        </p:txBody>
      </p:sp>
      <p:pic>
        <p:nvPicPr>
          <p:cNvPr id="1269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448" y="609600"/>
            <a:ext cx="5214552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1447800"/>
            <a:ext cx="3674404" cy="3877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512 CUDA cores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16 </a:t>
            </a:r>
            <a:r>
              <a:rPr lang="en-US" sz="2400" b="1" dirty="0" err="1" smtClean="0"/>
              <a:t>PolyMorph</a:t>
            </a:r>
            <a:r>
              <a:rPr lang="en-US" sz="2400" b="1" dirty="0" smtClean="0"/>
              <a:t> Engines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4 raster units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64 texture units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48 ROP units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384-bit GDDR5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smtClean="0"/>
              <a:t> 6 channels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1" dirty="0" smtClean="0"/>
              <a:t> 64-bit / channel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37482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Terminology</a:t>
            </a: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52400" y="457200"/>
            <a:ext cx="8991600" cy="6248400"/>
          </a:xfrm>
          <a:noFill/>
          <a:ln/>
        </p:spPr>
        <p:txBody>
          <a:bodyPr/>
          <a:lstStyle/>
          <a:p>
            <a:pPr marL="457200" indent="-457200"/>
            <a:r>
              <a:rPr lang="en-US" sz="2800" b="1" dirty="0"/>
              <a:t>SPA</a:t>
            </a:r>
          </a:p>
          <a:p>
            <a:pPr marL="974725" lvl="1" indent="-403225"/>
            <a:r>
              <a:rPr lang="en-US" sz="2400" dirty="0"/>
              <a:t>Streaming Processor Array </a:t>
            </a:r>
          </a:p>
          <a:p>
            <a:pPr marL="457200" indent="-457200"/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TPC</a:t>
            </a:r>
          </a:p>
          <a:p>
            <a:pPr marL="974725" lvl="1" indent="-403225"/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Texture Processor Cluster </a:t>
            </a:r>
          </a:p>
          <a:p>
            <a:pPr marL="1431925" lvl="2" indent="-342900"/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 SM + TEX</a:t>
            </a:r>
          </a:p>
          <a:p>
            <a:pPr marL="457200" indent="-457200"/>
            <a:r>
              <a:rPr lang="en-US" sz="2800" b="1" dirty="0"/>
              <a:t>SM</a:t>
            </a:r>
          </a:p>
          <a:p>
            <a:pPr marL="974725" lvl="1" indent="-403225"/>
            <a:r>
              <a:rPr lang="en-US" sz="2400" dirty="0"/>
              <a:t>Streaming Multiprocessor </a:t>
            </a:r>
            <a:r>
              <a:rPr lang="en-US" sz="2400" dirty="0" smtClean="0"/>
              <a:t>(32 </a:t>
            </a:r>
            <a:r>
              <a:rPr lang="en-US" sz="2400" dirty="0"/>
              <a:t>SP)</a:t>
            </a:r>
          </a:p>
          <a:p>
            <a:pPr marL="974725" lvl="1" indent="-403225"/>
            <a:r>
              <a:rPr lang="en-US" sz="2400" dirty="0"/>
              <a:t>Multi-threaded processor core</a:t>
            </a:r>
          </a:p>
          <a:p>
            <a:pPr marL="974725" lvl="1" indent="-403225"/>
            <a:r>
              <a:rPr lang="en-US" sz="2400" dirty="0"/>
              <a:t>Fundamental processing unit for CUDA thread block</a:t>
            </a:r>
          </a:p>
          <a:p>
            <a:pPr marL="457200" indent="-457200"/>
            <a:r>
              <a:rPr lang="en-US" sz="2800" b="1" dirty="0"/>
              <a:t>SP</a:t>
            </a:r>
          </a:p>
          <a:p>
            <a:pPr marL="974725" lvl="1" indent="-403225"/>
            <a:r>
              <a:rPr lang="en-US" sz="2400" dirty="0"/>
              <a:t>Streaming Processor</a:t>
            </a:r>
          </a:p>
          <a:p>
            <a:pPr marL="974725" lvl="1" indent="-403225"/>
            <a:r>
              <a:rPr lang="en-US" sz="2400" dirty="0"/>
              <a:t>Scalar ALU for a single CUDA thread</a:t>
            </a:r>
          </a:p>
        </p:txBody>
      </p:sp>
    </p:spTree>
    <p:extLst>
      <p:ext uri="{BB962C8B-B14F-4D97-AF65-F5344CB8AC3E}">
        <p14:creationId xmlns:p14="http://schemas.microsoft.com/office/powerpoint/2010/main" val="287972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6248400" cy="6477000"/>
          </a:xfrm>
        </p:spPr>
        <p:txBody>
          <a:bodyPr/>
          <a:lstStyle/>
          <a:p>
            <a:pPr marL="457200" indent="-457200"/>
            <a:r>
              <a:rPr lang="en-US" sz="2000" dirty="0" smtClean="0"/>
              <a:t>Streaming Multiprocessor (SM)</a:t>
            </a:r>
          </a:p>
          <a:p>
            <a:pPr marL="974725" lvl="1" indent="-403225"/>
            <a:r>
              <a:rPr lang="en-US" sz="1800" dirty="0" smtClean="0"/>
              <a:t>32 Streaming Processors (SP)</a:t>
            </a:r>
          </a:p>
          <a:p>
            <a:pPr marL="1374775" lvl="2" indent="-403225"/>
            <a:r>
              <a:rPr lang="en-US" sz="1400" dirty="0" smtClean="0"/>
              <a:t>32 INT or FP (32-bit)</a:t>
            </a:r>
          </a:p>
          <a:p>
            <a:pPr marL="1374775" lvl="2" indent="-403225"/>
            <a:r>
              <a:rPr lang="en-US" sz="1400" dirty="0" smtClean="0"/>
              <a:t>16 DP (64-bit)</a:t>
            </a:r>
          </a:p>
          <a:p>
            <a:pPr marL="974725" lvl="1" indent="-403225"/>
            <a:r>
              <a:rPr lang="en-US" sz="1800" dirty="0" smtClean="0"/>
              <a:t>4 Super Function Units (SFU)</a:t>
            </a:r>
          </a:p>
          <a:p>
            <a:pPr marL="974725" lvl="1" indent="-403225"/>
            <a:r>
              <a:rPr lang="en-US" sz="1800" dirty="0" smtClean="0"/>
              <a:t>16 Load/Store Units</a:t>
            </a:r>
          </a:p>
          <a:p>
            <a:pPr marL="457200" indent="-457200"/>
            <a:r>
              <a:rPr lang="en-US" sz="2000" dirty="0" smtClean="0"/>
              <a:t>Multi-threaded instruction dispatch</a:t>
            </a:r>
          </a:p>
          <a:p>
            <a:pPr marL="974725" lvl="1" indent="-403225"/>
            <a:r>
              <a:rPr lang="en-US" sz="1800" dirty="0" smtClean="0"/>
              <a:t>Up to1536 threads active</a:t>
            </a:r>
          </a:p>
          <a:p>
            <a:pPr marL="1374775" lvl="2" indent="-403225"/>
            <a:r>
              <a:rPr lang="en-US" sz="1400" dirty="0" smtClean="0"/>
              <a:t>32 (threads) x 48</a:t>
            </a:r>
          </a:p>
          <a:p>
            <a:pPr marL="974725" lvl="1" indent="-403225"/>
            <a:r>
              <a:rPr lang="en-US" sz="1800" dirty="0" smtClean="0"/>
              <a:t>24,576 threads for all SMs</a:t>
            </a:r>
          </a:p>
          <a:p>
            <a:pPr marL="974725" lvl="1" indent="-403225"/>
            <a:r>
              <a:rPr lang="en-US" sz="1800" dirty="0" smtClean="0"/>
              <a:t>Up to 8 concurrent blocks</a:t>
            </a:r>
          </a:p>
          <a:p>
            <a:pPr marL="1374775" lvl="2" indent="-403225"/>
            <a:r>
              <a:rPr lang="en-US" sz="1400" dirty="0" smtClean="0"/>
              <a:t>1024 threads/block limit</a:t>
            </a:r>
          </a:p>
          <a:p>
            <a:pPr marL="974725" lvl="1" indent="-403225"/>
            <a:r>
              <a:rPr lang="en-US" sz="1800" dirty="0" smtClean="0"/>
              <a:t>Shared instruction fetch per 32 threads</a:t>
            </a:r>
          </a:p>
          <a:p>
            <a:pPr marL="974725" lvl="1" indent="-403225"/>
            <a:r>
              <a:rPr lang="en-US" sz="1800" dirty="0" smtClean="0"/>
              <a:t>Cover latency of texture/memory loads</a:t>
            </a:r>
          </a:p>
          <a:p>
            <a:pPr marL="457200" indent="-457200"/>
            <a:r>
              <a:rPr lang="en-US" sz="2000" dirty="0" smtClean="0"/>
              <a:t>80+ GFLOPS</a:t>
            </a:r>
          </a:p>
          <a:p>
            <a:pPr marL="457200" indent="-457200"/>
            <a:r>
              <a:rPr lang="en-US" sz="2000" dirty="0" smtClean="0"/>
              <a:t>16K/48K KB shared memory</a:t>
            </a:r>
          </a:p>
          <a:p>
            <a:pPr marL="457200" indent="-457200"/>
            <a:r>
              <a:rPr lang="en-US" sz="2000" dirty="0" smtClean="0"/>
              <a:t>48K/16K L1 cache</a:t>
            </a:r>
          </a:p>
          <a:p>
            <a:pPr marL="457200" indent="-457200"/>
            <a:r>
              <a:rPr lang="en-US" sz="2000" dirty="0" smtClean="0"/>
              <a:t>DRAM texture and memory access</a:t>
            </a:r>
          </a:p>
        </p:txBody>
      </p:sp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3092" y="381000"/>
            <a:ext cx="2510907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42928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Decompose into blocks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81000" y="591879"/>
            <a:ext cx="4267200" cy="3581400"/>
            <a:chOff x="1828800" y="1143000"/>
            <a:chExt cx="4267200" cy="3581400"/>
          </a:xfrm>
        </p:grpSpPr>
        <p:sp>
          <p:nvSpPr>
            <p:cNvPr id="5" name="Rectangle 4"/>
            <p:cNvSpPr/>
            <p:nvPr/>
          </p:nvSpPr>
          <p:spPr bwMode="auto">
            <a:xfrm>
              <a:off x="1828800" y="1143000"/>
              <a:ext cx="42672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24384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6576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48768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828800" y="17526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2971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1828800" y="4114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2" name="Group 127"/>
            <p:cNvGrpSpPr/>
            <p:nvPr/>
          </p:nvGrpSpPr>
          <p:grpSpPr>
            <a:xfrm>
              <a:off x="1828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34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9" name="Rectangle 38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0" name="Rectangle 38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1" name="Rectangle 39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2" name="Rectangle 39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3" name="Rectangle 39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4" name="Rectangle 39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5" name="Rectangle 39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6" name="Rectangle 39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1" name="Rectangle 38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2" name="Rectangle 38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3" name="Rectangle 38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4" name="Rectangle 38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5" name="Rectangle 38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6" name="Rectangle 38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7" name="Rectangle 38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8" name="Rectangle 38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73" name="Rectangle 3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4" name="Rectangle 3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5" name="Rectangle 3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6" name="Rectangle 3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7" name="Rectangle 3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8" name="Rectangle 3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9" name="Rectangle 3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0" name="Rectangle 3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65" name="Rectangle 3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6" name="Rectangle 3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7" name="Rectangle 3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8" name="Rectangle 3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9" name="Rectangle 3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0" name="Rectangle 3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1" name="Rectangle 3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2" name="Rectangle 3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57" name="Rectangle 3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8" name="Rectangle 3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9" name="Rectangle 3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0" name="Rectangle 3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1" name="Rectangle 3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2" name="Rectangle 3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3" name="Rectangle 3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4" name="Rectangle 3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8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49" name="Rectangle 3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0" name="Rectangle 3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1" name="Rectangle 3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2" name="Rectangle 3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3" name="Rectangle 3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4" name="Rectangle 3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5" name="Rectangle 3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6" name="Rectangle 3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3" name="Group 128"/>
            <p:cNvGrpSpPr/>
            <p:nvPr/>
          </p:nvGrpSpPr>
          <p:grpSpPr>
            <a:xfrm>
              <a:off x="2438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89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35" name="Rectangle 33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6" name="Rectangle 33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7" name="Rectangle 33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8" name="Rectangle 33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9" name="Rectangle 33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0" name="Rectangle 33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1" name="Rectangle 34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2" name="Rectangle 34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0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27" name="Rectangle 32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8" name="Rectangle 32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9" name="Rectangle 32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0" name="Rectangle 32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1" name="Rectangle 33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2" name="Rectangle 33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3" name="Rectangle 33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4" name="Rectangle 33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1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19" name="Rectangle 3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0" name="Rectangle 3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1" name="Rectangle 3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2" name="Rectangle 3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3" name="Rectangle 3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4" name="Rectangle 3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5" name="Rectangle 3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6" name="Rectangle 3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2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11" name="Rectangle 3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2" name="Rectangle 3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3" name="Rectangle 3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4" name="Rectangle 3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5" name="Rectangle 3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6" name="Rectangle 3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7" name="Rectangle 3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8" name="Rectangle 3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3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03" name="Rectangle 3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4" name="Rectangle 3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5" name="Rectangle 3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6" name="Rectangle 3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7" name="Rectangle 3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8" name="Rectangle 3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9" name="Rectangle 3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0" name="Rectangle 3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4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95" name="Rectangle 2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6" name="Rectangle 2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7" name="Rectangle 2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8" name="Rectangle 2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1" name="Rectangle 3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4" name="Group 293"/>
            <p:cNvGrpSpPr/>
            <p:nvPr/>
          </p:nvGrpSpPr>
          <p:grpSpPr>
            <a:xfrm>
              <a:off x="30480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35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81" name="Rectangle 28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2" name="Rectangle 28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4" name="Rectangle 28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5" name="Rectangle 28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6" name="Rectangle 28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7" name="Rectangle 28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8" name="Rectangle 28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6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73" name="Rectangle 2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4" name="Rectangle 2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5" name="Rectangle 2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6" name="Rectangle 2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7" name="Rectangle 2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8" name="Rectangle 2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9" name="Rectangle 2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0" name="Rectangle 2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7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65" name="Rectangle 2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6" name="Rectangle 2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7" name="Rectangle 2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8" name="Rectangle 2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9" name="Rectangle 2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0" name="Rectangle 2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1" name="Rectangle 2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2" name="Rectangle 2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8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57" name="Rectangle 2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8" name="Rectangle 2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9" name="Rectangle 2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0" name="Rectangle 2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1" name="Rectangle 2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2" name="Rectangle 2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3" name="Rectangle 2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4" name="Rectangle 2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9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49" name="Rectangle 2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0" name="Rectangle 2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1" name="Rectangle 2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2" name="Rectangle 2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3" name="Rectangle 2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4" name="Rectangle 2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5" name="Rectangle 2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6" name="Rectangle 2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40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41" name="Rectangle 2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2" name="Rectangle 2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3" name="Rectangle 2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4" name="Rectangle 2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5" name="Rectangle 2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6" name="Rectangle 2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7" name="Rectangle 2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8" name="Rectangle 2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5" name="Group 348"/>
            <p:cNvGrpSpPr/>
            <p:nvPr/>
          </p:nvGrpSpPr>
          <p:grpSpPr>
            <a:xfrm>
              <a:off x="36576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81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27" name="Rectangle 22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8" name="Rectangle 22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9" name="Rectangle 22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0" name="Rectangle 22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1" name="Rectangle 23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2" name="Rectangle 23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3" name="Rectangle 23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4" name="Rectangle 23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2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19" name="Rectangle 2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0" name="Rectangle 2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1" name="Rectangle 2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2" name="Rectangle 2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3" name="Rectangle 2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4" name="Rectangle 2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5" name="Rectangle 2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6" name="Rectangle 2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3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11" name="Rectangle 2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2" name="Rectangle 2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3" name="Rectangle 2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4" name="Rectangle 2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5" name="Rectangle 2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6" name="Rectangle 2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7" name="Rectangle 2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8" name="Rectangle 2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4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03" name="Rectangle 2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4" name="Rectangle 2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5" name="Rectangle 2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6" name="Rectangle 2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7" name="Rectangle 2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8" name="Rectangle 2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9" name="Rectangle 2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0" name="Rectangle 2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5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95" name="Rectangle 1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6" name="Rectangle 1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7" name="Rectangle 1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8" name="Rectangle 1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9" name="Rectangle 1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2" name="Rectangle 2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6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87" name="Rectangle 18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8" name="Rectangle 18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0" name="Rectangle 18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1" name="Rectangle 19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2" name="Rectangle 19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3" name="Rectangle 19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4" name="Rectangle 19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6" name="Group 403"/>
            <p:cNvGrpSpPr/>
            <p:nvPr/>
          </p:nvGrpSpPr>
          <p:grpSpPr>
            <a:xfrm>
              <a:off x="42672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27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73" name="Rectangle 1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4" name="Rectangle 1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5" name="Rectangle 1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7" name="Rectangle 1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8" name="Rectangle 1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9" name="Rectangle 1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0" name="Rectangle 1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8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65" name="Rectangle 1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6" name="Rectangle 1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7" name="Rectangle 1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8" name="Rectangle 1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9" name="Rectangle 1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0" name="Rectangle 1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1" name="Rectangle 1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2" name="Rectangle 1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9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57" name="Rectangle 1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8" name="Rectangle 1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9" name="Rectangle 1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0" name="Rectangle 1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1" name="Rectangle 1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2" name="Rectangle 1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4" name="Rectangle 1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0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49" name="Rectangle 1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0" name="Rectangle 1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1" name="Rectangle 1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2" name="Rectangle 1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3" name="Rectangle 1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4" name="Rectangle 1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5" name="Rectangle 1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6" name="Rectangle 1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1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41" name="Rectangle 1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2" name="Rectangle 1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3" name="Rectangle 1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4" name="Rectangle 1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5" name="Rectangle 1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6" name="Rectangle 1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7" name="Rectangle 1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8" name="Rectangle 1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2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33" name="Rectangle 13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4" name="Rectangle 13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6" name="Rectangle 13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7" name="Rectangle 13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8" name="Rectangle 13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9" name="Rectangle 13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0" name="Rectangle 13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7" name="Group 458"/>
            <p:cNvGrpSpPr/>
            <p:nvPr/>
          </p:nvGrpSpPr>
          <p:grpSpPr>
            <a:xfrm>
              <a:off x="4876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7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19" name="Rectangle 1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0" name="Rectangle 1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1" name="Rectangle 1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2" name="Rectangle 1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3" name="Rectangle 1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4" name="Rectangle 1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5" name="Rectangle 1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6" name="Rectangle 1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11" name="Rectangle 1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6" name="Rectangle 1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7" name="Rectangle 1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8" name="Rectangle 1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03" name="Rectangle 1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4" name="Rectangle 1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5" name="Rectangle 1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6" name="Rectangle 1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7" name="Rectangle 1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0" name="Rectangle 1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95" name="Rectangle 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6" name="Rectangle 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7" name="Rectangle 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8" name="Rectangle 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9" name="Rectangle 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0" name="Rectangle 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1" name="Rectangle 1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2" name="Rectangle 1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87" name="Rectangle 8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8" name="Rectangle 8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9" name="Rectangle 8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3" name="Rectangle 9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8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79" name="Rectangle 7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4" name="Rectangle 8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8" name="Group 513"/>
            <p:cNvGrpSpPr/>
            <p:nvPr/>
          </p:nvGrpSpPr>
          <p:grpSpPr>
            <a:xfrm>
              <a:off x="5486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9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65" name="Rectangle 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6" name="Rectangle 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7" name="Rectangle 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8" name="Rectangle 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9" name="Rectangle 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0" name="Rectangle 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1" name="Rectangle 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2" name="Rectangle 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0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57" name="Rectangle 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8" name="Rectangle 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9" name="Rectangle 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0" name="Rectangle 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2" name="Rectangle 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3" name="Rectangle 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4" name="Rectangle 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1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49" name="Rectangle 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0" name="Rectangle 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2" name="Rectangle 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3" name="Rectangle 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5" name="Rectangle 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6" name="Rectangle 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2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41" name="Rectangle 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2" name="Rectangle 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3" name="Rectangle 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5" name="Rectangle 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6" name="Rectangle 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7" name="Rectangle 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8" name="Rectangle 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3" name="Rectangle 3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" name="Rectangle 3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" name="Rectangle 3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" name="Rectangle 3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" name="Rectangle 3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0" name="Rectangle 3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4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5" name="Rectangle 2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</p:grpSp>
      <p:sp>
        <p:nvSpPr>
          <p:cNvPr id="398" name="Rectangle 397"/>
          <p:cNvSpPr/>
          <p:nvPr/>
        </p:nvSpPr>
        <p:spPr bwMode="auto">
          <a:xfrm>
            <a:off x="6103974" y="2274481"/>
            <a:ext cx="6096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36" name="Group 19"/>
          <p:cNvGrpSpPr/>
          <p:nvPr/>
        </p:nvGrpSpPr>
        <p:grpSpPr>
          <a:xfrm>
            <a:off x="6103974" y="2282455"/>
            <a:ext cx="609600" cy="609600"/>
            <a:chOff x="3657600" y="1447800"/>
            <a:chExt cx="609600" cy="609600"/>
          </a:xfrm>
          <a:noFill/>
        </p:grpSpPr>
        <p:sp>
          <p:nvSpPr>
            <p:cNvPr id="782" name="Rectangle 78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3" name="Rectangle 78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4" name="Rectangle 78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5" name="Rectangle 78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6" name="Rectangle 78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7" name="Rectangle 78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8" name="Rectangle 78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9" name="Rectangle 78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790" name="Rectangle 789"/>
          <p:cNvSpPr/>
          <p:nvPr/>
        </p:nvSpPr>
        <p:spPr bwMode="auto">
          <a:xfrm>
            <a:off x="6942174" y="2266507"/>
            <a:ext cx="6096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91" name="Group 19"/>
          <p:cNvGrpSpPr/>
          <p:nvPr/>
        </p:nvGrpSpPr>
        <p:grpSpPr>
          <a:xfrm>
            <a:off x="6942174" y="2274481"/>
            <a:ext cx="609600" cy="609600"/>
            <a:chOff x="3657600" y="1447800"/>
            <a:chExt cx="609600" cy="609600"/>
          </a:xfrm>
          <a:noFill/>
        </p:grpSpPr>
        <p:sp>
          <p:nvSpPr>
            <p:cNvPr id="792" name="Rectangle 79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3" name="Rectangle 79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4" name="Rectangle 79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5" name="Rectangle 79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6" name="Rectangle 79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7" name="Rectangle 79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8" name="Rectangle 79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9" name="Rectangle 79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00" name="Rectangle 799"/>
          <p:cNvSpPr/>
          <p:nvPr/>
        </p:nvSpPr>
        <p:spPr bwMode="auto">
          <a:xfrm>
            <a:off x="7932774" y="2274482"/>
            <a:ext cx="609600" cy="593652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801" name="Group 19"/>
          <p:cNvGrpSpPr/>
          <p:nvPr/>
        </p:nvGrpSpPr>
        <p:grpSpPr>
          <a:xfrm>
            <a:off x="7932774" y="2282456"/>
            <a:ext cx="609600" cy="609600"/>
            <a:chOff x="3657600" y="1447800"/>
            <a:chExt cx="609600" cy="609600"/>
          </a:xfrm>
          <a:noFill/>
        </p:grpSpPr>
        <p:sp>
          <p:nvSpPr>
            <p:cNvPr id="802" name="Rectangle 80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3" name="Rectangle 80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4" name="Rectangle 80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5" name="Rectangle 80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6" name="Rectangle 80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7" name="Rectangle 80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8" name="Rectangle 80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9" name="Rectangle 80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10" name="Right Arrow 809"/>
          <p:cNvSpPr/>
          <p:nvPr/>
        </p:nvSpPr>
        <p:spPr bwMode="auto">
          <a:xfrm>
            <a:off x="5029200" y="1925379"/>
            <a:ext cx="762000" cy="1295400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11" name="Freeform 810"/>
          <p:cNvSpPr/>
          <p:nvPr/>
        </p:nvSpPr>
        <p:spPr bwMode="auto">
          <a:xfrm>
            <a:off x="6071190" y="1951074"/>
            <a:ext cx="2768009" cy="1249326"/>
          </a:xfrm>
          <a:custGeom>
            <a:avLst/>
            <a:gdLst>
              <a:gd name="connsiteX0" fmla="*/ 0 w 2599660"/>
              <a:gd name="connsiteY0" fmla="*/ 31898 h 1249326"/>
              <a:gd name="connsiteX1" fmla="*/ 2578395 w 2599660"/>
              <a:gd name="connsiteY1" fmla="*/ 0 h 1249326"/>
              <a:gd name="connsiteX2" fmla="*/ 2599660 w 2599660"/>
              <a:gd name="connsiteY2" fmla="*/ 1249326 h 1249326"/>
              <a:gd name="connsiteX3" fmla="*/ 21265 w 2599660"/>
              <a:gd name="connsiteY3" fmla="*/ 1244010 h 1249326"/>
              <a:gd name="connsiteX4" fmla="*/ 21265 w 2599660"/>
              <a:gd name="connsiteY4" fmla="*/ 1244010 h 12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9660" h="1249326">
                <a:moveTo>
                  <a:pt x="0" y="31898"/>
                </a:moveTo>
                <a:lnTo>
                  <a:pt x="2578395" y="0"/>
                </a:lnTo>
                <a:lnTo>
                  <a:pt x="2599660" y="1249326"/>
                </a:lnTo>
                <a:lnTo>
                  <a:pt x="21265" y="1244010"/>
                </a:lnTo>
                <a:lnTo>
                  <a:pt x="21265" y="124401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13" name="Straight Connector 812"/>
          <p:cNvCxnSpPr>
            <a:stCxn id="790" idx="3"/>
            <a:endCxn id="800" idx="1"/>
          </p:cNvCxnSpPr>
          <p:nvPr/>
        </p:nvCxnSpPr>
        <p:spPr bwMode="auto">
          <a:xfrm>
            <a:off x="7551774" y="2571307"/>
            <a:ext cx="381000" cy="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1066800" y="5181600"/>
            <a:ext cx="61350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float d[X,Y] where X = R * H and Y = C * W</a:t>
            </a:r>
          </a:p>
          <a:p>
            <a:endParaRPr lang="en-US" b="1" dirty="0" smtClean="0"/>
          </a:p>
          <a:p>
            <a:r>
              <a:rPr lang="en-US" b="1" dirty="0" err="1" smtClean="0"/>
              <a:t>arradd</a:t>
            </a:r>
            <a:r>
              <a:rPr lang="en-US" b="1" dirty="0" smtClean="0"/>
              <a:t> </a:t>
            </a:r>
            <a:r>
              <a:rPr lang="en-US" b="1" dirty="0"/>
              <a:t>&lt;&lt;&lt; </a:t>
            </a:r>
            <a:r>
              <a:rPr lang="en-US" b="1" dirty="0" err="1" smtClean="0"/>
              <a:t>RxC_blocks</a:t>
            </a:r>
            <a:r>
              <a:rPr lang="en-US" b="1" dirty="0"/>
              <a:t>, </a:t>
            </a:r>
            <a:r>
              <a:rPr lang="en-US" b="1" dirty="0" err="1" smtClean="0"/>
              <a:t>HxW_threads</a:t>
            </a:r>
            <a:r>
              <a:rPr lang="en-US" b="1" dirty="0" smtClean="0"/>
              <a:t> </a:t>
            </a:r>
            <a:r>
              <a:rPr lang="en-US" b="1" dirty="0"/>
              <a:t>&gt;&gt;&gt; (d, 10.0, N</a:t>
            </a:r>
            <a:r>
              <a:rPr lang="en-US" b="1" dirty="0" smtClean="0"/>
              <a:t>);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9532184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 Each block to an SMX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81000" y="591879"/>
            <a:ext cx="4267200" cy="3581400"/>
            <a:chOff x="1828800" y="1143000"/>
            <a:chExt cx="4267200" cy="3581400"/>
          </a:xfrm>
        </p:grpSpPr>
        <p:sp>
          <p:nvSpPr>
            <p:cNvPr id="5" name="Rectangle 4"/>
            <p:cNvSpPr/>
            <p:nvPr/>
          </p:nvSpPr>
          <p:spPr bwMode="auto">
            <a:xfrm>
              <a:off x="1828800" y="1143000"/>
              <a:ext cx="42672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24384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6576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4876800" y="1143000"/>
              <a:ext cx="609600" cy="3581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828800" y="17526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2971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1828800" y="4114800"/>
              <a:ext cx="4267200" cy="6096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2" name="Group 127"/>
            <p:cNvGrpSpPr/>
            <p:nvPr/>
          </p:nvGrpSpPr>
          <p:grpSpPr>
            <a:xfrm>
              <a:off x="1828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34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9" name="Rectangle 38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0" name="Rectangle 38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1" name="Rectangle 39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2" name="Rectangle 39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3" name="Rectangle 39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4" name="Rectangle 39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5" name="Rectangle 39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6" name="Rectangle 39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81" name="Rectangle 38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2" name="Rectangle 38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3" name="Rectangle 38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4" name="Rectangle 38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5" name="Rectangle 38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6" name="Rectangle 38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7" name="Rectangle 38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8" name="Rectangle 38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73" name="Rectangle 3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4" name="Rectangle 3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5" name="Rectangle 3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6" name="Rectangle 3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7" name="Rectangle 3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8" name="Rectangle 3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9" name="Rectangle 3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0" name="Rectangle 3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65" name="Rectangle 3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6" name="Rectangle 3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7" name="Rectangle 3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8" name="Rectangle 3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9" name="Rectangle 3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0" name="Rectangle 3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1" name="Rectangle 3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2" name="Rectangle 3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57" name="Rectangle 3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8" name="Rectangle 3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9" name="Rectangle 3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0" name="Rectangle 3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1" name="Rectangle 3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2" name="Rectangle 3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3" name="Rectangle 3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4" name="Rectangle 3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348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49" name="Rectangle 3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0" name="Rectangle 3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1" name="Rectangle 3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2" name="Rectangle 3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3" name="Rectangle 3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4" name="Rectangle 3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5" name="Rectangle 3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6" name="Rectangle 3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3" name="Group 128"/>
            <p:cNvGrpSpPr/>
            <p:nvPr/>
          </p:nvGrpSpPr>
          <p:grpSpPr>
            <a:xfrm>
              <a:off x="2438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89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35" name="Rectangle 33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6" name="Rectangle 33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7" name="Rectangle 33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8" name="Rectangle 33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9" name="Rectangle 33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0" name="Rectangle 33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1" name="Rectangle 34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2" name="Rectangle 34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0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27" name="Rectangle 32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8" name="Rectangle 32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9" name="Rectangle 32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0" name="Rectangle 32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1" name="Rectangle 33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2" name="Rectangle 33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3" name="Rectangle 33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34" name="Rectangle 33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1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19" name="Rectangle 3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0" name="Rectangle 3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1" name="Rectangle 3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2" name="Rectangle 3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3" name="Rectangle 3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4" name="Rectangle 3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5" name="Rectangle 3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6" name="Rectangle 3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2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11" name="Rectangle 3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2" name="Rectangle 3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3" name="Rectangle 3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4" name="Rectangle 3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5" name="Rectangle 3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6" name="Rectangle 3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7" name="Rectangle 3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8" name="Rectangle 3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3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03" name="Rectangle 3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4" name="Rectangle 3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5" name="Rectangle 3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6" name="Rectangle 3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7" name="Rectangle 3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8" name="Rectangle 3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9" name="Rectangle 3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0" name="Rectangle 3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94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95" name="Rectangle 2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6" name="Rectangle 2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7" name="Rectangle 2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8" name="Rectangle 2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0" name="Rectangle 2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1" name="Rectangle 3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2" name="Rectangle 3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4" name="Group 293"/>
            <p:cNvGrpSpPr/>
            <p:nvPr/>
          </p:nvGrpSpPr>
          <p:grpSpPr>
            <a:xfrm>
              <a:off x="30480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235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81" name="Rectangle 28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2" name="Rectangle 28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4" name="Rectangle 28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5" name="Rectangle 28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6" name="Rectangle 28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7" name="Rectangle 28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8" name="Rectangle 28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6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73" name="Rectangle 2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4" name="Rectangle 2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5" name="Rectangle 2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6" name="Rectangle 2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7" name="Rectangle 2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8" name="Rectangle 2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9" name="Rectangle 2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0" name="Rectangle 2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7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65" name="Rectangle 2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6" name="Rectangle 2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7" name="Rectangle 2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8" name="Rectangle 2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9" name="Rectangle 2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0" name="Rectangle 2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1" name="Rectangle 2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2" name="Rectangle 2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8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57" name="Rectangle 2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8" name="Rectangle 2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9" name="Rectangle 2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0" name="Rectangle 2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1" name="Rectangle 2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2" name="Rectangle 2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3" name="Rectangle 2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4" name="Rectangle 2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9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49" name="Rectangle 2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0" name="Rectangle 2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1" name="Rectangle 2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2" name="Rectangle 2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3" name="Rectangle 2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4" name="Rectangle 2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5" name="Rectangle 2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56" name="Rectangle 2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40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41" name="Rectangle 2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2" name="Rectangle 2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3" name="Rectangle 2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4" name="Rectangle 2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5" name="Rectangle 2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6" name="Rectangle 2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7" name="Rectangle 2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48" name="Rectangle 2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5" name="Group 348"/>
            <p:cNvGrpSpPr/>
            <p:nvPr/>
          </p:nvGrpSpPr>
          <p:grpSpPr>
            <a:xfrm>
              <a:off x="36576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81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27" name="Rectangle 22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8" name="Rectangle 22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9" name="Rectangle 22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0" name="Rectangle 22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1" name="Rectangle 23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2" name="Rectangle 23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3" name="Rectangle 23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34" name="Rectangle 23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2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19" name="Rectangle 2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0" name="Rectangle 2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1" name="Rectangle 2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2" name="Rectangle 2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3" name="Rectangle 2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4" name="Rectangle 2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5" name="Rectangle 2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26" name="Rectangle 2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3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11" name="Rectangle 2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2" name="Rectangle 2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3" name="Rectangle 2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4" name="Rectangle 2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5" name="Rectangle 2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6" name="Rectangle 2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7" name="Rectangle 2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8" name="Rectangle 2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4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03" name="Rectangle 2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4" name="Rectangle 2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5" name="Rectangle 2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6" name="Rectangle 2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7" name="Rectangle 2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8" name="Rectangle 2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9" name="Rectangle 2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10" name="Rectangle 2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5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95" name="Rectangle 1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6" name="Rectangle 1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7" name="Rectangle 1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8" name="Rectangle 1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9" name="Rectangle 1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02" name="Rectangle 2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86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87" name="Rectangle 18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8" name="Rectangle 18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0" name="Rectangle 18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1" name="Rectangle 19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2" name="Rectangle 19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3" name="Rectangle 19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94" name="Rectangle 19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6" name="Group 403"/>
            <p:cNvGrpSpPr/>
            <p:nvPr/>
          </p:nvGrpSpPr>
          <p:grpSpPr>
            <a:xfrm>
              <a:off x="42672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27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73" name="Rectangle 17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4" name="Rectangle 17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5" name="Rectangle 17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7" name="Rectangle 17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8" name="Rectangle 17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9" name="Rectangle 17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80" name="Rectangle 17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8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65" name="Rectangle 1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6" name="Rectangle 1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7" name="Rectangle 1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8" name="Rectangle 1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9" name="Rectangle 1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0" name="Rectangle 1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1" name="Rectangle 1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72" name="Rectangle 1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29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57" name="Rectangle 1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8" name="Rectangle 1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9" name="Rectangle 1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0" name="Rectangle 1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1" name="Rectangle 1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2" name="Rectangle 1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64" name="Rectangle 1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0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49" name="Rectangle 1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0" name="Rectangle 1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1" name="Rectangle 1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2" name="Rectangle 1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3" name="Rectangle 1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4" name="Rectangle 1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5" name="Rectangle 1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6" name="Rectangle 1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1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41" name="Rectangle 1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2" name="Rectangle 1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3" name="Rectangle 1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4" name="Rectangle 1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5" name="Rectangle 1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6" name="Rectangle 1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7" name="Rectangle 1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8" name="Rectangle 1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132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33" name="Rectangle 13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4" name="Rectangle 13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6" name="Rectangle 13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7" name="Rectangle 13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8" name="Rectangle 13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39" name="Rectangle 13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0" name="Rectangle 13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7" name="Group 458"/>
            <p:cNvGrpSpPr/>
            <p:nvPr/>
          </p:nvGrpSpPr>
          <p:grpSpPr>
            <a:xfrm>
              <a:off x="48768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73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19" name="Rectangle 11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0" name="Rectangle 11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1" name="Rectangle 12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2" name="Rectangle 12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3" name="Rectangle 12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4" name="Rectangle 12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5" name="Rectangle 12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26" name="Rectangle 12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4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11" name="Rectangle 11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6" name="Rectangle 11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7" name="Rectangle 11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8" name="Rectangle 11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5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103" name="Rectangle 10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4" name="Rectangle 10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5" name="Rectangle 10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6" name="Rectangle 10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7" name="Rectangle 10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10" name="Rectangle 10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6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95" name="Rectangle 9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6" name="Rectangle 9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7" name="Rectangle 9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8" name="Rectangle 9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9" name="Rectangle 9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0" name="Rectangle 9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1" name="Rectangle 10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2" name="Rectangle 10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7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87" name="Rectangle 8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8" name="Rectangle 8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9" name="Rectangle 8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3" name="Rectangle 9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78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79" name="Rectangle 7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4" name="Rectangle 8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8" name="Group 513"/>
            <p:cNvGrpSpPr/>
            <p:nvPr/>
          </p:nvGrpSpPr>
          <p:grpSpPr>
            <a:xfrm>
              <a:off x="5486400" y="1143000"/>
              <a:ext cx="609600" cy="3581400"/>
              <a:chOff x="1828800" y="1447800"/>
              <a:chExt cx="609600" cy="3581400"/>
            </a:xfrm>
          </p:grpSpPr>
          <p:grpSp>
            <p:nvGrpSpPr>
              <p:cNvPr id="19" name="Group 19"/>
              <p:cNvGrpSpPr/>
              <p:nvPr/>
            </p:nvGrpSpPr>
            <p:grpSpPr>
              <a:xfrm>
                <a:off x="1828800" y="14478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65" name="Rectangle 6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6" name="Rectangle 6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7" name="Rectangle 6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8" name="Rectangle 6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9" name="Rectangle 6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0" name="Rectangle 6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1" name="Rectangle 7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2" name="Rectangle 7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0" name="Group 28"/>
              <p:cNvGrpSpPr/>
              <p:nvPr/>
            </p:nvGrpSpPr>
            <p:grpSpPr>
              <a:xfrm>
                <a:off x="1828800" y="20574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57" name="Rectangle 56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8" name="Rectangle 57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9" name="Rectangle 58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0" name="Rectangle 59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2" name="Rectangle 61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3" name="Rectangle 62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4" name="Rectangle 63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1" name="Group 37"/>
              <p:cNvGrpSpPr/>
              <p:nvPr/>
            </p:nvGrpSpPr>
            <p:grpSpPr>
              <a:xfrm>
                <a:off x="1828800" y="2667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49" name="Rectangle 48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0" name="Rectangle 49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2" name="Rectangle 51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3" name="Rectangle 52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5" name="Rectangle 54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56" name="Rectangle 55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2" name="Group 46"/>
              <p:cNvGrpSpPr/>
              <p:nvPr/>
            </p:nvGrpSpPr>
            <p:grpSpPr>
              <a:xfrm>
                <a:off x="1828800" y="3276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41" name="Rectangle 40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2" name="Rectangle 41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3" name="Rectangle 42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5" name="Rectangle 44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6" name="Rectangle 45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7" name="Rectangle 46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8" name="Rectangle 47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3" name="Group 55"/>
              <p:cNvGrpSpPr/>
              <p:nvPr/>
            </p:nvGrpSpPr>
            <p:grpSpPr>
              <a:xfrm>
                <a:off x="1828800" y="38100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33" name="Rectangle 32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4" name="Rectangle 33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7" name="Rectangle 36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8" name="Rectangle 37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9" name="Rectangle 38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40" name="Rectangle 39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grpSp>
            <p:nvGrpSpPr>
              <p:cNvPr id="24" name="Group 64"/>
              <p:cNvGrpSpPr/>
              <p:nvPr/>
            </p:nvGrpSpPr>
            <p:grpSpPr>
              <a:xfrm>
                <a:off x="1828800" y="4419600"/>
                <a:ext cx="609600" cy="609600"/>
                <a:chOff x="3657600" y="1447800"/>
                <a:chExt cx="609600" cy="609600"/>
              </a:xfrm>
              <a:noFill/>
            </p:grpSpPr>
            <p:sp>
              <p:nvSpPr>
                <p:cNvPr id="25" name="Rectangle 24"/>
                <p:cNvSpPr/>
                <p:nvPr/>
              </p:nvSpPr>
              <p:spPr bwMode="auto">
                <a:xfrm>
                  <a:off x="36576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 bwMode="auto">
                <a:xfrm>
                  <a:off x="38100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 bwMode="auto">
                <a:xfrm>
                  <a:off x="39624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 bwMode="auto">
                <a:xfrm>
                  <a:off x="4114800" y="1447800"/>
                  <a:ext cx="76200" cy="6096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 bwMode="auto">
                <a:xfrm>
                  <a:off x="3657600" y="15240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 bwMode="auto">
                <a:xfrm>
                  <a:off x="3657600" y="16764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 bwMode="auto">
                <a:xfrm>
                  <a:off x="3657600" y="18288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 bwMode="auto">
                <a:xfrm>
                  <a:off x="3657600" y="1981200"/>
                  <a:ext cx="609600" cy="76200"/>
                </a:xfrm>
                <a:prstGeom prst="rect">
                  <a:avLst/>
                </a:prstGeom>
                <a:grp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arrow" w="lg" len="med"/>
                  <a:tailEnd type="arrow" w="lg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</p:grpSp>
      <p:sp>
        <p:nvSpPr>
          <p:cNvPr id="398" name="Rectangle 397"/>
          <p:cNvSpPr/>
          <p:nvPr/>
        </p:nvSpPr>
        <p:spPr bwMode="auto">
          <a:xfrm>
            <a:off x="6103974" y="2274481"/>
            <a:ext cx="6096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36" name="Group 19"/>
          <p:cNvGrpSpPr/>
          <p:nvPr/>
        </p:nvGrpSpPr>
        <p:grpSpPr>
          <a:xfrm>
            <a:off x="6103974" y="2282455"/>
            <a:ext cx="609600" cy="609600"/>
            <a:chOff x="3657600" y="1447800"/>
            <a:chExt cx="609600" cy="609600"/>
          </a:xfrm>
          <a:noFill/>
        </p:grpSpPr>
        <p:sp>
          <p:nvSpPr>
            <p:cNvPr id="782" name="Rectangle 78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3" name="Rectangle 78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4" name="Rectangle 78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5" name="Rectangle 78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6" name="Rectangle 78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7" name="Rectangle 78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8" name="Rectangle 78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9" name="Rectangle 78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790" name="Rectangle 789"/>
          <p:cNvSpPr/>
          <p:nvPr/>
        </p:nvSpPr>
        <p:spPr bwMode="auto">
          <a:xfrm>
            <a:off x="6942174" y="2266507"/>
            <a:ext cx="609600" cy="60960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91" name="Group 19"/>
          <p:cNvGrpSpPr/>
          <p:nvPr/>
        </p:nvGrpSpPr>
        <p:grpSpPr>
          <a:xfrm>
            <a:off x="6942174" y="2274481"/>
            <a:ext cx="609600" cy="609600"/>
            <a:chOff x="3657600" y="1447800"/>
            <a:chExt cx="609600" cy="609600"/>
          </a:xfrm>
          <a:noFill/>
        </p:grpSpPr>
        <p:sp>
          <p:nvSpPr>
            <p:cNvPr id="792" name="Rectangle 79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3" name="Rectangle 79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4" name="Rectangle 79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5" name="Rectangle 79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6" name="Rectangle 79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7" name="Rectangle 79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8" name="Rectangle 79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9" name="Rectangle 79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00" name="Rectangle 799"/>
          <p:cNvSpPr/>
          <p:nvPr/>
        </p:nvSpPr>
        <p:spPr bwMode="auto">
          <a:xfrm>
            <a:off x="7932774" y="2274482"/>
            <a:ext cx="609600" cy="593652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801" name="Group 19"/>
          <p:cNvGrpSpPr/>
          <p:nvPr/>
        </p:nvGrpSpPr>
        <p:grpSpPr>
          <a:xfrm>
            <a:off x="7932774" y="2282456"/>
            <a:ext cx="609600" cy="609600"/>
            <a:chOff x="3657600" y="1447800"/>
            <a:chExt cx="609600" cy="609600"/>
          </a:xfrm>
          <a:noFill/>
        </p:grpSpPr>
        <p:sp>
          <p:nvSpPr>
            <p:cNvPr id="802" name="Rectangle 801"/>
            <p:cNvSpPr/>
            <p:nvPr/>
          </p:nvSpPr>
          <p:spPr bwMode="auto">
            <a:xfrm>
              <a:off x="36576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3" name="Rectangle 802"/>
            <p:cNvSpPr/>
            <p:nvPr/>
          </p:nvSpPr>
          <p:spPr bwMode="auto">
            <a:xfrm>
              <a:off x="38100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4" name="Rectangle 803"/>
            <p:cNvSpPr/>
            <p:nvPr/>
          </p:nvSpPr>
          <p:spPr bwMode="auto">
            <a:xfrm>
              <a:off x="39624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5" name="Rectangle 804"/>
            <p:cNvSpPr/>
            <p:nvPr/>
          </p:nvSpPr>
          <p:spPr bwMode="auto">
            <a:xfrm>
              <a:off x="4114800" y="1447800"/>
              <a:ext cx="76200" cy="6096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6" name="Rectangle 805"/>
            <p:cNvSpPr/>
            <p:nvPr/>
          </p:nvSpPr>
          <p:spPr bwMode="auto">
            <a:xfrm>
              <a:off x="3657600" y="15240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7" name="Rectangle 806"/>
            <p:cNvSpPr/>
            <p:nvPr/>
          </p:nvSpPr>
          <p:spPr bwMode="auto">
            <a:xfrm>
              <a:off x="3657600" y="16764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8" name="Rectangle 807"/>
            <p:cNvSpPr/>
            <p:nvPr/>
          </p:nvSpPr>
          <p:spPr bwMode="auto">
            <a:xfrm>
              <a:off x="3657600" y="18288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9" name="Rectangle 808"/>
            <p:cNvSpPr/>
            <p:nvPr/>
          </p:nvSpPr>
          <p:spPr bwMode="auto">
            <a:xfrm>
              <a:off x="3657600" y="1981200"/>
              <a:ext cx="609600" cy="762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810" name="Right Arrow 809"/>
          <p:cNvSpPr/>
          <p:nvPr/>
        </p:nvSpPr>
        <p:spPr bwMode="auto">
          <a:xfrm>
            <a:off x="5029200" y="1925379"/>
            <a:ext cx="762000" cy="1295400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11" name="Freeform 810"/>
          <p:cNvSpPr/>
          <p:nvPr/>
        </p:nvSpPr>
        <p:spPr bwMode="auto">
          <a:xfrm>
            <a:off x="6071190" y="1951074"/>
            <a:ext cx="2768009" cy="1249326"/>
          </a:xfrm>
          <a:custGeom>
            <a:avLst/>
            <a:gdLst>
              <a:gd name="connsiteX0" fmla="*/ 0 w 2599660"/>
              <a:gd name="connsiteY0" fmla="*/ 31898 h 1249326"/>
              <a:gd name="connsiteX1" fmla="*/ 2578395 w 2599660"/>
              <a:gd name="connsiteY1" fmla="*/ 0 h 1249326"/>
              <a:gd name="connsiteX2" fmla="*/ 2599660 w 2599660"/>
              <a:gd name="connsiteY2" fmla="*/ 1249326 h 1249326"/>
              <a:gd name="connsiteX3" fmla="*/ 21265 w 2599660"/>
              <a:gd name="connsiteY3" fmla="*/ 1244010 h 1249326"/>
              <a:gd name="connsiteX4" fmla="*/ 21265 w 2599660"/>
              <a:gd name="connsiteY4" fmla="*/ 1244010 h 12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9660" h="1249326">
                <a:moveTo>
                  <a:pt x="0" y="31898"/>
                </a:moveTo>
                <a:lnTo>
                  <a:pt x="2578395" y="0"/>
                </a:lnTo>
                <a:lnTo>
                  <a:pt x="2599660" y="1249326"/>
                </a:lnTo>
                <a:lnTo>
                  <a:pt x="21265" y="1244010"/>
                </a:lnTo>
                <a:lnTo>
                  <a:pt x="21265" y="124401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13" name="Straight Connector 812"/>
          <p:cNvCxnSpPr>
            <a:stCxn id="790" idx="3"/>
            <a:endCxn id="800" idx="1"/>
          </p:cNvCxnSpPr>
          <p:nvPr/>
        </p:nvCxnSpPr>
        <p:spPr bwMode="auto">
          <a:xfrm>
            <a:off x="7551774" y="2571307"/>
            <a:ext cx="381000" cy="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pic>
        <p:nvPicPr>
          <p:cNvPr id="42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066" y="3792279"/>
            <a:ext cx="4184615" cy="301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800600" y="3994298"/>
            <a:ext cx="609600" cy="617574"/>
            <a:chOff x="4800600" y="3994298"/>
            <a:chExt cx="609600" cy="617574"/>
          </a:xfrm>
        </p:grpSpPr>
        <p:sp>
          <p:nvSpPr>
            <p:cNvPr id="430" name="Rectangle 429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431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solidFill>
              <a:schemeClr val="bg1"/>
            </a:solidFill>
          </p:grpSpPr>
          <p:sp>
            <p:nvSpPr>
              <p:cNvPr id="432" name="Rectangle 431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3" name="Rectangle 432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4" name="Rectangle 433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5" name="Rectangle 434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6" name="Rectangle 435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7" name="Rectangle 436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8" name="Rectangle 437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39" name="Rectangle 438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461" name="Group 460"/>
          <p:cNvGrpSpPr/>
          <p:nvPr/>
        </p:nvGrpSpPr>
        <p:grpSpPr>
          <a:xfrm>
            <a:off x="8470955" y="3986324"/>
            <a:ext cx="609600" cy="617574"/>
            <a:chOff x="4800600" y="3994298"/>
            <a:chExt cx="609600" cy="617574"/>
          </a:xfrm>
        </p:grpSpPr>
        <p:sp>
          <p:nvSpPr>
            <p:cNvPr id="462" name="Rectangle 461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463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solidFill>
              <a:schemeClr val="bg1"/>
            </a:solidFill>
          </p:grpSpPr>
          <p:sp>
            <p:nvSpPr>
              <p:cNvPr id="464" name="Rectangle 463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5" name="Rectangle 464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6" name="Rectangle 465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7" name="Rectangle 466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8" name="Rectangle 467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69" name="Rectangle 468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0" name="Rectangle 469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1" name="Rectangle 470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448" name="TextBox 447"/>
          <p:cNvSpPr txBox="1"/>
          <p:nvPr/>
        </p:nvSpPr>
        <p:spPr>
          <a:xfrm>
            <a:off x="533400" y="4800600"/>
            <a:ext cx="41857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Check that there are enough resources</a:t>
            </a:r>
          </a:p>
          <a:p>
            <a:r>
              <a:rPr lang="en-US" dirty="0" smtClean="0"/>
              <a:t>Before assigning</a:t>
            </a:r>
          </a:p>
          <a:p>
            <a:r>
              <a:rPr lang="en-US" dirty="0" smtClean="0"/>
              <a:t>e.g., registers, thread holders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1708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auto">
          <a:xfrm>
            <a:off x="490870" y="3337056"/>
            <a:ext cx="4114800" cy="864986"/>
          </a:xfrm>
          <a:prstGeom prst="rect">
            <a:avLst/>
          </a:prstGeom>
          <a:solidFill>
            <a:srgbClr val="F8F2C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73149" y="2472070"/>
            <a:ext cx="4114800" cy="8649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62516" y="1596043"/>
            <a:ext cx="4114800" cy="864986"/>
          </a:xfrm>
          <a:prstGeom prst="rect">
            <a:avLst/>
          </a:prstGeom>
          <a:solidFill>
            <a:srgbClr val="88E8A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57200" y="731058"/>
            <a:ext cx="4114800" cy="8649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Decompose a Block into Warps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57200" y="685800"/>
            <a:ext cx="4114800" cy="3505200"/>
            <a:chOff x="4800600" y="3994298"/>
            <a:chExt cx="609600" cy="617574"/>
          </a:xfrm>
          <a:noFill/>
        </p:grpSpPr>
        <p:sp>
          <p:nvSpPr>
            <p:cNvPr id="5" name="Rectangle 4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6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grpFill/>
          </p:grpSpPr>
          <p:sp>
            <p:nvSpPr>
              <p:cNvPr id="7" name="Rectangle 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15" name="Rectangle 14"/>
          <p:cNvSpPr/>
          <p:nvPr/>
        </p:nvSpPr>
        <p:spPr bwMode="auto">
          <a:xfrm>
            <a:off x="457200" y="685800"/>
            <a:ext cx="4114800" cy="35052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273800" y="4648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20" name="Rectangle 19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04178" y="5105400"/>
            <a:ext cx="8534399" cy="228600"/>
            <a:chOff x="685800" y="4953000"/>
            <a:chExt cx="12137064" cy="381000"/>
          </a:xfrm>
          <a:solidFill>
            <a:srgbClr val="88E8A6"/>
          </a:solidFill>
        </p:grpSpPr>
        <p:sp>
          <p:nvSpPr>
            <p:cNvPr id="54" name="Rectangle 53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" name="Rectangle 77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Rectangle 79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Rectangle 80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tangle 81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Rectangle 84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304801" y="5638800"/>
            <a:ext cx="8534399" cy="228600"/>
            <a:chOff x="685800" y="4953000"/>
            <a:chExt cx="12137064" cy="3810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87" name="Rectangle 86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8" name="Rectangle 97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9" name="Rectangle 98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1" name="Rectangle 100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4" name="Rectangle 103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5" name="Rectangle 104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6" name="Rectangle 105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7" name="Rectangle 106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8" name="Rectangle 107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9" name="Rectangle 108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0" name="Rectangle 109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1" name="Rectangle 110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2" name="Rectangle 111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3" name="Rectangle 112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4" name="Rectangle 113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5" name="Rectangle 114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6" name="Rectangle 115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7" name="Rectangle 116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8" name="Rectangle 117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302728" y="6096000"/>
            <a:ext cx="8534399" cy="228600"/>
            <a:chOff x="685800" y="4953000"/>
            <a:chExt cx="12137064" cy="381000"/>
          </a:xfrm>
          <a:solidFill>
            <a:srgbClr val="FFFFCC"/>
          </a:solidFill>
        </p:grpSpPr>
        <p:sp>
          <p:nvSpPr>
            <p:cNvPr id="120" name="Rectangle 119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1" name="Rectangle 120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2" name="Rectangle 121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3" name="Rectangle 122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4" name="Rectangle 123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5" name="Rectangle 124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6" name="Rectangle 125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7" name="Rectangle 126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8" name="Rectangle 127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9" name="Rectangle 128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0" name="Rectangle 129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1" name="Rectangle 130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2" name="Rectangle 131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3" name="Rectangle 132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4" name="Rectangle 133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5" name="Rectangle 134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6" name="Rectangle 135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7" name="Rectangle 136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8" name="Rectangle 137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9" name="Rectangle 138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0" name="Rectangle 139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1" name="Rectangle 140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2" name="Rectangle 141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3" name="Rectangle 142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4" name="Rectangle 143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5" name="Rectangle 144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6" name="Rectangle 145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7" name="Rectangle 146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8" name="Rectangle 147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9" name="Rectangle 148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0" name="Rectangle 149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1" name="Rectangle 150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52" name="TextBox 151"/>
          <p:cNvSpPr txBox="1"/>
          <p:nvPr/>
        </p:nvSpPr>
        <p:spPr>
          <a:xfrm>
            <a:off x="7633617" y="403860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thread</a:t>
            </a:r>
            <a:endParaRPr lang="en-US" dirty="0"/>
          </a:p>
        </p:txBody>
      </p:sp>
      <p:cxnSp>
        <p:nvCxnSpPr>
          <p:cNvPr id="154" name="Straight Arrow Connector 153"/>
          <p:cNvCxnSpPr>
            <a:endCxn id="49" idx="0"/>
          </p:cNvCxnSpPr>
          <p:nvPr/>
        </p:nvCxnSpPr>
        <p:spPr bwMode="auto">
          <a:xfrm flipH="1">
            <a:off x="8145908" y="4343400"/>
            <a:ext cx="3100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5710949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auto">
          <a:xfrm>
            <a:off x="490870" y="3337056"/>
            <a:ext cx="4114800" cy="864986"/>
          </a:xfrm>
          <a:prstGeom prst="rect">
            <a:avLst/>
          </a:prstGeom>
          <a:solidFill>
            <a:srgbClr val="F8F2C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73149" y="2472070"/>
            <a:ext cx="4114800" cy="8649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62516" y="1596043"/>
            <a:ext cx="4114800" cy="864986"/>
          </a:xfrm>
          <a:prstGeom prst="rect">
            <a:avLst/>
          </a:prstGeom>
          <a:solidFill>
            <a:srgbClr val="88E8A6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57200" y="731058"/>
            <a:ext cx="4114800" cy="8649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Execute Warps onto SMX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57200" y="685800"/>
            <a:ext cx="4114800" cy="3505200"/>
            <a:chOff x="4800600" y="3994298"/>
            <a:chExt cx="609600" cy="617574"/>
          </a:xfrm>
          <a:noFill/>
        </p:grpSpPr>
        <p:sp>
          <p:nvSpPr>
            <p:cNvPr id="5" name="Rectangle 4"/>
            <p:cNvSpPr/>
            <p:nvPr/>
          </p:nvSpPr>
          <p:spPr bwMode="auto">
            <a:xfrm>
              <a:off x="4800600" y="3994298"/>
              <a:ext cx="609600" cy="609600"/>
            </a:xfrm>
            <a:prstGeom prst="rect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6" name="Group 19"/>
            <p:cNvGrpSpPr/>
            <p:nvPr/>
          </p:nvGrpSpPr>
          <p:grpSpPr>
            <a:xfrm>
              <a:off x="4800600" y="4002272"/>
              <a:ext cx="609600" cy="609600"/>
              <a:chOff x="3657600" y="1447800"/>
              <a:chExt cx="609600" cy="609600"/>
            </a:xfrm>
            <a:grpFill/>
          </p:grpSpPr>
          <p:sp>
            <p:nvSpPr>
              <p:cNvPr id="7" name="Rectangle 6"/>
              <p:cNvSpPr/>
              <p:nvPr/>
            </p:nvSpPr>
            <p:spPr bwMode="auto">
              <a:xfrm>
                <a:off x="36576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38100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39624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4114800" y="1447800"/>
                <a:ext cx="76200" cy="6096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3657600" y="15240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3657600" y="16764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3657600" y="18288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3657600" y="1981200"/>
                <a:ext cx="609600" cy="76200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15" name="Rectangle 14"/>
          <p:cNvSpPr/>
          <p:nvPr/>
        </p:nvSpPr>
        <p:spPr bwMode="auto">
          <a:xfrm>
            <a:off x="457200" y="685800"/>
            <a:ext cx="4114800" cy="35052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273800" y="4648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20" name="Rectangle 19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04178" y="5105400"/>
            <a:ext cx="8534399" cy="228600"/>
            <a:chOff x="685800" y="4953000"/>
            <a:chExt cx="12137064" cy="381000"/>
          </a:xfrm>
          <a:solidFill>
            <a:srgbClr val="88E8A6"/>
          </a:solidFill>
        </p:grpSpPr>
        <p:sp>
          <p:nvSpPr>
            <p:cNvPr id="54" name="Rectangle 53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" name="Rectangle 77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Rectangle 79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Rectangle 80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tangle 81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Rectangle 84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304801" y="5638800"/>
            <a:ext cx="8534399" cy="228600"/>
            <a:chOff x="685800" y="4953000"/>
            <a:chExt cx="12137064" cy="3810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87" name="Rectangle 86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8" name="Rectangle 97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9" name="Rectangle 98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1" name="Rectangle 100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4" name="Rectangle 103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5" name="Rectangle 104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6" name="Rectangle 105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7" name="Rectangle 106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8" name="Rectangle 107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9" name="Rectangle 108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0" name="Rectangle 109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1" name="Rectangle 110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2" name="Rectangle 111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3" name="Rectangle 112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4" name="Rectangle 113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5" name="Rectangle 114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6" name="Rectangle 115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7" name="Rectangle 116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8" name="Rectangle 117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302728" y="6096000"/>
            <a:ext cx="8534399" cy="228600"/>
            <a:chOff x="685800" y="4953000"/>
            <a:chExt cx="12137064" cy="381000"/>
          </a:xfrm>
          <a:solidFill>
            <a:srgbClr val="FFFFCC"/>
          </a:solidFill>
        </p:grpSpPr>
        <p:sp>
          <p:nvSpPr>
            <p:cNvPr id="120" name="Rectangle 119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1" name="Rectangle 120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2" name="Rectangle 121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3" name="Rectangle 122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4" name="Rectangle 123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5" name="Rectangle 124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6" name="Rectangle 125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7" name="Rectangle 126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8" name="Rectangle 127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9" name="Rectangle 128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0" name="Rectangle 129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1" name="Rectangle 130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2" name="Rectangle 131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3" name="Rectangle 132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4" name="Rectangle 133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5" name="Rectangle 134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6" name="Rectangle 135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7" name="Rectangle 136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8" name="Rectangle 137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9" name="Rectangle 138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0" name="Rectangle 139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1" name="Rectangle 140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2" name="Rectangle 141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3" name="Rectangle 142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4" name="Rectangle 143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5" name="Rectangle 144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6" name="Rectangle 145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7" name="Rectangle 146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8" name="Rectangle 147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9" name="Rectangle 148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0" name="Rectangle 149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1" name="Rectangle 150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52" name="TextBox 151"/>
          <p:cNvSpPr txBox="1"/>
          <p:nvPr/>
        </p:nvSpPr>
        <p:spPr>
          <a:xfrm>
            <a:off x="7633617" y="4038600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thread</a:t>
            </a:r>
            <a:endParaRPr lang="en-US" dirty="0"/>
          </a:p>
        </p:txBody>
      </p:sp>
      <p:cxnSp>
        <p:nvCxnSpPr>
          <p:cNvPr id="154" name="Straight Arrow Connector 153"/>
          <p:cNvCxnSpPr>
            <a:endCxn id="49" idx="0"/>
          </p:cNvCxnSpPr>
          <p:nvPr/>
        </p:nvCxnSpPr>
        <p:spPr bwMode="auto">
          <a:xfrm flipH="1">
            <a:off x="8145908" y="4343400"/>
            <a:ext cx="31000" cy="304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pic>
        <p:nvPicPr>
          <p:cNvPr id="15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158" y="457200"/>
            <a:ext cx="3131361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54524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Warp vs. Thread vs. 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Warp is 32 Threads</a:t>
            </a:r>
          </a:p>
          <a:p>
            <a:endParaRPr lang="en-US" dirty="0"/>
          </a:p>
          <a:p>
            <a:r>
              <a:rPr lang="en-US" dirty="0" smtClean="0"/>
              <a:t>Each Thread has the same program</a:t>
            </a:r>
          </a:p>
          <a:p>
            <a:endParaRPr lang="en-US" dirty="0"/>
          </a:p>
          <a:p>
            <a:r>
              <a:rPr lang="en-US" dirty="0" smtClean="0"/>
              <a:t>Each thread will execute many instructions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09601" y="1219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5" name="Rectangle 4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57200" y="35814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38" name="Rectangle 37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57201" y="38862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71" name="Rectangle 70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3" name="Rectangle 72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8" name="Rectangle 77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Rectangle 79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1" name="Rectangle 80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tangle 81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5" name="Rectangle 84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6" name="Rectangle 85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7" name="Rectangle 86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6" name="Rectangle 95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8" name="Rectangle 97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9" name="Rectangle 98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1" name="Rectangle 100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456575" y="4179481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104" name="Rectangle 103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5" name="Rectangle 104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6" name="Rectangle 105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7" name="Rectangle 106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8" name="Rectangle 107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9" name="Rectangle 108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0" name="Rectangle 109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1" name="Rectangle 110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2" name="Rectangle 111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3" name="Rectangle 112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4" name="Rectangle 113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5" name="Rectangle 114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6" name="Rectangle 115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7" name="Rectangle 116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8" name="Rectangle 117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9" name="Rectangle 118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0" name="Rectangle 119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1" name="Rectangle 120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2" name="Rectangle 121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3" name="Rectangle 122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4" name="Rectangle 123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5" name="Rectangle 124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6" name="Rectangle 125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7" name="Rectangle 126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8" name="Rectangle 127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9" name="Rectangle 128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0" name="Rectangle 129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1" name="Rectangle 130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2" name="Rectangle 131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3" name="Rectangle 132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4" name="Rectangle 133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5" name="Rectangle 134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456576" y="4800600"/>
            <a:ext cx="8534399" cy="228600"/>
            <a:chOff x="685800" y="4953000"/>
            <a:chExt cx="12137064" cy="381000"/>
          </a:xfrm>
          <a:solidFill>
            <a:srgbClr val="FFC000"/>
          </a:solidFill>
        </p:grpSpPr>
        <p:sp>
          <p:nvSpPr>
            <p:cNvPr id="137" name="Rectangle 136"/>
            <p:cNvSpPr/>
            <p:nvPr/>
          </p:nvSpPr>
          <p:spPr bwMode="auto">
            <a:xfrm>
              <a:off x="685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8" name="Rectangle 137"/>
            <p:cNvSpPr/>
            <p:nvPr/>
          </p:nvSpPr>
          <p:spPr bwMode="auto">
            <a:xfrm>
              <a:off x="1066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9" name="Rectangle 138"/>
            <p:cNvSpPr/>
            <p:nvPr/>
          </p:nvSpPr>
          <p:spPr bwMode="auto">
            <a:xfrm>
              <a:off x="1437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0" name="Rectangle 139"/>
            <p:cNvSpPr/>
            <p:nvPr/>
          </p:nvSpPr>
          <p:spPr bwMode="auto">
            <a:xfrm>
              <a:off x="1818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1" name="Rectangle 140"/>
            <p:cNvSpPr/>
            <p:nvPr/>
          </p:nvSpPr>
          <p:spPr bwMode="auto">
            <a:xfrm>
              <a:off x="2209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2" name="Rectangle 141"/>
            <p:cNvSpPr/>
            <p:nvPr/>
          </p:nvSpPr>
          <p:spPr bwMode="auto">
            <a:xfrm>
              <a:off x="2590800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3" name="Rectangle 142"/>
            <p:cNvSpPr/>
            <p:nvPr/>
          </p:nvSpPr>
          <p:spPr bwMode="auto">
            <a:xfrm>
              <a:off x="2961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4" name="Rectangle 143"/>
            <p:cNvSpPr/>
            <p:nvPr/>
          </p:nvSpPr>
          <p:spPr bwMode="auto">
            <a:xfrm>
              <a:off x="334216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5" name="Rectangle 144"/>
            <p:cNvSpPr/>
            <p:nvPr/>
          </p:nvSpPr>
          <p:spPr bwMode="auto">
            <a:xfrm>
              <a:off x="3716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6" name="Rectangle 145"/>
            <p:cNvSpPr/>
            <p:nvPr/>
          </p:nvSpPr>
          <p:spPr bwMode="auto">
            <a:xfrm>
              <a:off x="4097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7" name="Rectangle 146"/>
            <p:cNvSpPr/>
            <p:nvPr/>
          </p:nvSpPr>
          <p:spPr bwMode="auto">
            <a:xfrm>
              <a:off x="4467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8" name="Rectangle 147"/>
            <p:cNvSpPr/>
            <p:nvPr/>
          </p:nvSpPr>
          <p:spPr bwMode="auto">
            <a:xfrm>
              <a:off x="4848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9" name="Rectangle 148"/>
            <p:cNvSpPr/>
            <p:nvPr/>
          </p:nvSpPr>
          <p:spPr bwMode="auto">
            <a:xfrm>
              <a:off x="5240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0" name="Rectangle 149"/>
            <p:cNvSpPr/>
            <p:nvPr/>
          </p:nvSpPr>
          <p:spPr bwMode="auto">
            <a:xfrm>
              <a:off x="5621079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1" name="Rectangle 150"/>
            <p:cNvSpPr/>
            <p:nvPr/>
          </p:nvSpPr>
          <p:spPr bwMode="auto">
            <a:xfrm>
              <a:off x="5991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2" name="Rectangle 151"/>
            <p:cNvSpPr/>
            <p:nvPr/>
          </p:nvSpPr>
          <p:spPr bwMode="auto">
            <a:xfrm>
              <a:off x="6372446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3" name="Rectangle 152"/>
            <p:cNvSpPr/>
            <p:nvPr/>
          </p:nvSpPr>
          <p:spPr bwMode="auto">
            <a:xfrm>
              <a:off x="6755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4" name="Rectangle 153"/>
            <p:cNvSpPr/>
            <p:nvPr/>
          </p:nvSpPr>
          <p:spPr bwMode="auto">
            <a:xfrm>
              <a:off x="7136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5" name="Rectangle 154"/>
            <p:cNvSpPr/>
            <p:nvPr/>
          </p:nvSpPr>
          <p:spPr bwMode="auto">
            <a:xfrm>
              <a:off x="7506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6" name="Rectangle 155"/>
            <p:cNvSpPr/>
            <p:nvPr/>
          </p:nvSpPr>
          <p:spPr bwMode="auto">
            <a:xfrm>
              <a:off x="7887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7" name="Rectangle 156"/>
            <p:cNvSpPr/>
            <p:nvPr/>
          </p:nvSpPr>
          <p:spPr bwMode="auto">
            <a:xfrm>
              <a:off x="8279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8" name="Rectangle 157"/>
            <p:cNvSpPr/>
            <p:nvPr/>
          </p:nvSpPr>
          <p:spPr bwMode="auto">
            <a:xfrm>
              <a:off x="8660218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9" name="Rectangle 158"/>
            <p:cNvSpPr/>
            <p:nvPr/>
          </p:nvSpPr>
          <p:spPr bwMode="auto">
            <a:xfrm>
              <a:off x="9030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0" name="Rectangle 159"/>
            <p:cNvSpPr/>
            <p:nvPr/>
          </p:nvSpPr>
          <p:spPr bwMode="auto">
            <a:xfrm>
              <a:off x="9411585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1" name="Rectangle 160"/>
            <p:cNvSpPr/>
            <p:nvPr/>
          </p:nvSpPr>
          <p:spPr bwMode="auto">
            <a:xfrm>
              <a:off x="9785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2" name="Rectangle 161"/>
            <p:cNvSpPr/>
            <p:nvPr/>
          </p:nvSpPr>
          <p:spPr bwMode="auto">
            <a:xfrm>
              <a:off x="10166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3" name="Rectangle 162"/>
            <p:cNvSpPr/>
            <p:nvPr/>
          </p:nvSpPr>
          <p:spPr bwMode="auto">
            <a:xfrm>
              <a:off x="10536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4" name="Rectangle 163"/>
            <p:cNvSpPr/>
            <p:nvPr/>
          </p:nvSpPr>
          <p:spPr bwMode="auto">
            <a:xfrm>
              <a:off x="10917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5" name="Rectangle 164"/>
            <p:cNvSpPr/>
            <p:nvPr/>
          </p:nvSpPr>
          <p:spPr bwMode="auto">
            <a:xfrm>
              <a:off x="11309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6" name="Rectangle 165"/>
            <p:cNvSpPr/>
            <p:nvPr/>
          </p:nvSpPr>
          <p:spPr bwMode="auto">
            <a:xfrm>
              <a:off x="11690497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7" name="Rectangle 166"/>
            <p:cNvSpPr/>
            <p:nvPr/>
          </p:nvSpPr>
          <p:spPr bwMode="auto">
            <a:xfrm>
              <a:off x="12060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8" name="Rectangle 167"/>
            <p:cNvSpPr/>
            <p:nvPr/>
          </p:nvSpPr>
          <p:spPr bwMode="auto">
            <a:xfrm>
              <a:off x="12441864" y="4953000"/>
              <a:ext cx="381000" cy="38100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arrow" w="lg" len="med"/>
              <a:tailEnd type="arrow" w="lg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170" name="Straight Connector 169"/>
          <p:cNvCxnSpPr/>
          <p:nvPr/>
        </p:nvCxnSpPr>
        <p:spPr bwMode="auto">
          <a:xfrm flipH="1">
            <a:off x="1386773" y="4419600"/>
            <a:ext cx="626" cy="304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73" name="Straight Connector 172"/>
          <p:cNvCxnSpPr/>
          <p:nvPr/>
        </p:nvCxnSpPr>
        <p:spPr bwMode="auto">
          <a:xfrm flipH="1">
            <a:off x="7546466" y="4419600"/>
            <a:ext cx="626" cy="304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74" name="TextBox 173"/>
          <p:cNvSpPr txBox="1"/>
          <p:nvPr/>
        </p:nvSpPr>
        <p:spPr>
          <a:xfrm>
            <a:off x="1184812" y="5181600"/>
            <a:ext cx="503214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__global__ void </a:t>
            </a:r>
            <a:r>
              <a:rPr lang="en-US" dirty="0" err="1"/>
              <a:t>arradd</a:t>
            </a:r>
            <a:r>
              <a:rPr lang="en-US" dirty="0"/>
              <a:t> (float *a, float f, </a:t>
            </a:r>
            <a:r>
              <a:rPr lang="en-US" dirty="0" err="1"/>
              <a:t>int</a:t>
            </a:r>
            <a:r>
              <a:rPr lang="en-US" dirty="0"/>
              <a:t> N)</a:t>
            </a:r>
          </a:p>
          <a:p>
            <a:r>
              <a:rPr lang="en-US" dirty="0"/>
              <a:t> {</a:t>
            </a:r>
          </a:p>
          <a:p>
            <a:r>
              <a:rPr lang="en-US" dirty="0"/>
              <a:t>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b="1" dirty="0" err="1"/>
              <a:t>blockIdx</a:t>
            </a:r>
            <a:r>
              <a:rPr lang="en-US" dirty="0" err="1"/>
              <a:t>.x</a:t>
            </a:r>
            <a:r>
              <a:rPr lang="en-US" dirty="0"/>
              <a:t> * </a:t>
            </a:r>
            <a:r>
              <a:rPr lang="en-US" b="1" dirty="0" err="1"/>
              <a:t>blockDim</a:t>
            </a:r>
            <a:r>
              <a:rPr lang="en-US" dirty="0" err="1"/>
              <a:t>.x</a:t>
            </a:r>
            <a:r>
              <a:rPr lang="en-US" dirty="0"/>
              <a:t> + </a:t>
            </a:r>
            <a:r>
              <a:rPr lang="en-US" b="1" dirty="0" err="1"/>
              <a:t>threadIdx</a:t>
            </a:r>
            <a:r>
              <a:rPr lang="en-US" dirty="0" err="1"/>
              <a:t>.x</a:t>
            </a:r>
            <a:r>
              <a:rPr lang="en-US" dirty="0"/>
              <a:t>;</a:t>
            </a:r>
          </a:p>
          <a:p>
            <a:r>
              <a:rPr lang="en-US" dirty="0"/>
              <a:t>  if (</a:t>
            </a:r>
            <a:r>
              <a:rPr lang="en-US" dirty="0" err="1"/>
              <a:t>i</a:t>
            </a:r>
            <a:r>
              <a:rPr lang="en-US" dirty="0"/>
              <a:t> &lt; N) a[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+ f;</a:t>
            </a:r>
          </a:p>
          <a:p>
            <a:r>
              <a:rPr lang="en-US" dirty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41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3" name="Rectangle 53"/>
          <p:cNvSpPr>
            <a:spLocks noChangeArrowheads="1"/>
          </p:cNvSpPr>
          <p:nvPr/>
        </p:nvSpPr>
        <p:spPr bwMode="auto">
          <a:xfrm>
            <a:off x="7467600" y="2667000"/>
            <a:ext cx="762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74" name="Rectangle 54"/>
          <p:cNvSpPr>
            <a:spLocks noChangeArrowheads="1"/>
          </p:cNvSpPr>
          <p:nvPr/>
        </p:nvSpPr>
        <p:spPr bwMode="auto">
          <a:xfrm>
            <a:off x="8077200" y="2667000"/>
            <a:ext cx="1524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75" name="Rectangle 55"/>
          <p:cNvSpPr>
            <a:spLocks noChangeArrowheads="1"/>
          </p:cNvSpPr>
          <p:nvPr/>
        </p:nvSpPr>
        <p:spPr bwMode="auto">
          <a:xfrm>
            <a:off x="7543800" y="4038600"/>
            <a:ext cx="5334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Understanding Control Flow Divergence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>
                <a:latin typeface="Courier New" pitchFamily="49" charset="0"/>
              </a:rPr>
              <a:t>if (in[i] == 0) out[i] = sqrt(x);</a:t>
            </a:r>
          </a:p>
          <a:p>
            <a:pPr>
              <a:buFontTx/>
              <a:buNone/>
            </a:pPr>
            <a:r>
              <a:rPr lang="en-US" sz="2800">
                <a:latin typeface="Courier New" pitchFamily="49" charset="0"/>
              </a:rPr>
              <a:t>else out[i] = 10;</a:t>
            </a:r>
          </a:p>
        </p:txBody>
      </p:sp>
      <p:sp>
        <p:nvSpPr>
          <p:cNvPr id="133124" name="Rectangle 4"/>
          <p:cNvSpPr>
            <a:spLocks noChangeArrowheads="1"/>
          </p:cNvSpPr>
          <p:nvPr/>
        </p:nvSpPr>
        <p:spPr bwMode="auto">
          <a:xfrm>
            <a:off x="1981200" y="1752600"/>
            <a:ext cx="15240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3125" name="Rectangle 5"/>
          <p:cNvSpPr>
            <a:spLocks noChangeArrowheads="1"/>
          </p:cNvSpPr>
          <p:nvPr/>
        </p:nvSpPr>
        <p:spPr bwMode="auto">
          <a:xfrm>
            <a:off x="152400" y="3429000"/>
            <a:ext cx="20574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out[i] = sqrt(x)</a:t>
            </a:r>
          </a:p>
        </p:txBody>
      </p:sp>
      <p:sp>
        <p:nvSpPr>
          <p:cNvPr id="133126" name="Rectangle 6"/>
          <p:cNvSpPr>
            <a:spLocks noChangeArrowheads="1"/>
          </p:cNvSpPr>
          <p:nvPr/>
        </p:nvSpPr>
        <p:spPr bwMode="auto">
          <a:xfrm>
            <a:off x="3124200" y="3429000"/>
            <a:ext cx="20574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out[i] = 10</a:t>
            </a:r>
          </a:p>
        </p:txBody>
      </p:sp>
      <p:sp>
        <p:nvSpPr>
          <p:cNvPr id="133127" name="Line 7"/>
          <p:cNvSpPr>
            <a:spLocks noChangeShapeType="1"/>
          </p:cNvSpPr>
          <p:nvPr/>
        </p:nvSpPr>
        <p:spPr bwMode="auto">
          <a:xfrm flipH="1">
            <a:off x="1066800" y="2667000"/>
            <a:ext cx="144780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28" name="Line 8"/>
          <p:cNvSpPr>
            <a:spLocks noChangeShapeType="1"/>
          </p:cNvSpPr>
          <p:nvPr/>
        </p:nvSpPr>
        <p:spPr bwMode="auto">
          <a:xfrm>
            <a:off x="3200400" y="2667000"/>
            <a:ext cx="68580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29" name="Line 9"/>
          <p:cNvSpPr>
            <a:spLocks noChangeShapeType="1"/>
          </p:cNvSpPr>
          <p:nvPr/>
        </p:nvSpPr>
        <p:spPr bwMode="auto">
          <a:xfrm>
            <a:off x="1752600" y="4800600"/>
            <a:ext cx="8382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0" name="Line 10"/>
          <p:cNvSpPr>
            <a:spLocks noChangeShapeType="1"/>
          </p:cNvSpPr>
          <p:nvPr/>
        </p:nvSpPr>
        <p:spPr bwMode="auto">
          <a:xfrm flipH="1">
            <a:off x="2819400" y="4191000"/>
            <a:ext cx="1066800" cy="129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lg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1" name="Rectangle 11"/>
          <p:cNvSpPr>
            <a:spLocks noChangeArrowheads="1"/>
          </p:cNvSpPr>
          <p:nvPr/>
        </p:nvSpPr>
        <p:spPr bwMode="auto">
          <a:xfrm>
            <a:off x="1600200" y="5486400"/>
            <a:ext cx="2209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32" name="Rectangle 12"/>
          <p:cNvSpPr>
            <a:spLocks noChangeArrowheads="1"/>
          </p:cNvSpPr>
          <p:nvPr/>
        </p:nvSpPr>
        <p:spPr bwMode="auto">
          <a:xfrm>
            <a:off x="5715000" y="1752600"/>
            <a:ext cx="25146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3133" name="Rectangle 13"/>
          <p:cNvSpPr>
            <a:spLocks noChangeArrowheads="1"/>
          </p:cNvSpPr>
          <p:nvPr/>
        </p:nvSpPr>
        <p:spPr bwMode="auto">
          <a:xfrm>
            <a:off x="5715000" y="2667000"/>
            <a:ext cx="9906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34" name="Rectangle 14"/>
          <p:cNvSpPr>
            <a:spLocks noChangeArrowheads="1"/>
          </p:cNvSpPr>
          <p:nvPr/>
        </p:nvSpPr>
        <p:spPr bwMode="auto">
          <a:xfrm>
            <a:off x="6705600" y="4038600"/>
            <a:ext cx="7620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3135" name="Rectangle 15"/>
          <p:cNvSpPr>
            <a:spLocks noChangeArrowheads="1"/>
          </p:cNvSpPr>
          <p:nvPr/>
        </p:nvSpPr>
        <p:spPr bwMode="auto">
          <a:xfrm>
            <a:off x="5715000" y="4800600"/>
            <a:ext cx="2514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3136" name="Line 16"/>
          <p:cNvSpPr>
            <a:spLocks noChangeShapeType="1"/>
          </p:cNvSpPr>
          <p:nvPr/>
        </p:nvSpPr>
        <p:spPr bwMode="auto">
          <a:xfrm>
            <a:off x="57912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7" name="Line 17"/>
          <p:cNvSpPr>
            <a:spLocks noChangeShapeType="1"/>
          </p:cNvSpPr>
          <p:nvPr/>
        </p:nvSpPr>
        <p:spPr bwMode="auto">
          <a:xfrm>
            <a:off x="59436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8" name="Line 18"/>
          <p:cNvSpPr>
            <a:spLocks noChangeShapeType="1"/>
          </p:cNvSpPr>
          <p:nvPr/>
        </p:nvSpPr>
        <p:spPr bwMode="auto">
          <a:xfrm>
            <a:off x="60960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39" name="Line 19"/>
          <p:cNvSpPr>
            <a:spLocks noChangeShapeType="1"/>
          </p:cNvSpPr>
          <p:nvPr/>
        </p:nvSpPr>
        <p:spPr bwMode="auto">
          <a:xfrm>
            <a:off x="62484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0" name="Line 20"/>
          <p:cNvSpPr>
            <a:spLocks noChangeShapeType="1"/>
          </p:cNvSpPr>
          <p:nvPr/>
        </p:nvSpPr>
        <p:spPr bwMode="auto">
          <a:xfrm>
            <a:off x="64008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1" name="Line 21"/>
          <p:cNvSpPr>
            <a:spLocks noChangeShapeType="1"/>
          </p:cNvSpPr>
          <p:nvPr/>
        </p:nvSpPr>
        <p:spPr bwMode="auto">
          <a:xfrm>
            <a:off x="65532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2" name="Line 22"/>
          <p:cNvSpPr>
            <a:spLocks noChangeShapeType="1"/>
          </p:cNvSpPr>
          <p:nvPr/>
        </p:nvSpPr>
        <p:spPr bwMode="auto">
          <a:xfrm>
            <a:off x="67056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3" name="Line 23"/>
          <p:cNvSpPr>
            <a:spLocks noChangeShapeType="1"/>
          </p:cNvSpPr>
          <p:nvPr/>
        </p:nvSpPr>
        <p:spPr bwMode="auto">
          <a:xfrm>
            <a:off x="68580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4" name="Line 24"/>
          <p:cNvSpPr>
            <a:spLocks noChangeShapeType="1"/>
          </p:cNvSpPr>
          <p:nvPr/>
        </p:nvSpPr>
        <p:spPr bwMode="auto">
          <a:xfrm>
            <a:off x="70104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6" name="Line 26"/>
          <p:cNvSpPr>
            <a:spLocks noChangeShapeType="1"/>
          </p:cNvSpPr>
          <p:nvPr/>
        </p:nvSpPr>
        <p:spPr bwMode="auto">
          <a:xfrm>
            <a:off x="71723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7" name="Line 27"/>
          <p:cNvSpPr>
            <a:spLocks noChangeShapeType="1"/>
          </p:cNvSpPr>
          <p:nvPr/>
        </p:nvSpPr>
        <p:spPr bwMode="auto">
          <a:xfrm>
            <a:off x="73247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8" name="Line 28"/>
          <p:cNvSpPr>
            <a:spLocks noChangeShapeType="1"/>
          </p:cNvSpPr>
          <p:nvPr/>
        </p:nvSpPr>
        <p:spPr bwMode="auto">
          <a:xfrm>
            <a:off x="74771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49" name="Line 29"/>
          <p:cNvSpPr>
            <a:spLocks noChangeShapeType="1"/>
          </p:cNvSpPr>
          <p:nvPr/>
        </p:nvSpPr>
        <p:spPr bwMode="auto">
          <a:xfrm>
            <a:off x="76295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0" name="Line 30"/>
          <p:cNvSpPr>
            <a:spLocks noChangeShapeType="1"/>
          </p:cNvSpPr>
          <p:nvPr/>
        </p:nvSpPr>
        <p:spPr bwMode="auto">
          <a:xfrm>
            <a:off x="77819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1" name="Line 31"/>
          <p:cNvSpPr>
            <a:spLocks noChangeShapeType="1"/>
          </p:cNvSpPr>
          <p:nvPr/>
        </p:nvSpPr>
        <p:spPr bwMode="auto">
          <a:xfrm>
            <a:off x="79343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2" name="Line 32"/>
          <p:cNvSpPr>
            <a:spLocks noChangeShapeType="1"/>
          </p:cNvSpPr>
          <p:nvPr/>
        </p:nvSpPr>
        <p:spPr bwMode="auto">
          <a:xfrm>
            <a:off x="80867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3" name="Line 33"/>
          <p:cNvSpPr>
            <a:spLocks noChangeShapeType="1"/>
          </p:cNvSpPr>
          <p:nvPr/>
        </p:nvSpPr>
        <p:spPr bwMode="auto">
          <a:xfrm>
            <a:off x="82391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4" name="Line 34"/>
          <p:cNvSpPr>
            <a:spLocks noChangeShapeType="1"/>
          </p:cNvSpPr>
          <p:nvPr/>
        </p:nvSpPr>
        <p:spPr bwMode="auto">
          <a:xfrm>
            <a:off x="57150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5" name="Line 35"/>
          <p:cNvSpPr>
            <a:spLocks noChangeShapeType="1"/>
          </p:cNvSpPr>
          <p:nvPr/>
        </p:nvSpPr>
        <p:spPr bwMode="auto">
          <a:xfrm>
            <a:off x="58674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6" name="Line 36"/>
          <p:cNvSpPr>
            <a:spLocks noChangeShapeType="1"/>
          </p:cNvSpPr>
          <p:nvPr/>
        </p:nvSpPr>
        <p:spPr bwMode="auto">
          <a:xfrm>
            <a:off x="60198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7" name="Line 37"/>
          <p:cNvSpPr>
            <a:spLocks noChangeShapeType="1"/>
          </p:cNvSpPr>
          <p:nvPr/>
        </p:nvSpPr>
        <p:spPr bwMode="auto">
          <a:xfrm>
            <a:off x="61722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8" name="Line 38"/>
          <p:cNvSpPr>
            <a:spLocks noChangeShapeType="1"/>
          </p:cNvSpPr>
          <p:nvPr/>
        </p:nvSpPr>
        <p:spPr bwMode="auto">
          <a:xfrm>
            <a:off x="63246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59" name="Line 39"/>
          <p:cNvSpPr>
            <a:spLocks noChangeShapeType="1"/>
          </p:cNvSpPr>
          <p:nvPr/>
        </p:nvSpPr>
        <p:spPr bwMode="auto">
          <a:xfrm>
            <a:off x="64770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0" name="Line 40"/>
          <p:cNvSpPr>
            <a:spLocks noChangeShapeType="1"/>
          </p:cNvSpPr>
          <p:nvPr/>
        </p:nvSpPr>
        <p:spPr bwMode="auto">
          <a:xfrm>
            <a:off x="66294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1" name="Line 41"/>
          <p:cNvSpPr>
            <a:spLocks noChangeShapeType="1"/>
          </p:cNvSpPr>
          <p:nvPr/>
        </p:nvSpPr>
        <p:spPr bwMode="auto">
          <a:xfrm>
            <a:off x="67818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2" name="Line 42"/>
          <p:cNvSpPr>
            <a:spLocks noChangeShapeType="1"/>
          </p:cNvSpPr>
          <p:nvPr/>
        </p:nvSpPr>
        <p:spPr bwMode="auto">
          <a:xfrm>
            <a:off x="6934200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3" name="Line 43"/>
          <p:cNvSpPr>
            <a:spLocks noChangeShapeType="1"/>
          </p:cNvSpPr>
          <p:nvPr/>
        </p:nvSpPr>
        <p:spPr bwMode="auto">
          <a:xfrm>
            <a:off x="70961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4" name="Line 44"/>
          <p:cNvSpPr>
            <a:spLocks noChangeShapeType="1"/>
          </p:cNvSpPr>
          <p:nvPr/>
        </p:nvSpPr>
        <p:spPr bwMode="auto">
          <a:xfrm>
            <a:off x="72485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5" name="Line 45"/>
          <p:cNvSpPr>
            <a:spLocks noChangeShapeType="1"/>
          </p:cNvSpPr>
          <p:nvPr/>
        </p:nvSpPr>
        <p:spPr bwMode="auto">
          <a:xfrm>
            <a:off x="74009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6" name="Line 46"/>
          <p:cNvSpPr>
            <a:spLocks noChangeShapeType="1"/>
          </p:cNvSpPr>
          <p:nvPr/>
        </p:nvSpPr>
        <p:spPr bwMode="auto">
          <a:xfrm>
            <a:off x="75533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7" name="Line 47"/>
          <p:cNvSpPr>
            <a:spLocks noChangeShapeType="1"/>
          </p:cNvSpPr>
          <p:nvPr/>
        </p:nvSpPr>
        <p:spPr bwMode="auto">
          <a:xfrm>
            <a:off x="77057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8" name="Line 48"/>
          <p:cNvSpPr>
            <a:spLocks noChangeShapeType="1"/>
          </p:cNvSpPr>
          <p:nvPr/>
        </p:nvSpPr>
        <p:spPr bwMode="auto">
          <a:xfrm>
            <a:off x="78581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69" name="Line 49"/>
          <p:cNvSpPr>
            <a:spLocks noChangeShapeType="1"/>
          </p:cNvSpPr>
          <p:nvPr/>
        </p:nvSpPr>
        <p:spPr bwMode="auto">
          <a:xfrm>
            <a:off x="80105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70" name="Line 50"/>
          <p:cNvSpPr>
            <a:spLocks noChangeShapeType="1"/>
          </p:cNvSpPr>
          <p:nvPr/>
        </p:nvSpPr>
        <p:spPr bwMode="auto">
          <a:xfrm>
            <a:off x="8162925" y="1066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71" name="Text Box 51"/>
          <p:cNvSpPr txBox="1">
            <a:spLocks noChangeArrowheads="1"/>
          </p:cNvSpPr>
          <p:nvPr/>
        </p:nvSpPr>
        <p:spPr bwMode="auto">
          <a:xfrm>
            <a:off x="6858000" y="312420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idle</a:t>
            </a:r>
          </a:p>
        </p:txBody>
      </p:sp>
      <p:sp>
        <p:nvSpPr>
          <p:cNvPr id="133176" name="Text Box 56"/>
          <p:cNvSpPr txBox="1">
            <a:spLocks noChangeArrowheads="1"/>
          </p:cNvSpPr>
          <p:nvPr/>
        </p:nvSpPr>
        <p:spPr bwMode="auto">
          <a:xfrm>
            <a:off x="6427788" y="1069975"/>
            <a:ext cx="1116012" cy="457200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WARP</a:t>
            </a:r>
          </a:p>
        </p:txBody>
      </p:sp>
      <p:sp>
        <p:nvSpPr>
          <p:cNvPr id="133177" name="Line 57"/>
          <p:cNvSpPr>
            <a:spLocks noChangeShapeType="1"/>
          </p:cNvSpPr>
          <p:nvPr/>
        </p:nvSpPr>
        <p:spPr bwMode="auto">
          <a:xfrm>
            <a:off x="8534400" y="1143000"/>
            <a:ext cx="0" cy="53340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lg" len="med"/>
            <a:tailEnd type="arrow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3178" name="Text Box 58"/>
          <p:cNvSpPr txBox="1">
            <a:spLocks noChangeArrowheads="1"/>
          </p:cNvSpPr>
          <p:nvPr/>
        </p:nvSpPr>
        <p:spPr bwMode="auto">
          <a:xfrm rot="5400000">
            <a:off x="8366919" y="3185319"/>
            <a:ext cx="730250" cy="366712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984226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2209800"/>
            <a:ext cx="9144000" cy="434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228600" y="41910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228600" y="4724400"/>
            <a:ext cx="8305800" cy="3810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Rectangle 10"/>
          <p:cNvSpPr>
            <a:spLocks noChangeArrowheads="1"/>
          </p:cNvSpPr>
          <p:nvPr/>
        </p:nvSpPr>
        <p:spPr bwMode="auto">
          <a:xfrm>
            <a:off x="228600" y="5562600"/>
            <a:ext cx="8305800" cy="3810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228600" y="3352800"/>
            <a:ext cx="8305800" cy="381000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533400"/>
            <a:ext cx="9144000" cy="16764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My first CUDA Program</a:t>
            </a:r>
            <a:endParaRPr lang="en-US" dirty="0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28600" y="609600"/>
            <a:ext cx="8610600" cy="585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__global__ void </a:t>
            </a:r>
            <a:r>
              <a:rPr lang="en-US" dirty="0" err="1"/>
              <a:t>arradd</a:t>
            </a:r>
            <a:r>
              <a:rPr lang="en-US" dirty="0"/>
              <a:t> (float *a, float </a:t>
            </a:r>
            <a:r>
              <a:rPr lang="en-US" dirty="0" smtClean="0"/>
              <a:t>fade, </a:t>
            </a:r>
            <a:r>
              <a:rPr lang="en-US" dirty="0" err="1"/>
              <a:t>int</a:t>
            </a:r>
            <a:r>
              <a:rPr lang="en-US" dirty="0"/>
              <a:t> N)</a:t>
            </a:r>
          </a:p>
          <a:p>
            <a:r>
              <a:rPr lang="en-US" dirty="0"/>
              <a:t> {</a:t>
            </a:r>
          </a:p>
          <a:p>
            <a:r>
              <a:rPr lang="en-US" dirty="0"/>
              <a:t>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b="1" dirty="0" err="1"/>
              <a:t>blockIdx</a:t>
            </a:r>
            <a:r>
              <a:rPr lang="en-US" dirty="0" err="1"/>
              <a:t>.x</a:t>
            </a:r>
            <a:r>
              <a:rPr lang="en-US" dirty="0"/>
              <a:t> * </a:t>
            </a:r>
            <a:r>
              <a:rPr lang="en-US" b="1" dirty="0" err="1"/>
              <a:t>blockDim</a:t>
            </a:r>
            <a:r>
              <a:rPr lang="en-US" dirty="0" err="1"/>
              <a:t>.x</a:t>
            </a:r>
            <a:r>
              <a:rPr lang="en-US" dirty="0"/>
              <a:t> + </a:t>
            </a:r>
            <a:r>
              <a:rPr lang="en-US" b="1" dirty="0" err="1"/>
              <a:t>threadIdx</a:t>
            </a:r>
            <a:r>
              <a:rPr lang="en-US" dirty="0" err="1"/>
              <a:t>.x</a:t>
            </a:r>
            <a:r>
              <a:rPr lang="en-US" dirty="0"/>
              <a:t>;</a:t>
            </a:r>
          </a:p>
          <a:p>
            <a:r>
              <a:rPr lang="en-US" dirty="0"/>
              <a:t>  if (</a:t>
            </a:r>
            <a:r>
              <a:rPr lang="en-US" dirty="0" err="1"/>
              <a:t>i</a:t>
            </a:r>
            <a:r>
              <a:rPr lang="en-US" dirty="0"/>
              <a:t> &lt; N) a[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</a:t>
            </a:r>
            <a:r>
              <a:rPr lang="en-US" dirty="0" smtClean="0"/>
              <a:t>* fade;</a:t>
            </a:r>
            <a:endParaRPr lang="en-US" dirty="0"/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float </a:t>
            </a:r>
            <a:r>
              <a:rPr lang="en-US" dirty="0" smtClean="0"/>
              <a:t>h[N</a:t>
            </a:r>
            <a:r>
              <a:rPr lang="en-US" dirty="0"/>
              <a:t>];</a:t>
            </a:r>
          </a:p>
          <a:p>
            <a:r>
              <a:rPr lang="en-US" dirty="0"/>
              <a:t>  float *</a:t>
            </a:r>
            <a:r>
              <a:rPr lang="en-US" dirty="0" smtClean="0"/>
              <a:t>d;</a:t>
            </a:r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cudaMalloc</a:t>
            </a:r>
            <a:r>
              <a:rPr lang="en-US" dirty="0"/>
              <a:t> ((void **) </a:t>
            </a:r>
            <a:r>
              <a:rPr lang="en-US" dirty="0" smtClean="0"/>
              <a:t>&amp;</a:t>
            </a:r>
            <a:r>
              <a:rPr lang="en-US" dirty="0"/>
              <a:t>d</a:t>
            </a:r>
            <a:r>
              <a:rPr lang="en-US" dirty="0" smtClean="0"/>
              <a:t>, </a:t>
            </a:r>
            <a:r>
              <a:rPr lang="en-US" dirty="0"/>
              <a:t>SIZE);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cudaThreadSynchronize</a:t>
            </a:r>
            <a:r>
              <a:rPr lang="en-US" dirty="0"/>
              <a:t> ();</a:t>
            </a:r>
          </a:p>
          <a:p>
            <a:r>
              <a:rPr lang="en-US" dirty="0"/>
              <a:t>  </a:t>
            </a:r>
            <a:r>
              <a:rPr lang="en-US" dirty="0" err="1"/>
              <a:t>cudaMemcpy</a:t>
            </a:r>
            <a:r>
              <a:rPr lang="en-US" dirty="0"/>
              <a:t> </a:t>
            </a:r>
            <a:r>
              <a:rPr lang="en-US" dirty="0" smtClean="0"/>
              <a:t>(d, </a:t>
            </a:r>
            <a:r>
              <a:rPr lang="en-US" dirty="0" err="1"/>
              <a:t>h_a</a:t>
            </a:r>
            <a:r>
              <a:rPr lang="en-US" dirty="0"/>
              <a:t>, SIZE, </a:t>
            </a:r>
            <a:r>
              <a:rPr lang="en-US" dirty="0" err="1"/>
              <a:t>cudaMemcpyHostToDevice</a:t>
            </a:r>
            <a:r>
              <a:rPr lang="en-US" dirty="0"/>
              <a:t>));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arradd</a:t>
            </a:r>
            <a:r>
              <a:rPr lang="en-US" dirty="0"/>
              <a:t> &lt;&lt;&lt; </a:t>
            </a:r>
            <a:r>
              <a:rPr lang="en-US" dirty="0" err="1"/>
              <a:t>n_blocks</a:t>
            </a:r>
            <a:r>
              <a:rPr lang="en-US" dirty="0"/>
              <a:t>, </a:t>
            </a:r>
            <a:r>
              <a:rPr lang="en-US" dirty="0" err="1"/>
              <a:t>block_size</a:t>
            </a:r>
            <a:r>
              <a:rPr lang="en-US" dirty="0"/>
              <a:t> &gt;&gt;&gt; </a:t>
            </a:r>
            <a:r>
              <a:rPr lang="en-US" dirty="0" smtClean="0"/>
              <a:t>(d, </a:t>
            </a:r>
            <a:r>
              <a:rPr lang="en-US" dirty="0"/>
              <a:t>10.0, N);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cudaThreadSynchronize</a:t>
            </a:r>
            <a:r>
              <a:rPr lang="en-US" dirty="0"/>
              <a:t> ();</a:t>
            </a:r>
          </a:p>
          <a:p>
            <a:r>
              <a:rPr lang="en-US" dirty="0"/>
              <a:t>  </a:t>
            </a:r>
            <a:r>
              <a:rPr lang="en-US" dirty="0" err="1"/>
              <a:t>cudaMemcpy</a:t>
            </a:r>
            <a:r>
              <a:rPr lang="en-US" dirty="0"/>
              <a:t> </a:t>
            </a:r>
            <a:r>
              <a:rPr lang="en-US" dirty="0" smtClean="0"/>
              <a:t>(h, d, </a:t>
            </a:r>
            <a:r>
              <a:rPr lang="en-US" dirty="0"/>
              <a:t>SIZE, </a:t>
            </a:r>
            <a:r>
              <a:rPr lang="en-US" dirty="0" err="1"/>
              <a:t>cudaMemcpyDeviceToHost</a:t>
            </a:r>
            <a:r>
              <a:rPr lang="en-US" dirty="0"/>
              <a:t>));</a:t>
            </a:r>
          </a:p>
          <a:p>
            <a:r>
              <a:rPr lang="en-US" dirty="0"/>
              <a:t>  </a:t>
            </a:r>
            <a:r>
              <a:rPr lang="en-US" dirty="0" err="1" smtClean="0"/>
              <a:t>cudaFree</a:t>
            </a:r>
            <a:r>
              <a:rPr lang="en-US" dirty="0" smtClean="0"/>
              <a:t> (</a:t>
            </a:r>
            <a:r>
              <a:rPr lang="en-US" dirty="0"/>
              <a:t>d</a:t>
            </a:r>
            <a:r>
              <a:rPr lang="en-US" dirty="0" smtClean="0"/>
              <a:t>);</a:t>
            </a:r>
            <a:endParaRPr lang="en-US" dirty="0"/>
          </a:p>
          <a:p>
            <a:r>
              <a:rPr lang="en-US" dirty="0"/>
              <a:t>}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512050" y="914400"/>
            <a:ext cx="1174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GPU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7512050" y="2590800"/>
            <a:ext cx="114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/>
              <a:t>CPU</a:t>
            </a:r>
          </a:p>
        </p:txBody>
      </p:sp>
    </p:spTree>
    <p:extLst>
      <p:ext uri="{BB962C8B-B14F-4D97-AF65-F5344CB8AC3E}">
        <p14:creationId xmlns:p14="http://schemas.microsoft.com/office/powerpoint/2010/main" val="19899514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Control Flow Divergence Contd.</a:t>
            </a:r>
          </a:p>
        </p:txBody>
      </p:sp>
      <p:sp>
        <p:nvSpPr>
          <p:cNvPr id="134191" name="Line 47"/>
          <p:cNvSpPr>
            <a:spLocks noChangeShapeType="1"/>
          </p:cNvSpPr>
          <p:nvPr/>
        </p:nvSpPr>
        <p:spPr bwMode="auto">
          <a:xfrm>
            <a:off x="3048000" y="762000"/>
            <a:ext cx="0" cy="53340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 type="none" w="lg" len="med"/>
            <a:tailEnd type="arrow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192" name="Text Box 48"/>
          <p:cNvSpPr txBox="1">
            <a:spLocks noChangeArrowheads="1"/>
          </p:cNvSpPr>
          <p:nvPr/>
        </p:nvSpPr>
        <p:spPr bwMode="auto">
          <a:xfrm rot="5400000">
            <a:off x="2880519" y="2804319"/>
            <a:ext cx="730250" cy="366712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134193" name="Text Box 49"/>
          <p:cNvSpPr txBox="1">
            <a:spLocks noChangeArrowheads="1"/>
          </p:cNvSpPr>
          <p:nvPr/>
        </p:nvSpPr>
        <p:spPr bwMode="auto">
          <a:xfrm>
            <a:off x="609600" y="6248400"/>
            <a:ext cx="19494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BAD SCENARIO</a:t>
            </a:r>
          </a:p>
        </p:txBody>
      </p:sp>
      <p:sp>
        <p:nvSpPr>
          <p:cNvPr id="134197" name="Rectangle 53"/>
          <p:cNvSpPr>
            <a:spLocks noChangeArrowheads="1"/>
          </p:cNvSpPr>
          <p:nvPr/>
        </p:nvSpPr>
        <p:spPr bwMode="auto">
          <a:xfrm>
            <a:off x="3800475" y="1371600"/>
            <a:ext cx="25146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4198" name="Rectangle 54"/>
          <p:cNvSpPr>
            <a:spLocks noChangeArrowheads="1"/>
          </p:cNvSpPr>
          <p:nvPr/>
        </p:nvSpPr>
        <p:spPr bwMode="auto">
          <a:xfrm>
            <a:off x="3800475" y="2286000"/>
            <a:ext cx="2524125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00" name="Rectangle 56"/>
          <p:cNvSpPr>
            <a:spLocks noChangeArrowheads="1"/>
          </p:cNvSpPr>
          <p:nvPr/>
        </p:nvSpPr>
        <p:spPr bwMode="auto">
          <a:xfrm>
            <a:off x="3800475" y="3657600"/>
            <a:ext cx="2514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201" name="Line 57"/>
          <p:cNvSpPr>
            <a:spLocks noChangeShapeType="1"/>
          </p:cNvSpPr>
          <p:nvPr/>
        </p:nvSpPr>
        <p:spPr bwMode="auto">
          <a:xfrm>
            <a:off x="3876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2" name="Line 58"/>
          <p:cNvSpPr>
            <a:spLocks noChangeShapeType="1"/>
          </p:cNvSpPr>
          <p:nvPr/>
        </p:nvSpPr>
        <p:spPr bwMode="auto">
          <a:xfrm>
            <a:off x="4029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3" name="Line 59"/>
          <p:cNvSpPr>
            <a:spLocks noChangeShapeType="1"/>
          </p:cNvSpPr>
          <p:nvPr/>
        </p:nvSpPr>
        <p:spPr bwMode="auto">
          <a:xfrm>
            <a:off x="4181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4" name="Line 60"/>
          <p:cNvSpPr>
            <a:spLocks noChangeShapeType="1"/>
          </p:cNvSpPr>
          <p:nvPr/>
        </p:nvSpPr>
        <p:spPr bwMode="auto">
          <a:xfrm>
            <a:off x="4333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5" name="Line 61"/>
          <p:cNvSpPr>
            <a:spLocks noChangeShapeType="1"/>
          </p:cNvSpPr>
          <p:nvPr/>
        </p:nvSpPr>
        <p:spPr bwMode="auto">
          <a:xfrm>
            <a:off x="4486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6" name="Line 62"/>
          <p:cNvSpPr>
            <a:spLocks noChangeShapeType="1"/>
          </p:cNvSpPr>
          <p:nvPr/>
        </p:nvSpPr>
        <p:spPr bwMode="auto">
          <a:xfrm>
            <a:off x="4638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7" name="Line 63"/>
          <p:cNvSpPr>
            <a:spLocks noChangeShapeType="1"/>
          </p:cNvSpPr>
          <p:nvPr/>
        </p:nvSpPr>
        <p:spPr bwMode="auto">
          <a:xfrm>
            <a:off x="4791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8" name="Line 64"/>
          <p:cNvSpPr>
            <a:spLocks noChangeShapeType="1"/>
          </p:cNvSpPr>
          <p:nvPr/>
        </p:nvSpPr>
        <p:spPr bwMode="auto">
          <a:xfrm>
            <a:off x="4943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09" name="Line 65"/>
          <p:cNvSpPr>
            <a:spLocks noChangeShapeType="1"/>
          </p:cNvSpPr>
          <p:nvPr/>
        </p:nvSpPr>
        <p:spPr bwMode="auto">
          <a:xfrm>
            <a:off x="5095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0" name="Line 66"/>
          <p:cNvSpPr>
            <a:spLocks noChangeShapeType="1"/>
          </p:cNvSpPr>
          <p:nvPr/>
        </p:nvSpPr>
        <p:spPr bwMode="auto">
          <a:xfrm>
            <a:off x="5257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1" name="Line 67"/>
          <p:cNvSpPr>
            <a:spLocks noChangeShapeType="1"/>
          </p:cNvSpPr>
          <p:nvPr/>
        </p:nvSpPr>
        <p:spPr bwMode="auto">
          <a:xfrm>
            <a:off x="5410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2" name="Line 68"/>
          <p:cNvSpPr>
            <a:spLocks noChangeShapeType="1"/>
          </p:cNvSpPr>
          <p:nvPr/>
        </p:nvSpPr>
        <p:spPr bwMode="auto">
          <a:xfrm>
            <a:off x="5562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3" name="Line 69"/>
          <p:cNvSpPr>
            <a:spLocks noChangeShapeType="1"/>
          </p:cNvSpPr>
          <p:nvPr/>
        </p:nvSpPr>
        <p:spPr bwMode="auto">
          <a:xfrm>
            <a:off x="5715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4" name="Line 70"/>
          <p:cNvSpPr>
            <a:spLocks noChangeShapeType="1"/>
          </p:cNvSpPr>
          <p:nvPr/>
        </p:nvSpPr>
        <p:spPr bwMode="auto">
          <a:xfrm>
            <a:off x="5867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5" name="Line 71"/>
          <p:cNvSpPr>
            <a:spLocks noChangeShapeType="1"/>
          </p:cNvSpPr>
          <p:nvPr/>
        </p:nvSpPr>
        <p:spPr bwMode="auto">
          <a:xfrm>
            <a:off x="6019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6" name="Line 72"/>
          <p:cNvSpPr>
            <a:spLocks noChangeShapeType="1"/>
          </p:cNvSpPr>
          <p:nvPr/>
        </p:nvSpPr>
        <p:spPr bwMode="auto">
          <a:xfrm>
            <a:off x="6172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7" name="Line 73"/>
          <p:cNvSpPr>
            <a:spLocks noChangeShapeType="1"/>
          </p:cNvSpPr>
          <p:nvPr/>
        </p:nvSpPr>
        <p:spPr bwMode="auto">
          <a:xfrm>
            <a:off x="6324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8" name="Line 74"/>
          <p:cNvSpPr>
            <a:spLocks noChangeShapeType="1"/>
          </p:cNvSpPr>
          <p:nvPr/>
        </p:nvSpPr>
        <p:spPr bwMode="auto">
          <a:xfrm>
            <a:off x="3800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19" name="Line 75"/>
          <p:cNvSpPr>
            <a:spLocks noChangeShapeType="1"/>
          </p:cNvSpPr>
          <p:nvPr/>
        </p:nvSpPr>
        <p:spPr bwMode="auto">
          <a:xfrm>
            <a:off x="3952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0" name="Line 76"/>
          <p:cNvSpPr>
            <a:spLocks noChangeShapeType="1"/>
          </p:cNvSpPr>
          <p:nvPr/>
        </p:nvSpPr>
        <p:spPr bwMode="auto">
          <a:xfrm>
            <a:off x="4105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1" name="Line 77"/>
          <p:cNvSpPr>
            <a:spLocks noChangeShapeType="1"/>
          </p:cNvSpPr>
          <p:nvPr/>
        </p:nvSpPr>
        <p:spPr bwMode="auto">
          <a:xfrm>
            <a:off x="4257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2" name="Line 78"/>
          <p:cNvSpPr>
            <a:spLocks noChangeShapeType="1"/>
          </p:cNvSpPr>
          <p:nvPr/>
        </p:nvSpPr>
        <p:spPr bwMode="auto">
          <a:xfrm>
            <a:off x="4410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3" name="Line 79"/>
          <p:cNvSpPr>
            <a:spLocks noChangeShapeType="1"/>
          </p:cNvSpPr>
          <p:nvPr/>
        </p:nvSpPr>
        <p:spPr bwMode="auto">
          <a:xfrm>
            <a:off x="4562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4" name="Line 80"/>
          <p:cNvSpPr>
            <a:spLocks noChangeShapeType="1"/>
          </p:cNvSpPr>
          <p:nvPr/>
        </p:nvSpPr>
        <p:spPr bwMode="auto">
          <a:xfrm>
            <a:off x="4714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5" name="Line 81"/>
          <p:cNvSpPr>
            <a:spLocks noChangeShapeType="1"/>
          </p:cNvSpPr>
          <p:nvPr/>
        </p:nvSpPr>
        <p:spPr bwMode="auto">
          <a:xfrm>
            <a:off x="4867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6" name="Line 82"/>
          <p:cNvSpPr>
            <a:spLocks noChangeShapeType="1"/>
          </p:cNvSpPr>
          <p:nvPr/>
        </p:nvSpPr>
        <p:spPr bwMode="auto">
          <a:xfrm>
            <a:off x="5019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7" name="Line 83"/>
          <p:cNvSpPr>
            <a:spLocks noChangeShapeType="1"/>
          </p:cNvSpPr>
          <p:nvPr/>
        </p:nvSpPr>
        <p:spPr bwMode="auto">
          <a:xfrm>
            <a:off x="5181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8" name="Line 84"/>
          <p:cNvSpPr>
            <a:spLocks noChangeShapeType="1"/>
          </p:cNvSpPr>
          <p:nvPr/>
        </p:nvSpPr>
        <p:spPr bwMode="auto">
          <a:xfrm>
            <a:off x="5334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29" name="Line 85"/>
          <p:cNvSpPr>
            <a:spLocks noChangeShapeType="1"/>
          </p:cNvSpPr>
          <p:nvPr/>
        </p:nvSpPr>
        <p:spPr bwMode="auto">
          <a:xfrm>
            <a:off x="5486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0" name="Line 86"/>
          <p:cNvSpPr>
            <a:spLocks noChangeShapeType="1"/>
          </p:cNvSpPr>
          <p:nvPr/>
        </p:nvSpPr>
        <p:spPr bwMode="auto">
          <a:xfrm>
            <a:off x="5638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1" name="Line 87"/>
          <p:cNvSpPr>
            <a:spLocks noChangeShapeType="1"/>
          </p:cNvSpPr>
          <p:nvPr/>
        </p:nvSpPr>
        <p:spPr bwMode="auto">
          <a:xfrm>
            <a:off x="5791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2" name="Line 88"/>
          <p:cNvSpPr>
            <a:spLocks noChangeShapeType="1"/>
          </p:cNvSpPr>
          <p:nvPr/>
        </p:nvSpPr>
        <p:spPr bwMode="auto">
          <a:xfrm>
            <a:off x="5943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3" name="Line 89"/>
          <p:cNvSpPr>
            <a:spLocks noChangeShapeType="1"/>
          </p:cNvSpPr>
          <p:nvPr/>
        </p:nvSpPr>
        <p:spPr bwMode="auto">
          <a:xfrm>
            <a:off x="6096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4" name="Line 90"/>
          <p:cNvSpPr>
            <a:spLocks noChangeShapeType="1"/>
          </p:cNvSpPr>
          <p:nvPr/>
        </p:nvSpPr>
        <p:spPr bwMode="auto">
          <a:xfrm>
            <a:off x="6248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36" name="Text Box 92"/>
          <p:cNvSpPr txBox="1">
            <a:spLocks noChangeArrowheads="1"/>
          </p:cNvSpPr>
          <p:nvPr/>
        </p:nvSpPr>
        <p:spPr bwMode="auto">
          <a:xfrm>
            <a:off x="4513263" y="688975"/>
            <a:ext cx="1539875" cy="457200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WARP #1</a:t>
            </a:r>
          </a:p>
        </p:txBody>
      </p:sp>
      <p:sp>
        <p:nvSpPr>
          <p:cNvPr id="134237" name="Text Box 93"/>
          <p:cNvSpPr txBox="1">
            <a:spLocks noChangeArrowheads="1"/>
          </p:cNvSpPr>
          <p:nvPr/>
        </p:nvSpPr>
        <p:spPr bwMode="auto">
          <a:xfrm>
            <a:off x="5334000" y="6400800"/>
            <a:ext cx="18097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Good Scenario</a:t>
            </a:r>
          </a:p>
        </p:txBody>
      </p:sp>
      <p:sp>
        <p:nvSpPr>
          <p:cNvPr id="134238" name="Rectangle 94"/>
          <p:cNvSpPr>
            <a:spLocks noChangeArrowheads="1"/>
          </p:cNvSpPr>
          <p:nvPr/>
        </p:nvSpPr>
        <p:spPr bwMode="auto">
          <a:xfrm>
            <a:off x="2047875" y="2286000"/>
            <a:ext cx="762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39" name="Rectangle 95"/>
          <p:cNvSpPr>
            <a:spLocks noChangeArrowheads="1"/>
          </p:cNvSpPr>
          <p:nvPr/>
        </p:nvSpPr>
        <p:spPr bwMode="auto">
          <a:xfrm>
            <a:off x="2657475" y="2286000"/>
            <a:ext cx="1524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40" name="Rectangle 96"/>
          <p:cNvSpPr>
            <a:spLocks noChangeArrowheads="1"/>
          </p:cNvSpPr>
          <p:nvPr/>
        </p:nvSpPr>
        <p:spPr bwMode="auto">
          <a:xfrm>
            <a:off x="2124075" y="3657600"/>
            <a:ext cx="5334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41" name="Rectangle 97"/>
          <p:cNvSpPr>
            <a:spLocks noChangeArrowheads="1"/>
          </p:cNvSpPr>
          <p:nvPr/>
        </p:nvSpPr>
        <p:spPr bwMode="auto">
          <a:xfrm>
            <a:off x="295275" y="1371600"/>
            <a:ext cx="25146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4242" name="Rectangle 98"/>
          <p:cNvSpPr>
            <a:spLocks noChangeArrowheads="1"/>
          </p:cNvSpPr>
          <p:nvPr/>
        </p:nvSpPr>
        <p:spPr bwMode="auto">
          <a:xfrm>
            <a:off x="295275" y="2286000"/>
            <a:ext cx="990600" cy="1371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43" name="Rectangle 99"/>
          <p:cNvSpPr>
            <a:spLocks noChangeArrowheads="1"/>
          </p:cNvSpPr>
          <p:nvPr/>
        </p:nvSpPr>
        <p:spPr bwMode="auto">
          <a:xfrm>
            <a:off x="1285875" y="3657600"/>
            <a:ext cx="762000" cy="762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44" name="Rectangle 100"/>
          <p:cNvSpPr>
            <a:spLocks noChangeArrowheads="1"/>
          </p:cNvSpPr>
          <p:nvPr/>
        </p:nvSpPr>
        <p:spPr bwMode="auto">
          <a:xfrm>
            <a:off x="295275" y="4419600"/>
            <a:ext cx="2514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245" name="Line 101"/>
          <p:cNvSpPr>
            <a:spLocks noChangeShapeType="1"/>
          </p:cNvSpPr>
          <p:nvPr/>
        </p:nvSpPr>
        <p:spPr bwMode="auto">
          <a:xfrm>
            <a:off x="371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46" name="Line 102"/>
          <p:cNvSpPr>
            <a:spLocks noChangeShapeType="1"/>
          </p:cNvSpPr>
          <p:nvPr/>
        </p:nvSpPr>
        <p:spPr bwMode="auto">
          <a:xfrm>
            <a:off x="523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47" name="Line 103"/>
          <p:cNvSpPr>
            <a:spLocks noChangeShapeType="1"/>
          </p:cNvSpPr>
          <p:nvPr/>
        </p:nvSpPr>
        <p:spPr bwMode="auto">
          <a:xfrm>
            <a:off x="676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48" name="Line 104"/>
          <p:cNvSpPr>
            <a:spLocks noChangeShapeType="1"/>
          </p:cNvSpPr>
          <p:nvPr/>
        </p:nvSpPr>
        <p:spPr bwMode="auto">
          <a:xfrm>
            <a:off x="828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49" name="Line 105"/>
          <p:cNvSpPr>
            <a:spLocks noChangeShapeType="1"/>
          </p:cNvSpPr>
          <p:nvPr/>
        </p:nvSpPr>
        <p:spPr bwMode="auto">
          <a:xfrm>
            <a:off x="981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0" name="Line 106"/>
          <p:cNvSpPr>
            <a:spLocks noChangeShapeType="1"/>
          </p:cNvSpPr>
          <p:nvPr/>
        </p:nvSpPr>
        <p:spPr bwMode="auto">
          <a:xfrm>
            <a:off x="1133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1" name="Line 107"/>
          <p:cNvSpPr>
            <a:spLocks noChangeShapeType="1"/>
          </p:cNvSpPr>
          <p:nvPr/>
        </p:nvSpPr>
        <p:spPr bwMode="auto">
          <a:xfrm>
            <a:off x="1285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2" name="Line 108"/>
          <p:cNvSpPr>
            <a:spLocks noChangeShapeType="1"/>
          </p:cNvSpPr>
          <p:nvPr/>
        </p:nvSpPr>
        <p:spPr bwMode="auto">
          <a:xfrm>
            <a:off x="1438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3" name="Line 109"/>
          <p:cNvSpPr>
            <a:spLocks noChangeShapeType="1"/>
          </p:cNvSpPr>
          <p:nvPr/>
        </p:nvSpPr>
        <p:spPr bwMode="auto">
          <a:xfrm>
            <a:off x="1590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4" name="Line 110"/>
          <p:cNvSpPr>
            <a:spLocks noChangeShapeType="1"/>
          </p:cNvSpPr>
          <p:nvPr/>
        </p:nvSpPr>
        <p:spPr bwMode="auto">
          <a:xfrm>
            <a:off x="1752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5" name="Line 111"/>
          <p:cNvSpPr>
            <a:spLocks noChangeShapeType="1"/>
          </p:cNvSpPr>
          <p:nvPr/>
        </p:nvSpPr>
        <p:spPr bwMode="auto">
          <a:xfrm>
            <a:off x="1905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6" name="Line 112"/>
          <p:cNvSpPr>
            <a:spLocks noChangeShapeType="1"/>
          </p:cNvSpPr>
          <p:nvPr/>
        </p:nvSpPr>
        <p:spPr bwMode="auto">
          <a:xfrm>
            <a:off x="2057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7" name="Line 113"/>
          <p:cNvSpPr>
            <a:spLocks noChangeShapeType="1"/>
          </p:cNvSpPr>
          <p:nvPr/>
        </p:nvSpPr>
        <p:spPr bwMode="auto">
          <a:xfrm>
            <a:off x="2209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8" name="Line 114"/>
          <p:cNvSpPr>
            <a:spLocks noChangeShapeType="1"/>
          </p:cNvSpPr>
          <p:nvPr/>
        </p:nvSpPr>
        <p:spPr bwMode="auto">
          <a:xfrm>
            <a:off x="2362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59" name="Line 115"/>
          <p:cNvSpPr>
            <a:spLocks noChangeShapeType="1"/>
          </p:cNvSpPr>
          <p:nvPr/>
        </p:nvSpPr>
        <p:spPr bwMode="auto">
          <a:xfrm>
            <a:off x="2514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0" name="Line 116"/>
          <p:cNvSpPr>
            <a:spLocks noChangeShapeType="1"/>
          </p:cNvSpPr>
          <p:nvPr/>
        </p:nvSpPr>
        <p:spPr bwMode="auto">
          <a:xfrm>
            <a:off x="2667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1" name="Line 117"/>
          <p:cNvSpPr>
            <a:spLocks noChangeShapeType="1"/>
          </p:cNvSpPr>
          <p:nvPr/>
        </p:nvSpPr>
        <p:spPr bwMode="auto">
          <a:xfrm>
            <a:off x="2819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2" name="Line 118"/>
          <p:cNvSpPr>
            <a:spLocks noChangeShapeType="1"/>
          </p:cNvSpPr>
          <p:nvPr/>
        </p:nvSpPr>
        <p:spPr bwMode="auto">
          <a:xfrm>
            <a:off x="295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3" name="Line 119"/>
          <p:cNvSpPr>
            <a:spLocks noChangeShapeType="1"/>
          </p:cNvSpPr>
          <p:nvPr/>
        </p:nvSpPr>
        <p:spPr bwMode="auto">
          <a:xfrm>
            <a:off x="447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4" name="Line 120"/>
          <p:cNvSpPr>
            <a:spLocks noChangeShapeType="1"/>
          </p:cNvSpPr>
          <p:nvPr/>
        </p:nvSpPr>
        <p:spPr bwMode="auto">
          <a:xfrm>
            <a:off x="600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5" name="Line 121"/>
          <p:cNvSpPr>
            <a:spLocks noChangeShapeType="1"/>
          </p:cNvSpPr>
          <p:nvPr/>
        </p:nvSpPr>
        <p:spPr bwMode="auto">
          <a:xfrm>
            <a:off x="752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6" name="Line 122"/>
          <p:cNvSpPr>
            <a:spLocks noChangeShapeType="1"/>
          </p:cNvSpPr>
          <p:nvPr/>
        </p:nvSpPr>
        <p:spPr bwMode="auto">
          <a:xfrm>
            <a:off x="9048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7" name="Line 123"/>
          <p:cNvSpPr>
            <a:spLocks noChangeShapeType="1"/>
          </p:cNvSpPr>
          <p:nvPr/>
        </p:nvSpPr>
        <p:spPr bwMode="auto">
          <a:xfrm>
            <a:off x="10572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8" name="Line 124"/>
          <p:cNvSpPr>
            <a:spLocks noChangeShapeType="1"/>
          </p:cNvSpPr>
          <p:nvPr/>
        </p:nvSpPr>
        <p:spPr bwMode="auto">
          <a:xfrm>
            <a:off x="12096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69" name="Line 125"/>
          <p:cNvSpPr>
            <a:spLocks noChangeShapeType="1"/>
          </p:cNvSpPr>
          <p:nvPr/>
        </p:nvSpPr>
        <p:spPr bwMode="auto">
          <a:xfrm>
            <a:off x="13620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0" name="Line 126"/>
          <p:cNvSpPr>
            <a:spLocks noChangeShapeType="1"/>
          </p:cNvSpPr>
          <p:nvPr/>
        </p:nvSpPr>
        <p:spPr bwMode="auto">
          <a:xfrm>
            <a:off x="1514475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1" name="Line 127"/>
          <p:cNvSpPr>
            <a:spLocks noChangeShapeType="1"/>
          </p:cNvSpPr>
          <p:nvPr/>
        </p:nvSpPr>
        <p:spPr bwMode="auto">
          <a:xfrm>
            <a:off x="1676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2" name="Line 128"/>
          <p:cNvSpPr>
            <a:spLocks noChangeShapeType="1"/>
          </p:cNvSpPr>
          <p:nvPr/>
        </p:nvSpPr>
        <p:spPr bwMode="auto">
          <a:xfrm>
            <a:off x="1828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3" name="Line 129"/>
          <p:cNvSpPr>
            <a:spLocks noChangeShapeType="1"/>
          </p:cNvSpPr>
          <p:nvPr/>
        </p:nvSpPr>
        <p:spPr bwMode="auto">
          <a:xfrm>
            <a:off x="1981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4" name="Line 130"/>
          <p:cNvSpPr>
            <a:spLocks noChangeShapeType="1"/>
          </p:cNvSpPr>
          <p:nvPr/>
        </p:nvSpPr>
        <p:spPr bwMode="auto">
          <a:xfrm>
            <a:off x="21336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5" name="Line 131"/>
          <p:cNvSpPr>
            <a:spLocks noChangeShapeType="1"/>
          </p:cNvSpPr>
          <p:nvPr/>
        </p:nvSpPr>
        <p:spPr bwMode="auto">
          <a:xfrm>
            <a:off x="22860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6" name="Line 132"/>
          <p:cNvSpPr>
            <a:spLocks noChangeShapeType="1"/>
          </p:cNvSpPr>
          <p:nvPr/>
        </p:nvSpPr>
        <p:spPr bwMode="auto">
          <a:xfrm>
            <a:off x="24384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7" name="Line 133"/>
          <p:cNvSpPr>
            <a:spLocks noChangeShapeType="1"/>
          </p:cNvSpPr>
          <p:nvPr/>
        </p:nvSpPr>
        <p:spPr bwMode="auto">
          <a:xfrm>
            <a:off x="25908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8" name="Line 134"/>
          <p:cNvSpPr>
            <a:spLocks noChangeShapeType="1"/>
          </p:cNvSpPr>
          <p:nvPr/>
        </p:nvSpPr>
        <p:spPr bwMode="auto">
          <a:xfrm>
            <a:off x="2743200" y="685800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79" name="Text Box 135"/>
          <p:cNvSpPr txBox="1">
            <a:spLocks noChangeArrowheads="1"/>
          </p:cNvSpPr>
          <p:nvPr/>
        </p:nvSpPr>
        <p:spPr bwMode="auto">
          <a:xfrm>
            <a:off x="1438275" y="274320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/>
              <a:t>idle</a:t>
            </a:r>
          </a:p>
        </p:txBody>
      </p:sp>
      <p:sp>
        <p:nvSpPr>
          <p:cNvPr id="134280" name="Text Box 136"/>
          <p:cNvSpPr txBox="1">
            <a:spLocks noChangeArrowheads="1"/>
          </p:cNvSpPr>
          <p:nvPr/>
        </p:nvSpPr>
        <p:spPr bwMode="auto">
          <a:xfrm>
            <a:off x="1008063" y="688975"/>
            <a:ext cx="1116012" cy="457200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WARP</a:t>
            </a:r>
          </a:p>
        </p:txBody>
      </p:sp>
      <p:sp>
        <p:nvSpPr>
          <p:cNvPr id="134281" name="Rectangle 137"/>
          <p:cNvSpPr>
            <a:spLocks noChangeArrowheads="1"/>
          </p:cNvSpPr>
          <p:nvPr/>
        </p:nvSpPr>
        <p:spPr bwMode="auto">
          <a:xfrm>
            <a:off x="6467475" y="1614488"/>
            <a:ext cx="2514600" cy="914400"/>
          </a:xfrm>
          <a:prstGeom prst="rect">
            <a:avLst/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r>
              <a:rPr lang="en-US"/>
              <a:t>in[i] == 0</a:t>
            </a:r>
          </a:p>
        </p:txBody>
      </p:sp>
      <p:sp>
        <p:nvSpPr>
          <p:cNvPr id="134282" name="Rectangle 138"/>
          <p:cNvSpPr>
            <a:spLocks noChangeArrowheads="1"/>
          </p:cNvSpPr>
          <p:nvPr/>
        </p:nvSpPr>
        <p:spPr bwMode="auto">
          <a:xfrm>
            <a:off x="6467475" y="2528888"/>
            <a:ext cx="2524125" cy="82391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34283" name="Rectangle 139"/>
          <p:cNvSpPr>
            <a:spLocks noChangeArrowheads="1"/>
          </p:cNvSpPr>
          <p:nvPr/>
        </p:nvSpPr>
        <p:spPr bwMode="auto">
          <a:xfrm>
            <a:off x="6467475" y="3352800"/>
            <a:ext cx="2514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284" name="Line 140"/>
          <p:cNvSpPr>
            <a:spLocks noChangeShapeType="1"/>
          </p:cNvSpPr>
          <p:nvPr/>
        </p:nvSpPr>
        <p:spPr bwMode="auto">
          <a:xfrm>
            <a:off x="65436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5" name="Line 141"/>
          <p:cNvSpPr>
            <a:spLocks noChangeShapeType="1"/>
          </p:cNvSpPr>
          <p:nvPr/>
        </p:nvSpPr>
        <p:spPr bwMode="auto">
          <a:xfrm>
            <a:off x="66960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6" name="Line 142"/>
          <p:cNvSpPr>
            <a:spLocks noChangeShapeType="1"/>
          </p:cNvSpPr>
          <p:nvPr/>
        </p:nvSpPr>
        <p:spPr bwMode="auto">
          <a:xfrm>
            <a:off x="68484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7" name="Line 143"/>
          <p:cNvSpPr>
            <a:spLocks noChangeShapeType="1"/>
          </p:cNvSpPr>
          <p:nvPr/>
        </p:nvSpPr>
        <p:spPr bwMode="auto">
          <a:xfrm>
            <a:off x="70008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8" name="Line 144"/>
          <p:cNvSpPr>
            <a:spLocks noChangeShapeType="1"/>
          </p:cNvSpPr>
          <p:nvPr/>
        </p:nvSpPr>
        <p:spPr bwMode="auto">
          <a:xfrm>
            <a:off x="71532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89" name="Line 145"/>
          <p:cNvSpPr>
            <a:spLocks noChangeShapeType="1"/>
          </p:cNvSpPr>
          <p:nvPr/>
        </p:nvSpPr>
        <p:spPr bwMode="auto">
          <a:xfrm>
            <a:off x="73056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0" name="Line 146"/>
          <p:cNvSpPr>
            <a:spLocks noChangeShapeType="1"/>
          </p:cNvSpPr>
          <p:nvPr/>
        </p:nvSpPr>
        <p:spPr bwMode="auto">
          <a:xfrm>
            <a:off x="74580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1" name="Line 147"/>
          <p:cNvSpPr>
            <a:spLocks noChangeShapeType="1"/>
          </p:cNvSpPr>
          <p:nvPr/>
        </p:nvSpPr>
        <p:spPr bwMode="auto">
          <a:xfrm>
            <a:off x="76104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2" name="Line 148"/>
          <p:cNvSpPr>
            <a:spLocks noChangeShapeType="1"/>
          </p:cNvSpPr>
          <p:nvPr/>
        </p:nvSpPr>
        <p:spPr bwMode="auto">
          <a:xfrm>
            <a:off x="77628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3" name="Line 149"/>
          <p:cNvSpPr>
            <a:spLocks noChangeShapeType="1"/>
          </p:cNvSpPr>
          <p:nvPr/>
        </p:nvSpPr>
        <p:spPr bwMode="auto">
          <a:xfrm>
            <a:off x="79248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4" name="Line 150"/>
          <p:cNvSpPr>
            <a:spLocks noChangeShapeType="1"/>
          </p:cNvSpPr>
          <p:nvPr/>
        </p:nvSpPr>
        <p:spPr bwMode="auto">
          <a:xfrm>
            <a:off x="80772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5" name="Line 151"/>
          <p:cNvSpPr>
            <a:spLocks noChangeShapeType="1"/>
          </p:cNvSpPr>
          <p:nvPr/>
        </p:nvSpPr>
        <p:spPr bwMode="auto">
          <a:xfrm>
            <a:off x="82296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6" name="Line 152"/>
          <p:cNvSpPr>
            <a:spLocks noChangeShapeType="1"/>
          </p:cNvSpPr>
          <p:nvPr/>
        </p:nvSpPr>
        <p:spPr bwMode="auto">
          <a:xfrm>
            <a:off x="83820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7" name="Line 153"/>
          <p:cNvSpPr>
            <a:spLocks noChangeShapeType="1"/>
          </p:cNvSpPr>
          <p:nvPr/>
        </p:nvSpPr>
        <p:spPr bwMode="auto">
          <a:xfrm>
            <a:off x="85344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8" name="Line 154"/>
          <p:cNvSpPr>
            <a:spLocks noChangeShapeType="1"/>
          </p:cNvSpPr>
          <p:nvPr/>
        </p:nvSpPr>
        <p:spPr bwMode="auto">
          <a:xfrm>
            <a:off x="86868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299" name="Line 155"/>
          <p:cNvSpPr>
            <a:spLocks noChangeShapeType="1"/>
          </p:cNvSpPr>
          <p:nvPr/>
        </p:nvSpPr>
        <p:spPr bwMode="auto">
          <a:xfrm>
            <a:off x="88392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0" name="Line 156"/>
          <p:cNvSpPr>
            <a:spLocks noChangeShapeType="1"/>
          </p:cNvSpPr>
          <p:nvPr/>
        </p:nvSpPr>
        <p:spPr bwMode="auto">
          <a:xfrm>
            <a:off x="89916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1" name="Line 157"/>
          <p:cNvSpPr>
            <a:spLocks noChangeShapeType="1"/>
          </p:cNvSpPr>
          <p:nvPr/>
        </p:nvSpPr>
        <p:spPr bwMode="auto">
          <a:xfrm>
            <a:off x="64674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2" name="Line 158"/>
          <p:cNvSpPr>
            <a:spLocks noChangeShapeType="1"/>
          </p:cNvSpPr>
          <p:nvPr/>
        </p:nvSpPr>
        <p:spPr bwMode="auto">
          <a:xfrm>
            <a:off x="66198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3" name="Line 159"/>
          <p:cNvSpPr>
            <a:spLocks noChangeShapeType="1"/>
          </p:cNvSpPr>
          <p:nvPr/>
        </p:nvSpPr>
        <p:spPr bwMode="auto">
          <a:xfrm>
            <a:off x="67722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4" name="Line 160"/>
          <p:cNvSpPr>
            <a:spLocks noChangeShapeType="1"/>
          </p:cNvSpPr>
          <p:nvPr/>
        </p:nvSpPr>
        <p:spPr bwMode="auto">
          <a:xfrm>
            <a:off x="69246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5" name="Line 161"/>
          <p:cNvSpPr>
            <a:spLocks noChangeShapeType="1"/>
          </p:cNvSpPr>
          <p:nvPr/>
        </p:nvSpPr>
        <p:spPr bwMode="auto">
          <a:xfrm>
            <a:off x="70770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6" name="Line 162"/>
          <p:cNvSpPr>
            <a:spLocks noChangeShapeType="1"/>
          </p:cNvSpPr>
          <p:nvPr/>
        </p:nvSpPr>
        <p:spPr bwMode="auto">
          <a:xfrm>
            <a:off x="72294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7" name="Line 163"/>
          <p:cNvSpPr>
            <a:spLocks noChangeShapeType="1"/>
          </p:cNvSpPr>
          <p:nvPr/>
        </p:nvSpPr>
        <p:spPr bwMode="auto">
          <a:xfrm>
            <a:off x="73818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8" name="Line 164"/>
          <p:cNvSpPr>
            <a:spLocks noChangeShapeType="1"/>
          </p:cNvSpPr>
          <p:nvPr/>
        </p:nvSpPr>
        <p:spPr bwMode="auto">
          <a:xfrm>
            <a:off x="75342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09" name="Line 165"/>
          <p:cNvSpPr>
            <a:spLocks noChangeShapeType="1"/>
          </p:cNvSpPr>
          <p:nvPr/>
        </p:nvSpPr>
        <p:spPr bwMode="auto">
          <a:xfrm>
            <a:off x="7686675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0" name="Line 166"/>
          <p:cNvSpPr>
            <a:spLocks noChangeShapeType="1"/>
          </p:cNvSpPr>
          <p:nvPr/>
        </p:nvSpPr>
        <p:spPr bwMode="auto">
          <a:xfrm>
            <a:off x="78486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1" name="Line 167"/>
          <p:cNvSpPr>
            <a:spLocks noChangeShapeType="1"/>
          </p:cNvSpPr>
          <p:nvPr/>
        </p:nvSpPr>
        <p:spPr bwMode="auto">
          <a:xfrm>
            <a:off x="80010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2" name="Line 168"/>
          <p:cNvSpPr>
            <a:spLocks noChangeShapeType="1"/>
          </p:cNvSpPr>
          <p:nvPr/>
        </p:nvSpPr>
        <p:spPr bwMode="auto">
          <a:xfrm>
            <a:off x="81534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3" name="Line 169"/>
          <p:cNvSpPr>
            <a:spLocks noChangeShapeType="1"/>
          </p:cNvSpPr>
          <p:nvPr/>
        </p:nvSpPr>
        <p:spPr bwMode="auto">
          <a:xfrm>
            <a:off x="83058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4" name="Line 170"/>
          <p:cNvSpPr>
            <a:spLocks noChangeShapeType="1"/>
          </p:cNvSpPr>
          <p:nvPr/>
        </p:nvSpPr>
        <p:spPr bwMode="auto">
          <a:xfrm>
            <a:off x="84582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5" name="Line 171"/>
          <p:cNvSpPr>
            <a:spLocks noChangeShapeType="1"/>
          </p:cNvSpPr>
          <p:nvPr/>
        </p:nvSpPr>
        <p:spPr bwMode="auto">
          <a:xfrm>
            <a:off x="86106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6" name="Line 172"/>
          <p:cNvSpPr>
            <a:spLocks noChangeShapeType="1"/>
          </p:cNvSpPr>
          <p:nvPr/>
        </p:nvSpPr>
        <p:spPr bwMode="auto">
          <a:xfrm>
            <a:off x="87630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7" name="Line 173"/>
          <p:cNvSpPr>
            <a:spLocks noChangeShapeType="1"/>
          </p:cNvSpPr>
          <p:nvPr/>
        </p:nvSpPr>
        <p:spPr bwMode="auto">
          <a:xfrm>
            <a:off x="8915400" y="928688"/>
            <a:ext cx="0" cy="548640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none" w="lg" len="med"/>
            <a:tailEnd type="non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4318" name="Text Box 174"/>
          <p:cNvSpPr txBox="1">
            <a:spLocks noChangeArrowheads="1"/>
          </p:cNvSpPr>
          <p:nvPr/>
        </p:nvSpPr>
        <p:spPr bwMode="auto">
          <a:xfrm>
            <a:off x="7180263" y="931863"/>
            <a:ext cx="1539875" cy="457200"/>
          </a:xfrm>
          <a:prstGeom prst="rect">
            <a:avLst/>
          </a:prstGeom>
          <a:noFill/>
          <a:ln w="9525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WARP #2</a:t>
            </a:r>
          </a:p>
        </p:txBody>
      </p:sp>
    </p:spTree>
    <p:extLst>
      <p:ext uri="{BB962C8B-B14F-4D97-AF65-F5344CB8AC3E}">
        <p14:creationId xmlns:p14="http://schemas.microsoft.com/office/powerpoint/2010/main" val="209697127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Warp Scheduling: Hiding Thread stalls</a:t>
            </a:r>
          </a:p>
        </p:txBody>
      </p:sp>
      <p:graphicFrame>
        <p:nvGraphicFramePr>
          <p:cNvPr id="84998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76200" y="2908300"/>
          <a:ext cx="8966200" cy="162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6" name="Visio" r:id="rId3" imgW="5892336" imgH="1066133" progId="">
                  <p:embed/>
                </p:oleObj>
              </mc:Choice>
              <mc:Fallback>
                <p:oleObj name="Visio" r:id="rId3" imgW="5892336" imgH="106613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2908300"/>
                        <a:ext cx="8966200" cy="162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437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Thread Life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381000"/>
            <a:ext cx="5105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/>
              <a:t>Grid is launched on the SPA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/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/>
              <a:t>Thread Blocks are serially distributed to all the SM’s</a:t>
            </a:r>
          </a:p>
          <a:p>
            <a:pPr marL="974725" lvl="1" indent="-403225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US" sz="2000"/>
              <a:t>Potentially &gt;1 Thread Block per SM</a:t>
            </a:r>
          </a:p>
          <a:p>
            <a:pPr marL="974725" lvl="1" indent="-403225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endParaRPr lang="en-US" sz="2000"/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/>
              <a:t>Each SM launches </a:t>
            </a:r>
            <a:r>
              <a:rPr lang="en-US" sz="2400" b="1">
                <a:solidFill>
                  <a:srgbClr val="FF0000"/>
                </a:solidFill>
              </a:rPr>
              <a:t>Warps</a:t>
            </a:r>
            <a:r>
              <a:rPr lang="en-US" sz="2400"/>
              <a:t> of Threads</a:t>
            </a:r>
          </a:p>
          <a:p>
            <a:pPr marL="974725" lvl="1" indent="-403225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folHlink"/>
                </a:solidFill>
              </a:rPr>
              <a:t>2 levels of parallelism</a:t>
            </a:r>
          </a:p>
          <a:p>
            <a:pPr marL="974725" lvl="1" indent="-403225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endParaRPr lang="en-US" sz="2000">
              <a:solidFill>
                <a:schemeClr val="folHlink"/>
              </a:solidFill>
            </a:endParaRP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/>
              <a:t>SM schedules and executes </a:t>
            </a:r>
            <a:r>
              <a:rPr lang="en-US" sz="2400">
                <a:solidFill>
                  <a:srgbClr val="FF0000"/>
                </a:solidFill>
              </a:rPr>
              <a:t>Warps</a:t>
            </a:r>
            <a:r>
              <a:rPr lang="en-US" sz="2400"/>
              <a:t> that are ready to run</a:t>
            </a:r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/>
          </a:p>
          <a:p>
            <a:pPr marL="457200" indent="-4572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/>
              <a:t>As Warps and Thread Blocks complete, resources are freed</a:t>
            </a:r>
          </a:p>
          <a:p>
            <a:pPr marL="974725" lvl="1" indent="-403225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US" sz="2000"/>
              <a:t>SPA can distribute more Thread Blocks</a:t>
            </a:r>
          </a:p>
        </p:txBody>
      </p:sp>
      <p:grpSp>
        <p:nvGrpSpPr>
          <p:cNvPr id="78853" name="Group 5"/>
          <p:cNvGrpSpPr>
            <a:grpSpLocks/>
          </p:cNvGrpSpPr>
          <p:nvPr/>
        </p:nvGrpSpPr>
        <p:grpSpPr bwMode="auto">
          <a:xfrm>
            <a:off x="5011738" y="838200"/>
            <a:ext cx="4056062" cy="5381625"/>
            <a:chOff x="3034" y="690"/>
            <a:chExt cx="2555" cy="3390"/>
          </a:xfrm>
        </p:grpSpPr>
        <p:sp>
          <p:nvSpPr>
            <p:cNvPr id="78854" name="AutoShape 6"/>
            <p:cNvSpPr>
              <a:spLocks noChangeAspect="1" noChangeArrowheads="1"/>
            </p:cNvSpPr>
            <p:nvPr/>
          </p:nvSpPr>
          <p:spPr bwMode="auto">
            <a:xfrm>
              <a:off x="3034" y="690"/>
              <a:ext cx="2555" cy="33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55" name="Text Box 7"/>
            <p:cNvSpPr txBox="1">
              <a:spLocks noChangeArrowheads="1"/>
            </p:cNvSpPr>
            <p:nvPr/>
          </p:nvSpPr>
          <p:spPr bwMode="auto">
            <a:xfrm>
              <a:off x="3037" y="693"/>
              <a:ext cx="671" cy="2864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>
                  <a:solidFill>
                    <a:srgbClr val="003300"/>
                  </a:solidFill>
                </a:rPr>
                <a:t>Host</a:t>
              </a:r>
              <a:endParaRPr lang="en-US">
                <a:solidFill>
                  <a:srgbClr val="003300"/>
                </a:solidFill>
              </a:endParaRPr>
            </a:p>
          </p:txBody>
        </p:sp>
        <p:sp>
          <p:nvSpPr>
            <p:cNvPr id="78856" name="Text Box 8"/>
            <p:cNvSpPr txBox="1">
              <a:spLocks noChangeArrowheads="1"/>
            </p:cNvSpPr>
            <p:nvPr/>
          </p:nvSpPr>
          <p:spPr bwMode="auto">
            <a:xfrm>
              <a:off x="3199" y="1171"/>
              <a:ext cx="432" cy="336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200" b="1">
                  <a:solidFill>
                    <a:srgbClr val="003300"/>
                  </a:solidFill>
                </a:rPr>
                <a:t>Kernel 1</a:t>
              </a:r>
              <a:endParaRPr lang="en-US">
                <a:solidFill>
                  <a:srgbClr val="003300"/>
                </a:solidFill>
              </a:endParaRPr>
            </a:p>
          </p:txBody>
        </p:sp>
        <p:sp>
          <p:nvSpPr>
            <p:cNvPr id="78857" name="Text Box 9"/>
            <p:cNvSpPr txBox="1">
              <a:spLocks noChangeArrowheads="1"/>
            </p:cNvSpPr>
            <p:nvPr/>
          </p:nvSpPr>
          <p:spPr bwMode="auto">
            <a:xfrm>
              <a:off x="3185" y="2275"/>
              <a:ext cx="430" cy="334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200" b="1">
                  <a:solidFill>
                    <a:srgbClr val="003300"/>
                  </a:solidFill>
                </a:rPr>
                <a:t>Kernel 2</a:t>
              </a:r>
              <a:endParaRPr lang="en-US">
                <a:solidFill>
                  <a:srgbClr val="003300"/>
                </a:solidFill>
              </a:endParaRPr>
            </a:p>
          </p:txBody>
        </p:sp>
        <p:sp>
          <p:nvSpPr>
            <p:cNvPr id="78858" name="Line 10"/>
            <p:cNvSpPr>
              <a:spLocks noChangeShapeType="1"/>
            </p:cNvSpPr>
            <p:nvPr/>
          </p:nvSpPr>
          <p:spPr bwMode="auto">
            <a:xfrm>
              <a:off x="3118" y="1110"/>
              <a:ext cx="1" cy="1699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 type="triangle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59" name="Text Box 11"/>
            <p:cNvSpPr txBox="1">
              <a:spLocks noChangeArrowheads="1"/>
            </p:cNvSpPr>
            <p:nvPr/>
          </p:nvSpPr>
          <p:spPr bwMode="auto">
            <a:xfrm>
              <a:off x="3827" y="698"/>
              <a:ext cx="1759" cy="2864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 b="1">
                  <a:solidFill>
                    <a:srgbClr val="003300"/>
                  </a:solidFill>
                </a:rPr>
                <a:t>Device</a:t>
              </a:r>
              <a:endParaRPr lang="en-US">
                <a:solidFill>
                  <a:srgbClr val="003300"/>
                </a:solidFill>
              </a:endParaRPr>
            </a:p>
          </p:txBody>
        </p:sp>
        <p:grpSp>
          <p:nvGrpSpPr>
            <p:cNvPr id="78860" name="Group 12"/>
            <p:cNvGrpSpPr>
              <a:grpSpLocks/>
            </p:cNvGrpSpPr>
            <p:nvPr/>
          </p:nvGrpSpPr>
          <p:grpSpPr bwMode="auto">
            <a:xfrm>
              <a:off x="3927" y="957"/>
              <a:ext cx="1554" cy="1004"/>
              <a:chOff x="3820" y="4577"/>
              <a:chExt cx="4116" cy="2660"/>
            </a:xfrm>
          </p:grpSpPr>
          <p:sp>
            <p:nvSpPr>
              <p:cNvPr id="78861" name="Text Box 13"/>
              <p:cNvSpPr txBox="1">
                <a:spLocks noChangeArrowheads="1"/>
              </p:cNvSpPr>
              <p:nvPr/>
            </p:nvSpPr>
            <p:spPr bwMode="auto">
              <a:xfrm>
                <a:off x="3820" y="4577"/>
                <a:ext cx="4116" cy="2660"/>
              </a:xfrm>
              <a:prstGeom prst="rect">
                <a:avLst/>
              </a:prstGeom>
              <a:solidFill>
                <a:srgbClr val="99FF66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 b="1">
                    <a:solidFill>
                      <a:srgbClr val="003300"/>
                    </a:solidFill>
                  </a:rPr>
                  <a:t>Grid 1</a:t>
                </a:r>
                <a:endParaRPr lang="en-US">
                  <a:solidFill>
                    <a:srgbClr val="003300"/>
                  </a:solidFill>
                </a:endParaRPr>
              </a:p>
            </p:txBody>
          </p:sp>
          <p:grpSp>
            <p:nvGrpSpPr>
              <p:cNvPr id="78862" name="Group 14"/>
              <p:cNvGrpSpPr>
                <a:grpSpLocks/>
              </p:cNvGrpSpPr>
              <p:nvPr/>
            </p:nvGrpSpPr>
            <p:grpSpPr bwMode="auto">
              <a:xfrm>
                <a:off x="3985" y="5169"/>
                <a:ext cx="3785" cy="864"/>
                <a:chOff x="3997" y="5169"/>
                <a:chExt cx="3785" cy="864"/>
              </a:xfrm>
            </p:grpSpPr>
            <p:sp>
              <p:nvSpPr>
                <p:cNvPr id="7886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3997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(0, 0)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5299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(1, 0)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6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6601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(2, 0)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  <p:grpSp>
            <p:nvGrpSpPr>
              <p:cNvPr id="78866" name="Group 18"/>
              <p:cNvGrpSpPr>
                <a:grpSpLocks/>
              </p:cNvGrpSpPr>
              <p:nvPr/>
            </p:nvGrpSpPr>
            <p:grpSpPr bwMode="auto">
              <a:xfrm>
                <a:off x="3985" y="6187"/>
                <a:ext cx="3785" cy="864"/>
                <a:chOff x="3997" y="5169"/>
                <a:chExt cx="3785" cy="864"/>
              </a:xfrm>
            </p:grpSpPr>
            <p:sp>
              <p:nvSpPr>
                <p:cNvPr id="78867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3997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(0, 1)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6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5299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(1, 1)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6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6601" y="5169"/>
                  <a:ext cx="1181" cy="864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Block</a:t>
                  </a:r>
                </a:p>
                <a:p>
                  <a:pPr algn="ctr"/>
                  <a:r>
                    <a:rPr lang="en-US" sz="1200" b="1">
                      <a:solidFill>
                        <a:srgbClr val="003300"/>
                      </a:solidFill>
                    </a:rPr>
                    <a:t>(2, 1)</a:t>
                  </a:r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</p:grpSp>
        <p:grpSp>
          <p:nvGrpSpPr>
            <p:cNvPr id="78870" name="Group 22"/>
            <p:cNvGrpSpPr>
              <a:grpSpLocks/>
            </p:cNvGrpSpPr>
            <p:nvPr/>
          </p:nvGrpSpPr>
          <p:grpSpPr bwMode="auto">
            <a:xfrm>
              <a:off x="4051" y="2056"/>
              <a:ext cx="1306" cy="1416"/>
              <a:chOff x="4730" y="7615"/>
              <a:chExt cx="3458" cy="3752"/>
            </a:xfrm>
          </p:grpSpPr>
          <p:sp>
            <p:nvSpPr>
              <p:cNvPr id="78871" name="Text Box 23"/>
              <p:cNvSpPr txBox="1">
                <a:spLocks noChangeArrowheads="1"/>
              </p:cNvSpPr>
              <p:nvPr/>
            </p:nvSpPr>
            <p:spPr bwMode="auto">
              <a:xfrm>
                <a:off x="4730" y="7615"/>
                <a:ext cx="3458" cy="3752"/>
              </a:xfrm>
              <a:prstGeom prst="rect">
                <a:avLst/>
              </a:prstGeom>
              <a:solidFill>
                <a:srgbClr val="99FF66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 b="1">
                    <a:solidFill>
                      <a:srgbClr val="003300"/>
                    </a:solidFill>
                  </a:rPr>
                  <a:t>Grid 2</a:t>
                </a:r>
                <a:endParaRPr lang="en-US">
                  <a:solidFill>
                    <a:srgbClr val="003300"/>
                  </a:solidFill>
                </a:endParaRPr>
              </a:p>
            </p:txBody>
          </p:sp>
          <p:grpSp>
            <p:nvGrpSpPr>
              <p:cNvPr id="78872" name="Group 24"/>
              <p:cNvGrpSpPr>
                <a:grpSpLocks/>
              </p:cNvGrpSpPr>
              <p:nvPr/>
            </p:nvGrpSpPr>
            <p:grpSpPr bwMode="auto">
              <a:xfrm>
                <a:off x="4902" y="8203"/>
                <a:ext cx="3114" cy="892"/>
                <a:chOff x="4391" y="8441"/>
                <a:chExt cx="3114" cy="892"/>
              </a:xfrm>
            </p:grpSpPr>
            <p:sp>
              <p:nvSpPr>
                <p:cNvPr id="78873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4391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74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5199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75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6007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76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6816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  <p:grpSp>
            <p:nvGrpSpPr>
              <p:cNvPr id="78877" name="Group 29"/>
              <p:cNvGrpSpPr>
                <a:grpSpLocks/>
              </p:cNvGrpSpPr>
              <p:nvPr/>
            </p:nvGrpSpPr>
            <p:grpSpPr bwMode="auto">
              <a:xfrm>
                <a:off x="4902" y="9253"/>
                <a:ext cx="3114" cy="892"/>
                <a:chOff x="4391" y="8441"/>
                <a:chExt cx="3114" cy="892"/>
              </a:xfrm>
            </p:grpSpPr>
            <p:sp>
              <p:nvSpPr>
                <p:cNvPr id="7887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391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7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5199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80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6007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81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6816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  <p:grpSp>
            <p:nvGrpSpPr>
              <p:cNvPr id="78882" name="Group 34"/>
              <p:cNvGrpSpPr>
                <a:grpSpLocks/>
              </p:cNvGrpSpPr>
              <p:nvPr/>
            </p:nvGrpSpPr>
            <p:grpSpPr bwMode="auto">
              <a:xfrm>
                <a:off x="4902" y="10303"/>
                <a:ext cx="3114" cy="892"/>
                <a:chOff x="4391" y="8441"/>
                <a:chExt cx="3114" cy="892"/>
              </a:xfrm>
            </p:grpSpPr>
            <p:sp>
              <p:nvSpPr>
                <p:cNvPr id="78883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4391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84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5199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85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6007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  <p:sp>
              <p:nvSpPr>
                <p:cNvPr id="78886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6816" y="8441"/>
                  <a:ext cx="689" cy="892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 lIns="0" tIns="91440" rIns="0" bIns="0"/>
                <a:lstStyle/>
                <a:p>
                  <a:endParaRPr lang="en-US">
                    <a:solidFill>
                      <a:srgbClr val="003300"/>
                    </a:solidFill>
                  </a:endParaRPr>
                </a:p>
              </p:txBody>
            </p:sp>
          </p:grpSp>
        </p:grpSp>
        <p:grpSp>
          <p:nvGrpSpPr>
            <p:cNvPr id="78887" name="Group 39"/>
            <p:cNvGrpSpPr>
              <a:grpSpLocks/>
            </p:cNvGrpSpPr>
            <p:nvPr/>
          </p:nvGrpSpPr>
          <p:grpSpPr bwMode="auto">
            <a:xfrm>
              <a:off x="3414" y="2782"/>
              <a:ext cx="1765" cy="1295"/>
              <a:chOff x="1972" y="8931"/>
              <a:chExt cx="4676" cy="3430"/>
            </a:xfrm>
          </p:grpSpPr>
          <p:sp>
            <p:nvSpPr>
              <p:cNvPr id="78888" name="Text Box 40"/>
              <p:cNvSpPr txBox="1">
                <a:spLocks noChangeArrowheads="1"/>
              </p:cNvSpPr>
              <p:nvPr/>
            </p:nvSpPr>
            <p:spPr bwMode="auto">
              <a:xfrm>
                <a:off x="1972" y="8931"/>
                <a:ext cx="4676" cy="3430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 b="1">
                    <a:solidFill>
                      <a:srgbClr val="003300"/>
                    </a:solidFill>
                  </a:rPr>
                  <a:t>Block (1, 1)</a:t>
                </a:r>
                <a:endParaRPr lang="en-US">
                  <a:solidFill>
                    <a:srgbClr val="003300"/>
                  </a:solidFill>
                </a:endParaRPr>
              </a:p>
            </p:txBody>
          </p:sp>
          <p:grpSp>
            <p:nvGrpSpPr>
              <p:cNvPr id="78889" name="Group 41"/>
              <p:cNvGrpSpPr>
                <a:grpSpLocks/>
              </p:cNvGrpSpPr>
              <p:nvPr/>
            </p:nvGrpSpPr>
            <p:grpSpPr bwMode="auto">
              <a:xfrm>
                <a:off x="2147" y="9559"/>
                <a:ext cx="4325" cy="2592"/>
                <a:chOff x="2630" y="11267"/>
                <a:chExt cx="4325" cy="2592"/>
              </a:xfrm>
            </p:grpSpPr>
            <p:grpSp>
              <p:nvGrpSpPr>
                <p:cNvPr id="78890" name="Group 42"/>
                <p:cNvGrpSpPr>
                  <a:grpSpLocks/>
                </p:cNvGrpSpPr>
                <p:nvPr/>
              </p:nvGrpSpPr>
              <p:grpSpPr bwMode="auto">
                <a:xfrm>
                  <a:off x="2630" y="11267"/>
                  <a:ext cx="4325" cy="2592"/>
                  <a:chOff x="2160" y="10769"/>
                  <a:chExt cx="4325" cy="2592"/>
                </a:xfrm>
              </p:grpSpPr>
              <p:sp>
                <p:nvSpPr>
                  <p:cNvPr id="78891" name="Rectangle 43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10769"/>
                    <a:ext cx="4320" cy="2592"/>
                  </a:xfrm>
                  <a:prstGeom prst="rect">
                    <a:avLst/>
                  </a:prstGeom>
                  <a:solidFill>
                    <a:srgbClr val="FF6600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892" name="Line 4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60" y="11631"/>
                    <a:ext cx="4325" cy="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893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2161" y="12497"/>
                    <a:ext cx="4324" cy="4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894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3024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895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896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4752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8897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5616" y="10769"/>
                    <a:ext cx="1" cy="259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78898" name="Group 50"/>
                <p:cNvGrpSpPr>
                  <a:grpSpLocks/>
                </p:cNvGrpSpPr>
                <p:nvPr/>
              </p:nvGrpSpPr>
              <p:grpSpPr bwMode="auto">
                <a:xfrm>
                  <a:off x="2756" y="12340"/>
                  <a:ext cx="4075" cy="448"/>
                  <a:chOff x="2364" y="10793"/>
                  <a:chExt cx="4075" cy="448"/>
                </a:xfrm>
              </p:grpSpPr>
              <p:sp>
                <p:nvSpPr>
                  <p:cNvPr id="78899" name="Text Box 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(0, 1)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0" name="Text Box 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(1, 1)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1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(2, 1)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2" name="Text Box 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(3, 1)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3" name="Text Box 5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(4, 1)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</p:grpSp>
            <p:grpSp>
              <p:nvGrpSpPr>
                <p:cNvPr id="78904" name="Group 56"/>
                <p:cNvGrpSpPr>
                  <a:grpSpLocks/>
                </p:cNvGrpSpPr>
                <p:nvPr/>
              </p:nvGrpSpPr>
              <p:grpSpPr bwMode="auto">
                <a:xfrm>
                  <a:off x="2756" y="13201"/>
                  <a:ext cx="4075" cy="448"/>
                  <a:chOff x="2364" y="10793"/>
                  <a:chExt cx="4075" cy="448"/>
                </a:xfrm>
              </p:grpSpPr>
              <p:sp>
                <p:nvSpPr>
                  <p:cNvPr id="78905" name="Text Box 5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(0, 2)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6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(1, 2)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7" name="Text Box 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(2, 2)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8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(3, 2)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09" name="Text Box 6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(4, 2)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</p:grpSp>
            <p:grpSp>
              <p:nvGrpSpPr>
                <p:cNvPr id="78910" name="Group 62"/>
                <p:cNvGrpSpPr>
                  <a:grpSpLocks/>
                </p:cNvGrpSpPr>
                <p:nvPr/>
              </p:nvGrpSpPr>
              <p:grpSpPr bwMode="auto">
                <a:xfrm>
                  <a:off x="2755" y="11479"/>
                  <a:ext cx="4075" cy="448"/>
                  <a:chOff x="2364" y="10793"/>
                  <a:chExt cx="4075" cy="448"/>
                </a:xfrm>
              </p:grpSpPr>
              <p:sp>
                <p:nvSpPr>
                  <p:cNvPr id="78911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64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(0, 0)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12" name="Text Box 6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28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(1, 0)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13" name="Text Box 6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93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(2, 0)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14" name="Text Box 6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57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(3, 0)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  <p:sp>
                <p:nvSpPr>
                  <p:cNvPr id="78915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22" y="10793"/>
                    <a:ext cx="617" cy="4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/>
                  <a:lstStyle/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Thread</a:t>
                    </a:r>
                  </a:p>
                  <a:p>
                    <a:pPr algn="ctr"/>
                    <a:r>
                      <a:rPr lang="en-US" sz="1000" b="1">
                        <a:solidFill>
                          <a:srgbClr val="003300"/>
                        </a:solidFill>
                        <a:latin typeface="Times New Roman" pitchFamily="18" charset="0"/>
                      </a:rPr>
                      <a:t>(4, 0)</a:t>
                    </a:r>
                    <a:endParaRPr lang="en-US">
                      <a:solidFill>
                        <a:srgbClr val="003300"/>
                      </a:solidFill>
                    </a:endParaRPr>
                  </a:p>
                </p:txBody>
              </p:sp>
            </p:grpSp>
          </p:grpSp>
        </p:grpSp>
        <p:sp>
          <p:nvSpPr>
            <p:cNvPr id="78916" name="Line 68"/>
            <p:cNvSpPr>
              <a:spLocks noChangeShapeType="1"/>
            </p:cNvSpPr>
            <p:nvPr/>
          </p:nvSpPr>
          <p:spPr bwMode="auto">
            <a:xfrm>
              <a:off x="3605" y="1277"/>
              <a:ext cx="32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917" name="Line 69"/>
            <p:cNvSpPr>
              <a:spLocks noChangeShapeType="1"/>
            </p:cNvSpPr>
            <p:nvPr/>
          </p:nvSpPr>
          <p:spPr bwMode="auto">
            <a:xfrm>
              <a:off x="3615" y="2380"/>
              <a:ext cx="433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918" name="Line 70"/>
            <p:cNvSpPr>
              <a:spLocks noChangeShapeType="1"/>
            </p:cNvSpPr>
            <p:nvPr/>
          </p:nvSpPr>
          <p:spPr bwMode="auto">
            <a:xfrm flipH="1">
              <a:off x="3414" y="1562"/>
              <a:ext cx="1068" cy="12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19" name="Line 71"/>
            <p:cNvSpPr>
              <a:spLocks noChangeShapeType="1"/>
            </p:cNvSpPr>
            <p:nvPr/>
          </p:nvSpPr>
          <p:spPr bwMode="auto">
            <a:xfrm>
              <a:off x="4926" y="1562"/>
              <a:ext cx="243" cy="12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20" name="Line 72"/>
            <p:cNvSpPr>
              <a:spLocks noChangeShapeType="1"/>
            </p:cNvSpPr>
            <p:nvPr/>
          </p:nvSpPr>
          <p:spPr bwMode="auto">
            <a:xfrm flipH="1">
              <a:off x="4048" y="1889"/>
              <a:ext cx="434" cy="88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21" name="Line 73"/>
            <p:cNvSpPr>
              <a:spLocks noChangeShapeType="1"/>
            </p:cNvSpPr>
            <p:nvPr/>
          </p:nvSpPr>
          <p:spPr bwMode="auto">
            <a:xfrm>
              <a:off x="4926" y="1895"/>
              <a:ext cx="100" cy="89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22" name="Line 74"/>
            <p:cNvSpPr>
              <a:spLocks noChangeShapeType="1"/>
            </p:cNvSpPr>
            <p:nvPr/>
          </p:nvSpPr>
          <p:spPr bwMode="auto">
            <a:xfrm flipH="1">
              <a:off x="3420" y="2777"/>
              <a:ext cx="623" cy="1295"/>
            </a:xfrm>
            <a:prstGeom prst="line">
              <a:avLst/>
            </a:prstGeom>
            <a:noFill/>
            <a:ln w="9525">
              <a:solidFill>
                <a:srgbClr val="000000">
                  <a:alpha val="10001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23" name="Line 75"/>
            <p:cNvSpPr>
              <a:spLocks noChangeShapeType="1"/>
            </p:cNvSpPr>
            <p:nvPr/>
          </p:nvSpPr>
          <p:spPr bwMode="auto">
            <a:xfrm>
              <a:off x="5026" y="2777"/>
              <a:ext cx="153" cy="1300"/>
            </a:xfrm>
            <a:prstGeom prst="line">
              <a:avLst/>
            </a:prstGeom>
            <a:noFill/>
            <a:ln w="9525">
              <a:solidFill>
                <a:srgbClr val="000000">
                  <a:alpha val="10001"/>
                </a:srgbClr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765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Stream Multiprocessors Execute Blocks</a:t>
            </a:r>
          </a:p>
        </p:txBody>
      </p:sp>
      <p:sp>
        <p:nvSpPr>
          <p:cNvPr id="79880" name="Rectangle 8"/>
          <p:cNvSpPr>
            <a:spLocks noChangeArrowheads="1"/>
          </p:cNvSpPr>
          <p:nvPr/>
        </p:nvSpPr>
        <p:spPr bwMode="auto">
          <a:xfrm>
            <a:off x="152400" y="457200"/>
            <a:ext cx="8534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400" dirty="0"/>
              <a:t>Threads are assigned to SMs </a:t>
            </a:r>
            <a:r>
              <a:rPr lang="en-US" sz="2400" dirty="0" smtClean="0"/>
              <a:t>at Block </a:t>
            </a:r>
            <a:r>
              <a:rPr lang="en-US" sz="2400" dirty="0"/>
              <a:t>granularity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000" dirty="0"/>
              <a:t>Up to </a:t>
            </a:r>
            <a:r>
              <a:rPr lang="en-US" sz="2000" b="1" dirty="0">
                <a:solidFill>
                  <a:srgbClr val="FF0000"/>
                </a:solidFill>
              </a:rPr>
              <a:t>8 Blocks </a:t>
            </a:r>
            <a:r>
              <a:rPr lang="en-US" sz="2000" dirty="0"/>
              <a:t>to each SM as resource allows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000" dirty="0"/>
              <a:t>SM in </a:t>
            </a:r>
            <a:r>
              <a:rPr lang="en-US" sz="2000" dirty="0" smtClean="0"/>
              <a:t>GF100 </a:t>
            </a:r>
            <a:r>
              <a:rPr lang="en-US" sz="2000" dirty="0"/>
              <a:t>can take up to </a:t>
            </a:r>
            <a:r>
              <a:rPr lang="en-US" sz="2000" b="1" dirty="0" smtClean="0">
                <a:solidFill>
                  <a:srgbClr val="FF0000"/>
                </a:solidFill>
              </a:rPr>
              <a:t>1536 </a:t>
            </a:r>
            <a:r>
              <a:rPr lang="en-US" sz="2000" b="1" dirty="0">
                <a:solidFill>
                  <a:srgbClr val="FF0000"/>
                </a:solidFill>
              </a:rPr>
              <a:t>threads</a:t>
            </a:r>
          </a:p>
          <a:p>
            <a:pPr marL="1431925" lvl="2" indent="-342900">
              <a:spcBef>
                <a:spcPct val="20000"/>
              </a:spcBef>
              <a:buFontTx/>
              <a:buChar char="•"/>
            </a:pPr>
            <a:r>
              <a:rPr lang="en-US" dirty="0"/>
              <a:t>Could be 256 (threads/block) * </a:t>
            </a:r>
            <a:r>
              <a:rPr lang="en-US" dirty="0" smtClean="0"/>
              <a:t>6 </a:t>
            </a:r>
            <a:r>
              <a:rPr lang="en-US" dirty="0"/>
              <a:t>blocks </a:t>
            </a:r>
            <a:endParaRPr lang="en-US" dirty="0" smtClean="0"/>
          </a:p>
          <a:p>
            <a:pPr marL="1431925" lvl="2" indent="-342900">
              <a:spcBef>
                <a:spcPct val="20000"/>
              </a:spcBef>
              <a:buFontTx/>
              <a:buChar char="•"/>
            </a:pPr>
            <a:r>
              <a:rPr lang="en-US" dirty="0" smtClean="0"/>
              <a:t>Could be 512 (threads/block) * 3 blocks, etc.</a:t>
            </a:r>
          </a:p>
          <a:p>
            <a:pPr marL="1431925" lvl="2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At least 192 threads/block to fully utilize an SM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400" dirty="0" smtClean="0"/>
              <a:t>Threads </a:t>
            </a:r>
            <a:r>
              <a:rPr lang="en-US" sz="2400" dirty="0"/>
              <a:t>run concurrently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000" dirty="0"/>
              <a:t>SM assigns/maintains thread id #s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000" dirty="0"/>
              <a:t>SM manages/schedules thread execution</a:t>
            </a:r>
          </a:p>
        </p:txBody>
      </p:sp>
    </p:spTree>
    <p:extLst>
      <p:ext uri="{BB962C8B-B14F-4D97-AF65-F5344CB8AC3E}">
        <p14:creationId xmlns:p14="http://schemas.microsoft.com/office/powerpoint/2010/main" val="255259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Thread Scheduling and Execution</a:t>
            </a: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305800" cy="4572000"/>
          </a:xfrm>
          <a:noFill/>
          <a:ln/>
        </p:spPr>
        <p:txBody>
          <a:bodyPr/>
          <a:lstStyle/>
          <a:p>
            <a:pPr marL="457200" indent="-457200">
              <a:buFontTx/>
              <a:buNone/>
            </a:pPr>
            <a:r>
              <a:rPr lang="en-US"/>
              <a:t> </a:t>
            </a: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0" y="409575"/>
            <a:ext cx="5000625" cy="4561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400" dirty="0"/>
              <a:t>Each Thread Blocks is divided in </a:t>
            </a:r>
            <a:r>
              <a:rPr lang="en-US" sz="2400" b="1" dirty="0"/>
              <a:t>32-thread</a:t>
            </a:r>
            <a:r>
              <a:rPr lang="en-US" sz="2400" dirty="0"/>
              <a:t> Warps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000" dirty="0"/>
              <a:t>This is an implementation decision, not part of the CUDA programming model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endParaRPr lang="en-US" sz="2000" dirty="0"/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400" b="1" dirty="0"/>
              <a:t>Warp: </a:t>
            </a:r>
            <a:r>
              <a:rPr lang="en-US" sz="2400" dirty="0"/>
              <a:t>primitive scheduling unit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endParaRPr lang="en-US" sz="2400" dirty="0"/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400" dirty="0"/>
              <a:t>All threads in warp: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000" dirty="0"/>
              <a:t>same instruction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000" dirty="0"/>
              <a:t>control flow causes some to become inactive</a:t>
            </a:r>
          </a:p>
        </p:txBody>
      </p:sp>
      <p:sp>
        <p:nvSpPr>
          <p:cNvPr id="80902" name="AutoShape 6"/>
          <p:cNvSpPr>
            <a:spLocks noChangeAspect="1" noChangeArrowheads="1" noTextEdit="1"/>
          </p:cNvSpPr>
          <p:nvPr/>
        </p:nvSpPr>
        <p:spPr bwMode="auto">
          <a:xfrm>
            <a:off x="5116513" y="909638"/>
            <a:ext cx="3602037" cy="422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4" name="Rectangle 8"/>
          <p:cNvSpPr>
            <a:spLocks noChangeArrowheads="1"/>
          </p:cNvSpPr>
          <p:nvPr/>
        </p:nvSpPr>
        <p:spPr bwMode="auto">
          <a:xfrm>
            <a:off x="5334000" y="685800"/>
            <a:ext cx="1143000" cy="1143000"/>
          </a:xfrm>
          <a:prstGeom prst="rect">
            <a:avLst/>
          </a:prstGeom>
          <a:solidFill>
            <a:schemeClr val="bg1"/>
          </a:solidFill>
          <a:ln w="25400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0905" name="Rectangle 9"/>
          <p:cNvSpPr>
            <a:spLocks noChangeArrowheads="1"/>
          </p:cNvSpPr>
          <p:nvPr/>
        </p:nvSpPr>
        <p:spPr bwMode="auto">
          <a:xfrm>
            <a:off x="5486400" y="838200"/>
            <a:ext cx="1143000" cy="1143000"/>
          </a:xfrm>
          <a:prstGeom prst="rect">
            <a:avLst/>
          </a:prstGeom>
          <a:solidFill>
            <a:schemeClr val="bg1"/>
          </a:solidFill>
          <a:ln w="25400">
            <a:solidFill>
              <a:srgbClr val="00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latin typeface="Palatino" pitchFamily="18" charset="0"/>
              </a:rPr>
              <a:t>…</a:t>
            </a:r>
          </a:p>
        </p:txBody>
      </p:sp>
      <p:grpSp>
        <p:nvGrpSpPr>
          <p:cNvPr id="80906" name="Group 10"/>
          <p:cNvGrpSpPr>
            <a:grpSpLocks/>
          </p:cNvGrpSpPr>
          <p:nvPr/>
        </p:nvGrpSpPr>
        <p:grpSpPr bwMode="auto">
          <a:xfrm>
            <a:off x="5715000" y="1066800"/>
            <a:ext cx="1114425" cy="1104900"/>
            <a:chOff x="568" y="2568"/>
            <a:chExt cx="1219" cy="1480"/>
          </a:xfrm>
        </p:grpSpPr>
        <p:sp>
          <p:nvSpPr>
            <p:cNvPr id="80907" name="Text Box 11"/>
            <p:cNvSpPr txBox="1">
              <a:spLocks noChangeArrowheads="1"/>
            </p:cNvSpPr>
            <p:nvPr/>
          </p:nvSpPr>
          <p:spPr bwMode="auto">
            <a:xfrm>
              <a:off x="568" y="2568"/>
              <a:ext cx="1219" cy="1480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  <a:ln w="28575">
              <a:solidFill>
                <a:srgbClr val="00CC00"/>
              </a:solidFill>
              <a:miter lim="800000"/>
              <a:headEnd/>
              <a:tailEnd/>
            </a:ln>
            <a:effectLst/>
          </p:spPr>
          <p:txBody>
            <a:bodyPr lIns="0" rIns="0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sz="1200">
                  <a:latin typeface="Tahoma" pitchFamily="34" charset="0"/>
                </a:rPr>
                <a:t>t0 t1 t2 … t31</a:t>
              </a:r>
              <a:endParaRPr lang="en-US" sz="1200"/>
            </a:p>
          </p:txBody>
        </p:sp>
        <p:sp>
          <p:nvSpPr>
            <p:cNvPr id="80908" name="Freeform 12"/>
            <p:cNvSpPr>
              <a:spLocks/>
            </p:cNvSpPr>
            <p:nvPr/>
          </p:nvSpPr>
          <p:spPr bwMode="auto">
            <a:xfrm>
              <a:off x="704" y="2858"/>
              <a:ext cx="166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09" name="Freeform 13"/>
            <p:cNvSpPr>
              <a:spLocks/>
            </p:cNvSpPr>
            <p:nvPr/>
          </p:nvSpPr>
          <p:spPr bwMode="auto">
            <a:xfrm>
              <a:off x="784" y="2858"/>
              <a:ext cx="166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10" name="Freeform 14"/>
            <p:cNvSpPr>
              <a:spLocks/>
            </p:cNvSpPr>
            <p:nvPr/>
          </p:nvSpPr>
          <p:spPr bwMode="auto">
            <a:xfrm>
              <a:off x="858" y="2858"/>
              <a:ext cx="166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11" name="Freeform 15"/>
            <p:cNvSpPr>
              <a:spLocks/>
            </p:cNvSpPr>
            <p:nvPr/>
          </p:nvSpPr>
          <p:spPr bwMode="auto">
            <a:xfrm>
              <a:off x="932" y="2858"/>
              <a:ext cx="166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12" name="Freeform 16"/>
            <p:cNvSpPr>
              <a:spLocks/>
            </p:cNvSpPr>
            <p:nvPr/>
          </p:nvSpPr>
          <p:spPr bwMode="auto">
            <a:xfrm>
              <a:off x="1006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13" name="Freeform 17"/>
            <p:cNvSpPr>
              <a:spLocks/>
            </p:cNvSpPr>
            <p:nvPr/>
          </p:nvSpPr>
          <p:spPr bwMode="auto">
            <a:xfrm>
              <a:off x="1080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14" name="Freeform 18"/>
            <p:cNvSpPr>
              <a:spLocks/>
            </p:cNvSpPr>
            <p:nvPr/>
          </p:nvSpPr>
          <p:spPr bwMode="auto">
            <a:xfrm>
              <a:off x="1154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15" name="Freeform 19"/>
            <p:cNvSpPr>
              <a:spLocks/>
            </p:cNvSpPr>
            <p:nvPr/>
          </p:nvSpPr>
          <p:spPr bwMode="auto">
            <a:xfrm>
              <a:off x="1228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16" name="Freeform 20"/>
            <p:cNvSpPr>
              <a:spLocks/>
            </p:cNvSpPr>
            <p:nvPr/>
          </p:nvSpPr>
          <p:spPr bwMode="auto">
            <a:xfrm>
              <a:off x="1302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17" name="Freeform 21"/>
            <p:cNvSpPr>
              <a:spLocks/>
            </p:cNvSpPr>
            <p:nvPr/>
          </p:nvSpPr>
          <p:spPr bwMode="auto">
            <a:xfrm>
              <a:off x="1376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18" name="Freeform 22"/>
            <p:cNvSpPr>
              <a:spLocks/>
            </p:cNvSpPr>
            <p:nvPr/>
          </p:nvSpPr>
          <p:spPr bwMode="auto">
            <a:xfrm>
              <a:off x="1450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00CC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0919" name="Text Box 23"/>
          <p:cNvSpPr txBox="1">
            <a:spLocks noChangeArrowheads="1"/>
          </p:cNvSpPr>
          <p:nvPr/>
        </p:nvSpPr>
        <p:spPr bwMode="auto">
          <a:xfrm>
            <a:off x="5562600" y="68580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Palatino" pitchFamily="18" charset="0"/>
              </a:rPr>
              <a:t>…</a:t>
            </a:r>
          </a:p>
        </p:txBody>
      </p:sp>
      <p:sp>
        <p:nvSpPr>
          <p:cNvPr id="80920" name="Rectangle 24"/>
          <p:cNvSpPr>
            <a:spLocks noChangeArrowheads="1"/>
          </p:cNvSpPr>
          <p:nvPr/>
        </p:nvSpPr>
        <p:spPr bwMode="auto">
          <a:xfrm>
            <a:off x="6934200" y="685800"/>
            <a:ext cx="1143000" cy="1143000"/>
          </a:xfrm>
          <a:prstGeom prst="rect">
            <a:avLst/>
          </a:prstGeom>
          <a:solidFill>
            <a:schemeClr val="bg1"/>
          </a:solidFill>
          <a:ln w="254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0921" name="Rectangle 25"/>
          <p:cNvSpPr>
            <a:spLocks noChangeArrowheads="1"/>
          </p:cNvSpPr>
          <p:nvPr/>
        </p:nvSpPr>
        <p:spPr bwMode="auto">
          <a:xfrm>
            <a:off x="7086600" y="838200"/>
            <a:ext cx="1143000" cy="1143000"/>
          </a:xfrm>
          <a:prstGeom prst="rect">
            <a:avLst/>
          </a:prstGeom>
          <a:solidFill>
            <a:schemeClr val="bg1"/>
          </a:solidFill>
          <a:ln w="254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>
                <a:latin typeface="Palatino" pitchFamily="18" charset="0"/>
              </a:rPr>
              <a:t>…</a:t>
            </a:r>
          </a:p>
        </p:txBody>
      </p:sp>
      <p:grpSp>
        <p:nvGrpSpPr>
          <p:cNvPr id="80922" name="Group 26"/>
          <p:cNvGrpSpPr>
            <a:grpSpLocks/>
          </p:cNvGrpSpPr>
          <p:nvPr/>
        </p:nvGrpSpPr>
        <p:grpSpPr bwMode="auto">
          <a:xfrm>
            <a:off x="7315200" y="1066800"/>
            <a:ext cx="1114425" cy="1104900"/>
            <a:chOff x="568" y="2568"/>
            <a:chExt cx="1219" cy="1480"/>
          </a:xfrm>
        </p:grpSpPr>
        <p:sp>
          <p:nvSpPr>
            <p:cNvPr id="80923" name="Text Box 27"/>
            <p:cNvSpPr txBox="1">
              <a:spLocks noChangeArrowheads="1"/>
            </p:cNvSpPr>
            <p:nvPr/>
          </p:nvSpPr>
          <p:spPr bwMode="auto">
            <a:xfrm>
              <a:off x="568" y="2568"/>
              <a:ext cx="1219" cy="1480"/>
            </a:xfrm>
            <a:prstGeom prst="rect">
              <a:avLst/>
            </a:prstGeom>
            <a:solidFill>
              <a:schemeClr val="bg1">
                <a:alpha val="67000"/>
              </a:schemeClr>
            </a:solidFill>
            <a:ln w="28575">
              <a:solidFill>
                <a:srgbClr val="FF6600"/>
              </a:solidFill>
              <a:miter lim="800000"/>
              <a:headEnd/>
              <a:tailEnd/>
            </a:ln>
            <a:effectLst/>
          </p:spPr>
          <p:txBody>
            <a:bodyPr lIns="0" rIns="0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sz="1200">
                  <a:latin typeface="Tahoma" pitchFamily="34" charset="0"/>
                </a:rPr>
                <a:t>t0 t1 t2 … t31</a:t>
              </a:r>
              <a:endParaRPr lang="en-US" sz="1200"/>
            </a:p>
          </p:txBody>
        </p:sp>
        <p:sp>
          <p:nvSpPr>
            <p:cNvPr id="80924" name="Freeform 28"/>
            <p:cNvSpPr>
              <a:spLocks/>
            </p:cNvSpPr>
            <p:nvPr/>
          </p:nvSpPr>
          <p:spPr bwMode="auto">
            <a:xfrm>
              <a:off x="704" y="2858"/>
              <a:ext cx="166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FF66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25" name="Freeform 29"/>
            <p:cNvSpPr>
              <a:spLocks/>
            </p:cNvSpPr>
            <p:nvPr/>
          </p:nvSpPr>
          <p:spPr bwMode="auto">
            <a:xfrm>
              <a:off x="784" y="2858"/>
              <a:ext cx="166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FF66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26" name="Freeform 30"/>
            <p:cNvSpPr>
              <a:spLocks/>
            </p:cNvSpPr>
            <p:nvPr/>
          </p:nvSpPr>
          <p:spPr bwMode="auto">
            <a:xfrm>
              <a:off x="858" y="2858"/>
              <a:ext cx="166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FF66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27" name="Freeform 31"/>
            <p:cNvSpPr>
              <a:spLocks/>
            </p:cNvSpPr>
            <p:nvPr/>
          </p:nvSpPr>
          <p:spPr bwMode="auto">
            <a:xfrm>
              <a:off x="932" y="2858"/>
              <a:ext cx="166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FF66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28" name="Freeform 32"/>
            <p:cNvSpPr>
              <a:spLocks/>
            </p:cNvSpPr>
            <p:nvPr/>
          </p:nvSpPr>
          <p:spPr bwMode="auto">
            <a:xfrm>
              <a:off x="1006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FF66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29" name="Freeform 33"/>
            <p:cNvSpPr>
              <a:spLocks/>
            </p:cNvSpPr>
            <p:nvPr/>
          </p:nvSpPr>
          <p:spPr bwMode="auto">
            <a:xfrm>
              <a:off x="1080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FF66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30" name="Freeform 34"/>
            <p:cNvSpPr>
              <a:spLocks/>
            </p:cNvSpPr>
            <p:nvPr/>
          </p:nvSpPr>
          <p:spPr bwMode="auto">
            <a:xfrm>
              <a:off x="1154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FF66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31" name="Freeform 35"/>
            <p:cNvSpPr>
              <a:spLocks/>
            </p:cNvSpPr>
            <p:nvPr/>
          </p:nvSpPr>
          <p:spPr bwMode="auto">
            <a:xfrm>
              <a:off x="1228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FF66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32" name="Freeform 36"/>
            <p:cNvSpPr>
              <a:spLocks/>
            </p:cNvSpPr>
            <p:nvPr/>
          </p:nvSpPr>
          <p:spPr bwMode="auto">
            <a:xfrm>
              <a:off x="1302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FF66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33" name="Freeform 37"/>
            <p:cNvSpPr>
              <a:spLocks/>
            </p:cNvSpPr>
            <p:nvPr/>
          </p:nvSpPr>
          <p:spPr bwMode="auto">
            <a:xfrm>
              <a:off x="1376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FF66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934" name="Freeform 38"/>
            <p:cNvSpPr>
              <a:spLocks/>
            </p:cNvSpPr>
            <p:nvPr/>
          </p:nvSpPr>
          <p:spPr bwMode="auto">
            <a:xfrm>
              <a:off x="1450" y="2858"/>
              <a:ext cx="165" cy="1070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00" y="192"/>
                </a:cxn>
                <a:cxn ang="0">
                  <a:pos x="8" y="336"/>
                </a:cxn>
                <a:cxn ang="0">
                  <a:pos x="152" y="528"/>
                </a:cxn>
                <a:cxn ang="0">
                  <a:pos x="8" y="720"/>
                </a:cxn>
                <a:cxn ang="0">
                  <a:pos x="152" y="816"/>
                </a:cxn>
                <a:cxn ang="0">
                  <a:pos x="56" y="960"/>
                </a:cxn>
                <a:cxn ang="0">
                  <a:pos x="152" y="1104"/>
                </a:cxn>
                <a:cxn ang="0">
                  <a:pos x="8" y="1248"/>
                </a:cxn>
                <a:cxn ang="0">
                  <a:pos x="104" y="1344"/>
                </a:cxn>
                <a:cxn ang="0">
                  <a:pos x="56" y="1536"/>
                </a:cxn>
              </a:cxnLst>
              <a:rect l="0" t="0" r="r" b="b"/>
              <a:pathLst>
                <a:path w="208" h="1536">
                  <a:moveTo>
                    <a:pt x="56" y="0"/>
                  </a:moveTo>
                  <a:cubicBezTo>
                    <a:pt x="132" y="68"/>
                    <a:pt x="208" y="136"/>
                    <a:pt x="200" y="192"/>
                  </a:cubicBezTo>
                  <a:cubicBezTo>
                    <a:pt x="192" y="248"/>
                    <a:pt x="16" y="280"/>
                    <a:pt x="8" y="336"/>
                  </a:cubicBezTo>
                  <a:cubicBezTo>
                    <a:pt x="0" y="392"/>
                    <a:pt x="152" y="464"/>
                    <a:pt x="152" y="528"/>
                  </a:cubicBezTo>
                  <a:cubicBezTo>
                    <a:pt x="152" y="592"/>
                    <a:pt x="8" y="672"/>
                    <a:pt x="8" y="720"/>
                  </a:cubicBezTo>
                  <a:cubicBezTo>
                    <a:pt x="8" y="768"/>
                    <a:pt x="144" y="776"/>
                    <a:pt x="152" y="816"/>
                  </a:cubicBezTo>
                  <a:cubicBezTo>
                    <a:pt x="160" y="856"/>
                    <a:pt x="56" y="912"/>
                    <a:pt x="56" y="960"/>
                  </a:cubicBezTo>
                  <a:cubicBezTo>
                    <a:pt x="56" y="1008"/>
                    <a:pt x="160" y="1056"/>
                    <a:pt x="152" y="1104"/>
                  </a:cubicBezTo>
                  <a:cubicBezTo>
                    <a:pt x="144" y="1152"/>
                    <a:pt x="16" y="1208"/>
                    <a:pt x="8" y="1248"/>
                  </a:cubicBezTo>
                  <a:cubicBezTo>
                    <a:pt x="0" y="1288"/>
                    <a:pt x="96" y="1296"/>
                    <a:pt x="104" y="1344"/>
                  </a:cubicBezTo>
                  <a:cubicBezTo>
                    <a:pt x="112" y="1392"/>
                    <a:pt x="40" y="1496"/>
                    <a:pt x="56" y="1536"/>
                  </a:cubicBezTo>
                </a:path>
              </a:pathLst>
            </a:custGeom>
            <a:solidFill>
              <a:schemeClr val="bg1">
                <a:alpha val="67000"/>
              </a:schemeClr>
            </a:solidFill>
            <a:ln w="25400">
              <a:solidFill>
                <a:srgbClr val="FF6600"/>
              </a:solidFill>
              <a:round/>
              <a:headEnd type="none" w="med" len="med"/>
              <a:tailEnd type="triangle" w="med" len="lg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0935" name="Text Box 39"/>
          <p:cNvSpPr txBox="1">
            <a:spLocks noChangeArrowheads="1"/>
          </p:cNvSpPr>
          <p:nvPr/>
        </p:nvSpPr>
        <p:spPr bwMode="auto">
          <a:xfrm>
            <a:off x="7162800" y="685800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latin typeface="Palatino" pitchFamily="18" charset="0"/>
              </a:rPr>
              <a:t>…</a:t>
            </a:r>
          </a:p>
        </p:txBody>
      </p:sp>
      <p:sp>
        <p:nvSpPr>
          <p:cNvPr id="80936" name="Text Box 40"/>
          <p:cNvSpPr txBox="1">
            <a:spLocks noChangeArrowheads="1"/>
          </p:cNvSpPr>
          <p:nvPr/>
        </p:nvSpPr>
        <p:spPr bwMode="auto">
          <a:xfrm>
            <a:off x="5638800" y="685800"/>
            <a:ext cx="1165225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/>
              <a:t>Block 1 Warps</a:t>
            </a:r>
          </a:p>
        </p:txBody>
      </p:sp>
      <p:sp>
        <p:nvSpPr>
          <p:cNvPr id="80937" name="Text Box 41"/>
          <p:cNvSpPr txBox="1">
            <a:spLocks noChangeArrowheads="1"/>
          </p:cNvSpPr>
          <p:nvPr/>
        </p:nvSpPr>
        <p:spPr bwMode="auto">
          <a:xfrm>
            <a:off x="7315200" y="685800"/>
            <a:ext cx="1165225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/>
              <a:t>Block 2 Warps</a:t>
            </a:r>
          </a:p>
        </p:txBody>
      </p:sp>
    </p:spTree>
    <p:extLst>
      <p:ext uri="{BB962C8B-B14F-4D97-AF65-F5344CB8AC3E}">
        <p14:creationId xmlns:p14="http://schemas.microsoft.com/office/powerpoint/2010/main" val="258576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Cooperative Thread Array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Break Blocks into warps</a:t>
            </a:r>
          </a:p>
          <a:p>
            <a:r>
              <a:rPr lang="en-US" dirty="0"/>
              <a:t>Allocate Resources</a:t>
            </a:r>
          </a:p>
          <a:p>
            <a:pPr lvl="1"/>
            <a:r>
              <a:rPr lang="en-US" dirty="0"/>
              <a:t>Registers, Shared </a:t>
            </a:r>
            <a:r>
              <a:rPr lang="en-US" dirty="0" err="1"/>
              <a:t>Mem</a:t>
            </a:r>
            <a:r>
              <a:rPr lang="en-US" dirty="0"/>
              <a:t>, Barriers</a:t>
            </a:r>
          </a:p>
          <a:p>
            <a:r>
              <a:rPr lang="en-US" dirty="0"/>
              <a:t>Then allocate for execution</a:t>
            </a:r>
          </a:p>
        </p:txBody>
      </p:sp>
    </p:spTree>
    <p:extLst>
      <p:ext uri="{BB962C8B-B14F-4D97-AF65-F5344CB8AC3E}">
        <p14:creationId xmlns:p14="http://schemas.microsoft.com/office/powerpoint/2010/main" val="115504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Warp Scheduling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3276600" y="533400"/>
            <a:ext cx="5348288" cy="531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10000"/>
              </a:spcBef>
              <a:buFontTx/>
              <a:buChar char="•"/>
            </a:pPr>
            <a:r>
              <a:rPr lang="en-US" sz="2400" dirty="0"/>
              <a:t>SM hardware implements zero-overhead Warp scheduling</a:t>
            </a:r>
          </a:p>
          <a:p>
            <a:pPr marL="974725" lvl="1" indent="-403225">
              <a:spcBef>
                <a:spcPct val="10000"/>
              </a:spcBef>
              <a:buFontTx/>
              <a:buChar char="–"/>
            </a:pPr>
            <a:r>
              <a:rPr lang="en-US" sz="2000" dirty="0"/>
              <a:t>Warps whose next instruction has its operands ready for consumption are eligible for execution</a:t>
            </a:r>
          </a:p>
          <a:p>
            <a:pPr marL="974725" lvl="1" indent="-403225">
              <a:spcBef>
                <a:spcPct val="10000"/>
              </a:spcBef>
              <a:buFontTx/>
              <a:buChar char="–"/>
            </a:pPr>
            <a:r>
              <a:rPr lang="en-US" sz="2000" dirty="0"/>
              <a:t>Eligible Warps are selected for execution on a prioritized scheduling policy</a:t>
            </a:r>
          </a:p>
          <a:p>
            <a:pPr marL="974725" lvl="1" indent="-403225">
              <a:spcBef>
                <a:spcPct val="10000"/>
              </a:spcBef>
              <a:buFontTx/>
              <a:buChar char="–"/>
            </a:pPr>
            <a:r>
              <a:rPr lang="en-US" sz="2000" dirty="0"/>
              <a:t>All threads in a Warp execute the same instruction when selected</a:t>
            </a:r>
          </a:p>
          <a:p>
            <a:pPr marL="974725" lvl="1" indent="-403225">
              <a:spcBef>
                <a:spcPct val="10000"/>
              </a:spcBef>
              <a:buFontTx/>
              <a:buChar char="–"/>
            </a:pPr>
            <a:endParaRPr lang="en-US" sz="2000" dirty="0"/>
          </a:p>
          <a:p>
            <a:pPr marL="457200" indent="-457200">
              <a:spcBef>
                <a:spcPct val="10000"/>
              </a:spcBef>
              <a:buFontTx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2 </a:t>
            </a:r>
            <a:r>
              <a:rPr lang="en-US" sz="2400" b="1" dirty="0">
                <a:solidFill>
                  <a:srgbClr val="FF0000"/>
                </a:solidFill>
              </a:rPr>
              <a:t>clock cycles </a:t>
            </a:r>
            <a:r>
              <a:rPr lang="en-US" sz="2400" dirty="0"/>
              <a:t>needed to dispatch the same instruction for all threads in a Warp in </a:t>
            </a:r>
            <a:r>
              <a:rPr lang="en-US" sz="2400" dirty="0" smtClean="0"/>
              <a:t>GF100</a:t>
            </a:r>
            <a:endParaRPr lang="en-US" sz="2400" dirty="0"/>
          </a:p>
        </p:txBody>
      </p:sp>
      <p:grpSp>
        <p:nvGrpSpPr>
          <p:cNvPr id="81925" name="Group 5"/>
          <p:cNvGrpSpPr>
            <a:grpSpLocks/>
          </p:cNvGrpSpPr>
          <p:nvPr/>
        </p:nvGrpSpPr>
        <p:grpSpPr bwMode="auto">
          <a:xfrm>
            <a:off x="838200" y="2595563"/>
            <a:ext cx="2674938" cy="508000"/>
            <a:chOff x="399" y="2392"/>
            <a:chExt cx="1685" cy="320"/>
          </a:xfrm>
        </p:grpSpPr>
        <p:grpSp>
          <p:nvGrpSpPr>
            <p:cNvPr id="81926" name="Group 6"/>
            <p:cNvGrpSpPr>
              <a:grpSpLocks/>
            </p:cNvGrpSpPr>
            <p:nvPr/>
          </p:nvGrpSpPr>
          <p:grpSpPr bwMode="auto">
            <a:xfrm>
              <a:off x="478" y="2392"/>
              <a:ext cx="1528" cy="320"/>
              <a:chOff x="584" y="2392"/>
              <a:chExt cx="1528" cy="320"/>
            </a:xfrm>
          </p:grpSpPr>
          <p:sp>
            <p:nvSpPr>
              <p:cNvPr id="81927" name="Line 7"/>
              <p:cNvSpPr>
                <a:spLocks noChangeShapeType="1"/>
              </p:cNvSpPr>
              <p:nvPr/>
            </p:nvSpPr>
            <p:spPr bwMode="auto">
              <a:xfrm>
                <a:off x="58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28" name="Line 8"/>
              <p:cNvSpPr>
                <a:spLocks noChangeShapeType="1"/>
              </p:cNvSpPr>
              <p:nvPr/>
            </p:nvSpPr>
            <p:spPr bwMode="auto">
              <a:xfrm>
                <a:off x="68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29" name="Line 9"/>
              <p:cNvSpPr>
                <a:spLocks noChangeShapeType="1"/>
              </p:cNvSpPr>
              <p:nvPr/>
            </p:nvSpPr>
            <p:spPr bwMode="auto">
              <a:xfrm>
                <a:off x="78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0" name="Line 10"/>
              <p:cNvSpPr>
                <a:spLocks noChangeShapeType="1"/>
              </p:cNvSpPr>
              <p:nvPr/>
            </p:nvSpPr>
            <p:spPr bwMode="auto">
              <a:xfrm>
                <a:off x="889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1" name="Line 11"/>
              <p:cNvSpPr>
                <a:spLocks noChangeShapeType="1"/>
              </p:cNvSpPr>
              <p:nvPr/>
            </p:nvSpPr>
            <p:spPr bwMode="auto">
              <a:xfrm>
                <a:off x="991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2" name="Line 12"/>
              <p:cNvSpPr>
                <a:spLocks noChangeShapeType="1"/>
              </p:cNvSpPr>
              <p:nvPr/>
            </p:nvSpPr>
            <p:spPr bwMode="auto">
              <a:xfrm>
                <a:off x="1093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3" name="Line 13"/>
              <p:cNvSpPr>
                <a:spLocks noChangeShapeType="1"/>
              </p:cNvSpPr>
              <p:nvPr/>
            </p:nvSpPr>
            <p:spPr bwMode="auto">
              <a:xfrm>
                <a:off x="119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4" name="Line 14"/>
              <p:cNvSpPr>
                <a:spLocks noChangeShapeType="1"/>
              </p:cNvSpPr>
              <p:nvPr/>
            </p:nvSpPr>
            <p:spPr bwMode="auto">
              <a:xfrm>
                <a:off x="129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5" name="Line 15"/>
              <p:cNvSpPr>
                <a:spLocks noChangeShapeType="1"/>
              </p:cNvSpPr>
              <p:nvPr/>
            </p:nvSpPr>
            <p:spPr bwMode="auto">
              <a:xfrm>
                <a:off x="139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6" name="Line 16"/>
              <p:cNvSpPr>
                <a:spLocks noChangeShapeType="1"/>
              </p:cNvSpPr>
              <p:nvPr/>
            </p:nvSpPr>
            <p:spPr bwMode="auto">
              <a:xfrm>
                <a:off x="150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7" name="Line 17"/>
              <p:cNvSpPr>
                <a:spLocks noChangeShapeType="1"/>
              </p:cNvSpPr>
              <p:nvPr/>
            </p:nvSpPr>
            <p:spPr bwMode="auto">
              <a:xfrm>
                <a:off x="160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8" name="Line 18"/>
              <p:cNvSpPr>
                <a:spLocks noChangeShapeType="1"/>
              </p:cNvSpPr>
              <p:nvPr/>
            </p:nvSpPr>
            <p:spPr bwMode="auto">
              <a:xfrm>
                <a:off x="170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39" name="Line 19"/>
              <p:cNvSpPr>
                <a:spLocks noChangeShapeType="1"/>
              </p:cNvSpPr>
              <p:nvPr/>
            </p:nvSpPr>
            <p:spPr bwMode="auto">
              <a:xfrm>
                <a:off x="1806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40" name="Line 20"/>
              <p:cNvSpPr>
                <a:spLocks noChangeShapeType="1"/>
              </p:cNvSpPr>
              <p:nvPr/>
            </p:nvSpPr>
            <p:spPr bwMode="auto">
              <a:xfrm>
                <a:off x="190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41" name="Line 21"/>
              <p:cNvSpPr>
                <a:spLocks noChangeShapeType="1"/>
              </p:cNvSpPr>
              <p:nvPr/>
            </p:nvSpPr>
            <p:spPr bwMode="auto">
              <a:xfrm>
                <a:off x="201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42" name="Line 22"/>
              <p:cNvSpPr>
                <a:spLocks noChangeShapeType="1"/>
              </p:cNvSpPr>
              <p:nvPr/>
            </p:nvSpPr>
            <p:spPr bwMode="auto">
              <a:xfrm>
                <a:off x="211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1943" name="Rectangle 23"/>
            <p:cNvSpPr>
              <a:spLocks noChangeArrowheads="1"/>
            </p:cNvSpPr>
            <p:nvPr/>
          </p:nvSpPr>
          <p:spPr bwMode="auto">
            <a:xfrm>
              <a:off x="399" y="2440"/>
              <a:ext cx="1685" cy="179"/>
            </a:xfrm>
            <a:prstGeom prst="rect">
              <a:avLst/>
            </a:prstGeom>
            <a:solidFill>
              <a:srgbClr val="008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warp 8 instruction 11</a:t>
              </a:r>
            </a:p>
          </p:txBody>
        </p:sp>
      </p:grpSp>
      <p:sp>
        <p:nvSpPr>
          <p:cNvPr id="81944" name="Line 24"/>
          <p:cNvSpPr>
            <a:spLocks noChangeShapeType="1"/>
          </p:cNvSpPr>
          <p:nvPr/>
        </p:nvSpPr>
        <p:spPr bwMode="auto">
          <a:xfrm>
            <a:off x="549275" y="2620963"/>
            <a:ext cx="0" cy="292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1945" name="Rectangle 25"/>
          <p:cNvSpPr>
            <a:spLocks noChangeArrowheads="1"/>
          </p:cNvSpPr>
          <p:nvPr/>
        </p:nvSpPr>
        <p:spPr bwMode="auto">
          <a:xfrm>
            <a:off x="838200" y="1600200"/>
            <a:ext cx="2674938" cy="576263"/>
          </a:xfrm>
          <a:prstGeom prst="rect">
            <a:avLst/>
          </a:prstGeom>
          <a:solidFill>
            <a:schemeClr val="folHlink"/>
          </a:solidFill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en-US" b="1">
                <a:solidFill>
                  <a:schemeClr val="bg1"/>
                </a:solidFill>
              </a:rPr>
              <a:t>SM multithreaded</a:t>
            </a:r>
          </a:p>
          <a:p>
            <a:pPr algn="ctr">
              <a:lnSpc>
                <a:spcPct val="85000"/>
              </a:lnSpc>
            </a:pPr>
            <a:r>
              <a:rPr lang="en-US" b="1">
                <a:solidFill>
                  <a:schemeClr val="bg1"/>
                </a:solidFill>
              </a:rPr>
              <a:t>Warp scheduler</a:t>
            </a:r>
          </a:p>
        </p:txBody>
      </p:sp>
      <p:grpSp>
        <p:nvGrpSpPr>
          <p:cNvPr id="81946" name="Group 26"/>
          <p:cNvGrpSpPr>
            <a:grpSpLocks/>
          </p:cNvGrpSpPr>
          <p:nvPr/>
        </p:nvGrpSpPr>
        <p:grpSpPr bwMode="auto">
          <a:xfrm>
            <a:off x="838200" y="3175000"/>
            <a:ext cx="2674938" cy="508000"/>
            <a:chOff x="399" y="2720"/>
            <a:chExt cx="1685" cy="320"/>
          </a:xfrm>
        </p:grpSpPr>
        <p:grpSp>
          <p:nvGrpSpPr>
            <p:cNvPr id="81947" name="Group 27"/>
            <p:cNvGrpSpPr>
              <a:grpSpLocks/>
            </p:cNvGrpSpPr>
            <p:nvPr/>
          </p:nvGrpSpPr>
          <p:grpSpPr bwMode="auto">
            <a:xfrm>
              <a:off x="478" y="2720"/>
              <a:ext cx="1528" cy="320"/>
              <a:chOff x="584" y="2392"/>
              <a:chExt cx="1528" cy="320"/>
            </a:xfrm>
          </p:grpSpPr>
          <p:sp>
            <p:nvSpPr>
              <p:cNvPr id="81948" name="Line 28"/>
              <p:cNvSpPr>
                <a:spLocks noChangeShapeType="1"/>
              </p:cNvSpPr>
              <p:nvPr/>
            </p:nvSpPr>
            <p:spPr bwMode="auto">
              <a:xfrm>
                <a:off x="58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49" name="Line 29"/>
              <p:cNvSpPr>
                <a:spLocks noChangeShapeType="1"/>
              </p:cNvSpPr>
              <p:nvPr/>
            </p:nvSpPr>
            <p:spPr bwMode="auto">
              <a:xfrm>
                <a:off x="68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0" name="Line 30"/>
              <p:cNvSpPr>
                <a:spLocks noChangeShapeType="1"/>
              </p:cNvSpPr>
              <p:nvPr/>
            </p:nvSpPr>
            <p:spPr bwMode="auto">
              <a:xfrm>
                <a:off x="78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1" name="Line 31"/>
              <p:cNvSpPr>
                <a:spLocks noChangeShapeType="1"/>
              </p:cNvSpPr>
              <p:nvPr/>
            </p:nvSpPr>
            <p:spPr bwMode="auto">
              <a:xfrm>
                <a:off x="889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2" name="Line 32"/>
              <p:cNvSpPr>
                <a:spLocks noChangeShapeType="1"/>
              </p:cNvSpPr>
              <p:nvPr/>
            </p:nvSpPr>
            <p:spPr bwMode="auto">
              <a:xfrm>
                <a:off x="991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3" name="Line 33"/>
              <p:cNvSpPr>
                <a:spLocks noChangeShapeType="1"/>
              </p:cNvSpPr>
              <p:nvPr/>
            </p:nvSpPr>
            <p:spPr bwMode="auto">
              <a:xfrm>
                <a:off x="1093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4" name="Line 34"/>
              <p:cNvSpPr>
                <a:spLocks noChangeShapeType="1"/>
              </p:cNvSpPr>
              <p:nvPr/>
            </p:nvSpPr>
            <p:spPr bwMode="auto">
              <a:xfrm>
                <a:off x="119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5" name="Line 35"/>
              <p:cNvSpPr>
                <a:spLocks noChangeShapeType="1"/>
              </p:cNvSpPr>
              <p:nvPr/>
            </p:nvSpPr>
            <p:spPr bwMode="auto">
              <a:xfrm>
                <a:off x="129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6" name="Line 36"/>
              <p:cNvSpPr>
                <a:spLocks noChangeShapeType="1"/>
              </p:cNvSpPr>
              <p:nvPr/>
            </p:nvSpPr>
            <p:spPr bwMode="auto">
              <a:xfrm>
                <a:off x="139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7" name="Line 37"/>
              <p:cNvSpPr>
                <a:spLocks noChangeShapeType="1"/>
              </p:cNvSpPr>
              <p:nvPr/>
            </p:nvSpPr>
            <p:spPr bwMode="auto">
              <a:xfrm>
                <a:off x="150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8" name="Line 38"/>
              <p:cNvSpPr>
                <a:spLocks noChangeShapeType="1"/>
              </p:cNvSpPr>
              <p:nvPr/>
            </p:nvSpPr>
            <p:spPr bwMode="auto">
              <a:xfrm>
                <a:off x="160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59" name="Line 39"/>
              <p:cNvSpPr>
                <a:spLocks noChangeShapeType="1"/>
              </p:cNvSpPr>
              <p:nvPr/>
            </p:nvSpPr>
            <p:spPr bwMode="auto">
              <a:xfrm>
                <a:off x="170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60" name="Line 40"/>
              <p:cNvSpPr>
                <a:spLocks noChangeShapeType="1"/>
              </p:cNvSpPr>
              <p:nvPr/>
            </p:nvSpPr>
            <p:spPr bwMode="auto">
              <a:xfrm>
                <a:off x="1806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61" name="Line 41"/>
              <p:cNvSpPr>
                <a:spLocks noChangeShapeType="1"/>
              </p:cNvSpPr>
              <p:nvPr/>
            </p:nvSpPr>
            <p:spPr bwMode="auto">
              <a:xfrm>
                <a:off x="190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62" name="Line 42"/>
              <p:cNvSpPr>
                <a:spLocks noChangeShapeType="1"/>
              </p:cNvSpPr>
              <p:nvPr/>
            </p:nvSpPr>
            <p:spPr bwMode="auto">
              <a:xfrm>
                <a:off x="201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63" name="Line 43"/>
              <p:cNvSpPr>
                <a:spLocks noChangeShapeType="1"/>
              </p:cNvSpPr>
              <p:nvPr/>
            </p:nvSpPr>
            <p:spPr bwMode="auto">
              <a:xfrm>
                <a:off x="211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1964" name="Rectangle 44"/>
            <p:cNvSpPr>
              <a:spLocks noChangeArrowheads="1"/>
            </p:cNvSpPr>
            <p:nvPr/>
          </p:nvSpPr>
          <p:spPr bwMode="auto">
            <a:xfrm>
              <a:off x="399" y="2761"/>
              <a:ext cx="1685" cy="179"/>
            </a:xfrm>
            <a:prstGeom prst="rect">
              <a:avLst/>
            </a:prstGeom>
            <a:solidFill>
              <a:srgbClr val="0066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warp 1 instruction 42</a:t>
              </a:r>
            </a:p>
          </p:txBody>
        </p:sp>
      </p:grpSp>
      <p:grpSp>
        <p:nvGrpSpPr>
          <p:cNvPr id="81965" name="Group 45"/>
          <p:cNvGrpSpPr>
            <a:grpSpLocks/>
          </p:cNvGrpSpPr>
          <p:nvPr/>
        </p:nvGrpSpPr>
        <p:grpSpPr bwMode="auto">
          <a:xfrm>
            <a:off x="838200" y="3756025"/>
            <a:ext cx="2674938" cy="508000"/>
            <a:chOff x="399" y="3056"/>
            <a:chExt cx="1685" cy="320"/>
          </a:xfrm>
        </p:grpSpPr>
        <p:grpSp>
          <p:nvGrpSpPr>
            <p:cNvPr id="81966" name="Group 46"/>
            <p:cNvGrpSpPr>
              <a:grpSpLocks/>
            </p:cNvGrpSpPr>
            <p:nvPr/>
          </p:nvGrpSpPr>
          <p:grpSpPr bwMode="auto">
            <a:xfrm>
              <a:off x="478" y="3056"/>
              <a:ext cx="1528" cy="320"/>
              <a:chOff x="584" y="2392"/>
              <a:chExt cx="1528" cy="320"/>
            </a:xfrm>
          </p:grpSpPr>
          <p:sp>
            <p:nvSpPr>
              <p:cNvPr id="81967" name="Line 47"/>
              <p:cNvSpPr>
                <a:spLocks noChangeShapeType="1"/>
              </p:cNvSpPr>
              <p:nvPr/>
            </p:nvSpPr>
            <p:spPr bwMode="auto">
              <a:xfrm>
                <a:off x="58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68" name="Line 48"/>
              <p:cNvSpPr>
                <a:spLocks noChangeShapeType="1"/>
              </p:cNvSpPr>
              <p:nvPr/>
            </p:nvSpPr>
            <p:spPr bwMode="auto">
              <a:xfrm>
                <a:off x="68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69" name="Line 49"/>
              <p:cNvSpPr>
                <a:spLocks noChangeShapeType="1"/>
              </p:cNvSpPr>
              <p:nvPr/>
            </p:nvSpPr>
            <p:spPr bwMode="auto">
              <a:xfrm>
                <a:off x="78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0" name="Line 50"/>
              <p:cNvSpPr>
                <a:spLocks noChangeShapeType="1"/>
              </p:cNvSpPr>
              <p:nvPr/>
            </p:nvSpPr>
            <p:spPr bwMode="auto">
              <a:xfrm>
                <a:off x="889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1" name="Line 51"/>
              <p:cNvSpPr>
                <a:spLocks noChangeShapeType="1"/>
              </p:cNvSpPr>
              <p:nvPr/>
            </p:nvSpPr>
            <p:spPr bwMode="auto">
              <a:xfrm>
                <a:off x="991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2" name="Line 52"/>
              <p:cNvSpPr>
                <a:spLocks noChangeShapeType="1"/>
              </p:cNvSpPr>
              <p:nvPr/>
            </p:nvSpPr>
            <p:spPr bwMode="auto">
              <a:xfrm>
                <a:off x="1093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3" name="Line 53"/>
              <p:cNvSpPr>
                <a:spLocks noChangeShapeType="1"/>
              </p:cNvSpPr>
              <p:nvPr/>
            </p:nvSpPr>
            <p:spPr bwMode="auto">
              <a:xfrm>
                <a:off x="119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4" name="Line 54"/>
              <p:cNvSpPr>
                <a:spLocks noChangeShapeType="1"/>
              </p:cNvSpPr>
              <p:nvPr/>
            </p:nvSpPr>
            <p:spPr bwMode="auto">
              <a:xfrm>
                <a:off x="129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5" name="Line 55"/>
              <p:cNvSpPr>
                <a:spLocks noChangeShapeType="1"/>
              </p:cNvSpPr>
              <p:nvPr/>
            </p:nvSpPr>
            <p:spPr bwMode="auto">
              <a:xfrm>
                <a:off x="139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6" name="Line 56"/>
              <p:cNvSpPr>
                <a:spLocks noChangeShapeType="1"/>
              </p:cNvSpPr>
              <p:nvPr/>
            </p:nvSpPr>
            <p:spPr bwMode="auto">
              <a:xfrm>
                <a:off x="150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7" name="Line 57"/>
              <p:cNvSpPr>
                <a:spLocks noChangeShapeType="1"/>
              </p:cNvSpPr>
              <p:nvPr/>
            </p:nvSpPr>
            <p:spPr bwMode="auto">
              <a:xfrm>
                <a:off x="160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8" name="Line 58"/>
              <p:cNvSpPr>
                <a:spLocks noChangeShapeType="1"/>
              </p:cNvSpPr>
              <p:nvPr/>
            </p:nvSpPr>
            <p:spPr bwMode="auto">
              <a:xfrm>
                <a:off x="170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9" name="Line 59"/>
              <p:cNvSpPr>
                <a:spLocks noChangeShapeType="1"/>
              </p:cNvSpPr>
              <p:nvPr/>
            </p:nvSpPr>
            <p:spPr bwMode="auto">
              <a:xfrm>
                <a:off x="1806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80" name="Line 60"/>
              <p:cNvSpPr>
                <a:spLocks noChangeShapeType="1"/>
              </p:cNvSpPr>
              <p:nvPr/>
            </p:nvSpPr>
            <p:spPr bwMode="auto">
              <a:xfrm>
                <a:off x="190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81" name="Line 61"/>
              <p:cNvSpPr>
                <a:spLocks noChangeShapeType="1"/>
              </p:cNvSpPr>
              <p:nvPr/>
            </p:nvSpPr>
            <p:spPr bwMode="auto">
              <a:xfrm>
                <a:off x="201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82" name="Line 62"/>
              <p:cNvSpPr>
                <a:spLocks noChangeShapeType="1"/>
              </p:cNvSpPr>
              <p:nvPr/>
            </p:nvSpPr>
            <p:spPr bwMode="auto">
              <a:xfrm>
                <a:off x="211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1983" name="Rectangle 63"/>
            <p:cNvSpPr>
              <a:spLocks noChangeArrowheads="1"/>
            </p:cNvSpPr>
            <p:nvPr/>
          </p:nvSpPr>
          <p:spPr bwMode="auto">
            <a:xfrm>
              <a:off x="399" y="3106"/>
              <a:ext cx="1685" cy="179"/>
            </a:xfrm>
            <a:prstGeom prst="rect">
              <a:avLst/>
            </a:prstGeom>
            <a:solidFill>
              <a:srgbClr val="FF0066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warp 3 instruction 95</a:t>
              </a:r>
            </a:p>
          </p:txBody>
        </p:sp>
      </p:grpSp>
      <p:grpSp>
        <p:nvGrpSpPr>
          <p:cNvPr id="81984" name="Group 64"/>
          <p:cNvGrpSpPr>
            <a:grpSpLocks/>
          </p:cNvGrpSpPr>
          <p:nvPr/>
        </p:nvGrpSpPr>
        <p:grpSpPr bwMode="auto">
          <a:xfrm>
            <a:off x="838200" y="4503738"/>
            <a:ext cx="2674938" cy="508000"/>
            <a:chOff x="399" y="3528"/>
            <a:chExt cx="1685" cy="320"/>
          </a:xfrm>
        </p:grpSpPr>
        <p:grpSp>
          <p:nvGrpSpPr>
            <p:cNvPr id="81985" name="Group 65"/>
            <p:cNvGrpSpPr>
              <a:grpSpLocks/>
            </p:cNvGrpSpPr>
            <p:nvPr/>
          </p:nvGrpSpPr>
          <p:grpSpPr bwMode="auto">
            <a:xfrm>
              <a:off x="478" y="3528"/>
              <a:ext cx="1528" cy="320"/>
              <a:chOff x="584" y="2392"/>
              <a:chExt cx="1528" cy="320"/>
            </a:xfrm>
          </p:grpSpPr>
          <p:sp>
            <p:nvSpPr>
              <p:cNvPr id="81986" name="Line 66"/>
              <p:cNvSpPr>
                <a:spLocks noChangeShapeType="1"/>
              </p:cNvSpPr>
              <p:nvPr/>
            </p:nvSpPr>
            <p:spPr bwMode="auto">
              <a:xfrm>
                <a:off x="58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87" name="Line 67"/>
              <p:cNvSpPr>
                <a:spLocks noChangeShapeType="1"/>
              </p:cNvSpPr>
              <p:nvPr/>
            </p:nvSpPr>
            <p:spPr bwMode="auto">
              <a:xfrm>
                <a:off x="68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88" name="Line 68"/>
              <p:cNvSpPr>
                <a:spLocks noChangeShapeType="1"/>
              </p:cNvSpPr>
              <p:nvPr/>
            </p:nvSpPr>
            <p:spPr bwMode="auto">
              <a:xfrm>
                <a:off x="78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89" name="Line 69"/>
              <p:cNvSpPr>
                <a:spLocks noChangeShapeType="1"/>
              </p:cNvSpPr>
              <p:nvPr/>
            </p:nvSpPr>
            <p:spPr bwMode="auto">
              <a:xfrm>
                <a:off x="889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0" name="Line 70"/>
              <p:cNvSpPr>
                <a:spLocks noChangeShapeType="1"/>
              </p:cNvSpPr>
              <p:nvPr/>
            </p:nvSpPr>
            <p:spPr bwMode="auto">
              <a:xfrm>
                <a:off x="991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1" name="Line 71"/>
              <p:cNvSpPr>
                <a:spLocks noChangeShapeType="1"/>
              </p:cNvSpPr>
              <p:nvPr/>
            </p:nvSpPr>
            <p:spPr bwMode="auto">
              <a:xfrm>
                <a:off x="1093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2" name="Line 72"/>
              <p:cNvSpPr>
                <a:spLocks noChangeShapeType="1"/>
              </p:cNvSpPr>
              <p:nvPr/>
            </p:nvSpPr>
            <p:spPr bwMode="auto">
              <a:xfrm>
                <a:off x="119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3" name="Line 73"/>
              <p:cNvSpPr>
                <a:spLocks noChangeShapeType="1"/>
              </p:cNvSpPr>
              <p:nvPr/>
            </p:nvSpPr>
            <p:spPr bwMode="auto">
              <a:xfrm>
                <a:off x="129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4" name="Line 74"/>
              <p:cNvSpPr>
                <a:spLocks noChangeShapeType="1"/>
              </p:cNvSpPr>
              <p:nvPr/>
            </p:nvSpPr>
            <p:spPr bwMode="auto">
              <a:xfrm>
                <a:off x="139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5" name="Line 75"/>
              <p:cNvSpPr>
                <a:spLocks noChangeShapeType="1"/>
              </p:cNvSpPr>
              <p:nvPr/>
            </p:nvSpPr>
            <p:spPr bwMode="auto">
              <a:xfrm>
                <a:off x="150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6" name="Line 76"/>
              <p:cNvSpPr>
                <a:spLocks noChangeShapeType="1"/>
              </p:cNvSpPr>
              <p:nvPr/>
            </p:nvSpPr>
            <p:spPr bwMode="auto">
              <a:xfrm>
                <a:off x="160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7" name="Line 77"/>
              <p:cNvSpPr>
                <a:spLocks noChangeShapeType="1"/>
              </p:cNvSpPr>
              <p:nvPr/>
            </p:nvSpPr>
            <p:spPr bwMode="auto">
              <a:xfrm>
                <a:off x="170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8" name="Line 78"/>
              <p:cNvSpPr>
                <a:spLocks noChangeShapeType="1"/>
              </p:cNvSpPr>
              <p:nvPr/>
            </p:nvSpPr>
            <p:spPr bwMode="auto">
              <a:xfrm>
                <a:off x="1806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9" name="Line 79"/>
              <p:cNvSpPr>
                <a:spLocks noChangeShapeType="1"/>
              </p:cNvSpPr>
              <p:nvPr/>
            </p:nvSpPr>
            <p:spPr bwMode="auto">
              <a:xfrm>
                <a:off x="190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00" name="Line 80"/>
              <p:cNvSpPr>
                <a:spLocks noChangeShapeType="1"/>
              </p:cNvSpPr>
              <p:nvPr/>
            </p:nvSpPr>
            <p:spPr bwMode="auto">
              <a:xfrm>
                <a:off x="201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01" name="Line 81"/>
              <p:cNvSpPr>
                <a:spLocks noChangeShapeType="1"/>
              </p:cNvSpPr>
              <p:nvPr/>
            </p:nvSpPr>
            <p:spPr bwMode="auto">
              <a:xfrm>
                <a:off x="211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002" name="Rectangle 82"/>
            <p:cNvSpPr>
              <a:spLocks noChangeArrowheads="1"/>
            </p:cNvSpPr>
            <p:nvPr/>
          </p:nvSpPr>
          <p:spPr bwMode="auto">
            <a:xfrm>
              <a:off x="399" y="3580"/>
              <a:ext cx="1685" cy="179"/>
            </a:xfrm>
            <a:prstGeom prst="rect">
              <a:avLst/>
            </a:prstGeom>
            <a:solidFill>
              <a:srgbClr val="008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warp 8 instruction 12</a:t>
              </a:r>
            </a:p>
          </p:txBody>
        </p:sp>
      </p:grpSp>
      <p:sp>
        <p:nvSpPr>
          <p:cNvPr id="82003" name="Line 83"/>
          <p:cNvSpPr>
            <a:spLocks noChangeShapeType="1"/>
          </p:cNvSpPr>
          <p:nvPr/>
        </p:nvSpPr>
        <p:spPr bwMode="auto">
          <a:xfrm>
            <a:off x="2176463" y="2182813"/>
            <a:ext cx="0" cy="368300"/>
          </a:xfrm>
          <a:prstGeom prst="line">
            <a:avLst/>
          </a:prstGeom>
          <a:noFill/>
          <a:ln w="127000">
            <a:solidFill>
              <a:schemeClr val="folHlink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2004" name="Rectangle 84"/>
          <p:cNvSpPr>
            <a:spLocks noChangeArrowheads="1"/>
          </p:cNvSpPr>
          <p:nvPr/>
        </p:nvSpPr>
        <p:spPr bwMode="auto">
          <a:xfrm>
            <a:off x="838200" y="4349750"/>
            <a:ext cx="2674938" cy="555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30000"/>
              </a:lnSpc>
              <a:spcBef>
                <a:spcPct val="10000"/>
              </a:spcBef>
            </a:pPr>
            <a:r>
              <a:rPr lang="en-US" b="1"/>
              <a:t>.</a:t>
            </a:r>
            <a:br>
              <a:rPr lang="en-US" b="1"/>
            </a:br>
            <a:r>
              <a:rPr lang="en-US" b="1"/>
              <a:t>.</a:t>
            </a:r>
            <a:br>
              <a:rPr lang="en-US" b="1"/>
            </a:br>
            <a:r>
              <a:rPr lang="en-US" b="1"/>
              <a:t>.</a:t>
            </a:r>
          </a:p>
        </p:txBody>
      </p:sp>
      <p:sp>
        <p:nvSpPr>
          <p:cNvPr id="82005" name="Text Box 85"/>
          <p:cNvSpPr txBox="1">
            <a:spLocks noChangeArrowheads="1"/>
          </p:cNvSpPr>
          <p:nvPr/>
        </p:nvSpPr>
        <p:spPr bwMode="auto">
          <a:xfrm>
            <a:off x="228600" y="2292350"/>
            <a:ext cx="654050" cy="325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85000"/>
              </a:lnSpc>
              <a:spcBef>
                <a:spcPct val="10000"/>
              </a:spcBef>
            </a:pPr>
            <a:r>
              <a:rPr lang="en-US" b="1"/>
              <a:t>time</a:t>
            </a:r>
          </a:p>
        </p:txBody>
      </p:sp>
      <p:grpSp>
        <p:nvGrpSpPr>
          <p:cNvPr id="82006" name="Group 86"/>
          <p:cNvGrpSpPr>
            <a:grpSpLocks/>
          </p:cNvGrpSpPr>
          <p:nvPr/>
        </p:nvGrpSpPr>
        <p:grpSpPr bwMode="auto">
          <a:xfrm>
            <a:off x="838200" y="5084763"/>
            <a:ext cx="2674938" cy="508000"/>
            <a:chOff x="399" y="3856"/>
            <a:chExt cx="1685" cy="320"/>
          </a:xfrm>
        </p:grpSpPr>
        <p:grpSp>
          <p:nvGrpSpPr>
            <p:cNvPr id="82007" name="Group 87"/>
            <p:cNvGrpSpPr>
              <a:grpSpLocks/>
            </p:cNvGrpSpPr>
            <p:nvPr/>
          </p:nvGrpSpPr>
          <p:grpSpPr bwMode="auto">
            <a:xfrm>
              <a:off x="478" y="3856"/>
              <a:ext cx="1528" cy="320"/>
              <a:chOff x="584" y="2392"/>
              <a:chExt cx="1528" cy="320"/>
            </a:xfrm>
          </p:grpSpPr>
          <p:sp>
            <p:nvSpPr>
              <p:cNvPr id="82008" name="Line 88"/>
              <p:cNvSpPr>
                <a:spLocks noChangeShapeType="1"/>
              </p:cNvSpPr>
              <p:nvPr/>
            </p:nvSpPr>
            <p:spPr bwMode="auto">
              <a:xfrm>
                <a:off x="58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09" name="Line 89"/>
              <p:cNvSpPr>
                <a:spLocks noChangeShapeType="1"/>
              </p:cNvSpPr>
              <p:nvPr/>
            </p:nvSpPr>
            <p:spPr bwMode="auto">
              <a:xfrm>
                <a:off x="68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0" name="Line 90"/>
              <p:cNvSpPr>
                <a:spLocks noChangeShapeType="1"/>
              </p:cNvSpPr>
              <p:nvPr/>
            </p:nvSpPr>
            <p:spPr bwMode="auto">
              <a:xfrm>
                <a:off x="78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1" name="Line 91"/>
              <p:cNvSpPr>
                <a:spLocks noChangeShapeType="1"/>
              </p:cNvSpPr>
              <p:nvPr/>
            </p:nvSpPr>
            <p:spPr bwMode="auto">
              <a:xfrm>
                <a:off x="889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2" name="Line 92"/>
              <p:cNvSpPr>
                <a:spLocks noChangeShapeType="1"/>
              </p:cNvSpPr>
              <p:nvPr/>
            </p:nvSpPr>
            <p:spPr bwMode="auto">
              <a:xfrm>
                <a:off x="991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3" name="Line 93"/>
              <p:cNvSpPr>
                <a:spLocks noChangeShapeType="1"/>
              </p:cNvSpPr>
              <p:nvPr/>
            </p:nvSpPr>
            <p:spPr bwMode="auto">
              <a:xfrm>
                <a:off x="1093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4" name="Line 94"/>
              <p:cNvSpPr>
                <a:spLocks noChangeShapeType="1"/>
              </p:cNvSpPr>
              <p:nvPr/>
            </p:nvSpPr>
            <p:spPr bwMode="auto">
              <a:xfrm>
                <a:off x="1195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5" name="Line 95"/>
              <p:cNvSpPr>
                <a:spLocks noChangeShapeType="1"/>
              </p:cNvSpPr>
              <p:nvPr/>
            </p:nvSpPr>
            <p:spPr bwMode="auto">
              <a:xfrm>
                <a:off x="1297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6" name="Line 96"/>
              <p:cNvSpPr>
                <a:spLocks noChangeShapeType="1"/>
              </p:cNvSpPr>
              <p:nvPr/>
            </p:nvSpPr>
            <p:spPr bwMode="auto">
              <a:xfrm>
                <a:off x="139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7" name="Line 97"/>
              <p:cNvSpPr>
                <a:spLocks noChangeShapeType="1"/>
              </p:cNvSpPr>
              <p:nvPr/>
            </p:nvSpPr>
            <p:spPr bwMode="auto">
              <a:xfrm>
                <a:off x="150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8" name="Line 98"/>
              <p:cNvSpPr>
                <a:spLocks noChangeShapeType="1"/>
              </p:cNvSpPr>
              <p:nvPr/>
            </p:nvSpPr>
            <p:spPr bwMode="auto">
              <a:xfrm>
                <a:off x="160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19" name="Line 99"/>
              <p:cNvSpPr>
                <a:spLocks noChangeShapeType="1"/>
              </p:cNvSpPr>
              <p:nvPr/>
            </p:nvSpPr>
            <p:spPr bwMode="auto">
              <a:xfrm>
                <a:off x="1704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20" name="Line 100"/>
              <p:cNvSpPr>
                <a:spLocks noChangeShapeType="1"/>
              </p:cNvSpPr>
              <p:nvPr/>
            </p:nvSpPr>
            <p:spPr bwMode="auto">
              <a:xfrm>
                <a:off x="1806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21" name="Line 101"/>
              <p:cNvSpPr>
                <a:spLocks noChangeShapeType="1"/>
              </p:cNvSpPr>
              <p:nvPr/>
            </p:nvSpPr>
            <p:spPr bwMode="auto">
              <a:xfrm>
                <a:off x="1908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22" name="Line 102"/>
              <p:cNvSpPr>
                <a:spLocks noChangeShapeType="1"/>
              </p:cNvSpPr>
              <p:nvPr/>
            </p:nvSpPr>
            <p:spPr bwMode="auto">
              <a:xfrm>
                <a:off x="2010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23" name="Line 103"/>
              <p:cNvSpPr>
                <a:spLocks noChangeShapeType="1"/>
              </p:cNvSpPr>
              <p:nvPr/>
            </p:nvSpPr>
            <p:spPr bwMode="auto">
              <a:xfrm>
                <a:off x="2112" y="2392"/>
                <a:ext cx="0" cy="3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lg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024" name="Rectangle 104"/>
            <p:cNvSpPr>
              <a:spLocks noChangeArrowheads="1"/>
            </p:cNvSpPr>
            <p:nvPr/>
          </p:nvSpPr>
          <p:spPr bwMode="auto">
            <a:xfrm>
              <a:off x="399" y="3902"/>
              <a:ext cx="1685" cy="179"/>
            </a:xfrm>
            <a:prstGeom prst="rect">
              <a:avLst/>
            </a:prstGeom>
            <a:solidFill>
              <a:srgbClr val="FF0066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5000"/>
                </a:lnSpc>
                <a:spcBef>
                  <a:spcPct val="10000"/>
                </a:spcBef>
              </a:pPr>
              <a:r>
                <a:rPr lang="en-US" b="1"/>
                <a:t>warp 3 instruction 96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406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How many warps are there?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If 3 blocks are assigned to an SM and </a:t>
            </a:r>
            <a:endParaRPr lang="en-US" sz="2800" dirty="0" smtClean="0"/>
          </a:p>
          <a:p>
            <a:r>
              <a:rPr lang="en-US" sz="2800" dirty="0" smtClean="0"/>
              <a:t>each </a:t>
            </a:r>
            <a:r>
              <a:rPr lang="en-US" sz="2800" dirty="0"/>
              <a:t>Block has 256 threads, </a:t>
            </a:r>
            <a:endParaRPr lang="en-US" sz="2800" dirty="0" smtClean="0"/>
          </a:p>
          <a:p>
            <a:r>
              <a:rPr lang="en-US" sz="2800" dirty="0" smtClean="0"/>
              <a:t>how </a:t>
            </a:r>
            <a:r>
              <a:rPr lang="en-US" sz="2800" dirty="0"/>
              <a:t>many Warps are there in an SM</a:t>
            </a:r>
            <a:r>
              <a:rPr lang="en-US" sz="2800" dirty="0" smtClean="0"/>
              <a:t>?</a:t>
            </a:r>
          </a:p>
          <a:p>
            <a:endParaRPr lang="en-US" sz="2800" dirty="0"/>
          </a:p>
          <a:p>
            <a:pPr lvl="1"/>
            <a:r>
              <a:rPr lang="en-US" sz="2400" dirty="0"/>
              <a:t>Each Block is divided into 256/32 = 8 Warps</a:t>
            </a:r>
          </a:p>
          <a:p>
            <a:pPr lvl="1"/>
            <a:r>
              <a:rPr lang="en-US" sz="2400" dirty="0"/>
              <a:t>There are 8 * 3 = 24 Warps </a:t>
            </a:r>
          </a:p>
          <a:p>
            <a:pPr lvl="1"/>
            <a:r>
              <a:rPr lang="en-US" sz="2400" dirty="0"/>
              <a:t>At any point in time, only one of the 24 Warps will be selected for instruction fetch and execution</a:t>
            </a:r>
            <a:r>
              <a:rPr lang="en-US" sz="2400" dirty="0" smtClean="0"/>
              <a:t>.</a:t>
            </a:r>
          </a:p>
          <a:p>
            <a:pPr lvl="2"/>
            <a:r>
              <a:rPr lang="en-US" sz="2000" dirty="0" smtClean="0"/>
              <a:t>More on this later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67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Warp Scheduling Ramifications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10000"/>
              </a:spcBef>
            </a:pPr>
            <a:r>
              <a:rPr lang="en-US" sz="2800" dirty="0"/>
              <a:t>If one global memory access is needed for </a:t>
            </a:r>
            <a:r>
              <a:rPr lang="en-US" sz="2800" b="1" dirty="0"/>
              <a:t>every 4 instructions</a:t>
            </a:r>
          </a:p>
          <a:p>
            <a:pPr lvl="1">
              <a:spcBef>
                <a:spcPct val="10000"/>
              </a:spcBef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 minimal of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25 Warps </a:t>
            </a: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are needed to fully tolerate a 200-cycle memory latency</a:t>
            </a:r>
          </a:p>
          <a:p>
            <a:r>
              <a:rPr lang="en-US" dirty="0"/>
              <a:t>Why?</a:t>
            </a:r>
          </a:p>
          <a:p>
            <a:pPr lvl="1"/>
            <a:r>
              <a:rPr lang="en-US" dirty="0"/>
              <a:t>Need to hide 200 cycles every four instructions</a:t>
            </a:r>
          </a:p>
          <a:p>
            <a:pPr lvl="1"/>
            <a:r>
              <a:rPr lang="en-US" dirty="0"/>
              <a:t>Every Warp occupies </a:t>
            </a:r>
            <a:r>
              <a:rPr lang="en-US" dirty="0" smtClean="0"/>
              <a:t>2 </a:t>
            </a:r>
            <a:r>
              <a:rPr lang="en-US" dirty="0"/>
              <a:t>cycles during which the same instruction executes</a:t>
            </a:r>
          </a:p>
          <a:p>
            <a:pPr lvl="1"/>
            <a:r>
              <a:rPr lang="en-US" dirty="0"/>
              <a:t>Every 4 </a:t>
            </a:r>
            <a:r>
              <a:rPr lang="en-US" dirty="0" err="1"/>
              <a:t>insts</a:t>
            </a:r>
            <a:r>
              <a:rPr lang="en-US" dirty="0"/>
              <a:t> a thread stalls</a:t>
            </a:r>
          </a:p>
          <a:p>
            <a:pPr lvl="1"/>
            <a:r>
              <a:rPr lang="en-US" dirty="0"/>
              <a:t>Every </a:t>
            </a:r>
            <a:r>
              <a:rPr lang="en-US" dirty="0" smtClean="0"/>
              <a:t>8 </a:t>
            </a:r>
            <a:r>
              <a:rPr lang="en-US" dirty="0"/>
              <a:t>cycles a thread stalls</a:t>
            </a:r>
          </a:p>
          <a:p>
            <a:pPr lvl="1"/>
            <a:r>
              <a:rPr lang="en-US" dirty="0" smtClean="0"/>
              <a:t>200/8 =25 </a:t>
            </a:r>
            <a:r>
              <a:rPr lang="en-US" dirty="0"/>
              <a:t>or at least </a:t>
            </a:r>
            <a:r>
              <a:rPr lang="en-US" dirty="0" smtClean="0"/>
              <a:t>25 </a:t>
            </a:r>
            <a:r>
              <a:rPr lang="en-US" dirty="0"/>
              <a:t>warps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9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Granularity </a:t>
            </a:r>
            <a:r>
              <a:rPr lang="en-US" sz="2400" dirty="0" smtClean="0"/>
              <a:t>Considerations: Block &amp; Thread limits per SM</a:t>
            </a:r>
            <a:endParaRPr lang="en-US" sz="2400" dirty="0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457200"/>
            <a:ext cx="9144000" cy="5715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For Matrix </a:t>
            </a:r>
            <a:r>
              <a:rPr lang="en-US" sz="2800" dirty="0" smtClean="0"/>
              <a:t>Multiplication or any 2D-type of computation, </a:t>
            </a:r>
            <a:r>
              <a:rPr lang="en-US" sz="2800" dirty="0"/>
              <a:t>should I use 8X8, 16X16 or 32X32 tiles?</a:t>
            </a:r>
          </a:p>
          <a:p>
            <a:pPr lvl="1">
              <a:lnSpc>
                <a:spcPct val="90000"/>
              </a:lnSpc>
            </a:pP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b="1" dirty="0"/>
              <a:t>For 8X8</a:t>
            </a:r>
            <a:r>
              <a:rPr lang="en-US" sz="2400" dirty="0"/>
              <a:t>, we have 64 threads per Block. </a:t>
            </a:r>
            <a:endParaRPr lang="en-US" sz="2400" dirty="0" smtClean="0"/>
          </a:p>
          <a:p>
            <a:pPr lvl="2">
              <a:lnSpc>
                <a:spcPct val="90000"/>
              </a:lnSpc>
            </a:pPr>
            <a:r>
              <a:rPr lang="en-US" sz="2000" dirty="0" smtClean="0"/>
              <a:t>Thread/SM limit = 1536</a:t>
            </a:r>
            <a:r>
              <a:rPr lang="en-US" sz="2000" dirty="0" smtClean="0">
                <a:sym typeface="Wingdings" pitchFamily="2" charset="2"/>
              </a:rPr>
              <a:t> up to</a:t>
            </a:r>
            <a:r>
              <a:rPr lang="en-US" sz="2000" dirty="0" smtClean="0"/>
              <a:t> 24 </a:t>
            </a:r>
            <a:r>
              <a:rPr lang="en-US" sz="2000" dirty="0"/>
              <a:t>Blocks. </a:t>
            </a:r>
            <a:endParaRPr lang="en-US" sz="2000" dirty="0" smtClean="0"/>
          </a:p>
          <a:p>
            <a:pPr lvl="2">
              <a:lnSpc>
                <a:spcPct val="90000"/>
              </a:lnSpc>
            </a:pPr>
            <a:r>
              <a:rPr lang="en-US" sz="2000" dirty="0" smtClean="0"/>
              <a:t>Blocks/SM limit = 8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/>
              <a:t>only </a:t>
            </a:r>
            <a:r>
              <a:rPr lang="en-US" sz="2000" dirty="0">
                <a:solidFill>
                  <a:srgbClr val="FF0000"/>
                </a:solidFill>
              </a:rPr>
              <a:t>512 threads </a:t>
            </a:r>
            <a:r>
              <a:rPr lang="en-US" sz="2000" dirty="0"/>
              <a:t>will go into each </a:t>
            </a:r>
            <a:r>
              <a:rPr lang="en-US" sz="2000" dirty="0" smtClean="0"/>
              <a:t>SM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b="1" dirty="0"/>
              <a:t>For 16X16</a:t>
            </a:r>
            <a:r>
              <a:rPr lang="en-US" sz="2400" dirty="0"/>
              <a:t>, we have 256 threads per Block. </a:t>
            </a:r>
            <a:endParaRPr lang="en-US" sz="2400" dirty="0" smtClean="0"/>
          </a:p>
          <a:p>
            <a:pPr lvl="2">
              <a:lnSpc>
                <a:spcPct val="90000"/>
              </a:lnSpc>
            </a:pPr>
            <a:r>
              <a:rPr lang="en-US" sz="2000" dirty="0" smtClean="0"/>
              <a:t>Thread/SM limit = 1536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/>
              <a:t>up </a:t>
            </a:r>
            <a:r>
              <a:rPr lang="en-US" sz="2000" dirty="0"/>
              <a:t>to </a:t>
            </a:r>
            <a:r>
              <a:rPr lang="en-US" sz="2000" dirty="0" smtClean="0"/>
              <a:t>6 Blocks.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Blocks/SM limit = 8 </a:t>
            </a:r>
            <a:r>
              <a:rPr lang="en-US" sz="2000" dirty="0" smtClean="0">
                <a:sym typeface="Wingdings" pitchFamily="2" charset="2"/>
              </a:rPr>
              <a:t>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full </a:t>
            </a:r>
            <a:r>
              <a:rPr lang="en-US" sz="2000" dirty="0">
                <a:solidFill>
                  <a:srgbClr val="FF0000"/>
                </a:solidFill>
              </a:rPr>
              <a:t>capacity </a:t>
            </a:r>
            <a:r>
              <a:rPr lang="en-US" sz="2000" dirty="0"/>
              <a:t>unless other resource considerations overrule</a:t>
            </a:r>
            <a:r>
              <a:rPr lang="en-US" sz="2000" dirty="0" smtClean="0"/>
              <a:t>.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b="1" dirty="0" smtClean="0"/>
              <a:t>For </a:t>
            </a:r>
            <a:r>
              <a:rPr lang="en-US" sz="2400" b="1" dirty="0"/>
              <a:t>32X32</a:t>
            </a:r>
            <a:r>
              <a:rPr lang="en-US" sz="2400" dirty="0"/>
              <a:t>, we have 1024 threads per Block. </a:t>
            </a:r>
            <a:endParaRPr lang="en-US" sz="2400" dirty="0" smtClean="0"/>
          </a:p>
          <a:p>
            <a:pPr lvl="2">
              <a:lnSpc>
                <a:spcPct val="90000"/>
              </a:lnSpc>
            </a:pPr>
            <a:r>
              <a:rPr lang="en-US" sz="2000" dirty="0" smtClean="0"/>
              <a:t>Thread/SM limit = 1536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/>
              <a:t>up to 1 Block.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Blocks/SM limit = 8 </a:t>
            </a:r>
            <a:r>
              <a:rPr lang="en-US" sz="2000" dirty="0" smtClean="0">
                <a:sym typeface="Wingdings" pitchFamily="2" charset="2"/>
              </a:rPr>
              <a:t></a:t>
            </a:r>
            <a:r>
              <a:rPr lang="en-US" sz="2000" dirty="0" smtClean="0"/>
              <a:t> Only </a:t>
            </a:r>
            <a:r>
              <a:rPr lang="en-US" sz="2000" dirty="0" smtClean="0">
                <a:solidFill>
                  <a:srgbClr val="FF0000"/>
                </a:solidFill>
              </a:rPr>
              <a:t>1024 threads </a:t>
            </a:r>
            <a:r>
              <a:rPr lang="en-US" sz="2000" dirty="0" smtClean="0"/>
              <a:t>will go to each SM</a:t>
            </a:r>
          </a:p>
          <a:p>
            <a:pPr lvl="1">
              <a:lnSpc>
                <a:spcPct val="90000"/>
              </a:lnSpc>
            </a:pPr>
            <a:r>
              <a:rPr lang="en-US" sz="2400" b="1" dirty="0" smtClean="0"/>
              <a:t>For 64x64</a:t>
            </a:r>
            <a:r>
              <a:rPr lang="en-US" sz="2400" dirty="0" smtClean="0"/>
              <a:t>, we have 4096 threads per Block. 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Thread/block limit = 1024 </a:t>
            </a:r>
            <a:r>
              <a:rPr lang="en-US" sz="2000" dirty="0" smtClean="0">
                <a:sym typeface="Wingdings" pitchFamily="2" charset="2"/>
              </a:rPr>
              <a:t>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Not </a:t>
            </a:r>
            <a:r>
              <a:rPr lang="en-US" sz="2000" dirty="0">
                <a:solidFill>
                  <a:srgbClr val="FF0000"/>
                </a:solidFill>
              </a:rPr>
              <a:t>even one </a:t>
            </a:r>
            <a:r>
              <a:rPr lang="en-US" sz="2000" dirty="0"/>
              <a:t>can fit into an SM. 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9766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a thread know which pixel to process?</a:t>
            </a:r>
            <a:endParaRPr lang="en-US" dirty="0"/>
          </a:p>
        </p:txBody>
      </p:sp>
      <p:grpSp>
        <p:nvGrpSpPr>
          <p:cNvPr id="3" name="Content Placeholder 3"/>
          <p:cNvGrpSpPr>
            <a:grpSpLocks noGrp="1"/>
          </p:cNvGrpSpPr>
          <p:nvPr/>
        </p:nvGrpSpPr>
        <p:grpSpPr>
          <a:xfrm>
            <a:off x="3048000" y="1600200"/>
            <a:ext cx="5562600" cy="3810000"/>
            <a:chOff x="2438400" y="2590800"/>
            <a:chExt cx="4289042" cy="3581400"/>
          </a:xfrm>
        </p:grpSpPr>
        <p:pic>
          <p:nvPicPr>
            <p:cNvPr id="5" name="Picture 3" descr="G:\Users\bongo\Desktop\200711062036-2707 - Copy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38400" y="2590800"/>
              <a:ext cx="4289042" cy="3581400"/>
            </a:xfrm>
            <a:prstGeom prst="rect">
              <a:avLst/>
            </a:prstGeom>
            <a:noFill/>
          </p:spPr>
        </p:pic>
        <p:grpSp>
          <p:nvGrpSpPr>
            <p:cNvPr id="4" name="Group 397"/>
            <p:cNvGrpSpPr/>
            <p:nvPr/>
          </p:nvGrpSpPr>
          <p:grpSpPr>
            <a:xfrm>
              <a:off x="2438400" y="2590800"/>
              <a:ext cx="4267200" cy="3581400"/>
              <a:chOff x="2438400" y="2590800"/>
              <a:chExt cx="4267200" cy="3581400"/>
            </a:xfrm>
          </p:grpSpPr>
          <p:sp>
            <p:nvSpPr>
              <p:cNvPr id="7" name="Rectangle 3"/>
              <p:cNvSpPr/>
              <p:nvPr/>
            </p:nvSpPr>
            <p:spPr bwMode="auto">
              <a:xfrm>
                <a:off x="2438400" y="2590800"/>
                <a:ext cx="42672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30480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42672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5486400" y="2590800"/>
                <a:ext cx="609600" cy="3581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auto">
              <a:xfrm>
                <a:off x="2438400" y="32004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2438400" y="44196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2438400" y="5562600"/>
                <a:ext cx="4267200" cy="6096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grpSp>
            <p:nvGrpSpPr>
              <p:cNvPr id="6" name="Group 127"/>
              <p:cNvGrpSpPr/>
              <p:nvPr/>
            </p:nvGrpSpPr>
            <p:grpSpPr>
              <a:xfrm>
                <a:off x="24384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4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93" name="Rectangle 39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4" name="Rectangle 39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5" name="Rectangle 39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6" name="Rectangle 39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7" name="Rectangle 39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8" name="Rectangle 39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9" name="Rectangle 6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00" name="Rectangle 6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5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85" name="Rectangle 38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6" name="Rectangle 38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7" name="Rectangle 38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8" name="Rectangle 38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9" name="Rectangle 38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0" name="Rectangle 38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1" name="Rectangle 39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2" name="Rectangle 39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6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77" name="Rectangle 37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8" name="Rectangle 37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9" name="Rectangle 37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0" name="Rectangle 37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1" name="Rectangle 38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2" name="Rectangle 38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3" name="Rectangle 38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4" name="Rectangle 38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7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69" name="Rectangle 36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0" name="Rectangle 36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1" name="Rectangle 37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2" name="Rectangle 37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3" name="Rectangle 37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4" name="Rectangle 37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5" name="Rectangle 37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76" name="Rectangle 37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61" name="Rectangle 25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2" name="Rectangle 26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3" name="Rectangle 27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4" name="Rectangle 28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5" name="Rectangle 29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6" name="Rectangle 30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7" name="Rectangle 36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8" name="Rectangle 36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9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53" name="Rectangle 17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4" name="Rectangle 1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5" name="Rectangle 1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6" name="Rectangle 2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7" name="Rectangle 2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8" name="Rectangle 2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9" name="Rectangle 2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0" name="Rectangle 24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20" name="Group 128"/>
              <p:cNvGrpSpPr/>
              <p:nvPr/>
            </p:nvGrpSpPr>
            <p:grpSpPr>
              <a:xfrm>
                <a:off x="30480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3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39" name="Rectangle 33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0" name="Rectangle 33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1" name="Rectangle 34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2" name="Rectangle 34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3" name="Rectangle 34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4" name="Rectangle 34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5" name="Rectangle 34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6" name="Rectangle 34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31" name="Rectangle 33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2" name="Rectangle 33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3" name="Rectangle 33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4" name="Rectangle 33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5" name="Rectangle 33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6" name="Rectangle 33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7" name="Rectangle 33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8" name="Rectangle 33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5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23" name="Rectangle 32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4" name="Rectangle 32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5" name="Rectangle 32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6" name="Rectangle 32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7" name="Rectangle 32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8" name="Rectangle 32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9" name="Rectangle 32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0" name="Rectangle 32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6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15" name="Rectangle 31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6" name="Rectangle 31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7" name="Rectangle 31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8" name="Rectangle 31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9" name="Rectangle 31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0" name="Rectangle 31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1" name="Rectangle 32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2" name="Rectangle 32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7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07" name="Rectangle 30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8" name="Rectangle 30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9" name="Rectangle 30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0" name="Rectangle 30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1" name="Rectangle 31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2" name="Rectangle 31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3" name="Rectangle 31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4" name="Rectangle 31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8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99" name="Rectangle 29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0" name="Rectangle 29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1" name="Rectangle 7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2" name="Rectangle 7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3" name="Rectangle 7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4" name="Rectangle 7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5" name="Rectangle 7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6" name="Rectangle 7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77" name="Group 293"/>
              <p:cNvGrpSpPr/>
              <p:nvPr/>
            </p:nvGrpSpPr>
            <p:grpSpPr>
              <a:xfrm>
                <a:off x="36576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78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85" name="Rectangle 28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6" name="Rectangle 28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7" name="Rectangle 28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8" name="Rectangle 28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9" name="Rectangle 28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0" name="Rectangle 28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1" name="Rectangle 29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92" name="Rectangle 29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79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77" name="Rectangle 27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8" name="Rectangle 27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9" name="Rectangle 27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0" name="Rectangle 27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1" name="Rectangle 28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2" name="Rectangle 28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3" name="Rectangle 28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84" name="Rectangle 28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80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69" name="Rectangle 26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0" name="Rectangle 26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1" name="Rectangle 27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2" name="Rectangle 27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3" name="Rectangle 27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4" name="Rectangle 27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5" name="Rectangle 27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76" name="Rectangle 27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81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61" name="Rectangle 26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2" name="Rectangle 26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3" name="Rectangle 26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4" name="Rectangle 26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5" name="Rectangle 26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6" name="Rectangle 26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7" name="Rectangle 26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8" name="Rectangle 26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82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53" name="Rectangle 25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4" name="Rectangle 25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5" name="Rectangle 25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6" name="Rectangle 25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7" name="Rectangle 25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8" name="Rectangle 25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9" name="Rectangle 25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60" name="Rectangle 25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1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45" name="Rectangle 24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6" name="Rectangle 128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7" name="Rectangle 129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8" name="Rectangle 130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49" name="Rectangle 131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0" name="Rectangle 132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1" name="Rectangle 133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52" name="Rectangle 25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32" name="Group 348"/>
              <p:cNvGrpSpPr/>
              <p:nvPr/>
            </p:nvGrpSpPr>
            <p:grpSpPr>
              <a:xfrm>
                <a:off x="42672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33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31" name="Rectangle 23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2" name="Rectangle 23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3" name="Rectangle 23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4" name="Rectangle 23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5" name="Rectangle 23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6" name="Rectangle 23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7" name="Rectangle 23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8" name="Rectangle 23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4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23" name="Rectangle 22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4" name="Rectangle 22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5" name="Rectangle 22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6" name="Rectangle 22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7" name="Rectangle 22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8" name="Rectangle 22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9" name="Rectangle 22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30" name="Rectangle 22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5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15" name="Rectangle 21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6" name="Rectangle 21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7" name="Rectangle 21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8" name="Rectangle 21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9" name="Rectangle 21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0" name="Rectangle 21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1" name="Rectangle 22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22" name="Rectangle 22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36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07" name="Rectangle 20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8" name="Rectangle 20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9" name="Rectangle 20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0" name="Rectangle 20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1" name="Rectangle 21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2" name="Rectangle 21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3" name="Rectangle 21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14" name="Rectangle 21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5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99" name="Rectangle 19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0" name="Rectangle 19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1" name="Rectangle 20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2" name="Rectangle 20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3" name="Rectangle 20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4" name="Rectangle 20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5" name="Rectangle 20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206" name="Rectangle 20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6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91" name="Rectangle 18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2" name="Rectangle 18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3" name="Rectangle 18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4" name="Rectangle 18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5" name="Rectangle 18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6" name="Rectangle 18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7" name="Rectangle 19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98" name="Rectangle 19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187" name="Group 403"/>
              <p:cNvGrpSpPr/>
              <p:nvPr/>
            </p:nvGrpSpPr>
            <p:grpSpPr>
              <a:xfrm>
                <a:off x="48768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188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77" name="Rectangle 17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8" name="Rectangle 17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9" name="Rectangle 17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0" name="Rectangle 17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1" name="Rectangle 18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2" name="Rectangle 18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3" name="Rectangle 18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84" name="Rectangle 18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89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69" name="Rectangle 16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0" name="Rectangle 16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1" name="Rectangle 17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2" name="Rectangle 17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3" name="Rectangle 17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4" name="Rectangle 17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5" name="Rectangle 17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76" name="Rectangle 17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190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61" name="Rectangle 16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2" name="Rectangle 16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3" name="Rectangle 16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4" name="Rectangle 16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5" name="Rectangle 16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6" name="Rectangle 16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7" name="Rectangle 16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8" name="Rectangle 16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39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53" name="Rectangle 15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4" name="Rectangle 15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5" name="Rectangle 15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6" name="Rectangle 15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7" name="Rectangle 15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8" name="Rectangle 15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9" name="Rectangle 15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60" name="Rectangle 15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0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45" name="Rectangle 14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6" name="Rectangle 14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7" name="Rectangle 14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8" name="Rectangle 14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9" name="Rectangle 14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0" name="Rectangle 14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1" name="Rectangle 15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52" name="Rectangle 15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1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37" name="Rectangle 13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8" name="Rectangle 13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9" name="Rectangle 13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0" name="Rectangle 13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1" name="Rectangle 14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2" name="Rectangle 14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3" name="Rectangle 14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44" name="Rectangle 14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242" name="Group 458"/>
              <p:cNvGrpSpPr/>
              <p:nvPr/>
            </p:nvGrpSpPr>
            <p:grpSpPr>
              <a:xfrm>
                <a:off x="54864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43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23" name="Rectangle 12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4" name="Rectangle 12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5" name="Rectangle 12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6" name="Rectangle 12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7" name="Rectangle 12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8" name="Rectangle 12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9" name="Rectangle 12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30" name="Rectangle 12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44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15" name="Rectangle 11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6" name="Rectangle 11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7" name="Rectangle 11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8" name="Rectangle 11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9" name="Rectangle 11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0" name="Rectangle 11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1" name="Rectangle 12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22" name="Rectangle 12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3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107" name="Rectangle 10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8" name="Rectangle 10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9" name="Rectangle 10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0" name="Rectangle 10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1" name="Rectangle 11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2" name="Rectangle 11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3" name="Rectangle 11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14" name="Rectangle 11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4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99" name="Rectangle 9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0" name="Rectangle 9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1" name="Rectangle 10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2" name="Rectangle 10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3" name="Rectangle 10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4" name="Rectangle 10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5" name="Rectangle 10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106" name="Rectangle 10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5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91" name="Rectangle 9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2" name="Rectangle 9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3" name="Rectangle 9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4" name="Rectangle 9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5" name="Rectangle 9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6" name="Rectangle 9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7" name="Rectangle 9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8" name="Rectangle 9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296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83" name="Rectangle 8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4" name="Rectangle 8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5" name="Rectangle 8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6" name="Rectangle 8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7" name="Rectangle 8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8" name="Rectangle 8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89" name="Rectangle 8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90" name="Rectangle 8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grpSp>
            <p:nvGrpSpPr>
              <p:cNvPr id="297" name="Group 513"/>
              <p:cNvGrpSpPr/>
              <p:nvPr/>
            </p:nvGrpSpPr>
            <p:grpSpPr>
              <a:xfrm>
                <a:off x="6096000" y="2590800"/>
                <a:ext cx="609600" cy="3581400"/>
                <a:chOff x="1828800" y="1447800"/>
                <a:chExt cx="609600" cy="3581400"/>
              </a:xfrm>
            </p:grpSpPr>
            <p:grpSp>
              <p:nvGrpSpPr>
                <p:cNvPr id="298" name="Group 19"/>
                <p:cNvGrpSpPr/>
                <p:nvPr/>
              </p:nvGrpSpPr>
              <p:grpSpPr>
                <a:xfrm>
                  <a:off x="1828800" y="14478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9" name="Rectangle 6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0" name="Rectangle 6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1" name="Rectangle 7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2" name="Rectangle 7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3" name="Rectangle 7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4" name="Rectangle 7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5" name="Rectangle 7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76" name="Rectangle 7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7" name="Group 28"/>
                <p:cNvGrpSpPr/>
                <p:nvPr/>
              </p:nvGrpSpPr>
              <p:grpSpPr>
                <a:xfrm>
                  <a:off x="1828800" y="20574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61" name="Rectangle 60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2" name="Rectangle 61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3" name="Rectangle 62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4" name="Rectangle 63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5" name="Rectangle 64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6" name="Rectangle 65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7" name="Rectangle 66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8" name="Rectangle 67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8" name="Group 37"/>
                <p:cNvGrpSpPr/>
                <p:nvPr/>
              </p:nvGrpSpPr>
              <p:grpSpPr>
                <a:xfrm>
                  <a:off x="1828800" y="2667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53" name="Rectangle 52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4" name="Rectangle 53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5" name="Rectangle 54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6" name="Rectangle 55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7" name="Rectangle 56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8" name="Rectangle 57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9" name="Rectangle 58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60" name="Rectangle 59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49" name="Group 46"/>
                <p:cNvGrpSpPr/>
                <p:nvPr/>
              </p:nvGrpSpPr>
              <p:grpSpPr>
                <a:xfrm>
                  <a:off x="1828800" y="3276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45" name="Rectangle 44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6" name="Rectangle 45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7" name="Rectangle 46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8" name="Rectangle 47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9" name="Rectangle 48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0" name="Rectangle 49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1" name="Rectangle 50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52" name="Rectangle 51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50" name="Group 55"/>
                <p:cNvGrpSpPr/>
                <p:nvPr/>
              </p:nvGrpSpPr>
              <p:grpSpPr>
                <a:xfrm>
                  <a:off x="1828800" y="38100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37" name="Rectangle 36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8" name="Rectangle 37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9" name="Rectangle 38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0" name="Rectangle 39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1" name="Rectangle 40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2" name="Rectangle 41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3" name="Rectangle 42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44" name="Rectangle 43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  <p:grpSp>
              <p:nvGrpSpPr>
                <p:cNvPr id="351" name="Group 64"/>
                <p:cNvGrpSpPr/>
                <p:nvPr/>
              </p:nvGrpSpPr>
              <p:grpSpPr>
                <a:xfrm>
                  <a:off x="1828800" y="4419600"/>
                  <a:ext cx="609600" cy="609600"/>
                  <a:chOff x="3657600" y="1447800"/>
                  <a:chExt cx="609600" cy="609600"/>
                </a:xfrm>
                <a:noFill/>
              </p:grpSpPr>
              <p:sp>
                <p:nvSpPr>
                  <p:cNvPr id="29" name="Rectangle 28"/>
                  <p:cNvSpPr/>
                  <p:nvPr/>
                </p:nvSpPr>
                <p:spPr bwMode="auto">
                  <a:xfrm>
                    <a:off x="36576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0" name="Rectangle 29"/>
                  <p:cNvSpPr/>
                  <p:nvPr/>
                </p:nvSpPr>
                <p:spPr bwMode="auto">
                  <a:xfrm>
                    <a:off x="38100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1" name="Rectangle 30"/>
                  <p:cNvSpPr/>
                  <p:nvPr/>
                </p:nvSpPr>
                <p:spPr bwMode="auto">
                  <a:xfrm>
                    <a:off x="39624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2" name="Rectangle 31"/>
                  <p:cNvSpPr/>
                  <p:nvPr/>
                </p:nvSpPr>
                <p:spPr bwMode="auto">
                  <a:xfrm>
                    <a:off x="4114800" y="1447800"/>
                    <a:ext cx="76200" cy="6096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3" name="Rectangle 32"/>
                  <p:cNvSpPr/>
                  <p:nvPr/>
                </p:nvSpPr>
                <p:spPr bwMode="auto">
                  <a:xfrm>
                    <a:off x="3657600" y="15240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4" name="Rectangle 33"/>
                  <p:cNvSpPr/>
                  <p:nvPr/>
                </p:nvSpPr>
                <p:spPr bwMode="auto">
                  <a:xfrm>
                    <a:off x="3657600" y="16764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5" name="Rectangle 34"/>
                  <p:cNvSpPr/>
                  <p:nvPr/>
                </p:nvSpPr>
                <p:spPr bwMode="auto">
                  <a:xfrm>
                    <a:off x="3657600" y="18288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  <p:sp>
                <p:nvSpPr>
                  <p:cNvPr id="36" name="Rectangle 35"/>
                  <p:cNvSpPr/>
                  <p:nvPr/>
                </p:nvSpPr>
                <p:spPr bwMode="auto">
                  <a:xfrm>
                    <a:off x="3657600" y="1981200"/>
                    <a:ext cx="609600" cy="7620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arrow" w="lg" len="med"/>
                    <a:tailEnd type="arrow" w="lg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charset="0"/>
                    </a:endParaRPr>
                  </a:p>
                </p:txBody>
              </p:sp>
            </p:grpSp>
          </p:grpSp>
          <p:sp>
            <p:nvSpPr>
              <p:cNvPr id="21" name="Rectangle 20"/>
              <p:cNvSpPr/>
              <p:nvPr/>
            </p:nvSpPr>
            <p:spPr bwMode="auto">
              <a:xfrm>
                <a:off x="6096000" y="3810000"/>
                <a:ext cx="609600" cy="609600"/>
              </a:xfrm>
              <a:prstGeom prst="rect">
                <a:avLst/>
              </a:prstGeom>
              <a:noFill/>
              <a:ln w="76200" cap="flat" cmpd="sng" algn="ctr">
                <a:solidFill>
                  <a:srgbClr val="FF0000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6324600" y="3962400"/>
                <a:ext cx="76200" cy="76200"/>
              </a:xfrm>
              <a:prstGeom prst="rect">
                <a:avLst/>
              </a:prstGeom>
              <a:solidFill>
                <a:srgbClr val="7030A0"/>
              </a:solidFill>
              <a:ln w="19050" cap="flat" cmpd="sng" algn="ctr">
                <a:solidFill>
                  <a:srgbClr val="7030A0"/>
                </a:solidFill>
                <a:prstDash val="solid"/>
                <a:round/>
                <a:headEnd type="arrow" w="lg" len="med"/>
                <a:tailEnd type="arrow" w="lg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cxnSp>
        <p:nvCxnSpPr>
          <p:cNvPr id="402" name="Straight Arrow Connector 401"/>
          <p:cNvCxnSpPr/>
          <p:nvPr/>
        </p:nvCxnSpPr>
        <p:spPr bwMode="auto">
          <a:xfrm>
            <a:off x="2819400" y="1524000"/>
            <a:ext cx="0" cy="838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03" name="TextBox 402"/>
          <p:cNvSpPr txBox="1"/>
          <p:nvPr/>
        </p:nvSpPr>
        <p:spPr>
          <a:xfrm>
            <a:off x="1066800" y="1676400"/>
            <a:ext cx="1691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blockDim.y</a:t>
            </a:r>
            <a:endParaRPr lang="en-US" sz="2400" dirty="0"/>
          </a:p>
        </p:txBody>
      </p:sp>
      <p:cxnSp>
        <p:nvCxnSpPr>
          <p:cNvPr id="406" name="Straight Arrow Connector 405"/>
          <p:cNvCxnSpPr/>
          <p:nvPr/>
        </p:nvCxnSpPr>
        <p:spPr bwMode="auto">
          <a:xfrm>
            <a:off x="914400" y="1600200"/>
            <a:ext cx="0" cy="3886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08" name="TextBox 407"/>
          <p:cNvSpPr txBox="1"/>
          <p:nvPr/>
        </p:nvSpPr>
        <p:spPr>
          <a:xfrm>
            <a:off x="990600" y="4343400"/>
            <a:ext cx="14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gridDim.y</a:t>
            </a:r>
            <a:endParaRPr lang="en-US" sz="2400" dirty="0">
              <a:solidFill>
                <a:srgbClr val="C00000"/>
              </a:solidFill>
            </a:endParaRPr>
          </a:p>
        </p:txBody>
      </p:sp>
      <p:cxnSp>
        <p:nvCxnSpPr>
          <p:cNvPr id="409" name="Straight Arrow Connector 408"/>
          <p:cNvCxnSpPr/>
          <p:nvPr/>
        </p:nvCxnSpPr>
        <p:spPr bwMode="auto">
          <a:xfrm>
            <a:off x="3048000" y="1295400"/>
            <a:ext cx="8382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12" name="TextBox 411"/>
          <p:cNvSpPr txBox="1"/>
          <p:nvPr/>
        </p:nvSpPr>
        <p:spPr>
          <a:xfrm>
            <a:off x="3048000" y="609600"/>
            <a:ext cx="1691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blockDim.x</a:t>
            </a:r>
            <a:endParaRPr lang="en-US" sz="2400" dirty="0"/>
          </a:p>
        </p:txBody>
      </p:sp>
      <p:cxnSp>
        <p:nvCxnSpPr>
          <p:cNvPr id="413" name="Straight Arrow Connector 412"/>
          <p:cNvCxnSpPr/>
          <p:nvPr/>
        </p:nvCxnSpPr>
        <p:spPr bwMode="auto">
          <a:xfrm>
            <a:off x="3048000" y="457200"/>
            <a:ext cx="54864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15" name="TextBox 414"/>
          <p:cNvSpPr txBox="1"/>
          <p:nvPr/>
        </p:nvSpPr>
        <p:spPr>
          <a:xfrm>
            <a:off x="6477000" y="533400"/>
            <a:ext cx="14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gridDim.x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416" name="Rectangle 415"/>
          <p:cNvSpPr/>
          <p:nvPr/>
        </p:nvSpPr>
        <p:spPr bwMode="auto">
          <a:xfrm>
            <a:off x="5943600" y="3124200"/>
            <a:ext cx="152400" cy="1524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17" name="Straight Arrow Connector 416"/>
          <p:cNvCxnSpPr>
            <a:endCxn id="221" idx="1"/>
          </p:cNvCxnSpPr>
          <p:nvPr/>
        </p:nvCxnSpPr>
        <p:spPr bwMode="auto">
          <a:xfrm flipH="1">
            <a:off x="5419831" y="2819400"/>
            <a:ext cx="1" cy="52367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22" name="Rectangle 421"/>
          <p:cNvSpPr/>
          <p:nvPr/>
        </p:nvSpPr>
        <p:spPr>
          <a:xfrm>
            <a:off x="914400" y="2819400"/>
            <a:ext cx="2286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threadIdx.y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23" name="Straight Arrow Connector 422"/>
          <p:cNvCxnSpPr>
            <a:stCxn id="215" idx="0"/>
            <a:endCxn id="218" idx="0"/>
          </p:cNvCxnSpPr>
          <p:nvPr/>
        </p:nvCxnSpPr>
        <p:spPr bwMode="auto">
          <a:xfrm>
            <a:off x="5469244" y="2897221"/>
            <a:ext cx="592958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26" name="Rectangle 425"/>
          <p:cNvSpPr/>
          <p:nvPr/>
        </p:nvSpPr>
        <p:spPr>
          <a:xfrm>
            <a:off x="4953000" y="1066800"/>
            <a:ext cx="2286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threadIdx.x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27" name="Straight Arrow Connector 426"/>
          <p:cNvCxnSpPr>
            <a:endCxn id="215" idx="0"/>
          </p:cNvCxnSpPr>
          <p:nvPr/>
        </p:nvCxnSpPr>
        <p:spPr bwMode="auto">
          <a:xfrm>
            <a:off x="2971800" y="2895600"/>
            <a:ext cx="2497444" cy="162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9FF99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29" name="Rectangle 428"/>
          <p:cNvSpPr/>
          <p:nvPr/>
        </p:nvSpPr>
        <p:spPr>
          <a:xfrm>
            <a:off x="3276600" y="2286000"/>
            <a:ext cx="2286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blockIdx.x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30" name="Straight Arrow Connector 429"/>
          <p:cNvCxnSpPr>
            <a:endCxn id="215" idx="0"/>
          </p:cNvCxnSpPr>
          <p:nvPr/>
        </p:nvCxnSpPr>
        <p:spPr bwMode="auto">
          <a:xfrm>
            <a:off x="5410200" y="1600200"/>
            <a:ext cx="59044" cy="129702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9FF99"/>
            </a:solidFill>
            <a:prstDash val="solid"/>
            <a:round/>
            <a:headEnd type="arrow" w="lg" len="med"/>
            <a:tailEnd type="arrow"/>
          </a:ln>
          <a:effectLst/>
        </p:spPr>
      </p:cxnSp>
      <p:sp>
        <p:nvSpPr>
          <p:cNvPr id="433" name="Rectangle 432"/>
          <p:cNvSpPr/>
          <p:nvPr/>
        </p:nvSpPr>
        <p:spPr>
          <a:xfrm>
            <a:off x="5486400" y="1752600"/>
            <a:ext cx="2286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blockIdx.y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18" name="TextBox 417"/>
          <p:cNvSpPr txBox="1"/>
          <p:nvPr/>
        </p:nvSpPr>
        <p:spPr>
          <a:xfrm>
            <a:off x="1600200" y="5715000"/>
            <a:ext cx="57262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x = </a:t>
            </a:r>
            <a:r>
              <a:rPr lang="en-US" sz="2400" dirty="0" err="1" smtClean="0">
                <a:solidFill>
                  <a:srgbClr val="C00000"/>
                </a:solidFill>
              </a:rPr>
              <a:t>blockIdx.x</a:t>
            </a:r>
            <a:r>
              <a:rPr lang="en-US" sz="2400" dirty="0" smtClean="0">
                <a:solidFill>
                  <a:srgbClr val="C00000"/>
                </a:solidFill>
              </a:rPr>
              <a:t> * </a:t>
            </a:r>
            <a:r>
              <a:rPr lang="en-US" sz="2400" dirty="0" err="1" smtClean="0">
                <a:solidFill>
                  <a:srgbClr val="C00000"/>
                </a:solidFill>
              </a:rPr>
              <a:t>blockDim.x</a:t>
            </a:r>
            <a:r>
              <a:rPr lang="en-US" sz="2400" dirty="0" smtClean="0">
                <a:solidFill>
                  <a:srgbClr val="C00000"/>
                </a:solidFill>
              </a:rPr>
              <a:t> + </a:t>
            </a:r>
            <a:r>
              <a:rPr lang="en-US" sz="2400" dirty="0" err="1" smtClean="0">
                <a:solidFill>
                  <a:srgbClr val="C00000"/>
                </a:solidFill>
              </a:rPr>
              <a:t>threadIdx.x</a:t>
            </a:r>
            <a:endParaRPr lang="en-US" sz="2400" dirty="0" smtClean="0">
              <a:solidFill>
                <a:srgbClr val="C00000"/>
              </a:solidFill>
            </a:endParaRPr>
          </a:p>
          <a:p>
            <a:r>
              <a:rPr lang="en-US" sz="2400" dirty="0" smtClean="0">
                <a:solidFill>
                  <a:srgbClr val="C00000"/>
                </a:solidFill>
              </a:rPr>
              <a:t>y = </a:t>
            </a:r>
            <a:r>
              <a:rPr lang="en-US" sz="2400" dirty="0" err="1" smtClean="0">
                <a:solidFill>
                  <a:srgbClr val="C00000"/>
                </a:solidFill>
              </a:rPr>
              <a:t>blockIdx.y</a:t>
            </a:r>
            <a:r>
              <a:rPr lang="en-US" sz="2400" dirty="0" smtClean="0">
                <a:solidFill>
                  <a:srgbClr val="C00000"/>
                </a:solidFill>
              </a:rPr>
              <a:t> * </a:t>
            </a:r>
            <a:r>
              <a:rPr lang="en-US" sz="2400" dirty="0" err="1" smtClean="0">
                <a:solidFill>
                  <a:srgbClr val="C00000"/>
                </a:solidFill>
              </a:rPr>
              <a:t>blockDim.y</a:t>
            </a:r>
            <a:r>
              <a:rPr lang="en-US" sz="2400" dirty="0" smtClean="0">
                <a:solidFill>
                  <a:srgbClr val="C00000"/>
                </a:solidFill>
              </a:rPr>
              <a:t> + </a:t>
            </a:r>
            <a:r>
              <a:rPr lang="en-US" sz="2400" dirty="0" err="1" smtClean="0">
                <a:solidFill>
                  <a:srgbClr val="C00000"/>
                </a:solidFill>
              </a:rPr>
              <a:t>threadIdx.y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31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SM Instruction Buffer – Warp </a:t>
            </a:r>
            <a:r>
              <a:rPr lang="en-US" sz="2400" dirty="0" smtClean="0"/>
              <a:t>Scheduling (ref)</a:t>
            </a:r>
            <a:endParaRPr lang="en-US" sz="2400" dirty="0"/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0" y="381000"/>
            <a:ext cx="67056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/>
              <a:t>Fetch one warp instruction/cycle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/>
              <a:t>from instruction L1 cache 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/>
              <a:t>into any instruction buffer slot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/>
              <a:t>Issue one “ready-to-go” warp instruction/cycle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/>
              <a:t>from any warp - instruction buffer slot</a:t>
            </a:r>
          </a:p>
          <a:p>
            <a:pPr marL="974725" lvl="1" indent="-403225">
              <a:spcBef>
                <a:spcPct val="20000"/>
              </a:spcBef>
              <a:buFontTx/>
              <a:buChar char="–"/>
            </a:pPr>
            <a:r>
              <a:rPr lang="en-US" sz="2400" dirty="0"/>
              <a:t>operand </a:t>
            </a:r>
            <a:r>
              <a:rPr lang="en-US" sz="2400" dirty="0" err="1"/>
              <a:t>scoreboarding</a:t>
            </a:r>
            <a:r>
              <a:rPr lang="en-US" sz="2400" dirty="0"/>
              <a:t> used to prevent hazards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/>
              <a:t>Issue selection based on round-robin/age of </a:t>
            </a:r>
            <a:r>
              <a:rPr lang="en-US" sz="2800" dirty="0" smtClean="0"/>
              <a:t>warp: not public</a:t>
            </a:r>
            <a:endParaRPr lang="en-US" sz="2800" dirty="0"/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/>
              <a:t>SM broadcasts the same instruction to 32 Threads of a </a:t>
            </a:r>
            <a:r>
              <a:rPr lang="en-US" sz="2800" dirty="0" smtClean="0"/>
              <a:t>Warp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That’s the theory </a:t>
            </a:r>
            <a:r>
              <a:rPr lang="en-US" sz="2800" dirty="0" smtClean="0">
                <a:sym typeface="Wingdings" pitchFamily="2" charset="2"/>
              </a:rPr>
              <a:t> warp scheduling may use heuristics</a:t>
            </a:r>
            <a:endParaRPr lang="en-US" sz="2800" dirty="0"/>
          </a:p>
        </p:txBody>
      </p:sp>
      <p:sp>
        <p:nvSpPr>
          <p:cNvPr id="86021" name="AutoShape 5"/>
          <p:cNvSpPr>
            <a:spLocks noChangeAspect="1" noChangeArrowheads="1" noTextEdit="1"/>
          </p:cNvSpPr>
          <p:nvPr/>
        </p:nvSpPr>
        <p:spPr bwMode="auto">
          <a:xfrm>
            <a:off x="6705600" y="1719263"/>
            <a:ext cx="20383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7081838" y="3219450"/>
            <a:ext cx="1639887" cy="546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3" name="Rectangle 7"/>
          <p:cNvSpPr>
            <a:spLocks noChangeArrowheads="1"/>
          </p:cNvSpPr>
          <p:nvPr/>
        </p:nvSpPr>
        <p:spPr bwMode="auto">
          <a:xfrm>
            <a:off x="7081838" y="3219450"/>
            <a:ext cx="1639887" cy="54610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4" name="Rectangle 8"/>
          <p:cNvSpPr>
            <a:spLocks noChangeArrowheads="1"/>
          </p:cNvSpPr>
          <p:nvPr/>
        </p:nvSpPr>
        <p:spPr bwMode="auto">
          <a:xfrm>
            <a:off x="7112000" y="1741488"/>
            <a:ext cx="1579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7112000" y="1741488"/>
            <a:ext cx="15795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6" name="Rectangle 10"/>
          <p:cNvSpPr>
            <a:spLocks noChangeArrowheads="1"/>
          </p:cNvSpPr>
          <p:nvPr/>
        </p:nvSpPr>
        <p:spPr bwMode="auto">
          <a:xfrm>
            <a:off x="7835900" y="1792288"/>
            <a:ext cx="42863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I</a:t>
            </a:r>
            <a:endParaRPr lang="en-US" sz="2000"/>
          </a:p>
        </p:txBody>
      </p:sp>
      <p:sp>
        <p:nvSpPr>
          <p:cNvPr id="86027" name="Rectangle 11"/>
          <p:cNvSpPr>
            <a:spLocks noChangeArrowheads="1"/>
          </p:cNvSpPr>
          <p:nvPr/>
        </p:nvSpPr>
        <p:spPr bwMode="auto">
          <a:xfrm>
            <a:off x="7881938" y="1792288"/>
            <a:ext cx="84137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86028" name="Rectangle 12"/>
          <p:cNvSpPr>
            <a:spLocks noChangeArrowheads="1"/>
          </p:cNvSpPr>
          <p:nvPr/>
        </p:nvSpPr>
        <p:spPr bwMode="auto">
          <a:xfrm>
            <a:off x="7818438" y="1965325"/>
            <a:ext cx="84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86029" name="Rectangle 13"/>
          <p:cNvSpPr>
            <a:spLocks noChangeArrowheads="1"/>
          </p:cNvSpPr>
          <p:nvPr/>
        </p:nvSpPr>
        <p:spPr bwMode="auto">
          <a:xfrm>
            <a:off x="7899400" y="1965325"/>
            <a:ext cx="8413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86030" name="Rectangle 14"/>
          <p:cNvSpPr>
            <a:spLocks noChangeArrowheads="1"/>
          </p:cNvSpPr>
          <p:nvPr/>
        </p:nvSpPr>
        <p:spPr bwMode="auto">
          <a:xfrm>
            <a:off x="7112000" y="2508250"/>
            <a:ext cx="1579563" cy="43656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1" name="Rectangle 15"/>
          <p:cNvSpPr>
            <a:spLocks noChangeArrowheads="1"/>
          </p:cNvSpPr>
          <p:nvPr/>
        </p:nvSpPr>
        <p:spPr bwMode="auto">
          <a:xfrm>
            <a:off x="7112000" y="2508250"/>
            <a:ext cx="1579563" cy="436563"/>
          </a:xfrm>
          <a:prstGeom prst="rect">
            <a:avLst/>
          </a:prstGeom>
          <a:solidFill>
            <a:schemeClr val="accent2"/>
          </a:solidFill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2" name="Rectangle 16"/>
          <p:cNvSpPr>
            <a:spLocks noChangeArrowheads="1"/>
          </p:cNvSpPr>
          <p:nvPr/>
        </p:nvSpPr>
        <p:spPr bwMode="auto">
          <a:xfrm>
            <a:off x="7462838" y="2559050"/>
            <a:ext cx="919162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Multithreaded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86033" name="Rectangle 17"/>
          <p:cNvSpPr>
            <a:spLocks noChangeArrowheads="1"/>
          </p:cNvSpPr>
          <p:nvPr/>
        </p:nvSpPr>
        <p:spPr bwMode="auto">
          <a:xfrm>
            <a:off x="7353300" y="2732088"/>
            <a:ext cx="115093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Instruction Buffer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86034" name="Rectangle 18"/>
          <p:cNvSpPr>
            <a:spLocks noChangeArrowheads="1"/>
          </p:cNvSpPr>
          <p:nvPr/>
        </p:nvSpPr>
        <p:spPr bwMode="auto">
          <a:xfrm>
            <a:off x="7292975" y="3273425"/>
            <a:ext cx="1825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5" name="Rectangle 19"/>
          <p:cNvSpPr>
            <a:spLocks noChangeArrowheads="1"/>
          </p:cNvSpPr>
          <p:nvPr/>
        </p:nvSpPr>
        <p:spPr bwMode="auto">
          <a:xfrm>
            <a:off x="7162800" y="3273425"/>
            <a:ext cx="685800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6" name="Rectangle 20"/>
          <p:cNvSpPr>
            <a:spLocks noChangeArrowheads="1"/>
          </p:cNvSpPr>
          <p:nvPr/>
        </p:nvSpPr>
        <p:spPr bwMode="auto">
          <a:xfrm>
            <a:off x="7461250" y="3360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R</a:t>
            </a:r>
            <a:endParaRPr lang="en-US" sz="2000"/>
          </a:p>
        </p:txBody>
      </p:sp>
      <p:sp>
        <p:nvSpPr>
          <p:cNvPr id="86037" name="Rectangle 21"/>
          <p:cNvSpPr>
            <a:spLocks noChangeArrowheads="1"/>
          </p:cNvSpPr>
          <p:nvPr/>
        </p:nvSpPr>
        <p:spPr bwMode="auto">
          <a:xfrm>
            <a:off x="7470775" y="3487738"/>
            <a:ext cx="698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F</a:t>
            </a:r>
            <a:endParaRPr lang="en-US" sz="2000"/>
          </a:p>
        </p:txBody>
      </p:sp>
      <p:sp>
        <p:nvSpPr>
          <p:cNvPr id="86038" name="Rectangle 22"/>
          <p:cNvSpPr>
            <a:spLocks noChangeArrowheads="1"/>
          </p:cNvSpPr>
          <p:nvPr/>
        </p:nvSpPr>
        <p:spPr bwMode="auto">
          <a:xfrm>
            <a:off x="7900988" y="3273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9" name="Rectangle 23"/>
          <p:cNvSpPr>
            <a:spLocks noChangeArrowheads="1"/>
          </p:cNvSpPr>
          <p:nvPr/>
        </p:nvSpPr>
        <p:spPr bwMode="auto">
          <a:xfrm>
            <a:off x="7900988" y="3273425"/>
            <a:ext cx="365125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40" name="Rectangle 24"/>
          <p:cNvSpPr>
            <a:spLocks noChangeArrowheads="1"/>
          </p:cNvSpPr>
          <p:nvPr/>
        </p:nvSpPr>
        <p:spPr bwMode="auto">
          <a:xfrm>
            <a:off x="8008938" y="3360738"/>
            <a:ext cx="8255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C</a:t>
            </a:r>
            <a:endParaRPr lang="en-US" sz="2000"/>
          </a:p>
        </p:txBody>
      </p:sp>
      <p:sp>
        <p:nvSpPr>
          <p:cNvPr id="86041" name="Rectangle 25"/>
          <p:cNvSpPr>
            <a:spLocks noChangeArrowheads="1"/>
          </p:cNvSpPr>
          <p:nvPr/>
        </p:nvSpPr>
        <p:spPr bwMode="auto">
          <a:xfrm>
            <a:off x="8091488" y="3360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$</a:t>
            </a:r>
            <a:endParaRPr lang="en-US" sz="2000"/>
          </a:p>
        </p:txBody>
      </p:sp>
      <p:sp>
        <p:nvSpPr>
          <p:cNvPr id="86042" name="Rectangle 26"/>
          <p:cNvSpPr>
            <a:spLocks noChangeArrowheads="1"/>
          </p:cNvSpPr>
          <p:nvPr/>
        </p:nvSpPr>
        <p:spPr bwMode="auto">
          <a:xfrm>
            <a:off x="8018463" y="3487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L</a:t>
            </a:r>
            <a:endParaRPr lang="en-US" sz="2000"/>
          </a:p>
        </p:txBody>
      </p:sp>
      <p:sp>
        <p:nvSpPr>
          <p:cNvPr id="86043" name="Rectangle 27"/>
          <p:cNvSpPr>
            <a:spLocks noChangeArrowheads="1"/>
          </p:cNvSpPr>
          <p:nvPr/>
        </p:nvSpPr>
        <p:spPr bwMode="auto">
          <a:xfrm>
            <a:off x="8081963" y="3487738"/>
            <a:ext cx="635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1</a:t>
            </a:r>
            <a:endParaRPr lang="en-US" sz="2000"/>
          </a:p>
        </p:txBody>
      </p:sp>
      <p:sp>
        <p:nvSpPr>
          <p:cNvPr id="86044" name="Rectangle 28"/>
          <p:cNvSpPr>
            <a:spLocks noChangeArrowheads="1"/>
          </p:cNvSpPr>
          <p:nvPr/>
        </p:nvSpPr>
        <p:spPr bwMode="auto">
          <a:xfrm>
            <a:off x="8326438" y="3273425"/>
            <a:ext cx="365125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45" name="Rectangle 29"/>
          <p:cNvSpPr>
            <a:spLocks noChangeArrowheads="1"/>
          </p:cNvSpPr>
          <p:nvPr/>
        </p:nvSpPr>
        <p:spPr bwMode="auto">
          <a:xfrm>
            <a:off x="8326438" y="3273425"/>
            <a:ext cx="365125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46" name="Rectangle 30"/>
          <p:cNvSpPr>
            <a:spLocks noChangeArrowheads="1"/>
          </p:cNvSpPr>
          <p:nvPr/>
        </p:nvSpPr>
        <p:spPr bwMode="auto">
          <a:xfrm>
            <a:off x="8335963" y="3360738"/>
            <a:ext cx="3683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Shared</a:t>
            </a:r>
            <a:endParaRPr lang="en-US" sz="2000"/>
          </a:p>
        </p:txBody>
      </p:sp>
      <p:sp>
        <p:nvSpPr>
          <p:cNvPr id="86047" name="Rectangle 31"/>
          <p:cNvSpPr>
            <a:spLocks noChangeArrowheads="1"/>
          </p:cNvSpPr>
          <p:nvPr/>
        </p:nvSpPr>
        <p:spPr bwMode="auto">
          <a:xfrm>
            <a:off x="8383588" y="3487738"/>
            <a:ext cx="25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Mem</a:t>
            </a:r>
            <a:endParaRPr lang="en-US" sz="2000"/>
          </a:p>
        </p:txBody>
      </p:sp>
      <p:sp>
        <p:nvSpPr>
          <p:cNvPr id="86048" name="Rectangle 32"/>
          <p:cNvSpPr>
            <a:spLocks noChangeArrowheads="1"/>
          </p:cNvSpPr>
          <p:nvPr/>
        </p:nvSpPr>
        <p:spPr bwMode="auto">
          <a:xfrm>
            <a:off x="7112000" y="3930650"/>
            <a:ext cx="1579563" cy="4365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49" name="Rectangle 33"/>
          <p:cNvSpPr>
            <a:spLocks noChangeArrowheads="1"/>
          </p:cNvSpPr>
          <p:nvPr/>
        </p:nvSpPr>
        <p:spPr bwMode="auto">
          <a:xfrm>
            <a:off x="7112000" y="3930650"/>
            <a:ext cx="1579563" cy="436563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0" name="Rectangle 34"/>
          <p:cNvSpPr>
            <a:spLocks noChangeArrowheads="1"/>
          </p:cNvSpPr>
          <p:nvPr/>
        </p:nvSpPr>
        <p:spPr bwMode="auto">
          <a:xfrm>
            <a:off x="7391400" y="4062413"/>
            <a:ext cx="1055688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Operand Select</a:t>
            </a:r>
            <a:endParaRPr lang="en-US" sz="2000"/>
          </a:p>
        </p:txBody>
      </p:sp>
      <p:sp>
        <p:nvSpPr>
          <p:cNvPr id="86051" name="Rectangle 35"/>
          <p:cNvSpPr>
            <a:spLocks noChangeArrowheads="1"/>
          </p:cNvSpPr>
          <p:nvPr/>
        </p:nvSpPr>
        <p:spPr bwMode="auto">
          <a:xfrm>
            <a:off x="7112000" y="4695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2" name="Rectangle 36"/>
          <p:cNvSpPr>
            <a:spLocks noChangeArrowheads="1"/>
          </p:cNvSpPr>
          <p:nvPr/>
        </p:nvSpPr>
        <p:spPr bwMode="auto">
          <a:xfrm>
            <a:off x="7112000" y="4695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3" name="Rectangle 37"/>
          <p:cNvSpPr>
            <a:spLocks noChangeArrowheads="1"/>
          </p:cNvSpPr>
          <p:nvPr/>
        </p:nvSpPr>
        <p:spPr bwMode="auto">
          <a:xfrm>
            <a:off x="7316788" y="4829175"/>
            <a:ext cx="338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MAD</a:t>
            </a:r>
            <a:endParaRPr lang="en-US" sz="2000"/>
          </a:p>
        </p:txBody>
      </p:sp>
      <p:sp>
        <p:nvSpPr>
          <p:cNvPr id="86054" name="Rectangle 38"/>
          <p:cNvSpPr>
            <a:spLocks noChangeArrowheads="1"/>
          </p:cNvSpPr>
          <p:nvPr/>
        </p:nvSpPr>
        <p:spPr bwMode="auto">
          <a:xfrm>
            <a:off x="7962900" y="4695825"/>
            <a:ext cx="728663" cy="438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5" name="Rectangle 39"/>
          <p:cNvSpPr>
            <a:spLocks noChangeArrowheads="1"/>
          </p:cNvSpPr>
          <p:nvPr/>
        </p:nvSpPr>
        <p:spPr bwMode="auto">
          <a:xfrm>
            <a:off x="7962900" y="4695825"/>
            <a:ext cx="728663" cy="438150"/>
          </a:xfrm>
          <a:prstGeom prst="rect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6" name="Rectangle 40"/>
          <p:cNvSpPr>
            <a:spLocks noChangeArrowheads="1"/>
          </p:cNvSpPr>
          <p:nvPr/>
        </p:nvSpPr>
        <p:spPr bwMode="auto">
          <a:xfrm>
            <a:off x="8181975" y="4829175"/>
            <a:ext cx="3048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SFU</a:t>
            </a:r>
            <a:endParaRPr lang="en-US" sz="2000"/>
          </a:p>
        </p:txBody>
      </p:sp>
      <p:sp>
        <p:nvSpPr>
          <p:cNvPr id="86057" name="Line 41"/>
          <p:cNvSpPr>
            <a:spLocks noChangeShapeType="1"/>
          </p:cNvSpPr>
          <p:nvPr/>
        </p:nvSpPr>
        <p:spPr bwMode="auto">
          <a:xfrm>
            <a:off x="7900988" y="2944813"/>
            <a:ext cx="1587" cy="214312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8" name="Freeform 42"/>
          <p:cNvSpPr>
            <a:spLocks/>
          </p:cNvSpPr>
          <p:nvPr/>
        </p:nvSpPr>
        <p:spPr bwMode="auto">
          <a:xfrm>
            <a:off x="7862888" y="31400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59" name="Line 43"/>
          <p:cNvSpPr>
            <a:spLocks noChangeShapeType="1"/>
          </p:cNvSpPr>
          <p:nvPr/>
        </p:nvSpPr>
        <p:spPr bwMode="auto">
          <a:xfrm>
            <a:off x="7475538" y="4367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0" name="Freeform 44"/>
          <p:cNvSpPr>
            <a:spLocks/>
          </p:cNvSpPr>
          <p:nvPr/>
        </p:nvSpPr>
        <p:spPr bwMode="auto">
          <a:xfrm>
            <a:off x="7435850" y="4616450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1" name="Line 45"/>
          <p:cNvSpPr>
            <a:spLocks noChangeShapeType="1"/>
          </p:cNvSpPr>
          <p:nvPr/>
        </p:nvSpPr>
        <p:spPr bwMode="auto">
          <a:xfrm>
            <a:off x="7900988" y="2179638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2" name="Freeform 46"/>
          <p:cNvSpPr>
            <a:spLocks/>
          </p:cNvSpPr>
          <p:nvPr/>
        </p:nvSpPr>
        <p:spPr bwMode="auto">
          <a:xfrm>
            <a:off x="7862888" y="2428875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3" name="Line 47"/>
          <p:cNvSpPr>
            <a:spLocks noChangeShapeType="1"/>
          </p:cNvSpPr>
          <p:nvPr/>
        </p:nvSpPr>
        <p:spPr bwMode="auto">
          <a:xfrm>
            <a:off x="7475538" y="5133975"/>
            <a:ext cx="1587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4" name="Freeform 48"/>
          <p:cNvSpPr>
            <a:spLocks/>
          </p:cNvSpPr>
          <p:nvPr/>
        </p:nvSpPr>
        <p:spPr bwMode="auto">
          <a:xfrm>
            <a:off x="7435850" y="5273675"/>
            <a:ext cx="79375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5" name="Line 49"/>
          <p:cNvSpPr>
            <a:spLocks noChangeShapeType="1"/>
          </p:cNvSpPr>
          <p:nvPr/>
        </p:nvSpPr>
        <p:spPr bwMode="auto">
          <a:xfrm>
            <a:off x="8326438" y="5133975"/>
            <a:ext cx="1587" cy="377825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6" name="Freeform 50"/>
          <p:cNvSpPr>
            <a:spLocks/>
          </p:cNvSpPr>
          <p:nvPr/>
        </p:nvSpPr>
        <p:spPr bwMode="auto">
          <a:xfrm>
            <a:off x="8288338" y="5492750"/>
            <a:ext cx="77787" cy="77788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7" name="Line 51"/>
          <p:cNvSpPr>
            <a:spLocks noChangeShapeType="1"/>
          </p:cNvSpPr>
          <p:nvPr/>
        </p:nvSpPr>
        <p:spPr bwMode="auto">
          <a:xfrm>
            <a:off x="8326438" y="4367213"/>
            <a:ext cx="1587" cy="268287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8" name="Freeform 52"/>
          <p:cNvSpPr>
            <a:spLocks/>
          </p:cNvSpPr>
          <p:nvPr/>
        </p:nvSpPr>
        <p:spPr bwMode="auto">
          <a:xfrm>
            <a:off x="8288338" y="4616450"/>
            <a:ext cx="77787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69" name="Line 53"/>
          <p:cNvSpPr>
            <a:spLocks noChangeShapeType="1"/>
          </p:cNvSpPr>
          <p:nvPr/>
        </p:nvSpPr>
        <p:spPr bwMode="auto">
          <a:xfrm>
            <a:off x="850900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0" name="Freeform 54"/>
          <p:cNvSpPr>
            <a:spLocks/>
          </p:cNvSpPr>
          <p:nvPr/>
        </p:nvSpPr>
        <p:spPr bwMode="auto">
          <a:xfrm>
            <a:off x="8470900" y="3851275"/>
            <a:ext cx="77788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4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1" name="Rectangle 55"/>
          <p:cNvSpPr>
            <a:spLocks noChangeArrowheads="1"/>
          </p:cNvSpPr>
          <p:nvPr/>
        </p:nvSpPr>
        <p:spPr bwMode="auto">
          <a:xfrm>
            <a:off x="7535863" y="3487738"/>
            <a:ext cx="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2000"/>
          </a:p>
        </p:txBody>
      </p:sp>
      <p:sp>
        <p:nvSpPr>
          <p:cNvPr id="86072" name="Line 56"/>
          <p:cNvSpPr>
            <a:spLocks noChangeShapeType="1"/>
          </p:cNvSpPr>
          <p:nvPr/>
        </p:nvSpPr>
        <p:spPr bwMode="auto">
          <a:xfrm>
            <a:off x="738505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3" name="Freeform 57"/>
          <p:cNvSpPr>
            <a:spLocks/>
          </p:cNvSpPr>
          <p:nvPr/>
        </p:nvSpPr>
        <p:spPr bwMode="auto">
          <a:xfrm>
            <a:off x="7345363" y="3851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4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4" name="Line 58"/>
          <p:cNvSpPr>
            <a:spLocks noChangeShapeType="1"/>
          </p:cNvSpPr>
          <p:nvPr/>
        </p:nvSpPr>
        <p:spPr bwMode="auto">
          <a:xfrm>
            <a:off x="8083550" y="3711575"/>
            <a:ext cx="1588" cy="158750"/>
          </a:xfrm>
          <a:prstGeom prst="line">
            <a:avLst/>
          </a:prstGeom>
          <a:noFill/>
          <a:ln w="7938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5" name="Freeform 59"/>
          <p:cNvSpPr>
            <a:spLocks/>
          </p:cNvSpPr>
          <p:nvPr/>
        </p:nvSpPr>
        <p:spPr bwMode="auto">
          <a:xfrm>
            <a:off x="8043863" y="3851275"/>
            <a:ext cx="79375" cy="79375"/>
          </a:xfrm>
          <a:custGeom>
            <a:avLst/>
            <a:gdLst/>
            <a:ahLst/>
            <a:cxnLst>
              <a:cxn ang="0">
                <a:pos x="69" y="138"/>
              </a:cxn>
              <a:cxn ang="0">
                <a:pos x="0" y="0"/>
              </a:cxn>
              <a:cxn ang="0">
                <a:pos x="138" y="0"/>
              </a:cxn>
              <a:cxn ang="0">
                <a:pos x="138" y="0"/>
              </a:cxn>
              <a:cxn ang="0">
                <a:pos x="69" y="138"/>
              </a:cxn>
            </a:cxnLst>
            <a:rect l="0" t="0" r="r" b="b"/>
            <a:pathLst>
              <a:path w="138" h="138">
                <a:moveTo>
                  <a:pt x="69" y="138"/>
                </a:moveTo>
                <a:lnTo>
                  <a:pt x="0" y="0"/>
                </a:lnTo>
                <a:cubicBezTo>
                  <a:pt x="43" y="21"/>
                  <a:pt x="95" y="21"/>
                  <a:pt x="138" y="0"/>
                </a:cubicBezTo>
                <a:lnTo>
                  <a:pt x="138" y="0"/>
                </a:lnTo>
                <a:lnTo>
                  <a:pt x="69" y="138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6" name="Freeform 60"/>
          <p:cNvSpPr>
            <a:spLocks/>
          </p:cNvSpPr>
          <p:nvPr/>
        </p:nvSpPr>
        <p:spPr bwMode="auto">
          <a:xfrm>
            <a:off x="6916738" y="3492500"/>
            <a:ext cx="558800" cy="1858963"/>
          </a:xfrm>
          <a:custGeom>
            <a:avLst/>
            <a:gdLst/>
            <a:ahLst/>
            <a:cxnLst>
              <a:cxn ang="0">
                <a:pos x="352" y="1171"/>
              </a:cxn>
              <a:cxn ang="0">
                <a:pos x="0" y="1171"/>
              </a:cxn>
              <a:cxn ang="0">
                <a:pos x="0" y="0"/>
              </a:cxn>
              <a:cxn ang="0">
                <a:pos x="85" y="0"/>
              </a:cxn>
            </a:cxnLst>
            <a:rect l="0" t="0" r="r" b="b"/>
            <a:pathLst>
              <a:path w="352" h="1171">
                <a:moveTo>
                  <a:pt x="352" y="1171"/>
                </a:moveTo>
                <a:lnTo>
                  <a:pt x="0" y="1171"/>
                </a:lnTo>
                <a:lnTo>
                  <a:pt x="0" y="0"/>
                </a:lnTo>
                <a:lnTo>
                  <a:pt x="85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7" name="Freeform 61"/>
          <p:cNvSpPr>
            <a:spLocks/>
          </p:cNvSpPr>
          <p:nvPr/>
        </p:nvSpPr>
        <p:spPr bwMode="auto">
          <a:xfrm>
            <a:off x="7032625" y="3452813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8" name="Freeform 62"/>
          <p:cNvSpPr>
            <a:spLocks/>
          </p:cNvSpPr>
          <p:nvPr/>
        </p:nvSpPr>
        <p:spPr bwMode="auto">
          <a:xfrm>
            <a:off x="6807200" y="3382963"/>
            <a:ext cx="1519238" cy="2187575"/>
          </a:xfrm>
          <a:custGeom>
            <a:avLst/>
            <a:gdLst/>
            <a:ahLst/>
            <a:cxnLst>
              <a:cxn ang="0">
                <a:pos x="957" y="1378"/>
              </a:cxn>
              <a:cxn ang="0">
                <a:pos x="0" y="1378"/>
              </a:cxn>
              <a:cxn ang="0">
                <a:pos x="0" y="0"/>
              </a:cxn>
              <a:cxn ang="0">
                <a:pos x="154" y="0"/>
              </a:cxn>
            </a:cxnLst>
            <a:rect l="0" t="0" r="r" b="b"/>
            <a:pathLst>
              <a:path w="957" h="1378">
                <a:moveTo>
                  <a:pt x="957" y="1378"/>
                </a:moveTo>
                <a:lnTo>
                  <a:pt x="0" y="1378"/>
                </a:lnTo>
                <a:lnTo>
                  <a:pt x="0" y="0"/>
                </a:lnTo>
                <a:lnTo>
                  <a:pt x="154" y="0"/>
                </a:lnTo>
              </a:path>
            </a:pathLst>
          </a:custGeom>
          <a:noFill/>
          <a:ln w="7938" cap="rnd">
            <a:solidFill>
              <a:srgbClr val="C0C0C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79" name="Freeform 63"/>
          <p:cNvSpPr>
            <a:spLocks/>
          </p:cNvSpPr>
          <p:nvPr/>
        </p:nvSpPr>
        <p:spPr bwMode="auto">
          <a:xfrm>
            <a:off x="7032625" y="3343275"/>
            <a:ext cx="79375" cy="79375"/>
          </a:xfrm>
          <a:custGeom>
            <a:avLst/>
            <a:gdLst/>
            <a:ahLst/>
            <a:cxnLst>
              <a:cxn ang="0">
                <a:pos x="138" y="69"/>
              </a:cxn>
              <a:cxn ang="0">
                <a:pos x="0" y="138"/>
              </a:cxn>
              <a:cxn ang="0">
                <a:pos x="0" y="0"/>
              </a:cxn>
              <a:cxn ang="0">
                <a:pos x="138" y="69"/>
              </a:cxn>
            </a:cxnLst>
            <a:rect l="0" t="0" r="r" b="b"/>
            <a:pathLst>
              <a:path w="138" h="138">
                <a:moveTo>
                  <a:pt x="138" y="69"/>
                </a:moveTo>
                <a:lnTo>
                  <a:pt x="0" y="138"/>
                </a:lnTo>
                <a:cubicBezTo>
                  <a:pt x="22" y="94"/>
                  <a:pt x="22" y="43"/>
                  <a:pt x="0" y="0"/>
                </a:cubicBezTo>
                <a:lnTo>
                  <a:pt x="138" y="69"/>
                </a:lnTo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Maxwell Architecture – GTX980 – GT204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Q4, 2014</a:t>
            </a:r>
          </a:p>
          <a:p>
            <a:r>
              <a:rPr lang="en-US" dirty="0" smtClean="0"/>
              <a:t>28nm</a:t>
            </a:r>
          </a:p>
          <a:p>
            <a:r>
              <a:rPr lang="en-US" dirty="0" smtClean="0"/>
              <a:t>5.2B </a:t>
            </a:r>
            <a:r>
              <a:rPr lang="en-US" dirty="0" err="1" smtClean="0"/>
              <a:t>xtors</a:t>
            </a:r>
            <a:endParaRPr lang="en-US" dirty="0" smtClean="0"/>
          </a:p>
          <a:p>
            <a:r>
              <a:rPr lang="en-US" dirty="0" smtClean="0"/>
              <a:t>398mm^2</a:t>
            </a:r>
          </a:p>
          <a:p>
            <a:r>
              <a:rPr lang="en-US" dirty="0" smtClean="0"/>
              <a:t>PCIE3.0</a:t>
            </a:r>
          </a:p>
          <a:p>
            <a:r>
              <a:rPr lang="en-US" dirty="0" smtClean="0"/>
              <a:t>1.126 </a:t>
            </a:r>
            <a:r>
              <a:rPr lang="en-US" dirty="0" err="1" smtClean="0"/>
              <a:t>Ghz</a:t>
            </a:r>
            <a:endParaRPr lang="en-US" dirty="0" smtClean="0"/>
          </a:p>
          <a:p>
            <a:r>
              <a:rPr lang="en-US" dirty="0" smtClean="0"/>
              <a:t>2048 cores</a:t>
            </a:r>
          </a:p>
          <a:p>
            <a:r>
              <a:rPr lang="en-US" dirty="0" smtClean="0"/>
              <a:t>16 SMs</a:t>
            </a:r>
          </a:p>
          <a:p>
            <a:r>
              <a:rPr lang="en-US" dirty="0" smtClean="0"/>
              <a:t>96KB Shared Memory per SM/2MB L2 cache</a:t>
            </a:r>
          </a:p>
          <a:p>
            <a:r>
              <a:rPr lang="en-US" dirty="0" smtClean="0"/>
              <a:t>Mem bandwidth: 224.3 GB/sec</a:t>
            </a:r>
          </a:p>
          <a:p>
            <a:r>
              <a:rPr lang="en-US" dirty="0" smtClean="0"/>
              <a:t>Compute Capability 5.2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2275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Maxwell GT204 SMM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Register File: 64K 32-bit</a:t>
            </a:r>
          </a:p>
          <a:p>
            <a:r>
              <a:rPr lang="en-US" dirty="0" smtClean="0"/>
              <a:t>Max </a:t>
            </a:r>
            <a:r>
              <a:rPr lang="en-US" dirty="0" err="1" smtClean="0"/>
              <a:t>regs</a:t>
            </a:r>
            <a:r>
              <a:rPr lang="en-US" dirty="0" smtClean="0"/>
              <a:t> per thread: 255</a:t>
            </a:r>
          </a:p>
          <a:p>
            <a:r>
              <a:rPr lang="en-US" dirty="0" smtClean="0"/>
              <a:t>Active thread blocks per SM: 32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5629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GT204 SMM</a:t>
            </a:r>
            <a:endParaRPr lang="en-US" dirty="0"/>
          </a:p>
        </p:txBody>
      </p:sp>
      <p:pic>
        <p:nvPicPr>
          <p:cNvPr id="55298" name="Picture 2" descr="http://cdn.wccftech.com/wp-content/uploads/2014/09/NVIDIA-GM204-SMM-Uni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343187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609600"/>
            <a:ext cx="3264697" cy="631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8215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GT204 chip</a:t>
            </a:r>
            <a:endParaRPr lang="en-US" dirty="0"/>
          </a:p>
        </p:txBody>
      </p:sp>
      <p:pic>
        <p:nvPicPr>
          <p:cNvPr id="56322" name="Picture 2" descr="http://cdn.wccftech.com/wp-content/uploads/2014/09/NVIDIA-GM204-Block-Diagra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509587"/>
            <a:ext cx="6667500" cy="621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14392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 smtClean="0"/>
              <a:t>Scoreboarding</a:t>
            </a:r>
            <a:r>
              <a:rPr lang="en-US" sz="2400" dirty="0" smtClean="0"/>
              <a:t> (ref)</a:t>
            </a:r>
            <a:endParaRPr lang="en-US" sz="2400" dirty="0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457200" indent="-457200"/>
            <a:r>
              <a:rPr lang="en-US"/>
              <a:t>All register operands of all instructions in the Instruction Buffer are scoreboarded</a:t>
            </a:r>
          </a:p>
          <a:p>
            <a:pPr marL="974725" lvl="1" indent="-403225"/>
            <a:r>
              <a:rPr lang="en-US"/>
              <a:t>Status becomes ready after the needed values are deposited</a:t>
            </a:r>
          </a:p>
          <a:p>
            <a:pPr marL="974725" lvl="1" indent="-403225"/>
            <a:r>
              <a:rPr lang="en-US"/>
              <a:t>prevents hazards</a:t>
            </a:r>
          </a:p>
          <a:p>
            <a:pPr marL="974725" lvl="1" indent="-403225"/>
            <a:r>
              <a:rPr lang="en-US"/>
              <a:t>cleared instructions are eligible for issue</a:t>
            </a:r>
          </a:p>
          <a:p>
            <a:pPr marL="457200" indent="-457200"/>
            <a:r>
              <a:rPr lang="en-US"/>
              <a:t>Decoupled Memory/Processor pipelines</a:t>
            </a:r>
          </a:p>
          <a:p>
            <a:pPr marL="974725" lvl="1" indent="-403225"/>
            <a:r>
              <a:rPr lang="en-US"/>
              <a:t>any thread can continue to issue instructions until scoreboarding prevents issue</a:t>
            </a:r>
          </a:p>
          <a:p>
            <a:pPr marL="974725" lvl="1" indent="-403225"/>
            <a:r>
              <a:rPr lang="en-US"/>
              <a:t>allows Memory/Processor ops to proceed in shadow of Memory/Processor ops</a:t>
            </a:r>
          </a:p>
        </p:txBody>
      </p:sp>
    </p:spTree>
    <p:extLst>
      <p:ext uri="{BB962C8B-B14F-4D97-AF65-F5344CB8AC3E}">
        <p14:creationId xmlns:p14="http://schemas.microsoft.com/office/powerpoint/2010/main" val="234370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WARP scheduling &amp; </a:t>
            </a:r>
            <a:r>
              <a:rPr lang="en-US" dirty="0" err="1" smtClean="0"/>
              <a:t>scoreboarding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762000"/>
          </a:xfrm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add r1, r2, 10 </a:t>
            </a:r>
            <a:r>
              <a:rPr lang="en-US" dirty="0" smtClean="0">
                <a:solidFill>
                  <a:schemeClr val="accent6"/>
                </a:solidFill>
                <a:sym typeface="Wingdings" pitchFamily="2" charset="2"/>
              </a:rPr>
              <a:t> r1 = r2 + 10</a:t>
            </a:r>
          </a:p>
          <a:p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add r3, r1, r1   r3 = r1 + r1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905000" y="2819400"/>
            <a:ext cx="304800" cy="190500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295400" y="2819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1295400" y="3200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1295400" y="3581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1295400" y="3962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1295400" y="4343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1295400" y="4724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>
            <a:off x="-342900" y="3695700"/>
            <a:ext cx="20574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 rot="16200000">
            <a:off x="102924" y="3249876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895600" y="2819400"/>
            <a:ext cx="21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Scoreboard[r1] = 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971800" y="4343400"/>
            <a:ext cx="21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Scoreboard[r1] = 1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5638800" y="4800600"/>
            <a:ext cx="304800" cy="15240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5029200" y="48006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5029200" y="51816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5029200" y="55626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5029200" y="59436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5029200" y="63246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Rectangle 23"/>
          <p:cNvSpPr/>
          <p:nvPr/>
        </p:nvSpPr>
        <p:spPr bwMode="auto">
          <a:xfrm>
            <a:off x="5638800" y="3200400"/>
            <a:ext cx="304800" cy="3810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5" name="Straight Connector 24"/>
          <p:cNvCxnSpPr/>
          <p:nvPr/>
        </p:nvCxnSpPr>
        <p:spPr bwMode="auto">
          <a:xfrm>
            <a:off x="5029200" y="3200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5029200" y="3581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6705600" y="3200400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Scoreboard[r1]?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 bwMode="auto">
          <a:xfrm>
            <a:off x="5638800" y="3581400"/>
            <a:ext cx="304800" cy="1219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00800" y="4267200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stall</a:t>
            </a:r>
            <a:endParaRPr lang="en-US" dirty="0"/>
          </a:p>
        </p:txBody>
      </p:sp>
      <p:sp>
        <p:nvSpPr>
          <p:cNvPr id="32" name="Oval 31"/>
          <p:cNvSpPr/>
          <p:nvPr/>
        </p:nvSpPr>
        <p:spPr bwMode="auto">
          <a:xfrm>
            <a:off x="1143000" y="457200"/>
            <a:ext cx="457200" cy="457200"/>
          </a:xfrm>
          <a:prstGeom prst="ellipse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1752600" y="1066800"/>
            <a:ext cx="457200" cy="457200"/>
          </a:xfrm>
          <a:prstGeom prst="ellipse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2362200" y="1066800"/>
            <a:ext cx="457200" cy="457200"/>
          </a:xfrm>
          <a:prstGeom prst="ellipse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20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WARP scheduling &amp; </a:t>
            </a:r>
            <a:r>
              <a:rPr lang="en-US" dirty="0" err="1" smtClean="0"/>
              <a:t>scoreboarding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762000"/>
          </a:xfrm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add r1, r2, 10 </a:t>
            </a:r>
            <a:r>
              <a:rPr lang="en-US" dirty="0" smtClean="0">
                <a:solidFill>
                  <a:schemeClr val="accent6"/>
                </a:solidFill>
                <a:sym typeface="Wingdings" pitchFamily="2" charset="2"/>
              </a:rPr>
              <a:t> r1 = r2 + 10</a:t>
            </a:r>
          </a:p>
          <a:p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add r3, r2, r2   r3 = r2 + r2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905000" y="2819400"/>
            <a:ext cx="304800" cy="190500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295400" y="2819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1295400" y="3200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1295400" y="3581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1295400" y="3962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1295400" y="4343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1295400" y="4724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>
            <a:off x="-342900" y="3695700"/>
            <a:ext cx="20574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 rot="16200000">
            <a:off x="102924" y="3249876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895600" y="2819400"/>
            <a:ext cx="21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Scoreboard[r1] = 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971800" y="4343400"/>
            <a:ext cx="21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Scoreboard[r1] = 1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5715000" y="3200400"/>
            <a:ext cx="304800" cy="1905000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lg" len="med"/>
            <a:tailEnd type="arrow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5105400" y="3581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5105400" y="3962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5105400" y="4343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>
            <a:off x="5105400" y="4724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5105400" y="5105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5029200" y="3200400"/>
            <a:ext cx="1600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6705600" y="3200400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Scoreboard[r2]?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6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 Architecture Detail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4724400" cy="6477000"/>
          </a:xfrm>
        </p:spPr>
        <p:txBody>
          <a:bodyPr/>
          <a:lstStyle/>
          <a:p>
            <a:r>
              <a:rPr lang="en-US" dirty="0" smtClean="0"/>
              <a:t>Two 16-thread units</a:t>
            </a:r>
          </a:p>
          <a:p>
            <a:r>
              <a:rPr lang="en-US" dirty="0" smtClean="0"/>
              <a:t>Two warps one per unit</a:t>
            </a:r>
          </a:p>
          <a:p>
            <a:r>
              <a:rPr lang="en-US" dirty="0" smtClean="0"/>
              <a:t>2 cycle per warp</a:t>
            </a:r>
          </a:p>
          <a:p>
            <a:r>
              <a:rPr lang="en-US" dirty="0" smtClean="0"/>
              <a:t>Only one warp for memory</a:t>
            </a:r>
          </a:p>
          <a:p>
            <a:r>
              <a:rPr lang="en-US" dirty="0" smtClean="0"/>
              <a:t>4 SFUs</a:t>
            </a:r>
          </a:p>
          <a:p>
            <a:r>
              <a:rPr lang="en-US" dirty="0" smtClean="0"/>
              <a:t>Only one warp for DFP</a:t>
            </a:r>
          </a:p>
          <a:p>
            <a:endParaRPr lang="en-US" dirty="0"/>
          </a:p>
        </p:txBody>
      </p:sp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685800"/>
            <a:ext cx="4343400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169338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Dual </a:t>
            </a:r>
            <a:r>
              <a:rPr lang="en-US" smtClean="0"/>
              <a:t>Issue Detail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200" dirty="0" smtClean="0"/>
              <a:t>Image from:  http://stanford-cs193g-sp2010.googlecode.com/svn/trunk/lectures/lecture_11/the_fermi_architecture.pdf </a:t>
            </a:r>
          </a:p>
          <a:p>
            <a:endParaRPr lang="en-US" sz="1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24013"/>
            <a:ext cx="7772400" cy="477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219299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arrow" w="lg" len="med"/>
          <a:tailEnd type="arrow" w="lg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arrow" w="lg" len="med"/>
          <a:tailEnd type="arrow" w="lg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</TotalTime>
  <Words>6464</Words>
  <Application>Microsoft Office PowerPoint</Application>
  <PresentationFormat>On-screen Show (4:3)</PresentationFormat>
  <Paragraphs>1627</Paragraphs>
  <Slides>128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128</vt:i4>
      </vt:variant>
    </vt:vector>
  </HeadingPairs>
  <TitlesOfParts>
    <vt:vector size="138" baseType="lpstr">
      <vt:lpstr>Arial</vt:lpstr>
      <vt:lpstr>Arial Narrow</vt:lpstr>
      <vt:lpstr>Calibri</vt:lpstr>
      <vt:lpstr>Courier New</vt:lpstr>
      <vt:lpstr>Palatino</vt:lpstr>
      <vt:lpstr>Tahoma</vt:lpstr>
      <vt:lpstr>Times New Roman</vt:lpstr>
      <vt:lpstr>Wingdings</vt:lpstr>
      <vt:lpstr>Default Design</vt:lpstr>
      <vt:lpstr>Visio</vt:lpstr>
      <vt:lpstr>Introduction to CUDA Programming</vt:lpstr>
      <vt:lpstr>Execution Timeline</vt:lpstr>
      <vt:lpstr>Programmer’s view</vt:lpstr>
      <vt:lpstr>Programmer’s view</vt:lpstr>
      <vt:lpstr>Programmer’s view</vt:lpstr>
      <vt:lpstr>Programmer’s view</vt:lpstr>
      <vt:lpstr>Programmer’s view</vt:lpstr>
      <vt:lpstr>My first CUDA Program</vt:lpstr>
      <vt:lpstr>How does a thread know which pixel to process?</vt:lpstr>
      <vt:lpstr>GBT: Grids of Blocks of Threads</vt:lpstr>
      <vt:lpstr>Programmer’s view: Memory Model</vt:lpstr>
      <vt:lpstr>Grids of Blocks of Threads: Dimension Limits</vt:lpstr>
      <vt:lpstr>Grids of Blocks of Threads: Dimension Limits</vt:lpstr>
      <vt:lpstr>Compute Capability</vt:lpstr>
      <vt:lpstr>Compute Capability</vt:lpstr>
      <vt:lpstr>Thread Batching</vt:lpstr>
      <vt:lpstr>Thread Coordination Overview</vt:lpstr>
      <vt:lpstr>Programmer’s view: Memory Model: Thread vs. Host</vt:lpstr>
      <vt:lpstr>Memory Model Summary</vt:lpstr>
      <vt:lpstr>Memory Model: Global, Constant, and Texture Memories</vt:lpstr>
      <vt:lpstr>Execution Model: Ordering</vt:lpstr>
      <vt:lpstr>CUDA Software Architecture</vt:lpstr>
      <vt:lpstr>Reasoning about CUDA call ordering</vt:lpstr>
      <vt:lpstr>Execution Model Summary (for your reference)</vt:lpstr>
      <vt:lpstr>CUDA API: Example</vt:lpstr>
      <vt:lpstr>My first CUDA Program / Skeleton</vt:lpstr>
      <vt:lpstr>1. Allocate CPU Data container</vt:lpstr>
      <vt:lpstr>2. Initialize CPU Data (dummy)</vt:lpstr>
      <vt:lpstr>3. Allocate GPU Data container</vt:lpstr>
      <vt:lpstr>GPU Memory Allocation</vt:lpstr>
      <vt:lpstr>4. Copy Initialized CPU data to GPU</vt:lpstr>
      <vt:lpstr>Host/Device Data Transfers</vt:lpstr>
      <vt:lpstr>5. Define Execution Configuration</vt:lpstr>
      <vt:lpstr>6. Launch Kernel &amp; 7. CPU/GPU Synchronization</vt:lpstr>
      <vt:lpstr>CPU/GPU Synchronization</vt:lpstr>
      <vt:lpstr>8. Copy data from GPU to CPU &amp; 9. DeAllocate Memory</vt:lpstr>
      <vt:lpstr>The GPU Kernel</vt:lpstr>
      <vt:lpstr>CUDA Function Declarations</vt:lpstr>
      <vt:lpstr>My first CUDA Program</vt:lpstr>
      <vt:lpstr>How to get high-performance #1</vt:lpstr>
      <vt:lpstr>How to get high-performance #2</vt:lpstr>
      <vt:lpstr>Textures</vt:lpstr>
      <vt:lpstr>Numerical Accuracy</vt:lpstr>
      <vt:lpstr>Are GPUs really that much faster than CPUs </vt:lpstr>
      <vt:lpstr>Material</vt:lpstr>
      <vt:lpstr>Checking for errors</vt:lpstr>
      <vt:lpstr>How to use</vt:lpstr>
      <vt:lpstr>Kernel Error Checking</vt:lpstr>
      <vt:lpstr>Measuring Time – Coarse Grain</vt:lpstr>
      <vt:lpstr>Measuring Time: Clock() example</vt:lpstr>
      <vt:lpstr>Clock() example 2</vt:lpstr>
      <vt:lpstr>Measurement Methodology</vt:lpstr>
      <vt:lpstr>Introduction to CUDA Programming</vt:lpstr>
      <vt:lpstr>Our lab systems</vt:lpstr>
      <vt:lpstr>Programmer’s view of a CPU+GPU system</vt:lpstr>
      <vt:lpstr>Our Lab Systems: Processor, board and memory</vt:lpstr>
      <vt:lpstr>Lab Motherboard</vt:lpstr>
      <vt:lpstr>System Architecture of a Typical PC / Intel (2008)</vt:lpstr>
      <vt:lpstr>Current (2014) Intel System Architecture (desktop)</vt:lpstr>
      <vt:lpstr>PCI-E 1.x Architecture </vt:lpstr>
      <vt:lpstr>PCI-E</vt:lpstr>
      <vt:lpstr>PCI-E</vt:lpstr>
      <vt:lpstr>CUDA Refresher</vt:lpstr>
      <vt:lpstr>Execution model guarantees</vt:lpstr>
      <vt:lpstr>Architecture Scalability</vt:lpstr>
      <vt:lpstr>Thread Blocks Refresher</vt:lpstr>
      <vt:lpstr>My first CUDA Program</vt:lpstr>
      <vt:lpstr>Architecture Goals</vt:lpstr>
      <vt:lpstr>GF100 Specifications</vt:lpstr>
      <vt:lpstr>GF100 Architecture Overview -- Compute</vt:lpstr>
      <vt:lpstr>GF100 Architecture - Complete</vt:lpstr>
      <vt:lpstr>Terminology</vt:lpstr>
      <vt:lpstr>SM Architecture</vt:lpstr>
      <vt:lpstr>Decompose into blocks</vt:lpstr>
      <vt:lpstr>Assign Each block to an SMX</vt:lpstr>
      <vt:lpstr>Decompose a Block into Warps</vt:lpstr>
      <vt:lpstr>Execute Warps onto SMX</vt:lpstr>
      <vt:lpstr>Warp vs. Thread vs. Instructions</vt:lpstr>
      <vt:lpstr>Understanding Control Flow Divergence</vt:lpstr>
      <vt:lpstr>Control Flow Divergence Contd.</vt:lpstr>
      <vt:lpstr>Warp Scheduling: Hiding Thread stalls</vt:lpstr>
      <vt:lpstr>Thread Life</vt:lpstr>
      <vt:lpstr>Stream Multiprocessors Execute Blocks</vt:lpstr>
      <vt:lpstr>Thread Scheduling and Execution</vt:lpstr>
      <vt:lpstr>Cooperative Thread Array</vt:lpstr>
      <vt:lpstr>Warp Scheduling</vt:lpstr>
      <vt:lpstr>How many warps are there?</vt:lpstr>
      <vt:lpstr>Warp Scheduling Ramifications</vt:lpstr>
      <vt:lpstr>Granularity Considerations: Block &amp; Thread limits per SM</vt:lpstr>
      <vt:lpstr>SM Instruction Buffer – Warp Scheduling (ref)</vt:lpstr>
      <vt:lpstr>Maxwell Architecture – GTX980 – GT204</vt:lpstr>
      <vt:lpstr>Maxwell GT204 SMM</vt:lpstr>
      <vt:lpstr>GT204 SMM</vt:lpstr>
      <vt:lpstr>GT204 chip</vt:lpstr>
      <vt:lpstr>Scoreboarding (ref)</vt:lpstr>
      <vt:lpstr>WARP scheduling &amp; scoreboarding</vt:lpstr>
      <vt:lpstr>WARP scheduling &amp; scoreboarding</vt:lpstr>
      <vt:lpstr>SM Architecture Detail</vt:lpstr>
      <vt:lpstr>Dual Issue Detail</vt:lpstr>
      <vt:lpstr>Scalar Units</vt:lpstr>
      <vt:lpstr>Special Function Units</vt:lpstr>
      <vt:lpstr>Memory System Goals</vt:lpstr>
      <vt:lpstr>Optimize Memory Access Ordering for Coalescing</vt:lpstr>
      <vt:lpstr>Caching Loads (default)</vt:lpstr>
      <vt:lpstr>Caching loads – Permuted accesses </vt:lpstr>
      <vt:lpstr>Caching Load – misaligned continuous region</vt:lpstr>
      <vt:lpstr>Caching Load – One word by all</vt:lpstr>
      <vt:lpstr>Caching Load – Worst Case Scatter</vt:lpstr>
      <vt:lpstr>Parallelism in the Memory System</vt:lpstr>
      <vt:lpstr>SM Memory Architecture</vt:lpstr>
      <vt:lpstr>SM Register File</vt:lpstr>
      <vt:lpstr>Programmer’s View of Register File</vt:lpstr>
      <vt:lpstr>Register Use Implications Example</vt:lpstr>
      <vt:lpstr>Dynamic Partitioning</vt:lpstr>
      <vt:lpstr>ILP example</vt:lpstr>
      <vt:lpstr>Within or Across Thread Parallelism (ILP vs. TLP) (ref)</vt:lpstr>
      <vt:lpstr>How many registers is my kernel using?</vt:lpstr>
      <vt:lpstr>CUDA Occupancy Calculator </vt:lpstr>
      <vt:lpstr>Constants</vt:lpstr>
      <vt:lpstr>Shared Memory</vt:lpstr>
      <vt:lpstr>Shared Memory</vt:lpstr>
      <vt:lpstr>Shared Memory Conflicts</vt:lpstr>
      <vt:lpstr>Shared Memory Accesses</vt:lpstr>
      <vt:lpstr>Bank Addressing Examples</vt:lpstr>
      <vt:lpstr>Bank Addressing Examples</vt:lpstr>
      <vt:lpstr>How Addresses Map to Banks on G200</vt:lpstr>
      <vt:lpstr>How to get high-performance #1</vt:lpstr>
      <vt:lpstr>How to get high-performance #2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CUDA Programming</dc:title>
  <dc:creator>owner</dc:creator>
  <cp:lastModifiedBy>Andreas Moshovos</cp:lastModifiedBy>
  <cp:revision>285</cp:revision>
  <dcterms:created xsi:type="dcterms:W3CDTF">2009-01-18T21:53:17Z</dcterms:created>
  <dcterms:modified xsi:type="dcterms:W3CDTF">2016-01-22T15:45:40Z</dcterms:modified>
</cp:coreProperties>
</file>