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8" r:id="rId2"/>
    <p:sldId id="349" r:id="rId3"/>
    <p:sldId id="359" r:id="rId4"/>
    <p:sldId id="361" r:id="rId5"/>
    <p:sldId id="362" r:id="rId6"/>
    <p:sldId id="373" r:id="rId7"/>
    <p:sldId id="369" r:id="rId8"/>
    <p:sldId id="371" r:id="rId9"/>
    <p:sldId id="350" r:id="rId10"/>
    <p:sldId id="351" r:id="rId11"/>
    <p:sldId id="353" r:id="rId12"/>
    <p:sldId id="354" r:id="rId13"/>
    <p:sldId id="355" r:id="rId14"/>
    <p:sldId id="356" r:id="rId15"/>
    <p:sldId id="357" r:id="rId16"/>
    <p:sldId id="358" r:id="rId17"/>
    <p:sldId id="363" r:id="rId18"/>
    <p:sldId id="364" r:id="rId19"/>
    <p:sldId id="366" r:id="rId20"/>
    <p:sldId id="370" r:id="rId21"/>
    <p:sldId id="368" r:id="rId22"/>
    <p:sldId id="367" r:id="rId23"/>
    <p:sldId id="372" r:id="rId24"/>
    <p:sldId id="3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16" autoAdjust="0"/>
  </p:normalViewPr>
  <p:slideViewPr>
    <p:cSldViewPr>
      <p:cViewPr varScale="1">
        <p:scale>
          <a:sx n="159" d="100"/>
          <a:sy n="159" d="100"/>
        </p:scale>
        <p:origin x="186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66C6E-E03F-4DEA-9C03-E0C87B08838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1C30C-F9B3-41EA-9E25-9AD64863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C29EA-9D54-0544-B2AB-70D8194063B4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C29EA-9D54-0544-B2AB-70D8194063B4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36340-CFE4-294F-868E-1DE9017AF3E2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EBEF8-2F1B-D047-AB6A-C2296B7BA87C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D14F-A88D-4167-920D-D024C4DE6B6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8D98-7EF6-4D48-9B8E-C711C96A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-thelen.org/comp-hist/vs-illiac-iv.html" TargetMode="External"/><Relationship Id="rId2" Type="http://schemas.openxmlformats.org/officeDocument/2006/relationships/hyperlink" Target="http://ieeexplore.ieee.org/xpls/abs_all.jsp?arnumber=4038028&amp;tag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Instruction Multiple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Multimedia extensions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SIMD in </a:t>
            </a:r>
            <a:r>
              <a:rPr lang="en-US" altLang="en-US" dirty="0" smtClean="0"/>
              <a:t>“modern” </a:t>
            </a:r>
            <a:r>
              <a:rPr lang="en-US" altLang="en-US" dirty="0"/>
              <a:t>CPUs</a:t>
            </a:r>
          </a:p>
        </p:txBody>
      </p:sp>
    </p:spTree>
    <p:extLst>
      <p:ext uri="{BB962C8B-B14F-4D97-AF65-F5344CB8AC3E}">
        <p14:creationId xmlns:p14="http://schemas.microsoft.com/office/powerpoint/2010/main" val="37866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MMX: Basics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153400" cy="52959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Multimedia applications are becoming popular</a:t>
            </a:r>
          </a:p>
          <a:p>
            <a:r>
              <a:rPr lang="en-US" altLang="en-US"/>
              <a:t>Are current ISAs a good match for them?</a:t>
            </a:r>
          </a:p>
          <a:p>
            <a:r>
              <a:rPr lang="en-US" altLang="en-US"/>
              <a:t>Methodology:</a:t>
            </a:r>
          </a:p>
          <a:p>
            <a:pPr lvl="1"/>
            <a:r>
              <a:rPr lang="en-US" altLang="en-US"/>
              <a:t>Consider a number of “typical” applications</a:t>
            </a:r>
          </a:p>
          <a:p>
            <a:pPr lvl="1"/>
            <a:r>
              <a:rPr lang="en-US" altLang="en-US"/>
              <a:t>Can we do better?</a:t>
            </a:r>
          </a:p>
          <a:p>
            <a:pPr lvl="1"/>
            <a:r>
              <a:rPr lang="en-US" altLang="en-US"/>
              <a:t>Cost vs. performance vs. utility tradeoffs</a:t>
            </a:r>
          </a:p>
          <a:p>
            <a:r>
              <a:rPr lang="en-US" altLang="en-US"/>
              <a:t>Net Result: Intel’s MMX</a:t>
            </a:r>
          </a:p>
          <a:p>
            <a:r>
              <a:rPr lang="en-US" altLang="en-US"/>
              <a:t>Can also be viewed as an attempt to maintain market share</a:t>
            </a:r>
          </a:p>
          <a:p>
            <a:pPr lvl="1"/>
            <a:r>
              <a:rPr lang="en-US" altLang="en-US"/>
              <a:t>If people are going to use these kind of applications we better support them</a:t>
            </a:r>
          </a:p>
        </p:txBody>
      </p:sp>
    </p:spTree>
    <p:extLst>
      <p:ext uri="{BB962C8B-B14F-4D97-AF65-F5344CB8AC3E}">
        <p14:creationId xmlns:p14="http://schemas.microsoft.com/office/powerpoint/2010/main" val="259225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Multimedia Applications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Most multimedia apps have lots of parallelism:</a:t>
            </a:r>
          </a:p>
          <a:p>
            <a:pPr lvl="1"/>
            <a:r>
              <a:rPr lang="en-US" altLang="en-US" sz="2000" b="1" dirty="0"/>
              <a:t>for I = here to infinity</a:t>
            </a:r>
          </a:p>
          <a:p>
            <a:pPr lvl="2"/>
            <a:r>
              <a:rPr lang="en-US" altLang="en-US" sz="2000" b="1" dirty="0"/>
              <a:t>out[I] = </a:t>
            </a:r>
            <a:r>
              <a:rPr lang="en-US" altLang="en-US" sz="2000" b="1" dirty="0" err="1"/>
              <a:t>in_a</a:t>
            </a:r>
            <a:r>
              <a:rPr lang="en-US" altLang="en-US" sz="2000" b="1" dirty="0"/>
              <a:t>[I] * </a:t>
            </a:r>
            <a:r>
              <a:rPr lang="en-US" altLang="en-US" sz="2000" b="1" dirty="0" err="1"/>
              <a:t>in_b</a:t>
            </a:r>
            <a:r>
              <a:rPr lang="en-US" altLang="en-US" sz="2000" b="1" dirty="0"/>
              <a:t>[I]</a:t>
            </a:r>
          </a:p>
          <a:p>
            <a:pPr lvl="1"/>
            <a:r>
              <a:rPr lang="en-US" altLang="en-US" sz="2000" dirty="0"/>
              <a:t>At runtime:</a:t>
            </a:r>
          </a:p>
          <a:p>
            <a:pPr lvl="2"/>
            <a:r>
              <a:rPr lang="en-US" altLang="en-US" sz="2000" b="1" dirty="0"/>
              <a:t>out[0] = </a:t>
            </a:r>
            <a:r>
              <a:rPr lang="en-US" altLang="en-US" sz="2000" b="1" dirty="0" err="1"/>
              <a:t>in_a</a:t>
            </a:r>
            <a:r>
              <a:rPr lang="en-US" altLang="en-US" sz="2000" b="1" dirty="0"/>
              <a:t>[0] * </a:t>
            </a:r>
            <a:r>
              <a:rPr lang="en-US" altLang="en-US" sz="2000" b="1" dirty="0" err="1"/>
              <a:t>in_b</a:t>
            </a:r>
            <a:r>
              <a:rPr lang="en-US" altLang="en-US" sz="2000" b="1" dirty="0"/>
              <a:t>[0]</a:t>
            </a:r>
          </a:p>
          <a:p>
            <a:pPr lvl="2"/>
            <a:r>
              <a:rPr lang="en-US" altLang="en-US" sz="2000" b="1" dirty="0"/>
              <a:t>out[1] = </a:t>
            </a:r>
            <a:r>
              <a:rPr lang="en-US" altLang="en-US" sz="2000" b="1" dirty="0" err="1"/>
              <a:t>in_a</a:t>
            </a:r>
            <a:r>
              <a:rPr lang="en-US" altLang="en-US" sz="2000" b="1" dirty="0"/>
              <a:t>[1] * </a:t>
            </a:r>
            <a:r>
              <a:rPr lang="en-US" altLang="en-US" sz="2000" b="1" dirty="0" err="1"/>
              <a:t>in_b</a:t>
            </a:r>
            <a:r>
              <a:rPr lang="en-US" altLang="en-US" sz="2000" b="1" dirty="0"/>
              <a:t>[1]</a:t>
            </a:r>
          </a:p>
          <a:p>
            <a:pPr lvl="2"/>
            <a:r>
              <a:rPr lang="en-US" altLang="en-US" sz="2000" b="1" dirty="0"/>
              <a:t>out[2] = </a:t>
            </a:r>
            <a:r>
              <a:rPr lang="en-US" altLang="en-US" sz="2000" b="1" dirty="0" err="1"/>
              <a:t>in_a</a:t>
            </a:r>
            <a:r>
              <a:rPr lang="en-US" altLang="en-US" sz="2000" b="1" dirty="0"/>
              <a:t>[2] * </a:t>
            </a:r>
            <a:r>
              <a:rPr lang="en-US" altLang="en-US" sz="2000" b="1" dirty="0" err="1"/>
              <a:t>in_b</a:t>
            </a:r>
            <a:r>
              <a:rPr lang="en-US" altLang="en-US" sz="2000" b="1" dirty="0"/>
              <a:t>[2]</a:t>
            </a:r>
          </a:p>
          <a:p>
            <a:pPr lvl="2"/>
            <a:r>
              <a:rPr lang="en-US" altLang="en-US" sz="2000" b="1" dirty="0"/>
              <a:t>out[3] = </a:t>
            </a:r>
            <a:r>
              <a:rPr lang="en-US" altLang="en-US" sz="2000" b="1" dirty="0" err="1"/>
              <a:t>in_a</a:t>
            </a:r>
            <a:r>
              <a:rPr lang="en-US" altLang="en-US" sz="2000" b="1" dirty="0"/>
              <a:t>[3] * </a:t>
            </a:r>
            <a:r>
              <a:rPr lang="en-US" altLang="en-US" sz="2000" b="1" dirty="0" err="1"/>
              <a:t>in_b</a:t>
            </a:r>
            <a:r>
              <a:rPr lang="en-US" altLang="en-US" sz="2000" b="1" dirty="0"/>
              <a:t>[3]</a:t>
            </a:r>
          </a:p>
          <a:p>
            <a:pPr lvl="2"/>
            <a:r>
              <a:rPr lang="en-US" altLang="en-US" sz="2000" dirty="0"/>
              <a:t>…..</a:t>
            </a:r>
          </a:p>
          <a:p>
            <a:r>
              <a:rPr lang="en-US" altLang="en-US" sz="2400" dirty="0"/>
              <a:t>Also, work on short integers:</a:t>
            </a:r>
          </a:p>
          <a:p>
            <a:pPr lvl="1"/>
            <a:r>
              <a:rPr lang="en-US" altLang="en-US" sz="2000" dirty="0" err="1"/>
              <a:t>in_a</a:t>
            </a:r>
            <a:r>
              <a:rPr lang="en-US" altLang="en-US" sz="2000" dirty="0"/>
              <a:t>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is 0 to 256 for example (color)</a:t>
            </a:r>
          </a:p>
          <a:p>
            <a:pPr lvl="1"/>
            <a:r>
              <a:rPr lang="en-US" altLang="en-US" sz="2000" dirty="0"/>
              <a:t>or, 0 to 64k (16-bit audio)</a:t>
            </a:r>
          </a:p>
        </p:txBody>
      </p:sp>
    </p:spTree>
    <p:extLst>
      <p:ext uri="{BB962C8B-B14F-4D97-AF65-F5344CB8AC3E}">
        <p14:creationId xmlns:p14="http://schemas.microsoft.com/office/powerpoint/2010/main" val="280002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Observations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32-bit registers are wasted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only using part of them and </a:t>
            </a:r>
            <a:r>
              <a:rPr lang="en-US" altLang="en-US" sz="2000" u="sng"/>
              <a:t>we know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ALUs underutilized and </a:t>
            </a:r>
            <a:r>
              <a:rPr lang="en-US" altLang="en-US" sz="2000" u="sng"/>
              <a:t>we know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Instruction specification is inefficient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even though we know that a lot of the same operations will be performed still we have to specify each of the individually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 bandwidth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Discovering Parallelism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Memory Ports?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Could read four elements of an array with one 32-bit load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Same for stores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The hardware will have a hard time discovering this</a:t>
            </a:r>
          </a:p>
          <a:p>
            <a:pPr lvl="3">
              <a:lnSpc>
                <a:spcPct val="90000"/>
              </a:lnSpc>
            </a:pPr>
            <a:r>
              <a:rPr lang="en-US" altLang="en-US" sz="2000"/>
              <a:t>Coalescing and dependences</a:t>
            </a:r>
          </a:p>
        </p:txBody>
      </p:sp>
    </p:spTree>
    <p:extLst>
      <p:ext uri="{BB962C8B-B14F-4D97-AF65-F5344CB8AC3E}">
        <p14:creationId xmlns:p14="http://schemas.microsoft.com/office/powerpoint/2010/main" val="99403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/>
              <a:t>MMX Contd.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Can do better than traditional ISA</a:t>
            </a:r>
          </a:p>
          <a:p>
            <a:pPr lvl="1"/>
            <a:r>
              <a:rPr lang="en-US" altLang="en-US"/>
              <a:t>new data types</a:t>
            </a:r>
          </a:p>
          <a:p>
            <a:pPr lvl="1"/>
            <a:r>
              <a:rPr lang="en-US" altLang="en-US"/>
              <a:t>new instructions</a:t>
            </a:r>
          </a:p>
          <a:p>
            <a:r>
              <a:rPr lang="en-US" altLang="en-US"/>
              <a:t>Pack data in 64-bit words</a:t>
            </a:r>
          </a:p>
          <a:p>
            <a:pPr lvl="1"/>
            <a:r>
              <a:rPr lang="en-US" altLang="en-US"/>
              <a:t>bytes</a:t>
            </a:r>
          </a:p>
          <a:p>
            <a:pPr lvl="1"/>
            <a:r>
              <a:rPr lang="en-US" altLang="en-US"/>
              <a:t>“words” (16 bits)</a:t>
            </a:r>
          </a:p>
          <a:p>
            <a:pPr lvl="1"/>
            <a:r>
              <a:rPr lang="en-US" altLang="en-US"/>
              <a:t>“double words” (32 bits)</a:t>
            </a:r>
          </a:p>
          <a:p>
            <a:r>
              <a:rPr lang="en-US" altLang="en-US"/>
              <a:t>Operate on packed data like short vectors</a:t>
            </a:r>
          </a:p>
          <a:p>
            <a:pPr lvl="1"/>
            <a:r>
              <a:rPr lang="en-US" altLang="en-US"/>
              <a:t>SIMD</a:t>
            </a:r>
          </a:p>
          <a:p>
            <a:pPr lvl="1"/>
            <a:r>
              <a:rPr lang="en-US" altLang="en-US"/>
              <a:t>First used in Livermore S-1 (&gt; 20 years)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09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altLang="en-US" dirty="0"/>
              <a:t>ECE1773</a:t>
            </a:r>
          </a:p>
          <a:p>
            <a:r>
              <a:rPr lang="en-US" altLang="en-US" dirty="0"/>
              <a:t>Portions from Hill, Wood, </a:t>
            </a:r>
            <a:r>
              <a:rPr lang="en-US" altLang="en-US" dirty="0" err="1"/>
              <a:t>Sohi</a:t>
            </a:r>
            <a:r>
              <a:rPr lang="en-US" altLang="en-US" dirty="0"/>
              <a:t> and Smith (Wisconsin). Culler (Berkeley), </a:t>
            </a:r>
            <a:r>
              <a:rPr lang="en-US" altLang="en-US" dirty="0" err="1"/>
              <a:t>Kozyrakis</a:t>
            </a:r>
            <a:r>
              <a:rPr lang="en-US" altLang="en-US" dirty="0"/>
              <a:t>(Stanford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/>
              <a:t>MMX:Example</a:t>
            </a:r>
            <a:endParaRPr lang="en-US" altLang="en-US" b="1" dirty="0"/>
          </a:p>
        </p:txBody>
      </p: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1117600" y="1143000"/>
            <a:ext cx="5384800" cy="400050"/>
            <a:chOff x="528" y="1440"/>
            <a:chExt cx="2544" cy="336"/>
          </a:xfrm>
        </p:grpSpPr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528" y="1440"/>
              <a:ext cx="2544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528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1824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12" name="Group 8"/>
          <p:cNvGrpSpPr>
            <a:grpSpLocks/>
          </p:cNvGrpSpPr>
          <p:nvPr/>
        </p:nvGrpSpPr>
        <p:grpSpPr bwMode="auto">
          <a:xfrm>
            <a:off x="1117600" y="2057400"/>
            <a:ext cx="5384800" cy="400050"/>
            <a:chOff x="528" y="1440"/>
            <a:chExt cx="2544" cy="336"/>
          </a:xfrm>
        </p:grpSpPr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528" y="1440"/>
              <a:ext cx="2544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Rectangle 10"/>
            <p:cNvSpPr>
              <a:spLocks noChangeArrowheads="1"/>
            </p:cNvSpPr>
            <p:nvPr/>
          </p:nvSpPr>
          <p:spPr bwMode="auto">
            <a:xfrm>
              <a:off x="528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1824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1219200" y="3143250"/>
            <a:ext cx="5384800" cy="400050"/>
            <a:chOff x="528" y="1440"/>
            <a:chExt cx="2544" cy="336"/>
          </a:xfrm>
        </p:grpSpPr>
        <p:sp>
          <p:nvSpPr>
            <p:cNvPr id="123920" name="Rectangle 16"/>
            <p:cNvSpPr>
              <a:spLocks noChangeArrowheads="1"/>
            </p:cNvSpPr>
            <p:nvPr/>
          </p:nvSpPr>
          <p:spPr bwMode="auto">
            <a:xfrm>
              <a:off x="528" y="1440"/>
              <a:ext cx="2544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1" name="Rectangle 17"/>
            <p:cNvSpPr>
              <a:spLocks noChangeArrowheads="1"/>
            </p:cNvSpPr>
            <p:nvPr/>
          </p:nvSpPr>
          <p:spPr bwMode="auto">
            <a:xfrm>
              <a:off x="528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2" name="Rectangle 18"/>
            <p:cNvSpPr>
              <a:spLocks noChangeArrowheads="1"/>
            </p:cNvSpPr>
            <p:nvPr/>
          </p:nvSpPr>
          <p:spPr bwMode="auto">
            <a:xfrm>
              <a:off x="1824" y="1440"/>
              <a:ext cx="62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1727200" y="137160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>
            <a:off x="3149600" y="137160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4673600" y="131445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>
            <a:off x="5892800" y="131445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1117600" y="3771900"/>
            <a:ext cx="54641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itchFamily="34" charset="0"/>
              </a:rPr>
              <a:t>Up to 8 operations (64bit) go in parallel</a:t>
            </a: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 Potential improvement: 8x</a:t>
            </a: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 In practice less but still good</a:t>
            </a:r>
            <a:br>
              <a:rPr lang="en-US" altLang="en-US">
                <a:latin typeface="Arial Narrow" pitchFamily="34" charset="0"/>
              </a:rPr>
            </a:br>
            <a:endParaRPr lang="en-US" altLang="en-US">
              <a:latin typeface="Arial Narrow" pitchFamily="34" charset="0"/>
            </a:endParaRP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Besides another reason to think your machine</a:t>
            </a:r>
          </a:p>
          <a:p>
            <a:pPr>
              <a:buFont typeface="Wingdings" pitchFamily="2" charset="2"/>
              <a:buChar char="w"/>
            </a:pPr>
            <a:r>
              <a:rPr lang="en-US" altLang="en-US">
                <a:latin typeface="Arial Narrow" pitchFamily="34" charset="0"/>
              </a:rPr>
              <a:t>is obsolete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41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pic>
        <p:nvPicPr>
          <p:cNvPr id="134148" name="Picture 4" descr="m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7350"/>
            <a:ext cx="6350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1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wikia.com/doom/images/4/4a/Screenshot_Doom_20121022_1655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296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Heretic-Sabrecl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599"/>
            <a:ext cx="84582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Vector Processors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29200"/>
            <a:ext cx="85344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Scalar processors operate on single numbers (scalars)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Vector processors operate on vectors of numbers</a:t>
            </a:r>
          </a:p>
          <a:p>
            <a:pPr lvl="1"/>
            <a:r>
              <a:rPr lang="en-US" dirty="0"/>
              <a:t>Linear sequences of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Does not say that they have to be done in parallel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1447800"/>
            <a:ext cx="5616575" cy="3276600"/>
            <a:chOff x="908" y="1824"/>
            <a:chExt cx="3538" cy="2064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908" y="1824"/>
              <a:ext cx="1563" cy="20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63" y="2556"/>
              <a:ext cx="672" cy="958"/>
              <a:chOff x="1363" y="2556"/>
              <a:chExt cx="672" cy="958"/>
            </a:xfrm>
          </p:grpSpPr>
          <p:sp>
            <p:nvSpPr>
              <p:cNvPr id="34898" name="Oval 7"/>
              <p:cNvSpPr>
                <a:spLocks noChangeArrowheads="1"/>
              </p:cNvSpPr>
              <p:nvPr/>
            </p:nvSpPr>
            <p:spPr bwMode="auto">
              <a:xfrm>
                <a:off x="1616" y="29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9" name="Rectangle 8"/>
              <p:cNvSpPr>
                <a:spLocks noChangeArrowheads="1"/>
              </p:cNvSpPr>
              <p:nvPr/>
            </p:nvSpPr>
            <p:spPr bwMode="auto">
              <a:xfrm>
                <a:off x="1575" y="2894"/>
                <a:ext cx="22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/>
                  <a:t>+</a:t>
                </a:r>
              </a:p>
            </p:txBody>
          </p:sp>
          <p:sp>
            <p:nvSpPr>
              <p:cNvPr id="34900" name="Rectangle 9"/>
              <p:cNvSpPr>
                <a:spLocks noChangeArrowheads="1"/>
              </p:cNvSpPr>
              <p:nvPr/>
            </p:nvSpPr>
            <p:spPr bwMode="auto">
              <a:xfrm>
                <a:off x="1376" y="25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1" name="Rectangle 10"/>
              <p:cNvSpPr>
                <a:spLocks noChangeArrowheads="1"/>
              </p:cNvSpPr>
              <p:nvPr/>
            </p:nvSpPr>
            <p:spPr bwMode="auto">
              <a:xfrm>
                <a:off x="1760" y="25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2" name="Rectangle 11"/>
              <p:cNvSpPr>
                <a:spLocks noChangeArrowheads="1"/>
              </p:cNvSpPr>
              <p:nvPr/>
            </p:nvSpPr>
            <p:spPr bwMode="auto">
              <a:xfrm>
                <a:off x="1568" y="32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3" name="Rectangle 12"/>
              <p:cNvSpPr>
                <a:spLocks noChangeArrowheads="1"/>
              </p:cNvSpPr>
              <p:nvPr/>
            </p:nvSpPr>
            <p:spPr bwMode="auto">
              <a:xfrm>
                <a:off x="1363" y="2558"/>
                <a:ext cx="29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r1</a:t>
                </a:r>
              </a:p>
            </p:txBody>
          </p:sp>
          <p:sp>
            <p:nvSpPr>
              <p:cNvPr id="34904" name="Rectangle 13"/>
              <p:cNvSpPr>
                <a:spLocks noChangeArrowheads="1"/>
              </p:cNvSpPr>
              <p:nvPr/>
            </p:nvSpPr>
            <p:spPr bwMode="auto">
              <a:xfrm>
                <a:off x="1737" y="2556"/>
                <a:ext cx="29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r2</a:t>
                </a:r>
              </a:p>
            </p:txBody>
          </p:sp>
          <p:sp>
            <p:nvSpPr>
              <p:cNvPr id="34905" name="Rectangle 14"/>
              <p:cNvSpPr>
                <a:spLocks noChangeArrowheads="1"/>
              </p:cNvSpPr>
              <p:nvPr/>
            </p:nvSpPr>
            <p:spPr bwMode="auto">
              <a:xfrm>
                <a:off x="1540" y="3225"/>
                <a:ext cx="29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r3</a:t>
                </a:r>
              </a:p>
            </p:txBody>
          </p:sp>
          <p:sp>
            <p:nvSpPr>
              <p:cNvPr id="34906" name="Line 15"/>
              <p:cNvSpPr>
                <a:spLocks noChangeShapeType="1"/>
              </p:cNvSpPr>
              <p:nvPr/>
            </p:nvSpPr>
            <p:spPr bwMode="auto">
              <a:xfrm>
                <a:off x="1540" y="2826"/>
                <a:ext cx="10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7" name="Line 16"/>
              <p:cNvSpPr>
                <a:spLocks noChangeShapeType="1"/>
              </p:cNvSpPr>
              <p:nvPr/>
            </p:nvSpPr>
            <p:spPr bwMode="auto">
              <a:xfrm flipH="1">
                <a:off x="1737" y="2826"/>
                <a:ext cx="8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8" name="Line 17"/>
              <p:cNvSpPr>
                <a:spLocks noChangeShapeType="1"/>
              </p:cNvSpPr>
              <p:nvPr/>
            </p:nvSpPr>
            <p:spPr bwMode="auto">
              <a:xfrm>
                <a:off x="1684" y="3114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823" name="Rectangle 18"/>
            <p:cNvSpPr>
              <a:spLocks noChangeArrowheads="1"/>
            </p:cNvSpPr>
            <p:nvPr/>
          </p:nvSpPr>
          <p:spPr bwMode="auto">
            <a:xfrm>
              <a:off x="1056" y="3648"/>
              <a:ext cx="13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9900"/>
                  </a:solidFill>
                  <a:latin typeface="Courier New" charset="0"/>
                </a:rPr>
                <a:t>add r3, r1, r2</a:t>
              </a:r>
            </a:p>
          </p:txBody>
        </p:sp>
        <p:sp>
          <p:nvSpPr>
            <p:cNvPr id="34824" name="Rectangle 19"/>
            <p:cNvSpPr>
              <a:spLocks noChangeArrowheads="1"/>
            </p:cNvSpPr>
            <p:nvPr/>
          </p:nvSpPr>
          <p:spPr bwMode="auto">
            <a:xfrm>
              <a:off x="1200" y="1920"/>
              <a:ext cx="990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9900"/>
                  </a:solidFill>
                  <a:latin typeface="Tw Cen MT"/>
                  <a:cs typeface="Tw Cen MT"/>
                </a:rPr>
                <a:t>SCALAR</a:t>
              </a:r>
            </a:p>
            <a:p>
              <a:pPr algn="ctr"/>
              <a:r>
                <a:rPr lang="en-US" sz="2000" b="1" dirty="0">
                  <a:solidFill>
                    <a:srgbClr val="009900"/>
                  </a:solidFill>
                  <a:latin typeface="Tw Cen MT"/>
                  <a:cs typeface="Tw Cen MT"/>
                </a:rPr>
                <a:t>(1 operation)</a:t>
              </a:r>
            </a:p>
          </p:txBody>
        </p:sp>
        <p:sp>
          <p:nvSpPr>
            <p:cNvPr id="34825" name="Rectangle 20"/>
            <p:cNvSpPr>
              <a:spLocks noChangeArrowheads="1"/>
            </p:cNvSpPr>
            <p:nvPr/>
          </p:nvSpPr>
          <p:spPr bwMode="auto">
            <a:xfrm>
              <a:off x="2697" y="1824"/>
              <a:ext cx="1723" cy="20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131" y="2364"/>
              <a:ext cx="998" cy="1295"/>
              <a:chOff x="3131" y="2364"/>
              <a:chExt cx="998" cy="1295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3383" y="2364"/>
                <a:ext cx="616" cy="904"/>
                <a:chOff x="3383" y="2364"/>
                <a:chExt cx="616" cy="904"/>
              </a:xfrm>
            </p:grpSpPr>
            <p:sp>
              <p:nvSpPr>
                <p:cNvPr id="34891" name="Oval 23"/>
                <p:cNvSpPr>
                  <a:spLocks noChangeArrowheads="1"/>
                </p:cNvSpPr>
                <p:nvPr/>
              </p:nvSpPr>
              <p:spPr bwMode="auto">
                <a:xfrm>
                  <a:off x="3623" y="274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2" name="Rectangle 24"/>
                <p:cNvSpPr>
                  <a:spLocks noChangeArrowheads="1"/>
                </p:cNvSpPr>
                <p:nvPr/>
              </p:nvSpPr>
              <p:spPr bwMode="auto">
                <a:xfrm>
                  <a:off x="3383" y="236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3" name="Rectangle 25"/>
                <p:cNvSpPr>
                  <a:spLocks noChangeArrowheads="1"/>
                </p:cNvSpPr>
                <p:nvPr/>
              </p:nvSpPr>
              <p:spPr bwMode="auto">
                <a:xfrm>
                  <a:off x="3767" y="236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4" name="Rectangle 26"/>
                <p:cNvSpPr>
                  <a:spLocks noChangeArrowheads="1"/>
                </p:cNvSpPr>
                <p:nvPr/>
              </p:nvSpPr>
              <p:spPr bwMode="auto">
                <a:xfrm>
                  <a:off x="3575" y="3036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5" name="Line 27"/>
                <p:cNvSpPr>
                  <a:spLocks noChangeShapeType="1"/>
                </p:cNvSpPr>
                <p:nvPr/>
              </p:nvSpPr>
              <p:spPr bwMode="auto">
                <a:xfrm>
                  <a:off x="3547" y="2601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6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744" y="2601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7" name="Line 29"/>
                <p:cNvSpPr>
                  <a:spLocks noChangeShapeType="1"/>
                </p:cNvSpPr>
                <p:nvPr/>
              </p:nvSpPr>
              <p:spPr bwMode="auto">
                <a:xfrm>
                  <a:off x="3691" y="2889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3358" y="2389"/>
                <a:ext cx="616" cy="904"/>
                <a:chOff x="3358" y="2389"/>
                <a:chExt cx="616" cy="904"/>
              </a:xfrm>
            </p:grpSpPr>
            <p:sp>
              <p:nvSpPr>
                <p:cNvPr id="34884" name="Oval 31"/>
                <p:cNvSpPr>
                  <a:spLocks noChangeArrowheads="1"/>
                </p:cNvSpPr>
                <p:nvPr/>
              </p:nvSpPr>
              <p:spPr bwMode="auto">
                <a:xfrm>
                  <a:off x="3598" y="277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5" name="Rectangle 32"/>
                <p:cNvSpPr>
                  <a:spLocks noChangeArrowheads="1"/>
                </p:cNvSpPr>
                <p:nvPr/>
              </p:nvSpPr>
              <p:spPr bwMode="auto">
                <a:xfrm>
                  <a:off x="3358" y="238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6" name="Rectangle 33"/>
                <p:cNvSpPr>
                  <a:spLocks noChangeArrowheads="1"/>
                </p:cNvSpPr>
                <p:nvPr/>
              </p:nvSpPr>
              <p:spPr bwMode="auto">
                <a:xfrm>
                  <a:off x="3742" y="238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7" name="Rectangle 34"/>
                <p:cNvSpPr>
                  <a:spLocks noChangeArrowheads="1"/>
                </p:cNvSpPr>
                <p:nvPr/>
              </p:nvSpPr>
              <p:spPr bwMode="auto">
                <a:xfrm>
                  <a:off x="3550" y="306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8" name="Line 35"/>
                <p:cNvSpPr>
                  <a:spLocks noChangeShapeType="1"/>
                </p:cNvSpPr>
                <p:nvPr/>
              </p:nvSpPr>
              <p:spPr bwMode="auto">
                <a:xfrm>
                  <a:off x="3522" y="262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719" y="262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0" name="Line 37"/>
                <p:cNvSpPr>
                  <a:spLocks noChangeShapeType="1"/>
                </p:cNvSpPr>
                <p:nvPr/>
              </p:nvSpPr>
              <p:spPr bwMode="auto">
                <a:xfrm>
                  <a:off x="3666" y="291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3323" y="2414"/>
                <a:ext cx="616" cy="904"/>
                <a:chOff x="3323" y="2414"/>
                <a:chExt cx="616" cy="904"/>
              </a:xfrm>
            </p:grpSpPr>
            <p:sp>
              <p:nvSpPr>
                <p:cNvPr id="34877" name="Oval 39"/>
                <p:cNvSpPr>
                  <a:spLocks noChangeArrowheads="1"/>
                </p:cNvSpPr>
                <p:nvPr/>
              </p:nvSpPr>
              <p:spPr bwMode="auto">
                <a:xfrm>
                  <a:off x="3563" y="279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8" name="Rectangle 40"/>
                <p:cNvSpPr>
                  <a:spLocks noChangeArrowheads="1"/>
                </p:cNvSpPr>
                <p:nvPr/>
              </p:nvSpPr>
              <p:spPr bwMode="auto">
                <a:xfrm>
                  <a:off x="3323" y="241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9" name="Rectangle 41"/>
                <p:cNvSpPr>
                  <a:spLocks noChangeArrowheads="1"/>
                </p:cNvSpPr>
                <p:nvPr/>
              </p:nvSpPr>
              <p:spPr bwMode="auto">
                <a:xfrm>
                  <a:off x="3707" y="241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0" name="Rectangle 42"/>
                <p:cNvSpPr>
                  <a:spLocks noChangeArrowheads="1"/>
                </p:cNvSpPr>
                <p:nvPr/>
              </p:nvSpPr>
              <p:spPr bwMode="auto">
                <a:xfrm>
                  <a:off x="3515" y="3086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1" name="Line 43"/>
                <p:cNvSpPr>
                  <a:spLocks noChangeShapeType="1"/>
                </p:cNvSpPr>
                <p:nvPr/>
              </p:nvSpPr>
              <p:spPr bwMode="auto">
                <a:xfrm>
                  <a:off x="3487" y="2651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684" y="2651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83" name="Line 45"/>
                <p:cNvSpPr>
                  <a:spLocks noChangeShapeType="1"/>
                </p:cNvSpPr>
                <p:nvPr/>
              </p:nvSpPr>
              <p:spPr bwMode="auto">
                <a:xfrm>
                  <a:off x="3631" y="2939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6"/>
              <p:cNvGrpSpPr>
                <a:grpSpLocks/>
              </p:cNvGrpSpPr>
              <p:nvPr/>
            </p:nvGrpSpPr>
            <p:grpSpPr bwMode="auto">
              <a:xfrm>
                <a:off x="3293" y="2449"/>
                <a:ext cx="616" cy="904"/>
                <a:chOff x="3293" y="2449"/>
                <a:chExt cx="616" cy="904"/>
              </a:xfrm>
            </p:grpSpPr>
            <p:sp>
              <p:nvSpPr>
                <p:cNvPr id="34870" name="Oval 47"/>
                <p:cNvSpPr>
                  <a:spLocks noChangeArrowheads="1"/>
                </p:cNvSpPr>
                <p:nvPr/>
              </p:nvSpPr>
              <p:spPr bwMode="auto">
                <a:xfrm>
                  <a:off x="3533" y="28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1" name="Rectangle 48"/>
                <p:cNvSpPr>
                  <a:spLocks noChangeArrowheads="1"/>
                </p:cNvSpPr>
                <p:nvPr/>
              </p:nvSpPr>
              <p:spPr bwMode="auto">
                <a:xfrm>
                  <a:off x="3293" y="244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2" name="Rectangle 49"/>
                <p:cNvSpPr>
                  <a:spLocks noChangeArrowheads="1"/>
                </p:cNvSpPr>
                <p:nvPr/>
              </p:nvSpPr>
              <p:spPr bwMode="auto">
                <a:xfrm>
                  <a:off x="3677" y="244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3" name="Rectangle 50"/>
                <p:cNvSpPr>
                  <a:spLocks noChangeArrowheads="1"/>
                </p:cNvSpPr>
                <p:nvPr/>
              </p:nvSpPr>
              <p:spPr bwMode="auto">
                <a:xfrm>
                  <a:off x="3485" y="312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4" name="Line 51"/>
                <p:cNvSpPr>
                  <a:spLocks noChangeShapeType="1"/>
                </p:cNvSpPr>
                <p:nvPr/>
              </p:nvSpPr>
              <p:spPr bwMode="auto">
                <a:xfrm>
                  <a:off x="3457" y="268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5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654" y="268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76" name="Line 53"/>
                <p:cNvSpPr>
                  <a:spLocks noChangeShapeType="1"/>
                </p:cNvSpPr>
                <p:nvPr/>
              </p:nvSpPr>
              <p:spPr bwMode="auto">
                <a:xfrm>
                  <a:off x="3601" y="297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3268" y="2479"/>
                <a:ext cx="616" cy="904"/>
                <a:chOff x="3268" y="2479"/>
                <a:chExt cx="616" cy="904"/>
              </a:xfrm>
            </p:grpSpPr>
            <p:sp>
              <p:nvSpPr>
                <p:cNvPr id="34863" name="Oval 55"/>
                <p:cNvSpPr>
                  <a:spLocks noChangeArrowheads="1"/>
                </p:cNvSpPr>
                <p:nvPr/>
              </p:nvSpPr>
              <p:spPr bwMode="auto">
                <a:xfrm>
                  <a:off x="3508" y="286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4" name="Rectangle 56"/>
                <p:cNvSpPr>
                  <a:spLocks noChangeArrowheads="1"/>
                </p:cNvSpPr>
                <p:nvPr/>
              </p:nvSpPr>
              <p:spPr bwMode="auto">
                <a:xfrm>
                  <a:off x="3268" y="247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5" name="Rectangle 57"/>
                <p:cNvSpPr>
                  <a:spLocks noChangeArrowheads="1"/>
                </p:cNvSpPr>
                <p:nvPr/>
              </p:nvSpPr>
              <p:spPr bwMode="auto">
                <a:xfrm>
                  <a:off x="3652" y="247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6" name="Rectangle 58"/>
                <p:cNvSpPr>
                  <a:spLocks noChangeArrowheads="1"/>
                </p:cNvSpPr>
                <p:nvPr/>
              </p:nvSpPr>
              <p:spPr bwMode="auto">
                <a:xfrm>
                  <a:off x="3460" y="315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7" name="Line 59"/>
                <p:cNvSpPr>
                  <a:spLocks noChangeShapeType="1"/>
                </p:cNvSpPr>
                <p:nvPr/>
              </p:nvSpPr>
              <p:spPr bwMode="auto">
                <a:xfrm>
                  <a:off x="3432" y="271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629" y="271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9" name="Line 61"/>
                <p:cNvSpPr>
                  <a:spLocks noChangeShapeType="1"/>
                </p:cNvSpPr>
                <p:nvPr/>
              </p:nvSpPr>
              <p:spPr bwMode="auto">
                <a:xfrm>
                  <a:off x="3576" y="300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3233" y="2509"/>
                <a:ext cx="616" cy="904"/>
                <a:chOff x="3233" y="2509"/>
                <a:chExt cx="616" cy="904"/>
              </a:xfrm>
            </p:grpSpPr>
            <p:sp>
              <p:nvSpPr>
                <p:cNvPr id="34856" name="Oval 63"/>
                <p:cNvSpPr>
                  <a:spLocks noChangeArrowheads="1"/>
                </p:cNvSpPr>
                <p:nvPr/>
              </p:nvSpPr>
              <p:spPr bwMode="auto">
                <a:xfrm>
                  <a:off x="3473" y="289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7" name="Rectangle 64"/>
                <p:cNvSpPr>
                  <a:spLocks noChangeArrowheads="1"/>
                </p:cNvSpPr>
                <p:nvPr/>
              </p:nvSpPr>
              <p:spPr bwMode="auto">
                <a:xfrm>
                  <a:off x="3233" y="250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8" name="Rectangle 65"/>
                <p:cNvSpPr>
                  <a:spLocks noChangeArrowheads="1"/>
                </p:cNvSpPr>
                <p:nvPr/>
              </p:nvSpPr>
              <p:spPr bwMode="auto">
                <a:xfrm>
                  <a:off x="3617" y="2509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9" name="Rectangle 66"/>
                <p:cNvSpPr>
                  <a:spLocks noChangeArrowheads="1"/>
                </p:cNvSpPr>
                <p:nvPr/>
              </p:nvSpPr>
              <p:spPr bwMode="auto">
                <a:xfrm>
                  <a:off x="3425" y="3181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0" name="Line 67"/>
                <p:cNvSpPr>
                  <a:spLocks noChangeShapeType="1"/>
                </p:cNvSpPr>
                <p:nvPr/>
              </p:nvSpPr>
              <p:spPr bwMode="auto">
                <a:xfrm>
                  <a:off x="3397" y="2746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1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594" y="2746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62" name="Line 69"/>
                <p:cNvSpPr>
                  <a:spLocks noChangeShapeType="1"/>
                </p:cNvSpPr>
                <p:nvPr/>
              </p:nvSpPr>
              <p:spPr bwMode="auto">
                <a:xfrm>
                  <a:off x="3541" y="3034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3198" y="2544"/>
                <a:ext cx="616" cy="904"/>
                <a:chOff x="3198" y="2544"/>
                <a:chExt cx="616" cy="904"/>
              </a:xfrm>
            </p:grpSpPr>
            <p:sp>
              <p:nvSpPr>
                <p:cNvPr id="34849" name="Oval 71"/>
                <p:cNvSpPr>
                  <a:spLocks noChangeArrowheads="1"/>
                </p:cNvSpPr>
                <p:nvPr/>
              </p:nvSpPr>
              <p:spPr bwMode="auto">
                <a:xfrm>
                  <a:off x="3438" y="2928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0" name="Rectangle 72"/>
                <p:cNvSpPr>
                  <a:spLocks noChangeArrowheads="1"/>
                </p:cNvSpPr>
                <p:nvPr/>
              </p:nvSpPr>
              <p:spPr bwMode="auto">
                <a:xfrm>
                  <a:off x="3198" y="254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1" name="Rectangle 73"/>
                <p:cNvSpPr>
                  <a:spLocks noChangeArrowheads="1"/>
                </p:cNvSpPr>
                <p:nvPr/>
              </p:nvSpPr>
              <p:spPr bwMode="auto">
                <a:xfrm>
                  <a:off x="3582" y="2544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2" name="Rectangle 74"/>
                <p:cNvSpPr>
                  <a:spLocks noChangeArrowheads="1"/>
                </p:cNvSpPr>
                <p:nvPr/>
              </p:nvSpPr>
              <p:spPr bwMode="auto">
                <a:xfrm>
                  <a:off x="3390" y="3216"/>
                  <a:ext cx="232" cy="232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3" name="Line 75"/>
                <p:cNvSpPr>
                  <a:spLocks noChangeShapeType="1"/>
                </p:cNvSpPr>
                <p:nvPr/>
              </p:nvSpPr>
              <p:spPr bwMode="auto">
                <a:xfrm>
                  <a:off x="3362" y="2781"/>
                  <a:ext cx="10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559" y="2781"/>
                  <a:ext cx="89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55" name="Line 77"/>
                <p:cNvSpPr>
                  <a:spLocks noChangeShapeType="1"/>
                </p:cNvSpPr>
                <p:nvPr/>
              </p:nvSpPr>
              <p:spPr bwMode="auto">
                <a:xfrm>
                  <a:off x="3506" y="3069"/>
                  <a:ext cx="0" cy="1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836" name="Oval 78"/>
              <p:cNvSpPr>
                <a:spLocks noChangeArrowheads="1"/>
              </p:cNvSpPr>
              <p:nvPr/>
            </p:nvSpPr>
            <p:spPr bwMode="auto">
              <a:xfrm>
                <a:off x="3399" y="296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7" name="Rectangle 79"/>
              <p:cNvSpPr>
                <a:spLocks noChangeArrowheads="1"/>
              </p:cNvSpPr>
              <p:nvPr/>
            </p:nvSpPr>
            <p:spPr bwMode="auto">
              <a:xfrm>
                <a:off x="3159" y="258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8" name="Rectangle 80"/>
              <p:cNvSpPr>
                <a:spLocks noChangeArrowheads="1"/>
              </p:cNvSpPr>
              <p:nvPr/>
            </p:nvSpPr>
            <p:spPr bwMode="auto">
              <a:xfrm>
                <a:off x="3543" y="258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9" name="Rectangle 81"/>
              <p:cNvSpPr>
                <a:spLocks noChangeArrowheads="1"/>
              </p:cNvSpPr>
              <p:nvPr/>
            </p:nvSpPr>
            <p:spPr bwMode="auto">
              <a:xfrm>
                <a:off x="3351" y="325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0" name="Rectangle 82"/>
              <p:cNvSpPr>
                <a:spLocks noChangeArrowheads="1"/>
              </p:cNvSpPr>
              <p:nvPr/>
            </p:nvSpPr>
            <p:spPr bwMode="auto">
              <a:xfrm>
                <a:off x="3131" y="2553"/>
                <a:ext cx="3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v1</a:t>
                </a:r>
              </a:p>
            </p:txBody>
          </p:sp>
          <p:sp>
            <p:nvSpPr>
              <p:cNvPr id="34841" name="Rectangle 83"/>
              <p:cNvSpPr>
                <a:spLocks noChangeArrowheads="1"/>
              </p:cNvSpPr>
              <p:nvPr/>
            </p:nvSpPr>
            <p:spPr bwMode="auto">
              <a:xfrm>
                <a:off x="3505" y="2551"/>
                <a:ext cx="3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v2</a:t>
                </a:r>
              </a:p>
            </p:txBody>
          </p:sp>
          <p:sp>
            <p:nvSpPr>
              <p:cNvPr id="34842" name="Rectangle 84"/>
              <p:cNvSpPr>
                <a:spLocks noChangeArrowheads="1"/>
              </p:cNvSpPr>
              <p:nvPr/>
            </p:nvSpPr>
            <p:spPr bwMode="auto">
              <a:xfrm>
                <a:off x="3313" y="3225"/>
                <a:ext cx="3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v3</a:t>
                </a:r>
              </a:p>
            </p:txBody>
          </p:sp>
          <p:sp>
            <p:nvSpPr>
              <p:cNvPr id="34843" name="Line 85"/>
              <p:cNvSpPr>
                <a:spLocks noChangeShapeType="1"/>
              </p:cNvSpPr>
              <p:nvPr/>
            </p:nvSpPr>
            <p:spPr bwMode="auto">
              <a:xfrm>
                <a:off x="3323" y="2821"/>
                <a:ext cx="10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4" name="Line 86"/>
              <p:cNvSpPr>
                <a:spLocks noChangeShapeType="1"/>
              </p:cNvSpPr>
              <p:nvPr/>
            </p:nvSpPr>
            <p:spPr bwMode="auto">
              <a:xfrm flipH="1">
                <a:off x="3520" y="2821"/>
                <a:ext cx="89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5" name="Line 87"/>
              <p:cNvSpPr>
                <a:spLocks noChangeShapeType="1"/>
              </p:cNvSpPr>
              <p:nvPr/>
            </p:nvSpPr>
            <p:spPr bwMode="auto">
              <a:xfrm>
                <a:off x="3467" y="3109"/>
                <a:ext cx="0" cy="1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6" name="Rectangle 88"/>
              <p:cNvSpPr>
                <a:spLocks noChangeArrowheads="1"/>
              </p:cNvSpPr>
              <p:nvPr/>
            </p:nvSpPr>
            <p:spPr bwMode="auto">
              <a:xfrm>
                <a:off x="3355" y="2887"/>
                <a:ext cx="22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+</a:t>
                </a:r>
              </a:p>
            </p:txBody>
          </p:sp>
          <p:sp>
            <p:nvSpPr>
              <p:cNvPr id="34847" name="Line 89"/>
              <p:cNvSpPr>
                <a:spLocks noChangeShapeType="1"/>
              </p:cNvSpPr>
              <p:nvPr/>
            </p:nvSpPr>
            <p:spPr bwMode="auto">
              <a:xfrm flipH="1">
                <a:off x="3632" y="3308"/>
                <a:ext cx="221" cy="21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8" name="Rectangle 90"/>
              <p:cNvSpPr>
                <a:spLocks noChangeArrowheads="1"/>
              </p:cNvSpPr>
              <p:nvPr/>
            </p:nvSpPr>
            <p:spPr bwMode="auto">
              <a:xfrm>
                <a:off x="3724" y="3373"/>
                <a:ext cx="405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FF0000"/>
                    </a:solidFill>
                  </a:rPr>
                  <a:t>vector</a:t>
                </a:r>
              </a:p>
              <a:p>
                <a:r>
                  <a:rPr lang="en-US" sz="1200" b="1">
                    <a:solidFill>
                      <a:srgbClr val="FF0000"/>
                    </a:solidFill>
                  </a:rPr>
                  <a:t>length</a:t>
                </a:r>
              </a:p>
            </p:txBody>
          </p:sp>
        </p:grpSp>
        <p:sp>
          <p:nvSpPr>
            <p:cNvPr id="34827" name="Rectangle 91"/>
            <p:cNvSpPr>
              <a:spLocks noChangeArrowheads="1"/>
            </p:cNvSpPr>
            <p:nvPr/>
          </p:nvSpPr>
          <p:spPr bwMode="auto">
            <a:xfrm>
              <a:off x="2784" y="3648"/>
              <a:ext cx="166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vadd.vv v3, v1, v2</a:t>
              </a:r>
            </a:p>
          </p:txBody>
        </p:sp>
        <p:sp>
          <p:nvSpPr>
            <p:cNvPr id="34828" name="Rectangle 92"/>
            <p:cNvSpPr>
              <a:spLocks noChangeArrowheads="1"/>
            </p:cNvSpPr>
            <p:nvPr/>
          </p:nvSpPr>
          <p:spPr bwMode="auto">
            <a:xfrm>
              <a:off x="2997" y="1872"/>
              <a:ext cx="1084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w Cen MT"/>
                  <a:cs typeface="Tw Cen MT"/>
                </a:rPr>
                <a:t>VECTOR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w Cen MT"/>
                  <a:cs typeface="Tw Cen MT"/>
                </a:rPr>
                <a:t>(N operations)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6477000"/>
            <a:ext cx="335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From. Christos </a:t>
            </a:r>
            <a:r>
              <a:rPr lang="en-US" dirty="0" err="1" smtClean="0"/>
              <a:t>Kozyrakis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079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Portions </a:t>
            </a:r>
            <a:r>
              <a:rPr lang="en-US" altLang="en-US" dirty="0"/>
              <a:t>from Hill, Wood, </a:t>
            </a:r>
            <a:r>
              <a:rPr lang="en-US" altLang="en-US" dirty="0" err="1"/>
              <a:t>Sohi</a:t>
            </a:r>
            <a:r>
              <a:rPr lang="en-US" altLang="en-US" dirty="0"/>
              <a:t> and Smith (Wisconsin). Culler (Berkeley), </a:t>
            </a:r>
            <a:r>
              <a:rPr lang="en-US" altLang="en-US" dirty="0" err="1"/>
              <a:t>Kozyrakis</a:t>
            </a:r>
            <a:r>
              <a:rPr lang="en-US" altLang="en-US" dirty="0"/>
              <a:t>(Stanford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SIMD: Motivation Contd.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Recall: </a:t>
            </a:r>
          </a:p>
          <a:p>
            <a:pPr lvl="1"/>
            <a:r>
              <a:rPr lang="en-US" altLang="en-US"/>
              <a:t>Part of architecture is understanding application needs</a:t>
            </a:r>
          </a:p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Many Apps:</a:t>
            </a:r>
          </a:p>
          <a:p>
            <a:pPr lvl="1"/>
            <a:r>
              <a:rPr lang="en-US" altLang="en-US"/>
              <a:t>for i = 0 to infinity</a:t>
            </a:r>
          </a:p>
          <a:p>
            <a:pPr lvl="2"/>
            <a:r>
              <a:rPr lang="en-US" altLang="en-US"/>
              <a:t>a(i) = b(i) + c</a:t>
            </a:r>
          </a:p>
          <a:p>
            <a:endParaRPr lang="en-US" altLang="en-US"/>
          </a:p>
          <a:p>
            <a:r>
              <a:rPr lang="en-US" altLang="en-US"/>
              <a:t>Same operation over many tuples of data</a:t>
            </a:r>
          </a:p>
          <a:p>
            <a:r>
              <a:rPr lang="en-US" altLang="en-US"/>
              <a:t>Mostly independent across iterations</a:t>
            </a:r>
          </a:p>
        </p:txBody>
      </p:sp>
    </p:spTree>
    <p:extLst>
      <p:ext uri="{BB962C8B-B14F-4D97-AF65-F5344CB8AC3E}">
        <p14:creationId xmlns:p14="http://schemas.microsoft.com/office/powerpoint/2010/main" val="278376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20842" y="2209800"/>
            <a:ext cx="8839200" cy="3764843"/>
            <a:chOff x="0" y="807706"/>
            <a:chExt cx="11887200" cy="4907294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85661" y="1634238"/>
              <a:ext cx="845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093249" y="807706"/>
              <a:ext cx="679497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fetch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1371600"/>
              <a:ext cx="4572000" cy="3276600"/>
              <a:chOff x="0" y="1371600"/>
              <a:chExt cx="7429500" cy="32766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859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9718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4577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436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4295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914400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decode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30572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3200" y="1835857"/>
              <a:ext cx="9144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57600" y="18358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572000" y="1371600"/>
              <a:ext cx="4572000" cy="3276600"/>
              <a:chOff x="0" y="1371600"/>
              <a:chExt cx="7429500" cy="32766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4859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9718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4577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9436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429500" y="1371600"/>
                <a:ext cx="0" cy="32766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324293" y="126313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C1</a:t>
              </a:r>
              <a:endParaRPr 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9042" y="125641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C2</a:t>
              </a:r>
              <a:endParaRPr 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442" y="1265643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C3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87842" y="126313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C4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77147" y="1265643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C5</a:t>
              </a:r>
              <a:endParaRPr lang="en-US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16643" y="1265643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C6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32814" y="125641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C7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5443" y="126313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C8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59842" y="1256414"/>
              <a:ext cx="463920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C9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82000" y="1256414"/>
              <a:ext cx="569553" cy="36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C10</a:t>
              </a:r>
              <a:endParaRPr lang="en-US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657600" y="2057400"/>
              <a:ext cx="9144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315200" y="2743200"/>
              <a:ext cx="9144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657600" y="2362200"/>
              <a:ext cx="3659372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572000" y="2057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2296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486400" y="2362200"/>
              <a:ext cx="35814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2743200" y="2057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0800" y="27432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14400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fetch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28800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decode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44972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3207457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72000" y="32074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72000" y="3429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229600" y="4114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4572000" y="3733800"/>
              <a:ext cx="3659372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486400" y="3429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144000" y="4114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400800" y="3733800"/>
              <a:ext cx="35814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3657600" y="34290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315200" y="41148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743200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fetch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57600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decode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573772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486400" y="4579057"/>
              <a:ext cx="914400" cy="228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400800" y="4579057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00800" y="4800600"/>
              <a:ext cx="914400" cy="228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058400" y="5486400"/>
              <a:ext cx="914400" cy="228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exec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6400800" y="5105400"/>
              <a:ext cx="3659372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315200" y="4800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0972800" y="5486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wb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8229600" y="5105400"/>
              <a:ext cx="35814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5486400" y="48006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144000" y="5486400"/>
              <a:ext cx="914400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rf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457200"/>
            <a:ext cx="207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= a[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+ 10</a:t>
            </a:r>
          </a:p>
          <a:p>
            <a:r>
              <a:rPr lang="en-US" sz="2400" b="1" dirty="0" smtClean="0"/>
              <a:t>b[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= b[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* a[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</a:t>
            </a:r>
          </a:p>
          <a:p>
            <a:r>
              <a:rPr lang="en-US" sz="2400" b="1" dirty="0" smtClean="0"/>
              <a:t>c[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= c[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+ b[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290416" y="2879263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= a[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+ 10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87229" y="4033649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= b[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 * a[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]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77000" y="5016066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c[</a:t>
            </a:r>
            <a:r>
              <a:rPr lang="en-US" sz="2400" b="1" dirty="0" err="1"/>
              <a:t>i</a:t>
            </a:r>
            <a:r>
              <a:rPr lang="en-US" sz="2400" b="1" dirty="0"/>
              <a:t>] = c[</a:t>
            </a:r>
            <a:r>
              <a:rPr lang="en-US" sz="2400" b="1" dirty="0" err="1"/>
              <a:t>i</a:t>
            </a:r>
            <a:r>
              <a:rPr lang="en-US" sz="2400" b="1" dirty="0"/>
              <a:t>] + b[</a:t>
            </a:r>
            <a:r>
              <a:rPr lang="en-US" sz="2400" b="1" dirty="0" err="1"/>
              <a:t>i</a:t>
            </a:r>
            <a:r>
              <a:rPr lang="en-US" sz="2400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117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Example of Simple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Vector </a:t>
            </a:r>
            <a:r>
              <a:rPr lang="en-US" dirty="0">
                <a:ea typeface="ＭＳ Ｐゴシック" charset="-128"/>
                <a:cs typeface="ＭＳ Ｐゴシック" charset="-128"/>
              </a:rPr>
              <a:t>Processor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4725" y="1371600"/>
            <a:ext cx="6526213" cy="4794250"/>
          </a:xfrm>
          <a:noFill/>
        </p:spPr>
      </p:pic>
    </p:spTree>
    <p:extLst>
      <p:ext uri="{BB962C8B-B14F-4D97-AF65-F5344CB8AC3E}">
        <p14:creationId xmlns:p14="http://schemas.microsoft.com/office/powerpoint/2010/main" val="302214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What’s in a Vector Processor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scalar processor (e.g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.,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a MIPS processor)</a:t>
            </a:r>
          </a:p>
          <a:p>
            <a:pPr lvl="1"/>
            <a:r>
              <a:rPr lang="en-US" sz="2000" dirty="0"/>
              <a:t>Scalar register file (32 registers)</a:t>
            </a:r>
          </a:p>
          <a:p>
            <a:pPr lvl="1"/>
            <a:r>
              <a:rPr lang="en-US" sz="2000" dirty="0"/>
              <a:t>Scalar functional units (arithmetic, load/store, etc)</a:t>
            </a:r>
          </a:p>
          <a:p>
            <a:pPr lvl="1"/>
            <a:endParaRPr lang="en-US" sz="2000" dirty="0"/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vector register file (a 2D register array)</a:t>
            </a:r>
          </a:p>
          <a:p>
            <a:pPr lvl="1"/>
            <a:r>
              <a:rPr lang="en-US" sz="2000" dirty="0"/>
              <a:t>Each register is an array of elements</a:t>
            </a:r>
          </a:p>
          <a:p>
            <a:pPr lvl="2"/>
            <a:r>
              <a:rPr lang="en-US" sz="1800" dirty="0"/>
              <a:t>E.g</a:t>
            </a:r>
            <a:r>
              <a:rPr lang="en-US" sz="1800" dirty="0" smtClean="0"/>
              <a:t>., </a:t>
            </a:r>
            <a:r>
              <a:rPr lang="en-US" sz="1800" dirty="0"/>
              <a:t>32 registers with 32 64-bit elements per register</a:t>
            </a:r>
          </a:p>
          <a:p>
            <a:pPr lvl="1"/>
            <a:r>
              <a:rPr lang="en-US" sz="2000" dirty="0"/>
              <a:t>MVL = maximum vector length = max # of elements per register</a:t>
            </a:r>
          </a:p>
          <a:p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set for vector functional units</a:t>
            </a:r>
          </a:p>
          <a:p>
            <a:pPr lvl="1"/>
            <a:r>
              <a:rPr lang="en-US" sz="2000" dirty="0"/>
              <a:t>Integer, FP, load/store, etc</a:t>
            </a:r>
          </a:p>
          <a:p>
            <a:pPr lvl="1"/>
            <a:r>
              <a:rPr lang="en-US" sz="2000" dirty="0"/>
              <a:t>Some times vector and scalar units are combined (share </a:t>
            </a:r>
            <a:r>
              <a:rPr lang="en-US" sz="2000" dirty="0" err="1"/>
              <a:t>ALUs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162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Vector Code Example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Y[0:63] = Y[0:63] + a * X[0:63]</a:t>
            </a: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LD 		R0, a	</a:t>
            </a: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VLD		V1,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0(Rx)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V1 = X[]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VLD		V2,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 = Y[]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VMUL.SV	V3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R0, V1	V3 = X[]*a</a:t>
            </a:r>
          </a:p>
          <a:p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VADD.VV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V4, V2, V3	V4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Y[]+V3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VST		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V4, 0(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store in Y[]</a:t>
            </a:r>
          </a:p>
        </p:txBody>
      </p:sp>
    </p:spTree>
    <p:extLst>
      <p:ext uri="{BB962C8B-B14F-4D97-AF65-F5344CB8AC3E}">
        <p14:creationId xmlns:p14="http://schemas.microsoft.com/office/powerpoint/2010/main" val="21358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Multimedia Instruction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AVX </a:t>
            </a:r>
            <a:r>
              <a:rPr lang="en-US" dirty="0" smtClean="0">
                <a:sym typeface="Wingdings" panose="05000000000000000000" pitchFamily="2" charset="2"/>
              </a:rPr>
              <a:t> Vector extension</a:t>
            </a:r>
          </a:p>
          <a:p>
            <a:r>
              <a:rPr lang="en-US" dirty="0" smtClean="0"/>
              <a:t>256 bit registers</a:t>
            </a:r>
          </a:p>
          <a:p>
            <a:pPr lvl="1"/>
            <a:r>
              <a:rPr lang="en-US" dirty="0" smtClean="0"/>
              <a:t>8 32b floating-point</a:t>
            </a:r>
          </a:p>
          <a:p>
            <a:pPr lvl="1"/>
            <a:r>
              <a:rPr lang="en-US" dirty="0" smtClean="0"/>
              <a:t>4 64b floating-point</a:t>
            </a:r>
          </a:p>
          <a:p>
            <a:r>
              <a:rPr lang="en-US" dirty="0" smtClean="0"/>
              <a:t>Many </a:t>
            </a:r>
            <a:r>
              <a:rPr lang="en-US" smtClean="0"/>
              <a:t>new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1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things are naturally parallel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G:\Users\bongo\Desktop\200711062036-270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705256" cy="2962275"/>
          </a:xfrm>
          <a:prstGeom prst="rect">
            <a:avLst/>
          </a:prstGeom>
          <a:noFill/>
        </p:spPr>
      </p:pic>
      <p:pic>
        <p:nvPicPr>
          <p:cNvPr id="41988" name="Picture 4" descr="G:\Users\bongo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86200" cy="3106936"/>
          </a:xfrm>
          <a:prstGeom prst="rect">
            <a:avLst/>
          </a:prstGeom>
          <a:noFill/>
        </p:spPr>
      </p:pic>
      <p:pic>
        <p:nvPicPr>
          <p:cNvPr id="41989" name="Picture 5" descr="G:\Users\bongo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95880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5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Sequential Execution Model / </a:t>
            </a:r>
            <a:r>
              <a:rPr lang="en-US" b="1" dirty="0" smtClean="0">
                <a:solidFill>
                  <a:srgbClr val="FFC000"/>
                </a:solidFill>
              </a:rPr>
              <a:t>SISD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=0;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&lt; N;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++)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*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fade</a:t>
            </a:r>
            <a:r>
              <a:rPr lang="en-US" b="1" dirty="0">
                <a:latin typeface="Courier New" pitchFamily="49" charset="0"/>
              </a:rPr>
              <a:t>;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66800" y="2743200"/>
            <a:ext cx="0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2593975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70C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822575" y="4953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746375" y="2667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0" y="3581400"/>
            <a:ext cx="456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Flow of control / Thread</a:t>
            </a:r>
          </a:p>
          <a:p>
            <a:r>
              <a:rPr lang="en-US"/>
              <a:t>One instruction at the time</a:t>
            </a:r>
          </a:p>
          <a:p>
            <a:r>
              <a:rPr lang="en-US"/>
              <a:t>Optimizations possible at the machine level</a:t>
            </a:r>
          </a:p>
        </p:txBody>
      </p:sp>
    </p:spTree>
    <p:extLst>
      <p:ext uri="{BB962C8B-B14F-4D97-AF65-F5344CB8AC3E}">
        <p14:creationId xmlns:p14="http://schemas.microsoft.com/office/powerpoint/2010/main" val="18131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Parallel Execution Model / </a:t>
            </a:r>
            <a:r>
              <a:rPr lang="en-US" b="1" dirty="0" smtClean="0">
                <a:solidFill>
                  <a:srgbClr val="FFC000"/>
                </a:solidFill>
              </a:rPr>
              <a:t>SIMD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* fade;</a:t>
            </a:r>
          </a:p>
          <a:p>
            <a:endParaRPr lang="en-US" b="1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flipH="1">
            <a:off x="22098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733800" y="4038600"/>
            <a:ext cx="15240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563938" y="2498725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 flipH="1">
            <a:off x="5486400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 flipH="1">
            <a:off x="2670175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 flipH="1">
            <a:off x="32004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3366FF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5562600"/>
            <a:ext cx="52886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has been tried before: ILLIAC III, UIUC, 1966</a:t>
            </a:r>
          </a:p>
          <a:p>
            <a:r>
              <a:rPr lang="en-US" sz="1100" dirty="0" smtClean="0">
                <a:solidFill>
                  <a:srgbClr val="0000FF"/>
                </a:solidFill>
                <a:hlinkClick r:id="rId2"/>
              </a:rPr>
              <a:t>http://ieeexplore.ieee.org/xpls/abs_all.jsp?arnumber=4038028&amp;tag=1</a:t>
            </a:r>
            <a:endParaRPr lang="en-US" sz="1100" dirty="0" smtClean="0">
              <a:solidFill>
                <a:srgbClr val="0000FF"/>
              </a:solidFill>
            </a:endParaRPr>
          </a:p>
          <a:p>
            <a:r>
              <a:rPr lang="en-US" sz="1100" dirty="0" smtClean="0">
                <a:hlinkClick r:id="rId3"/>
              </a:rPr>
              <a:t>http://ed-thelen.org/comp-hist/vs-illiac-iv.html</a:t>
            </a:r>
            <a:endParaRPr lang="en-US" sz="1100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SIMD Processing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14337" y="1447800"/>
            <a:ext cx="2481263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36650" y="2609850"/>
            <a:ext cx="1066800" cy="1520825"/>
            <a:chOff x="1363" y="2556"/>
            <a:chExt cx="672" cy="958"/>
          </a:xfrm>
        </p:grpSpPr>
        <p:sp>
          <p:nvSpPr>
            <p:cNvPr id="34898" name="Oval 7"/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9" name="Rectangle 8"/>
            <p:cNvSpPr>
              <a:spLocks noChangeArrowheads="1"/>
            </p:cNvSpPr>
            <p:nvPr/>
          </p:nvSpPr>
          <p:spPr bwMode="auto">
            <a:xfrm>
              <a:off x="1575" y="2894"/>
              <a:ext cx="22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sp>
          <p:nvSpPr>
            <p:cNvPr id="34900" name="Rectangle 9"/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1" name="Rectangle 10"/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2" name="Rectangle 11"/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3" name="Rectangle 12"/>
            <p:cNvSpPr>
              <a:spLocks noChangeArrowheads="1"/>
            </p:cNvSpPr>
            <p:nvPr/>
          </p:nvSpPr>
          <p:spPr bwMode="auto">
            <a:xfrm>
              <a:off x="1363" y="2558"/>
              <a:ext cx="29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r1</a:t>
              </a:r>
            </a:p>
          </p:txBody>
        </p:sp>
        <p:sp>
          <p:nvSpPr>
            <p:cNvPr id="34904" name="Rectangle 13"/>
            <p:cNvSpPr>
              <a:spLocks noChangeArrowheads="1"/>
            </p:cNvSpPr>
            <p:nvPr/>
          </p:nvSpPr>
          <p:spPr bwMode="auto">
            <a:xfrm>
              <a:off x="1737" y="2556"/>
              <a:ext cx="29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r2</a:t>
              </a:r>
            </a:p>
          </p:txBody>
        </p:sp>
        <p:sp>
          <p:nvSpPr>
            <p:cNvPr id="34905" name="Rectangle 14"/>
            <p:cNvSpPr>
              <a:spLocks noChangeArrowheads="1"/>
            </p:cNvSpPr>
            <p:nvPr/>
          </p:nvSpPr>
          <p:spPr bwMode="auto">
            <a:xfrm>
              <a:off x="1540" y="3225"/>
              <a:ext cx="29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r3</a:t>
              </a:r>
            </a:p>
          </p:txBody>
        </p:sp>
        <p:sp>
          <p:nvSpPr>
            <p:cNvPr id="34906" name="Line 15"/>
            <p:cNvSpPr>
              <a:spLocks noChangeShapeType="1"/>
            </p:cNvSpPr>
            <p:nvPr/>
          </p:nvSpPr>
          <p:spPr bwMode="auto">
            <a:xfrm>
              <a:off x="1540" y="2826"/>
              <a:ext cx="109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7" name="Line 16"/>
            <p:cNvSpPr>
              <a:spLocks noChangeShapeType="1"/>
            </p:cNvSpPr>
            <p:nvPr/>
          </p:nvSpPr>
          <p:spPr bwMode="auto">
            <a:xfrm flipH="1">
              <a:off x="1737" y="2826"/>
              <a:ext cx="89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8" name="Line 17"/>
            <p:cNvSpPr>
              <a:spLocks noChangeShapeType="1"/>
            </p:cNvSpPr>
            <p:nvPr/>
          </p:nvSpPr>
          <p:spPr bwMode="auto">
            <a:xfrm>
              <a:off x="1684" y="3114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23" name="Rectangle 18"/>
          <p:cNvSpPr>
            <a:spLocks noChangeArrowheads="1"/>
          </p:cNvSpPr>
          <p:nvPr/>
        </p:nvSpPr>
        <p:spPr bwMode="auto">
          <a:xfrm>
            <a:off x="649287" y="4343400"/>
            <a:ext cx="20923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900"/>
                </a:solidFill>
                <a:latin typeface="Courier New" charset="0"/>
              </a:rPr>
              <a:t>add r3, r1, r2</a:t>
            </a:r>
          </a:p>
        </p:txBody>
      </p:sp>
      <p:sp>
        <p:nvSpPr>
          <p:cNvPr id="34824" name="Rectangle 19"/>
          <p:cNvSpPr>
            <a:spLocks noChangeArrowheads="1"/>
          </p:cNvSpPr>
          <p:nvPr/>
        </p:nvSpPr>
        <p:spPr bwMode="auto">
          <a:xfrm>
            <a:off x="877887" y="1600200"/>
            <a:ext cx="15716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  <a:latin typeface="Tw Cen MT"/>
                <a:cs typeface="Tw Cen MT"/>
              </a:rPr>
              <a:t>SCALAR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  <a:latin typeface="Tw Cen MT"/>
                <a:cs typeface="Tw Cen MT"/>
              </a:rPr>
              <a:t>(1 operation)</a:t>
            </a:r>
          </a:p>
        </p:txBody>
      </p:sp>
      <p:sp>
        <p:nvSpPr>
          <p:cNvPr id="34825" name="Rectangle 20"/>
          <p:cNvSpPr>
            <a:spLocks noChangeArrowheads="1"/>
          </p:cNvSpPr>
          <p:nvPr/>
        </p:nvSpPr>
        <p:spPr bwMode="auto">
          <a:xfrm>
            <a:off x="3810000" y="1433513"/>
            <a:ext cx="4114800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Rectangle 91"/>
          <p:cNvSpPr>
            <a:spLocks noChangeArrowheads="1"/>
          </p:cNvSpPr>
          <p:nvPr/>
        </p:nvSpPr>
        <p:spPr bwMode="auto">
          <a:xfrm>
            <a:off x="4730750" y="4343400"/>
            <a:ext cx="211275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ourier New" charset="0"/>
              </a:rPr>
              <a:t>add r3, r1, r2</a:t>
            </a:r>
            <a:endParaRPr lang="en-US" sz="1800" b="1" dirty="0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34828" name="Rectangle 92"/>
          <p:cNvSpPr>
            <a:spLocks noChangeArrowheads="1"/>
          </p:cNvSpPr>
          <p:nvPr/>
        </p:nvSpPr>
        <p:spPr bwMode="auto">
          <a:xfrm>
            <a:off x="5068888" y="1524000"/>
            <a:ext cx="17208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w Cen MT"/>
                <a:cs typeface="Tw Cen MT"/>
              </a:rPr>
              <a:t>SIMD</a:t>
            </a:r>
            <a:endParaRPr lang="en-US" sz="2000" b="1" dirty="0">
              <a:solidFill>
                <a:srgbClr val="FF0000"/>
              </a:solidFill>
              <a:latin typeface="Tw Cen MT"/>
              <a:cs typeface="Tw Cen MT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w Cen MT"/>
                <a:cs typeface="Tw Cen MT"/>
              </a:rPr>
              <a:t>(N operations)</a:t>
            </a:r>
          </a:p>
        </p:txBody>
      </p:sp>
      <p:sp>
        <p:nvSpPr>
          <p:cNvPr id="95" name="Oval 7"/>
          <p:cNvSpPr>
            <a:spLocks noChangeArrowheads="1"/>
          </p:cNvSpPr>
          <p:nvPr/>
        </p:nvSpPr>
        <p:spPr bwMode="auto">
          <a:xfrm>
            <a:off x="4694239" y="3402586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4629151" y="3277173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4644403" y="2763072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4625977" y="2251648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4618039" y="385978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4623765" y="2713859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4572000" y="2206404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4573589" y="3802636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03" name="Line 15"/>
          <p:cNvSpPr>
            <a:spLocks noChangeShapeType="1"/>
          </p:cNvSpPr>
          <p:nvPr/>
        </p:nvSpPr>
        <p:spPr bwMode="auto">
          <a:xfrm>
            <a:off x="4808538" y="3131373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6"/>
          <p:cNvSpPr>
            <a:spLocks noChangeShapeType="1"/>
          </p:cNvSpPr>
          <p:nvPr/>
        </p:nvSpPr>
        <p:spPr bwMode="auto">
          <a:xfrm flipH="1">
            <a:off x="4751018" y="2614827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>
            <a:off x="4802189" y="3626423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7"/>
          <p:cNvSpPr>
            <a:spLocks noChangeArrowheads="1"/>
          </p:cNvSpPr>
          <p:nvPr/>
        </p:nvSpPr>
        <p:spPr bwMode="auto">
          <a:xfrm>
            <a:off x="5059364" y="3405474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4994276" y="3280061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5009528" y="2765960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4991102" y="225453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1"/>
          <p:cNvSpPr>
            <a:spLocks noChangeArrowheads="1"/>
          </p:cNvSpPr>
          <p:nvPr/>
        </p:nvSpPr>
        <p:spPr bwMode="auto">
          <a:xfrm>
            <a:off x="4983164" y="3862674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2"/>
          <p:cNvSpPr>
            <a:spLocks noChangeArrowheads="1"/>
          </p:cNvSpPr>
          <p:nvPr/>
        </p:nvSpPr>
        <p:spPr bwMode="auto">
          <a:xfrm>
            <a:off x="4988890" y="2716747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4937125" y="2209292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13" name="Rectangle 14"/>
          <p:cNvSpPr>
            <a:spLocks noChangeArrowheads="1"/>
          </p:cNvSpPr>
          <p:nvPr/>
        </p:nvSpPr>
        <p:spPr bwMode="auto">
          <a:xfrm>
            <a:off x="4938714" y="3805524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14" name="Line 15"/>
          <p:cNvSpPr>
            <a:spLocks noChangeShapeType="1"/>
          </p:cNvSpPr>
          <p:nvPr/>
        </p:nvSpPr>
        <p:spPr bwMode="auto">
          <a:xfrm>
            <a:off x="5173663" y="3134261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/>
        </p:nvSpPr>
        <p:spPr bwMode="auto">
          <a:xfrm flipH="1">
            <a:off x="5116143" y="2617715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7"/>
          <p:cNvSpPr>
            <a:spLocks noChangeShapeType="1"/>
          </p:cNvSpPr>
          <p:nvPr/>
        </p:nvSpPr>
        <p:spPr bwMode="auto">
          <a:xfrm>
            <a:off x="5167314" y="3629311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7"/>
          <p:cNvSpPr>
            <a:spLocks noChangeArrowheads="1"/>
          </p:cNvSpPr>
          <p:nvPr/>
        </p:nvSpPr>
        <p:spPr bwMode="auto">
          <a:xfrm>
            <a:off x="5435095" y="3405474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5370007" y="3280061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19" name="Rectangle 9"/>
          <p:cNvSpPr>
            <a:spLocks noChangeArrowheads="1"/>
          </p:cNvSpPr>
          <p:nvPr/>
        </p:nvSpPr>
        <p:spPr bwMode="auto">
          <a:xfrm>
            <a:off x="5385259" y="2765960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10"/>
          <p:cNvSpPr>
            <a:spLocks noChangeArrowheads="1"/>
          </p:cNvSpPr>
          <p:nvPr/>
        </p:nvSpPr>
        <p:spPr bwMode="auto">
          <a:xfrm>
            <a:off x="5366833" y="225453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1"/>
          <p:cNvSpPr>
            <a:spLocks noChangeArrowheads="1"/>
          </p:cNvSpPr>
          <p:nvPr/>
        </p:nvSpPr>
        <p:spPr bwMode="auto">
          <a:xfrm>
            <a:off x="5358895" y="3862674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12"/>
          <p:cNvSpPr>
            <a:spLocks noChangeArrowheads="1"/>
          </p:cNvSpPr>
          <p:nvPr/>
        </p:nvSpPr>
        <p:spPr bwMode="auto">
          <a:xfrm>
            <a:off x="5364621" y="2716747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23" name="Rectangle 13"/>
          <p:cNvSpPr>
            <a:spLocks noChangeArrowheads="1"/>
          </p:cNvSpPr>
          <p:nvPr/>
        </p:nvSpPr>
        <p:spPr bwMode="auto">
          <a:xfrm>
            <a:off x="5318142" y="2209292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24" name="Rectangle 14"/>
          <p:cNvSpPr>
            <a:spLocks noChangeArrowheads="1"/>
          </p:cNvSpPr>
          <p:nvPr/>
        </p:nvSpPr>
        <p:spPr bwMode="auto">
          <a:xfrm>
            <a:off x="5319731" y="3805524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25" name="Line 15"/>
          <p:cNvSpPr>
            <a:spLocks noChangeShapeType="1"/>
          </p:cNvSpPr>
          <p:nvPr/>
        </p:nvSpPr>
        <p:spPr bwMode="auto">
          <a:xfrm>
            <a:off x="5549394" y="3134261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6"/>
          <p:cNvSpPr>
            <a:spLocks noChangeShapeType="1"/>
          </p:cNvSpPr>
          <p:nvPr/>
        </p:nvSpPr>
        <p:spPr bwMode="auto">
          <a:xfrm flipH="1">
            <a:off x="5491874" y="2617715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7"/>
          <p:cNvSpPr>
            <a:spLocks noChangeShapeType="1"/>
          </p:cNvSpPr>
          <p:nvPr/>
        </p:nvSpPr>
        <p:spPr bwMode="auto">
          <a:xfrm>
            <a:off x="5543045" y="3629311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7"/>
          <p:cNvSpPr>
            <a:spLocks noChangeArrowheads="1"/>
          </p:cNvSpPr>
          <p:nvPr/>
        </p:nvSpPr>
        <p:spPr bwMode="auto">
          <a:xfrm>
            <a:off x="5800220" y="3408362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8"/>
          <p:cNvSpPr>
            <a:spLocks noChangeArrowheads="1"/>
          </p:cNvSpPr>
          <p:nvPr/>
        </p:nvSpPr>
        <p:spPr bwMode="auto">
          <a:xfrm>
            <a:off x="5735132" y="3282949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30" name="Rectangle 9"/>
          <p:cNvSpPr>
            <a:spLocks noChangeArrowheads="1"/>
          </p:cNvSpPr>
          <p:nvPr/>
        </p:nvSpPr>
        <p:spPr bwMode="auto">
          <a:xfrm>
            <a:off x="5750384" y="2768848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0"/>
          <p:cNvSpPr>
            <a:spLocks noChangeArrowheads="1"/>
          </p:cNvSpPr>
          <p:nvPr/>
        </p:nvSpPr>
        <p:spPr bwMode="auto">
          <a:xfrm>
            <a:off x="5731958" y="2257424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1"/>
          <p:cNvSpPr>
            <a:spLocks noChangeArrowheads="1"/>
          </p:cNvSpPr>
          <p:nvPr/>
        </p:nvSpPr>
        <p:spPr bwMode="auto">
          <a:xfrm>
            <a:off x="5724020" y="3865562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2"/>
          <p:cNvSpPr>
            <a:spLocks noChangeArrowheads="1"/>
          </p:cNvSpPr>
          <p:nvPr/>
        </p:nvSpPr>
        <p:spPr bwMode="auto">
          <a:xfrm>
            <a:off x="5729746" y="2719635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34" name="Rectangle 13"/>
          <p:cNvSpPr>
            <a:spLocks noChangeArrowheads="1"/>
          </p:cNvSpPr>
          <p:nvPr/>
        </p:nvSpPr>
        <p:spPr bwMode="auto">
          <a:xfrm>
            <a:off x="5677981" y="2212180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35" name="Rectangle 14"/>
          <p:cNvSpPr>
            <a:spLocks noChangeArrowheads="1"/>
          </p:cNvSpPr>
          <p:nvPr/>
        </p:nvSpPr>
        <p:spPr bwMode="auto">
          <a:xfrm>
            <a:off x="5679570" y="3808412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36" name="Line 15"/>
          <p:cNvSpPr>
            <a:spLocks noChangeShapeType="1"/>
          </p:cNvSpPr>
          <p:nvPr/>
        </p:nvSpPr>
        <p:spPr bwMode="auto">
          <a:xfrm>
            <a:off x="5914519" y="3071377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6"/>
          <p:cNvSpPr>
            <a:spLocks noChangeShapeType="1"/>
          </p:cNvSpPr>
          <p:nvPr/>
        </p:nvSpPr>
        <p:spPr bwMode="auto">
          <a:xfrm flipH="1">
            <a:off x="5856999" y="2620603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17"/>
          <p:cNvSpPr>
            <a:spLocks noChangeShapeType="1"/>
          </p:cNvSpPr>
          <p:nvPr/>
        </p:nvSpPr>
        <p:spPr bwMode="auto">
          <a:xfrm>
            <a:off x="5908170" y="3566427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7"/>
          <p:cNvSpPr>
            <a:spLocks noChangeArrowheads="1"/>
          </p:cNvSpPr>
          <p:nvPr/>
        </p:nvSpPr>
        <p:spPr bwMode="auto">
          <a:xfrm>
            <a:off x="6557340" y="3384330"/>
            <a:ext cx="215900" cy="215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8"/>
          <p:cNvSpPr>
            <a:spLocks noChangeArrowheads="1"/>
          </p:cNvSpPr>
          <p:nvPr/>
        </p:nvSpPr>
        <p:spPr bwMode="auto">
          <a:xfrm>
            <a:off x="6492252" y="3258917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49" name="Rectangle 9"/>
          <p:cNvSpPr>
            <a:spLocks noChangeArrowheads="1"/>
          </p:cNvSpPr>
          <p:nvPr/>
        </p:nvSpPr>
        <p:spPr bwMode="auto">
          <a:xfrm>
            <a:off x="6507504" y="2744816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 b="1" dirty="0" smtClean="0"/>
              <a:t>r1</a:t>
            </a:r>
            <a:endParaRPr lang="en-US" sz="2400" b="1" dirty="0"/>
          </a:p>
        </p:txBody>
      </p:sp>
      <p:sp>
        <p:nvSpPr>
          <p:cNvPr id="150" name="Rectangle 10"/>
          <p:cNvSpPr>
            <a:spLocks noChangeArrowheads="1"/>
          </p:cNvSpPr>
          <p:nvPr/>
        </p:nvSpPr>
        <p:spPr bwMode="auto">
          <a:xfrm>
            <a:off x="6489078" y="2233392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1"/>
          <p:cNvSpPr>
            <a:spLocks noChangeArrowheads="1"/>
          </p:cNvSpPr>
          <p:nvPr/>
        </p:nvSpPr>
        <p:spPr bwMode="auto">
          <a:xfrm>
            <a:off x="6481140" y="3841530"/>
            <a:ext cx="368300" cy="3683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3"/>
          <p:cNvSpPr>
            <a:spLocks noChangeArrowheads="1"/>
          </p:cNvSpPr>
          <p:nvPr/>
        </p:nvSpPr>
        <p:spPr bwMode="auto">
          <a:xfrm>
            <a:off x="6435101" y="2188148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53" name="Rectangle 14"/>
          <p:cNvSpPr>
            <a:spLocks noChangeArrowheads="1"/>
          </p:cNvSpPr>
          <p:nvPr/>
        </p:nvSpPr>
        <p:spPr bwMode="auto">
          <a:xfrm>
            <a:off x="6436690" y="3784380"/>
            <a:ext cx="4730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>
            <a:off x="6671639" y="3113117"/>
            <a:ext cx="1589" cy="26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"/>
          <p:cNvSpPr>
            <a:spLocks noChangeShapeType="1"/>
          </p:cNvSpPr>
          <p:nvPr/>
        </p:nvSpPr>
        <p:spPr bwMode="auto">
          <a:xfrm flipH="1">
            <a:off x="6614119" y="2596571"/>
            <a:ext cx="0" cy="787759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7"/>
          <p:cNvSpPr>
            <a:spLocks noChangeShapeType="1"/>
          </p:cNvSpPr>
          <p:nvPr/>
        </p:nvSpPr>
        <p:spPr bwMode="auto">
          <a:xfrm>
            <a:off x="6665290" y="3608167"/>
            <a:ext cx="0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51056" y="3245548"/>
            <a:ext cx="33008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4311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743200" y="20574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657600" y="2057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576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1148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5720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864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402572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315200" y="30480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2296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15200" y="32695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315200" y="39553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7724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8229600" y="32695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229600" y="39553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6868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5661" y="1634238"/>
            <a:ext cx="845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249" y="8077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371600"/>
            <a:ext cx="4572000" cy="3276600"/>
            <a:chOff x="0" y="1371600"/>
            <a:chExt cx="7429500" cy="3276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8953500" y="1371600"/>
            <a:ext cx="0" cy="3276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144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572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1835857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1835857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0" y="1371600"/>
            <a:ext cx="4572000" cy="3276600"/>
            <a:chOff x="0" y="1371600"/>
            <a:chExt cx="7429500" cy="3276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59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718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577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36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500" y="1371600"/>
              <a:ext cx="0" cy="3276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4293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590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734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77147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16642" y="12656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32814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645442" y="12631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9842" y="12564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382000" y="1256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743200" y="20574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743200" y="27432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657600" y="2057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57600" y="2743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114800" y="2362200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9144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288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744972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57600" y="30480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72000" y="3048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657600" y="32695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657600" y="39553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148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572000" y="32695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572000" y="39553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5029200" y="35743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828800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9372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4267200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86400" y="4267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0" y="44887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72000" y="5174543"/>
            <a:ext cx="9144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029200" y="47935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86400" y="44887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86400" y="5174543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943600" y="4793543"/>
            <a:ext cx="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SIMD Architecture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Replicate Datapath, not the control</a:t>
            </a:r>
          </a:p>
          <a:p>
            <a:r>
              <a:rPr lang="en-US" altLang="en-US"/>
              <a:t>All PEs work in tandem</a:t>
            </a:r>
          </a:p>
          <a:p>
            <a:r>
              <a:rPr lang="en-US" altLang="en-US"/>
              <a:t>CU orchestrates operations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810000" y="1371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CU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57400" y="2514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PE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2057400" y="33528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MEM</a:t>
            </a: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4191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24384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3200400" y="2514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PE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3200400" y="33528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MEM</a:t>
            </a: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35814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5181600" y="2514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PE</a:t>
            </a: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5181600" y="33528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MEM</a:t>
            </a:r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5562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2438400" y="2209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2438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3581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>
            <a:off x="55626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24384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>
            <a:off x="24384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>
            <a:off x="35814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>
            <a:off x="55626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 flipV="1">
            <a:off x="5791200" y="1752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1" name="Line 25"/>
          <p:cNvSpPr>
            <a:spLocks noChangeShapeType="1"/>
          </p:cNvSpPr>
          <p:nvPr/>
        </p:nvSpPr>
        <p:spPr bwMode="auto">
          <a:xfrm>
            <a:off x="5943600" y="28194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6324600" y="1371600"/>
            <a:ext cx="20574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6934200" y="26670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ALU</a:t>
            </a:r>
          </a:p>
        </p:txBody>
      </p:sp>
      <p:sp>
        <p:nvSpPr>
          <p:cNvPr id="157724" name="Rectangle 28"/>
          <p:cNvSpPr>
            <a:spLocks noChangeArrowheads="1"/>
          </p:cNvSpPr>
          <p:nvPr/>
        </p:nvSpPr>
        <p:spPr bwMode="auto">
          <a:xfrm>
            <a:off x="6934200" y="16002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>
                <a:latin typeface="Arial" pitchFamily="34" charset="0"/>
              </a:rPr>
              <a:t>μ</a:t>
            </a:r>
            <a:r>
              <a:rPr lang="en-US" altLang="en-US">
                <a:latin typeface="Arial" pitchFamily="34" charset="0"/>
              </a:rPr>
              <a:t>CU</a:t>
            </a:r>
          </a:p>
        </p:txBody>
      </p:sp>
      <p:sp>
        <p:nvSpPr>
          <p:cNvPr id="157725" name="Rectangle 29"/>
          <p:cNvSpPr>
            <a:spLocks noChangeArrowheads="1"/>
          </p:cNvSpPr>
          <p:nvPr/>
        </p:nvSpPr>
        <p:spPr bwMode="auto">
          <a:xfrm>
            <a:off x="6934200" y="2133600"/>
            <a:ext cx="762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itchFamily="34" charset="0"/>
              </a:rPr>
              <a:t>regs</a:t>
            </a:r>
          </a:p>
        </p:txBody>
      </p:sp>
    </p:spTree>
    <p:extLst>
      <p:ext uri="{BB962C8B-B14F-4D97-AF65-F5344CB8AC3E}">
        <p14:creationId xmlns:p14="http://schemas.microsoft.com/office/powerpoint/2010/main" val="4628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895</Words>
  <Application>Microsoft Office PowerPoint</Application>
  <PresentationFormat>On-screen Show (4:3)</PresentationFormat>
  <Paragraphs>304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Courier New</vt:lpstr>
      <vt:lpstr>Times New Roman</vt:lpstr>
      <vt:lpstr>Tw Cen MT</vt:lpstr>
      <vt:lpstr>Wingdings</vt:lpstr>
      <vt:lpstr>Office Theme</vt:lpstr>
      <vt:lpstr>SIMD</vt:lpstr>
      <vt:lpstr>SIMD: Motivation Contd.</vt:lpstr>
      <vt:lpstr>Some things are naturally parallel</vt:lpstr>
      <vt:lpstr>Sequential Execution Model / SISD</vt:lpstr>
      <vt:lpstr>Data Parallel Execution Model / SIMD</vt:lpstr>
      <vt:lpstr>SIMD Processing</vt:lpstr>
      <vt:lpstr>PowerPoint Presentation</vt:lpstr>
      <vt:lpstr>PowerPoint Presentation</vt:lpstr>
      <vt:lpstr>SIMD Architecture</vt:lpstr>
      <vt:lpstr>Multimedia extensions</vt:lpstr>
      <vt:lpstr>MMX: Basics</vt:lpstr>
      <vt:lpstr>Multimedia Applications</vt:lpstr>
      <vt:lpstr>Observations</vt:lpstr>
      <vt:lpstr>MMX Contd.</vt:lpstr>
      <vt:lpstr>MMX:Example</vt:lpstr>
      <vt:lpstr>Data Types</vt:lpstr>
      <vt:lpstr>PowerPoint Presentation</vt:lpstr>
      <vt:lpstr>PowerPoint Presentation</vt:lpstr>
      <vt:lpstr>Vector Processors</vt:lpstr>
      <vt:lpstr>PowerPoint Presentation</vt:lpstr>
      <vt:lpstr>Example of Simple  Vector Processor</vt:lpstr>
      <vt:lpstr>What’s in a Vector Processor</vt:lpstr>
      <vt:lpstr>Vector Code Example</vt:lpstr>
      <vt:lpstr>Modern Multimedia Instruction Extensions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bongo</dc:creator>
  <cp:lastModifiedBy>bongo</cp:lastModifiedBy>
  <cp:revision>85</cp:revision>
  <dcterms:created xsi:type="dcterms:W3CDTF">2013-10-24T13:29:37Z</dcterms:created>
  <dcterms:modified xsi:type="dcterms:W3CDTF">2018-01-17T18:54:13Z</dcterms:modified>
</cp:coreProperties>
</file>