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</p:sldMasterIdLst>
  <p:notesMasterIdLst>
    <p:notesMasterId r:id="rId59"/>
  </p:notesMasterIdLst>
  <p:handoutMasterIdLst>
    <p:handoutMasterId r:id="rId60"/>
  </p:handoutMasterIdLst>
  <p:sldIdLst>
    <p:sldId id="872" r:id="rId2"/>
    <p:sldId id="818" r:id="rId3"/>
    <p:sldId id="1033" r:id="rId4"/>
    <p:sldId id="1034" r:id="rId5"/>
    <p:sldId id="1035" r:id="rId6"/>
    <p:sldId id="1036" r:id="rId7"/>
    <p:sldId id="1037" r:id="rId8"/>
    <p:sldId id="1038" r:id="rId9"/>
    <p:sldId id="1039" r:id="rId10"/>
    <p:sldId id="1040" r:id="rId11"/>
    <p:sldId id="1041" r:id="rId12"/>
    <p:sldId id="1042" r:id="rId13"/>
    <p:sldId id="1043" r:id="rId14"/>
    <p:sldId id="1044" r:id="rId15"/>
    <p:sldId id="1045" r:id="rId16"/>
    <p:sldId id="1046" r:id="rId17"/>
    <p:sldId id="1048" r:id="rId18"/>
    <p:sldId id="1049" r:id="rId19"/>
    <p:sldId id="1047" r:id="rId20"/>
    <p:sldId id="1050" r:id="rId21"/>
    <p:sldId id="1051" r:id="rId22"/>
    <p:sldId id="1052" r:id="rId23"/>
    <p:sldId id="1053" r:id="rId24"/>
    <p:sldId id="1054" r:id="rId25"/>
    <p:sldId id="1055" r:id="rId26"/>
    <p:sldId id="1056" r:id="rId27"/>
    <p:sldId id="1057" r:id="rId28"/>
    <p:sldId id="1058" r:id="rId29"/>
    <p:sldId id="1059" r:id="rId30"/>
    <p:sldId id="1060" r:id="rId31"/>
    <p:sldId id="1061" r:id="rId32"/>
    <p:sldId id="1062" r:id="rId33"/>
    <p:sldId id="1063" r:id="rId34"/>
    <p:sldId id="1064" r:id="rId35"/>
    <p:sldId id="1065" r:id="rId36"/>
    <p:sldId id="1066" r:id="rId37"/>
    <p:sldId id="1067" r:id="rId38"/>
    <p:sldId id="1068" r:id="rId39"/>
    <p:sldId id="1073" r:id="rId40"/>
    <p:sldId id="1075" r:id="rId41"/>
    <p:sldId id="1069" r:id="rId42"/>
    <p:sldId id="1070" r:id="rId43"/>
    <p:sldId id="1071" r:id="rId44"/>
    <p:sldId id="1072" r:id="rId45"/>
    <p:sldId id="1074" r:id="rId46"/>
    <p:sldId id="1076" r:id="rId47"/>
    <p:sldId id="1077" r:id="rId48"/>
    <p:sldId id="1078" r:id="rId49"/>
    <p:sldId id="1079" r:id="rId50"/>
    <p:sldId id="1080" r:id="rId51"/>
    <p:sldId id="1081" r:id="rId52"/>
    <p:sldId id="1082" r:id="rId53"/>
    <p:sldId id="1083" r:id="rId54"/>
    <p:sldId id="1084" r:id="rId55"/>
    <p:sldId id="1085" r:id="rId56"/>
    <p:sldId id="1086" r:id="rId57"/>
    <p:sldId id="1087" r:id="rId58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856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180E94"/>
    <a:srgbClr val="28188A"/>
    <a:srgbClr val="F9C31B"/>
    <a:srgbClr val="FCFCE8"/>
    <a:srgbClr val="F2F49A"/>
    <a:srgbClr val="A8E6E2"/>
    <a:srgbClr val="87DDD7"/>
    <a:srgbClr val="7FABDB"/>
    <a:srgbClr val="4283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24" autoAdjust="0"/>
    <p:restoredTop sz="90514" autoAdjust="0"/>
  </p:normalViewPr>
  <p:slideViewPr>
    <p:cSldViewPr snapToGrid="0" snapToObjects="1">
      <p:cViewPr varScale="1">
        <p:scale>
          <a:sx n="71" d="100"/>
          <a:sy n="71" d="100"/>
        </p:scale>
        <p:origin x="1838" y="62"/>
      </p:cViewPr>
      <p:guideLst>
        <p:guide orient="horz" pos="5856"/>
        <p:guide pos="4096"/>
      </p:guideLst>
    </p:cSldViewPr>
  </p:slideViewPr>
  <p:outlineViewPr>
    <p:cViewPr>
      <p:scale>
        <a:sx n="33" d="100"/>
        <a:sy n="33" d="100"/>
      </p:scale>
      <p:origin x="0" y="159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-3822" y="-96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NeueLT Std Bold"/>
                <a:ea typeface="ヒラギノ角ゴ ProN W3" charset="-128"/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NeueLT Std Bold" charset="0"/>
                <a:ea typeface="ヒラギノ角ゴ ProN W3" charset="-128"/>
              </a:defRPr>
            </a:lvl1pPr>
          </a:lstStyle>
          <a:p>
            <a:pPr>
              <a:defRPr/>
            </a:pPr>
            <a:fld id="{E5AD5BA2-1825-4982-97D7-D4B456397DB0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NeueLT Std Bold"/>
                <a:ea typeface="ヒラギノ角ゴ ProN W3" charset="-128"/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NeueLT Std Bold" charset="0"/>
                <a:ea typeface="ヒラギノ角ゴ ProN W3" charset="-128"/>
              </a:defRPr>
            </a:lvl1pPr>
          </a:lstStyle>
          <a:p>
            <a:pPr>
              <a:defRPr/>
            </a:pPr>
            <a:fld id="{B5ADBB2C-D775-4C27-A710-C2C512303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688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NeueLT Std Bold"/>
                <a:ea typeface="ヒラギノ角ゴ ProN W3" charset="-128"/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NeueLT Std Bold" charset="0"/>
                <a:ea typeface="ヒラギノ角ゴ ProN W3" charset="-128"/>
              </a:defRPr>
            </a:lvl1pPr>
          </a:lstStyle>
          <a:p>
            <a:pPr>
              <a:defRPr/>
            </a:pPr>
            <a:fld id="{9DB6855A-9A32-4F58-A8C3-8EAC75CE49A5}" type="datetime1">
              <a:rPr lang="en-US"/>
              <a:pPr>
                <a:defRPr/>
              </a:pPr>
              <a:t>3/27/2019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4213"/>
            <a:ext cx="6858000" cy="5143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0" y="6084888"/>
            <a:ext cx="6858000" cy="2447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NeueLT Std Bold"/>
                <a:ea typeface="ヒラギノ角ゴ ProN W3" charset="-128"/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NeueLT Std Bold" charset="0"/>
                <a:ea typeface="ヒラギノ角ゴ ProN W3" charset="-128"/>
              </a:defRPr>
            </a:lvl1pPr>
          </a:lstStyle>
          <a:p>
            <a:pPr>
              <a:defRPr/>
            </a:pPr>
            <a:fld id="{B5A21C97-C228-4513-BCD8-EB41D5EEA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277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NeueLT Std Bold"/>
        <a:ea typeface="MS PGothic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NeueLT Std Bold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NeueLT Std Bold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NeueLT Std Bold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NeueLT Std Bold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21C97-C228-4513-BCD8-EB41D5EEA0E4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52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71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1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80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8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21C97-C228-4513-BCD8-EB41D5EEA0E4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76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37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57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43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05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61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28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6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11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35000" y="457200"/>
            <a:ext cx="11734800" cy="7543800"/>
          </a:xfrm>
        </p:spPr>
        <p:txBody>
          <a:bodyPr anchor="ctr">
            <a:spAutoFit/>
          </a:bodyPr>
          <a:lstStyle>
            <a:lvl1pPr>
              <a:lnSpc>
                <a:spcPts val="6000"/>
              </a:lnSpc>
              <a:defRPr sz="6000">
                <a:solidFill>
                  <a:srgbClr val="001337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98204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0" y="1861462"/>
            <a:ext cx="13004800" cy="33528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35000" y="1981206"/>
            <a:ext cx="11734800" cy="3145970"/>
          </a:xfrm>
          <a:noFill/>
        </p:spPr>
        <p:txBody>
          <a:bodyPr anchor="ctr">
            <a:noAutofit/>
          </a:bodyPr>
          <a:lstStyle>
            <a:lvl1pPr>
              <a:defRPr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b="1" dirty="0"/>
              <a:t>SLICC </a:t>
            </a:r>
            <a:br>
              <a:rPr lang="en-US" b="1" dirty="0"/>
            </a:br>
            <a:r>
              <a:rPr lang="en-US" b="1" dirty="0"/>
              <a:t>Self-Assembly of Instruction Cache Collectives for OLTP Workloads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582555" y="5810270"/>
            <a:ext cx="4495800" cy="1123930"/>
          </a:xfrm>
        </p:spPr>
        <p:txBody>
          <a:bodyPr/>
          <a:lstStyle>
            <a:lvl1pPr marL="0" indent="0" algn="ctr">
              <a:defRPr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Authors 1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878455" y="5810270"/>
            <a:ext cx="4495800" cy="1123930"/>
          </a:xfrm>
        </p:spPr>
        <p:txBody>
          <a:bodyPr/>
          <a:lstStyle>
            <a:lvl1pPr marL="0" indent="0" algn="ctr">
              <a:defRPr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Authors 1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2" hasCustomPrompt="1"/>
          </p:nvPr>
        </p:nvSpPr>
        <p:spPr>
          <a:xfrm>
            <a:off x="1595255" y="7607300"/>
            <a:ext cx="44957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Affiliate Logo 1</a:t>
            </a:r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13" hasCustomPrompt="1"/>
          </p:nvPr>
        </p:nvSpPr>
        <p:spPr>
          <a:xfrm>
            <a:off x="6878455" y="7607300"/>
            <a:ext cx="44957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Affiliate Logo 2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0551859" y="1270013"/>
            <a:ext cx="1378857" cy="113937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Moto</a:t>
            </a:r>
          </a:p>
        </p:txBody>
      </p:sp>
    </p:spTree>
    <p:extLst>
      <p:ext uri="{BB962C8B-B14F-4D97-AF65-F5344CB8AC3E}">
        <p14:creationId xmlns:p14="http://schemas.microsoft.com/office/powerpoint/2010/main" val="222940358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0392" y="950026"/>
            <a:ext cx="12664036" cy="7587071"/>
          </a:xfrm>
        </p:spPr>
        <p:txBody>
          <a:bodyPr/>
          <a:lstStyle>
            <a:lvl1pPr marL="571500" indent="-571500">
              <a:buSzPct val="150000"/>
              <a:buFont typeface="Arial" panose="020B0604020202020204" pitchFamily="34" charset="0"/>
              <a:buChar char="•"/>
              <a:defRPr sz="3600" b="1">
                <a:latin typeface="Quicksand"/>
                <a:cs typeface="Arial" pitchFamily="34" charset="0"/>
              </a:defRPr>
            </a:lvl1pPr>
            <a:lvl2pPr marL="533400" indent="-358775">
              <a:defRPr sz="3200">
                <a:latin typeface="Quicksand"/>
                <a:cs typeface="Arial" pitchFamily="34" charset="0"/>
              </a:defRPr>
            </a:lvl2pPr>
            <a:lvl3pPr marL="896938" indent="-360363">
              <a:defRPr sz="3200">
                <a:latin typeface="Quicksand"/>
                <a:cs typeface="Arial" pitchFamily="34" charset="0"/>
              </a:defRPr>
            </a:lvl3pPr>
            <a:lvl4pPr marL="1262063" indent="-274638">
              <a:defRPr sz="2800">
                <a:latin typeface="Quicksand"/>
                <a:cs typeface="Arial" pitchFamily="34" charset="0"/>
              </a:defRPr>
            </a:lvl4pPr>
            <a:lvl5pPr marL="1608138" indent="-228600">
              <a:defRPr sz="2800">
                <a:latin typeface="Quicksand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0" y="-52778"/>
            <a:ext cx="13004800" cy="800924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948863" y="9231313"/>
            <a:ext cx="303371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0000"/>
                </a:solidFill>
              </a:defRPr>
            </a:lvl1pPr>
          </a:lstStyle>
          <a:p>
            <a:fld id="{C6ED0C1F-4601-412C-99FA-1165431FFB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05267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2778"/>
            <a:ext cx="13004800" cy="71779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457330" y="3743340"/>
            <a:ext cx="3215456" cy="2431486"/>
            <a:chOff x="2438403" y="1045029"/>
            <a:chExt cx="2296884" cy="1894115"/>
          </a:xfrm>
        </p:grpSpPr>
        <p:sp>
          <p:nvSpPr>
            <p:cNvPr id="4" name="Freeform 3"/>
            <p:cNvSpPr/>
            <p:nvPr/>
          </p:nvSpPr>
          <p:spPr bwMode="auto">
            <a:xfrm>
              <a:off x="2498110" y="2075219"/>
              <a:ext cx="2201726" cy="863925"/>
            </a:xfrm>
            <a:custGeom>
              <a:avLst/>
              <a:gdLst>
                <a:gd name="connsiteX0" fmla="*/ 370115 w 6847115"/>
                <a:gd name="connsiteY0" fmla="*/ 43543 h 3091543"/>
                <a:gd name="connsiteX1" fmla="*/ 0 w 6847115"/>
                <a:gd name="connsiteY1" fmla="*/ 1567543 h 3091543"/>
                <a:gd name="connsiteX2" fmla="*/ 707572 w 6847115"/>
                <a:gd name="connsiteY2" fmla="*/ 3080657 h 3091543"/>
                <a:gd name="connsiteX3" fmla="*/ 2601686 w 6847115"/>
                <a:gd name="connsiteY3" fmla="*/ 3058886 h 3091543"/>
                <a:gd name="connsiteX4" fmla="*/ 6847115 w 6847115"/>
                <a:gd name="connsiteY4" fmla="*/ 3091543 h 3091543"/>
                <a:gd name="connsiteX5" fmla="*/ 6564086 w 6847115"/>
                <a:gd name="connsiteY5" fmla="*/ 783772 h 3091543"/>
                <a:gd name="connsiteX6" fmla="*/ 6204858 w 6847115"/>
                <a:gd name="connsiteY6" fmla="*/ 0 h 3091543"/>
                <a:gd name="connsiteX7" fmla="*/ 4811486 w 6847115"/>
                <a:gd name="connsiteY7" fmla="*/ 65315 h 3091543"/>
                <a:gd name="connsiteX8" fmla="*/ 4746172 w 6847115"/>
                <a:gd name="connsiteY8" fmla="*/ 1219200 h 3091543"/>
                <a:gd name="connsiteX9" fmla="*/ 3995058 w 6847115"/>
                <a:gd name="connsiteY9" fmla="*/ 1491343 h 3091543"/>
                <a:gd name="connsiteX10" fmla="*/ 2754086 w 6847115"/>
                <a:gd name="connsiteY10" fmla="*/ 1458686 h 3091543"/>
                <a:gd name="connsiteX11" fmla="*/ 1839686 w 6847115"/>
                <a:gd name="connsiteY11" fmla="*/ 1404257 h 3091543"/>
                <a:gd name="connsiteX12" fmla="*/ 1774372 w 6847115"/>
                <a:gd name="connsiteY12" fmla="*/ 108857 h 3091543"/>
                <a:gd name="connsiteX13" fmla="*/ 370115 w 6847115"/>
                <a:gd name="connsiteY13" fmla="*/ 43543 h 309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47115" h="3091543">
                  <a:moveTo>
                    <a:pt x="370115" y="43543"/>
                  </a:moveTo>
                  <a:lnTo>
                    <a:pt x="0" y="1567543"/>
                  </a:lnTo>
                  <a:lnTo>
                    <a:pt x="707572" y="3080657"/>
                  </a:lnTo>
                  <a:lnTo>
                    <a:pt x="2601686" y="3058886"/>
                  </a:lnTo>
                  <a:lnTo>
                    <a:pt x="6847115" y="3091543"/>
                  </a:lnTo>
                  <a:lnTo>
                    <a:pt x="6564086" y="783772"/>
                  </a:lnTo>
                  <a:lnTo>
                    <a:pt x="6204858" y="0"/>
                  </a:lnTo>
                  <a:lnTo>
                    <a:pt x="4811486" y="65315"/>
                  </a:lnTo>
                  <a:lnTo>
                    <a:pt x="4746172" y="1219200"/>
                  </a:lnTo>
                  <a:lnTo>
                    <a:pt x="3995058" y="1491343"/>
                  </a:lnTo>
                  <a:lnTo>
                    <a:pt x="2754086" y="1458686"/>
                  </a:lnTo>
                  <a:lnTo>
                    <a:pt x="1839686" y="1404257"/>
                  </a:lnTo>
                  <a:lnTo>
                    <a:pt x="1774372" y="108857"/>
                  </a:lnTo>
                  <a:lnTo>
                    <a:pt x="370115" y="4354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5" name="Freeform 4"/>
            <p:cNvSpPr/>
            <p:nvPr/>
          </p:nvSpPr>
          <p:spPr bwMode="auto">
            <a:xfrm>
              <a:off x="3141835" y="1045029"/>
              <a:ext cx="1593452" cy="1033450"/>
            </a:xfrm>
            <a:custGeom>
              <a:avLst/>
              <a:gdLst>
                <a:gd name="connsiteX0" fmla="*/ 239485 w 4648200"/>
                <a:gd name="connsiteY0" fmla="*/ 402771 h 3450771"/>
                <a:gd name="connsiteX1" fmla="*/ 0 w 4648200"/>
                <a:gd name="connsiteY1" fmla="*/ 968828 h 3450771"/>
                <a:gd name="connsiteX2" fmla="*/ 10885 w 4648200"/>
                <a:gd name="connsiteY2" fmla="*/ 2046514 h 3450771"/>
                <a:gd name="connsiteX3" fmla="*/ 1360714 w 4648200"/>
                <a:gd name="connsiteY3" fmla="*/ 2002971 h 3450771"/>
                <a:gd name="connsiteX4" fmla="*/ 1447800 w 4648200"/>
                <a:gd name="connsiteY4" fmla="*/ 2503714 h 3450771"/>
                <a:gd name="connsiteX5" fmla="*/ 1480457 w 4648200"/>
                <a:gd name="connsiteY5" fmla="*/ 3450771 h 3450771"/>
                <a:gd name="connsiteX6" fmla="*/ 4267200 w 4648200"/>
                <a:gd name="connsiteY6" fmla="*/ 3407228 h 3450771"/>
                <a:gd name="connsiteX7" fmla="*/ 4408714 w 4648200"/>
                <a:gd name="connsiteY7" fmla="*/ 2057400 h 3450771"/>
                <a:gd name="connsiteX8" fmla="*/ 4648200 w 4648200"/>
                <a:gd name="connsiteY8" fmla="*/ 892628 h 3450771"/>
                <a:gd name="connsiteX9" fmla="*/ 4114800 w 4648200"/>
                <a:gd name="connsiteY9" fmla="*/ 185057 h 3450771"/>
                <a:gd name="connsiteX10" fmla="*/ 4027714 w 4648200"/>
                <a:gd name="connsiteY10" fmla="*/ 217714 h 3450771"/>
                <a:gd name="connsiteX11" fmla="*/ 4005942 w 4648200"/>
                <a:gd name="connsiteY11" fmla="*/ 239485 h 3450771"/>
                <a:gd name="connsiteX12" fmla="*/ 3951514 w 4648200"/>
                <a:gd name="connsiteY12" fmla="*/ 261257 h 3450771"/>
                <a:gd name="connsiteX13" fmla="*/ 2656114 w 4648200"/>
                <a:gd name="connsiteY13" fmla="*/ 598714 h 3450771"/>
                <a:gd name="connsiteX14" fmla="*/ 2547257 w 4648200"/>
                <a:gd name="connsiteY14" fmla="*/ 533400 h 3450771"/>
                <a:gd name="connsiteX15" fmla="*/ 1306285 w 4648200"/>
                <a:gd name="connsiteY15" fmla="*/ 0 h 3450771"/>
                <a:gd name="connsiteX16" fmla="*/ 1208314 w 4648200"/>
                <a:gd name="connsiteY16" fmla="*/ 21771 h 3450771"/>
                <a:gd name="connsiteX17" fmla="*/ 1175657 w 4648200"/>
                <a:gd name="connsiteY17" fmla="*/ 32657 h 3450771"/>
                <a:gd name="connsiteX18" fmla="*/ 1077685 w 4648200"/>
                <a:gd name="connsiteY18" fmla="*/ 43542 h 3450771"/>
                <a:gd name="connsiteX19" fmla="*/ 446314 w 4648200"/>
                <a:gd name="connsiteY19" fmla="*/ 359228 h 3450771"/>
                <a:gd name="connsiteX20" fmla="*/ 283028 w 4648200"/>
                <a:gd name="connsiteY20" fmla="*/ 446314 h 3450771"/>
                <a:gd name="connsiteX21" fmla="*/ 185057 w 4648200"/>
                <a:gd name="connsiteY21" fmla="*/ 457200 h 3450771"/>
                <a:gd name="connsiteX22" fmla="*/ 185057 w 4648200"/>
                <a:gd name="connsiteY22" fmla="*/ 500742 h 3450771"/>
                <a:gd name="connsiteX23" fmla="*/ 174171 w 4648200"/>
                <a:gd name="connsiteY23" fmla="*/ 424542 h 345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648200" h="3450771">
                  <a:moveTo>
                    <a:pt x="239485" y="402771"/>
                  </a:moveTo>
                  <a:lnTo>
                    <a:pt x="0" y="968828"/>
                  </a:lnTo>
                  <a:lnTo>
                    <a:pt x="10885" y="2046514"/>
                  </a:lnTo>
                  <a:lnTo>
                    <a:pt x="1360714" y="2002971"/>
                  </a:lnTo>
                  <a:lnTo>
                    <a:pt x="1447800" y="2503714"/>
                  </a:lnTo>
                  <a:lnTo>
                    <a:pt x="1480457" y="3450771"/>
                  </a:lnTo>
                  <a:lnTo>
                    <a:pt x="4267200" y="3407228"/>
                  </a:lnTo>
                  <a:lnTo>
                    <a:pt x="4408714" y="2057400"/>
                  </a:lnTo>
                  <a:lnTo>
                    <a:pt x="4648200" y="892628"/>
                  </a:lnTo>
                  <a:lnTo>
                    <a:pt x="4114800" y="185057"/>
                  </a:lnTo>
                  <a:cubicBezTo>
                    <a:pt x="4085771" y="195943"/>
                    <a:pt x="4055444" y="203849"/>
                    <a:pt x="4027714" y="217714"/>
                  </a:cubicBezTo>
                  <a:cubicBezTo>
                    <a:pt x="4018534" y="222304"/>
                    <a:pt x="4013956" y="233074"/>
                    <a:pt x="4005942" y="239485"/>
                  </a:cubicBezTo>
                  <a:cubicBezTo>
                    <a:pt x="3973695" y="265283"/>
                    <a:pt x="3982791" y="261257"/>
                    <a:pt x="3951514" y="261257"/>
                  </a:cubicBezTo>
                  <a:lnTo>
                    <a:pt x="2656114" y="598714"/>
                  </a:lnTo>
                  <a:lnTo>
                    <a:pt x="2547257" y="533400"/>
                  </a:lnTo>
                  <a:lnTo>
                    <a:pt x="1306285" y="0"/>
                  </a:lnTo>
                  <a:cubicBezTo>
                    <a:pt x="1273628" y="7257"/>
                    <a:pt x="1240769" y="13657"/>
                    <a:pt x="1208314" y="21771"/>
                  </a:cubicBezTo>
                  <a:cubicBezTo>
                    <a:pt x="1197182" y="24554"/>
                    <a:pt x="1186975" y="30771"/>
                    <a:pt x="1175657" y="32657"/>
                  </a:cubicBezTo>
                  <a:cubicBezTo>
                    <a:pt x="1143246" y="38059"/>
                    <a:pt x="1077685" y="43542"/>
                    <a:pt x="1077685" y="43542"/>
                  </a:cubicBezTo>
                  <a:lnTo>
                    <a:pt x="446314" y="359228"/>
                  </a:lnTo>
                  <a:lnTo>
                    <a:pt x="283028" y="446314"/>
                  </a:lnTo>
                  <a:lnTo>
                    <a:pt x="185057" y="457200"/>
                  </a:lnTo>
                  <a:lnTo>
                    <a:pt x="185057" y="500742"/>
                  </a:lnTo>
                  <a:lnTo>
                    <a:pt x="174171" y="424542"/>
                  </a:ln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2438403" y="1126531"/>
              <a:ext cx="1634501" cy="1398581"/>
            </a:xfrm>
            <a:custGeom>
              <a:avLst/>
              <a:gdLst>
                <a:gd name="connsiteX0" fmla="*/ 664028 w 5148943"/>
                <a:gd name="connsiteY0" fmla="*/ 174172 h 4669972"/>
                <a:gd name="connsiteX1" fmla="*/ 0 w 5148943"/>
                <a:gd name="connsiteY1" fmla="*/ 1338943 h 4669972"/>
                <a:gd name="connsiteX2" fmla="*/ 293914 w 5148943"/>
                <a:gd name="connsiteY2" fmla="*/ 3124200 h 4669972"/>
                <a:gd name="connsiteX3" fmla="*/ 2100943 w 5148943"/>
                <a:gd name="connsiteY3" fmla="*/ 3211286 h 4669972"/>
                <a:gd name="connsiteX4" fmla="*/ 2144486 w 5148943"/>
                <a:gd name="connsiteY4" fmla="*/ 4365172 h 4669972"/>
                <a:gd name="connsiteX5" fmla="*/ 2481943 w 5148943"/>
                <a:gd name="connsiteY5" fmla="*/ 4659086 h 4669972"/>
                <a:gd name="connsiteX6" fmla="*/ 3614057 w 5148943"/>
                <a:gd name="connsiteY6" fmla="*/ 4669972 h 4669972"/>
                <a:gd name="connsiteX7" fmla="*/ 5116286 w 5148943"/>
                <a:gd name="connsiteY7" fmla="*/ 4561115 h 4669972"/>
                <a:gd name="connsiteX8" fmla="*/ 5148943 w 5148943"/>
                <a:gd name="connsiteY8" fmla="*/ 3875315 h 4669972"/>
                <a:gd name="connsiteX9" fmla="*/ 5007428 w 5148943"/>
                <a:gd name="connsiteY9" fmla="*/ 3167743 h 4669972"/>
                <a:gd name="connsiteX10" fmla="*/ 3614057 w 5148943"/>
                <a:gd name="connsiteY10" fmla="*/ 3222172 h 4669972"/>
                <a:gd name="connsiteX11" fmla="*/ 3701143 w 5148943"/>
                <a:gd name="connsiteY11" fmla="*/ 1905000 h 4669972"/>
                <a:gd name="connsiteX12" fmla="*/ 3015343 w 5148943"/>
                <a:gd name="connsiteY12" fmla="*/ 1752600 h 4669972"/>
                <a:gd name="connsiteX13" fmla="*/ 2155371 w 5148943"/>
                <a:gd name="connsiteY13" fmla="*/ 1621972 h 4669972"/>
                <a:gd name="connsiteX14" fmla="*/ 2275114 w 5148943"/>
                <a:gd name="connsiteY14" fmla="*/ 381000 h 4669972"/>
                <a:gd name="connsiteX15" fmla="*/ 892628 w 5148943"/>
                <a:gd name="connsiteY15" fmla="*/ 0 h 4669972"/>
                <a:gd name="connsiteX16" fmla="*/ 664028 w 5148943"/>
                <a:gd name="connsiteY16" fmla="*/ 174172 h 4669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48943" h="4669972">
                  <a:moveTo>
                    <a:pt x="664028" y="174172"/>
                  </a:moveTo>
                  <a:lnTo>
                    <a:pt x="0" y="1338943"/>
                  </a:lnTo>
                  <a:lnTo>
                    <a:pt x="293914" y="3124200"/>
                  </a:lnTo>
                  <a:lnTo>
                    <a:pt x="2100943" y="3211286"/>
                  </a:lnTo>
                  <a:lnTo>
                    <a:pt x="2144486" y="4365172"/>
                  </a:lnTo>
                  <a:lnTo>
                    <a:pt x="2481943" y="4659086"/>
                  </a:lnTo>
                  <a:lnTo>
                    <a:pt x="3614057" y="4669972"/>
                  </a:lnTo>
                  <a:lnTo>
                    <a:pt x="5116286" y="4561115"/>
                  </a:lnTo>
                  <a:lnTo>
                    <a:pt x="5148943" y="3875315"/>
                  </a:lnTo>
                  <a:lnTo>
                    <a:pt x="5007428" y="3167743"/>
                  </a:lnTo>
                  <a:lnTo>
                    <a:pt x="3614057" y="3222172"/>
                  </a:lnTo>
                  <a:lnTo>
                    <a:pt x="3701143" y="1905000"/>
                  </a:lnTo>
                  <a:lnTo>
                    <a:pt x="3015343" y="1752600"/>
                  </a:lnTo>
                  <a:lnTo>
                    <a:pt x="2155371" y="1621972"/>
                  </a:lnTo>
                  <a:lnTo>
                    <a:pt x="2275114" y="381000"/>
                  </a:lnTo>
                  <a:lnTo>
                    <a:pt x="892628" y="0"/>
                  </a:lnTo>
                  <a:lnTo>
                    <a:pt x="664028" y="174172"/>
                  </a:lnTo>
                  <a:close/>
                </a:path>
              </a:pathLst>
            </a:custGeom>
            <a:solidFill>
              <a:schemeClr val="accent6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666038" y="1279756"/>
              <a:ext cx="395564" cy="33253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666038" y="1706828"/>
              <a:ext cx="395564" cy="33253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184750" y="1279755"/>
              <a:ext cx="395564" cy="3325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184750" y="1706828"/>
              <a:ext cx="395564" cy="33253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666038" y="2124121"/>
              <a:ext cx="395564" cy="33253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666038" y="2551194"/>
              <a:ext cx="395564" cy="33253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184750" y="2124121"/>
              <a:ext cx="395564" cy="33253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184749" y="2551193"/>
              <a:ext cx="395564" cy="33253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677340" y="1279756"/>
              <a:ext cx="395564" cy="3325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677339" y="1706828"/>
              <a:ext cx="395564" cy="3325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196051" y="1279756"/>
              <a:ext cx="395564" cy="3325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196051" y="1706828"/>
              <a:ext cx="395564" cy="3325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677339" y="2124122"/>
              <a:ext cx="395564" cy="33253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677339" y="2551194"/>
              <a:ext cx="395564" cy="33253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196051" y="2124121"/>
              <a:ext cx="395564" cy="33253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196050" y="2551194"/>
              <a:ext cx="395564" cy="33253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031706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esentation Title Sli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0" y="1861462"/>
            <a:ext cx="13004800" cy="33528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Quicksand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635000" y="1981206"/>
            <a:ext cx="11734800" cy="3145970"/>
          </a:xfrm>
          <a:noFill/>
        </p:spPr>
        <p:txBody>
          <a:bodyPr anchor="ctr">
            <a:noAutofit/>
          </a:bodyPr>
          <a:lstStyle>
            <a:lvl1pPr>
              <a:defRPr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b="1" dirty="0"/>
              <a:t>STREX</a:t>
            </a:r>
            <a:br>
              <a:rPr lang="en-US" b="1" dirty="0"/>
            </a:br>
            <a:r>
              <a:rPr lang="en-US" b="1" dirty="0"/>
              <a:t>Boosting Instruction Cache Reuse in OLTP</a:t>
            </a:r>
            <a:br>
              <a:rPr lang="en-US" b="1" dirty="0"/>
            </a:br>
            <a:r>
              <a:rPr lang="en-US" b="1" dirty="0"/>
              <a:t>Workloads Through Stratified Transaction Execution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627396" y="5810270"/>
            <a:ext cx="4495800" cy="1123930"/>
          </a:xfrm>
        </p:spPr>
        <p:txBody>
          <a:bodyPr/>
          <a:lstStyle>
            <a:lvl1pPr marL="0" indent="0" algn="ctr">
              <a:defRPr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Authors 1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2" hasCustomPrompt="1"/>
          </p:nvPr>
        </p:nvSpPr>
        <p:spPr>
          <a:xfrm>
            <a:off x="1640096" y="7607300"/>
            <a:ext cx="44957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Affiliate Logo 1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881464" y="5810270"/>
            <a:ext cx="4495800" cy="1123930"/>
          </a:xfrm>
        </p:spPr>
        <p:txBody>
          <a:bodyPr/>
          <a:lstStyle>
            <a:lvl1pPr marL="0" indent="0" algn="ctr">
              <a:defRPr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Authors 1</a:t>
            </a:r>
          </a:p>
        </p:txBody>
      </p:sp>
      <p:sp>
        <p:nvSpPr>
          <p:cNvPr id="7" name="Picture Placeholder 26"/>
          <p:cNvSpPr>
            <a:spLocks noGrp="1"/>
          </p:cNvSpPr>
          <p:nvPr>
            <p:ph type="pic" sz="quarter" idx="14" hasCustomPrompt="1"/>
          </p:nvPr>
        </p:nvSpPr>
        <p:spPr>
          <a:xfrm>
            <a:off x="6894164" y="7607300"/>
            <a:ext cx="44957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Affiliate Logo 1</a:t>
            </a:r>
          </a:p>
        </p:txBody>
      </p:sp>
      <p:sp>
        <p:nvSpPr>
          <p:cNvPr id="8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10551859" y="1270013"/>
            <a:ext cx="1378857" cy="113937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Moto</a:t>
            </a:r>
          </a:p>
        </p:txBody>
      </p:sp>
    </p:spTree>
    <p:extLst>
      <p:ext uri="{BB962C8B-B14F-4D97-AF65-F5344CB8AC3E}">
        <p14:creationId xmlns:p14="http://schemas.microsoft.com/office/powerpoint/2010/main" val="139829118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948863" y="9231313"/>
            <a:ext cx="303371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© Islam Atta                     </a:t>
            </a:r>
            <a:fld id="{C6ED0C1F-4601-412C-99FA-1165431FFB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4169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29028"/>
            <a:ext cx="13004800" cy="646546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Helvetica Neue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878774"/>
            <a:ext cx="11747500" cy="750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pitchFamily="18" charset="0"/>
              </a:rPr>
              <a:t>Click to edit Master text styles</a:t>
            </a:r>
          </a:p>
          <a:p>
            <a:pPr lvl="1"/>
            <a:r>
              <a:rPr lang="en-US" dirty="0">
                <a:sym typeface="Georgia" pitchFamily="18" charset="0"/>
              </a:rPr>
              <a:t>Second level</a:t>
            </a:r>
          </a:p>
          <a:p>
            <a:pPr lvl="2"/>
            <a:r>
              <a:rPr lang="en-US" dirty="0">
                <a:sym typeface="Georgia" pitchFamily="18" charset="0"/>
              </a:rPr>
              <a:t>Third level</a:t>
            </a:r>
          </a:p>
          <a:p>
            <a:pPr lvl="3"/>
            <a:r>
              <a:rPr lang="en-US" dirty="0">
                <a:sym typeface="Georgia" pitchFamily="18" charset="0"/>
              </a:rPr>
              <a:t>Fourth level</a:t>
            </a:r>
          </a:p>
          <a:p>
            <a:pPr lvl="4"/>
            <a:r>
              <a:rPr lang="en-US" dirty="0">
                <a:sym typeface="Georgia" pitchFamily="18" charset="0"/>
              </a:rPr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© Islam Atta                     </a:t>
            </a:r>
            <a:fld id="{C6ED0C1F-4601-412C-99FA-1165431FFB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  <p:sldLayoutId id="2147484348" r:id="rId2"/>
    <p:sldLayoutId id="2147484350" r:id="rId3"/>
    <p:sldLayoutId id="2147484356" r:id="rId4"/>
    <p:sldLayoutId id="2147484357" r:id="rId5"/>
    <p:sldLayoutId id="2147484358" r:id="rId6"/>
  </p:sldLayoutIdLst>
  <p:transition spd="med">
    <p:fade/>
  </p:transition>
  <p:hf hdr="0" ftr="0" dt="0"/>
  <p:txStyles>
    <p:titleStyle>
      <a:lvl1pPr marL="261938" indent="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HelveticaNeueLT Std Bold"/>
          <a:sym typeface="Helvetica Neue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91332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91332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91332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91332"/>
          </a:solidFill>
          <a:latin typeface="HelveticaNeueLT Std" charset="0"/>
          <a:ea typeface="ヒラギノ角ゴ ProN W6" pitchFamily="-65" charset="-128"/>
          <a:cs typeface="HelveticaNeueLT Std Bold" charset="0"/>
          <a:sym typeface="Helvetica Neue" charset="0"/>
        </a:defRPr>
      </a:lvl5pPr>
      <a:lvl6pPr marL="457200" algn="l" rtl="0" fontAlgn="base">
        <a:lnSpc>
          <a:spcPts val="6000"/>
        </a:lnSpc>
        <a:spcBef>
          <a:spcPct val="0"/>
        </a:spcBef>
        <a:spcAft>
          <a:spcPct val="0"/>
        </a:spcAft>
        <a:defRPr sz="60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6pPr>
      <a:lvl7pPr marL="914400" algn="l" rtl="0" fontAlgn="base">
        <a:lnSpc>
          <a:spcPts val="6000"/>
        </a:lnSpc>
        <a:spcBef>
          <a:spcPct val="0"/>
        </a:spcBef>
        <a:spcAft>
          <a:spcPct val="0"/>
        </a:spcAft>
        <a:defRPr sz="60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7pPr>
      <a:lvl8pPr marL="1371600" algn="l" rtl="0" fontAlgn="base">
        <a:lnSpc>
          <a:spcPts val="6000"/>
        </a:lnSpc>
        <a:spcBef>
          <a:spcPct val="0"/>
        </a:spcBef>
        <a:spcAft>
          <a:spcPct val="0"/>
        </a:spcAft>
        <a:defRPr sz="60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8pPr>
      <a:lvl9pPr marL="1828800" algn="l" rtl="0" fontAlgn="base">
        <a:lnSpc>
          <a:spcPts val="6000"/>
        </a:lnSpc>
        <a:spcBef>
          <a:spcPct val="0"/>
        </a:spcBef>
        <a:spcAft>
          <a:spcPct val="0"/>
        </a:spcAft>
        <a:defRPr sz="6000" b="1">
          <a:solidFill>
            <a:srgbClr val="FFFFFF"/>
          </a:solidFill>
          <a:latin typeface="Helvetica Neue" pitchFamily="-65" charset="0"/>
          <a:ea typeface="ヒラギノ角ゴ ProN W6" pitchFamily="-65" charset="-128"/>
          <a:cs typeface="ヒラギノ角ゴ ProN W6" pitchFamily="-65" charset="-128"/>
          <a:sym typeface="Helvetica Neue" pitchFamily="-65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defRPr sz="2800">
          <a:solidFill>
            <a:srgbClr val="001337"/>
          </a:solidFill>
          <a:latin typeface="+mn-lt"/>
          <a:ea typeface="+mn-ea"/>
          <a:cs typeface="+mn-cs"/>
          <a:sym typeface="Georgia" pitchFamily="18" charset="0"/>
        </a:defRPr>
      </a:lvl1pPr>
      <a:lvl2pPr marL="228600" indent="-228600" algn="l" rtl="0" eaLnBrk="0" fontAlgn="base" hangingPunct="0">
        <a:lnSpc>
          <a:spcPct val="120000"/>
        </a:lnSpc>
        <a:spcBef>
          <a:spcPts val="1200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sz="2400">
          <a:solidFill>
            <a:srgbClr val="001337"/>
          </a:solidFill>
          <a:latin typeface="+mn-lt"/>
          <a:ea typeface="+mn-ea"/>
          <a:cs typeface="+mn-cs"/>
          <a:sym typeface="Georgia" pitchFamily="18" charset="0"/>
        </a:defRPr>
      </a:lvl2pPr>
      <a:lvl3pPr marL="533400" indent="-228600" algn="l" rtl="0" eaLnBrk="0" fontAlgn="base" hangingPunct="0">
        <a:lnSpc>
          <a:spcPct val="120000"/>
        </a:lnSpc>
        <a:spcBef>
          <a:spcPts val="1200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sz="2400" i="1">
          <a:solidFill>
            <a:srgbClr val="001337"/>
          </a:solidFill>
          <a:latin typeface="+mn-lt"/>
          <a:ea typeface="+mn-ea"/>
          <a:cs typeface="+mn-cs"/>
          <a:sym typeface="Georgia" pitchFamily="18" charset="0"/>
        </a:defRPr>
      </a:lvl3pPr>
      <a:lvl4pPr marL="838200" indent="-228600" algn="l" rtl="0" eaLnBrk="0" fontAlgn="base" hangingPunct="0">
        <a:lnSpc>
          <a:spcPct val="120000"/>
        </a:lnSpc>
        <a:spcBef>
          <a:spcPts val="1200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sz="1500" i="1">
          <a:solidFill>
            <a:srgbClr val="001337"/>
          </a:solidFill>
          <a:latin typeface="+mn-lt"/>
          <a:ea typeface="+mn-ea"/>
          <a:cs typeface="+mn-cs"/>
          <a:sym typeface="Georgia" pitchFamily="18" charset="0"/>
        </a:defRPr>
      </a:lvl4pPr>
      <a:lvl5pPr marL="1143000" indent="-228600" algn="l" rtl="0" eaLnBrk="0" fontAlgn="base" hangingPunct="0">
        <a:lnSpc>
          <a:spcPct val="120000"/>
        </a:lnSpc>
        <a:spcBef>
          <a:spcPts val="1200"/>
        </a:spcBef>
        <a:spcAft>
          <a:spcPct val="0"/>
        </a:spcAft>
        <a:buClr>
          <a:srgbClr val="001E3F"/>
        </a:buClr>
        <a:buSzPct val="150000"/>
        <a:buFont typeface="Georgia" pitchFamily="18" charset="0"/>
        <a:buChar char="•"/>
        <a:defRPr sz="1500" i="1">
          <a:solidFill>
            <a:srgbClr val="001337"/>
          </a:solidFill>
          <a:latin typeface="+mn-lt"/>
          <a:ea typeface="+mn-ea"/>
          <a:cs typeface="+mn-cs"/>
          <a:sym typeface="Georgia" pitchFamily="18" charset="0"/>
        </a:defRPr>
      </a:lvl5pPr>
      <a:lvl6pPr marL="1600200" indent="-228600" algn="l" rtl="0" fontAlgn="base">
        <a:lnSpc>
          <a:spcPts val="3600"/>
        </a:lnSpc>
        <a:spcBef>
          <a:spcPts val="1200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6pPr>
      <a:lvl7pPr marL="2057400" indent="-228600" algn="l" rtl="0" fontAlgn="base">
        <a:lnSpc>
          <a:spcPts val="3600"/>
        </a:lnSpc>
        <a:spcBef>
          <a:spcPts val="1200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7pPr>
      <a:lvl8pPr marL="2514600" indent="-228600" algn="l" rtl="0" fontAlgn="base">
        <a:lnSpc>
          <a:spcPts val="3600"/>
        </a:lnSpc>
        <a:spcBef>
          <a:spcPts val="1200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8pPr>
      <a:lvl9pPr marL="2971800" indent="-228600" algn="l" rtl="0" fontAlgn="base">
        <a:lnSpc>
          <a:spcPts val="3600"/>
        </a:lnSpc>
        <a:spcBef>
          <a:spcPts val="1200"/>
        </a:spcBef>
        <a:spcAft>
          <a:spcPct val="0"/>
        </a:spcAft>
        <a:buClr>
          <a:srgbClr val="FFFFFF"/>
        </a:buClr>
        <a:buSzPct val="171000"/>
        <a:buFont typeface="Georgia" pitchFamily="-65" charset="0"/>
        <a:buChar char="•"/>
        <a:defRPr i="1">
          <a:solidFill>
            <a:srgbClr val="FFFFFF"/>
          </a:solidFill>
          <a:latin typeface="+mn-lt"/>
          <a:ea typeface="+mn-ea"/>
          <a:cs typeface="+mn-cs"/>
          <a:sym typeface="Georgia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eg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emf"/><Relationship Id="rId5" Type="http://schemas.openxmlformats.org/officeDocument/2006/relationships/image" Target="../media/image1.jpeg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emf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e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eg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emf"/><Relationship Id="rId5" Type="http://schemas.openxmlformats.org/officeDocument/2006/relationships/image" Target="../media/image1.jpeg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 idx="4294967295"/>
          </p:nvPr>
        </p:nvSpPr>
        <p:spPr>
          <a:xfrm>
            <a:off x="0" y="2795488"/>
            <a:ext cx="13004800" cy="3966461"/>
          </a:xfrm>
          <a:solidFill>
            <a:srgbClr val="7FABDB">
              <a:alpha val="72941"/>
            </a:srgbClr>
          </a:solidFill>
        </p:spPr>
        <p:txBody>
          <a:bodyPr/>
          <a:lstStyle/>
          <a:p>
            <a:pPr algn="ctr"/>
            <a:r>
              <a:rPr lang="en-US" sz="56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Short Term Memory</a:t>
            </a:r>
            <a:br>
              <a:rPr lang="en-US" sz="56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6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br>
              <a:rPr lang="en-US" sz="56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6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Efficient Speech Engine</a:t>
            </a:r>
            <a:endParaRPr lang="en-US" sz="227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894080" y="8514160"/>
            <a:ext cx="11216640" cy="999067"/>
          </a:xfrm>
        </p:spPr>
        <p:txBody>
          <a:bodyPr/>
          <a:lstStyle/>
          <a:p>
            <a:pPr algn="ctr"/>
            <a:endParaRPr lang="en-US" sz="1327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ctr"/>
            <a:r>
              <a:rPr lang="en-US" sz="3555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Andreas Moshovos, Feb 2019</a:t>
            </a:r>
            <a:endParaRPr lang="en-US" sz="3555" i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ctr"/>
            <a:endParaRPr lang="en-US" sz="3555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-288008"/>
            <a:ext cx="4938376" cy="2222884"/>
            <a:chOff x="209730" y="7667110"/>
            <a:chExt cx="4762500" cy="2115235"/>
          </a:xfrm>
        </p:grpSpPr>
        <p:pic>
          <p:nvPicPr>
            <p:cNvPr id="21" name="Picture 3" descr="D:\Documents\Google Drive\SLICC Poster &amp; Presentation\500px-UofT_Logo.svg_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730" y="7667110"/>
              <a:ext cx="4762500" cy="2115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D:\Documents\Google Drive\SLICC Poster &amp; Presentation\UofT_log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19" y="8072155"/>
              <a:ext cx="767001" cy="1337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6257739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130027" tIns="130027" rIns="130027" bIns="130027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dirty="0"/>
              <a:t>Updating Long Term Memory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130027" tIns="64996" rIns="130027" bIns="64996" rtlCol="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spcBef>
                  <a:spcPts val="0"/>
                </a:spcBef>
                <a:buClr>
                  <a:srgbClr val="000000"/>
                </a:buClr>
                <a:buSzPct val="25000"/>
              </a:pPr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AC9DF8-7342-4B5E-833F-C0CC8549A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079" y="2590741"/>
            <a:ext cx="6598329" cy="663545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8EAF971-F275-4BC1-9539-7A545F7C1329}"/>
              </a:ext>
            </a:extLst>
          </p:cNvPr>
          <p:cNvSpPr/>
          <p:nvPr/>
        </p:nvSpPr>
        <p:spPr bwMode="auto">
          <a:xfrm>
            <a:off x="6262487" y="6055018"/>
            <a:ext cx="837560" cy="54556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29E7D0-7C3B-44E6-A85C-82A5692A7294}"/>
              </a:ext>
            </a:extLst>
          </p:cNvPr>
          <p:cNvSpPr/>
          <p:nvPr/>
        </p:nvSpPr>
        <p:spPr bwMode="auto">
          <a:xfrm>
            <a:off x="9076463" y="8410402"/>
            <a:ext cx="837560" cy="54556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5484378-7282-4ADB-8A9C-77588B948728}"/>
              </a:ext>
            </a:extLst>
          </p:cNvPr>
          <p:cNvSpPr/>
          <p:nvPr/>
        </p:nvSpPr>
        <p:spPr bwMode="auto">
          <a:xfrm>
            <a:off x="10980483" y="6519902"/>
            <a:ext cx="585982" cy="54556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8213D0-A5A7-4B8F-82C5-E4842E8183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392" y="950026"/>
            <a:ext cx="12664036" cy="114305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 is element-wise multiplication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4D5D4F-6DF2-45F7-92C9-5D0372B6E1B9}"/>
              </a:ext>
            </a:extLst>
          </p:cNvPr>
          <p:cNvSpPr/>
          <p:nvPr/>
        </p:nvSpPr>
        <p:spPr bwMode="auto">
          <a:xfrm>
            <a:off x="7772742" y="5807848"/>
            <a:ext cx="3261530" cy="54556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C9BAF8-AF66-4B47-87A6-0173B970B890}"/>
              </a:ext>
            </a:extLst>
          </p:cNvPr>
          <p:cNvSpPr/>
          <p:nvPr/>
        </p:nvSpPr>
        <p:spPr bwMode="auto">
          <a:xfrm>
            <a:off x="6192051" y="5976898"/>
            <a:ext cx="837560" cy="545567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33CB7E-45C6-4B6A-885F-855D75FA8F0F}"/>
              </a:ext>
            </a:extLst>
          </p:cNvPr>
          <p:cNvSpPr/>
          <p:nvPr/>
        </p:nvSpPr>
        <p:spPr bwMode="auto">
          <a:xfrm>
            <a:off x="9139222" y="8491085"/>
            <a:ext cx="837560" cy="545567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B6CCA0F-366D-4F62-8871-1F7B14151AC5}"/>
              </a:ext>
            </a:extLst>
          </p:cNvPr>
          <p:cNvSpPr/>
          <p:nvPr/>
        </p:nvSpPr>
        <p:spPr bwMode="auto">
          <a:xfrm>
            <a:off x="10024825" y="6529097"/>
            <a:ext cx="837560" cy="545567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E3E32FC-3015-4452-BED9-5804B287B63A}"/>
              </a:ext>
            </a:extLst>
          </p:cNvPr>
          <p:cNvSpPr/>
          <p:nvPr/>
        </p:nvSpPr>
        <p:spPr bwMode="auto">
          <a:xfrm>
            <a:off x="7925802" y="4880872"/>
            <a:ext cx="3054681" cy="545567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DB01D0-98E8-41C4-96C5-65E741A7C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16" y="1739162"/>
            <a:ext cx="8020444" cy="103220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392F361-93DC-47B6-8945-75CFB2FFEC3E}"/>
              </a:ext>
            </a:extLst>
          </p:cNvPr>
          <p:cNvSpPr/>
          <p:nvPr/>
        </p:nvSpPr>
        <p:spPr bwMode="auto">
          <a:xfrm>
            <a:off x="7772742" y="4432406"/>
            <a:ext cx="3376791" cy="545567"/>
          </a:xfrm>
          <a:prstGeom prst="rect">
            <a:avLst/>
          </a:prstGeom>
          <a:noFill/>
          <a:ln w="5715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895B49D-9562-4FED-9DF4-3BB16DB69AE8}"/>
              </a:ext>
            </a:extLst>
          </p:cNvPr>
          <p:cNvSpPr/>
          <p:nvPr/>
        </p:nvSpPr>
        <p:spPr bwMode="auto">
          <a:xfrm>
            <a:off x="8152760" y="6570076"/>
            <a:ext cx="1137085" cy="545567"/>
          </a:xfrm>
          <a:prstGeom prst="rect">
            <a:avLst/>
          </a:prstGeom>
          <a:noFill/>
          <a:ln w="5715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24DF58D-33C3-4E71-98C6-EF626F75B75F}"/>
              </a:ext>
            </a:extLst>
          </p:cNvPr>
          <p:cNvSpPr/>
          <p:nvPr/>
        </p:nvSpPr>
        <p:spPr bwMode="auto">
          <a:xfrm>
            <a:off x="6203763" y="5183221"/>
            <a:ext cx="837560" cy="545567"/>
          </a:xfrm>
          <a:prstGeom prst="rect">
            <a:avLst/>
          </a:prstGeom>
          <a:noFill/>
          <a:ln w="5715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E31EF1F-E98D-4ECD-900E-09422EB332D7}"/>
              </a:ext>
            </a:extLst>
          </p:cNvPr>
          <p:cNvSpPr/>
          <p:nvPr/>
        </p:nvSpPr>
        <p:spPr bwMode="auto">
          <a:xfrm>
            <a:off x="9403507" y="6560057"/>
            <a:ext cx="573275" cy="545567"/>
          </a:xfrm>
          <a:prstGeom prst="rect">
            <a:avLst/>
          </a:prstGeom>
          <a:noFill/>
          <a:ln w="5715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79F4B20-FB5D-4B76-9530-C901A6302F7A}"/>
              </a:ext>
            </a:extLst>
          </p:cNvPr>
          <p:cNvSpPr/>
          <p:nvPr/>
        </p:nvSpPr>
        <p:spPr bwMode="auto">
          <a:xfrm>
            <a:off x="7344707" y="6546854"/>
            <a:ext cx="573275" cy="545567"/>
          </a:xfrm>
          <a:prstGeom prst="rect">
            <a:avLst/>
          </a:prstGeom>
          <a:noFill/>
          <a:ln w="57150" cap="flat" cmpd="sng" algn="ctr">
            <a:solidFill>
              <a:srgbClr val="FF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4594E39-EE84-4C42-9BB6-2DFE755EA16C}"/>
              </a:ext>
            </a:extLst>
          </p:cNvPr>
          <p:cNvSpPr/>
          <p:nvPr/>
        </p:nvSpPr>
        <p:spPr bwMode="auto">
          <a:xfrm>
            <a:off x="11864962" y="5181998"/>
            <a:ext cx="573275" cy="545567"/>
          </a:xfrm>
          <a:prstGeom prst="rect">
            <a:avLst/>
          </a:prstGeom>
          <a:noFill/>
          <a:ln w="57150" cap="flat" cmpd="sng" algn="ctr">
            <a:solidFill>
              <a:srgbClr val="FF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282596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3F0B6F-FD86-4841-8C77-52CEBFF11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786" y="6759873"/>
            <a:ext cx="6878145" cy="733497"/>
          </a:xfrm>
          <a:prstGeom prst="rect">
            <a:avLst/>
          </a:prstGeom>
        </p:spPr>
      </p:pic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130027" tIns="130027" rIns="130027" bIns="130027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dirty="0"/>
              <a:t>What to focus on for short term memory (working)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130027" tIns="64996" rIns="130027" bIns="64996" rtlCol="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spcBef>
                  <a:spcPts val="0"/>
                </a:spcBef>
                <a:buClr>
                  <a:srgbClr val="000000"/>
                </a:buClr>
                <a:buSzPct val="25000"/>
              </a:pPr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AC9DF8-7342-4B5E-833F-C0CC8549A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079" y="2590741"/>
            <a:ext cx="6598329" cy="66354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1F2172-3B6D-44FC-926F-975044E0A7D1}"/>
              </a:ext>
            </a:extLst>
          </p:cNvPr>
          <p:cNvSpPr txBox="1"/>
          <p:nvPr/>
        </p:nvSpPr>
        <p:spPr>
          <a:xfrm>
            <a:off x="178828" y="8079754"/>
            <a:ext cx="3119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Quicksand"/>
              </a:rPr>
              <a:t>from</a:t>
            </a:r>
          </a:p>
          <a:p>
            <a:pPr algn="ctr"/>
            <a:r>
              <a:rPr lang="en-US" dirty="0">
                <a:latin typeface="Quicksand"/>
              </a:rPr>
              <a:t>current 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3168C3-12BC-4924-AA2F-01A71268712B}"/>
              </a:ext>
            </a:extLst>
          </p:cNvPr>
          <p:cNvSpPr txBox="1"/>
          <p:nvPr/>
        </p:nvSpPr>
        <p:spPr>
          <a:xfrm>
            <a:off x="3434763" y="8322410"/>
            <a:ext cx="40047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Quicksand"/>
              </a:rPr>
              <a:t>from</a:t>
            </a:r>
          </a:p>
          <a:p>
            <a:pPr algn="ctr"/>
            <a:r>
              <a:rPr lang="en-US" dirty="0">
                <a:latin typeface="Quicksand"/>
              </a:rPr>
              <a:t>working memory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57B42B-2F9F-4829-90D6-CC46F2D24107}"/>
              </a:ext>
            </a:extLst>
          </p:cNvPr>
          <p:cNvSpPr txBox="1"/>
          <p:nvPr/>
        </p:nvSpPr>
        <p:spPr>
          <a:xfrm flipH="1">
            <a:off x="1271515" y="4613440"/>
            <a:ext cx="36964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Quicksand"/>
              </a:rPr>
              <a:t>Correlation of features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EAF971-F275-4BC1-9539-7A545F7C1329}"/>
              </a:ext>
            </a:extLst>
          </p:cNvPr>
          <p:cNvSpPr/>
          <p:nvPr/>
        </p:nvSpPr>
        <p:spPr bwMode="auto">
          <a:xfrm>
            <a:off x="6262487" y="6055018"/>
            <a:ext cx="837560" cy="54556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29E7D0-7C3B-44E6-A85C-82A5692A7294}"/>
              </a:ext>
            </a:extLst>
          </p:cNvPr>
          <p:cNvSpPr/>
          <p:nvPr/>
        </p:nvSpPr>
        <p:spPr bwMode="auto">
          <a:xfrm>
            <a:off x="9076463" y="8410402"/>
            <a:ext cx="837560" cy="54556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8213D0-A5A7-4B8F-82C5-E4842E8183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392" y="950026"/>
            <a:ext cx="12664036" cy="11430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4D5D4F-6DF2-45F7-92C9-5D0372B6E1B9}"/>
              </a:ext>
            </a:extLst>
          </p:cNvPr>
          <p:cNvSpPr/>
          <p:nvPr/>
        </p:nvSpPr>
        <p:spPr bwMode="auto">
          <a:xfrm>
            <a:off x="7772742" y="5305937"/>
            <a:ext cx="3261530" cy="54556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0C98EF-C09A-4446-9B74-05D4871B4C9E}"/>
              </a:ext>
            </a:extLst>
          </p:cNvPr>
          <p:cNvCxnSpPr>
            <a:cxnSpLocks/>
            <a:stCxn id="19" idx="2"/>
          </p:cNvCxnSpPr>
          <p:nvPr/>
        </p:nvCxnSpPr>
        <p:spPr bwMode="auto">
          <a:xfrm flipH="1">
            <a:off x="2247770" y="5998435"/>
            <a:ext cx="871947" cy="878155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18C0AE1-6233-43DA-94F0-F53CC37F2250}"/>
              </a:ext>
            </a:extLst>
          </p:cNvPr>
          <p:cNvCxnSpPr>
            <a:cxnSpLocks/>
          </p:cNvCxnSpPr>
          <p:nvPr/>
        </p:nvCxnSpPr>
        <p:spPr bwMode="auto">
          <a:xfrm flipV="1">
            <a:off x="2120793" y="7468318"/>
            <a:ext cx="998925" cy="692119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DA0041A-B4CE-4057-8FE3-9F7DC0CA5A4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670038" y="7364161"/>
            <a:ext cx="298098" cy="873116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101357076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3F0B6F-FD86-4841-8C77-52CEBFF11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786" y="6759873"/>
            <a:ext cx="6878145" cy="733497"/>
          </a:xfrm>
          <a:prstGeom prst="rect">
            <a:avLst/>
          </a:prstGeom>
        </p:spPr>
      </p:pic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130027" tIns="130027" rIns="130027" bIns="130027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dirty="0"/>
              <a:t>What Updating Short Term Memory (working)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130027" tIns="64996" rIns="130027" bIns="64996" rtlCol="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spcBef>
                  <a:spcPts val="0"/>
                </a:spcBef>
                <a:buClr>
                  <a:srgbClr val="000000"/>
                </a:buClr>
                <a:buSzPct val="25000"/>
              </a:pPr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AC9DF8-7342-4B5E-833F-C0CC8549A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079" y="2590741"/>
            <a:ext cx="6598329" cy="66354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1F2172-3B6D-44FC-926F-975044E0A7D1}"/>
              </a:ext>
            </a:extLst>
          </p:cNvPr>
          <p:cNvSpPr txBox="1"/>
          <p:nvPr/>
        </p:nvSpPr>
        <p:spPr>
          <a:xfrm>
            <a:off x="178828" y="8079754"/>
            <a:ext cx="3119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Quicksand"/>
              </a:rPr>
              <a:t>from</a:t>
            </a:r>
          </a:p>
          <a:p>
            <a:pPr algn="ctr"/>
            <a:r>
              <a:rPr lang="en-US" dirty="0">
                <a:latin typeface="Quicksand"/>
              </a:rPr>
              <a:t>current 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3168C3-12BC-4924-AA2F-01A71268712B}"/>
              </a:ext>
            </a:extLst>
          </p:cNvPr>
          <p:cNvSpPr txBox="1"/>
          <p:nvPr/>
        </p:nvSpPr>
        <p:spPr>
          <a:xfrm>
            <a:off x="3434763" y="8322410"/>
            <a:ext cx="40047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Quicksand"/>
              </a:rPr>
              <a:t>from</a:t>
            </a:r>
          </a:p>
          <a:p>
            <a:pPr algn="ctr"/>
            <a:r>
              <a:rPr lang="en-US" dirty="0">
                <a:latin typeface="Quicksand"/>
              </a:rPr>
              <a:t>working memory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57B42B-2F9F-4829-90D6-CC46F2D24107}"/>
              </a:ext>
            </a:extLst>
          </p:cNvPr>
          <p:cNvSpPr txBox="1"/>
          <p:nvPr/>
        </p:nvSpPr>
        <p:spPr>
          <a:xfrm flipH="1">
            <a:off x="1271515" y="4613440"/>
            <a:ext cx="36964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Quicksand"/>
              </a:rPr>
              <a:t>Correlation of features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EAF971-F275-4BC1-9539-7A545F7C1329}"/>
              </a:ext>
            </a:extLst>
          </p:cNvPr>
          <p:cNvSpPr/>
          <p:nvPr/>
        </p:nvSpPr>
        <p:spPr bwMode="auto">
          <a:xfrm>
            <a:off x="6262487" y="6055018"/>
            <a:ext cx="837560" cy="54556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29E7D0-7C3B-44E6-A85C-82A5692A7294}"/>
              </a:ext>
            </a:extLst>
          </p:cNvPr>
          <p:cNvSpPr/>
          <p:nvPr/>
        </p:nvSpPr>
        <p:spPr bwMode="auto">
          <a:xfrm>
            <a:off x="9076463" y="8410402"/>
            <a:ext cx="837560" cy="54556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8213D0-A5A7-4B8F-82C5-E4842E8183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392" y="950026"/>
            <a:ext cx="12664036" cy="1143053"/>
          </a:xfrm>
        </p:spPr>
        <p:txBody>
          <a:bodyPr/>
          <a:lstStyle/>
          <a:p>
            <a:r>
              <a:rPr lang="en-US" b="0" dirty="0" err="1"/>
              <a:t>yt</a:t>
            </a:r>
            <a:r>
              <a:rPr lang="en-US" b="0" dirty="0"/>
              <a:t> = focus t (not exactly right)</a:t>
            </a:r>
            <a:r>
              <a:rPr lang="en-US" dirty="0"/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4D5D4F-6DF2-45F7-92C9-5D0372B6E1B9}"/>
              </a:ext>
            </a:extLst>
          </p:cNvPr>
          <p:cNvSpPr/>
          <p:nvPr/>
        </p:nvSpPr>
        <p:spPr bwMode="auto">
          <a:xfrm>
            <a:off x="7772742" y="5305937"/>
            <a:ext cx="3261530" cy="54556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0C98EF-C09A-4446-9B74-05D4871B4C9E}"/>
              </a:ext>
            </a:extLst>
          </p:cNvPr>
          <p:cNvCxnSpPr>
            <a:cxnSpLocks/>
            <a:stCxn id="19" idx="2"/>
          </p:cNvCxnSpPr>
          <p:nvPr/>
        </p:nvCxnSpPr>
        <p:spPr bwMode="auto">
          <a:xfrm flipH="1">
            <a:off x="2247770" y="5998435"/>
            <a:ext cx="871947" cy="878155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18C0AE1-6233-43DA-94F0-F53CC37F2250}"/>
              </a:ext>
            </a:extLst>
          </p:cNvPr>
          <p:cNvCxnSpPr>
            <a:cxnSpLocks/>
          </p:cNvCxnSpPr>
          <p:nvPr/>
        </p:nvCxnSpPr>
        <p:spPr bwMode="auto">
          <a:xfrm flipV="1">
            <a:off x="2120793" y="7468318"/>
            <a:ext cx="998925" cy="692119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DA0041A-B4CE-4057-8FE3-9F7DC0CA5A4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670038" y="7364161"/>
            <a:ext cx="298098" cy="873116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B62860C-410A-4A5F-B4E6-7BE3264FCE9F}"/>
              </a:ext>
            </a:extLst>
          </p:cNvPr>
          <p:cNvSpPr txBox="1"/>
          <p:nvPr/>
        </p:nvSpPr>
        <p:spPr>
          <a:xfrm>
            <a:off x="1467312" y="2916625"/>
            <a:ext cx="3119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Quicksand"/>
              </a:rPr>
              <a:t>from</a:t>
            </a:r>
          </a:p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Quicksand"/>
              </a:rPr>
              <a:t>current input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5E7DFC-87F0-43F0-938E-5A6566EBC313}"/>
              </a:ext>
            </a:extLst>
          </p:cNvPr>
          <p:cNvSpPr txBox="1"/>
          <p:nvPr/>
        </p:nvSpPr>
        <p:spPr>
          <a:xfrm>
            <a:off x="4670038" y="2869443"/>
            <a:ext cx="40047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Quicksand"/>
              </a:rPr>
              <a:t>from</a:t>
            </a:r>
          </a:p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Quicksand"/>
              </a:rPr>
              <a:t>working memory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C572AF-660F-4C4F-8B91-587A8F304F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6893" y="2332712"/>
            <a:ext cx="4287449" cy="74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36872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130027" tIns="130027" rIns="130027" bIns="130027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dirty="0"/>
              <a:t>Standard Terminology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130027" tIns="64996" rIns="130027" bIns="64996" rtlCol="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spcBef>
                  <a:spcPts val="0"/>
                </a:spcBef>
                <a:buClr>
                  <a:srgbClr val="000000"/>
                </a:buClr>
                <a:buSzPct val="25000"/>
              </a:pPr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AC9DF8-7342-4B5E-833F-C0CC8549A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079" y="2590741"/>
            <a:ext cx="6598329" cy="663545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8213D0-A5A7-4B8F-82C5-E4842E8183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392" y="950026"/>
            <a:ext cx="12664036" cy="1143053"/>
          </a:xfrm>
        </p:spPr>
        <p:txBody>
          <a:bodyPr/>
          <a:lstStyle/>
          <a:p>
            <a:r>
              <a:rPr lang="en-US" dirty="0" err="1"/>
              <a:t>ltm</a:t>
            </a:r>
            <a:r>
              <a:rPr lang="en-US" dirty="0"/>
              <a:t> = cell state</a:t>
            </a:r>
          </a:p>
          <a:p>
            <a:r>
              <a:rPr lang="en-US" dirty="0" err="1"/>
              <a:t>wm</a:t>
            </a:r>
            <a:r>
              <a:rPr lang="en-US" dirty="0"/>
              <a:t> = hidden state</a:t>
            </a:r>
          </a:p>
          <a:p>
            <a:r>
              <a:rPr lang="en-US" dirty="0"/>
              <a:t>Focus = output gate</a:t>
            </a:r>
          </a:p>
          <a:p>
            <a:r>
              <a:rPr lang="en-US" dirty="0"/>
              <a:t>Remember = forget gate</a:t>
            </a:r>
          </a:p>
          <a:p>
            <a:r>
              <a:rPr lang="en-US" dirty="0"/>
              <a:t>Save = input gate</a:t>
            </a:r>
          </a:p>
        </p:txBody>
      </p:sp>
    </p:spTree>
    <p:extLst>
      <p:ext uri="{BB962C8B-B14F-4D97-AF65-F5344CB8AC3E}">
        <p14:creationId xmlns:p14="http://schemas.microsoft.com/office/powerpoint/2010/main" val="594269617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641483-453E-4899-B415-25260651FA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392" y="950027"/>
            <a:ext cx="12664036" cy="1301396"/>
          </a:xfrm>
        </p:spPr>
        <p:txBody>
          <a:bodyPr/>
          <a:lstStyle/>
          <a:p>
            <a:r>
              <a:rPr lang="en-US" dirty="0"/>
              <a:t>Recurrent Neural Nets</a:t>
            </a:r>
          </a:p>
          <a:p>
            <a:pPr lvl="1"/>
            <a:r>
              <a:rPr lang="en-US" dirty="0"/>
              <a:t>Structure and Unrolled in time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274B0A-1EC5-4E51-8657-E2FF709FC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05B0E-BF09-4084-9392-B8C2C1A1A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F31E6E-452A-4609-A460-96AC7F0B8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73" y="3173505"/>
            <a:ext cx="12716495" cy="33963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502DB7-6D76-4880-BF94-C76961F5CEF3}"/>
              </a:ext>
            </a:extLst>
          </p:cNvPr>
          <p:cNvSpPr txBox="1"/>
          <p:nvPr/>
        </p:nvSpPr>
        <p:spPr>
          <a:xfrm>
            <a:off x="581882" y="7522666"/>
            <a:ext cx="11802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From: </a:t>
            </a:r>
            <a:r>
              <a:rPr lang="en-US" sz="3200" dirty="0"/>
              <a:t>https://colah.github.io/posts/2015-08-Understanding-LSTMs</a:t>
            </a:r>
            <a:endParaRPr lang="en-US" sz="3200" dirty="0">
              <a:latin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3908020746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F977D3-A5E8-48D4-82C0-646EEF12F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42" y="2727832"/>
            <a:ext cx="11616832" cy="467189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4B494F-9E8A-438B-94EA-1C5D7C040F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392" y="950027"/>
            <a:ext cx="12664036" cy="1900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EA5D0C-6579-4F22-9489-0F6FF1DDC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RNNs: memory and output through a single layer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99F89-D74D-4599-8676-A3424DC81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668731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B201F3-660C-4D1C-8E5A-AD8E5C1E6B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094D31-39C7-4890-9742-0C7E6A23A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A89A4-E375-4595-B1E8-3F347D5C38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42789A-B1B6-4B06-99D2-937DD52EE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58" y="2251421"/>
            <a:ext cx="12615052" cy="53250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BDE44A-E447-4268-882A-CAA9F8B8F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091" y="7596711"/>
            <a:ext cx="10501022" cy="169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30081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69F815-00B5-4913-8609-52FF6D8654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392" y="950027"/>
            <a:ext cx="12664036" cy="894142"/>
          </a:xfrm>
        </p:spPr>
        <p:txBody>
          <a:bodyPr/>
          <a:lstStyle/>
          <a:p>
            <a:r>
              <a:rPr lang="en-US" dirty="0"/>
              <a:t>Optionally let information through</a:t>
            </a:r>
          </a:p>
          <a:p>
            <a:pPr lvl="2"/>
            <a:r>
              <a:rPr lang="en-US" dirty="0"/>
              <a:t>Sigmoid + pointwise multiplication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536575" lvl="2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6FF52C-692B-406A-8226-E691144E2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LSTM: Gate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B8B5B-3890-4AB1-9734-3688FBB86C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5C769D-102F-496A-9F33-3FE037541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850" y="2245710"/>
            <a:ext cx="3096666" cy="405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67188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BC89D4-F5DD-442B-B506-44426CCA89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Forget gate: </a:t>
            </a:r>
            <a:r>
              <a:rPr lang="en-US" b="0" i="1" dirty="0"/>
              <a:t>what to keep from </a:t>
            </a:r>
            <a:r>
              <a:rPr lang="en-US" dirty="0"/>
              <a:t>Ct-1, </a:t>
            </a:r>
            <a:r>
              <a:rPr lang="en-US" b="0" dirty="0"/>
              <a:t>based on short term memory (ht-1) and current input (</a:t>
            </a:r>
            <a:r>
              <a:rPr lang="en-US" b="0" dirty="0" err="1"/>
              <a:t>xt</a:t>
            </a:r>
            <a:r>
              <a:rPr lang="en-US" b="0" dirty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4BAB23-9465-4490-AAB1-95FD8B6E9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Information to throw away from cell state (long term mem)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11FE3-43A9-47BE-8E68-6B0F2C919E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6C5D3D-F867-4218-87B2-4A62792EE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70" y="3104350"/>
            <a:ext cx="11799171" cy="364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4615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3833C7-F425-4315-892E-9A128C4E1D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Input gate: </a:t>
            </a:r>
            <a:r>
              <a:rPr lang="en-US" b="0" dirty="0"/>
              <a:t>what info from current short term memory (ht-1) and input (</a:t>
            </a:r>
            <a:r>
              <a:rPr lang="en-US" b="0" dirty="0" err="1"/>
              <a:t>xt</a:t>
            </a:r>
            <a:r>
              <a:rPr lang="en-US" b="0" dirty="0"/>
              <a:t>) to remember for the long term (Cell state)</a:t>
            </a: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E6A714-AE3D-43B2-8ED7-F626E1852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new information to remember in long term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73ECE-C11A-4698-84E2-F96CEC2F3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37BDBE-541A-40EC-9A5E-165DEBAD4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704" y="3112034"/>
            <a:ext cx="12894956" cy="385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8700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sz="quarter" idx="10"/>
          </p:nvPr>
        </p:nvSpPr>
        <p:spPr>
          <a:xfrm>
            <a:off x="210392" y="950026"/>
            <a:ext cx="12664036" cy="1508865"/>
          </a:xfrm>
          <a:prstGeom prst="rect">
            <a:avLst/>
          </a:prstGeom>
        </p:spPr>
        <p:txBody>
          <a:bodyPr vert="horz" wrap="square" lIns="130027" tIns="130027" rIns="130027" bIns="130027" numCol="1" anchor="t" anchorCtr="0" compatLnSpc="1">
            <a:prstTxWarp prst="textNoShape">
              <a:avLst/>
            </a:prstTxWarp>
            <a:noAutofit/>
          </a:bodyPr>
          <a:lstStyle/>
          <a:p>
            <a:pPr marL="612130" lvl="1" indent="-325115">
              <a:spcBef>
                <a:spcPts val="0"/>
              </a:spcBef>
            </a:pPr>
            <a:r>
              <a:rPr lang="en-US" dirty="0"/>
              <a:t>Outputs y are Correlations of inputs x</a:t>
            </a:r>
          </a:p>
          <a:p>
            <a:pPr marL="612130" lvl="1" indent="-325115">
              <a:spcBef>
                <a:spcPts val="0"/>
              </a:spcBef>
            </a:pPr>
            <a:r>
              <a:rPr lang="en-US" dirty="0"/>
              <a:t>Hidden state h is various features of x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130027" tIns="130027" rIns="130027" bIns="130027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dirty="0"/>
              <a:t>Feed Forward Neural Nets: Recap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130027" tIns="64996" rIns="130027" bIns="64996" rtlCol="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spcBef>
                  <a:spcPts val="0"/>
                </a:spcBef>
                <a:buClr>
                  <a:srgbClr val="000000"/>
                </a:buClr>
                <a:buSzPct val="25000"/>
              </a:pPr>
              <a:t>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483BC4-BD4F-4E76-923F-F8D805AC7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269" y="2889197"/>
            <a:ext cx="8788750" cy="492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98900"/>
      </p:ext>
    </p:extLst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EAB263-D6AC-41BA-9D85-CA7DBF7080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392" y="950026"/>
            <a:ext cx="12664036" cy="800925"/>
          </a:xfrm>
        </p:spPr>
        <p:txBody>
          <a:bodyPr/>
          <a:lstStyle/>
          <a:p>
            <a:r>
              <a:rPr lang="en-US" dirty="0"/>
              <a:t>New Cell State:</a:t>
            </a:r>
          </a:p>
          <a:p>
            <a:pPr lvl="1"/>
            <a:r>
              <a:rPr lang="en-US" dirty="0"/>
              <a:t>Forget from Ct-1 and merge new info from ht-1 and </a:t>
            </a:r>
            <a:r>
              <a:rPr lang="en-US" dirty="0" err="1"/>
              <a:t>xt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CCFEB0-7E98-4D7E-8EB0-068DEE2CA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the new Cell state (long term memory)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5A7AE-D287-4E6A-B1D7-3D2AA596C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D4A9F0-CF57-4B9A-8A92-7B64DB315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83" y="2781620"/>
            <a:ext cx="12349542" cy="41416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E09E3F-2D9F-41AE-84F6-972BE4A54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919" y="7522912"/>
            <a:ext cx="5684393" cy="1280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D6CD99-364F-4EA6-9287-1B8700F98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613" y="7660982"/>
            <a:ext cx="5197581" cy="87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11123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7E000E-5667-4BAF-8402-D5AA1C68A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69" y="3857385"/>
            <a:ext cx="12640759" cy="414937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98579F-B659-433B-A30D-BB17107D57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392" y="950026"/>
            <a:ext cx="12664036" cy="2523157"/>
          </a:xfrm>
        </p:spPr>
        <p:txBody>
          <a:bodyPr/>
          <a:lstStyle/>
          <a:p>
            <a:r>
              <a:rPr lang="en-US" dirty="0"/>
              <a:t>Output Gate: </a:t>
            </a:r>
            <a:r>
              <a:rPr lang="en-US" b="0" dirty="0"/>
              <a:t>based on previous short term memory (ht-1) and current input (</a:t>
            </a:r>
            <a:r>
              <a:rPr lang="en-US" b="0" dirty="0" err="1"/>
              <a:t>xt</a:t>
            </a:r>
            <a:r>
              <a:rPr lang="en-US" b="0" dirty="0"/>
              <a:t>) what to output from Cell state (long term memory)</a:t>
            </a:r>
          </a:p>
          <a:p>
            <a:pPr lvl="2"/>
            <a:r>
              <a:rPr lang="en-US" dirty="0"/>
              <a:t>Note that Ct includes past memory and new info from ht-1 and </a:t>
            </a:r>
            <a:r>
              <a:rPr lang="en-US" dirty="0" err="1"/>
              <a:t>xt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77FC48-8E34-42A0-A5BC-6ED8451B4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short term memory and output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B8B89-33CE-43EF-9C6B-75FADCCE3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181400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990565-E140-458C-B6FB-EF60280EC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65" y="3119719"/>
            <a:ext cx="12081597" cy="352697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261058-1A9A-4224-AA2A-9532A6F73E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392" y="950027"/>
            <a:ext cx="12664036" cy="3183984"/>
          </a:xfrm>
        </p:spPr>
        <p:txBody>
          <a:bodyPr/>
          <a:lstStyle/>
          <a:p>
            <a:r>
              <a:rPr lang="en-US" dirty="0"/>
              <a:t>Gates depend also on long term memory (Ct-1)</a:t>
            </a:r>
          </a:p>
          <a:p>
            <a:pPr lvl="2"/>
            <a:r>
              <a:rPr lang="en-US" dirty="0"/>
              <a:t>Gers &amp; </a:t>
            </a:r>
            <a:r>
              <a:rPr lang="en-US" dirty="0" err="1"/>
              <a:t>Schmidhuber</a:t>
            </a:r>
            <a:r>
              <a:rPr lang="en-US" dirty="0"/>
              <a:t> ftp://ftp.idsia.ch/pub/juergen/TimeCount-IJCN2000.pdf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D0B731-C70E-4F00-8CF1-60DAE3D7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Peephole Connections in LSTMs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54ACD-1503-4259-9819-7545E0B13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43256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5A19D7-04CA-4317-BD20-56F78E530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02" y="2950669"/>
            <a:ext cx="12459090" cy="388812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417977-B514-4BEC-98A6-1AB02515EA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F7AFF9-4FF2-413B-809A-BA3A915A3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Coupled Forget and Input Gates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D4171-DE22-493A-9154-37AD90800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698183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50D3C8-CF13-4073-8AE1-B8DE34F41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0" y="1823064"/>
            <a:ext cx="12952780" cy="407058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6D8402-F249-4787-B7C4-F62C6F0B2E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392" y="950026"/>
            <a:ext cx="12664036" cy="1969907"/>
          </a:xfrm>
        </p:spPr>
        <p:txBody>
          <a:bodyPr/>
          <a:lstStyle/>
          <a:p>
            <a:r>
              <a:rPr lang="en-US" dirty="0"/>
              <a:t>Combine Forget and Input gates into a single Update gate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Others: 	Depth Gated RNNs, Clockwork RNNs</a:t>
            </a:r>
          </a:p>
          <a:p>
            <a:r>
              <a:rPr lang="en-US" dirty="0"/>
              <a:t>Follow ups: Attention, Grid LSTMs </a:t>
            </a:r>
          </a:p>
          <a:p>
            <a:r>
              <a:rPr lang="en-US" dirty="0"/>
              <a:t>Check: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6CB02B-37FD-4291-B96C-F913321E5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Gated Recurrent Unit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573AF-3287-4BB1-87F4-F6F2C49FE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CF466B-29FA-4424-809B-A4A40CE5F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969" y="8918560"/>
            <a:ext cx="7723748" cy="31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98213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 idx="4294967295"/>
          </p:nvPr>
        </p:nvSpPr>
        <p:spPr>
          <a:xfrm>
            <a:off x="0" y="2795489"/>
            <a:ext cx="13004800" cy="2081312"/>
          </a:xfrm>
          <a:solidFill>
            <a:srgbClr val="7FABDB">
              <a:alpha val="72941"/>
            </a:srgbClr>
          </a:solidFill>
        </p:spPr>
        <p:txBody>
          <a:bodyPr/>
          <a:lstStyle/>
          <a:p>
            <a:pPr algn="ctr"/>
            <a:r>
              <a:rPr lang="en-US" sz="56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Efficient Speech Engine</a:t>
            </a:r>
            <a:endParaRPr lang="en-US" sz="227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894080" y="8514160"/>
            <a:ext cx="11216640" cy="999067"/>
          </a:xfrm>
        </p:spPr>
        <p:txBody>
          <a:bodyPr/>
          <a:lstStyle/>
          <a:p>
            <a:pPr algn="ctr"/>
            <a:endParaRPr lang="en-US" sz="1327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ctr"/>
            <a:r>
              <a:rPr lang="en-US" sz="3555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Andreas Moshovos, Feb 2019</a:t>
            </a:r>
            <a:endParaRPr lang="en-US" sz="3555" i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ctr"/>
            <a:endParaRPr lang="en-US" sz="3555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-288008"/>
            <a:ext cx="4938376" cy="2222884"/>
            <a:chOff x="209730" y="7667110"/>
            <a:chExt cx="4762500" cy="2115235"/>
          </a:xfrm>
        </p:grpSpPr>
        <p:pic>
          <p:nvPicPr>
            <p:cNvPr id="21" name="Picture 3" descr="D:\Documents\Google Drive\SLICC Poster &amp; Presentation\500px-UofT_Logo.svg_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730" y="7667110"/>
              <a:ext cx="4762500" cy="2115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D:\Documents\Google Drive\SLICC Poster &amp; Presentation\UofT_log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19" y="8072155"/>
              <a:ext cx="767001" cy="1337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AB63FC8-8378-428A-B13F-1436E1BC6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93" y="5338303"/>
            <a:ext cx="13004800" cy="187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50091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514F7F-23E3-4D32-921A-DD1F75AC3F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392" y="950027"/>
            <a:ext cx="12664036" cy="18853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A62FEC-AEA2-4B65-8911-143BA1AA6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Pruning &amp; Compression + Hardware Acceleration on FPGA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3744DC-D788-402E-A98E-57295A046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92" y="3037290"/>
            <a:ext cx="12630144" cy="511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78808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B4C39C-5D25-483F-AAE9-2F0E594B34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392" y="950026"/>
            <a:ext cx="12664036" cy="1524233"/>
          </a:xfrm>
        </p:spPr>
        <p:txBody>
          <a:bodyPr/>
          <a:lstStyle/>
          <a:p>
            <a:r>
              <a:rPr lang="en-US" dirty="0"/>
              <a:t>LSTM takes 90% of total time</a:t>
            </a:r>
          </a:p>
          <a:p>
            <a:r>
              <a:rPr lang="en-US" dirty="0"/>
              <a:t>Focus of this work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A14320-4C7F-4EC1-9A00-72AFF840E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 Recognition Engine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7BCEA-BF51-4E0C-82E7-73F311241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AED3AA-33AA-45CC-9128-A2AA891D3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566" y="2474259"/>
            <a:ext cx="11841561" cy="661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47051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0EF44B-C716-403E-AC19-CED86C8C29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392" y="950027"/>
            <a:ext cx="12664036" cy="23003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F38D1D-E633-4DCA-95EB-E609451D3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 used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409C0-266E-4FA9-A03C-8CBD2F1D5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B492EC-316D-4CBF-B133-5712A7971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915" y="860612"/>
            <a:ext cx="7678538" cy="55315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41FBE5-49FE-49B1-A350-BBCEFEEF5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959" y="6303360"/>
            <a:ext cx="7305904" cy="34224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FCD5A7-2812-4CA6-8791-A427DCA4AB2B}"/>
              </a:ext>
            </a:extLst>
          </p:cNvPr>
          <p:cNvSpPr/>
          <p:nvPr/>
        </p:nvSpPr>
        <p:spPr bwMode="auto">
          <a:xfrm>
            <a:off x="6502400" y="6231751"/>
            <a:ext cx="1089425" cy="43030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0258F1-059B-46F9-B191-69C4232B41B5}"/>
              </a:ext>
            </a:extLst>
          </p:cNvPr>
          <p:cNvSpPr/>
          <p:nvPr/>
        </p:nvSpPr>
        <p:spPr bwMode="auto">
          <a:xfrm>
            <a:off x="6401226" y="8128426"/>
            <a:ext cx="1089425" cy="43030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17BB28-06E6-424B-B9FA-74163B42D096}"/>
              </a:ext>
            </a:extLst>
          </p:cNvPr>
          <p:cNvSpPr/>
          <p:nvPr/>
        </p:nvSpPr>
        <p:spPr bwMode="auto">
          <a:xfrm>
            <a:off x="6553626" y="6695060"/>
            <a:ext cx="1191880" cy="43030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AA7C0B-5F3D-413A-A707-1F4F96D7F113}"/>
              </a:ext>
            </a:extLst>
          </p:cNvPr>
          <p:cNvSpPr/>
          <p:nvPr/>
        </p:nvSpPr>
        <p:spPr bwMode="auto">
          <a:xfrm>
            <a:off x="10406429" y="6016598"/>
            <a:ext cx="443426" cy="43030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7457B4-B343-4745-8A73-5630D72747BF}"/>
              </a:ext>
            </a:extLst>
          </p:cNvPr>
          <p:cNvSpPr txBox="1"/>
          <p:nvPr/>
        </p:nvSpPr>
        <p:spPr>
          <a:xfrm flipH="1">
            <a:off x="10188907" y="5862419"/>
            <a:ext cx="3527478" cy="73866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dirty="0">
                <a:latin typeface="Quicksand"/>
              </a:rPr>
              <a:t>diagonal</a:t>
            </a:r>
          </a:p>
        </p:txBody>
      </p:sp>
    </p:spTree>
    <p:extLst>
      <p:ext uri="{BB962C8B-B14F-4D97-AF65-F5344CB8AC3E}">
        <p14:creationId xmlns:p14="http://schemas.microsoft.com/office/powerpoint/2010/main" val="48872961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0C502E-CFCC-4B75-B607-9F6E8C4534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Train Regularly</a:t>
            </a:r>
          </a:p>
          <a:p>
            <a:r>
              <a:rPr lang="en-US" dirty="0"/>
              <a:t>|W| &lt; threshold </a:t>
            </a:r>
            <a:r>
              <a:rPr lang="en-US" dirty="0">
                <a:sym typeface="Wingdings" panose="05000000000000000000" pitchFamily="2" charset="2"/>
              </a:rPr>
              <a:t> prune</a:t>
            </a:r>
          </a:p>
          <a:p>
            <a:r>
              <a:rPr lang="en-US" dirty="0">
                <a:sym typeface="Wingdings" panose="05000000000000000000" pitchFamily="2" charset="2"/>
              </a:rPr>
              <a:t>Threshold  empirical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b="0" dirty="0">
                <a:sym typeface="Wingdings" panose="05000000000000000000" pitchFamily="2" charset="2"/>
              </a:rPr>
              <a:t>Around 93% accuracy drops / non-monotonic behavior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C578D6-27B2-4BA3-967E-FD89BFEFD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Compression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6F87C-8E64-4CA0-BB17-7DE5CFBDBD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A2C971-7FF2-4075-A808-A5B7A133D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146" y="3042709"/>
            <a:ext cx="10181573" cy="503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7674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sz="quarter" idx="10"/>
          </p:nvPr>
        </p:nvSpPr>
        <p:spPr>
          <a:xfrm>
            <a:off x="210392" y="950026"/>
            <a:ext cx="12664036" cy="6564959"/>
          </a:xfrm>
          <a:prstGeom prst="rect">
            <a:avLst/>
          </a:prstGeom>
        </p:spPr>
        <p:txBody>
          <a:bodyPr vert="horz" wrap="square" lIns="130027" tIns="130027" rIns="130027" bIns="130027" numCol="1" anchor="t" anchorCtr="0" compatLnSpc="1">
            <a:prstTxWarp prst="textNoShape">
              <a:avLst/>
            </a:prstTxWarp>
            <a:noAutofit/>
          </a:bodyPr>
          <a:lstStyle/>
          <a:p>
            <a:pPr marL="612130" lvl="1" indent="-325115">
              <a:spcBef>
                <a:spcPts val="0"/>
              </a:spcBef>
            </a:pPr>
            <a:r>
              <a:rPr lang="en-US" sz="4000" dirty="0"/>
              <a:t>Sigmoid </a:t>
            </a:r>
            <a:r>
              <a:rPr lang="el-G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</a:t>
            </a:r>
            <a:r>
              <a:rPr lang="en-US" sz="4000" dirty="0"/>
              <a:t>: squashes range to (0,1) </a:t>
            </a:r>
          </a:p>
          <a:p>
            <a:pPr marL="1340793" lvl="3" indent="-325115">
              <a:spcBef>
                <a:spcPts val="0"/>
              </a:spcBef>
            </a:pPr>
            <a:r>
              <a:rPr lang="en-US" sz="3600" dirty="0"/>
              <a:t>Think: thou shall not pass</a:t>
            </a:r>
          </a:p>
          <a:p>
            <a:pPr marL="1340793" lvl="3" indent="-325115">
              <a:spcBef>
                <a:spcPts val="0"/>
              </a:spcBef>
            </a:pPr>
            <a:r>
              <a:rPr lang="en-US" sz="3600"/>
              <a:t>~AND gate</a:t>
            </a:r>
            <a:endParaRPr lang="en-US" sz="3600" dirty="0"/>
          </a:p>
          <a:p>
            <a:pPr marL="612130" lvl="1" indent="-325115">
              <a:spcBef>
                <a:spcPts val="0"/>
              </a:spcBef>
            </a:pPr>
            <a:r>
              <a:rPr lang="en-US" sz="4000" dirty="0"/>
              <a:t>Hyperbolic Tangent </a:t>
            </a:r>
            <a:r>
              <a:rPr lang="en-US" sz="4000" b="1" dirty="0"/>
              <a:t>tanh(x)</a:t>
            </a:r>
            <a:r>
              <a:rPr lang="en-US" sz="4000" dirty="0"/>
              <a:t>: squashes range to (-1, +1)</a:t>
            </a:r>
          </a:p>
          <a:p>
            <a:pPr marL="1340793" lvl="3" indent="-325115">
              <a:spcBef>
                <a:spcPts val="0"/>
              </a:spcBef>
            </a:pPr>
            <a:r>
              <a:rPr lang="en-US" sz="3600" dirty="0"/>
              <a:t>Think: you are correlated: positively, negatively, by this much including not at all (zero)</a:t>
            </a:r>
          </a:p>
          <a:p>
            <a:pPr marL="612130" lvl="1" indent="-325115">
              <a:spcBef>
                <a:spcPts val="0"/>
              </a:spcBef>
            </a:pPr>
            <a:r>
              <a:rPr lang="en-US" sz="4000" dirty="0"/>
              <a:t>Rectifier Linear Unit </a:t>
            </a:r>
            <a:r>
              <a:rPr lang="en-US" sz="4000" b="1" dirty="0" err="1"/>
              <a:t>ReLU</a:t>
            </a:r>
            <a:r>
              <a:rPr lang="en-US" sz="4000" b="1" dirty="0"/>
              <a:t>(x)</a:t>
            </a:r>
            <a:r>
              <a:rPr lang="en-US" sz="4000" dirty="0"/>
              <a:t>: max(0, x)</a:t>
            </a:r>
          </a:p>
          <a:p>
            <a:pPr marL="1340793" lvl="3" indent="-325115">
              <a:spcBef>
                <a:spcPts val="0"/>
              </a:spcBef>
            </a:pPr>
            <a:r>
              <a:rPr lang="en-US" sz="3600" dirty="0"/>
              <a:t>Not correlated, or correlated this much</a:t>
            </a:r>
          </a:p>
          <a:p>
            <a:pPr marL="1340793" lvl="3" indent="-325115">
              <a:spcBef>
                <a:spcPts val="0"/>
              </a:spcBef>
            </a:pPr>
            <a:r>
              <a:rPr lang="en-US" sz="3600" dirty="0"/>
              <a:t>Variations: attenuate negative values (x &lt; 0) ? x * scale : x</a:t>
            </a:r>
          </a:p>
          <a:p>
            <a:pPr marL="1686868" lvl="4" indent="-325115">
              <a:spcBef>
                <a:spcPts val="0"/>
              </a:spcBef>
            </a:pPr>
            <a:r>
              <a:rPr lang="en-US" sz="3600" dirty="0"/>
              <a:t>Easier to train for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130027" tIns="130027" rIns="130027" bIns="130027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dirty="0"/>
              <a:t>Typical Activation Functions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130027" tIns="64996" rIns="130027" bIns="64996" rtlCol="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spcBef>
                  <a:spcPts val="0"/>
                </a:spcBef>
                <a:buClr>
                  <a:srgbClr val="000000"/>
                </a:buClr>
                <a:buSzPct val="25000"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64271"/>
      </p:ext>
    </p:extLst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BB0757-50AF-4162-81FB-FEA3154B20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Each PE processes a row?</a:t>
            </a:r>
          </a:p>
          <a:p>
            <a:r>
              <a:rPr lang="en-US" dirty="0"/>
              <a:t>Rows with more elements </a:t>
            </a:r>
            <a:r>
              <a:rPr lang="en-US" dirty="0">
                <a:sym typeface="Wingdings" panose="05000000000000000000" pitchFamily="2" charset="2"/>
              </a:rPr>
              <a:t>delay all others</a:t>
            </a:r>
          </a:p>
          <a:p>
            <a:r>
              <a:rPr lang="en-US" b="0" dirty="0">
                <a:sym typeface="Wingdings" panose="05000000000000000000" pitchFamily="2" charset="2"/>
              </a:rPr>
              <a:t>Effort to avoid one row being 5% and another at 15%</a:t>
            </a:r>
          </a:p>
          <a:p>
            <a:r>
              <a:rPr lang="en-US" b="0" dirty="0">
                <a:sym typeface="Wingdings" panose="05000000000000000000" pitchFamily="2" charset="2"/>
              </a:rPr>
              <a:t>Instability around 70%, more experiments at 90%</a:t>
            </a:r>
            <a:endParaRPr lang="en-US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BADAB-6F13-433F-8C4A-FFB3766BC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Balance Aware Pruning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3AF813-71E4-41F7-8297-D516C2A6A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747838-0EC4-4496-B7E5-B2E8FBBCF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859" y="3866114"/>
            <a:ext cx="9703081" cy="632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1484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63A373-0B89-4397-9221-AA7A7A38F9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392" y="950026"/>
            <a:ext cx="12664036" cy="1616441"/>
          </a:xfrm>
        </p:spPr>
        <p:txBody>
          <a:bodyPr/>
          <a:lstStyle/>
          <a:p>
            <a:r>
              <a:rPr lang="en-US" dirty="0"/>
              <a:t>Pruning 10x reduction in weight parameters</a:t>
            </a:r>
          </a:p>
          <a:p>
            <a:r>
              <a:rPr lang="en-US" dirty="0"/>
              <a:t>Quantization another 2x </a:t>
            </a:r>
            <a:r>
              <a:rPr lang="en-US" dirty="0">
                <a:sym typeface="Wingdings" panose="05000000000000000000" pitchFamily="2" charset="2"/>
              </a:rPr>
              <a:t> from 32 float to 12b+4b fixed point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6EBEFF-E27F-4359-B8A7-79D27FEB2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41703-6A26-40FF-B562-0EC77B0B4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664786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936D29-B7BE-44D2-B50E-F94982D6E0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Dynamic Range of Weights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length of fractional part to avoid overflow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Shouldn’t that be the integer part?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FE3AAE-CF02-42E2-A6AC-6B922974C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3AB59-EE9F-4936-980C-AC7B67DC0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643526-8E17-46F5-B4F1-F096FB3F4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114" y="3008077"/>
            <a:ext cx="9059883" cy="53805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59768A-5CB9-423B-AD2C-619BE15B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471" y="8283964"/>
            <a:ext cx="8921068" cy="151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93835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83808A-9192-4B41-8BBB-1E828338B5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Determine input range </a:t>
            </a:r>
          </a:p>
          <a:p>
            <a:pPr lvl="2"/>
            <a:r>
              <a:rPr lang="en-US" dirty="0"/>
              <a:t>Derive sampling strategy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0477DE-6C17-45C8-B360-30927F1F6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 of Activation Functions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B1E8C-AB4A-4713-8CEB-581D1A230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7BE8D5-6C9D-4D00-8331-DEEA159C5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264" y="3604732"/>
            <a:ext cx="8318306" cy="132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40283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DDEDF9-D4C3-4BD2-B832-9476275ABB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Data Transfers through:</a:t>
            </a:r>
          </a:p>
          <a:p>
            <a:pPr lvl="2"/>
            <a:r>
              <a:rPr lang="en-US" dirty="0"/>
              <a:t>DDR3 512b &amp; PCI-E 128b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4EC661-AF95-4F98-A509-B9F10DE0A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in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E104A-D79C-4BCC-877F-CB3AFC9FC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9131E7-E938-440B-85E6-4F201B07F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72" y="2458891"/>
            <a:ext cx="6633072" cy="47182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513E57-2E46-4B28-9E1D-61C934536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464" y="2587822"/>
            <a:ext cx="5983759" cy="437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55815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46681D-1040-4140-975D-7ABB4E1FF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129" y="1658918"/>
            <a:ext cx="6500693" cy="735906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2A9924-F858-4DF9-98A9-6B3A33E094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Clusters (Channels) of Pes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2BDF0A-41AD-428C-BD29-DCFB4E11D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ESE: Architecture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93D0C-0506-4FB8-99CB-3C4C548AD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421809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782B6E-884C-4600-86D3-D1FDF415B2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FD642E-57BD-494F-8C4F-5E7FB7585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Architecture Detail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CB3A3-4FB0-48CA-BA82-906200FEA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3B8029-4841-4FD6-A339-296E210B9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67" y="1429541"/>
            <a:ext cx="11710467" cy="806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25313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83C5DD-013C-4068-B682-D3AA09390B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F8A7F8-5408-4FAC-8DC3-54D5A4277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Operations: Sparse Matrix x Vector, Element-wise Vector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DC701A-A1FA-4671-BC04-7037CF8EC8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AFE7C1-CFD2-4D15-9D3F-8E345E490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066" y="5949210"/>
            <a:ext cx="7784688" cy="35416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2CAEAB-7684-4792-8CD2-46BE80927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903" y="2093154"/>
            <a:ext cx="7305904" cy="38560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DA7E7E1-B88C-4BF5-9D0F-C056AC75BAF5}"/>
              </a:ext>
            </a:extLst>
          </p:cNvPr>
          <p:cNvSpPr/>
          <p:nvPr/>
        </p:nvSpPr>
        <p:spPr bwMode="auto">
          <a:xfrm>
            <a:off x="3895805" y="1859536"/>
            <a:ext cx="899032" cy="156754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11FE94-7193-4BB9-862C-BEB6384FB9C3}"/>
              </a:ext>
            </a:extLst>
          </p:cNvPr>
          <p:cNvSpPr/>
          <p:nvPr/>
        </p:nvSpPr>
        <p:spPr bwMode="auto">
          <a:xfrm>
            <a:off x="3895805" y="4134010"/>
            <a:ext cx="899032" cy="57634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132BAC-6D3D-4571-A9C1-6398BE1C3760}"/>
              </a:ext>
            </a:extLst>
          </p:cNvPr>
          <p:cNvSpPr/>
          <p:nvPr/>
        </p:nvSpPr>
        <p:spPr bwMode="auto">
          <a:xfrm>
            <a:off x="3446289" y="5277138"/>
            <a:ext cx="899032" cy="57634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54CF67-5BC2-470E-95E9-DC5C25BB1C38}"/>
              </a:ext>
            </a:extLst>
          </p:cNvPr>
          <p:cNvSpPr/>
          <p:nvPr/>
        </p:nvSpPr>
        <p:spPr bwMode="auto">
          <a:xfrm>
            <a:off x="4520772" y="6182828"/>
            <a:ext cx="2241177" cy="47331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AB8307-8F6E-44B4-90A9-DF4D69AE7F64}"/>
              </a:ext>
            </a:extLst>
          </p:cNvPr>
          <p:cNvSpPr/>
          <p:nvPr/>
        </p:nvSpPr>
        <p:spPr bwMode="auto">
          <a:xfrm>
            <a:off x="5025706" y="1827472"/>
            <a:ext cx="1305937" cy="156754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79E4A7-DDB0-4DFB-BB82-A711A8E560F2}"/>
              </a:ext>
            </a:extLst>
          </p:cNvPr>
          <p:cNvSpPr/>
          <p:nvPr/>
        </p:nvSpPr>
        <p:spPr bwMode="auto">
          <a:xfrm>
            <a:off x="5025706" y="4101946"/>
            <a:ext cx="1305937" cy="57634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548B57-5714-4F91-9F95-EBE8EC521D2E}"/>
              </a:ext>
            </a:extLst>
          </p:cNvPr>
          <p:cNvSpPr/>
          <p:nvPr/>
        </p:nvSpPr>
        <p:spPr bwMode="auto">
          <a:xfrm>
            <a:off x="6502400" y="1805654"/>
            <a:ext cx="1305937" cy="1168067"/>
          </a:xfrm>
          <a:prstGeom prst="rect">
            <a:avLst/>
          </a:prstGeom>
          <a:noFill/>
          <a:ln w="2540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A61C05-7436-472F-BEE2-449132B15F23}"/>
              </a:ext>
            </a:extLst>
          </p:cNvPr>
          <p:cNvSpPr/>
          <p:nvPr/>
        </p:nvSpPr>
        <p:spPr bwMode="auto">
          <a:xfrm>
            <a:off x="6502400" y="4080128"/>
            <a:ext cx="1305937" cy="576349"/>
          </a:xfrm>
          <a:prstGeom prst="rect">
            <a:avLst/>
          </a:prstGeom>
          <a:noFill/>
          <a:ln w="2540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366E90-0155-4121-A882-5FDCE5F2A369}"/>
              </a:ext>
            </a:extLst>
          </p:cNvPr>
          <p:cNvSpPr/>
          <p:nvPr/>
        </p:nvSpPr>
        <p:spPr bwMode="auto">
          <a:xfrm>
            <a:off x="3581186" y="3492370"/>
            <a:ext cx="1305937" cy="576349"/>
          </a:xfrm>
          <a:prstGeom prst="rect">
            <a:avLst/>
          </a:prstGeom>
          <a:noFill/>
          <a:ln w="2540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F5556C-CC26-4BD4-8B84-769153BCF8F1}"/>
              </a:ext>
            </a:extLst>
          </p:cNvPr>
          <p:cNvSpPr/>
          <p:nvPr/>
        </p:nvSpPr>
        <p:spPr bwMode="auto">
          <a:xfrm>
            <a:off x="5236473" y="3465823"/>
            <a:ext cx="1305937" cy="576349"/>
          </a:xfrm>
          <a:prstGeom prst="rect">
            <a:avLst/>
          </a:prstGeom>
          <a:noFill/>
          <a:ln w="2540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D68C3D-4F61-491A-969B-C1E42DE748BB}"/>
              </a:ext>
            </a:extLst>
          </p:cNvPr>
          <p:cNvSpPr/>
          <p:nvPr/>
        </p:nvSpPr>
        <p:spPr bwMode="auto">
          <a:xfrm>
            <a:off x="3493906" y="4696562"/>
            <a:ext cx="1742567" cy="576349"/>
          </a:xfrm>
          <a:prstGeom prst="rect">
            <a:avLst/>
          </a:prstGeom>
          <a:noFill/>
          <a:ln w="2540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32F9AA-1D14-452E-9DA4-0C7664DA78EF}"/>
              </a:ext>
            </a:extLst>
          </p:cNvPr>
          <p:cNvSpPr/>
          <p:nvPr/>
        </p:nvSpPr>
        <p:spPr bwMode="auto">
          <a:xfrm>
            <a:off x="7219382" y="6145988"/>
            <a:ext cx="2608497" cy="576349"/>
          </a:xfrm>
          <a:prstGeom prst="rect">
            <a:avLst/>
          </a:prstGeom>
          <a:noFill/>
          <a:ln w="2540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117475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398ADC-09E9-4BB5-A571-D6E13F45F8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69C785-A179-4C4F-8EF8-1CA6E03F5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911CA6-FE12-4CD6-8F15-177A354C9C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351266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1ABEBA-31BC-44A4-B3A1-A1061C2ED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Scheduling: From Han’s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2A56E-86CC-4DD3-9D6B-8AF60B838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7B3CB2-FF4F-41B7-BA78-34F1111D1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72" y="1386769"/>
            <a:ext cx="12449286" cy="8363656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B2C9FF-CE49-40A8-A3D0-5CEF836CED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Get input and first Matrix, plus pointers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05DB7D-A3AC-4B14-AE74-4811858E3D55}"/>
              </a:ext>
            </a:extLst>
          </p:cNvPr>
          <p:cNvSpPr txBox="1"/>
          <p:nvPr/>
        </p:nvSpPr>
        <p:spPr>
          <a:xfrm>
            <a:off x="2351314" y="2430772"/>
            <a:ext cx="8706010" cy="332398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b="1" dirty="0">
                <a:latin typeface="Quicksand"/>
              </a:rPr>
              <a:t>Three Channels:</a:t>
            </a:r>
          </a:p>
          <a:p>
            <a:pPr algn="ctr"/>
            <a:r>
              <a:rPr lang="en-US" dirty="0">
                <a:latin typeface="Quicksand"/>
              </a:rPr>
              <a:t>Matrix</a:t>
            </a:r>
          </a:p>
          <a:p>
            <a:pPr algn="ctr"/>
            <a:r>
              <a:rPr lang="en-US" dirty="0">
                <a:latin typeface="Quicksand"/>
              </a:rPr>
              <a:t>Pointers</a:t>
            </a:r>
          </a:p>
          <a:p>
            <a:pPr algn="ctr"/>
            <a:r>
              <a:rPr lang="en-US" dirty="0">
                <a:latin typeface="Quicksand"/>
              </a:rPr>
              <a:t>Vector</a:t>
            </a:r>
          </a:p>
          <a:p>
            <a:pPr algn="ctr"/>
            <a:r>
              <a:rPr lang="en-US" b="1" dirty="0">
                <a:latin typeface="Quicksand"/>
              </a:rPr>
              <a:t>Initialization of Activation Tables</a:t>
            </a:r>
          </a:p>
        </p:txBody>
      </p:sp>
    </p:spTree>
    <p:extLst>
      <p:ext uri="{BB962C8B-B14F-4D97-AF65-F5344CB8AC3E}">
        <p14:creationId xmlns:p14="http://schemas.microsoft.com/office/powerpoint/2010/main" val="73483965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sz="quarter" idx="10"/>
          </p:nvPr>
        </p:nvSpPr>
        <p:spPr>
          <a:xfrm>
            <a:off x="210392" y="776089"/>
            <a:ext cx="12664036" cy="2169692"/>
          </a:xfrm>
          <a:prstGeom prst="rect">
            <a:avLst/>
          </a:prstGeom>
        </p:spPr>
        <p:txBody>
          <a:bodyPr vert="horz" wrap="square" lIns="130027" tIns="130027" rIns="130027" bIns="130027" numCol="1" anchor="t" anchorCtr="0" compatLnSpc="1">
            <a:prstTxWarp prst="textNoShape">
              <a:avLst/>
            </a:prstTxWarp>
            <a:noAutofit/>
          </a:bodyPr>
          <a:lstStyle/>
          <a:p>
            <a:pPr marL="612130" lvl="1" indent="-325115">
              <a:spcBef>
                <a:spcPts val="0"/>
              </a:spcBef>
            </a:pPr>
            <a:r>
              <a:rPr lang="en-US" dirty="0"/>
              <a:t>Bob arrives at grocery store</a:t>
            </a:r>
          </a:p>
          <a:p>
            <a:pPr marL="612130" lvl="1" indent="-325115">
              <a:spcBef>
                <a:spcPts val="0"/>
              </a:spcBef>
            </a:pPr>
            <a:r>
              <a:rPr lang="en-US" dirty="0"/>
              <a:t>Bob holding bacon </a:t>
            </a:r>
          </a:p>
          <a:p>
            <a:pPr marL="975668" lvl="2" indent="-325115">
              <a:spcBef>
                <a:spcPts val="0"/>
              </a:spcBef>
            </a:pPr>
            <a:r>
              <a:rPr lang="en-US" dirty="0"/>
              <a:t>Infer: Bob is shopping and not cooking</a:t>
            </a:r>
          </a:p>
          <a:p>
            <a:pPr marL="975668" lvl="2" indent="-325115">
              <a:spcBef>
                <a:spcPts val="0"/>
              </a:spcBef>
            </a:pPr>
            <a:endParaRPr lang="en-US" dirty="0"/>
          </a:p>
          <a:p>
            <a:pPr marL="975668" lvl="2" indent="-325115">
              <a:spcBef>
                <a:spcPts val="0"/>
              </a:spcBef>
            </a:pPr>
            <a:endParaRPr lang="en-US" dirty="0"/>
          </a:p>
          <a:p>
            <a:pPr marL="975668" lvl="2" indent="-325115">
              <a:spcBef>
                <a:spcPts val="0"/>
              </a:spcBef>
            </a:pPr>
            <a:endParaRPr lang="en-US" dirty="0"/>
          </a:p>
          <a:p>
            <a:pPr marL="975668" lvl="2" indent="-325115">
              <a:spcBef>
                <a:spcPts val="0"/>
              </a:spcBef>
            </a:pPr>
            <a:endParaRPr lang="en-US" dirty="0"/>
          </a:p>
          <a:p>
            <a:pPr marL="975668" lvl="2" indent="-325115">
              <a:spcBef>
                <a:spcPts val="0"/>
              </a:spcBef>
            </a:pPr>
            <a:endParaRPr lang="en-US" dirty="0"/>
          </a:p>
          <a:p>
            <a:pPr marL="975668" lvl="2" indent="-325115">
              <a:spcBef>
                <a:spcPts val="0"/>
              </a:spcBef>
            </a:pPr>
            <a:endParaRPr lang="en-US" dirty="0"/>
          </a:p>
          <a:p>
            <a:pPr marL="612130" lvl="1" indent="-325115">
              <a:spcBef>
                <a:spcPts val="0"/>
              </a:spcBef>
            </a:pPr>
            <a:r>
              <a:rPr lang="en-US" b="1" dirty="0"/>
              <a:t>Inputs</a:t>
            </a:r>
          </a:p>
          <a:p>
            <a:pPr marL="975668" lvl="2" indent="-325115">
              <a:spcBef>
                <a:spcPts val="0"/>
              </a:spcBef>
            </a:pPr>
            <a:r>
              <a:rPr lang="en-US" dirty="0" err="1"/>
              <a:t>xt</a:t>
            </a:r>
            <a:r>
              <a:rPr lang="en-US" dirty="0"/>
              <a:t>: input @ time t</a:t>
            </a:r>
          </a:p>
          <a:p>
            <a:pPr marL="975668" lvl="2" indent="-325115">
              <a:spcBef>
                <a:spcPts val="0"/>
              </a:spcBef>
            </a:pPr>
            <a:r>
              <a:rPr lang="en-US" dirty="0"/>
              <a:t>ht-1: hidden state @ time t</a:t>
            </a:r>
          </a:p>
          <a:p>
            <a:pPr marL="612130" lvl="1" indent="-325115">
              <a:spcBef>
                <a:spcPts val="0"/>
              </a:spcBef>
            </a:pPr>
            <a:r>
              <a:rPr lang="en-US" b="1" dirty="0"/>
              <a:t>Outputs</a:t>
            </a:r>
          </a:p>
          <a:p>
            <a:pPr marL="975668" lvl="2" indent="-325115">
              <a:spcBef>
                <a:spcPts val="0"/>
              </a:spcBef>
            </a:pPr>
            <a:r>
              <a:rPr lang="en-US" dirty="0" err="1"/>
              <a:t>yt</a:t>
            </a:r>
            <a:r>
              <a:rPr lang="en-US" dirty="0"/>
              <a:t>: output @ time t</a:t>
            </a:r>
          </a:p>
          <a:p>
            <a:pPr marL="975668" lvl="2" indent="-325115">
              <a:spcBef>
                <a:spcPts val="0"/>
              </a:spcBef>
            </a:pPr>
            <a:r>
              <a:rPr lang="en-US" dirty="0" err="1"/>
              <a:t>ht</a:t>
            </a:r>
            <a:r>
              <a:rPr lang="en-US" dirty="0"/>
              <a:t>: new hidden state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130027" tIns="130027" rIns="130027" bIns="130027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dirty="0"/>
              <a:t>Recurrent Neural Nets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130027" tIns="64996" rIns="130027" bIns="64996" rtlCol="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spcBef>
                  <a:spcPts val="0"/>
                </a:spcBef>
                <a:buClr>
                  <a:srgbClr val="000000"/>
                </a:buClr>
                <a:buSzPct val="25000"/>
              </a:pPr>
              <a:t>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799033-76B0-46B3-BBB9-C18D3AD38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15" y="2827726"/>
            <a:ext cx="12982167" cy="35141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E69A9A-5026-45C1-B02B-599085A54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1456" y="6792378"/>
            <a:ext cx="4244315" cy="154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99166"/>
      </p:ext>
    </p:extLst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38CFCE-B608-4FA6-8729-7FE46E27A3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52C45C-A0B9-4707-AC6E-49762F6CC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Architecture: Who does what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5C789-9B6D-4E6E-A952-91180862B5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2EFC23-B893-49B2-9C5F-FEF4CEF83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32" y="2335945"/>
            <a:ext cx="12201813" cy="510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53482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1ABEBA-31BC-44A4-B3A1-A1061C2ED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Scheduling: From Han’s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2A56E-86CC-4DD3-9D6B-8AF60B838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7B3CB2-FF4F-41B7-BA78-34F1111D1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72" y="1386769"/>
            <a:ext cx="12449286" cy="8363656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B2C9FF-CE49-40A8-A3D0-5CEF836CED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Get input and first Matrix, plus pointers</a:t>
            </a:r>
          </a:p>
        </p:txBody>
      </p:sp>
    </p:spTree>
    <p:extLst>
      <p:ext uri="{BB962C8B-B14F-4D97-AF65-F5344CB8AC3E}">
        <p14:creationId xmlns:p14="http://schemas.microsoft.com/office/powerpoint/2010/main" val="2901606364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6E6385-2AED-4003-82CF-94443F2F28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Overlap Computation with Fetching of next Weight Matrix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0168C4-C519-48C7-B63F-87D04BD02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7963C-D3E1-42A4-9A54-8FD01D344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15F9A6-7A85-4F1A-83BA-B2AA282B4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8" y="1528495"/>
            <a:ext cx="12545390" cy="788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06670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032ACC-EDF1-47E7-92A6-6AE87B0926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Next </a:t>
            </a:r>
            <a:r>
              <a:rPr lang="en-US" dirty="0" err="1"/>
              <a:t>SpMxV</a:t>
            </a:r>
            <a:r>
              <a:rPr lang="en-US" dirty="0"/>
              <a:t> overlapped with next Weight Matrix plus Vector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909C28-99A5-4784-AF95-A52354DE6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C4529-ABB8-48DD-AC8E-7CDF9BB47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2F5B63-CEAD-4FCB-86E4-B2AC1AC8A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31" y="1404597"/>
            <a:ext cx="12524975" cy="834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39047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76188B-BEE7-4E5E-9BEE-01FB7A9A5E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A4D990-3366-40D6-AF67-D18C5D01D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Scheduling: and so on…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DE392-04F4-4260-9EDC-24D05EEA8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3E6DC5-EB35-45F1-B291-457C9B759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92" y="1417690"/>
            <a:ext cx="12432952" cy="840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4555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3E95F6-8271-4A1E-B7CE-CE9AD661C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84961-BFC8-4524-A411-CAD583F2E6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923D27-AF3A-40F8-85F8-9CB30C553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0" y="1131764"/>
            <a:ext cx="3849930" cy="22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42564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6629C0-7A75-42AE-A300-C7E74E1088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2B21F9-F601-48B8-AB84-4741B072E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E6D97-524E-4B7B-BAFD-2D1A2FB5F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6A1102-C2DA-42D4-96B5-D833B8AE2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740" y="3772950"/>
            <a:ext cx="3757320" cy="220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14226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E45E21-EF54-45D8-8A48-5E8471D5F7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9A2246-06A3-4B3C-A4A4-8038FCF2A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9F060-5077-44DE-A03A-9A2AF2EEB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E7897C-08AB-4133-9D2E-5845F38D2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585" y="3673950"/>
            <a:ext cx="3717630" cy="240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35642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A0ABB3-8344-4021-A1E1-CA0F54514E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C7B813-0B13-4A04-9581-3618721ED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017F3-EE87-4D2C-A507-55BA6AD36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69E272-E4D2-4799-9D01-6A967CC83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125" y="3692100"/>
            <a:ext cx="3770550" cy="236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59793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27EBE0-2E56-4686-AC33-11A64504AF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ECBEDE-48F4-4200-AB74-585F4AF71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36C3F-9D71-4644-BC53-10625FA7A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66CA1F-49B8-4EA4-A922-D988AA31F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205" y="3715200"/>
            <a:ext cx="3876390" cy="23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75079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sz="quarter" idx="10"/>
          </p:nvPr>
        </p:nvSpPr>
        <p:spPr>
          <a:xfrm>
            <a:off x="210392" y="776089"/>
            <a:ext cx="12664036" cy="2169692"/>
          </a:xfrm>
          <a:prstGeom prst="rect">
            <a:avLst/>
          </a:prstGeom>
        </p:spPr>
        <p:txBody>
          <a:bodyPr vert="horz" wrap="square" lIns="130027" tIns="130027" rIns="130027" bIns="130027" numCol="1" anchor="t" anchorCtr="0" compatLnSpc="1">
            <a:prstTxWarp prst="textNoShape">
              <a:avLst/>
            </a:prstTxWarp>
            <a:noAutofit/>
          </a:bodyPr>
          <a:lstStyle/>
          <a:p>
            <a:pPr marL="612130" lvl="1" indent="-325115">
              <a:spcBef>
                <a:spcPts val="0"/>
              </a:spcBef>
            </a:pPr>
            <a:r>
              <a:rPr lang="en-US" dirty="0"/>
              <a:t>Hidden state: long term memory</a:t>
            </a:r>
          </a:p>
          <a:p>
            <a:pPr marL="612130" lvl="1" indent="-325115">
              <a:spcBef>
                <a:spcPts val="0"/>
              </a:spcBef>
            </a:pPr>
            <a:r>
              <a:rPr lang="en-US" dirty="0"/>
              <a:t>At every step it goes through an activation function, tanh </a:t>
            </a:r>
          </a:p>
          <a:p>
            <a:pPr marL="975668" lvl="2" indent="-325115">
              <a:spcBef>
                <a:spcPts val="0"/>
              </a:spcBef>
            </a:pPr>
            <a:r>
              <a:rPr lang="en-US" dirty="0"/>
              <a:t>Small values vanish</a:t>
            </a:r>
          </a:p>
          <a:p>
            <a:pPr marL="975668" lvl="2" indent="-325115">
              <a:spcBef>
                <a:spcPts val="0"/>
              </a:spcBef>
            </a:pPr>
            <a:r>
              <a:rPr lang="en-US" dirty="0"/>
              <a:t>High values explode</a:t>
            </a:r>
          </a:p>
          <a:p>
            <a:pPr marL="975668" lvl="2" indent="-325115">
              <a:spcBef>
                <a:spcPts val="0"/>
              </a:spcBef>
            </a:pPr>
            <a:endParaRPr lang="en-US" dirty="0"/>
          </a:p>
          <a:p>
            <a:pPr marL="975668" lvl="2" indent="-325115">
              <a:spcBef>
                <a:spcPts val="0"/>
              </a:spcBef>
            </a:pPr>
            <a:endParaRPr lang="en-US" dirty="0"/>
          </a:p>
          <a:p>
            <a:pPr marL="975668" lvl="2" indent="-325115">
              <a:spcBef>
                <a:spcPts val="0"/>
              </a:spcBef>
            </a:pPr>
            <a:endParaRPr lang="en-US" dirty="0"/>
          </a:p>
          <a:p>
            <a:pPr marL="975668" lvl="2" indent="-325115">
              <a:spcBef>
                <a:spcPts val="0"/>
              </a:spcBef>
            </a:pPr>
            <a:endParaRPr lang="en-US" dirty="0"/>
          </a:p>
          <a:p>
            <a:pPr marL="975668" lvl="2" indent="-325115">
              <a:spcBef>
                <a:spcPts val="0"/>
              </a:spcBef>
            </a:pPr>
            <a:endParaRPr lang="en-US" dirty="0"/>
          </a:p>
          <a:p>
            <a:pPr marL="612130" lvl="1" indent="-325115">
              <a:spcBef>
                <a:spcPts val="0"/>
              </a:spcBef>
            </a:pPr>
            <a:endParaRPr lang="en-US" dirty="0"/>
          </a:p>
        </p:txBody>
      </p: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130027" tIns="130027" rIns="130027" bIns="130027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dirty="0"/>
              <a:t>Vanishing/Exploding Gradient Problem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130027" tIns="64996" rIns="130027" bIns="64996" rtlCol="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spcBef>
                  <a:spcPts val="0"/>
                </a:spcBef>
                <a:buClr>
                  <a:srgbClr val="000000"/>
                </a:buClr>
                <a:buSzPct val="25000"/>
              </a:pPr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E69A9A-5026-45C1-B02B-599085A54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242" y="4543749"/>
            <a:ext cx="4244315" cy="154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86275"/>
      </p:ext>
    </p:extLst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AA8ED5-9476-4EF4-B7D1-3007C3994A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C8F66-4DD4-42E1-9D62-B4CDBE81E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E4E3C-04BE-4A58-8674-A857B3D96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8362AC-940A-489E-99B4-BFB4E2552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515" y="3700350"/>
            <a:ext cx="3955770" cy="23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45869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AEA2BD-596E-418B-92E1-98A38F5DCF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411706-9FA5-44C0-9DF6-8BA2AF810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28AD8-A447-42EA-ADBD-5164E2E09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50472D-4691-4437-82CA-B2F5861E6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740" y="3662400"/>
            <a:ext cx="3757320" cy="24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5740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4E50CD-9BDC-4E62-86A5-705A067FBB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96BACC-69EF-4D6D-B8D3-2333DEDC8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82EF5-E729-4FBF-858F-D4CD460BCE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F8E76D-8CEA-4ACB-BFE8-EB86C30E3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050" y="3697050"/>
            <a:ext cx="3836700" cy="23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13954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F90B4D-B8CA-4022-BCBB-3D984E1ED8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8A51ED-3713-4BBD-84EF-A493525AE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12EA7-7C15-4F2B-A5ED-3CD4379BB7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AE4D2C-DAE9-4F67-A686-20DF973D6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280" y="3736650"/>
            <a:ext cx="3810240" cy="22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1568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006EC8-B9AF-4373-A214-61AFAF2894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33EC35-698F-4596-86D1-4E6B0E2B4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B8F32-8C81-43B5-BFEB-9CC563312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8E5B00-854D-4C80-89B5-619CB7C93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050" y="3672300"/>
            <a:ext cx="3836700" cy="24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76362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536B2F-F1BA-4A33-825B-F4CBB176D8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Matrix rows interleaved over Pes (modulo)</a:t>
            </a:r>
          </a:p>
          <a:p>
            <a:r>
              <a:rPr lang="en-US" dirty="0"/>
              <a:t>PE processes one activation at a time: column</a:t>
            </a:r>
          </a:p>
          <a:p>
            <a:pPr lvl="2"/>
            <a:r>
              <a:rPr lang="en-US" dirty="0"/>
              <a:t>Some Pes will have more work than others</a:t>
            </a:r>
          </a:p>
          <a:p>
            <a:pPr lvl="2"/>
            <a:r>
              <a:rPr lang="en-US" dirty="0"/>
              <a:t>FIFOs per PE help</a:t>
            </a:r>
          </a:p>
          <a:p>
            <a:pPr lvl="1"/>
            <a:r>
              <a:rPr lang="en-US" dirty="0"/>
              <a:t>Per Row Pointers help the PE locate the next NZ element per column</a:t>
            </a:r>
          </a:p>
          <a:p>
            <a:pPr lvl="1"/>
            <a:r>
              <a:rPr lang="en-US" dirty="0"/>
              <a:t>Or is it a pointer per non-zero element?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A9ED2C-42DF-486F-AB2E-25B9526F9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51" y="4986938"/>
            <a:ext cx="11242012" cy="450393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7A9ED43-E412-4334-B0BA-7F1FCDD84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Sparsity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64F62-0FF7-4199-A8DC-A35970A7B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905292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01CEC3-1DF0-48B2-9C0D-D0CA40AC4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Each PE processes some rows</a:t>
            </a:r>
          </a:p>
          <a:p>
            <a:r>
              <a:rPr lang="en-US" dirty="0"/>
              <a:t>Each row corresponds to a different output activation</a:t>
            </a:r>
          </a:p>
          <a:p>
            <a:r>
              <a:rPr lang="en-US" dirty="0"/>
              <a:t>Element-wise: take all activations and multiply with another vector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959EB4-90EA-42A7-A6DF-178581059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B706F-E154-4957-A474-911974B89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82D829-6E5B-4797-92BC-6CC54631A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961" y="3230234"/>
            <a:ext cx="9026151" cy="626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03276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6012A7-9F73-4B8F-88F3-07DA7974E9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34CE4D-5243-45E3-B658-55EE1130B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Speedup and Energy Efficiency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59D78-2E25-4333-8DBE-624BE58EF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ED0C1F-4601-412C-99FA-1165431FFB52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B3051E-ED1D-4AD6-A5DF-4B1CA7BBC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99" y="1216503"/>
            <a:ext cx="12376600" cy="732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6097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sz="quarter" idx="10"/>
          </p:nvPr>
        </p:nvSpPr>
        <p:spPr>
          <a:xfrm>
            <a:off x="210392" y="776088"/>
            <a:ext cx="12664036" cy="2858459"/>
          </a:xfrm>
          <a:prstGeom prst="rect">
            <a:avLst/>
          </a:prstGeom>
        </p:spPr>
        <p:txBody>
          <a:bodyPr vert="horz" wrap="square" lIns="130027" tIns="130027" rIns="130027" bIns="130027" numCol="1" anchor="t" anchorCtr="0" compatLnSpc="1">
            <a:prstTxWarp prst="textNoShape">
              <a:avLst/>
            </a:prstTxWarp>
            <a:noAutofit/>
          </a:bodyPr>
          <a:lstStyle/>
          <a:p>
            <a:pPr marL="612130" lvl="1" indent="-325115">
              <a:spcBef>
                <a:spcPts val="0"/>
              </a:spcBef>
            </a:pPr>
            <a:r>
              <a:rPr lang="en-US" b="1" dirty="0"/>
              <a:t>Hidden state:</a:t>
            </a:r>
            <a:r>
              <a:rPr lang="en-US" dirty="0"/>
              <a:t> Working memory – ephemeral </a:t>
            </a:r>
          </a:p>
          <a:p>
            <a:pPr marL="612130" lvl="1" indent="-325115">
              <a:spcBef>
                <a:spcPts val="0"/>
              </a:spcBef>
            </a:pPr>
            <a:r>
              <a:rPr lang="en-US" b="1" dirty="0"/>
              <a:t>Cell state:</a:t>
            </a:r>
            <a:r>
              <a:rPr lang="en-US" dirty="0"/>
              <a:t> Long term memory</a:t>
            </a:r>
          </a:p>
          <a:p>
            <a:pPr marL="612130" lvl="1" indent="-325115">
              <a:spcBef>
                <a:spcPts val="0"/>
              </a:spcBef>
            </a:pPr>
            <a:r>
              <a:rPr lang="en-US" dirty="0"/>
              <a:t>Input </a:t>
            </a:r>
          </a:p>
          <a:p>
            <a:pPr marL="612130" lvl="1" indent="-325115">
              <a:spcBef>
                <a:spcPts val="0"/>
              </a:spcBef>
            </a:pPr>
            <a:r>
              <a:rPr lang="en-US" dirty="0"/>
              <a:t>Output</a:t>
            </a:r>
          </a:p>
          <a:p>
            <a:pPr marL="975668" lvl="2" indent="-325115">
              <a:spcBef>
                <a:spcPts val="0"/>
              </a:spcBef>
            </a:pPr>
            <a:endParaRPr lang="en-US" dirty="0"/>
          </a:p>
          <a:p>
            <a:pPr marL="975668" lvl="2" indent="-325115">
              <a:spcBef>
                <a:spcPts val="0"/>
              </a:spcBef>
            </a:pPr>
            <a:endParaRPr lang="en-US" dirty="0"/>
          </a:p>
          <a:p>
            <a:pPr marL="975668" lvl="2" indent="-325115">
              <a:spcBef>
                <a:spcPts val="0"/>
              </a:spcBef>
            </a:pPr>
            <a:endParaRPr lang="en-US" dirty="0"/>
          </a:p>
          <a:p>
            <a:pPr marL="975668" lvl="2" indent="-325115">
              <a:spcBef>
                <a:spcPts val="0"/>
              </a:spcBef>
            </a:pPr>
            <a:endParaRPr lang="en-US" dirty="0"/>
          </a:p>
          <a:p>
            <a:pPr marL="612130" lvl="1" indent="-325115">
              <a:spcBef>
                <a:spcPts val="0"/>
              </a:spcBef>
            </a:pPr>
            <a:endParaRPr lang="en-US" dirty="0"/>
          </a:p>
        </p:txBody>
      </p: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130027" tIns="130027" rIns="130027" bIns="130027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dirty="0"/>
              <a:t>Long Short Term Memory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130027" tIns="64996" rIns="130027" bIns="64996" rtlCol="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spcBef>
                  <a:spcPts val="0"/>
                </a:spcBef>
                <a:buClr>
                  <a:srgbClr val="000000"/>
                </a:buClr>
                <a:buSzPct val="25000"/>
              </a:pPr>
              <a:t>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1CCBB4-B7BF-4235-86EF-368D2A52B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5" y="3634547"/>
            <a:ext cx="12794271" cy="534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87341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sz="quarter" idx="10"/>
          </p:nvPr>
        </p:nvSpPr>
        <p:spPr>
          <a:xfrm>
            <a:off x="210392" y="776088"/>
            <a:ext cx="12664036" cy="2858459"/>
          </a:xfrm>
          <a:prstGeom prst="rect">
            <a:avLst/>
          </a:prstGeom>
        </p:spPr>
        <p:txBody>
          <a:bodyPr vert="horz" wrap="square" lIns="130027" tIns="130027" rIns="130027" bIns="130027" numCol="1" anchor="t" anchorCtr="0" compatLnSpc="1">
            <a:prstTxWarp prst="textNoShape">
              <a:avLst/>
            </a:prstTxWarp>
            <a:noAutofit/>
          </a:bodyPr>
          <a:lstStyle/>
          <a:p>
            <a:pPr marL="612130" lvl="1" indent="-325115">
              <a:spcBef>
                <a:spcPts val="0"/>
              </a:spcBef>
            </a:pPr>
            <a:r>
              <a:rPr lang="en-US" b="1" dirty="0"/>
              <a:t>Hidden state:</a:t>
            </a:r>
            <a:r>
              <a:rPr lang="en-US" dirty="0"/>
              <a:t> Working memory – ephemeral </a:t>
            </a:r>
          </a:p>
          <a:p>
            <a:pPr marL="612130" lvl="1" indent="-325115">
              <a:spcBef>
                <a:spcPts val="0"/>
              </a:spcBef>
            </a:pPr>
            <a:r>
              <a:rPr lang="en-US" b="1" dirty="0"/>
              <a:t>Cell state:</a:t>
            </a:r>
            <a:r>
              <a:rPr lang="en-US" dirty="0"/>
              <a:t> Long term memory</a:t>
            </a:r>
          </a:p>
          <a:p>
            <a:pPr marL="612130" lvl="1" indent="-325115">
              <a:spcBef>
                <a:spcPts val="0"/>
              </a:spcBef>
            </a:pPr>
            <a:r>
              <a:rPr lang="en-US" dirty="0"/>
              <a:t>Input </a:t>
            </a:r>
          </a:p>
          <a:p>
            <a:pPr marL="612130" lvl="1" indent="-325115">
              <a:spcBef>
                <a:spcPts val="0"/>
              </a:spcBef>
            </a:pPr>
            <a:r>
              <a:rPr lang="en-US" dirty="0"/>
              <a:t>Output</a:t>
            </a:r>
          </a:p>
          <a:p>
            <a:pPr marL="975668" lvl="2" indent="-325115">
              <a:spcBef>
                <a:spcPts val="0"/>
              </a:spcBef>
            </a:pPr>
            <a:endParaRPr lang="en-US" dirty="0"/>
          </a:p>
          <a:p>
            <a:pPr marL="975668" lvl="2" indent="-325115">
              <a:spcBef>
                <a:spcPts val="0"/>
              </a:spcBef>
            </a:pPr>
            <a:endParaRPr lang="en-US" dirty="0"/>
          </a:p>
          <a:p>
            <a:pPr marL="975668" lvl="2" indent="-325115">
              <a:spcBef>
                <a:spcPts val="0"/>
              </a:spcBef>
            </a:pPr>
            <a:endParaRPr lang="en-US" dirty="0"/>
          </a:p>
          <a:p>
            <a:pPr marL="975668" lvl="2" indent="-325115">
              <a:spcBef>
                <a:spcPts val="0"/>
              </a:spcBef>
            </a:pPr>
            <a:endParaRPr lang="en-US" dirty="0"/>
          </a:p>
          <a:p>
            <a:pPr marL="612130" lvl="1" indent="-325115">
              <a:spcBef>
                <a:spcPts val="0"/>
              </a:spcBef>
            </a:pPr>
            <a:endParaRPr lang="en-US" dirty="0"/>
          </a:p>
        </p:txBody>
      </p: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130027" tIns="130027" rIns="130027" bIns="130027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dirty="0"/>
              <a:t>Remember Gate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130027" tIns="64996" rIns="130027" bIns="64996" rtlCol="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spcBef>
                  <a:spcPts val="0"/>
                </a:spcBef>
                <a:buClr>
                  <a:srgbClr val="000000"/>
                </a:buClr>
                <a:buSzPct val="25000"/>
              </a:pPr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AC9DF8-7342-4B5E-833F-C0CC8549A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079" y="2590741"/>
            <a:ext cx="6598329" cy="66354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E90350-469E-41C2-A6BD-0CA8FFA39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5" y="5449200"/>
            <a:ext cx="6129324" cy="92971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18C0AE1-6233-43DA-94F0-F53CC37F2250}"/>
              </a:ext>
            </a:extLst>
          </p:cNvPr>
          <p:cNvCxnSpPr>
            <a:cxnSpLocks/>
          </p:cNvCxnSpPr>
          <p:nvPr/>
        </p:nvCxnSpPr>
        <p:spPr bwMode="auto">
          <a:xfrm flipV="1">
            <a:off x="1905640" y="6193331"/>
            <a:ext cx="1406178" cy="1744276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DA0041A-B4CE-4057-8FE3-9F7DC0CA5A4B}"/>
              </a:ext>
            </a:extLst>
          </p:cNvPr>
          <p:cNvCxnSpPr>
            <a:cxnSpLocks/>
            <a:stCxn id="14" idx="0"/>
          </p:cNvCxnSpPr>
          <p:nvPr/>
        </p:nvCxnSpPr>
        <p:spPr bwMode="auto">
          <a:xfrm flipH="1" flipV="1">
            <a:off x="4840943" y="6193332"/>
            <a:ext cx="596198" cy="1575830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01F2172-3B6D-44FC-926F-975044E0A7D1}"/>
              </a:ext>
            </a:extLst>
          </p:cNvPr>
          <p:cNvSpPr txBox="1"/>
          <p:nvPr/>
        </p:nvSpPr>
        <p:spPr>
          <a:xfrm>
            <a:off x="0" y="7824231"/>
            <a:ext cx="3119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Quicksand"/>
              </a:rPr>
              <a:t>Based on</a:t>
            </a:r>
          </a:p>
          <a:p>
            <a:pPr algn="ctr"/>
            <a:r>
              <a:rPr lang="en-US" dirty="0">
                <a:latin typeface="Quicksand"/>
              </a:rPr>
              <a:t>current 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3168C3-12BC-4924-AA2F-01A71268712B}"/>
              </a:ext>
            </a:extLst>
          </p:cNvPr>
          <p:cNvSpPr txBox="1"/>
          <p:nvPr/>
        </p:nvSpPr>
        <p:spPr>
          <a:xfrm>
            <a:off x="3434763" y="7769162"/>
            <a:ext cx="40047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Quicksand"/>
              </a:rPr>
              <a:t>Based on</a:t>
            </a:r>
          </a:p>
          <a:p>
            <a:pPr algn="ctr"/>
            <a:r>
              <a:rPr lang="en-US" dirty="0">
                <a:latin typeface="Quicksand"/>
              </a:rPr>
              <a:t>working memory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0C98EF-C09A-4446-9B74-05D4871B4C9E}"/>
              </a:ext>
            </a:extLst>
          </p:cNvPr>
          <p:cNvCxnSpPr>
            <a:cxnSpLocks/>
            <a:stCxn id="19" idx="2"/>
          </p:cNvCxnSpPr>
          <p:nvPr/>
        </p:nvCxnSpPr>
        <p:spPr bwMode="auto">
          <a:xfrm flipH="1">
            <a:off x="2704782" y="5060225"/>
            <a:ext cx="1643094" cy="610592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D57B42B-2F9F-4829-90D6-CC46F2D24107}"/>
              </a:ext>
            </a:extLst>
          </p:cNvPr>
          <p:cNvSpPr txBox="1"/>
          <p:nvPr/>
        </p:nvSpPr>
        <p:spPr>
          <a:xfrm flipH="1">
            <a:off x="2499674" y="3028900"/>
            <a:ext cx="36964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Quicksand"/>
              </a:rPr>
              <a:t>Which long term features to pass (0,1)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EAF971-F275-4BC1-9539-7A545F7C1329}"/>
              </a:ext>
            </a:extLst>
          </p:cNvPr>
          <p:cNvSpPr/>
          <p:nvPr/>
        </p:nvSpPr>
        <p:spPr bwMode="auto">
          <a:xfrm>
            <a:off x="6262487" y="6055018"/>
            <a:ext cx="837560" cy="54556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29E7D0-7C3B-44E6-A85C-82A5692A7294}"/>
              </a:ext>
            </a:extLst>
          </p:cNvPr>
          <p:cNvSpPr/>
          <p:nvPr/>
        </p:nvSpPr>
        <p:spPr bwMode="auto">
          <a:xfrm>
            <a:off x="9076463" y="8410402"/>
            <a:ext cx="837560" cy="54556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5484378-7282-4ADB-8A9C-77588B948728}"/>
              </a:ext>
            </a:extLst>
          </p:cNvPr>
          <p:cNvSpPr/>
          <p:nvPr/>
        </p:nvSpPr>
        <p:spPr bwMode="auto">
          <a:xfrm>
            <a:off x="8183089" y="6519902"/>
            <a:ext cx="1114416" cy="54556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1786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130027" tIns="130027" rIns="130027" bIns="130027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dirty="0"/>
              <a:t>Candidate for addition to Long Term Memory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130027" tIns="64996" rIns="130027" bIns="64996" rtlCol="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spcBef>
                  <a:spcPts val="0"/>
                </a:spcBef>
                <a:buClr>
                  <a:srgbClr val="000000"/>
                </a:buClr>
                <a:buSzPct val="25000"/>
              </a:pPr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AC9DF8-7342-4B5E-833F-C0CC8549A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079" y="2590741"/>
            <a:ext cx="6598329" cy="66354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1F2172-3B6D-44FC-926F-975044E0A7D1}"/>
              </a:ext>
            </a:extLst>
          </p:cNvPr>
          <p:cNvSpPr txBox="1"/>
          <p:nvPr/>
        </p:nvSpPr>
        <p:spPr>
          <a:xfrm>
            <a:off x="178828" y="8079754"/>
            <a:ext cx="3119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Quicksand"/>
              </a:rPr>
              <a:t>from</a:t>
            </a:r>
          </a:p>
          <a:p>
            <a:pPr algn="ctr"/>
            <a:r>
              <a:rPr lang="en-US" dirty="0">
                <a:latin typeface="Quicksand"/>
              </a:rPr>
              <a:t>current 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3168C3-12BC-4924-AA2F-01A71268712B}"/>
              </a:ext>
            </a:extLst>
          </p:cNvPr>
          <p:cNvSpPr txBox="1"/>
          <p:nvPr/>
        </p:nvSpPr>
        <p:spPr>
          <a:xfrm>
            <a:off x="3434763" y="8322410"/>
            <a:ext cx="40047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Quicksand"/>
              </a:rPr>
              <a:t>from</a:t>
            </a:r>
          </a:p>
          <a:p>
            <a:pPr algn="ctr"/>
            <a:r>
              <a:rPr lang="en-US" dirty="0">
                <a:latin typeface="Quicksand"/>
              </a:rPr>
              <a:t>working memory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57B42B-2F9F-4829-90D6-CC46F2D24107}"/>
              </a:ext>
            </a:extLst>
          </p:cNvPr>
          <p:cNvSpPr txBox="1"/>
          <p:nvPr/>
        </p:nvSpPr>
        <p:spPr>
          <a:xfrm flipH="1">
            <a:off x="1271515" y="4613440"/>
            <a:ext cx="36964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Quicksand"/>
              </a:rPr>
              <a:t>Correlation of features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EAF971-F275-4BC1-9539-7A545F7C1329}"/>
              </a:ext>
            </a:extLst>
          </p:cNvPr>
          <p:cNvSpPr/>
          <p:nvPr/>
        </p:nvSpPr>
        <p:spPr bwMode="auto">
          <a:xfrm>
            <a:off x="6262487" y="6055018"/>
            <a:ext cx="837560" cy="54556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29E7D0-7C3B-44E6-A85C-82A5692A7294}"/>
              </a:ext>
            </a:extLst>
          </p:cNvPr>
          <p:cNvSpPr/>
          <p:nvPr/>
        </p:nvSpPr>
        <p:spPr bwMode="auto">
          <a:xfrm>
            <a:off x="9076463" y="8410402"/>
            <a:ext cx="837560" cy="54556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5484378-7282-4ADB-8A9C-77588B948728}"/>
              </a:ext>
            </a:extLst>
          </p:cNvPr>
          <p:cNvSpPr/>
          <p:nvPr/>
        </p:nvSpPr>
        <p:spPr bwMode="auto">
          <a:xfrm>
            <a:off x="10908511" y="6519902"/>
            <a:ext cx="657954" cy="54556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8213D0-A5A7-4B8F-82C5-E4842E8183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392" y="950026"/>
            <a:ext cx="12664036" cy="11430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4D5D4F-6DF2-45F7-92C9-5D0372B6E1B9}"/>
              </a:ext>
            </a:extLst>
          </p:cNvPr>
          <p:cNvSpPr/>
          <p:nvPr/>
        </p:nvSpPr>
        <p:spPr bwMode="auto">
          <a:xfrm>
            <a:off x="7772742" y="5807848"/>
            <a:ext cx="3261530" cy="54556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54C465-AABD-4804-99C5-A16E36A0B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21" y="6573072"/>
            <a:ext cx="5621391" cy="97650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0C98EF-C09A-4446-9B74-05D4871B4C9E}"/>
              </a:ext>
            </a:extLst>
          </p:cNvPr>
          <p:cNvCxnSpPr>
            <a:cxnSpLocks/>
            <a:stCxn id="19" idx="2"/>
          </p:cNvCxnSpPr>
          <p:nvPr/>
        </p:nvCxnSpPr>
        <p:spPr bwMode="auto">
          <a:xfrm flipH="1">
            <a:off x="2247770" y="5998435"/>
            <a:ext cx="871947" cy="878155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18C0AE1-6233-43DA-94F0-F53CC37F2250}"/>
              </a:ext>
            </a:extLst>
          </p:cNvPr>
          <p:cNvCxnSpPr>
            <a:cxnSpLocks/>
          </p:cNvCxnSpPr>
          <p:nvPr/>
        </p:nvCxnSpPr>
        <p:spPr bwMode="auto">
          <a:xfrm flipV="1">
            <a:off x="2120793" y="7468318"/>
            <a:ext cx="998925" cy="692119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DA0041A-B4CE-4057-8FE3-9F7DC0CA5A4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670038" y="7364161"/>
            <a:ext cx="298098" cy="873116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908058868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130027" tIns="130027" rIns="130027" bIns="130027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dirty="0"/>
              <a:t>Candidate for addition to Long Term Memory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130027" tIns="64996" rIns="130027" bIns="64996" rtlCol="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spcBef>
                  <a:spcPts val="0"/>
                </a:spcBef>
                <a:buClr>
                  <a:srgbClr val="000000"/>
                </a:buClr>
                <a:buSzPct val="25000"/>
              </a:pPr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AC9DF8-7342-4B5E-833F-C0CC8549A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079" y="2590741"/>
            <a:ext cx="6598329" cy="66354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1F2172-3B6D-44FC-926F-975044E0A7D1}"/>
              </a:ext>
            </a:extLst>
          </p:cNvPr>
          <p:cNvSpPr txBox="1"/>
          <p:nvPr/>
        </p:nvSpPr>
        <p:spPr>
          <a:xfrm>
            <a:off x="178828" y="8079754"/>
            <a:ext cx="3119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Quicksand"/>
              </a:rPr>
              <a:t>from</a:t>
            </a:r>
          </a:p>
          <a:p>
            <a:pPr algn="ctr"/>
            <a:r>
              <a:rPr lang="en-US" dirty="0">
                <a:latin typeface="Quicksand"/>
              </a:rPr>
              <a:t>current 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3168C3-12BC-4924-AA2F-01A71268712B}"/>
              </a:ext>
            </a:extLst>
          </p:cNvPr>
          <p:cNvSpPr txBox="1"/>
          <p:nvPr/>
        </p:nvSpPr>
        <p:spPr>
          <a:xfrm>
            <a:off x="3434763" y="8322410"/>
            <a:ext cx="40047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Quicksand"/>
              </a:rPr>
              <a:t>from</a:t>
            </a:r>
          </a:p>
          <a:p>
            <a:pPr algn="ctr"/>
            <a:r>
              <a:rPr lang="en-US" dirty="0">
                <a:latin typeface="Quicksand"/>
              </a:rPr>
              <a:t>working memory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57B42B-2F9F-4829-90D6-CC46F2D24107}"/>
              </a:ext>
            </a:extLst>
          </p:cNvPr>
          <p:cNvSpPr txBox="1"/>
          <p:nvPr/>
        </p:nvSpPr>
        <p:spPr>
          <a:xfrm flipH="1">
            <a:off x="1271515" y="4613440"/>
            <a:ext cx="36964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Quicksand"/>
              </a:rPr>
              <a:t>Correlation of features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EAF971-F275-4BC1-9539-7A545F7C1329}"/>
              </a:ext>
            </a:extLst>
          </p:cNvPr>
          <p:cNvSpPr/>
          <p:nvPr/>
        </p:nvSpPr>
        <p:spPr bwMode="auto">
          <a:xfrm>
            <a:off x="6262487" y="6055018"/>
            <a:ext cx="837560" cy="54556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29E7D0-7C3B-44E6-A85C-82A5692A7294}"/>
              </a:ext>
            </a:extLst>
          </p:cNvPr>
          <p:cNvSpPr/>
          <p:nvPr/>
        </p:nvSpPr>
        <p:spPr bwMode="auto">
          <a:xfrm>
            <a:off x="9076463" y="8410402"/>
            <a:ext cx="837560" cy="54556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5484378-7282-4ADB-8A9C-77588B948728}"/>
              </a:ext>
            </a:extLst>
          </p:cNvPr>
          <p:cNvSpPr/>
          <p:nvPr/>
        </p:nvSpPr>
        <p:spPr bwMode="auto">
          <a:xfrm>
            <a:off x="10908511" y="6519902"/>
            <a:ext cx="657954" cy="54556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8213D0-A5A7-4B8F-82C5-E4842E8183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392" y="950026"/>
            <a:ext cx="12664036" cy="1143053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Which are worth adding/saving into long term memory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4D5D4F-6DF2-45F7-92C9-5D0372B6E1B9}"/>
              </a:ext>
            </a:extLst>
          </p:cNvPr>
          <p:cNvSpPr/>
          <p:nvPr/>
        </p:nvSpPr>
        <p:spPr bwMode="auto">
          <a:xfrm>
            <a:off x="7772742" y="5807848"/>
            <a:ext cx="3261530" cy="54556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54C465-AABD-4804-99C5-A16E36A0B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21" y="6573072"/>
            <a:ext cx="5621391" cy="97650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0C98EF-C09A-4446-9B74-05D4871B4C9E}"/>
              </a:ext>
            </a:extLst>
          </p:cNvPr>
          <p:cNvCxnSpPr>
            <a:cxnSpLocks/>
            <a:stCxn id="19" idx="2"/>
          </p:cNvCxnSpPr>
          <p:nvPr/>
        </p:nvCxnSpPr>
        <p:spPr bwMode="auto">
          <a:xfrm flipH="1">
            <a:off x="2247770" y="5998435"/>
            <a:ext cx="871947" cy="878155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18C0AE1-6233-43DA-94F0-F53CC37F2250}"/>
              </a:ext>
            </a:extLst>
          </p:cNvPr>
          <p:cNvCxnSpPr>
            <a:cxnSpLocks/>
          </p:cNvCxnSpPr>
          <p:nvPr/>
        </p:nvCxnSpPr>
        <p:spPr bwMode="auto">
          <a:xfrm flipV="1">
            <a:off x="2120793" y="7468318"/>
            <a:ext cx="998925" cy="692119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DA0041A-B4CE-4057-8FE3-9F7DC0CA5A4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670038" y="7364161"/>
            <a:ext cx="298098" cy="873116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5DAF2C2-86D8-49DB-ADF2-752B0E168B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1715" y="2088447"/>
            <a:ext cx="7167413" cy="106961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BF7ED30-CAC4-40C5-9355-26CB4E332FCC}"/>
              </a:ext>
            </a:extLst>
          </p:cNvPr>
          <p:cNvSpPr txBox="1"/>
          <p:nvPr/>
        </p:nvSpPr>
        <p:spPr>
          <a:xfrm>
            <a:off x="1467312" y="2916625"/>
            <a:ext cx="3119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Quicksand"/>
              </a:rPr>
              <a:t>from</a:t>
            </a:r>
          </a:p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Quicksand"/>
              </a:rPr>
              <a:t>current input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559DED-2F2D-4056-A733-9C4219349CE9}"/>
              </a:ext>
            </a:extLst>
          </p:cNvPr>
          <p:cNvSpPr txBox="1"/>
          <p:nvPr/>
        </p:nvSpPr>
        <p:spPr>
          <a:xfrm>
            <a:off x="4670038" y="2869443"/>
            <a:ext cx="40047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Quicksand"/>
              </a:rPr>
              <a:t>from</a:t>
            </a:r>
          </a:p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Quicksand"/>
              </a:rPr>
              <a:t>working memory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C9BAF8-AF66-4B47-87A6-0173B970B890}"/>
              </a:ext>
            </a:extLst>
          </p:cNvPr>
          <p:cNvSpPr/>
          <p:nvPr/>
        </p:nvSpPr>
        <p:spPr bwMode="auto">
          <a:xfrm>
            <a:off x="6192051" y="5976898"/>
            <a:ext cx="837560" cy="545567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33CB7E-45C6-4B6A-885F-855D75FA8F0F}"/>
              </a:ext>
            </a:extLst>
          </p:cNvPr>
          <p:cNvSpPr/>
          <p:nvPr/>
        </p:nvSpPr>
        <p:spPr bwMode="auto">
          <a:xfrm>
            <a:off x="9139222" y="8491085"/>
            <a:ext cx="837560" cy="545567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B6CCA0F-366D-4F62-8871-1F7B14151AC5}"/>
              </a:ext>
            </a:extLst>
          </p:cNvPr>
          <p:cNvSpPr/>
          <p:nvPr/>
        </p:nvSpPr>
        <p:spPr bwMode="auto">
          <a:xfrm>
            <a:off x="10024825" y="6529097"/>
            <a:ext cx="837560" cy="545567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E3E32FC-3015-4452-BED9-5804B287B63A}"/>
              </a:ext>
            </a:extLst>
          </p:cNvPr>
          <p:cNvSpPr/>
          <p:nvPr/>
        </p:nvSpPr>
        <p:spPr bwMode="auto">
          <a:xfrm>
            <a:off x="7925802" y="4880872"/>
            <a:ext cx="3054681" cy="545567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C45CC7-B45E-445A-B362-8A7483AC4455}"/>
              </a:ext>
            </a:extLst>
          </p:cNvPr>
          <p:cNvCxnSpPr/>
          <p:nvPr/>
        </p:nvCxnSpPr>
        <p:spPr bwMode="auto">
          <a:xfrm flipH="1">
            <a:off x="3526971" y="1593163"/>
            <a:ext cx="1613647" cy="741858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790955288"/>
      </p:ext>
    </p:extLst>
  </p:cSld>
  <p:clrMapOvr>
    <a:masterClrMapping/>
  </p:clrMapOvr>
  <p:transition spd="slow">
    <p:cu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ide Master White">
  <a:themeElements>
    <a:clrScheme name="University of Toronto Engineering">
      <a:dk1>
        <a:srgbClr val="081025"/>
      </a:dk1>
      <a:lt1>
        <a:sysClr val="window" lastClr="FFFFFF"/>
      </a:lt1>
      <a:dk2>
        <a:srgbClr val="081025"/>
      </a:dk2>
      <a:lt2>
        <a:srgbClr val="F3F3F3"/>
      </a:lt2>
      <a:accent1>
        <a:srgbClr val="0092D2"/>
      </a:accent1>
      <a:accent2>
        <a:srgbClr val="272727"/>
      </a:accent2>
      <a:accent3>
        <a:srgbClr val="F9C31B"/>
      </a:accent3>
      <a:accent4>
        <a:srgbClr val="BD3D22"/>
      </a:accent4>
      <a:accent5>
        <a:srgbClr val="46AE9D"/>
      </a:accent5>
      <a:accent6>
        <a:srgbClr val="D5DE37"/>
      </a:accent6>
      <a:hlink>
        <a:srgbClr val="0092D2"/>
      </a:hlink>
      <a:folHlink>
        <a:srgbClr val="888C89"/>
      </a:folHlink>
    </a:clrScheme>
    <a:fontScheme name="UT Engineering">
      <a:majorFont>
        <a:latin typeface="HelveticaNeueLT Std"/>
        <a:ea typeface="ヒラギノ角ゴ ProN W6"/>
        <a:cs typeface="ヒラギノ角ゴ ProN W6"/>
      </a:majorFont>
      <a:minorFont>
        <a:latin typeface="Georgia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spDef>
    <a:lnDef>
      <a:spPr bwMode="auto"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lg" len="lg"/>
          <a:tailEnd type="arrow" w="lg" len="lg"/>
        </a:ln>
        <a:effectLst/>
      </a:spPr>
      <a:bodyPr/>
      <a:lstStyle/>
    </a:lnDef>
    <a:txDef>
      <a:spPr>
        <a:noFill/>
      </a:spPr>
      <a:bodyPr wrap="square" rtlCol="0" anchor="ctr" anchorCtr="1">
        <a:spAutoFit/>
      </a:bodyPr>
      <a:lstStyle>
        <a:defPPr algn="ctr">
          <a:defRPr dirty="0" smtClean="0">
            <a:latin typeface="Quicksand"/>
          </a:defRPr>
        </a:defPPr>
      </a:lstStyle>
    </a:txDef>
  </a:objectDefaults>
  <a:extraClrSchemeLst>
    <a:extraClrScheme>
      <a:clrScheme name="Text and Photo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26983</TotalTime>
  <Pages>0</Pages>
  <Words>1019</Words>
  <Characters>0</Characters>
  <Application>Microsoft Office PowerPoint</Application>
  <PresentationFormat>Custom</PresentationFormat>
  <Lines>0</Lines>
  <Paragraphs>282</Paragraphs>
  <Slides>57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Arial</vt:lpstr>
      <vt:lpstr>Georgia</vt:lpstr>
      <vt:lpstr>Gill Sans</vt:lpstr>
      <vt:lpstr>Helvetica Neue</vt:lpstr>
      <vt:lpstr>HelveticaNeueLT Std</vt:lpstr>
      <vt:lpstr>HelveticaNeueLT Std Bold</vt:lpstr>
      <vt:lpstr>Quicksand</vt:lpstr>
      <vt:lpstr>Times New Roman</vt:lpstr>
      <vt:lpstr>Slide Master White</vt:lpstr>
      <vt:lpstr>Long Short Term Memory &amp; Efficient Speech Engine</vt:lpstr>
      <vt:lpstr>Feed Forward Neural Nets: Recap</vt:lpstr>
      <vt:lpstr>Typical Activation Functions</vt:lpstr>
      <vt:lpstr>Recurrent Neural Nets</vt:lpstr>
      <vt:lpstr>Vanishing/Exploding Gradient Problem</vt:lpstr>
      <vt:lpstr>Long Short Term Memory</vt:lpstr>
      <vt:lpstr>Remember Gate</vt:lpstr>
      <vt:lpstr>Candidate for addition to Long Term Memory</vt:lpstr>
      <vt:lpstr>Candidate for addition to Long Term Memory</vt:lpstr>
      <vt:lpstr>Updating Long Term Memory</vt:lpstr>
      <vt:lpstr>What to focus on for short term memory (working)</vt:lpstr>
      <vt:lpstr>What Updating Short Term Memory (working)</vt:lpstr>
      <vt:lpstr>Standard Terminology</vt:lpstr>
      <vt:lpstr>Another View</vt:lpstr>
      <vt:lpstr>RNNs: memory and output through a single layer</vt:lpstr>
      <vt:lpstr>LSTMs</vt:lpstr>
      <vt:lpstr>LSTM: Gate</vt:lpstr>
      <vt:lpstr>What Information to throw away from cell state (long term mem)</vt:lpstr>
      <vt:lpstr>What new information to remember in long term memory</vt:lpstr>
      <vt:lpstr>Create the new Cell state (long term memory)</vt:lpstr>
      <vt:lpstr>New short term memory and output</vt:lpstr>
      <vt:lpstr>Peephole Connections in LSTMs</vt:lpstr>
      <vt:lpstr>Coupled Forget and Input Gates</vt:lpstr>
      <vt:lpstr>Gated Recurrent Unit</vt:lpstr>
      <vt:lpstr>Efficient Speech Engine</vt:lpstr>
      <vt:lpstr>Pruning &amp; Compression + Hardware Acceleration on FPGA</vt:lpstr>
      <vt:lpstr>Speech Recognition Engine</vt:lpstr>
      <vt:lpstr>LSTM used</vt:lpstr>
      <vt:lpstr>Model Compression</vt:lpstr>
      <vt:lpstr>Load Balance Aware Pruning</vt:lpstr>
      <vt:lpstr>Quantization</vt:lpstr>
      <vt:lpstr>Quantization</vt:lpstr>
      <vt:lpstr>Quantization of Activation Functions</vt:lpstr>
      <vt:lpstr>Encoding in Memory</vt:lpstr>
      <vt:lpstr>ESE: Architecture Overview</vt:lpstr>
      <vt:lpstr>Channel Architecture Detail</vt:lpstr>
      <vt:lpstr>Basic Operations: Sparse Matrix x Vector, Element-wise Vector</vt:lpstr>
      <vt:lpstr>PowerPoint Presentation</vt:lpstr>
      <vt:lpstr>Scheduling: From Han’s slides</vt:lpstr>
      <vt:lpstr>Architecture: Who does what</vt:lpstr>
      <vt:lpstr>Scheduling: From Han’s slides</vt:lpstr>
      <vt:lpstr>Scheduling</vt:lpstr>
      <vt:lpstr>Scheduling</vt:lpstr>
      <vt:lpstr>Scheduling: and so on…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Handling Sparsity</vt:lpstr>
      <vt:lpstr>PowerPoint Presentation</vt:lpstr>
      <vt:lpstr>Speedup and Energy Efficiency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iatta</dc:creator>
  <cp:lastModifiedBy>Andreas Moshovos</cp:lastModifiedBy>
  <cp:revision>1612</cp:revision>
  <cp:lastPrinted>2010-08-27T18:31:11Z</cp:lastPrinted>
  <dcterms:created xsi:type="dcterms:W3CDTF">2010-09-10T18:01:03Z</dcterms:created>
  <dcterms:modified xsi:type="dcterms:W3CDTF">2019-03-27T21:52:50Z</dcterms:modified>
</cp:coreProperties>
</file>