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15" r:id="rId2"/>
    <p:sldId id="406" r:id="rId3"/>
    <p:sldId id="444" r:id="rId4"/>
    <p:sldId id="407" r:id="rId5"/>
    <p:sldId id="445" r:id="rId6"/>
    <p:sldId id="408" r:id="rId7"/>
    <p:sldId id="409" r:id="rId8"/>
    <p:sldId id="446" r:id="rId9"/>
    <p:sldId id="447" r:id="rId10"/>
    <p:sldId id="410" r:id="rId11"/>
    <p:sldId id="411" r:id="rId12"/>
    <p:sldId id="448" r:id="rId13"/>
    <p:sldId id="412" r:id="rId14"/>
    <p:sldId id="413" r:id="rId15"/>
    <p:sldId id="41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FFCC99"/>
    <a:srgbClr val="FFFFCC"/>
    <a:srgbClr val="FF9999"/>
    <a:srgbClr val="FF0000"/>
    <a:srgbClr val="FFFF99"/>
    <a:srgbClr val="99FF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8" autoAdjust="0"/>
    <p:restoredTop sz="94660"/>
  </p:normalViewPr>
  <p:slideViewPr>
    <p:cSldViewPr>
      <p:cViewPr varScale="1">
        <p:scale>
          <a:sx n="89" d="100"/>
          <a:sy n="89" d="100"/>
        </p:scale>
        <p:origin x="1590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7379A6-B84A-412C-B93D-435B8B3A6C65}" type="datetimeFigureOut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FF4B1B-1A39-4FD1-BC01-785301B5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26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03CDF-E314-4B41-BAAC-44E0C832DCF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86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949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3965D-5723-4BA0-BF79-73CC74D8F3E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88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408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1EFDF-4B6E-4BAD-B5DD-EEDE52D84B8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8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5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6B299-62F5-441E-BC7C-D2371B875F3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8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3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A3CD7-5BA6-4183-A6C3-0CE9908D35A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8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021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F3572-392F-4470-8263-9BC04B01165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9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307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6A292-474D-488A-A02A-2AF125F169A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3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943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7C275-1E9C-4130-9F9D-C0EE09872C8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89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7238" cy="3425825"/>
          </a:xfrm>
          <a:ln/>
        </p:spPr>
      </p:sp>
      <p:sp>
        <p:nvSpPr>
          <p:cNvPr id="289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61" y="4340269"/>
            <a:ext cx="5025044" cy="4111668"/>
          </a:xfrm>
        </p:spPr>
        <p:txBody>
          <a:bodyPr/>
          <a:lstStyle/>
          <a:p>
            <a:pPr defTabSz="923483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36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6C6D0-3942-494E-939C-6B3F61F7EB6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0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75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2FBC-AB7D-44BB-9EEF-6A5C7EE37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1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383E9-71D4-4546-B753-9B257BEDC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9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3000" y="0"/>
            <a:ext cx="381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82296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2699-A857-4F45-B885-7B9B6C7A2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1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00050"/>
            <a:ext cx="777240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28700"/>
            <a:ext cx="77724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38550"/>
            <a:ext cx="7772400" cy="2457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/>
              <a:t>ECE 1773 Fall 2007</a:t>
            </a:r>
          </a:p>
          <a:p>
            <a:pPr>
              <a:defRPr/>
            </a:pPr>
            <a:r>
              <a:rPr lang="en-US"/>
              <a:t>© A. Moshovos (Toronto)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AD571D-0A44-4D8E-A047-7E80272CE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4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35FE1-60AB-46B5-BBF2-6E4E28E1E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E1BB-FBD4-4ED1-94F4-62936D771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F9B4-F45D-461E-BFF1-0E022F560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7B67F-54D6-46D3-933B-27472880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2A8F-A1D4-425F-BE19-1FF7BF479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6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5824-0940-4735-950A-D92C9838B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1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7C53-5A88-44B3-A821-FBD8A981A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6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B461-5617-44AF-8E1E-2CC77A9AA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7463" y="0"/>
            <a:ext cx="9161463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533400"/>
            <a:ext cx="899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619875"/>
            <a:ext cx="2895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9875"/>
            <a:ext cx="2133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CA270CA-9130-4F64-91C5-CC9AC8E99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71538" y="1663700"/>
            <a:ext cx="73739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/>
              <a:t>Adaptive Insertion Policies for High-Performance Caching</a:t>
            </a:r>
            <a:endParaRPr lang="en-US" altLang="en-US" sz="2400" b="1" dirty="0">
              <a:latin typeface="Helvetic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0725" y="3419475"/>
            <a:ext cx="3990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1">
                <a:solidFill>
                  <a:srgbClr val="F06100"/>
                </a:solidFill>
              </a:rPr>
              <a:t>Moinuddin K. Qureshi</a:t>
            </a:r>
            <a:br>
              <a:rPr lang="en-US" altLang="en-US" sz="1200" b="1">
                <a:solidFill>
                  <a:srgbClr val="F06100"/>
                </a:solidFill>
              </a:rPr>
            </a:br>
            <a:r>
              <a:rPr lang="en-US" altLang="en-US" sz="1600" b="1">
                <a:solidFill>
                  <a:srgbClr val="F06100"/>
                </a:solidFill>
              </a:rPr>
              <a:t>Yale N. Patt</a:t>
            </a:r>
            <a:endParaRPr lang="en-US" altLang="en-US" sz="1600">
              <a:solidFill>
                <a:srgbClr val="F061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806950" y="3417888"/>
            <a:ext cx="32051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>
                <a:solidFill>
                  <a:srgbClr val="0066FF"/>
                </a:solidFill>
              </a:rPr>
              <a:t>Aamer Jaleel</a:t>
            </a:r>
            <a:br>
              <a:rPr lang="en-US" altLang="en-US" sz="1600" b="1">
                <a:solidFill>
                  <a:srgbClr val="0066FF"/>
                </a:solidFill>
              </a:rPr>
            </a:br>
            <a:r>
              <a:rPr lang="en-US" altLang="en-US" sz="1600" b="1">
                <a:solidFill>
                  <a:srgbClr val="0066FF"/>
                </a:solidFill>
              </a:rPr>
              <a:t>Simon C. Steely Jr.</a:t>
            </a:r>
            <a:br>
              <a:rPr lang="en-US" altLang="en-US" sz="1600" b="1">
                <a:solidFill>
                  <a:srgbClr val="0066FF"/>
                </a:solidFill>
              </a:rPr>
            </a:br>
            <a:r>
              <a:rPr lang="en-US" altLang="en-US" sz="1600" b="1">
                <a:solidFill>
                  <a:srgbClr val="0066FF"/>
                </a:solidFill>
              </a:rPr>
              <a:t>Joel Emer</a:t>
            </a:r>
            <a:endParaRPr lang="en-US" altLang="en-US" sz="160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Bimodal-Insertion Policy (BIP)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CC32-28E2-449F-94F6-7F39AE86F43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88769" name="Rectangle 65"/>
          <p:cNvSpPr>
            <a:spLocks noChangeArrowheads="1"/>
          </p:cNvSpPr>
          <p:nvPr/>
        </p:nvSpPr>
        <p:spPr bwMode="auto">
          <a:xfrm>
            <a:off x="2251075" y="3246438"/>
            <a:ext cx="4610100" cy="1765300"/>
          </a:xfrm>
          <a:prstGeom prst="rect">
            <a:avLst/>
          </a:prstGeom>
          <a:solidFill>
            <a:srgbClr val="FF8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altLang="en-US" sz="2400"/>
              <a:t>if  ( </a:t>
            </a:r>
            <a:r>
              <a:rPr lang="en-US" altLang="en-US" sz="2400">
                <a:solidFill>
                  <a:srgbClr val="3333FF"/>
                </a:solidFill>
              </a:rPr>
              <a:t>rand() &lt; </a:t>
            </a:r>
            <a:r>
              <a:rPr lang="en-US" altLang="en-US" sz="2400">
                <a:solidFill>
                  <a:srgbClr val="3333FF"/>
                </a:solidFill>
                <a:latin typeface="Symbol" pitchFamily="18" charset="2"/>
              </a:rPr>
              <a:t>e</a:t>
            </a:r>
            <a:r>
              <a:rPr lang="en-US" altLang="en-US" sz="2400"/>
              <a:t> ) </a:t>
            </a:r>
            <a:br>
              <a:rPr lang="en-US" altLang="en-US" sz="2400"/>
            </a:br>
            <a:r>
              <a:rPr lang="en-US" altLang="en-US" sz="2400"/>
              <a:t>	Insert at MRU position;</a:t>
            </a:r>
            <a:br>
              <a:rPr lang="en-US" altLang="en-US" sz="2400"/>
            </a:br>
            <a:r>
              <a:rPr lang="en-US" altLang="en-US" sz="2400"/>
              <a:t>else</a:t>
            </a:r>
            <a:br>
              <a:rPr lang="en-US" altLang="en-US" sz="2400"/>
            </a:br>
            <a:r>
              <a:rPr lang="en-US" altLang="en-US" sz="2400"/>
              <a:t>	Insert at LRU position; </a:t>
            </a:r>
            <a:endParaRPr lang="en-US" altLang="en-US" sz="1800"/>
          </a:p>
        </p:txBody>
      </p:sp>
      <p:sp>
        <p:nvSpPr>
          <p:cNvPr id="2888768" name="Text Box 64"/>
          <p:cNvSpPr txBox="1">
            <a:spLocks noChangeArrowheads="1"/>
          </p:cNvSpPr>
          <p:nvPr/>
        </p:nvSpPr>
        <p:spPr bwMode="auto">
          <a:xfrm>
            <a:off x="846138" y="1508125"/>
            <a:ext cx="74501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LIP does not age older lines 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Infrequently insert lines in MRU position 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Let </a:t>
            </a:r>
            <a:r>
              <a:rPr lang="en-US" altLang="en-US" sz="2400">
                <a:latin typeface="Symbol" pitchFamily="18" charset="2"/>
              </a:rPr>
              <a:t>e = </a:t>
            </a:r>
            <a:r>
              <a:rPr lang="en-US" altLang="en-US" sz="2400"/>
              <a:t>Bimodal throttle parameter 		</a:t>
            </a:r>
          </a:p>
        </p:txBody>
      </p:sp>
      <p:sp>
        <p:nvSpPr>
          <p:cNvPr id="2888770" name="Text Box 66"/>
          <p:cNvSpPr txBox="1">
            <a:spLocks noChangeArrowheads="1"/>
          </p:cNvSpPr>
          <p:nvPr/>
        </p:nvSpPr>
        <p:spPr bwMode="auto">
          <a:xfrm>
            <a:off x="731838" y="5218113"/>
            <a:ext cx="7720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For small </a:t>
            </a:r>
            <a:r>
              <a:rPr lang="en-US" altLang="en-US" sz="2400">
                <a:latin typeface="Symbol" pitchFamily="18" charset="2"/>
              </a:rPr>
              <a:t>e </a:t>
            </a:r>
            <a:r>
              <a:rPr lang="en-US" altLang="en-US" sz="2400"/>
              <a:t>, BIP retains thrashing protection of LIP while responding to changes in working set</a:t>
            </a:r>
            <a:endParaRPr lang="en-US" altLang="en-US" sz="2400">
              <a:latin typeface="Symbol" pitchFamily="18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1187" y="1341029"/>
            <a:ext cx="3659976" cy="646331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Think two streaming working sets </a:t>
            </a:r>
          </a:p>
          <a:p>
            <a:r>
              <a:rPr lang="en-US" dirty="0" smtClean="0"/>
              <a:t>Back to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13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Results for LIP and BIP </a:t>
            </a:r>
          </a:p>
        </p:txBody>
      </p:sp>
      <p:pic>
        <p:nvPicPr>
          <p:cNvPr id="2890768" name="Picture 16" descr="si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1841500"/>
            <a:ext cx="7861300" cy="347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3C4C-E1D2-49B9-BC8E-E8812222A64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90765" name="Text Box 13"/>
          <p:cNvSpPr txBox="1">
            <a:spLocks noChangeArrowheads="1"/>
          </p:cNvSpPr>
          <p:nvPr/>
        </p:nvSpPr>
        <p:spPr bwMode="auto">
          <a:xfrm>
            <a:off x="838199" y="5565776"/>
            <a:ext cx="7450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/>
              <a:t>Changes to insertion policy increases misses for LRU-friendly workloads</a:t>
            </a:r>
          </a:p>
        </p:txBody>
      </p:sp>
      <p:grpSp>
        <p:nvGrpSpPr>
          <p:cNvPr id="2890774" name="Group 22"/>
          <p:cNvGrpSpPr>
            <a:grpSpLocks/>
          </p:cNvGrpSpPr>
          <p:nvPr/>
        </p:nvGrpSpPr>
        <p:grpSpPr bwMode="auto">
          <a:xfrm>
            <a:off x="3419475" y="1282700"/>
            <a:ext cx="2827338" cy="368300"/>
            <a:chOff x="2154" y="808"/>
            <a:chExt cx="1781" cy="232"/>
          </a:xfrm>
        </p:grpSpPr>
        <p:sp>
          <p:nvSpPr>
            <p:cNvPr id="2890770" name="Rectangle 18"/>
            <p:cNvSpPr>
              <a:spLocks noChangeArrowheads="1"/>
            </p:cNvSpPr>
            <p:nvPr/>
          </p:nvSpPr>
          <p:spPr bwMode="auto">
            <a:xfrm>
              <a:off x="2154" y="845"/>
              <a:ext cx="145" cy="1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71" name="Text Box 19"/>
            <p:cNvSpPr txBox="1">
              <a:spLocks noChangeArrowheads="1"/>
            </p:cNvSpPr>
            <p:nvPr/>
          </p:nvSpPr>
          <p:spPr bwMode="auto">
            <a:xfrm>
              <a:off x="2290" y="808"/>
              <a:ext cx="3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LIP</a:t>
              </a:r>
            </a:p>
          </p:txBody>
        </p:sp>
        <p:sp>
          <p:nvSpPr>
            <p:cNvPr id="2890772" name="Rectangle 20"/>
            <p:cNvSpPr>
              <a:spLocks noChangeArrowheads="1"/>
            </p:cNvSpPr>
            <p:nvPr/>
          </p:nvSpPr>
          <p:spPr bwMode="auto">
            <a:xfrm>
              <a:off x="2880" y="854"/>
              <a:ext cx="145" cy="14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73" name="Text Box 21"/>
            <p:cNvSpPr txBox="1">
              <a:spLocks noChangeArrowheads="1"/>
            </p:cNvSpPr>
            <p:nvPr/>
          </p:nvSpPr>
          <p:spPr bwMode="auto">
            <a:xfrm>
              <a:off x="3016" y="809"/>
              <a:ext cx="91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BIP</a:t>
              </a:r>
              <a:r>
                <a:rPr lang="en-US" altLang="en-US" sz="1800">
                  <a:latin typeface="Symbol" pitchFamily="18" charset="2"/>
                </a:rPr>
                <a:t>(e=</a:t>
              </a:r>
              <a:r>
                <a:rPr lang="en-US" altLang="en-US" sz="1800"/>
                <a:t>1/32)</a:t>
              </a:r>
            </a:p>
          </p:txBody>
        </p:sp>
      </p:grpSp>
      <p:sp>
        <p:nvSpPr>
          <p:cNvPr id="2890775" name="Text Box 23"/>
          <p:cNvSpPr txBox="1">
            <a:spLocks noChangeArrowheads="1"/>
          </p:cNvSpPr>
          <p:nvPr/>
        </p:nvSpPr>
        <p:spPr bwMode="auto">
          <a:xfrm rot="-5400000">
            <a:off x="-1170781" y="2950369"/>
            <a:ext cx="320198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(%) Reduction in L2 MPKI</a:t>
            </a:r>
          </a:p>
        </p:txBody>
      </p:sp>
      <p:grpSp>
        <p:nvGrpSpPr>
          <p:cNvPr id="2890788" name="Group 36"/>
          <p:cNvGrpSpPr>
            <a:grpSpLocks/>
          </p:cNvGrpSpPr>
          <p:nvPr/>
        </p:nvGrpSpPr>
        <p:grpSpPr bwMode="auto">
          <a:xfrm>
            <a:off x="949325" y="1585913"/>
            <a:ext cx="7697788" cy="1914525"/>
            <a:chOff x="599" y="989"/>
            <a:chExt cx="4849" cy="1206"/>
          </a:xfrm>
        </p:grpSpPr>
        <p:sp>
          <p:nvSpPr>
            <p:cNvPr id="2890777" name="Oval 25"/>
            <p:cNvSpPr>
              <a:spLocks noChangeArrowheads="1"/>
            </p:cNvSpPr>
            <p:nvPr/>
          </p:nvSpPr>
          <p:spPr bwMode="auto">
            <a:xfrm>
              <a:off x="599" y="989"/>
              <a:ext cx="366" cy="1109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83" name="Oval 31"/>
            <p:cNvSpPr>
              <a:spLocks noChangeArrowheads="1"/>
            </p:cNvSpPr>
            <p:nvPr/>
          </p:nvSpPr>
          <p:spPr bwMode="auto">
            <a:xfrm>
              <a:off x="1791" y="1071"/>
              <a:ext cx="366" cy="1109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84" name="Oval 32"/>
            <p:cNvSpPr>
              <a:spLocks noChangeArrowheads="1"/>
            </p:cNvSpPr>
            <p:nvPr/>
          </p:nvSpPr>
          <p:spPr bwMode="auto">
            <a:xfrm>
              <a:off x="2393" y="1071"/>
              <a:ext cx="366" cy="1109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85" name="Oval 33"/>
            <p:cNvSpPr>
              <a:spLocks noChangeArrowheads="1"/>
            </p:cNvSpPr>
            <p:nvPr/>
          </p:nvSpPr>
          <p:spPr bwMode="auto">
            <a:xfrm>
              <a:off x="3578" y="1027"/>
              <a:ext cx="366" cy="1109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86" name="Oval 34"/>
            <p:cNvSpPr>
              <a:spLocks noChangeArrowheads="1"/>
            </p:cNvSpPr>
            <p:nvPr/>
          </p:nvSpPr>
          <p:spPr bwMode="auto">
            <a:xfrm>
              <a:off x="3893" y="1086"/>
              <a:ext cx="366" cy="1109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87" name="Oval 35"/>
            <p:cNvSpPr>
              <a:spLocks noChangeArrowheads="1"/>
            </p:cNvSpPr>
            <p:nvPr/>
          </p:nvSpPr>
          <p:spPr bwMode="auto">
            <a:xfrm>
              <a:off x="5082" y="1023"/>
              <a:ext cx="366" cy="1109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90790" name="Oval 38"/>
          <p:cNvSpPr>
            <a:spLocks noChangeArrowheads="1"/>
          </p:cNvSpPr>
          <p:nvPr/>
        </p:nvSpPr>
        <p:spPr bwMode="auto">
          <a:xfrm>
            <a:off x="955675" y="1597025"/>
            <a:ext cx="581025" cy="1744663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90796" name="Group 44"/>
          <p:cNvGrpSpPr>
            <a:grpSpLocks/>
          </p:cNvGrpSpPr>
          <p:nvPr/>
        </p:nvGrpSpPr>
        <p:grpSpPr bwMode="auto">
          <a:xfrm>
            <a:off x="4187825" y="3121025"/>
            <a:ext cx="4032250" cy="1728788"/>
            <a:chOff x="2638" y="1966"/>
            <a:chExt cx="2540" cy="1089"/>
          </a:xfrm>
        </p:grpSpPr>
        <p:sp>
          <p:nvSpPr>
            <p:cNvPr id="2890791" name="Oval 39"/>
            <p:cNvSpPr>
              <a:spLocks noChangeArrowheads="1"/>
            </p:cNvSpPr>
            <p:nvPr/>
          </p:nvSpPr>
          <p:spPr bwMode="auto">
            <a:xfrm>
              <a:off x="2638" y="2136"/>
              <a:ext cx="459" cy="276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92" name="Oval 40"/>
            <p:cNvSpPr>
              <a:spLocks noChangeArrowheads="1"/>
            </p:cNvSpPr>
            <p:nvPr/>
          </p:nvSpPr>
          <p:spPr bwMode="auto">
            <a:xfrm>
              <a:off x="3215" y="2361"/>
              <a:ext cx="459" cy="276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93" name="Oval 41"/>
            <p:cNvSpPr>
              <a:spLocks noChangeArrowheads="1"/>
            </p:cNvSpPr>
            <p:nvPr/>
          </p:nvSpPr>
          <p:spPr bwMode="auto">
            <a:xfrm>
              <a:off x="4428" y="1966"/>
              <a:ext cx="459" cy="276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0794" name="Oval 42"/>
            <p:cNvSpPr>
              <a:spLocks noChangeArrowheads="1"/>
            </p:cNvSpPr>
            <p:nvPr/>
          </p:nvSpPr>
          <p:spPr bwMode="auto">
            <a:xfrm>
              <a:off x="4719" y="2779"/>
              <a:ext cx="459" cy="276"/>
            </a:xfrm>
            <a:prstGeom prst="ellips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3881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0765" grpId="0"/>
      <p:bldP spid="2890790" grpId="0" animBg="1"/>
      <p:bldP spid="289079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programs run for a long time</a:t>
            </a:r>
          </a:p>
          <a:p>
            <a:endParaRPr lang="en-US" dirty="0" smtClean="0"/>
          </a:p>
          <a:p>
            <a:r>
              <a:rPr lang="en-US" dirty="0" smtClean="0"/>
              <a:t>Billions of instructions per second</a:t>
            </a:r>
          </a:p>
          <a:p>
            <a:pPr lvl="1"/>
            <a:r>
              <a:rPr lang="en-US" dirty="0" smtClean="0"/>
              <a:t>Several orders of magnitude larger than your cache size</a:t>
            </a:r>
          </a:p>
          <a:p>
            <a:endParaRPr lang="en-US" dirty="0" smtClean="0"/>
          </a:p>
          <a:p>
            <a:r>
              <a:rPr lang="en-US" dirty="0" smtClean="0"/>
              <a:t>Don’t have to rush to do the “right thing” immediately</a:t>
            </a:r>
          </a:p>
          <a:p>
            <a:pPr lvl="1"/>
            <a:r>
              <a:rPr lang="en-US" dirty="0" smtClean="0"/>
              <a:t>Event “infrequent” changes will eventually affect the whole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19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Dynamic-Insertion Policy (DIP)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FBAF-A7EC-4374-A713-4E536D83D40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38884" name="Text Box 4"/>
          <p:cNvSpPr txBox="1">
            <a:spLocks noChangeArrowheads="1"/>
          </p:cNvSpPr>
          <p:nvPr/>
        </p:nvSpPr>
        <p:spPr bwMode="auto">
          <a:xfrm>
            <a:off x="655638" y="1579563"/>
            <a:ext cx="81026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Two types of workloads: LRU-friendly or BIP-friendly </a:t>
            </a:r>
          </a:p>
          <a:p>
            <a:pPr>
              <a:spcBef>
                <a:spcPct val="50000"/>
              </a:spcBef>
            </a:pPr>
            <a:endParaRPr lang="en-US" altLang="en-US" sz="16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DIP can be implemented by: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Monitor</a:t>
            </a:r>
            <a:r>
              <a:rPr lang="en-US" altLang="en-US">
                <a:latin typeface="Comic Sans MS" pitchFamily="66" charset="0"/>
              </a:rPr>
              <a:t> both policies (LRU and BIP)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Choose</a:t>
            </a:r>
            <a:r>
              <a:rPr lang="en-US" altLang="en-US">
                <a:latin typeface="Comic Sans MS" pitchFamily="66" charset="0"/>
              </a:rPr>
              <a:t> the best-performing policy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Apply</a:t>
            </a:r>
            <a:r>
              <a:rPr lang="en-US" altLang="en-US">
                <a:latin typeface="Comic Sans MS" pitchFamily="66" charset="0"/>
              </a:rPr>
              <a:t> the best policy to the cache</a:t>
            </a:r>
          </a:p>
          <a:p>
            <a:pPr>
              <a:spcBef>
                <a:spcPct val="50000"/>
              </a:spcBef>
            </a:pPr>
            <a:endParaRPr lang="en-US" altLang="en-US" sz="1600"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2938886" name="Text Box 6"/>
          <p:cNvSpPr txBox="1">
            <a:spLocks noChangeArrowheads="1"/>
          </p:cNvSpPr>
          <p:nvPr/>
        </p:nvSpPr>
        <p:spPr bwMode="auto">
          <a:xfrm>
            <a:off x="641350" y="5207000"/>
            <a:ext cx="8081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ym typeface="Wingdings" pitchFamily="2" charset="2"/>
              </a:rPr>
              <a:t>Need a cost-effective implementation   “</a:t>
            </a:r>
            <a:r>
              <a:rPr lang="en-US" altLang="en-US" sz="2400">
                <a:solidFill>
                  <a:srgbClr val="CC0000"/>
                </a:solidFill>
                <a:sym typeface="Wingdings" pitchFamily="2" charset="2"/>
              </a:rPr>
              <a:t>Set Dueling</a:t>
            </a:r>
            <a:r>
              <a:rPr lang="en-US" altLang="en-US" sz="2400">
                <a:sym typeface="Wingdings" pitchFamily="2" charset="2"/>
              </a:rPr>
              <a:t>”</a:t>
            </a:r>
            <a:endParaRPr lang="en-US" altLang="en-US" sz="2400"/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27335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883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306513"/>
            <a:r>
              <a:rPr lang="en-US" altLang="en-US">
                <a:latin typeface="Comic Sans MS" pitchFamily="66" charset="0"/>
              </a:rPr>
              <a:t> DIP via “Set Dueling” 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DDA45-3854-4894-BFE1-4481C2E21AF7}" type="slidenum">
              <a:rPr lang="en-US" altLang="en-US"/>
              <a:pPr/>
              <a:t>14</a:t>
            </a:fld>
            <a:endParaRPr lang="en-US" altLang="en-US"/>
          </a:p>
        </p:txBody>
      </p:sp>
      <p:grpSp>
        <p:nvGrpSpPr>
          <p:cNvPr id="2893826" name="Group 2"/>
          <p:cNvGrpSpPr>
            <a:grpSpLocks/>
          </p:cNvGrpSpPr>
          <p:nvPr/>
        </p:nvGrpSpPr>
        <p:grpSpPr bwMode="auto">
          <a:xfrm>
            <a:off x="4538663" y="2032000"/>
            <a:ext cx="2095500" cy="3175000"/>
            <a:chOff x="4848" y="1536"/>
            <a:chExt cx="2112" cy="2400"/>
          </a:xfrm>
        </p:grpSpPr>
        <p:sp>
          <p:nvSpPr>
            <p:cNvPr id="2893827" name="Rectangle 3"/>
            <p:cNvSpPr>
              <a:spLocks noChangeArrowheads="1"/>
            </p:cNvSpPr>
            <p:nvPr/>
          </p:nvSpPr>
          <p:spPr bwMode="auto">
            <a:xfrm>
              <a:off x="4848" y="163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28" name="Rectangle 4"/>
            <p:cNvSpPr>
              <a:spLocks noChangeArrowheads="1"/>
            </p:cNvSpPr>
            <p:nvPr/>
          </p:nvSpPr>
          <p:spPr bwMode="auto">
            <a:xfrm>
              <a:off x="4848" y="172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29" name="Rectangle 5"/>
            <p:cNvSpPr>
              <a:spLocks noChangeArrowheads="1"/>
            </p:cNvSpPr>
            <p:nvPr/>
          </p:nvSpPr>
          <p:spPr bwMode="auto">
            <a:xfrm>
              <a:off x="4848" y="182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0" name="Rectangle 6"/>
            <p:cNvSpPr>
              <a:spLocks noChangeArrowheads="1"/>
            </p:cNvSpPr>
            <p:nvPr/>
          </p:nvSpPr>
          <p:spPr bwMode="auto">
            <a:xfrm>
              <a:off x="4848" y="192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1" name="Rectangle 7"/>
            <p:cNvSpPr>
              <a:spLocks noChangeArrowheads="1"/>
            </p:cNvSpPr>
            <p:nvPr/>
          </p:nvSpPr>
          <p:spPr bwMode="auto">
            <a:xfrm>
              <a:off x="4848" y="2016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2" name="Rectangle 8"/>
            <p:cNvSpPr>
              <a:spLocks noChangeArrowheads="1"/>
            </p:cNvSpPr>
            <p:nvPr/>
          </p:nvSpPr>
          <p:spPr bwMode="auto">
            <a:xfrm>
              <a:off x="4848" y="220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3" name="Rectangle 9"/>
            <p:cNvSpPr>
              <a:spLocks noChangeArrowheads="1"/>
            </p:cNvSpPr>
            <p:nvPr/>
          </p:nvSpPr>
          <p:spPr bwMode="auto">
            <a:xfrm>
              <a:off x="4848" y="230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4" name="Rectangle 10"/>
            <p:cNvSpPr>
              <a:spLocks noChangeArrowheads="1"/>
            </p:cNvSpPr>
            <p:nvPr/>
          </p:nvSpPr>
          <p:spPr bwMode="auto">
            <a:xfrm>
              <a:off x="4848" y="240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5" name="Rectangle 11"/>
            <p:cNvSpPr>
              <a:spLocks noChangeArrowheads="1"/>
            </p:cNvSpPr>
            <p:nvPr/>
          </p:nvSpPr>
          <p:spPr bwMode="auto">
            <a:xfrm>
              <a:off x="4848" y="2496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6" name="Rectangle 12"/>
            <p:cNvSpPr>
              <a:spLocks noChangeArrowheads="1"/>
            </p:cNvSpPr>
            <p:nvPr/>
          </p:nvSpPr>
          <p:spPr bwMode="auto">
            <a:xfrm>
              <a:off x="4848" y="259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7" name="Rectangle 13"/>
            <p:cNvSpPr>
              <a:spLocks noChangeArrowheads="1"/>
            </p:cNvSpPr>
            <p:nvPr/>
          </p:nvSpPr>
          <p:spPr bwMode="auto">
            <a:xfrm>
              <a:off x="4848" y="268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8" name="Rectangle 14"/>
            <p:cNvSpPr>
              <a:spLocks noChangeArrowheads="1"/>
            </p:cNvSpPr>
            <p:nvPr/>
          </p:nvSpPr>
          <p:spPr bwMode="auto">
            <a:xfrm>
              <a:off x="4848" y="278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39" name="Rectangle 15"/>
            <p:cNvSpPr>
              <a:spLocks noChangeArrowheads="1"/>
            </p:cNvSpPr>
            <p:nvPr/>
          </p:nvSpPr>
          <p:spPr bwMode="auto">
            <a:xfrm>
              <a:off x="4848" y="288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0" name="Rectangle 16"/>
            <p:cNvSpPr>
              <a:spLocks noChangeArrowheads="1"/>
            </p:cNvSpPr>
            <p:nvPr/>
          </p:nvSpPr>
          <p:spPr bwMode="auto">
            <a:xfrm>
              <a:off x="4848" y="2976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1" name="Rectangle 17"/>
            <p:cNvSpPr>
              <a:spLocks noChangeArrowheads="1"/>
            </p:cNvSpPr>
            <p:nvPr/>
          </p:nvSpPr>
          <p:spPr bwMode="auto">
            <a:xfrm>
              <a:off x="4848" y="307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2" name="Rectangle 18"/>
            <p:cNvSpPr>
              <a:spLocks noChangeArrowheads="1"/>
            </p:cNvSpPr>
            <p:nvPr/>
          </p:nvSpPr>
          <p:spPr bwMode="auto">
            <a:xfrm>
              <a:off x="4848" y="316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3" name="Rectangle 19"/>
            <p:cNvSpPr>
              <a:spLocks noChangeArrowheads="1"/>
            </p:cNvSpPr>
            <p:nvPr/>
          </p:nvSpPr>
          <p:spPr bwMode="auto">
            <a:xfrm>
              <a:off x="4848" y="326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4" name="Rectangle 20"/>
            <p:cNvSpPr>
              <a:spLocks noChangeArrowheads="1"/>
            </p:cNvSpPr>
            <p:nvPr/>
          </p:nvSpPr>
          <p:spPr bwMode="auto">
            <a:xfrm>
              <a:off x="4848" y="336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5" name="Rectangle 21"/>
            <p:cNvSpPr>
              <a:spLocks noChangeArrowheads="1"/>
            </p:cNvSpPr>
            <p:nvPr/>
          </p:nvSpPr>
          <p:spPr bwMode="auto">
            <a:xfrm>
              <a:off x="4848" y="3456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6" name="Rectangle 22"/>
            <p:cNvSpPr>
              <a:spLocks noChangeArrowheads="1"/>
            </p:cNvSpPr>
            <p:nvPr/>
          </p:nvSpPr>
          <p:spPr bwMode="auto">
            <a:xfrm>
              <a:off x="4848" y="355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7" name="Rectangle 23"/>
            <p:cNvSpPr>
              <a:spLocks noChangeArrowheads="1"/>
            </p:cNvSpPr>
            <p:nvPr/>
          </p:nvSpPr>
          <p:spPr bwMode="auto">
            <a:xfrm>
              <a:off x="4848" y="364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8" name="Rectangle 24"/>
            <p:cNvSpPr>
              <a:spLocks noChangeArrowheads="1"/>
            </p:cNvSpPr>
            <p:nvPr/>
          </p:nvSpPr>
          <p:spPr bwMode="auto">
            <a:xfrm>
              <a:off x="4848" y="374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49" name="Rectangle 25"/>
            <p:cNvSpPr>
              <a:spLocks noChangeArrowheads="1"/>
            </p:cNvSpPr>
            <p:nvPr/>
          </p:nvSpPr>
          <p:spPr bwMode="auto">
            <a:xfrm>
              <a:off x="4848" y="384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0" name="Rectangle 26"/>
            <p:cNvSpPr>
              <a:spLocks noChangeArrowheads="1"/>
            </p:cNvSpPr>
            <p:nvPr/>
          </p:nvSpPr>
          <p:spPr bwMode="auto">
            <a:xfrm>
              <a:off x="4848" y="1536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1" name="Rectangle 27"/>
            <p:cNvSpPr>
              <a:spLocks noChangeArrowheads="1"/>
            </p:cNvSpPr>
            <p:nvPr/>
          </p:nvSpPr>
          <p:spPr bwMode="auto">
            <a:xfrm>
              <a:off x="4848" y="211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</p:grpSp>
      <p:grpSp>
        <p:nvGrpSpPr>
          <p:cNvPr id="2893852" name="Group 28"/>
          <p:cNvGrpSpPr>
            <a:grpSpLocks/>
          </p:cNvGrpSpPr>
          <p:nvPr/>
        </p:nvGrpSpPr>
        <p:grpSpPr bwMode="auto">
          <a:xfrm>
            <a:off x="4552950" y="2032000"/>
            <a:ext cx="2095500" cy="3175000"/>
            <a:chOff x="4848" y="1536"/>
            <a:chExt cx="2112" cy="2400"/>
          </a:xfrm>
        </p:grpSpPr>
        <p:sp>
          <p:nvSpPr>
            <p:cNvPr id="2893853" name="Rectangle 29"/>
            <p:cNvSpPr>
              <a:spLocks noChangeArrowheads="1"/>
            </p:cNvSpPr>
            <p:nvPr/>
          </p:nvSpPr>
          <p:spPr bwMode="auto">
            <a:xfrm>
              <a:off x="4848" y="1632"/>
              <a:ext cx="2112" cy="96"/>
            </a:xfrm>
            <a:prstGeom prst="rect">
              <a:avLst/>
            </a:prstGeom>
            <a:solidFill>
              <a:srgbClr val="FF6600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4" name="Rectangle 30"/>
            <p:cNvSpPr>
              <a:spLocks noChangeArrowheads="1"/>
            </p:cNvSpPr>
            <p:nvPr/>
          </p:nvSpPr>
          <p:spPr bwMode="auto">
            <a:xfrm>
              <a:off x="4848" y="172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5" name="Rectangle 31"/>
            <p:cNvSpPr>
              <a:spLocks noChangeArrowheads="1"/>
            </p:cNvSpPr>
            <p:nvPr/>
          </p:nvSpPr>
          <p:spPr bwMode="auto">
            <a:xfrm>
              <a:off x="4848" y="182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6" name="Rectangle 32"/>
            <p:cNvSpPr>
              <a:spLocks noChangeArrowheads="1"/>
            </p:cNvSpPr>
            <p:nvPr/>
          </p:nvSpPr>
          <p:spPr bwMode="auto">
            <a:xfrm>
              <a:off x="4848" y="1920"/>
              <a:ext cx="2112" cy="96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7" name="Rectangle 33"/>
            <p:cNvSpPr>
              <a:spLocks noChangeArrowheads="1"/>
            </p:cNvSpPr>
            <p:nvPr/>
          </p:nvSpPr>
          <p:spPr bwMode="auto">
            <a:xfrm>
              <a:off x="4848" y="2016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8" name="Rectangle 34"/>
            <p:cNvSpPr>
              <a:spLocks noChangeArrowheads="1"/>
            </p:cNvSpPr>
            <p:nvPr/>
          </p:nvSpPr>
          <p:spPr bwMode="auto">
            <a:xfrm>
              <a:off x="4848" y="220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59" name="Rectangle 35"/>
            <p:cNvSpPr>
              <a:spLocks noChangeArrowheads="1"/>
            </p:cNvSpPr>
            <p:nvPr/>
          </p:nvSpPr>
          <p:spPr bwMode="auto">
            <a:xfrm>
              <a:off x="4848" y="230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0" name="Rectangle 36"/>
            <p:cNvSpPr>
              <a:spLocks noChangeArrowheads="1"/>
            </p:cNvSpPr>
            <p:nvPr/>
          </p:nvSpPr>
          <p:spPr bwMode="auto">
            <a:xfrm>
              <a:off x="4848" y="240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1" name="Rectangle 37"/>
            <p:cNvSpPr>
              <a:spLocks noChangeArrowheads="1"/>
            </p:cNvSpPr>
            <p:nvPr/>
          </p:nvSpPr>
          <p:spPr bwMode="auto">
            <a:xfrm>
              <a:off x="4848" y="2496"/>
              <a:ext cx="2112" cy="96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2" name="Rectangle 38"/>
            <p:cNvSpPr>
              <a:spLocks noChangeArrowheads="1"/>
            </p:cNvSpPr>
            <p:nvPr/>
          </p:nvSpPr>
          <p:spPr bwMode="auto">
            <a:xfrm>
              <a:off x="4848" y="259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3" name="Rectangle 39"/>
            <p:cNvSpPr>
              <a:spLocks noChangeArrowheads="1"/>
            </p:cNvSpPr>
            <p:nvPr/>
          </p:nvSpPr>
          <p:spPr bwMode="auto">
            <a:xfrm>
              <a:off x="4848" y="2688"/>
              <a:ext cx="2112" cy="96"/>
            </a:xfrm>
            <a:prstGeom prst="rect">
              <a:avLst/>
            </a:prstGeom>
            <a:solidFill>
              <a:srgbClr val="FF6600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4" name="Rectangle 40"/>
            <p:cNvSpPr>
              <a:spLocks noChangeArrowheads="1"/>
            </p:cNvSpPr>
            <p:nvPr/>
          </p:nvSpPr>
          <p:spPr bwMode="auto">
            <a:xfrm>
              <a:off x="4848" y="278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5" name="Rectangle 41"/>
            <p:cNvSpPr>
              <a:spLocks noChangeArrowheads="1"/>
            </p:cNvSpPr>
            <p:nvPr/>
          </p:nvSpPr>
          <p:spPr bwMode="auto">
            <a:xfrm>
              <a:off x="4848" y="288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6" name="Rectangle 42"/>
            <p:cNvSpPr>
              <a:spLocks noChangeArrowheads="1"/>
            </p:cNvSpPr>
            <p:nvPr/>
          </p:nvSpPr>
          <p:spPr bwMode="auto">
            <a:xfrm>
              <a:off x="4848" y="2976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7" name="Rectangle 43"/>
            <p:cNvSpPr>
              <a:spLocks noChangeArrowheads="1"/>
            </p:cNvSpPr>
            <p:nvPr/>
          </p:nvSpPr>
          <p:spPr bwMode="auto">
            <a:xfrm>
              <a:off x="4848" y="307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8" name="Rectangle 44"/>
            <p:cNvSpPr>
              <a:spLocks noChangeArrowheads="1"/>
            </p:cNvSpPr>
            <p:nvPr/>
          </p:nvSpPr>
          <p:spPr bwMode="auto">
            <a:xfrm>
              <a:off x="4848" y="3168"/>
              <a:ext cx="2112" cy="96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69" name="Rectangle 45"/>
            <p:cNvSpPr>
              <a:spLocks noChangeArrowheads="1"/>
            </p:cNvSpPr>
            <p:nvPr/>
          </p:nvSpPr>
          <p:spPr bwMode="auto">
            <a:xfrm>
              <a:off x="4848" y="326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0" name="Rectangle 46"/>
            <p:cNvSpPr>
              <a:spLocks noChangeArrowheads="1"/>
            </p:cNvSpPr>
            <p:nvPr/>
          </p:nvSpPr>
          <p:spPr bwMode="auto">
            <a:xfrm>
              <a:off x="4848" y="3360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1" name="Rectangle 47"/>
            <p:cNvSpPr>
              <a:spLocks noChangeArrowheads="1"/>
            </p:cNvSpPr>
            <p:nvPr/>
          </p:nvSpPr>
          <p:spPr bwMode="auto">
            <a:xfrm>
              <a:off x="4848" y="3456"/>
              <a:ext cx="2112" cy="96"/>
            </a:xfrm>
            <a:prstGeom prst="rect">
              <a:avLst/>
            </a:prstGeom>
            <a:solidFill>
              <a:srgbClr val="FF6600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2" name="Rectangle 48"/>
            <p:cNvSpPr>
              <a:spLocks noChangeArrowheads="1"/>
            </p:cNvSpPr>
            <p:nvPr/>
          </p:nvSpPr>
          <p:spPr bwMode="auto">
            <a:xfrm>
              <a:off x="4848" y="355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3" name="Rectangle 49"/>
            <p:cNvSpPr>
              <a:spLocks noChangeArrowheads="1"/>
            </p:cNvSpPr>
            <p:nvPr/>
          </p:nvSpPr>
          <p:spPr bwMode="auto">
            <a:xfrm>
              <a:off x="4848" y="3648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4" name="Rectangle 50"/>
            <p:cNvSpPr>
              <a:spLocks noChangeArrowheads="1"/>
            </p:cNvSpPr>
            <p:nvPr/>
          </p:nvSpPr>
          <p:spPr bwMode="auto">
            <a:xfrm>
              <a:off x="4848" y="3744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5" name="Rectangle 51"/>
            <p:cNvSpPr>
              <a:spLocks noChangeArrowheads="1"/>
            </p:cNvSpPr>
            <p:nvPr/>
          </p:nvSpPr>
          <p:spPr bwMode="auto">
            <a:xfrm>
              <a:off x="4848" y="3840"/>
              <a:ext cx="2112" cy="96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6" name="Rectangle 52"/>
            <p:cNvSpPr>
              <a:spLocks noChangeArrowheads="1"/>
            </p:cNvSpPr>
            <p:nvPr/>
          </p:nvSpPr>
          <p:spPr bwMode="auto">
            <a:xfrm>
              <a:off x="4848" y="1536"/>
              <a:ext cx="2112" cy="96"/>
            </a:xfrm>
            <a:prstGeom prst="rect">
              <a:avLst/>
            </a:prstGeom>
            <a:solidFill>
              <a:srgbClr val="FF6600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  <p:sp>
          <p:nvSpPr>
            <p:cNvPr id="2893877" name="Rectangle 53"/>
            <p:cNvSpPr>
              <a:spLocks noChangeArrowheads="1"/>
            </p:cNvSpPr>
            <p:nvPr/>
          </p:nvSpPr>
          <p:spPr bwMode="auto">
            <a:xfrm>
              <a:off x="4848" y="2112"/>
              <a:ext cx="2112" cy="96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700">
                <a:latin typeface="Comic Sans MS" pitchFamily="66" charset="0"/>
              </a:endParaRPr>
            </a:p>
          </p:txBody>
        </p:sp>
      </p:grpSp>
      <p:grpSp>
        <p:nvGrpSpPr>
          <p:cNvPr id="2893878" name="Group 54"/>
          <p:cNvGrpSpPr>
            <a:grpSpLocks/>
          </p:cNvGrpSpPr>
          <p:nvPr/>
        </p:nvGrpSpPr>
        <p:grpSpPr bwMode="auto">
          <a:xfrm>
            <a:off x="4549775" y="2017713"/>
            <a:ext cx="2095500" cy="3238500"/>
            <a:chOff x="4848" y="1536"/>
            <a:chExt cx="2112" cy="2448"/>
          </a:xfrm>
        </p:grpSpPr>
        <p:sp>
          <p:nvSpPr>
            <p:cNvPr id="2893879" name="Rectangle 55"/>
            <p:cNvSpPr>
              <a:spLocks noChangeArrowheads="1"/>
            </p:cNvSpPr>
            <p:nvPr/>
          </p:nvSpPr>
          <p:spPr bwMode="auto">
            <a:xfrm>
              <a:off x="4848" y="1536"/>
              <a:ext cx="2112" cy="432"/>
            </a:xfrm>
            <a:prstGeom prst="rect">
              <a:avLst/>
            </a:prstGeom>
            <a:solidFill>
              <a:srgbClr val="FF9900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latin typeface="Comic Sans MS" pitchFamily="66" charset="0"/>
                </a:rPr>
                <a:t>LRU-sets</a:t>
              </a:r>
            </a:p>
          </p:txBody>
        </p:sp>
        <p:sp>
          <p:nvSpPr>
            <p:cNvPr id="2893880" name="Rectangle 56"/>
            <p:cNvSpPr>
              <a:spLocks noChangeArrowheads="1"/>
            </p:cNvSpPr>
            <p:nvPr/>
          </p:nvSpPr>
          <p:spPr bwMode="auto">
            <a:xfrm>
              <a:off x="4848" y="2400"/>
              <a:ext cx="2112" cy="1584"/>
            </a:xfrm>
            <a:prstGeom prst="rect">
              <a:avLst/>
            </a:prstGeom>
            <a:solidFill>
              <a:srgbClr val="D5D4D6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solidFill>
                    <a:srgbClr val="003300"/>
                  </a:solidFill>
                  <a:latin typeface="Comic Sans MS" pitchFamily="66" charset="0"/>
                </a:rPr>
                <a:t>Follower Sets</a:t>
              </a:r>
            </a:p>
          </p:txBody>
        </p:sp>
        <p:sp>
          <p:nvSpPr>
            <p:cNvPr id="2893881" name="Rectangle 57"/>
            <p:cNvSpPr>
              <a:spLocks noChangeArrowheads="1"/>
            </p:cNvSpPr>
            <p:nvPr/>
          </p:nvSpPr>
          <p:spPr bwMode="auto">
            <a:xfrm>
              <a:off x="4848" y="1968"/>
              <a:ext cx="2112" cy="432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solidFill>
                    <a:srgbClr val="000000"/>
                  </a:solidFill>
                  <a:latin typeface="Comic Sans MS" pitchFamily="66" charset="0"/>
                </a:rPr>
                <a:t>BIP-sets</a:t>
              </a:r>
            </a:p>
          </p:txBody>
        </p:sp>
      </p:grpSp>
      <p:sp>
        <p:nvSpPr>
          <p:cNvPr id="2893882" name="AutoShape 58"/>
          <p:cNvSpPr>
            <a:spLocks noChangeArrowheads="1"/>
          </p:cNvSpPr>
          <p:nvPr/>
        </p:nvSpPr>
        <p:spPr bwMode="auto">
          <a:xfrm>
            <a:off x="6681788" y="1911350"/>
            <a:ext cx="2254250" cy="2436813"/>
          </a:xfrm>
          <a:prstGeom prst="roundRect">
            <a:avLst>
              <a:gd name="adj" fmla="val 16667"/>
            </a:avLst>
          </a:prstGeom>
          <a:solidFill>
            <a:srgbClr val="CC99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3884" name="Rectangle 60"/>
          <p:cNvSpPr>
            <a:spLocks noChangeArrowheads="1"/>
          </p:cNvSpPr>
          <p:nvPr/>
        </p:nvSpPr>
        <p:spPr bwMode="auto">
          <a:xfrm>
            <a:off x="269875" y="1355725"/>
            <a:ext cx="4340225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3065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350838" indent="-349250" defTabSz="1306513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itchFamily="34" charset="0"/>
              </a:defRPr>
            </a:lvl2pPr>
            <a:lvl3pPr marL="815975" indent="-461963" defTabSz="1306513">
              <a:spcBef>
                <a:spcPct val="20000"/>
              </a:spcBef>
              <a:buChar char="•"/>
              <a:defRPr>
                <a:solidFill>
                  <a:srgbClr val="56127A"/>
                </a:solidFill>
                <a:latin typeface="Verdana" pitchFamily="34" charset="0"/>
              </a:defRPr>
            </a:lvl3pPr>
            <a:lvl4pPr marL="1036638" indent="-217488" defTabSz="1306513">
              <a:spcBef>
                <a:spcPct val="20000"/>
              </a:spcBef>
              <a:buChar char="–"/>
              <a:defRPr>
                <a:solidFill>
                  <a:srgbClr val="56127A"/>
                </a:solidFill>
                <a:latin typeface="Verdana" pitchFamily="34" charset="0"/>
              </a:defRPr>
            </a:lvl4pPr>
            <a:lvl5pPr marL="1624013" indent="-585788" defTabSz="1306513">
              <a:spcBef>
                <a:spcPct val="20000"/>
              </a:spcBef>
              <a:buChar char="»"/>
              <a:defRPr>
                <a:solidFill>
                  <a:srgbClr val="56127A"/>
                </a:solidFill>
                <a:latin typeface="Verdana" pitchFamily="34" charset="0"/>
              </a:defRPr>
            </a:lvl5pPr>
            <a:lvl6pPr marL="2081213" indent="-585788" defTabSz="1306513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itchFamily="34" charset="0"/>
              </a:defRPr>
            </a:lvl6pPr>
            <a:lvl7pPr marL="2538413" indent="-585788" defTabSz="1306513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itchFamily="34" charset="0"/>
              </a:defRPr>
            </a:lvl7pPr>
            <a:lvl8pPr marL="2995613" indent="-585788" defTabSz="1306513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itchFamily="34" charset="0"/>
              </a:defRPr>
            </a:lvl8pPr>
            <a:lvl9pPr marL="3452813" indent="-585788" defTabSz="1306513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56127A"/>
                </a:solidFill>
                <a:latin typeface="Verdana" pitchFamily="34" charset="0"/>
              </a:defRPr>
            </a:lvl9pPr>
          </a:lstStyle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Divide the cache in three:</a:t>
            </a:r>
          </a:p>
          <a:p>
            <a:pPr lvl="3">
              <a:lnSpc>
                <a:spcPct val="90000"/>
              </a:lnSpc>
            </a:pPr>
            <a:r>
              <a:rPr lang="en-US" altLang="en-US" sz="2000">
                <a:solidFill>
                  <a:srgbClr val="F06100"/>
                </a:solidFill>
                <a:latin typeface="Comic Sans MS" pitchFamily="66" charset="0"/>
              </a:rPr>
              <a:t>Dedicated LRU sets</a:t>
            </a:r>
          </a:p>
          <a:p>
            <a:pPr lvl="3">
              <a:lnSpc>
                <a:spcPct val="90000"/>
              </a:lnSpc>
            </a:pPr>
            <a:r>
              <a:rPr lang="en-US" altLang="en-US" sz="2000">
                <a:solidFill>
                  <a:srgbClr val="00DC49"/>
                </a:solidFill>
                <a:latin typeface="Comic Sans MS" pitchFamily="66" charset="0"/>
              </a:rPr>
              <a:t>Dedicated BIP sets</a:t>
            </a: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3">
              <a:lnSpc>
                <a:spcPct val="90000"/>
              </a:lnSpc>
            </a:pPr>
            <a:r>
              <a:rPr lang="en-US" altLang="en-US" sz="2000">
                <a:solidFill>
                  <a:srgbClr val="4D4D4D"/>
                </a:solidFill>
                <a:latin typeface="Comic Sans MS" pitchFamily="66" charset="0"/>
              </a:rPr>
              <a:t>Follower sets (winner of LRU,BIP) 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en-US" sz="2000">
              <a:solidFill>
                <a:srgbClr val="4D4D4D"/>
              </a:solidFill>
              <a:latin typeface="Comic Sans MS" pitchFamily="66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omic Sans MS" pitchFamily="66" charset="0"/>
              </a:rPr>
              <a:t>n-bit saturating counter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misses to LRU-sets:</a:t>
            </a: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altLang="en-US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count</a:t>
            </a:r>
            <a:r>
              <a:rPr lang="en-US" altLang="en-US" sz="2000">
                <a:solidFill>
                  <a:srgbClr val="FF0000"/>
                </a:solidFill>
                <a:latin typeface="Comic Sans MS" pitchFamily="66" charset="0"/>
              </a:rPr>
              <a:t>er++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misses to BIP-set: </a:t>
            </a:r>
            <a:r>
              <a:rPr lang="en-US" altLang="en-US" sz="2000">
                <a:solidFill>
                  <a:srgbClr val="FF0000"/>
                </a:solidFill>
                <a:latin typeface="Comic Sans MS" pitchFamily="66" charset="0"/>
              </a:rPr>
              <a:t>counter--</a:t>
            </a: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en-US" sz="2000">
              <a:solidFill>
                <a:schemeClr val="tx1"/>
              </a:solidFill>
              <a:latin typeface="Comic Sans MS" pitchFamily="66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Counter decides policy for Follower sets:</a:t>
            </a:r>
          </a:p>
          <a:p>
            <a:pPr lvl="3">
              <a:lnSpc>
                <a:spcPct val="90000"/>
              </a:lnSpc>
            </a:pPr>
            <a:r>
              <a:rPr lang="en-US" altLang="en-US" sz="2000">
                <a:solidFill>
                  <a:srgbClr val="FF0000"/>
                </a:solidFill>
                <a:latin typeface="Comic Sans MS" pitchFamily="66" charset="0"/>
              </a:rPr>
              <a:t>MSB = 0</a:t>
            </a: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, Use LRU</a:t>
            </a:r>
          </a:p>
          <a:p>
            <a:pPr lvl="3">
              <a:lnSpc>
                <a:spcPct val="90000"/>
              </a:lnSpc>
            </a:pPr>
            <a:r>
              <a:rPr lang="en-US" altLang="en-US" sz="2000">
                <a:solidFill>
                  <a:srgbClr val="FF0000"/>
                </a:solidFill>
                <a:latin typeface="Comic Sans MS" pitchFamily="66" charset="0"/>
              </a:rPr>
              <a:t>MSB = 1</a:t>
            </a:r>
            <a:r>
              <a:rPr lang="en-US" altLang="en-US" sz="2000">
                <a:solidFill>
                  <a:schemeClr val="tx1"/>
                </a:solidFill>
                <a:latin typeface="Comic Sans MS" pitchFamily="66" charset="0"/>
              </a:rPr>
              <a:t>, Use BIP</a:t>
            </a:r>
          </a:p>
        </p:txBody>
      </p:sp>
      <p:sp>
        <p:nvSpPr>
          <p:cNvPr id="2893885" name="Rectangle 61"/>
          <p:cNvSpPr>
            <a:spLocks noChangeArrowheads="1"/>
          </p:cNvSpPr>
          <p:nvPr/>
        </p:nvSpPr>
        <p:spPr bwMode="auto">
          <a:xfrm>
            <a:off x="7772400" y="2349500"/>
            <a:ext cx="1095375" cy="381000"/>
          </a:xfrm>
          <a:prstGeom prst="rect">
            <a:avLst/>
          </a:prstGeom>
          <a:solidFill>
            <a:srgbClr val="FF0000"/>
          </a:solidFill>
          <a:ln w="508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008" tIns="32004" rIns="64008" bIns="32004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20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39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9604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2795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7367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1939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651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108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700">
                <a:latin typeface="Comic Sans MS" pitchFamily="66" charset="0"/>
              </a:rPr>
              <a:t>n-bit cntr</a:t>
            </a:r>
          </a:p>
        </p:txBody>
      </p:sp>
      <p:grpSp>
        <p:nvGrpSpPr>
          <p:cNvPr id="2893886" name="Group 62"/>
          <p:cNvGrpSpPr>
            <a:grpSpLocks/>
          </p:cNvGrpSpPr>
          <p:nvPr/>
        </p:nvGrpSpPr>
        <p:grpSpPr bwMode="auto">
          <a:xfrm>
            <a:off x="6648450" y="1914525"/>
            <a:ext cx="1095375" cy="1274763"/>
            <a:chOff x="6960" y="1447"/>
            <a:chExt cx="1104" cy="964"/>
          </a:xfrm>
        </p:grpSpPr>
        <p:sp>
          <p:nvSpPr>
            <p:cNvPr id="2893887" name="Line 63"/>
            <p:cNvSpPr>
              <a:spLocks noChangeShapeType="1"/>
            </p:cNvSpPr>
            <p:nvPr/>
          </p:nvSpPr>
          <p:spPr bwMode="auto">
            <a:xfrm>
              <a:off x="6960" y="1776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888" name="Oval 64"/>
            <p:cNvSpPr>
              <a:spLocks noChangeArrowheads="1"/>
            </p:cNvSpPr>
            <p:nvPr/>
          </p:nvSpPr>
          <p:spPr bwMode="auto">
            <a:xfrm>
              <a:off x="7536" y="1632"/>
              <a:ext cx="288" cy="240"/>
            </a:xfrm>
            <a:prstGeom prst="ellipse">
              <a:avLst/>
            </a:prstGeom>
            <a:solidFill>
              <a:srgbClr val="FF0000"/>
            </a:solidFill>
            <a:ln w="508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latin typeface="Comic Sans MS" pitchFamily="66" charset="0"/>
                </a:rPr>
                <a:t>+</a:t>
              </a:r>
            </a:p>
          </p:txBody>
        </p:sp>
        <p:sp>
          <p:nvSpPr>
            <p:cNvPr id="2893889" name="Text Box 65"/>
            <p:cNvSpPr txBox="1">
              <a:spLocks noChangeArrowheads="1"/>
            </p:cNvSpPr>
            <p:nvPr/>
          </p:nvSpPr>
          <p:spPr bwMode="auto">
            <a:xfrm>
              <a:off x="7002" y="1447"/>
              <a:ext cx="56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2893890" name="Line 66"/>
            <p:cNvSpPr>
              <a:spLocks noChangeShapeType="1"/>
            </p:cNvSpPr>
            <p:nvPr/>
          </p:nvSpPr>
          <p:spPr bwMode="auto">
            <a:xfrm>
              <a:off x="6960" y="2160"/>
              <a:ext cx="7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891" name="Oval 67"/>
            <p:cNvSpPr>
              <a:spLocks noChangeArrowheads="1"/>
            </p:cNvSpPr>
            <p:nvPr/>
          </p:nvSpPr>
          <p:spPr bwMode="auto">
            <a:xfrm>
              <a:off x="7536" y="2016"/>
              <a:ext cx="288" cy="240"/>
            </a:xfrm>
            <a:prstGeom prst="ellipse">
              <a:avLst/>
            </a:prstGeom>
            <a:solidFill>
              <a:srgbClr val="FF0000"/>
            </a:solidFill>
            <a:ln w="508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latin typeface="Comic Sans MS" pitchFamily="66" charset="0"/>
                </a:rPr>
                <a:t>–</a:t>
              </a:r>
            </a:p>
          </p:txBody>
        </p:sp>
        <p:sp>
          <p:nvSpPr>
            <p:cNvPr id="2893892" name="Text Box 68"/>
            <p:cNvSpPr txBox="1">
              <a:spLocks noChangeArrowheads="1"/>
            </p:cNvSpPr>
            <p:nvPr/>
          </p:nvSpPr>
          <p:spPr bwMode="auto">
            <a:xfrm>
              <a:off x="7002" y="2167"/>
              <a:ext cx="56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2893893" name="Line 69"/>
            <p:cNvSpPr>
              <a:spLocks noChangeShapeType="1"/>
            </p:cNvSpPr>
            <p:nvPr/>
          </p:nvSpPr>
          <p:spPr bwMode="auto">
            <a:xfrm>
              <a:off x="7824" y="1728"/>
              <a:ext cx="24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894" name="Line 70"/>
            <p:cNvSpPr>
              <a:spLocks noChangeShapeType="1"/>
            </p:cNvSpPr>
            <p:nvPr/>
          </p:nvSpPr>
          <p:spPr bwMode="auto">
            <a:xfrm flipV="1">
              <a:off x="7824" y="1920"/>
              <a:ext cx="24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93895" name="Group 71"/>
          <p:cNvGrpSpPr>
            <a:grpSpLocks/>
          </p:cNvGrpSpPr>
          <p:nvPr/>
        </p:nvGrpSpPr>
        <p:grpSpPr bwMode="auto">
          <a:xfrm>
            <a:off x="6707188" y="2724150"/>
            <a:ext cx="2287587" cy="2540000"/>
            <a:chOff x="7056" y="2064"/>
            <a:chExt cx="2306" cy="1920"/>
          </a:xfrm>
        </p:grpSpPr>
        <p:sp>
          <p:nvSpPr>
            <p:cNvPr id="2893896" name="Line 72"/>
            <p:cNvSpPr>
              <a:spLocks noChangeShapeType="1"/>
            </p:cNvSpPr>
            <p:nvPr/>
          </p:nvSpPr>
          <p:spPr bwMode="auto">
            <a:xfrm>
              <a:off x="8640" y="2064"/>
              <a:ext cx="0" cy="2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897" name="AutoShape 73"/>
            <p:cNvSpPr>
              <a:spLocks noChangeArrowheads="1"/>
            </p:cNvSpPr>
            <p:nvPr/>
          </p:nvSpPr>
          <p:spPr bwMode="auto">
            <a:xfrm>
              <a:off x="8064" y="2400"/>
              <a:ext cx="1056" cy="24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508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700">
                  <a:latin typeface="Comic Sans MS" pitchFamily="66" charset="0"/>
                </a:rPr>
                <a:t>MSB = 0?</a:t>
              </a:r>
            </a:p>
          </p:txBody>
        </p:sp>
        <p:sp>
          <p:nvSpPr>
            <p:cNvPr id="2893898" name="Text Box 74"/>
            <p:cNvSpPr txBox="1">
              <a:spLocks noChangeArrowheads="1"/>
            </p:cNvSpPr>
            <p:nvPr/>
          </p:nvSpPr>
          <p:spPr bwMode="auto">
            <a:xfrm>
              <a:off x="7843" y="2693"/>
              <a:ext cx="453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300">
                  <a:latin typeface="Comic Sans MS" pitchFamily="66" charset="0"/>
                </a:rPr>
                <a:t>YES</a:t>
              </a:r>
            </a:p>
          </p:txBody>
        </p:sp>
        <p:sp>
          <p:nvSpPr>
            <p:cNvPr id="2893899" name="Line 75"/>
            <p:cNvSpPr>
              <a:spLocks noChangeShapeType="1"/>
            </p:cNvSpPr>
            <p:nvPr/>
          </p:nvSpPr>
          <p:spPr bwMode="auto">
            <a:xfrm>
              <a:off x="8640" y="2688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900" name="Text Box 76"/>
            <p:cNvSpPr txBox="1">
              <a:spLocks noChangeArrowheads="1"/>
            </p:cNvSpPr>
            <p:nvPr/>
          </p:nvSpPr>
          <p:spPr bwMode="auto">
            <a:xfrm>
              <a:off x="8640" y="2688"/>
              <a:ext cx="384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4008" tIns="32004" rIns="64008" bIns="3200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300">
                  <a:latin typeface="Comic Sans MS" pitchFamily="66" charset="0"/>
                </a:rPr>
                <a:t>No</a:t>
              </a:r>
            </a:p>
          </p:txBody>
        </p:sp>
        <p:sp>
          <p:nvSpPr>
            <p:cNvPr id="2893901" name="Text Box 77"/>
            <p:cNvSpPr txBox="1">
              <a:spLocks noChangeArrowheads="1"/>
            </p:cNvSpPr>
            <p:nvPr/>
          </p:nvSpPr>
          <p:spPr bwMode="auto">
            <a:xfrm>
              <a:off x="7547" y="2885"/>
              <a:ext cx="842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300">
                  <a:latin typeface="Comic Sans MS" pitchFamily="66" charset="0"/>
                </a:rPr>
                <a:t>Use LRU </a:t>
              </a:r>
            </a:p>
          </p:txBody>
        </p:sp>
        <p:sp>
          <p:nvSpPr>
            <p:cNvPr id="2893902" name="Text Box 78"/>
            <p:cNvSpPr txBox="1">
              <a:spLocks noChangeArrowheads="1"/>
            </p:cNvSpPr>
            <p:nvPr/>
          </p:nvSpPr>
          <p:spPr bwMode="auto">
            <a:xfrm>
              <a:off x="8506" y="2894"/>
              <a:ext cx="856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4008" tIns="32004" rIns="64008" bIns="32004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20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3976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96043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279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736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193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651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108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300">
                  <a:latin typeface="Comic Sans MS" pitchFamily="66" charset="0"/>
                </a:rPr>
                <a:t>  Use BIP</a:t>
              </a:r>
            </a:p>
          </p:txBody>
        </p:sp>
        <p:sp>
          <p:nvSpPr>
            <p:cNvPr id="2893903" name="Line 79"/>
            <p:cNvSpPr>
              <a:spLocks noChangeShapeType="1"/>
            </p:cNvSpPr>
            <p:nvPr/>
          </p:nvSpPr>
          <p:spPr bwMode="auto">
            <a:xfrm>
              <a:off x="8304" y="2688"/>
              <a:ext cx="0" cy="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904" name="AutoShape 80"/>
            <p:cNvSpPr>
              <a:spLocks/>
            </p:cNvSpPr>
            <p:nvPr/>
          </p:nvSpPr>
          <p:spPr bwMode="auto">
            <a:xfrm>
              <a:off x="7056" y="2448"/>
              <a:ext cx="192" cy="1536"/>
            </a:xfrm>
            <a:prstGeom prst="rightBrace">
              <a:avLst>
                <a:gd name="adj1" fmla="val 66667"/>
                <a:gd name="adj2" fmla="val 83333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905" name="AutoShape 81"/>
            <p:cNvSpPr>
              <a:spLocks/>
            </p:cNvSpPr>
            <p:nvPr/>
          </p:nvSpPr>
          <p:spPr bwMode="auto">
            <a:xfrm rot="16200000" flipH="1">
              <a:off x="8448" y="3024"/>
              <a:ext cx="96" cy="576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906" name="Line 82"/>
            <p:cNvSpPr>
              <a:spLocks noChangeShapeType="1"/>
            </p:cNvSpPr>
            <p:nvPr/>
          </p:nvSpPr>
          <p:spPr bwMode="auto">
            <a:xfrm>
              <a:off x="7248" y="3744"/>
              <a:ext cx="12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3907" name="Line 83"/>
            <p:cNvSpPr>
              <a:spLocks noChangeShapeType="1"/>
            </p:cNvSpPr>
            <p:nvPr/>
          </p:nvSpPr>
          <p:spPr bwMode="auto">
            <a:xfrm>
              <a:off x="8496" y="3360"/>
              <a:ext cx="0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93908" name="Text Box 84"/>
          <p:cNvSpPr txBox="1">
            <a:spLocks noChangeArrowheads="1"/>
          </p:cNvSpPr>
          <p:nvPr/>
        </p:nvSpPr>
        <p:spPr bwMode="auto">
          <a:xfrm>
            <a:off x="4621213" y="5368925"/>
            <a:ext cx="3983037" cy="762000"/>
          </a:xfrm>
          <a:prstGeom prst="rect">
            <a:avLst/>
          </a:prstGeom>
          <a:solidFill>
            <a:srgbClr val="CC99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monitor </a:t>
            </a:r>
            <a:r>
              <a:rPr lang="en-US" altLang="en-US" sz="2400">
                <a:sym typeface="Wingdings" pitchFamily="2" charset="2"/>
              </a:rPr>
              <a:t> </a:t>
            </a:r>
            <a:r>
              <a:rPr lang="en-US" altLang="en-US" sz="2400"/>
              <a:t>choose </a:t>
            </a:r>
            <a:r>
              <a:rPr lang="en-US" altLang="en-US" sz="2400">
                <a:sym typeface="Wingdings" pitchFamily="2" charset="2"/>
              </a:rPr>
              <a:t></a:t>
            </a:r>
            <a:r>
              <a:rPr lang="en-US" altLang="en-US" sz="2400"/>
              <a:t> apply</a:t>
            </a:r>
          </a:p>
          <a:p>
            <a:pPr algn="ctr"/>
            <a:r>
              <a:rPr lang="en-US" altLang="en-US" sz="2000"/>
              <a:t> (using a single counter)</a:t>
            </a:r>
          </a:p>
        </p:txBody>
      </p:sp>
    </p:spTree>
    <p:extLst>
      <p:ext uri="{BB962C8B-B14F-4D97-AF65-F5344CB8AC3E}">
        <p14:creationId xmlns:p14="http://schemas.microsoft.com/office/powerpoint/2010/main" val="385929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3882" grpId="0" animBg="1"/>
      <p:bldP spid="2893885" grpId="0" animBg="1"/>
      <p:bldP spid="28939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Results for DIP</a:t>
            </a:r>
          </a:p>
        </p:txBody>
      </p:sp>
      <p:pic>
        <p:nvPicPr>
          <p:cNvPr id="2899983" name="Picture 15" descr="dip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1841500"/>
            <a:ext cx="7861300" cy="347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A704-8AE0-4752-A2FB-53F88F935AA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99975" name="Text Box 7"/>
          <p:cNvSpPr txBox="1">
            <a:spLocks noChangeArrowheads="1"/>
          </p:cNvSpPr>
          <p:nvPr/>
        </p:nvSpPr>
        <p:spPr bwMode="auto">
          <a:xfrm>
            <a:off x="1701800" y="5322888"/>
            <a:ext cx="5921375" cy="82232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DIP reduces average MPKI by 21% and requires &lt; two bytes storage overhead</a:t>
            </a:r>
          </a:p>
        </p:txBody>
      </p:sp>
      <p:grpSp>
        <p:nvGrpSpPr>
          <p:cNvPr id="2899985" name="Group 17"/>
          <p:cNvGrpSpPr>
            <a:grpSpLocks/>
          </p:cNvGrpSpPr>
          <p:nvPr/>
        </p:nvGrpSpPr>
        <p:grpSpPr bwMode="auto">
          <a:xfrm>
            <a:off x="4572000" y="1290638"/>
            <a:ext cx="2979738" cy="366712"/>
            <a:chOff x="2154" y="808"/>
            <a:chExt cx="1877" cy="231"/>
          </a:xfrm>
        </p:grpSpPr>
        <p:sp>
          <p:nvSpPr>
            <p:cNvPr id="2899978" name="Rectangle 10"/>
            <p:cNvSpPr>
              <a:spLocks noChangeArrowheads="1"/>
            </p:cNvSpPr>
            <p:nvPr/>
          </p:nvSpPr>
          <p:spPr bwMode="auto">
            <a:xfrm>
              <a:off x="2154" y="845"/>
              <a:ext cx="145" cy="1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979" name="Text Box 11"/>
            <p:cNvSpPr txBox="1">
              <a:spLocks noChangeArrowheads="1"/>
            </p:cNvSpPr>
            <p:nvPr/>
          </p:nvSpPr>
          <p:spPr bwMode="auto">
            <a:xfrm>
              <a:off x="2290" y="808"/>
              <a:ext cx="17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DIP (32 dedicated sets)</a:t>
              </a:r>
            </a:p>
          </p:txBody>
        </p:sp>
      </p:grpSp>
      <p:sp>
        <p:nvSpPr>
          <p:cNvPr id="2899980" name="Rectangle 12"/>
          <p:cNvSpPr>
            <a:spLocks noChangeArrowheads="1"/>
          </p:cNvSpPr>
          <p:nvPr/>
        </p:nvSpPr>
        <p:spPr bwMode="auto">
          <a:xfrm>
            <a:off x="2498725" y="1355725"/>
            <a:ext cx="230188" cy="23018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9981" name="Text Box 13"/>
          <p:cNvSpPr txBox="1">
            <a:spLocks noChangeArrowheads="1"/>
          </p:cNvSpPr>
          <p:nvPr/>
        </p:nvSpPr>
        <p:spPr bwMode="auto">
          <a:xfrm>
            <a:off x="2767013" y="1316038"/>
            <a:ext cx="573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BIP</a:t>
            </a:r>
          </a:p>
        </p:txBody>
      </p:sp>
      <p:sp>
        <p:nvSpPr>
          <p:cNvPr id="2899986" name="Text Box 18"/>
          <p:cNvSpPr txBox="1">
            <a:spLocks noChangeArrowheads="1"/>
          </p:cNvSpPr>
          <p:nvPr/>
        </p:nvSpPr>
        <p:spPr bwMode="auto">
          <a:xfrm rot="-5400000">
            <a:off x="-1281906" y="2950369"/>
            <a:ext cx="3201987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(%) Reduction in L2 MPKI</a:t>
            </a:r>
          </a:p>
        </p:txBody>
      </p:sp>
      <p:sp>
        <p:nvSpPr>
          <p:cNvPr id="2899987" name="Oval 19"/>
          <p:cNvSpPr>
            <a:spLocks noChangeArrowheads="1"/>
          </p:cNvSpPr>
          <p:nvPr/>
        </p:nvSpPr>
        <p:spPr bwMode="auto">
          <a:xfrm>
            <a:off x="3998913" y="2546350"/>
            <a:ext cx="542925" cy="1639888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9988" name="Oval 20"/>
          <p:cNvSpPr>
            <a:spLocks noChangeArrowheads="1"/>
          </p:cNvSpPr>
          <p:nvPr/>
        </p:nvSpPr>
        <p:spPr bwMode="auto">
          <a:xfrm>
            <a:off x="4873625" y="2622550"/>
            <a:ext cx="542925" cy="1639888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9989" name="Oval 21"/>
          <p:cNvSpPr>
            <a:spLocks noChangeArrowheads="1"/>
          </p:cNvSpPr>
          <p:nvPr/>
        </p:nvSpPr>
        <p:spPr bwMode="auto">
          <a:xfrm>
            <a:off x="6640513" y="2276475"/>
            <a:ext cx="542925" cy="1639888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9990" name="Oval 22"/>
          <p:cNvSpPr>
            <a:spLocks noChangeArrowheads="1"/>
          </p:cNvSpPr>
          <p:nvPr/>
        </p:nvSpPr>
        <p:spPr bwMode="auto">
          <a:xfrm>
            <a:off x="7165975" y="2571750"/>
            <a:ext cx="542925" cy="2305050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9991" name="Oval 23"/>
          <p:cNvSpPr>
            <a:spLocks noChangeArrowheads="1"/>
          </p:cNvSpPr>
          <p:nvPr/>
        </p:nvSpPr>
        <p:spPr bwMode="auto">
          <a:xfrm>
            <a:off x="3035300" y="2084388"/>
            <a:ext cx="542925" cy="1639887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9992" name="Oval 24"/>
          <p:cNvSpPr>
            <a:spLocks noChangeArrowheads="1"/>
          </p:cNvSpPr>
          <p:nvPr/>
        </p:nvSpPr>
        <p:spPr bwMode="auto">
          <a:xfrm>
            <a:off x="8067675" y="2046288"/>
            <a:ext cx="542925" cy="1639887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78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9975" grpId="0" animBg="1"/>
      <p:bldP spid="2899987" grpId="0" animBg="1"/>
      <p:bldP spid="2899987" grpId="1" animBg="1"/>
      <p:bldP spid="2899988" grpId="0" animBg="1"/>
      <p:bldP spid="2899988" grpId="1" animBg="1"/>
      <p:bldP spid="2899989" grpId="0" animBg="1"/>
      <p:bldP spid="2899989" grpId="1" animBg="1"/>
      <p:bldP spid="2899990" grpId="0" animBg="1"/>
      <p:bldP spid="2899990" grpId="1" animBg="1"/>
      <p:bldP spid="2899991" grpId="0" animBg="1"/>
      <p:bldP spid="2899991" grpId="1" animBg="1"/>
      <p:bldP spid="28999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Dead on Arrival (DoA) Lines</a:t>
            </a:r>
          </a:p>
        </p:txBody>
      </p:sp>
      <p:pic>
        <p:nvPicPr>
          <p:cNvPr id="2867208" name="Picture 8" descr="do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305050"/>
            <a:ext cx="7886700" cy="255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209" name="Text Box 9"/>
          <p:cNvSpPr txBox="1">
            <a:spLocks noChangeArrowheads="1"/>
          </p:cNvSpPr>
          <p:nvPr/>
        </p:nvSpPr>
        <p:spPr bwMode="auto">
          <a:xfrm>
            <a:off x="461963" y="1431925"/>
            <a:ext cx="825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 DoA Lines: Lines unused between insertion and eviction</a:t>
            </a:r>
          </a:p>
        </p:txBody>
      </p:sp>
      <p:sp>
        <p:nvSpPr>
          <p:cNvPr id="2867210" name="Rectangle 10"/>
          <p:cNvSpPr>
            <a:spLocks noChangeArrowheads="1"/>
          </p:cNvSpPr>
          <p:nvPr/>
        </p:nvSpPr>
        <p:spPr bwMode="auto">
          <a:xfrm>
            <a:off x="922338" y="5214938"/>
            <a:ext cx="7334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US" altLang="en-US" sz="2400"/>
              <a:t>For the 1MB 16-way L2, 60% of lines are DoA </a:t>
            </a:r>
          </a:p>
          <a:p>
            <a:pPr lvl="1" algn="ctr"/>
            <a:r>
              <a:rPr lang="en-US" altLang="en-US" sz="2400">
                <a:solidFill>
                  <a:srgbClr val="CC0000"/>
                </a:solidFill>
                <a:sym typeface="Wingdings" pitchFamily="2" charset="2"/>
              </a:rPr>
              <a:t> </a:t>
            </a:r>
            <a:r>
              <a:rPr lang="en-US" altLang="en-US" sz="2400">
                <a:solidFill>
                  <a:srgbClr val="CC0000"/>
                </a:solidFill>
              </a:rPr>
              <a:t>Ineffective use of cache space</a:t>
            </a:r>
          </a:p>
        </p:txBody>
      </p:sp>
      <p:sp>
        <p:nvSpPr>
          <p:cNvPr id="2867212" name="Rectangle 12"/>
          <p:cNvSpPr>
            <a:spLocks noChangeArrowheads="1"/>
          </p:cNvSpPr>
          <p:nvPr/>
        </p:nvSpPr>
        <p:spPr bwMode="auto">
          <a:xfrm>
            <a:off x="44450" y="2162175"/>
            <a:ext cx="501650" cy="2073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211" name="Text Box 11"/>
          <p:cNvSpPr txBox="1">
            <a:spLocks noChangeArrowheads="1"/>
          </p:cNvSpPr>
          <p:nvPr/>
        </p:nvSpPr>
        <p:spPr bwMode="auto">
          <a:xfrm flipV="1">
            <a:off x="147638" y="2162175"/>
            <a:ext cx="458787" cy="197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 (%) DoA Lines</a:t>
            </a:r>
          </a:p>
        </p:txBody>
      </p:sp>
      <p:sp>
        <p:nvSpPr>
          <p:cNvPr id="2867213" name="Oval 13"/>
          <p:cNvSpPr>
            <a:spLocks noChangeArrowheads="1"/>
          </p:cNvSpPr>
          <p:nvPr/>
        </p:nvSpPr>
        <p:spPr bwMode="auto">
          <a:xfrm>
            <a:off x="8001000" y="2590800"/>
            <a:ext cx="669925" cy="2265363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74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Set &gt; Cache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M;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LARGE_N;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x 10;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143000" y="2057400"/>
            <a:ext cx="1676400" cy="18288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Cac</a:t>
            </a:r>
            <a:r>
              <a:rPr lang="en-US" dirty="0" smtClean="0"/>
              <a:t>he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2057400"/>
            <a:ext cx="1676400" cy="4343400"/>
          </a:xfrm>
          <a:prstGeom prst="rect">
            <a:avLst/>
          </a:prstGeom>
          <a:solidFill>
            <a:srgbClr val="FFCC99">
              <a:alpha val="25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a[]</a:t>
            </a:r>
          </a:p>
        </p:txBody>
      </p:sp>
    </p:spTree>
    <p:extLst>
      <p:ext uri="{BB962C8B-B14F-4D97-AF65-F5344CB8AC3E}">
        <p14:creationId xmlns:p14="http://schemas.microsoft.com/office/powerpoint/2010/main" val="46675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Why DoA Lines 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C4E-3BE7-4B4A-8A16-76F6056E7E1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884613" name="Text Box 5"/>
          <p:cNvSpPr txBox="1">
            <a:spLocks noChangeArrowheads="1"/>
          </p:cNvSpPr>
          <p:nvPr/>
        </p:nvSpPr>
        <p:spPr bwMode="auto">
          <a:xfrm>
            <a:off x="385763" y="1273175"/>
            <a:ext cx="83343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/>
              <a:t> Streaming data </a:t>
            </a:r>
            <a:r>
              <a:rPr lang="en-US" altLang="en-US" sz="2400">
                <a:sym typeface="Wingdings" pitchFamily="2" charset="2"/>
              </a:rPr>
              <a:t> Never reused. L2 caches don’t help.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en-US" sz="2400">
                <a:sym typeface="Wingdings" pitchFamily="2" charset="2"/>
              </a:rPr>
              <a:t> Working set of application greater than cache size</a:t>
            </a:r>
            <a:endParaRPr lang="en-US" altLang="en-US" sz="2400"/>
          </a:p>
        </p:txBody>
      </p:sp>
      <p:sp>
        <p:nvSpPr>
          <p:cNvPr id="2884620" name="Text Box 12"/>
          <p:cNvSpPr txBox="1">
            <a:spLocks noChangeArrowheads="1"/>
          </p:cNvSpPr>
          <p:nvPr/>
        </p:nvSpPr>
        <p:spPr bwMode="auto">
          <a:xfrm>
            <a:off x="261938" y="5673725"/>
            <a:ext cx="8602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Soln:</a:t>
            </a:r>
            <a:r>
              <a:rPr lang="en-US" altLang="en-US" sz="2400"/>
              <a:t> if working set &gt; cache size, retain some working set</a:t>
            </a:r>
          </a:p>
        </p:txBody>
      </p:sp>
      <p:grpSp>
        <p:nvGrpSpPr>
          <p:cNvPr id="2884625" name="Group 17"/>
          <p:cNvGrpSpPr>
            <a:grpSpLocks/>
          </p:cNvGrpSpPr>
          <p:nvPr/>
        </p:nvGrpSpPr>
        <p:grpSpPr bwMode="auto">
          <a:xfrm>
            <a:off x="1014413" y="2244725"/>
            <a:ext cx="3314700" cy="3421063"/>
            <a:chOff x="647" y="1382"/>
            <a:chExt cx="2088" cy="2155"/>
          </a:xfrm>
        </p:grpSpPr>
        <p:pic>
          <p:nvPicPr>
            <p:cNvPr id="2884614" name="Picture 6" descr="ar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" y="1382"/>
              <a:ext cx="2008" cy="2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884618" name="Rectangle 10"/>
            <p:cNvSpPr>
              <a:spLocks noChangeArrowheads="1"/>
            </p:cNvSpPr>
            <p:nvPr/>
          </p:nvSpPr>
          <p:spPr bwMode="auto">
            <a:xfrm>
              <a:off x="2106" y="1628"/>
              <a:ext cx="435" cy="24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/>
                <a:t>art</a:t>
              </a:r>
            </a:p>
          </p:txBody>
        </p:sp>
        <p:sp>
          <p:nvSpPr>
            <p:cNvPr id="2884621" name="Text Box 13"/>
            <p:cNvSpPr txBox="1">
              <a:spLocks noChangeArrowheads="1"/>
            </p:cNvSpPr>
            <p:nvPr/>
          </p:nvSpPr>
          <p:spPr bwMode="auto">
            <a:xfrm rot="-5400000">
              <a:off x="-206" y="2288"/>
              <a:ext cx="1917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Misses per 1000 instructions</a:t>
              </a:r>
            </a:p>
          </p:txBody>
        </p:sp>
        <p:sp>
          <p:nvSpPr>
            <p:cNvPr id="2884623" name="Text Box 15"/>
            <p:cNvSpPr txBox="1">
              <a:spLocks noChangeArrowheads="1"/>
            </p:cNvSpPr>
            <p:nvPr/>
          </p:nvSpPr>
          <p:spPr bwMode="auto">
            <a:xfrm>
              <a:off x="1240" y="3325"/>
              <a:ext cx="1182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Cache size in MB</a:t>
              </a:r>
            </a:p>
          </p:txBody>
        </p:sp>
      </p:grpSp>
      <p:grpSp>
        <p:nvGrpSpPr>
          <p:cNvPr id="2884626" name="Group 18"/>
          <p:cNvGrpSpPr>
            <a:grpSpLocks/>
          </p:cNvGrpSpPr>
          <p:nvPr/>
        </p:nvGrpSpPr>
        <p:grpSpPr bwMode="auto">
          <a:xfrm>
            <a:off x="4451350" y="2266950"/>
            <a:ext cx="3322638" cy="3382963"/>
            <a:chOff x="2804" y="1396"/>
            <a:chExt cx="2093" cy="2131"/>
          </a:xfrm>
        </p:grpSpPr>
        <p:pic>
          <p:nvPicPr>
            <p:cNvPr id="2884616" name="Picture 8" descr="mc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396"/>
              <a:ext cx="2017" cy="2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884619" name="Rectangle 11"/>
            <p:cNvSpPr>
              <a:spLocks noChangeArrowheads="1"/>
            </p:cNvSpPr>
            <p:nvPr/>
          </p:nvSpPr>
          <p:spPr bwMode="auto">
            <a:xfrm>
              <a:off x="4356" y="1676"/>
              <a:ext cx="435" cy="24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/>
                <a:t>mcf</a:t>
              </a:r>
            </a:p>
          </p:txBody>
        </p:sp>
        <p:sp>
          <p:nvSpPr>
            <p:cNvPr id="2884622" name="Text Box 14"/>
            <p:cNvSpPr txBox="1">
              <a:spLocks noChangeArrowheads="1"/>
            </p:cNvSpPr>
            <p:nvPr/>
          </p:nvSpPr>
          <p:spPr bwMode="auto">
            <a:xfrm rot="-5400000">
              <a:off x="1951" y="2314"/>
              <a:ext cx="1917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Misses per 1000 instructions</a:t>
              </a:r>
            </a:p>
          </p:txBody>
        </p:sp>
        <p:sp>
          <p:nvSpPr>
            <p:cNvPr id="2884624" name="Text Box 16"/>
            <p:cNvSpPr txBox="1">
              <a:spLocks noChangeArrowheads="1"/>
            </p:cNvSpPr>
            <p:nvPr/>
          </p:nvSpPr>
          <p:spPr bwMode="auto">
            <a:xfrm>
              <a:off x="3456" y="3315"/>
              <a:ext cx="1182" cy="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 b="1"/>
                <a:t>Cache size in MB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007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46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Set &gt; Cache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M;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LARGE_N;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x 10;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143000" y="2057400"/>
            <a:ext cx="1676400" cy="18288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Cac</a:t>
            </a:r>
            <a:r>
              <a:rPr lang="en-US" dirty="0" smtClean="0"/>
              <a:t>he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2057400"/>
            <a:ext cx="1676400" cy="4343400"/>
          </a:xfrm>
          <a:prstGeom prst="rect">
            <a:avLst/>
          </a:prstGeom>
          <a:solidFill>
            <a:srgbClr val="FFCC99">
              <a:alpha val="25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a[]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2057400"/>
            <a:ext cx="1676400" cy="1828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Keep this in the cache</a:t>
            </a:r>
          </a:p>
        </p:txBody>
      </p:sp>
    </p:spTree>
    <p:extLst>
      <p:ext uri="{BB962C8B-B14F-4D97-AF65-F5344CB8AC3E}">
        <p14:creationId xmlns:p14="http://schemas.microsoft.com/office/powerpoint/2010/main" val="29840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Cache Insertion 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632E9-C19A-45FA-9A09-DE869D60908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82566" name="Text Box 6"/>
          <p:cNvSpPr txBox="1">
            <a:spLocks noChangeArrowheads="1"/>
          </p:cNvSpPr>
          <p:nvPr/>
        </p:nvSpPr>
        <p:spPr bwMode="auto">
          <a:xfrm>
            <a:off x="541338" y="5057775"/>
            <a:ext cx="8104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Simple changes to insertion policy can greatly improve cache performance for memory-intensive workloads</a:t>
            </a:r>
          </a:p>
        </p:txBody>
      </p:sp>
      <p:sp>
        <p:nvSpPr>
          <p:cNvPr id="2882567" name="Text Box 7"/>
          <p:cNvSpPr txBox="1">
            <a:spLocks noChangeArrowheads="1"/>
          </p:cNvSpPr>
          <p:nvPr/>
        </p:nvSpPr>
        <p:spPr bwMode="auto">
          <a:xfrm>
            <a:off x="577850" y="1565275"/>
            <a:ext cx="787241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Two components of cache replacement: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rgbClr val="CC0000"/>
                </a:solidFill>
                <a:latin typeface="Comic Sans MS" pitchFamily="66" charset="0"/>
              </a:rPr>
              <a:t>Victim Selection:</a:t>
            </a:r>
            <a:r>
              <a:rPr lang="en-US" altLang="en-US">
                <a:latin typeface="Comic Sans MS" pitchFamily="66" charset="0"/>
              </a:rPr>
              <a:t>  </a:t>
            </a:r>
            <a:br>
              <a:rPr lang="en-US" altLang="en-US">
                <a:latin typeface="Comic Sans MS" pitchFamily="66" charset="0"/>
              </a:rPr>
            </a:br>
            <a:r>
              <a:rPr lang="en-US" altLang="en-US">
                <a:latin typeface="Comic Sans MS" pitchFamily="66" charset="0"/>
              </a:rPr>
              <a:t>Which line to replace for incoming line? </a:t>
            </a:r>
            <a:br>
              <a:rPr lang="en-US" altLang="en-US">
                <a:latin typeface="Comic Sans MS" pitchFamily="66" charset="0"/>
              </a:rPr>
            </a:br>
            <a:r>
              <a:rPr lang="en-US" altLang="en-US">
                <a:latin typeface="Comic Sans MS" pitchFamily="66" charset="0"/>
              </a:rPr>
              <a:t>(E.g. LRU, Random, FIFO, LFU)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>
                <a:solidFill>
                  <a:srgbClr val="CC0000"/>
                </a:solidFill>
                <a:latin typeface="Comic Sans MS" pitchFamily="66" charset="0"/>
              </a:rPr>
              <a:t>Insertion Policy:</a:t>
            </a:r>
            <a:r>
              <a:rPr lang="en-US" altLang="en-US">
                <a:latin typeface="Comic Sans MS" pitchFamily="66" charset="0"/>
              </a:rPr>
              <a:t> </a:t>
            </a:r>
            <a:br>
              <a:rPr lang="en-US" altLang="en-US">
                <a:latin typeface="Comic Sans MS" pitchFamily="66" charset="0"/>
              </a:rPr>
            </a:br>
            <a:r>
              <a:rPr lang="en-US" altLang="en-US">
                <a:latin typeface="Comic Sans MS" pitchFamily="66" charset="0"/>
              </a:rPr>
              <a:t>Where is incoming line placed in replacement list? (E.g. insert incoming line at MRU position) </a:t>
            </a:r>
          </a:p>
        </p:txBody>
      </p:sp>
    </p:spTree>
    <p:extLst>
      <p:ext uri="{BB962C8B-B14F-4D97-AF65-F5344CB8AC3E}">
        <p14:creationId xmlns:p14="http://schemas.microsoft.com/office/powerpoint/2010/main" val="2555891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itchFamily="66" charset="0"/>
              </a:rPr>
              <a:t>LRU-Insertion Policy (LIP)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BD1C-8F6C-4606-861B-4BBCF430D79B}" type="slidenum">
              <a:rPr lang="en-US" altLang="en-US"/>
              <a:pPr/>
              <a:t>7</a:t>
            </a:fld>
            <a:endParaRPr lang="en-US" altLang="en-US"/>
          </a:p>
        </p:txBody>
      </p:sp>
      <p:grpSp>
        <p:nvGrpSpPr>
          <p:cNvPr id="2886720" name="Group 64"/>
          <p:cNvGrpSpPr>
            <a:grpSpLocks/>
          </p:cNvGrpSpPr>
          <p:nvPr/>
        </p:nvGrpSpPr>
        <p:grpSpPr bwMode="auto">
          <a:xfrm>
            <a:off x="1482725" y="1371600"/>
            <a:ext cx="6184900" cy="776288"/>
            <a:chOff x="5080" y="663"/>
            <a:chExt cx="3896" cy="489"/>
          </a:xfrm>
        </p:grpSpPr>
        <p:sp>
          <p:nvSpPr>
            <p:cNvPr id="2886721" name="Rectangle 65"/>
            <p:cNvSpPr>
              <a:spLocks noChangeArrowheads="1"/>
            </p:cNvSpPr>
            <p:nvPr/>
          </p:nvSpPr>
          <p:spPr bwMode="auto">
            <a:xfrm>
              <a:off x="513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2886722" name="Rectangle 66"/>
            <p:cNvSpPr>
              <a:spLocks noChangeArrowheads="1"/>
            </p:cNvSpPr>
            <p:nvPr/>
          </p:nvSpPr>
          <p:spPr bwMode="auto">
            <a:xfrm>
              <a:off x="561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b</a:t>
              </a:r>
            </a:p>
          </p:txBody>
        </p:sp>
        <p:sp>
          <p:nvSpPr>
            <p:cNvPr id="2886723" name="Rectangle 67"/>
            <p:cNvSpPr>
              <a:spLocks noChangeArrowheads="1"/>
            </p:cNvSpPr>
            <p:nvPr/>
          </p:nvSpPr>
          <p:spPr bwMode="auto">
            <a:xfrm>
              <a:off x="609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c</a:t>
              </a:r>
            </a:p>
          </p:txBody>
        </p:sp>
        <p:sp>
          <p:nvSpPr>
            <p:cNvPr id="2886724" name="Rectangle 68"/>
            <p:cNvSpPr>
              <a:spLocks noChangeArrowheads="1"/>
            </p:cNvSpPr>
            <p:nvPr/>
          </p:nvSpPr>
          <p:spPr bwMode="auto">
            <a:xfrm>
              <a:off x="657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d</a:t>
              </a:r>
            </a:p>
          </p:txBody>
        </p:sp>
        <p:sp>
          <p:nvSpPr>
            <p:cNvPr id="2886725" name="Rectangle 69"/>
            <p:cNvSpPr>
              <a:spLocks noChangeArrowheads="1"/>
            </p:cNvSpPr>
            <p:nvPr/>
          </p:nvSpPr>
          <p:spPr bwMode="auto">
            <a:xfrm>
              <a:off x="705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2886726" name="Rectangle 70"/>
            <p:cNvSpPr>
              <a:spLocks noChangeArrowheads="1"/>
            </p:cNvSpPr>
            <p:nvPr/>
          </p:nvSpPr>
          <p:spPr bwMode="auto">
            <a:xfrm>
              <a:off x="753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f</a:t>
              </a:r>
            </a:p>
          </p:txBody>
        </p:sp>
        <p:sp>
          <p:nvSpPr>
            <p:cNvPr id="2886727" name="Rectangle 71"/>
            <p:cNvSpPr>
              <a:spLocks noChangeArrowheads="1"/>
            </p:cNvSpPr>
            <p:nvPr/>
          </p:nvSpPr>
          <p:spPr bwMode="auto">
            <a:xfrm>
              <a:off x="801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g</a:t>
              </a:r>
            </a:p>
          </p:txBody>
        </p:sp>
        <p:sp>
          <p:nvSpPr>
            <p:cNvPr id="2886728" name="Rectangle 72"/>
            <p:cNvSpPr>
              <a:spLocks noChangeArrowheads="1"/>
            </p:cNvSpPr>
            <p:nvPr/>
          </p:nvSpPr>
          <p:spPr bwMode="auto">
            <a:xfrm>
              <a:off x="8496" y="91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h</a:t>
              </a:r>
            </a:p>
          </p:txBody>
        </p:sp>
        <p:sp>
          <p:nvSpPr>
            <p:cNvPr id="2886729" name="Line 73"/>
            <p:cNvSpPr>
              <a:spLocks noChangeShapeType="1"/>
            </p:cNvSpPr>
            <p:nvPr/>
          </p:nvSpPr>
          <p:spPr bwMode="auto">
            <a:xfrm>
              <a:off x="547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0" name="Line 74"/>
            <p:cNvSpPr>
              <a:spLocks noChangeShapeType="1"/>
            </p:cNvSpPr>
            <p:nvPr/>
          </p:nvSpPr>
          <p:spPr bwMode="auto">
            <a:xfrm>
              <a:off x="595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1" name="Line 75"/>
            <p:cNvSpPr>
              <a:spLocks noChangeShapeType="1"/>
            </p:cNvSpPr>
            <p:nvPr/>
          </p:nvSpPr>
          <p:spPr bwMode="auto">
            <a:xfrm>
              <a:off x="643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2" name="Line 76"/>
            <p:cNvSpPr>
              <a:spLocks noChangeShapeType="1"/>
            </p:cNvSpPr>
            <p:nvPr/>
          </p:nvSpPr>
          <p:spPr bwMode="auto">
            <a:xfrm>
              <a:off x="691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3" name="Line 77"/>
            <p:cNvSpPr>
              <a:spLocks noChangeShapeType="1"/>
            </p:cNvSpPr>
            <p:nvPr/>
          </p:nvSpPr>
          <p:spPr bwMode="auto">
            <a:xfrm>
              <a:off x="739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4" name="Line 78"/>
            <p:cNvSpPr>
              <a:spLocks noChangeShapeType="1"/>
            </p:cNvSpPr>
            <p:nvPr/>
          </p:nvSpPr>
          <p:spPr bwMode="auto">
            <a:xfrm>
              <a:off x="787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5" name="Line 79"/>
            <p:cNvSpPr>
              <a:spLocks noChangeShapeType="1"/>
            </p:cNvSpPr>
            <p:nvPr/>
          </p:nvSpPr>
          <p:spPr bwMode="auto">
            <a:xfrm>
              <a:off x="835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6" name="Line 80"/>
            <p:cNvSpPr>
              <a:spLocks noChangeShapeType="1"/>
            </p:cNvSpPr>
            <p:nvPr/>
          </p:nvSpPr>
          <p:spPr bwMode="auto">
            <a:xfrm>
              <a:off x="8832" y="100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37" name="Text Box 81"/>
            <p:cNvSpPr txBox="1">
              <a:spLocks noChangeArrowheads="1"/>
            </p:cNvSpPr>
            <p:nvPr/>
          </p:nvSpPr>
          <p:spPr bwMode="auto">
            <a:xfrm>
              <a:off x="5080" y="663"/>
              <a:ext cx="4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0">
                  <a:latin typeface="Comic Sans MS" pitchFamily="66" charset="0"/>
                </a:rPr>
                <a:t>MRU</a:t>
              </a:r>
            </a:p>
          </p:txBody>
        </p:sp>
        <p:sp>
          <p:nvSpPr>
            <p:cNvPr id="2886738" name="Text Box 82"/>
            <p:cNvSpPr txBox="1">
              <a:spLocks noChangeArrowheads="1"/>
            </p:cNvSpPr>
            <p:nvPr/>
          </p:nvSpPr>
          <p:spPr bwMode="auto">
            <a:xfrm>
              <a:off x="8419" y="663"/>
              <a:ext cx="4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0">
                  <a:latin typeface="Comic Sans MS" pitchFamily="66" charset="0"/>
                </a:rPr>
                <a:t>LRU</a:t>
              </a:r>
            </a:p>
          </p:txBody>
        </p:sp>
      </p:grpSp>
      <p:grpSp>
        <p:nvGrpSpPr>
          <p:cNvPr id="2886739" name="Group 83"/>
          <p:cNvGrpSpPr>
            <a:grpSpLocks/>
          </p:cNvGrpSpPr>
          <p:nvPr/>
        </p:nvGrpSpPr>
        <p:grpSpPr bwMode="auto">
          <a:xfrm>
            <a:off x="1576388" y="2408238"/>
            <a:ext cx="6096000" cy="928687"/>
            <a:chOff x="5136" y="1287"/>
            <a:chExt cx="3840" cy="585"/>
          </a:xfrm>
        </p:grpSpPr>
        <p:sp>
          <p:nvSpPr>
            <p:cNvPr id="2886740" name="Rectangle 84"/>
            <p:cNvSpPr>
              <a:spLocks noChangeArrowheads="1"/>
            </p:cNvSpPr>
            <p:nvPr/>
          </p:nvSpPr>
          <p:spPr bwMode="auto">
            <a:xfrm>
              <a:off x="5136" y="1632"/>
              <a:ext cx="336" cy="240"/>
            </a:xfrm>
            <a:prstGeom prst="rect">
              <a:avLst/>
            </a:prstGeom>
            <a:solidFill>
              <a:srgbClr val="FF99FF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3300"/>
                  </a:solidFill>
                  <a:latin typeface="Comic Sans MS" pitchFamily="66" charset="0"/>
                </a:rPr>
                <a:t>i</a:t>
              </a:r>
            </a:p>
          </p:txBody>
        </p:sp>
        <p:sp>
          <p:nvSpPr>
            <p:cNvPr id="2886741" name="Rectangle 85"/>
            <p:cNvSpPr>
              <a:spLocks noChangeArrowheads="1"/>
            </p:cNvSpPr>
            <p:nvPr/>
          </p:nvSpPr>
          <p:spPr bwMode="auto">
            <a:xfrm>
              <a:off x="5616" y="163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2886742" name="Rectangle 86"/>
            <p:cNvSpPr>
              <a:spLocks noChangeArrowheads="1"/>
            </p:cNvSpPr>
            <p:nvPr/>
          </p:nvSpPr>
          <p:spPr bwMode="auto">
            <a:xfrm>
              <a:off x="6096" y="163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b</a:t>
              </a:r>
            </a:p>
          </p:txBody>
        </p:sp>
        <p:sp>
          <p:nvSpPr>
            <p:cNvPr id="2886743" name="Rectangle 87"/>
            <p:cNvSpPr>
              <a:spLocks noChangeArrowheads="1"/>
            </p:cNvSpPr>
            <p:nvPr/>
          </p:nvSpPr>
          <p:spPr bwMode="auto">
            <a:xfrm>
              <a:off x="6576" y="163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c</a:t>
              </a:r>
            </a:p>
          </p:txBody>
        </p:sp>
        <p:sp>
          <p:nvSpPr>
            <p:cNvPr id="2886744" name="Rectangle 88"/>
            <p:cNvSpPr>
              <a:spLocks noChangeArrowheads="1"/>
            </p:cNvSpPr>
            <p:nvPr/>
          </p:nvSpPr>
          <p:spPr bwMode="auto">
            <a:xfrm>
              <a:off x="7056" y="163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d</a:t>
              </a:r>
            </a:p>
          </p:txBody>
        </p:sp>
        <p:sp>
          <p:nvSpPr>
            <p:cNvPr id="2886745" name="Rectangle 89"/>
            <p:cNvSpPr>
              <a:spLocks noChangeArrowheads="1"/>
            </p:cNvSpPr>
            <p:nvPr/>
          </p:nvSpPr>
          <p:spPr bwMode="auto">
            <a:xfrm>
              <a:off x="7536" y="163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2886746" name="Rectangle 90"/>
            <p:cNvSpPr>
              <a:spLocks noChangeArrowheads="1"/>
            </p:cNvSpPr>
            <p:nvPr/>
          </p:nvSpPr>
          <p:spPr bwMode="auto">
            <a:xfrm>
              <a:off x="8016" y="163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f</a:t>
              </a:r>
            </a:p>
          </p:txBody>
        </p:sp>
        <p:sp>
          <p:nvSpPr>
            <p:cNvPr id="2886747" name="Rectangle 91"/>
            <p:cNvSpPr>
              <a:spLocks noChangeArrowheads="1"/>
            </p:cNvSpPr>
            <p:nvPr/>
          </p:nvSpPr>
          <p:spPr bwMode="auto">
            <a:xfrm>
              <a:off x="8496" y="163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g</a:t>
              </a:r>
            </a:p>
          </p:txBody>
        </p:sp>
        <p:sp>
          <p:nvSpPr>
            <p:cNvPr id="2886748" name="Line 92"/>
            <p:cNvSpPr>
              <a:spLocks noChangeShapeType="1"/>
            </p:cNvSpPr>
            <p:nvPr/>
          </p:nvSpPr>
          <p:spPr bwMode="auto">
            <a:xfrm>
              <a:off x="547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49" name="Line 93"/>
            <p:cNvSpPr>
              <a:spLocks noChangeShapeType="1"/>
            </p:cNvSpPr>
            <p:nvPr/>
          </p:nvSpPr>
          <p:spPr bwMode="auto">
            <a:xfrm>
              <a:off x="595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50" name="Line 94"/>
            <p:cNvSpPr>
              <a:spLocks noChangeShapeType="1"/>
            </p:cNvSpPr>
            <p:nvPr/>
          </p:nvSpPr>
          <p:spPr bwMode="auto">
            <a:xfrm>
              <a:off x="643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51" name="Line 95"/>
            <p:cNvSpPr>
              <a:spLocks noChangeShapeType="1"/>
            </p:cNvSpPr>
            <p:nvPr/>
          </p:nvSpPr>
          <p:spPr bwMode="auto">
            <a:xfrm>
              <a:off x="691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52" name="Line 96"/>
            <p:cNvSpPr>
              <a:spLocks noChangeShapeType="1"/>
            </p:cNvSpPr>
            <p:nvPr/>
          </p:nvSpPr>
          <p:spPr bwMode="auto">
            <a:xfrm>
              <a:off x="739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53" name="Line 97"/>
            <p:cNvSpPr>
              <a:spLocks noChangeShapeType="1"/>
            </p:cNvSpPr>
            <p:nvPr/>
          </p:nvSpPr>
          <p:spPr bwMode="auto">
            <a:xfrm>
              <a:off x="787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54" name="Line 98"/>
            <p:cNvSpPr>
              <a:spLocks noChangeShapeType="1"/>
            </p:cNvSpPr>
            <p:nvPr/>
          </p:nvSpPr>
          <p:spPr bwMode="auto">
            <a:xfrm>
              <a:off x="835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55" name="Line 99"/>
            <p:cNvSpPr>
              <a:spLocks noChangeShapeType="1"/>
            </p:cNvSpPr>
            <p:nvPr/>
          </p:nvSpPr>
          <p:spPr bwMode="auto">
            <a:xfrm>
              <a:off x="8832" y="172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56" name="Text Box 100"/>
            <p:cNvSpPr txBox="1">
              <a:spLocks noChangeArrowheads="1"/>
            </p:cNvSpPr>
            <p:nvPr/>
          </p:nvSpPr>
          <p:spPr bwMode="auto">
            <a:xfrm>
              <a:off x="5372" y="1287"/>
              <a:ext cx="3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0">
                  <a:latin typeface="Comic Sans MS" pitchFamily="66" charset="0"/>
                </a:rPr>
                <a:t>Reference to ‘i’ with traditional LRU policy:</a:t>
              </a:r>
            </a:p>
          </p:txBody>
        </p:sp>
      </p:grpSp>
      <p:grpSp>
        <p:nvGrpSpPr>
          <p:cNvPr id="2886757" name="Group 101"/>
          <p:cNvGrpSpPr>
            <a:grpSpLocks/>
          </p:cNvGrpSpPr>
          <p:nvPr/>
        </p:nvGrpSpPr>
        <p:grpSpPr bwMode="auto">
          <a:xfrm>
            <a:off x="1576388" y="3624263"/>
            <a:ext cx="6096000" cy="928687"/>
            <a:chOff x="5136" y="2007"/>
            <a:chExt cx="3840" cy="585"/>
          </a:xfrm>
        </p:grpSpPr>
        <p:sp>
          <p:nvSpPr>
            <p:cNvPr id="2886758" name="Rectangle 102"/>
            <p:cNvSpPr>
              <a:spLocks noChangeArrowheads="1"/>
            </p:cNvSpPr>
            <p:nvPr/>
          </p:nvSpPr>
          <p:spPr bwMode="auto">
            <a:xfrm>
              <a:off x="5136" y="235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2886759" name="Rectangle 103"/>
            <p:cNvSpPr>
              <a:spLocks noChangeArrowheads="1"/>
            </p:cNvSpPr>
            <p:nvPr/>
          </p:nvSpPr>
          <p:spPr bwMode="auto">
            <a:xfrm>
              <a:off x="5616" y="235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b</a:t>
              </a:r>
            </a:p>
          </p:txBody>
        </p:sp>
        <p:sp>
          <p:nvSpPr>
            <p:cNvPr id="2886760" name="Rectangle 104"/>
            <p:cNvSpPr>
              <a:spLocks noChangeArrowheads="1"/>
            </p:cNvSpPr>
            <p:nvPr/>
          </p:nvSpPr>
          <p:spPr bwMode="auto">
            <a:xfrm>
              <a:off x="6096" y="235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c</a:t>
              </a:r>
            </a:p>
          </p:txBody>
        </p:sp>
        <p:sp>
          <p:nvSpPr>
            <p:cNvPr id="2886761" name="Rectangle 105"/>
            <p:cNvSpPr>
              <a:spLocks noChangeArrowheads="1"/>
            </p:cNvSpPr>
            <p:nvPr/>
          </p:nvSpPr>
          <p:spPr bwMode="auto">
            <a:xfrm>
              <a:off x="6576" y="235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d</a:t>
              </a:r>
            </a:p>
          </p:txBody>
        </p:sp>
        <p:sp>
          <p:nvSpPr>
            <p:cNvPr id="2886762" name="Rectangle 106"/>
            <p:cNvSpPr>
              <a:spLocks noChangeArrowheads="1"/>
            </p:cNvSpPr>
            <p:nvPr/>
          </p:nvSpPr>
          <p:spPr bwMode="auto">
            <a:xfrm>
              <a:off x="7056" y="235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e</a:t>
              </a:r>
            </a:p>
          </p:txBody>
        </p:sp>
        <p:sp>
          <p:nvSpPr>
            <p:cNvPr id="2886763" name="Rectangle 107"/>
            <p:cNvSpPr>
              <a:spLocks noChangeArrowheads="1"/>
            </p:cNvSpPr>
            <p:nvPr/>
          </p:nvSpPr>
          <p:spPr bwMode="auto">
            <a:xfrm>
              <a:off x="7536" y="235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f</a:t>
              </a:r>
            </a:p>
          </p:txBody>
        </p:sp>
        <p:sp>
          <p:nvSpPr>
            <p:cNvPr id="2886764" name="Rectangle 108"/>
            <p:cNvSpPr>
              <a:spLocks noChangeArrowheads="1"/>
            </p:cNvSpPr>
            <p:nvPr/>
          </p:nvSpPr>
          <p:spPr bwMode="auto">
            <a:xfrm>
              <a:off x="8016" y="2352"/>
              <a:ext cx="336" cy="240"/>
            </a:xfrm>
            <a:prstGeom prst="rect">
              <a:avLst/>
            </a:prstGeom>
            <a:solidFill>
              <a:srgbClr val="66FF99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3300"/>
                  </a:solidFill>
                  <a:latin typeface="Comic Sans MS" pitchFamily="66" charset="0"/>
                </a:rPr>
                <a:t>g</a:t>
              </a:r>
            </a:p>
          </p:txBody>
        </p:sp>
        <p:sp>
          <p:nvSpPr>
            <p:cNvPr id="2886765" name="Rectangle 109"/>
            <p:cNvSpPr>
              <a:spLocks noChangeArrowheads="1"/>
            </p:cNvSpPr>
            <p:nvPr/>
          </p:nvSpPr>
          <p:spPr bwMode="auto">
            <a:xfrm>
              <a:off x="8496" y="2352"/>
              <a:ext cx="336" cy="240"/>
            </a:xfrm>
            <a:prstGeom prst="rect">
              <a:avLst/>
            </a:prstGeom>
            <a:solidFill>
              <a:srgbClr val="FF99FF"/>
            </a:solidFill>
            <a:ln w="508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  <a:latin typeface="Comic Sans MS" pitchFamily="66" charset="0"/>
                </a:rPr>
                <a:t>i</a:t>
              </a:r>
            </a:p>
          </p:txBody>
        </p:sp>
        <p:sp>
          <p:nvSpPr>
            <p:cNvPr id="2886766" name="Line 110"/>
            <p:cNvSpPr>
              <a:spLocks noChangeShapeType="1"/>
            </p:cNvSpPr>
            <p:nvPr/>
          </p:nvSpPr>
          <p:spPr bwMode="auto">
            <a:xfrm>
              <a:off x="547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67" name="Line 111"/>
            <p:cNvSpPr>
              <a:spLocks noChangeShapeType="1"/>
            </p:cNvSpPr>
            <p:nvPr/>
          </p:nvSpPr>
          <p:spPr bwMode="auto">
            <a:xfrm>
              <a:off x="595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68" name="Line 112"/>
            <p:cNvSpPr>
              <a:spLocks noChangeShapeType="1"/>
            </p:cNvSpPr>
            <p:nvPr/>
          </p:nvSpPr>
          <p:spPr bwMode="auto">
            <a:xfrm>
              <a:off x="643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69" name="Line 113"/>
            <p:cNvSpPr>
              <a:spLocks noChangeShapeType="1"/>
            </p:cNvSpPr>
            <p:nvPr/>
          </p:nvSpPr>
          <p:spPr bwMode="auto">
            <a:xfrm>
              <a:off x="691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70" name="Line 114"/>
            <p:cNvSpPr>
              <a:spLocks noChangeShapeType="1"/>
            </p:cNvSpPr>
            <p:nvPr/>
          </p:nvSpPr>
          <p:spPr bwMode="auto">
            <a:xfrm>
              <a:off x="739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71" name="Line 115"/>
            <p:cNvSpPr>
              <a:spLocks noChangeShapeType="1"/>
            </p:cNvSpPr>
            <p:nvPr/>
          </p:nvSpPr>
          <p:spPr bwMode="auto">
            <a:xfrm>
              <a:off x="787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72" name="Line 116"/>
            <p:cNvSpPr>
              <a:spLocks noChangeShapeType="1"/>
            </p:cNvSpPr>
            <p:nvPr/>
          </p:nvSpPr>
          <p:spPr bwMode="auto">
            <a:xfrm>
              <a:off x="835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73" name="Line 117"/>
            <p:cNvSpPr>
              <a:spLocks noChangeShapeType="1"/>
            </p:cNvSpPr>
            <p:nvPr/>
          </p:nvSpPr>
          <p:spPr bwMode="auto">
            <a:xfrm>
              <a:off x="8832" y="2448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774" name="Text Box 118"/>
            <p:cNvSpPr txBox="1">
              <a:spLocks noChangeArrowheads="1"/>
            </p:cNvSpPr>
            <p:nvPr/>
          </p:nvSpPr>
          <p:spPr bwMode="auto">
            <a:xfrm>
              <a:off x="6047" y="2007"/>
              <a:ext cx="19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A014C"/>
                  </a:solidFill>
                </a14:hiddenFill>
              </a:ext>
              <a:ext uri="{91240B29-F687-4F45-9708-019B960494DF}">
                <a14:hiddenLine xmlns:a14="http://schemas.microsoft.com/office/drawing/2010/main" w="508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defTabSz="1306513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defTabSz="13065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000">
                  <a:latin typeface="Comic Sans MS" pitchFamily="66" charset="0"/>
                </a:rPr>
                <a:t>Reference to ‘i’ with LIP:</a:t>
              </a:r>
            </a:p>
          </p:txBody>
        </p:sp>
      </p:grpSp>
      <p:sp>
        <p:nvSpPr>
          <p:cNvPr id="2886775" name="Text Box 119"/>
          <p:cNvSpPr txBox="1">
            <a:spLocks noChangeArrowheads="1"/>
          </p:cNvSpPr>
          <p:nvPr/>
        </p:nvSpPr>
        <p:spPr bwMode="auto">
          <a:xfrm>
            <a:off x="654050" y="4910138"/>
            <a:ext cx="81422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/>
              <a:t>Choose victim. Do NOT promote to MRU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 dirty="0"/>
              <a:t>Lines do not enter non-LRU positions unless reused </a:t>
            </a:r>
          </a:p>
        </p:txBody>
      </p:sp>
    </p:spTree>
    <p:extLst>
      <p:ext uri="{BB962C8B-B14F-4D97-AF65-F5344CB8AC3E}">
        <p14:creationId xmlns:p14="http://schemas.microsoft.com/office/powerpoint/2010/main" val="3885229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6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for our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(j = 0; j &lt; M;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LARGE_N;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x 10;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143000" y="2057400"/>
            <a:ext cx="1676400" cy="18288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Cac</a:t>
            </a:r>
            <a:r>
              <a:rPr lang="en-US" dirty="0" smtClean="0"/>
              <a:t>he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2057400"/>
            <a:ext cx="1676400" cy="4343400"/>
          </a:xfrm>
          <a:prstGeom prst="rect">
            <a:avLst/>
          </a:prstGeom>
          <a:solidFill>
            <a:srgbClr val="FFCC99">
              <a:alpha val="25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a[]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2057400"/>
            <a:ext cx="1676400" cy="1828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Keep this in the cache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209800"/>
            <a:ext cx="37240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Assume Cache is empty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First set of accesses will fill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 all ways,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Thrashing will occur only on the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last way of each set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2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change in working set?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143000" y="1600200"/>
            <a:ext cx="1676400" cy="18288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Cac</a:t>
            </a:r>
            <a:r>
              <a:rPr lang="en-US" dirty="0" smtClean="0"/>
              <a:t>he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1600200"/>
            <a:ext cx="1676400" cy="4343400"/>
          </a:xfrm>
          <a:prstGeom prst="rect">
            <a:avLst/>
          </a:prstGeom>
          <a:solidFill>
            <a:srgbClr val="FFCC99">
              <a:alpha val="25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a[]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1600200"/>
            <a:ext cx="1676400" cy="1828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Keep this in the cache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3889451" y="1146776"/>
            <a:ext cx="1507642" cy="4945062"/>
          </a:xfrm>
          <a:custGeom>
            <a:avLst/>
            <a:gdLst>
              <a:gd name="connsiteX0" fmla="*/ 170968 w 1507642"/>
              <a:gd name="connsiteY0" fmla="*/ 4829050 h 4945062"/>
              <a:gd name="connsiteX1" fmla="*/ 420716 w 1507642"/>
              <a:gd name="connsiteY1" fmla="*/ 4933783 h 4945062"/>
              <a:gd name="connsiteX2" fmla="*/ 1137735 w 1507642"/>
              <a:gd name="connsiteY2" fmla="*/ 4893501 h 4945062"/>
              <a:gd name="connsiteX3" fmla="*/ 1327060 w 1507642"/>
              <a:gd name="connsiteY3" fmla="*/ 4502766 h 4945062"/>
              <a:gd name="connsiteX4" fmla="*/ 1447906 w 1507642"/>
              <a:gd name="connsiteY4" fmla="*/ 2138216 h 4945062"/>
              <a:gd name="connsiteX5" fmla="*/ 1472075 w 1507642"/>
              <a:gd name="connsiteY5" fmla="*/ 385952 h 4945062"/>
              <a:gd name="connsiteX6" fmla="*/ 956466 w 1507642"/>
              <a:gd name="connsiteY6" fmla="*/ 43555 h 4945062"/>
              <a:gd name="connsiteX7" fmla="*/ 114574 w 1507642"/>
              <a:gd name="connsiteY7" fmla="*/ 47583 h 4945062"/>
              <a:gd name="connsiteX8" fmla="*/ 29982 w 1507642"/>
              <a:gd name="connsiteY8" fmla="*/ 434290 h 49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642" h="4945062">
                <a:moveTo>
                  <a:pt x="170968" y="4829050"/>
                </a:moveTo>
                <a:cubicBezTo>
                  <a:pt x="215278" y="4876045"/>
                  <a:pt x="259588" y="4923041"/>
                  <a:pt x="420716" y="4933783"/>
                </a:cubicBezTo>
                <a:cubicBezTo>
                  <a:pt x="581844" y="4944525"/>
                  <a:pt x="986678" y="4965337"/>
                  <a:pt x="1137735" y="4893501"/>
                </a:cubicBezTo>
                <a:cubicBezTo>
                  <a:pt x="1288792" y="4821665"/>
                  <a:pt x="1275365" y="4961980"/>
                  <a:pt x="1327060" y="4502766"/>
                </a:cubicBezTo>
                <a:cubicBezTo>
                  <a:pt x="1378755" y="4043552"/>
                  <a:pt x="1423737" y="2824352"/>
                  <a:pt x="1447906" y="2138216"/>
                </a:cubicBezTo>
                <a:cubicBezTo>
                  <a:pt x="1472075" y="1452080"/>
                  <a:pt x="1553982" y="735062"/>
                  <a:pt x="1472075" y="385952"/>
                </a:cubicBezTo>
                <a:cubicBezTo>
                  <a:pt x="1390168" y="36842"/>
                  <a:pt x="1182716" y="99950"/>
                  <a:pt x="956466" y="43555"/>
                </a:cubicBezTo>
                <a:cubicBezTo>
                  <a:pt x="730216" y="-12840"/>
                  <a:pt x="268988" y="-17539"/>
                  <a:pt x="114574" y="47583"/>
                </a:cubicBezTo>
                <a:cubicBezTo>
                  <a:pt x="-39840" y="112705"/>
                  <a:pt x="-4929" y="273497"/>
                  <a:pt x="29982" y="43429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4572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this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248400" y="1590130"/>
            <a:ext cx="1676400" cy="4343400"/>
          </a:xfrm>
          <a:prstGeom prst="rect">
            <a:avLst/>
          </a:prstGeom>
          <a:solidFill>
            <a:srgbClr val="CCFFCC">
              <a:alpha val="25000"/>
            </a:srgb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b[]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1590130"/>
            <a:ext cx="1676400" cy="1828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Keep this in the cache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7013651" y="1136706"/>
            <a:ext cx="1507642" cy="4945062"/>
          </a:xfrm>
          <a:custGeom>
            <a:avLst/>
            <a:gdLst>
              <a:gd name="connsiteX0" fmla="*/ 170968 w 1507642"/>
              <a:gd name="connsiteY0" fmla="*/ 4829050 h 4945062"/>
              <a:gd name="connsiteX1" fmla="*/ 420716 w 1507642"/>
              <a:gd name="connsiteY1" fmla="*/ 4933783 h 4945062"/>
              <a:gd name="connsiteX2" fmla="*/ 1137735 w 1507642"/>
              <a:gd name="connsiteY2" fmla="*/ 4893501 h 4945062"/>
              <a:gd name="connsiteX3" fmla="*/ 1327060 w 1507642"/>
              <a:gd name="connsiteY3" fmla="*/ 4502766 h 4945062"/>
              <a:gd name="connsiteX4" fmla="*/ 1447906 w 1507642"/>
              <a:gd name="connsiteY4" fmla="*/ 2138216 h 4945062"/>
              <a:gd name="connsiteX5" fmla="*/ 1472075 w 1507642"/>
              <a:gd name="connsiteY5" fmla="*/ 385952 h 4945062"/>
              <a:gd name="connsiteX6" fmla="*/ 956466 w 1507642"/>
              <a:gd name="connsiteY6" fmla="*/ 43555 h 4945062"/>
              <a:gd name="connsiteX7" fmla="*/ 114574 w 1507642"/>
              <a:gd name="connsiteY7" fmla="*/ 47583 h 4945062"/>
              <a:gd name="connsiteX8" fmla="*/ 29982 w 1507642"/>
              <a:gd name="connsiteY8" fmla="*/ 434290 h 49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642" h="4945062">
                <a:moveTo>
                  <a:pt x="170968" y="4829050"/>
                </a:moveTo>
                <a:cubicBezTo>
                  <a:pt x="215278" y="4876045"/>
                  <a:pt x="259588" y="4923041"/>
                  <a:pt x="420716" y="4933783"/>
                </a:cubicBezTo>
                <a:cubicBezTo>
                  <a:pt x="581844" y="4944525"/>
                  <a:pt x="986678" y="4965337"/>
                  <a:pt x="1137735" y="4893501"/>
                </a:cubicBezTo>
                <a:cubicBezTo>
                  <a:pt x="1288792" y="4821665"/>
                  <a:pt x="1275365" y="4961980"/>
                  <a:pt x="1327060" y="4502766"/>
                </a:cubicBezTo>
                <a:cubicBezTo>
                  <a:pt x="1378755" y="4043552"/>
                  <a:pt x="1423737" y="2824352"/>
                  <a:pt x="1447906" y="2138216"/>
                </a:cubicBezTo>
                <a:cubicBezTo>
                  <a:pt x="1472075" y="1452080"/>
                  <a:pt x="1553982" y="735062"/>
                  <a:pt x="1472075" y="385952"/>
                </a:cubicBezTo>
                <a:cubicBezTo>
                  <a:pt x="1390168" y="36842"/>
                  <a:pt x="1182716" y="99950"/>
                  <a:pt x="956466" y="43555"/>
                </a:cubicBezTo>
                <a:cubicBezTo>
                  <a:pt x="730216" y="-12840"/>
                  <a:pt x="268988" y="-17539"/>
                  <a:pt x="114574" y="47583"/>
                </a:cubicBezTo>
                <a:cubicBezTo>
                  <a:pt x="-39840" y="112705"/>
                  <a:pt x="-4929" y="273497"/>
                  <a:pt x="29982" y="43429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67117" y="45720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Followed by this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6477000"/>
            <a:ext cx="763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a[] will occupy all N-1 sets and will not leave. b[] does not stand a chance.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845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7958</TotalTime>
  <Words>721</Words>
  <Application>Microsoft Office PowerPoint</Application>
  <PresentationFormat>On-screen Show (4:3)</PresentationFormat>
  <Paragraphs>169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Comic Sans MS</vt:lpstr>
      <vt:lpstr>Courier New</vt:lpstr>
      <vt:lpstr>Helvetica</vt:lpstr>
      <vt:lpstr>Symbol</vt:lpstr>
      <vt:lpstr>Wingdings</vt:lpstr>
      <vt:lpstr>Default Design</vt:lpstr>
      <vt:lpstr>Insertion Policies</vt:lpstr>
      <vt:lpstr>Dead on Arrival (DoA) Lines</vt:lpstr>
      <vt:lpstr>Working Set &gt; Cache Size Example</vt:lpstr>
      <vt:lpstr>Why DoA Lines ?</vt:lpstr>
      <vt:lpstr>Working Set &gt; Cache Size Example</vt:lpstr>
      <vt:lpstr>Cache Insertion Policy</vt:lpstr>
      <vt:lpstr>LRU-Insertion Policy (LIP) </vt:lpstr>
      <vt:lpstr>How it works for our example?</vt:lpstr>
      <vt:lpstr>What about a change in working set?</vt:lpstr>
      <vt:lpstr>Bimodal-Insertion Policy (BIP) </vt:lpstr>
      <vt:lpstr>Results for LIP and BIP </vt:lpstr>
      <vt:lpstr>Bigger Lesson</vt:lpstr>
      <vt:lpstr>Dynamic-Insertion Policy (DIP) </vt:lpstr>
      <vt:lpstr> DIP via “Set Dueling”  </vt:lpstr>
      <vt:lpstr>Results for DIP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bongo</dc:creator>
  <cp:lastModifiedBy>Andreas Moshovos</cp:lastModifiedBy>
  <cp:revision>338</cp:revision>
  <cp:lastPrinted>1601-01-01T00:00:00Z</cp:lastPrinted>
  <dcterms:created xsi:type="dcterms:W3CDTF">1601-01-01T00:00:00Z</dcterms:created>
  <dcterms:modified xsi:type="dcterms:W3CDTF">2018-01-18T18:02:09Z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