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415" r:id="rId2"/>
    <p:sldId id="406" r:id="rId3"/>
    <p:sldId id="444" r:id="rId4"/>
    <p:sldId id="407" r:id="rId5"/>
    <p:sldId id="445" r:id="rId6"/>
    <p:sldId id="408" r:id="rId7"/>
    <p:sldId id="409" r:id="rId8"/>
    <p:sldId id="446" r:id="rId9"/>
    <p:sldId id="447" r:id="rId10"/>
    <p:sldId id="410" r:id="rId11"/>
    <p:sldId id="411" r:id="rId12"/>
    <p:sldId id="448" r:id="rId13"/>
    <p:sldId id="412" r:id="rId14"/>
    <p:sldId id="413" r:id="rId15"/>
    <p:sldId id="414" r:id="rId1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CC"/>
    <a:srgbClr val="0000FF"/>
    <a:srgbClr val="FFCC99"/>
    <a:srgbClr val="FFFFCC"/>
    <a:srgbClr val="FF9999"/>
    <a:srgbClr val="FF0000"/>
    <a:srgbClr val="FFFF99"/>
    <a:srgbClr val="99FFCC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18" autoAdjust="0"/>
    <p:restoredTop sz="94660"/>
  </p:normalViewPr>
  <p:slideViewPr>
    <p:cSldViewPr>
      <p:cViewPr varScale="1">
        <p:scale>
          <a:sx n="89" d="100"/>
          <a:sy n="89" d="100"/>
        </p:scale>
        <p:origin x="1590" y="5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877379A6-B84A-412C-B93D-435B8B3A6C65}" type="datetimeFigureOut">
              <a:rPr lang="en-US"/>
              <a:pPr>
                <a:defRPr/>
              </a:pPr>
              <a:t>1/18/2018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2FF4B1B-1A39-4FD1-BC01-785301B5B1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5267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9003CDF-E314-4B41-BAAC-44E0C832DCF1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2868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8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19491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4C3965D-5723-4BA0-BF79-73CC74D8F3E8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2885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85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454089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601EFDF-4B6E-4BAD-B5DD-EEDE52D84B86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2883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83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757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716B299-62F5-441E-BC7C-D2371B875F3F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2887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87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04302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26A3CD7-5BA6-4183-A6C3-0CE9908D35AB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2889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89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30212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07F3572-392F-4470-8263-9BC04B011650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2891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91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93074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C6A292-474D-488A-A02A-2AF125F169AE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2939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39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19434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647C275-1E9C-4130-9F9D-C0EE09872C8C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2894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67238" cy="3425825"/>
          </a:xfrm>
          <a:ln/>
        </p:spPr>
      </p:sp>
      <p:sp>
        <p:nvSpPr>
          <p:cNvPr id="2894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3361" y="4340269"/>
            <a:ext cx="5025044" cy="4111668"/>
          </a:xfrm>
        </p:spPr>
        <p:txBody>
          <a:bodyPr/>
          <a:lstStyle/>
          <a:p>
            <a:pPr defTabSz="923483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261361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DA6C6D0-3942-494E-939C-6B3F61F7EB6F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2900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00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87536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272FBC-AB7D-44BB-9EEF-6A5C7EE374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115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4383E9-71D4-4546-B753-9B257BEDCB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895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63000" y="0"/>
            <a:ext cx="381000" cy="6858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8229600" cy="63547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6D2699-A857-4F45-B885-7B9B6C7A24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2135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200" y="400050"/>
            <a:ext cx="7772400" cy="5143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028700"/>
            <a:ext cx="7772400" cy="24574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638550"/>
            <a:ext cx="7772400" cy="24574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 smtClean="0"/>
            </a:lvl1pPr>
          </a:lstStyle>
          <a:p>
            <a:pPr>
              <a:defRPr/>
            </a:pPr>
            <a:r>
              <a:rPr lang="en-US"/>
              <a:t>ECE 1773 Fall 2007</a:t>
            </a:r>
          </a:p>
          <a:p>
            <a:pPr>
              <a:defRPr/>
            </a:pPr>
            <a:r>
              <a:rPr lang="en-US"/>
              <a:t>© A. Moshovos (Toronto)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3AD571D-0A44-4D8E-A047-7E80272CE5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949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335FE1-60AB-46B5-BBF2-6E4E28E1E6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226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5EE1BB-FBD4-4ED1-94F4-62936D7712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1921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5562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5562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73F9B4-F45D-461E-BFF1-0E022F560E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590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17B67F-54D6-46D3-933B-274728801C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514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002A8F-A1D4-425F-BE19-1FF7BF4793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161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A75824-0940-4735-950A-D92C9838B2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5149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F47C53-5A88-44B3-A821-FBD8A981A9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566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9DB461-5617-44AF-8E1E-2CC77A9AA0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078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-17463" y="0"/>
            <a:ext cx="9161463" cy="4572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" y="533400"/>
            <a:ext cx="8991600" cy="609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629400"/>
            <a:ext cx="2133600" cy="234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00400" y="6619875"/>
            <a:ext cx="2895600" cy="23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619875"/>
            <a:ext cx="2133600" cy="23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4CA270CA-9130-4F64-91C5-CC9AC8E99A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 b="1">
          <a:solidFill>
            <a:srgbClr val="0000FF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 b="1">
          <a:solidFill>
            <a:srgbClr val="0000FF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 b="1">
          <a:solidFill>
            <a:srgbClr val="0000FF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 b="1">
          <a:solidFill>
            <a:srgbClr val="0000FF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Insertion Policies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871538" y="1663700"/>
            <a:ext cx="737393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400" b="1" dirty="0"/>
              <a:t>Adaptive Insertion Policies for High-Performance Caching</a:t>
            </a:r>
            <a:endParaRPr lang="en-US" altLang="en-US" sz="2400" b="1" dirty="0">
              <a:latin typeface="Helvetica" pitchFamily="34" charset="0"/>
            </a:endParaRP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720725" y="3419475"/>
            <a:ext cx="399097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200" b="1">
                <a:solidFill>
                  <a:srgbClr val="F06100"/>
                </a:solidFill>
              </a:rPr>
              <a:t>Moinuddin K. Qureshi</a:t>
            </a:r>
            <a:br>
              <a:rPr lang="en-US" altLang="en-US" sz="1200" b="1">
                <a:solidFill>
                  <a:srgbClr val="F06100"/>
                </a:solidFill>
              </a:rPr>
            </a:br>
            <a:r>
              <a:rPr lang="en-US" altLang="en-US" sz="1600" b="1">
                <a:solidFill>
                  <a:srgbClr val="F06100"/>
                </a:solidFill>
              </a:rPr>
              <a:t>Yale N. Patt</a:t>
            </a:r>
            <a:endParaRPr lang="en-US" altLang="en-US" sz="1600">
              <a:solidFill>
                <a:srgbClr val="F06100"/>
              </a:solidFill>
            </a:endParaRP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4806950" y="3417888"/>
            <a:ext cx="3205163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600" b="1">
                <a:solidFill>
                  <a:srgbClr val="0066FF"/>
                </a:solidFill>
              </a:rPr>
              <a:t>Aamer Jaleel</a:t>
            </a:r>
            <a:br>
              <a:rPr lang="en-US" altLang="en-US" sz="1600" b="1">
                <a:solidFill>
                  <a:srgbClr val="0066FF"/>
                </a:solidFill>
              </a:rPr>
            </a:br>
            <a:r>
              <a:rPr lang="en-US" altLang="en-US" sz="1600" b="1">
                <a:solidFill>
                  <a:srgbClr val="0066FF"/>
                </a:solidFill>
              </a:rPr>
              <a:t>Simon C. Steely Jr.</a:t>
            </a:r>
            <a:br>
              <a:rPr lang="en-US" altLang="en-US" sz="1600" b="1">
                <a:solidFill>
                  <a:srgbClr val="0066FF"/>
                </a:solidFill>
              </a:rPr>
            </a:br>
            <a:r>
              <a:rPr lang="en-US" altLang="en-US" sz="1600" b="1">
                <a:solidFill>
                  <a:srgbClr val="0066FF"/>
                </a:solidFill>
              </a:rPr>
              <a:t>Joel Emer</a:t>
            </a:r>
            <a:endParaRPr lang="en-US" altLang="en-US" sz="1600">
              <a:solidFill>
                <a:srgbClr val="00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645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8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Comic Sans MS" pitchFamily="66" charset="0"/>
              </a:rPr>
              <a:t>Bimodal-Insertion Policy (BIP) 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7CC32-28E2-449F-94F6-7F39AE86F436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2888769" name="Rectangle 65"/>
          <p:cNvSpPr>
            <a:spLocks noChangeArrowheads="1"/>
          </p:cNvSpPr>
          <p:nvPr/>
        </p:nvSpPr>
        <p:spPr bwMode="auto">
          <a:xfrm>
            <a:off x="2251075" y="3246438"/>
            <a:ext cx="4610100" cy="1765300"/>
          </a:xfrm>
          <a:prstGeom prst="rect">
            <a:avLst/>
          </a:prstGeom>
          <a:solidFill>
            <a:srgbClr val="FF86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spcBef>
                <a:spcPct val="50000"/>
              </a:spcBef>
            </a:pPr>
            <a:r>
              <a:rPr lang="en-US" altLang="en-US" sz="2400"/>
              <a:t>if  ( </a:t>
            </a:r>
            <a:r>
              <a:rPr lang="en-US" altLang="en-US" sz="2400">
                <a:solidFill>
                  <a:srgbClr val="3333FF"/>
                </a:solidFill>
              </a:rPr>
              <a:t>rand() &lt; </a:t>
            </a:r>
            <a:r>
              <a:rPr lang="en-US" altLang="en-US" sz="2400">
                <a:solidFill>
                  <a:srgbClr val="3333FF"/>
                </a:solidFill>
                <a:latin typeface="Symbol" pitchFamily="18" charset="2"/>
              </a:rPr>
              <a:t>e</a:t>
            </a:r>
            <a:r>
              <a:rPr lang="en-US" altLang="en-US" sz="2400"/>
              <a:t> ) </a:t>
            </a:r>
            <a:br>
              <a:rPr lang="en-US" altLang="en-US" sz="2400"/>
            </a:br>
            <a:r>
              <a:rPr lang="en-US" altLang="en-US" sz="2400"/>
              <a:t>	Insert at MRU position;</a:t>
            </a:r>
            <a:br>
              <a:rPr lang="en-US" altLang="en-US" sz="2400"/>
            </a:br>
            <a:r>
              <a:rPr lang="en-US" altLang="en-US" sz="2400"/>
              <a:t>else</a:t>
            </a:r>
            <a:br>
              <a:rPr lang="en-US" altLang="en-US" sz="2400"/>
            </a:br>
            <a:r>
              <a:rPr lang="en-US" altLang="en-US" sz="2400"/>
              <a:t>	Insert at LRU position; </a:t>
            </a:r>
            <a:endParaRPr lang="en-US" altLang="en-US" sz="1800"/>
          </a:p>
        </p:txBody>
      </p:sp>
      <p:sp>
        <p:nvSpPr>
          <p:cNvPr id="2888768" name="Text Box 64"/>
          <p:cNvSpPr txBox="1">
            <a:spLocks noChangeArrowheads="1"/>
          </p:cNvSpPr>
          <p:nvPr/>
        </p:nvSpPr>
        <p:spPr bwMode="auto">
          <a:xfrm>
            <a:off x="846138" y="1508125"/>
            <a:ext cx="7450137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/>
              <a:t>LIP does not age older lines </a:t>
            </a:r>
          </a:p>
          <a:p>
            <a:pPr>
              <a:spcBef>
                <a:spcPct val="50000"/>
              </a:spcBef>
            </a:pPr>
            <a:r>
              <a:rPr lang="en-US" altLang="en-US" sz="2400"/>
              <a:t>Infrequently insert lines in MRU position </a:t>
            </a:r>
          </a:p>
          <a:p>
            <a:pPr>
              <a:spcBef>
                <a:spcPct val="50000"/>
              </a:spcBef>
            </a:pPr>
            <a:r>
              <a:rPr lang="en-US" altLang="en-US" sz="2400"/>
              <a:t>Let </a:t>
            </a:r>
            <a:r>
              <a:rPr lang="en-US" altLang="en-US" sz="2400">
                <a:latin typeface="Symbol" pitchFamily="18" charset="2"/>
              </a:rPr>
              <a:t>e = </a:t>
            </a:r>
            <a:r>
              <a:rPr lang="en-US" altLang="en-US" sz="2400"/>
              <a:t>Bimodal throttle parameter 		</a:t>
            </a:r>
          </a:p>
        </p:txBody>
      </p:sp>
      <p:sp>
        <p:nvSpPr>
          <p:cNvPr id="2888770" name="Text Box 66"/>
          <p:cNvSpPr txBox="1">
            <a:spLocks noChangeArrowheads="1"/>
          </p:cNvSpPr>
          <p:nvPr/>
        </p:nvSpPr>
        <p:spPr bwMode="auto">
          <a:xfrm>
            <a:off x="731838" y="5218113"/>
            <a:ext cx="7720012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400"/>
              <a:t>For small </a:t>
            </a:r>
            <a:r>
              <a:rPr lang="en-US" altLang="en-US" sz="2400">
                <a:latin typeface="Symbol" pitchFamily="18" charset="2"/>
              </a:rPr>
              <a:t>e </a:t>
            </a:r>
            <a:r>
              <a:rPr lang="en-US" altLang="en-US" sz="2400"/>
              <a:t>, BIP retains thrashing protection of LIP while responding to changes in working set</a:t>
            </a:r>
            <a:endParaRPr lang="en-US" altLang="en-US" sz="2400">
              <a:latin typeface="Symbol" pitchFamily="18" charset="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31187" y="1341029"/>
            <a:ext cx="3659976" cy="646331"/>
          </a:xfrm>
          <a:prstGeom prst="rect">
            <a:avLst/>
          </a:prstGeom>
          <a:solidFill>
            <a:srgbClr val="FFCC99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Think two streaming working sets </a:t>
            </a:r>
          </a:p>
          <a:p>
            <a:r>
              <a:rPr lang="en-US" dirty="0" smtClean="0"/>
              <a:t>Back to back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451318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0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Comic Sans MS" pitchFamily="66" charset="0"/>
              </a:rPr>
              <a:t>Results for LIP and BIP </a:t>
            </a:r>
          </a:p>
        </p:txBody>
      </p:sp>
      <p:pic>
        <p:nvPicPr>
          <p:cNvPr id="2890768" name="Picture 16" descr="sip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350" y="1841500"/>
            <a:ext cx="7861300" cy="3479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93C4C-E1D2-49B9-BC8E-E8812222A641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2890765" name="Text Box 13"/>
          <p:cNvSpPr txBox="1">
            <a:spLocks noChangeArrowheads="1"/>
          </p:cNvSpPr>
          <p:nvPr/>
        </p:nvSpPr>
        <p:spPr bwMode="auto">
          <a:xfrm>
            <a:off x="838199" y="5565776"/>
            <a:ext cx="7450137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400" dirty="0"/>
              <a:t>Changes to insertion policy increases misses for LRU-friendly workloads</a:t>
            </a:r>
          </a:p>
        </p:txBody>
      </p:sp>
      <p:grpSp>
        <p:nvGrpSpPr>
          <p:cNvPr id="2890774" name="Group 22"/>
          <p:cNvGrpSpPr>
            <a:grpSpLocks/>
          </p:cNvGrpSpPr>
          <p:nvPr/>
        </p:nvGrpSpPr>
        <p:grpSpPr bwMode="auto">
          <a:xfrm>
            <a:off x="3419475" y="1282700"/>
            <a:ext cx="2827338" cy="368300"/>
            <a:chOff x="2154" y="808"/>
            <a:chExt cx="1781" cy="232"/>
          </a:xfrm>
        </p:grpSpPr>
        <p:sp>
          <p:nvSpPr>
            <p:cNvPr id="2890770" name="Rectangle 18"/>
            <p:cNvSpPr>
              <a:spLocks noChangeArrowheads="1"/>
            </p:cNvSpPr>
            <p:nvPr/>
          </p:nvSpPr>
          <p:spPr bwMode="auto">
            <a:xfrm>
              <a:off x="2154" y="845"/>
              <a:ext cx="145" cy="145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0771" name="Text Box 19"/>
            <p:cNvSpPr txBox="1">
              <a:spLocks noChangeArrowheads="1"/>
            </p:cNvSpPr>
            <p:nvPr/>
          </p:nvSpPr>
          <p:spPr bwMode="auto">
            <a:xfrm>
              <a:off x="2290" y="808"/>
              <a:ext cx="349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800"/>
                <a:t>LIP</a:t>
              </a:r>
            </a:p>
          </p:txBody>
        </p:sp>
        <p:sp>
          <p:nvSpPr>
            <p:cNvPr id="2890772" name="Rectangle 20"/>
            <p:cNvSpPr>
              <a:spLocks noChangeArrowheads="1"/>
            </p:cNvSpPr>
            <p:nvPr/>
          </p:nvSpPr>
          <p:spPr bwMode="auto">
            <a:xfrm>
              <a:off x="2880" y="854"/>
              <a:ext cx="145" cy="145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0773" name="Text Box 21"/>
            <p:cNvSpPr txBox="1">
              <a:spLocks noChangeArrowheads="1"/>
            </p:cNvSpPr>
            <p:nvPr/>
          </p:nvSpPr>
          <p:spPr bwMode="auto">
            <a:xfrm>
              <a:off x="3016" y="809"/>
              <a:ext cx="919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800"/>
                <a:t>BIP</a:t>
              </a:r>
              <a:r>
                <a:rPr lang="en-US" altLang="en-US" sz="1800">
                  <a:latin typeface="Symbol" pitchFamily="18" charset="2"/>
                </a:rPr>
                <a:t>(e=</a:t>
              </a:r>
              <a:r>
                <a:rPr lang="en-US" altLang="en-US" sz="1800"/>
                <a:t>1/32)</a:t>
              </a:r>
            </a:p>
          </p:txBody>
        </p:sp>
      </p:grpSp>
      <p:sp>
        <p:nvSpPr>
          <p:cNvPr id="2890775" name="Text Box 23"/>
          <p:cNvSpPr txBox="1">
            <a:spLocks noChangeArrowheads="1"/>
          </p:cNvSpPr>
          <p:nvPr/>
        </p:nvSpPr>
        <p:spPr bwMode="auto">
          <a:xfrm rot="-5400000">
            <a:off x="-1170781" y="2950369"/>
            <a:ext cx="3201987" cy="396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(%) Reduction in L2 MPKI</a:t>
            </a:r>
          </a:p>
        </p:txBody>
      </p:sp>
      <p:grpSp>
        <p:nvGrpSpPr>
          <p:cNvPr id="2890788" name="Group 36"/>
          <p:cNvGrpSpPr>
            <a:grpSpLocks/>
          </p:cNvGrpSpPr>
          <p:nvPr/>
        </p:nvGrpSpPr>
        <p:grpSpPr bwMode="auto">
          <a:xfrm>
            <a:off x="949325" y="1585913"/>
            <a:ext cx="7697788" cy="1914525"/>
            <a:chOff x="599" y="989"/>
            <a:chExt cx="4849" cy="1206"/>
          </a:xfrm>
        </p:grpSpPr>
        <p:sp>
          <p:nvSpPr>
            <p:cNvPr id="2890777" name="Oval 25"/>
            <p:cNvSpPr>
              <a:spLocks noChangeArrowheads="1"/>
            </p:cNvSpPr>
            <p:nvPr/>
          </p:nvSpPr>
          <p:spPr bwMode="auto">
            <a:xfrm>
              <a:off x="599" y="989"/>
              <a:ext cx="366" cy="1109"/>
            </a:xfrm>
            <a:prstGeom prst="ellipse">
              <a:avLst/>
            </a:prstGeom>
            <a:noFill/>
            <a:ln w="254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0783" name="Oval 31"/>
            <p:cNvSpPr>
              <a:spLocks noChangeArrowheads="1"/>
            </p:cNvSpPr>
            <p:nvPr/>
          </p:nvSpPr>
          <p:spPr bwMode="auto">
            <a:xfrm>
              <a:off x="1791" y="1071"/>
              <a:ext cx="366" cy="1109"/>
            </a:xfrm>
            <a:prstGeom prst="ellipse">
              <a:avLst/>
            </a:prstGeom>
            <a:noFill/>
            <a:ln w="254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0784" name="Oval 32"/>
            <p:cNvSpPr>
              <a:spLocks noChangeArrowheads="1"/>
            </p:cNvSpPr>
            <p:nvPr/>
          </p:nvSpPr>
          <p:spPr bwMode="auto">
            <a:xfrm>
              <a:off x="2393" y="1071"/>
              <a:ext cx="366" cy="1109"/>
            </a:xfrm>
            <a:prstGeom prst="ellipse">
              <a:avLst/>
            </a:prstGeom>
            <a:noFill/>
            <a:ln w="254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0785" name="Oval 33"/>
            <p:cNvSpPr>
              <a:spLocks noChangeArrowheads="1"/>
            </p:cNvSpPr>
            <p:nvPr/>
          </p:nvSpPr>
          <p:spPr bwMode="auto">
            <a:xfrm>
              <a:off x="3578" y="1027"/>
              <a:ext cx="366" cy="1109"/>
            </a:xfrm>
            <a:prstGeom prst="ellipse">
              <a:avLst/>
            </a:prstGeom>
            <a:noFill/>
            <a:ln w="254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0786" name="Oval 34"/>
            <p:cNvSpPr>
              <a:spLocks noChangeArrowheads="1"/>
            </p:cNvSpPr>
            <p:nvPr/>
          </p:nvSpPr>
          <p:spPr bwMode="auto">
            <a:xfrm>
              <a:off x="3893" y="1086"/>
              <a:ext cx="366" cy="1109"/>
            </a:xfrm>
            <a:prstGeom prst="ellipse">
              <a:avLst/>
            </a:prstGeom>
            <a:noFill/>
            <a:ln w="254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0787" name="Oval 35"/>
            <p:cNvSpPr>
              <a:spLocks noChangeArrowheads="1"/>
            </p:cNvSpPr>
            <p:nvPr/>
          </p:nvSpPr>
          <p:spPr bwMode="auto">
            <a:xfrm>
              <a:off x="5082" y="1023"/>
              <a:ext cx="366" cy="1109"/>
            </a:xfrm>
            <a:prstGeom prst="ellipse">
              <a:avLst/>
            </a:prstGeom>
            <a:noFill/>
            <a:ln w="254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890790" name="Oval 38"/>
          <p:cNvSpPr>
            <a:spLocks noChangeArrowheads="1"/>
          </p:cNvSpPr>
          <p:nvPr/>
        </p:nvSpPr>
        <p:spPr bwMode="auto">
          <a:xfrm>
            <a:off x="955675" y="1597025"/>
            <a:ext cx="581025" cy="1744663"/>
          </a:xfrm>
          <a:prstGeom prst="ellipse">
            <a:avLst/>
          </a:prstGeom>
          <a:noFill/>
          <a:ln w="25400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890796" name="Group 44"/>
          <p:cNvGrpSpPr>
            <a:grpSpLocks/>
          </p:cNvGrpSpPr>
          <p:nvPr/>
        </p:nvGrpSpPr>
        <p:grpSpPr bwMode="auto">
          <a:xfrm>
            <a:off x="4187825" y="3121025"/>
            <a:ext cx="4032250" cy="1728788"/>
            <a:chOff x="2638" y="1966"/>
            <a:chExt cx="2540" cy="1089"/>
          </a:xfrm>
        </p:grpSpPr>
        <p:sp>
          <p:nvSpPr>
            <p:cNvPr id="2890791" name="Oval 39"/>
            <p:cNvSpPr>
              <a:spLocks noChangeArrowheads="1"/>
            </p:cNvSpPr>
            <p:nvPr/>
          </p:nvSpPr>
          <p:spPr bwMode="auto">
            <a:xfrm>
              <a:off x="2638" y="2136"/>
              <a:ext cx="459" cy="276"/>
            </a:xfrm>
            <a:prstGeom prst="ellipse">
              <a:avLst/>
            </a:prstGeom>
            <a:noFill/>
            <a:ln w="254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0792" name="Oval 40"/>
            <p:cNvSpPr>
              <a:spLocks noChangeArrowheads="1"/>
            </p:cNvSpPr>
            <p:nvPr/>
          </p:nvSpPr>
          <p:spPr bwMode="auto">
            <a:xfrm>
              <a:off x="3215" y="2361"/>
              <a:ext cx="459" cy="276"/>
            </a:xfrm>
            <a:prstGeom prst="ellipse">
              <a:avLst/>
            </a:prstGeom>
            <a:noFill/>
            <a:ln w="254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0793" name="Oval 41"/>
            <p:cNvSpPr>
              <a:spLocks noChangeArrowheads="1"/>
            </p:cNvSpPr>
            <p:nvPr/>
          </p:nvSpPr>
          <p:spPr bwMode="auto">
            <a:xfrm>
              <a:off x="4428" y="1966"/>
              <a:ext cx="459" cy="276"/>
            </a:xfrm>
            <a:prstGeom prst="ellipse">
              <a:avLst/>
            </a:prstGeom>
            <a:noFill/>
            <a:ln w="254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0794" name="Oval 42"/>
            <p:cNvSpPr>
              <a:spLocks noChangeArrowheads="1"/>
            </p:cNvSpPr>
            <p:nvPr/>
          </p:nvSpPr>
          <p:spPr bwMode="auto">
            <a:xfrm>
              <a:off x="4719" y="2779"/>
              <a:ext cx="459" cy="276"/>
            </a:xfrm>
            <a:prstGeom prst="ellipse">
              <a:avLst/>
            </a:prstGeom>
            <a:noFill/>
            <a:ln w="25400">
              <a:solidFill>
                <a:srgbClr val="FF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6388183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0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0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0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0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0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0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90765" grpId="0"/>
      <p:bldP spid="2890790" grpId="0" animBg="1"/>
      <p:bldP spid="2890790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Bigger Lesson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Interesting programs run for a long time</a:t>
            </a:r>
          </a:p>
          <a:p>
            <a:endParaRPr lang="en-US" dirty="0" smtClean="0"/>
          </a:p>
          <a:p>
            <a:r>
              <a:rPr lang="en-US" dirty="0" smtClean="0"/>
              <a:t>Billions of instructions per second</a:t>
            </a:r>
          </a:p>
          <a:p>
            <a:pPr lvl="1"/>
            <a:r>
              <a:rPr lang="en-US" dirty="0" smtClean="0"/>
              <a:t>Several orders of magnitude larger than your cache size</a:t>
            </a:r>
          </a:p>
          <a:p>
            <a:endParaRPr lang="en-US" dirty="0" smtClean="0"/>
          </a:p>
          <a:p>
            <a:r>
              <a:rPr lang="en-US" dirty="0" smtClean="0"/>
              <a:t>Don’t have to rush to do the “right thing” immediately</a:t>
            </a:r>
          </a:p>
          <a:p>
            <a:pPr lvl="1"/>
            <a:r>
              <a:rPr lang="en-US" dirty="0" smtClean="0"/>
              <a:t>Event “infrequent” changes will eventually affect the whole cache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96193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888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Comic Sans MS" pitchFamily="66" charset="0"/>
              </a:rPr>
              <a:t>Dynamic-Insertion Policy (DIP) 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DFBAF-A7EC-4374-A713-4E536D83D40B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2938884" name="Text Box 4"/>
          <p:cNvSpPr txBox="1">
            <a:spLocks noChangeArrowheads="1"/>
          </p:cNvSpPr>
          <p:nvPr/>
        </p:nvSpPr>
        <p:spPr bwMode="auto">
          <a:xfrm>
            <a:off x="655638" y="1579563"/>
            <a:ext cx="8102600" cy="3381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>
                <a:latin typeface="Comic Sans MS" pitchFamily="66" charset="0"/>
              </a:rPr>
              <a:t>Two types of workloads: LRU-friendly or BIP-friendly </a:t>
            </a:r>
          </a:p>
          <a:p>
            <a:pPr>
              <a:spcBef>
                <a:spcPct val="50000"/>
              </a:spcBef>
            </a:pPr>
            <a:endParaRPr lang="en-US" altLang="en-US" sz="1600">
              <a:latin typeface="Comic Sans MS" pitchFamily="66" charset="0"/>
            </a:endParaRPr>
          </a:p>
          <a:p>
            <a:pPr>
              <a:spcBef>
                <a:spcPct val="50000"/>
              </a:spcBef>
            </a:pPr>
            <a:r>
              <a:rPr lang="en-US" altLang="en-US">
                <a:latin typeface="Comic Sans MS" pitchFamily="66" charset="0"/>
              </a:rPr>
              <a:t>DIP can be implemented by: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altLang="en-US">
                <a:solidFill>
                  <a:srgbClr val="FF0000"/>
                </a:solidFill>
                <a:latin typeface="Comic Sans MS" pitchFamily="66" charset="0"/>
              </a:rPr>
              <a:t>Monitor</a:t>
            </a:r>
            <a:r>
              <a:rPr lang="en-US" altLang="en-US">
                <a:latin typeface="Comic Sans MS" pitchFamily="66" charset="0"/>
              </a:rPr>
              <a:t> both policies (LRU and BIP)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altLang="en-US">
                <a:solidFill>
                  <a:srgbClr val="FF0000"/>
                </a:solidFill>
                <a:latin typeface="Comic Sans MS" pitchFamily="66" charset="0"/>
              </a:rPr>
              <a:t>Choose</a:t>
            </a:r>
            <a:r>
              <a:rPr lang="en-US" altLang="en-US">
                <a:latin typeface="Comic Sans MS" pitchFamily="66" charset="0"/>
              </a:rPr>
              <a:t> the best-performing policy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altLang="en-US">
                <a:solidFill>
                  <a:srgbClr val="FF0000"/>
                </a:solidFill>
                <a:latin typeface="Comic Sans MS" pitchFamily="66" charset="0"/>
              </a:rPr>
              <a:t>Apply</a:t>
            </a:r>
            <a:r>
              <a:rPr lang="en-US" altLang="en-US">
                <a:latin typeface="Comic Sans MS" pitchFamily="66" charset="0"/>
              </a:rPr>
              <a:t> the best policy to the cache</a:t>
            </a:r>
          </a:p>
          <a:p>
            <a:pPr>
              <a:spcBef>
                <a:spcPct val="50000"/>
              </a:spcBef>
            </a:pPr>
            <a:endParaRPr lang="en-US" altLang="en-US" sz="1600">
              <a:latin typeface="Comic Sans MS" pitchFamily="66" charset="0"/>
              <a:sym typeface="Wingdings" pitchFamily="2" charset="2"/>
            </a:endParaRPr>
          </a:p>
        </p:txBody>
      </p:sp>
      <p:sp>
        <p:nvSpPr>
          <p:cNvPr id="2938886" name="Text Box 6"/>
          <p:cNvSpPr txBox="1">
            <a:spLocks noChangeArrowheads="1"/>
          </p:cNvSpPr>
          <p:nvPr/>
        </p:nvSpPr>
        <p:spPr bwMode="auto">
          <a:xfrm>
            <a:off x="641350" y="5207000"/>
            <a:ext cx="8081963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>
                <a:sym typeface="Wingdings" pitchFamily="2" charset="2"/>
              </a:rPr>
              <a:t>Need a cost-effective implementation   “</a:t>
            </a:r>
            <a:r>
              <a:rPr lang="en-US" altLang="en-US" sz="2400">
                <a:solidFill>
                  <a:srgbClr val="CC0000"/>
                </a:solidFill>
                <a:sym typeface="Wingdings" pitchFamily="2" charset="2"/>
              </a:rPr>
              <a:t>Set Dueling</a:t>
            </a:r>
            <a:r>
              <a:rPr lang="en-US" altLang="en-US" sz="2400">
                <a:sym typeface="Wingdings" pitchFamily="2" charset="2"/>
              </a:rPr>
              <a:t>”</a:t>
            </a:r>
            <a:endParaRPr lang="en-US" altLang="en-US" sz="2400"/>
          </a:p>
          <a:p>
            <a:endParaRPr lang="en-US" altLang="en-US" sz="2400"/>
          </a:p>
        </p:txBody>
      </p:sp>
    </p:spTree>
    <p:extLst>
      <p:ext uri="{BB962C8B-B14F-4D97-AF65-F5344CB8AC3E}">
        <p14:creationId xmlns:p14="http://schemas.microsoft.com/office/powerpoint/2010/main" val="192733585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3883" name="Rectangle 5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defTabSz="1306513"/>
            <a:r>
              <a:rPr lang="en-US" altLang="en-US">
                <a:latin typeface="Comic Sans MS" pitchFamily="66" charset="0"/>
              </a:rPr>
              <a:t> DIP via “Set Dueling”  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DDA45-3854-4894-BFE1-4481C2E21AF7}" type="slidenum">
              <a:rPr lang="en-US" altLang="en-US"/>
              <a:pPr/>
              <a:t>14</a:t>
            </a:fld>
            <a:endParaRPr lang="en-US" altLang="en-US"/>
          </a:p>
        </p:txBody>
      </p:sp>
      <p:grpSp>
        <p:nvGrpSpPr>
          <p:cNvPr id="2893826" name="Group 2"/>
          <p:cNvGrpSpPr>
            <a:grpSpLocks/>
          </p:cNvGrpSpPr>
          <p:nvPr/>
        </p:nvGrpSpPr>
        <p:grpSpPr bwMode="auto">
          <a:xfrm>
            <a:off x="4538663" y="2032000"/>
            <a:ext cx="2095500" cy="3175000"/>
            <a:chOff x="4848" y="1536"/>
            <a:chExt cx="2112" cy="2400"/>
          </a:xfrm>
        </p:grpSpPr>
        <p:sp>
          <p:nvSpPr>
            <p:cNvPr id="2893827" name="Rectangle 3"/>
            <p:cNvSpPr>
              <a:spLocks noChangeArrowheads="1"/>
            </p:cNvSpPr>
            <p:nvPr/>
          </p:nvSpPr>
          <p:spPr bwMode="auto">
            <a:xfrm>
              <a:off x="4848" y="1632"/>
              <a:ext cx="2112" cy="96"/>
            </a:xfrm>
            <a:prstGeom prst="rect">
              <a:avLst/>
            </a:prstGeom>
            <a:solidFill>
              <a:srgbClr val="D5D4D6"/>
            </a:solidFill>
            <a:ln w="50800" algn="ctr">
              <a:solidFill>
                <a:srgbClr val="00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4008" tIns="32004" rIns="64008" bIns="32004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3206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6397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960438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12795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17367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1939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26511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1083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 sz="1700">
                <a:latin typeface="Comic Sans MS" pitchFamily="66" charset="0"/>
              </a:endParaRPr>
            </a:p>
          </p:txBody>
        </p:sp>
        <p:sp>
          <p:nvSpPr>
            <p:cNvPr id="2893828" name="Rectangle 4"/>
            <p:cNvSpPr>
              <a:spLocks noChangeArrowheads="1"/>
            </p:cNvSpPr>
            <p:nvPr/>
          </p:nvSpPr>
          <p:spPr bwMode="auto">
            <a:xfrm>
              <a:off x="4848" y="1728"/>
              <a:ext cx="2112" cy="96"/>
            </a:xfrm>
            <a:prstGeom prst="rect">
              <a:avLst/>
            </a:prstGeom>
            <a:solidFill>
              <a:srgbClr val="D5D4D6"/>
            </a:solidFill>
            <a:ln w="50800" algn="ctr">
              <a:solidFill>
                <a:srgbClr val="00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4008" tIns="32004" rIns="64008" bIns="32004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3206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6397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960438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12795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17367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1939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26511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1083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 sz="1700">
                <a:latin typeface="Comic Sans MS" pitchFamily="66" charset="0"/>
              </a:endParaRPr>
            </a:p>
          </p:txBody>
        </p:sp>
        <p:sp>
          <p:nvSpPr>
            <p:cNvPr id="2893829" name="Rectangle 5"/>
            <p:cNvSpPr>
              <a:spLocks noChangeArrowheads="1"/>
            </p:cNvSpPr>
            <p:nvPr/>
          </p:nvSpPr>
          <p:spPr bwMode="auto">
            <a:xfrm>
              <a:off x="4848" y="1824"/>
              <a:ext cx="2112" cy="96"/>
            </a:xfrm>
            <a:prstGeom prst="rect">
              <a:avLst/>
            </a:prstGeom>
            <a:solidFill>
              <a:srgbClr val="D5D4D6"/>
            </a:solidFill>
            <a:ln w="50800" algn="ctr">
              <a:solidFill>
                <a:srgbClr val="00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4008" tIns="32004" rIns="64008" bIns="32004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3206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6397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960438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12795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17367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1939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26511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1083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 sz="1700">
                <a:latin typeface="Comic Sans MS" pitchFamily="66" charset="0"/>
              </a:endParaRPr>
            </a:p>
          </p:txBody>
        </p:sp>
        <p:sp>
          <p:nvSpPr>
            <p:cNvPr id="2893830" name="Rectangle 6"/>
            <p:cNvSpPr>
              <a:spLocks noChangeArrowheads="1"/>
            </p:cNvSpPr>
            <p:nvPr/>
          </p:nvSpPr>
          <p:spPr bwMode="auto">
            <a:xfrm>
              <a:off x="4848" y="1920"/>
              <a:ext cx="2112" cy="96"/>
            </a:xfrm>
            <a:prstGeom prst="rect">
              <a:avLst/>
            </a:prstGeom>
            <a:solidFill>
              <a:srgbClr val="D5D4D6"/>
            </a:solidFill>
            <a:ln w="50800" algn="ctr">
              <a:solidFill>
                <a:srgbClr val="00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4008" tIns="32004" rIns="64008" bIns="32004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3206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6397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960438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12795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17367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1939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26511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1083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 sz="1700">
                <a:latin typeface="Comic Sans MS" pitchFamily="66" charset="0"/>
              </a:endParaRPr>
            </a:p>
          </p:txBody>
        </p:sp>
        <p:sp>
          <p:nvSpPr>
            <p:cNvPr id="2893831" name="Rectangle 7"/>
            <p:cNvSpPr>
              <a:spLocks noChangeArrowheads="1"/>
            </p:cNvSpPr>
            <p:nvPr/>
          </p:nvSpPr>
          <p:spPr bwMode="auto">
            <a:xfrm>
              <a:off x="4848" y="2016"/>
              <a:ext cx="2112" cy="96"/>
            </a:xfrm>
            <a:prstGeom prst="rect">
              <a:avLst/>
            </a:prstGeom>
            <a:solidFill>
              <a:srgbClr val="D5D4D6"/>
            </a:solidFill>
            <a:ln w="50800" algn="ctr">
              <a:solidFill>
                <a:srgbClr val="00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4008" tIns="32004" rIns="64008" bIns="32004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3206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6397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960438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12795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17367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1939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26511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1083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 sz="1700">
                <a:latin typeface="Comic Sans MS" pitchFamily="66" charset="0"/>
              </a:endParaRPr>
            </a:p>
          </p:txBody>
        </p:sp>
        <p:sp>
          <p:nvSpPr>
            <p:cNvPr id="2893832" name="Rectangle 8"/>
            <p:cNvSpPr>
              <a:spLocks noChangeArrowheads="1"/>
            </p:cNvSpPr>
            <p:nvPr/>
          </p:nvSpPr>
          <p:spPr bwMode="auto">
            <a:xfrm>
              <a:off x="4848" y="2208"/>
              <a:ext cx="2112" cy="96"/>
            </a:xfrm>
            <a:prstGeom prst="rect">
              <a:avLst/>
            </a:prstGeom>
            <a:solidFill>
              <a:srgbClr val="D5D4D6"/>
            </a:solidFill>
            <a:ln w="50800" algn="ctr">
              <a:solidFill>
                <a:srgbClr val="00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4008" tIns="32004" rIns="64008" bIns="32004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3206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6397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960438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12795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17367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1939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26511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1083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 sz="1700">
                <a:latin typeface="Comic Sans MS" pitchFamily="66" charset="0"/>
              </a:endParaRPr>
            </a:p>
          </p:txBody>
        </p:sp>
        <p:sp>
          <p:nvSpPr>
            <p:cNvPr id="2893833" name="Rectangle 9"/>
            <p:cNvSpPr>
              <a:spLocks noChangeArrowheads="1"/>
            </p:cNvSpPr>
            <p:nvPr/>
          </p:nvSpPr>
          <p:spPr bwMode="auto">
            <a:xfrm>
              <a:off x="4848" y="2304"/>
              <a:ext cx="2112" cy="96"/>
            </a:xfrm>
            <a:prstGeom prst="rect">
              <a:avLst/>
            </a:prstGeom>
            <a:solidFill>
              <a:srgbClr val="D5D4D6"/>
            </a:solidFill>
            <a:ln w="50800" algn="ctr">
              <a:solidFill>
                <a:srgbClr val="00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4008" tIns="32004" rIns="64008" bIns="32004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3206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6397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960438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12795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17367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1939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26511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1083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 sz="1700">
                <a:latin typeface="Comic Sans MS" pitchFamily="66" charset="0"/>
              </a:endParaRPr>
            </a:p>
          </p:txBody>
        </p:sp>
        <p:sp>
          <p:nvSpPr>
            <p:cNvPr id="2893834" name="Rectangle 10"/>
            <p:cNvSpPr>
              <a:spLocks noChangeArrowheads="1"/>
            </p:cNvSpPr>
            <p:nvPr/>
          </p:nvSpPr>
          <p:spPr bwMode="auto">
            <a:xfrm>
              <a:off x="4848" y="2400"/>
              <a:ext cx="2112" cy="96"/>
            </a:xfrm>
            <a:prstGeom prst="rect">
              <a:avLst/>
            </a:prstGeom>
            <a:solidFill>
              <a:srgbClr val="D5D4D6"/>
            </a:solidFill>
            <a:ln w="50800" algn="ctr">
              <a:solidFill>
                <a:srgbClr val="00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4008" tIns="32004" rIns="64008" bIns="32004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3206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6397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960438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12795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17367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1939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26511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1083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 sz="1700">
                <a:latin typeface="Comic Sans MS" pitchFamily="66" charset="0"/>
              </a:endParaRPr>
            </a:p>
          </p:txBody>
        </p:sp>
        <p:sp>
          <p:nvSpPr>
            <p:cNvPr id="2893835" name="Rectangle 11"/>
            <p:cNvSpPr>
              <a:spLocks noChangeArrowheads="1"/>
            </p:cNvSpPr>
            <p:nvPr/>
          </p:nvSpPr>
          <p:spPr bwMode="auto">
            <a:xfrm>
              <a:off x="4848" y="2496"/>
              <a:ext cx="2112" cy="96"/>
            </a:xfrm>
            <a:prstGeom prst="rect">
              <a:avLst/>
            </a:prstGeom>
            <a:solidFill>
              <a:srgbClr val="D5D4D6"/>
            </a:solidFill>
            <a:ln w="50800" algn="ctr">
              <a:solidFill>
                <a:srgbClr val="00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4008" tIns="32004" rIns="64008" bIns="32004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3206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6397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960438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12795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17367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1939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26511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1083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 sz="1700">
                <a:latin typeface="Comic Sans MS" pitchFamily="66" charset="0"/>
              </a:endParaRPr>
            </a:p>
          </p:txBody>
        </p:sp>
        <p:sp>
          <p:nvSpPr>
            <p:cNvPr id="2893836" name="Rectangle 12"/>
            <p:cNvSpPr>
              <a:spLocks noChangeArrowheads="1"/>
            </p:cNvSpPr>
            <p:nvPr/>
          </p:nvSpPr>
          <p:spPr bwMode="auto">
            <a:xfrm>
              <a:off x="4848" y="2592"/>
              <a:ext cx="2112" cy="96"/>
            </a:xfrm>
            <a:prstGeom prst="rect">
              <a:avLst/>
            </a:prstGeom>
            <a:solidFill>
              <a:srgbClr val="D5D4D6"/>
            </a:solidFill>
            <a:ln w="50800" algn="ctr">
              <a:solidFill>
                <a:srgbClr val="00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4008" tIns="32004" rIns="64008" bIns="32004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3206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6397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960438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12795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17367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1939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26511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1083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 sz="1700">
                <a:latin typeface="Comic Sans MS" pitchFamily="66" charset="0"/>
              </a:endParaRPr>
            </a:p>
          </p:txBody>
        </p:sp>
        <p:sp>
          <p:nvSpPr>
            <p:cNvPr id="2893837" name="Rectangle 13"/>
            <p:cNvSpPr>
              <a:spLocks noChangeArrowheads="1"/>
            </p:cNvSpPr>
            <p:nvPr/>
          </p:nvSpPr>
          <p:spPr bwMode="auto">
            <a:xfrm>
              <a:off x="4848" y="2688"/>
              <a:ext cx="2112" cy="96"/>
            </a:xfrm>
            <a:prstGeom prst="rect">
              <a:avLst/>
            </a:prstGeom>
            <a:solidFill>
              <a:srgbClr val="D5D4D6"/>
            </a:solidFill>
            <a:ln w="50800" algn="ctr">
              <a:solidFill>
                <a:srgbClr val="00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4008" tIns="32004" rIns="64008" bIns="32004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3206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6397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960438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12795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17367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1939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26511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1083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 sz="1700">
                <a:latin typeface="Comic Sans MS" pitchFamily="66" charset="0"/>
              </a:endParaRPr>
            </a:p>
          </p:txBody>
        </p:sp>
        <p:sp>
          <p:nvSpPr>
            <p:cNvPr id="2893838" name="Rectangle 14"/>
            <p:cNvSpPr>
              <a:spLocks noChangeArrowheads="1"/>
            </p:cNvSpPr>
            <p:nvPr/>
          </p:nvSpPr>
          <p:spPr bwMode="auto">
            <a:xfrm>
              <a:off x="4848" y="2784"/>
              <a:ext cx="2112" cy="96"/>
            </a:xfrm>
            <a:prstGeom prst="rect">
              <a:avLst/>
            </a:prstGeom>
            <a:solidFill>
              <a:srgbClr val="D5D4D6"/>
            </a:solidFill>
            <a:ln w="50800" algn="ctr">
              <a:solidFill>
                <a:srgbClr val="00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4008" tIns="32004" rIns="64008" bIns="32004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3206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6397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960438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12795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17367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1939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26511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1083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 sz="1700">
                <a:latin typeface="Comic Sans MS" pitchFamily="66" charset="0"/>
              </a:endParaRPr>
            </a:p>
          </p:txBody>
        </p:sp>
        <p:sp>
          <p:nvSpPr>
            <p:cNvPr id="2893839" name="Rectangle 15"/>
            <p:cNvSpPr>
              <a:spLocks noChangeArrowheads="1"/>
            </p:cNvSpPr>
            <p:nvPr/>
          </p:nvSpPr>
          <p:spPr bwMode="auto">
            <a:xfrm>
              <a:off x="4848" y="2880"/>
              <a:ext cx="2112" cy="96"/>
            </a:xfrm>
            <a:prstGeom prst="rect">
              <a:avLst/>
            </a:prstGeom>
            <a:solidFill>
              <a:srgbClr val="D5D4D6"/>
            </a:solidFill>
            <a:ln w="50800" algn="ctr">
              <a:solidFill>
                <a:srgbClr val="00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4008" tIns="32004" rIns="64008" bIns="32004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3206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6397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960438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12795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17367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1939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26511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1083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 sz="1700">
                <a:latin typeface="Comic Sans MS" pitchFamily="66" charset="0"/>
              </a:endParaRPr>
            </a:p>
          </p:txBody>
        </p:sp>
        <p:sp>
          <p:nvSpPr>
            <p:cNvPr id="2893840" name="Rectangle 16"/>
            <p:cNvSpPr>
              <a:spLocks noChangeArrowheads="1"/>
            </p:cNvSpPr>
            <p:nvPr/>
          </p:nvSpPr>
          <p:spPr bwMode="auto">
            <a:xfrm>
              <a:off x="4848" y="2976"/>
              <a:ext cx="2112" cy="96"/>
            </a:xfrm>
            <a:prstGeom prst="rect">
              <a:avLst/>
            </a:prstGeom>
            <a:solidFill>
              <a:srgbClr val="D5D4D6"/>
            </a:solidFill>
            <a:ln w="50800" algn="ctr">
              <a:solidFill>
                <a:srgbClr val="00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4008" tIns="32004" rIns="64008" bIns="32004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3206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6397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960438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12795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17367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1939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26511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1083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 sz="1700">
                <a:latin typeface="Comic Sans MS" pitchFamily="66" charset="0"/>
              </a:endParaRPr>
            </a:p>
          </p:txBody>
        </p:sp>
        <p:sp>
          <p:nvSpPr>
            <p:cNvPr id="2893841" name="Rectangle 17"/>
            <p:cNvSpPr>
              <a:spLocks noChangeArrowheads="1"/>
            </p:cNvSpPr>
            <p:nvPr/>
          </p:nvSpPr>
          <p:spPr bwMode="auto">
            <a:xfrm>
              <a:off x="4848" y="3072"/>
              <a:ext cx="2112" cy="96"/>
            </a:xfrm>
            <a:prstGeom prst="rect">
              <a:avLst/>
            </a:prstGeom>
            <a:solidFill>
              <a:srgbClr val="D5D4D6"/>
            </a:solidFill>
            <a:ln w="50800" algn="ctr">
              <a:solidFill>
                <a:srgbClr val="00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4008" tIns="32004" rIns="64008" bIns="32004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3206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6397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960438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12795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17367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1939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26511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1083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 sz="1700">
                <a:latin typeface="Comic Sans MS" pitchFamily="66" charset="0"/>
              </a:endParaRPr>
            </a:p>
          </p:txBody>
        </p:sp>
        <p:sp>
          <p:nvSpPr>
            <p:cNvPr id="2893842" name="Rectangle 18"/>
            <p:cNvSpPr>
              <a:spLocks noChangeArrowheads="1"/>
            </p:cNvSpPr>
            <p:nvPr/>
          </p:nvSpPr>
          <p:spPr bwMode="auto">
            <a:xfrm>
              <a:off x="4848" y="3168"/>
              <a:ext cx="2112" cy="96"/>
            </a:xfrm>
            <a:prstGeom prst="rect">
              <a:avLst/>
            </a:prstGeom>
            <a:solidFill>
              <a:srgbClr val="D5D4D6"/>
            </a:solidFill>
            <a:ln w="50800" algn="ctr">
              <a:solidFill>
                <a:srgbClr val="00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4008" tIns="32004" rIns="64008" bIns="32004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3206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6397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960438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12795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17367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1939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26511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1083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 sz="1700">
                <a:latin typeface="Comic Sans MS" pitchFamily="66" charset="0"/>
              </a:endParaRPr>
            </a:p>
          </p:txBody>
        </p:sp>
        <p:sp>
          <p:nvSpPr>
            <p:cNvPr id="2893843" name="Rectangle 19"/>
            <p:cNvSpPr>
              <a:spLocks noChangeArrowheads="1"/>
            </p:cNvSpPr>
            <p:nvPr/>
          </p:nvSpPr>
          <p:spPr bwMode="auto">
            <a:xfrm>
              <a:off x="4848" y="3264"/>
              <a:ext cx="2112" cy="96"/>
            </a:xfrm>
            <a:prstGeom prst="rect">
              <a:avLst/>
            </a:prstGeom>
            <a:solidFill>
              <a:srgbClr val="D5D4D6"/>
            </a:solidFill>
            <a:ln w="50800" algn="ctr">
              <a:solidFill>
                <a:srgbClr val="00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4008" tIns="32004" rIns="64008" bIns="32004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3206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6397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960438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12795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17367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1939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26511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1083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 sz="1700">
                <a:latin typeface="Comic Sans MS" pitchFamily="66" charset="0"/>
              </a:endParaRPr>
            </a:p>
          </p:txBody>
        </p:sp>
        <p:sp>
          <p:nvSpPr>
            <p:cNvPr id="2893844" name="Rectangle 20"/>
            <p:cNvSpPr>
              <a:spLocks noChangeArrowheads="1"/>
            </p:cNvSpPr>
            <p:nvPr/>
          </p:nvSpPr>
          <p:spPr bwMode="auto">
            <a:xfrm>
              <a:off x="4848" y="3360"/>
              <a:ext cx="2112" cy="96"/>
            </a:xfrm>
            <a:prstGeom prst="rect">
              <a:avLst/>
            </a:prstGeom>
            <a:solidFill>
              <a:srgbClr val="D5D4D6"/>
            </a:solidFill>
            <a:ln w="50800" algn="ctr">
              <a:solidFill>
                <a:srgbClr val="00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4008" tIns="32004" rIns="64008" bIns="32004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3206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6397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960438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12795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17367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1939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26511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1083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 sz="1700">
                <a:latin typeface="Comic Sans MS" pitchFamily="66" charset="0"/>
              </a:endParaRPr>
            </a:p>
          </p:txBody>
        </p:sp>
        <p:sp>
          <p:nvSpPr>
            <p:cNvPr id="2893845" name="Rectangle 21"/>
            <p:cNvSpPr>
              <a:spLocks noChangeArrowheads="1"/>
            </p:cNvSpPr>
            <p:nvPr/>
          </p:nvSpPr>
          <p:spPr bwMode="auto">
            <a:xfrm>
              <a:off x="4848" y="3456"/>
              <a:ext cx="2112" cy="96"/>
            </a:xfrm>
            <a:prstGeom prst="rect">
              <a:avLst/>
            </a:prstGeom>
            <a:solidFill>
              <a:srgbClr val="D5D4D6"/>
            </a:solidFill>
            <a:ln w="50800" algn="ctr">
              <a:solidFill>
                <a:srgbClr val="00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4008" tIns="32004" rIns="64008" bIns="32004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3206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6397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960438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12795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17367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1939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26511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1083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 sz="1700">
                <a:latin typeface="Comic Sans MS" pitchFamily="66" charset="0"/>
              </a:endParaRPr>
            </a:p>
          </p:txBody>
        </p:sp>
        <p:sp>
          <p:nvSpPr>
            <p:cNvPr id="2893846" name="Rectangle 22"/>
            <p:cNvSpPr>
              <a:spLocks noChangeArrowheads="1"/>
            </p:cNvSpPr>
            <p:nvPr/>
          </p:nvSpPr>
          <p:spPr bwMode="auto">
            <a:xfrm>
              <a:off x="4848" y="3552"/>
              <a:ext cx="2112" cy="96"/>
            </a:xfrm>
            <a:prstGeom prst="rect">
              <a:avLst/>
            </a:prstGeom>
            <a:solidFill>
              <a:srgbClr val="D5D4D6"/>
            </a:solidFill>
            <a:ln w="50800" algn="ctr">
              <a:solidFill>
                <a:srgbClr val="00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4008" tIns="32004" rIns="64008" bIns="32004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3206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6397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960438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12795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17367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1939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26511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1083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 sz="1700">
                <a:latin typeface="Comic Sans MS" pitchFamily="66" charset="0"/>
              </a:endParaRPr>
            </a:p>
          </p:txBody>
        </p:sp>
        <p:sp>
          <p:nvSpPr>
            <p:cNvPr id="2893847" name="Rectangle 23"/>
            <p:cNvSpPr>
              <a:spLocks noChangeArrowheads="1"/>
            </p:cNvSpPr>
            <p:nvPr/>
          </p:nvSpPr>
          <p:spPr bwMode="auto">
            <a:xfrm>
              <a:off x="4848" y="3648"/>
              <a:ext cx="2112" cy="96"/>
            </a:xfrm>
            <a:prstGeom prst="rect">
              <a:avLst/>
            </a:prstGeom>
            <a:solidFill>
              <a:srgbClr val="D5D4D6"/>
            </a:solidFill>
            <a:ln w="50800" algn="ctr">
              <a:solidFill>
                <a:srgbClr val="00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4008" tIns="32004" rIns="64008" bIns="32004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3206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6397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960438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12795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17367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1939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26511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1083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 sz="1700">
                <a:latin typeface="Comic Sans MS" pitchFamily="66" charset="0"/>
              </a:endParaRPr>
            </a:p>
          </p:txBody>
        </p:sp>
        <p:sp>
          <p:nvSpPr>
            <p:cNvPr id="2893848" name="Rectangle 24"/>
            <p:cNvSpPr>
              <a:spLocks noChangeArrowheads="1"/>
            </p:cNvSpPr>
            <p:nvPr/>
          </p:nvSpPr>
          <p:spPr bwMode="auto">
            <a:xfrm>
              <a:off x="4848" y="3744"/>
              <a:ext cx="2112" cy="96"/>
            </a:xfrm>
            <a:prstGeom prst="rect">
              <a:avLst/>
            </a:prstGeom>
            <a:solidFill>
              <a:srgbClr val="D5D4D6"/>
            </a:solidFill>
            <a:ln w="50800" algn="ctr">
              <a:solidFill>
                <a:srgbClr val="00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4008" tIns="32004" rIns="64008" bIns="32004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3206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6397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960438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12795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17367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1939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26511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1083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 sz="1700">
                <a:latin typeface="Comic Sans MS" pitchFamily="66" charset="0"/>
              </a:endParaRPr>
            </a:p>
          </p:txBody>
        </p:sp>
        <p:sp>
          <p:nvSpPr>
            <p:cNvPr id="2893849" name="Rectangle 25"/>
            <p:cNvSpPr>
              <a:spLocks noChangeArrowheads="1"/>
            </p:cNvSpPr>
            <p:nvPr/>
          </p:nvSpPr>
          <p:spPr bwMode="auto">
            <a:xfrm>
              <a:off x="4848" y="3840"/>
              <a:ext cx="2112" cy="96"/>
            </a:xfrm>
            <a:prstGeom prst="rect">
              <a:avLst/>
            </a:prstGeom>
            <a:solidFill>
              <a:srgbClr val="D5D4D6"/>
            </a:solidFill>
            <a:ln w="50800" algn="ctr">
              <a:solidFill>
                <a:srgbClr val="00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4008" tIns="32004" rIns="64008" bIns="32004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3206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6397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960438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12795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17367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1939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26511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1083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 sz="1700">
                <a:latin typeface="Comic Sans MS" pitchFamily="66" charset="0"/>
              </a:endParaRPr>
            </a:p>
          </p:txBody>
        </p:sp>
        <p:sp>
          <p:nvSpPr>
            <p:cNvPr id="2893850" name="Rectangle 26"/>
            <p:cNvSpPr>
              <a:spLocks noChangeArrowheads="1"/>
            </p:cNvSpPr>
            <p:nvPr/>
          </p:nvSpPr>
          <p:spPr bwMode="auto">
            <a:xfrm>
              <a:off x="4848" y="1536"/>
              <a:ext cx="2112" cy="96"/>
            </a:xfrm>
            <a:prstGeom prst="rect">
              <a:avLst/>
            </a:prstGeom>
            <a:solidFill>
              <a:srgbClr val="D5D4D6"/>
            </a:solidFill>
            <a:ln w="50800" algn="ctr">
              <a:solidFill>
                <a:srgbClr val="00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4008" tIns="32004" rIns="64008" bIns="32004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3206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6397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960438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12795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17367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1939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26511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1083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 sz="1700">
                <a:latin typeface="Comic Sans MS" pitchFamily="66" charset="0"/>
              </a:endParaRPr>
            </a:p>
          </p:txBody>
        </p:sp>
        <p:sp>
          <p:nvSpPr>
            <p:cNvPr id="2893851" name="Rectangle 27"/>
            <p:cNvSpPr>
              <a:spLocks noChangeArrowheads="1"/>
            </p:cNvSpPr>
            <p:nvPr/>
          </p:nvSpPr>
          <p:spPr bwMode="auto">
            <a:xfrm>
              <a:off x="4848" y="2112"/>
              <a:ext cx="2112" cy="96"/>
            </a:xfrm>
            <a:prstGeom prst="rect">
              <a:avLst/>
            </a:prstGeom>
            <a:solidFill>
              <a:srgbClr val="D5D4D6"/>
            </a:solidFill>
            <a:ln w="50800" algn="ctr">
              <a:solidFill>
                <a:srgbClr val="00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4008" tIns="32004" rIns="64008" bIns="32004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3206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6397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960438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12795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17367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1939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26511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1083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 sz="1700">
                <a:latin typeface="Comic Sans MS" pitchFamily="66" charset="0"/>
              </a:endParaRPr>
            </a:p>
          </p:txBody>
        </p:sp>
      </p:grpSp>
      <p:grpSp>
        <p:nvGrpSpPr>
          <p:cNvPr id="2893852" name="Group 28"/>
          <p:cNvGrpSpPr>
            <a:grpSpLocks/>
          </p:cNvGrpSpPr>
          <p:nvPr/>
        </p:nvGrpSpPr>
        <p:grpSpPr bwMode="auto">
          <a:xfrm>
            <a:off x="4552950" y="2032000"/>
            <a:ext cx="2095500" cy="3175000"/>
            <a:chOff x="4848" y="1536"/>
            <a:chExt cx="2112" cy="2400"/>
          </a:xfrm>
        </p:grpSpPr>
        <p:sp>
          <p:nvSpPr>
            <p:cNvPr id="2893853" name="Rectangle 29"/>
            <p:cNvSpPr>
              <a:spLocks noChangeArrowheads="1"/>
            </p:cNvSpPr>
            <p:nvPr/>
          </p:nvSpPr>
          <p:spPr bwMode="auto">
            <a:xfrm>
              <a:off x="4848" y="1632"/>
              <a:ext cx="2112" cy="96"/>
            </a:xfrm>
            <a:prstGeom prst="rect">
              <a:avLst/>
            </a:prstGeom>
            <a:solidFill>
              <a:srgbClr val="FF6600"/>
            </a:solidFill>
            <a:ln w="50800" algn="ctr">
              <a:solidFill>
                <a:srgbClr val="00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4008" tIns="32004" rIns="64008" bIns="32004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3206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6397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960438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12795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17367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1939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26511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1083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 sz="1700">
                <a:latin typeface="Comic Sans MS" pitchFamily="66" charset="0"/>
              </a:endParaRPr>
            </a:p>
          </p:txBody>
        </p:sp>
        <p:sp>
          <p:nvSpPr>
            <p:cNvPr id="2893854" name="Rectangle 30"/>
            <p:cNvSpPr>
              <a:spLocks noChangeArrowheads="1"/>
            </p:cNvSpPr>
            <p:nvPr/>
          </p:nvSpPr>
          <p:spPr bwMode="auto">
            <a:xfrm>
              <a:off x="4848" y="1728"/>
              <a:ext cx="2112" cy="96"/>
            </a:xfrm>
            <a:prstGeom prst="rect">
              <a:avLst/>
            </a:prstGeom>
            <a:solidFill>
              <a:srgbClr val="D5D4D6"/>
            </a:solidFill>
            <a:ln w="50800" algn="ctr">
              <a:solidFill>
                <a:srgbClr val="00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4008" tIns="32004" rIns="64008" bIns="32004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3206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6397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960438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12795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17367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1939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26511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1083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 sz="1700">
                <a:latin typeface="Comic Sans MS" pitchFamily="66" charset="0"/>
              </a:endParaRPr>
            </a:p>
          </p:txBody>
        </p:sp>
        <p:sp>
          <p:nvSpPr>
            <p:cNvPr id="2893855" name="Rectangle 31"/>
            <p:cNvSpPr>
              <a:spLocks noChangeArrowheads="1"/>
            </p:cNvSpPr>
            <p:nvPr/>
          </p:nvSpPr>
          <p:spPr bwMode="auto">
            <a:xfrm>
              <a:off x="4848" y="1824"/>
              <a:ext cx="2112" cy="96"/>
            </a:xfrm>
            <a:prstGeom prst="rect">
              <a:avLst/>
            </a:prstGeom>
            <a:solidFill>
              <a:srgbClr val="D5D4D6"/>
            </a:solidFill>
            <a:ln w="50800" algn="ctr">
              <a:solidFill>
                <a:srgbClr val="00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4008" tIns="32004" rIns="64008" bIns="32004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3206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6397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960438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12795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17367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1939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26511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1083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 sz="1700">
                <a:latin typeface="Comic Sans MS" pitchFamily="66" charset="0"/>
              </a:endParaRPr>
            </a:p>
          </p:txBody>
        </p:sp>
        <p:sp>
          <p:nvSpPr>
            <p:cNvPr id="2893856" name="Rectangle 32"/>
            <p:cNvSpPr>
              <a:spLocks noChangeArrowheads="1"/>
            </p:cNvSpPr>
            <p:nvPr/>
          </p:nvSpPr>
          <p:spPr bwMode="auto">
            <a:xfrm>
              <a:off x="4848" y="1920"/>
              <a:ext cx="2112" cy="96"/>
            </a:xfrm>
            <a:prstGeom prst="rect">
              <a:avLst/>
            </a:prstGeom>
            <a:solidFill>
              <a:srgbClr val="66FF99"/>
            </a:solidFill>
            <a:ln w="50800" algn="ctr">
              <a:solidFill>
                <a:srgbClr val="00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4008" tIns="32004" rIns="64008" bIns="32004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3206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6397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960438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12795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17367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1939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26511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1083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 sz="1700">
                <a:latin typeface="Comic Sans MS" pitchFamily="66" charset="0"/>
              </a:endParaRPr>
            </a:p>
          </p:txBody>
        </p:sp>
        <p:sp>
          <p:nvSpPr>
            <p:cNvPr id="2893857" name="Rectangle 33"/>
            <p:cNvSpPr>
              <a:spLocks noChangeArrowheads="1"/>
            </p:cNvSpPr>
            <p:nvPr/>
          </p:nvSpPr>
          <p:spPr bwMode="auto">
            <a:xfrm>
              <a:off x="4848" y="2016"/>
              <a:ext cx="2112" cy="96"/>
            </a:xfrm>
            <a:prstGeom prst="rect">
              <a:avLst/>
            </a:prstGeom>
            <a:solidFill>
              <a:srgbClr val="D5D4D6"/>
            </a:solidFill>
            <a:ln w="50800" algn="ctr">
              <a:solidFill>
                <a:srgbClr val="00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4008" tIns="32004" rIns="64008" bIns="32004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3206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6397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960438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12795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17367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1939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26511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1083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 sz="1700">
                <a:latin typeface="Comic Sans MS" pitchFamily="66" charset="0"/>
              </a:endParaRPr>
            </a:p>
          </p:txBody>
        </p:sp>
        <p:sp>
          <p:nvSpPr>
            <p:cNvPr id="2893858" name="Rectangle 34"/>
            <p:cNvSpPr>
              <a:spLocks noChangeArrowheads="1"/>
            </p:cNvSpPr>
            <p:nvPr/>
          </p:nvSpPr>
          <p:spPr bwMode="auto">
            <a:xfrm>
              <a:off x="4848" y="2208"/>
              <a:ext cx="2112" cy="96"/>
            </a:xfrm>
            <a:prstGeom prst="rect">
              <a:avLst/>
            </a:prstGeom>
            <a:solidFill>
              <a:srgbClr val="D5D4D6"/>
            </a:solidFill>
            <a:ln w="50800" algn="ctr">
              <a:solidFill>
                <a:srgbClr val="00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4008" tIns="32004" rIns="64008" bIns="32004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3206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6397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960438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12795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17367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1939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26511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1083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 sz="1700">
                <a:latin typeface="Comic Sans MS" pitchFamily="66" charset="0"/>
              </a:endParaRPr>
            </a:p>
          </p:txBody>
        </p:sp>
        <p:sp>
          <p:nvSpPr>
            <p:cNvPr id="2893859" name="Rectangle 35"/>
            <p:cNvSpPr>
              <a:spLocks noChangeArrowheads="1"/>
            </p:cNvSpPr>
            <p:nvPr/>
          </p:nvSpPr>
          <p:spPr bwMode="auto">
            <a:xfrm>
              <a:off x="4848" y="2304"/>
              <a:ext cx="2112" cy="96"/>
            </a:xfrm>
            <a:prstGeom prst="rect">
              <a:avLst/>
            </a:prstGeom>
            <a:solidFill>
              <a:srgbClr val="D5D4D6"/>
            </a:solidFill>
            <a:ln w="50800" algn="ctr">
              <a:solidFill>
                <a:srgbClr val="00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4008" tIns="32004" rIns="64008" bIns="32004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3206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6397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960438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12795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17367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1939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26511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1083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 sz="1700">
                <a:latin typeface="Comic Sans MS" pitchFamily="66" charset="0"/>
              </a:endParaRPr>
            </a:p>
          </p:txBody>
        </p:sp>
        <p:sp>
          <p:nvSpPr>
            <p:cNvPr id="2893860" name="Rectangle 36"/>
            <p:cNvSpPr>
              <a:spLocks noChangeArrowheads="1"/>
            </p:cNvSpPr>
            <p:nvPr/>
          </p:nvSpPr>
          <p:spPr bwMode="auto">
            <a:xfrm>
              <a:off x="4848" y="2400"/>
              <a:ext cx="2112" cy="96"/>
            </a:xfrm>
            <a:prstGeom prst="rect">
              <a:avLst/>
            </a:prstGeom>
            <a:solidFill>
              <a:srgbClr val="D5D4D6"/>
            </a:solidFill>
            <a:ln w="50800" algn="ctr">
              <a:solidFill>
                <a:srgbClr val="00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4008" tIns="32004" rIns="64008" bIns="32004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3206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6397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960438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12795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17367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1939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26511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1083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 sz="1700">
                <a:latin typeface="Comic Sans MS" pitchFamily="66" charset="0"/>
              </a:endParaRPr>
            </a:p>
          </p:txBody>
        </p:sp>
        <p:sp>
          <p:nvSpPr>
            <p:cNvPr id="2893861" name="Rectangle 37"/>
            <p:cNvSpPr>
              <a:spLocks noChangeArrowheads="1"/>
            </p:cNvSpPr>
            <p:nvPr/>
          </p:nvSpPr>
          <p:spPr bwMode="auto">
            <a:xfrm>
              <a:off x="4848" y="2496"/>
              <a:ext cx="2112" cy="96"/>
            </a:xfrm>
            <a:prstGeom prst="rect">
              <a:avLst/>
            </a:prstGeom>
            <a:solidFill>
              <a:srgbClr val="66FF99"/>
            </a:solidFill>
            <a:ln w="50800" algn="ctr">
              <a:solidFill>
                <a:srgbClr val="00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4008" tIns="32004" rIns="64008" bIns="32004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3206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6397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960438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12795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17367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1939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26511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1083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 sz="1700">
                <a:latin typeface="Comic Sans MS" pitchFamily="66" charset="0"/>
              </a:endParaRPr>
            </a:p>
          </p:txBody>
        </p:sp>
        <p:sp>
          <p:nvSpPr>
            <p:cNvPr id="2893862" name="Rectangle 38"/>
            <p:cNvSpPr>
              <a:spLocks noChangeArrowheads="1"/>
            </p:cNvSpPr>
            <p:nvPr/>
          </p:nvSpPr>
          <p:spPr bwMode="auto">
            <a:xfrm>
              <a:off x="4848" y="2592"/>
              <a:ext cx="2112" cy="96"/>
            </a:xfrm>
            <a:prstGeom prst="rect">
              <a:avLst/>
            </a:prstGeom>
            <a:solidFill>
              <a:srgbClr val="D5D4D6"/>
            </a:solidFill>
            <a:ln w="50800" algn="ctr">
              <a:solidFill>
                <a:srgbClr val="00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4008" tIns="32004" rIns="64008" bIns="32004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3206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6397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960438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12795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17367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1939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26511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1083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 sz="1700">
                <a:latin typeface="Comic Sans MS" pitchFamily="66" charset="0"/>
              </a:endParaRPr>
            </a:p>
          </p:txBody>
        </p:sp>
        <p:sp>
          <p:nvSpPr>
            <p:cNvPr id="2893863" name="Rectangle 39"/>
            <p:cNvSpPr>
              <a:spLocks noChangeArrowheads="1"/>
            </p:cNvSpPr>
            <p:nvPr/>
          </p:nvSpPr>
          <p:spPr bwMode="auto">
            <a:xfrm>
              <a:off x="4848" y="2688"/>
              <a:ext cx="2112" cy="96"/>
            </a:xfrm>
            <a:prstGeom prst="rect">
              <a:avLst/>
            </a:prstGeom>
            <a:solidFill>
              <a:srgbClr val="FF6600"/>
            </a:solidFill>
            <a:ln w="50800" algn="ctr">
              <a:solidFill>
                <a:srgbClr val="00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4008" tIns="32004" rIns="64008" bIns="32004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3206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6397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960438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12795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17367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1939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26511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1083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 sz="1700">
                <a:latin typeface="Comic Sans MS" pitchFamily="66" charset="0"/>
              </a:endParaRPr>
            </a:p>
          </p:txBody>
        </p:sp>
        <p:sp>
          <p:nvSpPr>
            <p:cNvPr id="2893864" name="Rectangle 40"/>
            <p:cNvSpPr>
              <a:spLocks noChangeArrowheads="1"/>
            </p:cNvSpPr>
            <p:nvPr/>
          </p:nvSpPr>
          <p:spPr bwMode="auto">
            <a:xfrm>
              <a:off x="4848" y="2784"/>
              <a:ext cx="2112" cy="96"/>
            </a:xfrm>
            <a:prstGeom prst="rect">
              <a:avLst/>
            </a:prstGeom>
            <a:solidFill>
              <a:srgbClr val="D5D4D6"/>
            </a:solidFill>
            <a:ln w="50800" algn="ctr">
              <a:solidFill>
                <a:srgbClr val="00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4008" tIns="32004" rIns="64008" bIns="32004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3206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6397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960438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12795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17367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1939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26511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1083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 sz="1700">
                <a:latin typeface="Comic Sans MS" pitchFamily="66" charset="0"/>
              </a:endParaRPr>
            </a:p>
          </p:txBody>
        </p:sp>
        <p:sp>
          <p:nvSpPr>
            <p:cNvPr id="2893865" name="Rectangle 41"/>
            <p:cNvSpPr>
              <a:spLocks noChangeArrowheads="1"/>
            </p:cNvSpPr>
            <p:nvPr/>
          </p:nvSpPr>
          <p:spPr bwMode="auto">
            <a:xfrm>
              <a:off x="4848" y="2880"/>
              <a:ext cx="2112" cy="96"/>
            </a:xfrm>
            <a:prstGeom prst="rect">
              <a:avLst/>
            </a:prstGeom>
            <a:solidFill>
              <a:srgbClr val="D5D4D6"/>
            </a:solidFill>
            <a:ln w="50800" algn="ctr">
              <a:solidFill>
                <a:srgbClr val="00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4008" tIns="32004" rIns="64008" bIns="32004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3206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6397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960438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12795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17367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1939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26511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1083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 sz="1700">
                <a:latin typeface="Comic Sans MS" pitchFamily="66" charset="0"/>
              </a:endParaRPr>
            </a:p>
          </p:txBody>
        </p:sp>
        <p:sp>
          <p:nvSpPr>
            <p:cNvPr id="2893866" name="Rectangle 42"/>
            <p:cNvSpPr>
              <a:spLocks noChangeArrowheads="1"/>
            </p:cNvSpPr>
            <p:nvPr/>
          </p:nvSpPr>
          <p:spPr bwMode="auto">
            <a:xfrm>
              <a:off x="4848" y="2976"/>
              <a:ext cx="2112" cy="96"/>
            </a:xfrm>
            <a:prstGeom prst="rect">
              <a:avLst/>
            </a:prstGeom>
            <a:solidFill>
              <a:srgbClr val="D5D4D6"/>
            </a:solidFill>
            <a:ln w="50800" algn="ctr">
              <a:solidFill>
                <a:srgbClr val="00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4008" tIns="32004" rIns="64008" bIns="32004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3206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6397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960438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12795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17367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1939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26511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1083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 sz="1700">
                <a:latin typeface="Comic Sans MS" pitchFamily="66" charset="0"/>
              </a:endParaRPr>
            </a:p>
          </p:txBody>
        </p:sp>
        <p:sp>
          <p:nvSpPr>
            <p:cNvPr id="2893867" name="Rectangle 43"/>
            <p:cNvSpPr>
              <a:spLocks noChangeArrowheads="1"/>
            </p:cNvSpPr>
            <p:nvPr/>
          </p:nvSpPr>
          <p:spPr bwMode="auto">
            <a:xfrm>
              <a:off x="4848" y="3072"/>
              <a:ext cx="2112" cy="96"/>
            </a:xfrm>
            <a:prstGeom prst="rect">
              <a:avLst/>
            </a:prstGeom>
            <a:solidFill>
              <a:srgbClr val="D5D4D6"/>
            </a:solidFill>
            <a:ln w="50800" algn="ctr">
              <a:solidFill>
                <a:srgbClr val="00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4008" tIns="32004" rIns="64008" bIns="32004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3206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6397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960438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12795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17367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1939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26511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1083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 sz="1700">
                <a:latin typeface="Comic Sans MS" pitchFamily="66" charset="0"/>
              </a:endParaRPr>
            </a:p>
          </p:txBody>
        </p:sp>
        <p:sp>
          <p:nvSpPr>
            <p:cNvPr id="2893868" name="Rectangle 44"/>
            <p:cNvSpPr>
              <a:spLocks noChangeArrowheads="1"/>
            </p:cNvSpPr>
            <p:nvPr/>
          </p:nvSpPr>
          <p:spPr bwMode="auto">
            <a:xfrm>
              <a:off x="4848" y="3168"/>
              <a:ext cx="2112" cy="96"/>
            </a:xfrm>
            <a:prstGeom prst="rect">
              <a:avLst/>
            </a:prstGeom>
            <a:solidFill>
              <a:srgbClr val="66FF99"/>
            </a:solidFill>
            <a:ln w="50800" algn="ctr">
              <a:solidFill>
                <a:srgbClr val="00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4008" tIns="32004" rIns="64008" bIns="32004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3206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6397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960438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12795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17367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1939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26511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1083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 sz="1700">
                <a:latin typeface="Comic Sans MS" pitchFamily="66" charset="0"/>
              </a:endParaRPr>
            </a:p>
          </p:txBody>
        </p:sp>
        <p:sp>
          <p:nvSpPr>
            <p:cNvPr id="2893869" name="Rectangle 45"/>
            <p:cNvSpPr>
              <a:spLocks noChangeArrowheads="1"/>
            </p:cNvSpPr>
            <p:nvPr/>
          </p:nvSpPr>
          <p:spPr bwMode="auto">
            <a:xfrm>
              <a:off x="4848" y="3264"/>
              <a:ext cx="2112" cy="96"/>
            </a:xfrm>
            <a:prstGeom prst="rect">
              <a:avLst/>
            </a:prstGeom>
            <a:solidFill>
              <a:srgbClr val="D5D4D6"/>
            </a:solidFill>
            <a:ln w="50800" algn="ctr">
              <a:solidFill>
                <a:srgbClr val="00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4008" tIns="32004" rIns="64008" bIns="32004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3206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6397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960438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12795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17367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1939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26511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1083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 sz="1700">
                <a:latin typeface="Comic Sans MS" pitchFamily="66" charset="0"/>
              </a:endParaRPr>
            </a:p>
          </p:txBody>
        </p:sp>
        <p:sp>
          <p:nvSpPr>
            <p:cNvPr id="2893870" name="Rectangle 46"/>
            <p:cNvSpPr>
              <a:spLocks noChangeArrowheads="1"/>
            </p:cNvSpPr>
            <p:nvPr/>
          </p:nvSpPr>
          <p:spPr bwMode="auto">
            <a:xfrm>
              <a:off x="4848" y="3360"/>
              <a:ext cx="2112" cy="96"/>
            </a:xfrm>
            <a:prstGeom prst="rect">
              <a:avLst/>
            </a:prstGeom>
            <a:solidFill>
              <a:srgbClr val="D5D4D6"/>
            </a:solidFill>
            <a:ln w="50800" algn="ctr">
              <a:solidFill>
                <a:srgbClr val="00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4008" tIns="32004" rIns="64008" bIns="32004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3206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6397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960438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12795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17367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1939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26511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1083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 sz="1700">
                <a:latin typeface="Comic Sans MS" pitchFamily="66" charset="0"/>
              </a:endParaRPr>
            </a:p>
          </p:txBody>
        </p:sp>
        <p:sp>
          <p:nvSpPr>
            <p:cNvPr id="2893871" name="Rectangle 47"/>
            <p:cNvSpPr>
              <a:spLocks noChangeArrowheads="1"/>
            </p:cNvSpPr>
            <p:nvPr/>
          </p:nvSpPr>
          <p:spPr bwMode="auto">
            <a:xfrm>
              <a:off x="4848" y="3456"/>
              <a:ext cx="2112" cy="96"/>
            </a:xfrm>
            <a:prstGeom prst="rect">
              <a:avLst/>
            </a:prstGeom>
            <a:solidFill>
              <a:srgbClr val="FF6600"/>
            </a:solidFill>
            <a:ln w="50800" algn="ctr">
              <a:solidFill>
                <a:srgbClr val="00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4008" tIns="32004" rIns="64008" bIns="32004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3206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6397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960438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12795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17367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1939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26511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1083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 sz="1700">
                <a:latin typeface="Comic Sans MS" pitchFamily="66" charset="0"/>
              </a:endParaRPr>
            </a:p>
          </p:txBody>
        </p:sp>
        <p:sp>
          <p:nvSpPr>
            <p:cNvPr id="2893872" name="Rectangle 48"/>
            <p:cNvSpPr>
              <a:spLocks noChangeArrowheads="1"/>
            </p:cNvSpPr>
            <p:nvPr/>
          </p:nvSpPr>
          <p:spPr bwMode="auto">
            <a:xfrm>
              <a:off x="4848" y="3552"/>
              <a:ext cx="2112" cy="96"/>
            </a:xfrm>
            <a:prstGeom prst="rect">
              <a:avLst/>
            </a:prstGeom>
            <a:solidFill>
              <a:srgbClr val="D5D4D6"/>
            </a:solidFill>
            <a:ln w="50800" algn="ctr">
              <a:solidFill>
                <a:srgbClr val="00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4008" tIns="32004" rIns="64008" bIns="32004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3206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6397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960438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12795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17367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1939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26511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1083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 sz="1700">
                <a:latin typeface="Comic Sans MS" pitchFamily="66" charset="0"/>
              </a:endParaRPr>
            </a:p>
          </p:txBody>
        </p:sp>
        <p:sp>
          <p:nvSpPr>
            <p:cNvPr id="2893873" name="Rectangle 49"/>
            <p:cNvSpPr>
              <a:spLocks noChangeArrowheads="1"/>
            </p:cNvSpPr>
            <p:nvPr/>
          </p:nvSpPr>
          <p:spPr bwMode="auto">
            <a:xfrm>
              <a:off x="4848" y="3648"/>
              <a:ext cx="2112" cy="96"/>
            </a:xfrm>
            <a:prstGeom prst="rect">
              <a:avLst/>
            </a:prstGeom>
            <a:solidFill>
              <a:srgbClr val="D5D4D6"/>
            </a:solidFill>
            <a:ln w="50800" algn="ctr">
              <a:solidFill>
                <a:srgbClr val="00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4008" tIns="32004" rIns="64008" bIns="32004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3206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6397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960438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12795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17367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1939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26511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1083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 sz="1700">
                <a:latin typeface="Comic Sans MS" pitchFamily="66" charset="0"/>
              </a:endParaRPr>
            </a:p>
          </p:txBody>
        </p:sp>
        <p:sp>
          <p:nvSpPr>
            <p:cNvPr id="2893874" name="Rectangle 50"/>
            <p:cNvSpPr>
              <a:spLocks noChangeArrowheads="1"/>
            </p:cNvSpPr>
            <p:nvPr/>
          </p:nvSpPr>
          <p:spPr bwMode="auto">
            <a:xfrm>
              <a:off x="4848" y="3744"/>
              <a:ext cx="2112" cy="96"/>
            </a:xfrm>
            <a:prstGeom prst="rect">
              <a:avLst/>
            </a:prstGeom>
            <a:solidFill>
              <a:srgbClr val="D5D4D6"/>
            </a:solidFill>
            <a:ln w="50800" algn="ctr">
              <a:solidFill>
                <a:srgbClr val="00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4008" tIns="32004" rIns="64008" bIns="32004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3206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6397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960438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12795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17367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1939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26511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1083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 sz="1700">
                <a:latin typeface="Comic Sans MS" pitchFamily="66" charset="0"/>
              </a:endParaRPr>
            </a:p>
          </p:txBody>
        </p:sp>
        <p:sp>
          <p:nvSpPr>
            <p:cNvPr id="2893875" name="Rectangle 51"/>
            <p:cNvSpPr>
              <a:spLocks noChangeArrowheads="1"/>
            </p:cNvSpPr>
            <p:nvPr/>
          </p:nvSpPr>
          <p:spPr bwMode="auto">
            <a:xfrm>
              <a:off x="4848" y="3840"/>
              <a:ext cx="2112" cy="96"/>
            </a:xfrm>
            <a:prstGeom prst="rect">
              <a:avLst/>
            </a:prstGeom>
            <a:solidFill>
              <a:srgbClr val="66FF99"/>
            </a:solidFill>
            <a:ln w="50800" algn="ctr">
              <a:solidFill>
                <a:srgbClr val="00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4008" tIns="32004" rIns="64008" bIns="32004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3206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6397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960438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12795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17367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1939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26511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1083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 sz="1700">
                <a:latin typeface="Comic Sans MS" pitchFamily="66" charset="0"/>
              </a:endParaRPr>
            </a:p>
          </p:txBody>
        </p:sp>
        <p:sp>
          <p:nvSpPr>
            <p:cNvPr id="2893876" name="Rectangle 52"/>
            <p:cNvSpPr>
              <a:spLocks noChangeArrowheads="1"/>
            </p:cNvSpPr>
            <p:nvPr/>
          </p:nvSpPr>
          <p:spPr bwMode="auto">
            <a:xfrm>
              <a:off x="4848" y="1536"/>
              <a:ext cx="2112" cy="96"/>
            </a:xfrm>
            <a:prstGeom prst="rect">
              <a:avLst/>
            </a:prstGeom>
            <a:solidFill>
              <a:srgbClr val="FF6600"/>
            </a:solidFill>
            <a:ln w="50800" algn="ctr">
              <a:solidFill>
                <a:srgbClr val="00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4008" tIns="32004" rIns="64008" bIns="32004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3206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6397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960438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12795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17367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1939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26511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1083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 sz="1700">
                <a:latin typeface="Comic Sans MS" pitchFamily="66" charset="0"/>
              </a:endParaRPr>
            </a:p>
          </p:txBody>
        </p:sp>
        <p:sp>
          <p:nvSpPr>
            <p:cNvPr id="2893877" name="Rectangle 53"/>
            <p:cNvSpPr>
              <a:spLocks noChangeArrowheads="1"/>
            </p:cNvSpPr>
            <p:nvPr/>
          </p:nvSpPr>
          <p:spPr bwMode="auto">
            <a:xfrm>
              <a:off x="4848" y="2112"/>
              <a:ext cx="2112" cy="96"/>
            </a:xfrm>
            <a:prstGeom prst="rect">
              <a:avLst/>
            </a:prstGeom>
            <a:solidFill>
              <a:srgbClr val="D5D4D6"/>
            </a:solidFill>
            <a:ln w="50800" algn="ctr">
              <a:solidFill>
                <a:srgbClr val="00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4008" tIns="32004" rIns="64008" bIns="32004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3206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6397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960438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12795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17367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1939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26511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1083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 sz="1700">
                <a:latin typeface="Comic Sans MS" pitchFamily="66" charset="0"/>
              </a:endParaRPr>
            </a:p>
          </p:txBody>
        </p:sp>
      </p:grpSp>
      <p:grpSp>
        <p:nvGrpSpPr>
          <p:cNvPr id="2893878" name="Group 54"/>
          <p:cNvGrpSpPr>
            <a:grpSpLocks/>
          </p:cNvGrpSpPr>
          <p:nvPr/>
        </p:nvGrpSpPr>
        <p:grpSpPr bwMode="auto">
          <a:xfrm>
            <a:off x="4549775" y="2017713"/>
            <a:ext cx="2095500" cy="3238500"/>
            <a:chOff x="4848" y="1536"/>
            <a:chExt cx="2112" cy="2448"/>
          </a:xfrm>
        </p:grpSpPr>
        <p:sp>
          <p:nvSpPr>
            <p:cNvPr id="2893879" name="Rectangle 55"/>
            <p:cNvSpPr>
              <a:spLocks noChangeArrowheads="1"/>
            </p:cNvSpPr>
            <p:nvPr/>
          </p:nvSpPr>
          <p:spPr bwMode="auto">
            <a:xfrm>
              <a:off x="4848" y="1536"/>
              <a:ext cx="2112" cy="432"/>
            </a:xfrm>
            <a:prstGeom prst="rect">
              <a:avLst/>
            </a:prstGeom>
            <a:solidFill>
              <a:srgbClr val="FF9900"/>
            </a:solidFill>
            <a:ln w="50800" algn="ctr">
              <a:solidFill>
                <a:srgbClr val="00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4008" tIns="32004" rIns="64008" bIns="32004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3206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6397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960438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12795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17367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1939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26511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1083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sz="1700">
                  <a:latin typeface="Comic Sans MS" pitchFamily="66" charset="0"/>
                </a:rPr>
                <a:t>LRU-sets</a:t>
              </a:r>
            </a:p>
          </p:txBody>
        </p:sp>
        <p:sp>
          <p:nvSpPr>
            <p:cNvPr id="2893880" name="Rectangle 56"/>
            <p:cNvSpPr>
              <a:spLocks noChangeArrowheads="1"/>
            </p:cNvSpPr>
            <p:nvPr/>
          </p:nvSpPr>
          <p:spPr bwMode="auto">
            <a:xfrm>
              <a:off x="4848" y="2400"/>
              <a:ext cx="2112" cy="1584"/>
            </a:xfrm>
            <a:prstGeom prst="rect">
              <a:avLst/>
            </a:prstGeom>
            <a:solidFill>
              <a:srgbClr val="D5D4D6"/>
            </a:solidFill>
            <a:ln w="50800" algn="ctr">
              <a:solidFill>
                <a:srgbClr val="00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4008" tIns="32004" rIns="64008" bIns="32004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3206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6397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960438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12795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17367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1939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26511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1083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sz="1700">
                  <a:solidFill>
                    <a:srgbClr val="003300"/>
                  </a:solidFill>
                  <a:latin typeface="Comic Sans MS" pitchFamily="66" charset="0"/>
                </a:rPr>
                <a:t>Follower Sets</a:t>
              </a:r>
            </a:p>
          </p:txBody>
        </p:sp>
        <p:sp>
          <p:nvSpPr>
            <p:cNvPr id="2893881" name="Rectangle 57"/>
            <p:cNvSpPr>
              <a:spLocks noChangeArrowheads="1"/>
            </p:cNvSpPr>
            <p:nvPr/>
          </p:nvSpPr>
          <p:spPr bwMode="auto">
            <a:xfrm>
              <a:off x="4848" y="1968"/>
              <a:ext cx="2112" cy="432"/>
            </a:xfrm>
            <a:prstGeom prst="rect">
              <a:avLst/>
            </a:prstGeom>
            <a:solidFill>
              <a:srgbClr val="66FF99"/>
            </a:solidFill>
            <a:ln w="50800" algn="ctr">
              <a:solidFill>
                <a:srgbClr val="00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4008" tIns="32004" rIns="64008" bIns="32004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3206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6397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960438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12795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17367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1939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26511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1083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sz="1700">
                  <a:solidFill>
                    <a:srgbClr val="000000"/>
                  </a:solidFill>
                  <a:latin typeface="Comic Sans MS" pitchFamily="66" charset="0"/>
                </a:rPr>
                <a:t>BIP-sets</a:t>
              </a:r>
            </a:p>
          </p:txBody>
        </p:sp>
      </p:grpSp>
      <p:sp>
        <p:nvSpPr>
          <p:cNvPr id="2893882" name="AutoShape 58"/>
          <p:cNvSpPr>
            <a:spLocks noChangeArrowheads="1"/>
          </p:cNvSpPr>
          <p:nvPr/>
        </p:nvSpPr>
        <p:spPr bwMode="auto">
          <a:xfrm>
            <a:off x="6681788" y="1911350"/>
            <a:ext cx="2254250" cy="2436813"/>
          </a:xfrm>
          <a:prstGeom prst="roundRect">
            <a:avLst>
              <a:gd name="adj" fmla="val 16667"/>
            </a:avLst>
          </a:prstGeom>
          <a:solidFill>
            <a:srgbClr val="CC99FF">
              <a:alpha val="50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50800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93884" name="Rectangle 60"/>
          <p:cNvSpPr>
            <a:spLocks noChangeArrowheads="1"/>
          </p:cNvSpPr>
          <p:nvPr/>
        </p:nvSpPr>
        <p:spPr bwMode="auto">
          <a:xfrm>
            <a:off x="269875" y="1355725"/>
            <a:ext cx="4340225" cy="4914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defTabSz="1306513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350838" indent="-349250" defTabSz="1306513">
              <a:spcBef>
                <a:spcPct val="20000"/>
              </a:spcBef>
              <a:buChar char="–"/>
              <a:defRPr>
                <a:solidFill>
                  <a:srgbClr val="56127A"/>
                </a:solidFill>
                <a:latin typeface="Verdana" pitchFamily="34" charset="0"/>
              </a:defRPr>
            </a:lvl2pPr>
            <a:lvl3pPr marL="815975" indent="-461963" defTabSz="1306513">
              <a:spcBef>
                <a:spcPct val="20000"/>
              </a:spcBef>
              <a:buChar char="•"/>
              <a:defRPr>
                <a:solidFill>
                  <a:srgbClr val="56127A"/>
                </a:solidFill>
                <a:latin typeface="Verdana" pitchFamily="34" charset="0"/>
              </a:defRPr>
            </a:lvl3pPr>
            <a:lvl4pPr marL="1036638" indent="-217488" defTabSz="1306513">
              <a:spcBef>
                <a:spcPct val="20000"/>
              </a:spcBef>
              <a:buChar char="–"/>
              <a:defRPr>
                <a:solidFill>
                  <a:srgbClr val="56127A"/>
                </a:solidFill>
                <a:latin typeface="Verdana" pitchFamily="34" charset="0"/>
              </a:defRPr>
            </a:lvl4pPr>
            <a:lvl5pPr marL="1624013" indent="-585788" defTabSz="1306513">
              <a:spcBef>
                <a:spcPct val="20000"/>
              </a:spcBef>
              <a:buChar char="»"/>
              <a:defRPr>
                <a:solidFill>
                  <a:srgbClr val="56127A"/>
                </a:solidFill>
                <a:latin typeface="Verdana" pitchFamily="34" charset="0"/>
              </a:defRPr>
            </a:lvl5pPr>
            <a:lvl6pPr marL="2081213" indent="-585788" defTabSz="1306513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itchFamily="34" charset="0"/>
              </a:defRPr>
            </a:lvl6pPr>
            <a:lvl7pPr marL="2538413" indent="-585788" defTabSz="1306513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itchFamily="34" charset="0"/>
              </a:defRPr>
            </a:lvl7pPr>
            <a:lvl8pPr marL="2995613" indent="-585788" defTabSz="1306513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itchFamily="34" charset="0"/>
              </a:defRPr>
            </a:lvl8pPr>
            <a:lvl9pPr marL="3452813" indent="-585788" defTabSz="1306513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56127A"/>
                </a:solidFill>
                <a:latin typeface="Verdana" pitchFamily="34" charset="0"/>
              </a:defRPr>
            </a:lvl9pPr>
          </a:lstStyle>
          <a:p>
            <a:pPr lvl="2">
              <a:lnSpc>
                <a:spcPct val="90000"/>
              </a:lnSpc>
              <a:buFontTx/>
              <a:buNone/>
            </a:pPr>
            <a:r>
              <a:rPr lang="en-US" altLang="en-US" sz="2000">
                <a:solidFill>
                  <a:schemeClr val="tx1"/>
                </a:solidFill>
                <a:latin typeface="Comic Sans MS" pitchFamily="66" charset="0"/>
              </a:rPr>
              <a:t>Divide the cache in three:</a:t>
            </a:r>
          </a:p>
          <a:p>
            <a:pPr lvl="3">
              <a:lnSpc>
                <a:spcPct val="90000"/>
              </a:lnSpc>
            </a:pPr>
            <a:r>
              <a:rPr lang="en-US" altLang="en-US" sz="2000">
                <a:solidFill>
                  <a:srgbClr val="F06100"/>
                </a:solidFill>
                <a:latin typeface="Comic Sans MS" pitchFamily="66" charset="0"/>
              </a:rPr>
              <a:t>Dedicated LRU sets</a:t>
            </a:r>
          </a:p>
          <a:p>
            <a:pPr lvl="3">
              <a:lnSpc>
                <a:spcPct val="90000"/>
              </a:lnSpc>
            </a:pPr>
            <a:r>
              <a:rPr lang="en-US" altLang="en-US" sz="2000">
                <a:solidFill>
                  <a:srgbClr val="00DC49"/>
                </a:solidFill>
                <a:latin typeface="Comic Sans MS" pitchFamily="66" charset="0"/>
              </a:rPr>
              <a:t>Dedicated BIP sets</a:t>
            </a:r>
            <a:r>
              <a:rPr lang="en-US" altLang="en-US" sz="2000">
                <a:solidFill>
                  <a:schemeClr val="tx1"/>
                </a:solidFill>
                <a:latin typeface="Comic Sans MS" pitchFamily="66" charset="0"/>
              </a:rPr>
              <a:t> </a:t>
            </a:r>
          </a:p>
          <a:p>
            <a:pPr lvl="3">
              <a:lnSpc>
                <a:spcPct val="90000"/>
              </a:lnSpc>
            </a:pPr>
            <a:r>
              <a:rPr lang="en-US" altLang="en-US" sz="2000">
                <a:solidFill>
                  <a:srgbClr val="4D4D4D"/>
                </a:solidFill>
                <a:latin typeface="Comic Sans MS" pitchFamily="66" charset="0"/>
              </a:rPr>
              <a:t>Follower sets (winner of LRU,BIP) </a:t>
            </a:r>
          </a:p>
          <a:p>
            <a:pPr lvl="3">
              <a:lnSpc>
                <a:spcPct val="90000"/>
              </a:lnSpc>
              <a:buFontTx/>
              <a:buNone/>
            </a:pPr>
            <a:endParaRPr lang="en-US" altLang="en-US" sz="2000">
              <a:solidFill>
                <a:srgbClr val="4D4D4D"/>
              </a:solidFill>
              <a:latin typeface="Comic Sans MS" pitchFamily="66" charset="0"/>
            </a:endParaRP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altLang="en-US" sz="2000">
                <a:solidFill>
                  <a:srgbClr val="FF0000"/>
                </a:solidFill>
                <a:latin typeface="Comic Sans MS" pitchFamily="66" charset="0"/>
              </a:rPr>
              <a:t>n-bit saturating counter 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altLang="en-US" sz="2000">
                <a:solidFill>
                  <a:schemeClr val="tx1"/>
                </a:solidFill>
                <a:latin typeface="Comic Sans MS" pitchFamily="66" charset="0"/>
              </a:rPr>
              <a:t>misses to LRU-sets:</a:t>
            </a:r>
            <a:r>
              <a:rPr lang="en-US" altLang="en-US" sz="2000">
                <a:solidFill>
                  <a:schemeClr val="tx1"/>
                </a:solidFill>
                <a:latin typeface="Comic Sans MS" pitchFamily="66" charset="0"/>
                <a:sym typeface="Wingdings" pitchFamily="2" charset="2"/>
              </a:rPr>
              <a:t> </a:t>
            </a:r>
            <a:r>
              <a:rPr lang="en-US" altLang="en-US" sz="200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count</a:t>
            </a:r>
            <a:r>
              <a:rPr lang="en-US" altLang="en-US" sz="2000">
                <a:solidFill>
                  <a:srgbClr val="FF0000"/>
                </a:solidFill>
                <a:latin typeface="Comic Sans MS" pitchFamily="66" charset="0"/>
              </a:rPr>
              <a:t>er++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altLang="en-US" sz="2000">
                <a:solidFill>
                  <a:schemeClr val="tx1"/>
                </a:solidFill>
                <a:latin typeface="Comic Sans MS" pitchFamily="66" charset="0"/>
              </a:rPr>
              <a:t>misses to BIP-set: </a:t>
            </a:r>
            <a:r>
              <a:rPr lang="en-US" altLang="en-US" sz="2000">
                <a:solidFill>
                  <a:srgbClr val="FF0000"/>
                </a:solidFill>
                <a:latin typeface="Comic Sans MS" pitchFamily="66" charset="0"/>
              </a:rPr>
              <a:t>counter--</a:t>
            </a:r>
            <a:r>
              <a:rPr lang="en-US" altLang="en-US" sz="2000">
                <a:solidFill>
                  <a:schemeClr val="tx1"/>
                </a:solidFill>
                <a:latin typeface="Comic Sans MS" pitchFamily="66" charset="0"/>
              </a:rPr>
              <a:t> </a:t>
            </a:r>
          </a:p>
          <a:p>
            <a:pPr lvl="2">
              <a:lnSpc>
                <a:spcPct val="90000"/>
              </a:lnSpc>
              <a:buFontTx/>
              <a:buNone/>
            </a:pPr>
            <a:endParaRPr lang="en-US" altLang="en-US" sz="2000">
              <a:solidFill>
                <a:schemeClr val="tx1"/>
              </a:solidFill>
              <a:latin typeface="Comic Sans MS" pitchFamily="66" charset="0"/>
            </a:endParaRP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altLang="en-US" sz="2000">
                <a:solidFill>
                  <a:schemeClr val="tx1"/>
                </a:solidFill>
                <a:latin typeface="Comic Sans MS" pitchFamily="66" charset="0"/>
              </a:rPr>
              <a:t>Counter decides policy for Follower sets:</a:t>
            </a:r>
          </a:p>
          <a:p>
            <a:pPr lvl="3">
              <a:lnSpc>
                <a:spcPct val="90000"/>
              </a:lnSpc>
            </a:pPr>
            <a:r>
              <a:rPr lang="en-US" altLang="en-US" sz="2000">
                <a:solidFill>
                  <a:srgbClr val="FF0000"/>
                </a:solidFill>
                <a:latin typeface="Comic Sans MS" pitchFamily="66" charset="0"/>
              </a:rPr>
              <a:t>MSB = 0</a:t>
            </a:r>
            <a:r>
              <a:rPr lang="en-US" altLang="en-US" sz="2000">
                <a:solidFill>
                  <a:schemeClr val="tx1"/>
                </a:solidFill>
                <a:latin typeface="Comic Sans MS" pitchFamily="66" charset="0"/>
              </a:rPr>
              <a:t>, Use LRU</a:t>
            </a:r>
          </a:p>
          <a:p>
            <a:pPr lvl="3">
              <a:lnSpc>
                <a:spcPct val="90000"/>
              </a:lnSpc>
            </a:pPr>
            <a:r>
              <a:rPr lang="en-US" altLang="en-US" sz="2000">
                <a:solidFill>
                  <a:srgbClr val="FF0000"/>
                </a:solidFill>
                <a:latin typeface="Comic Sans MS" pitchFamily="66" charset="0"/>
              </a:rPr>
              <a:t>MSB = 1</a:t>
            </a:r>
            <a:r>
              <a:rPr lang="en-US" altLang="en-US" sz="2000">
                <a:solidFill>
                  <a:schemeClr val="tx1"/>
                </a:solidFill>
                <a:latin typeface="Comic Sans MS" pitchFamily="66" charset="0"/>
              </a:rPr>
              <a:t>, Use BIP</a:t>
            </a:r>
          </a:p>
        </p:txBody>
      </p:sp>
      <p:sp>
        <p:nvSpPr>
          <p:cNvPr id="2893885" name="Rectangle 61"/>
          <p:cNvSpPr>
            <a:spLocks noChangeArrowheads="1"/>
          </p:cNvSpPr>
          <p:nvPr/>
        </p:nvSpPr>
        <p:spPr bwMode="auto">
          <a:xfrm>
            <a:off x="7772400" y="2349500"/>
            <a:ext cx="1095375" cy="381000"/>
          </a:xfrm>
          <a:prstGeom prst="rect">
            <a:avLst/>
          </a:prstGeom>
          <a:solidFill>
            <a:srgbClr val="FF0000"/>
          </a:solidFill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4008" tIns="32004" rIns="64008" bIns="32004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3206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639763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96043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27952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17367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1939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26511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1083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en-US" sz="1700">
                <a:latin typeface="Comic Sans MS" pitchFamily="66" charset="0"/>
              </a:rPr>
              <a:t>n-bit cntr</a:t>
            </a:r>
          </a:p>
        </p:txBody>
      </p:sp>
      <p:grpSp>
        <p:nvGrpSpPr>
          <p:cNvPr id="2893886" name="Group 62"/>
          <p:cNvGrpSpPr>
            <a:grpSpLocks/>
          </p:cNvGrpSpPr>
          <p:nvPr/>
        </p:nvGrpSpPr>
        <p:grpSpPr bwMode="auto">
          <a:xfrm>
            <a:off x="6648450" y="1914525"/>
            <a:ext cx="1095375" cy="1274763"/>
            <a:chOff x="6960" y="1447"/>
            <a:chExt cx="1104" cy="964"/>
          </a:xfrm>
        </p:grpSpPr>
        <p:sp>
          <p:nvSpPr>
            <p:cNvPr id="2893887" name="Line 63"/>
            <p:cNvSpPr>
              <a:spLocks noChangeShapeType="1"/>
            </p:cNvSpPr>
            <p:nvPr/>
          </p:nvSpPr>
          <p:spPr bwMode="auto">
            <a:xfrm>
              <a:off x="6960" y="1776"/>
              <a:ext cx="720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3888" name="Oval 64"/>
            <p:cNvSpPr>
              <a:spLocks noChangeArrowheads="1"/>
            </p:cNvSpPr>
            <p:nvPr/>
          </p:nvSpPr>
          <p:spPr bwMode="auto">
            <a:xfrm>
              <a:off x="7536" y="1632"/>
              <a:ext cx="288" cy="240"/>
            </a:xfrm>
            <a:prstGeom prst="ellipse">
              <a:avLst/>
            </a:prstGeom>
            <a:solidFill>
              <a:srgbClr val="FF0000"/>
            </a:solidFill>
            <a:ln w="5080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4008" tIns="32004" rIns="64008" bIns="32004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3206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6397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960438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12795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17367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1939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26511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1083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sz="1700">
                  <a:latin typeface="Comic Sans MS" pitchFamily="66" charset="0"/>
                </a:rPr>
                <a:t>+</a:t>
              </a:r>
            </a:p>
          </p:txBody>
        </p:sp>
        <p:sp>
          <p:nvSpPr>
            <p:cNvPr id="2893889" name="Text Box 65"/>
            <p:cNvSpPr txBox="1">
              <a:spLocks noChangeArrowheads="1"/>
            </p:cNvSpPr>
            <p:nvPr/>
          </p:nvSpPr>
          <p:spPr bwMode="auto">
            <a:xfrm>
              <a:off x="7002" y="1447"/>
              <a:ext cx="569" cy="2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AA014C"/>
                  </a:solidFill>
                </a14:hiddenFill>
              </a:ext>
              <a:ext uri="{91240B29-F687-4F45-9708-019B960494DF}">
                <a14:hiddenLine xmlns:a14="http://schemas.microsoft.com/office/drawing/2010/main" w="508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4008" tIns="32004" rIns="64008" bIns="32004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3206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6397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960438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12795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17367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1939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26511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1083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sz="1700">
                  <a:latin typeface="Comic Sans MS" pitchFamily="66" charset="0"/>
                </a:rPr>
                <a:t>miss</a:t>
              </a:r>
            </a:p>
          </p:txBody>
        </p:sp>
        <p:sp>
          <p:nvSpPr>
            <p:cNvPr id="2893890" name="Line 66"/>
            <p:cNvSpPr>
              <a:spLocks noChangeShapeType="1"/>
            </p:cNvSpPr>
            <p:nvPr/>
          </p:nvSpPr>
          <p:spPr bwMode="auto">
            <a:xfrm>
              <a:off x="6960" y="2160"/>
              <a:ext cx="720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3891" name="Oval 67"/>
            <p:cNvSpPr>
              <a:spLocks noChangeArrowheads="1"/>
            </p:cNvSpPr>
            <p:nvPr/>
          </p:nvSpPr>
          <p:spPr bwMode="auto">
            <a:xfrm>
              <a:off x="7536" y="2016"/>
              <a:ext cx="288" cy="240"/>
            </a:xfrm>
            <a:prstGeom prst="ellipse">
              <a:avLst/>
            </a:prstGeom>
            <a:solidFill>
              <a:srgbClr val="FF0000"/>
            </a:solidFill>
            <a:ln w="5080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4008" tIns="32004" rIns="64008" bIns="32004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3206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6397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960438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12795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17367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1939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26511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1083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sz="1700">
                  <a:latin typeface="Comic Sans MS" pitchFamily="66" charset="0"/>
                </a:rPr>
                <a:t>–</a:t>
              </a:r>
            </a:p>
          </p:txBody>
        </p:sp>
        <p:sp>
          <p:nvSpPr>
            <p:cNvPr id="2893892" name="Text Box 68"/>
            <p:cNvSpPr txBox="1">
              <a:spLocks noChangeArrowheads="1"/>
            </p:cNvSpPr>
            <p:nvPr/>
          </p:nvSpPr>
          <p:spPr bwMode="auto">
            <a:xfrm>
              <a:off x="7002" y="2167"/>
              <a:ext cx="569" cy="2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AA014C"/>
                  </a:solidFill>
                </a14:hiddenFill>
              </a:ext>
              <a:ext uri="{91240B29-F687-4F45-9708-019B960494DF}">
                <a14:hiddenLine xmlns:a14="http://schemas.microsoft.com/office/drawing/2010/main" w="508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4008" tIns="32004" rIns="64008" bIns="32004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3206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6397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960438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12795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17367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1939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26511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1083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sz="1700">
                  <a:latin typeface="Comic Sans MS" pitchFamily="66" charset="0"/>
                </a:rPr>
                <a:t>miss</a:t>
              </a:r>
            </a:p>
          </p:txBody>
        </p:sp>
        <p:sp>
          <p:nvSpPr>
            <p:cNvPr id="2893893" name="Line 69"/>
            <p:cNvSpPr>
              <a:spLocks noChangeShapeType="1"/>
            </p:cNvSpPr>
            <p:nvPr/>
          </p:nvSpPr>
          <p:spPr bwMode="auto">
            <a:xfrm>
              <a:off x="7824" y="1728"/>
              <a:ext cx="240" cy="144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3894" name="Line 70"/>
            <p:cNvSpPr>
              <a:spLocks noChangeShapeType="1"/>
            </p:cNvSpPr>
            <p:nvPr/>
          </p:nvSpPr>
          <p:spPr bwMode="auto">
            <a:xfrm flipV="1">
              <a:off x="7824" y="1920"/>
              <a:ext cx="240" cy="192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893895" name="Group 71"/>
          <p:cNvGrpSpPr>
            <a:grpSpLocks/>
          </p:cNvGrpSpPr>
          <p:nvPr/>
        </p:nvGrpSpPr>
        <p:grpSpPr bwMode="auto">
          <a:xfrm>
            <a:off x="6707188" y="2724150"/>
            <a:ext cx="2287587" cy="2540000"/>
            <a:chOff x="7056" y="2064"/>
            <a:chExt cx="2306" cy="1920"/>
          </a:xfrm>
        </p:grpSpPr>
        <p:sp>
          <p:nvSpPr>
            <p:cNvPr id="2893896" name="Line 72"/>
            <p:cNvSpPr>
              <a:spLocks noChangeShapeType="1"/>
            </p:cNvSpPr>
            <p:nvPr/>
          </p:nvSpPr>
          <p:spPr bwMode="auto">
            <a:xfrm>
              <a:off x="8640" y="2064"/>
              <a:ext cx="0" cy="288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3897" name="AutoShape 73"/>
            <p:cNvSpPr>
              <a:spLocks noChangeArrowheads="1"/>
            </p:cNvSpPr>
            <p:nvPr/>
          </p:nvSpPr>
          <p:spPr bwMode="auto">
            <a:xfrm>
              <a:off x="8064" y="2400"/>
              <a:ext cx="1056" cy="240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5080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4008" tIns="32004" rIns="64008" bIns="32004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3206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6397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960438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12795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17367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1939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26511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1083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sz="1700">
                  <a:latin typeface="Comic Sans MS" pitchFamily="66" charset="0"/>
                </a:rPr>
                <a:t>MSB = 0?</a:t>
              </a:r>
            </a:p>
          </p:txBody>
        </p:sp>
        <p:sp>
          <p:nvSpPr>
            <p:cNvPr id="2893898" name="Text Box 74"/>
            <p:cNvSpPr txBox="1">
              <a:spLocks noChangeArrowheads="1"/>
            </p:cNvSpPr>
            <p:nvPr/>
          </p:nvSpPr>
          <p:spPr bwMode="auto">
            <a:xfrm>
              <a:off x="7843" y="2693"/>
              <a:ext cx="453" cy="1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AA014C"/>
                  </a:solidFill>
                </a14:hiddenFill>
              </a:ext>
              <a:ext uri="{91240B29-F687-4F45-9708-019B960494DF}">
                <a14:hiddenLine xmlns:a14="http://schemas.microsoft.com/office/drawing/2010/main" w="508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4008" tIns="32004" rIns="64008" bIns="32004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3206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6397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960438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12795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17367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1939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26511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1083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sz="1300">
                  <a:latin typeface="Comic Sans MS" pitchFamily="66" charset="0"/>
                </a:rPr>
                <a:t>YES</a:t>
              </a:r>
            </a:p>
          </p:txBody>
        </p:sp>
        <p:sp>
          <p:nvSpPr>
            <p:cNvPr id="2893899" name="Line 75"/>
            <p:cNvSpPr>
              <a:spLocks noChangeShapeType="1"/>
            </p:cNvSpPr>
            <p:nvPr/>
          </p:nvSpPr>
          <p:spPr bwMode="auto">
            <a:xfrm>
              <a:off x="8640" y="2688"/>
              <a:ext cx="0" cy="528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3900" name="Text Box 76"/>
            <p:cNvSpPr txBox="1">
              <a:spLocks noChangeArrowheads="1"/>
            </p:cNvSpPr>
            <p:nvPr/>
          </p:nvSpPr>
          <p:spPr bwMode="auto">
            <a:xfrm>
              <a:off x="8640" y="2688"/>
              <a:ext cx="384" cy="1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AA014C"/>
                  </a:solidFill>
                </a14:hiddenFill>
              </a:ext>
              <a:ext uri="{91240B29-F687-4F45-9708-019B960494DF}">
                <a14:hiddenLine xmlns:a14="http://schemas.microsoft.com/office/drawing/2010/main" w="508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64008" tIns="32004" rIns="64008" bIns="32004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3206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6397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960438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12795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17367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1939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26511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1083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sz="1300">
                  <a:latin typeface="Comic Sans MS" pitchFamily="66" charset="0"/>
                </a:rPr>
                <a:t>No</a:t>
              </a:r>
            </a:p>
          </p:txBody>
        </p:sp>
        <p:sp>
          <p:nvSpPr>
            <p:cNvPr id="2893901" name="Text Box 77"/>
            <p:cNvSpPr txBox="1">
              <a:spLocks noChangeArrowheads="1"/>
            </p:cNvSpPr>
            <p:nvPr/>
          </p:nvSpPr>
          <p:spPr bwMode="auto">
            <a:xfrm>
              <a:off x="7547" y="2885"/>
              <a:ext cx="842" cy="1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AA014C"/>
                  </a:solidFill>
                </a14:hiddenFill>
              </a:ext>
              <a:ext uri="{91240B29-F687-4F45-9708-019B960494DF}">
                <a14:hiddenLine xmlns:a14="http://schemas.microsoft.com/office/drawing/2010/main" w="508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4008" tIns="32004" rIns="64008" bIns="32004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3206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6397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960438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12795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17367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1939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26511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1083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sz="1300">
                  <a:latin typeface="Comic Sans MS" pitchFamily="66" charset="0"/>
                </a:rPr>
                <a:t>Use LRU </a:t>
              </a:r>
            </a:p>
          </p:txBody>
        </p:sp>
        <p:sp>
          <p:nvSpPr>
            <p:cNvPr id="2893902" name="Text Box 78"/>
            <p:cNvSpPr txBox="1">
              <a:spLocks noChangeArrowheads="1"/>
            </p:cNvSpPr>
            <p:nvPr/>
          </p:nvSpPr>
          <p:spPr bwMode="auto">
            <a:xfrm>
              <a:off x="8506" y="2894"/>
              <a:ext cx="856" cy="1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AA014C"/>
                  </a:solidFill>
                </a14:hiddenFill>
              </a:ext>
              <a:ext uri="{91240B29-F687-4F45-9708-019B960494DF}">
                <a14:hiddenLine xmlns:a14="http://schemas.microsoft.com/office/drawing/2010/main" w="508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64008" tIns="32004" rIns="64008" bIns="32004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3206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63976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960438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127952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17367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1939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26511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1083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sz="1300">
                  <a:latin typeface="Comic Sans MS" pitchFamily="66" charset="0"/>
                </a:rPr>
                <a:t>  Use BIP</a:t>
              </a:r>
            </a:p>
          </p:txBody>
        </p:sp>
        <p:sp>
          <p:nvSpPr>
            <p:cNvPr id="2893903" name="Line 79"/>
            <p:cNvSpPr>
              <a:spLocks noChangeShapeType="1"/>
            </p:cNvSpPr>
            <p:nvPr/>
          </p:nvSpPr>
          <p:spPr bwMode="auto">
            <a:xfrm>
              <a:off x="8304" y="2688"/>
              <a:ext cx="0" cy="528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3904" name="AutoShape 80"/>
            <p:cNvSpPr>
              <a:spLocks/>
            </p:cNvSpPr>
            <p:nvPr/>
          </p:nvSpPr>
          <p:spPr bwMode="auto">
            <a:xfrm>
              <a:off x="7056" y="2448"/>
              <a:ext cx="192" cy="1536"/>
            </a:xfrm>
            <a:prstGeom prst="rightBrace">
              <a:avLst>
                <a:gd name="adj1" fmla="val 66667"/>
                <a:gd name="adj2" fmla="val 83333"/>
              </a:avLst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AA014C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3905" name="AutoShape 81"/>
            <p:cNvSpPr>
              <a:spLocks/>
            </p:cNvSpPr>
            <p:nvPr/>
          </p:nvSpPr>
          <p:spPr bwMode="auto">
            <a:xfrm rot="16200000" flipH="1">
              <a:off x="8448" y="3024"/>
              <a:ext cx="96" cy="576"/>
            </a:xfrm>
            <a:prstGeom prst="rightBrace">
              <a:avLst>
                <a:gd name="adj1" fmla="val 50000"/>
                <a:gd name="adj2" fmla="val 50000"/>
              </a:avLst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AA014C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3906" name="Line 82"/>
            <p:cNvSpPr>
              <a:spLocks noChangeShapeType="1"/>
            </p:cNvSpPr>
            <p:nvPr/>
          </p:nvSpPr>
          <p:spPr bwMode="auto">
            <a:xfrm>
              <a:off x="7248" y="3744"/>
              <a:ext cx="1248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3907" name="Line 83"/>
            <p:cNvSpPr>
              <a:spLocks noChangeShapeType="1"/>
            </p:cNvSpPr>
            <p:nvPr/>
          </p:nvSpPr>
          <p:spPr bwMode="auto">
            <a:xfrm>
              <a:off x="8496" y="3360"/>
              <a:ext cx="0" cy="384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893908" name="Text Box 84"/>
          <p:cNvSpPr txBox="1">
            <a:spLocks noChangeArrowheads="1"/>
          </p:cNvSpPr>
          <p:nvPr/>
        </p:nvSpPr>
        <p:spPr bwMode="auto">
          <a:xfrm>
            <a:off x="4621213" y="5368925"/>
            <a:ext cx="3983037" cy="762000"/>
          </a:xfrm>
          <a:prstGeom prst="rect">
            <a:avLst/>
          </a:prstGeom>
          <a:solidFill>
            <a:srgbClr val="CC99FF">
              <a:alpha val="50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400"/>
              <a:t>monitor </a:t>
            </a:r>
            <a:r>
              <a:rPr lang="en-US" altLang="en-US" sz="2400">
                <a:sym typeface="Wingdings" pitchFamily="2" charset="2"/>
              </a:rPr>
              <a:t> </a:t>
            </a:r>
            <a:r>
              <a:rPr lang="en-US" altLang="en-US" sz="2400"/>
              <a:t>choose </a:t>
            </a:r>
            <a:r>
              <a:rPr lang="en-US" altLang="en-US" sz="2400">
                <a:sym typeface="Wingdings" pitchFamily="2" charset="2"/>
              </a:rPr>
              <a:t></a:t>
            </a:r>
            <a:r>
              <a:rPr lang="en-US" altLang="en-US" sz="2400"/>
              <a:t> apply</a:t>
            </a:r>
          </a:p>
          <a:p>
            <a:pPr algn="ctr"/>
            <a:r>
              <a:rPr lang="en-US" altLang="en-US" sz="2000"/>
              <a:t> (using a single counter)</a:t>
            </a:r>
          </a:p>
        </p:txBody>
      </p:sp>
    </p:spTree>
    <p:extLst>
      <p:ext uri="{BB962C8B-B14F-4D97-AF65-F5344CB8AC3E}">
        <p14:creationId xmlns:p14="http://schemas.microsoft.com/office/powerpoint/2010/main" val="3859299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38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38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38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38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3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3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38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3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388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388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3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388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388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388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3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3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3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93882" grpId="0" animBg="1"/>
      <p:bldP spid="2893885" grpId="0" animBg="1"/>
      <p:bldP spid="289390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9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Comic Sans MS" pitchFamily="66" charset="0"/>
              </a:rPr>
              <a:t>Results for DIP</a:t>
            </a:r>
          </a:p>
        </p:txBody>
      </p:sp>
      <p:pic>
        <p:nvPicPr>
          <p:cNvPr id="2899983" name="Picture 15" descr="dip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350" y="1841500"/>
            <a:ext cx="7861300" cy="3479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4A704-8AE0-4752-A2FB-53F88F935AA9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2899975" name="Text Box 7"/>
          <p:cNvSpPr txBox="1">
            <a:spLocks noChangeArrowheads="1"/>
          </p:cNvSpPr>
          <p:nvPr/>
        </p:nvSpPr>
        <p:spPr bwMode="auto">
          <a:xfrm>
            <a:off x="1701800" y="5322888"/>
            <a:ext cx="5921375" cy="822325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400"/>
              <a:t>DIP reduces average MPKI by 21% and requires &lt; two bytes storage overhead</a:t>
            </a:r>
          </a:p>
        </p:txBody>
      </p:sp>
      <p:grpSp>
        <p:nvGrpSpPr>
          <p:cNvPr id="2899985" name="Group 17"/>
          <p:cNvGrpSpPr>
            <a:grpSpLocks/>
          </p:cNvGrpSpPr>
          <p:nvPr/>
        </p:nvGrpSpPr>
        <p:grpSpPr bwMode="auto">
          <a:xfrm>
            <a:off x="4572000" y="1290638"/>
            <a:ext cx="2979738" cy="366712"/>
            <a:chOff x="2154" y="808"/>
            <a:chExt cx="1877" cy="231"/>
          </a:xfrm>
        </p:grpSpPr>
        <p:sp>
          <p:nvSpPr>
            <p:cNvPr id="2899978" name="Rectangle 10"/>
            <p:cNvSpPr>
              <a:spLocks noChangeArrowheads="1"/>
            </p:cNvSpPr>
            <p:nvPr/>
          </p:nvSpPr>
          <p:spPr bwMode="auto">
            <a:xfrm>
              <a:off x="2154" y="845"/>
              <a:ext cx="145" cy="145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9979" name="Text Box 11"/>
            <p:cNvSpPr txBox="1">
              <a:spLocks noChangeArrowheads="1"/>
            </p:cNvSpPr>
            <p:nvPr/>
          </p:nvSpPr>
          <p:spPr bwMode="auto">
            <a:xfrm>
              <a:off x="2290" y="808"/>
              <a:ext cx="174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800"/>
                <a:t>DIP (32 dedicated sets)</a:t>
              </a:r>
            </a:p>
          </p:txBody>
        </p:sp>
      </p:grpSp>
      <p:sp>
        <p:nvSpPr>
          <p:cNvPr id="2899980" name="Rectangle 12"/>
          <p:cNvSpPr>
            <a:spLocks noChangeArrowheads="1"/>
          </p:cNvSpPr>
          <p:nvPr/>
        </p:nvSpPr>
        <p:spPr bwMode="auto">
          <a:xfrm>
            <a:off x="2498725" y="1355725"/>
            <a:ext cx="230188" cy="230188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99981" name="Text Box 13"/>
          <p:cNvSpPr txBox="1">
            <a:spLocks noChangeArrowheads="1"/>
          </p:cNvSpPr>
          <p:nvPr/>
        </p:nvSpPr>
        <p:spPr bwMode="auto">
          <a:xfrm>
            <a:off x="2767013" y="1316038"/>
            <a:ext cx="57308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800"/>
              <a:t>BIP</a:t>
            </a:r>
          </a:p>
        </p:txBody>
      </p:sp>
      <p:sp>
        <p:nvSpPr>
          <p:cNvPr id="2899986" name="Text Box 18"/>
          <p:cNvSpPr txBox="1">
            <a:spLocks noChangeArrowheads="1"/>
          </p:cNvSpPr>
          <p:nvPr/>
        </p:nvSpPr>
        <p:spPr bwMode="auto">
          <a:xfrm rot="-5400000">
            <a:off x="-1281906" y="2950369"/>
            <a:ext cx="3201987" cy="396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(%) Reduction in L2 MPKI</a:t>
            </a:r>
          </a:p>
        </p:txBody>
      </p:sp>
      <p:sp>
        <p:nvSpPr>
          <p:cNvPr id="2899987" name="Oval 19"/>
          <p:cNvSpPr>
            <a:spLocks noChangeArrowheads="1"/>
          </p:cNvSpPr>
          <p:nvPr/>
        </p:nvSpPr>
        <p:spPr bwMode="auto">
          <a:xfrm>
            <a:off x="3998913" y="2546350"/>
            <a:ext cx="542925" cy="1639888"/>
          </a:xfrm>
          <a:prstGeom prst="ellipse">
            <a:avLst/>
          </a:prstGeom>
          <a:noFill/>
          <a:ln w="25400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99988" name="Oval 20"/>
          <p:cNvSpPr>
            <a:spLocks noChangeArrowheads="1"/>
          </p:cNvSpPr>
          <p:nvPr/>
        </p:nvSpPr>
        <p:spPr bwMode="auto">
          <a:xfrm>
            <a:off x="4873625" y="2622550"/>
            <a:ext cx="542925" cy="1639888"/>
          </a:xfrm>
          <a:prstGeom prst="ellipse">
            <a:avLst/>
          </a:prstGeom>
          <a:noFill/>
          <a:ln w="25400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99989" name="Oval 21"/>
          <p:cNvSpPr>
            <a:spLocks noChangeArrowheads="1"/>
          </p:cNvSpPr>
          <p:nvPr/>
        </p:nvSpPr>
        <p:spPr bwMode="auto">
          <a:xfrm>
            <a:off x="6640513" y="2276475"/>
            <a:ext cx="542925" cy="1639888"/>
          </a:xfrm>
          <a:prstGeom prst="ellipse">
            <a:avLst/>
          </a:prstGeom>
          <a:noFill/>
          <a:ln w="25400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99990" name="Oval 22"/>
          <p:cNvSpPr>
            <a:spLocks noChangeArrowheads="1"/>
          </p:cNvSpPr>
          <p:nvPr/>
        </p:nvSpPr>
        <p:spPr bwMode="auto">
          <a:xfrm>
            <a:off x="7165975" y="2571750"/>
            <a:ext cx="542925" cy="2305050"/>
          </a:xfrm>
          <a:prstGeom prst="ellipse">
            <a:avLst/>
          </a:prstGeom>
          <a:noFill/>
          <a:ln w="25400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99991" name="Oval 23"/>
          <p:cNvSpPr>
            <a:spLocks noChangeArrowheads="1"/>
          </p:cNvSpPr>
          <p:nvPr/>
        </p:nvSpPr>
        <p:spPr bwMode="auto">
          <a:xfrm>
            <a:off x="3035300" y="2084388"/>
            <a:ext cx="542925" cy="1639887"/>
          </a:xfrm>
          <a:prstGeom prst="ellipse">
            <a:avLst/>
          </a:prstGeom>
          <a:noFill/>
          <a:ln w="25400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99992" name="Oval 24"/>
          <p:cNvSpPr>
            <a:spLocks noChangeArrowheads="1"/>
          </p:cNvSpPr>
          <p:nvPr/>
        </p:nvSpPr>
        <p:spPr bwMode="auto">
          <a:xfrm>
            <a:off x="8067675" y="2046288"/>
            <a:ext cx="542925" cy="1639887"/>
          </a:xfrm>
          <a:prstGeom prst="ellipse">
            <a:avLst/>
          </a:prstGeom>
          <a:noFill/>
          <a:ln w="25400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87851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9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9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9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9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9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9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9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9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9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9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9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9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99975" grpId="0" animBg="1"/>
      <p:bldP spid="2899987" grpId="0" animBg="1"/>
      <p:bldP spid="2899987" grpId="1" animBg="1"/>
      <p:bldP spid="2899988" grpId="0" animBg="1"/>
      <p:bldP spid="2899988" grpId="1" animBg="1"/>
      <p:bldP spid="2899989" grpId="0" animBg="1"/>
      <p:bldP spid="2899989" grpId="1" animBg="1"/>
      <p:bldP spid="2899990" grpId="0" animBg="1"/>
      <p:bldP spid="2899990" grpId="1" animBg="1"/>
      <p:bldP spid="2899991" grpId="0" animBg="1"/>
      <p:bldP spid="2899991" grpId="1" animBg="1"/>
      <p:bldP spid="289999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Comic Sans MS" pitchFamily="66" charset="0"/>
              </a:rPr>
              <a:t>Dead on Arrival (DoA) Lines</a:t>
            </a:r>
          </a:p>
        </p:txBody>
      </p:sp>
      <p:pic>
        <p:nvPicPr>
          <p:cNvPr id="2867208" name="Picture 8" descr="doa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2305050"/>
            <a:ext cx="7886700" cy="25527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867209" name="Text Box 9"/>
          <p:cNvSpPr txBox="1">
            <a:spLocks noChangeArrowheads="1"/>
          </p:cNvSpPr>
          <p:nvPr/>
        </p:nvSpPr>
        <p:spPr bwMode="auto">
          <a:xfrm>
            <a:off x="461963" y="1431925"/>
            <a:ext cx="82581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/>
              <a:t> DoA Lines: Lines unused between insertion and eviction</a:t>
            </a:r>
          </a:p>
        </p:txBody>
      </p:sp>
      <p:sp>
        <p:nvSpPr>
          <p:cNvPr id="2867210" name="Rectangle 10"/>
          <p:cNvSpPr>
            <a:spLocks noChangeArrowheads="1"/>
          </p:cNvSpPr>
          <p:nvPr/>
        </p:nvSpPr>
        <p:spPr bwMode="auto">
          <a:xfrm>
            <a:off x="922338" y="5214938"/>
            <a:ext cx="733425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lvl="1" algn="ctr"/>
            <a:r>
              <a:rPr lang="en-US" altLang="en-US" sz="2400"/>
              <a:t>For the 1MB 16-way L2, 60% of lines are DoA </a:t>
            </a:r>
          </a:p>
          <a:p>
            <a:pPr lvl="1" algn="ctr"/>
            <a:r>
              <a:rPr lang="en-US" altLang="en-US" sz="2400">
                <a:solidFill>
                  <a:srgbClr val="CC0000"/>
                </a:solidFill>
                <a:sym typeface="Wingdings" pitchFamily="2" charset="2"/>
              </a:rPr>
              <a:t> </a:t>
            </a:r>
            <a:r>
              <a:rPr lang="en-US" altLang="en-US" sz="2400">
                <a:solidFill>
                  <a:srgbClr val="CC0000"/>
                </a:solidFill>
              </a:rPr>
              <a:t>Ineffective use of cache space</a:t>
            </a:r>
          </a:p>
        </p:txBody>
      </p:sp>
      <p:sp>
        <p:nvSpPr>
          <p:cNvPr id="2867212" name="Rectangle 12"/>
          <p:cNvSpPr>
            <a:spLocks noChangeArrowheads="1"/>
          </p:cNvSpPr>
          <p:nvPr/>
        </p:nvSpPr>
        <p:spPr bwMode="auto">
          <a:xfrm>
            <a:off x="44450" y="2162175"/>
            <a:ext cx="501650" cy="20732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7211" name="Text Box 11"/>
          <p:cNvSpPr txBox="1">
            <a:spLocks noChangeArrowheads="1"/>
          </p:cNvSpPr>
          <p:nvPr/>
        </p:nvSpPr>
        <p:spPr bwMode="auto">
          <a:xfrm flipV="1">
            <a:off x="147638" y="2162175"/>
            <a:ext cx="458787" cy="1976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800"/>
              <a:t> (%) DoA Lines</a:t>
            </a:r>
          </a:p>
        </p:txBody>
      </p:sp>
      <p:sp>
        <p:nvSpPr>
          <p:cNvPr id="2867213" name="Oval 13"/>
          <p:cNvSpPr>
            <a:spLocks noChangeArrowheads="1"/>
          </p:cNvSpPr>
          <p:nvPr/>
        </p:nvSpPr>
        <p:spPr bwMode="auto">
          <a:xfrm>
            <a:off x="8001000" y="2590800"/>
            <a:ext cx="669925" cy="2265363"/>
          </a:xfrm>
          <a:prstGeom prst="ellipse">
            <a:avLst/>
          </a:prstGeom>
          <a:noFill/>
          <a:ln w="25400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27421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2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Working Set &gt; Cache Size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for (j = 0; j &lt; M;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j++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for 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0;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&lt; LARGE_N;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++)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a[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 = a[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 x 10;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1143000" y="2057400"/>
            <a:ext cx="1676400" cy="1828800"/>
          </a:xfrm>
          <a:prstGeom prst="rect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Cac</a:t>
            </a:r>
            <a:r>
              <a:rPr lang="en-US" dirty="0" smtClean="0"/>
              <a:t>he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3124200" y="2057400"/>
            <a:ext cx="1676400" cy="4343400"/>
          </a:xfrm>
          <a:prstGeom prst="rect">
            <a:avLst/>
          </a:prstGeom>
          <a:solidFill>
            <a:srgbClr val="FFCC99">
              <a:alpha val="25000"/>
            </a:srgbClr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a[]</a:t>
            </a:r>
          </a:p>
        </p:txBody>
      </p:sp>
    </p:spTree>
    <p:extLst>
      <p:ext uri="{BB962C8B-B14F-4D97-AF65-F5344CB8AC3E}">
        <p14:creationId xmlns:p14="http://schemas.microsoft.com/office/powerpoint/2010/main" val="4667586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4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Comic Sans MS" pitchFamily="66" charset="0"/>
              </a:rPr>
              <a:t>Why DoA Lines ?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1CC4E-3BE7-4B4A-8A16-76F6056E7E19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2884613" name="Text Box 5"/>
          <p:cNvSpPr txBox="1">
            <a:spLocks noChangeArrowheads="1"/>
          </p:cNvSpPr>
          <p:nvPr/>
        </p:nvSpPr>
        <p:spPr bwMode="auto">
          <a:xfrm>
            <a:off x="385763" y="1273175"/>
            <a:ext cx="8334375" cy="1004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q"/>
            </a:pPr>
            <a:r>
              <a:rPr lang="en-US" altLang="en-US" sz="2400"/>
              <a:t> Streaming data </a:t>
            </a:r>
            <a:r>
              <a:rPr lang="en-US" altLang="en-US" sz="2400">
                <a:sym typeface="Wingdings" pitchFamily="2" charset="2"/>
              </a:rPr>
              <a:t> Never reused. L2 caches don’t help.</a:t>
            </a:r>
          </a:p>
          <a:p>
            <a:pPr>
              <a:spcBef>
                <a:spcPct val="50000"/>
              </a:spcBef>
              <a:buFont typeface="Wingdings" pitchFamily="2" charset="2"/>
              <a:buChar char="q"/>
            </a:pPr>
            <a:r>
              <a:rPr lang="en-US" altLang="en-US" sz="2400">
                <a:sym typeface="Wingdings" pitchFamily="2" charset="2"/>
              </a:rPr>
              <a:t> Working set of application greater than cache size</a:t>
            </a:r>
            <a:endParaRPr lang="en-US" altLang="en-US" sz="2400"/>
          </a:p>
        </p:txBody>
      </p:sp>
      <p:sp>
        <p:nvSpPr>
          <p:cNvPr id="2884620" name="Text Box 12"/>
          <p:cNvSpPr txBox="1">
            <a:spLocks noChangeArrowheads="1"/>
          </p:cNvSpPr>
          <p:nvPr/>
        </p:nvSpPr>
        <p:spPr bwMode="auto">
          <a:xfrm>
            <a:off x="261938" y="5673725"/>
            <a:ext cx="86026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</a:rPr>
              <a:t>Soln:</a:t>
            </a:r>
            <a:r>
              <a:rPr lang="en-US" altLang="en-US" sz="2400"/>
              <a:t> if working set &gt; cache size, retain some working set</a:t>
            </a:r>
          </a:p>
        </p:txBody>
      </p:sp>
      <p:grpSp>
        <p:nvGrpSpPr>
          <p:cNvPr id="2884625" name="Group 17"/>
          <p:cNvGrpSpPr>
            <a:grpSpLocks/>
          </p:cNvGrpSpPr>
          <p:nvPr/>
        </p:nvGrpSpPr>
        <p:grpSpPr bwMode="auto">
          <a:xfrm>
            <a:off x="1014413" y="2244725"/>
            <a:ext cx="3314700" cy="3421063"/>
            <a:chOff x="647" y="1382"/>
            <a:chExt cx="2088" cy="2155"/>
          </a:xfrm>
        </p:grpSpPr>
        <p:pic>
          <p:nvPicPr>
            <p:cNvPr id="2884614" name="Picture 6" descr="art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7" y="1382"/>
              <a:ext cx="2008" cy="20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2884618" name="Rectangle 10"/>
            <p:cNvSpPr>
              <a:spLocks noChangeArrowheads="1"/>
            </p:cNvSpPr>
            <p:nvPr/>
          </p:nvSpPr>
          <p:spPr bwMode="auto">
            <a:xfrm>
              <a:off x="2106" y="1628"/>
              <a:ext cx="435" cy="241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2400"/>
                <a:t>art</a:t>
              </a:r>
            </a:p>
          </p:txBody>
        </p:sp>
        <p:sp>
          <p:nvSpPr>
            <p:cNvPr id="2884621" name="Text Box 13"/>
            <p:cNvSpPr txBox="1">
              <a:spLocks noChangeArrowheads="1"/>
            </p:cNvSpPr>
            <p:nvPr/>
          </p:nvSpPr>
          <p:spPr bwMode="auto">
            <a:xfrm rot="-5400000">
              <a:off x="-206" y="2288"/>
              <a:ext cx="1917" cy="2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600" b="1"/>
                <a:t>Misses per 1000 instructions</a:t>
              </a:r>
            </a:p>
          </p:txBody>
        </p:sp>
        <p:sp>
          <p:nvSpPr>
            <p:cNvPr id="2884623" name="Text Box 15"/>
            <p:cNvSpPr txBox="1">
              <a:spLocks noChangeArrowheads="1"/>
            </p:cNvSpPr>
            <p:nvPr/>
          </p:nvSpPr>
          <p:spPr bwMode="auto">
            <a:xfrm>
              <a:off x="1240" y="3325"/>
              <a:ext cx="1182" cy="2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600" b="1"/>
                <a:t>Cache size in MB</a:t>
              </a:r>
            </a:p>
          </p:txBody>
        </p:sp>
      </p:grpSp>
      <p:grpSp>
        <p:nvGrpSpPr>
          <p:cNvPr id="2884626" name="Group 18"/>
          <p:cNvGrpSpPr>
            <a:grpSpLocks/>
          </p:cNvGrpSpPr>
          <p:nvPr/>
        </p:nvGrpSpPr>
        <p:grpSpPr bwMode="auto">
          <a:xfrm>
            <a:off x="4451350" y="2266950"/>
            <a:ext cx="3322638" cy="3382963"/>
            <a:chOff x="2804" y="1396"/>
            <a:chExt cx="2093" cy="2131"/>
          </a:xfrm>
        </p:grpSpPr>
        <p:pic>
          <p:nvPicPr>
            <p:cNvPr id="2884616" name="Picture 8" descr="mcf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0" y="1396"/>
              <a:ext cx="2017" cy="20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2884619" name="Rectangle 11"/>
            <p:cNvSpPr>
              <a:spLocks noChangeArrowheads="1"/>
            </p:cNvSpPr>
            <p:nvPr/>
          </p:nvSpPr>
          <p:spPr bwMode="auto">
            <a:xfrm>
              <a:off x="4356" y="1676"/>
              <a:ext cx="435" cy="241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2400"/>
                <a:t>mcf</a:t>
              </a:r>
            </a:p>
          </p:txBody>
        </p:sp>
        <p:sp>
          <p:nvSpPr>
            <p:cNvPr id="2884622" name="Text Box 14"/>
            <p:cNvSpPr txBox="1">
              <a:spLocks noChangeArrowheads="1"/>
            </p:cNvSpPr>
            <p:nvPr/>
          </p:nvSpPr>
          <p:spPr bwMode="auto">
            <a:xfrm rot="-5400000">
              <a:off x="1951" y="2314"/>
              <a:ext cx="1917" cy="2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600" b="1"/>
                <a:t>Misses per 1000 instructions</a:t>
              </a:r>
            </a:p>
          </p:txBody>
        </p:sp>
        <p:sp>
          <p:nvSpPr>
            <p:cNvPr id="2884624" name="Text Box 16"/>
            <p:cNvSpPr txBox="1">
              <a:spLocks noChangeArrowheads="1"/>
            </p:cNvSpPr>
            <p:nvPr/>
          </p:nvSpPr>
          <p:spPr bwMode="auto">
            <a:xfrm>
              <a:off x="3456" y="3315"/>
              <a:ext cx="1182" cy="2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altLang="en-US" sz="1600" b="1"/>
                <a:t>Cache size in MB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8200785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4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4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4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846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Working Set &gt; Cache Size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for (j = 0; j &lt; M;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j++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for 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0;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&lt; LARGE_N;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++)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a[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 = a[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 x 10;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1143000" y="2057400"/>
            <a:ext cx="1676400" cy="1828800"/>
          </a:xfrm>
          <a:prstGeom prst="rect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Cac</a:t>
            </a:r>
            <a:r>
              <a:rPr lang="en-US" dirty="0" smtClean="0"/>
              <a:t>he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3124200" y="2057400"/>
            <a:ext cx="1676400" cy="4343400"/>
          </a:xfrm>
          <a:prstGeom prst="rect">
            <a:avLst/>
          </a:prstGeom>
          <a:solidFill>
            <a:srgbClr val="FFCC99">
              <a:alpha val="25000"/>
            </a:srgbClr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a[]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3124200" y="2057400"/>
            <a:ext cx="1676400" cy="1828800"/>
          </a:xfrm>
          <a:prstGeom prst="rect">
            <a:avLst/>
          </a:prstGeom>
          <a:noFill/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Keep this in the cache</a:t>
            </a:r>
          </a:p>
        </p:txBody>
      </p:sp>
    </p:spTree>
    <p:extLst>
      <p:ext uri="{BB962C8B-B14F-4D97-AF65-F5344CB8AC3E}">
        <p14:creationId xmlns:p14="http://schemas.microsoft.com/office/powerpoint/2010/main" val="2984060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2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Comic Sans MS" pitchFamily="66" charset="0"/>
              </a:rPr>
              <a:t>Cache Insertion Policy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632E9-C19A-45FA-9A09-DE869D60908D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2882566" name="Text Box 6"/>
          <p:cNvSpPr txBox="1">
            <a:spLocks noChangeArrowheads="1"/>
          </p:cNvSpPr>
          <p:nvPr/>
        </p:nvSpPr>
        <p:spPr bwMode="auto">
          <a:xfrm>
            <a:off x="541338" y="5057775"/>
            <a:ext cx="8104187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/>
              <a:t>Simple changes to insertion policy can greatly improve cache performance for memory-intensive workloads</a:t>
            </a:r>
          </a:p>
        </p:txBody>
      </p:sp>
      <p:sp>
        <p:nvSpPr>
          <p:cNvPr id="2882567" name="Text Box 7"/>
          <p:cNvSpPr txBox="1">
            <a:spLocks noChangeArrowheads="1"/>
          </p:cNvSpPr>
          <p:nvPr/>
        </p:nvSpPr>
        <p:spPr bwMode="auto">
          <a:xfrm>
            <a:off x="577850" y="1565275"/>
            <a:ext cx="7872413" cy="301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>
                <a:latin typeface="Comic Sans MS" pitchFamily="66" charset="0"/>
              </a:rPr>
              <a:t>Two components of cache replacement: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altLang="en-US">
                <a:solidFill>
                  <a:srgbClr val="CC0000"/>
                </a:solidFill>
                <a:latin typeface="Comic Sans MS" pitchFamily="66" charset="0"/>
              </a:rPr>
              <a:t>Victim Selection:</a:t>
            </a:r>
            <a:r>
              <a:rPr lang="en-US" altLang="en-US">
                <a:latin typeface="Comic Sans MS" pitchFamily="66" charset="0"/>
              </a:rPr>
              <a:t>  </a:t>
            </a:r>
            <a:br>
              <a:rPr lang="en-US" altLang="en-US">
                <a:latin typeface="Comic Sans MS" pitchFamily="66" charset="0"/>
              </a:rPr>
            </a:br>
            <a:r>
              <a:rPr lang="en-US" altLang="en-US">
                <a:latin typeface="Comic Sans MS" pitchFamily="66" charset="0"/>
              </a:rPr>
              <a:t>Which line to replace for incoming line? </a:t>
            </a:r>
            <a:br>
              <a:rPr lang="en-US" altLang="en-US">
                <a:latin typeface="Comic Sans MS" pitchFamily="66" charset="0"/>
              </a:rPr>
            </a:br>
            <a:r>
              <a:rPr lang="en-US" altLang="en-US">
                <a:latin typeface="Comic Sans MS" pitchFamily="66" charset="0"/>
              </a:rPr>
              <a:t>(E.g. LRU, Random, FIFO, LFU) 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altLang="en-US">
                <a:solidFill>
                  <a:srgbClr val="CC0000"/>
                </a:solidFill>
                <a:latin typeface="Comic Sans MS" pitchFamily="66" charset="0"/>
              </a:rPr>
              <a:t>Insertion Policy:</a:t>
            </a:r>
            <a:r>
              <a:rPr lang="en-US" altLang="en-US">
                <a:latin typeface="Comic Sans MS" pitchFamily="66" charset="0"/>
              </a:rPr>
              <a:t> </a:t>
            </a:r>
            <a:br>
              <a:rPr lang="en-US" altLang="en-US">
                <a:latin typeface="Comic Sans MS" pitchFamily="66" charset="0"/>
              </a:rPr>
            </a:br>
            <a:r>
              <a:rPr lang="en-US" altLang="en-US">
                <a:latin typeface="Comic Sans MS" pitchFamily="66" charset="0"/>
              </a:rPr>
              <a:t>Where is incoming line placed in replacement list? (E.g. insert incoming line at MRU position) </a:t>
            </a:r>
          </a:p>
        </p:txBody>
      </p:sp>
    </p:spTree>
    <p:extLst>
      <p:ext uri="{BB962C8B-B14F-4D97-AF65-F5344CB8AC3E}">
        <p14:creationId xmlns:p14="http://schemas.microsoft.com/office/powerpoint/2010/main" val="255589153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6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Comic Sans MS" pitchFamily="66" charset="0"/>
              </a:rPr>
              <a:t>LRU-Insertion Policy (LIP) 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9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5BD1C-8F6C-4606-861B-4BBCF430D79B}" type="slidenum">
              <a:rPr lang="en-US" altLang="en-US"/>
              <a:pPr/>
              <a:t>7</a:t>
            </a:fld>
            <a:endParaRPr lang="en-US" altLang="en-US"/>
          </a:p>
        </p:txBody>
      </p:sp>
      <p:grpSp>
        <p:nvGrpSpPr>
          <p:cNvPr id="2886720" name="Group 64"/>
          <p:cNvGrpSpPr>
            <a:grpSpLocks/>
          </p:cNvGrpSpPr>
          <p:nvPr/>
        </p:nvGrpSpPr>
        <p:grpSpPr bwMode="auto">
          <a:xfrm>
            <a:off x="1482725" y="1371600"/>
            <a:ext cx="6184900" cy="776288"/>
            <a:chOff x="5080" y="663"/>
            <a:chExt cx="3896" cy="489"/>
          </a:xfrm>
        </p:grpSpPr>
        <p:sp>
          <p:nvSpPr>
            <p:cNvPr id="2886721" name="Rectangle 65"/>
            <p:cNvSpPr>
              <a:spLocks noChangeArrowheads="1"/>
            </p:cNvSpPr>
            <p:nvPr/>
          </p:nvSpPr>
          <p:spPr bwMode="auto">
            <a:xfrm>
              <a:off x="5136" y="912"/>
              <a:ext cx="336" cy="240"/>
            </a:xfrm>
            <a:prstGeom prst="rect">
              <a:avLst/>
            </a:prstGeom>
            <a:solidFill>
              <a:srgbClr val="66FF99"/>
            </a:solidFill>
            <a:ln w="50800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>
                  <a:solidFill>
                    <a:srgbClr val="003300"/>
                  </a:solidFill>
                  <a:latin typeface="Comic Sans MS" pitchFamily="66" charset="0"/>
                </a:rPr>
                <a:t>a</a:t>
              </a:r>
            </a:p>
          </p:txBody>
        </p:sp>
        <p:sp>
          <p:nvSpPr>
            <p:cNvPr id="2886722" name="Rectangle 66"/>
            <p:cNvSpPr>
              <a:spLocks noChangeArrowheads="1"/>
            </p:cNvSpPr>
            <p:nvPr/>
          </p:nvSpPr>
          <p:spPr bwMode="auto">
            <a:xfrm>
              <a:off x="5616" y="912"/>
              <a:ext cx="336" cy="240"/>
            </a:xfrm>
            <a:prstGeom prst="rect">
              <a:avLst/>
            </a:prstGeom>
            <a:solidFill>
              <a:srgbClr val="66FF99"/>
            </a:solidFill>
            <a:ln w="50800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>
                  <a:solidFill>
                    <a:srgbClr val="003300"/>
                  </a:solidFill>
                  <a:latin typeface="Comic Sans MS" pitchFamily="66" charset="0"/>
                </a:rPr>
                <a:t>b</a:t>
              </a:r>
            </a:p>
          </p:txBody>
        </p:sp>
        <p:sp>
          <p:nvSpPr>
            <p:cNvPr id="2886723" name="Rectangle 67"/>
            <p:cNvSpPr>
              <a:spLocks noChangeArrowheads="1"/>
            </p:cNvSpPr>
            <p:nvPr/>
          </p:nvSpPr>
          <p:spPr bwMode="auto">
            <a:xfrm>
              <a:off x="6096" y="912"/>
              <a:ext cx="336" cy="240"/>
            </a:xfrm>
            <a:prstGeom prst="rect">
              <a:avLst/>
            </a:prstGeom>
            <a:solidFill>
              <a:srgbClr val="66FF99"/>
            </a:solidFill>
            <a:ln w="50800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>
                  <a:solidFill>
                    <a:srgbClr val="003300"/>
                  </a:solidFill>
                  <a:latin typeface="Comic Sans MS" pitchFamily="66" charset="0"/>
                </a:rPr>
                <a:t>c</a:t>
              </a:r>
            </a:p>
          </p:txBody>
        </p:sp>
        <p:sp>
          <p:nvSpPr>
            <p:cNvPr id="2886724" name="Rectangle 68"/>
            <p:cNvSpPr>
              <a:spLocks noChangeArrowheads="1"/>
            </p:cNvSpPr>
            <p:nvPr/>
          </p:nvSpPr>
          <p:spPr bwMode="auto">
            <a:xfrm>
              <a:off x="6576" y="912"/>
              <a:ext cx="336" cy="240"/>
            </a:xfrm>
            <a:prstGeom prst="rect">
              <a:avLst/>
            </a:prstGeom>
            <a:solidFill>
              <a:srgbClr val="66FF99"/>
            </a:solidFill>
            <a:ln w="50800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>
                  <a:solidFill>
                    <a:srgbClr val="003300"/>
                  </a:solidFill>
                  <a:latin typeface="Comic Sans MS" pitchFamily="66" charset="0"/>
                </a:rPr>
                <a:t>d</a:t>
              </a:r>
            </a:p>
          </p:txBody>
        </p:sp>
        <p:sp>
          <p:nvSpPr>
            <p:cNvPr id="2886725" name="Rectangle 69"/>
            <p:cNvSpPr>
              <a:spLocks noChangeArrowheads="1"/>
            </p:cNvSpPr>
            <p:nvPr/>
          </p:nvSpPr>
          <p:spPr bwMode="auto">
            <a:xfrm>
              <a:off x="7056" y="912"/>
              <a:ext cx="336" cy="240"/>
            </a:xfrm>
            <a:prstGeom prst="rect">
              <a:avLst/>
            </a:prstGeom>
            <a:solidFill>
              <a:srgbClr val="66FF99"/>
            </a:solidFill>
            <a:ln w="50800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>
                  <a:solidFill>
                    <a:srgbClr val="003300"/>
                  </a:solidFill>
                  <a:latin typeface="Comic Sans MS" pitchFamily="66" charset="0"/>
                </a:rPr>
                <a:t>e</a:t>
              </a:r>
            </a:p>
          </p:txBody>
        </p:sp>
        <p:sp>
          <p:nvSpPr>
            <p:cNvPr id="2886726" name="Rectangle 70"/>
            <p:cNvSpPr>
              <a:spLocks noChangeArrowheads="1"/>
            </p:cNvSpPr>
            <p:nvPr/>
          </p:nvSpPr>
          <p:spPr bwMode="auto">
            <a:xfrm>
              <a:off x="7536" y="912"/>
              <a:ext cx="336" cy="240"/>
            </a:xfrm>
            <a:prstGeom prst="rect">
              <a:avLst/>
            </a:prstGeom>
            <a:solidFill>
              <a:srgbClr val="66FF99"/>
            </a:solidFill>
            <a:ln w="50800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>
                  <a:solidFill>
                    <a:srgbClr val="003300"/>
                  </a:solidFill>
                  <a:latin typeface="Comic Sans MS" pitchFamily="66" charset="0"/>
                </a:rPr>
                <a:t>f</a:t>
              </a:r>
            </a:p>
          </p:txBody>
        </p:sp>
        <p:sp>
          <p:nvSpPr>
            <p:cNvPr id="2886727" name="Rectangle 71"/>
            <p:cNvSpPr>
              <a:spLocks noChangeArrowheads="1"/>
            </p:cNvSpPr>
            <p:nvPr/>
          </p:nvSpPr>
          <p:spPr bwMode="auto">
            <a:xfrm>
              <a:off x="8016" y="912"/>
              <a:ext cx="336" cy="240"/>
            </a:xfrm>
            <a:prstGeom prst="rect">
              <a:avLst/>
            </a:prstGeom>
            <a:solidFill>
              <a:srgbClr val="66FF99"/>
            </a:solidFill>
            <a:ln w="50800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>
                  <a:solidFill>
                    <a:srgbClr val="003300"/>
                  </a:solidFill>
                  <a:latin typeface="Comic Sans MS" pitchFamily="66" charset="0"/>
                </a:rPr>
                <a:t>g</a:t>
              </a:r>
            </a:p>
          </p:txBody>
        </p:sp>
        <p:sp>
          <p:nvSpPr>
            <p:cNvPr id="2886728" name="Rectangle 72"/>
            <p:cNvSpPr>
              <a:spLocks noChangeArrowheads="1"/>
            </p:cNvSpPr>
            <p:nvPr/>
          </p:nvSpPr>
          <p:spPr bwMode="auto">
            <a:xfrm>
              <a:off x="8496" y="912"/>
              <a:ext cx="336" cy="240"/>
            </a:xfrm>
            <a:prstGeom prst="rect">
              <a:avLst/>
            </a:prstGeom>
            <a:solidFill>
              <a:srgbClr val="66FF99"/>
            </a:solidFill>
            <a:ln w="50800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>
                  <a:solidFill>
                    <a:srgbClr val="003300"/>
                  </a:solidFill>
                  <a:latin typeface="Comic Sans MS" pitchFamily="66" charset="0"/>
                </a:rPr>
                <a:t>h</a:t>
              </a:r>
            </a:p>
          </p:txBody>
        </p:sp>
        <p:sp>
          <p:nvSpPr>
            <p:cNvPr id="2886729" name="Line 73"/>
            <p:cNvSpPr>
              <a:spLocks noChangeShapeType="1"/>
            </p:cNvSpPr>
            <p:nvPr/>
          </p:nvSpPr>
          <p:spPr bwMode="auto">
            <a:xfrm>
              <a:off x="5472" y="1008"/>
              <a:ext cx="144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6730" name="Line 74"/>
            <p:cNvSpPr>
              <a:spLocks noChangeShapeType="1"/>
            </p:cNvSpPr>
            <p:nvPr/>
          </p:nvSpPr>
          <p:spPr bwMode="auto">
            <a:xfrm>
              <a:off x="5952" y="1008"/>
              <a:ext cx="144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6731" name="Line 75"/>
            <p:cNvSpPr>
              <a:spLocks noChangeShapeType="1"/>
            </p:cNvSpPr>
            <p:nvPr/>
          </p:nvSpPr>
          <p:spPr bwMode="auto">
            <a:xfrm>
              <a:off x="6432" y="1008"/>
              <a:ext cx="144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6732" name="Line 76"/>
            <p:cNvSpPr>
              <a:spLocks noChangeShapeType="1"/>
            </p:cNvSpPr>
            <p:nvPr/>
          </p:nvSpPr>
          <p:spPr bwMode="auto">
            <a:xfrm>
              <a:off x="6912" y="1008"/>
              <a:ext cx="144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6733" name="Line 77"/>
            <p:cNvSpPr>
              <a:spLocks noChangeShapeType="1"/>
            </p:cNvSpPr>
            <p:nvPr/>
          </p:nvSpPr>
          <p:spPr bwMode="auto">
            <a:xfrm>
              <a:off x="7392" y="1008"/>
              <a:ext cx="144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6734" name="Line 78"/>
            <p:cNvSpPr>
              <a:spLocks noChangeShapeType="1"/>
            </p:cNvSpPr>
            <p:nvPr/>
          </p:nvSpPr>
          <p:spPr bwMode="auto">
            <a:xfrm>
              <a:off x="7872" y="1008"/>
              <a:ext cx="144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6735" name="Line 79"/>
            <p:cNvSpPr>
              <a:spLocks noChangeShapeType="1"/>
            </p:cNvSpPr>
            <p:nvPr/>
          </p:nvSpPr>
          <p:spPr bwMode="auto">
            <a:xfrm>
              <a:off x="8352" y="1008"/>
              <a:ext cx="144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6736" name="Line 80"/>
            <p:cNvSpPr>
              <a:spLocks noChangeShapeType="1"/>
            </p:cNvSpPr>
            <p:nvPr/>
          </p:nvSpPr>
          <p:spPr bwMode="auto">
            <a:xfrm>
              <a:off x="8832" y="1008"/>
              <a:ext cx="144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6737" name="Text Box 81"/>
            <p:cNvSpPr txBox="1">
              <a:spLocks noChangeArrowheads="1"/>
            </p:cNvSpPr>
            <p:nvPr/>
          </p:nvSpPr>
          <p:spPr bwMode="auto">
            <a:xfrm>
              <a:off x="5080" y="663"/>
              <a:ext cx="47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AA014C"/>
                  </a:solidFill>
                </a14:hiddenFill>
              </a:ext>
              <a:ext uri="{91240B29-F687-4F45-9708-019B960494DF}">
                <a14:hiddenLine xmlns:a14="http://schemas.microsoft.com/office/drawing/2010/main" w="508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sz="2000">
                  <a:latin typeface="Comic Sans MS" pitchFamily="66" charset="0"/>
                </a:rPr>
                <a:t>MRU</a:t>
              </a:r>
            </a:p>
          </p:txBody>
        </p:sp>
        <p:sp>
          <p:nvSpPr>
            <p:cNvPr id="2886738" name="Text Box 82"/>
            <p:cNvSpPr txBox="1">
              <a:spLocks noChangeArrowheads="1"/>
            </p:cNvSpPr>
            <p:nvPr/>
          </p:nvSpPr>
          <p:spPr bwMode="auto">
            <a:xfrm>
              <a:off x="8419" y="663"/>
              <a:ext cx="42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AA014C"/>
                  </a:solidFill>
                </a14:hiddenFill>
              </a:ext>
              <a:ext uri="{91240B29-F687-4F45-9708-019B960494DF}">
                <a14:hiddenLine xmlns:a14="http://schemas.microsoft.com/office/drawing/2010/main" w="508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sz="2000">
                  <a:latin typeface="Comic Sans MS" pitchFamily="66" charset="0"/>
                </a:rPr>
                <a:t>LRU</a:t>
              </a:r>
            </a:p>
          </p:txBody>
        </p:sp>
      </p:grpSp>
      <p:grpSp>
        <p:nvGrpSpPr>
          <p:cNvPr id="2886739" name="Group 83"/>
          <p:cNvGrpSpPr>
            <a:grpSpLocks/>
          </p:cNvGrpSpPr>
          <p:nvPr/>
        </p:nvGrpSpPr>
        <p:grpSpPr bwMode="auto">
          <a:xfrm>
            <a:off x="1576388" y="2408238"/>
            <a:ext cx="6096000" cy="928687"/>
            <a:chOff x="5136" y="1287"/>
            <a:chExt cx="3840" cy="585"/>
          </a:xfrm>
        </p:grpSpPr>
        <p:sp>
          <p:nvSpPr>
            <p:cNvPr id="2886740" name="Rectangle 84"/>
            <p:cNvSpPr>
              <a:spLocks noChangeArrowheads="1"/>
            </p:cNvSpPr>
            <p:nvPr/>
          </p:nvSpPr>
          <p:spPr bwMode="auto">
            <a:xfrm>
              <a:off x="5136" y="1632"/>
              <a:ext cx="336" cy="240"/>
            </a:xfrm>
            <a:prstGeom prst="rect">
              <a:avLst/>
            </a:prstGeom>
            <a:solidFill>
              <a:srgbClr val="FF99FF"/>
            </a:solidFill>
            <a:ln w="50800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b="1">
                  <a:solidFill>
                    <a:srgbClr val="003300"/>
                  </a:solidFill>
                  <a:latin typeface="Comic Sans MS" pitchFamily="66" charset="0"/>
                </a:rPr>
                <a:t>i</a:t>
              </a:r>
            </a:p>
          </p:txBody>
        </p:sp>
        <p:sp>
          <p:nvSpPr>
            <p:cNvPr id="2886741" name="Rectangle 85"/>
            <p:cNvSpPr>
              <a:spLocks noChangeArrowheads="1"/>
            </p:cNvSpPr>
            <p:nvPr/>
          </p:nvSpPr>
          <p:spPr bwMode="auto">
            <a:xfrm>
              <a:off x="5616" y="1632"/>
              <a:ext cx="336" cy="240"/>
            </a:xfrm>
            <a:prstGeom prst="rect">
              <a:avLst/>
            </a:prstGeom>
            <a:solidFill>
              <a:srgbClr val="66FF99"/>
            </a:solidFill>
            <a:ln w="50800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>
                  <a:solidFill>
                    <a:srgbClr val="003300"/>
                  </a:solidFill>
                  <a:latin typeface="Comic Sans MS" pitchFamily="66" charset="0"/>
                </a:rPr>
                <a:t>a</a:t>
              </a:r>
            </a:p>
          </p:txBody>
        </p:sp>
        <p:sp>
          <p:nvSpPr>
            <p:cNvPr id="2886742" name="Rectangle 86"/>
            <p:cNvSpPr>
              <a:spLocks noChangeArrowheads="1"/>
            </p:cNvSpPr>
            <p:nvPr/>
          </p:nvSpPr>
          <p:spPr bwMode="auto">
            <a:xfrm>
              <a:off x="6096" y="1632"/>
              <a:ext cx="336" cy="240"/>
            </a:xfrm>
            <a:prstGeom prst="rect">
              <a:avLst/>
            </a:prstGeom>
            <a:solidFill>
              <a:srgbClr val="66FF99"/>
            </a:solidFill>
            <a:ln w="50800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>
                  <a:solidFill>
                    <a:srgbClr val="003300"/>
                  </a:solidFill>
                  <a:latin typeface="Comic Sans MS" pitchFamily="66" charset="0"/>
                </a:rPr>
                <a:t>b</a:t>
              </a:r>
            </a:p>
          </p:txBody>
        </p:sp>
        <p:sp>
          <p:nvSpPr>
            <p:cNvPr id="2886743" name="Rectangle 87"/>
            <p:cNvSpPr>
              <a:spLocks noChangeArrowheads="1"/>
            </p:cNvSpPr>
            <p:nvPr/>
          </p:nvSpPr>
          <p:spPr bwMode="auto">
            <a:xfrm>
              <a:off x="6576" y="1632"/>
              <a:ext cx="336" cy="240"/>
            </a:xfrm>
            <a:prstGeom prst="rect">
              <a:avLst/>
            </a:prstGeom>
            <a:solidFill>
              <a:srgbClr val="66FF99"/>
            </a:solidFill>
            <a:ln w="50800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>
                  <a:solidFill>
                    <a:srgbClr val="003300"/>
                  </a:solidFill>
                  <a:latin typeface="Comic Sans MS" pitchFamily="66" charset="0"/>
                </a:rPr>
                <a:t>c</a:t>
              </a:r>
            </a:p>
          </p:txBody>
        </p:sp>
        <p:sp>
          <p:nvSpPr>
            <p:cNvPr id="2886744" name="Rectangle 88"/>
            <p:cNvSpPr>
              <a:spLocks noChangeArrowheads="1"/>
            </p:cNvSpPr>
            <p:nvPr/>
          </p:nvSpPr>
          <p:spPr bwMode="auto">
            <a:xfrm>
              <a:off x="7056" y="1632"/>
              <a:ext cx="336" cy="240"/>
            </a:xfrm>
            <a:prstGeom prst="rect">
              <a:avLst/>
            </a:prstGeom>
            <a:solidFill>
              <a:srgbClr val="66FF99"/>
            </a:solidFill>
            <a:ln w="50800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>
                  <a:solidFill>
                    <a:srgbClr val="003300"/>
                  </a:solidFill>
                  <a:latin typeface="Comic Sans MS" pitchFamily="66" charset="0"/>
                </a:rPr>
                <a:t>d</a:t>
              </a:r>
            </a:p>
          </p:txBody>
        </p:sp>
        <p:sp>
          <p:nvSpPr>
            <p:cNvPr id="2886745" name="Rectangle 89"/>
            <p:cNvSpPr>
              <a:spLocks noChangeArrowheads="1"/>
            </p:cNvSpPr>
            <p:nvPr/>
          </p:nvSpPr>
          <p:spPr bwMode="auto">
            <a:xfrm>
              <a:off x="7536" y="1632"/>
              <a:ext cx="336" cy="240"/>
            </a:xfrm>
            <a:prstGeom prst="rect">
              <a:avLst/>
            </a:prstGeom>
            <a:solidFill>
              <a:srgbClr val="66FF99"/>
            </a:solidFill>
            <a:ln w="50800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>
                  <a:solidFill>
                    <a:srgbClr val="003300"/>
                  </a:solidFill>
                  <a:latin typeface="Comic Sans MS" pitchFamily="66" charset="0"/>
                </a:rPr>
                <a:t>e</a:t>
              </a:r>
            </a:p>
          </p:txBody>
        </p:sp>
        <p:sp>
          <p:nvSpPr>
            <p:cNvPr id="2886746" name="Rectangle 90"/>
            <p:cNvSpPr>
              <a:spLocks noChangeArrowheads="1"/>
            </p:cNvSpPr>
            <p:nvPr/>
          </p:nvSpPr>
          <p:spPr bwMode="auto">
            <a:xfrm>
              <a:off x="8016" y="1632"/>
              <a:ext cx="336" cy="240"/>
            </a:xfrm>
            <a:prstGeom prst="rect">
              <a:avLst/>
            </a:prstGeom>
            <a:solidFill>
              <a:srgbClr val="66FF99"/>
            </a:solidFill>
            <a:ln w="50800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>
                  <a:solidFill>
                    <a:srgbClr val="003300"/>
                  </a:solidFill>
                  <a:latin typeface="Comic Sans MS" pitchFamily="66" charset="0"/>
                </a:rPr>
                <a:t>f</a:t>
              </a:r>
            </a:p>
          </p:txBody>
        </p:sp>
        <p:sp>
          <p:nvSpPr>
            <p:cNvPr id="2886747" name="Rectangle 91"/>
            <p:cNvSpPr>
              <a:spLocks noChangeArrowheads="1"/>
            </p:cNvSpPr>
            <p:nvPr/>
          </p:nvSpPr>
          <p:spPr bwMode="auto">
            <a:xfrm>
              <a:off x="8496" y="1632"/>
              <a:ext cx="336" cy="240"/>
            </a:xfrm>
            <a:prstGeom prst="rect">
              <a:avLst/>
            </a:prstGeom>
            <a:solidFill>
              <a:srgbClr val="66FF99"/>
            </a:solidFill>
            <a:ln w="50800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>
                  <a:solidFill>
                    <a:srgbClr val="003300"/>
                  </a:solidFill>
                  <a:latin typeface="Comic Sans MS" pitchFamily="66" charset="0"/>
                </a:rPr>
                <a:t>g</a:t>
              </a:r>
            </a:p>
          </p:txBody>
        </p:sp>
        <p:sp>
          <p:nvSpPr>
            <p:cNvPr id="2886748" name="Line 92"/>
            <p:cNvSpPr>
              <a:spLocks noChangeShapeType="1"/>
            </p:cNvSpPr>
            <p:nvPr/>
          </p:nvSpPr>
          <p:spPr bwMode="auto">
            <a:xfrm>
              <a:off x="5472" y="1728"/>
              <a:ext cx="144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6749" name="Line 93"/>
            <p:cNvSpPr>
              <a:spLocks noChangeShapeType="1"/>
            </p:cNvSpPr>
            <p:nvPr/>
          </p:nvSpPr>
          <p:spPr bwMode="auto">
            <a:xfrm>
              <a:off x="5952" y="1728"/>
              <a:ext cx="144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6750" name="Line 94"/>
            <p:cNvSpPr>
              <a:spLocks noChangeShapeType="1"/>
            </p:cNvSpPr>
            <p:nvPr/>
          </p:nvSpPr>
          <p:spPr bwMode="auto">
            <a:xfrm>
              <a:off x="6432" y="1728"/>
              <a:ext cx="144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6751" name="Line 95"/>
            <p:cNvSpPr>
              <a:spLocks noChangeShapeType="1"/>
            </p:cNvSpPr>
            <p:nvPr/>
          </p:nvSpPr>
          <p:spPr bwMode="auto">
            <a:xfrm>
              <a:off x="6912" y="1728"/>
              <a:ext cx="144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6752" name="Line 96"/>
            <p:cNvSpPr>
              <a:spLocks noChangeShapeType="1"/>
            </p:cNvSpPr>
            <p:nvPr/>
          </p:nvSpPr>
          <p:spPr bwMode="auto">
            <a:xfrm>
              <a:off x="7392" y="1728"/>
              <a:ext cx="144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6753" name="Line 97"/>
            <p:cNvSpPr>
              <a:spLocks noChangeShapeType="1"/>
            </p:cNvSpPr>
            <p:nvPr/>
          </p:nvSpPr>
          <p:spPr bwMode="auto">
            <a:xfrm>
              <a:off x="7872" y="1728"/>
              <a:ext cx="144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6754" name="Line 98"/>
            <p:cNvSpPr>
              <a:spLocks noChangeShapeType="1"/>
            </p:cNvSpPr>
            <p:nvPr/>
          </p:nvSpPr>
          <p:spPr bwMode="auto">
            <a:xfrm>
              <a:off x="8352" y="1728"/>
              <a:ext cx="144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6755" name="Line 99"/>
            <p:cNvSpPr>
              <a:spLocks noChangeShapeType="1"/>
            </p:cNvSpPr>
            <p:nvPr/>
          </p:nvSpPr>
          <p:spPr bwMode="auto">
            <a:xfrm>
              <a:off x="8832" y="1728"/>
              <a:ext cx="144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6756" name="Text Box 100"/>
            <p:cNvSpPr txBox="1">
              <a:spLocks noChangeArrowheads="1"/>
            </p:cNvSpPr>
            <p:nvPr/>
          </p:nvSpPr>
          <p:spPr bwMode="auto">
            <a:xfrm>
              <a:off x="5372" y="1287"/>
              <a:ext cx="333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AA014C"/>
                  </a:solidFill>
                </a14:hiddenFill>
              </a:ext>
              <a:ext uri="{91240B29-F687-4F45-9708-019B960494DF}">
                <a14:hiddenLine xmlns:a14="http://schemas.microsoft.com/office/drawing/2010/main" w="508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sz="2000">
                  <a:latin typeface="Comic Sans MS" pitchFamily="66" charset="0"/>
                </a:rPr>
                <a:t>Reference to ‘i’ with traditional LRU policy:</a:t>
              </a:r>
            </a:p>
          </p:txBody>
        </p:sp>
      </p:grpSp>
      <p:grpSp>
        <p:nvGrpSpPr>
          <p:cNvPr id="2886757" name="Group 101"/>
          <p:cNvGrpSpPr>
            <a:grpSpLocks/>
          </p:cNvGrpSpPr>
          <p:nvPr/>
        </p:nvGrpSpPr>
        <p:grpSpPr bwMode="auto">
          <a:xfrm>
            <a:off x="1576388" y="3624263"/>
            <a:ext cx="6096000" cy="928687"/>
            <a:chOff x="5136" y="2007"/>
            <a:chExt cx="3840" cy="585"/>
          </a:xfrm>
        </p:grpSpPr>
        <p:sp>
          <p:nvSpPr>
            <p:cNvPr id="2886758" name="Rectangle 102"/>
            <p:cNvSpPr>
              <a:spLocks noChangeArrowheads="1"/>
            </p:cNvSpPr>
            <p:nvPr/>
          </p:nvSpPr>
          <p:spPr bwMode="auto">
            <a:xfrm>
              <a:off x="5136" y="2352"/>
              <a:ext cx="336" cy="240"/>
            </a:xfrm>
            <a:prstGeom prst="rect">
              <a:avLst/>
            </a:prstGeom>
            <a:solidFill>
              <a:srgbClr val="66FF99"/>
            </a:solidFill>
            <a:ln w="50800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>
                  <a:solidFill>
                    <a:srgbClr val="003300"/>
                  </a:solidFill>
                  <a:latin typeface="Comic Sans MS" pitchFamily="66" charset="0"/>
                </a:rPr>
                <a:t>a</a:t>
              </a:r>
            </a:p>
          </p:txBody>
        </p:sp>
        <p:sp>
          <p:nvSpPr>
            <p:cNvPr id="2886759" name="Rectangle 103"/>
            <p:cNvSpPr>
              <a:spLocks noChangeArrowheads="1"/>
            </p:cNvSpPr>
            <p:nvPr/>
          </p:nvSpPr>
          <p:spPr bwMode="auto">
            <a:xfrm>
              <a:off x="5616" y="2352"/>
              <a:ext cx="336" cy="240"/>
            </a:xfrm>
            <a:prstGeom prst="rect">
              <a:avLst/>
            </a:prstGeom>
            <a:solidFill>
              <a:srgbClr val="66FF99"/>
            </a:solidFill>
            <a:ln w="50800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>
                  <a:solidFill>
                    <a:srgbClr val="003300"/>
                  </a:solidFill>
                  <a:latin typeface="Comic Sans MS" pitchFamily="66" charset="0"/>
                </a:rPr>
                <a:t>b</a:t>
              </a:r>
            </a:p>
          </p:txBody>
        </p:sp>
        <p:sp>
          <p:nvSpPr>
            <p:cNvPr id="2886760" name="Rectangle 104"/>
            <p:cNvSpPr>
              <a:spLocks noChangeArrowheads="1"/>
            </p:cNvSpPr>
            <p:nvPr/>
          </p:nvSpPr>
          <p:spPr bwMode="auto">
            <a:xfrm>
              <a:off x="6096" y="2352"/>
              <a:ext cx="336" cy="240"/>
            </a:xfrm>
            <a:prstGeom prst="rect">
              <a:avLst/>
            </a:prstGeom>
            <a:solidFill>
              <a:srgbClr val="66FF99"/>
            </a:solidFill>
            <a:ln w="50800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>
                  <a:solidFill>
                    <a:srgbClr val="003300"/>
                  </a:solidFill>
                  <a:latin typeface="Comic Sans MS" pitchFamily="66" charset="0"/>
                </a:rPr>
                <a:t>c</a:t>
              </a:r>
            </a:p>
          </p:txBody>
        </p:sp>
        <p:sp>
          <p:nvSpPr>
            <p:cNvPr id="2886761" name="Rectangle 105"/>
            <p:cNvSpPr>
              <a:spLocks noChangeArrowheads="1"/>
            </p:cNvSpPr>
            <p:nvPr/>
          </p:nvSpPr>
          <p:spPr bwMode="auto">
            <a:xfrm>
              <a:off x="6576" y="2352"/>
              <a:ext cx="336" cy="240"/>
            </a:xfrm>
            <a:prstGeom prst="rect">
              <a:avLst/>
            </a:prstGeom>
            <a:solidFill>
              <a:srgbClr val="66FF99"/>
            </a:solidFill>
            <a:ln w="50800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>
                  <a:solidFill>
                    <a:srgbClr val="003300"/>
                  </a:solidFill>
                  <a:latin typeface="Comic Sans MS" pitchFamily="66" charset="0"/>
                </a:rPr>
                <a:t>d</a:t>
              </a:r>
            </a:p>
          </p:txBody>
        </p:sp>
        <p:sp>
          <p:nvSpPr>
            <p:cNvPr id="2886762" name="Rectangle 106"/>
            <p:cNvSpPr>
              <a:spLocks noChangeArrowheads="1"/>
            </p:cNvSpPr>
            <p:nvPr/>
          </p:nvSpPr>
          <p:spPr bwMode="auto">
            <a:xfrm>
              <a:off x="7056" y="2352"/>
              <a:ext cx="336" cy="240"/>
            </a:xfrm>
            <a:prstGeom prst="rect">
              <a:avLst/>
            </a:prstGeom>
            <a:solidFill>
              <a:srgbClr val="66FF99"/>
            </a:solidFill>
            <a:ln w="50800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>
                  <a:solidFill>
                    <a:srgbClr val="003300"/>
                  </a:solidFill>
                  <a:latin typeface="Comic Sans MS" pitchFamily="66" charset="0"/>
                </a:rPr>
                <a:t>e</a:t>
              </a:r>
            </a:p>
          </p:txBody>
        </p:sp>
        <p:sp>
          <p:nvSpPr>
            <p:cNvPr id="2886763" name="Rectangle 107"/>
            <p:cNvSpPr>
              <a:spLocks noChangeArrowheads="1"/>
            </p:cNvSpPr>
            <p:nvPr/>
          </p:nvSpPr>
          <p:spPr bwMode="auto">
            <a:xfrm>
              <a:off x="7536" y="2352"/>
              <a:ext cx="336" cy="240"/>
            </a:xfrm>
            <a:prstGeom prst="rect">
              <a:avLst/>
            </a:prstGeom>
            <a:solidFill>
              <a:srgbClr val="66FF99"/>
            </a:solidFill>
            <a:ln w="50800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>
                  <a:solidFill>
                    <a:srgbClr val="003300"/>
                  </a:solidFill>
                  <a:latin typeface="Comic Sans MS" pitchFamily="66" charset="0"/>
                </a:rPr>
                <a:t>f</a:t>
              </a:r>
            </a:p>
          </p:txBody>
        </p:sp>
        <p:sp>
          <p:nvSpPr>
            <p:cNvPr id="2886764" name="Rectangle 108"/>
            <p:cNvSpPr>
              <a:spLocks noChangeArrowheads="1"/>
            </p:cNvSpPr>
            <p:nvPr/>
          </p:nvSpPr>
          <p:spPr bwMode="auto">
            <a:xfrm>
              <a:off x="8016" y="2352"/>
              <a:ext cx="336" cy="240"/>
            </a:xfrm>
            <a:prstGeom prst="rect">
              <a:avLst/>
            </a:prstGeom>
            <a:solidFill>
              <a:srgbClr val="66FF99"/>
            </a:solidFill>
            <a:ln w="50800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>
                  <a:solidFill>
                    <a:srgbClr val="003300"/>
                  </a:solidFill>
                  <a:latin typeface="Comic Sans MS" pitchFamily="66" charset="0"/>
                </a:rPr>
                <a:t>g</a:t>
              </a:r>
            </a:p>
          </p:txBody>
        </p:sp>
        <p:sp>
          <p:nvSpPr>
            <p:cNvPr id="2886765" name="Rectangle 109"/>
            <p:cNvSpPr>
              <a:spLocks noChangeArrowheads="1"/>
            </p:cNvSpPr>
            <p:nvPr/>
          </p:nvSpPr>
          <p:spPr bwMode="auto">
            <a:xfrm>
              <a:off x="8496" y="2352"/>
              <a:ext cx="336" cy="240"/>
            </a:xfrm>
            <a:prstGeom prst="rect">
              <a:avLst/>
            </a:prstGeom>
            <a:solidFill>
              <a:srgbClr val="FF99FF"/>
            </a:solidFill>
            <a:ln w="50800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b="1">
                  <a:solidFill>
                    <a:srgbClr val="000000"/>
                  </a:solidFill>
                  <a:latin typeface="Comic Sans MS" pitchFamily="66" charset="0"/>
                </a:rPr>
                <a:t>i</a:t>
              </a:r>
            </a:p>
          </p:txBody>
        </p:sp>
        <p:sp>
          <p:nvSpPr>
            <p:cNvPr id="2886766" name="Line 110"/>
            <p:cNvSpPr>
              <a:spLocks noChangeShapeType="1"/>
            </p:cNvSpPr>
            <p:nvPr/>
          </p:nvSpPr>
          <p:spPr bwMode="auto">
            <a:xfrm>
              <a:off x="5472" y="2448"/>
              <a:ext cx="144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6767" name="Line 111"/>
            <p:cNvSpPr>
              <a:spLocks noChangeShapeType="1"/>
            </p:cNvSpPr>
            <p:nvPr/>
          </p:nvSpPr>
          <p:spPr bwMode="auto">
            <a:xfrm>
              <a:off x="5952" y="2448"/>
              <a:ext cx="144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6768" name="Line 112"/>
            <p:cNvSpPr>
              <a:spLocks noChangeShapeType="1"/>
            </p:cNvSpPr>
            <p:nvPr/>
          </p:nvSpPr>
          <p:spPr bwMode="auto">
            <a:xfrm>
              <a:off x="6432" y="2448"/>
              <a:ext cx="144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6769" name="Line 113"/>
            <p:cNvSpPr>
              <a:spLocks noChangeShapeType="1"/>
            </p:cNvSpPr>
            <p:nvPr/>
          </p:nvSpPr>
          <p:spPr bwMode="auto">
            <a:xfrm>
              <a:off x="6912" y="2448"/>
              <a:ext cx="144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6770" name="Line 114"/>
            <p:cNvSpPr>
              <a:spLocks noChangeShapeType="1"/>
            </p:cNvSpPr>
            <p:nvPr/>
          </p:nvSpPr>
          <p:spPr bwMode="auto">
            <a:xfrm>
              <a:off x="7392" y="2448"/>
              <a:ext cx="144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6771" name="Line 115"/>
            <p:cNvSpPr>
              <a:spLocks noChangeShapeType="1"/>
            </p:cNvSpPr>
            <p:nvPr/>
          </p:nvSpPr>
          <p:spPr bwMode="auto">
            <a:xfrm>
              <a:off x="7872" y="2448"/>
              <a:ext cx="144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6772" name="Line 116"/>
            <p:cNvSpPr>
              <a:spLocks noChangeShapeType="1"/>
            </p:cNvSpPr>
            <p:nvPr/>
          </p:nvSpPr>
          <p:spPr bwMode="auto">
            <a:xfrm>
              <a:off x="8352" y="2448"/>
              <a:ext cx="144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6773" name="Line 117"/>
            <p:cNvSpPr>
              <a:spLocks noChangeShapeType="1"/>
            </p:cNvSpPr>
            <p:nvPr/>
          </p:nvSpPr>
          <p:spPr bwMode="auto">
            <a:xfrm>
              <a:off x="8832" y="2448"/>
              <a:ext cx="144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6774" name="Text Box 118"/>
            <p:cNvSpPr txBox="1">
              <a:spLocks noChangeArrowheads="1"/>
            </p:cNvSpPr>
            <p:nvPr/>
          </p:nvSpPr>
          <p:spPr bwMode="auto">
            <a:xfrm>
              <a:off x="6047" y="2007"/>
              <a:ext cx="197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AA014C"/>
                  </a:solidFill>
                </a14:hiddenFill>
              </a:ext>
              <a:ext uri="{91240B29-F687-4F45-9708-019B960494DF}">
                <a14:hiddenLine xmlns:a14="http://schemas.microsoft.com/office/drawing/2010/main" w="508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defTabSz="1306513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defTabSz="13065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sz="2000">
                  <a:latin typeface="Comic Sans MS" pitchFamily="66" charset="0"/>
                </a:rPr>
                <a:t>Reference to ‘i’ with LIP:</a:t>
              </a:r>
            </a:p>
          </p:txBody>
        </p:sp>
      </p:grpSp>
      <p:sp>
        <p:nvSpPr>
          <p:cNvPr id="2886775" name="Text Box 119"/>
          <p:cNvSpPr txBox="1">
            <a:spLocks noChangeArrowheads="1"/>
          </p:cNvSpPr>
          <p:nvPr/>
        </p:nvSpPr>
        <p:spPr bwMode="auto">
          <a:xfrm>
            <a:off x="654050" y="4910138"/>
            <a:ext cx="8142288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400" dirty="0"/>
              <a:t>Choose victim. Do NOT promote to MRU</a:t>
            </a:r>
          </a:p>
          <a:p>
            <a:pPr algn="ctr">
              <a:spcBef>
                <a:spcPct val="50000"/>
              </a:spcBef>
            </a:pPr>
            <a:r>
              <a:rPr lang="en-US" altLang="en-US" sz="2400" b="1" dirty="0"/>
              <a:t>Lines do not enter non-LRU positions unless reused </a:t>
            </a:r>
          </a:p>
        </p:txBody>
      </p:sp>
    </p:spTree>
    <p:extLst>
      <p:ext uri="{BB962C8B-B14F-4D97-AF65-F5344CB8AC3E}">
        <p14:creationId xmlns:p14="http://schemas.microsoft.com/office/powerpoint/2010/main" val="388522944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6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6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67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67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it works for our example?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for (j = 0; j &lt; M;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j++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for 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0;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&lt; LARGE_N;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++)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a[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 = a[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 x 10;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1143000" y="2057400"/>
            <a:ext cx="1676400" cy="1828800"/>
          </a:xfrm>
          <a:prstGeom prst="rect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Cac</a:t>
            </a:r>
            <a:r>
              <a:rPr lang="en-US" dirty="0" smtClean="0"/>
              <a:t>he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3124200" y="2057400"/>
            <a:ext cx="1676400" cy="4343400"/>
          </a:xfrm>
          <a:prstGeom prst="rect">
            <a:avLst/>
          </a:prstGeom>
          <a:solidFill>
            <a:srgbClr val="FFCC99">
              <a:alpha val="25000"/>
            </a:srgbClr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a[]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3124200" y="2057400"/>
            <a:ext cx="1676400" cy="1828800"/>
          </a:xfrm>
          <a:prstGeom prst="rect">
            <a:avLst/>
          </a:prstGeom>
          <a:noFill/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Keep this in the cache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10200" y="2209800"/>
            <a:ext cx="3724096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Assume Cache is empty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First set of accesses will fill 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In all ways, </a:t>
            </a:r>
          </a:p>
          <a:p>
            <a:endParaRPr lang="en-US" b="1" dirty="0">
              <a:solidFill>
                <a:srgbClr val="FF0000"/>
              </a:solidFill>
            </a:endParaRPr>
          </a:p>
          <a:p>
            <a:r>
              <a:rPr lang="en-US" b="1" dirty="0" smtClean="0">
                <a:solidFill>
                  <a:srgbClr val="FF0000"/>
                </a:solidFill>
              </a:rPr>
              <a:t>Thrashing will occur only on the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last way of each set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64288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about a change in working set?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1143000" y="1600200"/>
            <a:ext cx="1676400" cy="1828800"/>
          </a:xfrm>
          <a:prstGeom prst="rect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Cac</a:t>
            </a:r>
            <a:r>
              <a:rPr lang="en-US" dirty="0" smtClean="0"/>
              <a:t>he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3124200" y="1600200"/>
            <a:ext cx="1676400" cy="4343400"/>
          </a:xfrm>
          <a:prstGeom prst="rect">
            <a:avLst/>
          </a:prstGeom>
          <a:solidFill>
            <a:srgbClr val="FFCC99">
              <a:alpha val="25000"/>
            </a:srgbClr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a[]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3124200" y="1600200"/>
            <a:ext cx="1676400" cy="1828800"/>
          </a:xfrm>
          <a:prstGeom prst="rect">
            <a:avLst/>
          </a:prstGeom>
          <a:noFill/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Keep this in the cache</a:t>
            </a:r>
          </a:p>
        </p:txBody>
      </p:sp>
      <p:sp>
        <p:nvSpPr>
          <p:cNvPr id="9" name="Freeform 8"/>
          <p:cNvSpPr/>
          <p:nvPr/>
        </p:nvSpPr>
        <p:spPr bwMode="auto">
          <a:xfrm>
            <a:off x="3889451" y="1146776"/>
            <a:ext cx="1507642" cy="4945062"/>
          </a:xfrm>
          <a:custGeom>
            <a:avLst/>
            <a:gdLst>
              <a:gd name="connsiteX0" fmla="*/ 170968 w 1507642"/>
              <a:gd name="connsiteY0" fmla="*/ 4829050 h 4945062"/>
              <a:gd name="connsiteX1" fmla="*/ 420716 w 1507642"/>
              <a:gd name="connsiteY1" fmla="*/ 4933783 h 4945062"/>
              <a:gd name="connsiteX2" fmla="*/ 1137735 w 1507642"/>
              <a:gd name="connsiteY2" fmla="*/ 4893501 h 4945062"/>
              <a:gd name="connsiteX3" fmla="*/ 1327060 w 1507642"/>
              <a:gd name="connsiteY3" fmla="*/ 4502766 h 4945062"/>
              <a:gd name="connsiteX4" fmla="*/ 1447906 w 1507642"/>
              <a:gd name="connsiteY4" fmla="*/ 2138216 h 4945062"/>
              <a:gd name="connsiteX5" fmla="*/ 1472075 w 1507642"/>
              <a:gd name="connsiteY5" fmla="*/ 385952 h 4945062"/>
              <a:gd name="connsiteX6" fmla="*/ 956466 w 1507642"/>
              <a:gd name="connsiteY6" fmla="*/ 43555 h 4945062"/>
              <a:gd name="connsiteX7" fmla="*/ 114574 w 1507642"/>
              <a:gd name="connsiteY7" fmla="*/ 47583 h 4945062"/>
              <a:gd name="connsiteX8" fmla="*/ 29982 w 1507642"/>
              <a:gd name="connsiteY8" fmla="*/ 434290 h 49450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07642" h="4945062">
                <a:moveTo>
                  <a:pt x="170968" y="4829050"/>
                </a:moveTo>
                <a:cubicBezTo>
                  <a:pt x="215278" y="4876045"/>
                  <a:pt x="259588" y="4923041"/>
                  <a:pt x="420716" y="4933783"/>
                </a:cubicBezTo>
                <a:cubicBezTo>
                  <a:pt x="581844" y="4944525"/>
                  <a:pt x="986678" y="4965337"/>
                  <a:pt x="1137735" y="4893501"/>
                </a:cubicBezTo>
                <a:cubicBezTo>
                  <a:pt x="1288792" y="4821665"/>
                  <a:pt x="1275365" y="4961980"/>
                  <a:pt x="1327060" y="4502766"/>
                </a:cubicBezTo>
                <a:cubicBezTo>
                  <a:pt x="1378755" y="4043552"/>
                  <a:pt x="1423737" y="2824352"/>
                  <a:pt x="1447906" y="2138216"/>
                </a:cubicBezTo>
                <a:cubicBezTo>
                  <a:pt x="1472075" y="1452080"/>
                  <a:pt x="1553982" y="735062"/>
                  <a:pt x="1472075" y="385952"/>
                </a:cubicBezTo>
                <a:cubicBezTo>
                  <a:pt x="1390168" y="36842"/>
                  <a:pt x="1182716" y="99950"/>
                  <a:pt x="956466" y="43555"/>
                </a:cubicBezTo>
                <a:cubicBezTo>
                  <a:pt x="730216" y="-12840"/>
                  <a:pt x="268988" y="-17539"/>
                  <a:pt x="114574" y="47583"/>
                </a:cubicBezTo>
                <a:cubicBezTo>
                  <a:pt x="-39840" y="112705"/>
                  <a:pt x="-4929" y="273497"/>
                  <a:pt x="29982" y="434290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05200" y="457200"/>
            <a:ext cx="1056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First this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 bwMode="auto">
          <a:xfrm>
            <a:off x="6248400" y="1590130"/>
            <a:ext cx="1676400" cy="4343400"/>
          </a:xfrm>
          <a:prstGeom prst="rect">
            <a:avLst/>
          </a:prstGeom>
          <a:solidFill>
            <a:srgbClr val="CCFFCC">
              <a:alpha val="25000"/>
            </a:srgbClr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b[]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6248400" y="1590130"/>
            <a:ext cx="1676400" cy="1828800"/>
          </a:xfrm>
          <a:prstGeom prst="rect">
            <a:avLst/>
          </a:prstGeom>
          <a:noFill/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Keep this in the cache</a:t>
            </a:r>
          </a:p>
        </p:txBody>
      </p:sp>
      <p:sp>
        <p:nvSpPr>
          <p:cNvPr id="13" name="Freeform 12"/>
          <p:cNvSpPr/>
          <p:nvPr/>
        </p:nvSpPr>
        <p:spPr bwMode="auto">
          <a:xfrm>
            <a:off x="7013651" y="1136706"/>
            <a:ext cx="1507642" cy="4945062"/>
          </a:xfrm>
          <a:custGeom>
            <a:avLst/>
            <a:gdLst>
              <a:gd name="connsiteX0" fmla="*/ 170968 w 1507642"/>
              <a:gd name="connsiteY0" fmla="*/ 4829050 h 4945062"/>
              <a:gd name="connsiteX1" fmla="*/ 420716 w 1507642"/>
              <a:gd name="connsiteY1" fmla="*/ 4933783 h 4945062"/>
              <a:gd name="connsiteX2" fmla="*/ 1137735 w 1507642"/>
              <a:gd name="connsiteY2" fmla="*/ 4893501 h 4945062"/>
              <a:gd name="connsiteX3" fmla="*/ 1327060 w 1507642"/>
              <a:gd name="connsiteY3" fmla="*/ 4502766 h 4945062"/>
              <a:gd name="connsiteX4" fmla="*/ 1447906 w 1507642"/>
              <a:gd name="connsiteY4" fmla="*/ 2138216 h 4945062"/>
              <a:gd name="connsiteX5" fmla="*/ 1472075 w 1507642"/>
              <a:gd name="connsiteY5" fmla="*/ 385952 h 4945062"/>
              <a:gd name="connsiteX6" fmla="*/ 956466 w 1507642"/>
              <a:gd name="connsiteY6" fmla="*/ 43555 h 4945062"/>
              <a:gd name="connsiteX7" fmla="*/ 114574 w 1507642"/>
              <a:gd name="connsiteY7" fmla="*/ 47583 h 4945062"/>
              <a:gd name="connsiteX8" fmla="*/ 29982 w 1507642"/>
              <a:gd name="connsiteY8" fmla="*/ 434290 h 49450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07642" h="4945062">
                <a:moveTo>
                  <a:pt x="170968" y="4829050"/>
                </a:moveTo>
                <a:cubicBezTo>
                  <a:pt x="215278" y="4876045"/>
                  <a:pt x="259588" y="4923041"/>
                  <a:pt x="420716" y="4933783"/>
                </a:cubicBezTo>
                <a:cubicBezTo>
                  <a:pt x="581844" y="4944525"/>
                  <a:pt x="986678" y="4965337"/>
                  <a:pt x="1137735" y="4893501"/>
                </a:cubicBezTo>
                <a:cubicBezTo>
                  <a:pt x="1288792" y="4821665"/>
                  <a:pt x="1275365" y="4961980"/>
                  <a:pt x="1327060" y="4502766"/>
                </a:cubicBezTo>
                <a:cubicBezTo>
                  <a:pt x="1378755" y="4043552"/>
                  <a:pt x="1423737" y="2824352"/>
                  <a:pt x="1447906" y="2138216"/>
                </a:cubicBezTo>
                <a:cubicBezTo>
                  <a:pt x="1472075" y="1452080"/>
                  <a:pt x="1553982" y="735062"/>
                  <a:pt x="1472075" y="385952"/>
                </a:cubicBezTo>
                <a:cubicBezTo>
                  <a:pt x="1390168" y="36842"/>
                  <a:pt x="1182716" y="99950"/>
                  <a:pt x="956466" y="43555"/>
                </a:cubicBezTo>
                <a:cubicBezTo>
                  <a:pt x="730216" y="-12840"/>
                  <a:pt x="268988" y="-17539"/>
                  <a:pt x="114574" y="47583"/>
                </a:cubicBezTo>
                <a:cubicBezTo>
                  <a:pt x="-39840" y="112705"/>
                  <a:pt x="-4929" y="273497"/>
                  <a:pt x="29982" y="434290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167117" y="457200"/>
            <a:ext cx="18389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Followed by this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381000" y="6477000"/>
            <a:ext cx="763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a[] will occupy all N-1 sets and will not leave. b[] does not stand a chance.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2584562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7958</TotalTime>
  <Words>721</Words>
  <Application>Microsoft Office PowerPoint</Application>
  <PresentationFormat>On-screen Show (4:3)</PresentationFormat>
  <Paragraphs>169</Paragraphs>
  <Slides>15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Arial</vt:lpstr>
      <vt:lpstr>Calibri</vt:lpstr>
      <vt:lpstr>Comic Sans MS</vt:lpstr>
      <vt:lpstr>Courier New</vt:lpstr>
      <vt:lpstr>Helvetica</vt:lpstr>
      <vt:lpstr>Symbol</vt:lpstr>
      <vt:lpstr>Wingdings</vt:lpstr>
      <vt:lpstr>Default Design</vt:lpstr>
      <vt:lpstr>Insertion Policies</vt:lpstr>
      <vt:lpstr>Dead on Arrival (DoA) Lines</vt:lpstr>
      <vt:lpstr>Working Set &gt; Cache Size Example</vt:lpstr>
      <vt:lpstr>Why DoA Lines ?</vt:lpstr>
      <vt:lpstr>Working Set &gt; Cache Size Example</vt:lpstr>
      <vt:lpstr>Cache Insertion Policy</vt:lpstr>
      <vt:lpstr>LRU-Insertion Policy (LIP) </vt:lpstr>
      <vt:lpstr>How it works for our example?</vt:lpstr>
      <vt:lpstr>What about a change in working set?</vt:lpstr>
      <vt:lpstr>Bimodal-Insertion Policy (BIP) </vt:lpstr>
      <vt:lpstr>Results for LIP and BIP </vt:lpstr>
      <vt:lpstr>Bigger Lesson</vt:lpstr>
      <vt:lpstr>Dynamic-Insertion Policy (DIP) </vt:lpstr>
      <vt:lpstr> DIP via “Set Dueling”  </vt:lpstr>
      <vt:lpstr>Results for DIP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bongo</dc:creator>
  <cp:lastModifiedBy>Andreas Moshovos</cp:lastModifiedBy>
  <cp:revision>338</cp:revision>
  <cp:lastPrinted>1601-01-01T00:00:00Z</cp:lastPrinted>
  <dcterms:created xsi:type="dcterms:W3CDTF">1601-01-01T00:00:00Z</dcterms:created>
  <dcterms:modified xsi:type="dcterms:W3CDTF">2018-01-18T18:02:09Z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