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74" r:id="rId11"/>
    <p:sldId id="275" r:id="rId12"/>
    <p:sldId id="276" r:id="rId13"/>
    <p:sldId id="277" r:id="rId14"/>
    <p:sldId id="261" r:id="rId15"/>
    <p:sldId id="262" r:id="rId16"/>
    <p:sldId id="279" r:id="rId17"/>
    <p:sldId id="278" r:id="rId18"/>
    <p:sldId id="263" r:id="rId19"/>
    <p:sldId id="264" r:id="rId20"/>
    <p:sldId id="265" r:id="rId21"/>
    <p:sldId id="280" r:id="rId22"/>
    <p:sldId id="281" r:id="rId23"/>
    <p:sldId id="266" r:id="rId24"/>
    <p:sldId id="267" r:id="rId25"/>
    <p:sldId id="282" r:id="rId26"/>
    <p:sldId id="283" r:id="rId27"/>
    <p:sldId id="268" r:id="rId28"/>
    <p:sldId id="269" r:id="rId29"/>
    <p:sldId id="270" r:id="rId30"/>
    <p:sldId id="284" r:id="rId31"/>
    <p:sldId id="285" r:id="rId32"/>
    <p:sldId id="286" r:id="rId33"/>
    <p:sldId id="287" r:id="rId34"/>
    <p:sldId id="288" r:id="rId35"/>
    <p:sldId id="271" r:id="rId36"/>
    <p:sldId id="272" r:id="rId37"/>
    <p:sldId id="273" r:id="rId3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4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4000" y="965160"/>
            <a:ext cx="9070560" cy="536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EIE: Efficient Inference Engine on Compressed Deep Neural Network</a:t>
            </a:r>
            <a:endParaRPr lang="en-CA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Song Han*, Xingyu Liu*, Huizi Mao*, Jing Pu*, Ardavan Pedram*, Mark A. Horowitz*, William J. Daly*</a:t>
            </a: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†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*Stanford University				†NVIDIA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Published in the Proceedings of ACM/IEEE 43</a:t>
            </a:r>
            <a:r>
              <a:rPr lang="en-CA" sz="2200" b="0" strike="noStrike" spc="-1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rd</a:t>
            </a: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Annual International Symposium on Computer Architecture (ISCA 2016)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Quantization and Weight Sharing</a:t>
            </a:r>
          </a:p>
        </p:txBody>
      </p:sp>
      <p:sp>
        <p:nvSpPr>
          <p:cNvPr id="197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Quantize to fixed number of distinct values at no accuracy loss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AlexNet conv layers quantized using 8 bits (256 16-bit weights) results in zero accuracy loss</a:t>
            </a:r>
          </a:p>
        </p:txBody>
      </p:sp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1438200" y="4276080"/>
            <a:ext cx="6409440" cy="292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Quantization and Weight Sharing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360000" y="1296000"/>
            <a:ext cx="9380520" cy="499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585"/>
            <a:ext cx="10035396" cy="39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0" y="131852"/>
            <a:ext cx="9065003" cy="70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7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Huffman Encoding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General lossless compression scheme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Encode more frequent values with less bits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Huffman, D. (1952) “A Method for the Construction of Minimum-Redundancy Codes”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792000" y="3456000"/>
            <a:ext cx="244728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AAAAAAABCDDD</a:t>
            </a:r>
            <a:endParaRPr lang="en-C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5" name="Table 4"/>
          <p:cNvGraphicFramePr/>
          <p:nvPr/>
        </p:nvGraphicFramePr>
        <p:xfrm>
          <a:off x="3544200" y="2992320"/>
          <a:ext cx="4061160" cy="2268000"/>
        </p:xfrm>
        <a:graphic>
          <a:graphicData uri="http://schemas.openxmlformats.org/drawingml/2006/table">
            <a:tbl>
              <a:tblPr/>
              <a:tblGrid>
                <a:gridCol w="135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Letter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Frequency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Encoding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6" name="CustomShape 5"/>
          <p:cNvSpPr/>
          <p:nvPr/>
        </p:nvSpPr>
        <p:spPr>
          <a:xfrm>
            <a:off x="3717000" y="5259960"/>
            <a:ext cx="3887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 bits vs 24 bits for 2-bit encoding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Compression Ratios (same or better accuracy)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LeNet-300-100 – 40X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AlexNet – 35X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VGG16 – 49X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LeNet-5 – 39X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Efficient Inference Engine (EIE)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Compressed deep neural networks non-ideal on existing hardware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EIE specialized architecture for </a:t>
            </a:r>
            <a:r>
              <a:rPr lang="en-C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inference</a:t>
            </a: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 compressed DNN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Multiple PEs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Distributed SRAM storage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210"/>
          <p:cNvPicPr/>
          <p:nvPr/>
        </p:nvPicPr>
        <p:blipFill>
          <a:blip r:embed="rId2"/>
          <a:stretch/>
        </p:blipFill>
        <p:spPr>
          <a:xfrm>
            <a:off x="5975640" y="4070880"/>
            <a:ext cx="2951280" cy="305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Fully-Connected Layers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6032" y="1699016"/>
            <a:ext cx="1712778" cy="1510234"/>
            <a:chOff x="936031" y="1699015"/>
            <a:chExt cx="3488485" cy="2947711"/>
          </a:xfrm>
        </p:grpSpPr>
        <p:sp>
          <p:nvSpPr>
            <p:cNvPr id="4" name="Rectangle 3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7222" y="1699016"/>
            <a:ext cx="1712778" cy="1510234"/>
            <a:chOff x="936031" y="1699015"/>
            <a:chExt cx="3488485" cy="29477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27222" y="3617947"/>
            <a:ext cx="1712778" cy="1510234"/>
            <a:chOff x="936031" y="1699015"/>
            <a:chExt cx="3488485" cy="29477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27222" y="5921978"/>
            <a:ext cx="1712778" cy="1510234"/>
            <a:chOff x="936031" y="1699015"/>
            <a:chExt cx="3488485" cy="29477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04908" y="1766917"/>
            <a:ext cx="445400" cy="401194"/>
            <a:chOff x="936031" y="1699015"/>
            <a:chExt cx="3488485" cy="2947711"/>
          </a:xfrm>
        </p:grpSpPr>
        <p:sp>
          <p:nvSpPr>
            <p:cNvPr id="37" name="Rectangle 36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09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Fully-Connected Layers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2871" y="1645922"/>
            <a:ext cx="312665" cy="5433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3715120" y="-852612"/>
            <a:ext cx="312665" cy="5433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3715120" y="-386666"/>
            <a:ext cx="312665" cy="5433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3715120" y="361568"/>
            <a:ext cx="312665" cy="5433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02969" y="1699016"/>
            <a:ext cx="297424" cy="1526845"/>
            <a:chOff x="2587361" y="4379132"/>
            <a:chExt cx="5433304" cy="1526845"/>
          </a:xfrm>
        </p:grpSpPr>
        <p:sp>
          <p:nvSpPr>
            <p:cNvPr id="45" name="Rectangle 44"/>
            <p:cNvSpPr/>
            <p:nvPr/>
          </p:nvSpPr>
          <p:spPr>
            <a:xfrm rot="16200000">
              <a:off x="5147680" y="1818813"/>
              <a:ext cx="312665" cy="5433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5147680" y="2284759"/>
              <a:ext cx="312665" cy="54333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5147680" y="3032993"/>
              <a:ext cx="312665" cy="54333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14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Ctr="1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Distributed Weight Storage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Picture 212"/>
          <p:cNvPicPr/>
          <p:nvPr/>
        </p:nvPicPr>
        <p:blipFill>
          <a:blip r:embed="rId2"/>
          <a:stretch/>
        </p:blipFill>
        <p:spPr>
          <a:xfrm>
            <a:off x="360000" y="1603080"/>
            <a:ext cx="5615280" cy="466020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6264000" y="1769040"/>
            <a:ext cx="33141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Weight Matrix distributed across PEs by row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Activations stored distributed, but broadcast to all PEs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115" y="6469920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COLORS show assignment to PE not how computation proceeds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Deep Neural Networks are BIG ... and getting BIGGER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e.g. AlexNet (240 MB), VGG-16 (520 MB)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 big to store on-chip SRAM and DRAM accesses use a lot of energy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suitable for low-power mobile/embedded systems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Solution: Deep Compression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Compressed Sparse Column (CSC)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901440" y="4968000"/>
            <a:ext cx="7737840" cy="16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Array of Non-zero weights (4 bit entries)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Array of Number of preceeding zeros (4 bit entries) 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Array of pointer to first non-zero weight in each column of weight matrix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216"/>
          <p:cNvPicPr/>
          <p:nvPr/>
        </p:nvPicPr>
        <p:blipFill>
          <a:blip r:embed="rId2"/>
          <a:stretch/>
        </p:blipFill>
        <p:spPr>
          <a:xfrm>
            <a:off x="441720" y="1656000"/>
            <a:ext cx="9133560" cy="30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0" y="0"/>
            <a:ext cx="5615280" cy="4660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211645" y="4239918"/>
            <a:ext cx="9133560" cy="3094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365760" y="837708"/>
            <a:ext cx="7940532" cy="622381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44764" y="1321455"/>
            <a:ext cx="4164944" cy="530942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4764" y="684325"/>
            <a:ext cx="4164944" cy="53435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2687" y="1295945"/>
            <a:ext cx="909483" cy="53435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" y="6554181"/>
            <a:ext cx="8778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Output activation calculation happens within a single 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0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SRAM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04000" y="2232000"/>
            <a:ext cx="4967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 KB SRAM per PE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Activations (2 KB)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Sparse Matrix (128 KB)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Pointers (32 KB)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93% Area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icture 219"/>
          <p:cNvPicPr/>
          <p:nvPr/>
        </p:nvPicPr>
        <p:blipFill>
          <a:blip r:embed="rId2"/>
          <a:stretch/>
        </p:blipFill>
        <p:spPr>
          <a:xfrm>
            <a:off x="5544000" y="2107080"/>
            <a:ext cx="4034160" cy="372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Processing Element (PE)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Picture 222"/>
          <p:cNvPicPr/>
          <p:nvPr/>
        </p:nvPicPr>
        <p:blipFill>
          <a:blip r:embed="rId2"/>
          <a:stretch/>
        </p:blipFill>
        <p:spPr>
          <a:xfrm>
            <a:off x="421920" y="4151160"/>
            <a:ext cx="9657000" cy="2903760"/>
          </a:xfrm>
          <a:prstGeom prst="rect">
            <a:avLst/>
          </a:prstGeom>
          <a:ln>
            <a:noFill/>
          </a:ln>
        </p:spPr>
      </p:pic>
      <p:pic>
        <p:nvPicPr>
          <p:cNvPr id="224" name="Picture 223"/>
          <p:cNvPicPr/>
          <p:nvPr/>
        </p:nvPicPr>
        <p:blipFill>
          <a:blip r:embed="rId3"/>
          <a:stretch/>
        </p:blipFill>
        <p:spPr>
          <a:xfrm>
            <a:off x="1374840" y="1769040"/>
            <a:ext cx="6904080" cy="188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Processing Element (PE)</a:t>
            </a:r>
          </a:p>
        </p:txBody>
      </p:sp>
      <p:sp>
        <p:nvSpPr>
          <p:cNvPr id="226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Non-zero Activations broadcast to all PEs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 loads non-zero weights from SRAM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Arithmetic Unit performs multiply-accumulate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 stored in Local Activation SRAM</a:t>
            </a:r>
          </a:p>
        </p:txBody>
      </p:sp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351000" y="4296240"/>
            <a:ext cx="9657000" cy="290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Activations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60226" y="1563120"/>
            <a:ext cx="9072000" cy="1261800"/>
          </a:xfrm>
        </p:spPr>
        <p:txBody>
          <a:bodyPr/>
          <a:lstStyle/>
          <a:p>
            <a:r>
              <a:rPr lang="en-US" dirty="0"/>
              <a:t>Got to multiply with all weights along the </a:t>
            </a:r>
            <a:r>
              <a:rPr lang="en-US" b="1" dirty="0"/>
              <a:t>corresponding </a:t>
            </a:r>
            <a:r>
              <a:rPr lang="en-US" dirty="0"/>
              <a:t>column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085481" y="2692998"/>
            <a:ext cx="5615280" cy="46602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418735" y="2540708"/>
            <a:ext cx="454251" cy="424354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9287" y="2985073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weights are distributed</a:t>
            </a:r>
          </a:p>
          <a:p>
            <a:r>
              <a:rPr lang="en-US" dirty="0"/>
              <a:t>Along Pes</a:t>
            </a:r>
          </a:p>
          <a:p>
            <a:endParaRPr lang="en-US" dirty="0"/>
          </a:p>
          <a:p>
            <a:r>
              <a:rPr lang="en-US" dirty="0"/>
              <a:t>The amount of work per PE</a:t>
            </a:r>
          </a:p>
          <a:p>
            <a:r>
              <a:rPr lang="en-US" dirty="0"/>
              <a:t>Varies: diff # of non-zero </a:t>
            </a:r>
            <a:r>
              <a:rPr lang="en-US" dirty="0" err="1"/>
              <a:t>Ws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will be load imbalance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87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Zero Activations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773562"/>
            <a:ext cx="9072000" cy="1261800"/>
          </a:xfrm>
        </p:spPr>
        <p:txBody>
          <a:bodyPr/>
          <a:lstStyle/>
          <a:p>
            <a:r>
              <a:rPr lang="en-US" sz="2800" dirty="0"/>
              <a:t>If an activation is zero, no need to broadcast</a:t>
            </a:r>
          </a:p>
          <a:p>
            <a:r>
              <a:rPr lang="en-US" sz="2800" dirty="0"/>
              <a:t>To gain performance, must do something else</a:t>
            </a:r>
          </a:p>
          <a:p>
            <a:r>
              <a:rPr lang="en-US" sz="2800" dirty="0"/>
              <a:t>Distributed first-non-zero-activation detection</a:t>
            </a:r>
          </a:p>
          <a:p>
            <a:pPr lvl="1"/>
            <a:r>
              <a:rPr lang="en-US" sz="1100" dirty="0"/>
              <a:t>Tree like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95" y="3629396"/>
            <a:ext cx="3620521" cy="38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Imbalance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4464845"/>
            <a:ext cx="9072000" cy="1480320"/>
          </a:xfrm>
        </p:spPr>
        <p:txBody>
          <a:bodyPr/>
          <a:lstStyle/>
          <a:p>
            <a:r>
              <a:rPr lang="en-US" sz="4000" dirty="0"/>
              <a:t>Queueing sometimes is all you need</a:t>
            </a:r>
          </a:p>
          <a:p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211500" y="1768680"/>
            <a:ext cx="9657000" cy="2903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1500" y="1614510"/>
            <a:ext cx="2679184" cy="1370564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2" y="5255288"/>
            <a:ext cx="9797977" cy="18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Reads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5079346"/>
            <a:ext cx="9072000" cy="2076572"/>
          </a:xfrm>
        </p:spPr>
        <p:txBody>
          <a:bodyPr anchor="t"/>
          <a:lstStyle/>
          <a:p>
            <a:r>
              <a:rPr lang="en-US" sz="2800" dirty="0"/>
              <a:t>Need </a:t>
            </a:r>
            <a:r>
              <a:rPr lang="en-US" sz="2800" dirty="0" err="1"/>
              <a:t>pj</a:t>
            </a:r>
            <a:r>
              <a:rPr lang="en-US" sz="2800" dirty="0"/>
              <a:t> and pj+1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2800" dirty="0"/>
              <a:t>How many </a:t>
            </a:r>
            <a:r>
              <a:rPr lang="en-US" sz="2800" dirty="0" err="1"/>
              <a:t>Ws</a:t>
            </a:r>
            <a:endParaRPr lang="en-US" sz="2800" dirty="0"/>
          </a:p>
          <a:p>
            <a:r>
              <a:rPr lang="en-US" sz="2800" dirty="0"/>
              <a:t>Two single-ported Banks</a:t>
            </a:r>
          </a:p>
          <a:p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211500" y="1768680"/>
            <a:ext cx="9657000" cy="2903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1500" y="1614510"/>
            <a:ext cx="2679184" cy="1370564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4645347" y="4754880"/>
            <a:ext cx="5165280" cy="1808652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66552" y="5451004"/>
            <a:ext cx="3299599" cy="536841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842" y="3139244"/>
            <a:ext cx="2131527" cy="1167285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 Compression</a:t>
            </a:r>
          </a:p>
        </p:txBody>
      </p:sp>
      <p:graphicFrame>
        <p:nvGraphicFramePr>
          <p:cNvPr id="185" name="Object 2"/>
          <p:cNvGraphicFramePr/>
          <p:nvPr/>
        </p:nvGraphicFramePr>
        <p:xfrm>
          <a:off x="504000" y="1769040"/>
          <a:ext cx="9070560" cy="438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0" imgH="0" progId="Word.Document.12">
                  <p:embed/>
                </p:oleObj>
              </mc:Choice>
              <mc:Fallback>
                <p:oleObj r:id="rId3" imgW="0" imgH="0" progId="Word.Document.12">
                  <p:embed/>
                  <p:pic>
                    <p:nvPicPr>
                      <p:cNvPr id="186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504000" y="1769040"/>
                        <a:ext cx="9070560" cy="4383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CustomShape 3"/>
          <p:cNvSpPr/>
          <p:nvPr/>
        </p:nvSpPr>
        <p:spPr>
          <a:xfrm>
            <a:off x="504000" y="1769040"/>
            <a:ext cx="9070560" cy="455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Technique to reduce size of neural networks without losing accuracy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Pruning to Reduce Number of Weights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Quantization to Reduce Bits per Weight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Huffman Encoding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1080000" y="5884200"/>
            <a:ext cx="7847640" cy="102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“Deep Compression: Compressing Deep Neural Networks with Pruning, Trained Quantization and Huffman Coding”, Song Han et al., ICLR 2016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Input/Output</a:t>
            </a:r>
            <a:r>
              <a:rPr lang="en-US" dirty="0"/>
              <a:t> Activations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848323"/>
            <a:ext cx="9072000" cy="1261800"/>
          </a:xfrm>
        </p:spPr>
        <p:txBody>
          <a:bodyPr/>
          <a:lstStyle/>
          <a:p>
            <a:r>
              <a:rPr lang="en-US" sz="3200" dirty="0"/>
              <a:t>Two register files</a:t>
            </a:r>
          </a:p>
          <a:p>
            <a:r>
              <a:rPr lang="en-US" sz="3200" dirty="0"/>
              <a:t>Toggle purpose (I or O) to implement feed forward</a:t>
            </a:r>
          </a:p>
          <a:p>
            <a:r>
              <a:rPr lang="en-US" sz="3200" dirty="0"/>
              <a:t>16 activations </a:t>
            </a:r>
            <a:r>
              <a:rPr lang="en-US" sz="3200" dirty="0">
                <a:sym typeface="Wingdings" panose="05000000000000000000" pitchFamily="2" charset="2"/>
              </a:rPr>
              <a:t> 4K activations across 64 Pes</a:t>
            </a:r>
          </a:p>
          <a:p>
            <a:r>
              <a:rPr lang="en-US" sz="3200" dirty="0">
                <a:sym typeface="Wingdings" panose="05000000000000000000" pitchFamily="2" charset="2"/>
              </a:rPr>
              <a:t>Longer vectors  Use SRAM, do batches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23625" y="4274566"/>
            <a:ext cx="9657000" cy="2903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53754" y="4274565"/>
            <a:ext cx="1336863" cy="277515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2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Processing Element (PE)</a:t>
            </a:r>
          </a:p>
        </p:txBody>
      </p:sp>
      <p:sp>
        <p:nvSpPr>
          <p:cNvPr id="229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Picture 229"/>
          <p:cNvPicPr/>
          <p:nvPr/>
        </p:nvPicPr>
        <p:blipFill>
          <a:blip r:embed="rId2"/>
          <a:stretch/>
        </p:blipFill>
        <p:spPr>
          <a:xfrm>
            <a:off x="321480" y="2592000"/>
            <a:ext cx="9686160" cy="264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576360" y="5616000"/>
            <a:ext cx="9070560" cy="14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EIE (64 PE), 13x faster than GPU (Titan X), 3400x more energy efficient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Picture 232"/>
          <p:cNvPicPr/>
          <p:nvPr/>
        </p:nvPicPr>
        <p:blipFill>
          <a:blip r:embed="rId2"/>
          <a:stretch/>
        </p:blipFill>
        <p:spPr>
          <a:xfrm>
            <a:off x="54000" y="1383480"/>
            <a:ext cx="10078560" cy="408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Strengths and Weaknesses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Good compression ratio of weights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Good energy efficiency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Weaknesses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Requires Retraining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Poor performance for batch activations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Transferring Activations between PEs can become bottleneck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great on convolutional layers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Deep Compression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32000" y="5544000"/>
            <a:ext cx="907056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“Deep Compression: Compressing Deep Neural Networks with Pruning, Trained Quantization and Huffman Coding”, Song Han et al., ICLR 2016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360" y="1296000"/>
            <a:ext cx="1007856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Pruning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Remove weights/synapses “close to zero”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Retrain</a:t>
            </a: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maintain accuracy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Repeat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1175760" y="4032000"/>
            <a:ext cx="4799160" cy="278928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6408000" y="4824000"/>
            <a:ext cx="273492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Sparse Network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" y="1982183"/>
            <a:ext cx="9005468" cy="3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99" y="365760"/>
            <a:ext cx="9242044" cy="68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0" y="101857"/>
            <a:ext cx="9649755" cy="73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00"/>
            <a:ext cx="9415370" cy="74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633</Words>
  <Application>Microsoft Office PowerPoint</Application>
  <PresentationFormat>Custom</PresentationFormat>
  <Paragraphs>135</Paragraphs>
  <Slides>33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StarSymbol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Pruning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Fully-Connected Layers</vt:lpstr>
      <vt:lpstr>Fully-Connected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Activations</vt:lpstr>
      <vt:lpstr>Skipping Zero Activations</vt:lpstr>
      <vt:lpstr>Load Imbalance</vt:lpstr>
      <vt:lpstr>Pointer Reads</vt:lpstr>
      <vt:lpstr>Input/Output Activations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Andreas Moshovos</dc:creator>
  <dc:description/>
  <cp:lastModifiedBy>Andreas Moshovos</cp:lastModifiedBy>
  <cp:revision>33</cp:revision>
  <dcterms:created xsi:type="dcterms:W3CDTF">2017-10-24T15:22:15Z</dcterms:created>
  <dcterms:modified xsi:type="dcterms:W3CDTF">2019-03-13T23:23:59Z</dcterms:modified>
  <dc:language>en-CA</dc:language>
</cp:coreProperties>
</file>