
<file path=[Content_Types].xml><?xml version="1.0" encoding="utf-8"?>
<Types xmlns="http://schemas.openxmlformats.org/package/2006/content-types">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57" r:id="rId3"/>
    <p:sldId id="258" r:id="rId4"/>
    <p:sldId id="263" r:id="rId5"/>
    <p:sldId id="259" r:id="rId6"/>
    <p:sldId id="260" r:id="rId7"/>
    <p:sldId id="261" r:id="rId8"/>
    <p:sldId id="262" r:id="rId9"/>
    <p:sldId id="264" r:id="rId10"/>
    <p:sldId id="270" r:id="rId11"/>
    <p:sldId id="266" r:id="rId12"/>
    <p:sldId id="267" r:id="rId13"/>
    <p:sldId id="268" r:id="rId14"/>
    <p:sldId id="269"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CCFFCC"/>
    <a:srgbClr val="0000FF"/>
    <a:srgbClr val="FFCC99"/>
    <a:srgbClr val="FFFFCC"/>
    <a:srgbClr val="FF9999"/>
    <a:srgbClr val="FFFF99"/>
    <a:srgbClr val="99FFCC"/>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18" autoAdjust="0"/>
    <p:restoredTop sz="94660"/>
  </p:normalViewPr>
  <p:slideViewPr>
    <p:cSldViewPr>
      <p:cViewPr varScale="1">
        <p:scale>
          <a:sx n="89" d="100"/>
          <a:sy n="89" d="100"/>
        </p:scale>
        <p:origin x="1590" y="111"/>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877379A6-B84A-412C-B93D-435B8B3A6C65}" type="datetimeFigureOut">
              <a:rPr lang="en-US"/>
              <a:pPr>
                <a:defRPr/>
              </a:pPr>
              <a:t>3/19/2018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D2FF4B1B-1A39-4FD1-BC01-785301B5B1F1}" type="slidenum">
              <a:rPr lang="en-US"/>
              <a:pPr>
                <a:defRPr/>
              </a:pPr>
              <a:t>‹#›</a:t>
            </a:fld>
            <a:endParaRPr lang="en-US"/>
          </a:p>
        </p:txBody>
      </p:sp>
    </p:spTree>
    <p:extLst>
      <p:ext uri="{BB962C8B-B14F-4D97-AF65-F5344CB8AC3E}">
        <p14:creationId xmlns:p14="http://schemas.microsoft.com/office/powerpoint/2010/main" val="40635267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30425"/>
            <a:ext cx="91440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7272FBC-AB7D-44BB-9EEF-6A5C7EE3747C}" type="slidenum">
              <a:rPr lang="en-US"/>
              <a:pPr>
                <a:defRPr/>
              </a:pPr>
              <a:t>‹#›</a:t>
            </a:fld>
            <a:endParaRPr lang="en-US"/>
          </a:p>
        </p:txBody>
      </p:sp>
    </p:spTree>
    <p:extLst>
      <p:ext uri="{BB962C8B-B14F-4D97-AF65-F5344CB8AC3E}">
        <p14:creationId xmlns:p14="http://schemas.microsoft.com/office/powerpoint/2010/main" val="24091159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F4383E9-71D4-4546-B753-9B257BEDCBD3}" type="slidenum">
              <a:rPr lang="en-US"/>
              <a:pPr>
                <a:defRPr/>
              </a:pPr>
              <a:t>‹#›</a:t>
            </a:fld>
            <a:endParaRPr lang="en-US"/>
          </a:p>
        </p:txBody>
      </p:sp>
    </p:spTree>
    <p:extLst>
      <p:ext uri="{BB962C8B-B14F-4D97-AF65-F5344CB8AC3E}">
        <p14:creationId xmlns:p14="http://schemas.microsoft.com/office/powerpoint/2010/main" val="1993895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63000" y="0"/>
            <a:ext cx="381000" cy="6858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8229600" cy="6354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16D2699-A857-4F45-B885-7B9B6C7A24E6}" type="slidenum">
              <a:rPr lang="en-US"/>
              <a:pPr>
                <a:defRPr/>
              </a:pPr>
              <a:t>‹#›</a:t>
            </a:fld>
            <a:endParaRPr lang="en-US"/>
          </a:p>
        </p:txBody>
      </p:sp>
    </p:spTree>
    <p:extLst>
      <p:ext uri="{BB962C8B-B14F-4D97-AF65-F5344CB8AC3E}">
        <p14:creationId xmlns:p14="http://schemas.microsoft.com/office/powerpoint/2010/main" val="33112135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711200" y="400050"/>
            <a:ext cx="7772400" cy="5143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028700"/>
            <a:ext cx="7772400" cy="24574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85800" y="3638550"/>
            <a:ext cx="7772400" cy="24574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lgn="l">
              <a:defRPr smtClean="0"/>
            </a:lvl1pPr>
          </a:lstStyle>
          <a:p>
            <a:pPr>
              <a:defRPr/>
            </a:pPr>
            <a:r>
              <a:rPr lang="en-US"/>
              <a:t>ECE 1773 Fall 2007</a:t>
            </a:r>
          </a:p>
          <a:p>
            <a:pPr>
              <a:defRPr/>
            </a:pPr>
            <a:r>
              <a:rPr lang="en-US"/>
              <a:t>© A. Moshovos (Toronto)</a:t>
            </a:r>
          </a:p>
        </p:txBody>
      </p:sp>
      <p:sp>
        <p:nvSpPr>
          <p:cNvPr id="6" name="Slide Number Placeholder 5"/>
          <p:cNvSpPr>
            <a:spLocks noGrp="1"/>
          </p:cNvSpPr>
          <p:nvPr>
            <p:ph type="sldNum" sz="quarter" idx="11"/>
          </p:nvPr>
        </p:nvSpPr>
        <p:spPr/>
        <p:txBody>
          <a:bodyPr/>
          <a:lstStyle>
            <a:lvl1pPr>
              <a:defRPr smtClean="0"/>
            </a:lvl1pPr>
          </a:lstStyle>
          <a:p>
            <a:pPr>
              <a:defRPr/>
            </a:pPr>
            <a:fld id="{A3AD571D-0A44-4D8E-A047-7E80272CE5AE}" type="slidenum">
              <a:rPr lang="en-US"/>
              <a:pPr>
                <a:defRPr/>
              </a:pPr>
              <a:t>‹#›</a:t>
            </a:fld>
            <a:endParaRPr lang="en-US"/>
          </a:p>
        </p:txBody>
      </p:sp>
    </p:spTree>
    <p:extLst>
      <p:ext uri="{BB962C8B-B14F-4D97-AF65-F5344CB8AC3E}">
        <p14:creationId xmlns:p14="http://schemas.microsoft.com/office/powerpoint/2010/main" val="4160949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8335FE1-60AB-46B5-BBF2-6E4E28E1E632}" type="slidenum">
              <a:rPr lang="en-US"/>
              <a:pPr>
                <a:defRPr/>
              </a:pPr>
              <a:t>‹#›</a:t>
            </a:fld>
            <a:endParaRPr lang="en-US"/>
          </a:p>
        </p:txBody>
      </p:sp>
    </p:spTree>
    <p:extLst>
      <p:ext uri="{BB962C8B-B14F-4D97-AF65-F5344CB8AC3E}">
        <p14:creationId xmlns:p14="http://schemas.microsoft.com/office/powerpoint/2010/main" val="65822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35EE1BB-FBD4-4ED1-94F4-62936D771209}" type="slidenum">
              <a:rPr lang="en-US"/>
              <a:pPr>
                <a:defRPr/>
              </a:pPr>
              <a:t>‹#›</a:t>
            </a:fld>
            <a:endParaRPr lang="en-US"/>
          </a:p>
        </p:txBody>
      </p:sp>
    </p:spTree>
    <p:extLst>
      <p:ext uri="{BB962C8B-B14F-4D97-AF65-F5344CB8AC3E}">
        <p14:creationId xmlns:p14="http://schemas.microsoft.com/office/powerpoint/2010/main" val="1851192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066800"/>
            <a:ext cx="4038600" cy="5562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066800"/>
            <a:ext cx="4038600" cy="5562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C73F9B4-F45D-461E-BFF1-0E022F560EAC}" type="slidenum">
              <a:rPr lang="en-US"/>
              <a:pPr>
                <a:defRPr/>
              </a:pPr>
              <a:t>‹#›</a:t>
            </a:fld>
            <a:endParaRPr lang="en-US"/>
          </a:p>
        </p:txBody>
      </p:sp>
    </p:spTree>
    <p:extLst>
      <p:ext uri="{BB962C8B-B14F-4D97-AF65-F5344CB8AC3E}">
        <p14:creationId xmlns:p14="http://schemas.microsoft.com/office/powerpoint/2010/main" val="3843590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4572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317B67F-54D6-46D3-933B-274728801C58}" type="slidenum">
              <a:rPr lang="en-US"/>
              <a:pPr>
                <a:defRPr/>
              </a:pPr>
              <a:t>‹#›</a:t>
            </a:fld>
            <a:endParaRPr lang="en-US"/>
          </a:p>
        </p:txBody>
      </p:sp>
    </p:spTree>
    <p:extLst>
      <p:ext uri="{BB962C8B-B14F-4D97-AF65-F5344CB8AC3E}">
        <p14:creationId xmlns:p14="http://schemas.microsoft.com/office/powerpoint/2010/main" val="3087514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1002A8F-A1D4-425F-BE19-1FF7BF479361}" type="slidenum">
              <a:rPr lang="en-US"/>
              <a:pPr>
                <a:defRPr/>
              </a:pPr>
              <a:t>‹#›</a:t>
            </a:fld>
            <a:endParaRPr lang="en-US"/>
          </a:p>
        </p:txBody>
      </p:sp>
    </p:spTree>
    <p:extLst>
      <p:ext uri="{BB962C8B-B14F-4D97-AF65-F5344CB8AC3E}">
        <p14:creationId xmlns:p14="http://schemas.microsoft.com/office/powerpoint/2010/main" val="2054161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3A75824-0940-4735-950A-D92C9838B2C5}" type="slidenum">
              <a:rPr lang="en-US"/>
              <a:pPr>
                <a:defRPr/>
              </a:pPr>
              <a:t>‹#›</a:t>
            </a:fld>
            <a:endParaRPr lang="en-US"/>
          </a:p>
        </p:txBody>
      </p:sp>
    </p:spTree>
    <p:extLst>
      <p:ext uri="{BB962C8B-B14F-4D97-AF65-F5344CB8AC3E}">
        <p14:creationId xmlns:p14="http://schemas.microsoft.com/office/powerpoint/2010/main" val="7975149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F47C53-5A88-44B3-A821-FBD8A981A988}" type="slidenum">
              <a:rPr lang="en-US"/>
              <a:pPr>
                <a:defRPr/>
              </a:pPr>
              <a:t>‹#›</a:t>
            </a:fld>
            <a:endParaRPr lang="en-US"/>
          </a:p>
        </p:txBody>
      </p:sp>
    </p:spTree>
    <p:extLst>
      <p:ext uri="{BB962C8B-B14F-4D97-AF65-F5344CB8AC3E}">
        <p14:creationId xmlns:p14="http://schemas.microsoft.com/office/powerpoint/2010/main" val="21035661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79DB461-5617-44AF-8E1E-2CC77A9AA088}" type="slidenum">
              <a:rPr lang="en-US"/>
              <a:pPr>
                <a:defRPr/>
              </a:pPr>
              <a:t>‹#›</a:t>
            </a:fld>
            <a:endParaRPr lang="en-US"/>
          </a:p>
        </p:txBody>
      </p:sp>
    </p:spTree>
    <p:extLst>
      <p:ext uri="{BB962C8B-B14F-4D97-AF65-F5344CB8AC3E}">
        <p14:creationId xmlns:p14="http://schemas.microsoft.com/office/powerpoint/2010/main" val="34820784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7463" y="0"/>
            <a:ext cx="9161463" cy="4572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76200" y="533400"/>
            <a:ext cx="899160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629400"/>
            <a:ext cx="2133600" cy="23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p>
        </p:txBody>
      </p:sp>
      <p:sp>
        <p:nvSpPr>
          <p:cNvPr id="1029" name="Rectangle 5"/>
          <p:cNvSpPr>
            <a:spLocks noGrp="1" noChangeArrowheads="1"/>
          </p:cNvSpPr>
          <p:nvPr>
            <p:ph type="ftr" sz="quarter" idx="3"/>
          </p:nvPr>
        </p:nvSpPr>
        <p:spPr bwMode="auto">
          <a:xfrm>
            <a:off x="3200400" y="6619875"/>
            <a:ext cx="2895600"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p>
        </p:txBody>
      </p:sp>
      <p:sp>
        <p:nvSpPr>
          <p:cNvPr id="1030" name="Rectangle 6"/>
          <p:cNvSpPr>
            <a:spLocks noGrp="1" noChangeArrowheads="1"/>
          </p:cNvSpPr>
          <p:nvPr>
            <p:ph type="sldNum" sz="quarter" idx="4"/>
          </p:nvPr>
        </p:nvSpPr>
        <p:spPr bwMode="auto">
          <a:xfrm>
            <a:off x="6553200" y="6619875"/>
            <a:ext cx="2133600"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4CA270CA-9130-4F64-91C5-CC9AC8E99AA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ctr" rtl="0" eaLnBrk="0" fontAlgn="base" hangingPunct="0">
        <a:spcBef>
          <a:spcPct val="0"/>
        </a:spcBef>
        <a:spcAft>
          <a:spcPct val="0"/>
        </a:spcAft>
        <a:defRPr sz="3200" b="1">
          <a:solidFill>
            <a:schemeClr val="bg1"/>
          </a:solidFill>
          <a:latin typeface="+mj-lt"/>
          <a:ea typeface="+mj-ea"/>
          <a:cs typeface="+mj-cs"/>
        </a:defRPr>
      </a:lvl1pPr>
      <a:lvl2pPr algn="ctr" rtl="0" eaLnBrk="0" fontAlgn="base" hangingPunct="0">
        <a:spcBef>
          <a:spcPct val="0"/>
        </a:spcBef>
        <a:spcAft>
          <a:spcPct val="0"/>
        </a:spcAft>
        <a:defRPr sz="3200" b="1">
          <a:solidFill>
            <a:schemeClr val="bg1"/>
          </a:solidFill>
          <a:latin typeface="Arial" charset="0"/>
        </a:defRPr>
      </a:lvl2pPr>
      <a:lvl3pPr algn="ctr" rtl="0" eaLnBrk="0" fontAlgn="base" hangingPunct="0">
        <a:spcBef>
          <a:spcPct val="0"/>
        </a:spcBef>
        <a:spcAft>
          <a:spcPct val="0"/>
        </a:spcAft>
        <a:defRPr sz="3200" b="1">
          <a:solidFill>
            <a:schemeClr val="bg1"/>
          </a:solidFill>
          <a:latin typeface="Arial" charset="0"/>
        </a:defRPr>
      </a:lvl3pPr>
      <a:lvl4pPr algn="ctr" rtl="0" eaLnBrk="0" fontAlgn="base" hangingPunct="0">
        <a:spcBef>
          <a:spcPct val="0"/>
        </a:spcBef>
        <a:spcAft>
          <a:spcPct val="0"/>
        </a:spcAft>
        <a:defRPr sz="3200" b="1">
          <a:solidFill>
            <a:schemeClr val="bg1"/>
          </a:solidFill>
          <a:latin typeface="Arial" charset="0"/>
        </a:defRPr>
      </a:lvl4pPr>
      <a:lvl5pPr algn="ctr" rtl="0" eaLnBrk="0" fontAlgn="base" hangingPunct="0">
        <a:spcBef>
          <a:spcPct val="0"/>
        </a:spcBef>
        <a:spcAft>
          <a:spcPct val="0"/>
        </a:spcAft>
        <a:defRPr sz="3200" b="1">
          <a:solidFill>
            <a:schemeClr val="bg1"/>
          </a:solidFill>
          <a:latin typeface="Arial" charset="0"/>
        </a:defRPr>
      </a:lvl5pPr>
      <a:lvl6pPr marL="457200" algn="ctr" rtl="0" fontAlgn="base">
        <a:spcBef>
          <a:spcPct val="0"/>
        </a:spcBef>
        <a:spcAft>
          <a:spcPct val="0"/>
        </a:spcAft>
        <a:defRPr sz="3200" b="1">
          <a:solidFill>
            <a:srgbClr val="0000FF"/>
          </a:solidFill>
          <a:latin typeface="Arial" charset="0"/>
        </a:defRPr>
      </a:lvl6pPr>
      <a:lvl7pPr marL="914400" algn="ctr" rtl="0" fontAlgn="base">
        <a:spcBef>
          <a:spcPct val="0"/>
        </a:spcBef>
        <a:spcAft>
          <a:spcPct val="0"/>
        </a:spcAft>
        <a:defRPr sz="3200" b="1">
          <a:solidFill>
            <a:srgbClr val="0000FF"/>
          </a:solidFill>
          <a:latin typeface="Arial" charset="0"/>
        </a:defRPr>
      </a:lvl7pPr>
      <a:lvl8pPr marL="1371600" algn="ctr" rtl="0" fontAlgn="base">
        <a:spcBef>
          <a:spcPct val="0"/>
        </a:spcBef>
        <a:spcAft>
          <a:spcPct val="0"/>
        </a:spcAft>
        <a:defRPr sz="3200" b="1">
          <a:solidFill>
            <a:srgbClr val="0000FF"/>
          </a:solidFill>
          <a:latin typeface="Arial" charset="0"/>
        </a:defRPr>
      </a:lvl8pPr>
      <a:lvl9pPr marL="1828800" algn="ctr" rtl="0" fontAlgn="base">
        <a:spcBef>
          <a:spcPct val="0"/>
        </a:spcBef>
        <a:spcAft>
          <a:spcPct val="0"/>
        </a:spcAft>
        <a:defRPr sz="3200" b="1">
          <a:solidFill>
            <a:srgbClr val="0000FF"/>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ww.slideshare.net/AntoniosKatsarakis/tensor-processing-unit-tpu"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Tensor Processing Unit ISCA 2017</a:t>
            </a:r>
            <a:endParaRPr lang="en-US" dirty="0"/>
          </a:p>
        </p:txBody>
      </p:sp>
      <p:sp>
        <p:nvSpPr>
          <p:cNvPr id="5" name="Content Placeholder 4"/>
          <p:cNvSpPr>
            <a:spLocks noGrp="1"/>
          </p:cNvSpPr>
          <p:nvPr>
            <p:ph idx="1"/>
          </p:nvPr>
        </p:nvSpPr>
        <p:spPr/>
        <p:txBody>
          <a:bodyPr/>
          <a:lstStyle/>
          <a:p>
            <a:r>
              <a:rPr lang="en-US" dirty="0" smtClean="0"/>
              <a:t>First two slides text from:</a:t>
            </a:r>
          </a:p>
          <a:p>
            <a:pPr lvl="1"/>
            <a:r>
              <a:rPr lang="en-US" dirty="0">
                <a:hlinkClick r:id="rId2"/>
              </a:rPr>
              <a:t>https://</a:t>
            </a:r>
            <a:r>
              <a:rPr lang="en-US" dirty="0" smtClean="0">
                <a:hlinkClick r:id="rId2"/>
              </a:rPr>
              <a:t>www.slideshare.net/AntoniosKatsarakis/tensor-processing-unit-tpu</a:t>
            </a:r>
            <a:endParaRPr lang="en-US" dirty="0" smtClean="0"/>
          </a:p>
          <a:p>
            <a:pPr lvl="1"/>
            <a:endParaRPr lang="en-US" dirty="0"/>
          </a:p>
          <a:p>
            <a:pPr lvl="1"/>
            <a:endParaRPr lang="en-US" dirty="0" smtClean="0"/>
          </a:p>
          <a:p>
            <a:pPr lvl="1"/>
            <a:endParaRPr lang="en-US" dirty="0"/>
          </a:p>
          <a:p>
            <a:pPr lvl="1"/>
            <a:r>
              <a:rPr lang="en-US" dirty="0" smtClean="0"/>
              <a:t>Andreas Moshovos,  Advanced Computer Architecture, Winter 2018, U. </a:t>
            </a:r>
            <a:r>
              <a:rPr lang="en-US" smtClean="0"/>
              <a:t>of Toronto</a:t>
            </a:r>
            <a:endParaRPr lang="en-US" dirty="0"/>
          </a:p>
        </p:txBody>
      </p:sp>
    </p:spTree>
    <p:extLst>
      <p:ext uri="{BB962C8B-B14F-4D97-AF65-F5344CB8AC3E}">
        <p14:creationId xmlns:p14="http://schemas.microsoft.com/office/powerpoint/2010/main" val="2964961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TPU Architecture</a:t>
            </a:r>
            <a:endParaRPr lang="en-US" dirty="0"/>
          </a:p>
        </p:txBody>
      </p:sp>
      <p:pic>
        <p:nvPicPr>
          <p:cNvPr id="4" name="Content Placeholder 3"/>
          <p:cNvPicPr>
            <a:picLocks noGrp="1" noChangeAspect="1"/>
          </p:cNvPicPr>
          <p:nvPr>
            <p:ph idx="1"/>
          </p:nvPr>
        </p:nvPicPr>
        <p:blipFill>
          <a:blip r:embed="rId2"/>
          <a:stretch>
            <a:fillRect/>
          </a:stretch>
        </p:blipFill>
        <p:spPr>
          <a:xfrm>
            <a:off x="990600" y="609600"/>
            <a:ext cx="7118607" cy="5410267"/>
          </a:xfrm>
          <a:prstGeom prst="rect">
            <a:avLst/>
          </a:prstGeom>
        </p:spPr>
      </p:pic>
      <p:sp>
        <p:nvSpPr>
          <p:cNvPr id="5" name="TextBox 4"/>
          <p:cNvSpPr txBox="1"/>
          <p:nvPr/>
        </p:nvSpPr>
        <p:spPr>
          <a:xfrm>
            <a:off x="187170" y="5867400"/>
            <a:ext cx="4586512" cy="461665"/>
          </a:xfrm>
          <a:prstGeom prst="rect">
            <a:avLst/>
          </a:prstGeom>
          <a:noFill/>
        </p:spPr>
        <p:txBody>
          <a:bodyPr wrap="none" rtlCol="0">
            <a:spAutoFit/>
          </a:bodyPr>
          <a:lstStyle/>
          <a:p>
            <a:r>
              <a:rPr lang="en-US" sz="2400" dirty="0" smtClean="0"/>
              <a:t>All internal buses are 256B wide</a:t>
            </a:r>
            <a:endParaRPr lang="en-US" sz="2400" dirty="0"/>
          </a:p>
        </p:txBody>
      </p:sp>
      <p:sp>
        <p:nvSpPr>
          <p:cNvPr id="6" name="Rectangle 5"/>
          <p:cNvSpPr/>
          <p:nvPr/>
        </p:nvSpPr>
        <p:spPr bwMode="auto">
          <a:xfrm>
            <a:off x="6629400" y="1981200"/>
            <a:ext cx="1524000" cy="1524000"/>
          </a:xfrm>
          <a:prstGeom prst="rect">
            <a:avLst/>
          </a:prstGeom>
          <a:noFill/>
          <a:ln w="76200" cap="flat" cmpd="sng" algn="ctr">
            <a:solidFill>
              <a:srgbClr val="FF0000"/>
            </a:solidFill>
            <a:prstDash val="sysDash"/>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4337019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TPU Architecture</a:t>
            </a:r>
            <a:endParaRPr lang="en-US" dirty="0"/>
          </a:p>
        </p:txBody>
      </p:sp>
      <p:pic>
        <p:nvPicPr>
          <p:cNvPr id="4" name="Content Placeholder 3"/>
          <p:cNvPicPr>
            <a:picLocks noGrp="1" noChangeAspect="1"/>
          </p:cNvPicPr>
          <p:nvPr>
            <p:ph idx="1"/>
          </p:nvPr>
        </p:nvPicPr>
        <p:blipFill>
          <a:blip r:embed="rId2"/>
          <a:stretch>
            <a:fillRect/>
          </a:stretch>
        </p:blipFill>
        <p:spPr>
          <a:xfrm>
            <a:off x="990600" y="609600"/>
            <a:ext cx="7118607" cy="5410267"/>
          </a:xfrm>
          <a:prstGeom prst="rect">
            <a:avLst/>
          </a:prstGeom>
        </p:spPr>
      </p:pic>
      <p:sp>
        <p:nvSpPr>
          <p:cNvPr id="5" name="TextBox 4"/>
          <p:cNvSpPr txBox="1"/>
          <p:nvPr/>
        </p:nvSpPr>
        <p:spPr>
          <a:xfrm>
            <a:off x="187170" y="5867400"/>
            <a:ext cx="8810425" cy="830997"/>
          </a:xfrm>
          <a:prstGeom prst="rect">
            <a:avLst/>
          </a:prstGeom>
          <a:noFill/>
        </p:spPr>
        <p:txBody>
          <a:bodyPr wrap="none" rtlCol="0">
            <a:spAutoFit/>
          </a:bodyPr>
          <a:lstStyle/>
          <a:p>
            <a:r>
              <a:rPr lang="en-US" sz="2400" dirty="0" smtClean="0"/>
              <a:t>Main Block: MMU 256 x 256 MACs, 8b signed or unsigned </a:t>
            </a:r>
            <a:r>
              <a:rPr lang="en-US" sz="2400" dirty="0" err="1" smtClean="0"/>
              <a:t>ints</a:t>
            </a:r>
            <a:r>
              <a:rPr lang="en-US" sz="2400" dirty="0" smtClean="0"/>
              <a:t>.</a:t>
            </a:r>
          </a:p>
          <a:p>
            <a:r>
              <a:rPr lang="en-US" sz="2400" dirty="0" smtClean="0"/>
              <a:t>256 partial sums per cycle</a:t>
            </a:r>
            <a:endParaRPr lang="en-US" sz="2400" dirty="0"/>
          </a:p>
        </p:txBody>
      </p:sp>
      <p:sp>
        <p:nvSpPr>
          <p:cNvPr id="6" name="Rectangle 5"/>
          <p:cNvSpPr/>
          <p:nvPr/>
        </p:nvSpPr>
        <p:spPr bwMode="auto">
          <a:xfrm>
            <a:off x="6629400" y="1981200"/>
            <a:ext cx="1524000" cy="1524000"/>
          </a:xfrm>
          <a:prstGeom prst="rect">
            <a:avLst/>
          </a:prstGeom>
          <a:noFill/>
          <a:ln w="76200" cap="flat" cmpd="sng" algn="ctr">
            <a:solidFill>
              <a:srgbClr val="FF0000"/>
            </a:solidFill>
            <a:prstDash val="sysDash"/>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9175144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TPU Architecture</a:t>
            </a:r>
            <a:endParaRPr lang="en-US" dirty="0"/>
          </a:p>
        </p:txBody>
      </p:sp>
      <p:pic>
        <p:nvPicPr>
          <p:cNvPr id="4" name="Content Placeholder 3"/>
          <p:cNvPicPr>
            <a:picLocks noGrp="1" noChangeAspect="1"/>
          </p:cNvPicPr>
          <p:nvPr>
            <p:ph idx="1"/>
          </p:nvPr>
        </p:nvPicPr>
        <p:blipFill>
          <a:blip r:embed="rId2"/>
          <a:stretch>
            <a:fillRect/>
          </a:stretch>
        </p:blipFill>
        <p:spPr>
          <a:xfrm>
            <a:off x="990600" y="609600"/>
            <a:ext cx="7118607" cy="5410267"/>
          </a:xfrm>
          <a:prstGeom prst="rect">
            <a:avLst/>
          </a:prstGeom>
        </p:spPr>
      </p:pic>
      <p:sp>
        <p:nvSpPr>
          <p:cNvPr id="5" name="TextBox 4"/>
          <p:cNvSpPr txBox="1"/>
          <p:nvPr/>
        </p:nvSpPr>
        <p:spPr>
          <a:xfrm>
            <a:off x="152400" y="6051243"/>
            <a:ext cx="7068602" cy="461665"/>
          </a:xfrm>
          <a:prstGeom prst="rect">
            <a:avLst/>
          </a:prstGeom>
          <a:noFill/>
        </p:spPr>
        <p:txBody>
          <a:bodyPr wrap="none" rtlCol="0">
            <a:spAutoFit/>
          </a:bodyPr>
          <a:lstStyle/>
          <a:p>
            <a:r>
              <a:rPr lang="en-US" sz="2400" dirty="0" smtClean="0"/>
              <a:t>16bit products accumulated in the Accumulators </a:t>
            </a:r>
            <a:r>
              <a:rPr lang="en-US" sz="2400" dirty="0" smtClean="0">
                <a:sym typeface="Wingdings" panose="05000000000000000000" pitchFamily="2" charset="2"/>
              </a:rPr>
              <a:t></a:t>
            </a:r>
            <a:endParaRPr lang="en-US" sz="2400" dirty="0"/>
          </a:p>
        </p:txBody>
      </p:sp>
      <p:sp>
        <p:nvSpPr>
          <p:cNvPr id="6" name="Rectangle 5"/>
          <p:cNvSpPr/>
          <p:nvPr/>
        </p:nvSpPr>
        <p:spPr bwMode="auto">
          <a:xfrm>
            <a:off x="6629400" y="3352800"/>
            <a:ext cx="1524000" cy="609600"/>
          </a:xfrm>
          <a:prstGeom prst="rect">
            <a:avLst/>
          </a:prstGeom>
          <a:noFill/>
          <a:ln w="76200" cap="flat" cmpd="sng" algn="ctr">
            <a:solidFill>
              <a:srgbClr val="FF0000"/>
            </a:solidFill>
            <a:prstDash val="sysDash"/>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23774163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TPU Architecture</a:t>
            </a:r>
            <a:endParaRPr lang="en-US" dirty="0"/>
          </a:p>
        </p:txBody>
      </p:sp>
      <p:pic>
        <p:nvPicPr>
          <p:cNvPr id="4" name="Content Placeholder 3"/>
          <p:cNvPicPr>
            <a:picLocks noGrp="1" noChangeAspect="1"/>
          </p:cNvPicPr>
          <p:nvPr>
            <p:ph idx="1"/>
          </p:nvPr>
        </p:nvPicPr>
        <p:blipFill>
          <a:blip r:embed="rId2"/>
          <a:stretch>
            <a:fillRect/>
          </a:stretch>
        </p:blipFill>
        <p:spPr>
          <a:xfrm>
            <a:off x="990600" y="609600"/>
            <a:ext cx="7118607" cy="5410267"/>
          </a:xfrm>
          <a:prstGeom prst="rect">
            <a:avLst/>
          </a:prstGeom>
        </p:spPr>
      </p:pic>
      <p:sp>
        <p:nvSpPr>
          <p:cNvPr id="5" name="TextBox 4"/>
          <p:cNvSpPr txBox="1"/>
          <p:nvPr/>
        </p:nvSpPr>
        <p:spPr>
          <a:xfrm>
            <a:off x="152400" y="6051243"/>
            <a:ext cx="6309741" cy="461665"/>
          </a:xfrm>
          <a:prstGeom prst="rect">
            <a:avLst/>
          </a:prstGeom>
          <a:noFill/>
        </p:spPr>
        <p:txBody>
          <a:bodyPr wrap="none" rtlCol="0">
            <a:spAutoFit/>
          </a:bodyPr>
          <a:lstStyle/>
          <a:p>
            <a:r>
              <a:rPr lang="en-US" sz="2400" dirty="0" smtClean="0"/>
              <a:t>4MiB: 4K x 256 x 32b accumulators (vectors)</a:t>
            </a:r>
            <a:endParaRPr lang="en-US" sz="2400" dirty="0"/>
          </a:p>
        </p:txBody>
      </p:sp>
      <p:sp>
        <p:nvSpPr>
          <p:cNvPr id="6" name="Rectangle 5"/>
          <p:cNvSpPr/>
          <p:nvPr/>
        </p:nvSpPr>
        <p:spPr bwMode="auto">
          <a:xfrm>
            <a:off x="6629400" y="3352800"/>
            <a:ext cx="1524000" cy="609600"/>
          </a:xfrm>
          <a:prstGeom prst="rect">
            <a:avLst/>
          </a:prstGeom>
          <a:noFill/>
          <a:ln w="76200" cap="flat" cmpd="sng" algn="ctr">
            <a:solidFill>
              <a:srgbClr val="FF0000"/>
            </a:solidFill>
            <a:prstDash val="sysDash"/>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8287826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4K vectors in the Accumulators</a:t>
            </a:r>
            <a:endParaRPr lang="en-US" dirty="0"/>
          </a:p>
        </p:txBody>
      </p:sp>
      <p:sp>
        <p:nvSpPr>
          <p:cNvPr id="3" name="Content Placeholder 2"/>
          <p:cNvSpPr>
            <a:spLocks noGrp="1"/>
          </p:cNvSpPr>
          <p:nvPr>
            <p:ph idx="1"/>
          </p:nvPr>
        </p:nvSpPr>
        <p:spPr/>
        <p:txBody>
          <a:bodyPr/>
          <a:lstStyle/>
          <a:p>
            <a:r>
              <a:rPr lang="en-US" dirty="0" smtClean="0"/>
              <a:t>Calculated for Peak performance;</a:t>
            </a:r>
          </a:p>
          <a:p>
            <a:pPr lvl="1"/>
            <a:r>
              <a:rPr lang="en-US" dirty="0" smtClean="0"/>
              <a:t>Need ~1350</a:t>
            </a:r>
          </a:p>
          <a:p>
            <a:pPr lvl="1"/>
            <a:r>
              <a:rPr lang="en-US" dirty="0" smtClean="0"/>
              <a:t>Rounded that up to 2048</a:t>
            </a:r>
          </a:p>
          <a:p>
            <a:pPr lvl="1"/>
            <a:r>
              <a:rPr lang="en-US" dirty="0" smtClean="0"/>
              <a:t>Double that so that we can have double buffering:</a:t>
            </a:r>
          </a:p>
          <a:p>
            <a:pPr lvl="2"/>
            <a:r>
              <a:rPr lang="en-US" dirty="0" smtClean="0"/>
              <a:t>Reading past results while calculating the next set</a:t>
            </a:r>
          </a:p>
          <a:p>
            <a:pPr lvl="2"/>
            <a:endParaRPr lang="en-US" dirty="0"/>
          </a:p>
        </p:txBody>
      </p:sp>
    </p:spTree>
    <p:extLst>
      <p:ext uri="{BB962C8B-B14F-4D97-AF65-F5344CB8AC3E}">
        <p14:creationId xmlns:p14="http://schemas.microsoft.com/office/powerpoint/2010/main" val="20769298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TPU Architecture</a:t>
            </a:r>
            <a:endParaRPr lang="en-US" dirty="0"/>
          </a:p>
        </p:txBody>
      </p:sp>
      <p:pic>
        <p:nvPicPr>
          <p:cNvPr id="4" name="Content Placeholder 3"/>
          <p:cNvPicPr>
            <a:picLocks noGrp="1" noChangeAspect="1"/>
          </p:cNvPicPr>
          <p:nvPr>
            <p:ph idx="1"/>
          </p:nvPr>
        </p:nvPicPr>
        <p:blipFill>
          <a:blip r:embed="rId2"/>
          <a:stretch>
            <a:fillRect/>
          </a:stretch>
        </p:blipFill>
        <p:spPr>
          <a:xfrm>
            <a:off x="990600" y="609600"/>
            <a:ext cx="7118607" cy="5410267"/>
          </a:xfrm>
          <a:prstGeom prst="rect">
            <a:avLst/>
          </a:prstGeom>
        </p:spPr>
      </p:pic>
      <p:sp>
        <p:nvSpPr>
          <p:cNvPr id="5" name="TextBox 4"/>
          <p:cNvSpPr txBox="1"/>
          <p:nvPr/>
        </p:nvSpPr>
        <p:spPr>
          <a:xfrm>
            <a:off x="187170" y="5867400"/>
            <a:ext cx="6309741" cy="830997"/>
          </a:xfrm>
          <a:prstGeom prst="rect">
            <a:avLst/>
          </a:prstGeom>
          <a:noFill/>
        </p:spPr>
        <p:txBody>
          <a:bodyPr wrap="none" rtlCol="0">
            <a:spAutoFit/>
          </a:bodyPr>
          <a:lstStyle/>
          <a:p>
            <a:r>
              <a:rPr lang="en-US" sz="2400" dirty="0" smtClean="0"/>
              <a:t>MMU: can do mix of 8b, or 16b</a:t>
            </a:r>
          </a:p>
          <a:p>
            <a:r>
              <a:rPr lang="en-US" sz="2400" dirty="0" smtClean="0"/>
              <a:t>½ speed for 8b x 16b, ¼ speed for 16b x 16b</a:t>
            </a:r>
            <a:endParaRPr lang="en-US" sz="2400" dirty="0"/>
          </a:p>
        </p:txBody>
      </p:sp>
      <p:sp>
        <p:nvSpPr>
          <p:cNvPr id="6" name="Rectangle 5"/>
          <p:cNvSpPr/>
          <p:nvPr/>
        </p:nvSpPr>
        <p:spPr bwMode="auto">
          <a:xfrm>
            <a:off x="6629400" y="1981200"/>
            <a:ext cx="1524000" cy="1524000"/>
          </a:xfrm>
          <a:prstGeom prst="rect">
            <a:avLst/>
          </a:prstGeom>
          <a:noFill/>
          <a:ln w="76200" cap="flat" cmpd="sng" algn="ctr">
            <a:solidFill>
              <a:srgbClr val="FF0000"/>
            </a:solidFill>
            <a:prstDash val="sysDash"/>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138030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MMU contd.</a:t>
            </a:r>
            <a:endParaRPr lang="en-US" dirty="0"/>
          </a:p>
        </p:txBody>
      </p:sp>
      <p:sp>
        <p:nvSpPr>
          <p:cNvPr id="3" name="Content Placeholder 2"/>
          <p:cNvSpPr>
            <a:spLocks noGrp="1"/>
          </p:cNvSpPr>
          <p:nvPr>
            <p:ph idx="1"/>
          </p:nvPr>
        </p:nvSpPr>
        <p:spPr/>
        <p:txBody>
          <a:bodyPr/>
          <a:lstStyle/>
          <a:p>
            <a:r>
              <a:rPr lang="en-US" dirty="0" smtClean="0"/>
              <a:t>Contains 64KiB weights x 2</a:t>
            </a:r>
          </a:p>
          <a:p>
            <a:endParaRPr lang="en-US" dirty="0" smtClean="0"/>
          </a:p>
          <a:p>
            <a:r>
              <a:rPr lang="en-US" dirty="0" smtClean="0"/>
              <a:t>One tile is the active the other is for double buffering</a:t>
            </a:r>
          </a:p>
          <a:p>
            <a:pPr lvl="1"/>
            <a:r>
              <a:rPr lang="en-US" dirty="0" smtClean="0"/>
              <a:t>Loading the next while calculating with the current one</a:t>
            </a:r>
          </a:p>
          <a:p>
            <a:pPr lvl="1"/>
            <a:r>
              <a:rPr lang="en-US" dirty="0" smtClean="0"/>
              <a:t>Needs 256 cycles to load next one</a:t>
            </a:r>
            <a:endParaRPr lang="en-US" dirty="0"/>
          </a:p>
          <a:p>
            <a:endParaRPr lang="en-US" dirty="0" smtClean="0"/>
          </a:p>
          <a:p>
            <a:r>
              <a:rPr lang="en-US" dirty="0" smtClean="0"/>
              <a:t>Can do Matrix Multiply or Convolution</a:t>
            </a:r>
          </a:p>
          <a:p>
            <a:endParaRPr lang="en-US" dirty="0" smtClean="0"/>
          </a:p>
          <a:p>
            <a:r>
              <a:rPr lang="en-US" dirty="0" smtClean="0"/>
              <a:t>Can read or write 256 values per cycle</a:t>
            </a:r>
          </a:p>
          <a:p>
            <a:endParaRPr lang="en-US" dirty="0" smtClean="0"/>
          </a:p>
          <a:p>
            <a:r>
              <a:rPr lang="en-US" dirty="0" smtClean="0"/>
              <a:t>Targets Dense networks, Sparse later revisions</a:t>
            </a:r>
          </a:p>
          <a:p>
            <a:endParaRPr lang="en-US" dirty="0"/>
          </a:p>
          <a:p>
            <a:endParaRPr lang="en-US" dirty="0" smtClean="0"/>
          </a:p>
          <a:p>
            <a:endParaRPr lang="en-US" dirty="0"/>
          </a:p>
        </p:txBody>
      </p:sp>
    </p:spTree>
    <p:extLst>
      <p:ext uri="{BB962C8B-B14F-4D97-AF65-F5344CB8AC3E}">
        <p14:creationId xmlns:p14="http://schemas.microsoft.com/office/powerpoint/2010/main" val="17712680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Loading Weights</a:t>
            </a:r>
            <a:endParaRPr lang="en-US" dirty="0"/>
          </a:p>
        </p:txBody>
      </p:sp>
      <p:pic>
        <p:nvPicPr>
          <p:cNvPr id="4" name="Content Placeholder 3"/>
          <p:cNvPicPr>
            <a:picLocks noGrp="1" noChangeAspect="1"/>
          </p:cNvPicPr>
          <p:nvPr>
            <p:ph idx="1"/>
          </p:nvPr>
        </p:nvPicPr>
        <p:blipFill>
          <a:blip r:embed="rId2"/>
          <a:stretch>
            <a:fillRect/>
          </a:stretch>
        </p:blipFill>
        <p:spPr>
          <a:xfrm>
            <a:off x="990600" y="609600"/>
            <a:ext cx="7118607" cy="5410267"/>
          </a:xfrm>
          <a:prstGeom prst="rect">
            <a:avLst/>
          </a:prstGeom>
        </p:spPr>
      </p:pic>
      <p:sp>
        <p:nvSpPr>
          <p:cNvPr id="5" name="TextBox 4"/>
          <p:cNvSpPr txBox="1"/>
          <p:nvPr/>
        </p:nvSpPr>
        <p:spPr>
          <a:xfrm>
            <a:off x="187170" y="5867400"/>
            <a:ext cx="6260112" cy="461665"/>
          </a:xfrm>
          <a:prstGeom prst="rect">
            <a:avLst/>
          </a:prstGeom>
          <a:noFill/>
        </p:spPr>
        <p:txBody>
          <a:bodyPr wrap="none" rtlCol="0">
            <a:spAutoFit/>
          </a:bodyPr>
          <a:lstStyle/>
          <a:p>
            <a:r>
              <a:rPr lang="en-US" sz="2400" dirty="0" smtClean="0"/>
              <a:t>8GiB off-chip DRAM, Weight FIFO 64KiB x 4</a:t>
            </a:r>
            <a:endParaRPr lang="en-US" sz="2400" dirty="0"/>
          </a:p>
        </p:txBody>
      </p:sp>
      <p:sp>
        <p:nvSpPr>
          <p:cNvPr id="6" name="Rectangle 5"/>
          <p:cNvSpPr/>
          <p:nvPr/>
        </p:nvSpPr>
        <p:spPr bwMode="auto">
          <a:xfrm>
            <a:off x="6585207" y="1143000"/>
            <a:ext cx="1524000" cy="609600"/>
          </a:xfrm>
          <a:prstGeom prst="rect">
            <a:avLst/>
          </a:prstGeom>
          <a:noFill/>
          <a:ln w="76200" cap="flat" cmpd="sng" algn="ctr">
            <a:solidFill>
              <a:srgbClr val="FF0000"/>
            </a:solidFill>
            <a:prstDash val="sysDash"/>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26178316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Activations/Intermediate Results</a:t>
            </a:r>
            <a:endParaRPr lang="en-US" dirty="0"/>
          </a:p>
        </p:txBody>
      </p:sp>
      <p:pic>
        <p:nvPicPr>
          <p:cNvPr id="4" name="Content Placeholder 3"/>
          <p:cNvPicPr>
            <a:picLocks noGrp="1" noChangeAspect="1"/>
          </p:cNvPicPr>
          <p:nvPr>
            <p:ph idx="1"/>
          </p:nvPr>
        </p:nvPicPr>
        <p:blipFill>
          <a:blip r:embed="rId2"/>
          <a:stretch>
            <a:fillRect/>
          </a:stretch>
        </p:blipFill>
        <p:spPr>
          <a:xfrm>
            <a:off x="990600" y="609600"/>
            <a:ext cx="7118607" cy="5410267"/>
          </a:xfrm>
          <a:prstGeom prst="rect">
            <a:avLst/>
          </a:prstGeom>
        </p:spPr>
      </p:pic>
      <p:sp>
        <p:nvSpPr>
          <p:cNvPr id="5" name="TextBox 4"/>
          <p:cNvSpPr txBox="1"/>
          <p:nvPr/>
        </p:nvSpPr>
        <p:spPr>
          <a:xfrm>
            <a:off x="187170" y="5867400"/>
            <a:ext cx="6926896" cy="830997"/>
          </a:xfrm>
          <a:prstGeom prst="rect">
            <a:avLst/>
          </a:prstGeom>
          <a:noFill/>
        </p:spPr>
        <p:txBody>
          <a:bodyPr wrap="none" rtlCol="0">
            <a:spAutoFit/>
          </a:bodyPr>
          <a:lstStyle/>
          <a:p>
            <a:r>
              <a:rPr lang="en-US" sz="2400" dirty="0" smtClean="0"/>
              <a:t>Unified Buffer: 24MiB, data from/to host CPU</a:t>
            </a:r>
          </a:p>
          <a:p>
            <a:r>
              <a:rPr lang="en-US" sz="2400" dirty="0" smtClean="0"/>
              <a:t>Connects on 16x PCIE 3.0 through </a:t>
            </a:r>
            <a:r>
              <a:rPr lang="en-US" sz="2400" dirty="0" err="1" smtClean="0"/>
              <a:t>Sata</a:t>
            </a:r>
            <a:r>
              <a:rPr lang="en-US" sz="2400" dirty="0" smtClean="0"/>
              <a:t> interface</a:t>
            </a:r>
            <a:endParaRPr lang="en-US" sz="2400" dirty="0"/>
          </a:p>
        </p:txBody>
      </p:sp>
      <p:sp>
        <p:nvSpPr>
          <p:cNvPr id="6" name="Rectangle 5"/>
          <p:cNvSpPr/>
          <p:nvPr/>
        </p:nvSpPr>
        <p:spPr bwMode="auto">
          <a:xfrm>
            <a:off x="4038600" y="2133600"/>
            <a:ext cx="1447800" cy="1676400"/>
          </a:xfrm>
          <a:prstGeom prst="rect">
            <a:avLst/>
          </a:prstGeom>
          <a:noFill/>
          <a:ln w="76200" cap="flat" cmpd="sng" algn="ctr">
            <a:solidFill>
              <a:srgbClr val="FF0000"/>
            </a:solidFill>
            <a:prstDash val="sysDash"/>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24160952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Layers</a:t>
            </a:r>
            <a:endParaRPr lang="en-US" dirty="0"/>
          </a:p>
        </p:txBody>
      </p:sp>
      <p:pic>
        <p:nvPicPr>
          <p:cNvPr id="4" name="Content Placeholder 3"/>
          <p:cNvPicPr>
            <a:picLocks noGrp="1" noChangeAspect="1"/>
          </p:cNvPicPr>
          <p:nvPr>
            <p:ph idx="1"/>
          </p:nvPr>
        </p:nvPicPr>
        <p:blipFill>
          <a:blip r:embed="rId2"/>
          <a:stretch>
            <a:fillRect/>
          </a:stretch>
        </p:blipFill>
        <p:spPr>
          <a:xfrm>
            <a:off x="990600" y="609600"/>
            <a:ext cx="7118607" cy="5410267"/>
          </a:xfrm>
          <a:prstGeom prst="rect">
            <a:avLst/>
          </a:prstGeom>
        </p:spPr>
      </p:pic>
      <p:sp>
        <p:nvSpPr>
          <p:cNvPr id="5" name="TextBox 4"/>
          <p:cNvSpPr txBox="1"/>
          <p:nvPr/>
        </p:nvSpPr>
        <p:spPr>
          <a:xfrm>
            <a:off x="187170" y="5867400"/>
            <a:ext cx="8556188" cy="830997"/>
          </a:xfrm>
          <a:prstGeom prst="rect">
            <a:avLst/>
          </a:prstGeom>
          <a:noFill/>
        </p:spPr>
        <p:txBody>
          <a:bodyPr wrap="none" rtlCol="0">
            <a:spAutoFit/>
          </a:bodyPr>
          <a:lstStyle/>
          <a:p>
            <a:r>
              <a:rPr lang="en-US" sz="2400" dirty="0" smtClean="0"/>
              <a:t>Specialized Units for; Activation Functions, Normalization and</a:t>
            </a:r>
          </a:p>
          <a:p>
            <a:r>
              <a:rPr lang="en-US" sz="2400" dirty="0" smtClean="0"/>
              <a:t>Pooling</a:t>
            </a:r>
            <a:endParaRPr lang="en-US" sz="2400" dirty="0"/>
          </a:p>
        </p:txBody>
      </p:sp>
      <p:sp>
        <p:nvSpPr>
          <p:cNvPr id="6" name="Rectangle 5"/>
          <p:cNvSpPr/>
          <p:nvPr/>
        </p:nvSpPr>
        <p:spPr bwMode="auto">
          <a:xfrm>
            <a:off x="6629400" y="3314733"/>
            <a:ext cx="1447800" cy="1676400"/>
          </a:xfrm>
          <a:prstGeom prst="rect">
            <a:avLst/>
          </a:prstGeom>
          <a:noFill/>
          <a:ln w="76200" cap="flat" cmpd="sng" algn="ctr">
            <a:solidFill>
              <a:srgbClr val="FF0000"/>
            </a:solidFill>
            <a:prstDash val="sysDash"/>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1031819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t>
            </a:r>
            <a:endParaRPr lang="en-US" dirty="0"/>
          </a:p>
        </p:txBody>
      </p:sp>
      <p:sp>
        <p:nvSpPr>
          <p:cNvPr id="3" name="Content Placeholder 2"/>
          <p:cNvSpPr>
            <a:spLocks noGrp="1"/>
          </p:cNvSpPr>
          <p:nvPr>
            <p:ph idx="1"/>
          </p:nvPr>
        </p:nvSpPr>
        <p:spPr/>
        <p:txBody>
          <a:bodyPr/>
          <a:lstStyle/>
          <a:p>
            <a:r>
              <a:rPr lang="en-US" dirty="0"/>
              <a:t>2006: only a few applications could run on </a:t>
            </a:r>
            <a:r>
              <a:rPr lang="en-US" dirty="0" smtClean="0"/>
              <a:t>custom H/W </a:t>
            </a:r>
            <a:r>
              <a:rPr lang="en-US" dirty="0"/>
              <a:t>(ASIC, FPGA, GPUs) —&gt; thus you could easily </a:t>
            </a:r>
            <a:r>
              <a:rPr lang="en-US" dirty="0" smtClean="0"/>
              <a:t>find those </a:t>
            </a:r>
            <a:r>
              <a:rPr lang="en-US" dirty="0"/>
              <a:t>resources in a datacenter (due to under-utilization</a:t>
            </a:r>
            <a:r>
              <a:rPr lang="en-US" dirty="0" smtClean="0"/>
              <a:t>)</a:t>
            </a:r>
          </a:p>
          <a:p>
            <a:endParaRPr lang="en-US" dirty="0"/>
          </a:p>
          <a:p>
            <a:r>
              <a:rPr lang="en-US" dirty="0" smtClean="0"/>
              <a:t>2013</a:t>
            </a:r>
            <a:r>
              <a:rPr lang="en-US" dirty="0"/>
              <a:t>: predictions on the wide applicability of </a:t>
            </a:r>
            <a:r>
              <a:rPr lang="en-US" dirty="0" smtClean="0"/>
              <a:t>another computational </a:t>
            </a:r>
            <a:r>
              <a:rPr lang="en-US" dirty="0"/>
              <a:t>paradigm called Neural Networks (NN</a:t>
            </a:r>
            <a:r>
              <a:rPr lang="en-US" dirty="0" smtClean="0"/>
              <a:t>), could </a:t>
            </a:r>
            <a:r>
              <a:rPr lang="en-US" dirty="0"/>
              <a:t>double the computation demands on datacenters</a:t>
            </a:r>
            <a:r>
              <a:rPr lang="en-US" dirty="0" smtClean="0"/>
              <a:t>.</a:t>
            </a:r>
          </a:p>
          <a:p>
            <a:endParaRPr lang="en-US" dirty="0"/>
          </a:p>
          <a:p>
            <a:r>
              <a:rPr lang="en-US" dirty="0" smtClean="0"/>
              <a:t>It </a:t>
            </a:r>
            <a:r>
              <a:rPr lang="en-US" dirty="0"/>
              <a:t>would be very expensive to increase </a:t>
            </a:r>
            <a:r>
              <a:rPr lang="en-US" dirty="0" smtClean="0"/>
              <a:t>the GPUs </a:t>
            </a:r>
            <a:r>
              <a:rPr lang="en-US" dirty="0"/>
              <a:t>in order to satisfy those needs</a:t>
            </a:r>
            <a:endParaRPr lang="en-US" dirty="0"/>
          </a:p>
        </p:txBody>
      </p:sp>
    </p:spTree>
    <p:extLst>
      <p:ext uri="{BB962C8B-B14F-4D97-AF65-F5344CB8AC3E}">
        <p14:creationId xmlns:p14="http://schemas.microsoft.com/office/powerpoint/2010/main" val="6014253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Layout</a:t>
            </a:r>
            <a:endParaRPr lang="en-US" dirty="0"/>
          </a:p>
        </p:txBody>
      </p:sp>
      <p:pic>
        <p:nvPicPr>
          <p:cNvPr id="4" name="Content Placeholder 3"/>
          <p:cNvPicPr>
            <a:picLocks noGrp="1" noChangeAspect="1"/>
          </p:cNvPicPr>
          <p:nvPr>
            <p:ph idx="1"/>
          </p:nvPr>
        </p:nvPicPr>
        <p:blipFill>
          <a:blip r:embed="rId2"/>
          <a:stretch>
            <a:fillRect/>
          </a:stretch>
        </p:blipFill>
        <p:spPr>
          <a:xfrm>
            <a:off x="1600200" y="691467"/>
            <a:ext cx="6248400" cy="6076269"/>
          </a:xfrm>
          <a:prstGeom prst="rect">
            <a:avLst/>
          </a:prstGeom>
        </p:spPr>
      </p:pic>
    </p:spTree>
    <p:extLst>
      <p:ext uri="{BB962C8B-B14F-4D97-AF65-F5344CB8AC3E}">
        <p14:creationId xmlns:p14="http://schemas.microsoft.com/office/powerpoint/2010/main" val="28919736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CISC Instructions</a:t>
            </a:r>
            <a:endParaRPr lang="en-US" dirty="0"/>
          </a:p>
        </p:txBody>
      </p:sp>
      <p:sp>
        <p:nvSpPr>
          <p:cNvPr id="3" name="Content Placeholder 2"/>
          <p:cNvSpPr>
            <a:spLocks noGrp="1"/>
          </p:cNvSpPr>
          <p:nvPr>
            <p:ph idx="1"/>
          </p:nvPr>
        </p:nvSpPr>
        <p:spPr/>
        <p:txBody>
          <a:bodyPr/>
          <a:lstStyle/>
          <a:p>
            <a:r>
              <a:rPr lang="en-US" dirty="0" smtClean="0"/>
              <a:t>About a dozen</a:t>
            </a:r>
          </a:p>
          <a:p>
            <a:r>
              <a:rPr lang="en-US" dirty="0" smtClean="0"/>
              <a:t>5 are the most important ones</a:t>
            </a:r>
          </a:p>
          <a:p>
            <a:r>
              <a:rPr lang="en-US" dirty="0"/>
              <a:t>1. </a:t>
            </a:r>
            <a:r>
              <a:rPr lang="en-US" b="1" dirty="0" err="1"/>
              <a:t>Read_Host_Memory</a:t>
            </a:r>
            <a:r>
              <a:rPr lang="en-US" dirty="0"/>
              <a:t> reads data from the CPU host memory into the Unified Buffer (UB).</a:t>
            </a:r>
          </a:p>
          <a:p>
            <a:r>
              <a:rPr lang="en-US" dirty="0"/>
              <a:t>2. </a:t>
            </a:r>
            <a:r>
              <a:rPr lang="en-US" b="1" dirty="0" err="1"/>
              <a:t>Read_Weights</a:t>
            </a:r>
            <a:r>
              <a:rPr lang="en-US" dirty="0"/>
              <a:t> reads weights from Weight Memory into the Weight FIFO as input to the Matrix Unit.</a:t>
            </a:r>
          </a:p>
          <a:p>
            <a:r>
              <a:rPr lang="en-US" dirty="0"/>
              <a:t>3. </a:t>
            </a:r>
            <a:r>
              <a:rPr lang="en-US" b="1" dirty="0" err="1"/>
              <a:t>MatrixMultiply</a:t>
            </a:r>
            <a:r>
              <a:rPr lang="en-US" b="1" dirty="0"/>
              <a:t>/Convolve</a:t>
            </a:r>
            <a:r>
              <a:rPr lang="en-US" dirty="0"/>
              <a:t> causes the Matrix Unit to perform a matrix multiply or a convolution from </a:t>
            </a:r>
            <a:r>
              <a:rPr lang="en-US" dirty="0" smtClean="0"/>
              <a:t>the Unified </a:t>
            </a:r>
            <a:r>
              <a:rPr lang="en-US" dirty="0"/>
              <a:t>Buffer into the Accumulators. </a:t>
            </a:r>
            <a:endParaRPr lang="en-US" dirty="0" smtClean="0"/>
          </a:p>
          <a:p>
            <a:pPr lvl="1"/>
            <a:r>
              <a:rPr lang="en-US" dirty="0" smtClean="0"/>
              <a:t>A </a:t>
            </a:r>
            <a:r>
              <a:rPr lang="en-US" dirty="0"/>
              <a:t>matrix operation takes a variable-sized B*256 input, multiplies it by </a:t>
            </a:r>
            <a:r>
              <a:rPr lang="en-US" dirty="0" smtClean="0"/>
              <a:t>a 256x256 </a:t>
            </a:r>
            <a:r>
              <a:rPr lang="en-US" dirty="0"/>
              <a:t>constant weight input, and produces a B*256 output, taking B pipelined cycles to complete</a:t>
            </a:r>
            <a:r>
              <a:rPr lang="en-US" dirty="0" smtClean="0"/>
              <a:t>.</a:t>
            </a:r>
            <a:endParaRPr lang="en-US" dirty="0"/>
          </a:p>
        </p:txBody>
      </p:sp>
    </p:spTree>
    <p:extLst>
      <p:ext uri="{BB962C8B-B14F-4D97-AF65-F5344CB8AC3E}">
        <p14:creationId xmlns:p14="http://schemas.microsoft.com/office/powerpoint/2010/main" val="32944723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Instructions Contd.</a:t>
            </a:r>
            <a:endParaRPr lang="en-US" dirty="0"/>
          </a:p>
        </p:txBody>
      </p:sp>
      <p:sp>
        <p:nvSpPr>
          <p:cNvPr id="3" name="Content Placeholder 2"/>
          <p:cNvSpPr>
            <a:spLocks noGrp="1"/>
          </p:cNvSpPr>
          <p:nvPr>
            <p:ph idx="1"/>
          </p:nvPr>
        </p:nvSpPr>
        <p:spPr/>
        <p:txBody>
          <a:bodyPr/>
          <a:lstStyle/>
          <a:p>
            <a:r>
              <a:rPr lang="en-US" dirty="0"/>
              <a:t>4. </a:t>
            </a:r>
            <a:r>
              <a:rPr lang="en-US" b="1" dirty="0"/>
              <a:t>Activate</a:t>
            </a:r>
            <a:r>
              <a:rPr lang="en-US" dirty="0"/>
              <a:t> performs the nonlinear function of the artificial neuron, with options for </a:t>
            </a:r>
            <a:r>
              <a:rPr lang="en-US" dirty="0" err="1"/>
              <a:t>ReLU</a:t>
            </a:r>
            <a:r>
              <a:rPr lang="en-US" dirty="0"/>
              <a:t>, Sigmoid, and so on. Its inputs are the Accumulators, and its output is the Unified Buffer. It can also perform the pooling operations needed for convolutions using the dedicated hardware on the die, as it is connected to nonlinear function logic.</a:t>
            </a:r>
          </a:p>
          <a:p>
            <a:r>
              <a:rPr lang="en-US" dirty="0"/>
              <a:t>5. </a:t>
            </a:r>
            <a:r>
              <a:rPr lang="en-US" b="1" dirty="0" err="1"/>
              <a:t>Write_Host_Memory</a:t>
            </a:r>
            <a:r>
              <a:rPr lang="en-US" b="1" dirty="0"/>
              <a:t> </a:t>
            </a:r>
            <a:r>
              <a:rPr lang="en-US" dirty="0"/>
              <a:t>writes data from the Unified Buffer into the CPU host memory.</a:t>
            </a:r>
          </a:p>
          <a:p>
            <a:endParaRPr lang="en-US" dirty="0"/>
          </a:p>
        </p:txBody>
      </p:sp>
    </p:spTree>
    <p:extLst>
      <p:ext uri="{BB962C8B-B14F-4D97-AF65-F5344CB8AC3E}">
        <p14:creationId xmlns:p14="http://schemas.microsoft.com/office/powerpoint/2010/main" val="6180877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Philosophy</a:t>
            </a:r>
            <a:endParaRPr lang="en-US" dirty="0"/>
          </a:p>
        </p:txBody>
      </p:sp>
      <p:sp>
        <p:nvSpPr>
          <p:cNvPr id="3" name="Content Placeholder 2"/>
          <p:cNvSpPr>
            <a:spLocks noGrp="1"/>
          </p:cNvSpPr>
          <p:nvPr>
            <p:ph idx="1"/>
          </p:nvPr>
        </p:nvSpPr>
        <p:spPr/>
        <p:txBody>
          <a:bodyPr/>
          <a:lstStyle/>
          <a:p>
            <a:r>
              <a:rPr lang="en-US" dirty="0" smtClean="0"/>
              <a:t>Keep the Matrix Unit busy</a:t>
            </a:r>
          </a:p>
          <a:p>
            <a:r>
              <a:rPr lang="en-US" dirty="0" smtClean="0"/>
              <a:t>4-stage pipeline</a:t>
            </a:r>
          </a:p>
          <a:p>
            <a:pPr lvl="1"/>
            <a:r>
              <a:rPr lang="en-US" dirty="0" smtClean="0"/>
              <a:t>Instructions can occupy pipeline “stages” for thousands of cycles</a:t>
            </a:r>
          </a:p>
          <a:p>
            <a:r>
              <a:rPr lang="en-US" dirty="0" smtClean="0"/>
              <a:t>Overlap instructions with </a:t>
            </a:r>
            <a:r>
              <a:rPr lang="en-US" dirty="0" err="1" smtClean="0"/>
              <a:t>MatrixMultiply</a:t>
            </a:r>
            <a:endParaRPr lang="en-US" dirty="0" smtClean="0"/>
          </a:p>
          <a:p>
            <a:r>
              <a:rPr lang="en-US" dirty="0" err="1" smtClean="0"/>
              <a:t>Read_weights</a:t>
            </a:r>
            <a:r>
              <a:rPr lang="en-US" dirty="0" smtClean="0"/>
              <a:t> uses access/decoupling</a:t>
            </a:r>
          </a:p>
          <a:p>
            <a:endParaRPr lang="en-US" dirty="0"/>
          </a:p>
        </p:txBody>
      </p:sp>
    </p:spTree>
    <p:extLst>
      <p:ext uri="{BB962C8B-B14F-4D97-AF65-F5344CB8AC3E}">
        <p14:creationId xmlns:p14="http://schemas.microsoft.com/office/powerpoint/2010/main" val="3104977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Systolic Array Approach</a:t>
            </a:r>
            <a:endParaRPr lang="en-US" dirty="0"/>
          </a:p>
        </p:txBody>
      </p:sp>
      <p:sp>
        <p:nvSpPr>
          <p:cNvPr id="3" name="Content Placeholder 2"/>
          <p:cNvSpPr>
            <a:spLocks noGrp="1"/>
          </p:cNvSpPr>
          <p:nvPr>
            <p:ph idx="1"/>
          </p:nvPr>
        </p:nvSpPr>
        <p:spPr>
          <a:xfrm>
            <a:off x="76200" y="533400"/>
            <a:ext cx="8991600" cy="1828800"/>
          </a:xfrm>
        </p:spPr>
        <p:txBody>
          <a:bodyPr/>
          <a:lstStyle/>
          <a:p>
            <a:r>
              <a:rPr lang="en-US" dirty="0" smtClean="0"/>
              <a:t>Software “thinks” that 256 input data is read once and updates the output accumulators in a single cycle.</a:t>
            </a:r>
          </a:p>
          <a:p>
            <a:r>
              <a:rPr lang="en-US" dirty="0" smtClean="0"/>
              <a:t>In reality, the data propagates as a wave, and values accumulate accordingly</a:t>
            </a:r>
            <a:endParaRPr lang="en-US" dirty="0"/>
          </a:p>
        </p:txBody>
      </p:sp>
      <p:pic>
        <p:nvPicPr>
          <p:cNvPr id="4" name="Picture 3"/>
          <p:cNvPicPr>
            <a:picLocks noChangeAspect="1"/>
          </p:cNvPicPr>
          <p:nvPr/>
        </p:nvPicPr>
        <p:blipFill>
          <a:blip r:embed="rId2"/>
          <a:stretch>
            <a:fillRect/>
          </a:stretch>
        </p:blipFill>
        <p:spPr>
          <a:xfrm>
            <a:off x="2057400" y="2285999"/>
            <a:ext cx="5486400" cy="4449593"/>
          </a:xfrm>
          <a:prstGeom prst="rect">
            <a:avLst/>
          </a:prstGeom>
        </p:spPr>
      </p:pic>
    </p:spTree>
    <p:extLst>
      <p:ext uri="{BB962C8B-B14F-4D97-AF65-F5344CB8AC3E}">
        <p14:creationId xmlns:p14="http://schemas.microsoft.com/office/powerpoint/2010/main" val="42592037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Hardware Being Compared</a:t>
            </a:r>
            <a:endParaRPr lang="en-US" dirty="0"/>
          </a:p>
        </p:txBody>
      </p:sp>
      <p:pic>
        <p:nvPicPr>
          <p:cNvPr id="4" name="Content Placeholder 3"/>
          <p:cNvPicPr>
            <a:picLocks noGrp="1" noChangeAspect="1"/>
          </p:cNvPicPr>
          <p:nvPr>
            <p:ph idx="1"/>
          </p:nvPr>
        </p:nvPicPr>
        <p:blipFill>
          <a:blip r:embed="rId2"/>
          <a:stretch>
            <a:fillRect/>
          </a:stretch>
        </p:blipFill>
        <p:spPr>
          <a:xfrm>
            <a:off x="124877" y="2133600"/>
            <a:ext cx="8894246" cy="2895600"/>
          </a:xfrm>
          <a:prstGeom prst="rect">
            <a:avLst/>
          </a:prstGeom>
        </p:spPr>
      </p:pic>
    </p:spTree>
    <p:extLst>
      <p:ext uri="{BB962C8B-B14F-4D97-AF65-F5344CB8AC3E}">
        <p14:creationId xmlns:p14="http://schemas.microsoft.com/office/powerpoint/2010/main" val="8104800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Roofline Model</a:t>
            </a:r>
            <a:endParaRPr lang="en-US" dirty="0"/>
          </a:p>
        </p:txBody>
      </p:sp>
      <p:pic>
        <p:nvPicPr>
          <p:cNvPr id="4" name="Content Placeholder 3"/>
          <p:cNvPicPr>
            <a:picLocks noGrp="1" noChangeAspect="1"/>
          </p:cNvPicPr>
          <p:nvPr>
            <p:ph idx="1"/>
          </p:nvPr>
        </p:nvPicPr>
        <p:blipFill>
          <a:blip r:embed="rId2"/>
          <a:stretch>
            <a:fillRect/>
          </a:stretch>
        </p:blipFill>
        <p:spPr>
          <a:xfrm>
            <a:off x="914400" y="457200"/>
            <a:ext cx="7575397" cy="5911456"/>
          </a:xfrm>
          <a:prstGeom prst="rect">
            <a:avLst/>
          </a:prstGeom>
        </p:spPr>
      </p:pic>
      <p:sp>
        <p:nvSpPr>
          <p:cNvPr id="5" name="TextBox 4"/>
          <p:cNvSpPr txBox="1"/>
          <p:nvPr/>
        </p:nvSpPr>
        <p:spPr>
          <a:xfrm>
            <a:off x="457200" y="6355209"/>
            <a:ext cx="6853158" cy="369332"/>
          </a:xfrm>
          <a:prstGeom prst="rect">
            <a:avLst/>
          </a:prstGeom>
          <a:noFill/>
        </p:spPr>
        <p:txBody>
          <a:bodyPr wrap="none" rtlCol="0">
            <a:spAutoFit/>
          </a:bodyPr>
          <a:lstStyle/>
          <a:p>
            <a:r>
              <a:rPr lang="en-US" dirty="0" smtClean="0"/>
              <a:t>The closer we are to the roofline the better the machine is utilized</a:t>
            </a:r>
            <a:endParaRPr lang="en-US" dirty="0"/>
          </a:p>
        </p:txBody>
      </p:sp>
    </p:spTree>
    <p:extLst>
      <p:ext uri="{BB962C8B-B14F-4D97-AF65-F5344CB8AC3E}">
        <p14:creationId xmlns:p14="http://schemas.microsoft.com/office/powerpoint/2010/main" val="20181379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going on with CNN1?</a:t>
            </a:r>
            <a:endParaRPr lang="en-US" dirty="0"/>
          </a:p>
        </p:txBody>
      </p:sp>
      <p:pic>
        <p:nvPicPr>
          <p:cNvPr id="4" name="Content Placeholder 3"/>
          <p:cNvPicPr>
            <a:picLocks noGrp="1" noChangeAspect="1"/>
          </p:cNvPicPr>
          <p:nvPr>
            <p:ph idx="1"/>
          </p:nvPr>
        </p:nvPicPr>
        <p:blipFill>
          <a:blip r:embed="rId2"/>
          <a:stretch>
            <a:fillRect/>
          </a:stretch>
        </p:blipFill>
        <p:spPr>
          <a:xfrm>
            <a:off x="76200" y="762000"/>
            <a:ext cx="8815647" cy="3276600"/>
          </a:xfrm>
          <a:prstGeom prst="rect">
            <a:avLst/>
          </a:prstGeom>
        </p:spPr>
      </p:pic>
      <p:sp>
        <p:nvSpPr>
          <p:cNvPr id="5" name="TextBox 4"/>
          <p:cNvSpPr txBox="1"/>
          <p:nvPr/>
        </p:nvSpPr>
        <p:spPr>
          <a:xfrm>
            <a:off x="152400" y="4419600"/>
            <a:ext cx="6122189" cy="923330"/>
          </a:xfrm>
          <a:prstGeom prst="rect">
            <a:avLst/>
          </a:prstGeom>
          <a:noFill/>
        </p:spPr>
        <p:txBody>
          <a:bodyPr wrap="none" rtlCol="0">
            <a:spAutoFit/>
          </a:bodyPr>
          <a:lstStyle/>
          <a:p>
            <a:r>
              <a:rPr lang="en-US" dirty="0" smtClean="0"/>
              <a:t>Half of the cycles doing MACs</a:t>
            </a:r>
          </a:p>
          <a:p>
            <a:r>
              <a:rPr lang="en-US" dirty="0" smtClean="0"/>
              <a:t>Only half of those are active due to shallow feature depths</a:t>
            </a:r>
          </a:p>
          <a:p>
            <a:r>
              <a:rPr lang="en-US" dirty="0" smtClean="0"/>
              <a:t>35% of cycles waiting for weights to load from off-chip</a:t>
            </a:r>
            <a:endParaRPr lang="en-US" dirty="0"/>
          </a:p>
        </p:txBody>
      </p:sp>
    </p:spTree>
    <p:extLst>
      <p:ext uri="{BB962C8B-B14F-4D97-AF65-F5344CB8AC3E}">
        <p14:creationId xmlns:p14="http://schemas.microsoft.com/office/powerpoint/2010/main" val="8156004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CPU plot</a:t>
            </a:r>
            <a:endParaRPr lang="en-US" dirty="0"/>
          </a:p>
        </p:txBody>
      </p:sp>
      <p:pic>
        <p:nvPicPr>
          <p:cNvPr id="4" name="Content Placeholder 3"/>
          <p:cNvPicPr>
            <a:picLocks noGrp="1" noChangeAspect="1"/>
          </p:cNvPicPr>
          <p:nvPr>
            <p:ph idx="1"/>
          </p:nvPr>
        </p:nvPicPr>
        <p:blipFill>
          <a:blip r:embed="rId2"/>
          <a:stretch>
            <a:fillRect/>
          </a:stretch>
        </p:blipFill>
        <p:spPr>
          <a:xfrm>
            <a:off x="376500" y="1676400"/>
            <a:ext cx="8391000" cy="3810000"/>
          </a:xfrm>
          <a:prstGeom prst="rect">
            <a:avLst/>
          </a:prstGeom>
        </p:spPr>
      </p:pic>
    </p:spTree>
    <p:extLst>
      <p:ext uri="{BB962C8B-B14F-4D97-AF65-F5344CB8AC3E}">
        <p14:creationId xmlns:p14="http://schemas.microsoft.com/office/powerpoint/2010/main" val="29400746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GPU Plot</a:t>
            </a:r>
            <a:endParaRPr lang="en-US" dirty="0"/>
          </a:p>
        </p:txBody>
      </p:sp>
      <p:pic>
        <p:nvPicPr>
          <p:cNvPr id="4" name="Content Placeholder 3"/>
          <p:cNvPicPr>
            <a:picLocks noGrp="1" noChangeAspect="1"/>
          </p:cNvPicPr>
          <p:nvPr>
            <p:ph idx="1"/>
          </p:nvPr>
        </p:nvPicPr>
        <p:blipFill>
          <a:blip r:embed="rId2"/>
          <a:stretch>
            <a:fillRect/>
          </a:stretch>
        </p:blipFill>
        <p:spPr>
          <a:xfrm>
            <a:off x="365252" y="1905000"/>
            <a:ext cx="8795928" cy="3505200"/>
          </a:xfrm>
          <a:prstGeom prst="rect">
            <a:avLst/>
          </a:prstGeom>
        </p:spPr>
      </p:pic>
    </p:spTree>
    <p:extLst>
      <p:ext uri="{BB962C8B-B14F-4D97-AF65-F5344CB8AC3E}">
        <p14:creationId xmlns:p14="http://schemas.microsoft.com/office/powerpoint/2010/main" val="31662099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a:t>
            </a:r>
            <a:endParaRPr lang="en-US" dirty="0"/>
          </a:p>
        </p:txBody>
      </p:sp>
      <p:sp>
        <p:nvSpPr>
          <p:cNvPr id="3" name="Content Placeholder 2"/>
          <p:cNvSpPr>
            <a:spLocks noGrp="1"/>
          </p:cNvSpPr>
          <p:nvPr>
            <p:ph idx="1"/>
          </p:nvPr>
        </p:nvSpPr>
        <p:spPr/>
        <p:txBody>
          <a:bodyPr/>
          <a:lstStyle/>
          <a:p>
            <a:r>
              <a:rPr lang="en-US" dirty="0"/>
              <a:t>Proposal: </a:t>
            </a:r>
            <a:endParaRPr lang="en-US" dirty="0" smtClean="0"/>
          </a:p>
          <a:p>
            <a:pPr lvl="1"/>
            <a:r>
              <a:rPr lang="en-US" dirty="0" smtClean="0"/>
              <a:t>Design </a:t>
            </a:r>
            <a:r>
              <a:rPr lang="en-US" dirty="0"/>
              <a:t>a custom ASIC for the </a:t>
            </a:r>
            <a:r>
              <a:rPr lang="en-US" dirty="0" smtClean="0"/>
              <a:t>inference phase </a:t>
            </a:r>
            <a:r>
              <a:rPr lang="en-US" dirty="0"/>
              <a:t>of NN (training still happens using GPUs)</a:t>
            </a:r>
          </a:p>
          <a:p>
            <a:r>
              <a:rPr lang="en-US" dirty="0" smtClean="0"/>
              <a:t>Principles:</a:t>
            </a:r>
          </a:p>
          <a:p>
            <a:pPr lvl="1"/>
            <a:r>
              <a:rPr lang="en-US" dirty="0" smtClean="0"/>
              <a:t>improve </a:t>
            </a:r>
            <a:r>
              <a:rPr lang="en-US" dirty="0"/>
              <a:t>cost-performance by 10X compared </a:t>
            </a:r>
            <a:r>
              <a:rPr lang="en-US" dirty="0" smtClean="0"/>
              <a:t>to GPUs</a:t>
            </a:r>
            <a:endParaRPr lang="en-US" dirty="0"/>
          </a:p>
          <a:p>
            <a:pPr lvl="1"/>
            <a:r>
              <a:rPr lang="en-US" dirty="0" smtClean="0"/>
              <a:t>simple </a:t>
            </a:r>
            <a:r>
              <a:rPr lang="en-US" dirty="0"/>
              <a:t>design for </a:t>
            </a:r>
            <a:r>
              <a:rPr lang="en-US" b="1" dirty="0"/>
              <a:t>response time </a:t>
            </a:r>
            <a:r>
              <a:rPr lang="en-US" b="1" dirty="0" smtClean="0"/>
              <a:t>guarantees</a:t>
            </a:r>
          </a:p>
          <a:p>
            <a:pPr lvl="1"/>
            <a:r>
              <a:rPr lang="en-US" dirty="0" smtClean="0"/>
              <a:t>(single-thread</a:t>
            </a:r>
            <a:r>
              <a:rPr lang="en-US" dirty="0"/>
              <a:t>, no prefetching, no OOO </a:t>
            </a:r>
            <a:r>
              <a:rPr lang="en-US" dirty="0" err="1"/>
              <a:t>etc</a:t>
            </a:r>
            <a:r>
              <a:rPr lang="en-US" dirty="0"/>
              <a:t>)</a:t>
            </a:r>
          </a:p>
          <a:p>
            <a:r>
              <a:rPr lang="en-US" dirty="0" smtClean="0"/>
              <a:t>Characteristics</a:t>
            </a:r>
            <a:r>
              <a:rPr lang="en-US" dirty="0"/>
              <a:t>:</a:t>
            </a:r>
          </a:p>
          <a:p>
            <a:pPr lvl="1"/>
            <a:r>
              <a:rPr lang="en-US" dirty="0" smtClean="0"/>
              <a:t>More </a:t>
            </a:r>
            <a:r>
              <a:rPr lang="en-US" dirty="0"/>
              <a:t>like a co-processor to reduce </a:t>
            </a:r>
            <a:r>
              <a:rPr lang="en-US" dirty="0" smtClean="0"/>
              <a:t>time-to market delays</a:t>
            </a:r>
            <a:endParaRPr lang="en-US" dirty="0"/>
          </a:p>
          <a:p>
            <a:pPr lvl="1"/>
            <a:r>
              <a:rPr lang="en-US" dirty="0" smtClean="0"/>
              <a:t>Host </a:t>
            </a:r>
            <a:r>
              <a:rPr lang="en-US" dirty="0"/>
              <a:t>sends instructions to TPU</a:t>
            </a:r>
          </a:p>
          <a:p>
            <a:pPr lvl="1"/>
            <a:r>
              <a:rPr lang="en-US" dirty="0" smtClean="0"/>
              <a:t>connected </a:t>
            </a:r>
            <a:r>
              <a:rPr lang="en-US" dirty="0"/>
              <a:t>through </a:t>
            </a:r>
            <a:r>
              <a:rPr lang="en-US" dirty="0" err="1"/>
              <a:t>PCIe</a:t>
            </a:r>
            <a:r>
              <a:rPr lang="en-US" dirty="0"/>
              <a:t> I/O bus</a:t>
            </a:r>
            <a:endParaRPr lang="en-US" dirty="0"/>
          </a:p>
        </p:txBody>
      </p:sp>
    </p:spTree>
    <p:extLst>
      <p:ext uri="{BB962C8B-B14F-4D97-AF65-F5344CB8AC3E}">
        <p14:creationId xmlns:p14="http://schemas.microsoft.com/office/powerpoint/2010/main" val="1042537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Combined Roofline Plots</a:t>
            </a:r>
            <a:endParaRPr lang="en-US" dirty="0"/>
          </a:p>
        </p:txBody>
      </p:sp>
      <p:pic>
        <p:nvPicPr>
          <p:cNvPr id="4" name="Content Placeholder 3"/>
          <p:cNvPicPr>
            <a:picLocks noGrp="1" noChangeAspect="1"/>
          </p:cNvPicPr>
          <p:nvPr>
            <p:ph idx="1"/>
          </p:nvPr>
        </p:nvPicPr>
        <p:blipFill>
          <a:blip r:embed="rId2"/>
          <a:stretch>
            <a:fillRect/>
          </a:stretch>
        </p:blipFill>
        <p:spPr>
          <a:xfrm>
            <a:off x="464411" y="838200"/>
            <a:ext cx="8101078" cy="5410200"/>
          </a:xfrm>
          <a:prstGeom prst="rect">
            <a:avLst/>
          </a:prstGeom>
        </p:spPr>
      </p:pic>
    </p:spTree>
    <p:extLst>
      <p:ext uri="{BB962C8B-B14F-4D97-AF65-F5344CB8AC3E}">
        <p14:creationId xmlns:p14="http://schemas.microsoft.com/office/powerpoint/2010/main" val="20832266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Performance/Watt</a:t>
            </a:r>
            <a:endParaRPr lang="en-US" dirty="0"/>
          </a:p>
        </p:txBody>
      </p:sp>
      <p:pic>
        <p:nvPicPr>
          <p:cNvPr id="4" name="Content Placeholder 3"/>
          <p:cNvPicPr>
            <a:picLocks noGrp="1" noChangeAspect="1"/>
          </p:cNvPicPr>
          <p:nvPr>
            <p:ph idx="1"/>
          </p:nvPr>
        </p:nvPicPr>
        <p:blipFill>
          <a:blip r:embed="rId2"/>
          <a:stretch>
            <a:fillRect/>
          </a:stretch>
        </p:blipFill>
        <p:spPr>
          <a:xfrm>
            <a:off x="-25972" y="885318"/>
            <a:ext cx="9093772" cy="5058282"/>
          </a:xfrm>
          <a:prstGeom prst="rect">
            <a:avLst/>
          </a:prstGeom>
        </p:spPr>
      </p:pic>
    </p:spTree>
    <p:extLst>
      <p:ext uri="{BB962C8B-B14F-4D97-AF65-F5344CB8AC3E}">
        <p14:creationId xmlns:p14="http://schemas.microsoft.com/office/powerpoint/2010/main" val="1210065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Scaling</a:t>
            </a:r>
            <a:endParaRPr lang="en-US" dirty="0"/>
          </a:p>
        </p:txBody>
      </p:sp>
      <p:pic>
        <p:nvPicPr>
          <p:cNvPr id="4" name="Content Placeholder 3"/>
          <p:cNvPicPr>
            <a:picLocks noGrp="1" noChangeAspect="1"/>
          </p:cNvPicPr>
          <p:nvPr>
            <p:ph idx="1"/>
          </p:nvPr>
        </p:nvPicPr>
        <p:blipFill>
          <a:blip r:embed="rId2"/>
          <a:stretch>
            <a:fillRect/>
          </a:stretch>
        </p:blipFill>
        <p:spPr>
          <a:xfrm>
            <a:off x="537238" y="1143000"/>
            <a:ext cx="8195610" cy="4953000"/>
          </a:xfrm>
          <a:prstGeom prst="rect">
            <a:avLst/>
          </a:prstGeom>
        </p:spPr>
      </p:pic>
    </p:spTree>
    <p:extLst>
      <p:ext uri="{BB962C8B-B14F-4D97-AF65-F5344CB8AC3E}">
        <p14:creationId xmlns:p14="http://schemas.microsoft.com/office/powerpoint/2010/main" val="29016804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Paper</a:t>
            </a:r>
            <a:endParaRPr lang="en-US" dirty="0"/>
          </a:p>
        </p:txBody>
      </p:sp>
      <p:sp>
        <p:nvSpPr>
          <p:cNvPr id="3" name="Content Placeholder 2"/>
          <p:cNvSpPr>
            <a:spLocks noGrp="1"/>
          </p:cNvSpPr>
          <p:nvPr>
            <p:ph idx="1"/>
          </p:nvPr>
        </p:nvSpPr>
        <p:spPr/>
        <p:txBody>
          <a:bodyPr/>
          <a:lstStyle/>
          <a:p>
            <a:r>
              <a:rPr lang="en-US" dirty="0" smtClean="0"/>
              <a:t>Overview of the TPU </a:t>
            </a:r>
            <a:r>
              <a:rPr lang="en-US" dirty="0" err="1" smtClean="0"/>
              <a:t>architectufre</a:t>
            </a:r>
            <a:endParaRPr lang="en-US" dirty="0" smtClean="0"/>
          </a:p>
          <a:p>
            <a:r>
              <a:rPr lang="en-US" dirty="0" smtClean="0"/>
              <a:t>Compare to CPU + GPU in a datacenter setting</a:t>
            </a:r>
          </a:p>
          <a:p>
            <a:r>
              <a:rPr lang="en-US" dirty="0" smtClean="0"/>
              <a:t>Not the latest designs but the designs contemporary at the time</a:t>
            </a:r>
            <a:endParaRPr lang="en-US" dirty="0"/>
          </a:p>
        </p:txBody>
      </p:sp>
    </p:spTree>
    <p:extLst>
      <p:ext uri="{BB962C8B-B14F-4D97-AF65-F5344CB8AC3E}">
        <p14:creationId xmlns:p14="http://schemas.microsoft.com/office/powerpoint/2010/main" val="41529464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Quantization &amp; Datatypes</a:t>
            </a:r>
            <a:endParaRPr lang="en-US" dirty="0"/>
          </a:p>
        </p:txBody>
      </p:sp>
      <p:sp>
        <p:nvSpPr>
          <p:cNvPr id="3" name="Content Placeholder 2"/>
          <p:cNvSpPr>
            <a:spLocks noGrp="1"/>
          </p:cNvSpPr>
          <p:nvPr>
            <p:ph idx="1"/>
          </p:nvPr>
        </p:nvSpPr>
        <p:spPr/>
        <p:txBody>
          <a:bodyPr/>
          <a:lstStyle/>
          <a:p>
            <a:r>
              <a:rPr lang="en-US" dirty="0" smtClean="0"/>
              <a:t>Quantization:</a:t>
            </a:r>
          </a:p>
          <a:p>
            <a:pPr lvl="1"/>
            <a:r>
              <a:rPr lang="en-US" dirty="0" smtClean="0"/>
              <a:t>IEEE FP </a:t>
            </a:r>
            <a:r>
              <a:rPr lang="en-US" dirty="0" smtClean="0">
                <a:sym typeface="Wingdings" panose="05000000000000000000" pitchFamily="2" charset="2"/>
              </a:rPr>
              <a:t> 8bit fixed point</a:t>
            </a:r>
          </a:p>
          <a:p>
            <a:pPr lvl="1"/>
            <a:r>
              <a:rPr lang="en-US" dirty="0" smtClean="0">
                <a:sym typeface="Wingdings" panose="05000000000000000000" pitchFamily="2" charset="2"/>
              </a:rPr>
              <a:t>8b multiply  6x energy-efficiency / 6x area</a:t>
            </a:r>
          </a:p>
          <a:p>
            <a:pPr lvl="1"/>
            <a:r>
              <a:rPr lang="en-US" dirty="0" smtClean="0">
                <a:sym typeface="Wingdings" panose="05000000000000000000" pitchFamily="2" charset="2"/>
              </a:rPr>
              <a:t>8b addition  13x energy-eff. / 38x area</a:t>
            </a:r>
          </a:p>
          <a:p>
            <a:pPr lvl="1"/>
            <a:endParaRPr lang="en-US" dirty="0"/>
          </a:p>
        </p:txBody>
      </p:sp>
    </p:spTree>
    <p:extLst>
      <p:ext uri="{BB962C8B-B14F-4D97-AF65-F5344CB8AC3E}">
        <p14:creationId xmlns:p14="http://schemas.microsoft.com/office/powerpoint/2010/main" val="5192085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Target NNs</a:t>
            </a:r>
            <a:endParaRPr lang="en-US" dirty="0"/>
          </a:p>
        </p:txBody>
      </p:sp>
      <p:sp>
        <p:nvSpPr>
          <p:cNvPr id="3" name="Content Placeholder 2"/>
          <p:cNvSpPr>
            <a:spLocks noGrp="1"/>
          </p:cNvSpPr>
          <p:nvPr>
            <p:ph idx="1"/>
          </p:nvPr>
        </p:nvSpPr>
        <p:spPr/>
        <p:txBody>
          <a:bodyPr/>
          <a:lstStyle/>
          <a:p>
            <a:r>
              <a:rPr lang="en-US" dirty="0" smtClean="0"/>
              <a:t>Multi-level </a:t>
            </a:r>
            <a:r>
              <a:rPr lang="en-US" dirty="0" err="1" smtClean="0"/>
              <a:t>Perceptrons</a:t>
            </a:r>
            <a:endParaRPr lang="en-US" dirty="0" smtClean="0"/>
          </a:p>
          <a:p>
            <a:pPr lvl="1"/>
            <a:r>
              <a:rPr lang="en-US" dirty="0" smtClean="0"/>
              <a:t>Fully-connected layer</a:t>
            </a:r>
          </a:p>
          <a:p>
            <a:r>
              <a:rPr lang="en-US" dirty="0" smtClean="0"/>
              <a:t>Convolutional Networks</a:t>
            </a:r>
          </a:p>
          <a:p>
            <a:pPr lvl="1"/>
            <a:r>
              <a:rPr lang="en-US" dirty="0" smtClean="0"/>
              <a:t>Chain/DAG of Conv/Activation/Pooling/Fully-Connected</a:t>
            </a:r>
          </a:p>
          <a:p>
            <a:r>
              <a:rPr lang="en-US" dirty="0" smtClean="0"/>
              <a:t>Recursive Neural Networks</a:t>
            </a:r>
          </a:p>
          <a:p>
            <a:pPr lvl="1"/>
            <a:r>
              <a:rPr lang="en-US" dirty="0" smtClean="0"/>
              <a:t>LSTM most popular</a:t>
            </a:r>
          </a:p>
          <a:p>
            <a:pPr lvl="1"/>
            <a:r>
              <a:rPr lang="en-US" dirty="0" smtClean="0"/>
              <a:t>Fully-connected + vector</a:t>
            </a:r>
            <a:endParaRPr lang="en-US" dirty="0"/>
          </a:p>
        </p:txBody>
      </p:sp>
    </p:spTree>
    <p:extLst>
      <p:ext uri="{BB962C8B-B14F-4D97-AF65-F5344CB8AC3E}">
        <p14:creationId xmlns:p14="http://schemas.microsoft.com/office/powerpoint/2010/main" val="31934735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Models</a:t>
            </a:r>
            <a:endParaRPr lang="en-US" dirty="0"/>
          </a:p>
        </p:txBody>
      </p:sp>
      <p:pic>
        <p:nvPicPr>
          <p:cNvPr id="4" name="Content Placeholder 3"/>
          <p:cNvPicPr>
            <a:picLocks noGrp="1" noChangeAspect="1"/>
          </p:cNvPicPr>
          <p:nvPr>
            <p:ph idx="1"/>
          </p:nvPr>
        </p:nvPicPr>
        <p:blipFill>
          <a:blip r:embed="rId2"/>
          <a:stretch>
            <a:fillRect/>
          </a:stretch>
        </p:blipFill>
        <p:spPr>
          <a:xfrm>
            <a:off x="91995" y="2209800"/>
            <a:ext cx="8960010" cy="2743200"/>
          </a:xfrm>
          <a:prstGeom prst="rect">
            <a:avLst/>
          </a:prstGeom>
        </p:spPr>
      </p:pic>
    </p:spTree>
    <p:extLst>
      <p:ext uri="{BB962C8B-B14F-4D97-AF65-F5344CB8AC3E}">
        <p14:creationId xmlns:p14="http://schemas.microsoft.com/office/powerpoint/2010/main" val="23264866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Take-</a:t>
            </a:r>
            <a:r>
              <a:rPr lang="en-US" dirty="0" err="1" smtClean="0"/>
              <a:t>aways</a:t>
            </a:r>
            <a:endParaRPr lang="en-US" dirty="0"/>
          </a:p>
        </p:txBody>
      </p:sp>
      <p:sp>
        <p:nvSpPr>
          <p:cNvPr id="3" name="Content Placeholder 2"/>
          <p:cNvSpPr>
            <a:spLocks noGrp="1"/>
          </p:cNvSpPr>
          <p:nvPr>
            <p:ph idx="1"/>
          </p:nvPr>
        </p:nvSpPr>
        <p:spPr/>
        <p:txBody>
          <a:bodyPr/>
          <a:lstStyle/>
          <a:p>
            <a:r>
              <a:rPr lang="en-US" dirty="0"/>
              <a:t>Inference apps usually emphasize response-time over throughput since they are often user-facing</a:t>
            </a:r>
            <a:r>
              <a:rPr lang="en-US" dirty="0" smtClean="0"/>
              <a:t>.</a:t>
            </a:r>
          </a:p>
          <a:p>
            <a:endParaRPr lang="en-US" dirty="0"/>
          </a:p>
          <a:p>
            <a:r>
              <a:rPr lang="en-US" dirty="0" smtClean="0"/>
              <a:t>Due </a:t>
            </a:r>
            <a:r>
              <a:rPr lang="en-US" dirty="0"/>
              <a:t>to latency limits, the K80 GPU is underutilized for inference, and is just a little faster than a Haswell CPU.</a:t>
            </a:r>
          </a:p>
          <a:p>
            <a:endParaRPr lang="en-US" dirty="0" smtClean="0"/>
          </a:p>
          <a:p>
            <a:r>
              <a:rPr lang="en-US" dirty="0" smtClean="0"/>
              <a:t>A smaller </a:t>
            </a:r>
            <a:r>
              <a:rPr lang="en-US" dirty="0"/>
              <a:t>and lower power chip, the TPU has </a:t>
            </a:r>
            <a:r>
              <a:rPr lang="en-US" dirty="0" smtClean="0"/>
              <a:t>25X </a:t>
            </a:r>
            <a:r>
              <a:rPr lang="en-US" dirty="0"/>
              <a:t>as many MACs and </a:t>
            </a:r>
            <a:r>
              <a:rPr lang="en-US" dirty="0" smtClean="0"/>
              <a:t>3.5X </a:t>
            </a:r>
            <a:r>
              <a:rPr lang="en-US" dirty="0"/>
              <a:t>as </a:t>
            </a:r>
            <a:r>
              <a:rPr lang="en-US" dirty="0" smtClean="0"/>
              <a:t>much on-chip </a:t>
            </a:r>
            <a:r>
              <a:rPr lang="en-US" dirty="0"/>
              <a:t>memory as the K80 GPU.</a:t>
            </a:r>
          </a:p>
          <a:p>
            <a:endParaRPr lang="en-US" dirty="0" smtClean="0"/>
          </a:p>
          <a:p>
            <a:r>
              <a:rPr lang="en-US" dirty="0" smtClean="0"/>
              <a:t>The </a:t>
            </a:r>
            <a:r>
              <a:rPr lang="en-US" dirty="0"/>
              <a:t>TPU is about 15X - 30X faster at inference than the K80 GPU and the Haswell CPU</a:t>
            </a:r>
            <a:r>
              <a:rPr lang="en-US" dirty="0" smtClean="0"/>
              <a:t>.</a:t>
            </a:r>
            <a:endParaRPr lang="en-US" dirty="0"/>
          </a:p>
        </p:txBody>
      </p:sp>
    </p:spTree>
    <p:extLst>
      <p:ext uri="{BB962C8B-B14F-4D97-AF65-F5344CB8AC3E}">
        <p14:creationId xmlns:p14="http://schemas.microsoft.com/office/powerpoint/2010/main" val="17936128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Take-</a:t>
            </a:r>
            <a:r>
              <a:rPr lang="en-US" dirty="0" err="1" smtClean="0"/>
              <a:t>aways</a:t>
            </a:r>
            <a:r>
              <a:rPr lang="en-US" dirty="0" smtClean="0"/>
              <a:t> #2</a:t>
            </a:r>
            <a:endParaRPr lang="en-US" dirty="0"/>
          </a:p>
        </p:txBody>
      </p:sp>
      <p:sp>
        <p:nvSpPr>
          <p:cNvPr id="3" name="Content Placeholder 2"/>
          <p:cNvSpPr>
            <a:spLocks noGrp="1"/>
          </p:cNvSpPr>
          <p:nvPr>
            <p:ph idx="1"/>
          </p:nvPr>
        </p:nvSpPr>
        <p:spPr/>
        <p:txBody>
          <a:bodyPr/>
          <a:lstStyle/>
          <a:p>
            <a:r>
              <a:rPr lang="en-US" dirty="0"/>
              <a:t>Four of the six NN apps are memory-bandwidth limited on the TPU; </a:t>
            </a:r>
            <a:endParaRPr lang="en-US" dirty="0" smtClean="0"/>
          </a:p>
          <a:p>
            <a:pPr lvl="1"/>
            <a:r>
              <a:rPr lang="en-US" dirty="0" smtClean="0"/>
              <a:t>if </a:t>
            </a:r>
            <a:r>
              <a:rPr lang="en-US" dirty="0"/>
              <a:t>the TPU were revised to have the same memory system as the K80 GPU, it would be about 30X - 50X faster than the GPU and CPU</a:t>
            </a:r>
            <a:r>
              <a:rPr lang="en-US" dirty="0" smtClean="0"/>
              <a:t>.</a:t>
            </a:r>
          </a:p>
          <a:p>
            <a:endParaRPr lang="en-US" dirty="0"/>
          </a:p>
          <a:p>
            <a:r>
              <a:rPr lang="en-US" dirty="0"/>
              <a:t>The performance/Watt of the TPU is 30X - 80X that of contemporary products; </a:t>
            </a:r>
            <a:endParaRPr lang="en-US" dirty="0" smtClean="0"/>
          </a:p>
          <a:p>
            <a:pPr lvl="1"/>
            <a:r>
              <a:rPr lang="en-US" dirty="0" smtClean="0"/>
              <a:t>the </a:t>
            </a:r>
            <a:r>
              <a:rPr lang="en-US" dirty="0"/>
              <a:t>revised TPU with K80 memory would be 70X - 200X better.</a:t>
            </a:r>
          </a:p>
          <a:p>
            <a:endParaRPr lang="en-US" dirty="0" smtClean="0"/>
          </a:p>
          <a:p>
            <a:r>
              <a:rPr lang="en-US" dirty="0" smtClean="0"/>
              <a:t>While </a:t>
            </a:r>
            <a:r>
              <a:rPr lang="en-US" dirty="0"/>
              <a:t>most architects have been accelerating CNNs, they represent just 5% of our datacenter workload.</a:t>
            </a:r>
          </a:p>
          <a:p>
            <a:endParaRPr lang="en-US" dirty="0"/>
          </a:p>
        </p:txBody>
      </p:sp>
    </p:spTree>
    <p:extLst>
      <p:ext uri="{BB962C8B-B14F-4D97-AF65-F5344CB8AC3E}">
        <p14:creationId xmlns:p14="http://schemas.microsoft.com/office/powerpoint/2010/main" val="1573526902"/>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8121</TotalTime>
  <Words>942</Words>
  <Application>Microsoft Office PowerPoint</Application>
  <PresentationFormat>On-screen Show (4:3)</PresentationFormat>
  <Paragraphs>129</Paragraphs>
  <Slides>32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Calibri</vt:lpstr>
      <vt:lpstr>Wingdings</vt:lpstr>
      <vt:lpstr>Default Design</vt:lpstr>
      <vt:lpstr>Tensor Processing Unit ISCA 2017</vt:lpstr>
      <vt:lpstr>Motivation</vt:lpstr>
      <vt:lpstr>Goals</vt:lpstr>
      <vt:lpstr>This Paper</vt:lpstr>
      <vt:lpstr>Quantization &amp; Datatypes</vt:lpstr>
      <vt:lpstr>Target NNs</vt:lpstr>
      <vt:lpstr>Models</vt:lpstr>
      <vt:lpstr>Main Take-aways</vt:lpstr>
      <vt:lpstr>Main Take-aways #2</vt:lpstr>
      <vt:lpstr>TPU Architecture</vt:lpstr>
      <vt:lpstr>TPU Architecture</vt:lpstr>
      <vt:lpstr>TPU Architecture</vt:lpstr>
      <vt:lpstr>TPU Architecture</vt:lpstr>
      <vt:lpstr>Why 4K vectors in the Accumulators</vt:lpstr>
      <vt:lpstr>TPU Architecture</vt:lpstr>
      <vt:lpstr>MMU contd.</vt:lpstr>
      <vt:lpstr>Loading Weights</vt:lpstr>
      <vt:lpstr>Activations/Intermediate Results</vt:lpstr>
      <vt:lpstr>Other Layers</vt:lpstr>
      <vt:lpstr>Layout</vt:lpstr>
      <vt:lpstr>CISC Instructions</vt:lpstr>
      <vt:lpstr>Instructions Contd.</vt:lpstr>
      <vt:lpstr>Design Philosophy</vt:lpstr>
      <vt:lpstr>Systolic Array Approach</vt:lpstr>
      <vt:lpstr>Hardware Being Compared</vt:lpstr>
      <vt:lpstr>Roofline Model</vt:lpstr>
      <vt:lpstr>What’s going on with CNN1?</vt:lpstr>
      <vt:lpstr>CPU plot</vt:lpstr>
      <vt:lpstr>GPU Plot</vt:lpstr>
      <vt:lpstr>Combined Roofline Plots</vt:lpstr>
      <vt:lpstr>Performance/Watt</vt:lpstr>
      <vt:lpstr>Scaling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bongo</dc:creator>
  <cp:lastModifiedBy>Andreas Moshovos</cp:lastModifiedBy>
  <cp:revision>354</cp:revision>
  <cp:lastPrinted>1601-01-01T00:00:00Z</cp:lastPrinted>
  <dcterms:created xsi:type="dcterms:W3CDTF">1601-01-01T00:00:00Z</dcterms:created>
  <dcterms:modified xsi:type="dcterms:W3CDTF">2018-03-20T02:03:40Z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