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1"/>
  </p:notesMasterIdLst>
  <p:sldIdLst>
    <p:sldId id="256" r:id="rId3"/>
    <p:sldId id="266" r:id="rId4"/>
    <p:sldId id="267" r:id="rId5"/>
    <p:sldId id="268" r:id="rId6"/>
    <p:sldId id="269" r:id="rId7"/>
    <p:sldId id="257" r:id="rId8"/>
    <p:sldId id="264" r:id="rId9"/>
    <p:sldId id="258" r:id="rId10"/>
    <p:sldId id="259" r:id="rId11"/>
    <p:sldId id="260" r:id="rId12"/>
    <p:sldId id="261" r:id="rId13"/>
    <p:sldId id="262" r:id="rId14"/>
    <p:sldId id="265" r:id="rId15"/>
    <p:sldId id="263" r:id="rId16"/>
    <p:sldId id="271" r:id="rId17"/>
    <p:sldId id="272" r:id="rId18"/>
    <p:sldId id="273" r:id="rId19"/>
    <p:sldId id="270" r:id="rId20"/>
    <p:sldId id="279" r:id="rId21"/>
    <p:sldId id="275" r:id="rId22"/>
    <p:sldId id="274" r:id="rId23"/>
    <p:sldId id="276" r:id="rId24"/>
    <p:sldId id="277" r:id="rId25"/>
    <p:sldId id="278" r:id="rId26"/>
    <p:sldId id="282" r:id="rId27"/>
    <p:sldId id="280" r:id="rId28"/>
    <p:sldId id="283" r:id="rId29"/>
    <p:sldId id="281" r:id="rId30"/>
    <p:sldId id="285" r:id="rId31"/>
    <p:sldId id="305" r:id="rId32"/>
    <p:sldId id="306" r:id="rId33"/>
    <p:sldId id="307" r:id="rId34"/>
    <p:sldId id="308" r:id="rId35"/>
    <p:sldId id="309" r:id="rId36"/>
    <p:sldId id="310" r:id="rId37"/>
    <p:sldId id="319" r:id="rId38"/>
    <p:sldId id="320" r:id="rId39"/>
    <p:sldId id="321" r:id="rId40"/>
    <p:sldId id="329" r:id="rId41"/>
    <p:sldId id="331" r:id="rId42"/>
    <p:sldId id="324" r:id="rId43"/>
    <p:sldId id="334" r:id="rId44"/>
    <p:sldId id="330" r:id="rId45"/>
    <p:sldId id="327" r:id="rId46"/>
    <p:sldId id="316" r:id="rId47"/>
    <p:sldId id="318" r:id="rId48"/>
    <p:sldId id="335" r:id="rId49"/>
    <p:sldId id="284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37" autoAdjust="0"/>
  </p:normalViewPr>
  <p:slideViewPr>
    <p:cSldViewPr>
      <p:cViewPr varScale="1">
        <p:scale>
          <a:sx n="105" d="100"/>
          <a:sy n="105" d="100"/>
        </p:scale>
        <p:origin x="29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qureshi4:Desktop:CEASER-Zombie:sl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210629921259796E-2"/>
          <c:y val="0.182497905846876"/>
          <c:w val="0.88543110236220501"/>
          <c:h val="0.756225498408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CEASE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val>
            <c:numRef>
              <c:f>Sheet1!$A$2:$A$4</c:f>
              <c:numCache>
                <c:formatCode>General</c:formatCode>
                <c:ptCount val="3"/>
                <c:pt idx="0">
                  <c:v>99.683999999999997</c:v>
                </c:pt>
                <c:pt idx="1">
                  <c:v>99.197999999999993</c:v>
                </c:pt>
                <c:pt idx="2">
                  <c:v>99.320999999999998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6-4213-9A87-E0A8ACC3F6D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CEASER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99.263000000000005</c:v>
                </c:pt>
                <c:pt idx="1">
                  <c:v>98.784000000000006</c:v>
                </c:pt>
                <c:pt idx="2">
                  <c:v>98.905000000000001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6-4213-9A87-E0A8ACC3F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024120"/>
        <c:axId val="-2070574584"/>
      </c:barChart>
      <c:catAx>
        <c:axId val="-212602412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70574584"/>
        <c:crosses val="autoZero"/>
        <c:auto val="1"/>
        <c:lblAlgn val="ctr"/>
        <c:lblOffset val="100"/>
        <c:noMultiLvlLbl val="0"/>
      </c:catAx>
      <c:valAx>
        <c:axId val="-2070574584"/>
        <c:scaling>
          <c:orientation val="minMax"/>
          <c:max val="100"/>
          <c:min val="9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26024120"/>
        <c:crosses val="autoZero"/>
        <c:crossBetween val="between"/>
        <c:majorUnit val="1"/>
      </c:valAx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ayout>
        <c:manualLayout>
          <c:xMode val="edge"/>
          <c:yMode val="edge"/>
          <c:x val="0.30323868368465001"/>
          <c:y val="4.24593734293851E-3"/>
          <c:w val="0.53606802274715604"/>
          <c:h val="0.1859529017206180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90620-9C57-4E02-94D0-FA35BF999ADF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8F742-6463-44AC-8CF9-F59E5566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801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Make this animated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</a:t>
            </a:r>
            <a:r>
              <a:rPr lang="en-US" baseline="0" dirty="0"/>
              <a:t> 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1% (POWER, ENERGY, PERFORAMNCE, MISSRATE)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</a:t>
            </a:r>
            <a:r>
              <a:rPr lang="en-US" baseline="0" dirty="0"/>
              <a:t> </a:t>
            </a:r>
            <a:r>
              <a:rPr lang="en-US" baseline="0"/>
              <a:t>More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TAGS are also of ELA</a:t>
            </a:r>
          </a:p>
          <a:p>
            <a:r>
              <a:rPr lang="en-US" dirty="0"/>
              <a:t>Say that none</a:t>
            </a:r>
            <a:r>
              <a:rPr lang="en-US" baseline="0" dirty="0"/>
              <a:t> of the operations change</a:t>
            </a:r>
          </a:p>
          <a:p>
            <a:r>
              <a:rPr lang="en-US" baseline="0" dirty="0"/>
              <a:t>Before </a:t>
            </a:r>
            <a:r>
              <a:rPr lang="en-US" baseline="0" dirty="0" err="1"/>
              <a:t>writeback</a:t>
            </a:r>
            <a:r>
              <a:rPr lang="en-US" baseline="0" dirty="0"/>
              <a:t>, motivate why decryption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D5D66-CBA6-4F4D-B0C9-C75908725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59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C25CB-6FFC-4993-8F15-AB96CBDEF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72279-9BEA-41E1-AF8E-B23A37D79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811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811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89FBF-0F96-48E4-9B6B-F6951DA0E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09A223AE-A17C-4CB0-8634-8819F547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88E8FB6F-9AA1-430D-A8FC-8550C1F78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8263"/>
            <a:ext cx="6858000" cy="1817226"/>
          </a:xfrm>
          <a:ln>
            <a:noFill/>
          </a:ln>
        </p:spPr>
        <p:txBody>
          <a:bodyPr anchor="b"/>
          <a:lstStyle>
            <a:lvl1pPr algn="ctr">
              <a:defRPr sz="45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89522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Helvetica" charset="0"/>
                <a:ea typeface="Helvetica" charset="0"/>
                <a:cs typeface="Helvetic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2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575"/>
            <a:ext cx="9144000" cy="1069081"/>
          </a:xfrm>
          <a:prstGeom prst="rect">
            <a:avLst/>
          </a:prstGeom>
          <a:solidFill>
            <a:srgbClr val="AFCCE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7815"/>
            <a:ext cx="7886700" cy="711321"/>
          </a:xfrm>
          <a:ln>
            <a:noFill/>
          </a:ln>
        </p:spPr>
        <p:txBody>
          <a:bodyPr>
            <a:normAutofit/>
          </a:bodyPr>
          <a:lstStyle>
            <a:lvl1pPr>
              <a:defRPr sz="33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445"/>
            <a:ext cx="7886700" cy="4677519"/>
          </a:xfrm>
        </p:spPr>
        <p:txBody>
          <a:bodyPr>
            <a:normAutofit/>
          </a:bodyPr>
          <a:lstStyle>
            <a:lvl1pPr>
              <a:defRPr sz="27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4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1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8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8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4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80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578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15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76CB8-84D8-4DD7-A7E1-21C1E6EE5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24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1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379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1BE64-2247-4048-8111-A470FC4B3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3EF45-B9D7-4A98-9514-751A0FF1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99E10-D91D-40F2-8681-B04A2D4C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40379-7789-4A71-8770-61A748704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5FF10-E700-459F-AF0C-692ABEADB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89DC-16E9-415B-83E4-4A68073F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E1ABC-DBA0-41D2-9CE9-CAC01E6F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6038"/>
            <a:ext cx="8458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DC91A9-30C0-4B03-9904-6ACDC4C084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C529-085D-A54B-A11B-EB958B0F1EA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7B92-6026-4044-B980-9B388F763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CUDA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6868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Advanced Computer Architecture</a:t>
            </a: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Andreas </a:t>
            </a:r>
            <a:r>
              <a:rPr lang="en-US" sz="2000" dirty="0" err="1"/>
              <a:t>Moshovos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Winter 2019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Out-of-Order Execution</a:t>
            </a:r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2" y="2162175"/>
            <a:ext cx="72294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Execution Units – Scalar, SIMD, FP and AVX (vector)</a:t>
            </a:r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25" y="2466975"/>
            <a:ext cx="49339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Access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61436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3942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 load to use latency is 4 cycles</a:t>
            </a:r>
          </a:p>
          <a:p>
            <a:r>
              <a:rPr lang="en-US" dirty="0"/>
              <a:t>Banked to support multiple accesses</a:t>
            </a:r>
          </a:p>
          <a:p>
            <a:r>
              <a:rPr lang="en-US" dirty="0"/>
              <a:t>	Poor man’s </a:t>
            </a:r>
            <a:r>
              <a:rPr lang="en-US" dirty="0" err="1"/>
              <a:t>multiporting</a:t>
            </a:r>
            <a:r>
              <a:rPr lang="en-US" dirty="0"/>
              <a:t>?</a:t>
            </a:r>
          </a:p>
          <a:p>
            <a:r>
              <a:rPr lang="en-US" dirty="0"/>
              <a:t>L2 load to use latency is 12 cycles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 and ring 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CPUs, GPU and system agent</a:t>
            </a:r>
          </a:p>
          <a:p>
            <a:pPr lvl="1"/>
            <a:r>
              <a:rPr lang="en-US" dirty="0"/>
              <a:t>Communicate via a ring</a:t>
            </a:r>
          </a:p>
          <a:p>
            <a:r>
              <a:rPr lang="en-US" dirty="0"/>
              <a:t>Each CPU has an 2MB 8-way SA L3 slice</a:t>
            </a:r>
          </a:p>
          <a:p>
            <a:r>
              <a:rPr lang="en-US" dirty="0"/>
              <a:t>Static hash of addresses to slices</a:t>
            </a:r>
          </a:p>
          <a:p>
            <a:r>
              <a:rPr lang="en-US" dirty="0"/>
              <a:t>Latency varies: which core to which slice</a:t>
            </a:r>
          </a:p>
          <a:p>
            <a:pPr lvl="1"/>
            <a:r>
              <a:rPr lang="en-US" dirty="0"/>
              <a:t>26-31 cycles</a:t>
            </a:r>
          </a:p>
          <a:p>
            <a:r>
              <a:rPr lang="en-US" dirty="0"/>
              <a:t>Max bandwidth: 435.2GB/s at 3.4Ghz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Core Architecture</a:t>
            </a:r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360" y="381000"/>
            <a:ext cx="418927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D0301-7A8E-462C-B221-8EC1DD39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000" dirty="0"/>
              <a:t>Meltdown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E3A79A-BBA6-4451-A6E5-51331454F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04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5F11-0F2F-44EF-812C-98735039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EB3FB-3DD6-41FB-B5C0-8AFA08647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vs. kernel space isolation</a:t>
            </a:r>
          </a:p>
          <a:p>
            <a:pPr lvl="1"/>
            <a:r>
              <a:rPr lang="en-US" dirty="0"/>
              <a:t>Privilege bit</a:t>
            </a:r>
          </a:p>
          <a:p>
            <a:r>
              <a:rPr lang="en-US" dirty="0"/>
              <a:t>Kernel space mapped onto user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9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B11F-626A-4CF9-9A99-3BA19052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5F03-420F-4FE7-9D94-2566B106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 speculative execution </a:t>
            </a:r>
          </a:p>
          <a:p>
            <a:pPr lvl="1"/>
            <a:r>
              <a:rPr lang="en-US" dirty="0"/>
              <a:t>To temporarily load protected data into a register</a:t>
            </a:r>
          </a:p>
          <a:p>
            <a:pPr lvl="1"/>
            <a:r>
              <a:rPr lang="en-US" dirty="0"/>
              <a:t>Use value to cause micro-architectural state change which persists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75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1EE8-FFB8-4CD2-BE9B-8143242D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Attack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AF94AB-6B73-413B-B29A-C378E6934B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3340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75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FCAC-77A3-477E-AE5E-3226C92B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Scenarios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0B95A0-49B8-4045-BB8D-2E85257892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0104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92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5999-FDE4-40F5-81DD-4A4DCEE1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16963-CE20-4A1F-A86D-B69DB366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Should you take the course?</a:t>
            </a:r>
          </a:p>
          <a:p>
            <a:pPr lvl="1"/>
            <a:r>
              <a:rPr lang="en-US" dirty="0"/>
              <a:t>What should you know</a:t>
            </a:r>
          </a:p>
          <a:p>
            <a:pPr lvl="1"/>
            <a:r>
              <a:rPr lang="en-US" dirty="0"/>
              <a:t>What is expected of you</a:t>
            </a:r>
          </a:p>
          <a:p>
            <a:pPr lvl="1"/>
            <a:r>
              <a:rPr lang="en-US" dirty="0"/>
              <a:t>What you will get out of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98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EBB0-1D75-4E6B-A63D-4254842F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whether an address is cached?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6CC233-60F9-4C2F-871F-AC3F40912E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0010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612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FE10-AFD7-4F8C-AC8A-4E16B0A6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Flush+Reload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E8034-EDAB-4BF4-A78E-978F4F99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Clflush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Flush any cache line that contains a specific address</a:t>
            </a:r>
          </a:p>
          <a:p>
            <a:r>
              <a:rPr lang="en-US" dirty="0"/>
              <a:t>Works for shared addresses</a:t>
            </a:r>
          </a:p>
          <a:p>
            <a:pPr lvl="1"/>
            <a:r>
              <a:rPr lang="en-US" dirty="0"/>
              <a:t>Think code that is shared among two processes</a:t>
            </a:r>
          </a:p>
          <a:p>
            <a:pPr lvl="1"/>
            <a:endParaRPr lang="en-US" dirty="0"/>
          </a:p>
          <a:p>
            <a:r>
              <a:rPr lang="en-US" dirty="0"/>
              <a:t>Paper shows how to use that to read the secret key by detecting the order in which </a:t>
            </a:r>
            <a:r>
              <a:rPr lang="en-US" b="1" dirty="0"/>
              <a:t>code </a:t>
            </a:r>
            <a:r>
              <a:rPr lang="en-US" dirty="0"/>
              <a:t>functions are called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39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6DBB-193A-48AF-B4B5-F3122C3C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Meltdown skeleton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217619-E680-4F3D-A1F7-5AE6AE4A36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4864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15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E5CB-80B2-47DF-9905-AB07BE07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7CFA-039B-4179-93E7-69E0F697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divide by zero or access illegal address</a:t>
            </a:r>
          </a:p>
          <a:p>
            <a:r>
              <a:rPr lang="en-US" dirty="0"/>
              <a:t>Suppression vs. Handling</a:t>
            </a:r>
          </a:p>
          <a:p>
            <a:endParaRPr lang="en-US" dirty="0"/>
          </a:p>
          <a:p>
            <a:r>
              <a:rPr lang="en-US" dirty="0"/>
              <a:t>Handling: </a:t>
            </a:r>
          </a:p>
          <a:p>
            <a:pPr lvl="1"/>
            <a:r>
              <a:rPr lang="en-US" dirty="0"/>
              <a:t>fork prior to exception</a:t>
            </a:r>
          </a:p>
          <a:p>
            <a:r>
              <a:rPr lang="en-US" dirty="0"/>
              <a:t>Suppression:</a:t>
            </a:r>
          </a:p>
          <a:p>
            <a:pPr lvl="1"/>
            <a:r>
              <a:rPr lang="en-US" dirty="0"/>
              <a:t>Use Transactional Memory handling</a:t>
            </a:r>
          </a:p>
          <a:p>
            <a:pPr lvl="1"/>
            <a:endParaRPr lang="en-US" dirty="0"/>
          </a:p>
          <a:p>
            <a:r>
              <a:rPr lang="en-US" dirty="0"/>
              <a:t>Branch prediction exploitation (</a:t>
            </a:r>
            <a:r>
              <a:rPr lang="en-US" dirty="0" err="1"/>
              <a:t>Spectre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711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7E34-9D2D-47DD-9B05-382AE175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8B60-36BC-4CCB-A5AF-AD1E65CD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4191000"/>
          </a:xfrm>
        </p:spPr>
        <p:txBody>
          <a:bodyPr/>
          <a:lstStyle/>
          <a:p>
            <a:r>
              <a:rPr lang="en-US" sz="2000" dirty="0"/>
              <a:t>Line 4: attempt to read the secret address [</a:t>
            </a:r>
            <a:r>
              <a:rPr lang="en-US" sz="2000" dirty="0" err="1"/>
              <a:t>rcx</a:t>
            </a:r>
            <a:r>
              <a:rPr lang="en-US" sz="2000" dirty="0"/>
              <a:t>] into register al</a:t>
            </a:r>
          </a:p>
          <a:p>
            <a:r>
              <a:rPr lang="en-US" sz="2000" dirty="0"/>
              <a:t>this will raise a protection exception but the CPU will still do it as part of speculative execution the exception will be handled when the mov tries to RETIRE (Commit)</a:t>
            </a:r>
          </a:p>
          <a:p>
            <a:r>
              <a:rPr lang="en-US" sz="2000" dirty="0"/>
              <a:t>SHL by 12 multiplies the AL values by 4K the page size</a:t>
            </a:r>
          </a:p>
          <a:p>
            <a:r>
              <a:rPr lang="en-US" sz="2000" dirty="0"/>
              <a:t>The mov RBX will try to read a page at a distance based on the AL value.</a:t>
            </a:r>
          </a:p>
          <a:p>
            <a:r>
              <a:rPr lang="en-US" sz="2000" dirty="0"/>
              <a:t>This is a race, may or may not happen.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Step 2: the attacker times accesses to all 256 pages.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F1FB1-0EB7-4EEC-B039-169A9056D4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4102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553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D0301-7A8E-462C-B221-8EC1DD39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000" dirty="0" err="1"/>
              <a:t>Spectre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E3A79A-BBA6-4451-A6E5-51331454F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6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BD16-F0AC-41B6-9FAE-15E42303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467F-9412-4783-B818-F1FB16FFB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7EB0F-61CC-4091-82AF-8D0C2A3554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248400" cy="180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691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D0301-7A8E-462C-B221-8EC1DD39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000" dirty="0"/>
              <a:t>CEASER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E3A79A-BBA6-4451-A6E5-51331454F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65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ED918-5E05-44FE-BAC6-CB75FB58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D4CC-EF4C-478B-8CE9-04B2C25F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LLC is shared</a:t>
            </a:r>
          </a:p>
          <a:p>
            <a:r>
              <a:rPr lang="en-US" dirty="0"/>
              <a:t>LLC contains micro-architectural state</a:t>
            </a:r>
          </a:p>
          <a:p>
            <a:r>
              <a:rPr lang="en-US" dirty="0"/>
              <a:t>Using side-channel attacks a process can read values from another process through this side-channel</a:t>
            </a:r>
          </a:p>
          <a:p>
            <a:endParaRPr lang="en-US" dirty="0"/>
          </a:p>
          <a:p>
            <a:r>
              <a:rPr lang="en-US" dirty="0"/>
              <a:t>TO do so the attacker needs to know how addresses are mapped onto the LLC</a:t>
            </a:r>
          </a:p>
          <a:p>
            <a:endParaRPr lang="en-US" dirty="0"/>
          </a:p>
          <a:p>
            <a:r>
              <a:rPr lang="en-US" dirty="0"/>
              <a:t>CEASER: per process mapping which changes frequently</a:t>
            </a:r>
          </a:p>
        </p:txBody>
      </p:sp>
    </p:spTree>
    <p:extLst>
      <p:ext uri="{BB962C8B-B14F-4D97-AF65-F5344CB8AC3E}">
        <p14:creationId xmlns:p14="http://schemas.microsoft.com/office/powerpoint/2010/main" val="223805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35" y="1178447"/>
            <a:ext cx="8459048" cy="13629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00"/>
                </a:solidFill>
              </a:rPr>
              <a:t>CEASER: Mitigating Conflict-Based Attacks via Encrypted-Address and Remapping</a:t>
            </a:r>
            <a:endParaRPr lang="en-US" sz="3000" b="0" dirty="0"/>
          </a:p>
        </p:txBody>
      </p:sp>
      <p:sp>
        <p:nvSpPr>
          <p:cNvPr id="4" name="AutoShape 2" descr="mage result for georgia buzz logo"/>
          <p:cNvSpPr>
            <a:spLocks noChangeAspect="1" noChangeArrowheads="1"/>
          </p:cNvSpPr>
          <p:nvPr/>
        </p:nvSpPr>
        <p:spPr bwMode="auto">
          <a:xfrm>
            <a:off x="0" y="857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012" y="3927526"/>
            <a:ext cx="413333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25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Moinuddin Qureshi</a:t>
            </a:r>
            <a:endParaRPr lang="en-US" sz="2250" b="1" baseline="300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6934" y="3226060"/>
            <a:ext cx="2488548" cy="39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ts val="261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MICRO-2018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684" y="4599532"/>
            <a:ext cx="1462633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01D9-6826-4C28-A8F3-23FCE7C0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you take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E6F82-6727-4A79-A94D-2D18B8DE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you know?</a:t>
            </a:r>
          </a:p>
          <a:p>
            <a:endParaRPr lang="en-US" dirty="0"/>
          </a:p>
          <a:p>
            <a:r>
              <a:rPr lang="en-US" dirty="0"/>
              <a:t>I’ll let you decide on your own</a:t>
            </a:r>
          </a:p>
          <a:p>
            <a:endParaRPr lang="en-US" dirty="0"/>
          </a:p>
          <a:p>
            <a:r>
              <a:rPr lang="en-US" dirty="0"/>
              <a:t>To help you:</a:t>
            </a:r>
          </a:p>
          <a:p>
            <a:endParaRPr lang="en-US" dirty="0"/>
          </a:p>
          <a:p>
            <a:r>
              <a:rPr lang="en-US" dirty="0"/>
              <a:t>Overview modern processor design</a:t>
            </a:r>
          </a:p>
          <a:p>
            <a:pPr lvl="1"/>
            <a:r>
              <a:rPr lang="en-US" dirty="0"/>
              <a:t>Through reviewing modern security attacks</a:t>
            </a:r>
          </a:p>
          <a:p>
            <a:r>
              <a:rPr lang="en-US" dirty="0"/>
              <a:t>And to make it worthwhile for everyone</a:t>
            </a:r>
          </a:p>
          <a:p>
            <a:pPr lvl="1"/>
            <a:r>
              <a:rPr lang="en-US" dirty="0"/>
              <a:t>Through reviewing a recent excellent work on mitigating them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20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Resource Sharing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5564" y="2858334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8091" y="2857500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5564" y="3173147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58091" y="3172312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35564" y="3487959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8091" y="3487125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35564" y="3802215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58091" y="3801381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7393" y="4157959"/>
            <a:ext cx="4213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LLC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965372" y="4429326"/>
            <a:ext cx="851834" cy="745851"/>
          </a:xfrm>
          <a:prstGeom prst="round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CORE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" name="Straight Connector 28"/>
          <p:cNvCxnSpPr>
            <a:stCxn id="28" idx="0"/>
          </p:cNvCxnSpPr>
          <p:nvPr/>
        </p:nvCxnSpPr>
        <p:spPr>
          <a:xfrm flipV="1">
            <a:off x="3391289" y="3373656"/>
            <a:ext cx="0" cy="1055670"/>
          </a:xfrm>
          <a:prstGeom prst="line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91289" y="3373656"/>
            <a:ext cx="744275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306137" y="4429326"/>
            <a:ext cx="851834" cy="745851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CORE</a:t>
            </a:r>
          </a:p>
        </p:txBody>
      </p:sp>
      <p:cxnSp>
        <p:nvCxnSpPr>
          <p:cNvPr id="32" name="Straight Connector 31"/>
          <p:cNvCxnSpPr>
            <a:stCxn id="31" idx="0"/>
          </p:cNvCxnSpPr>
          <p:nvPr/>
        </p:nvCxnSpPr>
        <p:spPr>
          <a:xfrm flipV="1">
            <a:off x="5732054" y="3373656"/>
            <a:ext cx="0" cy="105567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980617" y="3377176"/>
            <a:ext cx="744275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58091" y="3167658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862" y="1916530"/>
            <a:ext cx="69149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latin typeface="Calibri"/>
              </a:rPr>
              <a:t>Modern systems share LLC for improving resource utilization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2342" y="5378996"/>
            <a:ext cx="7886700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Sharing the LLC allows system to dynamically allocate LLC capacity</a:t>
            </a:r>
          </a:p>
        </p:txBody>
      </p:sp>
    </p:spTree>
    <p:extLst>
      <p:ext uri="{BB962C8B-B14F-4D97-AF65-F5344CB8AC3E}">
        <p14:creationId xmlns:p14="http://schemas.microsoft.com/office/powerpoint/2010/main" val="3106932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Conflict-Based Cache Attacks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5564" y="2858334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8091" y="2857500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5564" y="3173147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58091" y="3172312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35564" y="3487959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8091" y="3487125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35564" y="3802215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58091" y="3801381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7393" y="4157959"/>
            <a:ext cx="4213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LLC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965372" y="4429326"/>
            <a:ext cx="851834" cy="745851"/>
          </a:xfrm>
          <a:prstGeom prst="round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CORE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(Spy)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9" name="Straight Connector 28"/>
          <p:cNvCxnSpPr>
            <a:stCxn id="28" idx="0"/>
          </p:cNvCxnSpPr>
          <p:nvPr/>
        </p:nvCxnSpPr>
        <p:spPr>
          <a:xfrm flipV="1">
            <a:off x="3391289" y="3373656"/>
            <a:ext cx="0" cy="1055670"/>
          </a:xfrm>
          <a:prstGeom prst="line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91289" y="3373656"/>
            <a:ext cx="744275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306137" y="4429326"/>
            <a:ext cx="851834" cy="745851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CORE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(Victim)</a:t>
            </a:r>
          </a:p>
        </p:txBody>
      </p:sp>
      <p:cxnSp>
        <p:nvCxnSpPr>
          <p:cNvPr id="32" name="Straight Connector 31"/>
          <p:cNvCxnSpPr>
            <a:stCxn id="31" idx="0"/>
          </p:cNvCxnSpPr>
          <p:nvPr/>
        </p:nvCxnSpPr>
        <p:spPr>
          <a:xfrm flipV="1">
            <a:off x="5732054" y="3373656"/>
            <a:ext cx="0" cy="105567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980617" y="3377176"/>
            <a:ext cx="744275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558091" y="3180030"/>
            <a:ext cx="422527" cy="30793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35099" y="3172704"/>
            <a:ext cx="422527" cy="30793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65392" y="3171159"/>
            <a:ext cx="422527" cy="30793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62024" y="3167790"/>
            <a:ext cx="422527" cy="307930"/>
          </a:xfrm>
          <a:prstGeom prst="rect">
            <a:avLst/>
          </a:prstGeom>
          <a:solidFill>
            <a:srgbClr val="00009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V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863" y="1949941"/>
            <a:ext cx="84977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latin typeface="Calibri"/>
              </a:rPr>
              <a:t>Co-running spy can infer access pattern of victim by causing cache conflicts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2342" y="5378996"/>
            <a:ext cx="7886700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Conflicts leak access pattern, used to infer secret [AES </a:t>
            </a:r>
            <a:r>
              <a:rPr lang="mr-IN" sz="2100" b="1" dirty="0">
                <a:solidFill>
                  <a:prstClr val="white"/>
                </a:solidFill>
                <a:latin typeface="Calibri"/>
                <a:cs typeface="Mangal" panose="02040503050203030202" pitchFamily="18" charset="0"/>
              </a:rPr>
              <a:t>–</a:t>
            </a:r>
            <a:r>
              <a:rPr lang="en-US" sz="2100" b="1" dirty="0">
                <a:solidFill>
                  <a:prstClr val="white"/>
                </a:solidFill>
                <a:latin typeface="Calibri"/>
              </a:rPr>
              <a:t> Bernstein’05]</a:t>
            </a:r>
          </a:p>
        </p:txBody>
      </p:sp>
      <p:sp>
        <p:nvSpPr>
          <p:cNvPr id="34" name="Cloud 33"/>
          <p:cNvSpPr/>
          <p:nvPr/>
        </p:nvSpPr>
        <p:spPr>
          <a:xfrm>
            <a:off x="1885950" y="3315026"/>
            <a:ext cx="1361765" cy="610991"/>
          </a:xfrm>
          <a:prstGeom prst="clou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Miss for B</a:t>
            </a:r>
          </a:p>
        </p:txBody>
      </p:sp>
      <p:sp>
        <p:nvSpPr>
          <p:cNvPr id="35" name="Cloud 34"/>
          <p:cNvSpPr/>
          <p:nvPr/>
        </p:nvSpPr>
        <p:spPr>
          <a:xfrm>
            <a:off x="1345955" y="4001704"/>
            <a:ext cx="1619417" cy="610991"/>
          </a:xfrm>
          <a:prstGeom prst="clou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Victim Accessed Set</a:t>
            </a:r>
          </a:p>
        </p:txBody>
      </p:sp>
    </p:spTree>
    <p:extLst>
      <p:ext uri="{BB962C8B-B14F-4D97-AF65-F5344CB8AC3E}">
        <p14:creationId xmlns:p14="http://schemas.microsoft.com/office/powerpoint/2010/main" val="13959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Solutions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184510" y="1806138"/>
            <a:ext cx="2600325" cy="61667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b="1" dirty="0">
                <a:solidFill>
                  <a:prstClr val="white"/>
                </a:solidFill>
                <a:latin typeface="Calibri"/>
              </a:rPr>
              <a:t>Way Partitioning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1922126" y="3124125"/>
            <a:ext cx="845054" cy="1252646"/>
            <a:chOff x="2434899" y="2262925"/>
            <a:chExt cx="1126738" cy="1670194"/>
          </a:xfrm>
        </p:grpSpPr>
        <p:sp>
          <p:nvSpPr>
            <p:cNvPr id="139" name="Rectangle 138"/>
            <p:cNvSpPr/>
            <p:nvPr/>
          </p:nvSpPr>
          <p:spPr>
            <a:xfrm>
              <a:off x="2434899" y="2264038"/>
              <a:ext cx="563369" cy="410573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998268" y="2262925"/>
              <a:ext cx="563369" cy="41057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34899" y="2683788"/>
              <a:ext cx="563369" cy="410573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998268" y="2682675"/>
              <a:ext cx="563369" cy="41057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434899" y="3103538"/>
              <a:ext cx="563369" cy="410573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998268" y="3102425"/>
              <a:ext cx="563369" cy="41057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434899" y="3522546"/>
              <a:ext cx="563369" cy="410573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998268" y="3521433"/>
              <a:ext cx="563369" cy="410573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72416" y="3108617"/>
            <a:ext cx="2458185" cy="1330549"/>
            <a:chOff x="7296553" y="3001823"/>
            <a:chExt cx="3277580" cy="1774065"/>
          </a:xfrm>
        </p:grpSpPr>
        <p:grpSp>
          <p:nvGrpSpPr>
            <p:cNvPr id="169" name="Group 168"/>
            <p:cNvGrpSpPr/>
            <p:nvPr/>
          </p:nvGrpSpPr>
          <p:grpSpPr>
            <a:xfrm>
              <a:off x="9447395" y="3001823"/>
              <a:ext cx="1126738" cy="1670194"/>
              <a:chOff x="2434899" y="2262925"/>
              <a:chExt cx="1126738" cy="1670194"/>
            </a:xfrm>
            <a:solidFill>
              <a:srgbClr val="008000"/>
            </a:solidFill>
          </p:grpSpPr>
          <p:sp>
            <p:nvSpPr>
              <p:cNvPr id="170" name="Rectangle 169"/>
              <p:cNvSpPr/>
              <p:nvPr/>
            </p:nvSpPr>
            <p:spPr>
              <a:xfrm>
                <a:off x="2434899" y="226403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998268" y="226292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434899" y="268378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998268" y="268267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434899" y="310353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998268" y="310242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434899" y="3522546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998268" y="3521433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0" name="Rectangle 179"/>
            <p:cNvSpPr/>
            <p:nvPr/>
          </p:nvSpPr>
          <p:spPr>
            <a:xfrm>
              <a:off x="7942948" y="3545069"/>
              <a:ext cx="207511" cy="216743"/>
            </a:xfrm>
            <a:prstGeom prst="rect">
              <a:avLst/>
            </a:prstGeom>
            <a:solidFill>
              <a:srgbClr val="F37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150459" y="3545069"/>
              <a:ext cx="207511" cy="216743"/>
            </a:xfrm>
            <a:prstGeom prst="rect">
              <a:avLst/>
            </a:prstGeom>
            <a:solidFill>
              <a:srgbClr val="F37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942948" y="3748076"/>
              <a:ext cx="207511" cy="216743"/>
            </a:xfrm>
            <a:prstGeom prst="rect">
              <a:avLst/>
            </a:prstGeom>
            <a:solidFill>
              <a:srgbClr val="F37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8150459" y="3748076"/>
              <a:ext cx="207511" cy="216743"/>
            </a:xfrm>
            <a:prstGeom prst="rect">
              <a:avLst/>
            </a:prstGeom>
            <a:solidFill>
              <a:srgbClr val="F37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4" name="Curved Connector 183"/>
            <p:cNvCxnSpPr>
              <a:stCxn id="181" idx="0"/>
            </p:cNvCxnSpPr>
            <p:nvPr/>
          </p:nvCxnSpPr>
          <p:spPr>
            <a:xfrm rot="16200000" flipH="1">
              <a:off x="8758009" y="3041274"/>
              <a:ext cx="540451" cy="1548040"/>
            </a:xfrm>
            <a:prstGeom prst="curvedConnector4">
              <a:avLst>
                <a:gd name="adj1" fmla="val -42298"/>
                <a:gd name="adj2" fmla="val 53351"/>
              </a:avLst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urved Connector 184"/>
            <p:cNvCxnSpPr>
              <a:stCxn id="183" idx="3"/>
            </p:cNvCxnSpPr>
            <p:nvPr/>
          </p:nvCxnSpPr>
          <p:spPr>
            <a:xfrm flipV="1">
              <a:off x="8357970" y="3193270"/>
              <a:ext cx="1967211" cy="66317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7296553" y="4098780"/>
              <a:ext cx="170781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Mapping Table 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(MT)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21559" y="2432247"/>
            <a:ext cx="28212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NoMo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[TACO’12], </a:t>
            </a:r>
            <a:r>
              <a:rPr lang="en-US" sz="1350" b="1" dirty="0" err="1">
                <a:solidFill>
                  <a:prstClr val="black"/>
                </a:solidFill>
                <a:latin typeface="Calibri"/>
              </a:rPr>
              <a:t>CATalyst</a:t>
            </a:r>
            <a:r>
              <a:rPr lang="en-US" sz="1350" b="1" dirty="0">
                <a:solidFill>
                  <a:prstClr val="black"/>
                </a:solidFill>
                <a:latin typeface="Calibri"/>
              </a:rPr>
              <a:t> [HPCA’16]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44271" y="1830776"/>
            <a:ext cx="3126625" cy="911952"/>
            <a:chOff x="7259030" y="1298034"/>
            <a:chExt cx="4168833" cy="1215936"/>
          </a:xfrm>
        </p:grpSpPr>
        <p:sp>
          <p:nvSpPr>
            <p:cNvPr id="113" name="Rectangle 112"/>
            <p:cNvSpPr/>
            <p:nvPr/>
          </p:nvSpPr>
          <p:spPr>
            <a:xfrm>
              <a:off x="7591200" y="1298034"/>
              <a:ext cx="3467100" cy="82223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en-US" b="1" dirty="0">
                  <a:solidFill>
                    <a:prstClr val="white"/>
                  </a:solidFill>
                  <a:latin typeface="Calibri"/>
                </a:rPr>
                <a:t>Table-Based Randomization 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259030" y="2113861"/>
              <a:ext cx="416883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black"/>
                  </a:solidFill>
                  <a:latin typeface="Calibri"/>
                </a:rPr>
                <a:t>RPCache</a:t>
              </a: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[ISCA’07], </a:t>
              </a:r>
              <a:r>
                <a:rPr lang="en-US" sz="1350" b="1" dirty="0" err="1">
                  <a:solidFill>
                    <a:prstClr val="black"/>
                  </a:solidFill>
                  <a:latin typeface="Calibri"/>
                </a:rPr>
                <a:t>NewCache</a:t>
              </a: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[MICRO’08]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8307" y="4757464"/>
            <a:ext cx="3144300" cy="908492"/>
            <a:chOff x="838200" y="5718512"/>
            <a:chExt cx="4192400" cy="1211323"/>
          </a:xfrm>
        </p:grpSpPr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F60679D0-0FB2-4B29-BE85-A23B2BD8A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5718512"/>
              <a:ext cx="532359" cy="5323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82535" y="6437392"/>
              <a:ext cx="354806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Not scalable to many core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37343" y="4743451"/>
            <a:ext cx="4044625" cy="935945"/>
            <a:chOff x="6716455" y="5314144"/>
            <a:chExt cx="5392832" cy="1247927"/>
          </a:xfrm>
        </p:grpSpPr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0679D0-0FB2-4B29-BE85-A23B2BD8A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6455" y="5314144"/>
              <a:ext cx="532359" cy="532359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>
            <a:xfrm>
              <a:off x="7248814" y="5324204"/>
              <a:ext cx="45785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Mapping Table large for LLC (MBs)</a:t>
              </a:r>
            </a:p>
          </p:txBody>
        </p: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F60679D0-0FB2-4B29-BE85-A23B2BD8A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005" y="6029712"/>
              <a:ext cx="532359" cy="532359"/>
            </a:xfrm>
            <a:prstGeom prst="rect">
              <a:avLst/>
            </a:prstGeom>
          </p:spPr>
        </p:pic>
        <p:sp>
          <p:nvSpPr>
            <p:cNvPr id="194" name="TextBox 193"/>
            <p:cNvSpPr txBox="1"/>
            <p:nvPr/>
          </p:nvSpPr>
          <p:spPr>
            <a:xfrm>
              <a:off x="7267364" y="6039772"/>
              <a:ext cx="48419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OS support needed to protect Table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8650" y="4793397"/>
            <a:ext cx="3471287" cy="879345"/>
            <a:chOff x="838200" y="5078411"/>
            <a:chExt cx="4628382" cy="117246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60679D0-0FB2-4B29-BE85-A23B2BD8A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5718512"/>
              <a:ext cx="532359" cy="53235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495411" y="5078411"/>
              <a:ext cx="39711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Inefficient use of cache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8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057400"/>
            <a:ext cx="78867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Protect the LLC from conflict-based attacks, while incurring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prstClr val="black"/>
              </a:solidFill>
              <a:latin typeface="Calibri"/>
            </a:endParaRPr>
          </a:p>
          <a:p>
            <a:pPr marL="1757363" lvl="4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Negligible storage overhead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b="1" dirty="0">
              <a:solidFill>
                <a:srgbClr val="800000"/>
              </a:solidFill>
              <a:latin typeface="Calibri"/>
            </a:endParaRPr>
          </a:p>
          <a:p>
            <a:pPr marL="1757363" lvl="4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Negligible performance overhead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b="1" dirty="0">
              <a:solidFill>
                <a:srgbClr val="800000"/>
              </a:solidFill>
              <a:latin typeface="Calibri"/>
            </a:endParaRPr>
          </a:p>
          <a:p>
            <a:pPr marL="1757363" lvl="4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No OS support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b="1" dirty="0">
              <a:solidFill>
                <a:srgbClr val="800000"/>
              </a:solidFill>
              <a:latin typeface="Calibri"/>
            </a:endParaRPr>
          </a:p>
          <a:p>
            <a:pPr marL="1757363" lvl="4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No restriction on capacity sharing</a:t>
            </a:r>
          </a:p>
          <a:p>
            <a:pPr marL="171450" indent="-171450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900" b="1" dirty="0">
              <a:solidFill>
                <a:srgbClr val="800000"/>
              </a:solidFill>
              <a:latin typeface="Calibri"/>
            </a:endParaRPr>
          </a:p>
          <a:p>
            <a:pPr marL="1757363" lvl="4" indent="-385763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Calibri"/>
              </a:rPr>
              <a:t>Localized Implementation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26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2077719"/>
            <a:ext cx="192136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Why?</a:t>
            </a:r>
            <a:br>
              <a:rPr lang="en-US" sz="2700" b="1" dirty="0">
                <a:solidFill>
                  <a:prstClr val="black"/>
                </a:solidFill>
                <a:latin typeface="Calibri"/>
              </a:rPr>
            </a:b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srgbClr val="800000"/>
                </a:solidFill>
                <a:latin typeface="Calibri"/>
              </a:rPr>
              <a:t>CEASE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CEASER</a:t>
            </a:r>
          </a:p>
          <a:p>
            <a:pPr marL="128588" indent="-128588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Effective?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875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013111"/>
            <a:ext cx="9029700" cy="533491"/>
          </a:xfrm>
        </p:spPr>
        <p:txBody>
          <a:bodyPr>
            <a:normAutofit/>
          </a:bodyPr>
          <a:lstStyle/>
          <a:p>
            <a:r>
              <a:rPr lang="en-US" sz="3000" dirty="0"/>
              <a:t>CEASE: </a:t>
            </a:r>
            <a:r>
              <a:rPr lang="en-US" sz="3000" u="sng" dirty="0"/>
              <a:t>C</a:t>
            </a:r>
            <a:r>
              <a:rPr lang="en-US" sz="3000" dirty="0"/>
              <a:t>ache using </a:t>
            </a:r>
            <a:r>
              <a:rPr lang="en-US" sz="3000" u="sng" dirty="0"/>
              <a:t>E</a:t>
            </a:r>
            <a:r>
              <a:rPr lang="en-US" sz="3000" dirty="0"/>
              <a:t>ncrypted </a:t>
            </a:r>
            <a:r>
              <a:rPr lang="en-US" sz="3000" u="sng" dirty="0"/>
              <a:t>A</a:t>
            </a:r>
            <a:r>
              <a:rPr lang="en-US" sz="3000" dirty="0"/>
              <a:t>ddress </a:t>
            </a:r>
            <a:r>
              <a:rPr lang="en-US" sz="3000" u="sng" dirty="0"/>
              <a:t>S</a:t>
            </a:r>
            <a:r>
              <a:rPr lang="en-US" sz="3000" dirty="0"/>
              <a:t>pac</a:t>
            </a:r>
            <a:r>
              <a:rPr lang="en-US" sz="3000" u="sng" dirty="0"/>
              <a:t>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0619" y="1856817"/>
            <a:ext cx="6915150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Insight: Don</a:t>
            </a:r>
            <a:r>
              <a:rPr lang="mr-IN" sz="2100" b="1" dirty="0">
                <a:solidFill>
                  <a:prstClr val="white"/>
                </a:solidFill>
                <a:latin typeface="Calibri"/>
                <a:cs typeface="Mangal" panose="02040503050203030202" pitchFamily="18" charset="0"/>
              </a:rPr>
              <a:t>’</a:t>
            </a:r>
            <a:r>
              <a:rPr lang="en-US" sz="2100" b="1" dirty="0">
                <a:solidFill>
                  <a:prstClr val="white"/>
                </a:solidFill>
                <a:latin typeface="Calibri"/>
              </a:rPr>
              <a:t>t memorize the random mapping, compute 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7427" y="2723677"/>
            <a:ext cx="4564247" cy="18924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49989" y="3047152"/>
            <a:ext cx="845054" cy="1252646"/>
            <a:chOff x="2434899" y="2262925"/>
            <a:chExt cx="1126738" cy="1670194"/>
          </a:xfrm>
          <a:solidFill>
            <a:srgbClr val="008000"/>
          </a:solidFill>
        </p:grpSpPr>
        <p:sp>
          <p:nvSpPr>
            <p:cNvPr id="6" name="Rectangle 5"/>
            <p:cNvSpPr/>
            <p:nvPr/>
          </p:nvSpPr>
          <p:spPr>
            <a:xfrm>
              <a:off x="2434899" y="22640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98268" y="22629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4899" y="268378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98268" y="268267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4899" y="31035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98268" y="31024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4899" y="3522546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98268" y="3521433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63982" y="4299798"/>
            <a:ext cx="4213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LLC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1756" y="3564139"/>
            <a:ext cx="1004604" cy="294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xCAFE0000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0190" y="3851896"/>
            <a:ext cx="11601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Physical Line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Address (</a:t>
            </a:r>
            <a:r>
              <a:rPr lang="en-US" sz="1350" b="1" dirty="0">
                <a:solidFill>
                  <a:srgbClr val="800000"/>
                </a:solidFill>
                <a:latin typeface="Calibri"/>
              </a:rPr>
              <a:t>PLA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17" name="Straight Arrow Connector 16"/>
          <p:cNvCxnSpPr>
            <a:stCxn id="15" idx="3"/>
            <a:endCxn id="18" idx="1"/>
          </p:cNvCxnSpPr>
          <p:nvPr/>
        </p:nvCxnSpPr>
        <p:spPr>
          <a:xfrm>
            <a:off x="1916360" y="3711221"/>
            <a:ext cx="627867" cy="640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544227" y="3464709"/>
            <a:ext cx="771944" cy="50584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Encrypt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42327" y="3098417"/>
            <a:ext cx="0" cy="36105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2" idx="1"/>
          </p:cNvCxnSpPr>
          <p:nvPr/>
        </p:nvCxnSpPr>
        <p:spPr>
          <a:xfrm>
            <a:off x="3288139" y="3743376"/>
            <a:ext cx="633818" cy="428204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35446" y="2835267"/>
            <a:ext cx="442814" cy="30008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Key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795044" y="3717630"/>
            <a:ext cx="1127561" cy="847852"/>
            <a:chOff x="6232823" y="4003626"/>
            <a:chExt cx="1503414" cy="1130469"/>
          </a:xfrm>
        </p:grpSpPr>
        <p:cxnSp>
          <p:nvCxnSpPr>
            <p:cNvPr id="23" name="Curved Connector 22"/>
            <p:cNvCxnSpPr/>
            <p:nvPr/>
          </p:nvCxnSpPr>
          <p:spPr>
            <a:xfrm flipV="1">
              <a:off x="6232823" y="4003626"/>
              <a:ext cx="1281991" cy="570939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65803" y="4456987"/>
              <a:ext cx="127043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Dirty Evict 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ELA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11084" y="4255166"/>
            <a:ext cx="5565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(ELA)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757285" y="2832966"/>
            <a:ext cx="1396427" cy="1133838"/>
            <a:chOff x="7515813" y="2824075"/>
            <a:chExt cx="1861902" cy="1511784"/>
          </a:xfrm>
        </p:grpSpPr>
        <p:grpSp>
          <p:nvGrpSpPr>
            <p:cNvPr id="27" name="Group 26"/>
            <p:cNvGrpSpPr/>
            <p:nvPr/>
          </p:nvGrpSpPr>
          <p:grpSpPr>
            <a:xfrm>
              <a:off x="7515813" y="3052746"/>
              <a:ext cx="1861902" cy="1283113"/>
              <a:chOff x="7515813" y="3052746"/>
              <a:chExt cx="1861902" cy="1283113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515813" y="3661406"/>
                <a:ext cx="1029258" cy="67445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white"/>
                    </a:solidFill>
                    <a:latin typeface="Calibri"/>
                  </a:rPr>
                  <a:t>Decrypt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8045614" y="3052746"/>
                <a:ext cx="0" cy="617136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8540559" y="4005544"/>
                <a:ext cx="837156" cy="8544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7753894" y="2824075"/>
              <a:ext cx="590418" cy="400109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white"/>
                  </a:solidFill>
                  <a:latin typeface="Calibri"/>
                </a:rPr>
                <a:t>Key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84379" y="4059644"/>
            <a:ext cx="1007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0xa17b20cf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1027" y="4665941"/>
            <a:ext cx="72712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50" b="1" dirty="0">
                <a:solidFill>
                  <a:prstClr val="black"/>
                </a:solidFill>
                <a:latin typeface="Calibri"/>
              </a:rPr>
              <a:t>CEASE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7963" y="5094685"/>
            <a:ext cx="7886700" cy="77184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Localized change (ELA visible only within the cache)</a:t>
            </a:r>
          </a:p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Cache operations (access, coherence, </a:t>
            </a:r>
            <a:r>
              <a:rPr lang="en-US" sz="2100" b="1" dirty="0" err="1">
                <a:solidFill>
                  <a:prstClr val="white"/>
                </a:solidFill>
                <a:latin typeface="Calibri"/>
              </a:rPr>
              <a:t>prefetch</a:t>
            </a:r>
            <a:r>
              <a:rPr lang="en-US" sz="2100" b="1" dirty="0">
                <a:solidFill>
                  <a:prstClr val="white"/>
                </a:solidFill>
                <a:latin typeface="Calibri"/>
              </a:rPr>
              <a:t>) all remain unchanged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49989" y="3047152"/>
            <a:ext cx="845054" cy="1252646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 via Encryption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1846116"/>
            <a:ext cx="7886700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Lines that mapped to the same set, get scattered to different sets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171700" y="2743200"/>
            <a:ext cx="2960373" cy="2287876"/>
            <a:chOff x="3505200" y="2688647"/>
            <a:chExt cx="3947164" cy="3050501"/>
          </a:xfrm>
        </p:grpSpPr>
        <p:sp>
          <p:nvSpPr>
            <p:cNvPr id="4" name="Rectangle 3"/>
            <p:cNvSpPr/>
            <p:nvPr/>
          </p:nvSpPr>
          <p:spPr>
            <a:xfrm>
              <a:off x="3657600" y="2688647"/>
              <a:ext cx="3794764" cy="25232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861016" y="3119947"/>
              <a:ext cx="1126738" cy="1670194"/>
              <a:chOff x="2434899" y="2262925"/>
              <a:chExt cx="1126738" cy="1670194"/>
            </a:xfrm>
            <a:solidFill>
              <a:srgbClr val="008000"/>
            </a:solidFill>
          </p:grpSpPr>
          <p:sp>
            <p:nvSpPr>
              <p:cNvPr id="6" name="Rectangle 5"/>
              <p:cNvSpPr/>
              <p:nvPr/>
            </p:nvSpPr>
            <p:spPr>
              <a:xfrm>
                <a:off x="2434899" y="226403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white"/>
                    </a:solidFill>
                    <a:latin typeface="Calibri"/>
                  </a:rPr>
                  <a:t>A’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998268" y="226292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4899" y="268378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98268" y="268267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434899" y="310353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998268" y="310242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34899" y="3522546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white"/>
                    </a:solidFill>
                    <a:latin typeface="Calibri"/>
                  </a:rPr>
                  <a:t>B’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98268" y="3521433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146339" y="4790141"/>
              <a:ext cx="5618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LLC</a:t>
              </a:r>
            </a:p>
          </p:txBody>
        </p:sp>
        <p:cxnSp>
          <p:nvCxnSpPr>
            <p:cNvPr id="17" name="Straight Arrow Connector 16"/>
            <p:cNvCxnSpPr>
              <a:endCxn id="18" idx="1"/>
            </p:cNvCxnSpPr>
            <p:nvPr/>
          </p:nvCxnSpPr>
          <p:spPr>
            <a:xfrm>
              <a:off x="3505200" y="4005372"/>
              <a:ext cx="481467" cy="854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3986667" y="3676689"/>
              <a:ext cx="1029258" cy="674453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Encrypt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517467" y="3188300"/>
              <a:ext cx="0" cy="48141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endCxn id="12" idx="1"/>
            </p:cNvCxnSpPr>
            <p:nvPr/>
          </p:nvCxnSpPr>
          <p:spPr>
            <a:xfrm>
              <a:off x="4978548" y="4048244"/>
              <a:ext cx="845091" cy="570939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90751" y="2837434"/>
              <a:ext cx="590419" cy="400109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white"/>
                  </a:solidFill>
                  <a:latin typeface="Calibri"/>
                </a:rPr>
                <a:t>Key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69845" y="5277483"/>
              <a:ext cx="9694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50" b="1" dirty="0">
                  <a:solidFill>
                    <a:prstClr val="black"/>
                  </a:solidFill>
                  <a:latin typeface="Calibri"/>
                </a:rPr>
                <a:t>CEASE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29250" y="2744035"/>
            <a:ext cx="2960373" cy="2287876"/>
            <a:chOff x="7848600" y="2689760"/>
            <a:chExt cx="3947164" cy="3050501"/>
          </a:xfrm>
        </p:grpSpPr>
        <p:sp>
          <p:nvSpPr>
            <p:cNvPr id="22" name="Rectangle 21"/>
            <p:cNvSpPr/>
            <p:nvPr/>
          </p:nvSpPr>
          <p:spPr>
            <a:xfrm>
              <a:off x="8001000" y="2689760"/>
              <a:ext cx="3794764" cy="25232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204416" y="3121060"/>
              <a:ext cx="1126738" cy="1670194"/>
              <a:chOff x="2434899" y="2262925"/>
              <a:chExt cx="1126738" cy="1670194"/>
            </a:xfrm>
            <a:solidFill>
              <a:srgbClr val="008000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2434899" y="226403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white"/>
                    </a:solidFill>
                    <a:latin typeface="Calibri"/>
                  </a:rPr>
                  <a:t>B’’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998268" y="226292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34899" y="268378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white"/>
                    </a:solidFill>
                    <a:latin typeface="Calibri"/>
                  </a:rPr>
                  <a:t>A’’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98268" y="268267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434899" y="3103538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998268" y="3102425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434899" y="3522546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998268" y="3521433"/>
                <a:ext cx="563369" cy="41057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489739" y="4791254"/>
              <a:ext cx="5618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black"/>
                  </a:solidFill>
                  <a:latin typeface="Calibri"/>
                </a:rPr>
                <a:t>LLC</a:t>
              </a:r>
            </a:p>
          </p:txBody>
        </p:sp>
        <p:cxnSp>
          <p:nvCxnSpPr>
            <p:cNvPr id="34" name="Straight Arrow Connector 33"/>
            <p:cNvCxnSpPr>
              <a:endCxn id="35" idx="1"/>
            </p:cNvCxnSpPr>
            <p:nvPr/>
          </p:nvCxnSpPr>
          <p:spPr>
            <a:xfrm>
              <a:off x="7848600" y="4005372"/>
              <a:ext cx="481467" cy="965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8330067" y="3677802"/>
              <a:ext cx="1029258" cy="674453"/>
            </a:xfrm>
            <a:prstGeom prst="round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Encrypt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8860867" y="3189413"/>
              <a:ext cx="0" cy="48141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534151" y="2838547"/>
              <a:ext cx="590419" cy="400109"/>
            </a:xfrm>
            <a:prstGeom prst="rect">
              <a:avLst/>
            </a:prstGeom>
            <a:solidFill>
              <a:srgbClr val="800000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white"/>
                  </a:solidFill>
                  <a:latin typeface="Calibri"/>
                </a:rPr>
                <a:t>Key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513245" y="5278596"/>
              <a:ext cx="9694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50" b="1" dirty="0">
                  <a:solidFill>
                    <a:prstClr val="black"/>
                  </a:solidFill>
                  <a:latin typeface="Calibri"/>
                </a:rPr>
                <a:t>CEASE</a:t>
              </a:r>
            </a:p>
          </p:txBody>
        </p:sp>
        <p:cxnSp>
          <p:nvCxnSpPr>
            <p:cNvPr id="41" name="Curved Connector 40"/>
            <p:cNvCxnSpPr/>
            <p:nvPr/>
          </p:nvCxnSpPr>
          <p:spPr>
            <a:xfrm flipV="1">
              <a:off x="9359325" y="3324321"/>
              <a:ext cx="845091" cy="723923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14942" y="3086100"/>
            <a:ext cx="845054" cy="1252646"/>
            <a:chOff x="2434899" y="2262925"/>
            <a:chExt cx="1126738" cy="1670194"/>
          </a:xfrm>
          <a:solidFill>
            <a:srgbClr val="008000"/>
          </a:solidFill>
        </p:grpSpPr>
        <p:sp>
          <p:nvSpPr>
            <p:cNvPr id="43" name="Rectangle 42"/>
            <p:cNvSpPr/>
            <p:nvPr/>
          </p:nvSpPr>
          <p:spPr>
            <a:xfrm>
              <a:off x="2434899" y="22640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98268" y="22629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34899" y="268378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98268" y="268267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34899" y="31035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98268" y="31024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34899" y="3522546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98268" y="3521433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26771" y="4350718"/>
            <a:ext cx="4213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LLC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54844" y="5229539"/>
            <a:ext cx="7886700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Mapping depends on the key, different machines have different keys</a:t>
            </a:r>
          </a:p>
        </p:txBody>
      </p:sp>
    </p:spTree>
    <p:extLst>
      <p:ext uri="{BB962C8B-B14F-4D97-AF65-F5344CB8AC3E}">
        <p14:creationId xmlns:p14="http://schemas.microsoft.com/office/powerpoint/2010/main" val="9534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80" y="1013111"/>
            <a:ext cx="8515350" cy="533491"/>
          </a:xfrm>
        </p:spPr>
        <p:txBody>
          <a:bodyPr>
            <a:normAutofit fontScale="90000"/>
          </a:bodyPr>
          <a:lstStyle/>
          <a:p>
            <a:r>
              <a:rPr lang="en-US" dirty="0"/>
              <a:t>Encryption: Need Fast, Small-Width Cipher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9987" y="1919221"/>
            <a:ext cx="1456034" cy="93070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Block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Cipher</a:t>
            </a:r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2939440" y="2384572"/>
            <a:ext cx="930548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67869" y="2247704"/>
            <a:ext cx="175162" cy="21898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7869" y="202871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26021" y="2384572"/>
            <a:ext cx="930548" cy="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54450" y="2247704"/>
            <a:ext cx="175162" cy="21898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54450" y="2028715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1490" y="2178599"/>
            <a:ext cx="102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PlainText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6569" y="2211447"/>
            <a:ext cx="118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CipherText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1" y="3707711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Small-width Ciphers deemed insecure: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Brute-force attack on key</a:t>
            </a:r>
          </a:p>
          <a:p>
            <a:pPr marL="600075" lvl="1" indent="-257175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Memorize all input-output pairs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533" y="2634303"/>
            <a:ext cx="2447912" cy="64633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PLA is ~40 bits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(up-to 64TB memory)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7181" y="5107254"/>
            <a:ext cx="7886700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Insight: ELA not visible to attacker (okay to use 40-bit block cipher)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3438525"/>
            <a:ext cx="1590675" cy="15906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45422" y="3680707"/>
            <a:ext cx="2783609" cy="930875"/>
            <a:chOff x="8327229" y="3764607"/>
            <a:chExt cx="3711478" cy="1241166"/>
          </a:xfrm>
        </p:grpSpPr>
        <p:grpSp>
          <p:nvGrpSpPr>
            <p:cNvPr id="24" name="Group 23"/>
            <p:cNvGrpSpPr/>
            <p:nvPr/>
          </p:nvGrpSpPr>
          <p:grpSpPr>
            <a:xfrm>
              <a:off x="8327229" y="3764607"/>
              <a:ext cx="3711478" cy="1241166"/>
              <a:chOff x="750400" y="5718512"/>
              <a:chExt cx="3711478" cy="124116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60679D0-0FB2-4B29-BE85-A23B2BD8A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400" y="5718512"/>
                <a:ext cx="532359" cy="532359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485540" y="5728572"/>
                <a:ext cx="297633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Larger tag (80+ bits)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b="1" dirty="0">
                  <a:solidFill>
                    <a:prstClr val="black"/>
                  </a:solidFill>
                  <a:latin typeface="Calibri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Latency of 10+ cycles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60679D0-0FB2-4B29-BE85-A23B2BD8A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7229" y="4442636"/>
              <a:ext cx="532359" cy="532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6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Low-Latency Block Cipher (LLBC)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334" y="5338988"/>
            <a:ext cx="8584289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LLBC incurs a delay of 24 XOR gates (approximately 2-cycle latency)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602458"/>
            <a:ext cx="8879623" cy="2300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157" y="1752377"/>
            <a:ext cx="8584289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Four-Stage </a:t>
            </a:r>
            <a:r>
              <a:rPr lang="en-US" sz="2100" b="1" dirty="0" err="1">
                <a:solidFill>
                  <a:prstClr val="white"/>
                </a:solidFill>
                <a:latin typeface="Calibri"/>
              </a:rPr>
              <a:t>Feistel</a:t>
            </a:r>
            <a:r>
              <a:rPr lang="en-US" sz="2100" b="1" dirty="0">
                <a:solidFill>
                  <a:prstClr val="white"/>
                </a:solidFill>
                <a:latin typeface="Calibri"/>
              </a:rPr>
              <a:t>-Network (with Substitution-Permutation Network)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4240" y="4963289"/>
            <a:ext cx="3123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*inspired by DES and </a:t>
            </a:r>
            <a:r>
              <a:rPr lang="en-US" sz="1350" dirty="0" err="1">
                <a:solidFill>
                  <a:prstClr val="black"/>
                </a:solidFill>
                <a:latin typeface="Calibri"/>
              </a:rPr>
              <a:t>BlowFish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Encryption</a:t>
            </a:r>
          </a:p>
        </p:txBody>
      </p:sp>
    </p:spTree>
    <p:extLst>
      <p:ext uri="{BB962C8B-B14F-4D97-AF65-F5344CB8AC3E}">
        <p14:creationId xmlns:p14="http://schemas.microsoft.com/office/powerpoint/2010/main" val="20651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2077719"/>
            <a:ext cx="192136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Why?</a:t>
            </a:r>
            <a:br>
              <a:rPr lang="en-US" sz="2700" b="1" dirty="0">
                <a:solidFill>
                  <a:prstClr val="black"/>
                </a:solidFill>
                <a:latin typeface="Calibri"/>
              </a:rPr>
            </a:b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CEASE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srgbClr val="800000"/>
                </a:solidFill>
                <a:latin typeface="Calibri"/>
              </a:rPr>
              <a:t>CEASER</a:t>
            </a:r>
          </a:p>
          <a:p>
            <a:pPr marL="128588" indent="-128588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Effective?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84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3F37-A0E7-4B00-9EC9-8A86E56A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for today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B660-B046-4153-BB95-872D427F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Sandy Bridge overview</a:t>
            </a:r>
          </a:p>
          <a:p>
            <a:pPr lvl="1"/>
            <a:r>
              <a:rPr lang="en-US" dirty="0"/>
              <a:t>Older design but Intel is using the same microarchitecture with “minor” tweaks as far as our discussion is concerned</a:t>
            </a:r>
          </a:p>
          <a:p>
            <a:pPr lvl="1"/>
            <a:endParaRPr lang="en-US" dirty="0"/>
          </a:p>
          <a:p>
            <a:r>
              <a:rPr lang="en-US" dirty="0"/>
              <a:t>Meltdown and </a:t>
            </a:r>
            <a:r>
              <a:rPr lang="en-US" dirty="0" err="1"/>
              <a:t>Spectre</a:t>
            </a:r>
            <a:r>
              <a:rPr lang="en-US" dirty="0"/>
              <a:t> attacks</a:t>
            </a:r>
          </a:p>
          <a:p>
            <a:pPr lvl="1"/>
            <a:r>
              <a:rPr lang="en-US" dirty="0"/>
              <a:t>Got to really understand micro-architecture to “get it”</a:t>
            </a:r>
          </a:p>
          <a:p>
            <a:pPr lvl="1"/>
            <a:endParaRPr lang="en-US" dirty="0"/>
          </a:p>
          <a:p>
            <a:r>
              <a:rPr lang="en-US" dirty="0" err="1"/>
              <a:t>Moin</a:t>
            </a:r>
            <a:r>
              <a:rPr lang="en-US" dirty="0"/>
              <a:t> Qureshi’s: </a:t>
            </a:r>
            <a:r>
              <a:rPr lang="en-US" b="1" dirty="0"/>
              <a:t>CEASER: Mitigating Conflict-Based Cache Attacks via Encrypted-Address and Remapping.</a:t>
            </a:r>
            <a:r>
              <a:rPr lang="en-US" dirty="0"/>
              <a:t> MICRO 2018: 775-787, best paper award</a:t>
            </a:r>
          </a:p>
        </p:txBody>
      </p:sp>
    </p:spTree>
    <p:extLst>
      <p:ext uri="{BB962C8B-B14F-4D97-AF65-F5344CB8AC3E}">
        <p14:creationId xmlns:p14="http://schemas.microsoft.com/office/powerpoint/2010/main" val="2858078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Break CEASE 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2997" y="2360066"/>
            <a:ext cx="845054" cy="1252646"/>
            <a:chOff x="2434899" y="2262925"/>
            <a:chExt cx="1126738" cy="1670194"/>
          </a:xfrm>
          <a:solidFill>
            <a:srgbClr val="008000"/>
          </a:solidFill>
        </p:grpSpPr>
        <p:sp>
          <p:nvSpPr>
            <p:cNvPr id="5" name="Rectangle 4"/>
            <p:cNvSpPr/>
            <p:nvPr/>
          </p:nvSpPr>
          <p:spPr>
            <a:xfrm>
              <a:off x="2434899" y="22640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98268" y="22629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4899" y="268378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98268" y="268267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4899" y="31035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98268" y="31024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34899" y="3522546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98268" y="3521433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56990" y="3612712"/>
            <a:ext cx="4213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LLC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1932" y="3304782"/>
            <a:ext cx="422527" cy="30793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494" y="5149338"/>
            <a:ext cx="8584289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Attacker can break CEASE within 22 seconds (8MB LLC)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0494" y="1669055"/>
            <a:ext cx="210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[Liu et al. S&amp;P, 2015]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54919" y="2042518"/>
            <a:ext cx="2571750" cy="59871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Form pattern such that cache has a conflict miss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83137" y="4354651"/>
            <a:ext cx="1921616" cy="64633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Removed line NOT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 conflicting set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1864" y="4347772"/>
            <a:ext cx="2068900" cy="64633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Removed line MAPS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to conflicting set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054919" y="2641233"/>
            <a:ext cx="2571750" cy="825001"/>
            <a:chOff x="5406559" y="2033927"/>
            <a:chExt cx="3429000" cy="1100001"/>
          </a:xfrm>
        </p:grpSpPr>
        <p:sp>
          <p:nvSpPr>
            <p:cNvPr id="25" name="Rectangle 24"/>
            <p:cNvSpPr/>
            <p:nvPr/>
          </p:nvSpPr>
          <p:spPr>
            <a:xfrm>
              <a:off x="5406559" y="2335642"/>
              <a:ext cx="3429000" cy="798286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latin typeface="Calibri"/>
                </a:rPr>
                <a:t>Remove one line from pattern &amp; check conflict</a:t>
              </a:r>
            </a:p>
          </p:txBody>
        </p:sp>
        <p:cxnSp>
          <p:nvCxnSpPr>
            <p:cNvPr id="42" name="Straight Arrow Connector 41"/>
            <p:cNvCxnSpPr>
              <a:stCxn id="24" idx="2"/>
              <a:endCxn id="25" idx="0"/>
            </p:cNvCxnSpPr>
            <p:nvPr/>
          </p:nvCxnSpPr>
          <p:spPr>
            <a:xfrm>
              <a:off x="7121059" y="2033927"/>
              <a:ext cx="0" cy="301715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57069" y="3466234"/>
            <a:ext cx="2926425" cy="1085505"/>
            <a:chOff x="5142759" y="3133928"/>
            <a:chExt cx="3901900" cy="1447340"/>
          </a:xfrm>
        </p:grpSpPr>
        <p:grpSp>
          <p:nvGrpSpPr>
            <p:cNvPr id="41" name="Group 40"/>
            <p:cNvGrpSpPr/>
            <p:nvPr/>
          </p:nvGrpSpPr>
          <p:grpSpPr>
            <a:xfrm>
              <a:off x="5142759" y="3402551"/>
              <a:ext cx="3901900" cy="1178717"/>
              <a:chOff x="5215331" y="3402551"/>
              <a:chExt cx="3901900" cy="1178717"/>
            </a:xfrm>
          </p:grpSpPr>
          <p:sp>
            <p:nvSpPr>
              <p:cNvPr id="26" name="Diamond 25"/>
              <p:cNvSpPr/>
              <p:nvPr/>
            </p:nvSpPr>
            <p:spPr>
              <a:xfrm>
                <a:off x="6005273" y="3402551"/>
                <a:ext cx="2286000" cy="1178717"/>
              </a:xfrm>
              <a:prstGeom prst="diamond">
                <a:avLst/>
              </a:prstGeom>
              <a:solidFill>
                <a:srgbClr val="8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  <a:latin typeface="Calibri"/>
                  </a:rPr>
                  <a:t>Conflict Miss?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5424702" y="4010053"/>
                <a:ext cx="598714" cy="317402"/>
              </a:xfrm>
              <a:prstGeom prst="straightConnector1">
                <a:avLst/>
              </a:prstGeom>
              <a:ln w="38100" cmpd="sng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215331" y="3574288"/>
                <a:ext cx="521939" cy="400109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non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>
                    <a:solidFill>
                      <a:prstClr val="white"/>
                    </a:solidFill>
                    <a:latin typeface="Calibri"/>
                  </a:rPr>
                  <a:t>No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562463" y="3511570"/>
                <a:ext cx="554768" cy="400109"/>
              </a:xfrm>
              <a:prstGeom prst="rect">
                <a:avLst/>
              </a:prstGeom>
              <a:solidFill>
                <a:srgbClr val="800000"/>
              </a:solidFill>
            </p:spPr>
            <p:txBody>
              <a:bodyPr wrap="non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b="1" dirty="0">
                    <a:solidFill>
                      <a:prstClr val="white"/>
                    </a:solidFill>
                    <a:latin typeface="Calibri"/>
                  </a:rPr>
                  <a:t>Yes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8263106" y="3985721"/>
                <a:ext cx="598714" cy="317402"/>
              </a:xfrm>
              <a:prstGeom prst="straightConnector1">
                <a:avLst/>
              </a:prstGeom>
              <a:ln w="38100" cmpd="sng">
                <a:solidFill>
                  <a:srgbClr val="8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>
              <a:endCxn id="26" idx="0"/>
            </p:cNvCxnSpPr>
            <p:nvPr/>
          </p:nvCxnSpPr>
          <p:spPr>
            <a:xfrm>
              <a:off x="7075701" y="3133928"/>
              <a:ext cx="0" cy="268623"/>
            </a:xfrm>
            <a:prstGeom prst="straightConnector1">
              <a:avLst/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1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CEASER:  CEASE with Remapping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494" y="5149338"/>
            <a:ext cx="8584289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CEASER uses gradual remapping to periodically change the keys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9162" y="1775732"/>
            <a:ext cx="588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Split time into Epoch of N accesses (change Key every Epoch)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12423" y="3271826"/>
            <a:ext cx="5742788" cy="23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248766" y="2904435"/>
            <a:ext cx="133970" cy="244928"/>
          </a:xfrm>
          <a:prstGeom prst="round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0000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14476" y="2904435"/>
            <a:ext cx="1673678" cy="244928"/>
          </a:xfrm>
          <a:prstGeom prst="round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CACHE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9136" y="2319331"/>
            <a:ext cx="530679" cy="21647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Key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31722" y="2904435"/>
            <a:ext cx="1673678" cy="244928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2082" y="2323656"/>
            <a:ext cx="530679" cy="216477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Key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79738" y="2904435"/>
            <a:ext cx="129268" cy="244928"/>
          </a:xfrm>
          <a:prstGeom prst="round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800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62695" y="2904435"/>
            <a:ext cx="1673678" cy="244928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83055" y="2323656"/>
            <a:ext cx="530679" cy="21647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Key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363437" y="4896522"/>
            <a:ext cx="5742788" cy="23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382736" y="4529131"/>
            <a:ext cx="1673678" cy="244928"/>
          </a:xfrm>
          <a:prstGeom prst="round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8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00150" y="3848776"/>
            <a:ext cx="1939018" cy="925283"/>
            <a:chOff x="2312790" y="3807270"/>
            <a:chExt cx="2585357" cy="1233711"/>
          </a:xfrm>
        </p:grpSpPr>
        <p:sp>
          <p:nvSpPr>
            <p:cNvPr id="27" name="Rounded Rectangle 26"/>
            <p:cNvSpPr/>
            <p:nvPr/>
          </p:nvSpPr>
          <p:spPr>
            <a:xfrm>
              <a:off x="2666576" y="4714410"/>
              <a:ext cx="2231571" cy="326571"/>
            </a:xfrm>
            <a:prstGeom prst="round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0000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12790" y="3807270"/>
              <a:ext cx="1116210" cy="380995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CurrKey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12790" y="4229085"/>
              <a:ext cx="1116210" cy="3809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NextKey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39168" y="3805478"/>
            <a:ext cx="837158" cy="602108"/>
            <a:chOff x="4898147" y="3749541"/>
            <a:chExt cx="1116210" cy="802810"/>
          </a:xfrm>
        </p:grpSpPr>
        <p:sp>
          <p:nvSpPr>
            <p:cNvPr id="35" name="Rectangle 34"/>
            <p:cNvSpPr/>
            <p:nvPr/>
          </p:nvSpPr>
          <p:spPr>
            <a:xfrm>
              <a:off x="4898147" y="3749541"/>
              <a:ext cx="1116210" cy="3809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CurrKey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98147" y="4171356"/>
              <a:ext cx="1116210" cy="38099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NextKey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338723" y="4529131"/>
            <a:ext cx="1673678" cy="244928"/>
          </a:xfrm>
          <a:prstGeom prst="round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66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095155" y="3805478"/>
            <a:ext cx="837158" cy="602108"/>
            <a:chOff x="7506130" y="3749541"/>
            <a:chExt cx="1116210" cy="802810"/>
          </a:xfrm>
        </p:grpSpPr>
        <p:sp>
          <p:nvSpPr>
            <p:cNvPr id="38" name="Rectangle 37"/>
            <p:cNvSpPr/>
            <p:nvPr/>
          </p:nvSpPr>
          <p:spPr>
            <a:xfrm>
              <a:off x="7506130" y="3749541"/>
              <a:ext cx="1116210" cy="38099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CurrKey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06130" y="4171356"/>
              <a:ext cx="1116210" cy="380995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NextKey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412423" y="3483428"/>
            <a:ext cx="1836343" cy="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900557" y="3375190"/>
            <a:ext cx="653822" cy="21647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Calibri"/>
              </a:rPr>
              <a:t>EPOCH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34018" y="2535808"/>
            <a:ext cx="689612" cy="1050769"/>
            <a:chOff x="10757945" y="2238077"/>
            <a:chExt cx="919483" cy="14010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60679D0-0FB2-4B29-BE85-A23B2BD8A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4849" y="2238077"/>
              <a:ext cx="708395" cy="7083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57945" y="3146660"/>
              <a:ext cx="919483" cy="49244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BULK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38476" y="4147718"/>
            <a:ext cx="1129027" cy="822547"/>
            <a:chOff x="10497225" y="4387291"/>
            <a:chExt cx="1505370" cy="109673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4849" y="4387291"/>
              <a:ext cx="810633" cy="53753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0497225" y="4991578"/>
              <a:ext cx="1505370" cy="49244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GRADUAL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72251" y="325755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952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55327" y="2678973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98194" y="2678973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55327" y="3100526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98194" y="3100526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55327" y="3512801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98194" y="3512801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5327" y="3934354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98194" y="3934354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CEASER:  CEASE with Remapping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28900" y="2743200"/>
            <a:ext cx="1058043" cy="646331"/>
            <a:chOff x="3429000" y="2514600"/>
            <a:chExt cx="1410724" cy="861773"/>
          </a:xfrm>
        </p:grpSpPr>
        <p:sp>
          <p:nvSpPr>
            <p:cNvPr id="25" name="Right Arrow 24"/>
            <p:cNvSpPr/>
            <p:nvPr/>
          </p:nvSpPr>
          <p:spPr>
            <a:xfrm>
              <a:off x="4440186" y="2541365"/>
              <a:ext cx="399538" cy="361761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9000" y="2514600"/>
              <a:ext cx="1011187" cy="861773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Calibri"/>
                </a:rPr>
                <a:t>SetPtr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537605" y="1835035"/>
            <a:ext cx="6339570" cy="41463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Remap-Rate of 1 % </a:t>
            </a:r>
            <a:r>
              <a:rPr lang="en-US" b="1" dirty="0">
                <a:solidFill>
                  <a:prstClr val="black"/>
                </a:solidFill>
                <a:latin typeface="Calibri"/>
                <a:sym typeface="Wingdings"/>
              </a:rPr>
              <a:t>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Remap W-way set after (100*W) accesses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59437" y="3502681"/>
            <a:ext cx="1152881" cy="646331"/>
          </a:xfrm>
          <a:prstGeom prst="rect">
            <a:avLst/>
          </a:prstGeom>
          <a:solidFill>
            <a:schemeClr val="tx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Access=0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Epoch=0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119026" y="2763274"/>
            <a:ext cx="837158" cy="602108"/>
            <a:chOff x="7506130" y="3749541"/>
            <a:chExt cx="1116210" cy="802810"/>
          </a:xfrm>
        </p:grpSpPr>
        <p:sp>
          <p:nvSpPr>
            <p:cNvPr id="28" name="Rectangle 27"/>
            <p:cNvSpPr/>
            <p:nvPr/>
          </p:nvSpPr>
          <p:spPr>
            <a:xfrm>
              <a:off x="7506130" y="3749541"/>
              <a:ext cx="1116210" cy="380995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CurrKey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06130" y="4171356"/>
              <a:ext cx="1116210" cy="380995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NextKey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610971" y="3115487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10971" y="3527762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10971" y="3949315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908" y="399066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9299" y="3502681"/>
            <a:ext cx="1386919" cy="646331"/>
          </a:xfrm>
          <a:prstGeom prst="rect">
            <a:avLst/>
          </a:prstGeom>
          <a:solidFill>
            <a:schemeClr val="tx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Access=200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Epoch=0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10971" y="2678973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B0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279407" y="2678972"/>
            <a:ext cx="822960" cy="411480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A1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86500" y="3028950"/>
            <a:ext cx="822960" cy="411480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B1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68104" y="2678973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A0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68104" y="3115487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X0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41060" y="2678972"/>
            <a:ext cx="822960" cy="411480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X1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9299" y="3502681"/>
            <a:ext cx="1386919" cy="646331"/>
          </a:xfrm>
          <a:prstGeom prst="rect">
            <a:avLst/>
          </a:prstGeom>
          <a:solidFill>
            <a:schemeClr val="tx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Access=400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Epoch=0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9299" y="3502681"/>
            <a:ext cx="1386919" cy="646331"/>
          </a:xfrm>
          <a:prstGeom prst="rect">
            <a:avLst/>
          </a:prstGeom>
          <a:solidFill>
            <a:schemeClr val="tx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Access=600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Epoch=0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68104" y="3527762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Y0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06905" y="3530092"/>
            <a:ext cx="822960" cy="411480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>
                <a:solidFill>
                  <a:prstClr val="white"/>
                </a:solidFill>
                <a:latin typeface="Calibri"/>
              </a:rPr>
              <a:t>Y1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59299" y="3502681"/>
            <a:ext cx="1386919" cy="646331"/>
          </a:xfrm>
          <a:prstGeom prst="rect">
            <a:avLst/>
          </a:prstGeom>
          <a:solidFill>
            <a:schemeClr val="tx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Access=800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Epoch=0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68104" y="3949315"/>
            <a:ext cx="842867" cy="421553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Z0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06905" y="3990665"/>
            <a:ext cx="842867" cy="421553"/>
          </a:xfrm>
          <a:prstGeom prst="rect">
            <a:avLst/>
          </a:prstGeom>
          <a:solidFill>
            <a:srgbClr val="800000"/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Z1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3816" y="3502681"/>
            <a:ext cx="1228844" cy="646331"/>
          </a:xfrm>
          <a:prstGeom prst="rect">
            <a:avLst/>
          </a:prstGeom>
          <a:solidFill>
            <a:schemeClr val="tx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Access=0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Epoch=1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119026" y="2769742"/>
            <a:ext cx="837158" cy="602108"/>
            <a:chOff x="7506130" y="3749541"/>
            <a:chExt cx="1116210" cy="802810"/>
          </a:xfrm>
        </p:grpSpPr>
        <p:sp>
          <p:nvSpPr>
            <p:cNvPr id="57" name="Rectangle 56"/>
            <p:cNvSpPr/>
            <p:nvPr/>
          </p:nvSpPr>
          <p:spPr>
            <a:xfrm>
              <a:off x="7506130" y="3749541"/>
              <a:ext cx="1116210" cy="380995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CurrKey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06130" y="4171356"/>
              <a:ext cx="1116210" cy="380995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 err="1">
                  <a:solidFill>
                    <a:prstClr val="white"/>
                  </a:solidFill>
                  <a:latin typeface="Calibri"/>
                </a:rPr>
                <a:t>NextKey</a:t>
              </a:r>
              <a:endParaRPr lang="en-US" sz="135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66679" y="4677436"/>
            <a:ext cx="4990095" cy="41463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b="1" dirty="0">
                <a:solidFill>
                  <a:prstClr val="black"/>
                </a:solidFill>
                <a:latin typeface="Calibri"/>
              </a:rPr>
              <a:t>Cache Access: If (Set[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CurrKey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] &lt;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Sptr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) Use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NextKey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0541" y="5294732"/>
            <a:ext cx="8218363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CEASER with gradual remap needs negligible hardware (one bit per line)</a:t>
            </a:r>
          </a:p>
        </p:txBody>
      </p:sp>
    </p:spTree>
    <p:extLst>
      <p:ext uri="{BB962C8B-B14F-4D97-AF65-F5344CB8AC3E}">
        <p14:creationId xmlns:p14="http://schemas.microsoft.com/office/powerpoint/2010/main" val="17802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177E-6 2.85449E-6 L 0.26666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013E-6 -2.61403E-6 L -0.1811 0.166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1" y="8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112E-6 -3.33411E-7 L 0.18083 0.068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5" y="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47 L -0.18422 0.018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59E-6 -2.61403E-6 L 3.93959E-6 0.0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139 L 0.18552 -0.082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5" y="-4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253E-6 -4.57764E-6 L -0.18413 0.00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4855E-6 0.07774 L 0.00013 0.15942 " pathEditMode="relative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7981E-6 4.0398E-6 L 0.27325 -0.000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208 L -0.18416 0.0802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4" y="4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15942 L 0.00013 0.24156 " pathEditMode="relative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3524E-6 5.49745E-6 L 0.26531 0.00092 " pathEditMode="relative" ptsTypes="AA">
                                      <p:cBhvr>
                                        <p:cTn id="8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-0.00718 L -0.27874 -0.1701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9" y="-8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24155 L 0.00013 -0.00138 " pathEditMode="relative" ptsTypes="AA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31" grpId="1" animBg="1"/>
      <p:bldP spid="47" grpId="0" animBg="1"/>
      <p:bldP spid="47" grpId="1" animBg="1"/>
      <p:bldP spid="48" grpId="0" animBg="1"/>
      <p:bldP spid="48" grpId="1" animBg="1"/>
      <p:bldP spid="30" grpId="0" animBg="1"/>
      <p:bldP spid="30" grpId="1" animBg="1"/>
      <p:bldP spid="32" grpId="0" animBg="1"/>
      <p:bldP spid="32" grpId="1" animBg="1"/>
      <p:bldP spid="49" grpId="0" animBg="1"/>
      <p:bldP spid="49" grpId="1" animBg="1"/>
      <p:bldP spid="50" grpId="0" animBg="1"/>
      <p:bldP spid="51" grpId="0" animBg="1"/>
      <p:bldP spid="34" grpId="0" animBg="1"/>
      <p:bldP spid="34" grpId="1" animBg="1"/>
      <p:bldP spid="52" grpId="0" animBg="1"/>
      <p:bldP spid="52" grpId="1" animBg="1"/>
      <p:bldP spid="53" grpId="0" animBg="1"/>
      <p:bldP spid="36" grpId="0" animBg="1"/>
      <p:bldP spid="36" grpId="1" animBg="1"/>
      <p:bldP spid="54" grpId="0" animBg="1"/>
      <p:bldP spid="54" grpId="1" animBg="1"/>
      <p:bldP spid="55" grpId="0" animBg="1"/>
      <p:bldP spid="59" grpId="0" animBg="1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2077719"/>
            <a:ext cx="192136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Why?</a:t>
            </a:r>
            <a:br>
              <a:rPr lang="en-US" sz="2700" b="1" dirty="0">
                <a:solidFill>
                  <a:prstClr val="black"/>
                </a:solidFill>
                <a:latin typeface="Calibri"/>
              </a:rPr>
            </a:b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CEASE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CEASER</a:t>
            </a:r>
          </a:p>
          <a:p>
            <a:pPr marL="128588" indent="-128588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700" b="1" dirty="0">
                <a:solidFill>
                  <a:srgbClr val="800000"/>
                </a:solidFill>
                <a:latin typeface="Calibri"/>
              </a:rPr>
              <a:t>Effective?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3925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494" y="5086350"/>
            <a:ext cx="8584289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CEASER can tolerate  years of attack (Even with remap-rate of 1%)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" y="1828800"/>
            <a:ext cx="908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Time to learn “Eviction Set” for one set (vulnerability removed after remap, &lt;1ms)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227228" y="2579419"/>
          <a:ext cx="5547390" cy="2331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5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Remap-Rate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8MB LLC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MB LLC-Bank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1% (default)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100+ years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</a:rPr>
                        <a:t>100+ years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100+ years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 years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</a:rPr>
                        <a:t>100+ years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hours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37 years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5 minutes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No-Remap</a:t>
                      </a:r>
                      <a:r>
                        <a:rPr lang="en-US" sz="1800" baseline="0" dirty="0"/>
                        <a:t> (CEASE)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22 seconds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 seconds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227228" y="2579418"/>
            <a:ext cx="3849621" cy="2057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9361" y="2582136"/>
            <a:ext cx="1287488" cy="2054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76849" y="2587570"/>
            <a:ext cx="1697768" cy="2049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87041" y="2457450"/>
            <a:ext cx="2282921" cy="255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789360" y="4296634"/>
            <a:ext cx="2985257" cy="711780"/>
          </a:xfrm>
          <a:prstGeom prst="wedgeRoundRectCallout">
            <a:avLst>
              <a:gd name="adj1" fmla="val 53560"/>
              <a:gd name="adj2" fmla="val 80595"/>
              <a:gd name="adj3" fmla="val 16667"/>
            </a:avLst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Limits impact on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missrate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, energy, accesses to ~1%</a:t>
            </a:r>
          </a:p>
        </p:txBody>
      </p:sp>
    </p:spTree>
    <p:extLst>
      <p:ext uri="{BB962C8B-B14F-4D97-AF65-F5344CB8AC3E}">
        <p14:creationId xmlns:p14="http://schemas.microsoft.com/office/powerpoint/2010/main" val="7443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and Storage Overheads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8711" y="5269730"/>
            <a:ext cx="8584289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CEASER incurs negligible slowdown (~1% ) and storage overheads (24 bytes)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5943" y="2580149"/>
            <a:ext cx="4204210" cy="2489461"/>
            <a:chOff x="2950161" y="1990697"/>
            <a:chExt cx="5605613" cy="3319280"/>
          </a:xfrm>
        </p:grpSpPr>
        <p:graphicFrame>
          <p:nvGraphicFramePr>
            <p:cNvPr id="16" name="Chart 15"/>
            <p:cNvGraphicFramePr>
              <a:graphicFrameLocks/>
            </p:cNvGraphicFramePr>
            <p:nvPr>
              <p:extLst/>
            </p:nvPr>
          </p:nvGraphicFramePr>
          <p:xfrm>
            <a:off x="3466021" y="1990697"/>
            <a:ext cx="5089753" cy="2984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248361" y="4794580"/>
              <a:ext cx="121682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Rate-34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02266" y="4795642"/>
              <a:ext cx="12742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Mix-100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5670" y="4817535"/>
              <a:ext cx="1246495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ALL-134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636897" y="3377184"/>
              <a:ext cx="31189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Norm Performance (%)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44698" y="1767834"/>
            <a:ext cx="296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8 cores with 8MB LLC 16-way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(34 workloads, SPEC + Graph)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5435992" y="2984982"/>
          <a:ext cx="3079358" cy="17145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57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Structures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80-bit key (2 LLBC)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 bytes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SPtr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bytes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Access Counter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 bytes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800000"/>
                          </a:solidFill>
                        </a:rPr>
                        <a:t>24 bytes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398591" y="2991823"/>
            <a:ext cx="3230560" cy="169124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9069" y="4527153"/>
            <a:ext cx="342900" cy="346249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8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3903" y="2839850"/>
            <a:ext cx="2963282" cy="18924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48763" y="2695248"/>
            <a:ext cx="4097840" cy="2356205"/>
            <a:chOff x="7006968" y="2660878"/>
            <a:chExt cx="4682386" cy="3141606"/>
          </a:xfrm>
        </p:grpSpPr>
        <p:sp>
          <p:nvSpPr>
            <p:cNvPr id="6" name="TextBox 5"/>
            <p:cNvSpPr txBox="1"/>
            <p:nvPr/>
          </p:nvSpPr>
          <p:spPr>
            <a:xfrm>
              <a:off x="7013081" y="2660878"/>
              <a:ext cx="43865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prstClr val="black"/>
                  </a:solidFill>
                  <a:latin typeface="Calibri"/>
                </a:rPr>
                <a:t>Robust to attacks (years)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1831" y="2660878"/>
              <a:ext cx="554182" cy="42880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06968" y="3305579"/>
              <a:ext cx="43865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prstClr val="black"/>
                  </a:solidFill>
                  <a:latin typeface="Calibri"/>
                </a:rPr>
                <a:t>Negligible slowdown (~ 1%)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07401" y="5248487"/>
              <a:ext cx="43865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prstClr val="black"/>
                  </a:solidFill>
                  <a:latin typeface="Calibri"/>
                </a:rPr>
                <a:t>No OS support needed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7399" y="3963204"/>
              <a:ext cx="43865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prstClr val="black"/>
                  </a:solidFill>
                  <a:latin typeface="Calibri"/>
                </a:rPr>
                <a:t>Negligible storage (24 bytes)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1187" y="4598314"/>
              <a:ext cx="43865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prstClr val="black"/>
                  </a:solidFill>
                  <a:latin typeface="Calibri"/>
                </a:rPr>
                <a:t>Localized change (within cache)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5225" y="3317370"/>
              <a:ext cx="554182" cy="4676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6102" y="3967711"/>
              <a:ext cx="554182" cy="5211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35172" y="4596278"/>
              <a:ext cx="554182" cy="5208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3EEAEE-5431-468F-95FF-76367DA3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4741" y="5213698"/>
              <a:ext cx="554182" cy="51757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6465" y="3131956"/>
            <a:ext cx="845054" cy="1252646"/>
            <a:chOff x="2434899" y="2262925"/>
            <a:chExt cx="1126738" cy="1670194"/>
          </a:xfrm>
          <a:solidFill>
            <a:srgbClr val="008000"/>
          </a:solidFill>
        </p:grpSpPr>
        <p:sp>
          <p:nvSpPr>
            <p:cNvPr id="18" name="Rectangle 17"/>
            <p:cNvSpPr/>
            <p:nvPr/>
          </p:nvSpPr>
          <p:spPr>
            <a:xfrm>
              <a:off x="2434899" y="22640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98268" y="22629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4899" y="268378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98268" y="268267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34899" y="3103538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98268" y="3102425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34899" y="3522546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98268" y="3521433"/>
              <a:ext cx="563369" cy="41057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64822" y="4384602"/>
            <a:ext cx="6126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Cache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3332" y="3655351"/>
            <a:ext cx="1004604" cy="294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766" y="3672821"/>
            <a:ext cx="1093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Line Address</a:t>
            </a:r>
          </a:p>
        </p:txBody>
      </p:sp>
      <p:cxnSp>
        <p:nvCxnSpPr>
          <p:cNvPr id="29" name="Straight Arrow Connector 28"/>
          <p:cNvCxnSpPr>
            <a:stCxn id="27" idx="3"/>
            <a:endCxn id="30" idx="1"/>
          </p:cNvCxnSpPr>
          <p:nvPr/>
        </p:nvCxnSpPr>
        <p:spPr>
          <a:xfrm>
            <a:off x="1227936" y="3802433"/>
            <a:ext cx="41276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640703" y="3549513"/>
            <a:ext cx="771944" cy="50584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Encrypt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038803" y="3183221"/>
            <a:ext cx="0" cy="3610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804609" y="2910477"/>
            <a:ext cx="1241856" cy="1385625"/>
            <a:chOff x="2493741" y="2814351"/>
            <a:chExt cx="1655808" cy="1847500"/>
          </a:xfrm>
        </p:grpSpPr>
        <p:cxnSp>
          <p:nvCxnSpPr>
            <p:cNvPr id="33" name="Curved Connector 32"/>
            <p:cNvCxnSpPr/>
            <p:nvPr/>
          </p:nvCxnSpPr>
          <p:spPr>
            <a:xfrm>
              <a:off x="3304458" y="4068832"/>
              <a:ext cx="845091" cy="593019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93741" y="2814351"/>
              <a:ext cx="707972" cy="400109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white"/>
                  </a:solidFill>
                  <a:latin typeface="Calibri"/>
                </a:rPr>
                <a:t>Key1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03687" y="2912299"/>
            <a:ext cx="1478426" cy="873575"/>
            <a:chOff x="2492512" y="2816780"/>
            <a:chExt cx="1971234" cy="1164766"/>
          </a:xfrm>
        </p:grpSpPr>
        <p:cxnSp>
          <p:nvCxnSpPr>
            <p:cNvPr id="36" name="Curved Connector 35"/>
            <p:cNvCxnSpPr/>
            <p:nvPr/>
          </p:nvCxnSpPr>
          <p:spPr>
            <a:xfrm flipV="1">
              <a:off x="3304458" y="3678523"/>
              <a:ext cx="1159288" cy="303023"/>
            </a:xfrm>
            <a:prstGeom prst="curvedConnector3">
              <a:avLst>
                <a:gd name="adj1" fmla="val 50000"/>
              </a:avLst>
            </a:prstGeom>
            <a:ln w="38100" cmpd="sng"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492512" y="2816780"/>
              <a:ext cx="707972" cy="400109"/>
            </a:xfrm>
            <a:prstGeom prst="rect">
              <a:avLst/>
            </a:prstGeom>
            <a:solidFill>
              <a:srgbClr val="800000"/>
            </a:solidFill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1" dirty="0">
                  <a:solidFill>
                    <a:prstClr val="white"/>
                  </a:solidFill>
                  <a:latin typeface="Calibri"/>
                </a:rPr>
                <a:t>Key2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71402" y="4733894"/>
            <a:ext cx="2490810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Change Key, Periodically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2682" y="1893521"/>
            <a:ext cx="7638368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Need practical solution to protect LLC from conflict-based attacks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71750" y="5212419"/>
            <a:ext cx="4025526" cy="5434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Appealing for Industrial Adoption </a:t>
            </a:r>
          </a:p>
        </p:txBody>
      </p:sp>
    </p:spTree>
    <p:extLst>
      <p:ext uri="{BB962C8B-B14F-4D97-AF65-F5344CB8AC3E}">
        <p14:creationId xmlns:p14="http://schemas.microsoft.com/office/powerpoint/2010/main" val="26696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D0301-7A8E-462C-B221-8EC1DD39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000" dirty="0"/>
              <a:t>Course Details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E3A79A-BBA6-4451-A6E5-51331454F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0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F036-AF9B-44A0-9547-F11A9110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D1AE-E886-47BB-A0F7-A047E6C6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 average we will meet once per week</a:t>
            </a:r>
          </a:p>
          <a:p>
            <a:r>
              <a:rPr lang="en-US" sz="2800" dirty="0"/>
              <a:t>I will be traveling at times and I will be making up for the time “lost” by holding two lectures for some weeks</a:t>
            </a:r>
          </a:p>
          <a:p>
            <a:endParaRPr lang="en-US" sz="2800" dirty="0"/>
          </a:p>
          <a:p>
            <a:r>
              <a:rPr lang="en-US" sz="2800" dirty="0"/>
              <a:t>What I expect you to do</a:t>
            </a:r>
          </a:p>
          <a:p>
            <a:pPr lvl="1"/>
            <a:r>
              <a:rPr lang="en-US" sz="2400" dirty="0"/>
              <a:t>Reading assignments per week</a:t>
            </a:r>
          </a:p>
          <a:p>
            <a:pPr lvl="2"/>
            <a:r>
              <a:rPr lang="en-US" sz="2000" dirty="0"/>
              <a:t>Questionnaires to be handed in at the beginning of class</a:t>
            </a:r>
          </a:p>
          <a:p>
            <a:pPr lvl="1"/>
            <a:r>
              <a:rPr lang="en-US" sz="2400" dirty="0" err="1"/>
              <a:t>Homeworks</a:t>
            </a:r>
            <a:endParaRPr lang="en-US" sz="2400" dirty="0"/>
          </a:p>
          <a:p>
            <a:pPr lvl="2"/>
            <a:r>
              <a:rPr lang="en-US" sz="2000" dirty="0"/>
              <a:t>Programming assignments</a:t>
            </a:r>
          </a:p>
          <a:p>
            <a:pPr lvl="1"/>
            <a:r>
              <a:rPr lang="en-US" sz="2400" dirty="0"/>
              <a:t>Project</a:t>
            </a:r>
          </a:p>
          <a:p>
            <a:pPr lvl="2"/>
            <a:r>
              <a:rPr lang="en-US" sz="2000" dirty="0"/>
              <a:t>Validate some prior work</a:t>
            </a:r>
          </a:p>
          <a:p>
            <a:pPr lvl="2"/>
            <a:r>
              <a:rPr lang="en-US" sz="2000" dirty="0"/>
              <a:t>Do something new</a:t>
            </a:r>
          </a:p>
          <a:p>
            <a:pPr lvl="1"/>
            <a:r>
              <a:rPr lang="en-US" sz="2400" dirty="0"/>
              <a:t>Maybe present papers (</a:t>
            </a:r>
            <a:r>
              <a:rPr lang="en-US" sz="2400"/>
              <a:t>we will see)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67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D0301-7A8E-462C-B221-8EC1DD39F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000" dirty="0"/>
              <a:t>Intel’s Sandy Bridge Architecture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E3A79A-BBA6-4451-A6E5-51331454F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32nm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38" y="1509713"/>
            <a:ext cx="38957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Core Architecture</a:t>
            </a:r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360" y="381000"/>
            <a:ext cx="418927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Architecture – Instruction Fetch</a:t>
            </a: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7" y="2143125"/>
            <a:ext cx="7172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Decode</a:t>
            </a:r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238375"/>
            <a:ext cx="666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PCA_18_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CA_18_Theme" id="{F224F03E-A7BC-B64E-9E39-BC015D4BEF27}" vid="{60362CC8-F985-E640-A21E-12906CD11E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1436</Words>
  <Application>Microsoft Office PowerPoint</Application>
  <PresentationFormat>On-screen Show (4:3)</PresentationFormat>
  <Paragraphs>387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Helvetica</vt:lpstr>
      <vt:lpstr>Wingdings</vt:lpstr>
      <vt:lpstr>Default Design</vt:lpstr>
      <vt:lpstr>HPCA_18_Theme</vt:lpstr>
      <vt:lpstr>Introduction to CUDA Programming</vt:lpstr>
      <vt:lpstr>Goals for Today</vt:lpstr>
      <vt:lpstr>Should you take the course</vt:lpstr>
      <vt:lpstr>Material for today </vt:lpstr>
      <vt:lpstr>Intel’s Sandy Bridge Architecture</vt:lpstr>
      <vt:lpstr>Chip Architecture</vt:lpstr>
      <vt:lpstr>Overall Core Architecture</vt:lpstr>
      <vt:lpstr>Core Architecture – Instruction Fetch</vt:lpstr>
      <vt:lpstr>Instruction Decode</vt:lpstr>
      <vt:lpstr>Out-of-Order Execution</vt:lpstr>
      <vt:lpstr>Execution Units – Scalar, SIMD, FP and AVX (vector)</vt:lpstr>
      <vt:lpstr>Memory Access Units</vt:lpstr>
      <vt:lpstr>L3 and ring interconnect</vt:lpstr>
      <vt:lpstr>Overall Core Architecture</vt:lpstr>
      <vt:lpstr>Meltdown</vt:lpstr>
      <vt:lpstr>Isolation</vt:lpstr>
      <vt:lpstr>Overview of attack</vt:lpstr>
      <vt:lpstr>Meltdown Attack</vt:lpstr>
      <vt:lpstr>Timing Scenarios</vt:lpstr>
      <vt:lpstr>How to check whether an address is cached?</vt:lpstr>
      <vt:lpstr>Flush+Reload</vt:lpstr>
      <vt:lpstr>Meltdown skeleton</vt:lpstr>
      <vt:lpstr>Exception </vt:lpstr>
      <vt:lpstr>Example</vt:lpstr>
      <vt:lpstr>Spectre</vt:lpstr>
      <vt:lpstr>SPECTRE</vt:lpstr>
      <vt:lpstr>CEASER</vt:lpstr>
      <vt:lpstr>Goal</vt:lpstr>
      <vt:lpstr>CEASER: Mitigating Conflict-Based Attacks via Encrypted-Address and Remapping</vt:lpstr>
      <vt:lpstr>Background: Resource Sharing</vt:lpstr>
      <vt:lpstr>Conflict-Based Cache Attacks</vt:lpstr>
      <vt:lpstr>Prior Solutions</vt:lpstr>
      <vt:lpstr>Our Goal</vt:lpstr>
      <vt:lpstr>Outline</vt:lpstr>
      <vt:lpstr>CEASE: Cache using Encrypted Address Space</vt:lpstr>
      <vt:lpstr>Randomization via Encryption</vt:lpstr>
      <vt:lpstr>Encryption: Need Fast, Small-Width Cipher</vt:lpstr>
      <vt:lpstr>Low-Latency Block Cipher (LLBC)</vt:lpstr>
      <vt:lpstr>Outline</vt:lpstr>
      <vt:lpstr>Let’s Break CEASE …</vt:lpstr>
      <vt:lpstr>CEASER:  CEASE with Remapping</vt:lpstr>
      <vt:lpstr>CEASER:  CEASE with Remapping</vt:lpstr>
      <vt:lpstr>Outline</vt:lpstr>
      <vt:lpstr>Security Analysis</vt:lpstr>
      <vt:lpstr>Performance and Storage Overheads</vt:lpstr>
      <vt:lpstr>Summary</vt:lpstr>
      <vt:lpstr>Course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CUDA Programming</dc:title>
  <dc:creator>owner</dc:creator>
  <cp:lastModifiedBy>Andreas Moshovos</cp:lastModifiedBy>
  <cp:revision>236</cp:revision>
  <dcterms:created xsi:type="dcterms:W3CDTF">2009-01-18T21:53:17Z</dcterms:created>
  <dcterms:modified xsi:type="dcterms:W3CDTF">2019-01-10T03:03:39Z</dcterms:modified>
</cp:coreProperties>
</file>