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51"/>
  </p:notesMasterIdLst>
  <p:sldIdLst>
    <p:sldId id="256" r:id="rId3"/>
    <p:sldId id="266" r:id="rId4"/>
    <p:sldId id="267" r:id="rId5"/>
    <p:sldId id="268" r:id="rId6"/>
    <p:sldId id="269" r:id="rId7"/>
    <p:sldId id="257" r:id="rId8"/>
    <p:sldId id="264" r:id="rId9"/>
    <p:sldId id="258" r:id="rId10"/>
    <p:sldId id="259" r:id="rId11"/>
    <p:sldId id="260" r:id="rId12"/>
    <p:sldId id="261" r:id="rId13"/>
    <p:sldId id="262" r:id="rId14"/>
    <p:sldId id="265" r:id="rId15"/>
    <p:sldId id="263" r:id="rId16"/>
    <p:sldId id="271" r:id="rId17"/>
    <p:sldId id="272" r:id="rId18"/>
    <p:sldId id="273" r:id="rId19"/>
    <p:sldId id="270" r:id="rId20"/>
    <p:sldId id="279" r:id="rId21"/>
    <p:sldId id="275" r:id="rId22"/>
    <p:sldId id="274" r:id="rId23"/>
    <p:sldId id="276" r:id="rId24"/>
    <p:sldId id="277" r:id="rId25"/>
    <p:sldId id="278" r:id="rId26"/>
    <p:sldId id="282" r:id="rId27"/>
    <p:sldId id="280" r:id="rId28"/>
    <p:sldId id="283" r:id="rId29"/>
    <p:sldId id="281" r:id="rId30"/>
    <p:sldId id="285" r:id="rId31"/>
    <p:sldId id="305" r:id="rId32"/>
    <p:sldId id="306" r:id="rId33"/>
    <p:sldId id="307" r:id="rId34"/>
    <p:sldId id="308" r:id="rId35"/>
    <p:sldId id="309" r:id="rId36"/>
    <p:sldId id="310" r:id="rId37"/>
    <p:sldId id="319" r:id="rId38"/>
    <p:sldId id="320" r:id="rId39"/>
    <p:sldId id="321" r:id="rId40"/>
    <p:sldId id="329" r:id="rId41"/>
    <p:sldId id="331" r:id="rId42"/>
    <p:sldId id="324" r:id="rId43"/>
    <p:sldId id="334" r:id="rId44"/>
    <p:sldId id="330" r:id="rId45"/>
    <p:sldId id="327" r:id="rId46"/>
    <p:sldId id="316" r:id="rId47"/>
    <p:sldId id="318" r:id="rId48"/>
    <p:sldId id="335" r:id="rId49"/>
    <p:sldId id="284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3366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 autoAdjust="0"/>
    <p:restoredTop sz="94637" autoAdjust="0"/>
  </p:normalViewPr>
  <p:slideViewPr>
    <p:cSldViewPr>
      <p:cViewPr varScale="1">
        <p:scale>
          <a:sx n="105" d="100"/>
          <a:sy n="105" d="100"/>
        </p:scale>
        <p:origin x="291" y="4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qureshi4:Desktop:CEASER-Zombie:slid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9.5210629921259796E-2"/>
          <c:y val="0.182497905846876"/>
          <c:w val="0.88543110236220501"/>
          <c:h val="0.7562254984084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CEASE</c:v>
                </c:pt>
              </c:strCache>
            </c:strRef>
          </c:tx>
          <c:spPr>
            <a:solidFill>
              <a:srgbClr val="800000"/>
            </a:solidFill>
          </c:spPr>
          <c:invertIfNegative val="0"/>
          <c:val>
            <c:numRef>
              <c:f>Sheet1!$A$2:$A$4</c:f>
              <c:numCache>
                <c:formatCode>General</c:formatCode>
                <c:ptCount val="3"/>
                <c:pt idx="0">
                  <c:v>99.683999999999997</c:v>
                </c:pt>
                <c:pt idx="1">
                  <c:v>99.197999999999993</c:v>
                </c:pt>
                <c:pt idx="2">
                  <c:v>99.320999999999998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E6-4213-9A87-E0A8ACC3F6DB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CEASER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val>
            <c:numRef>
              <c:f>Sheet1!$B$2:$B$4</c:f>
              <c:numCache>
                <c:formatCode>General</c:formatCode>
                <c:ptCount val="3"/>
                <c:pt idx="0">
                  <c:v>99.263000000000005</c:v>
                </c:pt>
                <c:pt idx="1">
                  <c:v>98.784000000000006</c:v>
                </c:pt>
                <c:pt idx="2">
                  <c:v>98.905000000000001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E6-4213-9A87-E0A8ACC3F6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6024120"/>
        <c:axId val="-2070574584"/>
      </c:barChart>
      <c:catAx>
        <c:axId val="-2126024120"/>
        <c:scaling>
          <c:orientation val="minMax"/>
        </c:scaling>
        <c:delete val="1"/>
        <c:axPos val="b"/>
        <c:majorTickMark val="out"/>
        <c:minorTickMark val="none"/>
        <c:tickLblPos val="nextTo"/>
        <c:crossAx val="-2070574584"/>
        <c:crosses val="autoZero"/>
        <c:auto val="1"/>
        <c:lblAlgn val="ctr"/>
        <c:lblOffset val="100"/>
        <c:noMultiLvlLbl val="0"/>
      </c:catAx>
      <c:valAx>
        <c:axId val="-2070574584"/>
        <c:scaling>
          <c:orientation val="minMax"/>
          <c:max val="100"/>
          <c:min val="9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-2126024120"/>
        <c:crosses val="autoZero"/>
        <c:crossBetween val="between"/>
        <c:majorUnit val="1"/>
      </c:valAx>
    </c:plotArea>
    <c:legend>
      <c:legendPos val="r"/>
      <c:legendEntry>
        <c:idx val="0"/>
        <c:txPr>
          <a:bodyPr/>
          <a:lstStyle/>
          <a:p>
            <a:pPr>
              <a:defRPr sz="2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400"/>
            </a:pPr>
            <a:endParaRPr lang="en-US"/>
          </a:p>
        </c:txPr>
      </c:legendEntry>
      <c:layout>
        <c:manualLayout>
          <c:xMode val="edge"/>
          <c:yMode val="edge"/>
          <c:x val="0.30323868368465001"/>
          <c:y val="4.24593734293851E-3"/>
          <c:w val="0.53606802274715604"/>
          <c:h val="0.18595290172061801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90620-9C57-4E02-94D0-FA35BF999ADF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8F742-6463-44AC-8CF9-F59E55663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6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8014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TODO: Make this animated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</a:t>
            </a:r>
            <a:r>
              <a:rPr lang="en-US" baseline="0" dirty="0"/>
              <a:t> 1%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1% (POWER, ENERGY, PERFORAMNCE, MISSRATE)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61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TODO:</a:t>
            </a:r>
            <a:r>
              <a:rPr lang="en-US" baseline="0" dirty="0"/>
              <a:t> </a:t>
            </a:r>
            <a:r>
              <a:rPr lang="en-US" baseline="0"/>
              <a:t>More attacks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61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TAGS are also of ELA</a:t>
            </a:r>
          </a:p>
          <a:p>
            <a:r>
              <a:rPr lang="en-US" dirty="0"/>
              <a:t>Say that none</a:t>
            </a:r>
            <a:r>
              <a:rPr lang="en-US" baseline="0" dirty="0"/>
              <a:t> of the operations change</a:t>
            </a:r>
          </a:p>
          <a:p>
            <a:r>
              <a:rPr lang="en-US" baseline="0" dirty="0"/>
              <a:t>Before </a:t>
            </a:r>
            <a:r>
              <a:rPr lang="en-US" baseline="0" dirty="0" err="1"/>
              <a:t>writeback</a:t>
            </a:r>
            <a:r>
              <a:rPr lang="en-US" baseline="0" dirty="0"/>
              <a:t>, motivate why decryption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D5D66-CBA6-4F4D-B0C9-C75908725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AC25CB-6FFC-4993-8F15-AB96CBDEF4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072279-9BEA-41E1-AF8E-B23A37D791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6038"/>
            <a:ext cx="2286000" cy="68119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6038"/>
            <a:ext cx="6705600" cy="6811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D89FBF-0F96-48E4-9B6B-F6951DA0E3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458200" cy="2587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0" y="381000"/>
            <a:ext cx="9144000" cy="6477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763000" y="0"/>
            <a:ext cx="381000" cy="304800"/>
          </a:xfrm>
        </p:spPr>
        <p:txBody>
          <a:bodyPr/>
          <a:lstStyle>
            <a:lvl1pPr>
              <a:defRPr/>
            </a:lvl1pPr>
          </a:lstStyle>
          <a:p>
            <a:fld id="{09A223AE-A17C-4CB0-8634-8819F547A0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458200" cy="2587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381000"/>
            <a:ext cx="4495800" cy="6477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495800" cy="6477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763000" y="0"/>
            <a:ext cx="381000" cy="304800"/>
          </a:xfrm>
        </p:spPr>
        <p:txBody>
          <a:bodyPr/>
          <a:lstStyle>
            <a:lvl1pPr>
              <a:defRPr/>
            </a:lvl1pPr>
          </a:lstStyle>
          <a:p>
            <a:fld id="{88E8FB6F-9AA1-430D-A8FC-8550C1F787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9144000" cy="2662177"/>
          </a:xfrm>
          <a:prstGeom prst="rect">
            <a:avLst/>
          </a:prstGeom>
          <a:solidFill>
            <a:srgbClr val="355BB5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428263"/>
            <a:ext cx="6858000" cy="1817226"/>
          </a:xfrm>
          <a:ln>
            <a:noFill/>
          </a:ln>
        </p:spPr>
        <p:txBody>
          <a:bodyPr anchor="b"/>
          <a:lstStyle>
            <a:lvl1pPr algn="ctr">
              <a:defRPr sz="4500" b="1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289522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Helvetica" charset="0"/>
                <a:ea typeface="Helvetica" charset="0"/>
                <a:cs typeface="Helvetica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22282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1575"/>
            <a:ext cx="9144000" cy="1069081"/>
          </a:xfrm>
          <a:prstGeom prst="rect">
            <a:avLst/>
          </a:prstGeom>
          <a:solidFill>
            <a:srgbClr val="AFCCE9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07815"/>
            <a:ext cx="7886700" cy="711321"/>
          </a:xfrm>
          <a:ln>
            <a:noFill/>
          </a:ln>
        </p:spPr>
        <p:txBody>
          <a:bodyPr>
            <a:normAutofit/>
          </a:bodyPr>
          <a:lstStyle>
            <a:lvl1pPr>
              <a:defRPr sz="3300" b="1" i="0"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99445"/>
            <a:ext cx="7886700" cy="4677519"/>
          </a:xfrm>
        </p:spPr>
        <p:txBody>
          <a:bodyPr>
            <a:normAutofit/>
          </a:bodyPr>
          <a:lstStyle>
            <a:lvl1pPr>
              <a:defRPr sz="2700">
                <a:latin typeface="Helvetica" charset="0"/>
                <a:ea typeface="Helvetica" charset="0"/>
                <a:cs typeface="Helvetica" charset="0"/>
              </a:defRPr>
            </a:lvl1pPr>
            <a:lvl2pPr>
              <a:defRPr sz="2400">
                <a:latin typeface="Helvetica" charset="0"/>
                <a:ea typeface="Helvetica" charset="0"/>
                <a:cs typeface="Helvetica" charset="0"/>
              </a:defRPr>
            </a:lvl2pPr>
            <a:lvl3pPr>
              <a:defRPr sz="2100">
                <a:latin typeface="Helvetica" charset="0"/>
                <a:ea typeface="Helvetica" charset="0"/>
                <a:cs typeface="Helvetica" charset="0"/>
              </a:defRPr>
            </a:lvl3pPr>
            <a:lvl4pPr>
              <a:defRPr sz="1800">
                <a:latin typeface="Helvetica" charset="0"/>
                <a:ea typeface="Helvetica" charset="0"/>
                <a:cs typeface="Helvetica" charset="0"/>
              </a:defRPr>
            </a:lvl4pPr>
            <a:lvl5pPr>
              <a:defRPr sz="1800"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47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8801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578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215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9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476CB8-84D8-4DD7-A7E1-21C1E6EE52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224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914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3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605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379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71BE64-2247-4048-8111-A470FC4B3E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81000"/>
            <a:ext cx="4495800" cy="647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495800" cy="647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BE3EF45-B9D7-4A98-9514-751A0FF11F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0899E10-D91D-40F2-8681-B04A2D4CB1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940379-7789-4A71-8770-61A7487044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D5FF10-E700-459F-AF0C-692ABEADB3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8A89DC-16E9-415B-83E4-4A68073FA6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A7E1ABC-DBA0-41D2-9CE9-CAC01E6FE9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6038"/>
            <a:ext cx="84582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81000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63000" y="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2DC91A9-30C0-4B03-9904-6ACDC4C084E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9C529-085D-A54B-A11B-EB958B0F1EA1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5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tif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CUDA Programming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133600"/>
            <a:ext cx="8686800" cy="2438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0000FF"/>
                </a:solidFill>
              </a:rPr>
              <a:t>Advanced Computer Architecture</a:t>
            </a:r>
          </a:p>
          <a:p>
            <a:pPr>
              <a:lnSpc>
                <a:spcPct val="80000"/>
              </a:lnSpc>
            </a:pPr>
            <a:endParaRPr lang="en-US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000" dirty="0"/>
              <a:t>Andreas </a:t>
            </a:r>
            <a:r>
              <a:rPr lang="en-US" sz="2000" dirty="0" err="1"/>
              <a:t>Moshovos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Winter 2019</a:t>
            </a:r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Introduction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Out-of-Order Execution</a:t>
            </a:r>
          </a:p>
        </p:txBody>
      </p:sp>
      <p:pic>
        <p:nvPicPr>
          <p:cNvPr id="1003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262" y="2162175"/>
            <a:ext cx="722947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Execution Units – Scalar, SIMD, FP and AVX (vector)</a:t>
            </a:r>
          </a:p>
        </p:txBody>
      </p:sp>
      <p:pic>
        <p:nvPicPr>
          <p:cNvPr id="1013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5025" y="2466975"/>
            <a:ext cx="49339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Access Units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838200"/>
            <a:ext cx="61436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5562600"/>
            <a:ext cx="39421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 load to use latency is 4 cycles</a:t>
            </a:r>
          </a:p>
          <a:p>
            <a:r>
              <a:rPr lang="en-US" dirty="0"/>
              <a:t>Banked to support multiple accesses</a:t>
            </a:r>
          </a:p>
          <a:p>
            <a:r>
              <a:rPr lang="en-US" dirty="0"/>
              <a:t>	Poor man’s </a:t>
            </a:r>
            <a:r>
              <a:rPr lang="en-US" dirty="0" err="1"/>
              <a:t>multiporting</a:t>
            </a:r>
            <a:r>
              <a:rPr lang="en-US" dirty="0"/>
              <a:t>?</a:t>
            </a:r>
          </a:p>
          <a:p>
            <a:r>
              <a:rPr lang="en-US" dirty="0"/>
              <a:t>L2 load to use latency is 12 cycles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L3 and ring interconnect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CPUs, GPU and system agent</a:t>
            </a:r>
          </a:p>
          <a:p>
            <a:pPr lvl="1"/>
            <a:r>
              <a:rPr lang="en-US" dirty="0"/>
              <a:t>Communicate via a ring</a:t>
            </a:r>
          </a:p>
          <a:p>
            <a:r>
              <a:rPr lang="en-US" dirty="0"/>
              <a:t>Each CPU has an 2MB 8-way SA L3 slice</a:t>
            </a:r>
          </a:p>
          <a:p>
            <a:r>
              <a:rPr lang="en-US" dirty="0"/>
              <a:t>Static hash of addresses to slices</a:t>
            </a:r>
          </a:p>
          <a:p>
            <a:r>
              <a:rPr lang="en-US" dirty="0"/>
              <a:t>Latency varies: which core to which slice</a:t>
            </a:r>
          </a:p>
          <a:p>
            <a:pPr lvl="1"/>
            <a:r>
              <a:rPr lang="en-US" dirty="0"/>
              <a:t>26-31 cycles</a:t>
            </a:r>
          </a:p>
          <a:p>
            <a:r>
              <a:rPr lang="en-US" dirty="0"/>
              <a:t>Max bandwidth: 435.2GB/s at 3.4Ghz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Core Architecture</a:t>
            </a:r>
          </a:p>
        </p:txBody>
      </p:sp>
      <p:pic>
        <p:nvPicPr>
          <p:cNvPr id="1034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7360" y="381000"/>
            <a:ext cx="4189279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8D0301-7A8E-462C-B221-8EC1DD39F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4000" dirty="0"/>
              <a:t>Meltdown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3E3A79A-BBA6-4451-A6E5-51331454F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04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95F11-0F2F-44EF-812C-98735039D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EB3FB-3DD6-41FB-B5C0-8AFA08647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User vs. kernel space isolation</a:t>
            </a:r>
          </a:p>
          <a:p>
            <a:pPr lvl="1"/>
            <a:r>
              <a:rPr lang="en-US" dirty="0"/>
              <a:t>Privilege bit</a:t>
            </a:r>
          </a:p>
          <a:p>
            <a:r>
              <a:rPr lang="en-US" dirty="0"/>
              <a:t>Kernel space mapped onto user space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291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BB11F-626A-4CF9-9A99-3BA19052A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attack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65F03-420F-4FE7-9D94-2566B1065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Exploit speculative execution </a:t>
            </a:r>
          </a:p>
          <a:p>
            <a:pPr lvl="1"/>
            <a:r>
              <a:rPr lang="en-US" dirty="0"/>
              <a:t>To temporarily load protected data into a register</a:t>
            </a:r>
          </a:p>
          <a:p>
            <a:pPr lvl="1"/>
            <a:r>
              <a:rPr lang="en-US" dirty="0"/>
              <a:t>Use value to cause micro-architectural state change which persists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575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91EE8-FFB8-4CD2-BE9B-8143242D4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Meltdown Attack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AF94AB-6B73-413B-B29A-C378E6934B9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95400"/>
            <a:ext cx="5334000" cy="426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0759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6FCAC-77A3-477E-AE5E-3226C92B0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Scenarios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0B95A0-49B8-4045-BB8D-2E85257892A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33400"/>
            <a:ext cx="7010400" cy="617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892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5999-FDE4-40F5-81DD-4A4DCEE12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16963-CE20-4A1F-A86D-B69DB3666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Should you take the course?</a:t>
            </a:r>
          </a:p>
          <a:p>
            <a:pPr lvl="1"/>
            <a:r>
              <a:rPr lang="en-US" dirty="0"/>
              <a:t>What should you know</a:t>
            </a:r>
          </a:p>
          <a:p>
            <a:pPr lvl="1"/>
            <a:r>
              <a:rPr lang="en-US" dirty="0"/>
              <a:t>What is expected of you</a:t>
            </a:r>
          </a:p>
          <a:p>
            <a:pPr lvl="1"/>
            <a:r>
              <a:rPr lang="en-US" dirty="0"/>
              <a:t>What you will get out of it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898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3EBB0-1D75-4E6B-A63D-4254842F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check whether an address is cached?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6CC233-60F9-4C2F-871F-AC3F40912E5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8001000" cy="289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7612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FE10-AFD7-4F8C-AC8A-4E16B0A6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Flush+Reload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E8034-EDAB-4BF4-A78E-978F4F998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Clflush</a:t>
            </a:r>
            <a:r>
              <a:rPr lang="en-US" dirty="0"/>
              <a:t> instruction</a:t>
            </a:r>
          </a:p>
          <a:p>
            <a:pPr lvl="1"/>
            <a:r>
              <a:rPr lang="en-US" dirty="0"/>
              <a:t>Flush any cache line that contains a specific address</a:t>
            </a:r>
          </a:p>
          <a:p>
            <a:r>
              <a:rPr lang="en-US" dirty="0"/>
              <a:t>Works for shared addresses</a:t>
            </a:r>
          </a:p>
          <a:p>
            <a:pPr lvl="1"/>
            <a:r>
              <a:rPr lang="en-US" dirty="0"/>
              <a:t>Think code that is shared among two processes</a:t>
            </a:r>
          </a:p>
          <a:p>
            <a:pPr lvl="1"/>
            <a:endParaRPr lang="en-US" dirty="0"/>
          </a:p>
          <a:p>
            <a:r>
              <a:rPr lang="en-US" dirty="0"/>
              <a:t>Paper shows how to use that to read the secret key by detecting the order in which </a:t>
            </a:r>
            <a:r>
              <a:rPr lang="en-US" b="1" dirty="0"/>
              <a:t>code </a:t>
            </a:r>
            <a:r>
              <a:rPr lang="en-US" dirty="0"/>
              <a:t>functions are called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439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36DBB-193A-48AF-B4B5-F3122C3CE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Meltdown skeleton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217619-E680-4F3D-A1F7-5AE6AE4A36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90600"/>
            <a:ext cx="5486400" cy="556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4153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8E5CB-80B2-47DF-9905-AB07BE076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67CFA-039B-4179-93E7-69E0F6977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E.g., divide by zero or access illegal address</a:t>
            </a:r>
          </a:p>
          <a:p>
            <a:r>
              <a:rPr lang="en-US" dirty="0"/>
              <a:t>Suppression vs. Handling</a:t>
            </a:r>
          </a:p>
          <a:p>
            <a:endParaRPr lang="en-US" dirty="0"/>
          </a:p>
          <a:p>
            <a:r>
              <a:rPr lang="en-US" dirty="0"/>
              <a:t>Handling: </a:t>
            </a:r>
          </a:p>
          <a:p>
            <a:pPr lvl="1"/>
            <a:r>
              <a:rPr lang="en-US" dirty="0"/>
              <a:t>fork prior to exception</a:t>
            </a:r>
          </a:p>
          <a:p>
            <a:r>
              <a:rPr lang="en-US" dirty="0"/>
              <a:t>Suppression:</a:t>
            </a:r>
          </a:p>
          <a:p>
            <a:pPr lvl="1"/>
            <a:r>
              <a:rPr lang="en-US" dirty="0"/>
              <a:t>Use Transactional Memory handling</a:t>
            </a:r>
          </a:p>
          <a:p>
            <a:pPr lvl="1"/>
            <a:endParaRPr lang="en-US" dirty="0"/>
          </a:p>
          <a:p>
            <a:r>
              <a:rPr lang="en-US" dirty="0"/>
              <a:t>Branch prediction exploitation (</a:t>
            </a:r>
            <a:r>
              <a:rPr lang="en-US" dirty="0" err="1"/>
              <a:t>Spectre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37118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F7E34-9D2D-47DD-9B05-382AE1753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8B60-36BC-4CCB-A5AF-AD1E65CD1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67000"/>
            <a:ext cx="9144000" cy="4191000"/>
          </a:xfrm>
        </p:spPr>
        <p:txBody>
          <a:bodyPr/>
          <a:lstStyle/>
          <a:p>
            <a:r>
              <a:rPr lang="en-US" sz="2000" dirty="0"/>
              <a:t>Line 4: attempt to read the secret address [</a:t>
            </a:r>
            <a:r>
              <a:rPr lang="en-US" sz="2000" dirty="0" err="1"/>
              <a:t>rcx</a:t>
            </a:r>
            <a:r>
              <a:rPr lang="en-US" sz="2000" dirty="0"/>
              <a:t>] into register al</a:t>
            </a:r>
          </a:p>
          <a:p>
            <a:r>
              <a:rPr lang="en-US" sz="2000" dirty="0"/>
              <a:t>this will raise a protection exception but the CPU will still do it as part of speculative execution the exception will be handled when the mov tries to RETIRE (Commit)</a:t>
            </a:r>
          </a:p>
          <a:p>
            <a:r>
              <a:rPr lang="en-US" sz="2000" dirty="0"/>
              <a:t>SHL by 12 multiplies the AL values by 4K the page size</a:t>
            </a:r>
          </a:p>
          <a:p>
            <a:r>
              <a:rPr lang="en-US" sz="2000" dirty="0"/>
              <a:t>The mov RBX will try to read a page at a distance based on the AL value.</a:t>
            </a:r>
          </a:p>
          <a:p>
            <a:r>
              <a:rPr lang="en-US" sz="2000" dirty="0"/>
              <a:t>This is a race, may or may not happen.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Step 2: the attacker times accesses to all 256 pages.</a:t>
            </a:r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1F1FB1-0EB7-4EEC-B039-169A9056D43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"/>
            <a:ext cx="5410200" cy="236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2553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8D0301-7A8E-462C-B221-8EC1DD39F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4000" dirty="0" err="1"/>
              <a:t>Spectre</a:t>
            </a:r>
            <a:endParaRPr lang="en-US" sz="40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3E3A79A-BBA6-4451-A6E5-51331454F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36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4BD16-F0AC-41B6-9FAE-15E423030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5467F-9412-4783-B818-F1FB16FFB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E7EB0F-61CC-4091-82AF-8D0C2A3554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057400"/>
            <a:ext cx="6248400" cy="1800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1691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8D0301-7A8E-462C-B221-8EC1DD39F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4000" dirty="0"/>
              <a:t>CEASER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3E3A79A-BBA6-4451-A6E5-51331454F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65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ED918-5E05-44FE-BAC6-CB75FB581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D4CC-EF4C-478B-8CE9-04B2C25F3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LLC is shared</a:t>
            </a:r>
          </a:p>
          <a:p>
            <a:r>
              <a:rPr lang="en-US" dirty="0"/>
              <a:t>LLC contains micro-architectural state</a:t>
            </a:r>
          </a:p>
          <a:p>
            <a:r>
              <a:rPr lang="en-US" dirty="0"/>
              <a:t>Using side-channel attacks a process can read values from another process through this side-channel</a:t>
            </a:r>
          </a:p>
          <a:p>
            <a:endParaRPr lang="en-US" dirty="0"/>
          </a:p>
          <a:p>
            <a:r>
              <a:rPr lang="en-US" dirty="0"/>
              <a:t>TO do so the attacker needs to know how addresses are mapped onto the LLC</a:t>
            </a:r>
          </a:p>
          <a:p>
            <a:endParaRPr lang="en-US" dirty="0"/>
          </a:p>
          <a:p>
            <a:r>
              <a:rPr lang="en-US" dirty="0"/>
              <a:t>CEASER: per process mapping which changes frequently</a:t>
            </a:r>
          </a:p>
        </p:txBody>
      </p:sp>
    </p:spTree>
    <p:extLst>
      <p:ext uri="{BB962C8B-B14F-4D97-AF65-F5344CB8AC3E}">
        <p14:creationId xmlns:p14="http://schemas.microsoft.com/office/powerpoint/2010/main" val="2238051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35" y="1178447"/>
            <a:ext cx="8459048" cy="13629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FF00"/>
                </a:solidFill>
              </a:rPr>
              <a:t>CEASER: Mitigating Conflict-Based Attacks via Encrypted-Address and Remapping</a:t>
            </a:r>
            <a:endParaRPr lang="en-US" sz="3000" b="0" dirty="0"/>
          </a:p>
        </p:txBody>
      </p:sp>
      <p:sp>
        <p:nvSpPr>
          <p:cNvPr id="4" name="AutoShape 2" descr="mage result for georgia buzz logo"/>
          <p:cNvSpPr>
            <a:spLocks noChangeAspect="1" noChangeArrowheads="1"/>
          </p:cNvSpPr>
          <p:nvPr/>
        </p:nvSpPr>
        <p:spPr bwMode="auto">
          <a:xfrm>
            <a:off x="0" y="8572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0012" y="3927526"/>
            <a:ext cx="413333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2250" b="1" dirty="0">
                <a:solidFill>
                  <a:srgbClr val="C00000"/>
                </a:solidFill>
                <a:latin typeface="Helvetica" charset="0"/>
                <a:ea typeface="Helvetica" charset="0"/>
                <a:cs typeface="Helvetica" charset="0"/>
              </a:rPr>
              <a:t>Moinuddin Qureshi</a:t>
            </a:r>
            <a:endParaRPr lang="en-US" sz="2250" b="1" baseline="30000" dirty="0">
              <a:solidFill>
                <a:srgbClr val="C00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6934" y="3226060"/>
            <a:ext cx="2488548" cy="399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ts val="261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5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MICRO-2018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684" y="4599532"/>
            <a:ext cx="1462633" cy="61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3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B01D9-6826-4C28-A8F3-23FCE7C0D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Should you take the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E6F82-6727-4A79-A94D-2D18B8DEE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should you know?</a:t>
            </a:r>
          </a:p>
          <a:p>
            <a:endParaRPr lang="en-US" dirty="0"/>
          </a:p>
          <a:p>
            <a:r>
              <a:rPr lang="en-US" dirty="0"/>
              <a:t>I’ll let you decide on your own</a:t>
            </a:r>
          </a:p>
          <a:p>
            <a:endParaRPr lang="en-US" dirty="0"/>
          </a:p>
          <a:p>
            <a:r>
              <a:rPr lang="en-US" dirty="0"/>
              <a:t>To help you:</a:t>
            </a:r>
          </a:p>
          <a:p>
            <a:endParaRPr lang="en-US" dirty="0"/>
          </a:p>
          <a:p>
            <a:r>
              <a:rPr lang="en-US" dirty="0"/>
              <a:t>Overview modern processor design</a:t>
            </a:r>
          </a:p>
          <a:p>
            <a:pPr lvl="1"/>
            <a:r>
              <a:rPr lang="en-US" dirty="0"/>
              <a:t>Through reviewing modern security attacks</a:t>
            </a:r>
          </a:p>
          <a:p>
            <a:r>
              <a:rPr lang="en-US" dirty="0"/>
              <a:t>And to make it worthwhile for everyone</a:t>
            </a:r>
          </a:p>
          <a:p>
            <a:pPr lvl="1"/>
            <a:r>
              <a:rPr lang="en-US" dirty="0"/>
              <a:t>Through reviewing a recent excellent work on mitigating them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520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Resource Sharing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35564" y="2858334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58091" y="2857500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35564" y="3173147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58091" y="3172312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35564" y="3487959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58091" y="3487125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135564" y="3802215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58091" y="3801381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47393" y="4157959"/>
            <a:ext cx="42139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LLC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965372" y="4429326"/>
            <a:ext cx="851834" cy="745851"/>
          </a:xfrm>
          <a:prstGeom prst="round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CORE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9" name="Straight Connector 28"/>
          <p:cNvCxnSpPr>
            <a:stCxn id="28" idx="0"/>
          </p:cNvCxnSpPr>
          <p:nvPr/>
        </p:nvCxnSpPr>
        <p:spPr>
          <a:xfrm flipV="1">
            <a:off x="3391289" y="3373656"/>
            <a:ext cx="0" cy="1055670"/>
          </a:xfrm>
          <a:prstGeom prst="line">
            <a:avLst/>
          </a:prstGeom>
          <a:ln w="28575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91289" y="3373656"/>
            <a:ext cx="744275" cy="0"/>
          </a:xfrm>
          <a:prstGeom prst="straightConnector1">
            <a:avLst/>
          </a:prstGeom>
          <a:ln w="38100" cmpd="sng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5306137" y="4429326"/>
            <a:ext cx="851834" cy="745851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CORE</a:t>
            </a:r>
          </a:p>
        </p:txBody>
      </p:sp>
      <p:cxnSp>
        <p:nvCxnSpPr>
          <p:cNvPr id="32" name="Straight Connector 31"/>
          <p:cNvCxnSpPr>
            <a:stCxn id="31" idx="0"/>
          </p:cNvCxnSpPr>
          <p:nvPr/>
        </p:nvCxnSpPr>
        <p:spPr>
          <a:xfrm flipV="1">
            <a:off x="5732054" y="3373656"/>
            <a:ext cx="0" cy="1055670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4980617" y="3377176"/>
            <a:ext cx="744275" cy="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4558091" y="3167658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862" y="1916530"/>
            <a:ext cx="691490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2100" b="1" dirty="0">
                <a:solidFill>
                  <a:prstClr val="black"/>
                </a:solidFill>
                <a:latin typeface="Calibri"/>
              </a:rPr>
              <a:t>Modern systems share LLC for improving resource utilization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42342" y="5378996"/>
            <a:ext cx="7886700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Sharing the LLC allows system to dynamically allocate LLC capacity</a:t>
            </a:r>
          </a:p>
        </p:txBody>
      </p:sp>
    </p:spTree>
    <p:extLst>
      <p:ext uri="{BB962C8B-B14F-4D97-AF65-F5344CB8AC3E}">
        <p14:creationId xmlns:p14="http://schemas.microsoft.com/office/powerpoint/2010/main" val="3106932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Conflict-Based Cache Attacks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35564" y="2858334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58091" y="2857500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35564" y="3173147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58091" y="3172312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35564" y="3487959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58091" y="3487125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135564" y="3802215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58091" y="3801381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47393" y="4157959"/>
            <a:ext cx="42139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LLC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965372" y="4429326"/>
            <a:ext cx="851834" cy="745851"/>
          </a:xfrm>
          <a:prstGeom prst="round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CORE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(Spy)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9" name="Straight Connector 28"/>
          <p:cNvCxnSpPr>
            <a:stCxn id="28" idx="0"/>
          </p:cNvCxnSpPr>
          <p:nvPr/>
        </p:nvCxnSpPr>
        <p:spPr>
          <a:xfrm flipV="1">
            <a:off x="3391289" y="3373656"/>
            <a:ext cx="0" cy="1055670"/>
          </a:xfrm>
          <a:prstGeom prst="line">
            <a:avLst/>
          </a:prstGeom>
          <a:ln w="28575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91289" y="3373656"/>
            <a:ext cx="744275" cy="0"/>
          </a:xfrm>
          <a:prstGeom prst="straightConnector1">
            <a:avLst/>
          </a:prstGeom>
          <a:ln w="38100" cmpd="sng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5306137" y="4429326"/>
            <a:ext cx="851834" cy="745851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CORE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(Victim)</a:t>
            </a:r>
          </a:p>
        </p:txBody>
      </p:sp>
      <p:cxnSp>
        <p:nvCxnSpPr>
          <p:cNvPr id="32" name="Straight Connector 31"/>
          <p:cNvCxnSpPr>
            <a:stCxn id="31" idx="0"/>
          </p:cNvCxnSpPr>
          <p:nvPr/>
        </p:nvCxnSpPr>
        <p:spPr>
          <a:xfrm flipV="1">
            <a:off x="5732054" y="3373656"/>
            <a:ext cx="0" cy="1055670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4980617" y="3377176"/>
            <a:ext cx="744275" cy="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4558091" y="3180030"/>
            <a:ext cx="422527" cy="307930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135099" y="3172704"/>
            <a:ext cx="422527" cy="307930"/>
          </a:xfrm>
          <a:prstGeom prst="rect">
            <a:avLst/>
          </a:prstGeom>
          <a:solidFill>
            <a:srgbClr val="80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A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565392" y="3171159"/>
            <a:ext cx="422527" cy="307930"/>
          </a:xfrm>
          <a:prstGeom prst="rect">
            <a:avLst/>
          </a:prstGeom>
          <a:solidFill>
            <a:srgbClr val="80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562024" y="3167790"/>
            <a:ext cx="422527" cy="307930"/>
          </a:xfrm>
          <a:prstGeom prst="rect">
            <a:avLst/>
          </a:prstGeom>
          <a:solidFill>
            <a:srgbClr val="00009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V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863" y="1949941"/>
            <a:ext cx="849777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2100" b="1" dirty="0">
                <a:solidFill>
                  <a:prstClr val="black"/>
                </a:solidFill>
                <a:latin typeface="Calibri"/>
              </a:rPr>
              <a:t>Co-running spy can infer access pattern of victim by causing cache conflicts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2342" y="5378996"/>
            <a:ext cx="7886700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Conflicts leak access pattern, used to infer secret [AES </a:t>
            </a:r>
            <a:r>
              <a:rPr lang="mr-IN" sz="2100" b="1" dirty="0">
                <a:solidFill>
                  <a:prstClr val="white"/>
                </a:solidFill>
                <a:latin typeface="Calibri"/>
                <a:cs typeface="Mangal" panose="02040503050203030202" pitchFamily="18" charset="0"/>
              </a:rPr>
              <a:t>–</a:t>
            </a:r>
            <a:r>
              <a:rPr lang="en-US" sz="2100" b="1" dirty="0">
                <a:solidFill>
                  <a:prstClr val="white"/>
                </a:solidFill>
                <a:latin typeface="Calibri"/>
              </a:rPr>
              <a:t> Bernstein’05]</a:t>
            </a:r>
          </a:p>
        </p:txBody>
      </p:sp>
      <p:sp>
        <p:nvSpPr>
          <p:cNvPr id="34" name="Cloud 33"/>
          <p:cNvSpPr/>
          <p:nvPr/>
        </p:nvSpPr>
        <p:spPr>
          <a:xfrm>
            <a:off x="1885950" y="3315026"/>
            <a:ext cx="1361765" cy="610991"/>
          </a:xfrm>
          <a:prstGeom prst="cloud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Miss for B</a:t>
            </a:r>
          </a:p>
        </p:txBody>
      </p:sp>
      <p:sp>
        <p:nvSpPr>
          <p:cNvPr id="35" name="Cloud 34"/>
          <p:cNvSpPr/>
          <p:nvPr/>
        </p:nvSpPr>
        <p:spPr>
          <a:xfrm>
            <a:off x="1345955" y="4001704"/>
            <a:ext cx="1619417" cy="610991"/>
          </a:xfrm>
          <a:prstGeom prst="cloud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Victim Accessed Set</a:t>
            </a:r>
          </a:p>
        </p:txBody>
      </p:sp>
    </p:spTree>
    <p:extLst>
      <p:ext uri="{BB962C8B-B14F-4D97-AF65-F5344CB8AC3E}">
        <p14:creationId xmlns:p14="http://schemas.microsoft.com/office/powerpoint/2010/main" val="139599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1" grpId="0" animBg="1"/>
      <p:bldP spid="34" grpId="0" animBg="1"/>
      <p:bldP spid="3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Solutions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1184510" y="1806138"/>
            <a:ext cx="2600325" cy="616679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b="1" dirty="0">
                <a:solidFill>
                  <a:prstClr val="white"/>
                </a:solidFill>
                <a:latin typeface="Calibri"/>
              </a:rPr>
              <a:t>Way Partitioning</a:t>
            </a:r>
          </a:p>
        </p:txBody>
      </p:sp>
      <p:grpSp>
        <p:nvGrpSpPr>
          <p:cNvPr id="138" name="Group 137"/>
          <p:cNvGrpSpPr/>
          <p:nvPr/>
        </p:nvGrpSpPr>
        <p:grpSpPr>
          <a:xfrm>
            <a:off x="1922126" y="3124125"/>
            <a:ext cx="845054" cy="1252646"/>
            <a:chOff x="2434899" y="2262925"/>
            <a:chExt cx="1126738" cy="1670194"/>
          </a:xfrm>
        </p:grpSpPr>
        <p:sp>
          <p:nvSpPr>
            <p:cNvPr id="139" name="Rectangle 138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solidFill>
              <a:srgbClr val="800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solidFill>
              <a:srgbClr val="800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solidFill>
              <a:srgbClr val="800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solidFill>
              <a:srgbClr val="800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472416" y="3108617"/>
            <a:ext cx="2458185" cy="1330549"/>
            <a:chOff x="7296553" y="3001823"/>
            <a:chExt cx="3277580" cy="1774065"/>
          </a:xfrm>
        </p:grpSpPr>
        <p:grpSp>
          <p:nvGrpSpPr>
            <p:cNvPr id="169" name="Group 168"/>
            <p:cNvGrpSpPr/>
            <p:nvPr/>
          </p:nvGrpSpPr>
          <p:grpSpPr>
            <a:xfrm>
              <a:off x="9447395" y="3001823"/>
              <a:ext cx="1126738" cy="1670194"/>
              <a:chOff x="2434899" y="2262925"/>
              <a:chExt cx="1126738" cy="1670194"/>
            </a:xfrm>
            <a:solidFill>
              <a:srgbClr val="008000"/>
            </a:solidFill>
          </p:grpSpPr>
          <p:sp>
            <p:nvSpPr>
              <p:cNvPr id="170" name="Rectangle 169"/>
              <p:cNvSpPr/>
              <p:nvPr/>
            </p:nvSpPr>
            <p:spPr>
              <a:xfrm>
                <a:off x="2434899" y="22640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2998268" y="22629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2" name="Rectangle 171"/>
              <p:cNvSpPr/>
              <p:nvPr/>
            </p:nvSpPr>
            <p:spPr>
              <a:xfrm>
                <a:off x="2434899" y="268378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3" name="Rectangle 172"/>
              <p:cNvSpPr/>
              <p:nvPr/>
            </p:nvSpPr>
            <p:spPr>
              <a:xfrm>
                <a:off x="2998268" y="268267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2434899" y="31035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5" name="Rectangle 174"/>
              <p:cNvSpPr/>
              <p:nvPr/>
            </p:nvSpPr>
            <p:spPr>
              <a:xfrm>
                <a:off x="2998268" y="31024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6" name="Rectangle 175"/>
              <p:cNvSpPr/>
              <p:nvPr/>
            </p:nvSpPr>
            <p:spPr>
              <a:xfrm>
                <a:off x="2434899" y="3522546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7" name="Rectangle 176"/>
              <p:cNvSpPr/>
              <p:nvPr/>
            </p:nvSpPr>
            <p:spPr>
              <a:xfrm>
                <a:off x="2998268" y="3521433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80" name="Rectangle 179"/>
            <p:cNvSpPr/>
            <p:nvPr/>
          </p:nvSpPr>
          <p:spPr>
            <a:xfrm>
              <a:off x="7942948" y="3545069"/>
              <a:ext cx="207511" cy="216743"/>
            </a:xfrm>
            <a:prstGeom prst="rect">
              <a:avLst/>
            </a:prstGeom>
            <a:solidFill>
              <a:srgbClr val="F37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8150459" y="3545069"/>
              <a:ext cx="207511" cy="216743"/>
            </a:xfrm>
            <a:prstGeom prst="rect">
              <a:avLst/>
            </a:prstGeom>
            <a:solidFill>
              <a:srgbClr val="F37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7942948" y="3748076"/>
              <a:ext cx="207511" cy="216743"/>
            </a:xfrm>
            <a:prstGeom prst="rect">
              <a:avLst/>
            </a:prstGeom>
            <a:solidFill>
              <a:srgbClr val="F37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8150459" y="3748076"/>
              <a:ext cx="207511" cy="216743"/>
            </a:xfrm>
            <a:prstGeom prst="rect">
              <a:avLst/>
            </a:prstGeom>
            <a:solidFill>
              <a:srgbClr val="F37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4" name="Curved Connector 183"/>
            <p:cNvCxnSpPr>
              <a:stCxn id="181" idx="0"/>
            </p:cNvCxnSpPr>
            <p:nvPr/>
          </p:nvCxnSpPr>
          <p:spPr>
            <a:xfrm rot="16200000" flipH="1">
              <a:off x="8758009" y="3041274"/>
              <a:ext cx="540451" cy="1548040"/>
            </a:xfrm>
            <a:prstGeom prst="curvedConnector4">
              <a:avLst>
                <a:gd name="adj1" fmla="val -42298"/>
                <a:gd name="adj2" fmla="val 53351"/>
              </a:avLst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urved Connector 184"/>
            <p:cNvCxnSpPr>
              <a:stCxn id="183" idx="3"/>
            </p:cNvCxnSpPr>
            <p:nvPr/>
          </p:nvCxnSpPr>
          <p:spPr>
            <a:xfrm flipV="1">
              <a:off x="8357970" y="3193270"/>
              <a:ext cx="1967211" cy="66317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TextBox 185"/>
            <p:cNvSpPr txBox="1"/>
            <p:nvPr/>
          </p:nvSpPr>
          <p:spPr>
            <a:xfrm>
              <a:off x="7296553" y="4098780"/>
              <a:ext cx="1707819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black"/>
                  </a:solidFill>
                  <a:latin typeface="Calibri"/>
                </a:rPr>
                <a:t>Mapping Table </a:t>
              </a:r>
            </a:p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black"/>
                  </a:solidFill>
                  <a:latin typeface="Calibri"/>
                </a:rPr>
                <a:t>(MT)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21559" y="2432247"/>
            <a:ext cx="28212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 err="1">
                <a:solidFill>
                  <a:prstClr val="black"/>
                </a:solidFill>
                <a:latin typeface="Calibri"/>
              </a:rPr>
              <a:t>NoMo</a:t>
            </a:r>
            <a:r>
              <a:rPr lang="en-US" sz="1350" b="1" dirty="0">
                <a:solidFill>
                  <a:prstClr val="black"/>
                </a:solidFill>
                <a:latin typeface="Calibri"/>
              </a:rPr>
              <a:t> [TACO’12], </a:t>
            </a:r>
            <a:r>
              <a:rPr lang="en-US" sz="1350" b="1" dirty="0" err="1">
                <a:solidFill>
                  <a:prstClr val="black"/>
                </a:solidFill>
                <a:latin typeface="Calibri"/>
              </a:rPr>
              <a:t>CATalyst</a:t>
            </a:r>
            <a:r>
              <a:rPr lang="en-US" sz="1350" b="1" dirty="0">
                <a:solidFill>
                  <a:prstClr val="black"/>
                </a:solidFill>
                <a:latin typeface="Calibri"/>
              </a:rPr>
              <a:t> [HPCA’16]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444271" y="1830776"/>
            <a:ext cx="3126625" cy="911952"/>
            <a:chOff x="7259030" y="1298034"/>
            <a:chExt cx="4168833" cy="1215936"/>
          </a:xfrm>
        </p:grpSpPr>
        <p:sp>
          <p:nvSpPr>
            <p:cNvPr id="113" name="Rectangle 112"/>
            <p:cNvSpPr/>
            <p:nvPr/>
          </p:nvSpPr>
          <p:spPr>
            <a:xfrm>
              <a:off x="7591200" y="1298034"/>
              <a:ext cx="3467100" cy="82223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/>
              <a:r>
                <a:rPr lang="en-US" b="1" dirty="0">
                  <a:solidFill>
                    <a:prstClr val="white"/>
                  </a:solidFill>
                  <a:latin typeface="Calibri"/>
                </a:rPr>
                <a:t>Table-Based Randomization </a:t>
              </a: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7259030" y="2113861"/>
              <a:ext cx="4168833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black"/>
                  </a:solidFill>
                  <a:latin typeface="Calibri"/>
                </a:rPr>
                <a:t>RPCache</a:t>
              </a:r>
              <a:r>
                <a:rPr lang="en-US" sz="1350" b="1" dirty="0">
                  <a:solidFill>
                    <a:prstClr val="black"/>
                  </a:solidFill>
                  <a:latin typeface="Calibri"/>
                </a:rPr>
                <a:t>[ISCA’07], </a:t>
              </a:r>
              <a:r>
                <a:rPr lang="en-US" sz="1350" b="1" dirty="0" err="1">
                  <a:solidFill>
                    <a:prstClr val="black"/>
                  </a:solidFill>
                  <a:latin typeface="Calibri"/>
                </a:rPr>
                <a:t>NewCache</a:t>
              </a:r>
              <a:r>
                <a:rPr lang="en-US" sz="1350" b="1" dirty="0">
                  <a:solidFill>
                    <a:prstClr val="black"/>
                  </a:solidFill>
                  <a:latin typeface="Calibri"/>
                </a:rPr>
                <a:t>[MICRO’08]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38307" y="4757464"/>
            <a:ext cx="3144300" cy="908492"/>
            <a:chOff x="838200" y="5718512"/>
            <a:chExt cx="4192400" cy="1211323"/>
          </a:xfrm>
        </p:grpSpPr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200" y="5718512"/>
              <a:ext cx="532359" cy="53235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482535" y="6437392"/>
              <a:ext cx="354806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black"/>
                  </a:solidFill>
                  <a:latin typeface="Calibri"/>
                </a:rPr>
                <a:t>Not scalable to many core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037343" y="4743451"/>
            <a:ext cx="4044625" cy="935945"/>
            <a:chOff x="6716455" y="5314144"/>
            <a:chExt cx="5392832" cy="1247927"/>
          </a:xfrm>
        </p:grpSpPr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6455" y="5314144"/>
              <a:ext cx="532359" cy="532359"/>
            </a:xfrm>
            <a:prstGeom prst="rect">
              <a:avLst/>
            </a:prstGeom>
          </p:spPr>
        </p:pic>
        <p:sp>
          <p:nvSpPr>
            <p:cNvPr id="192" name="TextBox 191"/>
            <p:cNvSpPr txBox="1"/>
            <p:nvPr/>
          </p:nvSpPr>
          <p:spPr>
            <a:xfrm>
              <a:off x="7248814" y="5324204"/>
              <a:ext cx="4578519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black"/>
                  </a:solidFill>
                  <a:latin typeface="Calibri"/>
                </a:rPr>
                <a:t>Mapping Table large for LLC (MBs)</a:t>
              </a:r>
            </a:p>
          </p:txBody>
        </p:sp>
        <p:pic>
          <p:nvPicPr>
            <p:cNvPr id="193" name="Picture 192">
              <a:extLst>
                <a:ext uri="{FF2B5EF4-FFF2-40B4-BE49-F238E27FC236}">
                  <a16:creationId xmlns:a16="http://schemas.microsoft.com/office/drawing/2014/main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35005" y="6029712"/>
              <a:ext cx="532359" cy="532359"/>
            </a:xfrm>
            <a:prstGeom prst="rect">
              <a:avLst/>
            </a:prstGeom>
          </p:spPr>
        </p:pic>
        <p:sp>
          <p:nvSpPr>
            <p:cNvPr id="194" name="TextBox 193"/>
            <p:cNvSpPr txBox="1"/>
            <p:nvPr/>
          </p:nvSpPr>
          <p:spPr>
            <a:xfrm>
              <a:off x="7267364" y="6039772"/>
              <a:ext cx="484192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black"/>
                  </a:solidFill>
                  <a:latin typeface="Calibri"/>
                </a:rPr>
                <a:t>OS support needed to protect Table 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28650" y="4793397"/>
            <a:ext cx="3471287" cy="879345"/>
            <a:chOff x="838200" y="5078411"/>
            <a:chExt cx="4628382" cy="117246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200" y="5718512"/>
              <a:ext cx="532359" cy="532359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1495411" y="5078411"/>
              <a:ext cx="397117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black"/>
                  </a:solidFill>
                  <a:latin typeface="Calibri"/>
                </a:rPr>
                <a:t>Inefficient use of cache space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280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057400"/>
            <a:ext cx="78867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</a:rPr>
              <a:t>Protect the LLC from conflict-based attacks, while incurring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2100" b="1" dirty="0">
              <a:solidFill>
                <a:prstClr val="black"/>
              </a:solidFill>
              <a:latin typeface="Calibri"/>
            </a:endParaRPr>
          </a:p>
          <a:p>
            <a:pPr marL="1757363" lvl="4" indent="-385763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800000"/>
                </a:solidFill>
                <a:latin typeface="Calibri"/>
              </a:rPr>
              <a:t>Negligible storage overhead</a:t>
            </a:r>
          </a:p>
          <a:p>
            <a:pPr marL="171450" indent="-171450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900" b="1" dirty="0">
              <a:solidFill>
                <a:srgbClr val="800000"/>
              </a:solidFill>
              <a:latin typeface="Calibri"/>
            </a:endParaRPr>
          </a:p>
          <a:p>
            <a:pPr marL="1757363" lvl="4" indent="-385763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800000"/>
                </a:solidFill>
                <a:latin typeface="Calibri"/>
              </a:rPr>
              <a:t>Negligible performance overhead</a:t>
            </a:r>
          </a:p>
          <a:p>
            <a:pPr marL="171450" indent="-171450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900" b="1" dirty="0">
              <a:solidFill>
                <a:srgbClr val="800000"/>
              </a:solidFill>
              <a:latin typeface="Calibri"/>
            </a:endParaRPr>
          </a:p>
          <a:p>
            <a:pPr marL="1757363" lvl="4" indent="-385763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800000"/>
                </a:solidFill>
                <a:latin typeface="Calibri"/>
              </a:rPr>
              <a:t>No OS support</a:t>
            </a:r>
          </a:p>
          <a:p>
            <a:pPr marL="171450" indent="-171450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900" b="1" dirty="0">
              <a:solidFill>
                <a:srgbClr val="800000"/>
              </a:solidFill>
              <a:latin typeface="Calibri"/>
            </a:endParaRPr>
          </a:p>
          <a:p>
            <a:pPr marL="1757363" lvl="4" indent="-385763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800000"/>
                </a:solidFill>
                <a:latin typeface="Calibri"/>
              </a:rPr>
              <a:t>No restriction on capacity sharing</a:t>
            </a:r>
          </a:p>
          <a:p>
            <a:pPr marL="171450" indent="-171450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900" b="1" dirty="0">
              <a:solidFill>
                <a:srgbClr val="800000"/>
              </a:solidFill>
              <a:latin typeface="Calibri"/>
            </a:endParaRPr>
          </a:p>
          <a:p>
            <a:pPr marL="1757363" lvl="4" indent="-385763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800000"/>
                </a:solidFill>
                <a:latin typeface="Calibri"/>
              </a:rPr>
              <a:t>Localized Implementation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21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0265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Rectangle 2"/>
          <p:cNvSpPr/>
          <p:nvPr/>
        </p:nvSpPr>
        <p:spPr>
          <a:xfrm>
            <a:off x="628650" y="2077719"/>
            <a:ext cx="1921360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Why?</a:t>
            </a:r>
            <a:br>
              <a:rPr lang="en-US" sz="2700" b="1" dirty="0">
                <a:solidFill>
                  <a:prstClr val="black"/>
                </a:solidFill>
                <a:latin typeface="Calibri"/>
              </a:rPr>
            </a:br>
            <a:endParaRPr lang="en-US" sz="2700" b="1" dirty="0">
              <a:solidFill>
                <a:prstClr val="black"/>
              </a:solidFill>
              <a:latin typeface="Calibri"/>
            </a:endParaRPr>
          </a:p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srgbClr val="800000"/>
                </a:solidFill>
                <a:latin typeface="Calibri"/>
              </a:rPr>
              <a:t>CEASE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2700" b="1" dirty="0">
              <a:solidFill>
                <a:prstClr val="black"/>
              </a:solidFill>
              <a:latin typeface="Calibri"/>
            </a:endParaRPr>
          </a:p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prstClr val="black"/>
                </a:solidFill>
                <a:latin typeface="Calibri"/>
              </a:rPr>
              <a:t>CEASER</a:t>
            </a:r>
          </a:p>
          <a:p>
            <a:pPr marL="128588" indent="-128588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endParaRPr lang="en-US" sz="2700" b="1" dirty="0">
              <a:solidFill>
                <a:prstClr val="black"/>
              </a:solidFill>
              <a:latin typeface="Calibri"/>
            </a:endParaRPr>
          </a:p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prstClr val="black"/>
                </a:solidFill>
                <a:latin typeface="Calibri"/>
              </a:rPr>
              <a:t>Effective?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27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58758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1013111"/>
            <a:ext cx="9029700" cy="533491"/>
          </a:xfrm>
        </p:spPr>
        <p:txBody>
          <a:bodyPr>
            <a:normAutofit/>
          </a:bodyPr>
          <a:lstStyle/>
          <a:p>
            <a:r>
              <a:rPr lang="en-US" sz="3000" dirty="0"/>
              <a:t>CEASE: </a:t>
            </a:r>
            <a:r>
              <a:rPr lang="en-US" sz="3000" u="sng" dirty="0"/>
              <a:t>C</a:t>
            </a:r>
            <a:r>
              <a:rPr lang="en-US" sz="3000" dirty="0"/>
              <a:t>ache using </a:t>
            </a:r>
            <a:r>
              <a:rPr lang="en-US" sz="3000" u="sng" dirty="0"/>
              <a:t>E</a:t>
            </a:r>
            <a:r>
              <a:rPr lang="en-US" sz="3000" dirty="0"/>
              <a:t>ncrypted </a:t>
            </a:r>
            <a:r>
              <a:rPr lang="en-US" sz="3000" u="sng" dirty="0"/>
              <a:t>A</a:t>
            </a:r>
            <a:r>
              <a:rPr lang="en-US" sz="3000" dirty="0"/>
              <a:t>ddress </a:t>
            </a:r>
            <a:r>
              <a:rPr lang="en-US" sz="3000" u="sng" dirty="0"/>
              <a:t>S</a:t>
            </a:r>
            <a:r>
              <a:rPr lang="en-US" sz="3000" dirty="0"/>
              <a:t>pac</a:t>
            </a:r>
            <a:r>
              <a:rPr lang="en-US" sz="3000" u="sng" dirty="0"/>
              <a:t>e</a:t>
            </a:r>
          </a:p>
        </p:txBody>
      </p:sp>
      <p:sp>
        <p:nvSpPr>
          <p:cNvPr id="3" name="Rectangle 2"/>
          <p:cNvSpPr/>
          <p:nvPr/>
        </p:nvSpPr>
        <p:spPr>
          <a:xfrm>
            <a:off x="1140619" y="1856817"/>
            <a:ext cx="6915150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Insight: Don</a:t>
            </a:r>
            <a:r>
              <a:rPr lang="mr-IN" sz="2100" b="1" dirty="0">
                <a:solidFill>
                  <a:prstClr val="white"/>
                </a:solidFill>
                <a:latin typeface="Calibri"/>
                <a:cs typeface="Mangal" panose="02040503050203030202" pitchFamily="18" charset="0"/>
              </a:rPr>
              <a:t>’</a:t>
            </a:r>
            <a:r>
              <a:rPr lang="en-US" sz="2100" b="1" dirty="0">
                <a:solidFill>
                  <a:prstClr val="white"/>
                </a:solidFill>
                <a:latin typeface="Calibri"/>
              </a:rPr>
              <a:t>t memorize the random mapping, compute it</a:t>
            </a:r>
          </a:p>
        </p:txBody>
      </p:sp>
      <p:sp>
        <p:nvSpPr>
          <p:cNvPr id="4" name="Rectangle 3"/>
          <p:cNvSpPr/>
          <p:nvPr/>
        </p:nvSpPr>
        <p:spPr>
          <a:xfrm>
            <a:off x="2297427" y="2723677"/>
            <a:ext cx="4564247" cy="18924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49989" y="3047152"/>
            <a:ext cx="845054" cy="1252646"/>
            <a:chOff x="2434899" y="2262925"/>
            <a:chExt cx="1126738" cy="1670194"/>
          </a:xfrm>
          <a:solidFill>
            <a:srgbClr val="008000"/>
          </a:solidFill>
        </p:grpSpPr>
        <p:sp>
          <p:nvSpPr>
            <p:cNvPr id="6" name="Rectangle 5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163982" y="4299798"/>
            <a:ext cx="42139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LLC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11756" y="3564139"/>
            <a:ext cx="1004604" cy="2941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xCAFE0000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0190" y="3851896"/>
            <a:ext cx="116018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</a:rPr>
              <a:t>Physical Line 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</a:rPr>
              <a:t>Address (</a:t>
            </a:r>
            <a:r>
              <a:rPr lang="en-US" sz="1350" b="1" dirty="0">
                <a:solidFill>
                  <a:srgbClr val="800000"/>
                </a:solidFill>
                <a:latin typeface="Calibri"/>
              </a:rPr>
              <a:t>PLA</a:t>
            </a:r>
            <a:r>
              <a:rPr lang="en-US" sz="1350" dirty="0">
                <a:solidFill>
                  <a:prstClr val="black"/>
                </a:solidFill>
                <a:latin typeface="Calibri"/>
              </a:rPr>
              <a:t>)</a:t>
            </a:r>
          </a:p>
        </p:txBody>
      </p:sp>
      <p:cxnSp>
        <p:nvCxnSpPr>
          <p:cNvPr id="17" name="Straight Arrow Connector 16"/>
          <p:cNvCxnSpPr>
            <a:stCxn id="15" idx="3"/>
            <a:endCxn id="18" idx="1"/>
          </p:cNvCxnSpPr>
          <p:nvPr/>
        </p:nvCxnSpPr>
        <p:spPr>
          <a:xfrm>
            <a:off x="1916360" y="3711221"/>
            <a:ext cx="627867" cy="6408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2544227" y="3464709"/>
            <a:ext cx="771944" cy="50584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Encrypt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942327" y="3098417"/>
            <a:ext cx="0" cy="361058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urved Connector 19"/>
          <p:cNvCxnSpPr>
            <a:endCxn id="12" idx="1"/>
          </p:cNvCxnSpPr>
          <p:nvPr/>
        </p:nvCxnSpPr>
        <p:spPr>
          <a:xfrm>
            <a:off x="3288139" y="3743376"/>
            <a:ext cx="633818" cy="428204"/>
          </a:xfrm>
          <a:prstGeom prst="curvedConnector3">
            <a:avLst>
              <a:gd name="adj1" fmla="val 50000"/>
            </a:avLst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35446" y="2835267"/>
            <a:ext cx="442814" cy="300082"/>
          </a:xfrm>
          <a:prstGeom prst="rect">
            <a:avLst/>
          </a:prstGeom>
          <a:solidFill>
            <a:srgbClr val="0000FF"/>
          </a:solidFill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Key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795044" y="3717630"/>
            <a:ext cx="1127561" cy="847852"/>
            <a:chOff x="6232823" y="4003626"/>
            <a:chExt cx="1503414" cy="1130469"/>
          </a:xfrm>
        </p:grpSpPr>
        <p:cxnSp>
          <p:nvCxnSpPr>
            <p:cNvPr id="23" name="Curved Connector 22"/>
            <p:cNvCxnSpPr/>
            <p:nvPr/>
          </p:nvCxnSpPr>
          <p:spPr>
            <a:xfrm flipV="1">
              <a:off x="6232823" y="4003626"/>
              <a:ext cx="1281991" cy="570939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6465803" y="4456987"/>
              <a:ext cx="1270434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black"/>
                  </a:solidFill>
                  <a:latin typeface="Calibri"/>
                </a:rPr>
                <a:t>Dirty Evict </a:t>
              </a:r>
            </a:p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black"/>
                  </a:solidFill>
                  <a:latin typeface="Calibri"/>
                </a:rPr>
                <a:t>ELA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011084" y="4255166"/>
            <a:ext cx="5565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(ELA)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757285" y="2832966"/>
            <a:ext cx="1396427" cy="1133838"/>
            <a:chOff x="7515813" y="2824075"/>
            <a:chExt cx="1861902" cy="1511784"/>
          </a:xfrm>
        </p:grpSpPr>
        <p:grpSp>
          <p:nvGrpSpPr>
            <p:cNvPr id="27" name="Group 26"/>
            <p:cNvGrpSpPr/>
            <p:nvPr/>
          </p:nvGrpSpPr>
          <p:grpSpPr>
            <a:xfrm>
              <a:off x="7515813" y="3052746"/>
              <a:ext cx="1861902" cy="1283113"/>
              <a:chOff x="7515813" y="3052746"/>
              <a:chExt cx="1861902" cy="1283113"/>
            </a:xfrm>
          </p:grpSpPr>
          <p:sp>
            <p:nvSpPr>
              <p:cNvPr id="29" name="Rounded Rectangle 28"/>
              <p:cNvSpPr/>
              <p:nvPr/>
            </p:nvSpPr>
            <p:spPr>
              <a:xfrm>
                <a:off x="7515813" y="3661406"/>
                <a:ext cx="1029258" cy="674453"/>
              </a:xfrm>
              <a:prstGeom prst="roundRect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50" dirty="0">
                    <a:solidFill>
                      <a:prstClr val="white"/>
                    </a:solidFill>
                    <a:latin typeface="Calibri"/>
                  </a:rPr>
                  <a:t>Decrypt</a:t>
                </a:r>
              </a:p>
            </p:txBody>
          </p:sp>
          <p:cxnSp>
            <p:nvCxnSpPr>
              <p:cNvPr id="30" name="Straight Arrow Connector 29"/>
              <p:cNvCxnSpPr/>
              <p:nvPr/>
            </p:nvCxnSpPr>
            <p:spPr>
              <a:xfrm>
                <a:off x="8045614" y="3052746"/>
                <a:ext cx="0" cy="617136"/>
              </a:xfrm>
              <a:prstGeom prst="straightConnector1">
                <a:avLst/>
              </a:prstGeom>
              <a:ln w="38100" cmpd="sng">
                <a:solidFill>
                  <a:srgbClr val="0000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8540559" y="4005544"/>
                <a:ext cx="837156" cy="8544"/>
              </a:xfrm>
              <a:prstGeom prst="straightConnector1">
                <a:avLst/>
              </a:prstGeom>
              <a:ln w="38100" cmpd="sng">
                <a:solidFill>
                  <a:schemeClr val="tx1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/>
            <p:cNvSpPr txBox="1"/>
            <p:nvPr/>
          </p:nvSpPr>
          <p:spPr>
            <a:xfrm>
              <a:off x="7753894" y="2824075"/>
              <a:ext cx="590418" cy="400109"/>
            </a:xfrm>
            <a:prstGeom prst="rect">
              <a:avLst/>
            </a:prstGeom>
            <a:solidFill>
              <a:srgbClr val="0000FF"/>
            </a:solidFill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white"/>
                  </a:solidFill>
                  <a:latin typeface="Calibri"/>
                </a:rPr>
                <a:t>Key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784379" y="4059644"/>
            <a:ext cx="100752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0xa17b20cf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41027" y="4665941"/>
            <a:ext cx="72712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650" b="1" dirty="0">
                <a:solidFill>
                  <a:prstClr val="black"/>
                </a:solidFill>
                <a:latin typeface="Calibri"/>
              </a:rPr>
              <a:t>CEASE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7963" y="5094685"/>
            <a:ext cx="7886700" cy="77184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Localized change (ELA visible only within the cache)</a:t>
            </a:r>
          </a:p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Cache operations (access, coherence, </a:t>
            </a:r>
            <a:r>
              <a:rPr lang="en-US" sz="2100" b="1" dirty="0" err="1">
                <a:solidFill>
                  <a:prstClr val="white"/>
                </a:solidFill>
                <a:latin typeface="Calibri"/>
              </a:rPr>
              <a:t>prefetch</a:t>
            </a:r>
            <a:r>
              <a:rPr lang="en-US" sz="2100" b="1" dirty="0">
                <a:solidFill>
                  <a:prstClr val="white"/>
                </a:solidFill>
                <a:latin typeface="Calibri"/>
              </a:rPr>
              <a:t>) all remain unchanged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949989" y="3047152"/>
            <a:ext cx="845054" cy="1252646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43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Randomization via Encryption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28650" y="1846116"/>
            <a:ext cx="7886700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Lines that mapped to the same set, get scattered to different sets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2171700" y="2743200"/>
            <a:ext cx="2960373" cy="2287876"/>
            <a:chOff x="3505200" y="2688647"/>
            <a:chExt cx="3947164" cy="3050501"/>
          </a:xfrm>
        </p:grpSpPr>
        <p:sp>
          <p:nvSpPr>
            <p:cNvPr id="4" name="Rectangle 3"/>
            <p:cNvSpPr/>
            <p:nvPr/>
          </p:nvSpPr>
          <p:spPr>
            <a:xfrm>
              <a:off x="3657600" y="2688647"/>
              <a:ext cx="3794764" cy="252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5861016" y="3119947"/>
              <a:ext cx="1126738" cy="1670194"/>
              <a:chOff x="2434899" y="2262925"/>
              <a:chExt cx="1126738" cy="1670194"/>
            </a:xfrm>
            <a:solidFill>
              <a:srgbClr val="008000"/>
            </a:solidFill>
          </p:grpSpPr>
          <p:sp>
            <p:nvSpPr>
              <p:cNvPr id="6" name="Rectangle 5"/>
              <p:cNvSpPr/>
              <p:nvPr/>
            </p:nvSpPr>
            <p:spPr>
              <a:xfrm>
                <a:off x="2434899" y="22640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50" dirty="0">
                    <a:solidFill>
                      <a:prstClr val="white"/>
                    </a:solidFill>
                    <a:latin typeface="Calibri"/>
                  </a:rPr>
                  <a:t>A’</a:t>
                </a: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998268" y="22629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434899" y="268378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998268" y="268267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434899" y="31035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998268" y="31024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434899" y="3522546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50" dirty="0">
                    <a:solidFill>
                      <a:prstClr val="white"/>
                    </a:solidFill>
                    <a:latin typeface="Calibri"/>
                  </a:rPr>
                  <a:t>B’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998268" y="3521433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6146339" y="4790141"/>
              <a:ext cx="561863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black"/>
                  </a:solidFill>
                  <a:latin typeface="Calibri"/>
                </a:rPr>
                <a:t>LLC</a:t>
              </a:r>
            </a:p>
          </p:txBody>
        </p:sp>
        <p:cxnSp>
          <p:nvCxnSpPr>
            <p:cNvPr id="17" name="Straight Arrow Connector 16"/>
            <p:cNvCxnSpPr>
              <a:endCxn id="18" idx="1"/>
            </p:cNvCxnSpPr>
            <p:nvPr/>
          </p:nvCxnSpPr>
          <p:spPr>
            <a:xfrm>
              <a:off x="3505200" y="4005372"/>
              <a:ext cx="481467" cy="8544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ounded Rectangle 17"/>
            <p:cNvSpPr/>
            <p:nvPr/>
          </p:nvSpPr>
          <p:spPr>
            <a:xfrm>
              <a:off x="3986667" y="3676689"/>
              <a:ext cx="1029258" cy="674453"/>
            </a:xfrm>
            <a:prstGeom prst="round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solidFill>
                    <a:prstClr val="white"/>
                  </a:solidFill>
                  <a:latin typeface="Calibri"/>
                </a:rPr>
                <a:t>Encrypt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4517467" y="3188300"/>
              <a:ext cx="0" cy="48141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urved Connector 19"/>
            <p:cNvCxnSpPr>
              <a:endCxn id="12" idx="1"/>
            </p:cNvCxnSpPr>
            <p:nvPr/>
          </p:nvCxnSpPr>
          <p:spPr>
            <a:xfrm>
              <a:off x="4978548" y="4048244"/>
              <a:ext cx="845091" cy="570939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190751" y="2837434"/>
              <a:ext cx="590419" cy="400109"/>
            </a:xfrm>
            <a:prstGeom prst="rect">
              <a:avLst/>
            </a:prstGeom>
            <a:solidFill>
              <a:srgbClr val="0000FF"/>
            </a:solidFill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white"/>
                  </a:solidFill>
                  <a:latin typeface="Calibri"/>
                </a:rPr>
                <a:t>Key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169845" y="5277483"/>
              <a:ext cx="9694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50" b="1" dirty="0">
                  <a:solidFill>
                    <a:prstClr val="black"/>
                  </a:solidFill>
                  <a:latin typeface="Calibri"/>
                </a:rPr>
                <a:t>CEASE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5429250" y="2744035"/>
            <a:ext cx="2960373" cy="2287876"/>
            <a:chOff x="7848600" y="2689760"/>
            <a:chExt cx="3947164" cy="3050501"/>
          </a:xfrm>
        </p:grpSpPr>
        <p:sp>
          <p:nvSpPr>
            <p:cNvPr id="22" name="Rectangle 21"/>
            <p:cNvSpPr/>
            <p:nvPr/>
          </p:nvSpPr>
          <p:spPr>
            <a:xfrm>
              <a:off x="8001000" y="2689760"/>
              <a:ext cx="3794764" cy="252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10204416" y="3121060"/>
              <a:ext cx="1126738" cy="1670194"/>
              <a:chOff x="2434899" y="2262925"/>
              <a:chExt cx="1126738" cy="1670194"/>
            </a:xfrm>
            <a:solidFill>
              <a:srgbClr val="008000"/>
            </a:solidFill>
          </p:grpSpPr>
          <p:sp>
            <p:nvSpPr>
              <p:cNvPr id="24" name="Rectangle 23"/>
              <p:cNvSpPr/>
              <p:nvPr/>
            </p:nvSpPr>
            <p:spPr>
              <a:xfrm>
                <a:off x="2434899" y="22640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50" dirty="0">
                    <a:solidFill>
                      <a:prstClr val="white"/>
                    </a:solidFill>
                    <a:latin typeface="Calibri"/>
                  </a:rPr>
                  <a:t>B’’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998268" y="22629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434899" y="268378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50" dirty="0">
                    <a:solidFill>
                      <a:prstClr val="white"/>
                    </a:solidFill>
                    <a:latin typeface="Calibri"/>
                  </a:rPr>
                  <a:t>A’’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998268" y="268267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34899" y="31035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998268" y="31024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434899" y="3522546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998268" y="3521433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350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10489739" y="4791254"/>
              <a:ext cx="561863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black"/>
                  </a:solidFill>
                  <a:latin typeface="Calibri"/>
                </a:rPr>
                <a:t>LLC</a:t>
              </a:r>
            </a:p>
          </p:txBody>
        </p:sp>
        <p:cxnSp>
          <p:nvCxnSpPr>
            <p:cNvPr id="34" name="Straight Arrow Connector 33"/>
            <p:cNvCxnSpPr>
              <a:endCxn id="35" idx="1"/>
            </p:cNvCxnSpPr>
            <p:nvPr/>
          </p:nvCxnSpPr>
          <p:spPr>
            <a:xfrm>
              <a:off x="7848600" y="4005372"/>
              <a:ext cx="481467" cy="9657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8330067" y="3677802"/>
              <a:ext cx="1029258" cy="674453"/>
            </a:xfrm>
            <a:prstGeom prst="round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solidFill>
                    <a:prstClr val="white"/>
                  </a:solidFill>
                  <a:latin typeface="Calibri"/>
                </a:rPr>
                <a:t>Encrypt</a:t>
              </a: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8860867" y="3189413"/>
              <a:ext cx="0" cy="48141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534151" y="2838547"/>
              <a:ext cx="590419" cy="400109"/>
            </a:xfrm>
            <a:prstGeom prst="rect">
              <a:avLst/>
            </a:prstGeom>
            <a:solidFill>
              <a:srgbClr val="800000"/>
            </a:solidFill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white"/>
                  </a:solidFill>
                  <a:latin typeface="Calibri"/>
                </a:rPr>
                <a:t>Key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513245" y="5278596"/>
              <a:ext cx="9694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50" b="1" dirty="0">
                  <a:solidFill>
                    <a:prstClr val="black"/>
                  </a:solidFill>
                  <a:latin typeface="Calibri"/>
                </a:rPr>
                <a:t>CEASE</a:t>
              </a:r>
            </a:p>
          </p:txBody>
        </p:sp>
        <p:cxnSp>
          <p:nvCxnSpPr>
            <p:cNvPr id="41" name="Curved Connector 40"/>
            <p:cNvCxnSpPr/>
            <p:nvPr/>
          </p:nvCxnSpPr>
          <p:spPr>
            <a:xfrm flipV="1">
              <a:off x="9359325" y="3324321"/>
              <a:ext cx="845091" cy="723923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814942" y="3086100"/>
            <a:ext cx="845054" cy="1252646"/>
            <a:chOff x="2434899" y="2262925"/>
            <a:chExt cx="1126738" cy="1670194"/>
          </a:xfrm>
          <a:solidFill>
            <a:srgbClr val="008000"/>
          </a:solidFill>
        </p:grpSpPr>
        <p:sp>
          <p:nvSpPr>
            <p:cNvPr id="43" name="Rectangle 42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solidFill>
                    <a:prstClr val="white"/>
                  </a:solidFill>
                  <a:latin typeface="Calibri"/>
                </a:rPr>
                <a:t>A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solidFill>
                    <a:prstClr val="white"/>
                  </a:solidFill>
                  <a:latin typeface="Calibri"/>
                </a:rPr>
                <a:t>B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1026771" y="4350718"/>
            <a:ext cx="42139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LLC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54844" y="5229539"/>
            <a:ext cx="7886700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Mapping depends on the key, different machines have different keys</a:t>
            </a:r>
          </a:p>
        </p:txBody>
      </p:sp>
    </p:spTree>
    <p:extLst>
      <p:ext uri="{BB962C8B-B14F-4D97-AF65-F5344CB8AC3E}">
        <p14:creationId xmlns:p14="http://schemas.microsoft.com/office/powerpoint/2010/main" val="95348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680" y="1013111"/>
            <a:ext cx="8515350" cy="533491"/>
          </a:xfrm>
        </p:spPr>
        <p:txBody>
          <a:bodyPr>
            <a:normAutofit fontScale="90000"/>
          </a:bodyPr>
          <a:lstStyle/>
          <a:p>
            <a:r>
              <a:rPr lang="en-US" dirty="0"/>
              <a:t>Encryption: Need Fast, Small-Width Cipher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69987" y="1919221"/>
            <a:ext cx="1456034" cy="930702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Block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Cipher</a:t>
            </a:r>
          </a:p>
        </p:txBody>
      </p:sp>
      <p:cxnSp>
        <p:nvCxnSpPr>
          <p:cNvPr id="9" name="Straight Arrow Connector 8"/>
          <p:cNvCxnSpPr>
            <a:endCxn id="5" idx="1"/>
          </p:cNvCxnSpPr>
          <p:nvPr/>
        </p:nvCxnSpPr>
        <p:spPr>
          <a:xfrm>
            <a:off x="2939440" y="2384572"/>
            <a:ext cx="930548" cy="0"/>
          </a:xfrm>
          <a:prstGeom prst="straightConnector1">
            <a:avLst/>
          </a:prstGeom>
          <a:ln w="38100" cmpd="sng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67869" y="2247704"/>
            <a:ext cx="175162" cy="218989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67869" y="2028715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</a:rPr>
              <a:t>B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326021" y="2384572"/>
            <a:ext cx="930548" cy="0"/>
          </a:xfrm>
          <a:prstGeom prst="straightConnector1">
            <a:avLst/>
          </a:prstGeom>
          <a:ln w="38100" cmpd="sng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654450" y="2247704"/>
            <a:ext cx="175162" cy="218989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54450" y="2028715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</a:rPr>
              <a:t>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11490" y="2178599"/>
            <a:ext cx="1022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</a:rPr>
              <a:t>PlainText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56569" y="2211447"/>
            <a:ext cx="118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</a:rPr>
              <a:t>CipherText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1" y="3707711"/>
            <a:ext cx="3943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Small-width Ciphers deemed insecure:</a:t>
            </a:r>
          </a:p>
          <a:p>
            <a:pPr marL="600075" lvl="1" indent="-257175" defTabSz="6858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Brute-force attack on key</a:t>
            </a:r>
          </a:p>
          <a:p>
            <a:pPr marL="600075" lvl="1" indent="-257175" defTabSz="6858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Memorize all input-output pairs 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7533" y="2634303"/>
            <a:ext cx="2447912" cy="646331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PLA is ~40 bits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(up-to 64TB memory)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7181" y="5107254"/>
            <a:ext cx="7886700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Insight: ELA not visible to attacker (okay to use 40-bit block cipher)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675" y="3438525"/>
            <a:ext cx="1590675" cy="159067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245422" y="3680707"/>
            <a:ext cx="2783609" cy="930875"/>
            <a:chOff x="8327229" y="3764607"/>
            <a:chExt cx="3711478" cy="1241166"/>
          </a:xfrm>
        </p:grpSpPr>
        <p:grpSp>
          <p:nvGrpSpPr>
            <p:cNvPr id="24" name="Group 23"/>
            <p:cNvGrpSpPr/>
            <p:nvPr/>
          </p:nvGrpSpPr>
          <p:grpSpPr>
            <a:xfrm>
              <a:off x="8327229" y="3764607"/>
              <a:ext cx="3711478" cy="1241166"/>
              <a:chOff x="750400" y="5718512"/>
              <a:chExt cx="3711478" cy="1241166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F60679D0-0FB2-4B29-BE85-A23B2BD8AB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0400" y="5718512"/>
                <a:ext cx="532359" cy="532359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1485540" y="5728572"/>
                <a:ext cx="2976338" cy="123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prstClr val="black"/>
                    </a:solidFill>
                    <a:latin typeface="Calibri"/>
                  </a:rPr>
                  <a:t>Larger tag (80+ bits)</a:t>
                </a:r>
              </a:p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b="1" dirty="0">
                  <a:solidFill>
                    <a:prstClr val="black"/>
                  </a:solidFill>
                  <a:latin typeface="Calibri"/>
                </a:endParaRPr>
              </a:p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prstClr val="black"/>
                    </a:solidFill>
                    <a:latin typeface="Calibri"/>
                  </a:rPr>
                  <a:t>Latency of 10+ cycles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27229" y="4442636"/>
              <a:ext cx="532359" cy="532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065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Low-Latency Block Cipher (LLBC)</a:t>
            </a:r>
          </a:p>
        </p:txBody>
      </p:sp>
      <p:sp>
        <p:nvSpPr>
          <p:cNvPr id="3" name="Rectangle 2"/>
          <p:cNvSpPr/>
          <p:nvPr/>
        </p:nvSpPr>
        <p:spPr>
          <a:xfrm>
            <a:off x="295334" y="5338988"/>
            <a:ext cx="8584289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LLBC incurs a delay of 24 XOR gates (approximately 2-cycle latency)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2602458"/>
            <a:ext cx="8879623" cy="23008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0157" y="1752377"/>
            <a:ext cx="8584289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Four-Stage </a:t>
            </a:r>
            <a:r>
              <a:rPr lang="en-US" sz="2100" b="1" dirty="0" err="1">
                <a:solidFill>
                  <a:prstClr val="white"/>
                </a:solidFill>
                <a:latin typeface="Calibri"/>
              </a:rPr>
              <a:t>Feistel</a:t>
            </a:r>
            <a:r>
              <a:rPr lang="en-US" sz="2100" b="1" dirty="0">
                <a:solidFill>
                  <a:prstClr val="white"/>
                </a:solidFill>
                <a:latin typeface="Calibri"/>
              </a:rPr>
              <a:t>-Network (with Substitution-Permutation Network)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94240" y="4963289"/>
            <a:ext cx="312393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</a:rPr>
              <a:t>*inspired by DES and </a:t>
            </a:r>
            <a:r>
              <a:rPr lang="en-US" sz="1350" dirty="0" err="1">
                <a:solidFill>
                  <a:prstClr val="black"/>
                </a:solidFill>
                <a:latin typeface="Calibri"/>
              </a:rPr>
              <a:t>BlowFish</a:t>
            </a:r>
            <a:r>
              <a:rPr lang="en-US" sz="1350" dirty="0">
                <a:solidFill>
                  <a:prstClr val="black"/>
                </a:solidFill>
                <a:latin typeface="Calibri"/>
              </a:rPr>
              <a:t> Encryption</a:t>
            </a:r>
          </a:p>
        </p:txBody>
      </p:sp>
    </p:spTree>
    <p:extLst>
      <p:ext uri="{BB962C8B-B14F-4D97-AF65-F5344CB8AC3E}">
        <p14:creationId xmlns:p14="http://schemas.microsoft.com/office/powerpoint/2010/main" val="206514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Rectangle 2"/>
          <p:cNvSpPr/>
          <p:nvPr/>
        </p:nvSpPr>
        <p:spPr>
          <a:xfrm>
            <a:off x="628650" y="2077719"/>
            <a:ext cx="1921360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Why?</a:t>
            </a:r>
            <a:br>
              <a:rPr lang="en-US" sz="2700" b="1" dirty="0">
                <a:solidFill>
                  <a:prstClr val="black"/>
                </a:solidFill>
                <a:latin typeface="Calibri"/>
              </a:rPr>
            </a:br>
            <a:endParaRPr lang="en-US" sz="2700" b="1" dirty="0">
              <a:solidFill>
                <a:prstClr val="black"/>
              </a:solidFill>
              <a:latin typeface="Calibri"/>
            </a:endParaRPr>
          </a:p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CEASE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2700" b="1" dirty="0">
              <a:solidFill>
                <a:prstClr val="black"/>
              </a:solidFill>
              <a:latin typeface="Calibri"/>
            </a:endParaRPr>
          </a:p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srgbClr val="800000"/>
                </a:solidFill>
                <a:latin typeface="Calibri"/>
              </a:rPr>
              <a:t>CEASER</a:t>
            </a:r>
          </a:p>
          <a:p>
            <a:pPr marL="128588" indent="-128588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endParaRPr lang="en-US" sz="2700" b="1" dirty="0">
              <a:solidFill>
                <a:prstClr val="black"/>
              </a:solidFill>
              <a:latin typeface="Calibri"/>
            </a:endParaRPr>
          </a:p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prstClr val="black"/>
                </a:solidFill>
                <a:latin typeface="Calibri"/>
              </a:rPr>
              <a:t>Effective?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27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9846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73F37-A0E7-4B00-9EC9-8A86E56A2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for today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CB660-B046-4153-BB95-872D427F1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Intel Sandy Bridge overview</a:t>
            </a:r>
          </a:p>
          <a:p>
            <a:pPr lvl="1"/>
            <a:r>
              <a:rPr lang="en-US" dirty="0"/>
              <a:t>Older design but Intel is using the same microarchitecture with “minor” tweaks as far as our discussion is concerned</a:t>
            </a:r>
          </a:p>
          <a:p>
            <a:pPr lvl="1"/>
            <a:endParaRPr lang="en-US" dirty="0"/>
          </a:p>
          <a:p>
            <a:r>
              <a:rPr lang="en-US" dirty="0"/>
              <a:t>Meltdown and </a:t>
            </a:r>
            <a:r>
              <a:rPr lang="en-US" dirty="0" err="1"/>
              <a:t>Spectre</a:t>
            </a:r>
            <a:r>
              <a:rPr lang="en-US" dirty="0"/>
              <a:t> attacks</a:t>
            </a:r>
          </a:p>
          <a:p>
            <a:pPr lvl="1"/>
            <a:r>
              <a:rPr lang="en-US" dirty="0"/>
              <a:t>Got to really understand micro-architecture to “get it”</a:t>
            </a:r>
          </a:p>
          <a:p>
            <a:pPr lvl="1"/>
            <a:endParaRPr lang="en-US" dirty="0"/>
          </a:p>
          <a:p>
            <a:r>
              <a:rPr lang="en-US" dirty="0" err="1"/>
              <a:t>Moin</a:t>
            </a:r>
            <a:r>
              <a:rPr lang="en-US" dirty="0"/>
              <a:t> Qureshi’s: </a:t>
            </a:r>
            <a:r>
              <a:rPr lang="en-US" b="1" dirty="0"/>
              <a:t>CEASER: Mitigating Conflict-Based Cache Attacks via Encrypted-Address and Remapping.</a:t>
            </a:r>
            <a:r>
              <a:rPr lang="en-US" dirty="0"/>
              <a:t> MICRO 2018: 775-787, best paper award</a:t>
            </a:r>
          </a:p>
        </p:txBody>
      </p:sp>
    </p:spTree>
    <p:extLst>
      <p:ext uri="{BB962C8B-B14F-4D97-AF65-F5344CB8AC3E}">
        <p14:creationId xmlns:p14="http://schemas.microsoft.com/office/powerpoint/2010/main" val="2858078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Break CEASE </a:t>
            </a:r>
            <a:r>
              <a:rPr lang="mr-IN" dirty="0"/>
              <a:t>…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742997" y="2360066"/>
            <a:ext cx="845054" cy="1252646"/>
            <a:chOff x="2434899" y="2262925"/>
            <a:chExt cx="1126738" cy="1670194"/>
          </a:xfrm>
          <a:solidFill>
            <a:srgbClr val="008000"/>
          </a:solidFill>
        </p:grpSpPr>
        <p:sp>
          <p:nvSpPr>
            <p:cNvPr id="5" name="Rectangle 4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solidFill>
                    <a:prstClr val="white"/>
                  </a:solidFill>
                  <a:latin typeface="Calibri"/>
                </a:rPr>
                <a:t>D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solidFill>
                    <a:prstClr val="white"/>
                  </a:solidFill>
                  <a:latin typeface="Calibri"/>
                </a:rPr>
                <a:t>B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solidFill>
                    <a:prstClr val="white"/>
                  </a:solidFill>
                  <a:latin typeface="Calibri"/>
                </a:rPr>
                <a:t>A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solidFill>
                    <a:prstClr val="white"/>
                  </a:solidFill>
                  <a:latin typeface="Calibri"/>
                </a:rPr>
                <a:t>C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956990" y="3612712"/>
            <a:ext cx="42139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LLC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691932" y="3304782"/>
            <a:ext cx="422527" cy="307930"/>
          </a:xfrm>
          <a:prstGeom prst="rect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4494" y="5149338"/>
            <a:ext cx="8584289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Attacker can break CEASE within 22 seconds (8MB LLC)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50494" y="1669055"/>
            <a:ext cx="2100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[Liu et al. S&amp;P, 2015]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054919" y="2042518"/>
            <a:ext cx="2571750" cy="598715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Form pattern such that cache has a conflict miss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83137" y="4354651"/>
            <a:ext cx="1921616" cy="646331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Removed line NOT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in conflicting set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81864" y="4347772"/>
            <a:ext cx="2068900" cy="646331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Removed line MAPS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to conflicting set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4054919" y="2641233"/>
            <a:ext cx="2571750" cy="825001"/>
            <a:chOff x="5406559" y="2033927"/>
            <a:chExt cx="3429000" cy="1100001"/>
          </a:xfrm>
        </p:grpSpPr>
        <p:sp>
          <p:nvSpPr>
            <p:cNvPr id="25" name="Rectangle 24"/>
            <p:cNvSpPr/>
            <p:nvPr/>
          </p:nvSpPr>
          <p:spPr>
            <a:xfrm>
              <a:off x="5406559" y="2335642"/>
              <a:ext cx="3429000" cy="798286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srgbClr val="000000"/>
                  </a:solidFill>
                  <a:latin typeface="Calibri"/>
                </a:rPr>
                <a:t>Remove one line from pattern &amp; check conflict</a:t>
              </a:r>
            </a:p>
          </p:txBody>
        </p:sp>
        <p:cxnSp>
          <p:nvCxnSpPr>
            <p:cNvPr id="42" name="Straight Arrow Connector 41"/>
            <p:cNvCxnSpPr>
              <a:stCxn id="24" idx="2"/>
              <a:endCxn id="25" idx="0"/>
            </p:cNvCxnSpPr>
            <p:nvPr/>
          </p:nvCxnSpPr>
          <p:spPr>
            <a:xfrm>
              <a:off x="7121059" y="2033927"/>
              <a:ext cx="0" cy="301715"/>
            </a:xfrm>
            <a:prstGeom prst="straightConnector1">
              <a:avLst/>
            </a:prstGeom>
            <a:ln w="38100" cmpd="sng"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3857069" y="3466234"/>
            <a:ext cx="2926425" cy="1085505"/>
            <a:chOff x="5142759" y="3133928"/>
            <a:chExt cx="3901900" cy="1447340"/>
          </a:xfrm>
        </p:grpSpPr>
        <p:grpSp>
          <p:nvGrpSpPr>
            <p:cNvPr id="41" name="Group 40"/>
            <p:cNvGrpSpPr/>
            <p:nvPr/>
          </p:nvGrpSpPr>
          <p:grpSpPr>
            <a:xfrm>
              <a:off x="5142759" y="3402551"/>
              <a:ext cx="3901900" cy="1178717"/>
              <a:chOff x="5215331" y="3402551"/>
              <a:chExt cx="3901900" cy="1178717"/>
            </a:xfrm>
          </p:grpSpPr>
          <p:sp>
            <p:nvSpPr>
              <p:cNvPr id="26" name="Diamond 25"/>
              <p:cNvSpPr/>
              <p:nvPr/>
            </p:nvSpPr>
            <p:spPr>
              <a:xfrm>
                <a:off x="6005273" y="3402551"/>
                <a:ext cx="2286000" cy="1178717"/>
              </a:xfrm>
              <a:prstGeom prst="diamond">
                <a:avLst/>
              </a:prstGeom>
              <a:solidFill>
                <a:srgbClr val="80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>
                    <a:solidFill>
                      <a:prstClr val="white"/>
                    </a:solidFill>
                    <a:latin typeface="Calibri"/>
                  </a:rPr>
                  <a:t>Conflict Miss?</a:t>
                </a:r>
              </a:p>
            </p:txBody>
          </p:sp>
          <p:cxnSp>
            <p:nvCxnSpPr>
              <p:cNvPr id="28" name="Straight Arrow Connector 27"/>
              <p:cNvCxnSpPr/>
              <p:nvPr/>
            </p:nvCxnSpPr>
            <p:spPr>
              <a:xfrm flipH="1">
                <a:off x="5424702" y="4010053"/>
                <a:ext cx="598714" cy="317402"/>
              </a:xfrm>
              <a:prstGeom prst="straightConnector1">
                <a:avLst/>
              </a:prstGeom>
              <a:ln w="38100" cmpd="sng">
                <a:solidFill>
                  <a:srgbClr val="8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5215331" y="3574288"/>
                <a:ext cx="521939" cy="400109"/>
              </a:xfrm>
              <a:prstGeom prst="rect">
                <a:avLst/>
              </a:prstGeom>
              <a:solidFill>
                <a:srgbClr val="800000"/>
              </a:solidFill>
            </p:spPr>
            <p:txBody>
              <a:bodyPr wrap="none" rtlCol="0">
                <a:spAutoFit/>
              </a:bodyPr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50" b="1" dirty="0">
                    <a:solidFill>
                      <a:prstClr val="white"/>
                    </a:solidFill>
                    <a:latin typeface="Calibri"/>
                  </a:rPr>
                  <a:t>No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8562463" y="3511570"/>
                <a:ext cx="554768" cy="400109"/>
              </a:xfrm>
              <a:prstGeom prst="rect">
                <a:avLst/>
              </a:prstGeom>
              <a:solidFill>
                <a:srgbClr val="800000"/>
              </a:solidFill>
            </p:spPr>
            <p:txBody>
              <a:bodyPr wrap="none" rtlCol="0">
                <a:spAutoFit/>
              </a:bodyPr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50" b="1" dirty="0">
                    <a:solidFill>
                      <a:prstClr val="white"/>
                    </a:solidFill>
                    <a:latin typeface="Calibri"/>
                  </a:rPr>
                  <a:t>Yes</a:t>
                </a:r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>
                <a:off x="8263106" y="3985721"/>
                <a:ext cx="598714" cy="317402"/>
              </a:xfrm>
              <a:prstGeom prst="straightConnector1">
                <a:avLst/>
              </a:prstGeom>
              <a:ln w="38100" cmpd="sng">
                <a:solidFill>
                  <a:srgbClr val="8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5" name="Straight Arrow Connector 44"/>
            <p:cNvCxnSpPr>
              <a:endCxn id="26" idx="0"/>
            </p:cNvCxnSpPr>
            <p:nvPr/>
          </p:nvCxnSpPr>
          <p:spPr>
            <a:xfrm>
              <a:off x="7075701" y="3133928"/>
              <a:ext cx="0" cy="268623"/>
            </a:xfrm>
            <a:prstGeom prst="straightConnector1">
              <a:avLst/>
            </a:prstGeom>
            <a:ln w="38100" cmpd="sng"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19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 animBg="1"/>
      <p:bldP spid="3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CEASER:  CEASE with Remapping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4494" y="5149338"/>
            <a:ext cx="8584289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CEASER uses gradual remapping to periodically change the keys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9162" y="1775732"/>
            <a:ext cx="5888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Split time into Epoch of N accesses (change Key every Epoch)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2423" y="3271826"/>
            <a:ext cx="5742788" cy="238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3248766" y="2904435"/>
            <a:ext cx="133970" cy="244928"/>
          </a:xfrm>
          <a:prstGeom prst="roundRect">
            <a:avLst/>
          </a:prstGeom>
          <a:gradFill flip="none" rotWithShape="1">
            <a:gsLst>
              <a:gs pos="0">
                <a:srgbClr val="800000"/>
              </a:gs>
              <a:gs pos="100000">
                <a:srgbClr val="0000FF"/>
              </a:gs>
            </a:gsLst>
            <a:lin ang="54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14476" y="2904435"/>
            <a:ext cx="1673678" cy="244928"/>
          </a:xfrm>
          <a:prstGeom prst="round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CACHE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49136" y="2319331"/>
            <a:ext cx="530679" cy="21647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Key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31722" y="2904435"/>
            <a:ext cx="1673678" cy="244928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52082" y="2323656"/>
            <a:ext cx="530679" cy="216477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Key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179738" y="2904435"/>
            <a:ext cx="129268" cy="244928"/>
          </a:xfrm>
          <a:prstGeom prst="roundRect">
            <a:avLst/>
          </a:prstGeom>
          <a:gradFill flip="none" rotWithShape="1">
            <a:gsLst>
              <a:gs pos="0">
                <a:srgbClr val="0000FF"/>
              </a:gs>
              <a:gs pos="100000">
                <a:srgbClr val="008000"/>
              </a:gs>
            </a:gsLst>
            <a:lin ang="54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362695" y="2904435"/>
            <a:ext cx="1673678" cy="244928"/>
          </a:xfrm>
          <a:prstGeom prst="round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983055" y="2323656"/>
            <a:ext cx="530679" cy="216477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Key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363437" y="4896522"/>
            <a:ext cx="5742788" cy="238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3382736" y="4529131"/>
            <a:ext cx="1673678" cy="244928"/>
          </a:xfrm>
          <a:prstGeom prst="roundRect">
            <a:avLst/>
          </a:prstGeom>
          <a:gradFill flip="none" rotWithShape="1">
            <a:gsLst>
              <a:gs pos="0">
                <a:srgbClr val="0000FF"/>
              </a:gs>
              <a:gs pos="100000">
                <a:srgbClr val="008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200150" y="3848776"/>
            <a:ext cx="1939018" cy="925283"/>
            <a:chOff x="2312790" y="3807270"/>
            <a:chExt cx="2585357" cy="1233711"/>
          </a:xfrm>
        </p:grpSpPr>
        <p:sp>
          <p:nvSpPr>
            <p:cNvPr id="27" name="Rounded Rectangle 26"/>
            <p:cNvSpPr/>
            <p:nvPr/>
          </p:nvSpPr>
          <p:spPr>
            <a:xfrm>
              <a:off x="2666576" y="4714410"/>
              <a:ext cx="2231571" cy="326571"/>
            </a:xfrm>
            <a:prstGeom prst="roundRect">
              <a:avLst/>
            </a:prstGeom>
            <a:gradFill flip="none" rotWithShape="1">
              <a:gsLst>
                <a:gs pos="0">
                  <a:srgbClr val="800000"/>
                </a:gs>
                <a:gs pos="100000">
                  <a:srgbClr val="0000FF"/>
                </a:gs>
              </a:gsLst>
              <a:lin ang="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312790" y="3807270"/>
              <a:ext cx="1116210" cy="380995"/>
            </a:xfrm>
            <a:prstGeom prst="rect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CurrKey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312790" y="4229085"/>
              <a:ext cx="1116210" cy="380995"/>
            </a:xfrm>
            <a:prstGeom prst="rect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NextKey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139168" y="3805478"/>
            <a:ext cx="837158" cy="602108"/>
            <a:chOff x="4898147" y="3749541"/>
            <a:chExt cx="1116210" cy="802810"/>
          </a:xfrm>
        </p:grpSpPr>
        <p:sp>
          <p:nvSpPr>
            <p:cNvPr id="35" name="Rectangle 34"/>
            <p:cNvSpPr/>
            <p:nvPr/>
          </p:nvSpPr>
          <p:spPr>
            <a:xfrm>
              <a:off x="4898147" y="3749541"/>
              <a:ext cx="1116210" cy="380995"/>
            </a:xfrm>
            <a:prstGeom prst="rect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CurrKey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898147" y="4171356"/>
              <a:ext cx="1116210" cy="380995"/>
            </a:xfrm>
            <a:prstGeom prst="rect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NextKey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338723" y="4529131"/>
            <a:ext cx="1673678" cy="244928"/>
          </a:xfrm>
          <a:prstGeom prst="roundRect">
            <a:avLst/>
          </a:prstGeom>
          <a:gradFill flip="none" rotWithShape="1">
            <a:gsLst>
              <a:gs pos="0">
                <a:srgbClr val="008000"/>
              </a:gs>
              <a:gs pos="100000">
                <a:srgbClr val="FF66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5095155" y="3805478"/>
            <a:ext cx="837158" cy="602108"/>
            <a:chOff x="7506130" y="3749541"/>
            <a:chExt cx="1116210" cy="802810"/>
          </a:xfrm>
        </p:grpSpPr>
        <p:sp>
          <p:nvSpPr>
            <p:cNvPr id="38" name="Rectangle 37"/>
            <p:cNvSpPr/>
            <p:nvPr/>
          </p:nvSpPr>
          <p:spPr>
            <a:xfrm>
              <a:off x="7506130" y="3749541"/>
              <a:ext cx="1116210" cy="380995"/>
            </a:xfrm>
            <a:prstGeom prst="rect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CurrKey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506130" y="4171356"/>
              <a:ext cx="1116210" cy="380995"/>
            </a:xfrm>
            <a:prstGeom prst="rect">
              <a:avLst/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NextKey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cxnSp>
        <p:nvCxnSpPr>
          <p:cNvPr id="43" name="Straight Arrow Connector 42"/>
          <p:cNvCxnSpPr/>
          <p:nvPr/>
        </p:nvCxnSpPr>
        <p:spPr>
          <a:xfrm>
            <a:off x="1412423" y="3483428"/>
            <a:ext cx="1836343" cy="0"/>
          </a:xfrm>
          <a:prstGeom prst="straightConnector1">
            <a:avLst/>
          </a:prstGeom>
          <a:ln>
            <a:solidFill>
              <a:srgbClr val="00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1900557" y="3375190"/>
            <a:ext cx="653822" cy="21647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white"/>
                </a:solidFill>
                <a:latin typeface="Calibri"/>
              </a:rPr>
              <a:t>EPOCH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534018" y="2535808"/>
            <a:ext cx="689612" cy="1050769"/>
            <a:chOff x="10757945" y="2238077"/>
            <a:chExt cx="919483" cy="1401026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04849" y="2238077"/>
              <a:ext cx="708395" cy="70839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0757945" y="3146660"/>
              <a:ext cx="919483" cy="492443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white"/>
                  </a:solidFill>
                  <a:latin typeface="Calibri"/>
                </a:rPr>
                <a:t>BULK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338476" y="4147718"/>
            <a:ext cx="1129027" cy="822547"/>
            <a:chOff x="10497225" y="4387291"/>
            <a:chExt cx="1505370" cy="1096730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04849" y="4387291"/>
              <a:ext cx="810633" cy="537533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10497225" y="4991578"/>
              <a:ext cx="1505370" cy="492443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white"/>
                  </a:solidFill>
                  <a:latin typeface="Calibri"/>
                </a:rPr>
                <a:t>GRADUAL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572251" y="3257550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79520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9" grpId="0" animBg="1"/>
      <p:bldP spid="3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3755327" y="2678973"/>
            <a:ext cx="842867" cy="421553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598194" y="2678973"/>
            <a:ext cx="842867" cy="421553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755327" y="3100526"/>
            <a:ext cx="842867" cy="421553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598194" y="3100526"/>
            <a:ext cx="842867" cy="421553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755327" y="3512801"/>
            <a:ext cx="842867" cy="421553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598194" y="3512801"/>
            <a:ext cx="842867" cy="421553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55327" y="3934354"/>
            <a:ext cx="842867" cy="421553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598194" y="3934354"/>
            <a:ext cx="842867" cy="421553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CEASER:  CEASE with Remapping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628900" y="2743200"/>
            <a:ext cx="1058043" cy="646331"/>
            <a:chOff x="3429000" y="2514600"/>
            <a:chExt cx="1410724" cy="861773"/>
          </a:xfrm>
        </p:grpSpPr>
        <p:sp>
          <p:nvSpPr>
            <p:cNvPr id="25" name="Right Arrow 24"/>
            <p:cNvSpPr/>
            <p:nvPr/>
          </p:nvSpPr>
          <p:spPr>
            <a:xfrm>
              <a:off x="4440186" y="2541365"/>
              <a:ext cx="399538" cy="361761"/>
            </a:xfrm>
            <a:prstGeom prst="rightArrow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29000" y="2514600"/>
              <a:ext cx="1011187" cy="861773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txBody>
            <a:bodyPr wrap="squar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err="1">
                  <a:solidFill>
                    <a:prstClr val="black"/>
                  </a:solidFill>
                  <a:latin typeface="Calibri"/>
                </a:rPr>
                <a:t>SetPtr</a:t>
              </a:r>
              <a:endParaRPr lang="en-US" b="1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0" name="Rectangle 69"/>
          <p:cNvSpPr/>
          <p:nvPr/>
        </p:nvSpPr>
        <p:spPr>
          <a:xfrm>
            <a:off x="1537605" y="1835035"/>
            <a:ext cx="6339570" cy="414634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b="1" dirty="0">
                <a:solidFill>
                  <a:prstClr val="black"/>
                </a:solidFill>
                <a:latin typeface="Calibri"/>
              </a:rPr>
              <a:t>Remap-Rate of 1 % </a:t>
            </a:r>
            <a:r>
              <a:rPr lang="en-US" b="1" dirty="0">
                <a:solidFill>
                  <a:prstClr val="black"/>
                </a:solidFill>
                <a:latin typeface="Calibri"/>
                <a:sym typeface="Wingdings"/>
              </a:rPr>
              <a:t>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Remap W-way set after (100*W) accesses 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59437" y="3502681"/>
            <a:ext cx="1152881" cy="646331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Access=0 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Epoch=0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119026" y="2763274"/>
            <a:ext cx="837158" cy="602108"/>
            <a:chOff x="7506130" y="3749541"/>
            <a:chExt cx="1116210" cy="802810"/>
          </a:xfrm>
        </p:grpSpPr>
        <p:sp>
          <p:nvSpPr>
            <p:cNvPr id="28" name="Rectangle 27"/>
            <p:cNvSpPr/>
            <p:nvPr/>
          </p:nvSpPr>
          <p:spPr>
            <a:xfrm>
              <a:off x="7506130" y="3749541"/>
              <a:ext cx="1116210" cy="380995"/>
            </a:xfrm>
            <a:prstGeom prst="rect">
              <a:avLst/>
            </a:prstGeom>
            <a:solidFill>
              <a:srgbClr val="00009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CurrKey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506130" y="4171356"/>
              <a:ext cx="1116210" cy="380995"/>
            </a:xfrm>
            <a:prstGeom prst="rect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NextKey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4610971" y="3115487"/>
            <a:ext cx="842867" cy="421553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610971" y="3527762"/>
            <a:ext cx="842867" cy="421553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610971" y="3949315"/>
            <a:ext cx="842867" cy="421553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40908" y="3990664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9299" y="3502681"/>
            <a:ext cx="1386919" cy="646331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Access=200 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Epoch=0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610971" y="2678973"/>
            <a:ext cx="842867" cy="421553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B0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279407" y="2678972"/>
            <a:ext cx="822960" cy="411480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A1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286500" y="3028950"/>
            <a:ext cx="822960" cy="411480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B1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768104" y="2678973"/>
            <a:ext cx="842867" cy="421553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A0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768104" y="3115487"/>
            <a:ext cx="842867" cy="421553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X0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441060" y="2678972"/>
            <a:ext cx="822960" cy="411480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X1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59299" y="3502681"/>
            <a:ext cx="1386919" cy="646331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Access=400 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Epoch=0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59299" y="3502681"/>
            <a:ext cx="1386919" cy="646331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Access=600 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Epoch=0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768104" y="3527762"/>
            <a:ext cx="842867" cy="421553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Y0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306905" y="3530092"/>
            <a:ext cx="822960" cy="411480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prstClr val="white"/>
                </a:solidFill>
                <a:latin typeface="Calibri"/>
              </a:rPr>
              <a:t>Y1</a:t>
            </a: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59299" y="3502681"/>
            <a:ext cx="1386919" cy="646331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Access=800 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Epoch=0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768104" y="3949315"/>
            <a:ext cx="842867" cy="421553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Z0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306905" y="3990665"/>
            <a:ext cx="842867" cy="421553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Z1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33816" y="3502681"/>
            <a:ext cx="1228844" cy="646331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Access=0 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Epoch=1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1119026" y="2769742"/>
            <a:ext cx="837158" cy="602108"/>
            <a:chOff x="7506130" y="3749541"/>
            <a:chExt cx="1116210" cy="802810"/>
          </a:xfrm>
        </p:grpSpPr>
        <p:sp>
          <p:nvSpPr>
            <p:cNvPr id="57" name="Rectangle 56"/>
            <p:cNvSpPr/>
            <p:nvPr/>
          </p:nvSpPr>
          <p:spPr>
            <a:xfrm>
              <a:off x="7506130" y="3749541"/>
              <a:ext cx="1116210" cy="380995"/>
            </a:xfrm>
            <a:prstGeom prst="rect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CurrKey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506130" y="4171356"/>
              <a:ext cx="1116210" cy="380995"/>
            </a:xfrm>
            <a:prstGeom prst="rect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prstClr val="white"/>
                  </a:solidFill>
                  <a:latin typeface="Calibri"/>
                </a:rPr>
                <a:t>NextKey</a:t>
              </a:r>
              <a:endParaRPr lang="en-US" sz="135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59" name="Rectangle 58"/>
          <p:cNvSpPr/>
          <p:nvPr/>
        </p:nvSpPr>
        <p:spPr>
          <a:xfrm>
            <a:off x="2266679" y="4677436"/>
            <a:ext cx="4990095" cy="414634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b="1" dirty="0">
                <a:solidFill>
                  <a:prstClr val="black"/>
                </a:solidFill>
                <a:latin typeface="Calibri"/>
              </a:rPr>
              <a:t>Cache Access: If (Set[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CurrKey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] &lt;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Sptr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) Use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NextKey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50541" y="5294732"/>
            <a:ext cx="8218363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CEASER with gradual remap needs negligible hardware (one bit per line)</a:t>
            </a:r>
          </a:p>
        </p:txBody>
      </p:sp>
    </p:spTree>
    <p:extLst>
      <p:ext uri="{BB962C8B-B14F-4D97-AF65-F5344CB8AC3E}">
        <p14:creationId xmlns:p14="http://schemas.microsoft.com/office/powerpoint/2010/main" val="178027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0177E-6 2.85449E-6 L 0.26666 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2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013E-6 -2.61403E-6 L -0.1811 0.1667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1" y="83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3112E-6 -3.33411E-7 L 0.18083 0.0685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5" y="34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4 0.00347 L -0.18422 0.0185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0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3959E-6 -2.61403E-6 L 3.93959E-6 0.07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0.00139 L 0.18552 -0.0821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5" y="-4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3253E-6 -4.57764E-6 L -0.18413 0.0013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7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4855E-6 0.07774 L 0.00013 0.15942 " pathEditMode="relative" ptsTypes="AA">
                                      <p:cBhvr>
                                        <p:cTn id="5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7981E-6 4.0398E-6 L 0.27325 -0.0002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6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2 -0.00208 L -0.18416 0.0802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4" y="41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15942 L 0.00013 0.24156 " pathEditMode="relative" ptsTypes="AA">
                                      <p:cBhvr>
                                        <p:cTn id="7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33524E-6 5.49745E-6 L 0.26531 0.00092 " pathEditMode="relative" ptsTypes="AA">
                                      <p:cBhvr>
                                        <p:cTn id="8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37 -0.00718 L -0.27874 -0.17018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19" y="-81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24155 L 0.00013 -0.00138 " pathEditMode="relative" ptsTypes="AA">
                                      <p:cBhvr>
                                        <p:cTn id="9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31" grpId="0" animBg="1"/>
      <p:bldP spid="31" grpId="1" animBg="1"/>
      <p:bldP spid="47" grpId="0" animBg="1"/>
      <p:bldP spid="47" grpId="1" animBg="1"/>
      <p:bldP spid="48" grpId="0" animBg="1"/>
      <p:bldP spid="48" grpId="1" animBg="1"/>
      <p:bldP spid="30" grpId="0" animBg="1"/>
      <p:bldP spid="30" grpId="1" animBg="1"/>
      <p:bldP spid="32" grpId="0" animBg="1"/>
      <p:bldP spid="32" grpId="1" animBg="1"/>
      <p:bldP spid="49" grpId="0" animBg="1"/>
      <p:bldP spid="49" grpId="1" animBg="1"/>
      <p:bldP spid="50" grpId="0" animBg="1"/>
      <p:bldP spid="51" grpId="0" animBg="1"/>
      <p:bldP spid="34" grpId="0" animBg="1"/>
      <p:bldP spid="34" grpId="1" animBg="1"/>
      <p:bldP spid="52" grpId="0" animBg="1"/>
      <p:bldP spid="52" grpId="1" animBg="1"/>
      <p:bldP spid="53" grpId="0" animBg="1"/>
      <p:bldP spid="36" grpId="0" animBg="1"/>
      <p:bldP spid="36" grpId="1" animBg="1"/>
      <p:bldP spid="54" grpId="0" animBg="1"/>
      <p:bldP spid="54" grpId="1" animBg="1"/>
      <p:bldP spid="55" grpId="0" animBg="1"/>
      <p:bldP spid="59" grpId="0" animBg="1"/>
      <p:bldP spid="6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Rectangle 2"/>
          <p:cNvSpPr/>
          <p:nvPr/>
        </p:nvSpPr>
        <p:spPr>
          <a:xfrm>
            <a:off x="628650" y="2077719"/>
            <a:ext cx="1921360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Why?</a:t>
            </a:r>
            <a:br>
              <a:rPr lang="en-US" sz="2700" b="1" dirty="0">
                <a:solidFill>
                  <a:prstClr val="black"/>
                </a:solidFill>
                <a:latin typeface="Calibri"/>
              </a:rPr>
            </a:br>
            <a:endParaRPr lang="en-US" sz="2700" b="1" dirty="0">
              <a:solidFill>
                <a:prstClr val="black"/>
              </a:solidFill>
              <a:latin typeface="Calibri"/>
            </a:endParaRPr>
          </a:p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CEASE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2700" b="1" dirty="0">
              <a:solidFill>
                <a:prstClr val="black"/>
              </a:solidFill>
              <a:latin typeface="Calibri"/>
            </a:endParaRPr>
          </a:p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CEASER</a:t>
            </a:r>
          </a:p>
          <a:p>
            <a:pPr marL="128588" indent="-128588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endParaRPr lang="en-US" sz="2700" b="1" dirty="0">
              <a:solidFill>
                <a:prstClr val="black"/>
              </a:solidFill>
              <a:latin typeface="Calibri"/>
            </a:endParaRPr>
          </a:p>
          <a:p>
            <a:pPr marL="342900" indent="-342900" defTabSz="6858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en-US" sz="2700" b="1" dirty="0">
                <a:solidFill>
                  <a:srgbClr val="800000"/>
                </a:solidFill>
                <a:latin typeface="Calibri"/>
              </a:rPr>
              <a:t>Effective?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27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39254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Analysis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4494" y="5086350"/>
            <a:ext cx="8584289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CEASER can tolerate  years of attack (Even with remap-rate of 1%)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50" y="1828800"/>
            <a:ext cx="9086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solidFill>
                  <a:prstClr val="black"/>
                </a:solidFill>
                <a:latin typeface="Calibri"/>
              </a:rPr>
              <a:t>Time to learn “Eviction Set” for one set (vulnerability removed after remap, &lt;1ms)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2227228" y="2579419"/>
          <a:ext cx="5547390" cy="23317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54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Remap-Rate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8MB LLC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 MB LLC-Bank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1% (default)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 100+ years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800000"/>
                          </a:solidFill>
                        </a:rPr>
                        <a:t>100+ years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0.5%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100+ years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21 years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0.1%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800000"/>
                          </a:solidFill>
                        </a:rPr>
                        <a:t>100+ years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 hours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0.05%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37 years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 5 minutes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No-Remap</a:t>
                      </a:r>
                      <a:r>
                        <a:rPr lang="en-US" sz="1800" baseline="0" dirty="0"/>
                        <a:t> (CEASE)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 22 seconds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0.4 seconds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2227228" y="2579418"/>
            <a:ext cx="3849621" cy="20574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89361" y="2582136"/>
            <a:ext cx="1287488" cy="20546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76849" y="2587570"/>
            <a:ext cx="1697768" cy="20492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87041" y="2457450"/>
            <a:ext cx="2282921" cy="2550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4789360" y="4296634"/>
            <a:ext cx="2985257" cy="711780"/>
          </a:xfrm>
          <a:prstGeom prst="wedgeRoundRectCallout">
            <a:avLst>
              <a:gd name="adj1" fmla="val 53560"/>
              <a:gd name="adj2" fmla="val 80595"/>
              <a:gd name="adj3" fmla="val 16667"/>
            </a:avLst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Limits impact on </a:t>
            </a:r>
            <a:r>
              <a:rPr lang="en-US" b="1" dirty="0" err="1">
                <a:solidFill>
                  <a:prstClr val="white"/>
                </a:solidFill>
                <a:latin typeface="Calibri"/>
              </a:rPr>
              <a:t>missrate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, energy, accesses to ~1%</a:t>
            </a:r>
          </a:p>
        </p:txBody>
      </p:sp>
    </p:spTree>
    <p:extLst>
      <p:ext uri="{BB962C8B-B14F-4D97-AF65-F5344CB8AC3E}">
        <p14:creationId xmlns:p14="http://schemas.microsoft.com/office/powerpoint/2010/main" val="74434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and Storage Overheads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8711" y="5269730"/>
            <a:ext cx="8584289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CEASER incurs negligible slowdown (~1% ) and storage overheads (24 bytes)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25943" y="2580149"/>
            <a:ext cx="4204210" cy="2489461"/>
            <a:chOff x="2950161" y="1990697"/>
            <a:chExt cx="5605613" cy="3319280"/>
          </a:xfrm>
        </p:grpSpPr>
        <p:graphicFrame>
          <p:nvGraphicFramePr>
            <p:cNvPr id="16" name="Chart 15"/>
            <p:cNvGraphicFramePr>
              <a:graphicFrameLocks/>
            </p:cNvGraphicFramePr>
            <p:nvPr>
              <p:extLst/>
            </p:nvPr>
          </p:nvGraphicFramePr>
          <p:xfrm>
            <a:off x="3466021" y="1990697"/>
            <a:ext cx="5089753" cy="29845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/>
            <p:cNvSpPr txBox="1"/>
            <p:nvPr/>
          </p:nvSpPr>
          <p:spPr>
            <a:xfrm>
              <a:off x="4248361" y="4794580"/>
              <a:ext cx="1216829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Rate-34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02266" y="4795642"/>
              <a:ext cx="127428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Mix-100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25670" y="4817535"/>
              <a:ext cx="1246495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ALL-134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1636897" y="3377184"/>
              <a:ext cx="31189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Norm Performance (%)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444698" y="1767834"/>
            <a:ext cx="2969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8 cores with 8MB LLC 16-way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(34 workloads, SPEC + Graph)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5435992" y="2984982"/>
          <a:ext cx="3079358" cy="17145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857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Structures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Cost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80-bit key (2 LLBC)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 bytes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SPtr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 bytes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Access Counter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2 bytes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800000"/>
                          </a:solidFill>
                        </a:rPr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800000"/>
                          </a:solidFill>
                        </a:rPr>
                        <a:t>24 bytes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1398591" y="2991823"/>
            <a:ext cx="3230560" cy="1691240"/>
          </a:xfrm>
          <a:prstGeom prst="rect">
            <a:avLst/>
          </a:prstGeom>
          <a:noFill/>
          <a:ln w="381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Oval 3"/>
          <p:cNvSpPr/>
          <p:nvPr/>
        </p:nvSpPr>
        <p:spPr>
          <a:xfrm>
            <a:off x="889069" y="4527153"/>
            <a:ext cx="342900" cy="346249"/>
          </a:xfrm>
          <a:prstGeom prst="ellipse">
            <a:avLst/>
          </a:prstGeom>
          <a:noFill/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388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Rectangle 3"/>
          <p:cNvSpPr/>
          <p:nvPr/>
        </p:nvSpPr>
        <p:spPr>
          <a:xfrm>
            <a:off x="1393903" y="2839850"/>
            <a:ext cx="2963282" cy="18924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848763" y="2695248"/>
            <a:ext cx="4097840" cy="2356205"/>
            <a:chOff x="7006968" y="2660878"/>
            <a:chExt cx="4682386" cy="3141606"/>
          </a:xfrm>
        </p:grpSpPr>
        <p:sp>
          <p:nvSpPr>
            <p:cNvPr id="6" name="TextBox 5"/>
            <p:cNvSpPr txBox="1"/>
            <p:nvPr/>
          </p:nvSpPr>
          <p:spPr>
            <a:xfrm>
              <a:off x="7013081" y="2660878"/>
              <a:ext cx="4386528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100" b="1" dirty="0">
                  <a:solidFill>
                    <a:prstClr val="black"/>
                  </a:solidFill>
                  <a:latin typeface="Calibri"/>
                </a:rPr>
                <a:t>Robust to attacks (years)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1831" y="2660878"/>
              <a:ext cx="554182" cy="42880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006968" y="3305579"/>
              <a:ext cx="4386528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100" b="1" dirty="0">
                  <a:solidFill>
                    <a:prstClr val="black"/>
                  </a:solidFill>
                  <a:latin typeface="Calibri"/>
                </a:rPr>
                <a:t>Negligible slowdown (~ 1%)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007401" y="5248487"/>
              <a:ext cx="4386528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100" b="1" dirty="0">
                  <a:solidFill>
                    <a:prstClr val="black"/>
                  </a:solidFill>
                  <a:latin typeface="Calibri"/>
                </a:rPr>
                <a:t>No OS support needed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07399" y="3963204"/>
              <a:ext cx="4386528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100" b="1" dirty="0">
                  <a:solidFill>
                    <a:prstClr val="black"/>
                  </a:solidFill>
                  <a:latin typeface="Calibri"/>
                </a:rPr>
                <a:t>Negligible storage (24 bytes)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11187" y="4598314"/>
              <a:ext cx="4386528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100" b="1" dirty="0">
                  <a:solidFill>
                    <a:prstClr val="black"/>
                  </a:solidFill>
                  <a:latin typeface="Calibri"/>
                </a:rPr>
                <a:t>Localized change (within cache)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55225" y="3317370"/>
              <a:ext cx="554182" cy="46764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76102" y="3967711"/>
              <a:ext cx="554182" cy="52113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35172" y="4596278"/>
              <a:ext cx="554182" cy="52085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44741" y="5213698"/>
              <a:ext cx="554182" cy="517574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3046465" y="3131956"/>
            <a:ext cx="845054" cy="1252646"/>
            <a:chOff x="2434899" y="2262925"/>
            <a:chExt cx="1126738" cy="1670194"/>
          </a:xfrm>
          <a:solidFill>
            <a:srgbClr val="008000"/>
          </a:solidFill>
        </p:grpSpPr>
        <p:sp>
          <p:nvSpPr>
            <p:cNvPr id="18" name="Rectangle 17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64822" y="4384602"/>
            <a:ext cx="61266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Cache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23332" y="3655351"/>
            <a:ext cx="1004604" cy="2941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1766" y="3672821"/>
            <a:ext cx="10932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libri"/>
              </a:rPr>
              <a:t>Line Address</a:t>
            </a:r>
          </a:p>
        </p:txBody>
      </p:sp>
      <p:cxnSp>
        <p:nvCxnSpPr>
          <p:cNvPr id="29" name="Straight Arrow Connector 28"/>
          <p:cNvCxnSpPr>
            <a:stCxn id="27" idx="3"/>
            <a:endCxn id="30" idx="1"/>
          </p:cNvCxnSpPr>
          <p:nvPr/>
        </p:nvCxnSpPr>
        <p:spPr>
          <a:xfrm>
            <a:off x="1227936" y="3802433"/>
            <a:ext cx="412767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1640703" y="3549513"/>
            <a:ext cx="771944" cy="50584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/>
              </a:rPr>
              <a:t>Encrypt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2038803" y="3183221"/>
            <a:ext cx="0" cy="361058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1804609" y="2910477"/>
            <a:ext cx="1241856" cy="1385625"/>
            <a:chOff x="2493741" y="2814351"/>
            <a:chExt cx="1655808" cy="1847500"/>
          </a:xfrm>
        </p:grpSpPr>
        <p:cxnSp>
          <p:nvCxnSpPr>
            <p:cNvPr id="33" name="Curved Connector 32"/>
            <p:cNvCxnSpPr/>
            <p:nvPr/>
          </p:nvCxnSpPr>
          <p:spPr>
            <a:xfrm>
              <a:off x="3304458" y="4068832"/>
              <a:ext cx="845091" cy="593019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2493741" y="2814351"/>
              <a:ext cx="707972" cy="400109"/>
            </a:xfrm>
            <a:prstGeom prst="rect">
              <a:avLst/>
            </a:prstGeom>
            <a:solidFill>
              <a:srgbClr val="0000FF"/>
            </a:solidFill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white"/>
                  </a:solidFill>
                  <a:latin typeface="Calibri"/>
                </a:rPr>
                <a:t>Key1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803687" y="2912299"/>
            <a:ext cx="1478426" cy="873575"/>
            <a:chOff x="2492512" y="2816780"/>
            <a:chExt cx="1971234" cy="1164766"/>
          </a:xfrm>
        </p:grpSpPr>
        <p:cxnSp>
          <p:nvCxnSpPr>
            <p:cNvPr id="36" name="Curved Connector 35"/>
            <p:cNvCxnSpPr/>
            <p:nvPr/>
          </p:nvCxnSpPr>
          <p:spPr>
            <a:xfrm flipV="1">
              <a:off x="3304458" y="3678523"/>
              <a:ext cx="1159288" cy="303023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492512" y="2816780"/>
              <a:ext cx="707972" cy="400109"/>
            </a:xfrm>
            <a:prstGeom prst="rect">
              <a:avLst/>
            </a:prstGeom>
            <a:solidFill>
              <a:srgbClr val="800000"/>
            </a:solidFill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prstClr val="white"/>
                  </a:solidFill>
                  <a:latin typeface="Calibri"/>
                </a:rPr>
                <a:t>Key2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1671402" y="4733894"/>
            <a:ext cx="2490810" cy="369332"/>
          </a:xfrm>
          <a:prstGeom prst="rect">
            <a:avLst/>
          </a:prstGeom>
          <a:solidFill>
            <a:srgbClr val="800000"/>
          </a:solidFill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</a:rPr>
              <a:t>Change Key, Periodically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62682" y="1893521"/>
            <a:ext cx="7638368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Need practical solution to protect LLC from conflict-based attacks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571750" y="5212419"/>
            <a:ext cx="4025526" cy="5434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r>
              <a:rPr lang="en-US" sz="2100" b="1" dirty="0">
                <a:solidFill>
                  <a:prstClr val="white"/>
                </a:solidFill>
                <a:latin typeface="Calibri"/>
              </a:rPr>
              <a:t>Appealing for Industrial Adoption </a:t>
            </a:r>
          </a:p>
        </p:txBody>
      </p:sp>
    </p:spTree>
    <p:extLst>
      <p:ext uri="{BB962C8B-B14F-4D97-AF65-F5344CB8AC3E}">
        <p14:creationId xmlns:p14="http://schemas.microsoft.com/office/powerpoint/2010/main" val="266961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8D0301-7A8E-462C-B221-8EC1DD39F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4000" dirty="0"/>
              <a:t>Course Details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3E3A79A-BBA6-4451-A6E5-51331454F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9702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AF036-AF9B-44A0-9547-F11A9110B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CD1AE-E886-47BB-A0F7-A047E6C67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On average we will meet once per week</a:t>
            </a:r>
          </a:p>
          <a:p>
            <a:r>
              <a:rPr lang="en-US" sz="2800" dirty="0"/>
              <a:t>I will be traveling at times and I will be making up for the time “lost” by holding two lectures for some weeks</a:t>
            </a:r>
          </a:p>
          <a:p>
            <a:endParaRPr lang="en-US" sz="2800" dirty="0"/>
          </a:p>
          <a:p>
            <a:r>
              <a:rPr lang="en-US" sz="2800" dirty="0"/>
              <a:t>What I expect you to do</a:t>
            </a:r>
          </a:p>
          <a:p>
            <a:pPr lvl="1"/>
            <a:r>
              <a:rPr lang="en-US" sz="2400" dirty="0"/>
              <a:t>Reading assignments per week</a:t>
            </a:r>
          </a:p>
          <a:p>
            <a:pPr lvl="2"/>
            <a:r>
              <a:rPr lang="en-US" sz="2000" dirty="0"/>
              <a:t>Questionnaires to be handed in at the beginning of class</a:t>
            </a:r>
          </a:p>
          <a:p>
            <a:pPr lvl="1"/>
            <a:r>
              <a:rPr lang="en-US" sz="2400" dirty="0" err="1"/>
              <a:t>Homeworks</a:t>
            </a:r>
            <a:endParaRPr lang="en-US" sz="2400" dirty="0"/>
          </a:p>
          <a:p>
            <a:pPr lvl="2"/>
            <a:r>
              <a:rPr lang="en-US" sz="2000" dirty="0"/>
              <a:t>Programming assignments</a:t>
            </a:r>
          </a:p>
          <a:p>
            <a:pPr lvl="1"/>
            <a:r>
              <a:rPr lang="en-US" sz="2400" dirty="0"/>
              <a:t>Project</a:t>
            </a:r>
          </a:p>
          <a:p>
            <a:pPr lvl="2"/>
            <a:r>
              <a:rPr lang="en-US" sz="2000" dirty="0"/>
              <a:t>Validate some prior work</a:t>
            </a:r>
          </a:p>
          <a:p>
            <a:pPr lvl="2"/>
            <a:r>
              <a:rPr lang="en-US" sz="2000" dirty="0"/>
              <a:t>Do something new</a:t>
            </a:r>
          </a:p>
          <a:p>
            <a:pPr lvl="1"/>
            <a:r>
              <a:rPr lang="en-US" sz="2400" dirty="0"/>
              <a:t>Maybe present papers (</a:t>
            </a:r>
            <a:r>
              <a:rPr lang="en-US" sz="2400"/>
              <a:t>we will see)</a:t>
            </a:r>
            <a:endParaRPr lang="en-US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12676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8D0301-7A8E-462C-B221-8EC1DD39F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4000" dirty="0"/>
              <a:t>Intel’s Sandy Bridge Architecture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3E3A79A-BBA6-4451-A6E5-51331454F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65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Chip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32nm</a:t>
            </a:r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4138" y="1509713"/>
            <a:ext cx="3895725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Core Architecture</a:t>
            </a:r>
          </a:p>
        </p:txBody>
      </p:sp>
      <p:pic>
        <p:nvPicPr>
          <p:cNvPr id="1034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7360" y="381000"/>
            <a:ext cx="4189279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Architecture – Instruction Fetch</a:t>
            </a:r>
          </a:p>
        </p:txBody>
      </p:sp>
      <p:pic>
        <p:nvPicPr>
          <p:cNvPr id="983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837" y="2143125"/>
            <a:ext cx="71723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Decode</a:t>
            </a:r>
          </a:p>
        </p:txBody>
      </p:sp>
      <p:pic>
        <p:nvPicPr>
          <p:cNvPr id="993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2238375"/>
            <a:ext cx="66675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arrow" w="lg" len="med"/>
          <a:tailEnd type="arrow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arrow" w="lg" len="med"/>
          <a:tailEnd type="arrow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HPCA_18_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PCA_18_Theme" id="{F224F03E-A7BC-B64E-9E39-BC015D4BEF27}" vid="{60362CC8-F985-E640-A21E-12906CD11E4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1436</Words>
  <Application>Microsoft Office PowerPoint</Application>
  <PresentationFormat>On-screen Show (4:3)</PresentationFormat>
  <Paragraphs>387</Paragraphs>
  <Slides>48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Helvetica</vt:lpstr>
      <vt:lpstr>Wingdings</vt:lpstr>
      <vt:lpstr>Default Design</vt:lpstr>
      <vt:lpstr>HPCA_18_Theme</vt:lpstr>
      <vt:lpstr>Introduction to CUDA Programming</vt:lpstr>
      <vt:lpstr>Goals for Today</vt:lpstr>
      <vt:lpstr>Should you take the course</vt:lpstr>
      <vt:lpstr>Material for today </vt:lpstr>
      <vt:lpstr>Intel’s Sandy Bridge Architecture</vt:lpstr>
      <vt:lpstr>Chip Architecture</vt:lpstr>
      <vt:lpstr>Overall Core Architecture</vt:lpstr>
      <vt:lpstr>Core Architecture – Instruction Fetch</vt:lpstr>
      <vt:lpstr>Instruction Decode</vt:lpstr>
      <vt:lpstr>Out-of-Order Execution</vt:lpstr>
      <vt:lpstr>Execution Units – Scalar, SIMD, FP and AVX (vector)</vt:lpstr>
      <vt:lpstr>Memory Access Units</vt:lpstr>
      <vt:lpstr>L3 and ring interconnect</vt:lpstr>
      <vt:lpstr>Overall Core Architecture</vt:lpstr>
      <vt:lpstr>Meltdown</vt:lpstr>
      <vt:lpstr>Isolation</vt:lpstr>
      <vt:lpstr>Overview of attack</vt:lpstr>
      <vt:lpstr>Meltdown Attack</vt:lpstr>
      <vt:lpstr>Timing Scenarios</vt:lpstr>
      <vt:lpstr>How to check whether an address is cached?</vt:lpstr>
      <vt:lpstr>Flush+Reload</vt:lpstr>
      <vt:lpstr>Meltdown skeleton</vt:lpstr>
      <vt:lpstr>Exception </vt:lpstr>
      <vt:lpstr>Example</vt:lpstr>
      <vt:lpstr>Spectre</vt:lpstr>
      <vt:lpstr>SPECTRE</vt:lpstr>
      <vt:lpstr>CEASER</vt:lpstr>
      <vt:lpstr>Goal</vt:lpstr>
      <vt:lpstr>CEASER: Mitigating Conflict-Based Attacks via Encrypted-Address and Remapping</vt:lpstr>
      <vt:lpstr>Background: Resource Sharing</vt:lpstr>
      <vt:lpstr>Conflict-Based Cache Attacks</vt:lpstr>
      <vt:lpstr>Prior Solutions</vt:lpstr>
      <vt:lpstr>Our Goal</vt:lpstr>
      <vt:lpstr>Outline</vt:lpstr>
      <vt:lpstr>CEASE: Cache using Encrypted Address Space</vt:lpstr>
      <vt:lpstr>Randomization via Encryption</vt:lpstr>
      <vt:lpstr>Encryption: Need Fast, Small-Width Cipher</vt:lpstr>
      <vt:lpstr>Low-Latency Block Cipher (LLBC)</vt:lpstr>
      <vt:lpstr>Outline</vt:lpstr>
      <vt:lpstr>Let’s Break CEASE …</vt:lpstr>
      <vt:lpstr>CEASER:  CEASE with Remapping</vt:lpstr>
      <vt:lpstr>CEASER:  CEASE with Remapping</vt:lpstr>
      <vt:lpstr>Outline</vt:lpstr>
      <vt:lpstr>Security Analysis</vt:lpstr>
      <vt:lpstr>Performance and Storage Overheads</vt:lpstr>
      <vt:lpstr>Summary</vt:lpstr>
      <vt:lpstr>Course Details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CUDA Programming</dc:title>
  <dc:creator>owner</dc:creator>
  <cp:lastModifiedBy>Andreas Moshovos</cp:lastModifiedBy>
  <cp:revision>236</cp:revision>
  <dcterms:created xsi:type="dcterms:W3CDTF">2009-01-18T21:53:17Z</dcterms:created>
  <dcterms:modified xsi:type="dcterms:W3CDTF">2019-01-10T03:03:39Z</dcterms:modified>
</cp:coreProperties>
</file>