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60" r:id="rId2"/>
    <p:sldId id="424" r:id="rId3"/>
    <p:sldId id="403" r:id="rId4"/>
    <p:sldId id="404" r:id="rId5"/>
    <p:sldId id="405" r:id="rId6"/>
    <p:sldId id="467" r:id="rId7"/>
    <p:sldId id="406" r:id="rId8"/>
    <p:sldId id="407" r:id="rId9"/>
    <p:sldId id="260" r:id="rId10"/>
    <p:sldId id="408" r:id="rId11"/>
    <p:sldId id="259" r:id="rId12"/>
    <p:sldId id="373" r:id="rId13"/>
    <p:sldId id="359" r:id="rId14"/>
    <p:sldId id="360" r:id="rId15"/>
    <p:sldId id="265" r:id="rId16"/>
    <p:sldId id="263" r:id="rId17"/>
    <p:sldId id="264" r:id="rId18"/>
    <p:sldId id="409" r:id="rId19"/>
    <p:sldId id="327" r:id="rId20"/>
    <p:sldId id="328" r:id="rId21"/>
    <p:sldId id="329" r:id="rId22"/>
    <p:sldId id="330" r:id="rId23"/>
    <p:sldId id="363" r:id="rId24"/>
    <p:sldId id="366" r:id="rId25"/>
    <p:sldId id="364" r:id="rId26"/>
    <p:sldId id="368" r:id="rId27"/>
    <p:sldId id="367" r:id="rId28"/>
    <p:sldId id="365" r:id="rId29"/>
    <p:sldId id="468" r:id="rId30"/>
    <p:sldId id="395" r:id="rId31"/>
    <p:sldId id="393" r:id="rId32"/>
    <p:sldId id="384" r:id="rId33"/>
    <p:sldId id="469" r:id="rId34"/>
    <p:sldId id="425" r:id="rId35"/>
    <p:sldId id="426" r:id="rId36"/>
    <p:sldId id="427" r:id="rId37"/>
    <p:sldId id="428" r:id="rId38"/>
    <p:sldId id="429" r:id="rId39"/>
    <p:sldId id="430" r:id="rId40"/>
    <p:sldId id="471" r:id="rId41"/>
    <p:sldId id="431" r:id="rId42"/>
    <p:sldId id="432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86" r:id="rId59"/>
    <p:sldId id="449" r:id="rId60"/>
    <p:sldId id="450" r:id="rId61"/>
    <p:sldId id="451" r:id="rId62"/>
    <p:sldId id="452" r:id="rId63"/>
    <p:sldId id="483" r:id="rId64"/>
    <p:sldId id="482" r:id="rId65"/>
    <p:sldId id="484" r:id="rId66"/>
    <p:sldId id="485" r:id="rId67"/>
    <p:sldId id="455" r:id="rId68"/>
    <p:sldId id="453" r:id="rId69"/>
    <p:sldId id="454" r:id="rId70"/>
    <p:sldId id="472" r:id="rId71"/>
    <p:sldId id="473" r:id="rId72"/>
    <p:sldId id="476" r:id="rId73"/>
    <p:sldId id="474" r:id="rId74"/>
    <p:sldId id="475" r:id="rId75"/>
    <p:sldId id="477" r:id="rId76"/>
    <p:sldId id="456" r:id="rId77"/>
    <p:sldId id="457" r:id="rId78"/>
    <p:sldId id="478" r:id="rId79"/>
    <p:sldId id="479" r:id="rId80"/>
    <p:sldId id="480" r:id="rId81"/>
    <p:sldId id="481" r:id="rId82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00"/>
    <a:srgbClr val="FFFF99"/>
    <a:srgbClr val="FFB481"/>
    <a:srgbClr val="660066"/>
    <a:srgbClr val="CC9900"/>
    <a:srgbClr val="FF7C8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4645" autoAdjust="0"/>
  </p:normalViewPr>
  <p:slideViewPr>
    <p:cSldViewPr>
      <p:cViewPr varScale="1">
        <p:scale>
          <a:sx n="89" d="100"/>
          <a:sy n="89" d="100"/>
        </p:scale>
        <p:origin x="127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1AD21D15-E41D-4841-B0E8-C1F365B4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3C4F54-A518-4B3A-A398-C5DB328E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81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A. Moshovos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200400" cy="381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683DF00-82C3-4169-957D-9444AED1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A740-8A62-4DC0-ACFC-52150341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E27F-7320-4765-A2DD-C708C99F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9F4B-26EE-463C-AB41-1E53E2367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DB99-148E-44FE-8842-BDD0FDA00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C212-89E2-4CEF-B7EE-0507281B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6179-2161-4720-8D00-8FF5D6BBA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F1D1-98FC-44A0-8034-054151B8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591E-2AAD-406D-B77A-B5ACE6807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569D-AA34-4BDE-8500-7AB083ED0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E300-685E-4389-A9BF-5A7E7824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5995-201E-4CC5-81D2-F68A62F91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B3B5-F958-48D8-B97F-7ECA1BE6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59309EE-A4D7-485A-BA38-F4D7BFA0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shovos@eecg.toronto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g.toronto.edu/~moshovos/ACA07/readings/smith-interrupts.pdf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Review of Modern Processor Architectures</a:t>
            </a:r>
          </a:p>
        </p:txBody>
      </p:sp>
      <p:sp>
        <p:nvSpPr>
          <p:cNvPr id="1741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Andreas Moshovos</a:t>
            </a:r>
          </a:p>
          <a:p>
            <a:r>
              <a:rPr lang="en-US" smtClean="0">
                <a:hlinkClick r:id="rId2"/>
              </a:rPr>
              <a:t>moshovos@eecg.toronto.edu</a:t>
            </a:r>
            <a:endParaRPr lang="en-US" smtClean="0"/>
          </a:p>
          <a:p>
            <a:r>
              <a:rPr lang="en-US" smtClean="0"/>
              <a:t>EA310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342900" indent="-342900">
              <a:buFontTx/>
              <a:buAutoNum type="alphaUcPeriod"/>
              <a:defRPr/>
            </a:pPr>
            <a:r>
              <a:rPr lang="en-US" dirty="0" err="1"/>
              <a:t>Moshovos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Fall 2010 – ECE U. of Toronto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Dependences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95400"/>
            <a:ext cx="88455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55300" name="Group 50"/>
          <p:cNvGrpSpPr>
            <a:grpSpLocks/>
          </p:cNvGrpSpPr>
          <p:nvPr/>
        </p:nvGrpSpPr>
        <p:grpSpPr bwMode="auto">
          <a:xfrm>
            <a:off x="1744663" y="1169988"/>
            <a:ext cx="4411662" cy="1592262"/>
            <a:chOff x="1099" y="737"/>
            <a:chExt cx="2779" cy="1003"/>
          </a:xfrm>
        </p:grpSpPr>
        <p:sp>
          <p:nvSpPr>
            <p:cNvPr id="55348" name="Rectangle 46"/>
            <p:cNvSpPr>
              <a:spLocks noChangeArrowheads="1"/>
            </p:cNvSpPr>
            <p:nvPr/>
          </p:nvSpPr>
          <p:spPr bwMode="auto">
            <a:xfrm>
              <a:off x="1099" y="1004"/>
              <a:ext cx="2779" cy="19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49" name="Rectangle 47"/>
            <p:cNvSpPr>
              <a:spLocks noChangeArrowheads="1"/>
            </p:cNvSpPr>
            <p:nvPr/>
          </p:nvSpPr>
          <p:spPr bwMode="auto">
            <a:xfrm>
              <a:off x="1099" y="1271"/>
              <a:ext cx="2779" cy="19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50" name="Rectangle 48"/>
            <p:cNvSpPr>
              <a:spLocks noChangeArrowheads="1"/>
            </p:cNvSpPr>
            <p:nvPr/>
          </p:nvSpPr>
          <p:spPr bwMode="auto">
            <a:xfrm>
              <a:off x="1099" y="737"/>
              <a:ext cx="2771" cy="192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51" name="Rectangle 49"/>
            <p:cNvSpPr>
              <a:spLocks noChangeArrowheads="1"/>
            </p:cNvSpPr>
            <p:nvPr/>
          </p:nvSpPr>
          <p:spPr bwMode="auto">
            <a:xfrm>
              <a:off x="1099" y="1548"/>
              <a:ext cx="2771" cy="192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</p:grp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3352800" y="1981200"/>
            <a:ext cx="5334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4800600" y="1143000"/>
            <a:ext cx="4572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4343400" y="2057400"/>
            <a:ext cx="4572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429000" y="2438400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3429000" y="2057400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5181600" y="1600200"/>
            <a:ext cx="609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5"/>
          <p:cNvSpPr>
            <a:spLocks noChangeArrowheads="1"/>
          </p:cNvSpPr>
          <p:nvPr/>
        </p:nvSpPr>
        <p:spPr bwMode="auto">
          <a:xfrm>
            <a:off x="3352800" y="1143000"/>
            <a:ext cx="609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vs. Pipelining</a:t>
            </a:r>
          </a:p>
        </p:txBody>
      </p:sp>
      <p:sp>
        <p:nvSpPr>
          <p:cNvPr id="55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loop:		ld 	r2, 	10(r1)</a:t>
            </a:r>
          </a:p>
          <a:p>
            <a:pPr>
              <a:buFontTx/>
              <a:buNone/>
            </a:pPr>
            <a:r>
              <a:rPr lang="en-US" smtClean="0"/>
              <a:t>			add	r3,	r3,	r2</a:t>
            </a:r>
          </a:p>
          <a:p>
            <a:pPr>
              <a:buFontTx/>
              <a:buNone/>
            </a:pPr>
            <a:r>
              <a:rPr lang="en-US" smtClean="0"/>
              <a:t>			sub	r1,	r1,	1</a:t>
            </a:r>
          </a:p>
          <a:p>
            <a:pPr>
              <a:buFontTx/>
              <a:buNone/>
            </a:pPr>
            <a:r>
              <a:rPr lang="en-US" smtClean="0"/>
              <a:t>			bne	r1,	r0,	loop</a:t>
            </a:r>
            <a:endParaRPr lang="en-US" b="0" smtClean="0"/>
          </a:p>
          <a:p>
            <a:pPr>
              <a:buFontTx/>
              <a:buNone/>
            </a:pPr>
            <a:r>
              <a:rPr lang="en-US" smtClean="0"/>
              <a:t>Pipelining: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5310" name="Text Box 4"/>
          <p:cNvSpPr txBox="1">
            <a:spLocks noChangeArrowheads="1"/>
          </p:cNvSpPr>
          <p:nvPr/>
        </p:nvSpPr>
        <p:spPr bwMode="auto">
          <a:xfrm>
            <a:off x="6400800" y="1600200"/>
            <a:ext cx="199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sum += a[i--]</a:t>
            </a:r>
          </a:p>
        </p:txBody>
      </p:sp>
      <p:sp>
        <p:nvSpPr>
          <p:cNvPr id="55311" name="Rectangle 12"/>
          <p:cNvSpPr>
            <a:spLocks noChangeArrowheads="1"/>
          </p:cNvSpPr>
          <p:nvPr/>
        </p:nvSpPr>
        <p:spPr bwMode="auto">
          <a:xfrm>
            <a:off x="10668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2860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35052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2860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5052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47244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35052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7244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59436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47244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59436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71628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2819400" y="32004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800600" y="2973388"/>
            <a:ext cx="830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time</a:t>
            </a:r>
            <a:endParaRPr lang="en-US" sz="2400">
              <a:latin typeface="AvantGarde" pitchFamily="34" charset="0"/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762000" y="4419600"/>
            <a:ext cx="2006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Superscalar:</a:t>
            </a:r>
            <a:endParaRPr lang="en-US" sz="2400">
              <a:latin typeface="AvantGarde" pitchFamily="34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11430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23622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35814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2362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35814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48006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3622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35814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4800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60198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3962400" y="1447800"/>
            <a:ext cx="12192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H="1">
            <a:off x="3886200" y="1447800"/>
            <a:ext cx="914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H="1">
            <a:off x="4724400" y="1371600"/>
            <a:ext cx="762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3962400" y="2133600"/>
            <a:ext cx="228600" cy="457200"/>
          </a:xfrm>
          <a:custGeom>
            <a:avLst/>
            <a:gdLst>
              <a:gd name="T0" fmla="*/ 0 w 144"/>
              <a:gd name="T1" fmla="*/ 0 h 288"/>
              <a:gd name="T2" fmla="*/ 362902445 w 144"/>
              <a:gd name="T3" fmla="*/ 120967498 h 288"/>
              <a:gd name="T4" fmla="*/ 0 w 144"/>
              <a:gd name="T5" fmla="*/ 725804891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Line 51"/>
          <p:cNvSpPr>
            <a:spLocks noChangeShapeType="1"/>
          </p:cNvSpPr>
          <p:nvPr/>
        </p:nvSpPr>
        <p:spPr bwMode="auto">
          <a:xfrm>
            <a:off x="4419600" y="3505200"/>
            <a:ext cx="5334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Line 52"/>
          <p:cNvSpPr>
            <a:spLocks noChangeShapeType="1"/>
          </p:cNvSpPr>
          <p:nvPr/>
        </p:nvSpPr>
        <p:spPr bwMode="auto">
          <a:xfrm>
            <a:off x="4724400" y="3505200"/>
            <a:ext cx="1371600" cy="381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Freeform 53"/>
          <p:cNvSpPr>
            <a:spLocks/>
          </p:cNvSpPr>
          <p:nvPr/>
        </p:nvSpPr>
        <p:spPr bwMode="auto">
          <a:xfrm>
            <a:off x="7162800" y="4114800"/>
            <a:ext cx="76200" cy="304800"/>
          </a:xfrm>
          <a:custGeom>
            <a:avLst/>
            <a:gdLst>
              <a:gd name="T0" fmla="*/ 0 w 144"/>
              <a:gd name="T1" fmla="*/ 0 h 288"/>
              <a:gd name="T2" fmla="*/ 40322499 w 144"/>
              <a:gd name="T3" fmla="*/ 53763327 h 288"/>
              <a:gd name="T4" fmla="*/ 0 w 144"/>
              <a:gd name="T5" fmla="*/ 322579996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4"/>
          <p:cNvSpPr>
            <a:spLocks noChangeShapeType="1"/>
          </p:cNvSpPr>
          <p:nvPr/>
        </p:nvSpPr>
        <p:spPr bwMode="auto">
          <a:xfrm>
            <a:off x="4724400" y="4953000"/>
            <a:ext cx="5334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Line 55"/>
          <p:cNvSpPr>
            <a:spLocks noChangeShapeType="1"/>
          </p:cNvSpPr>
          <p:nvPr/>
        </p:nvSpPr>
        <p:spPr bwMode="auto">
          <a:xfrm>
            <a:off x="5029200" y="4953000"/>
            <a:ext cx="457200" cy="152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Freeform 56"/>
          <p:cNvSpPr>
            <a:spLocks/>
          </p:cNvSpPr>
          <p:nvPr/>
        </p:nvSpPr>
        <p:spPr bwMode="auto">
          <a:xfrm>
            <a:off x="6096000" y="5638800"/>
            <a:ext cx="76200" cy="304800"/>
          </a:xfrm>
          <a:custGeom>
            <a:avLst/>
            <a:gdLst>
              <a:gd name="T0" fmla="*/ 0 w 144"/>
              <a:gd name="T1" fmla="*/ 0 h 288"/>
              <a:gd name="T2" fmla="*/ 40322499 w 144"/>
              <a:gd name="T3" fmla="*/ 53763327 h 288"/>
              <a:gd name="T4" fmla="*/ 0 w 144"/>
              <a:gd name="T5" fmla="*/ 322579996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Performance Spectrum?</a:t>
            </a:r>
          </a:p>
          <a:p>
            <a:pPr lvl="1"/>
            <a:r>
              <a:rPr lang="en-US" smtClean="0"/>
              <a:t>What if all instructions were </a:t>
            </a:r>
            <a:r>
              <a:rPr lang="en-US" smtClean="0">
                <a:solidFill>
                  <a:srgbClr val="FF0000"/>
                </a:solidFill>
              </a:rPr>
              <a:t>dependent</a:t>
            </a:r>
            <a:r>
              <a:rPr lang="en-US" smtClean="0"/>
              <a:t>?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Speedup = 0</a:t>
            </a:r>
            <a:r>
              <a:rPr lang="en-US" smtClean="0"/>
              <a:t>, Superscalar buys us nothing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r>
              <a:rPr lang="en-US" smtClean="0"/>
              <a:t>What if all instructions were </a:t>
            </a:r>
            <a:r>
              <a:rPr lang="en-US" smtClean="0">
                <a:solidFill>
                  <a:srgbClr val="FF0000"/>
                </a:solidFill>
              </a:rPr>
              <a:t>independent</a:t>
            </a:r>
            <a:r>
              <a:rPr lang="en-US" smtClean="0"/>
              <a:t>?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Speedup = N</a:t>
            </a:r>
            <a:r>
              <a:rPr lang="en-US" smtClean="0"/>
              <a:t> where N = </a:t>
            </a:r>
            <a:r>
              <a:rPr lang="en-US" b="1" smtClean="0"/>
              <a:t>superscalarity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Again key is typical program behavior</a:t>
            </a:r>
          </a:p>
          <a:p>
            <a:pPr lvl="1"/>
            <a:r>
              <a:rPr lang="en-US" smtClean="0"/>
              <a:t>Some parallelism exists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Performance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3048000" y="2438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3276600" y="25908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3505200" y="27432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3733800" y="2895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3048000" y="4343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9"/>
          <p:cNvSpPr>
            <a:spLocks noChangeArrowheads="1"/>
          </p:cNvSpPr>
          <p:nvPr/>
        </p:nvSpPr>
        <p:spPr bwMode="auto">
          <a:xfrm>
            <a:off x="3048000" y="44958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3048000" y="46482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3048000" y="4800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“Real-Life” Performance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OLTP = Online Transaction Processing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444625"/>
            <a:ext cx="4957762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5876925" y="3616325"/>
            <a:ext cx="25971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Narrow" pitchFamily="34" charset="0"/>
              </a:rPr>
              <a:t>SOURCE:</a:t>
            </a:r>
          </a:p>
          <a:p>
            <a:r>
              <a:rPr lang="en-US" sz="1200">
                <a:latin typeface="Arial Narrow" pitchFamily="34" charset="0"/>
              </a:rPr>
              <a:t>Partha Ranganathan</a:t>
            </a:r>
          </a:p>
          <a:p>
            <a:r>
              <a:rPr lang="en-US" sz="1200">
                <a:latin typeface="Arial Narrow" pitchFamily="34" charset="0"/>
              </a:rPr>
              <a:t>Kourosh Gharachorloo**</a:t>
            </a:r>
          </a:p>
          <a:p>
            <a:r>
              <a:rPr lang="en-US" sz="1200">
                <a:latin typeface="Arial Narrow" pitchFamily="34" charset="0"/>
              </a:rPr>
              <a:t>Sarita Adve*</a:t>
            </a:r>
          </a:p>
          <a:p>
            <a:r>
              <a:rPr lang="en-US" sz="1200">
                <a:latin typeface="Arial Narrow" pitchFamily="34" charset="0"/>
              </a:rPr>
              <a:t>Luiz André Barroso**</a:t>
            </a:r>
          </a:p>
          <a:p>
            <a:r>
              <a:rPr lang="en-US" sz="1200">
                <a:latin typeface="Arial Narrow" pitchFamily="34" charset="0"/>
              </a:rPr>
              <a:t>Performance of Database Workloads on</a:t>
            </a:r>
          </a:p>
          <a:p>
            <a:r>
              <a:rPr lang="en-US" sz="1200">
                <a:latin typeface="Arial Narrow" pitchFamily="34" charset="0"/>
              </a:rPr>
              <a:t>Shared-Memory Systems with Out-of-Order</a:t>
            </a:r>
          </a:p>
          <a:p>
            <a:r>
              <a:rPr lang="en-US" sz="1200">
                <a:latin typeface="Arial Narrow" pitchFamily="34" charset="0"/>
              </a:rPr>
              <a:t>Processors</a:t>
            </a:r>
          </a:p>
          <a:p>
            <a:r>
              <a:rPr lang="en-US" sz="1200">
                <a:latin typeface="Arial Narrow" pitchFamily="34" charset="0"/>
              </a:rPr>
              <a:t>ASPLOS98</a:t>
            </a:r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685800" y="2286000"/>
            <a:ext cx="0" cy="1905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73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13731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“Real Life” Performance - Superscalar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23888" y="1281113"/>
          <a:ext cx="789622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7896142" imgH="4676858" progId="Excel.Sheet.8">
                  <p:embed/>
                </p:oleObj>
              </mc:Choice>
              <mc:Fallback>
                <p:oleObj name="Chart" r:id="rId4" imgW="7896142" imgH="467685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281113"/>
                        <a:ext cx="7896225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066800"/>
            <a:ext cx="7924800" cy="5181600"/>
          </a:xfrm>
        </p:spPr>
        <p:txBody>
          <a:bodyPr/>
          <a:lstStyle/>
          <a:p>
            <a:r>
              <a:rPr lang="en-US" sz="2000" smtClean="0"/>
              <a:t>SPEC CPU 2000: </a:t>
            </a:r>
            <a:r>
              <a:rPr lang="en-US" sz="2000" b="0" smtClean="0"/>
              <a:t>Simplescalar sim: 32K I$ and D$, 8K bpred</a:t>
            </a:r>
            <a:endParaRPr lang="en-US" sz="2000" smtClean="0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381000" y="2438400"/>
            <a:ext cx="0" cy="16002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/>
              <a:t>Issue Mechanism – A Group of Instructions at Decode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8839200" cy="2895600"/>
          </a:xfrm>
        </p:spPr>
        <p:txBody>
          <a:bodyPr/>
          <a:lstStyle/>
          <a:p>
            <a:r>
              <a:rPr lang="en-US" smtClean="0"/>
              <a:t>Assume 2 source &amp; 1 target max per instr.</a:t>
            </a:r>
          </a:p>
          <a:p>
            <a:pPr lvl="1"/>
            <a:r>
              <a:rPr lang="en-US" smtClean="0"/>
              <a:t>comparators for 2-way:</a:t>
            </a:r>
          </a:p>
          <a:p>
            <a:pPr lvl="2"/>
            <a:r>
              <a:rPr lang="en-US" smtClean="0"/>
              <a:t>3 for tgt and 2 for src (tgt: WAW + WAR, src: RAW)</a:t>
            </a:r>
          </a:p>
          <a:p>
            <a:pPr lvl="1"/>
            <a:r>
              <a:rPr lang="en-US" smtClean="0"/>
              <a:t>comparators for 4-way:</a:t>
            </a:r>
          </a:p>
          <a:p>
            <a:pPr lvl="2"/>
            <a:r>
              <a:rPr lang="en-US" smtClean="0"/>
              <a:t>2nd instr: 3 tgt and 2 src</a:t>
            </a:r>
          </a:p>
          <a:p>
            <a:pPr lvl="2"/>
            <a:r>
              <a:rPr lang="en-US" smtClean="0"/>
              <a:t>3rd instr: 6 tgt and 4 src</a:t>
            </a:r>
          </a:p>
          <a:p>
            <a:pPr lvl="2"/>
            <a:r>
              <a:rPr lang="en-US" smtClean="0"/>
              <a:t>4th instr: 9 tgt and 6 src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28956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9624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18288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28956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39624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grpSp>
        <p:nvGrpSpPr>
          <p:cNvPr id="58380" name="Group 15"/>
          <p:cNvGrpSpPr>
            <a:grpSpLocks/>
          </p:cNvGrpSpPr>
          <p:nvPr/>
        </p:nvGrpSpPr>
        <p:grpSpPr bwMode="auto">
          <a:xfrm>
            <a:off x="1981200" y="1600200"/>
            <a:ext cx="2209800" cy="762000"/>
            <a:chOff x="1968" y="1200"/>
            <a:chExt cx="1392" cy="480"/>
          </a:xfrm>
        </p:grpSpPr>
        <p:sp>
          <p:nvSpPr>
            <p:cNvPr id="58415" name="Line 11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12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13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Line 14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1" name="Group 19"/>
          <p:cNvGrpSpPr>
            <a:grpSpLocks/>
          </p:cNvGrpSpPr>
          <p:nvPr/>
        </p:nvGrpSpPr>
        <p:grpSpPr bwMode="auto">
          <a:xfrm>
            <a:off x="2362200" y="1600200"/>
            <a:ext cx="1219200" cy="685800"/>
            <a:chOff x="2016" y="1200"/>
            <a:chExt cx="624" cy="432"/>
          </a:xfrm>
        </p:grpSpPr>
        <p:sp>
          <p:nvSpPr>
            <p:cNvPr id="58412" name="Line 16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Line 17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Line 18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2" name="Group 20"/>
          <p:cNvGrpSpPr>
            <a:grpSpLocks/>
          </p:cNvGrpSpPr>
          <p:nvPr/>
        </p:nvGrpSpPr>
        <p:grpSpPr bwMode="auto">
          <a:xfrm>
            <a:off x="2667000" y="1600200"/>
            <a:ext cx="2057400" cy="533400"/>
            <a:chOff x="2016" y="1200"/>
            <a:chExt cx="624" cy="432"/>
          </a:xfrm>
        </p:grpSpPr>
        <p:sp>
          <p:nvSpPr>
            <p:cNvPr id="58409" name="Line 21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Line 22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23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3" name="Text Box 24"/>
          <p:cNvSpPr txBox="1">
            <a:spLocks noChangeArrowheads="1"/>
          </p:cNvSpPr>
          <p:nvPr/>
        </p:nvSpPr>
        <p:spPr bwMode="auto">
          <a:xfrm>
            <a:off x="18288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84" name="Text Box 25"/>
          <p:cNvSpPr txBox="1">
            <a:spLocks noChangeArrowheads="1"/>
          </p:cNvSpPr>
          <p:nvPr/>
        </p:nvSpPr>
        <p:spPr bwMode="auto">
          <a:xfrm>
            <a:off x="28956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85" name="Text Box 26"/>
          <p:cNvSpPr txBox="1">
            <a:spLocks noChangeArrowheads="1"/>
          </p:cNvSpPr>
          <p:nvPr/>
        </p:nvSpPr>
        <p:spPr bwMode="auto">
          <a:xfrm>
            <a:off x="39624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grpSp>
        <p:nvGrpSpPr>
          <p:cNvPr id="58386" name="Group 27"/>
          <p:cNvGrpSpPr>
            <a:grpSpLocks/>
          </p:cNvGrpSpPr>
          <p:nvPr/>
        </p:nvGrpSpPr>
        <p:grpSpPr bwMode="auto">
          <a:xfrm>
            <a:off x="2133600" y="2438400"/>
            <a:ext cx="2209800" cy="762000"/>
            <a:chOff x="1968" y="1200"/>
            <a:chExt cx="1392" cy="480"/>
          </a:xfrm>
        </p:grpSpPr>
        <p:sp>
          <p:nvSpPr>
            <p:cNvPr id="58405" name="Line 28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Line 29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Line 30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Line 31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7" name="Group 32"/>
          <p:cNvGrpSpPr>
            <a:grpSpLocks/>
          </p:cNvGrpSpPr>
          <p:nvPr/>
        </p:nvGrpSpPr>
        <p:grpSpPr bwMode="auto">
          <a:xfrm>
            <a:off x="2514600" y="2438400"/>
            <a:ext cx="1295400" cy="685800"/>
            <a:chOff x="2016" y="1200"/>
            <a:chExt cx="624" cy="432"/>
          </a:xfrm>
        </p:grpSpPr>
        <p:sp>
          <p:nvSpPr>
            <p:cNvPr id="58402" name="Line 33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Line 34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Line 35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8" name="Group 36"/>
          <p:cNvGrpSpPr>
            <a:grpSpLocks/>
          </p:cNvGrpSpPr>
          <p:nvPr/>
        </p:nvGrpSpPr>
        <p:grpSpPr bwMode="auto">
          <a:xfrm>
            <a:off x="2819400" y="2438400"/>
            <a:ext cx="2057400" cy="533400"/>
            <a:chOff x="2016" y="1200"/>
            <a:chExt cx="624" cy="432"/>
          </a:xfrm>
        </p:grpSpPr>
        <p:sp>
          <p:nvSpPr>
            <p:cNvPr id="58399" name="Line 37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Line 38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39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9" name="Group 41"/>
          <p:cNvGrpSpPr>
            <a:grpSpLocks/>
          </p:cNvGrpSpPr>
          <p:nvPr/>
        </p:nvGrpSpPr>
        <p:grpSpPr bwMode="auto">
          <a:xfrm>
            <a:off x="2133600" y="1676400"/>
            <a:ext cx="2209800" cy="762000"/>
            <a:chOff x="1968" y="1200"/>
            <a:chExt cx="1392" cy="480"/>
          </a:xfrm>
        </p:grpSpPr>
        <p:sp>
          <p:nvSpPr>
            <p:cNvPr id="58395" name="Line 42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43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44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Line 45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0" name="Line 46"/>
          <p:cNvSpPr>
            <a:spLocks noChangeShapeType="1"/>
          </p:cNvSpPr>
          <p:nvPr/>
        </p:nvSpPr>
        <p:spPr bwMode="auto">
          <a:xfrm flipV="1">
            <a:off x="2514600" y="1600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47"/>
          <p:cNvSpPr>
            <a:spLocks noChangeShapeType="1"/>
          </p:cNvSpPr>
          <p:nvPr/>
        </p:nvSpPr>
        <p:spPr bwMode="auto">
          <a:xfrm flipV="1">
            <a:off x="2819400" y="1600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48"/>
          <p:cNvSpPr txBox="1">
            <a:spLocks noChangeArrowheads="1"/>
          </p:cNvSpPr>
          <p:nvPr/>
        </p:nvSpPr>
        <p:spPr bwMode="auto">
          <a:xfrm>
            <a:off x="5410200" y="1524000"/>
            <a:ext cx="2770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"/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simplifications</a:t>
            </a:r>
          </a:p>
          <a:p>
            <a:pPr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   may be possible</a:t>
            </a:r>
          </a:p>
          <a:p>
            <a:pPr>
              <a:buFontTx/>
              <a:buChar char=""/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resource checking </a:t>
            </a:r>
          </a:p>
          <a:p>
            <a:pPr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  not shown</a:t>
            </a:r>
          </a:p>
        </p:txBody>
      </p:sp>
      <p:sp>
        <p:nvSpPr>
          <p:cNvPr id="58393" name="Line 49"/>
          <p:cNvSpPr>
            <a:spLocks noChangeShapeType="1"/>
          </p:cNvSpPr>
          <p:nvPr/>
        </p:nvSpPr>
        <p:spPr bwMode="auto">
          <a:xfrm>
            <a:off x="1524000" y="1295400"/>
            <a:ext cx="0" cy="1981200"/>
          </a:xfrm>
          <a:prstGeom prst="line">
            <a:avLst/>
          </a:prstGeom>
          <a:noFill/>
          <a:ln w="3810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Text Box 50"/>
          <p:cNvSpPr txBox="1">
            <a:spLocks noChangeArrowheads="1"/>
          </p:cNvSpPr>
          <p:nvPr/>
        </p:nvSpPr>
        <p:spPr bwMode="auto">
          <a:xfrm rot="-5400000">
            <a:off x="393700" y="2060575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Program order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Preserving Sequential Semantics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principle not much different than pipelining</a:t>
            </a:r>
          </a:p>
          <a:p>
            <a:r>
              <a:rPr lang="en-US" smtClean="0"/>
              <a:t>Program order is preserved in the pipeline</a:t>
            </a:r>
          </a:p>
          <a:p>
            <a:r>
              <a:rPr lang="en-US" smtClean="0"/>
              <a:t>Some instructions proceed in parallel</a:t>
            </a:r>
          </a:p>
          <a:p>
            <a:pPr lvl="1"/>
            <a:r>
              <a:rPr lang="en-US" smtClean="0"/>
              <a:t>But order is clearly defined</a:t>
            </a:r>
          </a:p>
          <a:p>
            <a:r>
              <a:rPr lang="en-US" smtClean="0"/>
              <a:t>Defer interrupts to commit stage (i.e., writeback)</a:t>
            </a:r>
          </a:p>
          <a:p>
            <a:pPr lvl="1"/>
            <a:r>
              <a:rPr lang="en-US" smtClean="0"/>
              <a:t>Flush all subsequent instructions</a:t>
            </a:r>
          </a:p>
          <a:p>
            <a:pPr lvl="2"/>
            <a:r>
              <a:rPr lang="en-US" smtClean="0"/>
              <a:t>may include instructions committing simultaneously</a:t>
            </a:r>
          </a:p>
          <a:p>
            <a:pPr lvl="1"/>
            <a:r>
              <a:rPr lang="en-US" smtClean="0"/>
              <a:t>Allow all preceding instructions to commit</a:t>
            </a:r>
          </a:p>
          <a:p>
            <a:r>
              <a:rPr lang="en-US" smtClean="0"/>
              <a:t>Recall comparisons are done in program order</a:t>
            </a:r>
          </a:p>
          <a:p>
            <a:r>
              <a:rPr lang="en-US" smtClean="0"/>
              <a:t>Must have sufficient time in clock cycle to handle these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9436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next slide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Interrupts Example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9906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22098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4290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22098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34290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46482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22098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34290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46482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div</a:t>
            </a:r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34290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46482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58674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1905000" y="1676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7"/>
          <p:cNvSpPr txBox="1">
            <a:spLocks noChangeArrowheads="1"/>
          </p:cNvSpPr>
          <p:nvPr/>
        </p:nvSpPr>
        <p:spPr bwMode="auto">
          <a:xfrm>
            <a:off x="990600" y="1066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5562600" y="1676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9"/>
          <p:cNvSpPr txBox="1">
            <a:spLocks noChangeArrowheads="1"/>
          </p:cNvSpPr>
          <p:nvPr/>
        </p:nvSpPr>
        <p:spPr bwMode="auto">
          <a:xfrm>
            <a:off x="4648200" y="1066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taken</a:t>
            </a:r>
          </a:p>
        </p:txBody>
      </p:sp>
      <p:sp>
        <p:nvSpPr>
          <p:cNvPr id="60437" name="Rectangle 23"/>
          <p:cNvSpPr>
            <a:spLocks noChangeArrowheads="1"/>
          </p:cNvSpPr>
          <p:nvPr/>
        </p:nvSpPr>
        <p:spPr bwMode="auto">
          <a:xfrm>
            <a:off x="46482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38" name="Rectangle 24"/>
          <p:cNvSpPr>
            <a:spLocks noChangeArrowheads="1"/>
          </p:cNvSpPr>
          <p:nvPr/>
        </p:nvSpPr>
        <p:spPr bwMode="auto">
          <a:xfrm>
            <a:off x="58674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39" name="Rectangle 25"/>
          <p:cNvSpPr>
            <a:spLocks noChangeArrowheads="1"/>
          </p:cNvSpPr>
          <p:nvPr/>
        </p:nvSpPr>
        <p:spPr bwMode="auto">
          <a:xfrm>
            <a:off x="70866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40" name="Line 26"/>
          <p:cNvSpPr>
            <a:spLocks noChangeShapeType="1"/>
          </p:cNvSpPr>
          <p:nvPr/>
        </p:nvSpPr>
        <p:spPr bwMode="auto">
          <a:xfrm>
            <a:off x="5791200" y="2819400"/>
            <a:ext cx="2514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7"/>
          <p:cNvSpPr>
            <a:spLocks noChangeShapeType="1"/>
          </p:cNvSpPr>
          <p:nvPr/>
        </p:nvSpPr>
        <p:spPr bwMode="auto">
          <a:xfrm flipV="1">
            <a:off x="5943600" y="2819400"/>
            <a:ext cx="2362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Rectangle 28"/>
          <p:cNvSpPr>
            <a:spLocks noChangeArrowheads="1"/>
          </p:cNvSpPr>
          <p:nvPr/>
        </p:nvSpPr>
        <p:spPr bwMode="auto">
          <a:xfrm>
            <a:off x="9906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3" name="Rectangle 29"/>
          <p:cNvSpPr>
            <a:spLocks noChangeArrowheads="1"/>
          </p:cNvSpPr>
          <p:nvPr/>
        </p:nvSpPr>
        <p:spPr bwMode="auto">
          <a:xfrm>
            <a:off x="22098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44" name="Rectangle 30"/>
          <p:cNvSpPr>
            <a:spLocks noChangeArrowheads="1"/>
          </p:cNvSpPr>
          <p:nvPr/>
        </p:nvSpPr>
        <p:spPr bwMode="auto">
          <a:xfrm>
            <a:off x="34290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60445" name="Rectangle 31"/>
          <p:cNvSpPr>
            <a:spLocks noChangeArrowheads="1"/>
          </p:cNvSpPr>
          <p:nvPr/>
        </p:nvSpPr>
        <p:spPr bwMode="auto">
          <a:xfrm>
            <a:off x="22098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6" name="Rectangle 32"/>
          <p:cNvSpPr>
            <a:spLocks noChangeArrowheads="1"/>
          </p:cNvSpPr>
          <p:nvPr/>
        </p:nvSpPr>
        <p:spPr bwMode="auto">
          <a:xfrm>
            <a:off x="34290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47" name="Rectangle 33"/>
          <p:cNvSpPr>
            <a:spLocks noChangeArrowheads="1"/>
          </p:cNvSpPr>
          <p:nvPr/>
        </p:nvSpPr>
        <p:spPr bwMode="auto">
          <a:xfrm>
            <a:off x="46482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60448" name="Rectangle 34"/>
          <p:cNvSpPr>
            <a:spLocks noChangeArrowheads="1"/>
          </p:cNvSpPr>
          <p:nvPr/>
        </p:nvSpPr>
        <p:spPr bwMode="auto">
          <a:xfrm>
            <a:off x="22098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9" name="Rectangle 35"/>
          <p:cNvSpPr>
            <a:spLocks noChangeArrowheads="1"/>
          </p:cNvSpPr>
          <p:nvPr/>
        </p:nvSpPr>
        <p:spPr bwMode="auto">
          <a:xfrm>
            <a:off x="34290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50" name="Rectangle 36"/>
          <p:cNvSpPr>
            <a:spLocks noChangeArrowheads="1"/>
          </p:cNvSpPr>
          <p:nvPr/>
        </p:nvSpPr>
        <p:spPr bwMode="auto">
          <a:xfrm>
            <a:off x="4648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div</a:t>
            </a:r>
          </a:p>
        </p:txBody>
      </p:sp>
      <p:sp>
        <p:nvSpPr>
          <p:cNvPr id="60451" name="Rectangle 37"/>
          <p:cNvSpPr>
            <a:spLocks noChangeArrowheads="1"/>
          </p:cNvSpPr>
          <p:nvPr/>
        </p:nvSpPr>
        <p:spPr bwMode="auto">
          <a:xfrm>
            <a:off x="34290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52" name="Rectangle 38"/>
          <p:cNvSpPr>
            <a:spLocks noChangeArrowheads="1"/>
          </p:cNvSpPr>
          <p:nvPr/>
        </p:nvSpPr>
        <p:spPr bwMode="auto">
          <a:xfrm>
            <a:off x="46482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53" name="Rectangle 39"/>
          <p:cNvSpPr>
            <a:spLocks noChangeArrowheads="1"/>
          </p:cNvSpPr>
          <p:nvPr/>
        </p:nvSpPr>
        <p:spPr bwMode="auto">
          <a:xfrm>
            <a:off x="58674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54" name="Line 40"/>
          <p:cNvSpPr>
            <a:spLocks noChangeShapeType="1"/>
          </p:cNvSpPr>
          <p:nvPr/>
        </p:nvSpPr>
        <p:spPr bwMode="auto">
          <a:xfrm>
            <a:off x="1905000" y="4343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Text Box 41"/>
          <p:cNvSpPr txBox="1">
            <a:spLocks noChangeArrowheads="1"/>
          </p:cNvSpPr>
          <p:nvPr/>
        </p:nvSpPr>
        <p:spPr bwMode="auto">
          <a:xfrm>
            <a:off x="9906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56" name="Line 42"/>
          <p:cNvSpPr>
            <a:spLocks noChangeShapeType="1"/>
          </p:cNvSpPr>
          <p:nvPr/>
        </p:nvSpPr>
        <p:spPr bwMode="auto">
          <a:xfrm flipH="1">
            <a:off x="4724400" y="4191000"/>
            <a:ext cx="152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Text Box 43"/>
          <p:cNvSpPr txBox="1">
            <a:spLocks noChangeArrowheads="1"/>
          </p:cNvSpPr>
          <p:nvPr/>
        </p:nvSpPr>
        <p:spPr bwMode="auto">
          <a:xfrm>
            <a:off x="46482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taken</a:t>
            </a:r>
          </a:p>
        </p:txBody>
      </p:sp>
      <p:sp>
        <p:nvSpPr>
          <p:cNvPr id="60458" name="Rectangle 44"/>
          <p:cNvSpPr>
            <a:spLocks noChangeArrowheads="1"/>
          </p:cNvSpPr>
          <p:nvPr/>
        </p:nvSpPr>
        <p:spPr bwMode="auto">
          <a:xfrm>
            <a:off x="46482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59" name="Rectangle 45"/>
          <p:cNvSpPr>
            <a:spLocks noChangeArrowheads="1"/>
          </p:cNvSpPr>
          <p:nvPr/>
        </p:nvSpPr>
        <p:spPr bwMode="auto">
          <a:xfrm>
            <a:off x="5867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60" name="Rectangle 46"/>
          <p:cNvSpPr>
            <a:spLocks noChangeArrowheads="1"/>
          </p:cNvSpPr>
          <p:nvPr/>
        </p:nvSpPr>
        <p:spPr bwMode="auto">
          <a:xfrm>
            <a:off x="7086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61" name="Line 47"/>
          <p:cNvSpPr>
            <a:spLocks noChangeShapeType="1"/>
          </p:cNvSpPr>
          <p:nvPr/>
        </p:nvSpPr>
        <p:spPr bwMode="auto">
          <a:xfrm>
            <a:off x="2209800" y="4876800"/>
            <a:ext cx="6096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Line 48"/>
          <p:cNvSpPr>
            <a:spLocks noChangeShapeType="1"/>
          </p:cNvSpPr>
          <p:nvPr/>
        </p:nvSpPr>
        <p:spPr bwMode="auto">
          <a:xfrm flipV="1">
            <a:off x="3429000" y="4953000"/>
            <a:ext cx="2438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3" name="Text Box 49"/>
          <p:cNvSpPr txBox="1">
            <a:spLocks noChangeArrowheads="1"/>
          </p:cNvSpPr>
          <p:nvPr/>
        </p:nvSpPr>
        <p:spPr bwMode="auto">
          <a:xfrm>
            <a:off x="30480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64" name="Line 50"/>
          <p:cNvSpPr>
            <a:spLocks noChangeShapeType="1"/>
          </p:cNvSpPr>
          <p:nvPr/>
        </p:nvSpPr>
        <p:spPr bwMode="auto">
          <a:xfrm>
            <a:off x="4038600" y="4343400"/>
            <a:ext cx="152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Line 51"/>
          <p:cNvSpPr>
            <a:spLocks noChangeShapeType="1"/>
          </p:cNvSpPr>
          <p:nvPr/>
        </p:nvSpPr>
        <p:spPr bwMode="auto">
          <a:xfrm flipV="1">
            <a:off x="4724400" y="5638800"/>
            <a:ext cx="3048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914525" y="904875"/>
            <a:ext cx="5010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Study: Alpha 21164</a:t>
            </a:r>
          </a:p>
        </p:txBody>
      </p:sp>
      <p:pic>
        <p:nvPicPr>
          <p:cNvPr id="6246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213" y="1103313"/>
            <a:ext cx="8739187" cy="553085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Review of Modern Processor Architectures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Int. Pipe</a:t>
            </a:r>
          </a:p>
        </p:txBody>
      </p:sp>
      <p:pic>
        <p:nvPicPr>
          <p:cNvPr id="63493" name="Picture 7" descr="21164-int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7620000" cy="347821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Memory Pipeline</a:t>
            </a:r>
          </a:p>
        </p:txBody>
      </p:sp>
      <p:pic>
        <p:nvPicPr>
          <p:cNvPr id="64517" name="Picture 4" descr="21164-mem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7848600" cy="32004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Floating-Point Pipe</a:t>
            </a:r>
          </a:p>
        </p:txBody>
      </p:sp>
      <p:pic>
        <p:nvPicPr>
          <p:cNvPr id="65541" name="Picture 4" descr="21164-fp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8153400" cy="34083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Comparison </a:t>
            </a:r>
          </a:p>
        </p:txBody>
      </p:sp>
      <p:pic>
        <p:nvPicPr>
          <p:cNvPr id="6656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1057275"/>
            <a:ext cx="4813300" cy="5181600"/>
          </a:xfrm>
          <a:noFill/>
        </p:spPr>
      </p:pic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2944813" y="1482725"/>
            <a:ext cx="1963737" cy="239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363" y="5005388"/>
            <a:ext cx="37147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6780213" y="4319588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ECE1773 - Fall ‘07 ECE Toronto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CPI Comparison: Ideal 0.25</a:t>
            </a:r>
          </a:p>
        </p:txBody>
      </p:sp>
      <p:pic>
        <p:nvPicPr>
          <p:cNvPr id="6758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41400"/>
            <a:ext cx="8426450" cy="5291138"/>
          </a:xfrm>
          <a:noFill/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8778875" y="1954213"/>
            <a:ext cx="0" cy="160655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Compiler Impact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4" name="Picture 6" descr="21164-perform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047750"/>
            <a:ext cx="815657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98913" y="2089150"/>
            <a:ext cx="117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Optimized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314825" y="2713038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Base 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4100513" y="3032125"/>
            <a:ext cx="327025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3956050" y="2425700"/>
            <a:ext cx="211138" cy="1165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 rot="-5400000">
            <a:off x="-407987" y="3233737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8701088" y="2984500"/>
            <a:ext cx="0" cy="1857375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Stall Cycles - 21164</a:t>
            </a:r>
          </a:p>
        </p:txBody>
      </p:sp>
      <p:pic>
        <p:nvPicPr>
          <p:cNvPr id="6963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223963" y="263525"/>
            <a:ext cx="5613400" cy="7121525"/>
          </a:xfrm>
          <a:noFill/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66888" y="20447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No instructions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H="1">
            <a:off x="1289050" y="2416175"/>
            <a:ext cx="885825" cy="15208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293813" y="1465263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Data Dependences/Data Stalls</a:t>
            </a:r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 flipH="1">
            <a:off x="1241425" y="1828800"/>
            <a:ext cx="693738" cy="62547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 Cycle Distribution - 21064</a:t>
            </a:r>
          </a:p>
        </p:txBody>
      </p:sp>
      <p:pic>
        <p:nvPicPr>
          <p:cNvPr id="7066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742282" y="378618"/>
            <a:ext cx="5746750" cy="721201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 Cycle Distribution - 21164</a:t>
            </a:r>
          </a:p>
        </p:txBody>
      </p:sp>
      <p:pic>
        <p:nvPicPr>
          <p:cNvPr id="7168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049338"/>
            <a:ext cx="7753350" cy="5942012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Superscalar/Pipeline challenges</a:t>
            </a:r>
            <a:endParaRPr lang="en-US" dirty="0"/>
          </a:p>
        </p:txBody>
      </p:sp>
      <p:sp>
        <p:nvSpPr>
          <p:cNvPr id="727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have multiple instructions in-flight</a:t>
            </a:r>
          </a:p>
          <a:p>
            <a:pPr lvl="1"/>
            <a:r>
              <a:rPr lang="en-US" smtClean="0"/>
              <a:t>How to find them?</a:t>
            </a:r>
          </a:p>
          <a:p>
            <a:pPr lvl="2"/>
            <a:r>
              <a:rPr lang="en-US" smtClean="0"/>
              <a:t>Branch/Jump instructions</a:t>
            </a:r>
          </a:p>
          <a:p>
            <a:pPr lvl="2"/>
            <a:endParaRPr lang="en-US" smtClean="0"/>
          </a:p>
          <a:p>
            <a:r>
              <a:rPr lang="en-US" smtClean="0"/>
              <a:t>Must fetch multiple instructions</a:t>
            </a:r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Sequential Execution Semantics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r>
              <a:rPr lang="en-US" smtClean="0"/>
              <a:t>Contract: </a:t>
            </a:r>
            <a:r>
              <a:rPr lang="en-US" b="0" smtClean="0"/>
              <a:t>How the machine appears to behave</a:t>
            </a:r>
            <a:endParaRPr lang="en-US" smtClean="0"/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53413" cy="4032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Instruction Decode/Issue – Alpha 21164 Solution 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Up to four insts/cycle</a:t>
            </a:r>
          </a:p>
          <a:p>
            <a:pPr>
              <a:lnSpc>
                <a:spcPct val="90000"/>
              </a:lnSpc>
            </a:pPr>
            <a:r>
              <a:rPr lang="en-US" smtClean="0"/>
              <a:t>Naturally aligned groups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Must start at 16 byte boundary (INT16)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Simplifies Fetch path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25908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32766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6"/>
          <p:cNvSpPr>
            <a:spLocks noChangeArrowheads="1"/>
          </p:cNvSpPr>
          <p:nvPr/>
        </p:nvSpPr>
        <p:spPr bwMode="auto">
          <a:xfrm>
            <a:off x="39624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7"/>
          <p:cNvSpPr>
            <a:spLocks noChangeArrowheads="1"/>
          </p:cNvSpPr>
          <p:nvPr/>
        </p:nvSpPr>
        <p:spPr bwMode="auto">
          <a:xfrm>
            <a:off x="46482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 Box 8"/>
          <p:cNvSpPr txBox="1">
            <a:spLocks noChangeArrowheads="1"/>
          </p:cNvSpPr>
          <p:nvPr/>
        </p:nvSpPr>
        <p:spPr bwMode="auto">
          <a:xfrm>
            <a:off x="838200" y="5470525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CPU needs:</a:t>
            </a:r>
          </a:p>
        </p:txBody>
      </p:sp>
      <p:sp>
        <p:nvSpPr>
          <p:cNvPr id="73739" name="Rectangle 9"/>
          <p:cNvSpPr>
            <a:spLocks noChangeArrowheads="1"/>
          </p:cNvSpPr>
          <p:nvPr/>
        </p:nvSpPr>
        <p:spPr bwMode="auto">
          <a:xfrm>
            <a:off x="26670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0"/>
          <p:cNvSpPr>
            <a:spLocks noChangeArrowheads="1"/>
          </p:cNvSpPr>
          <p:nvPr/>
        </p:nvSpPr>
        <p:spPr bwMode="auto">
          <a:xfrm>
            <a:off x="3352800" y="33686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1"/>
          <p:cNvSpPr>
            <a:spLocks noChangeArrowheads="1"/>
          </p:cNvSpPr>
          <p:nvPr/>
        </p:nvSpPr>
        <p:spPr bwMode="auto">
          <a:xfrm>
            <a:off x="40386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2"/>
          <p:cNvSpPr>
            <a:spLocks noChangeArrowheads="1"/>
          </p:cNvSpPr>
          <p:nvPr/>
        </p:nvSpPr>
        <p:spPr bwMode="auto">
          <a:xfrm>
            <a:off x="47244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13"/>
          <p:cNvSpPr>
            <a:spLocks noChangeArrowheads="1"/>
          </p:cNvSpPr>
          <p:nvPr/>
        </p:nvSpPr>
        <p:spPr bwMode="auto">
          <a:xfrm>
            <a:off x="54102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4"/>
          <p:cNvSpPr>
            <a:spLocks noChangeArrowheads="1"/>
          </p:cNvSpPr>
          <p:nvPr/>
        </p:nvSpPr>
        <p:spPr bwMode="auto">
          <a:xfrm>
            <a:off x="60960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Rectangle 15"/>
          <p:cNvSpPr>
            <a:spLocks noChangeArrowheads="1"/>
          </p:cNvSpPr>
          <p:nvPr/>
        </p:nvSpPr>
        <p:spPr bwMode="auto">
          <a:xfrm>
            <a:off x="67818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Rectangle 16"/>
          <p:cNvSpPr>
            <a:spLocks noChangeArrowheads="1"/>
          </p:cNvSpPr>
          <p:nvPr/>
        </p:nvSpPr>
        <p:spPr bwMode="auto">
          <a:xfrm>
            <a:off x="74676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Text Box 17"/>
          <p:cNvSpPr txBox="1">
            <a:spLocks noChangeArrowheads="1"/>
          </p:cNvSpPr>
          <p:nvPr/>
        </p:nvSpPr>
        <p:spPr bwMode="auto">
          <a:xfrm>
            <a:off x="1295400" y="3276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I-Cache:</a:t>
            </a:r>
          </a:p>
        </p:txBody>
      </p:sp>
      <p:sp>
        <p:nvSpPr>
          <p:cNvPr id="73748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400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Where instructions come from?</a:t>
            </a:r>
          </a:p>
        </p:txBody>
      </p:sp>
      <p:sp>
        <p:nvSpPr>
          <p:cNvPr id="73749" name="Rectangle 19"/>
          <p:cNvSpPr>
            <a:spLocks noChangeArrowheads="1"/>
          </p:cNvSpPr>
          <p:nvPr/>
        </p:nvSpPr>
        <p:spPr bwMode="auto">
          <a:xfrm>
            <a:off x="26670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Rectangle 20"/>
          <p:cNvSpPr>
            <a:spLocks noChangeArrowheads="1"/>
          </p:cNvSpPr>
          <p:nvPr/>
        </p:nvSpPr>
        <p:spPr bwMode="auto">
          <a:xfrm>
            <a:off x="33528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Rectangle 21"/>
          <p:cNvSpPr>
            <a:spLocks noChangeArrowheads="1"/>
          </p:cNvSpPr>
          <p:nvPr/>
        </p:nvSpPr>
        <p:spPr bwMode="auto">
          <a:xfrm>
            <a:off x="40386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Rectangle 22"/>
          <p:cNvSpPr>
            <a:spLocks noChangeArrowheads="1"/>
          </p:cNvSpPr>
          <p:nvPr/>
        </p:nvSpPr>
        <p:spPr bwMode="auto">
          <a:xfrm>
            <a:off x="4724400" y="36734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Rectangle 23"/>
          <p:cNvSpPr>
            <a:spLocks noChangeArrowheads="1"/>
          </p:cNvSpPr>
          <p:nvPr/>
        </p:nvSpPr>
        <p:spPr bwMode="auto">
          <a:xfrm>
            <a:off x="54102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Rectangle 24"/>
          <p:cNvSpPr>
            <a:spLocks noChangeArrowheads="1"/>
          </p:cNvSpPr>
          <p:nvPr/>
        </p:nvSpPr>
        <p:spPr bwMode="auto">
          <a:xfrm>
            <a:off x="60960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Rectangle 25"/>
          <p:cNvSpPr>
            <a:spLocks noChangeArrowheads="1"/>
          </p:cNvSpPr>
          <p:nvPr/>
        </p:nvSpPr>
        <p:spPr bwMode="auto">
          <a:xfrm>
            <a:off x="67818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Rectangle 26"/>
          <p:cNvSpPr>
            <a:spLocks noChangeArrowheads="1"/>
          </p:cNvSpPr>
          <p:nvPr/>
        </p:nvSpPr>
        <p:spPr bwMode="auto">
          <a:xfrm>
            <a:off x="74676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Rectangle 27"/>
          <p:cNvSpPr>
            <a:spLocks noChangeArrowheads="1"/>
          </p:cNvSpPr>
          <p:nvPr/>
        </p:nvSpPr>
        <p:spPr bwMode="auto">
          <a:xfrm>
            <a:off x="26670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Rectangle 28"/>
          <p:cNvSpPr>
            <a:spLocks noChangeArrowheads="1"/>
          </p:cNvSpPr>
          <p:nvPr/>
        </p:nvSpPr>
        <p:spPr bwMode="auto">
          <a:xfrm>
            <a:off x="33528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Rectangle 29"/>
          <p:cNvSpPr>
            <a:spLocks noChangeArrowheads="1"/>
          </p:cNvSpPr>
          <p:nvPr/>
        </p:nvSpPr>
        <p:spPr bwMode="auto">
          <a:xfrm>
            <a:off x="40386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Rectangle 30"/>
          <p:cNvSpPr>
            <a:spLocks noChangeArrowheads="1"/>
          </p:cNvSpPr>
          <p:nvPr/>
        </p:nvSpPr>
        <p:spPr bwMode="auto">
          <a:xfrm>
            <a:off x="47244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Rectangle 31"/>
          <p:cNvSpPr>
            <a:spLocks noChangeArrowheads="1"/>
          </p:cNvSpPr>
          <p:nvPr/>
        </p:nvSpPr>
        <p:spPr bwMode="auto">
          <a:xfrm>
            <a:off x="54102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Rectangle 32"/>
          <p:cNvSpPr>
            <a:spLocks noChangeArrowheads="1"/>
          </p:cNvSpPr>
          <p:nvPr/>
        </p:nvSpPr>
        <p:spPr bwMode="auto">
          <a:xfrm>
            <a:off x="6096000" y="39782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Rectangle 33"/>
          <p:cNvSpPr>
            <a:spLocks noChangeArrowheads="1"/>
          </p:cNvSpPr>
          <p:nvPr/>
        </p:nvSpPr>
        <p:spPr bwMode="auto">
          <a:xfrm>
            <a:off x="67818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Rectangle 34"/>
          <p:cNvSpPr>
            <a:spLocks noChangeArrowheads="1"/>
          </p:cNvSpPr>
          <p:nvPr/>
        </p:nvSpPr>
        <p:spPr bwMode="auto">
          <a:xfrm>
            <a:off x="74676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Rectangle 35"/>
          <p:cNvSpPr>
            <a:spLocks noChangeArrowheads="1"/>
          </p:cNvSpPr>
          <p:nvPr/>
        </p:nvSpPr>
        <p:spPr bwMode="auto">
          <a:xfrm>
            <a:off x="2667000" y="42830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Rectangle 36"/>
          <p:cNvSpPr>
            <a:spLocks noChangeArrowheads="1"/>
          </p:cNvSpPr>
          <p:nvPr/>
        </p:nvSpPr>
        <p:spPr bwMode="auto">
          <a:xfrm>
            <a:off x="33528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40386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Rectangle 38"/>
          <p:cNvSpPr>
            <a:spLocks noChangeArrowheads="1"/>
          </p:cNvSpPr>
          <p:nvPr/>
        </p:nvSpPr>
        <p:spPr bwMode="auto">
          <a:xfrm>
            <a:off x="47244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Rectangle 39"/>
          <p:cNvSpPr>
            <a:spLocks noChangeArrowheads="1"/>
          </p:cNvSpPr>
          <p:nvPr/>
        </p:nvSpPr>
        <p:spPr bwMode="auto">
          <a:xfrm>
            <a:off x="54102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Rectangle 40"/>
          <p:cNvSpPr>
            <a:spLocks noChangeArrowheads="1"/>
          </p:cNvSpPr>
          <p:nvPr/>
        </p:nvSpPr>
        <p:spPr bwMode="auto">
          <a:xfrm>
            <a:off x="60960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Rectangle 41"/>
          <p:cNvSpPr>
            <a:spLocks noChangeArrowheads="1"/>
          </p:cNvSpPr>
          <p:nvPr/>
        </p:nvSpPr>
        <p:spPr bwMode="auto">
          <a:xfrm>
            <a:off x="67818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Rectangle 42"/>
          <p:cNvSpPr>
            <a:spLocks noChangeArrowheads="1"/>
          </p:cNvSpPr>
          <p:nvPr/>
        </p:nvSpPr>
        <p:spPr bwMode="auto">
          <a:xfrm>
            <a:off x="74676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Line 43"/>
          <p:cNvSpPr>
            <a:spLocks noChangeShapeType="1"/>
          </p:cNvSpPr>
          <p:nvPr/>
        </p:nvSpPr>
        <p:spPr bwMode="auto">
          <a:xfrm flipH="1">
            <a:off x="3048000" y="4419600"/>
            <a:ext cx="76200" cy="1219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4"/>
          <p:cNvSpPr>
            <a:spLocks noChangeShapeType="1"/>
          </p:cNvSpPr>
          <p:nvPr/>
        </p:nvSpPr>
        <p:spPr bwMode="auto">
          <a:xfrm>
            <a:off x="3733800" y="3581400"/>
            <a:ext cx="533400" cy="2133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5" name="Line 45"/>
          <p:cNvSpPr>
            <a:spLocks noChangeShapeType="1"/>
          </p:cNvSpPr>
          <p:nvPr/>
        </p:nvSpPr>
        <p:spPr bwMode="auto">
          <a:xfrm flipH="1">
            <a:off x="3657600" y="3886200"/>
            <a:ext cx="137160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6"/>
          <p:cNvSpPr>
            <a:spLocks noChangeShapeType="1"/>
          </p:cNvSpPr>
          <p:nvPr/>
        </p:nvSpPr>
        <p:spPr bwMode="auto">
          <a:xfrm flipH="1">
            <a:off x="4876800" y="4114800"/>
            <a:ext cx="1524000" cy="1600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Fetching Four Instructions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24384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31242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38100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44958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685800" y="393065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CPU needs:</a:t>
            </a:r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25146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32004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38862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2"/>
          <p:cNvSpPr>
            <a:spLocks noChangeArrowheads="1"/>
          </p:cNvSpPr>
          <p:nvPr/>
        </p:nvSpPr>
        <p:spPr bwMode="auto">
          <a:xfrm>
            <a:off x="45720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13"/>
          <p:cNvSpPr>
            <a:spLocks noChangeArrowheads="1"/>
          </p:cNvSpPr>
          <p:nvPr/>
        </p:nvSpPr>
        <p:spPr bwMode="auto">
          <a:xfrm>
            <a:off x="52578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14"/>
          <p:cNvSpPr>
            <a:spLocks noChangeArrowheads="1"/>
          </p:cNvSpPr>
          <p:nvPr/>
        </p:nvSpPr>
        <p:spPr bwMode="auto">
          <a:xfrm>
            <a:off x="59436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15"/>
          <p:cNvSpPr>
            <a:spLocks noChangeArrowheads="1"/>
          </p:cNvSpPr>
          <p:nvPr/>
        </p:nvSpPr>
        <p:spPr bwMode="auto">
          <a:xfrm>
            <a:off x="66294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16"/>
          <p:cNvSpPr>
            <a:spLocks noChangeArrowheads="1"/>
          </p:cNvSpPr>
          <p:nvPr/>
        </p:nvSpPr>
        <p:spPr bwMode="auto">
          <a:xfrm>
            <a:off x="73152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1143000" y="1736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I-Cache: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3276600" y="1355725"/>
            <a:ext cx="400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Where instructions come from?</a:t>
            </a:r>
          </a:p>
        </p:txBody>
      </p:sp>
      <p:sp>
        <p:nvSpPr>
          <p:cNvPr id="74772" name="Rectangle 19"/>
          <p:cNvSpPr>
            <a:spLocks noChangeArrowheads="1"/>
          </p:cNvSpPr>
          <p:nvPr/>
        </p:nvSpPr>
        <p:spPr bwMode="auto">
          <a:xfrm>
            <a:off x="25146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0"/>
          <p:cNvSpPr>
            <a:spLocks noChangeArrowheads="1"/>
          </p:cNvSpPr>
          <p:nvPr/>
        </p:nvSpPr>
        <p:spPr bwMode="auto">
          <a:xfrm>
            <a:off x="32004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Rectangle 21"/>
          <p:cNvSpPr>
            <a:spLocks noChangeArrowheads="1"/>
          </p:cNvSpPr>
          <p:nvPr/>
        </p:nvSpPr>
        <p:spPr bwMode="auto">
          <a:xfrm>
            <a:off x="38862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Rectangle 22"/>
          <p:cNvSpPr>
            <a:spLocks noChangeArrowheads="1"/>
          </p:cNvSpPr>
          <p:nvPr/>
        </p:nvSpPr>
        <p:spPr bwMode="auto">
          <a:xfrm>
            <a:off x="45720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Rectangle 23"/>
          <p:cNvSpPr>
            <a:spLocks noChangeArrowheads="1"/>
          </p:cNvSpPr>
          <p:nvPr/>
        </p:nvSpPr>
        <p:spPr bwMode="auto">
          <a:xfrm>
            <a:off x="52578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Rectangle 24"/>
          <p:cNvSpPr>
            <a:spLocks noChangeArrowheads="1"/>
          </p:cNvSpPr>
          <p:nvPr/>
        </p:nvSpPr>
        <p:spPr bwMode="auto">
          <a:xfrm>
            <a:off x="59436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Rectangle 25"/>
          <p:cNvSpPr>
            <a:spLocks noChangeArrowheads="1"/>
          </p:cNvSpPr>
          <p:nvPr/>
        </p:nvSpPr>
        <p:spPr bwMode="auto">
          <a:xfrm>
            <a:off x="66294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Rectangle 26"/>
          <p:cNvSpPr>
            <a:spLocks noChangeArrowheads="1"/>
          </p:cNvSpPr>
          <p:nvPr/>
        </p:nvSpPr>
        <p:spPr bwMode="auto">
          <a:xfrm>
            <a:off x="73152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Rectangle 27"/>
          <p:cNvSpPr>
            <a:spLocks noChangeArrowheads="1"/>
          </p:cNvSpPr>
          <p:nvPr/>
        </p:nvSpPr>
        <p:spPr bwMode="auto">
          <a:xfrm>
            <a:off x="25146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Rectangle 28"/>
          <p:cNvSpPr>
            <a:spLocks noChangeArrowheads="1"/>
          </p:cNvSpPr>
          <p:nvPr/>
        </p:nvSpPr>
        <p:spPr bwMode="auto">
          <a:xfrm>
            <a:off x="32004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Rectangle 29"/>
          <p:cNvSpPr>
            <a:spLocks noChangeArrowheads="1"/>
          </p:cNvSpPr>
          <p:nvPr/>
        </p:nvSpPr>
        <p:spPr bwMode="auto">
          <a:xfrm>
            <a:off x="38862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Rectangle 30"/>
          <p:cNvSpPr>
            <a:spLocks noChangeArrowheads="1"/>
          </p:cNvSpPr>
          <p:nvPr/>
        </p:nvSpPr>
        <p:spPr bwMode="auto">
          <a:xfrm>
            <a:off x="45720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Rectangle 31"/>
          <p:cNvSpPr>
            <a:spLocks noChangeArrowheads="1"/>
          </p:cNvSpPr>
          <p:nvPr/>
        </p:nvSpPr>
        <p:spPr bwMode="auto">
          <a:xfrm>
            <a:off x="52578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Rectangle 32"/>
          <p:cNvSpPr>
            <a:spLocks noChangeArrowheads="1"/>
          </p:cNvSpPr>
          <p:nvPr/>
        </p:nvSpPr>
        <p:spPr bwMode="auto">
          <a:xfrm>
            <a:off x="59436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3"/>
          <p:cNvSpPr>
            <a:spLocks noChangeArrowheads="1"/>
          </p:cNvSpPr>
          <p:nvPr/>
        </p:nvSpPr>
        <p:spPr bwMode="auto">
          <a:xfrm>
            <a:off x="66294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Rectangle 34"/>
          <p:cNvSpPr>
            <a:spLocks noChangeArrowheads="1"/>
          </p:cNvSpPr>
          <p:nvPr/>
        </p:nvSpPr>
        <p:spPr bwMode="auto">
          <a:xfrm>
            <a:off x="73152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Rectangle 35"/>
          <p:cNvSpPr>
            <a:spLocks noChangeArrowheads="1"/>
          </p:cNvSpPr>
          <p:nvPr/>
        </p:nvSpPr>
        <p:spPr bwMode="auto">
          <a:xfrm>
            <a:off x="25146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Rectangle 36"/>
          <p:cNvSpPr>
            <a:spLocks noChangeArrowheads="1"/>
          </p:cNvSpPr>
          <p:nvPr/>
        </p:nvSpPr>
        <p:spPr bwMode="auto">
          <a:xfrm>
            <a:off x="32004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Rectangle 37"/>
          <p:cNvSpPr>
            <a:spLocks noChangeArrowheads="1"/>
          </p:cNvSpPr>
          <p:nvPr/>
        </p:nvSpPr>
        <p:spPr bwMode="auto">
          <a:xfrm>
            <a:off x="38862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Rectangle 38"/>
          <p:cNvSpPr>
            <a:spLocks noChangeArrowheads="1"/>
          </p:cNvSpPr>
          <p:nvPr/>
        </p:nvSpPr>
        <p:spPr bwMode="auto">
          <a:xfrm>
            <a:off x="45720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Rectangle 39"/>
          <p:cNvSpPr>
            <a:spLocks noChangeArrowheads="1"/>
          </p:cNvSpPr>
          <p:nvPr/>
        </p:nvSpPr>
        <p:spPr bwMode="auto">
          <a:xfrm>
            <a:off x="52578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Rectangle 40"/>
          <p:cNvSpPr>
            <a:spLocks noChangeArrowheads="1"/>
          </p:cNvSpPr>
          <p:nvPr/>
        </p:nvSpPr>
        <p:spPr bwMode="auto">
          <a:xfrm>
            <a:off x="59436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Rectangle 41"/>
          <p:cNvSpPr>
            <a:spLocks noChangeArrowheads="1"/>
          </p:cNvSpPr>
          <p:nvPr/>
        </p:nvSpPr>
        <p:spPr bwMode="auto">
          <a:xfrm>
            <a:off x="66294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Rectangle 42"/>
          <p:cNvSpPr>
            <a:spLocks noChangeArrowheads="1"/>
          </p:cNvSpPr>
          <p:nvPr/>
        </p:nvSpPr>
        <p:spPr bwMode="auto">
          <a:xfrm>
            <a:off x="73152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Line 43"/>
          <p:cNvSpPr>
            <a:spLocks noChangeShapeType="1"/>
          </p:cNvSpPr>
          <p:nvPr/>
        </p:nvSpPr>
        <p:spPr bwMode="auto">
          <a:xfrm flipH="1">
            <a:off x="27432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7" name="Line 47"/>
          <p:cNvSpPr>
            <a:spLocks noChangeShapeType="1"/>
          </p:cNvSpPr>
          <p:nvPr/>
        </p:nvSpPr>
        <p:spPr bwMode="auto">
          <a:xfrm flipH="1">
            <a:off x="35052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8" name="Line 48"/>
          <p:cNvSpPr>
            <a:spLocks noChangeShapeType="1"/>
          </p:cNvSpPr>
          <p:nvPr/>
        </p:nvSpPr>
        <p:spPr bwMode="auto">
          <a:xfrm flipH="1">
            <a:off x="41910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9" name="Line 49"/>
          <p:cNvSpPr>
            <a:spLocks noChangeShapeType="1"/>
          </p:cNvSpPr>
          <p:nvPr/>
        </p:nvSpPr>
        <p:spPr bwMode="auto">
          <a:xfrm flipH="1">
            <a:off x="4876800" y="26670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00" name="Text Box 50"/>
          <p:cNvSpPr txBox="1">
            <a:spLocks noChangeArrowheads="1"/>
          </p:cNvSpPr>
          <p:nvPr/>
        </p:nvSpPr>
        <p:spPr bwMode="auto">
          <a:xfrm>
            <a:off x="1127125" y="5192713"/>
            <a:ext cx="669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Software must guarantee alignment at 16 byte boundaries</a:t>
            </a:r>
          </a:p>
          <a:p>
            <a:r>
              <a:rPr lang="en-US">
                <a:latin typeface="Arial" charset="0"/>
              </a:rPr>
              <a:t>Lots of NOPs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Instruction Decode/Issue 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Up to four </a:t>
            </a:r>
            <a:r>
              <a:rPr lang="en-US" dirty="0" err="1" smtClean="0"/>
              <a:t>insts</a:t>
            </a:r>
            <a:r>
              <a:rPr lang="en-US" dirty="0" smtClean="0"/>
              <a:t>/cycle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Naturally aligned groups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start at 16 byte boundary (INT16)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Simplifies Fetch path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of group must issue before next group gets in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Simplifies Scheduling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need for reshuffling</a:t>
            </a:r>
          </a:p>
          <a:p>
            <a:pPr>
              <a:lnSpc>
                <a:spcPct val="90000"/>
              </a:lnSpc>
            </a:pPr>
            <a:endParaRPr lang="en-US" b="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75782" name="Rectangle 49"/>
          <p:cNvSpPr>
            <a:spLocks noChangeArrowheads="1"/>
          </p:cNvSpPr>
          <p:nvPr/>
        </p:nvSpPr>
        <p:spPr bwMode="auto">
          <a:xfrm>
            <a:off x="23622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50"/>
          <p:cNvSpPr>
            <a:spLocks noChangeArrowheads="1"/>
          </p:cNvSpPr>
          <p:nvPr/>
        </p:nvSpPr>
        <p:spPr bwMode="auto">
          <a:xfrm>
            <a:off x="30480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51"/>
          <p:cNvSpPr>
            <a:spLocks noChangeArrowheads="1"/>
          </p:cNvSpPr>
          <p:nvPr/>
        </p:nvSpPr>
        <p:spPr bwMode="auto">
          <a:xfrm>
            <a:off x="37338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Rectangle 52"/>
          <p:cNvSpPr>
            <a:spLocks noChangeArrowheads="1"/>
          </p:cNvSpPr>
          <p:nvPr/>
        </p:nvSpPr>
        <p:spPr bwMode="auto">
          <a:xfrm>
            <a:off x="4419600" y="38862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53"/>
          <p:cNvSpPr>
            <a:spLocks noChangeArrowheads="1"/>
          </p:cNvSpPr>
          <p:nvPr/>
        </p:nvSpPr>
        <p:spPr bwMode="auto">
          <a:xfrm>
            <a:off x="23622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54"/>
          <p:cNvSpPr>
            <a:spLocks noChangeArrowheads="1"/>
          </p:cNvSpPr>
          <p:nvPr/>
        </p:nvSpPr>
        <p:spPr bwMode="auto">
          <a:xfrm>
            <a:off x="30480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55"/>
          <p:cNvSpPr>
            <a:spLocks noChangeArrowheads="1"/>
          </p:cNvSpPr>
          <p:nvPr/>
        </p:nvSpPr>
        <p:spPr bwMode="auto">
          <a:xfrm>
            <a:off x="37338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56"/>
          <p:cNvSpPr>
            <a:spLocks noChangeArrowheads="1"/>
          </p:cNvSpPr>
          <p:nvPr/>
        </p:nvSpPr>
        <p:spPr bwMode="auto">
          <a:xfrm>
            <a:off x="4419600" y="44958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Good Design Practice</a:t>
            </a:r>
            <a:endParaRPr lang="en-US" dirty="0"/>
          </a:p>
        </p:txBody>
      </p:sp>
      <p:sp>
        <p:nvSpPr>
          <p:cNvPr id="768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the common case</a:t>
            </a:r>
          </a:p>
          <a:p>
            <a:endParaRPr lang="en-US" dirty="0" smtClean="0"/>
          </a:p>
          <a:p>
            <a:r>
              <a:rPr lang="en-US" dirty="0" smtClean="0"/>
              <a:t>Make sure all cases work correctly</a:t>
            </a:r>
          </a:p>
          <a:p>
            <a:endParaRPr lang="en-US" dirty="0" smtClean="0"/>
          </a:p>
          <a:p>
            <a:r>
              <a:rPr lang="en-US" dirty="0" smtClean="0"/>
              <a:t>Have a problem</a:t>
            </a:r>
          </a:p>
          <a:p>
            <a:pPr lvl="1"/>
            <a:r>
              <a:rPr lang="en-US" dirty="0" smtClean="0"/>
              <a:t>Think of the ideal solution</a:t>
            </a:r>
          </a:p>
          <a:p>
            <a:pPr lvl="2"/>
            <a:r>
              <a:rPr lang="en-US" dirty="0" smtClean="0"/>
              <a:t>Is it too expensive/complex </a:t>
            </a:r>
            <a:r>
              <a:rPr lang="en-US" dirty="0" smtClean="0">
                <a:sym typeface="Wingdings" pitchFamily="2" charset="2"/>
              </a:rPr>
              <a:t> may lead to slower clock cycle</a:t>
            </a:r>
            <a:endParaRPr lang="en-US" dirty="0" smtClean="0"/>
          </a:p>
          <a:p>
            <a:pPr lvl="1"/>
            <a:r>
              <a:rPr lang="en-US" dirty="0" smtClean="0"/>
              <a:t>Think of alternatives</a:t>
            </a:r>
          </a:p>
          <a:p>
            <a:pPr lvl="2"/>
            <a:r>
              <a:rPr lang="en-US" dirty="0" smtClean="0"/>
              <a:t>Simpler to implement </a:t>
            </a:r>
            <a:r>
              <a:rPr lang="en-US" dirty="0" smtClean="0">
                <a:sym typeface="Wingdings" pitchFamily="2" charset="2"/>
              </a:rPr>
              <a:t> may lead to faster clock cycle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Performance = IPC x Freq</a:t>
            </a:r>
          </a:p>
          <a:p>
            <a:pPr lvl="1"/>
            <a:r>
              <a:rPr lang="en-US" dirty="0" smtClean="0"/>
              <a:t>Reason/measure performance difference</a:t>
            </a:r>
          </a:p>
          <a:p>
            <a:pPr lvl="1"/>
            <a:r>
              <a:rPr lang="en-US" dirty="0" smtClean="0"/>
              <a:t>Which is best?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Semantics - Review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839200" cy="5867400"/>
          </a:xfrm>
        </p:spPr>
        <p:txBody>
          <a:bodyPr/>
          <a:lstStyle/>
          <a:p>
            <a:r>
              <a:rPr lang="en-US" b="0" dirty="0" smtClean="0"/>
              <a:t>Instructions appear as if they executed:</a:t>
            </a:r>
          </a:p>
          <a:p>
            <a:pPr lvl="1"/>
            <a:r>
              <a:rPr lang="en-US" dirty="0" smtClean="0"/>
              <a:t>In “program order”</a:t>
            </a:r>
          </a:p>
          <a:p>
            <a:pPr lvl="2"/>
            <a:r>
              <a:rPr lang="en-US" dirty="0" smtClean="0"/>
              <a:t>As if they executed one after the other</a:t>
            </a:r>
          </a:p>
          <a:p>
            <a:pPr lvl="1"/>
            <a:endParaRPr lang="en-US" dirty="0" smtClean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9144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914400" y="3581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914400" y="3962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9144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914400" y="4724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914400" y="5105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36588" y="2511425"/>
            <a:ext cx="1157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Program</a:t>
            </a:r>
          </a:p>
          <a:p>
            <a:pPr algn="ctr"/>
            <a:r>
              <a:rPr lang="en-US">
                <a:latin typeface="Arial" charset="0"/>
              </a:rPr>
              <a:t>Order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28194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29718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3124200" y="36576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2766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2438400" y="2667000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Pipelining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429000" y="41148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9530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49530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105400" y="36576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1054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4451350" y="26670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Superscalar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5410200" y="41148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54102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70866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70866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7086600" y="36576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70866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6551613" y="2667000"/>
            <a:ext cx="161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Out-of-Order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315200" y="41148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73152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Oval 33"/>
          <p:cNvSpPr>
            <a:spLocks noChangeArrowheads="1"/>
          </p:cNvSpPr>
          <p:nvPr/>
        </p:nvSpPr>
        <p:spPr bwMode="auto">
          <a:xfrm>
            <a:off x="6324600" y="2286000"/>
            <a:ext cx="2438400" cy="2743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Out-of-Order Execution</a:t>
            </a:r>
          </a:p>
        </p:txBody>
      </p:sp>
      <p:sp>
        <p:nvSpPr>
          <p:cNvPr id="78851" name="Content Placeholder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78854" name="Group 4"/>
          <p:cNvGrpSpPr>
            <a:grpSpLocks/>
          </p:cNvGrpSpPr>
          <p:nvPr/>
        </p:nvGrpSpPr>
        <p:grpSpPr bwMode="auto">
          <a:xfrm>
            <a:off x="838200" y="3052763"/>
            <a:ext cx="6843713" cy="1447800"/>
            <a:chOff x="432" y="1968"/>
            <a:chExt cx="3456" cy="912"/>
          </a:xfrm>
        </p:grpSpPr>
        <p:sp>
          <p:nvSpPr>
            <p:cNvPr id="78895" name="Rectangle 5"/>
            <p:cNvSpPr>
              <a:spLocks noChangeArrowheads="1"/>
            </p:cNvSpPr>
            <p:nvPr/>
          </p:nvSpPr>
          <p:spPr bwMode="auto">
            <a:xfrm>
              <a:off x="433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896" name="Rectangle 6"/>
            <p:cNvSpPr>
              <a:spLocks noChangeArrowheads="1"/>
            </p:cNvSpPr>
            <p:nvPr/>
          </p:nvSpPr>
          <p:spPr bwMode="auto">
            <a:xfrm>
              <a:off x="1010" y="2515"/>
              <a:ext cx="578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897" name="Rectangle 7"/>
            <p:cNvSpPr>
              <a:spLocks noChangeArrowheads="1"/>
            </p:cNvSpPr>
            <p:nvPr/>
          </p:nvSpPr>
          <p:spPr bwMode="auto">
            <a:xfrm>
              <a:off x="432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898" name="Rectangle 8"/>
            <p:cNvSpPr>
              <a:spLocks noChangeArrowheads="1"/>
            </p:cNvSpPr>
            <p:nvPr/>
          </p:nvSpPr>
          <p:spPr bwMode="auto">
            <a:xfrm>
              <a:off x="1009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899" name="Rectangle 9"/>
            <p:cNvSpPr>
              <a:spLocks noChangeArrowheads="1"/>
            </p:cNvSpPr>
            <p:nvPr/>
          </p:nvSpPr>
          <p:spPr bwMode="auto">
            <a:xfrm>
              <a:off x="2733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78900" name="Rectangle 10"/>
            <p:cNvSpPr>
              <a:spLocks noChangeArrowheads="1"/>
            </p:cNvSpPr>
            <p:nvPr/>
          </p:nvSpPr>
          <p:spPr bwMode="auto">
            <a:xfrm>
              <a:off x="1588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01" name="Rectangle 11"/>
            <p:cNvSpPr>
              <a:spLocks noChangeArrowheads="1"/>
            </p:cNvSpPr>
            <p:nvPr/>
          </p:nvSpPr>
          <p:spPr bwMode="auto">
            <a:xfrm>
              <a:off x="3310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78902" name="Rectangle 12"/>
            <p:cNvSpPr>
              <a:spLocks noChangeArrowheads="1"/>
            </p:cNvSpPr>
            <p:nvPr/>
          </p:nvSpPr>
          <p:spPr bwMode="auto">
            <a:xfrm>
              <a:off x="433" y="1968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03" name="Rectangle 13"/>
            <p:cNvSpPr>
              <a:spLocks noChangeArrowheads="1"/>
            </p:cNvSpPr>
            <p:nvPr/>
          </p:nvSpPr>
          <p:spPr bwMode="auto">
            <a:xfrm>
              <a:off x="1011" y="1968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04" name="Rectangle 14"/>
            <p:cNvSpPr>
              <a:spLocks noChangeArrowheads="1"/>
            </p:cNvSpPr>
            <p:nvPr/>
          </p:nvSpPr>
          <p:spPr bwMode="auto">
            <a:xfrm>
              <a:off x="1588" y="1968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8905" name="Rectangle 15"/>
            <p:cNvSpPr>
              <a:spLocks noChangeArrowheads="1"/>
            </p:cNvSpPr>
            <p:nvPr/>
          </p:nvSpPr>
          <p:spPr bwMode="auto">
            <a:xfrm>
              <a:off x="433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06" name="Rectangle 16"/>
            <p:cNvSpPr>
              <a:spLocks noChangeArrowheads="1"/>
            </p:cNvSpPr>
            <p:nvPr/>
          </p:nvSpPr>
          <p:spPr bwMode="auto">
            <a:xfrm>
              <a:off x="1010" y="2150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07" name="Rectangle 17"/>
            <p:cNvSpPr>
              <a:spLocks noChangeArrowheads="1"/>
            </p:cNvSpPr>
            <p:nvPr/>
          </p:nvSpPr>
          <p:spPr bwMode="auto">
            <a:xfrm>
              <a:off x="2165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78908" name="Rectangle 18"/>
            <p:cNvSpPr>
              <a:spLocks noChangeArrowheads="1"/>
            </p:cNvSpPr>
            <p:nvPr/>
          </p:nvSpPr>
          <p:spPr bwMode="auto">
            <a:xfrm>
              <a:off x="1588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09" name="Rectangle 19"/>
            <p:cNvSpPr>
              <a:spLocks noChangeArrowheads="1"/>
            </p:cNvSpPr>
            <p:nvPr/>
          </p:nvSpPr>
          <p:spPr bwMode="auto">
            <a:xfrm>
              <a:off x="1587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0" name="Rectangle 20"/>
            <p:cNvSpPr>
              <a:spLocks noChangeArrowheads="1"/>
            </p:cNvSpPr>
            <p:nvPr/>
          </p:nvSpPr>
          <p:spPr bwMode="auto">
            <a:xfrm>
              <a:off x="433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11" name="Rectangle 21"/>
            <p:cNvSpPr>
              <a:spLocks noChangeArrowheads="1"/>
            </p:cNvSpPr>
            <p:nvPr/>
          </p:nvSpPr>
          <p:spPr bwMode="auto">
            <a:xfrm>
              <a:off x="1010" y="2333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12" name="Rectangle 22"/>
            <p:cNvSpPr>
              <a:spLocks noChangeArrowheads="1"/>
            </p:cNvSpPr>
            <p:nvPr/>
          </p:nvSpPr>
          <p:spPr bwMode="auto">
            <a:xfrm>
              <a:off x="2733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8913" name="Rectangle 23"/>
            <p:cNvSpPr>
              <a:spLocks noChangeArrowheads="1"/>
            </p:cNvSpPr>
            <p:nvPr/>
          </p:nvSpPr>
          <p:spPr bwMode="auto">
            <a:xfrm>
              <a:off x="1588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4" name="Rectangle 24"/>
            <p:cNvSpPr>
              <a:spLocks noChangeArrowheads="1"/>
            </p:cNvSpPr>
            <p:nvPr/>
          </p:nvSpPr>
          <p:spPr bwMode="auto">
            <a:xfrm>
              <a:off x="2164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5" name="Rectangle 25"/>
            <p:cNvSpPr>
              <a:spLocks noChangeArrowheads="1"/>
            </p:cNvSpPr>
            <p:nvPr/>
          </p:nvSpPr>
          <p:spPr bwMode="auto">
            <a:xfrm>
              <a:off x="2164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6" name="Rectangle 26"/>
            <p:cNvSpPr>
              <a:spLocks noChangeArrowheads="1"/>
            </p:cNvSpPr>
            <p:nvPr/>
          </p:nvSpPr>
          <p:spPr bwMode="auto">
            <a:xfrm>
              <a:off x="2165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7" name="Rectangle 27"/>
            <p:cNvSpPr>
              <a:spLocks noChangeArrowheads="1"/>
            </p:cNvSpPr>
            <p:nvPr/>
          </p:nvSpPr>
          <p:spPr bwMode="auto">
            <a:xfrm>
              <a:off x="2742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grpSp>
        <p:nvGrpSpPr>
          <p:cNvPr id="78855" name="Group 29"/>
          <p:cNvGrpSpPr>
            <a:grpSpLocks/>
          </p:cNvGrpSpPr>
          <p:nvPr/>
        </p:nvGrpSpPr>
        <p:grpSpPr bwMode="auto">
          <a:xfrm>
            <a:off x="1949450" y="1020763"/>
            <a:ext cx="4267200" cy="1617662"/>
            <a:chOff x="1132" y="688"/>
            <a:chExt cx="2688" cy="1019"/>
          </a:xfrm>
        </p:grpSpPr>
        <p:sp>
          <p:nvSpPr>
            <p:cNvPr id="78890" name="Rectangle 30"/>
            <p:cNvSpPr>
              <a:spLocks noChangeArrowheads="1"/>
            </p:cNvSpPr>
            <p:nvPr/>
          </p:nvSpPr>
          <p:spPr bwMode="auto">
            <a:xfrm>
              <a:off x="1132" y="1108"/>
              <a:ext cx="2688" cy="182"/>
            </a:xfrm>
            <a:prstGeom prst="rect">
              <a:avLst/>
            </a:prstGeom>
            <a:solidFill>
              <a:srgbClr val="CCCC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1" name="Rectangle 31"/>
            <p:cNvSpPr>
              <a:spLocks noChangeArrowheads="1"/>
            </p:cNvSpPr>
            <p:nvPr/>
          </p:nvSpPr>
          <p:spPr bwMode="auto">
            <a:xfrm>
              <a:off x="1132" y="1312"/>
              <a:ext cx="2653" cy="183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1">
                <a:latin typeface="AvantGarde" pitchFamily="34" charset="0"/>
              </a:endParaRPr>
            </a:p>
          </p:txBody>
        </p:sp>
        <p:sp>
          <p:nvSpPr>
            <p:cNvPr id="78892" name="Rectangle 32"/>
            <p:cNvSpPr>
              <a:spLocks noChangeArrowheads="1"/>
            </p:cNvSpPr>
            <p:nvPr/>
          </p:nvSpPr>
          <p:spPr bwMode="auto">
            <a:xfrm>
              <a:off x="1132" y="1525"/>
              <a:ext cx="2648" cy="18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3" name="Rectangle 33"/>
            <p:cNvSpPr>
              <a:spLocks noChangeArrowheads="1"/>
            </p:cNvSpPr>
            <p:nvPr/>
          </p:nvSpPr>
          <p:spPr bwMode="auto">
            <a:xfrm>
              <a:off x="1132" y="901"/>
              <a:ext cx="2648" cy="18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4" name="Rectangle 34"/>
            <p:cNvSpPr>
              <a:spLocks noChangeArrowheads="1"/>
            </p:cNvSpPr>
            <p:nvPr/>
          </p:nvSpPr>
          <p:spPr bwMode="auto">
            <a:xfrm>
              <a:off x="1132" y="688"/>
              <a:ext cx="2653" cy="183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1">
                <a:latin typeface="AvantGarde" pitchFamily="34" charset="0"/>
              </a:endParaRPr>
            </a:p>
          </p:txBody>
        </p:sp>
      </p:grpSp>
      <p:grpSp>
        <p:nvGrpSpPr>
          <p:cNvPr id="78856" name="Group 35"/>
          <p:cNvGrpSpPr>
            <a:grpSpLocks/>
          </p:cNvGrpSpPr>
          <p:nvPr/>
        </p:nvGrpSpPr>
        <p:grpSpPr bwMode="auto">
          <a:xfrm>
            <a:off x="3443288" y="974725"/>
            <a:ext cx="1974850" cy="736600"/>
            <a:chOff x="2073" y="659"/>
            <a:chExt cx="1244" cy="464"/>
          </a:xfrm>
        </p:grpSpPr>
        <p:sp>
          <p:nvSpPr>
            <p:cNvPr id="78887" name="Oval 36"/>
            <p:cNvSpPr>
              <a:spLocks noChangeArrowheads="1"/>
            </p:cNvSpPr>
            <p:nvPr/>
          </p:nvSpPr>
          <p:spPr bwMode="auto">
            <a:xfrm>
              <a:off x="2073" y="659"/>
              <a:ext cx="432" cy="248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78888" name="Oval 37"/>
            <p:cNvSpPr>
              <a:spLocks noChangeArrowheads="1"/>
            </p:cNvSpPr>
            <p:nvPr/>
          </p:nvSpPr>
          <p:spPr bwMode="auto">
            <a:xfrm>
              <a:off x="2885" y="875"/>
              <a:ext cx="432" cy="248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78889" name="Line 38"/>
            <p:cNvSpPr>
              <a:spLocks noChangeShapeType="1"/>
            </p:cNvSpPr>
            <p:nvPr/>
          </p:nvSpPr>
          <p:spPr bwMode="auto">
            <a:xfrm>
              <a:off x="2474" y="843"/>
              <a:ext cx="421" cy="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7" name="Rectangle 39"/>
          <p:cNvSpPr>
            <a:spLocks noChangeArrowheads="1"/>
          </p:cNvSpPr>
          <p:nvPr/>
        </p:nvSpPr>
        <p:spPr bwMode="auto">
          <a:xfrm>
            <a:off x="3581400" y="2366963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Rectangle 40"/>
          <p:cNvSpPr>
            <a:spLocks noChangeArrowheads="1"/>
          </p:cNvSpPr>
          <p:nvPr/>
        </p:nvSpPr>
        <p:spPr bwMode="auto">
          <a:xfrm>
            <a:off x="3581400" y="1985963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9" name="Group 41"/>
          <p:cNvGrpSpPr>
            <a:grpSpLocks/>
          </p:cNvGrpSpPr>
          <p:nvPr/>
        </p:nvGrpSpPr>
        <p:grpSpPr bwMode="auto">
          <a:xfrm>
            <a:off x="3532188" y="1379538"/>
            <a:ext cx="2438400" cy="609600"/>
            <a:chOff x="2112" y="720"/>
            <a:chExt cx="1536" cy="384"/>
          </a:xfrm>
        </p:grpSpPr>
        <p:sp>
          <p:nvSpPr>
            <p:cNvPr id="78884" name="Rectangle 42"/>
            <p:cNvSpPr>
              <a:spLocks noChangeArrowheads="1"/>
            </p:cNvSpPr>
            <p:nvPr/>
          </p:nvSpPr>
          <p:spPr bwMode="auto">
            <a:xfrm>
              <a:off x="3264" y="912"/>
              <a:ext cx="384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Rectangle 43"/>
            <p:cNvSpPr>
              <a:spLocks noChangeArrowheads="1"/>
            </p:cNvSpPr>
            <p:nvPr/>
          </p:nvSpPr>
          <p:spPr bwMode="auto">
            <a:xfrm>
              <a:off x="2112" y="720"/>
              <a:ext cx="384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Line 44"/>
            <p:cNvSpPr>
              <a:spLocks noChangeShapeType="1"/>
            </p:cNvSpPr>
            <p:nvPr/>
          </p:nvSpPr>
          <p:spPr bwMode="auto">
            <a:xfrm>
              <a:off x="2496" y="912"/>
              <a:ext cx="768" cy="96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0" name="Freeform 45"/>
          <p:cNvSpPr>
            <a:spLocks/>
          </p:cNvSpPr>
          <p:nvPr/>
        </p:nvSpPr>
        <p:spPr bwMode="auto">
          <a:xfrm>
            <a:off x="4114800" y="2062163"/>
            <a:ext cx="228600" cy="457200"/>
          </a:xfrm>
          <a:custGeom>
            <a:avLst/>
            <a:gdLst>
              <a:gd name="T0" fmla="*/ 0 w 144"/>
              <a:gd name="T1" fmla="*/ 0 h 288"/>
              <a:gd name="T2" fmla="*/ 362902445 w 144"/>
              <a:gd name="T3" fmla="*/ 120967498 h 288"/>
              <a:gd name="T4" fmla="*/ 0 w 144"/>
              <a:gd name="T5" fmla="*/ 725804891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Text Box 46"/>
          <p:cNvSpPr txBox="1">
            <a:spLocks noChangeArrowheads="1"/>
          </p:cNvSpPr>
          <p:nvPr/>
        </p:nvSpPr>
        <p:spPr bwMode="auto">
          <a:xfrm>
            <a:off x="6324600" y="1676400"/>
            <a:ext cx="276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vantGarde" pitchFamily="34" charset="0"/>
              </a:rPr>
              <a:t>do {</a:t>
            </a:r>
          </a:p>
          <a:p>
            <a:r>
              <a:rPr lang="en-US" sz="1800">
                <a:latin typeface="AvantGarde" pitchFamily="34" charset="0"/>
              </a:rPr>
              <a:t>	sum += a[++m]; </a:t>
            </a:r>
          </a:p>
          <a:p>
            <a:r>
              <a:rPr lang="en-US" sz="1800">
                <a:latin typeface="AvantGarde" pitchFamily="34" charset="0"/>
              </a:rPr>
              <a:t>	i--;</a:t>
            </a:r>
          </a:p>
          <a:p>
            <a:r>
              <a:rPr lang="en-US" sz="1800">
                <a:latin typeface="AvantGarde" pitchFamily="34" charset="0"/>
              </a:rPr>
              <a:t>} while (i != 0);</a:t>
            </a:r>
          </a:p>
          <a:p>
            <a:endParaRPr lang="en-US" sz="1800">
              <a:latin typeface="AvantGarde" pitchFamily="34" charset="0"/>
            </a:endParaRPr>
          </a:p>
        </p:txBody>
      </p:sp>
      <p:sp>
        <p:nvSpPr>
          <p:cNvPr id="78862" name="Text Box 47"/>
          <p:cNvSpPr txBox="1">
            <a:spLocks noChangeArrowheads="1"/>
          </p:cNvSpPr>
          <p:nvPr/>
        </p:nvSpPr>
        <p:spPr bwMode="auto">
          <a:xfrm>
            <a:off x="838200" y="4424363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out-of-order</a:t>
            </a:r>
          </a:p>
        </p:txBody>
      </p:sp>
      <p:sp>
        <p:nvSpPr>
          <p:cNvPr id="78863" name="Rectangle 48"/>
          <p:cNvSpPr>
            <a:spLocks noChangeArrowheads="1"/>
          </p:cNvSpPr>
          <p:nvPr/>
        </p:nvSpPr>
        <p:spPr bwMode="auto">
          <a:xfrm>
            <a:off x="838200" y="9906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loop:		add	r4,	r4,	1</a:t>
            </a:r>
            <a:endParaRPr lang="el-GR" sz="1800" b="1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sz="1800" b="1">
                <a:latin typeface="AvantGarde" pitchFamily="34" charset="0"/>
              </a:rPr>
              <a:t>			</a:t>
            </a:r>
            <a:r>
              <a:rPr lang="en-US" sz="1800" b="1">
                <a:latin typeface="AvantGarde" pitchFamily="34" charset="0"/>
              </a:rPr>
              <a:t>ld 	r2, 	10(r4)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bne	r1,	r0,	loop</a:t>
            </a:r>
            <a:endParaRPr lang="en-US" sz="1800">
              <a:latin typeface="AvantGarde" pitchFamily="34" charset="0"/>
            </a:endParaRPr>
          </a:p>
        </p:txBody>
      </p:sp>
      <p:sp>
        <p:nvSpPr>
          <p:cNvPr id="78864" name="Rectangle 49"/>
          <p:cNvSpPr>
            <a:spLocks noChangeArrowheads="1"/>
          </p:cNvSpPr>
          <p:nvPr/>
        </p:nvSpPr>
        <p:spPr bwMode="auto">
          <a:xfrm>
            <a:off x="842963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65" name="Rectangle 50"/>
          <p:cNvSpPr>
            <a:spLocks noChangeArrowheads="1"/>
          </p:cNvSpPr>
          <p:nvPr/>
        </p:nvSpPr>
        <p:spPr bwMode="auto">
          <a:xfrm>
            <a:off x="1985963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66" name="Rectangle 51"/>
          <p:cNvSpPr>
            <a:spLocks noChangeArrowheads="1"/>
          </p:cNvSpPr>
          <p:nvPr/>
        </p:nvSpPr>
        <p:spPr bwMode="auto">
          <a:xfrm>
            <a:off x="841375" y="5959475"/>
            <a:ext cx="1144588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67" name="Rectangle 52"/>
          <p:cNvSpPr>
            <a:spLocks noChangeArrowheads="1"/>
          </p:cNvSpPr>
          <p:nvPr/>
        </p:nvSpPr>
        <p:spPr bwMode="auto">
          <a:xfrm>
            <a:off x="1982788" y="5959475"/>
            <a:ext cx="1144587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68" name="Rectangle 53"/>
          <p:cNvSpPr>
            <a:spLocks noChangeArrowheads="1"/>
          </p:cNvSpPr>
          <p:nvPr/>
        </p:nvSpPr>
        <p:spPr bwMode="auto">
          <a:xfrm>
            <a:off x="3130550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sub</a:t>
            </a:r>
          </a:p>
        </p:txBody>
      </p:sp>
      <p:sp>
        <p:nvSpPr>
          <p:cNvPr id="78869" name="Rectangle 54"/>
          <p:cNvSpPr>
            <a:spLocks noChangeArrowheads="1"/>
          </p:cNvSpPr>
          <p:nvPr/>
        </p:nvSpPr>
        <p:spPr bwMode="auto">
          <a:xfrm>
            <a:off x="4251325" y="5959475"/>
            <a:ext cx="1144588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bne </a:t>
            </a:r>
          </a:p>
        </p:txBody>
      </p:sp>
      <p:sp>
        <p:nvSpPr>
          <p:cNvPr id="78870" name="Rectangle 55"/>
          <p:cNvSpPr>
            <a:spLocks noChangeArrowheads="1"/>
          </p:cNvSpPr>
          <p:nvPr/>
        </p:nvSpPr>
        <p:spPr bwMode="auto">
          <a:xfrm>
            <a:off x="842963" y="4800600"/>
            <a:ext cx="1144587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1" name="Rectangle 56"/>
          <p:cNvSpPr>
            <a:spLocks noChangeArrowheads="1"/>
          </p:cNvSpPr>
          <p:nvPr/>
        </p:nvSpPr>
        <p:spPr bwMode="auto">
          <a:xfrm>
            <a:off x="1987550" y="4800600"/>
            <a:ext cx="11414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2" name="Rectangle 57"/>
          <p:cNvSpPr>
            <a:spLocks noChangeArrowheads="1"/>
          </p:cNvSpPr>
          <p:nvPr/>
        </p:nvSpPr>
        <p:spPr bwMode="auto">
          <a:xfrm>
            <a:off x="3128963" y="4800600"/>
            <a:ext cx="1144587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add</a:t>
            </a:r>
          </a:p>
        </p:txBody>
      </p:sp>
      <p:sp>
        <p:nvSpPr>
          <p:cNvPr id="78873" name="Rectangle 58"/>
          <p:cNvSpPr>
            <a:spLocks noChangeArrowheads="1"/>
          </p:cNvSpPr>
          <p:nvPr/>
        </p:nvSpPr>
        <p:spPr bwMode="auto">
          <a:xfrm>
            <a:off x="842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4" name="Rectangle 59"/>
          <p:cNvSpPr>
            <a:spLocks noChangeArrowheads="1"/>
          </p:cNvSpPr>
          <p:nvPr/>
        </p:nvSpPr>
        <p:spPr bwMode="auto">
          <a:xfrm>
            <a:off x="1985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5" name="Rectangle 60"/>
          <p:cNvSpPr>
            <a:spLocks noChangeArrowheads="1"/>
          </p:cNvSpPr>
          <p:nvPr/>
        </p:nvSpPr>
        <p:spPr bwMode="auto">
          <a:xfrm>
            <a:off x="4271963" y="5089525"/>
            <a:ext cx="1141412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ld</a:t>
            </a:r>
          </a:p>
        </p:txBody>
      </p:sp>
      <p:sp>
        <p:nvSpPr>
          <p:cNvPr id="78876" name="Rectangle 61"/>
          <p:cNvSpPr>
            <a:spLocks noChangeArrowheads="1"/>
          </p:cNvSpPr>
          <p:nvPr/>
        </p:nvSpPr>
        <p:spPr bwMode="auto">
          <a:xfrm>
            <a:off x="3128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77" name="Rectangle 62"/>
          <p:cNvSpPr>
            <a:spLocks noChangeArrowheads="1"/>
          </p:cNvSpPr>
          <p:nvPr/>
        </p:nvSpPr>
        <p:spPr bwMode="auto">
          <a:xfrm>
            <a:off x="842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8" name="Rectangle 63"/>
          <p:cNvSpPr>
            <a:spLocks noChangeArrowheads="1"/>
          </p:cNvSpPr>
          <p:nvPr/>
        </p:nvSpPr>
        <p:spPr bwMode="auto">
          <a:xfrm>
            <a:off x="1985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9" name="Rectangle 64"/>
          <p:cNvSpPr>
            <a:spLocks noChangeArrowheads="1"/>
          </p:cNvSpPr>
          <p:nvPr/>
        </p:nvSpPr>
        <p:spPr bwMode="auto">
          <a:xfrm>
            <a:off x="5395913" y="5380038"/>
            <a:ext cx="114141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add</a:t>
            </a:r>
          </a:p>
        </p:txBody>
      </p:sp>
      <p:sp>
        <p:nvSpPr>
          <p:cNvPr id="78880" name="Rectangle 65"/>
          <p:cNvSpPr>
            <a:spLocks noChangeArrowheads="1"/>
          </p:cNvSpPr>
          <p:nvPr/>
        </p:nvSpPr>
        <p:spPr bwMode="auto">
          <a:xfrm>
            <a:off x="3128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1" name="Rectangle 66"/>
          <p:cNvSpPr>
            <a:spLocks noChangeArrowheads="1"/>
          </p:cNvSpPr>
          <p:nvPr/>
        </p:nvSpPr>
        <p:spPr bwMode="auto">
          <a:xfrm>
            <a:off x="4268788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2" name="Rectangle 67"/>
          <p:cNvSpPr>
            <a:spLocks noChangeArrowheads="1"/>
          </p:cNvSpPr>
          <p:nvPr/>
        </p:nvSpPr>
        <p:spPr bwMode="auto">
          <a:xfrm>
            <a:off x="3127375" y="5959475"/>
            <a:ext cx="1141413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3" name="Text Box 68"/>
          <p:cNvSpPr txBox="1">
            <a:spLocks noChangeArrowheads="1"/>
          </p:cNvSpPr>
          <p:nvPr/>
        </p:nvSpPr>
        <p:spPr bwMode="auto">
          <a:xfrm>
            <a:off x="762000" y="25908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Superscalar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Semantics?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79877" name="Group 4"/>
          <p:cNvGrpSpPr>
            <a:grpSpLocks/>
          </p:cNvGrpSpPr>
          <p:nvPr/>
        </p:nvGrpSpPr>
        <p:grpSpPr bwMode="auto">
          <a:xfrm>
            <a:off x="2133600" y="1677987"/>
            <a:ext cx="5695950" cy="1447800"/>
            <a:chOff x="434" y="3069"/>
            <a:chExt cx="2878" cy="912"/>
          </a:xfrm>
        </p:grpSpPr>
        <p:sp>
          <p:nvSpPr>
            <p:cNvPr id="79888" name="Rectangle 5"/>
            <p:cNvSpPr>
              <a:spLocks noChangeArrowheads="1"/>
            </p:cNvSpPr>
            <p:nvPr/>
          </p:nvSpPr>
          <p:spPr bwMode="auto">
            <a:xfrm>
              <a:off x="435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89" name="Rectangle 6"/>
            <p:cNvSpPr>
              <a:spLocks noChangeArrowheads="1"/>
            </p:cNvSpPr>
            <p:nvPr/>
          </p:nvSpPr>
          <p:spPr bwMode="auto">
            <a:xfrm>
              <a:off x="1012" y="3616"/>
              <a:ext cx="578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0" name="Rectangle 7"/>
            <p:cNvSpPr>
              <a:spLocks noChangeArrowheads="1"/>
            </p:cNvSpPr>
            <p:nvPr/>
          </p:nvSpPr>
          <p:spPr bwMode="auto">
            <a:xfrm>
              <a:off x="434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1" name="Rectangle 8"/>
            <p:cNvSpPr>
              <a:spLocks noChangeArrowheads="1"/>
            </p:cNvSpPr>
            <p:nvPr/>
          </p:nvSpPr>
          <p:spPr bwMode="auto">
            <a:xfrm>
              <a:off x="1011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2" name="Rectangle 9"/>
            <p:cNvSpPr>
              <a:spLocks noChangeArrowheads="1"/>
            </p:cNvSpPr>
            <p:nvPr/>
          </p:nvSpPr>
          <p:spPr bwMode="auto">
            <a:xfrm>
              <a:off x="1591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79893" name="Rectangle 10"/>
            <p:cNvSpPr>
              <a:spLocks noChangeArrowheads="1"/>
            </p:cNvSpPr>
            <p:nvPr/>
          </p:nvSpPr>
          <p:spPr bwMode="auto">
            <a:xfrm>
              <a:off x="2157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79894" name="Rectangle 11"/>
            <p:cNvSpPr>
              <a:spLocks noChangeArrowheads="1"/>
            </p:cNvSpPr>
            <p:nvPr/>
          </p:nvSpPr>
          <p:spPr bwMode="auto">
            <a:xfrm>
              <a:off x="435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5" name="Rectangle 12"/>
            <p:cNvSpPr>
              <a:spLocks noChangeArrowheads="1"/>
            </p:cNvSpPr>
            <p:nvPr/>
          </p:nvSpPr>
          <p:spPr bwMode="auto">
            <a:xfrm>
              <a:off x="1013" y="3069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6" name="Rectangle 13"/>
            <p:cNvSpPr>
              <a:spLocks noChangeArrowheads="1"/>
            </p:cNvSpPr>
            <p:nvPr/>
          </p:nvSpPr>
          <p:spPr bwMode="auto">
            <a:xfrm>
              <a:off x="1590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9897" name="Rectangle 14"/>
            <p:cNvSpPr>
              <a:spLocks noChangeArrowheads="1"/>
            </p:cNvSpPr>
            <p:nvPr/>
          </p:nvSpPr>
          <p:spPr bwMode="auto">
            <a:xfrm>
              <a:off x="435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8" name="Rectangle 15"/>
            <p:cNvSpPr>
              <a:spLocks noChangeArrowheads="1"/>
            </p:cNvSpPr>
            <p:nvPr/>
          </p:nvSpPr>
          <p:spPr bwMode="auto">
            <a:xfrm>
              <a:off x="1012" y="3251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9" name="Rectangle 16"/>
            <p:cNvSpPr>
              <a:spLocks noChangeArrowheads="1"/>
            </p:cNvSpPr>
            <p:nvPr/>
          </p:nvSpPr>
          <p:spPr bwMode="auto">
            <a:xfrm>
              <a:off x="2167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79900" name="Rectangle 17"/>
            <p:cNvSpPr>
              <a:spLocks noChangeArrowheads="1"/>
            </p:cNvSpPr>
            <p:nvPr/>
          </p:nvSpPr>
          <p:spPr bwMode="auto">
            <a:xfrm>
              <a:off x="1590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1" name="Rectangle 18"/>
            <p:cNvSpPr>
              <a:spLocks noChangeArrowheads="1"/>
            </p:cNvSpPr>
            <p:nvPr/>
          </p:nvSpPr>
          <p:spPr bwMode="auto">
            <a:xfrm>
              <a:off x="4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902" name="Rectangle 19"/>
            <p:cNvSpPr>
              <a:spLocks noChangeArrowheads="1"/>
            </p:cNvSpPr>
            <p:nvPr/>
          </p:nvSpPr>
          <p:spPr bwMode="auto">
            <a:xfrm>
              <a:off x="1012" y="3434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903" name="Rectangle 20"/>
            <p:cNvSpPr>
              <a:spLocks noChangeArrowheads="1"/>
            </p:cNvSpPr>
            <p:nvPr/>
          </p:nvSpPr>
          <p:spPr bwMode="auto">
            <a:xfrm>
              <a:off x="27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9904" name="Rectangle 21"/>
            <p:cNvSpPr>
              <a:spLocks noChangeArrowheads="1"/>
            </p:cNvSpPr>
            <p:nvPr/>
          </p:nvSpPr>
          <p:spPr bwMode="auto">
            <a:xfrm>
              <a:off x="1590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5" name="Rectangle 22"/>
            <p:cNvSpPr>
              <a:spLocks noChangeArrowheads="1"/>
            </p:cNvSpPr>
            <p:nvPr/>
          </p:nvSpPr>
          <p:spPr bwMode="auto">
            <a:xfrm>
              <a:off x="2166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6" name="Rectangle 23"/>
            <p:cNvSpPr>
              <a:spLocks noChangeArrowheads="1"/>
            </p:cNvSpPr>
            <p:nvPr/>
          </p:nvSpPr>
          <p:spPr bwMode="auto">
            <a:xfrm>
              <a:off x="1589" y="3799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sp>
        <p:nvSpPr>
          <p:cNvPr id="79878" name="Rectangle 24"/>
          <p:cNvSpPr>
            <a:spLocks noChangeArrowheads="1"/>
          </p:cNvSpPr>
          <p:nvPr/>
        </p:nvSpPr>
        <p:spPr bwMode="auto">
          <a:xfrm>
            <a:off x="838200" y="457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000">
              <a:solidFill>
                <a:schemeClr val="accent2"/>
              </a:solidFill>
              <a:latin typeface="AvantGarde" pitchFamily="34" charset="0"/>
            </a:endParaRPr>
          </a:p>
        </p:txBody>
      </p:sp>
      <p:sp>
        <p:nvSpPr>
          <p:cNvPr id="79879" name="Rectangle 25"/>
          <p:cNvSpPr>
            <a:spLocks noChangeArrowheads="1"/>
          </p:cNvSpPr>
          <p:nvPr/>
        </p:nvSpPr>
        <p:spPr bwMode="auto">
          <a:xfrm>
            <a:off x="304800" y="762000"/>
            <a:ext cx="80772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Execution does NOT adhere to sequential semantics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To be precise: </a:t>
            </a:r>
            <a:r>
              <a:rPr lang="en-US" dirty="0">
                <a:latin typeface="AvantGarde" pitchFamily="34" charset="0"/>
              </a:rPr>
              <a:t>Eventually it may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Simplest solution: </a:t>
            </a:r>
            <a:endParaRPr lang="en-US" b="1" dirty="0" smtClean="0">
              <a:latin typeface="AvantGarde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vantGarde" pitchFamily="34" charset="0"/>
              </a:rPr>
              <a:t>Define </a:t>
            </a:r>
            <a:r>
              <a:rPr lang="en-US" dirty="0">
                <a:latin typeface="AvantGarde" pitchFamily="34" charset="0"/>
              </a:rPr>
              <a:t>problem </a:t>
            </a:r>
            <a:r>
              <a:rPr lang="en-US" dirty="0" smtClean="0">
                <a:latin typeface="AvantGarde" pitchFamily="34" charset="0"/>
              </a:rPr>
              <a:t>away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vantGarde" pitchFamily="34" charset="0"/>
              </a:rPr>
              <a:t>IBM 360 did this</a:t>
            </a:r>
            <a:endParaRPr lang="en-US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vantGarde" pitchFamily="34" charset="0"/>
              </a:rPr>
              <a:t>Not acceptable today: e.g., Virtual Memory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vantGarde" pitchFamily="34" charset="0"/>
              </a:rPr>
              <a:t>Three-phase Instruction execution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chemeClr val="accent2"/>
                </a:solidFill>
                <a:latin typeface="AvantGarde" pitchFamily="34" charset="0"/>
              </a:rPr>
              <a:t>In-Progress, Completed and Committed</a:t>
            </a:r>
          </a:p>
        </p:txBody>
      </p:sp>
      <p:sp>
        <p:nvSpPr>
          <p:cNvPr id="79880" name="Line 26"/>
          <p:cNvSpPr>
            <a:spLocks noChangeShapeType="1"/>
          </p:cNvSpPr>
          <p:nvPr/>
        </p:nvSpPr>
        <p:spPr bwMode="auto">
          <a:xfrm flipV="1">
            <a:off x="5564187" y="1470025"/>
            <a:ext cx="374650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27"/>
          <p:cNvSpPr txBox="1">
            <a:spLocks noChangeArrowheads="1"/>
          </p:cNvSpPr>
          <p:nvPr/>
        </p:nvSpPr>
        <p:spPr bwMode="auto">
          <a:xfrm>
            <a:off x="5634037" y="1143000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inconsistent</a:t>
            </a:r>
          </a:p>
        </p:txBody>
      </p:sp>
      <p:sp>
        <p:nvSpPr>
          <p:cNvPr id="79882" name="Line 28"/>
          <p:cNvSpPr>
            <a:spLocks noChangeShapeType="1"/>
          </p:cNvSpPr>
          <p:nvPr/>
        </p:nvSpPr>
        <p:spPr bwMode="auto">
          <a:xfrm>
            <a:off x="5564187" y="1677987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29"/>
          <p:cNvSpPr>
            <a:spLocks noChangeShapeType="1"/>
          </p:cNvSpPr>
          <p:nvPr/>
        </p:nvSpPr>
        <p:spPr bwMode="auto">
          <a:xfrm>
            <a:off x="6681787" y="1679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30"/>
          <p:cNvSpPr>
            <a:spLocks noChangeShapeType="1"/>
          </p:cNvSpPr>
          <p:nvPr/>
        </p:nvSpPr>
        <p:spPr bwMode="auto">
          <a:xfrm>
            <a:off x="7829550" y="1679575"/>
            <a:ext cx="0" cy="1447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Text Box 31"/>
          <p:cNvSpPr txBox="1">
            <a:spLocks noChangeArrowheads="1"/>
          </p:cNvSpPr>
          <p:nvPr/>
        </p:nvSpPr>
        <p:spPr bwMode="auto">
          <a:xfrm>
            <a:off x="6667500" y="3084512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consistent</a:t>
            </a:r>
          </a:p>
        </p:txBody>
      </p:sp>
      <p:sp>
        <p:nvSpPr>
          <p:cNvPr id="79886" name="Line 32"/>
          <p:cNvSpPr>
            <a:spLocks noChangeShapeType="1"/>
          </p:cNvSpPr>
          <p:nvPr/>
        </p:nvSpPr>
        <p:spPr bwMode="auto">
          <a:xfrm flipH="1" flipV="1">
            <a:off x="6423025" y="1517650"/>
            <a:ext cx="249237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33"/>
          <p:cNvSpPr>
            <a:spLocks noChangeShapeType="1"/>
          </p:cNvSpPr>
          <p:nvPr/>
        </p:nvSpPr>
        <p:spPr bwMode="auto">
          <a:xfrm flipH="1">
            <a:off x="7483475" y="3076575"/>
            <a:ext cx="298450" cy="10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Preserving Sequential Semantics: Three phases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en-US" smtClean="0"/>
              <a:t>Instr. exec. in 3 phases:</a:t>
            </a:r>
          </a:p>
          <a:p>
            <a:pPr lvl="1"/>
            <a:r>
              <a:rPr lang="en-US" smtClean="0"/>
              <a:t>In-progress, </a:t>
            </a:r>
            <a:r>
              <a:rPr lang="en-US" b="1" smtClean="0">
                <a:solidFill>
                  <a:srgbClr val="800000"/>
                </a:solidFill>
              </a:rPr>
              <a:t>Completed,</a:t>
            </a:r>
            <a:r>
              <a:rPr lang="en-US" smtClean="0"/>
              <a:t> Committed</a:t>
            </a:r>
          </a:p>
          <a:p>
            <a:pPr lvl="1"/>
            <a:r>
              <a:rPr lang="en-US" i="1" smtClean="0"/>
              <a:t>OOO for in-progress and Completed</a:t>
            </a:r>
            <a:endParaRPr lang="en-US" smtClean="0"/>
          </a:p>
          <a:p>
            <a:pPr lvl="1"/>
            <a:r>
              <a:rPr lang="en-US" i="1" smtClean="0"/>
              <a:t>In-order Commits</a:t>
            </a:r>
          </a:p>
          <a:p>
            <a:r>
              <a:rPr lang="en-US" sz="2000" smtClean="0"/>
              <a:t>Completed - out-of-order: </a:t>
            </a:r>
            <a:r>
              <a:rPr lang="en-US" sz="2000" smtClean="0">
                <a:solidFill>
                  <a:srgbClr val="FF0000"/>
                </a:solidFill>
              </a:rPr>
              <a:t>”Visible only inside”</a:t>
            </a:r>
          </a:p>
          <a:p>
            <a:pPr lvl="1"/>
            <a:r>
              <a:rPr lang="en-US" sz="2000" smtClean="0"/>
              <a:t>Results visible to subsequent instructions</a:t>
            </a:r>
          </a:p>
          <a:p>
            <a:pPr lvl="1"/>
            <a:r>
              <a:rPr lang="en-US" sz="2000" smtClean="0"/>
              <a:t>Results not visible to outsiders</a:t>
            </a:r>
          </a:p>
          <a:p>
            <a:pPr lvl="2"/>
            <a:r>
              <a:rPr lang="en-US" smtClean="0"/>
              <a:t>On interrupts completed results are discarded</a:t>
            </a:r>
          </a:p>
          <a:p>
            <a:r>
              <a:rPr lang="en-US" sz="2000" smtClean="0"/>
              <a:t>Committed - in-order: </a:t>
            </a:r>
            <a:r>
              <a:rPr lang="en-US" sz="2000" smtClean="0">
                <a:solidFill>
                  <a:srgbClr val="FF0000"/>
                </a:solidFill>
              </a:rPr>
              <a:t>”Visible to all”</a:t>
            </a:r>
          </a:p>
          <a:p>
            <a:pPr lvl="1"/>
            <a:r>
              <a:rPr lang="en-US" sz="2000" smtClean="0"/>
              <a:t>Results visible to subsequent instructions</a:t>
            </a:r>
          </a:p>
          <a:p>
            <a:pPr lvl="1"/>
            <a:r>
              <a:rPr lang="en-US" sz="2000" smtClean="0"/>
              <a:t>Results visible to outsiders</a:t>
            </a:r>
          </a:p>
          <a:p>
            <a:pPr lvl="2"/>
            <a:r>
              <a:rPr lang="en-US" smtClean="0"/>
              <a:t>On interrupt committed results are preserved</a:t>
            </a:r>
            <a:endParaRPr lang="en-US" i="1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Completes Help w/ Performance</a:t>
            </a:r>
          </a:p>
        </p:txBody>
      </p:sp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3365500" y="185578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3670300" y="2008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3670300" y="2643188"/>
            <a:ext cx="228600" cy="889000"/>
          </a:xfrm>
          <a:prstGeom prst="downArrow">
            <a:avLst>
              <a:gd name="adj1" fmla="val 50000"/>
              <a:gd name="adj2" fmla="val 9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AutoShape 6"/>
          <p:cNvSpPr>
            <a:spLocks noChangeArrowheads="1"/>
          </p:cNvSpPr>
          <p:nvPr/>
        </p:nvSpPr>
        <p:spPr bwMode="auto">
          <a:xfrm>
            <a:off x="3898900" y="3532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9900"/>
              </a:solidFill>
              <a:latin typeface="AvantGarde" pitchFamily="34" charset="0"/>
            </a:endParaRPr>
          </a:p>
        </p:txBody>
      </p:sp>
      <p:sp>
        <p:nvSpPr>
          <p:cNvPr id="81929" name="Text Box 7"/>
          <p:cNvSpPr txBox="1">
            <a:spLocks noChangeArrowheads="1"/>
          </p:cNvSpPr>
          <p:nvPr/>
        </p:nvSpPr>
        <p:spPr bwMode="auto">
          <a:xfrm rot="-5362635">
            <a:off x="2478087" y="289877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Time</a:t>
            </a:r>
          </a:p>
        </p:txBody>
      </p:sp>
      <p:sp>
        <p:nvSpPr>
          <p:cNvPr id="81930" name="AutoShape 8"/>
          <p:cNvSpPr>
            <a:spLocks noChangeArrowheads="1"/>
          </p:cNvSpPr>
          <p:nvPr/>
        </p:nvSpPr>
        <p:spPr bwMode="auto">
          <a:xfrm>
            <a:off x="5518150" y="185578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AutoShape 9"/>
          <p:cNvSpPr>
            <a:spLocks noChangeArrowheads="1"/>
          </p:cNvSpPr>
          <p:nvPr/>
        </p:nvSpPr>
        <p:spPr bwMode="auto">
          <a:xfrm>
            <a:off x="5822950" y="2008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AutoShape 10"/>
          <p:cNvSpPr>
            <a:spLocks noChangeArrowheads="1"/>
          </p:cNvSpPr>
          <p:nvPr/>
        </p:nvSpPr>
        <p:spPr bwMode="auto">
          <a:xfrm>
            <a:off x="5822950" y="2617788"/>
            <a:ext cx="228600" cy="889000"/>
          </a:xfrm>
          <a:prstGeom prst="downArrow">
            <a:avLst>
              <a:gd name="adj1" fmla="val 50000"/>
              <a:gd name="adj2" fmla="val 9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AutoShape 11"/>
          <p:cNvSpPr>
            <a:spLocks noChangeArrowheads="1"/>
          </p:cNvSpPr>
          <p:nvPr/>
        </p:nvSpPr>
        <p:spPr bwMode="auto">
          <a:xfrm>
            <a:off x="6127750" y="26939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utoShape 12"/>
          <p:cNvSpPr>
            <a:spLocks noChangeArrowheads="1"/>
          </p:cNvSpPr>
          <p:nvPr/>
        </p:nvSpPr>
        <p:spPr bwMode="auto">
          <a:xfrm>
            <a:off x="6127750" y="3303588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3"/>
          <p:cNvSpPr txBox="1">
            <a:spLocks noChangeArrowheads="1"/>
          </p:cNvSpPr>
          <p:nvPr/>
        </p:nvSpPr>
        <p:spPr bwMode="auto">
          <a:xfrm>
            <a:off x="930275" y="2008188"/>
            <a:ext cx="1628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vantGarde" pitchFamily="34" charset="0"/>
              </a:rPr>
              <a:t>DIV R3, _, _</a:t>
            </a:r>
          </a:p>
          <a:p>
            <a:r>
              <a:rPr lang="en-US" b="1">
                <a:solidFill>
                  <a:schemeClr val="accent2"/>
                </a:solidFill>
                <a:latin typeface="AvantGarde" pitchFamily="34" charset="0"/>
              </a:rPr>
              <a:t>ADD R1, _, _</a:t>
            </a:r>
          </a:p>
          <a:p>
            <a:r>
              <a:rPr lang="en-US" b="1">
                <a:solidFill>
                  <a:srgbClr val="009900"/>
                </a:solidFill>
                <a:latin typeface="AvantGarde" pitchFamily="34" charset="0"/>
              </a:rPr>
              <a:t>ADD _, R1, _</a:t>
            </a:r>
            <a:endParaRPr lang="en-US" sz="2400">
              <a:solidFill>
                <a:srgbClr val="009900"/>
              </a:solidFill>
              <a:latin typeface="AvantGarde" pitchFamily="34" charset="0"/>
            </a:endParaRPr>
          </a:p>
        </p:txBody>
      </p:sp>
      <p:sp>
        <p:nvSpPr>
          <p:cNvPr id="81936" name="Line 14"/>
          <p:cNvSpPr>
            <a:spLocks noChangeShapeType="1"/>
          </p:cNvSpPr>
          <p:nvPr/>
        </p:nvSpPr>
        <p:spPr bwMode="auto">
          <a:xfrm>
            <a:off x="5594350" y="33035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15"/>
          <p:cNvSpPr txBox="1">
            <a:spLocks noChangeArrowheads="1"/>
          </p:cNvSpPr>
          <p:nvPr/>
        </p:nvSpPr>
        <p:spPr bwMode="auto">
          <a:xfrm>
            <a:off x="6340475" y="3189288"/>
            <a:ext cx="144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In-order</a:t>
            </a:r>
          </a:p>
          <a:p>
            <a:r>
              <a:rPr lang="en-US" sz="2400" b="1">
                <a:latin typeface="AvantGarde" pitchFamily="34" charset="0"/>
              </a:rPr>
              <a:t>commits</a:t>
            </a:r>
          </a:p>
        </p:txBody>
      </p:sp>
      <p:sp>
        <p:nvSpPr>
          <p:cNvPr id="81938" name="Text Box 16"/>
          <p:cNvSpPr txBox="1">
            <a:spLocks noChangeArrowheads="1"/>
          </p:cNvSpPr>
          <p:nvPr/>
        </p:nvSpPr>
        <p:spPr bwMode="auto">
          <a:xfrm>
            <a:off x="2682875" y="1187450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vantGarde" pitchFamily="34" charset="0"/>
              </a:rPr>
              <a:t>in-order</a:t>
            </a:r>
          </a:p>
          <a:p>
            <a:pPr algn="ctr"/>
            <a:r>
              <a:rPr lang="en-US" b="1">
                <a:latin typeface="AvantGarde" pitchFamily="34" charset="0"/>
              </a:rPr>
              <a:t>completes</a:t>
            </a:r>
          </a:p>
        </p:txBody>
      </p:sp>
      <p:sp>
        <p:nvSpPr>
          <p:cNvPr id="81939" name="Text Box 17"/>
          <p:cNvSpPr txBox="1">
            <a:spLocks noChangeArrowheads="1"/>
          </p:cNvSpPr>
          <p:nvPr/>
        </p:nvSpPr>
        <p:spPr bwMode="auto">
          <a:xfrm>
            <a:off x="4359275" y="118745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vantGarde" pitchFamily="34" charset="0"/>
              </a:rPr>
              <a:t>out-of-order completes</a:t>
            </a:r>
          </a:p>
          <a:p>
            <a:pPr algn="ctr"/>
            <a:r>
              <a:rPr lang="en-US" b="1">
                <a:latin typeface="AvantGarde" pitchFamily="34" charset="0"/>
              </a:rPr>
              <a:t>in-order commits</a:t>
            </a:r>
          </a:p>
        </p:txBody>
      </p:sp>
      <p:sp>
        <p:nvSpPr>
          <p:cNvPr id="81940" name="Rectangle 18"/>
          <p:cNvSpPr>
            <a:spLocks noChangeArrowheads="1"/>
          </p:cNvSpPr>
          <p:nvPr/>
        </p:nvSpPr>
        <p:spPr bwMode="auto">
          <a:xfrm>
            <a:off x="3290888" y="5886450"/>
            <a:ext cx="74612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Text Box 19"/>
          <p:cNvSpPr txBox="1">
            <a:spLocks noChangeArrowheads="1"/>
          </p:cNvSpPr>
          <p:nvPr/>
        </p:nvSpPr>
        <p:spPr bwMode="auto">
          <a:xfrm>
            <a:off x="3365500" y="585787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complete</a:t>
            </a:r>
          </a:p>
        </p:txBody>
      </p:sp>
      <p:sp>
        <p:nvSpPr>
          <p:cNvPr id="81942" name="Rectangle 20"/>
          <p:cNvSpPr>
            <a:spLocks noChangeArrowheads="1"/>
          </p:cNvSpPr>
          <p:nvPr/>
        </p:nvSpPr>
        <p:spPr bwMode="auto">
          <a:xfrm>
            <a:off x="4122738" y="4427538"/>
            <a:ext cx="1122362" cy="273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grpSp>
        <p:nvGrpSpPr>
          <p:cNvPr id="81943" name="Group 21"/>
          <p:cNvGrpSpPr>
            <a:grpSpLocks/>
          </p:cNvGrpSpPr>
          <p:nvPr/>
        </p:nvGrpSpPr>
        <p:grpSpPr bwMode="auto">
          <a:xfrm>
            <a:off x="690563" y="4410075"/>
            <a:ext cx="5695950" cy="1447800"/>
            <a:chOff x="434" y="3069"/>
            <a:chExt cx="2878" cy="912"/>
          </a:xfrm>
        </p:grpSpPr>
        <p:sp>
          <p:nvSpPr>
            <p:cNvPr id="81962" name="Rectangle 22"/>
            <p:cNvSpPr>
              <a:spLocks noChangeArrowheads="1"/>
            </p:cNvSpPr>
            <p:nvPr/>
          </p:nvSpPr>
          <p:spPr bwMode="auto">
            <a:xfrm>
              <a:off x="435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3" name="Rectangle 23"/>
            <p:cNvSpPr>
              <a:spLocks noChangeArrowheads="1"/>
            </p:cNvSpPr>
            <p:nvPr/>
          </p:nvSpPr>
          <p:spPr bwMode="auto">
            <a:xfrm>
              <a:off x="1012" y="3616"/>
              <a:ext cx="578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64" name="Rectangle 24"/>
            <p:cNvSpPr>
              <a:spLocks noChangeArrowheads="1"/>
            </p:cNvSpPr>
            <p:nvPr/>
          </p:nvSpPr>
          <p:spPr bwMode="auto">
            <a:xfrm>
              <a:off x="434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5" name="Rectangle 25"/>
            <p:cNvSpPr>
              <a:spLocks noChangeArrowheads="1"/>
            </p:cNvSpPr>
            <p:nvPr/>
          </p:nvSpPr>
          <p:spPr bwMode="auto">
            <a:xfrm>
              <a:off x="1011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66" name="Rectangle 26"/>
            <p:cNvSpPr>
              <a:spLocks noChangeArrowheads="1"/>
            </p:cNvSpPr>
            <p:nvPr/>
          </p:nvSpPr>
          <p:spPr bwMode="auto">
            <a:xfrm>
              <a:off x="1591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81967" name="Rectangle 27"/>
            <p:cNvSpPr>
              <a:spLocks noChangeArrowheads="1"/>
            </p:cNvSpPr>
            <p:nvPr/>
          </p:nvSpPr>
          <p:spPr bwMode="auto">
            <a:xfrm>
              <a:off x="2157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81968" name="Rectangle 28"/>
            <p:cNvSpPr>
              <a:spLocks noChangeArrowheads="1"/>
            </p:cNvSpPr>
            <p:nvPr/>
          </p:nvSpPr>
          <p:spPr bwMode="auto">
            <a:xfrm>
              <a:off x="435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9" name="Rectangle 29"/>
            <p:cNvSpPr>
              <a:spLocks noChangeArrowheads="1"/>
            </p:cNvSpPr>
            <p:nvPr/>
          </p:nvSpPr>
          <p:spPr bwMode="auto">
            <a:xfrm>
              <a:off x="1013" y="3069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0" name="Rectangle 30"/>
            <p:cNvSpPr>
              <a:spLocks noChangeArrowheads="1"/>
            </p:cNvSpPr>
            <p:nvPr/>
          </p:nvSpPr>
          <p:spPr bwMode="auto">
            <a:xfrm>
              <a:off x="1590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81971" name="Rectangle 31"/>
            <p:cNvSpPr>
              <a:spLocks noChangeArrowheads="1"/>
            </p:cNvSpPr>
            <p:nvPr/>
          </p:nvSpPr>
          <p:spPr bwMode="auto">
            <a:xfrm>
              <a:off x="435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72" name="Rectangle 32"/>
            <p:cNvSpPr>
              <a:spLocks noChangeArrowheads="1"/>
            </p:cNvSpPr>
            <p:nvPr/>
          </p:nvSpPr>
          <p:spPr bwMode="auto">
            <a:xfrm>
              <a:off x="1012" y="3251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3" name="Rectangle 33"/>
            <p:cNvSpPr>
              <a:spLocks noChangeArrowheads="1"/>
            </p:cNvSpPr>
            <p:nvPr/>
          </p:nvSpPr>
          <p:spPr bwMode="auto">
            <a:xfrm>
              <a:off x="2167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81974" name="Rectangle 34"/>
            <p:cNvSpPr>
              <a:spLocks noChangeArrowheads="1"/>
            </p:cNvSpPr>
            <p:nvPr/>
          </p:nvSpPr>
          <p:spPr bwMode="auto">
            <a:xfrm>
              <a:off x="1590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75" name="Rectangle 35"/>
            <p:cNvSpPr>
              <a:spLocks noChangeArrowheads="1"/>
            </p:cNvSpPr>
            <p:nvPr/>
          </p:nvSpPr>
          <p:spPr bwMode="auto">
            <a:xfrm>
              <a:off x="4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76" name="Rectangle 36"/>
            <p:cNvSpPr>
              <a:spLocks noChangeArrowheads="1"/>
            </p:cNvSpPr>
            <p:nvPr/>
          </p:nvSpPr>
          <p:spPr bwMode="auto">
            <a:xfrm>
              <a:off x="1012" y="3434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7" name="Rectangle 37"/>
            <p:cNvSpPr>
              <a:spLocks noChangeArrowheads="1"/>
            </p:cNvSpPr>
            <p:nvPr/>
          </p:nvSpPr>
          <p:spPr bwMode="auto">
            <a:xfrm>
              <a:off x="27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81978" name="Rectangle 38"/>
            <p:cNvSpPr>
              <a:spLocks noChangeArrowheads="1"/>
            </p:cNvSpPr>
            <p:nvPr/>
          </p:nvSpPr>
          <p:spPr bwMode="auto">
            <a:xfrm>
              <a:off x="1590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79" name="Rectangle 39"/>
            <p:cNvSpPr>
              <a:spLocks noChangeArrowheads="1"/>
            </p:cNvSpPr>
            <p:nvPr/>
          </p:nvSpPr>
          <p:spPr bwMode="auto">
            <a:xfrm>
              <a:off x="2166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80" name="Rectangle 40"/>
            <p:cNvSpPr>
              <a:spLocks noChangeArrowheads="1"/>
            </p:cNvSpPr>
            <p:nvPr/>
          </p:nvSpPr>
          <p:spPr bwMode="auto">
            <a:xfrm>
              <a:off x="1589" y="3799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sp>
        <p:nvSpPr>
          <p:cNvPr id="81944" name="Rectangle 41"/>
          <p:cNvSpPr>
            <a:spLocks noChangeArrowheads="1"/>
          </p:cNvSpPr>
          <p:nvPr/>
        </p:nvSpPr>
        <p:spPr bwMode="auto">
          <a:xfrm>
            <a:off x="5264150" y="4716463"/>
            <a:ext cx="1122363" cy="273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grpSp>
        <p:nvGrpSpPr>
          <p:cNvPr id="81945" name="Group 42"/>
          <p:cNvGrpSpPr>
            <a:grpSpLocks/>
          </p:cNvGrpSpPr>
          <p:nvPr/>
        </p:nvGrpSpPr>
        <p:grpSpPr bwMode="auto">
          <a:xfrm>
            <a:off x="6386513" y="5005388"/>
            <a:ext cx="1122362" cy="852487"/>
            <a:chOff x="4023" y="3153"/>
            <a:chExt cx="707" cy="516"/>
          </a:xfrm>
        </p:grpSpPr>
        <p:sp>
          <p:nvSpPr>
            <p:cNvPr id="81959" name="Rectangle 43"/>
            <p:cNvSpPr>
              <a:spLocks noChangeArrowheads="1"/>
            </p:cNvSpPr>
            <p:nvPr/>
          </p:nvSpPr>
          <p:spPr bwMode="auto">
            <a:xfrm>
              <a:off x="4023" y="3153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81960" name="Rectangle 44"/>
            <p:cNvSpPr>
              <a:spLocks noChangeArrowheads="1"/>
            </p:cNvSpPr>
            <p:nvPr/>
          </p:nvSpPr>
          <p:spPr bwMode="auto">
            <a:xfrm>
              <a:off x="4023" y="3325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81961" name="Rectangle 45"/>
            <p:cNvSpPr>
              <a:spLocks noChangeArrowheads="1"/>
            </p:cNvSpPr>
            <p:nvPr/>
          </p:nvSpPr>
          <p:spPr bwMode="auto">
            <a:xfrm>
              <a:off x="4023" y="3497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</p:grpSp>
      <p:sp>
        <p:nvSpPr>
          <p:cNvPr id="81946" name="Rectangle 46"/>
          <p:cNvSpPr>
            <a:spLocks noChangeArrowheads="1"/>
          </p:cNvSpPr>
          <p:nvPr/>
        </p:nvSpPr>
        <p:spPr bwMode="auto">
          <a:xfrm>
            <a:off x="4117975" y="5278438"/>
            <a:ext cx="1127125" cy="29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7" name="Rectangle 47"/>
          <p:cNvSpPr>
            <a:spLocks noChangeArrowheads="1"/>
          </p:cNvSpPr>
          <p:nvPr/>
        </p:nvSpPr>
        <p:spPr bwMode="auto">
          <a:xfrm>
            <a:off x="5259388" y="5284788"/>
            <a:ext cx="1127125" cy="29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8" name="Rectangle 48"/>
          <p:cNvSpPr>
            <a:spLocks noChangeArrowheads="1"/>
          </p:cNvSpPr>
          <p:nvPr/>
        </p:nvSpPr>
        <p:spPr bwMode="auto">
          <a:xfrm>
            <a:off x="5245100" y="5575300"/>
            <a:ext cx="1127125" cy="29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9" name="Rectangle 49"/>
          <p:cNvSpPr>
            <a:spLocks noChangeArrowheads="1"/>
          </p:cNvSpPr>
          <p:nvPr/>
        </p:nvSpPr>
        <p:spPr bwMode="auto">
          <a:xfrm>
            <a:off x="4024313" y="4403725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Rectangle 50"/>
          <p:cNvSpPr>
            <a:spLocks noChangeArrowheads="1"/>
          </p:cNvSpPr>
          <p:nvPr/>
        </p:nvSpPr>
        <p:spPr bwMode="auto">
          <a:xfrm>
            <a:off x="5164138" y="4697413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Rectangle 51"/>
          <p:cNvSpPr>
            <a:spLocks noChangeArrowheads="1"/>
          </p:cNvSpPr>
          <p:nvPr/>
        </p:nvSpPr>
        <p:spPr bwMode="auto">
          <a:xfrm>
            <a:off x="6303963" y="4997450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Rectangle 52"/>
          <p:cNvSpPr>
            <a:spLocks noChangeArrowheads="1"/>
          </p:cNvSpPr>
          <p:nvPr/>
        </p:nvSpPr>
        <p:spPr bwMode="auto">
          <a:xfrm>
            <a:off x="5154613" y="5570538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Rectangle 53"/>
          <p:cNvSpPr>
            <a:spLocks noChangeArrowheads="1"/>
          </p:cNvSpPr>
          <p:nvPr/>
        </p:nvSpPr>
        <p:spPr bwMode="auto">
          <a:xfrm>
            <a:off x="4019550" y="5283200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Text Box 54"/>
          <p:cNvSpPr txBox="1">
            <a:spLocks noChangeArrowheads="1"/>
          </p:cNvSpPr>
          <p:nvPr/>
        </p:nvSpPr>
        <p:spPr bwMode="auto">
          <a:xfrm>
            <a:off x="4241800" y="4408488"/>
            <a:ext cx="84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5" name="Text Box 55"/>
          <p:cNvSpPr txBox="1">
            <a:spLocks noChangeArrowheads="1"/>
          </p:cNvSpPr>
          <p:nvPr/>
        </p:nvSpPr>
        <p:spPr bwMode="auto">
          <a:xfrm>
            <a:off x="5408613" y="469423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6" name="Text Box 56"/>
          <p:cNvSpPr txBox="1">
            <a:spLocks noChangeArrowheads="1"/>
          </p:cNvSpPr>
          <p:nvPr/>
        </p:nvSpPr>
        <p:spPr bwMode="auto">
          <a:xfrm>
            <a:off x="6523038" y="5000625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7" name="Text Box 57"/>
          <p:cNvSpPr txBox="1">
            <a:spLocks noChangeArrowheads="1"/>
          </p:cNvSpPr>
          <p:nvPr/>
        </p:nvSpPr>
        <p:spPr bwMode="auto">
          <a:xfrm>
            <a:off x="6523038" y="527208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8" name="Text Box 58"/>
          <p:cNvSpPr txBox="1">
            <a:spLocks noChangeArrowheads="1"/>
          </p:cNvSpPr>
          <p:nvPr/>
        </p:nvSpPr>
        <p:spPr bwMode="auto">
          <a:xfrm>
            <a:off x="6561138" y="557053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Implementing Completes/Commits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Maintain sufficient state around to be able to roll-back when necessary</a:t>
            </a:r>
          </a:p>
          <a:p>
            <a:pPr lvl="1"/>
            <a:r>
              <a:rPr lang="en-US" dirty="0" smtClean="0"/>
              <a:t>Roll-back:</a:t>
            </a:r>
          </a:p>
          <a:p>
            <a:pPr lvl="2"/>
            <a:r>
              <a:rPr lang="en-US" dirty="0" smtClean="0"/>
              <a:t>Discard (aka Squash) all not committed</a:t>
            </a:r>
          </a:p>
          <a:p>
            <a:r>
              <a:rPr lang="en-US" dirty="0" smtClean="0"/>
              <a:t>One solution (conceptual): </a:t>
            </a:r>
            <a:r>
              <a:rPr lang="en-US" dirty="0" smtClean="0">
                <a:solidFill>
                  <a:srgbClr val="FF0000"/>
                </a:solidFill>
              </a:rPr>
              <a:t>History File</a:t>
            </a:r>
          </a:p>
          <a:p>
            <a:pPr lvl="1"/>
            <a:r>
              <a:rPr lang="en-US" dirty="0" smtClean="0"/>
              <a:t>Upon Complete instruction records previous value of target register</a:t>
            </a:r>
          </a:p>
          <a:p>
            <a:pPr lvl="1"/>
            <a:r>
              <a:rPr lang="en-US" dirty="0" smtClean="0"/>
              <a:t>Upon Discard, instruction restores target value</a:t>
            </a:r>
          </a:p>
          <a:p>
            <a:pPr lvl="1"/>
            <a:r>
              <a:rPr lang="en-US" dirty="0" smtClean="0"/>
              <a:t>Upon Commit, nothing to do</a:t>
            </a:r>
          </a:p>
          <a:p>
            <a:r>
              <a:rPr lang="en-US" dirty="0" smtClean="0"/>
              <a:t>Focus on scheduling mechanisms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Dissecting Instructions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 Movement</a:t>
            </a:r>
          </a:p>
          <a:p>
            <a:endParaRPr lang="en-US" smtClean="0"/>
          </a:p>
          <a:p>
            <a:r>
              <a:rPr lang="en-US" smtClean="0"/>
              <a:t>Data Manipulation</a:t>
            </a:r>
          </a:p>
          <a:p>
            <a:endParaRPr lang="en-US" smtClean="0"/>
          </a:p>
          <a:p>
            <a:r>
              <a:rPr lang="en-US" smtClean="0"/>
              <a:t>Control Flow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#2: Future 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states:</a:t>
            </a:r>
          </a:p>
          <a:p>
            <a:pPr lvl="1"/>
            <a:r>
              <a:rPr lang="en-US" dirty="0" smtClean="0"/>
              <a:t>Architectural</a:t>
            </a:r>
          </a:p>
          <a:p>
            <a:pPr lvl="2"/>
            <a:r>
              <a:rPr lang="en-US" dirty="0" smtClean="0"/>
              <a:t>Updated only on commit</a:t>
            </a:r>
          </a:p>
          <a:p>
            <a:pPr lvl="1"/>
            <a:r>
              <a:rPr lang="en-US" dirty="0" smtClean="0"/>
              <a:t>Speculative</a:t>
            </a:r>
          </a:p>
          <a:p>
            <a:pPr lvl="2"/>
            <a:r>
              <a:rPr lang="en-US" dirty="0" smtClean="0"/>
              <a:t>Updated on complete</a:t>
            </a:r>
          </a:p>
          <a:p>
            <a:r>
              <a:rPr lang="en-US" dirty="0" smtClean="0"/>
              <a:t>Normally use Speculative</a:t>
            </a:r>
          </a:p>
          <a:p>
            <a:r>
              <a:rPr lang="en-US" dirty="0" smtClean="0"/>
              <a:t>On exception: </a:t>
            </a:r>
          </a:p>
          <a:p>
            <a:pPr lvl="1"/>
            <a:r>
              <a:rPr lang="en-US" dirty="0" smtClean="0"/>
              <a:t>Flush Speculative</a:t>
            </a:r>
          </a:p>
          <a:p>
            <a:pPr lvl="1"/>
            <a:r>
              <a:rPr lang="en-US" dirty="0" smtClean="0"/>
              <a:t>Use Architectural</a:t>
            </a:r>
          </a:p>
          <a:p>
            <a:r>
              <a:rPr lang="en-US" dirty="0" smtClean="0"/>
              <a:t>Implementing precise interrupts in pipelined processors</a:t>
            </a:r>
          </a:p>
          <a:p>
            <a:r>
              <a:rPr lang="en-US" dirty="0" smtClean="0"/>
              <a:t>J. E. Smith and A. </a:t>
            </a:r>
            <a:r>
              <a:rPr lang="en-US" dirty="0" err="1" smtClean="0"/>
              <a:t>Pleszkun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2"/>
              </a:rPr>
              <a:t>http://www.eecg.toronto.edu/~moshovos/ACA07/readings/smith-interrupts.pdf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/>
              <a:t>Out-of-Order Execution Overview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2740025" y="1447800"/>
            <a:ext cx="52546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4"/>
          <p:cNvSpPr>
            <a:spLocks noChangeShapeType="1"/>
          </p:cNvSpPr>
          <p:nvPr/>
        </p:nvSpPr>
        <p:spPr bwMode="auto">
          <a:xfrm>
            <a:off x="2844800" y="1600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5"/>
          <p:cNvSpPr>
            <a:spLocks noChangeShapeType="1"/>
          </p:cNvSpPr>
          <p:nvPr/>
        </p:nvSpPr>
        <p:spPr bwMode="auto">
          <a:xfrm>
            <a:off x="2844800" y="1752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6"/>
          <p:cNvSpPr>
            <a:spLocks noChangeShapeType="1"/>
          </p:cNvSpPr>
          <p:nvPr/>
        </p:nvSpPr>
        <p:spPr bwMode="auto">
          <a:xfrm>
            <a:off x="2844800" y="1905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7"/>
          <p:cNvSpPr>
            <a:spLocks noChangeShapeType="1"/>
          </p:cNvSpPr>
          <p:nvPr/>
        </p:nvSpPr>
        <p:spPr bwMode="auto">
          <a:xfrm>
            <a:off x="2844800" y="2057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8"/>
          <p:cNvSpPr>
            <a:spLocks noChangeShapeType="1"/>
          </p:cNvSpPr>
          <p:nvPr/>
        </p:nvSpPr>
        <p:spPr bwMode="auto">
          <a:xfrm>
            <a:off x="2844800" y="2209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9"/>
          <p:cNvSpPr>
            <a:spLocks noChangeShapeType="1"/>
          </p:cNvSpPr>
          <p:nvPr/>
        </p:nvSpPr>
        <p:spPr bwMode="auto">
          <a:xfrm>
            <a:off x="2844800" y="2743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2844800" y="2895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2844800" y="3048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2844800" y="3200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2844800" y="3352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 flipH="1">
            <a:off x="3001963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2478088" y="3962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16"/>
          <p:cNvSpPr>
            <a:spLocks noChangeShapeType="1"/>
          </p:cNvSpPr>
          <p:nvPr/>
        </p:nvSpPr>
        <p:spPr bwMode="auto">
          <a:xfrm>
            <a:off x="2266950" y="4343400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7"/>
          <p:cNvSpPr>
            <a:spLocks noChangeShapeType="1"/>
          </p:cNvSpPr>
          <p:nvPr/>
        </p:nvSpPr>
        <p:spPr bwMode="auto">
          <a:xfrm>
            <a:off x="2687638" y="4343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18"/>
          <p:cNvSpPr>
            <a:spLocks noChangeShapeType="1"/>
          </p:cNvSpPr>
          <p:nvPr/>
        </p:nvSpPr>
        <p:spPr bwMode="auto">
          <a:xfrm>
            <a:off x="3211513" y="3962400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19"/>
          <p:cNvSpPr>
            <a:spLocks noChangeShapeType="1"/>
          </p:cNvSpPr>
          <p:nvPr/>
        </p:nvSpPr>
        <p:spPr bwMode="auto">
          <a:xfrm>
            <a:off x="3106738" y="4343400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0"/>
          <p:cNvSpPr>
            <a:spLocks noChangeShapeType="1"/>
          </p:cNvSpPr>
          <p:nvPr/>
        </p:nvSpPr>
        <p:spPr bwMode="auto">
          <a:xfrm>
            <a:off x="3527425" y="4343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1"/>
          <p:cNvSpPr>
            <a:spLocks noChangeShapeType="1"/>
          </p:cNvSpPr>
          <p:nvPr/>
        </p:nvSpPr>
        <p:spPr bwMode="auto">
          <a:xfrm>
            <a:off x="3946525" y="4343400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Line 22"/>
          <p:cNvSpPr>
            <a:spLocks noChangeShapeType="1"/>
          </p:cNvSpPr>
          <p:nvPr/>
        </p:nvSpPr>
        <p:spPr bwMode="auto">
          <a:xfrm>
            <a:off x="3317875" y="4724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Line 23"/>
          <p:cNvSpPr>
            <a:spLocks noChangeShapeType="1"/>
          </p:cNvSpPr>
          <p:nvPr/>
        </p:nvSpPr>
        <p:spPr bwMode="auto">
          <a:xfrm flipH="1">
            <a:off x="2424113" y="3962400"/>
            <a:ext cx="158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Line 24"/>
          <p:cNvSpPr>
            <a:spLocks noChangeShapeType="1"/>
          </p:cNvSpPr>
          <p:nvPr/>
        </p:nvSpPr>
        <p:spPr bwMode="auto">
          <a:xfrm>
            <a:off x="2687638" y="3962400"/>
            <a:ext cx="1571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Line 25"/>
          <p:cNvSpPr>
            <a:spLocks noChangeShapeType="1"/>
          </p:cNvSpPr>
          <p:nvPr/>
        </p:nvSpPr>
        <p:spPr bwMode="auto">
          <a:xfrm flipH="1">
            <a:off x="3265488" y="3962400"/>
            <a:ext cx="1047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26"/>
          <p:cNvSpPr>
            <a:spLocks noChangeShapeType="1"/>
          </p:cNvSpPr>
          <p:nvPr/>
        </p:nvSpPr>
        <p:spPr bwMode="auto">
          <a:xfrm>
            <a:off x="3422650" y="3962400"/>
            <a:ext cx="209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Line 27"/>
          <p:cNvSpPr>
            <a:spLocks noChangeShapeType="1"/>
          </p:cNvSpPr>
          <p:nvPr/>
        </p:nvSpPr>
        <p:spPr bwMode="auto">
          <a:xfrm>
            <a:off x="3475038" y="3962400"/>
            <a:ext cx="5778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Line 28"/>
          <p:cNvSpPr>
            <a:spLocks noChangeShapeType="1"/>
          </p:cNvSpPr>
          <p:nvPr/>
        </p:nvSpPr>
        <p:spPr bwMode="auto">
          <a:xfrm flipH="1">
            <a:off x="3475038" y="4343400"/>
            <a:ext cx="209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Line 29"/>
          <p:cNvSpPr>
            <a:spLocks noChangeShapeType="1"/>
          </p:cNvSpPr>
          <p:nvPr/>
        </p:nvSpPr>
        <p:spPr bwMode="auto">
          <a:xfrm>
            <a:off x="2897188" y="4343400"/>
            <a:ext cx="5254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Line 30"/>
          <p:cNvSpPr>
            <a:spLocks noChangeShapeType="1"/>
          </p:cNvSpPr>
          <p:nvPr/>
        </p:nvSpPr>
        <p:spPr bwMode="auto">
          <a:xfrm>
            <a:off x="3054350" y="3352800"/>
            <a:ext cx="3159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1"/>
          <p:cNvSpPr>
            <a:spLocks noChangeShapeType="1"/>
          </p:cNvSpPr>
          <p:nvPr/>
        </p:nvSpPr>
        <p:spPr bwMode="auto">
          <a:xfrm flipH="1">
            <a:off x="2590800" y="2819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Line 32"/>
          <p:cNvSpPr>
            <a:spLocks noChangeShapeType="1"/>
          </p:cNvSpPr>
          <p:nvPr/>
        </p:nvSpPr>
        <p:spPr bwMode="auto">
          <a:xfrm>
            <a:off x="2057400" y="48768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33"/>
          <p:cNvSpPr>
            <a:spLocks noChangeShapeType="1"/>
          </p:cNvSpPr>
          <p:nvPr/>
        </p:nvSpPr>
        <p:spPr bwMode="auto">
          <a:xfrm flipV="1">
            <a:off x="2057400" y="4495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Line 34"/>
          <p:cNvSpPr>
            <a:spLocks noChangeShapeType="1"/>
          </p:cNvSpPr>
          <p:nvPr/>
        </p:nvSpPr>
        <p:spPr bwMode="auto">
          <a:xfrm flipV="1">
            <a:off x="4367213" y="4495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Line 35"/>
          <p:cNvSpPr>
            <a:spLocks noChangeShapeType="1"/>
          </p:cNvSpPr>
          <p:nvPr/>
        </p:nvSpPr>
        <p:spPr bwMode="auto">
          <a:xfrm>
            <a:off x="2897188" y="5334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Line 36"/>
          <p:cNvSpPr>
            <a:spLocks noChangeShapeType="1"/>
          </p:cNvSpPr>
          <p:nvPr/>
        </p:nvSpPr>
        <p:spPr bwMode="auto">
          <a:xfrm>
            <a:off x="2897188" y="5486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Line 37"/>
          <p:cNvSpPr>
            <a:spLocks noChangeShapeType="1"/>
          </p:cNvSpPr>
          <p:nvPr/>
        </p:nvSpPr>
        <p:spPr bwMode="auto">
          <a:xfrm>
            <a:off x="2897188" y="5638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Line 38"/>
          <p:cNvSpPr>
            <a:spLocks noChangeShapeType="1"/>
          </p:cNvSpPr>
          <p:nvPr/>
        </p:nvSpPr>
        <p:spPr bwMode="auto">
          <a:xfrm>
            <a:off x="2897188" y="5791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39"/>
          <p:cNvSpPr>
            <a:spLocks noChangeShapeType="1"/>
          </p:cNvSpPr>
          <p:nvPr/>
        </p:nvSpPr>
        <p:spPr bwMode="auto">
          <a:xfrm>
            <a:off x="2897188" y="5943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Line 40"/>
          <p:cNvSpPr>
            <a:spLocks noChangeShapeType="1"/>
          </p:cNvSpPr>
          <p:nvPr/>
        </p:nvSpPr>
        <p:spPr bwMode="auto">
          <a:xfrm flipH="1">
            <a:off x="3211513" y="4724400"/>
            <a:ext cx="2635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41"/>
          <p:cNvSpPr>
            <a:spLocks noChangeShapeType="1"/>
          </p:cNvSpPr>
          <p:nvPr/>
        </p:nvSpPr>
        <p:spPr bwMode="auto">
          <a:xfrm>
            <a:off x="2424113" y="4343400"/>
            <a:ext cx="4730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Line 42"/>
          <p:cNvSpPr>
            <a:spLocks noChangeShapeType="1"/>
          </p:cNvSpPr>
          <p:nvPr/>
        </p:nvSpPr>
        <p:spPr bwMode="auto">
          <a:xfrm flipH="1">
            <a:off x="3211513" y="4343400"/>
            <a:ext cx="8937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Text Box 43"/>
          <p:cNvSpPr txBox="1">
            <a:spLocks noChangeArrowheads="1"/>
          </p:cNvSpPr>
          <p:nvPr/>
        </p:nvSpPr>
        <p:spPr bwMode="auto">
          <a:xfrm>
            <a:off x="212725" y="102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Program Form</a:t>
            </a:r>
          </a:p>
        </p:txBody>
      </p:sp>
      <p:sp>
        <p:nvSpPr>
          <p:cNvPr id="84014" name="Text Box 44"/>
          <p:cNvSpPr txBox="1">
            <a:spLocks noChangeArrowheads="1"/>
          </p:cNvSpPr>
          <p:nvPr/>
        </p:nvSpPr>
        <p:spPr bwMode="auto">
          <a:xfrm>
            <a:off x="4583113" y="1027113"/>
            <a:ext cx="234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Processing Phase</a:t>
            </a:r>
          </a:p>
        </p:txBody>
      </p:sp>
      <p:sp>
        <p:nvSpPr>
          <p:cNvPr id="84015" name="Text Box 45"/>
          <p:cNvSpPr txBox="1">
            <a:spLocks noChangeArrowheads="1"/>
          </p:cNvSpPr>
          <p:nvPr/>
        </p:nvSpPr>
        <p:spPr bwMode="auto">
          <a:xfrm>
            <a:off x="304800" y="1676400"/>
            <a:ext cx="18129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Static program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dynamic inst.</a:t>
            </a:r>
          </a:p>
          <a:p>
            <a:r>
              <a:rPr lang="en-US" sz="2400">
                <a:latin typeface="Arial Narrow" pitchFamily="34" charset="0"/>
              </a:rPr>
              <a:t>Stream (trace)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execution </a:t>
            </a:r>
          </a:p>
          <a:p>
            <a:r>
              <a:rPr lang="en-US" sz="2400">
                <a:latin typeface="Arial Narrow" pitchFamily="34" charset="0"/>
              </a:rPr>
              <a:t>window</a:t>
            </a:r>
          </a:p>
          <a:p>
            <a:endParaRPr lang="en-US" sz="2400">
              <a:latin typeface="Arial Narrow" pitchFamily="34" charset="0"/>
            </a:endParaRPr>
          </a:p>
          <a:p>
            <a:endParaRPr lang="en-US" sz="2400">
              <a:latin typeface="Arial Narrow" pitchFamily="34" charset="0"/>
            </a:endParaRP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completed </a:t>
            </a:r>
          </a:p>
          <a:p>
            <a:r>
              <a:rPr lang="en-US" sz="2400">
                <a:latin typeface="Arial Narrow" pitchFamily="34" charset="0"/>
              </a:rPr>
              <a:t>instructions</a:t>
            </a:r>
          </a:p>
        </p:txBody>
      </p:sp>
      <p:sp>
        <p:nvSpPr>
          <p:cNvPr id="84016" name="Text Box 46"/>
          <p:cNvSpPr txBox="1">
            <a:spLocks noChangeArrowheads="1"/>
          </p:cNvSpPr>
          <p:nvPr/>
        </p:nvSpPr>
        <p:spPr bwMode="auto">
          <a:xfrm>
            <a:off x="4583113" y="2057400"/>
            <a:ext cx="2808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Dispatch/ dependences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inst. Issue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 execution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inst. Reorder &amp; </a:t>
            </a:r>
          </a:p>
          <a:p>
            <a:r>
              <a:rPr lang="en-US" sz="2400">
                <a:latin typeface="Arial Narrow" pitchFamily="34" charset="0"/>
              </a:rPr>
              <a:t>commit</a:t>
            </a:r>
          </a:p>
        </p:txBody>
      </p:sp>
      <p:sp>
        <p:nvSpPr>
          <p:cNvPr id="84017" name="Line 47"/>
          <p:cNvSpPr>
            <a:spLocks noChangeShapeType="1"/>
          </p:cNvSpPr>
          <p:nvPr/>
        </p:nvSpPr>
        <p:spPr bwMode="auto">
          <a:xfrm>
            <a:off x="7696200" y="30480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Text Box 48"/>
          <p:cNvSpPr txBox="1">
            <a:spLocks noChangeArrowheads="1"/>
          </p:cNvSpPr>
          <p:nvPr/>
        </p:nvSpPr>
        <p:spPr bwMode="auto">
          <a:xfrm rot="5400000">
            <a:off x="7221538" y="1768475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In-Progress</a:t>
            </a:r>
          </a:p>
        </p:txBody>
      </p:sp>
      <p:sp>
        <p:nvSpPr>
          <p:cNvPr id="84019" name="Line 49"/>
          <p:cNvSpPr>
            <a:spLocks noChangeShapeType="1"/>
          </p:cNvSpPr>
          <p:nvPr/>
        </p:nvSpPr>
        <p:spPr bwMode="auto">
          <a:xfrm>
            <a:off x="7696200" y="3886200"/>
            <a:ext cx="0" cy="1905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Text Box 50"/>
          <p:cNvSpPr txBox="1">
            <a:spLocks noChangeArrowheads="1"/>
          </p:cNvSpPr>
          <p:nvPr/>
        </p:nvSpPr>
        <p:spPr bwMode="auto">
          <a:xfrm rot="5400000">
            <a:off x="7340600" y="40132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Completed</a:t>
            </a:r>
          </a:p>
        </p:txBody>
      </p:sp>
      <p:sp>
        <p:nvSpPr>
          <p:cNvPr id="84021" name="Line 51"/>
          <p:cNvSpPr>
            <a:spLocks noChangeShapeType="1"/>
          </p:cNvSpPr>
          <p:nvPr/>
        </p:nvSpPr>
        <p:spPr bwMode="auto">
          <a:xfrm>
            <a:off x="7696200" y="5791200"/>
            <a:ext cx="0" cy="457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2" name="Text Box 52"/>
          <p:cNvSpPr txBox="1">
            <a:spLocks noChangeArrowheads="1"/>
          </p:cNvSpPr>
          <p:nvPr/>
        </p:nvSpPr>
        <p:spPr bwMode="auto">
          <a:xfrm rot="5400000">
            <a:off x="7341394" y="5688806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33"/>
                </a:solidFill>
                <a:latin typeface="Arial Unicode MS" pitchFamily="34" charset="-128"/>
              </a:rPr>
              <a:t>Committed</a:t>
            </a:r>
          </a:p>
        </p:txBody>
      </p:sp>
      <p:sp>
        <p:nvSpPr>
          <p:cNvPr id="84023" name="Line 53"/>
          <p:cNvSpPr>
            <a:spLocks noChangeShapeType="1"/>
          </p:cNvSpPr>
          <p:nvPr/>
        </p:nvSpPr>
        <p:spPr bwMode="auto">
          <a:xfrm>
            <a:off x="2819400" y="22098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4" name="Line 54"/>
          <p:cNvSpPr>
            <a:spLocks noChangeShapeType="1"/>
          </p:cNvSpPr>
          <p:nvPr/>
        </p:nvSpPr>
        <p:spPr bwMode="auto">
          <a:xfrm>
            <a:off x="2819400" y="33528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5" name="Line 55"/>
          <p:cNvSpPr>
            <a:spLocks noChangeShapeType="1"/>
          </p:cNvSpPr>
          <p:nvPr/>
        </p:nvSpPr>
        <p:spPr bwMode="auto">
          <a:xfrm>
            <a:off x="2895600" y="57912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6" name="Line 56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7" name="Line 57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8" name="Line 58"/>
          <p:cNvSpPr>
            <a:spLocks noChangeShapeType="1"/>
          </p:cNvSpPr>
          <p:nvPr/>
        </p:nvSpPr>
        <p:spPr bwMode="auto">
          <a:xfrm flipV="1">
            <a:off x="3276600" y="5791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9" name="Line 59"/>
          <p:cNvSpPr>
            <a:spLocks noChangeShapeType="1"/>
          </p:cNvSpPr>
          <p:nvPr/>
        </p:nvSpPr>
        <p:spPr bwMode="auto">
          <a:xfrm>
            <a:off x="2819400" y="17526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0" name="Line 60"/>
          <p:cNvSpPr>
            <a:spLocks noChangeShapeType="1"/>
          </p:cNvSpPr>
          <p:nvPr/>
        </p:nvSpPr>
        <p:spPr bwMode="auto">
          <a:xfrm>
            <a:off x="2286000" y="43434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1" name="Line 61"/>
          <p:cNvSpPr>
            <a:spLocks noChangeShapeType="1"/>
          </p:cNvSpPr>
          <p:nvPr/>
        </p:nvSpPr>
        <p:spPr bwMode="auto">
          <a:xfrm>
            <a:off x="2895600" y="54864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2" name="Line 62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3" name="Line 63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4" name="Line 64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5" name="Line 65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6" name="Line 66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7" name="Line 67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8" name="Line 68"/>
          <p:cNvSpPr>
            <a:spLocks noChangeShapeType="1"/>
          </p:cNvSpPr>
          <p:nvPr/>
        </p:nvSpPr>
        <p:spPr bwMode="auto">
          <a:xfrm flipV="1">
            <a:off x="3276600" y="5791200"/>
            <a:ext cx="441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9" name="Line 69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40" name="Line 70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41" name="Line 71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Out-of-Order Execution: Stages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Fetch:</a:t>
            </a:r>
            <a:r>
              <a:rPr lang="en-US" b="0" dirty="0" smtClean="0"/>
              <a:t> get instruction from memory</a:t>
            </a:r>
            <a:endParaRPr lang="en-US" dirty="0" smtClean="0"/>
          </a:p>
          <a:p>
            <a:r>
              <a:rPr lang="en-US" dirty="0" smtClean="0"/>
              <a:t>Decode/Dispatch:</a:t>
            </a:r>
            <a:r>
              <a:rPr lang="en-US" b="0" dirty="0" smtClean="0"/>
              <a:t> what is it? What are the dependences</a:t>
            </a:r>
            <a:endParaRPr lang="en-US" dirty="0" smtClean="0"/>
          </a:p>
          <a:p>
            <a:r>
              <a:rPr lang="en-US" dirty="0" smtClean="0"/>
              <a:t>Issue: </a:t>
            </a:r>
            <a:r>
              <a:rPr lang="en-US" b="0" dirty="0" smtClean="0"/>
              <a:t>go – all dependences satisfied</a:t>
            </a:r>
            <a:endParaRPr lang="en-US" dirty="0" smtClean="0"/>
          </a:p>
          <a:p>
            <a:r>
              <a:rPr lang="en-US" dirty="0" smtClean="0"/>
              <a:t>Execute: </a:t>
            </a:r>
            <a:r>
              <a:rPr lang="en-US" b="0" dirty="0" smtClean="0"/>
              <a:t>perform operation</a:t>
            </a:r>
            <a:endParaRPr lang="en-US" dirty="0" smtClean="0"/>
          </a:p>
          <a:p>
            <a:r>
              <a:rPr lang="en-US" dirty="0" smtClean="0"/>
              <a:t>Complete: </a:t>
            </a:r>
            <a:r>
              <a:rPr lang="en-US" b="0" dirty="0" smtClean="0"/>
              <a:t>result available to other </a:t>
            </a:r>
            <a:r>
              <a:rPr lang="en-US" b="0" dirty="0" err="1" smtClean="0"/>
              <a:t>insts</a:t>
            </a:r>
            <a:r>
              <a:rPr lang="en-US" b="0" dirty="0" smtClean="0"/>
              <a:t>.</a:t>
            </a:r>
            <a:endParaRPr lang="en-US" dirty="0" smtClean="0"/>
          </a:p>
          <a:p>
            <a:r>
              <a:rPr lang="en-US" dirty="0" smtClean="0"/>
              <a:t>Commit: </a:t>
            </a:r>
            <a:r>
              <a:rPr lang="en-US" b="0" dirty="0" smtClean="0"/>
              <a:t>result available to outsiders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OOO Scheduling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Instruction @ Decode: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 I have dependences yet to be satisfied?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Yes, stall until they 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No, clear to issue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Do I Wakeup?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Producer Completes and notifies me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If All dependences satisfied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 can proceed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Dependence: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(later instruction, earlier instruction) &amp; type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We’ll first consider RAW and then move on to WAW and WAR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Stalling @ Decode for RAW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Are there unsatisfied dependences?</a:t>
            </a:r>
          </a:p>
          <a:p>
            <a:pPr lvl="1"/>
            <a:r>
              <a:rPr lang="en-US" smtClean="0"/>
              <a:t>RAW: have to wait for register value</a:t>
            </a:r>
          </a:p>
          <a:p>
            <a:pPr lvl="1"/>
            <a:r>
              <a:rPr lang="en-US" smtClean="0"/>
              <a:t>We don’t really care who is producing the value</a:t>
            </a:r>
          </a:p>
          <a:p>
            <a:pPr lvl="1"/>
            <a:r>
              <a:rPr lang="en-US" smtClean="0"/>
              <a:t>Only whether it is available</a:t>
            </a:r>
          </a:p>
          <a:p>
            <a:r>
              <a:rPr lang="en-US" smtClean="0"/>
              <a:t>Can use the Register Availability Vector as in pipelining/superscalar</a:t>
            </a:r>
          </a:p>
          <a:p>
            <a:pPr lvl="1"/>
            <a:r>
              <a:rPr lang="en-US" smtClean="0"/>
              <a:t>Also known as scoreboard </a:t>
            </a:r>
          </a:p>
          <a:p>
            <a:r>
              <a:rPr lang="en-US" smtClean="0"/>
              <a:t>At Decode</a:t>
            </a:r>
          </a:p>
          <a:p>
            <a:pPr lvl="1"/>
            <a:r>
              <a:rPr lang="en-US" smtClean="0"/>
              <a:t>Reset bit corresponding to your target</a:t>
            </a:r>
          </a:p>
          <a:p>
            <a:pPr lvl="1"/>
            <a:r>
              <a:rPr lang="en-US" smtClean="0"/>
              <a:t>At writeback set</a:t>
            </a:r>
          </a:p>
          <a:p>
            <a:pPr lvl="1"/>
            <a:r>
              <a:rPr lang="en-US" smtClean="0"/>
              <a:t>Check all bits for source regs: if any is 0 stall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Issuing Instructions: Scheduling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Determine when an instruction can issue</a:t>
            </a:r>
          </a:p>
          <a:p>
            <a:pPr lvl="1"/>
            <a:r>
              <a:rPr lang="en-US" sz="2000" smtClean="0"/>
              <a:t>Ignore resources for the time being</a:t>
            </a:r>
          </a:p>
          <a:p>
            <a:r>
              <a:rPr lang="en-US" sz="2000" smtClean="0"/>
              <a:t>Stalled because of RAW w/ preceding instruction</a:t>
            </a:r>
          </a:p>
          <a:p>
            <a:r>
              <a:rPr lang="en-US" sz="2000" smtClean="0"/>
              <a:t>Concept: </a:t>
            </a:r>
          </a:p>
          <a:p>
            <a:pPr lvl="1"/>
            <a:r>
              <a:rPr lang="en-US" sz="2000" smtClean="0"/>
              <a:t>Producer (write) notifies consumers (read)</a:t>
            </a:r>
          </a:p>
          <a:p>
            <a:r>
              <a:rPr lang="en-US" sz="2000" smtClean="0"/>
              <a:t>Requirements:</a:t>
            </a:r>
          </a:p>
          <a:p>
            <a:pPr lvl="1"/>
            <a:r>
              <a:rPr lang="en-US" sz="2000" smtClean="0"/>
              <a:t>Consumers need to be able to identify producer</a:t>
            </a:r>
          </a:p>
          <a:p>
            <a:pPr lvl="1"/>
            <a:r>
              <a:rPr lang="en-US" sz="2000" smtClean="0"/>
              <a:t>The </a:t>
            </a:r>
            <a:r>
              <a:rPr lang="en-US" sz="2000" smtClean="0">
                <a:solidFill>
                  <a:srgbClr val="800000"/>
                </a:solidFill>
              </a:rPr>
              <a:t>register name</a:t>
            </a:r>
            <a:r>
              <a:rPr lang="en-US" sz="2000" smtClean="0"/>
              <a:t> is one possible link</a:t>
            </a:r>
          </a:p>
          <a:p>
            <a:r>
              <a:rPr lang="en-US" sz="2000" smtClean="0"/>
              <a:t>Mechanism</a:t>
            </a:r>
          </a:p>
          <a:p>
            <a:pPr lvl="1"/>
            <a:r>
              <a:rPr lang="en-US" sz="2000" smtClean="0"/>
              <a:t>Consumer placed in a </a:t>
            </a:r>
            <a:r>
              <a:rPr lang="en-US" sz="2000" smtClean="0">
                <a:solidFill>
                  <a:srgbClr val="800000"/>
                </a:solidFill>
              </a:rPr>
              <a:t>reservation station</a:t>
            </a:r>
            <a:r>
              <a:rPr lang="en-US" sz="2000" smtClean="0"/>
              <a:t> </a:t>
            </a:r>
          </a:p>
          <a:p>
            <a:pPr lvl="1"/>
            <a:r>
              <a:rPr lang="en-US" sz="2000" smtClean="0"/>
              <a:t>Producers on complete broadcasts identity</a:t>
            </a:r>
          </a:p>
          <a:p>
            <a:pPr lvl="1"/>
            <a:r>
              <a:rPr lang="en-US" sz="2000" smtClean="0"/>
              <a:t>Waiting instructions observe</a:t>
            </a:r>
          </a:p>
          <a:p>
            <a:pPr lvl="1"/>
            <a:r>
              <a:rPr lang="en-US" sz="2000" smtClean="0"/>
              <a:t>Update Operand Availability </a:t>
            </a:r>
          </a:p>
          <a:p>
            <a:pPr lvl="1"/>
            <a:r>
              <a:rPr lang="en-US" sz="2000" smtClean="0"/>
              <a:t>Issue if all operands now available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Reservation Station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 pertaining to an instruction</a:t>
            </a:r>
          </a:p>
          <a:p>
            <a:pPr lvl="1"/>
            <a:r>
              <a:rPr lang="en-US" smtClean="0"/>
              <a:t>What registers it reads</a:t>
            </a:r>
          </a:p>
          <a:p>
            <a:pPr lvl="1"/>
            <a:r>
              <a:rPr lang="en-US" smtClean="0"/>
              <a:t>Whether they are available</a:t>
            </a:r>
          </a:p>
          <a:p>
            <a:pPr lvl="1"/>
            <a:r>
              <a:rPr lang="en-US" smtClean="0"/>
              <a:t>What is the destination register</a:t>
            </a:r>
          </a:p>
          <a:p>
            <a:pPr lvl="1"/>
            <a:r>
              <a:rPr lang="en-US" smtClean="0"/>
              <a:t>What state is the instruction in</a:t>
            </a:r>
          </a:p>
          <a:p>
            <a:pPr lvl="2"/>
            <a:r>
              <a:rPr lang="en-US" smtClean="0"/>
              <a:t>Waiting</a:t>
            </a:r>
          </a:p>
          <a:p>
            <a:pPr lvl="2"/>
            <a:r>
              <a:rPr lang="en-US" smtClean="0"/>
              <a:t>Executing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Out-Of-Order Exec. Example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loop:		add	r4,	r4,	4</a:t>
            </a:r>
            <a:endParaRPr lang="el-GR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b="1" dirty="0">
                <a:latin typeface="AvantGarde" pitchFamily="34" charset="0"/>
              </a:rPr>
              <a:t>			</a:t>
            </a:r>
            <a:r>
              <a:rPr lang="en-US" b="1" dirty="0">
                <a:latin typeface="AvantGarde" pitchFamily="34" charset="0"/>
              </a:rPr>
              <a:t>ld 	r2, 	10(r4)		</a:t>
            </a:r>
            <a:r>
              <a:rPr lang="en-US" b="1" dirty="0">
                <a:solidFill>
                  <a:srgbClr val="FF0000"/>
                </a:solidFill>
                <a:latin typeface="AvantGarde" pitchFamily="34" charset="0"/>
              </a:rPr>
              <a:t>4 cycles lat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</a:t>
            </a:r>
            <a:r>
              <a:rPr lang="en-US" b="1" dirty="0" err="1">
                <a:latin typeface="AvantGarde" pitchFamily="34" charset="0"/>
              </a:rPr>
              <a:t>bne</a:t>
            </a:r>
            <a:r>
              <a:rPr lang="en-US" b="1" dirty="0">
                <a:latin typeface="AvantGarde" pitchFamily="34" charset="0"/>
              </a:rPr>
              <a:t>	r1,	r0,	loop</a:t>
            </a:r>
          </a:p>
        </p:txBody>
      </p:sp>
      <p:grpSp>
        <p:nvGrpSpPr>
          <p:cNvPr id="91142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118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1145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1146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1147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1148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1149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1150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1151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1152" name="Text Box 18"/>
          <p:cNvSpPr txBox="1">
            <a:spLocks noChangeArrowheads="1"/>
          </p:cNvSpPr>
          <p:nvPr/>
        </p:nvSpPr>
        <p:spPr bwMode="auto">
          <a:xfrm>
            <a:off x="1025525" y="45847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Cycle 0</a:t>
            </a:r>
          </a:p>
        </p:txBody>
      </p:sp>
      <p:grpSp>
        <p:nvGrpSpPr>
          <p:cNvPr id="91153" name="Group 19"/>
          <p:cNvGrpSpPr>
            <a:grpSpLocks/>
          </p:cNvGrpSpPr>
          <p:nvPr/>
        </p:nvGrpSpPr>
        <p:grpSpPr bwMode="auto">
          <a:xfrm>
            <a:off x="3962400" y="3554413"/>
            <a:ext cx="4572000" cy="457200"/>
            <a:chOff x="2496" y="2239"/>
            <a:chExt cx="2880" cy="288"/>
          </a:xfrm>
        </p:grpSpPr>
        <p:sp>
          <p:nvSpPr>
            <p:cNvPr id="91179" name="Rectangle 20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0" name="Rectangle 21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1" name="Rectangle 22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2" name="Rectangle 23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3" name="Rectangle 24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sp>
        <p:nvSpPr>
          <p:cNvPr id="91154" name="Rectangle 25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grpSp>
        <p:nvGrpSpPr>
          <p:cNvPr id="91155" name="Group 26"/>
          <p:cNvGrpSpPr>
            <a:grpSpLocks/>
          </p:cNvGrpSpPr>
          <p:nvPr/>
        </p:nvGrpSpPr>
        <p:grpSpPr bwMode="auto">
          <a:xfrm>
            <a:off x="3962400" y="4011613"/>
            <a:ext cx="4572000" cy="457200"/>
            <a:chOff x="2496" y="2239"/>
            <a:chExt cx="2880" cy="288"/>
          </a:xfrm>
        </p:grpSpPr>
        <p:sp>
          <p:nvSpPr>
            <p:cNvPr id="91174" name="Rectangle 27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5" name="Rectangle 28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6" name="Rectangle 29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7" name="Rectangle 30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8" name="Rectangle 31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6" name="Group 32"/>
          <p:cNvGrpSpPr>
            <a:grpSpLocks/>
          </p:cNvGrpSpPr>
          <p:nvPr/>
        </p:nvGrpSpPr>
        <p:grpSpPr bwMode="auto">
          <a:xfrm>
            <a:off x="3962400" y="4468813"/>
            <a:ext cx="4572000" cy="457200"/>
            <a:chOff x="2496" y="2239"/>
            <a:chExt cx="2880" cy="288"/>
          </a:xfrm>
        </p:grpSpPr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7" name="Group 38"/>
          <p:cNvGrpSpPr>
            <a:grpSpLocks/>
          </p:cNvGrpSpPr>
          <p:nvPr/>
        </p:nvGrpSpPr>
        <p:grpSpPr bwMode="auto">
          <a:xfrm>
            <a:off x="3962400" y="4926013"/>
            <a:ext cx="4572000" cy="457200"/>
            <a:chOff x="2496" y="2239"/>
            <a:chExt cx="2880" cy="288"/>
          </a:xfrm>
        </p:grpSpPr>
        <p:sp>
          <p:nvSpPr>
            <p:cNvPr id="91164" name="Rectangle 39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5" name="Rectangle 40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6" name="Rectangle 41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7" name="Rectangle 42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8" name="Rectangle 43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8" name="Group 44"/>
          <p:cNvGrpSpPr>
            <a:grpSpLocks/>
          </p:cNvGrpSpPr>
          <p:nvPr/>
        </p:nvGrpSpPr>
        <p:grpSpPr bwMode="auto">
          <a:xfrm>
            <a:off x="3962400" y="5383213"/>
            <a:ext cx="4572000" cy="457200"/>
            <a:chOff x="2496" y="2239"/>
            <a:chExt cx="2880" cy="288"/>
          </a:xfrm>
        </p:grpSpPr>
        <p:sp>
          <p:nvSpPr>
            <p:cNvPr id="91159" name="Rectangle 45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0" name="Rectangle 46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1" name="Rectangle 47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2" name="Rectangle 48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3" name="Rectangle 49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Out-Of-Order Exec. Example: Cycle 0</a:t>
            </a:r>
          </a:p>
        </p:txBody>
      </p:sp>
      <p:grpSp>
        <p:nvGrpSpPr>
          <p:cNvPr id="92165" name="Group 3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2205" name="Rectangle 4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6" name="Rectangle 5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7" name="Rectangle 6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8" name="Rectangle 7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</p:grp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2169" name="Text Box 11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1019175" y="4576763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Cycle 0</a:t>
            </a:r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r4/0</a:t>
            </a:r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loop:		add	r4,	r4,	4</a:t>
            </a:r>
            <a:endParaRPr lang="el-GR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b="1" dirty="0">
                <a:latin typeface="AvantGarde" pitchFamily="34" charset="0"/>
              </a:rPr>
              <a:t>			</a:t>
            </a:r>
            <a:r>
              <a:rPr lang="en-US" b="1" dirty="0">
                <a:latin typeface="AvantGarde" pitchFamily="34" charset="0"/>
              </a:rPr>
              <a:t>ld 	r2, 	10(r4)		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</a:t>
            </a:r>
            <a:r>
              <a:rPr lang="en-US" b="1" dirty="0" err="1">
                <a:latin typeface="AvantGarde" pitchFamily="34" charset="0"/>
              </a:rPr>
              <a:t>bne</a:t>
            </a:r>
            <a:r>
              <a:rPr lang="en-US" b="1" dirty="0">
                <a:latin typeface="AvantGarde" pitchFamily="34" charset="0"/>
              </a:rPr>
              <a:t>	r1,	r0,	loop</a:t>
            </a:r>
          </a:p>
        </p:txBody>
      </p:sp>
      <p:sp>
        <p:nvSpPr>
          <p:cNvPr id="92203" name="Text Box 45"/>
          <p:cNvSpPr txBox="1">
            <a:spLocks noChangeArrowheads="1"/>
          </p:cNvSpPr>
          <p:nvPr/>
        </p:nvSpPr>
        <p:spPr bwMode="auto">
          <a:xfrm>
            <a:off x="7250113" y="2090738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Ready to be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 executed</a:t>
            </a:r>
          </a:p>
        </p:txBody>
      </p:sp>
      <p:sp>
        <p:nvSpPr>
          <p:cNvPr id="92204" name="Freeform 46"/>
          <p:cNvSpPr>
            <a:spLocks/>
          </p:cNvSpPr>
          <p:nvPr/>
        </p:nvSpPr>
        <p:spPr bwMode="auto">
          <a:xfrm>
            <a:off x="7443788" y="2735263"/>
            <a:ext cx="474662" cy="977900"/>
          </a:xfrm>
          <a:custGeom>
            <a:avLst/>
            <a:gdLst>
              <a:gd name="T0" fmla="*/ 753525022 w 299"/>
              <a:gd name="T1" fmla="*/ 0 h 768"/>
              <a:gd name="T2" fmla="*/ 37801507 w 299"/>
              <a:gd name="T3" fmla="*/ 410192153 h 768"/>
              <a:gd name="T4" fmla="*/ 521670986 w 299"/>
              <a:gd name="T5" fmla="*/ 1245167123 h 768"/>
              <a:gd name="T6" fmla="*/ 0 60000 65536"/>
              <a:gd name="T7" fmla="*/ 0 60000 65536"/>
              <a:gd name="T8" fmla="*/ 0 60000 65536"/>
              <a:gd name="T9" fmla="*/ 0 w 299"/>
              <a:gd name="T10" fmla="*/ 0 h 768"/>
              <a:gd name="T11" fmla="*/ 299 w 299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" h="768">
                <a:moveTo>
                  <a:pt x="299" y="0"/>
                </a:moveTo>
                <a:cubicBezTo>
                  <a:pt x="164" y="62"/>
                  <a:pt x="30" y="125"/>
                  <a:pt x="15" y="253"/>
                </a:cubicBezTo>
                <a:cubicBezTo>
                  <a:pt x="0" y="381"/>
                  <a:pt x="103" y="574"/>
                  <a:pt x="207" y="7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318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1</a:t>
            </a:r>
          </a:p>
        </p:txBody>
      </p:sp>
      <p:sp>
        <p:nvSpPr>
          <p:cNvPr id="9318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3190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323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323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323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323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3193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3194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3195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3196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3197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3198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3199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3200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3201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3202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3203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3204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3205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3206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3207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3208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3209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3210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3211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2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3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8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9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0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1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2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3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4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5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6" name="Text Box 44"/>
          <p:cNvSpPr txBox="1">
            <a:spLocks noChangeArrowheads="1"/>
          </p:cNvSpPr>
          <p:nvPr/>
        </p:nvSpPr>
        <p:spPr bwMode="auto">
          <a:xfrm>
            <a:off x="1333500" y="43703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R4 gets produced now</a:t>
            </a:r>
          </a:p>
        </p:txBody>
      </p:sp>
      <p:sp>
        <p:nvSpPr>
          <p:cNvPr id="93227" name="Freeform 45"/>
          <p:cNvSpPr>
            <a:spLocks/>
          </p:cNvSpPr>
          <p:nvPr/>
        </p:nvSpPr>
        <p:spPr bwMode="auto">
          <a:xfrm>
            <a:off x="2944813" y="4184650"/>
            <a:ext cx="1120775" cy="187325"/>
          </a:xfrm>
          <a:custGeom>
            <a:avLst/>
            <a:gdLst>
              <a:gd name="T0" fmla="*/ 0 w 580"/>
              <a:gd name="T1" fmla="*/ 131919741 h 266"/>
              <a:gd name="T2" fmla="*/ 649724830 w 580"/>
              <a:gd name="T3" fmla="*/ 41162900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228" name="Text Box 46"/>
          <p:cNvSpPr txBox="1">
            <a:spLocks noChangeArrowheads="1"/>
          </p:cNvSpPr>
          <p:nvPr/>
        </p:nvSpPr>
        <p:spPr bwMode="auto">
          <a:xfrm>
            <a:off x="6088063" y="2528888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those waiting for R4</a:t>
            </a:r>
          </a:p>
        </p:txBody>
      </p:sp>
      <p:sp>
        <p:nvSpPr>
          <p:cNvPr id="93229" name="Freeform 47"/>
          <p:cNvSpPr>
            <a:spLocks/>
          </p:cNvSpPr>
          <p:nvPr/>
        </p:nvSpPr>
        <p:spPr bwMode="auto">
          <a:xfrm flipV="1">
            <a:off x="7939088" y="2933700"/>
            <a:ext cx="241300" cy="733425"/>
          </a:xfrm>
          <a:custGeom>
            <a:avLst/>
            <a:gdLst>
              <a:gd name="T0" fmla="*/ 0 w 580"/>
              <a:gd name="T1" fmla="*/ 2022226192 h 266"/>
              <a:gd name="T2" fmla="*/ 30116737 w 580"/>
              <a:gd name="T3" fmla="*/ 630996291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 Instruction in a Processor’s Lifetime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19200"/>
            <a:ext cx="8845550" cy="4729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421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2</a:t>
            </a:r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4214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425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425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425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425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4216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4217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4218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4219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5" name="Text Box 39"/>
          <p:cNvSpPr txBox="1">
            <a:spLocks noChangeArrowheads="1"/>
          </p:cNvSpPr>
          <p:nvPr/>
        </p:nvSpPr>
        <p:spPr bwMode="auto">
          <a:xfrm>
            <a:off x="2325688" y="42037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4246" name="Text Box 40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4247" name="Freeform 4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4253" name="Freeform 47"/>
          <p:cNvSpPr>
            <a:spLocks/>
          </p:cNvSpPr>
          <p:nvPr/>
        </p:nvSpPr>
        <p:spPr bwMode="auto">
          <a:xfrm flipV="1">
            <a:off x="2944813" y="457993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3</a:t>
            </a:r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5238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528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5239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5244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5245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5246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5247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5249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5250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51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5252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5253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5254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5255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5256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57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5258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5259" name="Rectangle 2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0" name="Rectangle 3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1" name="Rectangle 3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2" name="Rectangle 3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3" name="Rectangle 3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4" name="Text Box 34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5265" name="Text Box 35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5266" name="Freeform 36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7" name="Rectangle 37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5268" name="Rectangle 38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5269" name="Rectangle 39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5270" name="Rectangle 40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5271" name="Rectangle 41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5272" name="Rectangle 42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5273" name="Rectangle 43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5274" name="Rectangle 44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75" name="Rectangle 45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5276" name="Rectangle 46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5277" name="Freeform 47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8" name="Freeform 48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9" name="Text Box 49"/>
          <p:cNvSpPr txBox="1">
            <a:spLocks noChangeArrowheads="1"/>
          </p:cNvSpPr>
          <p:nvPr/>
        </p:nvSpPr>
        <p:spPr bwMode="auto">
          <a:xfrm>
            <a:off x="1955800" y="473868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 dependences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4</a:t>
            </a: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6262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6306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6307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6308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6309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6266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6267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6283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6284" name="Text Box 30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6285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6296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97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98" name="Text Box 44"/>
          <p:cNvSpPr txBox="1">
            <a:spLocks noChangeArrowheads="1"/>
          </p:cNvSpPr>
          <p:nvPr/>
        </p:nvSpPr>
        <p:spPr bwMode="auto">
          <a:xfrm>
            <a:off x="1049338" y="4732338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r1 produced now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6304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305" name="Text Box 51"/>
          <p:cNvSpPr txBox="1">
            <a:spLocks noChangeArrowheads="1"/>
          </p:cNvSpPr>
          <p:nvPr/>
        </p:nvSpPr>
        <p:spPr bwMode="auto">
          <a:xfrm>
            <a:off x="1296988" y="578485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r1 will be available next cycle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5</a:t>
            </a:r>
          </a:p>
        </p:txBody>
      </p:sp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7286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733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733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733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733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7289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7291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7292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7293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7294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7295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7296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7297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7298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299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7300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7301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7302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7303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7304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305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7306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7307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7308" name="Text Box 30"/>
          <p:cNvSpPr txBox="1">
            <a:spLocks noChangeArrowheads="1"/>
          </p:cNvSpPr>
          <p:nvPr/>
        </p:nvSpPr>
        <p:spPr bwMode="auto">
          <a:xfrm>
            <a:off x="6102350" y="2466975"/>
            <a:ext cx="286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7309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10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7311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7312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7313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7314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7315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7316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7317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318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7319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7320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1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2" name="Text Box 44"/>
          <p:cNvSpPr txBox="1">
            <a:spLocks noChangeArrowheads="1"/>
          </p:cNvSpPr>
          <p:nvPr/>
        </p:nvSpPr>
        <p:spPr bwMode="auto">
          <a:xfrm>
            <a:off x="1955800" y="47386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7323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7324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7325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7326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7327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7328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9" name="Text Box 51"/>
          <p:cNvSpPr txBox="1">
            <a:spLocks noChangeArrowheads="1"/>
          </p:cNvSpPr>
          <p:nvPr/>
        </p:nvSpPr>
        <p:spPr bwMode="auto">
          <a:xfrm>
            <a:off x="1733550" y="55848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6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835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835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835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835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8311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8312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8313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8314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8315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8331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8332" name="Text Box 30"/>
          <p:cNvSpPr txBox="1">
            <a:spLocks noChangeArrowheads="1"/>
          </p:cNvSpPr>
          <p:nvPr/>
        </p:nvSpPr>
        <p:spPr bwMode="auto">
          <a:xfrm>
            <a:off x="6088063" y="2528888"/>
            <a:ext cx="286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8333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</a:t>
            </a:r>
            <a:r>
              <a:rPr lang="en-US" b="1">
                <a:latin typeface="AvantGarde" pitchFamily="34" charset="0"/>
              </a:rPr>
              <a:t>1</a:t>
            </a:r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8344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45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46" name="Text Box 44"/>
          <p:cNvSpPr txBox="1">
            <a:spLocks noChangeArrowheads="1"/>
          </p:cNvSpPr>
          <p:nvPr/>
        </p:nvSpPr>
        <p:spPr bwMode="auto">
          <a:xfrm>
            <a:off x="1955800" y="47386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8352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53" name="Text Box 51"/>
          <p:cNvSpPr txBox="1">
            <a:spLocks noChangeArrowheads="1"/>
          </p:cNvSpPr>
          <p:nvPr/>
        </p:nvSpPr>
        <p:spPr bwMode="auto">
          <a:xfrm>
            <a:off x="1733550" y="55848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7</a:t>
            </a:r>
          </a:p>
        </p:txBody>
      </p:sp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9334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9376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7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8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9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9340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9343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9344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9345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9346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47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9348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9349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9350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9351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9352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53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9354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9355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  <p:sp>
        <p:nvSpPr>
          <p:cNvPr id="99356" name="Text Box 30"/>
          <p:cNvSpPr txBox="1">
            <a:spLocks noChangeArrowheads="1"/>
          </p:cNvSpPr>
          <p:nvPr/>
        </p:nvSpPr>
        <p:spPr bwMode="auto">
          <a:xfrm>
            <a:off x="6765925" y="250983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9357" name="Rectangle 31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9358" name="Rectangle 32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9359" name="Rectangle 33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r2/1</a:t>
            </a:r>
          </a:p>
        </p:txBody>
      </p:sp>
      <p:sp>
        <p:nvSpPr>
          <p:cNvPr id="99360" name="Rectangle 34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9361" name="Rectangle 35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9362" name="Rectangle 36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9363" name="Rectangle 37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9364" name="Rectangle 38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65" name="Rectangle 39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9366" name="Rectangle 40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9367" name="Freeform 41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68" name="Text Box 42"/>
          <p:cNvSpPr txBox="1">
            <a:spLocks noChangeArrowheads="1"/>
          </p:cNvSpPr>
          <p:nvPr/>
        </p:nvSpPr>
        <p:spPr bwMode="auto">
          <a:xfrm>
            <a:off x="1968500" y="573563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9369" name="Rectangle 43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9370" name="Rectangle 44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9371" name="Rectangle 45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9372" name="Rectangle 46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9373" name="Rectangle 47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9374" name="Freeform 48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75" name="Freeform 49"/>
          <p:cNvSpPr>
            <a:spLocks/>
          </p:cNvSpPr>
          <p:nvPr/>
        </p:nvSpPr>
        <p:spPr bwMode="auto">
          <a:xfrm flipV="1">
            <a:off x="7939088" y="2933700"/>
            <a:ext cx="241300" cy="1757363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2147483647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8</a:t>
            </a: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100358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10039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100361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100363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r2/1</a:t>
            </a:r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Window vs. Scheduler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5" y="1073150"/>
            <a:ext cx="6526213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Distance between oldest and youngest instruction that can co-exist inside the CPU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Larger window </a:t>
            </a:r>
            <a:r>
              <a:rPr lang="en-US" sz="2000" smtClean="0">
                <a:sym typeface="Wingdings" pitchFamily="2" charset="2"/>
              </a:rPr>
              <a:t> Potential for more ILP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Number of instructions that are waiting to be issued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enter at Fetch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Exit at Commit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enter at Decode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Leave at writeback/complete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Window &gt;= 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 be the same structure</a:t>
            </a:r>
          </a:p>
          <a:p>
            <a:pPr>
              <a:lnSpc>
                <a:spcPct val="80000"/>
              </a:lnSpc>
            </a:pPr>
            <a:r>
              <a:rPr lang="en-US" sz="2000" b="0" smtClean="0"/>
              <a:t>In window but not in scheduler </a:t>
            </a:r>
            <a:r>
              <a:rPr lang="en-US" sz="2000" b="0" smtClean="0">
                <a:sym typeface="Wingdings" pitchFamily="2" charset="2"/>
              </a:rPr>
              <a:t> completed</a:t>
            </a:r>
            <a:endParaRPr lang="en-US" sz="2000" b="0" smtClean="0"/>
          </a:p>
        </p:txBody>
      </p:sp>
      <p:sp>
        <p:nvSpPr>
          <p:cNvPr id="101382" name="Line 4"/>
          <p:cNvSpPr>
            <a:spLocks noChangeShapeType="1"/>
          </p:cNvSpPr>
          <p:nvPr/>
        </p:nvSpPr>
        <p:spPr bwMode="auto">
          <a:xfrm flipH="1">
            <a:off x="1101725" y="1239838"/>
            <a:ext cx="6350" cy="49053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5"/>
          <p:cNvSpPr>
            <a:spLocks noChangeArrowheads="1"/>
          </p:cNvSpPr>
          <p:nvPr/>
        </p:nvSpPr>
        <p:spPr bwMode="auto">
          <a:xfrm>
            <a:off x="823913" y="2825750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Rectangle 6"/>
          <p:cNvSpPr>
            <a:spLocks noChangeArrowheads="1"/>
          </p:cNvSpPr>
          <p:nvPr/>
        </p:nvSpPr>
        <p:spPr bwMode="auto">
          <a:xfrm>
            <a:off x="817563" y="2611438"/>
            <a:ext cx="568325" cy="1190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Rectangle 7"/>
          <p:cNvSpPr>
            <a:spLocks noChangeArrowheads="1"/>
          </p:cNvSpPr>
          <p:nvPr/>
        </p:nvSpPr>
        <p:spPr bwMode="auto">
          <a:xfrm>
            <a:off x="825500" y="2397125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8"/>
          <p:cNvSpPr>
            <a:spLocks noChangeArrowheads="1"/>
          </p:cNvSpPr>
          <p:nvPr/>
        </p:nvSpPr>
        <p:spPr bwMode="auto">
          <a:xfrm>
            <a:off x="817563" y="1724025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Rectangle 9"/>
          <p:cNvSpPr>
            <a:spLocks noChangeArrowheads="1"/>
          </p:cNvSpPr>
          <p:nvPr/>
        </p:nvSpPr>
        <p:spPr bwMode="auto">
          <a:xfrm>
            <a:off x="819150" y="1836738"/>
            <a:ext cx="568325" cy="5619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Rectangle 10"/>
          <p:cNvSpPr>
            <a:spLocks noChangeArrowheads="1"/>
          </p:cNvSpPr>
          <p:nvPr/>
        </p:nvSpPr>
        <p:spPr bwMode="auto">
          <a:xfrm>
            <a:off x="819150" y="2508250"/>
            <a:ext cx="568325" cy="1047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1"/>
          <p:cNvSpPr>
            <a:spLocks noChangeArrowheads="1"/>
          </p:cNvSpPr>
          <p:nvPr/>
        </p:nvSpPr>
        <p:spPr bwMode="auto">
          <a:xfrm>
            <a:off x="825500" y="2730500"/>
            <a:ext cx="568325" cy="1047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Rectangle 12"/>
          <p:cNvSpPr>
            <a:spLocks noChangeArrowheads="1"/>
          </p:cNvSpPr>
          <p:nvPr/>
        </p:nvSpPr>
        <p:spPr bwMode="auto">
          <a:xfrm>
            <a:off x="811213" y="1711325"/>
            <a:ext cx="587375" cy="1246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Freeform 13"/>
          <p:cNvSpPr>
            <a:spLocks/>
          </p:cNvSpPr>
          <p:nvPr/>
        </p:nvSpPr>
        <p:spPr bwMode="auto">
          <a:xfrm>
            <a:off x="1406525" y="1111250"/>
            <a:ext cx="623888" cy="579438"/>
          </a:xfrm>
          <a:custGeom>
            <a:avLst/>
            <a:gdLst>
              <a:gd name="T0" fmla="*/ 990423083 w 393"/>
              <a:gd name="T1" fmla="*/ 83166019 h 365"/>
              <a:gd name="T2" fmla="*/ 418346341 w 393"/>
              <a:gd name="T3" fmla="*/ 138609510 h 365"/>
              <a:gd name="T4" fmla="*/ 0 w 393"/>
              <a:gd name="T5" fmla="*/ 919858708 h 365"/>
              <a:gd name="T6" fmla="*/ 0 60000 65536"/>
              <a:gd name="T7" fmla="*/ 0 60000 65536"/>
              <a:gd name="T8" fmla="*/ 0 60000 65536"/>
              <a:gd name="T9" fmla="*/ 0 w 393"/>
              <a:gd name="T10" fmla="*/ 0 h 365"/>
              <a:gd name="T11" fmla="*/ 393 w 393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365">
                <a:moveTo>
                  <a:pt x="393" y="33"/>
                </a:moveTo>
                <a:cubicBezTo>
                  <a:pt x="312" y="16"/>
                  <a:pt x="231" y="0"/>
                  <a:pt x="166" y="55"/>
                </a:cubicBezTo>
                <a:cubicBezTo>
                  <a:pt x="101" y="110"/>
                  <a:pt x="50" y="237"/>
                  <a:pt x="0" y="365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Freeform 14"/>
          <p:cNvSpPr>
            <a:spLocks/>
          </p:cNvSpPr>
          <p:nvPr/>
        </p:nvSpPr>
        <p:spPr bwMode="auto">
          <a:xfrm>
            <a:off x="1198563" y="1773238"/>
            <a:ext cx="823912" cy="539750"/>
          </a:xfrm>
          <a:custGeom>
            <a:avLst/>
            <a:gdLst>
              <a:gd name="T0" fmla="*/ 1307959288 w 519"/>
              <a:gd name="T1" fmla="*/ 856853214 h 340"/>
              <a:gd name="T2" fmla="*/ 781247794 w 519"/>
              <a:gd name="T3" fmla="*/ 231854391 h 340"/>
              <a:gd name="T4" fmla="*/ 0 w 519"/>
              <a:gd name="T5" fmla="*/ 0 h 340"/>
              <a:gd name="T6" fmla="*/ 0 60000 65536"/>
              <a:gd name="T7" fmla="*/ 0 60000 65536"/>
              <a:gd name="T8" fmla="*/ 0 60000 65536"/>
              <a:gd name="T9" fmla="*/ 0 w 519"/>
              <a:gd name="T10" fmla="*/ 0 h 340"/>
              <a:gd name="T11" fmla="*/ 519 w 519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340">
                <a:moveTo>
                  <a:pt x="519" y="340"/>
                </a:moveTo>
                <a:cubicBezTo>
                  <a:pt x="458" y="244"/>
                  <a:pt x="397" y="149"/>
                  <a:pt x="310" y="92"/>
                </a:cubicBezTo>
                <a:cubicBezTo>
                  <a:pt x="223" y="35"/>
                  <a:pt x="111" y="1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Freeform 15"/>
          <p:cNvSpPr>
            <a:spLocks/>
          </p:cNvSpPr>
          <p:nvPr/>
        </p:nvSpPr>
        <p:spPr bwMode="auto">
          <a:xfrm>
            <a:off x="1309688" y="2397125"/>
            <a:ext cx="706437" cy="90488"/>
          </a:xfrm>
          <a:custGeom>
            <a:avLst/>
            <a:gdLst>
              <a:gd name="T0" fmla="*/ 1121468033 w 445"/>
              <a:gd name="T1" fmla="*/ 0 h 57"/>
              <a:gd name="T2" fmla="*/ 902215448 w 445"/>
              <a:gd name="T3" fmla="*/ 131048864 h 57"/>
              <a:gd name="T4" fmla="*/ 0 w 445"/>
              <a:gd name="T5" fmla="*/ 75605110 h 57"/>
              <a:gd name="T6" fmla="*/ 0 60000 65536"/>
              <a:gd name="T7" fmla="*/ 0 60000 65536"/>
              <a:gd name="T8" fmla="*/ 0 60000 65536"/>
              <a:gd name="T9" fmla="*/ 0 w 445"/>
              <a:gd name="T10" fmla="*/ 0 h 57"/>
              <a:gd name="T11" fmla="*/ 445 w 445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57">
                <a:moveTo>
                  <a:pt x="445" y="0"/>
                </a:moveTo>
                <a:cubicBezTo>
                  <a:pt x="438" y="23"/>
                  <a:pt x="432" y="47"/>
                  <a:pt x="358" y="52"/>
                </a:cubicBezTo>
                <a:cubicBezTo>
                  <a:pt x="284" y="57"/>
                  <a:pt x="142" y="43"/>
                  <a:pt x="0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4" name="Freeform 16"/>
          <p:cNvSpPr>
            <a:spLocks/>
          </p:cNvSpPr>
          <p:nvPr/>
        </p:nvSpPr>
        <p:spPr bwMode="auto">
          <a:xfrm>
            <a:off x="1301750" y="2459038"/>
            <a:ext cx="815975" cy="228600"/>
          </a:xfrm>
          <a:custGeom>
            <a:avLst/>
            <a:gdLst>
              <a:gd name="T0" fmla="*/ 1232355424 w 514"/>
              <a:gd name="T1" fmla="*/ 0 h 144"/>
              <a:gd name="T2" fmla="*/ 1088707380 w 514"/>
              <a:gd name="T3" fmla="*/ 307459031 h 144"/>
              <a:gd name="T4" fmla="*/ 0 w 514"/>
              <a:gd name="T5" fmla="*/ 330141222 h 144"/>
              <a:gd name="T6" fmla="*/ 0 60000 65536"/>
              <a:gd name="T7" fmla="*/ 0 60000 65536"/>
              <a:gd name="T8" fmla="*/ 0 60000 65536"/>
              <a:gd name="T9" fmla="*/ 0 w 514"/>
              <a:gd name="T10" fmla="*/ 0 h 144"/>
              <a:gd name="T11" fmla="*/ 514 w 51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144">
                <a:moveTo>
                  <a:pt x="489" y="0"/>
                </a:moveTo>
                <a:cubicBezTo>
                  <a:pt x="501" y="50"/>
                  <a:pt x="514" y="100"/>
                  <a:pt x="432" y="122"/>
                </a:cubicBezTo>
                <a:cubicBezTo>
                  <a:pt x="350" y="144"/>
                  <a:pt x="175" y="137"/>
                  <a:pt x="0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Freeform 17"/>
          <p:cNvSpPr>
            <a:spLocks/>
          </p:cNvSpPr>
          <p:nvPr/>
        </p:nvSpPr>
        <p:spPr bwMode="auto">
          <a:xfrm>
            <a:off x="1289050" y="2508250"/>
            <a:ext cx="871538" cy="393700"/>
          </a:xfrm>
          <a:custGeom>
            <a:avLst/>
            <a:gdLst>
              <a:gd name="T0" fmla="*/ 1383567150 w 549"/>
              <a:gd name="T1" fmla="*/ 0 h 248"/>
              <a:gd name="T2" fmla="*/ 1066027422 w 549"/>
              <a:gd name="T3" fmla="*/ 526713519 h 248"/>
              <a:gd name="T4" fmla="*/ 0 w 549"/>
              <a:gd name="T5" fmla="*/ 592237565 h 248"/>
              <a:gd name="T6" fmla="*/ 0 60000 65536"/>
              <a:gd name="T7" fmla="*/ 0 60000 65536"/>
              <a:gd name="T8" fmla="*/ 0 60000 65536"/>
              <a:gd name="T9" fmla="*/ 0 w 549"/>
              <a:gd name="T10" fmla="*/ 0 h 248"/>
              <a:gd name="T11" fmla="*/ 549 w 549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248">
                <a:moveTo>
                  <a:pt x="549" y="0"/>
                </a:moveTo>
                <a:cubicBezTo>
                  <a:pt x="531" y="85"/>
                  <a:pt x="514" y="170"/>
                  <a:pt x="423" y="209"/>
                </a:cubicBezTo>
                <a:cubicBezTo>
                  <a:pt x="332" y="248"/>
                  <a:pt x="166" y="241"/>
                  <a:pt x="0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Text Box 18"/>
          <p:cNvSpPr txBox="1">
            <a:spLocks noChangeArrowheads="1"/>
          </p:cNvSpPr>
          <p:nvPr/>
        </p:nvSpPr>
        <p:spPr bwMode="auto">
          <a:xfrm rot="-5400000">
            <a:off x="164307" y="3896519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instructions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Execution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1 every 5 </a:t>
            </a:r>
            <a:r>
              <a:rPr lang="en-US" dirty="0" err="1" smtClean="0"/>
              <a:t>insts</a:t>
            </a:r>
            <a:r>
              <a:rPr lang="en-US" dirty="0" smtClean="0"/>
              <a:t> is a branch (control flow)</a:t>
            </a:r>
          </a:p>
          <a:p>
            <a:pPr lvl="1"/>
            <a:r>
              <a:rPr lang="en-US" dirty="0" smtClean="0"/>
              <a:t>Today’s processors have a window of 128 </a:t>
            </a:r>
            <a:r>
              <a:rPr lang="en-US" dirty="0" err="1" smtClean="0"/>
              <a:t>insts</a:t>
            </a:r>
            <a:endParaRPr lang="en-US" dirty="0" smtClean="0"/>
          </a:p>
          <a:p>
            <a:pPr lvl="1"/>
            <a:r>
              <a:rPr lang="en-US" dirty="0" smtClean="0"/>
              <a:t>Can’t wait until a branch is resolved to fetch next set of </a:t>
            </a:r>
            <a:r>
              <a:rPr lang="en-US" dirty="0" err="1" smtClean="0"/>
              <a:t>insts</a:t>
            </a:r>
            <a:endParaRPr lang="en-US" dirty="0" smtClean="0"/>
          </a:p>
          <a:p>
            <a:pPr lvl="1"/>
            <a:r>
              <a:rPr lang="en-US" dirty="0" smtClean="0"/>
              <a:t>Solution: Speculate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9600" y="4793840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8116056">
            <a:off x="840830" y="548878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Fetch branch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86000" y="4793840"/>
            <a:ext cx="2362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648200" y="4793840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8116056">
            <a:off x="3135447" y="554110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Resolve branch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85800" y="4037012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62200" y="4037012"/>
            <a:ext cx="2362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257800" y="4037012"/>
            <a:ext cx="1828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24400" y="4037012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00600" y="32004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Wrong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squash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2590800" y="3656012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2971800" y="1828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2971800" y="1516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2057400" y="11430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2057400" y="2209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Beyond Simple </a:t>
            </a:r>
            <a:r>
              <a:rPr lang="en-US" dirty="0" err="1" smtClean="0"/>
              <a:t>OoO</a:t>
            </a:r>
            <a:endParaRPr lang="en-US" dirty="0" smtClean="0"/>
          </a:p>
        </p:txBody>
      </p:sp>
      <p:grpSp>
        <p:nvGrpSpPr>
          <p:cNvPr id="102409" name="Group 7"/>
          <p:cNvGrpSpPr>
            <a:grpSpLocks/>
          </p:cNvGrpSpPr>
          <p:nvPr/>
        </p:nvGrpSpPr>
        <p:grpSpPr bwMode="auto">
          <a:xfrm>
            <a:off x="5410200" y="1295400"/>
            <a:ext cx="2819400" cy="2438400"/>
            <a:chOff x="1296" y="2352"/>
            <a:chExt cx="1776" cy="1536"/>
          </a:xfrm>
        </p:grpSpPr>
        <p:sp>
          <p:nvSpPr>
            <p:cNvPr id="102414" name="Text Box 8"/>
            <p:cNvSpPr txBox="1">
              <a:spLocks noChangeArrowheads="1"/>
            </p:cNvSpPr>
            <p:nvPr/>
          </p:nvSpPr>
          <p:spPr bwMode="auto">
            <a:xfrm>
              <a:off x="1550" y="2512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A</a:t>
              </a:r>
            </a:p>
          </p:txBody>
        </p:sp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2565" y="2512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B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2565" y="2965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C</a:t>
              </a:r>
            </a:p>
          </p:txBody>
        </p:sp>
        <p:sp>
          <p:nvSpPr>
            <p:cNvPr id="102417" name="Text Box 11"/>
            <p:cNvSpPr txBox="1">
              <a:spLocks noChangeArrowheads="1"/>
            </p:cNvSpPr>
            <p:nvPr/>
          </p:nvSpPr>
          <p:spPr bwMode="auto">
            <a:xfrm>
              <a:off x="1550" y="2965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</a:t>
              </a:r>
            </a:p>
          </p:txBody>
        </p:sp>
        <p:sp>
          <p:nvSpPr>
            <p:cNvPr id="102418" name="Text Box 12"/>
            <p:cNvSpPr txBox="1">
              <a:spLocks noChangeArrowheads="1"/>
            </p:cNvSpPr>
            <p:nvPr/>
          </p:nvSpPr>
          <p:spPr bwMode="auto">
            <a:xfrm>
              <a:off x="1550" y="3391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E</a:t>
              </a:r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1296" y="2352"/>
              <a:ext cx="254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H="1">
              <a:off x="1803" y="2352"/>
              <a:ext cx="153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311" y="2352"/>
              <a:ext cx="254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Line 16"/>
            <p:cNvSpPr>
              <a:spLocks noChangeShapeType="1"/>
            </p:cNvSpPr>
            <p:nvPr/>
          </p:nvSpPr>
          <p:spPr bwMode="auto">
            <a:xfrm flipH="1">
              <a:off x="2818" y="2352"/>
              <a:ext cx="153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Freeform 17"/>
            <p:cNvSpPr>
              <a:spLocks/>
            </p:cNvSpPr>
            <p:nvPr/>
          </p:nvSpPr>
          <p:spPr bwMode="auto">
            <a:xfrm>
              <a:off x="1330" y="2731"/>
              <a:ext cx="350" cy="234"/>
            </a:xfrm>
            <a:custGeom>
              <a:avLst/>
              <a:gdLst>
                <a:gd name="T0" fmla="*/ 403 w 304"/>
                <a:gd name="T1" fmla="*/ 0 h 528"/>
                <a:gd name="T2" fmla="*/ 149 w 304"/>
                <a:gd name="T3" fmla="*/ 28 h 528"/>
                <a:gd name="T4" fmla="*/ 21 w 304"/>
                <a:gd name="T5" fmla="*/ 57 h 528"/>
                <a:gd name="T6" fmla="*/ 275 w 304"/>
                <a:gd name="T7" fmla="*/ 10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528"/>
                <a:gd name="T14" fmla="*/ 304 w 3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528">
                  <a:moveTo>
                    <a:pt x="304" y="0"/>
                  </a:moveTo>
                  <a:cubicBezTo>
                    <a:pt x="232" y="48"/>
                    <a:pt x="160" y="96"/>
                    <a:pt x="112" y="144"/>
                  </a:cubicBezTo>
                  <a:cubicBezTo>
                    <a:pt x="64" y="192"/>
                    <a:pt x="0" y="224"/>
                    <a:pt x="16" y="288"/>
                  </a:cubicBezTo>
                  <a:cubicBezTo>
                    <a:pt x="32" y="352"/>
                    <a:pt x="120" y="440"/>
                    <a:pt x="208" y="52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Line 18"/>
            <p:cNvSpPr>
              <a:spLocks noChangeShapeType="1"/>
            </p:cNvSpPr>
            <p:nvPr/>
          </p:nvSpPr>
          <p:spPr bwMode="auto">
            <a:xfrm flipH="1">
              <a:off x="1803" y="2731"/>
              <a:ext cx="885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19"/>
            <p:cNvSpPr>
              <a:spLocks noChangeShapeType="1"/>
            </p:cNvSpPr>
            <p:nvPr/>
          </p:nvSpPr>
          <p:spPr bwMode="auto">
            <a:xfrm flipH="1">
              <a:off x="2565" y="2731"/>
              <a:ext cx="123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0"/>
            <p:cNvSpPr>
              <a:spLocks noChangeShapeType="1"/>
            </p:cNvSpPr>
            <p:nvPr/>
          </p:nvSpPr>
          <p:spPr bwMode="auto">
            <a:xfrm flipH="1">
              <a:off x="2818" y="2832"/>
              <a:ext cx="254" cy="1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Line 21"/>
            <p:cNvSpPr>
              <a:spLocks noChangeShapeType="1"/>
            </p:cNvSpPr>
            <p:nvPr/>
          </p:nvSpPr>
          <p:spPr bwMode="auto">
            <a:xfrm>
              <a:off x="1680" y="3264"/>
              <a:ext cx="0" cy="1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8" name="Freeform 22"/>
            <p:cNvSpPr>
              <a:spLocks/>
            </p:cNvSpPr>
            <p:nvPr/>
          </p:nvSpPr>
          <p:spPr bwMode="auto">
            <a:xfrm>
              <a:off x="1803" y="2965"/>
              <a:ext cx="356" cy="746"/>
            </a:xfrm>
            <a:custGeom>
              <a:avLst/>
              <a:gdLst>
                <a:gd name="T0" fmla="*/ 0 w 336"/>
                <a:gd name="T1" fmla="*/ 0 h 1344"/>
                <a:gd name="T2" fmla="*/ 323 w 336"/>
                <a:gd name="T3" fmla="*/ 74 h 1344"/>
                <a:gd name="T4" fmla="*/ 323 w 336"/>
                <a:gd name="T5" fmla="*/ 340 h 1344"/>
                <a:gd name="T6" fmla="*/ 108 w 336"/>
                <a:gd name="T7" fmla="*/ 414 h 1344"/>
                <a:gd name="T8" fmla="*/ 0 w 336"/>
                <a:gd name="T9" fmla="*/ 34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344"/>
                <a:gd name="T17" fmla="*/ 336 w 336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344">
                  <a:moveTo>
                    <a:pt x="0" y="0"/>
                  </a:moveTo>
                  <a:cubicBezTo>
                    <a:pt x="120" y="28"/>
                    <a:pt x="240" y="56"/>
                    <a:pt x="288" y="240"/>
                  </a:cubicBezTo>
                  <a:cubicBezTo>
                    <a:pt x="336" y="424"/>
                    <a:pt x="320" y="920"/>
                    <a:pt x="288" y="1104"/>
                  </a:cubicBezTo>
                  <a:cubicBezTo>
                    <a:pt x="256" y="1288"/>
                    <a:pt x="144" y="1344"/>
                    <a:pt x="96" y="1344"/>
                  </a:cubicBezTo>
                  <a:cubicBezTo>
                    <a:pt x="48" y="1344"/>
                    <a:pt x="24" y="1224"/>
                    <a:pt x="0" y="110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Freeform 23"/>
            <p:cNvSpPr>
              <a:spLocks/>
            </p:cNvSpPr>
            <p:nvPr/>
          </p:nvSpPr>
          <p:spPr bwMode="auto">
            <a:xfrm>
              <a:off x="1584" y="2769"/>
              <a:ext cx="1049" cy="1119"/>
            </a:xfrm>
            <a:custGeom>
              <a:avLst/>
              <a:gdLst>
                <a:gd name="T0" fmla="*/ 1109 w 992"/>
                <a:gd name="T1" fmla="*/ 0 h 1976"/>
                <a:gd name="T2" fmla="*/ 680 w 992"/>
                <a:gd name="T3" fmla="*/ 169 h 1976"/>
                <a:gd name="T4" fmla="*/ 680 w 992"/>
                <a:gd name="T5" fmla="*/ 523 h 1976"/>
                <a:gd name="T6" fmla="*/ 572 w 992"/>
                <a:gd name="T7" fmla="*/ 616 h 1976"/>
                <a:gd name="T8" fmla="*/ 90 w 992"/>
                <a:gd name="T9" fmla="*/ 616 h 1976"/>
                <a:gd name="T10" fmla="*/ 36 w 992"/>
                <a:gd name="T11" fmla="*/ 508 h 19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2"/>
                <a:gd name="T19" fmla="*/ 0 h 1976"/>
                <a:gd name="T20" fmla="*/ 992 w 992"/>
                <a:gd name="T21" fmla="*/ 1976 h 19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2" h="1976">
                  <a:moveTo>
                    <a:pt x="992" y="0"/>
                  </a:moveTo>
                  <a:cubicBezTo>
                    <a:pt x="832" y="128"/>
                    <a:pt x="672" y="256"/>
                    <a:pt x="608" y="528"/>
                  </a:cubicBezTo>
                  <a:cubicBezTo>
                    <a:pt x="544" y="800"/>
                    <a:pt x="624" y="1400"/>
                    <a:pt x="608" y="1632"/>
                  </a:cubicBezTo>
                  <a:cubicBezTo>
                    <a:pt x="592" y="1864"/>
                    <a:pt x="600" y="1872"/>
                    <a:pt x="512" y="1920"/>
                  </a:cubicBezTo>
                  <a:cubicBezTo>
                    <a:pt x="424" y="1968"/>
                    <a:pt x="160" y="1976"/>
                    <a:pt x="80" y="1920"/>
                  </a:cubicBezTo>
                  <a:cubicBezTo>
                    <a:pt x="0" y="1864"/>
                    <a:pt x="40" y="1640"/>
                    <a:pt x="32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Freeform 24"/>
            <p:cNvSpPr>
              <a:spLocks/>
            </p:cNvSpPr>
            <p:nvPr/>
          </p:nvSpPr>
          <p:spPr bwMode="auto">
            <a:xfrm>
              <a:off x="1753" y="2929"/>
              <a:ext cx="812" cy="844"/>
            </a:xfrm>
            <a:custGeom>
              <a:avLst/>
              <a:gdLst>
                <a:gd name="T0" fmla="*/ 859 w 768"/>
                <a:gd name="T1" fmla="*/ 20 h 1520"/>
                <a:gd name="T2" fmla="*/ 698 w 768"/>
                <a:gd name="T3" fmla="*/ 64 h 1520"/>
                <a:gd name="T4" fmla="*/ 644 w 768"/>
                <a:gd name="T5" fmla="*/ 405 h 1520"/>
                <a:gd name="T6" fmla="*/ 107 w 768"/>
                <a:gd name="T7" fmla="*/ 449 h 1520"/>
                <a:gd name="T8" fmla="*/ 0 w 768"/>
                <a:gd name="T9" fmla="*/ 360 h 1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520"/>
                <a:gd name="T17" fmla="*/ 768 w 768"/>
                <a:gd name="T18" fmla="*/ 1520 h 1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520">
                  <a:moveTo>
                    <a:pt x="768" y="64"/>
                  </a:moveTo>
                  <a:cubicBezTo>
                    <a:pt x="712" y="32"/>
                    <a:pt x="656" y="0"/>
                    <a:pt x="624" y="208"/>
                  </a:cubicBezTo>
                  <a:cubicBezTo>
                    <a:pt x="592" y="416"/>
                    <a:pt x="664" y="1104"/>
                    <a:pt x="576" y="1312"/>
                  </a:cubicBezTo>
                  <a:cubicBezTo>
                    <a:pt x="488" y="1520"/>
                    <a:pt x="192" y="1480"/>
                    <a:pt x="96" y="1456"/>
                  </a:cubicBezTo>
                  <a:cubicBezTo>
                    <a:pt x="0" y="1432"/>
                    <a:pt x="0" y="1300"/>
                    <a:pt x="0" y="116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1" name="Line 25"/>
            <p:cNvSpPr>
              <a:spLocks noChangeShapeType="1"/>
            </p:cNvSpPr>
            <p:nvPr/>
          </p:nvSpPr>
          <p:spPr bwMode="auto">
            <a:xfrm flipH="1">
              <a:off x="1776" y="3261"/>
              <a:ext cx="221" cy="1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2" name="Line 26"/>
            <p:cNvSpPr>
              <a:spLocks noChangeShapeType="1"/>
            </p:cNvSpPr>
            <p:nvPr/>
          </p:nvSpPr>
          <p:spPr bwMode="auto">
            <a:xfrm>
              <a:off x="1347" y="3284"/>
              <a:ext cx="203" cy="1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Line 27"/>
            <p:cNvSpPr>
              <a:spLocks noChangeShapeType="1"/>
            </p:cNvSpPr>
            <p:nvPr/>
          </p:nvSpPr>
          <p:spPr bwMode="auto">
            <a:xfrm>
              <a:off x="2688" y="3185"/>
              <a:ext cx="0" cy="2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10" name="Line 28"/>
          <p:cNvSpPr>
            <a:spLocks noChangeShapeType="1"/>
          </p:cNvSpPr>
          <p:nvPr/>
        </p:nvSpPr>
        <p:spPr bwMode="auto">
          <a:xfrm flipH="1">
            <a:off x="2362200" y="1371600"/>
            <a:ext cx="76200" cy="8382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29"/>
          <p:cNvSpPr>
            <a:spLocks noChangeShapeType="1"/>
          </p:cNvSpPr>
          <p:nvPr/>
        </p:nvSpPr>
        <p:spPr bwMode="auto">
          <a:xfrm flipH="1">
            <a:off x="2590800" y="1676400"/>
            <a:ext cx="381000" cy="5334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Line 30"/>
          <p:cNvSpPr>
            <a:spLocks noChangeShapeType="1"/>
          </p:cNvSpPr>
          <p:nvPr/>
        </p:nvSpPr>
        <p:spPr bwMode="auto">
          <a:xfrm flipH="1">
            <a:off x="2590800" y="2057400"/>
            <a:ext cx="381000" cy="3048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F2,	F7,	F4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mtClean="0"/>
              <a:t>E will wait for B, C and D.  </a:t>
            </a:r>
          </a:p>
          <a:p>
            <a:r>
              <a:rPr lang="en-US" smtClean="0"/>
              <a:t>WAR w/ C and D</a:t>
            </a:r>
          </a:p>
          <a:p>
            <a:r>
              <a:rPr lang="en-US" smtClean="0"/>
              <a:t>WAW w/ B</a:t>
            </a:r>
          </a:p>
          <a:p>
            <a:r>
              <a:rPr lang="en-US" b="0" smtClean="0"/>
              <a:t>Can we do better?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 concurrency</a:t>
            </a:r>
          </a:p>
          <a:p>
            <a:pPr lvl="1"/>
            <a:r>
              <a:rPr lang="en-US" smtClean="0"/>
              <a:t>Do more things simultaneously</a:t>
            </a:r>
          </a:p>
          <a:p>
            <a:r>
              <a:rPr lang="en-US" smtClean="0"/>
              <a:t>Instruction Level Parallelism</a:t>
            </a:r>
          </a:p>
          <a:p>
            <a:pPr lvl="1"/>
            <a:r>
              <a:rPr lang="en-US" smtClean="0"/>
              <a:t>Find concurrency in instruction processing</a:t>
            </a:r>
          </a:p>
          <a:p>
            <a:pPr lvl="2"/>
            <a:r>
              <a:rPr lang="en-US" smtClean="0"/>
              <a:t>Within the instruction</a:t>
            </a:r>
          </a:p>
          <a:p>
            <a:pPr lvl="2"/>
            <a:r>
              <a:rPr lang="en-US" smtClean="0"/>
              <a:t>Across multiple instructions</a:t>
            </a:r>
          </a:p>
          <a:p>
            <a:r>
              <a:rPr lang="en-US" smtClean="0">
                <a:solidFill>
                  <a:srgbClr val="FF0000"/>
                </a:solidFill>
              </a:rPr>
              <a:t>Dynamic – User Transparent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The machine discovers it</a:t>
            </a:r>
          </a:p>
          <a:p>
            <a:r>
              <a:rPr lang="en-US" smtClean="0"/>
              <a:t>Static – User/Compiler Specifies</a:t>
            </a:r>
          </a:p>
          <a:p>
            <a:pPr lvl="2"/>
            <a:r>
              <a:rPr lang="en-US" smtClean="0"/>
              <a:t>Machine is build to execute multiple instructions</a:t>
            </a:r>
          </a:p>
          <a:p>
            <a:r>
              <a:rPr lang="en-US" smtClean="0"/>
              <a:t>Parallelism – thread level</a:t>
            </a:r>
          </a:p>
          <a:p>
            <a:pPr lvl="1"/>
            <a:r>
              <a:rPr lang="en-US" smtClean="0"/>
              <a:t>Duplicate units / processors</a:t>
            </a:r>
          </a:p>
          <a:p>
            <a:pPr lvl="1"/>
            <a:r>
              <a:rPr lang="en-US" smtClean="0"/>
              <a:t>Rely on programmer to write parallel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2895600" y="4114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2895600" y="3802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1981200" y="3352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Rectangle 5"/>
          <p:cNvSpPr>
            <a:spLocks noChangeArrowheads="1"/>
          </p:cNvSpPr>
          <p:nvPr/>
        </p:nvSpPr>
        <p:spPr bwMode="auto">
          <a:xfrm>
            <a:off x="1981200" y="4495800"/>
            <a:ext cx="533400" cy="2270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6"/>
          <p:cNvSpPr>
            <a:spLocks noChangeArrowheads="1"/>
          </p:cNvSpPr>
          <p:nvPr/>
        </p:nvSpPr>
        <p:spPr bwMode="auto">
          <a:xfrm>
            <a:off x="2895600" y="1828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7"/>
          <p:cNvSpPr>
            <a:spLocks noChangeArrowheads="1"/>
          </p:cNvSpPr>
          <p:nvPr/>
        </p:nvSpPr>
        <p:spPr bwMode="auto">
          <a:xfrm>
            <a:off x="2895600" y="1516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Rectangle 8"/>
          <p:cNvSpPr>
            <a:spLocks noChangeArrowheads="1"/>
          </p:cNvSpPr>
          <p:nvPr/>
        </p:nvSpPr>
        <p:spPr bwMode="auto">
          <a:xfrm>
            <a:off x="1981200" y="2209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9"/>
          <p:cNvSpPr>
            <a:spLocks noChangeShapeType="1"/>
          </p:cNvSpPr>
          <p:nvPr/>
        </p:nvSpPr>
        <p:spPr bwMode="auto">
          <a:xfrm flipH="1">
            <a:off x="2286000" y="1371600"/>
            <a:ext cx="76200" cy="8382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0"/>
          <p:cNvSpPr>
            <a:spLocks noChangeShapeType="1"/>
          </p:cNvSpPr>
          <p:nvPr/>
        </p:nvSpPr>
        <p:spPr bwMode="auto">
          <a:xfrm flipH="1">
            <a:off x="2514600" y="1676400"/>
            <a:ext cx="381000" cy="5334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1"/>
          <p:cNvSpPr>
            <a:spLocks noChangeShapeType="1"/>
          </p:cNvSpPr>
          <p:nvPr/>
        </p:nvSpPr>
        <p:spPr bwMode="auto">
          <a:xfrm flipH="1">
            <a:off x="2514600" y="2057400"/>
            <a:ext cx="381000" cy="3048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if we had infinite registers</a:t>
            </a:r>
          </a:p>
        </p:txBody>
      </p:sp>
      <p:sp>
        <p:nvSpPr>
          <p:cNvPr id="103439" name="Rectangle 13"/>
          <p:cNvSpPr>
            <a:spLocks noChangeArrowheads="1"/>
          </p:cNvSpPr>
          <p:nvPr/>
        </p:nvSpPr>
        <p:spPr bwMode="auto">
          <a:xfrm>
            <a:off x="1981200" y="11430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F2,	F7,	F4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F9,	F7,	F4</a:t>
            </a:r>
          </a:p>
          <a:p>
            <a:pPr>
              <a:buFontTx/>
              <a:buNone/>
            </a:pPr>
            <a:endParaRPr lang="en-US" sz="800" smtClean="0"/>
          </a:p>
          <a:p>
            <a:pPr>
              <a:buFontTx/>
              <a:buNone/>
            </a:pPr>
            <a:r>
              <a:rPr lang="en-US" sz="2000" smtClean="0"/>
              <a:t>No false dependences anymore</a:t>
            </a:r>
          </a:p>
          <a:p>
            <a:pPr algn="ctr">
              <a:buFontTx/>
              <a:buNone/>
            </a:pPr>
            <a:r>
              <a:rPr lang="en-US" sz="2000" smtClean="0">
                <a:solidFill>
                  <a:srgbClr val="FF0000"/>
                </a:solidFill>
              </a:rPr>
              <a:t>Since we do not reuse a name we can’t have WAW and WAR</a:t>
            </a:r>
          </a:p>
          <a:p>
            <a:endParaRPr lang="en-US" sz="1800" b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Register Renaming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Register Version</a:t>
            </a:r>
          </a:p>
          <a:p>
            <a:pPr lvl="1"/>
            <a:r>
              <a:rPr lang="en-US" sz="2000" smtClean="0"/>
              <a:t>Every Write creates a new </a:t>
            </a:r>
            <a:r>
              <a:rPr lang="en-US" sz="2000" b="1" smtClean="0">
                <a:solidFill>
                  <a:srgbClr val="FF0000"/>
                </a:solidFill>
              </a:rPr>
              <a:t>version</a:t>
            </a:r>
          </a:p>
          <a:p>
            <a:pPr lvl="1"/>
            <a:r>
              <a:rPr lang="en-US" sz="2000" smtClean="0"/>
              <a:t>Uses read the last version</a:t>
            </a:r>
          </a:p>
          <a:p>
            <a:pPr lvl="1"/>
            <a:r>
              <a:rPr lang="en-US" sz="2000" smtClean="0"/>
              <a:t>Need to keep a version until all uses have read it.</a:t>
            </a:r>
          </a:p>
          <a:p>
            <a:pPr lvl="1"/>
            <a:endParaRPr lang="en-US" sz="2000" smtClean="0"/>
          </a:p>
          <a:p>
            <a:r>
              <a:rPr lang="en-US" sz="2000" smtClean="0"/>
              <a:t>Register Renaming:</a:t>
            </a:r>
          </a:p>
          <a:p>
            <a:pPr lvl="1"/>
            <a:r>
              <a:rPr lang="en-US" sz="2000" b="1" smtClean="0">
                <a:solidFill>
                  <a:srgbClr val="FF0000"/>
                </a:solidFill>
              </a:rPr>
              <a:t>Architectural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vs. </a:t>
            </a:r>
            <a:r>
              <a:rPr lang="en-US" sz="2000" b="1" smtClean="0">
                <a:solidFill>
                  <a:srgbClr val="FF0000"/>
                </a:solidFill>
              </a:rPr>
              <a:t>Physical Registers</a:t>
            </a:r>
          </a:p>
          <a:p>
            <a:pPr lvl="2"/>
            <a:r>
              <a:rPr lang="en-US" smtClean="0"/>
              <a:t>more phys. than arch.</a:t>
            </a:r>
          </a:p>
          <a:p>
            <a:pPr lvl="1"/>
            <a:r>
              <a:rPr lang="en-US" sz="2000" smtClean="0"/>
              <a:t>Maintain a map of arch. to phys. regs.</a:t>
            </a:r>
          </a:p>
          <a:p>
            <a:pPr lvl="1"/>
            <a:r>
              <a:rPr lang="en-US" sz="2000" smtClean="0"/>
              <a:t>Use in-order decoding to properly identify dependences.</a:t>
            </a:r>
          </a:p>
          <a:p>
            <a:pPr lvl="1"/>
            <a:r>
              <a:rPr lang="en-US" sz="2000" smtClean="0"/>
              <a:t>Instructions wait only for input op. availability.</a:t>
            </a:r>
          </a:p>
          <a:p>
            <a:pPr lvl="1"/>
            <a:r>
              <a:rPr lang="en-US" sz="2000" smtClean="0"/>
              <a:t>Only last version is written to reg. file.</a:t>
            </a:r>
          </a:p>
          <a:p>
            <a:endParaRPr lang="en-US" sz="2000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r1,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p4,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First rename input operands: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r1,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r2</a:t>
            </a:r>
            <a:r>
              <a:rPr lang="en-US" sz="1800" dirty="0">
                <a:latin typeface="AvantGarde" pitchFamily="34" charset="0"/>
              </a:rPr>
              <a:t>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p4,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p2</a:t>
            </a:r>
            <a:r>
              <a:rPr lang="en-US" sz="1800" dirty="0">
                <a:latin typeface="AvantGarde" pitchFamily="34" charset="0"/>
              </a:rPr>
              <a:t>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Then rename destination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7162800" y="1447800"/>
            <a:ext cx="990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038600" y="2743200"/>
            <a:ext cx="32004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Rename inputs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 smtClean="0">
                <a:solidFill>
                  <a:schemeClr val="hlink"/>
                </a:solidFill>
                <a:latin typeface="AvantGarde" pitchFamily="34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US" sz="1800" dirty="0">
              <a:solidFill>
                <a:srgbClr val="FF0000"/>
              </a:solidFill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7162800" y="1447800"/>
            <a:ext cx="990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038600" y="2743200"/>
            <a:ext cx="32004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Rename destination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p5</a:t>
            </a:r>
            <a:r>
              <a:rPr lang="en-US" sz="1800" dirty="0" smtClean="0">
                <a:latin typeface="AvantGarde" pitchFamily="34" charset="0"/>
              </a:rPr>
              <a:t>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p5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172200" y="259080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5400000">
            <a:off x="7010400" y="1600200"/>
            <a:ext cx="12954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381500" y="3238500"/>
            <a:ext cx="23622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3657600" y="57150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r3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4419600" y="57150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Pipeline Overview</a:t>
            </a:r>
          </a:p>
        </p:txBody>
      </p:sp>
      <p:pic>
        <p:nvPicPr>
          <p:cNvPr id="1054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162800" cy="3908425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Architecture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5849938" cy="5153025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Pipelines</a:t>
            </a:r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175" y="1055688"/>
            <a:ext cx="9405938" cy="5192712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Pipelining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43000"/>
            <a:ext cx="8845550" cy="4945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r>
              <a:rPr lang="en-US" dirty="0" smtClean="0"/>
              <a:t>Must feed core with instructions</a:t>
            </a:r>
          </a:p>
          <a:p>
            <a:pPr lvl="1"/>
            <a:r>
              <a:rPr lang="en-US" dirty="0" smtClean="0"/>
              <a:t>Window is 32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3375356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447800" y="5943600"/>
            <a:ext cx="1752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Start with this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>
            <a:off x="3048000" y="6096001"/>
            <a:ext cx="304800" cy="16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1232"/>
            <a:ext cx="4191000" cy="58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1371600" y="1143000"/>
            <a:ext cx="3276600" cy="1143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44780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Address translation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4000" y="2438400"/>
            <a:ext cx="1371600" cy="15240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895600"/>
            <a:ext cx="2786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Instruction Cache Tags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590800"/>
            <a:ext cx="1066800" cy="6858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76400" y="3962400"/>
            <a:ext cx="1371600" cy="1371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343400"/>
            <a:ext cx="1436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Instruction </a:t>
            </a:r>
            <a:b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Cache </a:t>
            </a:r>
            <a:b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828800" y="5486400"/>
            <a:ext cx="3505200" cy="609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54864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Branch Prediction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505200" y="4038600"/>
            <a:ext cx="1828800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0" y="4876800"/>
            <a:ext cx="1524000" cy="609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4191000"/>
            <a:ext cx="208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Instruction buffer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7466012" y="3048000"/>
            <a:ext cx="1066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695406" y="3047206"/>
            <a:ext cx="1066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7657306" y="3313906"/>
            <a:ext cx="1600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7009606" y="4191794"/>
            <a:ext cx="3429000" cy="746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7924006" y="3809206"/>
            <a:ext cx="609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3048000" y="4114800"/>
            <a:ext cx="381000" cy="609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8000206" y="4571206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8000206" y="5485606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772400" y="2209800"/>
            <a:ext cx="1295400" cy="4038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182880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timeline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Multiple Instructions?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4495800" cy="57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1905000" cy="381000"/>
          </a:xfrm>
        </p:spPr>
        <p:txBody>
          <a:bodyPr/>
          <a:lstStyle/>
          <a:p>
            <a:r>
              <a:rPr lang="en-US" dirty="0"/>
              <a:t>ECE1773 Spring ‘02</a:t>
            </a:r>
          </a:p>
          <a:p>
            <a:r>
              <a:rPr lang="en-US" dirty="0"/>
              <a:t>© A. </a:t>
            </a:r>
            <a:r>
              <a:rPr lang="en-US" dirty="0" err="1"/>
              <a:t>Moshovos</a:t>
            </a:r>
            <a:r>
              <a:rPr lang="en-US" dirty="0"/>
              <a:t> (Toronto)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Fetching Multiple Instructions &amp; the I-Cache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instructions (4 bytes each) out of 32-byte line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Continuous chunk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Alignment restrictions also limit possible cases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858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6002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4290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43434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52578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61722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70866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858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6002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25146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0866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34290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43434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52578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61722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61722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6858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16002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25146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34290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43434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52578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70866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6858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16002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25146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34290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43434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41" name="Rectangle 33"/>
          <p:cNvSpPr>
            <a:spLocks noChangeArrowheads="1"/>
          </p:cNvSpPr>
          <p:nvPr/>
        </p:nvSpPr>
        <p:spPr bwMode="auto">
          <a:xfrm>
            <a:off x="52578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61722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Rectangle 35"/>
          <p:cNvSpPr>
            <a:spLocks noChangeArrowheads="1"/>
          </p:cNvSpPr>
          <p:nvPr/>
        </p:nvSpPr>
        <p:spPr bwMode="auto">
          <a:xfrm>
            <a:off x="70866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6858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45" name="Rectangle 37"/>
          <p:cNvSpPr>
            <a:spLocks noChangeArrowheads="1"/>
          </p:cNvSpPr>
          <p:nvPr/>
        </p:nvSpPr>
        <p:spPr bwMode="auto">
          <a:xfrm>
            <a:off x="16002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46" name="Rectangle 38"/>
          <p:cNvSpPr>
            <a:spLocks noChangeArrowheads="1"/>
          </p:cNvSpPr>
          <p:nvPr/>
        </p:nvSpPr>
        <p:spPr bwMode="auto">
          <a:xfrm>
            <a:off x="25146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47" name="Rectangle 39"/>
          <p:cNvSpPr>
            <a:spLocks noChangeArrowheads="1"/>
          </p:cNvSpPr>
          <p:nvPr/>
        </p:nvSpPr>
        <p:spPr bwMode="auto">
          <a:xfrm>
            <a:off x="34290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48" name="Rectangle 40"/>
          <p:cNvSpPr>
            <a:spLocks noChangeArrowheads="1"/>
          </p:cNvSpPr>
          <p:nvPr/>
        </p:nvSpPr>
        <p:spPr bwMode="auto">
          <a:xfrm>
            <a:off x="43434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52578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61722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70866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Rectangle 44"/>
          <p:cNvSpPr>
            <a:spLocks noChangeArrowheads="1"/>
          </p:cNvSpPr>
          <p:nvPr/>
        </p:nvSpPr>
        <p:spPr bwMode="auto">
          <a:xfrm>
            <a:off x="685800" y="4572000"/>
            <a:ext cx="7315200" cy="466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selection/alignment network</a:t>
            </a:r>
          </a:p>
        </p:txBody>
      </p:sp>
      <p:sp>
        <p:nvSpPr>
          <p:cNvPr id="171053" name="Line 45"/>
          <p:cNvSpPr>
            <a:spLocks noChangeShapeType="1"/>
          </p:cNvSpPr>
          <p:nvPr/>
        </p:nvSpPr>
        <p:spPr bwMode="auto">
          <a:xfrm>
            <a:off x="4114800" y="5181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054" name="Text Box 46"/>
          <p:cNvSpPr txBox="1">
            <a:spLocks noChangeArrowheads="1"/>
          </p:cNvSpPr>
          <p:nvPr/>
        </p:nvSpPr>
        <p:spPr bwMode="auto">
          <a:xfrm>
            <a:off x="4343400" y="5105400"/>
            <a:ext cx="184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" charset="0"/>
              </a:rPr>
              <a:t>to scheduler</a:t>
            </a:r>
          </a:p>
        </p:txBody>
      </p:sp>
      <p:sp>
        <p:nvSpPr>
          <p:cNvPr id="171055" name="Rectangle 47"/>
          <p:cNvSpPr>
            <a:spLocks noChangeArrowheads="1"/>
          </p:cNvSpPr>
          <p:nvPr/>
        </p:nvSpPr>
        <p:spPr bwMode="auto">
          <a:xfrm>
            <a:off x="22860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56" name="Rectangle 48"/>
          <p:cNvSpPr>
            <a:spLocks noChangeArrowheads="1"/>
          </p:cNvSpPr>
          <p:nvPr/>
        </p:nvSpPr>
        <p:spPr bwMode="auto">
          <a:xfrm>
            <a:off x="32004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57" name="Rectangle 49"/>
          <p:cNvSpPr>
            <a:spLocks noChangeArrowheads="1"/>
          </p:cNvSpPr>
          <p:nvPr/>
        </p:nvSpPr>
        <p:spPr bwMode="auto">
          <a:xfrm>
            <a:off x="41148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58" name="Rectangle 50"/>
          <p:cNvSpPr>
            <a:spLocks noChangeArrowheads="1"/>
          </p:cNvSpPr>
          <p:nvPr/>
        </p:nvSpPr>
        <p:spPr bwMode="auto">
          <a:xfrm>
            <a:off x="50292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ECE1773 Spring ‘02</a:t>
            </a:r>
          </a:p>
          <a:p>
            <a:r>
              <a:rPr lang="en-US"/>
              <a:t>© A. Moshovos (Toronto)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MIPS R1000 Solution: Fetching 4 continuous insts</a:t>
            </a: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3482975" y="5105400"/>
            <a:ext cx="53975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4022725" y="5105400"/>
            <a:ext cx="541338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4564063" y="5105400"/>
            <a:ext cx="541337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5105400" y="5105400"/>
            <a:ext cx="541338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4572000" y="5562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4800600" y="5486400"/>
            <a:ext cx="184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" charset="0"/>
              </a:rPr>
              <a:t>to scheduler</a:t>
            </a:r>
          </a:p>
        </p:txBody>
      </p:sp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990600" y="4267200"/>
            <a:ext cx="6956425" cy="466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31788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838200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3462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8526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12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653256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7040563" y="3124200"/>
            <a:ext cx="506412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7546975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11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8054975" y="3124200"/>
            <a:ext cx="506413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15</a:t>
            </a:r>
          </a:p>
        </p:txBody>
      </p:sp>
      <p:sp>
        <p:nvSpPr>
          <p:cNvPr id="172079" name="Rectangle 47"/>
          <p:cNvSpPr>
            <a:spLocks noChangeArrowheads="1"/>
          </p:cNvSpPr>
          <p:nvPr/>
        </p:nvSpPr>
        <p:spPr bwMode="auto">
          <a:xfrm>
            <a:off x="2401888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72080" name="Rectangle 48"/>
          <p:cNvSpPr>
            <a:spLocks noChangeArrowheads="1"/>
          </p:cNvSpPr>
          <p:nvPr/>
        </p:nvSpPr>
        <p:spPr bwMode="auto">
          <a:xfrm>
            <a:off x="29083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081" name="Rectangle 49"/>
          <p:cNvSpPr>
            <a:spLocks noChangeArrowheads="1"/>
          </p:cNvSpPr>
          <p:nvPr/>
        </p:nvSpPr>
        <p:spPr bwMode="auto">
          <a:xfrm>
            <a:off x="34147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172082" name="Rectangle 50"/>
          <p:cNvSpPr>
            <a:spLocks noChangeArrowheads="1"/>
          </p:cNvSpPr>
          <p:nvPr/>
        </p:nvSpPr>
        <p:spPr bwMode="auto">
          <a:xfrm>
            <a:off x="3922713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13</a:t>
            </a:r>
          </a:p>
        </p:txBody>
      </p:sp>
      <p:sp>
        <p:nvSpPr>
          <p:cNvPr id="172083" name="Rectangle 51"/>
          <p:cNvSpPr>
            <a:spLocks noChangeArrowheads="1"/>
          </p:cNvSpPr>
          <p:nvPr/>
        </p:nvSpPr>
        <p:spPr bwMode="auto">
          <a:xfrm>
            <a:off x="4470400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72084" name="Rectangle 52"/>
          <p:cNvSpPr>
            <a:spLocks noChangeArrowheads="1"/>
          </p:cNvSpPr>
          <p:nvPr/>
        </p:nvSpPr>
        <p:spPr bwMode="auto">
          <a:xfrm>
            <a:off x="49784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72085" name="Rectangle 53"/>
          <p:cNvSpPr>
            <a:spLocks noChangeArrowheads="1"/>
          </p:cNvSpPr>
          <p:nvPr/>
        </p:nvSpPr>
        <p:spPr bwMode="auto">
          <a:xfrm>
            <a:off x="54848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5992813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14</a:t>
            </a:r>
          </a:p>
        </p:txBody>
      </p:sp>
      <p:sp>
        <p:nvSpPr>
          <p:cNvPr id="172110" name="Line 78"/>
          <p:cNvSpPr>
            <a:spLocks noChangeShapeType="1"/>
          </p:cNvSpPr>
          <p:nvPr/>
        </p:nvSpPr>
        <p:spPr bwMode="auto">
          <a:xfrm>
            <a:off x="13716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1" name="Line 79"/>
          <p:cNvSpPr>
            <a:spLocks noChangeShapeType="1"/>
          </p:cNvSpPr>
          <p:nvPr/>
        </p:nvSpPr>
        <p:spPr bwMode="auto">
          <a:xfrm>
            <a:off x="34290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2" name="Line 80"/>
          <p:cNvSpPr>
            <a:spLocks noChangeShapeType="1"/>
          </p:cNvSpPr>
          <p:nvPr/>
        </p:nvSpPr>
        <p:spPr bwMode="auto">
          <a:xfrm>
            <a:off x="54864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3" name="Line 81"/>
          <p:cNvSpPr>
            <a:spLocks noChangeShapeType="1"/>
          </p:cNvSpPr>
          <p:nvPr/>
        </p:nvSpPr>
        <p:spPr bwMode="auto">
          <a:xfrm>
            <a:off x="75438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4" name="Line 82"/>
          <p:cNvSpPr>
            <a:spLocks noChangeShapeType="1"/>
          </p:cNvSpPr>
          <p:nvPr/>
        </p:nvSpPr>
        <p:spPr bwMode="auto">
          <a:xfrm>
            <a:off x="4572000" y="472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5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2057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4 instructions (4 bytes each) out of 16-inst line (64 bytes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Four banks: </a:t>
            </a:r>
            <a:r>
              <a:rPr lang="en-US" sz="2000" b="0" dirty="0" smtClean="0"/>
              <a:t>read one instruction from each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Calculate addr+0, …, addr+3 and send its MOD 4 to four read ports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Only one inst. per set per cycle (for up to 4 </a:t>
            </a:r>
            <a:r>
              <a:rPr lang="en-US" sz="1800" dirty="0" err="1"/>
              <a:t>insts</a:t>
            </a:r>
            <a:r>
              <a:rPr lang="en-US" sz="1800" dirty="0"/>
              <a:t> fetched)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Select the 4 words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Then rotate into place</a:t>
            </a:r>
          </a:p>
        </p:txBody>
      </p:sp>
      <p:sp>
        <p:nvSpPr>
          <p:cNvPr id="172116" name="Rectangle 84"/>
          <p:cNvSpPr>
            <a:spLocks noChangeArrowheads="1"/>
          </p:cNvSpPr>
          <p:nvPr/>
        </p:nvSpPr>
        <p:spPr bwMode="auto">
          <a:xfrm>
            <a:off x="11430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117" name="Rectangle 85"/>
          <p:cNvSpPr>
            <a:spLocks noChangeArrowheads="1"/>
          </p:cNvSpPr>
          <p:nvPr/>
        </p:nvSpPr>
        <p:spPr bwMode="auto">
          <a:xfrm>
            <a:off x="73152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118" name="Rectangle 86"/>
          <p:cNvSpPr>
            <a:spLocks noChangeArrowheads="1"/>
          </p:cNvSpPr>
          <p:nvPr/>
        </p:nvSpPr>
        <p:spPr bwMode="auto">
          <a:xfrm>
            <a:off x="32004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119" name="Rectangle 87"/>
          <p:cNvSpPr>
            <a:spLocks noChangeArrowheads="1"/>
          </p:cNvSpPr>
          <p:nvPr/>
        </p:nvSpPr>
        <p:spPr bwMode="auto">
          <a:xfrm>
            <a:off x="52578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Speculative Branches</a:t>
            </a:r>
          </a:p>
          <a:p>
            <a:pPr lvl="1"/>
            <a:r>
              <a:rPr lang="en-US" dirty="0" smtClean="0"/>
              <a:t>4-entry stack</a:t>
            </a:r>
          </a:p>
          <a:p>
            <a:pPr lvl="1"/>
            <a:r>
              <a:rPr lang="en-US" dirty="0" smtClean="0"/>
              <a:t>4-bit vector one-hot encoding of which is which</a:t>
            </a:r>
          </a:p>
          <a:p>
            <a:pPr lvl="2"/>
            <a:r>
              <a:rPr lang="en-US" dirty="0" smtClean="0"/>
              <a:t>Every instruction tagged with this</a:t>
            </a:r>
          </a:p>
          <a:p>
            <a:pPr lvl="1"/>
            <a:r>
              <a:rPr lang="en-US" dirty="0" smtClean="0"/>
              <a:t>Take snapshot of some structures</a:t>
            </a:r>
          </a:p>
          <a:p>
            <a:pPr lvl="2"/>
            <a:r>
              <a:rPr lang="en-US" dirty="0" smtClean="0"/>
              <a:t>History file – coarse grain</a:t>
            </a:r>
          </a:p>
          <a:p>
            <a:r>
              <a:rPr lang="en-US" dirty="0" smtClean="0"/>
              <a:t>Resolving Branches</a:t>
            </a:r>
          </a:p>
          <a:p>
            <a:pPr lvl="1"/>
            <a:r>
              <a:rPr lang="en-US" dirty="0" smtClean="0"/>
              <a:t>Correct</a:t>
            </a:r>
          </a:p>
          <a:p>
            <a:pPr lvl="2"/>
            <a:r>
              <a:rPr lang="en-US" dirty="0" smtClean="0"/>
              <a:t>Discard entry from stack</a:t>
            </a:r>
          </a:p>
          <a:p>
            <a:pPr lvl="2"/>
            <a:r>
              <a:rPr lang="en-US" dirty="0" smtClean="0"/>
              <a:t>Clear the corresponding bit from all instructions in the pipe</a:t>
            </a:r>
          </a:p>
          <a:p>
            <a:pPr lvl="1"/>
            <a:r>
              <a:rPr lang="en-US" dirty="0" smtClean="0"/>
              <a:t>Incorrect</a:t>
            </a:r>
          </a:p>
          <a:p>
            <a:pPr lvl="2"/>
            <a:r>
              <a:rPr lang="en-US" dirty="0" smtClean="0"/>
              <a:t>Discard all instructions following branch</a:t>
            </a:r>
          </a:p>
          <a:p>
            <a:pPr lvl="2"/>
            <a:r>
              <a:rPr lang="en-US" dirty="0" smtClean="0"/>
              <a:t>Broadcast one-hot encoded branch ID</a:t>
            </a:r>
          </a:p>
          <a:p>
            <a:pPr lvl="2"/>
            <a:r>
              <a:rPr lang="en-US" dirty="0" smtClean="0"/>
              <a:t>Flush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Register Renaming</a:t>
            </a:r>
          </a:p>
        </p:txBody>
      </p:sp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109663"/>
            <a:ext cx="8450263" cy="5291137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35867" y="175260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 things early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Reduces critical path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7391400" y="1828800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7696200" y="2209800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600200" y="3048000"/>
            <a:ext cx="990600" cy="3048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00600" y="4267200"/>
            <a:ext cx="3733800" cy="13716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0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Reorder buffer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9144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decode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4267200"/>
            <a:ext cx="179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Scheduler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181600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 to ROB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47800" y="2514600"/>
            <a:ext cx="2895600" cy="1066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Register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Alias 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Table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72000" y="2514600"/>
            <a:ext cx="1066800" cy="10668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5000" y="3581400"/>
            <a:ext cx="990600" cy="762000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81000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scoreboard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Scheduler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996950"/>
            <a:ext cx="8615363" cy="4862513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703943" y="1625600"/>
            <a:ext cx="6342743" cy="1328057"/>
          </a:xfrm>
          <a:custGeom>
            <a:avLst/>
            <a:gdLst>
              <a:gd name="connsiteX0" fmla="*/ 0 w 6342743"/>
              <a:gd name="connsiteY0" fmla="*/ 834571 h 1328057"/>
              <a:gd name="connsiteX1" fmla="*/ 0 w 6342743"/>
              <a:gd name="connsiteY1" fmla="*/ 1328057 h 1328057"/>
              <a:gd name="connsiteX2" fmla="*/ 6342743 w 6342743"/>
              <a:gd name="connsiteY2" fmla="*/ 1328057 h 1328057"/>
              <a:gd name="connsiteX3" fmla="*/ 6335486 w 6342743"/>
              <a:gd name="connsiteY3" fmla="*/ 0 h 1328057"/>
              <a:gd name="connsiteX4" fmla="*/ 2554514 w 6342743"/>
              <a:gd name="connsiteY4" fmla="*/ 0 h 1328057"/>
              <a:gd name="connsiteX5" fmla="*/ 2554514 w 6342743"/>
              <a:gd name="connsiteY5" fmla="*/ 878114 h 1328057"/>
              <a:gd name="connsiteX6" fmla="*/ 0 w 6342743"/>
              <a:gd name="connsiteY6" fmla="*/ 834571 h 132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2743" h="1328057">
                <a:moveTo>
                  <a:pt x="0" y="834571"/>
                </a:moveTo>
                <a:lnTo>
                  <a:pt x="0" y="1328057"/>
                </a:lnTo>
                <a:lnTo>
                  <a:pt x="6342743" y="1328057"/>
                </a:lnTo>
                <a:lnTo>
                  <a:pt x="6335486" y="0"/>
                </a:lnTo>
                <a:lnTo>
                  <a:pt x="2554514" y="0"/>
                </a:lnTo>
                <a:lnTo>
                  <a:pt x="2554514" y="878114"/>
                </a:lnTo>
                <a:lnTo>
                  <a:pt x="0" y="834571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82880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Reservation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2971800"/>
            <a:ext cx="7848600" cy="8382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9624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select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685800"/>
            <a:ext cx="131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WAKEUP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05000" y="1981200"/>
            <a:ext cx="685800" cy="9144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29540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Control</a:t>
            </a:r>
            <a:b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Speculation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Back-to-Back Scheduling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4876800" cy="533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Scheduling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/>
              <a:t>ld r1</a:t>
            </a:r>
          </a:p>
          <a:p>
            <a:r>
              <a:rPr lang="en-US"/>
              <a:t>add _, r1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432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9624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572000" y="24384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3528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1816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3352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181600" y="27432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57912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9624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6400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Cache hit</a:t>
            </a: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45720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3352800"/>
            <a:ext cx="2438400" cy="609600"/>
            <a:chOff x="1920" y="2208"/>
            <a:chExt cx="768" cy="384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M</a:t>
              </a:r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auto">
            <a:xfrm>
              <a:off x="2304" y="2400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E</a:t>
              </a:r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1920" y="2400"/>
              <a:ext cx="384" cy="19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D</a:t>
              </a:r>
            </a:p>
          </p:txBody>
        </p:sp>
      </p:grpSp>
      <p:sp>
        <p:nvSpPr>
          <p:cNvPr id="148500" name="Line 20"/>
          <p:cNvSpPr>
            <a:spLocks noChangeShapeType="1"/>
          </p:cNvSpPr>
          <p:nvPr/>
        </p:nvSpPr>
        <p:spPr bwMode="auto">
          <a:xfrm flipH="1" flipV="1">
            <a:off x="5410200" y="3962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5181600" y="4572000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 should start execution here</a:t>
            </a: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4953000" y="40386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431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Must decide that add should execute</a:t>
            </a: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V="1">
            <a:off x="3886200" y="4038600"/>
            <a:ext cx="990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1447800" y="5867400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Start making scheduling decisions</a:t>
            </a: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 flipH="1">
            <a:off x="5410200" y="3352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943600" y="312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Hit/miss known here</a:t>
            </a:r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 flipH="1">
            <a:off x="4648200" y="44958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10" name="Freeform 30"/>
          <p:cNvSpPr>
            <a:spLocks/>
          </p:cNvSpPr>
          <p:nvPr/>
        </p:nvSpPr>
        <p:spPr bwMode="auto">
          <a:xfrm>
            <a:off x="4394200" y="3124200"/>
            <a:ext cx="1092200" cy="1333500"/>
          </a:xfrm>
          <a:custGeom>
            <a:avLst/>
            <a:gdLst/>
            <a:ahLst/>
            <a:cxnLst>
              <a:cxn ang="0">
                <a:pos x="688" y="96"/>
              </a:cxn>
              <a:cxn ang="0">
                <a:pos x="448" y="48"/>
              </a:cxn>
              <a:cxn ang="0">
                <a:pos x="64" y="384"/>
              </a:cxn>
              <a:cxn ang="0">
                <a:pos x="64" y="768"/>
              </a:cxn>
              <a:cxn ang="0">
                <a:pos x="112" y="816"/>
              </a:cxn>
            </a:cxnLst>
            <a:rect l="0" t="0" r="r" b="b"/>
            <a:pathLst>
              <a:path w="688" h="840">
                <a:moveTo>
                  <a:pt x="688" y="96"/>
                </a:moveTo>
                <a:cubicBezTo>
                  <a:pt x="620" y="48"/>
                  <a:pt x="552" y="0"/>
                  <a:pt x="448" y="48"/>
                </a:cubicBezTo>
                <a:cubicBezTo>
                  <a:pt x="344" y="96"/>
                  <a:pt x="128" y="264"/>
                  <a:pt x="64" y="384"/>
                </a:cubicBezTo>
                <a:cubicBezTo>
                  <a:pt x="0" y="504"/>
                  <a:pt x="56" y="696"/>
                  <a:pt x="64" y="768"/>
                </a:cubicBezTo>
                <a:cubicBezTo>
                  <a:pt x="72" y="840"/>
                  <a:pt x="92" y="828"/>
                  <a:pt x="112" y="8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Sequential Semantics are Preserved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78888" cy="5011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Scheduling #2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/>
              <a:t>ld r1</a:t>
            </a:r>
          </a:p>
          <a:p>
            <a:r>
              <a:rPr lang="en-US"/>
              <a:t>add _, r1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7432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9624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572000" y="24384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3528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1816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3352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181600" y="27432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7912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9624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400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Cache hit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45720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3352800"/>
            <a:ext cx="2438400" cy="609600"/>
            <a:chOff x="1920" y="2208"/>
            <a:chExt cx="768" cy="384"/>
          </a:xfrm>
        </p:grpSpPr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M</a:t>
              </a:r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2304" y="2400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E</a:t>
              </a:r>
            </a:p>
          </p:txBody>
        </p: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1920" y="2400"/>
              <a:ext cx="384" cy="19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D</a:t>
              </a:r>
            </a:p>
          </p:txBody>
        </p:sp>
      </p:grpSp>
      <p:sp>
        <p:nvSpPr>
          <p:cNvPr id="147476" name="Line 20"/>
          <p:cNvSpPr>
            <a:spLocks noChangeShapeType="1"/>
          </p:cNvSpPr>
          <p:nvPr/>
        </p:nvSpPr>
        <p:spPr bwMode="auto">
          <a:xfrm flipH="1" flipV="1">
            <a:off x="5410200" y="3962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181600" y="4572000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 should start execution here</a:t>
            </a: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4953000" y="40386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431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Must decide that add should execute</a:t>
            </a: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V="1">
            <a:off x="3886200" y="4038600"/>
            <a:ext cx="990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1447800" y="5867400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Start making scheduling decisions</a:t>
            </a: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 flipH="1">
            <a:off x="5410200" y="3352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5943600" y="312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Hit/miss known here</a:t>
            </a: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H="1">
            <a:off x="4648200" y="44958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 flipV="1">
            <a:off x="3429000" y="3429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8" name="Text Box 32"/>
          <p:cNvSpPr txBox="1">
            <a:spLocks noChangeArrowheads="1"/>
          </p:cNvSpPr>
          <p:nvPr/>
        </p:nvSpPr>
        <p:spPr bwMode="auto">
          <a:xfrm>
            <a:off x="1524000" y="3276600"/>
            <a:ext cx="189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Guess Hit/Miss</a:t>
            </a:r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>
            <a:off x="3733800" y="3581400"/>
            <a:ext cx="762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Cache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485" y="685800"/>
            <a:ext cx="441502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419600" y="1524000"/>
            <a:ext cx="1143000" cy="12192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43400" y="2819400"/>
            <a:ext cx="1981200" cy="1219200"/>
          </a:xfrm>
          <a:prstGeom prst="rect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43400" y="4495800"/>
            <a:ext cx="1981200" cy="12192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1066800"/>
            <a:ext cx="1447800" cy="167640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- In-order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or more </a:t>
            </a:r>
            <a:r>
              <a:rPr lang="en-US" i="1" smtClean="0">
                <a:solidFill>
                  <a:schemeClr val="accent2"/>
                </a:solidFill>
              </a:rPr>
              <a:t>consecutive</a:t>
            </a:r>
            <a:r>
              <a:rPr lang="en-US" smtClean="0"/>
              <a:t> instructions </a:t>
            </a:r>
            <a:r>
              <a:rPr lang="en-US" smtClean="0">
                <a:solidFill>
                  <a:schemeClr val="accent2"/>
                </a:solidFill>
              </a:rPr>
              <a:t>in the original program order</a:t>
            </a:r>
            <a:r>
              <a:rPr lang="en-US" smtClean="0"/>
              <a:t> can execute in parallel</a:t>
            </a:r>
          </a:p>
          <a:p>
            <a:pPr lvl="1"/>
            <a:r>
              <a:rPr lang="en-US" smtClean="0"/>
              <a:t>This is the dynamic execution order</a:t>
            </a:r>
          </a:p>
          <a:p>
            <a:endParaRPr lang="en-US" smtClean="0"/>
          </a:p>
          <a:p>
            <a:r>
              <a:rPr lang="en-US" smtClean="0">
                <a:solidFill>
                  <a:schemeClr val="accent2"/>
                </a:solidFill>
              </a:rPr>
              <a:t>N-way Superscalar</a:t>
            </a:r>
          </a:p>
          <a:p>
            <a:pPr lvl="1"/>
            <a:r>
              <a:rPr lang="en-US" smtClean="0"/>
              <a:t>Can issue up to N instructions per cycle</a:t>
            </a:r>
          </a:p>
          <a:p>
            <a:pPr lvl="1"/>
            <a:r>
              <a:rPr lang="en-US" smtClean="0"/>
              <a:t>2-way, 3-way, …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430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3622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5814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362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5814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8006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3622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5814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800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0198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3227</TotalTime>
  <Words>3502</Words>
  <Application>Microsoft Office PowerPoint</Application>
  <PresentationFormat>On-screen Show (4:3)</PresentationFormat>
  <Paragraphs>1402</Paragraphs>
  <Slides>81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 Unicode MS</vt:lpstr>
      <vt:lpstr>Arial</vt:lpstr>
      <vt:lpstr>Arial Narrow</vt:lpstr>
      <vt:lpstr>AvantGarde</vt:lpstr>
      <vt:lpstr>Times New Roman</vt:lpstr>
      <vt:lpstr>Wingdings</vt:lpstr>
      <vt:lpstr>Blank Presentation</vt:lpstr>
      <vt:lpstr>Chart</vt:lpstr>
      <vt:lpstr>Visio</vt:lpstr>
      <vt:lpstr>Review of Modern Processor Architectures</vt:lpstr>
      <vt:lpstr>Review of Modern Processor Architectures</vt:lpstr>
      <vt:lpstr>Sequential Execution Semantics</vt:lpstr>
      <vt:lpstr>Dissecting Instructions</vt:lpstr>
      <vt:lpstr>An Instruction in a Processor’s Lifetime</vt:lpstr>
      <vt:lpstr>How to Improve Performance?</vt:lpstr>
      <vt:lpstr>Pipelining</vt:lpstr>
      <vt:lpstr>Sequential Semantics are Preserved</vt:lpstr>
      <vt:lpstr>Superscalar - In-order </vt:lpstr>
      <vt:lpstr>Data Dependences</vt:lpstr>
      <vt:lpstr>Superscalar vs. Pipelining</vt:lpstr>
      <vt:lpstr>Superscalar Performance</vt:lpstr>
      <vt:lpstr>“Real-Life” Performance</vt:lpstr>
      <vt:lpstr>“Real Life” Performance - Superscalar</vt:lpstr>
      <vt:lpstr>Issue Mechanism – A Group of Instructions at Decode</vt:lpstr>
      <vt:lpstr>Preserving Sequential Semantics</vt:lpstr>
      <vt:lpstr>Interrupts Example</vt:lpstr>
      <vt:lpstr>21164</vt:lpstr>
      <vt:lpstr>Case Study: Alpha 21164</vt:lpstr>
      <vt:lpstr>21164: Int. Pipe</vt:lpstr>
      <vt:lpstr>21164: Memory Pipeline</vt:lpstr>
      <vt:lpstr>21164: Floating-Point Pipe</vt:lpstr>
      <vt:lpstr>Performance Comparison </vt:lpstr>
      <vt:lpstr>CPI Comparison: Ideal 0.25</vt:lpstr>
      <vt:lpstr>Compiler Impact</vt:lpstr>
      <vt:lpstr>Stall Cycles - 21164</vt:lpstr>
      <vt:lpstr>Issue Cycle Distribution - 21064</vt:lpstr>
      <vt:lpstr>Issue Cycle Distribution - 21164</vt:lpstr>
      <vt:lpstr>Superscalar/Pipeline challenges</vt:lpstr>
      <vt:lpstr>Instruction Decode/Issue – Alpha 21164 Solution </vt:lpstr>
      <vt:lpstr>Fetching Four Instructions</vt:lpstr>
      <vt:lpstr>Instruction Decode/Issue </vt:lpstr>
      <vt:lpstr>Good Design Practice</vt:lpstr>
      <vt:lpstr>Sequential Semantics - Review</vt:lpstr>
      <vt:lpstr>Out-of-Order Execution</vt:lpstr>
      <vt:lpstr>Sequential Semantics?</vt:lpstr>
      <vt:lpstr>Preserving Sequential Semantics: Three phases</vt:lpstr>
      <vt:lpstr>How Completes Help w/ Performance</vt:lpstr>
      <vt:lpstr>Implementing Completes/Commits</vt:lpstr>
      <vt:lpstr>Solution #2: Future File</vt:lpstr>
      <vt:lpstr>Out-of-Order Execution Overview</vt:lpstr>
      <vt:lpstr>Out-of-Order Execution: Stages</vt:lpstr>
      <vt:lpstr>OOO Scheduling</vt:lpstr>
      <vt:lpstr>Stalling @ Decode for RAW</vt:lpstr>
      <vt:lpstr>Issuing Instructions: Scheduling</vt:lpstr>
      <vt:lpstr>Reservation Station</vt:lpstr>
      <vt:lpstr>Out-Of-Order Exec.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 vs. Scheduler</vt:lpstr>
      <vt:lpstr>Speculative Execution</vt:lpstr>
      <vt:lpstr>Beyond Simple OoO</vt:lpstr>
      <vt:lpstr>What if we had infinite registers</vt:lpstr>
      <vt:lpstr>Register Renaming</vt:lpstr>
      <vt:lpstr>Register renaming example</vt:lpstr>
      <vt:lpstr>Register renaming example</vt:lpstr>
      <vt:lpstr>Register renaming example</vt:lpstr>
      <vt:lpstr>Register renaming example</vt:lpstr>
      <vt:lpstr>Register renaming example</vt:lpstr>
      <vt:lpstr>MIPS R10000 Pipeline Overview</vt:lpstr>
      <vt:lpstr>MIPS R10000 Architecture</vt:lpstr>
      <vt:lpstr>MIPS R10000 Pipelines</vt:lpstr>
      <vt:lpstr>Instruction Fetch</vt:lpstr>
      <vt:lpstr>Instruction Fetch</vt:lpstr>
      <vt:lpstr>Fetching Multiple Instructions?</vt:lpstr>
      <vt:lpstr>Fetching Multiple Instructions &amp; the I-Cache</vt:lpstr>
      <vt:lpstr>MIPS R1000 Solution: Fetching 4 continuous insts</vt:lpstr>
      <vt:lpstr>Control Flow </vt:lpstr>
      <vt:lpstr>Register Renaming</vt:lpstr>
      <vt:lpstr>Scheduler</vt:lpstr>
      <vt:lpstr>Back-to-Back Scheduling</vt:lpstr>
      <vt:lpstr>Optimistic Scheduling</vt:lpstr>
      <vt:lpstr>Optimistic Scheduling #2</vt:lpstr>
      <vt:lpstr>Data Cache Datapath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448</cp:revision>
  <cp:lastPrinted>2001-01-29T22:15:32Z</cp:lastPrinted>
  <dcterms:created xsi:type="dcterms:W3CDTF">2001-01-28T16:05:06Z</dcterms:created>
  <dcterms:modified xsi:type="dcterms:W3CDTF">2016-01-20T15:05:48Z</dcterms:modified>
</cp:coreProperties>
</file>