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51"/>
  </p:notesMasterIdLst>
  <p:handoutMasterIdLst>
    <p:handoutMasterId r:id="rId52"/>
  </p:handoutMasterIdLst>
  <p:sldIdLst>
    <p:sldId id="872" r:id="rId2"/>
    <p:sldId id="818" r:id="rId3"/>
    <p:sldId id="819" r:id="rId4"/>
    <p:sldId id="842" r:id="rId5"/>
    <p:sldId id="837" r:id="rId6"/>
    <p:sldId id="850" r:id="rId7"/>
    <p:sldId id="955" r:id="rId8"/>
    <p:sldId id="852" r:id="rId9"/>
    <p:sldId id="956" r:id="rId10"/>
    <p:sldId id="851" r:id="rId11"/>
    <p:sldId id="853" r:id="rId12"/>
    <p:sldId id="957" r:id="rId13"/>
    <p:sldId id="854" r:id="rId14"/>
    <p:sldId id="682" r:id="rId15"/>
    <p:sldId id="629" r:id="rId16"/>
    <p:sldId id="628" r:id="rId17"/>
    <p:sldId id="670" r:id="rId18"/>
    <p:sldId id="698" r:id="rId19"/>
    <p:sldId id="937" r:id="rId20"/>
    <p:sldId id="992" r:id="rId21"/>
    <p:sldId id="993" r:id="rId22"/>
    <p:sldId id="994" r:id="rId23"/>
    <p:sldId id="995" r:id="rId24"/>
    <p:sldId id="661" r:id="rId25"/>
    <p:sldId id="932" r:id="rId26"/>
    <p:sldId id="930" r:id="rId27"/>
    <p:sldId id="958" r:id="rId28"/>
    <p:sldId id="867" r:id="rId29"/>
    <p:sldId id="936" r:id="rId30"/>
    <p:sldId id="991" r:id="rId31"/>
    <p:sldId id="874" r:id="rId32"/>
    <p:sldId id="931" r:id="rId33"/>
    <p:sldId id="933" r:id="rId34"/>
    <p:sldId id="935" r:id="rId35"/>
    <p:sldId id="934" r:id="rId36"/>
    <p:sldId id="671" r:id="rId37"/>
    <p:sldId id="743" r:id="rId38"/>
    <p:sldId id="996" r:id="rId39"/>
    <p:sldId id="795" r:id="rId40"/>
    <p:sldId id="855" r:id="rId41"/>
    <p:sldId id="760" r:id="rId42"/>
    <p:sldId id="741" r:id="rId43"/>
    <p:sldId id="761" r:id="rId44"/>
    <p:sldId id="998" r:id="rId45"/>
    <p:sldId id="997" r:id="rId46"/>
    <p:sldId id="1000" r:id="rId47"/>
    <p:sldId id="704" r:id="rId48"/>
    <p:sldId id="999" r:id="rId49"/>
    <p:sldId id="1001" r:id="rId50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856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E94"/>
    <a:srgbClr val="28188A"/>
    <a:srgbClr val="F9C31B"/>
    <a:srgbClr val="FCFCE8"/>
    <a:srgbClr val="F2F49A"/>
    <a:srgbClr val="A8E6E2"/>
    <a:srgbClr val="87DDD7"/>
    <a:srgbClr val="7FABDB"/>
    <a:srgbClr val="4283CA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4" autoAdjust="0"/>
    <p:restoredTop sz="90514" autoAdjust="0"/>
  </p:normalViewPr>
  <p:slideViewPr>
    <p:cSldViewPr snapToGrid="0" snapToObjects="1">
      <p:cViewPr varScale="1">
        <p:scale>
          <a:sx n="71" d="100"/>
          <a:sy n="71" d="100"/>
        </p:scale>
        <p:origin x="1838" y="62"/>
      </p:cViewPr>
      <p:guideLst>
        <p:guide orient="horz" pos="5856"/>
        <p:guide pos="4096"/>
      </p:guideLst>
    </p:cSldViewPr>
  </p:slideViewPr>
  <p:outlineViewPr>
    <p:cViewPr>
      <p:scale>
        <a:sx n="33" d="100"/>
        <a:sy n="33" d="100"/>
      </p:scale>
      <p:origin x="0" y="159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E5AD5BA2-1825-4982-97D7-D4B456397DB0}" type="datetime1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B5ADBB2C-D775-4C27-A710-C2C512303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8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9DB6855A-9A32-4F58-A8C3-8EAC75CE49A5}" type="datetime1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4213"/>
            <a:ext cx="6858000" cy="5143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0" y="6084888"/>
            <a:ext cx="6858000" cy="24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B5A21C97-C228-4513-BCD8-EB41D5EEA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7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52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57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50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04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41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dirty="0">
                <a:latin typeface="HelveticaNeueLT Std Bold" charset="0"/>
              </a:rPr>
              <a:t>Get updated figure</a:t>
            </a:r>
          </a:p>
          <a:p>
            <a:r>
              <a:rPr lang="en-CA" altLang="en-US" dirty="0">
                <a:latin typeface="HelveticaNeueLT Std Bold" charset="0"/>
              </a:rPr>
              <a:t>Data in</a:t>
            </a:r>
            <a:r>
              <a:rPr lang="en-CA" altLang="en-US" baseline="0" dirty="0">
                <a:latin typeface="HelveticaNeueLT Std Bold" charset="0"/>
              </a:rPr>
              <a:t> (SRAM)</a:t>
            </a:r>
            <a:br>
              <a:rPr lang="en-CA" altLang="en-US" baseline="0" dirty="0">
                <a:latin typeface="HelveticaNeueLT Std Bold" charset="0"/>
              </a:rPr>
            </a:br>
            <a:r>
              <a:rPr lang="en-CA" altLang="en-US" baseline="0" dirty="0">
                <a:latin typeface="HelveticaNeueLT Std Bold" charset="0"/>
              </a:rPr>
              <a:t>Data out (SRAM)</a:t>
            </a:r>
          </a:p>
          <a:p>
            <a:r>
              <a:rPr lang="en-CA" altLang="en-US" baseline="0" dirty="0">
                <a:latin typeface="HelveticaNeueLT Std Bold" charset="0"/>
              </a:rPr>
              <a:t>Weights (</a:t>
            </a:r>
            <a:r>
              <a:rPr lang="en-CA" altLang="en-US" baseline="0" dirty="0" err="1">
                <a:latin typeface="HelveticaNeueLT Std Bold" charset="0"/>
              </a:rPr>
              <a:t>eDRAM</a:t>
            </a:r>
            <a:r>
              <a:rPr lang="en-CA" altLang="en-US" baseline="0" dirty="0">
                <a:latin typeface="HelveticaNeueLT Std Bold" charset="0"/>
              </a:rPr>
              <a:t>)</a:t>
            </a:r>
          </a:p>
          <a:p>
            <a:r>
              <a:rPr lang="en-CA" altLang="en-US" baseline="0" dirty="0">
                <a:latin typeface="HelveticaNeueLT Std Bold" charset="0"/>
              </a:rPr>
              <a:t>Central data memory (</a:t>
            </a:r>
            <a:r>
              <a:rPr lang="en-CA" altLang="en-US" baseline="0" dirty="0" err="1">
                <a:latin typeface="HelveticaNeueLT Std Bold" charset="0"/>
              </a:rPr>
              <a:t>eDRAM</a:t>
            </a:r>
            <a:r>
              <a:rPr lang="en-CA" altLang="en-US" baseline="0" dirty="0">
                <a:latin typeface="HelveticaNeueLT Std Bold" charset="0"/>
              </a:rPr>
              <a:t>)</a:t>
            </a:r>
            <a:endParaRPr lang="en-CA" altLang="en-US" dirty="0">
              <a:latin typeface="HelveticaNeueLT Std Bold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fld id="{A598F6C8-0208-4424-B5EE-1195F5BBA2CC}" type="slidenum">
              <a:rPr lang="en-US" altLang="en-US" sz="1200" smtClean="0">
                <a:latin typeface="HelveticaNeueLT Std Bold" charset="0"/>
                <a:ea typeface="ヒラギノ角ゴ ProN W3" charset="-128"/>
              </a:rPr>
              <a:pPr/>
              <a:t>41</a:t>
            </a:fld>
            <a:endParaRPr lang="en-US" altLang="en-US" sz="1200">
              <a:latin typeface="HelveticaNeueLT Std Bold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720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3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3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6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4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40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82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2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5000" y="457200"/>
            <a:ext cx="11734800" cy="7543800"/>
          </a:xfrm>
        </p:spPr>
        <p:txBody>
          <a:bodyPr anchor="ctr">
            <a:spAutoFit/>
          </a:bodyPr>
          <a:lstStyle>
            <a:lvl1pPr>
              <a:lnSpc>
                <a:spcPts val="6000"/>
              </a:lnSpc>
              <a:defRPr sz="6000">
                <a:solidFill>
                  <a:srgbClr val="001337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8204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1861462"/>
            <a:ext cx="13004800" cy="33528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35000" y="1981206"/>
            <a:ext cx="11734800" cy="3145970"/>
          </a:xfrm>
          <a:noFill/>
        </p:spPr>
        <p:txBody>
          <a:bodyPr anchor="ctr">
            <a:noAutofit/>
          </a:bodyPr>
          <a:lstStyle>
            <a:lvl1pPr>
              <a:defRPr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dirty="0"/>
              <a:t>SLICC </a:t>
            </a:r>
            <a:br>
              <a:rPr lang="en-US" b="1" dirty="0"/>
            </a:br>
            <a:r>
              <a:rPr lang="en-US" b="1" dirty="0"/>
              <a:t>Self-Assembly of Instruction Cache Collectives for OLTP Workloads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82555" y="5810270"/>
            <a:ext cx="4495800" cy="1123930"/>
          </a:xfrm>
        </p:spPr>
        <p:txBody>
          <a:bodyPr/>
          <a:lstStyle>
            <a:lvl1pPr marL="0" indent="0" algn="ctr"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Authors 1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78455" y="5810270"/>
            <a:ext cx="4495800" cy="1123930"/>
          </a:xfrm>
        </p:spPr>
        <p:txBody>
          <a:bodyPr/>
          <a:lstStyle>
            <a:lvl1pPr marL="0" indent="0" algn="ctr"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Authors 1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595255" y="7607300"/>
            <a:ext cx="4495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Affiliate Logo 1</a:t>
            </a:r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6878455" y="7607300"/>
            <a:ext cx="4495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Affiliate Logo 2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0551859" y="1270013"/>
            <a:ext cx="1378857" cy="11393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Moto</a:t>
            </a:r>
          </a:p>
        </p:txBody>
      </p:sp>
    </p:spTree>
    <p:extLst>
      <p:ext uri="{BB962C8B-B14F-4D97-AF65-F5344CB8AC3E}">
        <p14:creationId xmlns:p14="http://schemas.microsoft.com/office/powerpoint/2010/main" val="222940358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7587071"/>
          </a:xfrm>
        </p:spPr>
        <p:txBody>
          <a:bodyPr/>
          <a:lstStyle>
            <a:lvl1pPr marL="571500" indent="-571500">
              <a:buSzPct val="150000"/>
              <a:buFont typeface="Arial" panose="020B0604020202020204" pitchFamily="34" charset="0"/>
              <a:buChar char="•"/>
              <a:defRPr sz="3600" b="1">
                <a:latin typeface="Quicksand"/>
                <a:cs typeface="Arial" pitchFamily="34" charset="0"/>
              </a:defRPr>
            </a:lvl1pPr>
            <a:lvl2pPr marL="533400" indent="-358775">
              <a:defRPr sz="3200">
                <a:latin typeface="Quicksand"/>
                <a:cs typeface="Arial" pitchFamily="34" charset="0"/>
              </a:defRPr>
            </a:lvl2pPr>
            <a:lvl3pPr marL="896938" indent="-360363">
              <a:defRPr sz="3200">
                <a:latin typeface="Quicksand"/>
                <a:cs typeface="Arial" pitchFamily="34" charset="0"/>
              </a:defRPr>
            </a:lvl3pPr>
            <a:lvl4pPr marL="1262063" indent="-274638">
              <a:defRPr sz="2800">
                <a:latin typeface="Quicksand"/>
                <a:cs typeface="Arial" pitchFamily="34" charset="0"/>
              </a:defRPr>
            </a:lvl4pPr>
            <a:lvl5pPr marL="1608138" indent="-228600">
              <a:defRPr sz="2800">
                <a:latin typeface="Quicksand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0" y="-52778"/>
            <a:ext cx="13004800" cy="800924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948863" y="92313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0000"/>
                </a:solidFill>
              </a:defRPr>
            </a:lvl1pPr>
          </a:lstStyle>
          <a:p>
            <a:fld id="{C6ED0C1F-4601-412C-99FA-1165431FFB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526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2778"/>
            <a:ext cx="13004800" cy="71779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457330" y="3743340"/>
            <a:ext cx="3215456" cy="2431486"/>
            <a:chOff x="2438403" y="1045029"/>
            <a:chExt cx="2296884" cy="1894115"/>
          </a:xfrm>
        </p:grpSpPr>
        <p:sp>
          <p:nvSpPr>
            <p:cNvPr id="4" name="Freeform 3"/>
            <p:cNvSpPr/>
            <p:nvPr/>
          </p:nvSpPr>
          <p:spPr bwMode="auto">
            <a:xfrm>
              <a:off x="2498110" y="2075219"/>
              <a:ext cx="2201726" cy="863925"/>
            </a:xfrm>
            <a:custGeom>
              <a:avLst/>
              <a:gdLst>
                <a:gd name="connsiteX0" fmla="*/ 370115 w 6847115"/>
                <a:gd name="connsiteY0" fmla="*/ 43543 h 3091543"/>
                <a:gd name="connsiteX1" fmla="*/ 0 w 6847115"/>
                <a:gd name="connsiteY1" fmla="*/ 1567543 h 3091543"/>
                <a:gd name="connsiteX2" fmla="*/ 707572 w 6847115"/>
                <a:gd name="connsiteY2" fmla="*/ 3080657 h 3091543"/>
                <a:gd name="connsiteX3" fmla="*/ 2601686 w 6847115"/>
                <a:gd name="connsiteY3" fmla="*/ 3058886 h 3091543"/>
                <a:gd name="connsiteX4" fmla="*/ 6847115 w 6847115"/>
                <a:gd name="connsiteY4" fmla="*/ 3091543 h 3091543"/>
                <a:gd name="connsiteX5" fmla="*/ 6564086 w 6847115"/>
                <a:gd name="connsiteY5" fmla="*/ 783772 h 3091543"/>
                <a:gd name="connsiteX6" fmla="*/ 6204858 w 6847115"/>
                <a:gd name="connsiteY6" fmla="*/ 0 h 3091543"/>
                <a:gd name="connsiteX7" fmla="*/ 4811486 w 6847115"/>
                <a:gd name="connsiteY7" fmla="*/ 65315 h 3091543"/>
                <a:gd name="connsiteX8" fmla="*/ 4746172 w 6847115"/>
                <a:gd name="connsiteY8" fmla="*/ 1219200 h 3091543"/>
                <a:gd name="connsiteX9" fmla="*/ 3995058 w 6847115"/>
                <a:gd name="connsiteY9" fmla="*/ 1491343 h 3091543"/>
                <a:gd name="connsiteX10" fmla="*/ 2754086 w 6847115"/>
                <a:gd name="connsiteY10" fmla="*/ 1458686 h 3091543"/>
                <a:gd name="connsiteX11" fmla="*/ 1839686 w 6847115"/>
                <a:gd name="connsiteY11" fmla="*/ 1404257 h 3091543"/>
                <a:gd name="connsiteX12" fmla="*/ 1774372 w 6847115"/>
                <a:gd name="connsiteY12" fmla="*/ 108857 h 3091543"/>
                <a:gd name="connsiteX13" fmla="*/ 370115 w 6847115"/>
                <a:gd name="connsiteY13" fmla="*/ 43543 h 30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47115" h="3091543">
                  <a:moveTo>
                    <a:pt x="370115" y="43543"/>
                  </a:moveTo>
                  <a:lnTo>
                    <a:pt x="0" y="1567543"/>
                  </a:lnTo>
                  <a:lnTo>
                    <a:pt x="707572" y="3080657"/>
                  </a:lnTo>
                  <a:lnTo>
                    <a:pt x="2601686" y="3058886"/>
                  </a:lnTo>
                  <a:lnTo>
                    <a:pt x="6847115" y="3091543"/>
                  </a:lnTo>
                  <a:lnTo>
                    <a:pt x="6564086" y="783772"/>
                  </a:lnTo>
                  <a:lnTo>
                    <a:pt x="6204858" y="0"/>
                  </a:lnTo>
                  <a:lnTo>
                    <a:pt x="4811486" y="65315"/>
                  </a:lnTo>
                  <a:lnTo>
                    <a:pt x="4746172" y="1219200"/>
                  </a:lnTo>
                  <a:lnTo>
                    <a:pt x="3995058" y="1491343"/>
                  </a:lnTo>
                  <a:lnTo>
                    <a:pt x="2754086" y="1458686"/>
                  </a:lnTo>
                  <a:lnTo>
                    <a:pt x="1839686" y="1404257"/>
                  </a:lnTo>
                  <a:lnTo>
                    <a:pt x="1774372" y="108857"/>
                  </a:lnTo>
                  <a:lnTo>
                    <a:pt x="370115" y="435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3141835" y="1045029"/>
              <a:ext cx="1593452" cy="1033450"/>
            </a:xfrm>
            <a:custGeom>
              <a:avLst/>
              <a:gdLst>
                <a:gd name="connsiteX0" fmla="*/ 239485 w 4648200"/>
                <a:gd name="connsiteY0" fmla="*/ 402771 h 3450771"/>
                <a:gd name="connsiteX1" fmla="*/ 0 w 4648200"/>
                <a:gd name="connsiteY1" fmla="*/ 968828 h 3450771"/>
                <a:gd name="connsiteX2" fmla="*/ 10885 w 4648200"/>
                <a:gd name="connsiteY2" fmla="*/ 2046514 h 3450771"/>
                <a:gd name="connsiteX3" fmla="*/ 1360714 w 4648200"/>
                <a:gd name="connsiteY3" fmla="*/ 2002971 h 3450771"/>
                <a:gd name="connsiteX4" fmla="*/ 1447800 w 4648200"/>
                <a:gd name="connsiteY4" fmla="*/ 2503714 h 3450771"/>
                <a:gd name="connsiteX5" fmla="*/ 1480457 w 4648200"/>
                <a:gd name="connsiteY5" fmla="*/ 3450771 h 3450771"/>
                <a:gd name="connsiteX6" fmla="*/ 4267200 w 4648200"/>
                <a:gd name="connsiteY6" fmla="*/ 3407228 h 3450771"/>
                <a:gd name="connsiteX7" fmla="*/ 4408714 w 4648200"/>
                <a:gd name="connsiteY7" fmla="*/ 2057400 h 3450771"/>
                <a:gd name="connsiteX8" fmla="*/ 4648200 w 4648200"/>
                <a:gd name="connsiteY8" fmla="*/ 892628 h 3450771"/>
                <a:gd name="connsiteX9" fmla="*/ 4114800 w 4648200"/>
                <a:gd name="connsiteY9" fmla="*/ 185057 h 3450771"/>
                <a:gd name="connsiteX10" fmla="*/ 4027714 w 4648200"/>
                <a:gd name="connsiteY10" fmla="*/ 217714 h 3450771"/>
                <a:gd name="connsiteX11" fmla="*/ 4005942 w 4648200"/>
                <a:gd name="connsiteY11" fmla="*/ 239485 h 3450771"/>
                <a:gd name="connsiteX12" fmla="*/ 3951514 w 4648200"/>
                <a:gd name="connsiteY12" fmla="*/ 261257 h 3450771"/>
                <a:gd name="connsiteX13" fmla="*/ 2656114 w 4648200"/>
                <a:gd name="connsiteY13" fmla="*/ 598714 h 3450771"/>
                <a:gd name="connsiteX14" fmla="*/ 2547257 w 4648200"/>
                <a:gd name="connsiteY14" fmla="*/ 533400 h 3450771"/>
                <a:gd name="connsiteX15" fmla="*/ 1306285 w 4648200"/>
                <a:gd name="connsiteY15" fmla="*/ 0 h 3450771"/>
                <a:gd name="connsiteX16" fmla="*/ 1208314 w 4648200"/>
                <a:gd name="connsiteY16" fmla="*/ 21771 h 3450771"/>
                <a:gd name="connsiteX17" fmla="*/ 1175657 w 4648200"/>
                <a:gd name="connsiteY17" fmla="*/ 32657 h 3450771"/>
                <a:gd name="connsiteX18" fmla="*/ 1077685 w 4648200"/>
                <a:gd name="connsiteY18" fmla="*/ 43542 h 3450771"/>
                <a:gd name="connsiteX19" fmla="*/ 446314 w 4648200"/>
                <a:gd name="connsiteY19" fmla="*/ 359228 h 3450771"/>
                <a:gd name="connsiteX20" fmla="*/ 283028 w 4648200"/>
                <a:gd name="connsiteY20" fmla="*/ 446314 h 3450771"/>
                <a:gd name="connsiteX21" fmla="*/ 185057 w 4648200"/>
                <a:gd name="connsiteY21" fmla="*/ 457200 h 3450771"/>
                <a:gd name="connsiteX22" fmla="*/ 185057 w 4648200"/>
                <a:gd name="connsiteY22" fmla="*/ 500742 h 3450771"/>
                <a:gd name="connsiteX23" fmla="*/ 174171 w 4648200"/>
                <a:gd name="connsiteY23" fmla="*/ 424542 h 345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48200" h="3450771">
                  <a:moveTo>
                    <a:pt x="239485" y="402771"/>
                  </a:moveTo>
                  <a:lnTo>
                    <a:pt x="0" y="968828"/>
                  </a:lnTo>
                  <a:lnTo>
                    <a:pt x="10885" y="2046514"/>
                  </a:lnTo>
                  <a:lnTo>
                    <a:pt x="1360714" y="2002971"/>
                  </a:lnTo>
                  <a:lnTo>
                    <a:pt x="1447800" y="2503714"/>
                  </a:lnTo>
                  <a:lnTo>
                    <a:pt x="1480457" y="3450771"/>
                  </a:lnTo>
                  <a:lnTo>
                    <a:pt x="4267200" y="3407228"/>
                  </a:lnTo>
                  <a:lnTo>
                    <a:pt x="4408714" y="2057400"/>
                  </a:lnTo>
                  <a:lnTo>
                    <a:pt x="4648200" y="892628"/>
                  </a:lnTo>
                  <a:lnTo>
                    <a:pt x="4114800" y="185057"/>
                  </a:lnTo>
                  <a:cubicBezTo>
                    <a:pt x="4085771" y="195943"/>
                    <a:pt x="4055444" y="203849"/>
                    <a:pt x="4027714" y="217714"/>
                  </a:cubicBezTo>
                  <a:cubicBezTo>
                    <a:pt x="4018534" y="222304"/>
                    <a:pt x="4013956" y="233074"/>
                    <a:pt x="4005942" y="239485"/>
                  </a:cubicBezTo>
                  <a:cubicBezTo>
                    <a:pt x="3973695" y="265283"/>
                    <a:pt x="3982791" y="261257"/>
                    <a:pt x="3951514" y="261257"/>
                  </a:cubicBezTo>
                  <a:lnTo>
                    <a:pt x="2656114" y="598714"/>
                  </a:lnTo>
                  <a:lnTo>
                    <a:pt x="2547257" y="533400"/>
                  </a:lnTo>
                  <a:lnTo>
                    <a:pt x="1306285" y="0"/>
                  </a:lnTo>
                  <a:cubicBezTo>
                    <a:pt x="1273628" y="7257"/>
                    <a:pt x="1240769" y="13657"/>
                    <a:pt x="1208314" y="21771"/>
                  </a:cubicBezTo>
                  <a:cubicBezTo>
                    <a:pt x="1197182" y="24554"/>
                    <a:pt x="1186975" y="30771"/>
                    <a:pt x="1175657" y="32657"/>
                  </a:cubicBezTo>
                  <a:cubicBezTo>
                    <a:pt x="1143246" y="38059"/>
                    <a:pt x="1077685" y="43542"/>
                    <a:pt x="1077685" y="43542"/>
                  </a:cubicBezTo>
                  <a:lnTo>
                    <a:pt x="446314" y="359228"/>
                  </a:lnTo>
                  <a:lnTo>
                    <a:pt x="283028" y="446314"/>
                  </a:lnTo>
                  <a:lnTo>
                    <a:pt x="185057" y="457200"/>
                  </a:lnTo>
                  <a:lnTo>
                    <a:pt x="185057" y="500742"/>
                  </a:lnTo>
                  <a:lnTo>
                    <a:pt x="174171" y="424542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438403" y="1126531"/>
              <a:ext cx="1634501" cy="1398581"/>
            </a:xfrm>
            <a:custGeom>
              <a:avLst/>
              <a:gdLst>
                <a:gd name="connsiteX0" fmla="*/ 664028 w 5148943"/>
                <a:gd name="connsiteY0" fmla="*/ 174172 h 4669972"/>
                <a:gd name="connsiteX1" fmla="*/ 0 w 5148943"/>
                <a:gd name="connsiteY1" fmla="*/ 1338943 h 4669972"/>
                <a:gd name="connsiteX2" fmla="*/ 293914 w 5148943"/>
                <a:gd name="connsiteY2" fmla="*/ 3124200 h 4669972"/>
                <a:gd name="connsiteX3" fmla="*/ 2100943 w 5148943"/>
                <a:gd name="connsiteY3" fmla="*/ 3211286 h 4669972"/>
                <a:gd name="connsiteX4" fmla="*/ 2144486 w 5148943"/>
                <a:gd name="connsiteY4" fmla="*/ 4365172 h 4669972"/>
                <a:gd name="connsiteX5" fmla="*/ 2481943 w 5148943"/>
                <a:gd name="connsiteY5" fmla="*/ 4659086 h 4669972"/>
                <a:gd name="connsiteX6" fmla="*/ 3614057 w 5148943"/>
                <a:gd name="connsiteY6" fmla="*/ 4669972 h 4669972"/>
                <a:gd name="connsiteX7" fmla="*/ 5116286 w 5148943"/>
                <a:gd name="connsiteY7" fmla="*/ 4561115 h 4669972"/>
                <a:gd name="connsiteX8" fmla="*/ 5148943 w 5148943"/>
                <a:gd name="connsiteY8" fmla="*/ 3875315 h 4669972"/>
                <a:gd name="connsiteX9" fmla="*/ 5007428 w 5148943"/>
                <a:gd name="connsiteY9" fmla="*/ 3167743 h 4669972"/>
                <a:gd name="connsiteX10" fmla="*/ 3614057 w 5148943"/>
                <a:gd name="connsiteY10" fmla="*/ 3222172 h 4669972"/>
                <a:gd name="connsiteX11" fmla="*/ 3701143 w 5148943"/>
                <a:gd name="connsiteY11" fmla="*/ 1905000 h 4669972"/>
                <a:gd name="connsiteX12" fmla="*/ 3015343 w 5148943"/>
                <a:gd name="connsiteY12" fmla="*/ 1752600 h 4669972"/>
                <a:gd name="connsiteX13" fmla="*/ 2155371 w 5148943"/>
                <a:gd name="connsiteY13" fmla="*/ 1621972 h 4669972"/>
                <a:gd name="connsiteX14" fmla="*/ 2275114 w 5148943"/>
                <a:gd name="connsiteY14" fmla="*/ 381000 h 4669972"/>
                <a:gd name="connsiteX15" fmla="*/ 892628 w 5148943"/>
                <a:gd name="connsiteY15" fmla="*/ 0 h 4669972"/>
                <a:gd name="connsiteX16" fmla="*/ 664028 w 5148943"/>
                <a:gd name="connsiteY16" fmla="*/ 174172 h 466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8943" h="4669972">
                  <a:moveTo>
                    <a:pt x="664028" y="174172"/>
                  </a:moveTo>
                  <a:lnTo>
                    <a:pt x="0" y="1338943"/>
                  </a:lnTo>
                  <a:lnTo>
                    <a:pt x="293914" y="3124200"/>
                  </a:lnTo>
                  <a:lnTo>
                    <a:pt x="2100943" y="3211286"/>
                  </a:lnTo>
                  <a:lnTo>
                    <a:pt x="2144486" y="4365172"/>
                  </a:lnTo>
                  <a:lnTo>
                    <a:pt x="2481943" y="4659086"/>
                  </a:lnTo>
                  <a:lnTo>
                    <a:pt x="3614057" y="4669972"/>
                  </a:lnTo>
                  <a:lnTo>
                    <a:pt x="5116286" y="4561115"/>
                  </a:lnTo>
                  <a:lnTo>
                    <a:pt x="5148943" y="3875315"/>
                  </a:lnTo>
                  <a:lnTo>
                    <a:pt x="5007428" y="3167743"/>
                  </a:lnTo>
                  <a:lnTo>
                    <a:pt x="3614057" y="3222172"/>
                  </a:lnTo>
                  <a:lnTo>
                    <a:pt x="3701143" y="1905000"/>
                  </a:lnTo>
                  <a:lnTo>
                    <a:pt x="3015343" y="1752600"/>
                  </a:lnTo>
                  <a:lnTo>
                    <a:pt x="2155371" y="1621972"/>
                  </a:lnTo>
                  <a:lnTo>
                    <a:pt x="2275114" y="381000"/>
                  </a:lnTo>
                  <a:lnTo>
                    <a:pt x="892628" y="0"/>
                  </a:lnTo>
                  <a:lnTo>
                    <a:pt x="664028" y="174172"/>
                  </a:lnTo>
                  <a:close/>
                </a:path>
              </a:pathLst>
            </a:custGeom>
            <a:solidFill>
              <a:schemeClr val="accent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666038" y="1279756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666038" y="1706828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184750" y="1279755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184750" y="1706828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666038" y="2124121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666038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184750" y="2124121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184749" y="2551193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677340" y="1279756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677339" y="1706828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196051" y="1279756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196051" y="1706828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677339" y="2124122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677339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196051" y="2124121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196050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3170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1861462"/>
            <a:ext cx="13004800" cy="33528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Quicksand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635000" y="1981206"/>
            <a:ext cx="11734800" cy="3145970"/>
          </a:xfrm>
          <a:noFill/>
        </p:spPr>
        <p:txBody>
          <a:bodyPr anchor="ctr">
            <a:noAutofit/>
          </a:bodyPr>
          <a:lstStyle>
            <a:lvl1pPr>
              <a:defRPr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dirty="0"/>
              <a:t>STREX</a:t>
            </a:r>
            <a:br>
              <a:rPr lang="en-US" b="1" dirty="0"/>
            </a:br>
            <a:r>
              <a:rPr lang="en-US" b="1" dirty="0"/>
              <a:t>Boosting Instruction Cache Reuse in OLTP</a:t>
            </a:r>
            <a:br>
              <a:rPr lang="en-US" b="1" dirty="0"/>
            </a:br>
            <a:r>
              <a:rPr lang="en-US" b="1" dirty="0"/>
              <a:t>Workloads Through Stratified Transaction Execution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27396" y="5810270"/>
            <a:ext cx="4495800" cy="1123930"/>
          </a:xfrm>
        </p:spPr>
        <p:txBody>
          <a:bodyPr/>
          <a:lstStyle>
            <a:lvl1pPr marL="0" indent="0" algn="ctr"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Authors 1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640096" y="7607300"/>
            <a:ext cx="4495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Affiliate Logo 1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881464" y="5810270"/>
            <a:ext cx="4495800" cy="1123930"/>
          </a:xfrm>
        </p:spPr>
        <p:txBody>
          <a:bodyPr/>
          <a:lstStyle>
            <a:lvl1pPr marL="0" indent="0" algn="ctr"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Authors 1</a:t>
            </a:r>
          </a:p>
        </p:txBody>
      </p:sp>
      <p:sp>
        <p:nvSpPr>
          <p:cNvPr id="7" name="Picture Placeholder 26"/>
          <p:cNvSpPr>
            <a:spLocks noGrp="1"/>
          </p:cNvSpPr>
          <p:nvPr>
            <p:ph type="pic" sz="quarter" idx="14" hasCustomPrompt="1"/>
          </p:nvPr>
        </p:nvSpPr>
        <p:spPr>
          <a:xfrm>
            <a:off x="6894164" y="7607300"/>
            <a:ext cx="4495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Affiliate Logo 1</a:t>
            </a:r>
          </a:p>
        </p:txBody>
      </p:sp>
      <p:sp>
        <p:nvSpPr>
          <p:cNvPr id="8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10551859" y="1270013"/>
            <a:ext cx="1378857" cy="11393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Moto</a:t>
            </a:r>
          </a:p>
        </p:txBody>
      </p:sp>
    </p:spTree>
    <p:extLst>
      <p:ext uri="{BB962C8B-B14F-4D97-AF65-F5344CB8AC3E}">
        <p14:creationId xmlns:p14="http://schemas.microsoft.com/office/powerpoint/2010/main" val="139829118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948863" y="92313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© Islam Atta                     </a:t>
            </a:r>
            <a:fld id="{C6ED0C1F-4601-412C-99FA-1165431FFB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4169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9028"/>
            <a:ext cx="13004800" cy="646546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878774"/>
            <a:ext cx="11747500" cy="750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 dirty="0">
                <a:sym typeface="Georgia" pitchFamily="18" charset="0"/>
              </a:rPr>
              <a:t>Second level</a:t>
            </a:r>
          </a:p>
          <a:p>
            <a:pPr lvl="2"/>
            <a:r>
              <a:rPr lang="en-US" dirty="0">
                <a:sym typeface="Georgia" pitchFamily="18" charset="0"/>
              </a:rPr>
              <a:t>Third level</a:t>
            </a:r>
          </a:p>
          <a:p>
            <a:pPr lvl="3"/>
            <a:r>
              <a:rPr lang="en-US" dirty="0">
                <a:sym typeface="Georgia" pitchFamily="18" charset="0"/>
              </a:rPr>
              <a:t>Fourth level</a:t>
            </a:r>
          </a:p>
          <a:p>
            <a:pPr lvl="4"/>
            <a:r>
              <a:rPr lang="en-US" dirty="0">
                <a:sym typeface="Georgia" pitchFamily="18" charset="0"/>
              </a:rPr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© Islam Atta                     </a:t>
            </a:r>
            <a:fld id="{C6ED0C1F-4601-412C-99FA-1165431FFB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50" r:id="rId3"/>
    <p:sldLayoutId id="2147484356" r:id="rId4"/>
    <p:sldLayoutId id="2147484357" r:id="rId5"/>
    <p:sldLayoutId id="2147484358" r:id="rId6"/>
  </p:sldLayoutIdLst>
  <p:transition spd="med">
    <p:fade/>
  </p:transition>
  <p:hf hdr="0" ftr="0" dt="0"/>
  <p:txStyles>
    <p:titleStyle>
      <a:lvl1pPr marL="261938" indent="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HelveticaNeueLT Std Bold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5pPr>
      <a:lvl6pPr marL="4572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6pPr>
      <a:lvl7pPr marL="9144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7pPr>
      <a:lvl8pPr marL="13716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8pPr>
      <a:lvl9pPr marL="18288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defRPr sz="2800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1pPr>
      <a:lvl2pPr marL="2286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400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2pPr>
      <a:lvl3pPr marL="5334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400" i="1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3pPr>
      <a:lvl4pPr marL="8382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1500" i="1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4pPr>
      <a:lvl5pPr marL="11430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1500" i="1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5pPr>
      <a:lvl6pPr marL="16002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6pPr>
      <a:lvl7pPr marL="20574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7pPr>
      <a:lvl8pPr marL="25146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8pPr>
      <a:lvl9pPr marL="29718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hyperlink" Target="https://pjreddie.com/media/files/resnet34.weights" TargetMode="External"/><Relationship Id="rId18" Type="http://schemas.openxmlformats.org/officeDocument/2006/relationships/hyperlink" Target="https://github.com/pjreddie/darknet/blob/master/cfg/resnet101.cfg" TargetMode="External"/><Relationship Id="rId26" Type="http://schemas.openxmlformats.org/officeDocument/2006/relationships/hyperlink" Target="https://pjreddie.com/darknet/imagenet/#resnext101" TargetMode="External"/><Relationship Id="rId39" Type="http://schemas.openxmlformats.org/officeDocument/2006/relationships/hyperlink" Target="https://github.com/pjreddie/darknet/blob/master/cfg/darknet53_448.cfg" TargetMode="External"/><Relationship Id="rId21" Type="http://schemas.openxmlformats.org/officeDocument/2006/relationships/hyperlink" Target="https://github.com/pjreddie/darknet/blob/master/cfg/resnet152.cfg" TargetMode="External"/><Relationship Id="rId34" Type="http://schemas.openxmlformats.org/officeDocument/2006/relationships/hyperlink" Target="https://pjreddie.com/media/files/densenet201.weights" TargetMode="External"/><Relationship Id="rId7" Type="http://schemas.openxmlformats.org/officeDocument/2006/relationships/hyperlink" Target="https://pjreddie.com/media/files/vgg-16.weights" TargetMode="External"/><Relationship Id="rId12" Type="http://schemas.openxmlformats.org/officeDocument/2006/relationships/hyperlink" Target="https://github.com/pjreddie/darknet/blob/master/cfg/resnet34.cfg" TargetMode="External"/><Relationship Id="rId17" Type="http://schemas.openxmlformats.org/officeDocument/2006/relationships/hyperlink" Target="https://pjreddie.com/darknet/imagenet/#resnet101" TargetMode="External"/><Relationship Id="rId25" Type="http://schemas.openxmlformats.org/officeDocument/2006/relationships/hyperlink" Target="https://pjreddie.com/media/files/resnext50.weights" TargetMode="External"/><Relationship Id="rId33" Type="http://schemas.openxmlformats.org/officeDocument/2006/relationships/hyperlink" Target="https://github.com/pjreddie/darknet/blob/master/cfg/densenet201.cfg" TargetMode="External"/><Relationship Id="rId38" Type="http://schemas.openxmlformats.org/officeDocument/2006/relationships/hyperlink" Target="https://pjreddie.com/darknet/imagenet/#darknet53_448" TargetMode="External"/><Relationship Id="rId2" Type="http://schemas.openxmlformats.org/officeDocument/2006/relationships/hyperlink" Target="https://pjreddie.com/darknet/imagenet/#alexnet" TargetMode="External"/><Relationship Id="rId16" Type="http://schemas.openxmlformats.org/officeDocument/2006/relationships/hyperlink" Target="https://pjreddie.com/media/files/resnet50.weights" TargetMode="External"/><Relationship Id="rId20" Type="http://schemas.openxmlformats.org/officeDocument/2006/relationships/hyperlink" Target="https://pjreddie.com/darknet/imagenet/#resnet152" TargetMode="External"/><Relationship Id="rId29" Type="http://schemas.openxmlformats.org/officeDocument/2006/relationships/hyperlink" Target="https://pjreddie.com/darknet/imagenet/#resnext15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pjreddie/darknet/blob/master/cfg/vgg-16.cfg" TargetMode="External"/><Relationship Id="rId11" Type="http://schemas.openxmlformats.org/officeDocument/2006/relationships/hyperlink" Target="https://pjreddie.com/darknet/imagenet/#resnet34" TargetMode="External"/><Relationship Id="rId24" Type="http://schemas.openxmlformats.org/officeDocument/2006/relationships/hyperlink" Target="https://github.com/pjreddie/darknet/blob/master/cfg/resnext50.cfg" TargetMode="External"/><Relationship Id="rId32" Type="http://schemas.openxmlformats.org/officeDocument/2006/relationships/hyperlink" Target="https://pjreddie.com/darknet/imagenet/#densenet201" TargetMode="External"/><Relationship Id="rId37" Type="http://schemas.openxmlformats.org/officeDocument/2006/relationships/hyperlink" Target="https://pjreddie.com/media/files/darknet53.weights" TargetMode="External"/><Relationship Id="rId40" Type="http://schemas.openxmlformats.org/officeDocument/2006/relationships/hyperlink" Target="https://pjreddie.com/media/files/darknet53_448.weights" TargetMode="External"/><Relationship Id="rId5" Type="http://schemas.openxmlformats.org/officeDocument/2006/relationships/hyperlink" Target="https://pjreddie.com/darknet/imagenet/#vgg" TargetMode="External"/><Relationship Id="rId15" Type="http://schemas.openxmlformats.org/officeDocument/2006/relationships/hyperlink" Target="https://github.com/pjreddie/darknet/blob/master/cfg/resnet50.cfg" TargetMode="External"/><Relationship Id="rId23" Type="http://schemas.openxmlformats.org/officeDocument/2006/relationships/hyperlink" Target="https://pjreddie.com/darknet/imagenet/#resnext50" TargetMode="External"/><Relationship Id="rId28" Type="http://schemas.openxmlformats.org/officeDocument/2006/relationships/hyperlink" Target="https://pjreddie.com/media/files/resnext101-32x4d.weights" TargetMode="External"/><Relationship Id="rId36" Type="http://schemas.openxmlformats.org/officeDocument/2006/relationships/hyperlink" Target="https://github.com/pjreddie/darknet/blob/master/cfg/darknet53.cfg" TargetMode="External"/><Relationship Id="rId10" Type="http://schemas.openxmlformats.org/officeDocument/2006/relationships/hyperlink" Target="https://pjreddie.com/media/files/resnet18.weights" TargetMode="External"/><Relationship Id="rId19" Type="http://schemas.openxmlformats.org/officeDocument/2006/relationships/hyperlink" Target="https://pjreddie.com/media/files/resnet101.weights" TargetMode="External"/><Relationship Id="rId31" Type="http://schemas.openxmlformats.org/officeDocument/2006/relationships/hyperlink" Target="https://pjreddie.com/media/files/resnext152-32x4d.weights" TargetMode="External"/><Relationship Id="rId4" Type="http://schemas.openxmlformats.org/officeDocument/2006/relationships/hyperlink" Target="https://pjreddie.com/media/files/alexnet.weights" TargetMode="External"/><Relationship Id="rId9" Type="http://schemas.openxmlformats.org/officeDocument/2006/relationships/hyperlink" Target="https://github.com/pjreddie/darknet/blob/master/cfg/resnet18.cfg" TargetMode="External"/><Relationship Id="rId14" Type="http://schemas.openxmlformats.org/officeDocument/2006/relationships/hyperlink" Target="https://pjreddie.com/darknet/imagenet/#resnet50" TargetMode="External"/><Relationship Id="rId22" Type="http://schemas.openxmlformats.org/officeDocument/2006/relationships/hyperlink" Target="https://pjreddie.com/media/files/resnet152.weights" TargetMode="External"/><Relationship Id="rId27" Type="http://schemas.openxmlformats.org/officeDocument/2006/relationships/hyperlink" Target="https://github.com/pjreddie/darknet/blob/master/cfg/resnext101-32x4d.cfg" TargetMode="External"/><Relationship Id="rId30" Type="http://schemas.openxmlformats.org/officeDocument/2006/relationships/hyperlink" Target="https://github.com/pjreddie/darknet/blob/master/cfg/resnext152-32x4d.cfg" TargetMode="External"/><Relationship Id="rId35" Type="http://schemas.openxmlformats.org/officeDocument/2006/relationships/hyperlink" Target="https://pjreddie.com/darknet/imagenet/#darknet53" TargetMode="External"/><Relationship Id="rId8" Type="http://schemas.openxmlformats.org/officeDocument/2006/relationships/hyperlink" Target="https://pjreddie.com/darknet/imagenet/#resnet18" TargetMode="External"/><Relationship Id="rId3" Type="http://schemas.openxmlformats.org/officeDocument/2006/relationships/hyperlink" Target="https://github.com/pjreddie/darknet/blob/master/cfg/alexnet.cf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 idx="4294967295"/>
          </p:nvPr>
        </p:nvSpPr>
        <p:spPr>
          <a:xfrm>
            <a:off x="0" y="2764752"/>
            <a:ext cx="13004800" cy="1765765"/>
          </a:xfrm>
          <a:solidFill>
            <a:srgbClr val="7FABDB">
              <a:alpha val="72941"/>
            </a:srgbClr>
          </a:solidFill>
        </p:spPr>
        <p:txBody>
          <a:bodyPr/>
          <a:lstStyle/>
          <a:p>
            <a:pPr algn="ctr"/>
            <a:r>
              <a:rPr lang="en-US" sz="56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Acceleration for Machine Learning</a:t>
            </a:r>
            <a:endParaRPr lang="en-US" sz="22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894079" y="5092437"/>
            <a:ext cx="11216640" cy="999067"/>
          </a:xfrm>
        </p:spPr>
        <p:txBody>
          <a:bodyPr/>
          <a:lstStyle/>
          <a:p>
            <a:pPr algn="ctr"/>
            <a:endParaRPr lang="en-US" sz="1327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/>
            <a:r>
              <a:rPr lang="en-US" sz="3555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Andreas Moshovos, Feb 2019</a:t>
            </a:r>
            <a:endParaRPr lang="en-US" sz="3555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/>
            <a:endParaRPr lang="en-US" sz="3555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13374" y="541868"/>
            <a:ext cx="4938376" cy="2222884"/>
            <a:chOff x="209730" y="7667110"/>
            <a:chExt cx="4762500" cy="2115235"/>
          </a:xfrm>
        </p:grpSpPr>
        <p:pic>
          <p:nvPicPr>
            <p:cNvPr id="21" name="Picture 3" descr="D:\Documents\Google Drive\SLICC Poster &amp; Presentation\500px-UofT_Logo.svg_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30" y="7667110"/>
              <a:ext cx="4762500" cy="211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:\Documents\Google Drive\SLICC Poster &amp; Presentation\UofT_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19" y="8072155"/>
              <a:ext cx="767001" cy="1337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625773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sz="quarter" idx="10"/>
          </p:nvPr>
        </p:nvSpPr>
        <p:spPr>
          <a:xfrm>
            <a:off x="210392" y="6858000"/>
            <a:ext cx="12664036" cy="2971800"/>
          </a:xfrm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5400" dirty="0">
                <a:solidFill>
                  <a:srgbClr val="980000"/>
                </a:solidFill>
              </a:rPr>
              <a:t>32x performance gap per decade</a:t>
            </a:r>
          </a:p>
          <a:p>
            <a:pPr algn="ctr">
              <a:spcBef>
                <a:spcPts val="0"/>
              </a:spcBef>
              <a:buNone/>
            </a:pPr>
            <a:endParaRPr lang="en-US" sz="5400" dirty="0">
              <a:solidFill>
                <a:srgbClr val="98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5400" dirty="0"/>
              <a:t>Specialization one way to overcome</a:t>
            </a:r>
            <a:endParaRPr lang="en-US" b="1" dirty="0">
              <a:solidFill>
                <a:srgbClr val="980000"/>
              </a:solidFill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/>
              <a:t>Moore’s Law and Beyond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10</a:t>
            </a:fld>
            <a:endParaRPr lang="en-US"/>
          </a:p>
        </p:txBody>
      </p:sp>
      <p:cxnSp>
        <p:nvCxnSpPr>
          <p:cNvPr id="98" name="Shape 98"/>
          <p:cNvCxnSpPr/>
          <p:nvPr/>
        </p:nvCxnSpPr>
        <p:spPr>
          <a:xfrm rot="10800000" flipH="1">
            <a:off x="758627" y="3636166"/>
            <a:ext cx="5351994" cy="2446918"/>
          </a:xfrm>
          <a:prstGeom prst="straightConnector1">
            <a:avLst/>
          </a:prstGeom>
          <a:solidFill>
            <a:srgbClr val="BBE0E3"/>
          </a:solidFill>
          <a:ln w="152400" cap="flat" cmpd="sng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0" name="Shape 100"/>
          <p:cNvCxnSpPr/>
          <p:nvPr/>
        </p:nvCxnSpPr>
        <p:spPr>
          <a:xfrm>
            <a:off x="790400" y="1454613"/>
            <a:ext cx="0" cy="4628480"/>
          </a:xfrm>
          <a:prstGeom prst="straightConnector1">
            <a:avLst/>
          </a:prstGeom>
          <a:solidFill>
            <a:srgbClr val="BBE0E3"/>
          </a:solidFill>
          <a:ln w="15240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Shape 101"/>
          <p:cNvSpPr txBox="1"/>
          <p:nvPr/>
        </p:nvSpPr>
        <p:spPr>
          <a:xfrm>
            <a:off x="3450866" y="6083094"/>
            <a:ext cx="7028953" cy="656639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 dirty="0">
                <a:latin typeface="Quicksand"/>
                <a:ea typeface="Quicksand"/>
                <a:cs typeface="Quicksand"/>
                <a:sym typeface="Quicksand"/>
              </a:rPr>
              <a:t>Somewhere between 2000-2005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338524" y="4869014"/>
            <a:ext cx="2432427" cy="393812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>
                <a:solidFill>
                  <a:srgbClr val="445F84"/>
                </a:solidFill>
                <a:latin typeface="Quicksand"/>
                <a:ea typeface="Quicksand"/>
                <a:cs typeface="Quicksand"/>
                <a:sym typeface="Quicksand"/>
              </a:rPr>
              <a:t>~50%/year</a:t>
            </a:r>
          </a:p>
        </p:txBody>
      </p:sp>
      <p:cxnSp>
        <p:nvCxnSpPr>
          <p:cNvPr id="105" name="Shape 105"/>
          <p:cNvCxnSpPr/>
          <p:nvPr/>
        </p:nvCxnSpPr>
        <p:spPr>
          <a:xfrm>
            <a:off x="6110684" y="1454595"/>
            <a:ext cx="0" cy="4628480"/>
          </a:xfrm>
          <a:prstGeom prst="straightConnector1">
            <a:avLst/>
          </a:prstGeom>
          <a:solidFill>
            <a:srgbClr val="BBE0E3"/>
          </a:solidFill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6" name="Shape 106"/>
          <p:cNvCxnSpPr/>
          <p:nvPr/>
        </p:nvCxnSpPr>
        <p:spPr>
          <a:xfrm rot="10800000">
            <a:off x="790470" y="6083093"/>
            <a:ext cx="11427840" cy="0"/>
          </a:xfrm>
          <a:prstGeom prst="straightConnector1">
            <a:avLst/>
          </a:prstGeom>
          <a:solidFill>
            <a:srgbClr val="BBE0E3"/>
          </a:solidFill>
          <a:ln w="15240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Shape 107"/>
          <p:cNvSpPr txBox="1"/>
          <p:nvPr/>
        </p:nvSpPr>
        <p:spPr>
          <a:xfrm>
            <a:off x="1420091" y="1749172"/>
            <a:ext cx="3423517" cy="1478937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 b="1" dirty="0">
                <a:solidFill>
                  <a:srgbClr val="445F84"/>
                </a:solidFill>
                <a:latin typeface="Quicksand"/>
                <a:ea typeface="Quicksand"/>
                <a:cs typeface="Quicksand"/>
                <a:sym typeface="Quicksand"/>
              </a:rPr>
              <a:t>Transparent to Software</a:t>
            </a:r>
          </a:p>
        </p:txBody>
      </p:sp>
      <p:sp>
        <p:nvSpPr>
          <p:cNvPr id="109" name="Shape 109"/>
          <p:cNvSpPr txBox="1"/>
          <p:nvPr/>
        </p:nvSpPr>
        <p:spPr>
          <a:xfrm rot="-5400000">
            <a:off x="-4152640" y="111253"/>
            <a:ext cx="9301333" cy="1085012"/>
          </a:xfrm>
          <a:prstGeom prst="rect">
            <a:avLst/>
          </a:prstGeom>
          <a:noFill/>
          <a:ln>
            <a:noFill/>
          </a:ln>
        </p:spPr>
        <p:txBody>
          <a:bodyPr lIns="130027" tIns="130027" rIns="130027" bIns="13002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413">
                <a:latin typeface="Quicksand"/>
                <a:ea typeface="Quicksand"/>
                <a:cs typeface="Quicksand"/>
                <a:sym typeface="Quicksand"/>
              </a:rPr>
              <a:t>Performance</a:t>
            </a:r>
          </a:p>
        </p:txBody>
      </p:sp>
      <p:cxnSp>
        <p:nvCxnSpPr>
          <p:cNvPr id="13" name="Shape 99"/>
          <p:cNvCxnSpPr/>
          <p:nvPr/>
        </p:nvCxnSpPr>
        <p:spPr>
          <a:xfrm rot="10800000" flipH="1">
            <a:off x="6110620" y="3179888"/>
            <a:ext cx="3877621" cy="456279"/>
          </a:xfrm>
          <a:prstGeom prst="straightConnector1">
            <a:avLst/>
          </a:prstGeom>
          <a:solidFill>
            <a:srgbClr val="BBE0E3"/>
          </a:solidFill>
          <a:ln w="76200" cap="flat" cmpd="sng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103"/>
          <p:cNvSpPr txBox="1"/>
          <p:nvPr/>
        </p:nvSpPr>
        <p:spPr>
          <a:xfrm>
            <a:off x="6521209" y="2937423"/>
            <a:ext cx="2432427" cy="393812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 dirty="0">
                <a:solidFill>
                  <a:srgbClr val="445F84"/>
                </a:solidFill>
                <a:latin typeface="Quicksand"/>
                <a:ea typeface="Quicksand"/>
                <a:cs typeface="Quicksand"/>
                <a:sym typeface="Quicksand"/>
              </a:rPr>
              <a:t>~20%/year ?</a:t>
            </a:r>
          </a:p>
        </p:txBody>
      </p:sp>
      <p:cxnSp>
        <p:nvCxnSpPr>
          <p:cNvPr id="15" name="Shape 104"/>
          <p:cNvCxnSpPr/>
          <p:nvPr/>
        </p:nvCxnSpPr>
        <p:spPr>
          <a:xfrm rot="10800000" flipH="1">
            <a:off x="9988525" y="3117153"/>
            <a:ext cx="2069039" cy="62763"/>
          </a:xfrm>
          <a:prstGeom prst="straightConnector1">
            <a:avLst/>
          </a:prstGeom>
          <a:solidFill>
            <a:srgbClr val="BBE0E3"/>
          </a:solidFill>
          <a:ln w="28575" cap="flat" cmpd="sng">
            <a:solidFill>
              <a:srgbClr val="445F8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" name="Shape 108"/>
          <p:cNvSpPr txBox="1"/>
          <p:nvPr/>
        </p:nvSpPr>
        <p:spPr>
          <a:xfrm>
            <a:off x="7029512" y="1553600"/>
            <a:ext cx="4617812" cy="1151147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 b="1" u="sng" dirty="0">
                <a:solidFill>
                  <a:srgbClr val="445F84"/>
                </a:solidFill>
                <a:latin typeface="Quicksand"/>
                <a:ea typeface="Quicksand"/>
                <a:cs typeface="Quicksand"/>
                <a:sym typeface="Quicksand"/>
              </a:rPr>
              <a:t>Not</a:t>
            </a:r>
            <a:r>
              <a:rPr lang="en-US" sz="2987" b="1" dirty="0">
                <a:solidFill>
                  <a:srgbClr val="445F84"/>
                </a:solidFill>
                <a:latin typeface="Quicksand"/>
                <a:ea typeface="Quicksand"/>
                <a:cs typeface="Quicksand"/>
                <a:sym typeface="Quicksand"/>
              </a:rPr>
              <a:t> so transparent to Software</a:t>
            </a:r>
          </a:p>
        </p:txBody>
      </p:sp>
    </p:spTree>
    <p:extLst>
      <p:ext uri="{BB962C8B-B14F-4D97-AF65-F5344CB8AC3E}">
        <p14:creationId xmlns:p14="http://schemas.microsoft.com/office/powerpoint/2010/main" val="3897429010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sz="quarter" idx="10"/>
          </p:nvPr>
        </p:nvSpPr>
        <p:spPr>
          <a:xfrm>
            <a:off x="318539" y="7985454"/>
            <a:ext cx="12664036" cy="1245751"/>
          </a:xfrm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marL="325115" indent="0" algn="ctr">
              <a:spcBef>
                <a:spcPts val="0"/>
              </a:spcBef>
              <a:buNone/>
            </a:pPr>
            <a:r>
              <a:rPr lang="en-US" dirty="0"/>
              <a:t>Reducing energy per instruction is now the key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Why Is this Happening? Dark Silicon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11</a:t>
            </a:fld>
            <a:endParaRPr lang="en-US"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591" y="1633598"/>
            <a:ext cx="5460053" cy="5119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3156" y="1633598"/>
            <a:ext cx="5460053" cy="511914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531591" y="1633600"/>
            <a:ext cx="5460053" cy="5119147"/>
          </a:xfrm>
          <a:prstGeom prst="rect">
            <a:avLst/>
          </a:prstGeom>
          <a:solidFill>
            <a:srgbClr val="FFE599">
              <a:alpha val="50379"/>
            </a:srgbClr>
          </a:solidFill>
          <a:ln>
            <a:noFill/>
          </a:ln>
        </p:spPr>
        <p:txBody>
          <a:bodyPr lIns="130027" tIns="130027" rIns="130027" bIns="130027" anchor="ctr" anchorCtr="0">
            <a:noAutofit/>
          </a:bodyPr>
          <a:lstStyle/>
          <a:p>
            <a:pPr>
              <a:spcBef>
                <a:spcPts val="0"/>
              </a:spcBef>
            </a:pPr>
            <a:endParaRPr sz="5973"/>
          </a:p>
        </p:txBody>
      </p:sp>
      <p:sp>
        <p:nvSpPr>
          <p:cNvPr id="120" name="Shape 120"/>
          <p:cNvSpPr/>
          <p:nvPr/>
        </p:nvSpPr>
        <p:spPr>
          <a:xfrm>
            <a:off x="7013156" y="1633600"/>
            <a:ext cx="5460053" cy="5119147"/>
          </a:xfrm>
          <a:prstGeom prst="rect">
            <a:avLst/>
          </a:prstGeom>
          <a:solidFill>
            <a:srgbClr val="FFE599">
              <a:alpha val="50379"/>
            </a:srgbClr>
          </a:solidFill>
          <a:ln>
            <a:noFill/>
          </a:ln>
        </p:spPr>
        <p:txBody>
          <a:bodyPr lIns="130027" tIns="130027" rIns="130027" bIns="130027" anchor="ctr" anchorCtr="0">
            <a:noAutofit/>
          </a:bodyPr>
          <a:lstStyle/>
          <a:p>
            <a:pPr>
              <a:spcBef>
                <a:spcPts val="0"/>
              </a:spcBef>
            </a:pPr>
            <a:endParaRPr sz="5973"/>
          </a:p>
        </p:txBody>
      </p:sp>
      <p:sp>
        <p:nvSpPr>
          <p:cNvPr id="121" name="Shape 121"/>
          <p:cNvSpPr/>
          <p:nvPr/>
        </p:nvSpPr>
        <p:spPr>
          <a:xfrm>
            <a:off x="7013156" y="4238081"/>
            <a:ext cx="5460053" cy="2514772"/>
          </a:xfrm>
          <a:prstGeom prst="rect">
            <a:avLst/>
          </a:prstGeom>
          <a:solidFill>
            <a:srgbClr val="3A3A3A">
              <a:alpha val="50379"/>
            </a:srgbClr>
          </a:solidFill>
          <a:ln>
            <a:noFill/>
          </a:ln>
        </p:spPr>
        <p:txBody>
          <a:bodyPr lIns="130027" tIns="130027" rIns="130027" bIns="130027" anchor="ctr" anchorCtr="0">
            <a:noAutofit/>
          </a:bodyPr>
          <a:lstStyle/>
          <a:p>
            <a:pPr>
              <a:spcBef>
                <a:spcPts val="0"/>
              </a:spcBef>
            </a:pPr>
            <a:endParaRPr sz="5973"/>
          </a:p>
        </p:txBody>
      </p:sp>
      <p:sp>
        <p:nvSpPr>
          <p:cNvPr id="122" name="Shape 122"/>
          <p:cNvSpPr txBox="1"/>
          <p:nvPr/>
        </p:nvSpPr>
        <p:spPr>
          <a:xfrm>
            <a:off x="2045404" y="6752747"/>
            <a:ext cx="2432427" cy="393812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 b="1">
                <a:solidFill>
                  <a:srgbClr val="445F84"/>
                </a:solidFill>
                <a:latin typeface="Quicksand"/>
                <a:ea typeface="Quicksand"/>
                <a:cs typeface="Quicksand"/>
                <a:sym typeface="Quicksand"/>
              </a:rPr>
              <a:t>Past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7942650" y="6752747"/>
            <a:ext cx="3601065" cy="393812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 b="1">
                <a:solidFill>
                  <a:srgbClr val="445F84"/>
                </a:solidFill>
                <a:latin typeface="Quicksand"/>
                <a:ea typeface="Quicksand"/>
                <a:cs typeface="Quicksand"/>
                <a:sym typeface="Quicksand"/>
              </a:rPr>
              <a:t>Present &amp; Future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30382" y="1955418"/>
            <a:ext cx="2597727" cy="2064327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26900" y="1955417"/>
            <a:ext cx="2597727" cy="2064327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30382" y="4341562"/>
            <a:ext cx="2597727" cy="2064327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326900" y="4341561"/>
            <a:ext cx="2597727" cy="2064327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96627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2693748" y="1584648"/>
            <a:ext cx="7712677" cy="7129449"/>
          </a:xfrm>
          <a:prstGeom prst="ellipse">
            <a:avLst/>
          </a:prstGeom>
          <a:solidFill>
            <a:srgbClr val="180E94"/>
          </a:solidFill>
          <a:ln w="762000" cap="flat" cmpd="sng" algn="ctr">
            <a:solidFill>
              <a:srgbClr val="180E9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6572" y="4375072"/>
            <a:ext cx="77155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Specialization</a:t>
            </a:r>
          </a:p>
        </p:txBody>
      </p:sp>
    </p:spTree>
    <p:extLst>
      <p:ext uri="{BB962C8B-B14F-4D97-AF65-F5344CB8AC3E}">
        <p14:creationId xmlns:p14="http://schemas.microsoft.com/office/powerpoint/2010/main" val="223334490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Identify key application areas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Specialize?</a:t>
            </a:r>
          </a:p>
          <a:p>
            <a:pPr lvl="2"/>
            <a:r>
              <a:rPr lang="en-US" b="1" dirty="0"/>
              <a:t>Depth-first:</a:t>
            </a:r>
          </a:p>
          <a:p>
            <a:pPr lvl="3"/>
            <a:r>
              <a:rPr lang="en-US" dirty="0"/>
              <a:t>Specialize for each sub-domain</a:t>
            </a:r>
          </a:p>
          <a:p>
            <a:pPr lvl="3"/>
            <a:r>
              <a:rPr lang="en-US" dirty="0"/>
              <a:t>Backtrack and generalize: </a:t>
            </a:r>
          </a:p>
          <a:p>
            <a:pPr marL="987425" lvl="3" indent="0">
              <a:buNone/>
            </a:pPr>
            <a:endParaRPr lang="en-US" dirty="0"/>
          </a:p>
          <a:p>
            <a:pPr marL="987425" lvl="3" indent="0">
              <a:buNone/>
            </a:pPr>
            <a:endParaRPr lang="en-US" dirty="0"/>
          </a:p>
          <a:p>
            <a:pPr marL="987425" lvl="3" indent="0" algn="ctr">
              <a:buNone/>
            </a:pPr>
            <a:r>
              <a:rPr lang="en-US" sz="3600" b="1" dirty="0"/>
              <a:t>One computing engine to rule a broad application domain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Judicious Specialization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Shape 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3156" y="1633598"/>
            <a:ext cx="5460053" cy="51191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20"/>
          <p:cNvSpPr/>
          <p:nvPr/>
        </p:nvSpPr>
        <p:spPr>
          <a:xfrm>
            <a:off x="7013156" y="1633600"/>
            <a:ext cx="5460053" cy="5119147"/>
          </a:xfrm>
          <a:prstGeom prst="rect">
            <a:avLst/>
          </a:prstGeom>
          <a:solidFill>
            <a:srgbClr val="FFE599">
              <a:alpha val="50379"/>
            </a:srgbClr>
          </a:solidFill>
          <a:ln>
            <a:noFill/>
          </a:ln>
        </p:spPr>
        <p:txBody>
          <a:bodyPr lIns="130027" tIns="130027" rIns="130027" bIns="130027" anchor="ctr" anchorCtr="0">
            <a:noAutofit/>
          </a:bodyPr>
          <a:lstStyle/>
          <a:p>
            <a:pPr>
              <a:spcBef>
                <a:spcPts val="0"/>
              </a:spcBef>
            </a:pPr>
            <a:endParaRPr sz="5973"/>
          </a:p>
        </p:txBody>
      </p:sp>
      <p:sp>
        <p:nvSpPr>
          <p:cNvPr id="12" name="Rectangle 11"/>
          <p:cNvSpPr/>
          <p:nvPr/>
        </p:nvSpPr>
        <p:spPr bwMode="auto">
          <a:xfrm>
            <a:off x="7135091" y="4384964"/>
            <a:ext cx="1988127" cy="2064327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204363" y="1973529"/>
            <a:ext cx="3013364" cy="2064327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275618" y="4377785"/>
            <a:ext cx="3006437" cy="2064327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351404" y="1973529"/>
            <a:ext cx="1988127" cy="2064327"/>
          </a:xfrm>
          <a:prstGeom prst="rect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3174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92905" y="1018971"/>
            <a:ext cx="4905571" cy="14921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0 to 127</a:t>
            </a:r>
          </a:p>
          <a:p>
            <a:pPr algn="ctr"/>
            <a:r>
              <a:rPr lang="en-US" dirty="0"/>
              <a:t>  out += 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Acceleration Can Help?</a:t>
            </a:r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476934" y="3662446"/>
            <a:ext cx="5706979" cy="4351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sz="2800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1pPr>
            <a:lvl2pPr marL="2286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400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2pPr>
            <a:lvl3pPr marL="5334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4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3pPr>
            <a:lvl4pPr marL="8382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15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4pPr>
            <a:lvl5pPr marL="11430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15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5pPr>
            <a:lvl6pPr marL="16002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6pPr>
            <a:lvl7pPr marL="20574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7pPr>
            <a:lvl8pPr marL="25146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8pPr>
            <a:lvl9pPr marL="29718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9pPr>
          </a:lstStyle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movia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r8, a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movia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r9, 128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movi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r7, 0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loop: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ldw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r6, 0[r8]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add r5, r5, r6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add r8, r8, 4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add r7, r7, 1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r7, r9, loop</a:t>
            </a:r>
          </a:p>
          <a:p>
            <a:pPr marL="0" indent="0"/>
            <a:endParaRPr lang="en-US" b="1" kern="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9319" y="2869758"/>
            <a:ext cx="418927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402110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7363332" y="2935707"/>
            <a:ext cx="4596063" cy="6574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92905" y="1018971"/>
            <a:ext cx="4905571" cy="14921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0 to 127</a:t>
            </a:r>
          </a:p>
          <a:p>
            <a:pPr algn="ctr"/>
            <a:r>
              <a:rPr lang="en-US" dirty="0"/>
              <a:t>  out += 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Acceleration can Help: Exploiting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38742" y="8990683"/>
            <a:ext cx="3033712" cy="519112"/>
          </a:xfrm>
        </p:spPr>
        <p:txBody>
          <a:bodyPr/>
          <a:lstStyle/>
          <a:p>
            <a:fld id="{C6ED0C1F-4601-412C-99FA-1165431FFB5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 rot="10800000">
            <a:off x="7687860" y="4066713"/>
            <a:ext cx="1122179" cy="456322"/>
          </a:xfrm>
          <a:prstGeom prst="trapezoi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988932" y="3352453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495281" y="3352453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262634" y="4523035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10578839" y="4066713"/>
            <a:ext cx="1122179" cy="456322"/>
          </a:xfrm>
          <a:prstGeom prst="trapezoi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879912" y="3352453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386261" y="3352453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53614" y="4523035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ezoid 13"/>
          <p:cNvSpPr/>
          <p:nvPr/>
        </p:nvSpPr>
        <p:spPr>
          <a:xfrm rot="10800000">
            <a:off x="7934192" y="5237294"/>
            <a:ext cx="1122179" cy="456322"/>
          </a:xfrm>
          <a:prstGeom prst="trapezoi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10800000">
            <a:off x="10318822" y="5237294"/>
            <a:ext cx="1122179" cy="456322"/>
          </a:xfrm>
          <a:prstGeom prst="trapezoi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495281" y="5693616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879912" y="5693616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apezoid 17"/>
          <p:cNvSpPr/>
          <p:nvPr/>
        </p:nvSpPr>
        <p:spPr>
          <a:xfrm rot="10800000">
            <a:off x="9196644" y="8079657"/>
            <a:ext cx="1122179" cy="456322"/>
          </a:xfrm>
          <a:prstGeom prst="trapezoi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497716" y="7365398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004065" y="7365398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771418" y="8535979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056371" y="6844903"/>
            <a:ext cx="1262451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4"/>
          <p:cNvSpPr txBox="1">
            <a:spLocks/>
          </p:cNvSpPr>
          <p:nvPr/>
        </p:nvSpPr>
        <p:spPr>
          <a:xfrm>
            <a:off x="476934" y="3662446"/>
            <a:ext cx="5706979" cy="4351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sz="2800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1pPr>
            <a:lvl2pPr marL="2286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400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2pPr>
            <a:lvl3pPr marL="5334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4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3pPr>
            <a:lvl4pPr marL="8382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15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4pPr>
            <a:lvl5pPr marL="11430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15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5pPr>
            <a:lvl6pPr marL="16002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6pPr>
            <a:lvl7pPr marL="20574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7pPr>
            <a:lvl8pPr marL="25146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8pPr>
            <a:lvl9pPr marL="29718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9pPr>
          </a:lstStyle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movia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r8, a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movia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r9, 128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movi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r7, 0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loop: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ldw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r6, 0[r8]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add r5, r5, r6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add r8, r8, 4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add r7, r7, 1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r7, r9, loop</a:t>
            </a:r>
          </a:p>
          <a:p>
            <a:pPr marL="0" indent="0"/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3165258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967" y="1546204"/>
            <a:ext cx="11187278" cy="6073229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Yoshua</a:t>
            </a:r>
            <a:r>
              <a:rPr lang="en-US" dirty="0"/>
              <a:t> </a:t>
            </a:r>
            <a:r>
              <a:rPr lang="en-US" dirty="0" err="1"/>
              <a:t>Bengio’s</a:t>
            </a:r>
            <a:r>
              <a:rPr lang="en-US" dirty="0"/>
              <a:t> U. Montreal Group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8068" y="1850408"/>
            <a:ext cx="8154811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lh5.googleusercontent.com/JyKJA5-rApu-eeKd3EeU1M6peasuN9CJzuyE_GsV20SIOvG_RJjiHSJCgw5MBnY56jzBdvdCTfhwKhKCghWee181rkJLXVJhhUm85RNMxgHtRivIRjBt1Tu87GBkyY1AyH_mlOZ4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4" y="2648466"/>
            <a:ext cx="12199175" cy="511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2797" y="8460843"/>
            <a:ext cx="103060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The concept has been around for decades</a:t>
            </a:r>
          </a:p>
        </p:txBody>
      </p:sp>
    </p:spTree>
    <p:extLst>
      <p:ext uri="{BB962C8B-B14F-4D97-AF65-F5344CB8AC3E}">
        <p14:creationId xmlns:p14="http://schemas.microsoft.com/office/powerpoint/2010/main" val="32773510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GPUs Enabled the Resurrection of Neural Nets: 2008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changed?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" y="1638791"/>
            <a:ext cx="13068704" cy="735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0961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Turning Point?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001"/>
            <a:ext cx="13255679" cy="73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5955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71088" y="9853781"/>
            <a:ext cx="3033712" cy="519112"/>
          </a:xfrm>
        </p:spPr>
        <p:txBody>
          <a:bodyPr/>
          <a:lstStyle/>
          <a:p>
            <a:fld id="{C6ED0C1F-4601-412C-99FA-1165431FFB5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1" name="Freeform 20"/>
          <p:cNvSpPr/>
          <p:nvPr/>
        </p:nvSpPr>
        <p:spPr bwMode="auto">
          <a:xfrm>
            <a:off x="9713742" y="4045686"/>
            <a:ext cx="1796995" cy="5390984"/>
          </a:xfrm>
          <a:custGeom>
            <a:avLst/>
            <a:gdLst>
              <a:gd name="connsiteX0" fmla="*/ 1033670 w 1796995"/>
              <a:gd name="connsiteY0" fmla="*/ 23854 h 5390984"/>
              <a:gd name="connsiteX1" fmla="*/ 143123 w 1796995"/>
              <a:gd name="connsiteY1" fmla="*/ 1463040 h 5390984"/>
              <a:gd name="connsiteX2" fmla="*/ 946205 w 1796995"/>
              <a:gd name="connsiteY2" fmla="*/ 2926080 h 5390984"/>
              <a:gd name="connsiteX3" fmla="*/ 0 w 1796995"/>
              <a:gd name="connsiteY3" fmla="*/ 5247861 h 5390984"/>
              <a:gd name="connsiteX4" fmla="*/ 1796995 w 1796995"/>
              <a:gd name="connsiteY4" fmla="*/ 5390984 h 5390984"/>
              <a:gd name="connsiteX5" fmla="*/ 1789043 w 1796995"/>
              <a:gd name="connsiteY5" fmla="*/ 0 h 5390984"/>
              <a:gd name="connsiteX6" fmla="*/ 1033670 w 1796995"/>
              <a:gd name="connsiteY6" fmla="*/ 23854 h 539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995" h="5390984">
                <a:moveTo>
                  <a:pt x="1033670" y="23854"/>
                </a:moveTo>
                <a:lnTo>
                  <a:pt x="143123" y="1463040"/>
                </a:lnTo>
                <a:lnTo>
                  <a:pt x="946205" y="2926080"/>
                </a:lnTo>
                <a:lnTo>
                  <a:pt x="0" y="5247861"/>
                </a:lnTo>
                <a:lnTo>
                  <a:pt x="1796995" y="5390984"/>
                </a:lnTo>
                <a:cubicBezTo>
                  <a:pt x="1794344" y="3593989"/>
                  <a:pt x="1791694" y="1796995"/>
                  <a:pt x="1789043" y="0"/>
                </a:cubicBezTo>
                <a:lnTo>
                  <a:pt x="1033670" y="23854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 rot="10800000">
            <a:off x="1730602" y="3205669"/>
            <a:ext cx="1796995" cy="5390984"/>
          </a:xfrm>
          <a:custGeom>
            <a:avLst/>
            <a:gdLst>
              <a:gd name="connsiteX0" fmla="*/ 1033670 w 1796995"/>
              <a:gd name="connsiteY0" fmla="*/ 23854 h 5390984"/>
              <a:gd name="connsiteX1" fmla="*/ 143123 w 1796995"/>
              <a:gd name="connsiteY1" fmla="*/ 1463040 h 5390984"/>
              <a:gd name="connsiteX2" fmla="*/ 946205 w 1796995"/>
              <a:gd name="connsiteY2" fmla="*/ 2926080 h 5390984"/>
              <a:gd name="connsiteX3" fmla="*/ 0 w 1796995"/>
              <a:gd name="connsiteY3" fmla="*/ 5247861 h 5390984"/>
              <a:gd name="connsiteX4" fmla="*/ 1796995 w 1796995"/>
              <a:gd name="connsiteY4" fmla="*/ 5390984 h 5390984"/>
              <a:gd name="connsiteX5" fmla="*/ 1789043 w 1796995"/>
              <a:gd name="connsiteY5" fmla="*/ 0 h 5390984"/>
              <a:gd name="connsiteX6" fmla="*/ 1033670 w 1796995"/>
              <a:gd name="connsiteY6" fmla="*/ 23854 h 539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995" h="5390984">
                <a:moveTo>
                  <a:pt x="1033670" y="23854"/>
                </a:moveTo>
                <a:lnTo>
                  <a:pt x="143123" y="1463040"/>
                </a:lnTo>
                <a:lnTo>
                  <a:pt x="946205" y="2926080"/>
                </a:lnTo>
                <a:lnTo>
                  <a:pt x="0" y="5247861"/>
                </a:lnTo>
                <a:lnTo>
                  <a:pt x="1796995" y="5390984"/>
                </a:lnTo>
                <a:cubicBezTo>
                  <a:pt x="1794344" y="3593989"/>
                  <a:pt x="1791694" y="1796995"/>
                  <a:pt x="1789043" y="0"/>
                </a:cubicBezTo>
                <a:lnTo>
                  <a:pt x="1033670" y="23854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4485973" y="3360440"/>
            <a:ext cx="675862" cy="1111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5161834" y="2460334"/>
            <a:ext cx="659958" cy="17672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63807" y="2482558"/>
            <a:ext cx="659958" cy="17672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835306" y="2445955"/>
            <a:ext cx="659958" cy="17672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39" name="Straight Arrow Connector 38"/>
          <p:cNvCxnSpPr>
            <a:stCxn id="36" idx="3"/>
            <a:endCxn id="37" idx="1"/>
          </p:cNvCxnSpPr>
          <p:nvPr/>
        </p:nvCxnSpPr>
        <p:spPr bwMode="auto">
          <a:xfrm>
            <a:off x="5821792" y="3343980"/>
            <a:ext cx="542015" cy="2222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>
            <a:stCxn id="37" idx="3"/>
            <a:endCxn id="38" idx="1"/>
          </p:cNvCxnSpPr>
          <p:nvPr/>
        </p:nvCxnSpPr>
        <p:spPr bwMode="auto">
          <a:xfrm flipV="1">
            <a:off x="7023765" y="3329601"/>
            <a:ext cx="1811541" cy="3660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dashDot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10355145" y="2617787"/>
            <a:ext cx="16225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Quicksand"/>
              </a:rPr>
              <a:t>Dasik</a:t>
            </a:r>
            <a:endParaRPr lang="en-US" b="1" dirty="0">
              <a:latin typeface="Quicksand"/>
            </a:endParaRPr>
          </a:p>
          <a:p>
            <a:pPr algn="ctr"/>
            <a:r>
              <a:rPr lang="en-US" sz="2800" b="1" dirty="0">
                <a:latin typeface="Quicksand"/>
              </a:rPr>
              <a:t>maybe</a:t>
            </a:r>
            <a:endParaRPr lang="en-US" sz="2800" dirty="0">
              <a:latin typeface="Quicksand"/>
            </a:endParaRPr>
          </a:p>
        </p:txBody>
      </p:sp>
      <p:pic>
        <p:nvPicPr>
          <p:cNvPr id="2" name="Picture 2" descr="Hangeul Letters Exhibition 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2" y="2317965"/>
            <a:ext cx="3970997" cy="232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51169" y="1433455"/>
            <a:ext cx="19223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Quicksand"/>
              </a:rPr>
              <a:t>Layers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78669-437F-4473-9303-AF621D55A755}"/>
              </a:ext>
            </a:extLst>
          </p:cNvPr>
          <p:cNvSpPr txBox="1"/>
          <p:nvPr/>
        </p:nvSpPr>
        <p:spPr>
          <a:xfrm>
            <a:off x="689973" y="6461450"/>
            <a:ext cx="137083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icksand"/>
              </a:rPr>
              <a:t>Other model types exist:</a:t>
            </a:r>
          </a:p>
          <a:p>
            <a:r>
              <a:rPr lang="en-US" dirty="0">
                <a:latin typeface="Quicksand"/>
              </a:rPr>
              <a:t>	MLP: Multi-layer </a:t>
            </a:r>
            <a:r>
              <a:rPr lang="en-US" dirty="0" err="1">
                <a:latin typeface="Quicksand"/>
              </a:rPr>
              <a:t>perceptrons</a:t>
            </a:r>
            <a:endParaRPr lang="en-US" dirty="0">
              <a:latin typeface="Quicksand"/>
            </a:endParaRPr>
          </a:p>
          <a:p>
            <a:r>
              <a:rPr lang="en-US" dirty="0">
                <a:latin typeface="Quicksand"/>
              </a:rPr>
              <a:t>	LSTM: Long-Short Term Memory</a:t>
            </a:r>
          </a:p>
          <a:p>
            <a:r>
              <a:rPr lang="en-US" dirty="0">
                <a:latin typeface="Quicksand"/>
              </a:rPr>
              <a:t>	RNNs</a:t>
            </a:r>
          </a:p>
          <a:p>
            <a:r>
              <a:rPr lang="en-US" dirty="0">
                <a:latin typeface="Quicksand"/>
              </a:rPr>
              <a:t>	GANs etc.</a:t>
            </a:r>
          </a:p>
        </p:txBody>
      </p:sp>
    </p:spTree>
    <p:extLst>
      <p:ext uri="{BB962C8B-B14F-4D97-AF65-F5344CB8AC3E}">
        <p14:creationId xmlns:p14="http://schemas.microsoft.com/office/powerpoint/2010/main" val="382225043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marL="650230" indent="-325115">
              <a:spcBef>
                <a:spcPts val="0"/>
              </a:spcBef>
            </a:pPr>
            <a:r>
              <a:rPr lang="en-US" dirty="0"/>
              <a:t>We build tools</a:t>
            </a:r>
          </a:p>
          <a:p>
            <a:pPr marL="650230" indent="-325115">
              <a:spcBef>
                <a:spcPts val="0"/>
              </a:spcBef>
            </a:pPr>
            <a:r>
              <a:rPr lang="en-US" dirty="0"/>
              <a:t>Used by “</a:t>
            </a:r>
            <a:r>
              <a:rPr lang="en-US" b="1" dirty="0"/>
              <a:t>everyone</a:t>
            </a:r>
            <a:r>
              <a:rPr lang="en-US" dirty="0"/>
              <a:t>” for “</a:t>
            </a:r>
            <a:r>
              <a:rPr lang="en-US" b="1" dirty="0"/>
              <a:t>everything</a:t>
            </a:r>
            <a:r>
              <a:rPr lang="en-US" dirty="0"/>
              <a:t>”</a:t>
            </a:r>
          </a:p>
          <a:p>
            <a:pPr marL="650230" indent="-325115">
              <a:spcBef>
                <a:spcPts val="0"/>
              </a:spcBef>
            </a:pPr>
            <a:r>
              <a:rPr lang="en-US" dirty="0"/>
              <a:t>Science, medicine, commerce, …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Computing Hardware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2</a:t>
            </a:fld>
            <a:endParaRPr lang="en-US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688" y="3089343"/>
            <a:ext cx="9853867" cy="6599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498900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0C54FF-5CEB-4351-B918-ED6EB0B251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Set: ImageNet, CIFAR, MINST</a:t>
            </a:r>
          </a:p>
          <a:p>
            <a:r>
              <a:rPr lang="en-US" dirty="0"/>
              <a:t>ImageNet: 230x230, 1000 classes</a:t>
            </a:r>
          </a:p>
          <a:p>
            <a:r>
              <a:rPr lang="en-US" dirty="0"/>
              <a:t>Training + Test</a:t>
            </a:r>
          </a:p>
          <a:p>
            <a:r>
              <a:rPr lang="en-US" dirty="0"/>
              <a:t>Accuracy: TOP-1 vs. TOP-5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5BA07-9931-422E-B42F-91CD1C65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 CNNs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19DE3-1F0D-404B-BDCB-125D3C5B1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0156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9AA89A-2B45-43DC-8075-D6B3EE6B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 CNNs: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3F62E-A755-4C6C-82A0-D1C333108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810C3D-99AD-4B31-9B2E-287285F299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7945291"/>
            <a:ext cx="12664036" cy="591806"/>
          </a:xfrm>
        </p:spPr>
        <p:txBody>
          <a:bodyPr/>
          <a:lstStyle/>
          <a:p>
            <a:r>
              <a:rPr lang="en-US" b="0" dirty="0"/>
              <a:t>From: </a:t>
            </a:r>
            <a:r>
              <a:rPr lang="en-US" sz="2400" dirty="0"/>
              <a:t>https://pjreddie.com/darknet/imagenet/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407167F-9608-43F3-B3A6-08B564C48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016639"/>
              </p:ext>
            </p:extLst>
          </p:nvPr>
        </p:nvGraphicFramePr>
        <p:xfrm>
          <a:off x="130372" y="879470"/>
          <a:ext cx="12586704" cy="6680618"/>
        </p:xfrm>
        <a:graphic>
          <a:graphicData uri="http://schemas.openxmlformats.org/drawingml/2006/table">
            <a:tbl>
              <a:tblPr/>
              <a:tblGrid>
                <a:gridCol w="1573338">
                  <a:extLst>
                    <a:ext uri="{9D8B030D-6E8A-4147-A177-3AD203B41FA5}">
                      <a16:colId xmlns:a16="http://schemas.microsoft.com/office/drawing/2014/main" val="1121421512"/>
                    </a:ext>
                  </a:extLst>
                </a:gridCol>
                <a:gridCol w="1573338">
                  <a:extLst>
                    <a:ext uri="{9D8B030D-6E8A-4147-A177-3AD203B41FA5}">
                      <a16:colId xmlns:a16="http://schemas.microsoft.com/office/drawing/2014/main" val="3731899082"/>
                    </a:ext>
                  </a:extLst>
                </a:gridCol>
                <a:gridCol w="1573338">
                  <a:extLst>
                    <a:ext uri="{9D8B030D-6E8A-4147-A177-3AD203B41FA5}">
                      <a16:colId xmlns:a16="http://schemas.microsoft.com/office/drawing/2014/main" val="242768050"/>
                    </a:ext>
                  </a:extLst>
                </a:gridCol>
                <a:gridCol w="1573338">
                  <a:extLst>
                    <a:ext uri="{9D8B030D-6E8A-4147-A177-3AD203B41FA5}">
                      <a16:colId xmlns:a16="http://schemas.microsoft.com/office/drawing/2014/main" val="4154816835"/>
                    </a:ext>
                  </a:extLst>
                </a:gridCol>
                <a:gridCol w="1573338">
                  <a:extLst>
                    <a:ext uri="{9D8B030D-6E8A-4147-A177-3AD203B41FA5}">
                      <a16:colId xmlns:a16="http://schemas.microsoft.com/office/drawing/2014/main" val="4188480152"/>
                    </a:ext>
                  </a:extLst>
                </a:gridCol>
                <a:gridCol w="1573338">
                  <a:extLst>
                    <a:ext uri="{9D8B030D-6E8A-4147-A177-3AD203B41FA5}">
                      <a16:colId xmlns:a16="http://schemas.microsoft.com/office/drawing/2014/main" val="467862767"/>
                    </a:ext>
                  </a:extLst>
                </a:gridCol>
                <a:gridCol w="1573338">
                  <a:extLst>
                    <a:ext uri="{9D8B030D-6E8A-4147-A177-3AD203B41FA5}">
                      <a16:colId xmlns:a16="http://schemas.microsoft.com/office/drawing/2014/main" val="3467496997"/>
                    </a:ext>
                  </a:extLst>
                </a:gridCol>
                <a:gridCol w="1573338">
                  <a:extLst>
                    <a:ext uri="{9D8B030D-6E8A-4147-A177-3AD203B41FA5}">
                      <a16:colId xmlns:a16="http://schemas.microsoft.com/office/drawing/2014/main" val="3966276793"/>
                    </a:ext>
                  </a:extLst>
                </a:gridCol>
              </a:tblGrid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accent3"/>
                          </a:solidFill>
                          <a:effectLst/>
                        </a:rPr>
                        <a:t>Model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solidFill>
                            <a:schemeClr val="accent3"/>
                          </a:solidFill>
                          <a:effectLst/>
                        </a:rPr>
                        <a:t>Top-1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accent3"/>
                          </a:solidFill>
                          <a:effectLst/>
                        </a:rPr>
                        <a:t>Top-5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accent3"/>
                          </a:solidFill>
                          <a:effectLst/>
                        </a:rPr>
                        <a:t>Ops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accent3"/>
                          </a:solidFill>
                          <a:effectLst/>
                        </a:rPr>
                        <a:t>GPU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accent3"/>
                          </a:solidFill>
                          <a:effectLst/>
                        </a:rPr>
                        <a:t>CPU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err="1">
                          <a:solidFill>
                            <a:schemeClr val="accent3"/>
                          </a:solidFill>
                          <a:effectLst/>
                        </a:rPr>
                        <a:t>Cfg</a:t>
                      </a:r>
                      <a:endParaRPr lang="en-US" sz="2000" b="1" dirty="0">
                        <a:solidFill>
                          <a:schemeClr val="accent3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accent3"/>
                          </a:solidFill>
                          <a:effectLst/>
                        </a:rPr>
                        <a:t>Weights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646875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 dirty="0" err="1">
                          <a:solidFill>
                            <a:srgbClr val="FFBB00"/>
                          </a:solidFill>
                          <a:effectLst/>
                          <a:hlinkClick r:id="rId2"/>
                        </a:rPr>
                        <a:t>AlexNet</a:t>
                      </a:r>
                      <a:endParaRPr lang="en-US" sz="2000" dirty="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57.0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80.3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2.27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3.1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0.29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4"/>
                        </a:rPr>
                        <a:t>238 MB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295713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5"/>
                        </a:rPr>
                        <a:t>VGG-16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70.5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90.0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30.94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9.4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4.36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>
                          <a:solidFill>
                            <a:srgbClr val="FFBB00"/>
                          </a:solidFill>
                          <a:effectLst/>
                          <a:hlinkClick r:id="rId7"/>
                        </a:rPr>
                        <a:t>528 MB</a:t>
                      </a:r>
                      <a:endParaRPr lang="en-US" sz="2000" dirty="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312862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8"/>
                        </a:rPr>
                        <a:t>Resnet 18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70.7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89.9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4.69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4.6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0.57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 err="1">
                          <a:solidFill>
                            <a:schemeClr val="bg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>
                          <a:solidFill>
                            <a:srgbClr val="FFBB00"/>
                          </a:solidFill>
                          <a:effectLst/>
                          <a:hlinkClick r:id="rId10"/>
                        </a:rPr>
                        <a:t>44 MB</a:t>
                      </a:r>
                      <a:endParaRPr lang="en-US" sz="2000" dirty="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37573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11"/>
                        </a:rPr>
                        <a:t>Resnet 34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72.4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91.1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9.52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7.1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1.11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13"/>
                        </a:rPr>
                        <a:t>83 MB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020548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14"/>
                        </a:rPr>
                        <a:t>Resnet 50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75.8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92.9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9.74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11.4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1.13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>
                          <a:solidFill>
                            <a:srgbClr val="FFBB00"/>
                          </a:solidFill>
                          <a:effectLst/>
                          <a:hlinkClick r:id="rId16"/>
                        </a:rPr>
                        <a:t>87 MB</a:t>
                      </a:r>
                      <a:endParaRPr lang="en-US" sz="2000" dirty="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049732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17"/>
                        </a:rPr>
                        <a:t>Resnet 101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77.1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93.7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19.70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20.0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2.23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19"/>
                        </a:rPr>
                        <a:t>160 MB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34394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20"/>
                        </a:rPr>
                        <a:t>Resnet 152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77.6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93.8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29.39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28.6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3.31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22"/>
                        </a:rPr>
                        <a:t>220 MB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712363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23"/>
                        </a:rPr>
                        <a:t>ResNeXt 50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77.8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94.2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10.11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24.2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1.20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25"/>
                        </a:rPr>
                        <a:t>220 MB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85203"/>
                  </a:ext>
                </a:extLst>
              </a:tr>
              <a:tr h="684034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26"/>
                        </a:rPr>
                        <a:t>ResNeXt 101 (32x4d)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77.7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94.1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18.92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58.7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2.24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28"/>
                        </a:rPr>
                        <a:t>159 MB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18838"/>
                  </a:ext>
                </a:extLst>
              </a:tr>
              <a:tr h="684034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29"/>
                        </a:rPr>
                        <a:t>ResNeXt 152 (32x4d)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77.6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94.1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28.20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73.8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3.31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 err="1">
                          <a:solidFill>
                            <a:schemeClr val="bg1"/>
                          </a:solidFill>
                          <a:effectLst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>
                          <a:solidFill>
                            <a:srgbClr val="FFBB00"/>
                          </a:solidFill>
                          <a:effectLst/>
                          <a:hlinkClick r:id="rId31"/>
                        </a:rPr>
                        <a:t>217 MB</a:t>
                      </a:r>
                      <a:endParaRPr lang="en-US" sz="2000" dirty="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335982"/>
                  </a:ext>
                </a:extLst>
              </a:tr>
              <a:tr h="684034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32"/>
                        </a:rPr>
                        <a:t>Densenet 201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77.0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93.7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10.85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32.6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1.38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3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>
                          <a:solidFill>
                            <a:srgbClr val="FFBB00"/>
                          </a:solidFill>
                          <a:effectLst/>
                          <a:hlinkClick r:id="rId34"/>
                        </a:rPr>
                        <a:t>66 MB</a:t>
                      </a:r>
                      <a:endParaRPr lang="en-US" sz="2000" dirty="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524848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35"/>
                        </a:rPr>
                        <a:t>Darknet53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77.2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93.8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18.57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13.7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2.11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3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>
                          <a:solidFill>
                            <a:srgbClr val="FFBB00"/>
                          </a:solidFill>
                          <a:effectLst/>
                          <a:hlinkClick r:id="rId37"/>
                        </a:rPr>
                        <a:t>159 MB</a:t>
                      </a:r>
                      <a:endParaRPr lang="en-US" sz="2000" dirty="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19618"/>
                  </a:ext>
                </a:extLst>
              </a:tr>
              <a:tr h="684034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38"/>
                        </a:rPr>
                        <a:t>Darknet53 448x448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78.5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94.7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56.87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26.3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7.21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 err="1">
                          <a:solidFill>
                            <a:schemeClr val="bg1"/>
                          </a:solidFill>
                          <a:effectLst/>
                          <a:hlinkClick r:id="rId3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>
                          <a:solidFill>
                            <a:srgbClr val="FFBB00"/>
                          </a:solidFill>
                          <a:effectLst/>
                          <a:hlinkClick r:id="rId40"/>
                        </a:rPr>
                        <a:t>159 MB</a:t>
                      </a:r>
                      <a:endParaRPr lang="en-US" sz="2000" dirty="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847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73502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EC2B3-B049-47EB-A4E1-175E9C4F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Convolutional</a:t>
            </a:r>
          </a:p>
          <a:p>
            <a:r>
              <a:rPr lang="en-US" dirty="0"/>
              <a:t>Fully-Connected </a:t>
            </a:r>
          </a:p>
          <a:p>
            <a:r>
              <a:rPr lang="en-US" dirty="0"/>
              <a:t>Normalization</a:t>
            </a:r>
          </a:p>
          <a:p>
            <a:r>
              <a:rPr lang="en-US" dirty="0"/>
              <a:t>Pooling</a:t>
            </a:r>
          </a:p>
          <a:p>
            <a:r>
              <a:rPr lang="en-US" dirty="0"/>
              <a:t>Activation Function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C76CB2-6C11-4C37-8AE9-3156477F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Types in CNNs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F7DB2-3A1B-45F9-9C78-CB8ECC50F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4048F-4D44-4D71-B442-B562E018E92A}"/>
              </a:ext>
            </a:extLst>
          </p:cNvPr>
          <p:cNvSpPr/>
          <p:nvPr/>
        </p:nvSpPr>
        <p:spPr bwMode="auto">
          <a:xfrm>
            <a:off x="2666360" y="5670817"/>
            <a:ext cx="2481943" cy="3365607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CONV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26AA89-FBE3-49BB-B095-2424CA63C163}"/>
              </a:ext>
            </a:extLst>
          </p:cNvPr>
          <p:cNvSpPr/>
          <p:nvPr/>
        </p:nvSpPr>
        <p:spPr bwMode="auto">
          <a:xfrm>
            <a:off x="6423852" y="6567469"/>
            <a:ext cx="2051637" cy="1544491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F()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C9F68D-87BB-49F9-BCFA-4EC21896955D}"/>
              </a:ext>
            </a:extLst>
          </p:cNvPr>
          <p:cNvCxnSpPr>
            <a:stCxn id="5" idx="3"/>
            <a:endCxn id="6" idx="1"/>
          </p:cNvCxnSpPr>
          <p:nvPr/>
        </p:nvCxnSpPr>
        <p:spPr bwMode="auto">
          <a:xfrm flipV="1">
            <a:off x="5148303" y="7339715"/>
            <a:ext cx="1275549" cy="1390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89F532-5BFF-4DF2-8171-152B58C19768}"/>
              </a:ext>
            </a:extLst>
          </p:cNvPr>
          <p:cNvCxnSpPr>
            <a:stCxn id="6" idx="3"/>
          </p:cNvCxnSpPr>
          <p:nvPr/>
        </p:nvCxnSpPr>
        <p:spPr bwMode="auto">
          <a:xfrm>
            <a:off x="8475489" y="7339715"/>
            <a:ext cx="132933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18DA67-984D-49F1-8B70-E725454020EA}"/>
              </a:ext>
            </a:extLst>
          </p:cNvPr>
          <p:cNvCxnSpPr/>
          <p:nvPr/>
        </p:nvCxnSpPr>
        <p:spPr bwMode="auto">
          <a:xfrm>
            <a:off x="1337022" y="7339715"/>
            <a:ext cx="132933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6E07DC-F408-4FA2-94C5-F3C365278447}"/>
              </a:ext>
            </a:extLst>
          </p:cNvPr>
          <p:cNvSpPr txBox="1"/>
          <p:nvPr/>
        </p:nvSpPr>
        <p:spPr>
          <a:xfrm>
            <a:off x="15368" y="6198137"/>
            <a:ext cx="26163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Quicksand"/>
              </a:rPr>
              <a:t>activations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29D823-D753-424B-A390-15D8D939A046}"/>
              </a:ext>
            </a:extLst>
          </p:cNvPr>
          <p:cNvSpPr txBox="1"/>
          <p:nvPr/>
        </p:nvSpPr>
        <p:spPr>
          <a:xfrm rot="17980536">
            <a:off x="4896388" y="5414666"/>
            <a:ext cx="26163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Quicksand"/>
              </a:rPr>
              <a:t>activations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21330A-6251-4A4A-AA15-76144936C348}"/>
              </a:ext>
            </a:extLst>
          </p:cNvPr>
          <p:cNvSpPr txBox="1"/>
          <p:nvPr/>
        </p:nvSpPr>
        <p:spPr>
          <a:xfrm rot="17980536">
            <a:off x="8337693" y="5479690"/>
            <a:ext cx="26163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Quicksand"/>
              </a:rPr>
              <a:t>activations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DFAABF-4D28-4E8B-BAF6-B0FE64F4500E}"/>
              </a:ext>
            </a:extLst>
          </p:cNvPr>
          <p:cNvSpPr txBox="1"/>
          <p:nvPr/>
        </p:nvSpPr>
        <p:spPr>
          <a:xfrm rot="17980536">
            <a:off x="3096640" y="5167497"/>
            <a:ext cx="19243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Quicksand"/>
              </a:rPr>
              <a:t>weights</a:t>
            </a:r>
          </a:p>
        </p:txBody>
      </p:sp>
    </p:spTree>
    <p:extLst>
      <p:ext uri="{BB962C8B-B14F-4D97-AF65-F5344CB8AC3E}">
        <p14:creationId xmlns:p14="http://schemas.microsoft.com/office/powerpoint/2010/main" val="158828371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E7D2B5-34C0-4EB2-B93C-76F60DBA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62C80-28E5-4CEF-88A0-C714E242B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098" name="Picture 2" descr="Image result for sigmoid">
            <a:extLst>
              <a:ext uri="{FF2B5EF4-FFF2-40B4-BE49-F238E27FC236}">
                <a16:creationId xmlns:a16="http://schemas.microsoft.com/office/drawing/2014/main" id="{B2E5D9C7-3496-4BEE-9561-D70DA725A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41" y="950026"/>
            <a:ext cx="6486178" cy="431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A3E66F-8F45-4BBA-BFF9-C61B58AD39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Sigmoid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Tanh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51AE7F-9919-4584-B063-F0E010D75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120" y="5643769"/>
            <a:ext cx="5711510" cy="116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4071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Conv layer does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373337" y="1366055"/>
            <a:ext cx="7179736" cy="3215295"/>
            <a:chOff x="1402790" y="1300558"/>
            <a:chExt cx="10778246" cy="49707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Cube 4"/>
            <p:cNvSpPr/>
            <p:nvPr/>
          </p:nvSpPr>
          <p:spPr>
            <a:xfrm>
              <a:off x="1402790" y="1659620"/>
              <a:ext cx="4099093" cy="4096685"/>
            </a:xfrm>
            <a:prstGeom prst="cube">
              <a:avLst>
                <a:gd name="adj" fmla="val 54908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9701447" y="3136930"/>
              <a:ext cx="2479589" cy="3134386"/>
            </a:xfrm>
            <a:prstGeom prst="cube">
              <a:avLst>
                <a:gd name="adj" fmla="val 3523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/>
            <p:cNvSpPr/>
            <p:nvPr/>
          </p:nvSpPr>
          <p:spPr>
            <a:xfrm>
              <a:off x="8509566" y="1401815"/>
              <a:ext cx="450244" cy="182393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34329" y="1952322"/>
              <a:ext cx="630467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13" name="Cube 12"/>
            <p:cNvSpPr/>
            <p:nvPr/>
          </p:nvSpPr>
          <p:spPr>
            <a:xfrm>
              <a:off x="5731234" y="2958364"/>
              <a:ext cx="2732261" cy="2771261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ube 19"/>
            <p:cNvSpPr/>
            <p:nvPr/>
          </p:nvSpPr>
          <p:spPr>
            <a:xfrm>
              <a:off x="5649775" y="1300558"/>
              <a:ext cx="2732261" cy="2771261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be 20"/>
            <p:cNvSpPr/>
            <p:nvPr/>
          </p:nvSpPr>
          <p:spPr>
            <a:xfrm>
              <a:off x="1419072" y="1659620"/>
              <a:ext cx="2642087" cy="2673902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 bwMode="auto">
            <a:xfrm>
              <a:off x="9708497" y="4010963"/>
              <a:ext cx="232611" cy="240631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3" name="Cube 22"/>
            <p:cNvSpPr/>
            <p:nvPr/>
          </p:nvSpPr>
          <p:spPr bwMode="auto">
            <a:xfrm>
              <a:off x="10523527" y="3154888"/>
              <a:ext cx="232611" cy="240631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856428" y="3584509"/>
              <a:ext cx="3793347" cy="31142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22" idx="1"/>
            </p:cNvCxnSpPr>
            <p:nvPr/>
          </p:nvCxnSpPr>
          <p:spPr>
            <a:xfrm>
              <a:off x="6154100" y="3571663"/>
              <a:ext cx="3641626" cy="497453"/>
            </a:xfrm>
            <a:prstGeom prst="line">
              <a:avLst/>
            </a:prstGeom>
            <a:ln>
              <a:solidFill>
                <a:srgbClr val="BD3D2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490984" y="4361106"/>
              <a:ext cx="4213029" cy="13665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23" idx="2"/>
            </p:cNvCxnSpPr>
            <p:nvPr/>
          </p:nvCxnSpPr>
          <p:spPr>
            <a:xfrm flipV="1">
              <a:off x="6178110" y="3304280"/>
              <a:ext cx="4345417" cy="2372683"/>
            </a:xfrm>
            <a:prstGeom prst="line">
              <a:avLst/>
            </a:prstGeom>
            <a:ln>
              <a:solidFill>
                <a:srgbClr val="BD3D2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73968" y="935269"/>
            <a:ext cx="3267241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latin typeface="Quicksand"/>
              </a:rPr>
              <a:t>Hypothesis: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3244" y="946993"/>
            <a:ext cx="3671198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Filter = feature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100137" y="5038462"/>
            <a:ext cx="4605836" cy="3717492"/>
            <a:chOff x="3623762" y="4961287"/>
            <a:chExt cx="4605836" cy="3717492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3623762" y="4961287"/>
              <a:ext cx="4605836" cy="3717492"/>
            </a:xfrm>
            <a:prstGeom prst="roundRect">
              <a:avLst/>
            </a:prstGeom>
            <a:solidFill>
              <a:schemeClr val="tx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326836" y="6314051"/>
              <a:ext cx="798595" cy="310505"/>
              <a:chOff x="2523120" y="6192793"/>
              <a:chExt cx="901869" cy="413391"/>
            </a:xfrm>
          </p:grpSpPr>
          <p:sp>
            <p:nvSpPr>
              <p:cNvPr id="31" name="Teardrop 30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32" name="Teardrop 31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20821967">
              <a:off x="4734692" y="6932680"/>
              <a:ext cx="1192195" cy="269052"/>
              <a:chOff x="2523120" y="6192793"/>
              <a:chExt cx="901869" cy="413391"/>
            </a:xfrm>
          </p:grpSpPr>
          <p:sp>
            <p:nvSpPr>
              <p:cNvPr id="38" name="Teardrop 37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39" name="Teardrop 38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689126">
              <a:off x="5651532" y="6127400"/>
              <a:ext cx="1036153" cy="291904"/>
              <a:chOff x="2523120" y="6192793"/>
              <a:chExt cx="901869" cy="413391"/>
            </a:xfrm>
          </p:grpSpPr>
          <p:sp>
            <p:nvSpPr>
              <p:cNvPr id="43" name="Teardrop 42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44" name="Teardrop 43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 rot="180725">
              <a:off x="6109297" y="7062216"/>
              <a:ext cx="642623" cy="287706"/>
              <a:chOff x="2523120" y="6192793"/>
              <a:chExt cx="901869" cy="413391"/>
            </a:xfrm>
          </p:grpSpPr>
          <p:sp>
            <p:nvSpPr>
              <p:cNvPr id="48" name="Teardrop 47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49" name="Teardrop 48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 rot="180725">
              <a:off x="4722315" y="5762304"/>
              <a:ext cx="901869" cy="252183"/>
              <a:chOff x="2523120" y="6192793"/>
              <a:chExt cx="901869" cy="413391"/>
            </a:xfrm>
          </p:grpSpPr>
          <p:sp>
            <p:nvSpPr>
              <p:cNvPr id="53" name="Teardrop 52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4" name="Teardrop 53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 rot="180725">
              <a:off x="4947921" y="7635341"/>
              <a:ext cx="744566" cy="277418"/>
              <a:chOff x="2523120" y="6192793"/>
              <a:chExt cx="901869" cy="413391"/>
            </a:xfrm>
          </p:grpSpPr>
          <p:sp>
            <p:nvSpPr>
              <p:cNvPr id="58" name="Teardrop 57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9" name="Teardrop 58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 rot="755929">
              <a:off x="6200535" y="7784138"/>
              <a:ext cx="901869" cy="254889"/>
              <a:chOff x="2523120" y="6192793"/>
              <a:chExt cx="901869" cy="413391"/>
            </a:xfrm>
          </p:grpSpPr>
          <p:sp>
            <p:nvSpPr>
              <p:cNvPr id="63" name="Teardrop 62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64" name="Teardrop 63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 rot="755929">
              <a:off x="6332524" y="5804869"/>
              <a:ext cx="1208580" cy="305205"/>
              <a:chOff x="2523120" y="6192793"/>
              <a:chExt cx="901869" cy="413391"/>
            </a:xfrm>
          </p:grpSpPr>
          <p:sp>
            <p:nvSpPr>
              <p:cNvPr id="69" name="Teardrop 68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0" name="Teardrop 69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 rot="20270564">
              <a:off x="6631282" y="6464406"/>
              <a:ext cx="901869" cy="360496"/>
              <a:chOff x="2523120" y="6192793"/>
              <a:chExt cx="901869" cy="413391"/>
            </a:xfrm>
          </p:grpSpPr>
          <p:sp>
            <p:nvSpPr>
              <p:cNvPr id="74" name="Teardrop 73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5" name="Teardrop 74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 rot="20270564">
              <a:off x="4264670" y="7339891"/>
              <a:ext cx="497991" cy="462236"/>
              <a:chOff x="2523120" y="6192793"/>
              <a:chExt cx="901869" cy="413391"/>
            </a:xfrm>
          </p:grpSpPr>
          <p:sp>
            <p:nvSpPr>
              <p:cNvPr id="79" name="Teardrop 78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80" name="Teardrop 79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 rot="20270564">
              <a:off x="3793320" y="5392731"/>
              <a:ext cx="901869" cy="360496"/>
              <a:chOff x="2523120" y="6192793"/>
              <a:chExt cx="901869" cy="413391"/>
            </a:xfrm>
          </p:grpSpPr>
          <p:sp>
            <p:nvSpPr>
              <p:cNvPr id="85" name="Teardrop 84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86" name="Teardrop 85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7122733" y="8154484"/>
              <a:ext cx="798595" cy="310505"/>
              <a:chOff x="2523120" y="6192793"/>
              <a:chExt cx="901869" cy="413391"/>
            </a:xfrm>
          </p:grpSpPr>
          <p:sp>
            <p:nvSpPr>
              <p:cNvPr id="90" name="Teardrop 89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91" name="Teardrop 90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 rot="20270564">
              <a:off x="5594147" y="5250229"/>
              <a:ext cx="497991" cy="462236"/>
              <a:chOff x="2523120" y="6192793"/>
              <a:chExt cx="901869" cy="413391"/>
            </a:xfrm>
          </p:grpSpPr>
          <p:sp>
            <p:nvSpPr>
              <p:cNvPr id="95" name="Teardrop 94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96" name="Teardrop 95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 rot="180725">
              <a:off x="4154979" y="8088499"/>
              <a:ext cx="744566" cy="277418"/>
              <a:chOff x="2523120" y="6192793"/>
              <a:chExt cx="901869" cy="413391"/>
            </a:xfrm>
          </p:grpSpPr>
          <p:sp>
            <p:nvSpPr>
              <p:cNvPr id="100" name="Teardrop 99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01" name="Teardrop 100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 rot="755929">
              <a:off x="6941844" y="5361516"/>
              <a:ext cx="901869" cy="254889"/>
              <a:chOff x="2523120" y="6192793"/>
              <a:chExt cx="901869" cy="413391"/>
            </a:xfrm>
          </p:grpSpPr>
          <p:sp>
            <p:nvSpPr>
              <p:cNvPr id="105" name="Teardrop 104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06" name="Teardrop 105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7291048" y="6938670"/>
              <a:ext cx="798595" cy="310505"/>
              <a:chOff x="2523120" y="6192793"/>
              <a:chExt cx="901869" cy="413391"/>
            </a:xfrm>
          </p:grpSpPr>
          <p:sp>
            <p:nvSpPr>
              <p:cNvPr id="110" name="Teardrop 109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11" name="Teardrop 110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6968049" y="7401482"/>
              <a:ext cx="798595" cy="310505"/>
              <a:chOff x="2523120" y="6192793"/>
              <a:chExt cx="901869" cy="413391"/>
            </a:xfrm>
          </p:grpSpPr>
          <p:sp>
            <p:nvSpPr>
              <p:cNvPr id="115" name="Teardrop 114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16" name="Teardrop 115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5515193" y="8036342"/>
              <a:ext cx="798595" cy="310505"/>
              <a:chOff x="2523120" y="6192793"/>
              <a:chExt cx="901869" cy="413391"/>
            </a:xfrm>
          </p:grpSpPr>
          <p:sp>
            <p:nvSpPr>
              <p:cNvPr id="120" name="Teardrop 119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21" name="Teardrop 120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3783421" y="6842892"/>
              <a:ext cx="798595" cy="310505"/>
              <a:chOff x="2523120" y="6192793"/>
              <a:chExt cx="901869" cy="413391"/>
            </a:xfrm>
          </p:grpSpPr>
          <p:sp>
            <p:nvSpPr>
              <p:cNvPr id="125" name="Teardrop 124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26" name="Teardrop 125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6169454" y="5110246"/>
              <a:ext cx="798595" cy="310505"/>
              <a:chOff x="2523120" y="6192793"/>
              <a:chExt cx="901869" cy="413391"/>
            </a:xfrm>
          </p:grpSpPr>
          <p:sp>
            <p:nvSpPr>
              <p:cNvPr id="130" name="Teardrop 129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31" name="Teardrop 130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 rot="180725">
              <a:off x="5351068" y="6444310"/>
              <a:ext cx="642623" cy="287706"/>
              <a:chOff x="2523120" y="6192793"/>
              <a:chExt cx="901869" cy="413391"/>
            </a:xfrm>
          </p:grpSpPr>
          <p:sp>
            <p:nvSpPr>
              <p:cNvPr id="135" name="Teardrop 134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36" name="Teardrop 135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 rot="180725">
              <a:off x="3865033" y="5977458"/>
              <a:ext cx="642623" cy="287706"/>
              <a:chOff x="2523120" y="6192793"/>
              <a:chExt cx="901869" cy="413391"/>
            </a:xfrm>
          </p:grpSpPr>
          <p:sp>
            <p:nvSpPr>
              <p:cNvPr id="140" name="Teardrop 139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41" name="Teardrop 140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 rot="180725">
              <a:off x="5528125" y="7292210"/>
              <a:ext cx="642623" cy="287706"/>
              <a:chOff x="2523120" y="6192793"/>
              <a:chExt cx="901869" cy="413391"/>
            </a:xfrm>
          </p:grpSpPr>
          <p:sp>
            <p:nvSpPr>
              <p:cNvPr id="145" name="Teardrop 144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46" name="Teardrop 145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 rot="180725">
              <a:off x="7508516" y="6309182"/>
              <a:ext cx="642623" cy="287706"/>
              <a:chOff x="2523120" y="6192793"/>
              <a:chExt cx="901869" cy="413391"/>
            </a:xfrm>
          </p:grpSpPr>
          <p:sp>
            <p:nvSpPr>
              <p:cNvPr id="150" name="Teardrop 149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51" name="Teardrop 150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 rot="180725">
              <a:off x="6341130" y="8298459"/>
              <a:ext cx="642623" cy="287706"/>
              <a:chOff x="2523120" y="6192793"/>
              <a:chExt cx="901869" cy="413391"/>
            </a:xfrm>
          </p:grpSpPr>
          <p:sp>
            <p:nvSpPr>
              <p:cNvPr id="155" name="Teardrop 154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56" name="Teardrop 155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</p:grpSp>
      <p:sp>
        <p:nvSpPr>
          <p:cNvPr id="160" name="Rounded Rectangle 159"/>
          <p:cNvSpPr/>
          <p:nvPr/>
        </p:nvSpPr>
        <p:spPr bwMode="auto">
          <a:xfrm>
            <a:off x="742342" y="5064970"/>
            <a:ext cx="4605836" cy="3717492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z</a:t>
            </a:r>
          </a:p>
        </p:txBody>
      </p:sp>
      <p:grpSp>
        <p:nvGrpSpPr>
          <p:cNvPr id="291" name="Group 290"/>
          <p:cNvGrpSpPr/>
          <p:nvPr/>
        </p:nvGrpSpPr>
        <p:grpSpPr>
          <a:xfrm>
            <a:off x="2394229" y="6252696"/>
            <a:ext cx="1175076" cy="1411764"/>
            <a:chOff x="1365718" y="5826836"/>
            <a:chExt cx="1175076" cy="1411764"/>
          </a:xfrm>
        </p:grpSpPr>
        <p:sp>
          <p:nvSpPr>
            <p:cNvPr id="16" name="Teardrop 15"/>
            <p:cNvSpPr/>
            <p:nvPr/>
          </p:nvSpPr>
          <p:spPr bwMode="auto">
            <a:xfrm>
              <a:off x="1933575" y="5830869"/>
              <a:ext cx="607219" cy="553952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86" name="Teardrop 285"/>
            <p:cNvSpPr/>
            <p:nvPr/>
          </p:nvSpPr>
          <p:spPr bwMode="auto">
            <a:xfrm flipH="1">
              <a:off x="1423462" y="5826836"/>
              <a:ext cx="607219" cy="553952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" name="Teardrop 16"/>
            <p:cNvSpPr/>
            <p:nvPr/>
          </p:nvSpPr>
          <p:spPr bwMode="auto">
            <a:xfrm rot="8449677">
              <a:off x="1501784" y="6254740"/>
              <a:ext cx="883425" cy="806960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" name="Teardrop 18"/>
            <p:cNvSpPr/>
            <p:nvPr/>
          </p:nvSpPr>
          <p:spPr bwMode="auto">
            <a:xfrm rot="11066173">
              <a:off x="1365718" y="6398750"/>
              <a:ext cx="319842" cy="518939"/>
            </a:xfrm>
            <a:prstGeom prst="teardrop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87" name="Teardrop 286"/>
            <p:cNvSpPr/>
            <p:nvPr/>
          </p:nvSpPr>
          <p:spPr bwMode="auto">
            <a:xfrm rot="10533827" flipH="1">
              <a:off x="2176596" y="6427902"/>
              <a:ext cx="319842" cy="518939"/>
            </a:xfrm>
            <a:prstGeom prst="teardrop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9" name="Teardrop 28"/>
            <p:cNvSpPr/>
            <p:nvPr/>
          </p:nvSpPr>
          <p:spPr bwMode="auto">
            <a:xfrm rot="20212158">
              <a:off x="1536239" y="7095484"/>
              <a:ext cx="193870" cy="119514"/>
            </a:xfrm>
            <a:prstGeom prst="teardrop">
              <a:avLst/>
            </a:prstGeom>
            <a:solidFill>
              <a:srgbClr val="F9C31B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88" name="Teardrop 287"/>
            <p:cNvSpPr/>
            <p:nvPr/>
          </p:nvSpPr>
          <p:spPr bwMode="auto">
            <a:xfrm rot="1387842" flipH="1">
              <a:off x="2048013" y="7119086"/>
              <a:ext cx="193870" cy="119514"/>
            </a:xfrm>
            <a:prstGeom prst="teardrop">
              <a:avLst/>
            </a:prstGeom>
            <a:solidFill>
              <a:srgbClr val="F9C31B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1574742" y="5936327"/>
              <a:ext cx="798595" cy="310505"/>
              <a:chOff x="2523120" y="6192793"/>
              <a:chExt cx="901869" cy="413391"/>
            </a:xfrm>
          </p:grpSpPr>
          <p:sp>
            <p:nvSpPr>
              <p:cNvPr id="206" name="Teardrop 205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207" name="Teardrop 206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sp>
          <p:nvSpPr>
            <p:cNvPr id="18" name="Teardrop 17"/>
            <p:cNvSpPr/>
            <p:nvPr/>
          </p:nvSpPr>
          <p:spPr bwMode="auto">
            <a:xfrm rot="8120700">
              <a:off x="1907671" y="6173069"/>
              <a:ext cx="146339" cy="122219"/>
            </a:xfrm>
            <a:prstGeom prst="teardrop">
              <a:avLst/>
            </a:prstGeom>
            <a:solidFill>
              <a:schemeClr val="accent3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4717023" y="2225501"/>
            <a:ext cx="806619" cy="1906190"/>
            <a:chOff x="4717023" y="2225501"/>
            <a:chExt cx="806619" cy="1906190"/>
          </a:xfrm>
        </p:grpSpPr>
        <p:grpSp>
          <p:nvGrpSpPr>
            <p:cNvPr id="290" name="Group 289"/>
            <p:cNvGrpSpPr/>
            <p:nvPr/>
          </p:nvGrpSpPr>
          <p:grpSpPr>
            <a:xfrm>
              <a:off x="4796808" y="2225501"/>
              <a:ext cx="726834" cy="686174"/>
              <a:chOff x="5225964" y="2154803"/>
              <a:chExt cx="328367" cy="399095"/>
            </a:xfrm>
          </p:grpSpPr>
          <p:sp>
            <p:nvSpPr>
              <p:cNvPr id="33" name="Rounded Rectangle 32"/>
              <p:cNvSpPr/>
              <p:nvPr/>
            </p:nvSpPr>
            <p:spPr bwMode="auto">
              <a:xfrm>
                <a:off x="5225964" y="2154803"/>
                <a:ext cx="328367" cy="39909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5311656" y="226193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4717023" y="3421372"/>
              <a:ext cx="791837" cy="710319"/>
              <a:chOff x="4615264" y="3404063"/>
              <a:chExt cx="844695" cy="713126"/>
            </a:xfrm>
          </p:grpSpPr>
          <p:sp>
            <p:nvSpPr>
              <p:cNvPr id="289" name="Rounded Rectangle 288"/>
              <p:cNvSpPr/>
              <p:nvPr/>
            </p:nvSpPr>
            <p:spPr bwMode="auto">
              <a:xfrm>
                <a:off x="4615264" y="3404063"/>
                <a:ext cx="844695" cy="71312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2" name="Teardrop 1"/>
              <p:cNvSpPr/>
              <p:nvPr/>
            </p:nvSpPr>
            <p:spPr bwMode="auto">
              <a:xfrm>
                <a:off x="4750757" y="3527235"/>
                <a:ext cx="560899" cy="399476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66514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Learning: Convolutional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4" name="Cube 63"/>
          <p:cNvSpPr/>
          <p:nvPr/>
        </p:nvSpPr>
        <p:spPr>
          <a:xfrm>
            <a:off x="1402790" y="2929636"/>
            <a:ext cx="4099093" cy="4096685"/>
          </a:xfrm>
          <a:prstGeom prst="cube">
            <a:avLst>
              <a:gd name="adj" fmla="val 5490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9701447" y="4406946"/>
            <a:ext cx="2479589" cy="3134386"/>
          </a:xfrm>
          <a:prstGeom prst="cube">
            <a:avLst>
              <a:gd name="adj" fmla="val 35232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1384030" y="2843692"/>
            <a:ext cx="1988576" cy="204834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704378" y="3292513"/>
            <a:ext cx="334771" cy="738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9453862" y="4318638"/>
            <a:ext cx="1002103" cy="962341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419072" y="2929636"/>
            <a:ext cx="9337066" cy="4068055"/>
            <a:chOff x="1419072" y="1953818"/>
            <a:chExt cx="9337066" cy="4068055"/>
          </a:xfrm>
        </p:grpSpPr>
        <p:sp>
          <p:nvSpPr>
            <p:cNvPr id="87" name="Cube 86"/>
            <p:cNvSpPr/>
            <p:nvPr/>
          </p:nvSpPr>
          <p:spPr>
            <a:xfrm>
              <a:off x="1419072" y="1953818"/>
              <a:ext cx="2642087" cy="2673902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>
              <a:solidFill>
                <a:schemeClr val="tx1"/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ube 90"/>
            <p:cNvSpPr/>
            <p:nvPr/>
          </p:nvSpPr>
          <p:spPr bwMode="auto">
            <a:xfrm>
              <a:off x="9708497" y="4305161"/>
              <a:ext cx="232611" cy="240631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2" name="Cube 91"/>
            <p:cNvSpPr/>
            <p:nvPr/>
          </p:nvSpPr>
          <p:spPr bwMode="auto">
            <a:xfrm>
              <a:off x="10523527" y="3449086"/>
              <a:ext cx="232611" cy="240631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1856428" y="3878707"/>
              <a:ext cx="3793347" cy="31142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endCxn id="91" idx="1"/>
            </p:cNvCxnSpPr>
            <p:nvPr/>
          </p:nvCxnSpPr>
          <p:spPr>
            <a:xfrm>
              <a:off x="6154100" y="3865861"/>
              <a:ext cx="3641626" cy="497453"/>
            </a:xfrm>
            <a:prstGeom prst="line">
              <a:avLst/>
            </a:prstGeom>
            <a:ln>
              <a:solidFill>
                <a:srgbClr val="BD3D22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490984" y="4655304"/>
              <a:ext cx="4213029" cy="13665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92" idx="2"/>
            </p:cNvCxnSpPr>
            <p:nvPr/>
          </p:nvCxnSpPr>
          <p:spPr>
            <a:xfrm flipV="1">
              <a:off x="6178110" y="3598478"/>
              <a:ext cx="4345417" cy="2372683"/>
            </a:xfrm>
            <a:prstGeom prst="line">
              <a:avLst/>
            </a:prstGeom>
            <a:ln>
              <a:solidFill>
                <a:srgbClr val="BD3D22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673503" y="2120798"/>
            <a:ext cx="2730235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activations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05113" y="3466350"/>
            <a:ext cx="2730236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activations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22447" y="1670580"/>
            <a:ext cx="4542349" cy="6124158"/>
            <a:chOff x="5022447" y="803946"/>
            <a:chExt cx="4542349" cy="61241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2" name="Right Brace 71"/>
            <p:cNvSpPr/>
            <p:nvPr/>
          </p:nvSpPr>
          <p:spPr>
            <a:xfrm>
              <a:off x="8509566" y="1696013"/>
              <a:ext cx="450244" cy="182393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934329" y="2246520"/>
              <a:ext cx="630467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79" name="Cube 78"/>
            <p:cNvSpPr/>
            <p:nvPr/>
          </p:nvSpPr>
          <p:spPr>
            <a:xfrm>
              <a:off x="5731234" y="3252562"/>
              <a:ext cx="2732261" cy="2771261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5517486" y="5553963"/>
              <a:ext cx="20344" cy="61116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022447" y="5528150"/>
              <a:ext cx="562974" cy="694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5714455" y="6222420"/>
              <a:ext cx="493132" cy="380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714178" y="6233834"/>
              <a:ext cx="562974" cy="694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5565051" y="3431128"/>
              <a:ext cx="1988576" cy="204834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326830" y="3905616"/>
              <a:ext cx="334771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86" name="Cube 85"/>
            <p:cNvSpPr/>
            <p:nvPr/>
          </p:nvSpPr>
          <p:spPr>
            <a:xfrm>
              <a:off x="5649775" y="1594756"/>
              <a:ext cx="2732261" cy="2771261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88632" y="803946"/>
              <a:ext cx="201208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Quicksand"/>
                </a:rPr>
                <a:t>weights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564796" y="3947963"/>
            <a:ext cx="630467" cy="738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34529" y="2940108"/>
            <a:ext cx="9344938" cy="2673902"/>
            <a:chOff x="2834529" y="1964290"/>
            <a:chExt cx="9344938" cy="26739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Cube 33"/>
            <p:cNvSpPr/>
            <p:nvPr/>
          </p:nvSpPr>
          <p:spPr>
            <a:xfrm>
              <a:off x="2834529" y="1964290"/>
              <a:ext cx="2642087" cy="2673902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/>
            <p:cNvSpPr/>
            <p:nvPr/>
          </p:nvSpPr>
          <p:spPr bwMode="auto">
            <a:xfrm>
              <a:off x="11131826" y="4305161"/>
              <a:ext cx="232611" cy="240631"/>
            </a:xfrm>
            <a:prstGeom prst="cube">
              <a:avLst/>
            </a:prstGeom>
            <a:solidFill>
              <a:schemeClr val="accent3">
                <a:lumMod val="75000"/>
                <a:alpha val="47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6" name="Cube 35"/>
            <p:cNvSpPr/>
            <p:nvPr/>
          </p:nvSpPr>
          <p:spPr bwMode="auto">
            <a:xfrm>
              <a:off x="11946856" y="3449086"/>
              <a:ext cx="232611" cy="240631"/>
            </a:xfrm>
            <a:prstGeom prst="cube">
              <a:avLst/>
            </a:prstGeom>
            <a:solidFill>
              <a:schemeClr val="accent6">
                <a:lumMod val="75000"/>
                <a:alpha val="47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99407" y="1573099"/>
            <a:ext cx="1353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input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874331" y="3033294"/>
            <a:ext cx="16818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output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841F68C-29CB-48E2-B413-AD6E5D637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959" y="7721434"/>
            <a:ext cx="8689557" cy="19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3108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Time: ~ 60% - 90%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inner products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oi = … to …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ci = … to …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fi = … to …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for xi = … to …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… to …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ii = fi(oi, ci, …)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(oi, ci, …)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out[oi] += in[ii] * 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9875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5580" y="3645459"/>
            <a:ext cx="12664036" cy="1520219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/>
              <a:t>Out += A x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1586" y="8305506"/>
            <a:ext cx="5450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Quicksand"/>
              </a:rPr>
              <a:t>Multiply-Accumulate</a:t>
            </a:r>
          </a:p>
        </p:txBody>
      </p:sp>
    </p:spTree>
    <p:extLst>
      <p:ext uri="{BB962C8B-B14F-4D97-AF65-F5344CB8AC3E}">
        <p14:creationId xmlns:p14="http://schemas.microsoft.com/office/powerpoint/2010/main" val="382625283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92905" y="1018971"/>
            <a:ext cx="4905571" cy="14921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0 to N</a:t>
            </a:r>
          </a:p>
          <a:p>
            <a:pPr marL="0" indent="0" algn="ctr">
              <a:buNone/>
            </a:pPr>
            <a:r>
              <a:rPr lang="en-US" dirty="0"/>
              <a:t>  out += a[</a:t>
            </a:r>
            <a:r>
              <a:rPr lang="en-US" dirty="0" err="1"/>
              <a:t>i</a:t>
            </a:r>
            <a:r>
              <a:rPr lang="en-US" dirty="0"/>
              <a:t>] * w[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Acceleration: Exploiting Structure</a:t>
            </a:r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476934" y="3662445"/>
            <a:ext cx="5706979" cy="59456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sz="2800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1pPr>
            <a:lvl2pPr marL="2286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400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2pPr>
            <a:lvl3pPr marL="5334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4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3pPr>
            <a:lvl4pPr marL="8382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15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4pPr>
            <a:lvl5pPr marL="11430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15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5pPr>
            <a:lvl6pPr marL="16002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6pPr>
            <a:lvl7pPr marL="20574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7pPr>
            <a:lvl8pPr marL="25146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8pPr>
            <a:lvl9pPr marL="29718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9pPr>
          </a:lstStyle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movia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r8, a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movie r6, w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movia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r9, N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movi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r7, 0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loop: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ldw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r4, 0[r8]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ldw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r3, 0[r6]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r4, r4, r4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add r5, r5, r4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add r8, r8, 4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add r6, r6, 4 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add r7, r7, 1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r7, r9, loop</a:t>
            </a:r>
          </a:p>
          <a:p>
            <a:pPr marL="0" indent="0"/>
            <a:endParaRPr lang="en-US" b="1" kern="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9319" y="2869758"/>
            <a:ext cx="418927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3172642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“Wide” Consecutive Accesses to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Wide operations nice for compute too</a:t>
            </a:r>
          </a:p>
          <a:p>
            <a:pPr lvl="1"/>
            <a:r>
              <a:rPr lang="en-US" dirty="0"/>
              <a:t>Most energy on useful work rather than “control”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Maps Well to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6" name="Picture 2" descr="Image result for dram chip di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46" y="1586508"/>
            <a:ext cx="5474127" cy="33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168788" y="2920625"/>
            <a:ext cx="1235122" cy="47767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7403911" y="1760565"/>
            <a:ext cx="764274" cy="105744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0300158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Design the “best” computing hardware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Today’s Highlight: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Deep Learning Accelerators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our goal?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3464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0" dirty="0"/>
              <a:t>~ 90% of time </a:t>
            </a:r>
            <a:r>
              <a:rPr lang="en-US" sz="4000" b="0" dirty="0">
                <a:sym typeface="Wingdings" panose="05000000000000000000" pitchFamily="2" charset="2"/>
              </a:rPr>
              <a:t> inner products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Learning: Where Times Goes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C6ED0C1F-4601-412C-99FA-1165431FFB5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714001" y="2456953"/>
            <a:ext cx="349857" cy="10098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714001" y="3668648"/>
            <a:ext cx="349857" cy="10098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477326" y="3112932"/>
            <a:ext cx="962108" cy="86669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X</a:t>
            </a:r>
            <a:endParaRPr kumimoji="0" lang="en-US" sz="4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9" name="Elbow Connector 8"/>
          <p:cNvCxnSpPr>
            <a:stCxn id="5" idx="3"/>
            <a:endCxn id="7" idx="1"/>
          </p:cNvCxnSpPr>
          <p:nvPr/>
        </p:nvCxnSpPr>
        <p:spPr bwMode="auto">
          <a:xfrm>
            <a:off x="4063858" y="2961861"/>
            <a:ext cx="554365" cy="277995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cxnSp>
        <p:nvCxnSpPr>
          <p:cNvPr id="11" name="Elbow Connector 10"/>
          <p:cNvCxnSpPr>
            <a:stCxn id="6" idx="3"/>
            <a:endCxn id="7" idx="3"/>
          </p:cNvCxnSpPr>
          <p:nvPr/>
        </p:nvCxnSpPr>
        <p:spPr bwMode="auto">
          <a:xfrm flipV="1">
            <a:off x="4063858" y="3852700"/>
            <a:ext cx="554365" cy="320856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18" name="Rectangle 17"/>
          <p:cNvSpPr/>
          <p:nvPr/>
        </p:nvSpPr>
        <p:spPr bwMode="auto">
          <a:xfrm>
            <a:off x="3714001" y="5953873"/>
            <a:ext cx="349857" cy="10098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714001" y="7165568"/>
            <a:ext cx="349857" cy="10098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77326" y="6609852"/>
            <a:ext cx="962108" cy="86669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X</a:t>
            </a:r>
            <a:endParaRPr kumimoji="0" lang="en-US" sz="4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21" name="Elbow Connector 20"/>
          <p:cNvCxnSpPr>
            <a:stCxn id="18" idx="3"/>
            <a:endCxn id="20" idx="1"/>
          </p:cNvCxnSpPr>
          <p:nvPr/>
        </p:nvCxnSpPr>
        <p:spPr bwMode="auto">
          <a:xfrm>
            <a:off x="4063858" y="6458781"/>
            <a:ext cx="554365" cy="277995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cxnSp>
        <p:nvCxnSpPr>
          <p:cNvPr id="22" name="Elbow Connector 21"/>
          <p:cNvCxnSpPr>
            <a:stCxn id="19" idx="3"/>
            <a:endCxn id="20" idx="3"/>
          </p:cNvCxnSpPr>
          <p:nvPr/>
        </p:nvCxnSpPr>
        <p:spPr bwMode="auto">
          <a:xfrm flipV="1">
            <a:off x="4063858" y="7349620"/>
            <a:ext cx="554365" cy="320856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23" name="Isosceles Triangle 22"/>
          <p:cNvSpPr/>
          <p:nvPr/>
        </p:nvSpPr>
        <p:spPr bwMode="auto">
          <a:xfrm rot="5400000">
            <a:off x="6845538" y="3698445"/>
            <a:ext cx="4134678" cy="342152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+</a:t>
            </a:r>
          </a:p>
        </p:txBody>
      </p:sp>
      <p:cxnSp>
        <p:nvCxnSpPr>
          <p:cNvPr id="25" name="Elbow Connector 24"/>
          <p:cNvCxnSpPr/>
          <p:nvPr/>
        </p:nvCxnSpPr>
        <p:spPr bwMode="auto">
          <a:xfrm>
            <a:off x="5439434" y="3668648"/>
            <a:ext cx="1762682" cy="776131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Elbow Connector 26"/>
          <p:cNvCxnSpPr>
            <a:stCxn id="20" idx="6"/>
          </p:cNvCxnSpPr>
          <p:nvPr/>
        </p:nvCxnSpPr>
        <p:spPr bwMode="auto">
          <a:xfrm flipV="1">
            <a:off x="5439434" y="6217920"/>
            <a:ext cx="1820848" cy="825278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28" name="Rectangle 27"/>
          <p:cNvSpPr/>
          <p:nvPr/>
        </p:nvSpPr>
        <p:spPr bwMode="auto">
          <a:xfrm>
            <a:off x="11460352" y="4904297"/>
            <a:ext cx="349857" cy="10098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30" name="Straight Arrow Connector 29"/>
          <p:cNvCxnSpPr>
            <a:stCxn id="23" idx="0"/>
            <a:endCxn id="28" idx="1"/>
          </p:cNvCxnSpPr>
          <p:nvPr/>
        </p:nvCxnSpPr>
        <p:spPr bwMode="auto">
          <a:xfrm flipV="1">
            <a:off x="10623638" y="5409205"/>
            <a:ext cx="836714" cy="1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31" name="Left Brace 30"/>
          <p:cNvSpPr/>
          <p:nvPr/>
        </p:nvSpPr>
        <p:spPr bwMode="auto">
          <a:xfrm>
            <a:off x="2592127" y="3053300"/>
            <a:ext cx="707667" cy="4617176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Quicksand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7170" y="4403437"/>
            <a:ext cx="1653017" cy="20313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100s</a:t>
            </a:r>
          </a:p>
          <a:p>
            <a:pPr algn="ctr"/>
            <a:r>
              <a:rPr lang="en-US" dirty="0">
                <a:latin typeface="Quicksand"/>
              </a:rPr>
              <a:t>- </a:t>
            </a:r>
          </a:p>
          <a:p>
            <a:pPr algn="ctr"/>
            <a:r>
              <a:rPr lang="en-US" dirty="0">
                <a:latin typeface="Quicksand"/>
              </a:rPr>
              <a:t>1000s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888929" y="4904297"/>
            <a:ext cx="0" cy="81269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99134018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Learning: Convolutional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4" name="Cube 63"/>
          <p:cNvSpPr/>
          <p:nvPr/>
        </p:nvSpPr>
        <p:spPr>
          <a:xfrm>
            <a:off x="1402790" y="2929636"/>
            <a:ext cx="4099093" cy="4096685"/>
          </a:xfrm>
          <a:prstGeom prst="cube">
            <a:avLst>
              <a:gd name="adj" fmla="val 5490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9701447" y="4406946"/>
            <a:ext cx="2479589" cy="3134386"/>
          </a:xfrm>
          <a:prstGeom prst="cube">
            <a:avLst>
              <a:gd name="adj" fmla="val 35232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1384030" y="2843692"/>
            <a:ext cx="1988576" cy="204834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704378" y="3292513"/>
            <a:ext cx="334771" cy="738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9453862" y="4318638"/>
            <a:ext cx="1002103" cy="962341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419072" y="2929636"/>
            <a:ext cx="9337066" cy="4068055"/>
            <a:chOff x="1419072" y="1953818"/>
            <a:chExt cx="9337066" cy="4068055"/>
          </a:xfrm>
        </p:grpSpPr>
        <p:sp>
          <p:nvSpPr>
            <p:cNvPr id="87" name="Cube 86"/>
            <p:cNvSpPr/>
            <p:nvPr/>
          </p:nvSpPr>
          <p:spPr>
            <a:xfrm>
              <a:off x="1419072" y="1953818"/>
              <a:ext cx="2642087" cy="2673902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>
              <a:solidFill>
                <a:schemeClr val="tx1"/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ube 90"/>
            <p:cNvSpPr/>
            <p:nvPr/>
          </p:nvSpPr>
          <p:spPr bwMode="auto">
            <a:xfrm>
              <a:off x="9708497" y="4305161"/>
              <a:ext cx="232611" cy="240631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2" name="Cube 91"/>
            <p:cNvSpPr/>
            <p:nvPr/>
          </p:nvSpPr>
          <p:spPr bwMode="auto">
            <a:xfrm>
              <a:off x="10523527" y="3449086"/>
              <a:ext cx="232611" cy="240631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1856428" y="3878707"/>
              <a:ext cx="3793347" cy="31142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endCxn id="91" idx="1"/>
            </p:cNvCxnSpPr>
            <p:nvPr/>
          </p:nvCxnSpPr>
          <p:spPr>
            <a:xfrm>
              <a:off x="6154100" y="3865861"/>
              <a:ext cx="3641626" cy="497453"/>
            </a:xfrm>
            <a:prstGeom prst="line">
              <a:avLst/>
            </a:prstGeom>
            <a:ln>
              <a:solidFill>
                <a:srgbClr val="BD3D22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490984" y="4655304"/>
              <a:ext cx="4213029" cy="13665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92" idx="2"/>
            </p:cNvCxnSpPr>
            <p:nvPr/>
          </p:nvCxnSpPr>
          <p:spPr>
            <a:xfrm flipV="1">
              <a:off x="6178110" y="3598478"/>
              <a:ext cx="4345417" cy="2372683"/>
            </a:xfrm>
            <a:prstGeom prst="line">
              <a:avLst/>
            </a:prstGeom>
            <a:ln>
              <a:solidFill>
                <a:srgbClr val="BD3D22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673503" y="2120798"/>
            <a:ext cx="2730235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activations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05113" y="3466350"/>
            <a:ext cx="2730236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activations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22447" y="1670580"/>
            <a:ext cx="4542349" cy="6124158"/>
            <a:chOff x="5022447" y="803946"/>
            <a:chExt cx="4542349" cy="61241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2" name="Right Brace 71"/>
            <p:cNvSpPr/>
            <p:nvPr/>
          </p:nvSpPr>
          <p:spPr>
            <a:xfrm>
              <a:off x="8509566" y="1696013"/>
              <a:ext cx="450244" cy="182393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934329" y="2246520"/>
              <a:ext cx="630467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79" name="Cube 78"/>
            <p:cNvSpPr/>
            <p:nvPr/>
          </p:nvSpPr>
          <p:spPr>
            <a:xfrm>
              <a:off x="5731234" y="3252562"/>
              <a:ext cx="2732261" cy="2771261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5517486" y="5553963"/>
              <a:ext cx="20344" cy="61116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022447" y="5528150"/>
              <a:ext cx="562974" cy="694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5714455" y="6222420"/>
              <a:ext cx="493132" cy="380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714178" y="6233834"/>
              <a:ext cx="562974" cy="694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5565051" y="3431128"/>
              <a:ext cx="1988576" cy="204834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326830" y="3905616"/>
              <a:ext cx="334771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86" name="Cube 85"/>
            <p:cNvSpPr/>
            <p:nvPr/>
          </p:nvSpPr>
          <p:spPr>
            <a:xfrm>
              <a:off x="5649775" y="1594756"/>
              <a:ext cx="2732261" cy="2771261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88632" y="803946"/>
              <a:ext cx="201208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Quicksand"/>
                </a:rPr>
                <a:t>weights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564796" y="3947963"/>
            <a:ext cx="630467" cy="738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34529" y="2940108"/>
            <a:ext cx="9344938" cy="2673902"/>
            <a:chOff x="2834529" y="1964290"/>
            <a:chExt cx="9344938" cy="26739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Cube 33"/>
            <p:cNvSpPr/>
            <p:nvPr/>
          </p:nvSpPr>
          <p:spPr>
            <a:xfrm>
              <a:off x="2834529" y="1964290"/>
              <a:ext cx="2642087" cy="2673902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/>
            <p:cNvSpPr/>
            <p:nvPr/>
          </p:nvSpPr>
          <p:spPr bwMode="auto">
            <a:xfrm>
              <a:off x="11131826" y="4305161"/>
              <a:ext cx="232611" cy="240631"/>
            </a:xfrm>
            <a:prstGeom prst="cube">
              <a:avLst/>
            </a:prstGeom>
            <a:solidFill>
              <a:schemeClr val="accent3">
                <a:lumMod val="75000"/>
                <a:alpha val="47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6" name="Cube 35"/>
            <p:cNvSpPr/>
            <p:nvPr/>
          </p:nvSpPr>
          <p:spPr bwMode="auto">
            <a:xfrm>
              <a:off x="11946856" y="3449086"/>
              <a:ext cx="232611" cy="240631"/>
            </a:xfrm>
            <a:prstGeom prst="cube">
              <a:avLst/>
            </a:prstGeom>
            <a:solidFill>
              <a:schemeClr val="accent6">
                <a:lumMod val="75000"/>
                <a:alpha val="47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99407" y="1573099"/>
            <a:ext cx="1353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input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874331" y="3033294"/>
            <a:ext cx="16818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1444943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Network: Hardware</a:t>
            </a:r>
          </a:p>
        </p:txBody>
      </p:sp>
      <p:sp>
        <p:nvSpPr>
          <p:cNvPr id="64" name="Cube 63"/>
          <p:cNvSpPr/>
          <p:nvPr/>
        </p:nvSpPr>
        <p:spPr>
          <a:xfrm>
            <a:off x="853800" y="1425028"/>
            <a:ext cx="4099093" cy="4096685"/>
          </a:xfrm>
          <a:prstGeom prst="cube">
            <a:avLst>
              <a:gd name="adj" fmla="val 5490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9152457" y="2902338"/>
            <a:ext cx="2479589" cy="3134386"/>
          </a:xfrm>
          <a:prstGeom prst="cube">
            <a:avLst>
              <a:gd name="adj" fmla="val 35232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/>
          <p:cNvSpPr/>
          <p:nvPr/>
        </p:nvSpPr>
        <p:spPr>
          <a:xfrm>
            <a:off x="870082" y="1425028"/>
            <a:ext cx="2642087" cy="2673902"/>
          </a:xfrm>
          <a:prstGeom prst="cube">
            <a:avLst>
              <a:gd name="adj" fmla="val 84966"/>
            </a:avLst>
          </a:prstGeom>
          <a:solidFill>
            <a:srgbClr val="FFC000">
              <a:alpha val="46667"/>
            </a:srgbClr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/>
          <p:cNvSpPr/>
          <p:nvPr/>
        </p:nvSpPr>
        <p:spPr bwMode="auto">
          <a:xfrm>
            <a:off x="9159507" y="3776371"/>
            <a:ext cx="232611" cy="240631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6" name="Cube 85"/>
          <p:cNvSpPr/>
          <p:nvPr/>
        </p:nvSpPr>
        <p:spPr>
          <a:xfrm>
            <a:off x="5100785" y="1065966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89943" y="409893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86434" y="1543345"/>
            <a:ext cx="910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920955786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Network: Hardware</a:t>
            </a:r>
          </a:p>
        </p:txBody>
      </p:sp>
      <p:sp>
        <p:nvSpPr>
          <p:cNvPr id="64" name="Cube 63"/>
          <p:cNvSpPr/>
          <p:nvPr/>
        </p:nvSpPr>
        <p:spPr>
          <a:xfrm>
            <a:off x="853800" y="1425028"/>
            <a:ext cx="4099093" cy="4096685"/>
          </a:xfrm>
          <a:prstGeom prst="cube">
            <a:avLst>
              <a:gd name="adj" fmla="val 5490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9152457" y="2902338"/>
            <a:ext cx="2479589" cy="3134386"/>
          </a:xfrm>
          <a:prstGeom prst="cube">
            <a:avLst>
              <a:gd name="adj" fmla="val 35232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/>
          <p:cNvSpPr/>
          <p:nvPr/>
        </p:nvSpPr>
        <p:spPr>
          <a:xfrm>
            <a:off x="870082" y="1425028"/>
            <a:ext cx="2642087" cy="2673902"/>
          </a:xfrm>
          <a:prstGeom prst="cube">
            <a:avLst>
              <a:gd name="adj" fmla="val 84966"/>
            </a:avLst>
          </a:prstGeom>
          <a:solidFill>
            <a:srgbClr val="FFC000">
              <a:alpha val="46667"/>
            </a:srgbClr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/>
          <p:cNvSpPr/>
          <p:nvPr/>
        </p:nvSpPr>
        <p:spPr bwMode="auto">
          <a:xfrm>
            <a:off x="9159507" y="3776371"/>
            <a:ext cx="232611" cy="240631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6" name="Cube 85"/>
          <p:cNvSpPr/>
          <p:nvPr/>
        </p:nvSpPr>
        <p:spPr>
          <a:xfrm>
            <a:off x="5100785" y="1065966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845396" y="6198595"/>
            <a:ext cx="4546722" cy="3419953"/>
            <a:chOff x="3714001" y="2006684"/>
            <a:chExt cx="8096208" cy="571843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46" name="Elbow Connector 45"/>
            <p:cNvCxnSpPr>
              <a:stCxn id="43" idx="3"/>
              <a:endCxn id="45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47" name="Elbow Connector 46"/>
            <p:cNvCxnSpPr>
              <a:stCxn id="44" idx="3"/>
              <a:endCxn id="45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8" name="Rectangle 47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51" name="Elbow Connector 50"/>
            <p:cNvCxnSpPr>
              <a:stCxn id="48" idx="3"/>
              <a:endCxn id="50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2" name="Elbow Connector 51"/>
            <p:cNvCxnSpPr>
              <a:stCxn id="49" idx="3"/>
              <a:endCxn id="50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3" name="Isosceles Triangle 52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54" name="Elbow Connector 53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5" name="Elbow Connector 54"/>
            <p:cNvCxnSpPr>
              <a:stCxn id="50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6" name="Rectangle 55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57" name="Straight Arrow Connector 56"/>
            <p:cNvCxnSpPr>
              <a:stCxn id="53" idx="0"/>
              <a:endCxn id="56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59" name="Cube 58"/>
          <p:cNvSpPr/>
          <p:nvPr/>
        </p:nvSpPr>
        <p:spPr>
          <a:xfrm>
            <a:off x="741362" y="5888272"/>
            <a:ext cx="2642087" cy="2673902"/>
          </a:xfrm>
          <a:prstGeom prst="cube">
            <a:avLst>
              <a:gd name="adj" fmla="val 84966"/>
            </a:avLst>
          </a:prstGeom>
          <a:solidFill>
            <a:srgbClr val="FFC000">
              <a:alpha val="46667"/>
            </a:srgbClr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/>
          <p:cNvSpPr/>
          <p:nvPr/>
        </p:nvSpPr>
        <p:spPr>
          <a:xfrm>
            <a:off x="1266062" y="6762654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389943" y="409893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86434" y="1543345"/>
            <a:ext cx="910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271742011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Network: Hardware</a:t>
            </a:r>
          </a:p>
        </p:txBody>
      </p:sp>
      <p:sp>
        <p:nvSpPr>
          <p:cNvPr id="64" name="Cube 63"/>
          <p:cNvSpPr/>
          <p:nvPr/>
        </p:nvSpPr>
        <p:spPr>
          <a:xfrm>
            <a:off x="853800" y="1425028"/>
            <a:ext cx="4099093" cy="4096685"/>
          </a:xfrm>
          <a:prstGeom prst="cube">
            <a:avLst>
              <a:gd name="adj" fmla="val 5490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9152457" y="2902338"/>
            <a:ext cx="2479589" cy="3134386"/>
          </a:xfrm>
          <a:prstGeom prst="cube">
            <a:avLst>
              <a:gd name="adj" fmla="val 35232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/>
          <p:cNvSpPr/>
          <p:nvPr/>
        </p:nvSpPr>
        <p:spPr>
          <a:xfrm>
            <a:off x="870082" y="1425028"/>
            <a:ext cx="2642087" cy="2673902"/>
          </a:xfrm>
          <a:prstGeom prst="cube">
            <a:avLst>
              <a:gd name="adj" fmla="val 84966"/>
            </a:avLst>
          </a:prstGeom>
          <a:solidFill>
            <a:srgbClr val="FFC000">
              <a:alpha val="46667"/>
            </a:srgbClr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/>
          <p:cNvSpPr/>
          <p:nvPr/>
        </p:nvSpPr>
        <p:spPr bwMode="auto">
          <a:xfrm>
            <a:off x="9159507" y="3776371"/>
            <a:ext cx="232611" cy="240631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92" name="Cube 91"/>
          <p:cNvSpPr/>
          <p:nvPr/>
        </p:nvSpPr>
        <p:spPr bwMode="auto">
          <a:xfrm>
            <a:off x="9329974" y="3506492"/>
            <a:ext cx="232611" cy="240631"/>
          </a:xfrm>
          <a:prstGeom prst="cub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6" name="Cube 85"/>
          <p:cNvSpPr/>
          <p:nvPr/>
        </p:nvSpPr>
        <p:spPr>
          <a:xfrm>
            <a:off x="5100785" y="1065966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845396" y="6198595"/>
            <a:ext cx="4546722" cy="3419953"/>
            <a:chOff x="3714001" y="2006684"/>
            <a:chExt cx="8096208" cy="571843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46" name="Elbow Connector 45"/>
            <p:cNvCxnSpPr>
              <a:stCxn id="43" idx="3"/>
              <a:endCxn id="45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47" name="Elbow Connector 46"/>
            <p:cNvCxnSpPr>
              <a:stCxn id="44" idx="3"/>
              <a:endCxn id="45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8" name="Rectangle 47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51" name="Elbow Connector 50"/>
            <p:cNvCxnSpPr>
              <a:stCxn id="48" idx="3"/>
              <a:endCxn id="50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2" name="Elbow Connector 51"/>
            <p:cNvCxnSpPr>
              <a:stCxn id="49" idx="3"/>
              <a:endCxn id="50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3" name="Isosceles Triangle 52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54" name="Elbow Connector 53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5" name="Elbow Connector 54"/>
            <p:cNvCxnSpPr>
              <a:stCxn id="50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6" name="Rectangle 55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57" name="Straight Arrow Connector 56"/>
            <p:cNvCxnSpPr>
              <a:stCxn id="53" idx="0"/>
              <a:endCxn id="56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59" name="Cube 58"/>
          <p:cNvSpPr/>
          <p:nvPr/>
        </p:nvSpPr>
        <p:spPr>
          <a:xfrm>
            <a:off x="741362" y="5888272"/>
            <a:ext cx="2642087" cy="2673902"/>
          </a:xfrm>
          <a:prstGeom prst="cube">
            <a:avLst>
              <a:gd name="adj" fmla="val 84966"/>
            </a:avLst>
          </a:prstGeom>
          <a:solidFill>
            <a:srgbClr val="FFC000">
              <a:alpha val="46667"/>
            </a:srgbClr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/>
          <p:cNvSpPr/>
          <p:nvPr/>
        </p:nvSpPr>
        <p:spPr>
          <a:xfrm>
            <a:off x="1266062" y="6762654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5136269" y="1995306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1447181" y="7657861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997796" y="6350995"/>
            <a:ext cx="4546722" cy="3419953"/>
            <a:chOff x="3714001" y="2006684"/>
            <a:chExt cx="8096208" cy="571843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36" name="Elbow Connector 35"/>
            <p:cNvCxnSpPr>
              <a:stCxn id="33" idx="3"/>
              <a:endCxn id="35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7" name="Elbow Connector 36"/>
            <p:cNvCxnSpPr>
              <a:stCxn id="34" idx="3"/>
              <a:endCxn id="35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8" name="Rectangle 37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42" name="Elbow Connector 41"/>
            <p:cNvCxnSpPr>
              <a:stCxn id="38" idx="3"/>
              <a:endCxn id="40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1" name="Elbow Connector 60"/>
            <p:cNvCxnSpPr>
              <a:stCxn id="39" idx="3"/>
              <a:endCxn id="40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62" name="Isosceles Triangle 61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63" name="Elbow Connector 62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6" name="Elbow Connector 65"/>
            <p:cNvCxnSpPr>
              <a:stCxn id="40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67" name="Rectangle 66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68" name="Straight Arrow Connector 67"/>
            <p:cNvCxnSpPr>
              <a:stCxn id="62" idx="0"/>
              <a:endCxn id="67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89" name="TextBox 88"/>
          <p:cNvSpPr txBox="1"/>
          <p:nvPr/>
        </p:nvSpPr>
        <p:spPr>
          <a:xfrm>
            <a:off x="1389943" y="409893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A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686434" y="1543345"/>
            <a:ext cx="910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94941211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Network: Hardware</a:t>
            </a:r>
          </a:p>
        </p:txBody>
      </p:sp>
      <p:sp>
        <p:nvSpPr>
          <p:cNvPr id="64" name="Cube 63"/>
          <p:cNvSpPr/>
          <p:nvPr/>
        </p:nvSpPr>
        <p:spPr>
          <a:xfrm>
            <a:off x="853800" y="1425028"/>
            <a:ext cx="4099093" cy="4096685"/>
          </a:xfrm>
          <a:prstGeom prst="cube">
            <a:avLst>
              <a:gd name="adj" fmla="val 5490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9152457" y="2902338"/>
            <a:ext cx="2479589" cy="3134386"/>
          </a:xfrm>
          <a:prstGeom prst="cube">
            <a:avLst>
              <a:gd name="adj" fmla="val 35232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/>
          <p:cNvSpPr/>
          <p:nvPr/>
        </p:nvSpPr>
        <p:spPr>
          <a:xfrm>
            <a:off x="870082" y="1425028"/>
            <a:ext cx="2642087" cy="2673902"/>
          </a:xfrm>
          <a:prstGeom prst="cube">
            <a:avLst>
              <a:gd name="adj" fmla="val 84966"/>
            </a:avLst>
          </a:prstGeom>
          <a:solidFill>
            <a:srgbClr val="FFC000">
              <a:alpha val="46667"/>
            </a:srgbClr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/>
          <p:cNvSpPr/>
          <p:nvPr/>
        </p:nvSpPr>
        <p:spPr bwMode="auto">
          <a:xfrm>
            <a:off x="9159507" y="3776371"/>
            <a:ext cx="232611" cy="240631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92" name="Cube 91"/>
          <p:cNvSpPr/>
          <p:nvPr/>
        </p:nvSpPr>
        <p:spPr bwMode="auto">
          <a:xfrm>
            <a:off x="9974537" y="2920296"/>
            <a:ext cx="232611" cy="240631"/>
          </a:xfrm>
          <a:prstGeom prst="cub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6" name="Cube 85"/>
          <p:cNvSpPr/>
          <p:nvPr/>
        </p:nvSpPr>
        <p:spPr>
          <a:xfrm>
            <a:off x="5100785" y="1065966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845396" y="6198595"/>
            <a:ext cx="4546722" cy="3419953"/>
            <a:chOff x="3714001" y="2006684"/>
            <a:chExt cx="8096208" cy="571843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46" name="Elbow Connector 45"/>
            <p:cNvCxnSpPr>
              <a:stCxn id="43" idx="3"/>
              <a:endCxn id="45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47" name="Elbow Connector 46"/>
            <p:cNvCxnSpPr>
              <a:stCxn id="44" idx="3"/>
              <a:endCxn id="45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8" name="Rectangle 47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51" name="Elbow Connector 50"/>
            <p:cNvCxnSpPr>
              <a:stCxn id="48" idx="3"/>
              <a:endCxn id="50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2" name="Elbow Connector 51"/>
            <p:cNvCxnSpPr>
              <a:stCxn id="49" idx="3"/>
              <a:endCxn id="50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3" name="Isosceles Triangle 52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54" name="Elbow Connector 53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5" name="Elbow Connector 54"/>
            <p:cNvCxnSpPr>
              <a:stCxn id="50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6" name="Rectangle 55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57" name="Straight Arrow Connector 56"/>
            <p:cNvCxnSpPr>
              <a:stCxn id="53" idx="0"/>
              <a:endCxn id="56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59" name="Cube 58"/>
          <p:cNvSpPr/>
          <p:nvPr/>
        </p:nvSpPr>
        <p:spPr>
          <a:xfrm>
            <a:off x="741362" y="5888272"/>
            <a:ext cx="2642087" cy="2673902"/>
          </a:xfrm>
          <a:prstGeom prst="cube">
            <a:avLst>
              <a:gd name="adj" fmla="val 84966"/>
            </a:avLst>
          </a:prstGeom>
          <a:solidFill>
            <a:srgbClr val="FFC000">
              <a:alpha val="46667"/>
            </a:srgbClr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/>
          <p:cNvSpPr/>
          <p:nvPr/>
        </p:nvSpPr>
        <p:spPr>
          <a:xfrm>
            <a:off x="1266062" y="6762654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5136269" y="1995306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5284161" y="3103331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1447181" y="7657861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1595073" y="8765886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997796" y="6350995"/>
            <a:ext cx="4546722" cy="3419953"/>
            <a:chOff x="3714001" y="2006684"/>
            <a:chExt cx="8096208" cy="571843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36" name="Elbow Connector 35"/>
            <p:cNvCxnSpPr>
              <a:stCxn id="33" idx="3"/>
              <a:endCxn id="35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7" name="Elbow Connector 36"/>
            <p:cNvCxnSpPr>
              <a:stCxn id="34" idx="3"/>
              <a:endCxn id="35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8" name="Rectangle 37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42" name="Elbow Connector 41"/>
            <p:cNvCxnSpPr>
              <a:stCxn id="38" idx="3"/>
              <a:endCxn id="40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1" name="Elbow Connector 60"/>
            <p:cNvCxnSpPr>
              <a:stCxn id="39" idx="3"/>
              <a:endCxn id="40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62" name="Isosceles Triangle 61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63" name="Elbow Connector 62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6" name="Elbow Connector 65"/>
            <p:cNvCxnSpPr>
              <a:stCxn id="40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67" name="Rectangle 66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68" name="Straight Arrow Connector 67"/>
            <p:cNvCxnSpPr>
              <a:stCxn id="62" idx="0"/>
              <a:endCxn id="67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70" name="Group 69"/>
          <p:cNvGrpSpPr/>
          <p:nvPr/>
        </p:nvGrpSpPr>
        <p:grpSpPr>
          <a:xfrm>
            <a:off x="5150196" y="6503395"/>
            <a:ext cx="4546722" cy="3419953"/>
            <a:chOff x="3714001" y="2006684"/>
            <a:chExt cx="8096208" cy="5718430"/>
          </a:xfrm>
        </p:grpSpPr>
        <p:sp>
          <p:nvSpPr>
            <p:cNvPr id="71" name="Rectangle 70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74" name="Elbow Connector 73"/>
            <p:cNvCxnSpPr>
              <a:stCxn id="71" idx="3"/>
              <a:endCxn id="73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5" name="Elbow Connector 74"/>
            <p:cNvCxnSpPr>
              <a:stCxn id="72" idx="3"/>
              <a:endCxn id="73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76" name="Rectangle 75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79" name="Elbow Connector 78"/>
            <p:cNvCxnSpPr>
              <a:stCxn id="76" idx="3"/>
              <a:endCxn id="78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80" name="Elbow Connector 79"/>
            <p:cNvCxnSpPr>
              <a:stCxn id="77" idx="3"/>
              <a:endCxn id="78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81" name="Isosceles Triangle 80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82" name="Elbow Connector 81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83" name="Elbow Connector 82"/>
            <p:cNvCxnSpPr>
              <a:stCxn id="78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84" name="Rectangle 83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85" name="Straight Arrow Connector 84"/>
            <p:cNvCxnSpPr>
              <a:stCxn id="81" idx="0"/>
              <a:endCxn id="84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278" name="Cube 277"/>
          <p:cNvSpPr/>
          <p:nvPr/>
        </p:nvSpPr>
        <p:spPr bwMode="auto">
          <a:xfrm>
            <a:off x="9329974" y="3506492"/>
            <a:ext cx="232611" cy="240631"/>
          </a:xfrm>
          <a:prstGeom prst="cub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1389943" y="409893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A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5686434" y="1543345"/>
            <a:ext cx="910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436996468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Time: ~ 60% - 90%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inner products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Deep Learning Inference: Where Time Goes?</a:t>
            </a:r>
          </a:p>
        </p:txBody>
      </p:sp>
      <p:sp>
        <p:nvSpPr>
          <p:cNvPr id="31" name="Left Brace 30"/>
          <p:cNvSpPr/>
          <p:nvPr/>
        </p:nvSpPr>
        <p:spPr bwMode="auto">
          <a:xfrm>
            <a:off x="2592127" y="2603031"/>
            <a:ext cx="707667" cy="4617176"/>
          </a:xfrm>
          <a:prstGeom prst="leftBrace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Quicksand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7170" y="3953168"/>
            <a:ext cx="1653017" cy="20313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Quicksand"/>
              </a:rPr>
              <a:t>100s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Quicksand"/>
              </a:rPr>
              <a:t>- 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Quicksand"/>
              </a:rPr>
              <a:t>1000s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14001" y="2006684"/>
            <a:ext cx="8096208" cy="5718430"/>
            <a:chOff x="3714001" y="2006684"/>
            <a:chExt cx="8096208" cy="5718430"/>
          </a:xfrm>
        </p:grpSpPr>
        <p:sp>
          <p:nvSpPr>
            <p:cNvPr id="5" name="Rectangle 4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9" name="Elbow Connector 8"/>
            <p:cNvCxnSpPr>
              <a:stCxn id="5" idx="3"/>
              <a:endCxn id="7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" name="Elbow Connector 10"/>
            <p:cNvCxnSpPr>
              <a:stCxn id="6" idx="3"/>
              <a:endCxn id="7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8" name="Rectangle 17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21" name="Elbow Connector 20"/>
            <p:cNvCxnSpPr>
              <a:stCxn id="18" idx="3"/>
              <a:endCxn id="20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" name="Elbow Connector 21"/>
            <p:cNvCxnSpPr>
              <a:stCxn id="19" idx="3"/>
              <a:endCxn id="20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3" name="Isosceles Triangle 22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25" name="Elbow Connector 24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" name="Elbow Connector 26"/>
            <p:cNvCxnSpPr>
              <a:stCxn id="20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8" name="Rectangle 27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30" name="Straight Arrow Connector 29"/>
            <p:cNvCxnSpPr>
              <a:stCxn id="23" idx="0"/>
              <a:endCxn id="28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3" name="TextBox 2"/>
          <p:cNvSpPr txBox="1"/>
          <p:nvPr/>
        </p:nvSpPr>
        <p:spPr>
          <a:xfrm>
            <a:off x="286247" y="8807179"/>
            <a:ext cx="11931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Quicksand"/>
              </a:rPr>
              <a:t>Convolutional Neural Networks: e.g., Image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834572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48863" y="8781044"/>
            <a:ext cx="3033712" cy="51911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C6ED0C1F-4601-412C-99FA-1165431FFB5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1" name="Left Brace 30"/>
          <p:cNvSpPr/>
          <p:nvPr/>
        </p:nvSpPr>
        <p:spPr bwMode="auto">
          <a:xfrm>
            <a:off x="2592127" y="2603031"/>
            <a:ext cx="707667" cy="4617176"/>
          </a:xfrm>
          <a:prstGeom prst="leftBrace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Quicksand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7170" y="3953168"/>
            <a:ext cx="1653017" cy="20313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Quicksand"/>
              </a:rPr>
              <a:t>100s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Quicksand"/>
              </a:rPr>
              <a:t>- 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Quicksand"/>
              </a:rPr>
              <a:t>1000s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14001" y="2006684"/>
            <a:ext cx="8096208" cy="5718430"/>
            <a:chOff x="3714001" y="2006684"/>
            <a:chExt cx="8096208" cy="5718430"/>
          </a:xfrm>
        </p:grpSpPr>
        <p:sp>
          <p:nvSpPr>
            <p:cNvPr id="5" name="Rectangle 4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9" name="Elbow Connector 8"/>
            <p:cNvCxnSpPr>
              <a:stCxn id="5" idx="3"/>
              <a:endCxn id="7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" name="Elbow Connector 10"/>
            <p:cNvCxnSpPr>
              <a:stCxn id="6" idx="3"/>
              <a:endCxn id="7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8" name="Rectangle 17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21" name="Elbow Connector 20"/>
            <p:cNvCxnSpPr>
              <a:stCxn id="18" idx="3"/>
              <a:endCxn id="20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" name="Elbow Connector 21"/>
            <p:cNvCxnSpPr>
              <a:stCxn id="19" idx="3"/>
              <a:endCxn id="20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3" name="Isosceles Triangle 22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25" name="Elbow Connector 24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" name="Elbow Connector 26"/>
            <p:cNvCxnSpPr>
              <a:stCxn id="20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8" name="Rectangle 27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30" name="Straight Arrow Connector 29"/>
            <p:cNvCxnSpPr>
              <a:stCxn id="23" idx="0"/>
              <a:endCxn id="28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24" name="Left Brace 23"/>
          <p:cNvSpPr/>
          <p:nvPr/>
        </p:nvSpPr>
        <p:spPr bwMode="auto">
          <a:xfrm rot="18507883">
            <a:off x="3516275" y="7803164"/>
            <a:ext cx="707667" cy="1323087"/>
          </a:xfrm>
          <a:prstGeom prst="leftBrace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Quicksand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369399">
            <a:off x="1784189" y="8422552"/>
            <a:ext cx="2731838" cy="7386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Quicksand"/>
              </a:rPr>
              <a:t>100-1000s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3866401" y="2159084"/>
            <a:ext cx="8096208" cy="5718430"/>
            <a:chOff x="3714001" y="2006684"/>
            <a:chExt cx="8096208" cy="571843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71" name="Elbow Connector 70"/>
            <p:cNvCxnSpPr>
              <a:stCxn id="68" idx="3"/>
              <a:endCxn id="70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2" name="Elbow Connector 71"/>
            <p:cNvCxnSpPr>
              <a:stCxn id="69" idx="3"/>
              <a:endCxn id="70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73" name="Rectangle 72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76" name="Elbow Connector 75"/>
            <p:cNvCxnSpPr>
              <a:stCxn id="73" idx="3"/>
              <a:endCxn id="75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7" name="Elbow Connector 76"/>
            <p:cNvCxnSpPr>
              <a:stCxn id="74" idx="3"/>
              <a:endCxn id="75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78" name="Isosceles Triangle 77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79" name="Elbow Connector 78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80" name="Elbow Connector 79"/>
            <p:cNvCxnSpPr>
              <a:stCxn id="75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81" name="Rectangle 80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82" name="Straight Arrow Connector 81"/>
            <p:cNvCxnSpPr>
              <a:stCxn id="78" idx="0"/>
              <a:endCxn id="81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84" name="Group 83"/>
          <p:cNvGrpSpPr/>
          <p:nvPr/>
        </p:nvGrpSpPr>
        <p:grpSpPr>
          <a:xfrm>
            <a:off x="4018801" y="2311484"/>
            <a:ext cx="8096208" cy="5718430"/>
            <a:chOff x="3714001" y="2006684"/>
            <a:chExt cx="8096208" cy="5718430"/>
          </a:xfrm>
        </p:grpSpPr>
        <p:sp>
          <p:nvSpPr>
            <p:cNvPr id="85" name="Rectangle 84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88" name="Elbow Connector 87"/>
            <p:cNvCxnSpPr>
              <a:stCxn id="85" idx="3"/>
              <a:endCxn id="87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89" name="Elbow Connector 88"/>
            <p:cNvCxnSpPr>
              <a:stCxn id="86" idx="3"/>
              <a:endCxn id="87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90" name="Rectangle 89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93" name="Elbow Connector 92"/>
            <p:cNvCxnSpPr>
              <a:stCxn id="90" idx="3"/>
              <a:endCxn id="92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94" name="Elbow Connector 93"/>
            <p:cNvCxnSpPr>
              <a:stCxn id="91" idx="3"/>
              <a:endCxn id="92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95" name="Isosceles Triangle 94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96" name="Elbow Connector 95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97" name="Elbow Connector 96"/>
            <p:cNvCxnSpPr>
              <a:stCxn id="92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98" name="Rectangle 97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99" name="Straight Arrow Connector 98"/>
            <p:cNvCxnSpPr>
              <a:stCxn id="95" idx="0"/>
              <a:endCxn id="98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101" name="Group 100"/>
          <p:cNvGrpSpPr/>
          <p:nvPr/>
        </p:nvGrpSpPr>
        <p:grpSpPr>
          <a:xfrm>
            <a:off x="4171201" y="2463884"/>
            <a:ext cx="8096208" cy="5718430"/>
            <a:chOff x="3714001" y="2006684"/>
            <a:chExt cx="8096208" cy="5718430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05" name="Elbow Connector 104"/>
            <p:cNvCxnSpPr>
              <a:stCxn id="102" idx="3"/>
              <a:endCxn id="104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6" name="Elbow Connector 105"/>
            <p:cNvCxnSpPr>
              <a:stCxn id="103" idx="3"/>
              <a:endCxn id="104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07" name="Rectangle 106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10" name="Elbow Connector 109"/>
            <p:cNvCxnSpPr>
              <a:stCxn id="107" idx="3"/>
              <a:endCxn id="109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1" name="Elbow Connector 110"/>
            <p:cNvCxnSpPr>
              <a:stCxn id="108" idx="3"/>
              <a:endCxn id="109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12" name="Isosceles Triangle 111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113" name="Elbow Connector 112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4" name="Elbow Connector 113"/>
            <p:cNvCxnSpPr>
              <a:stCxn id="109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15" name="Rectangle 114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16" name="Straight Arrow Connector 115"/>
            <p:cNvCxnSpPr>
              <a:stCxn id="112" idx="0"/>
              <a:endCxn id="115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118" name="Group 117"/>
          <p:cNvGrpSpPr/>
          <p:nvPr/>
        </p:nvGrpSpPr>
        <p:grpSpPr>
          <a:xfrm>
            <a:off x="4323601" y="2616284"/>
            <a:ext cx="8096208" cy="5718430"/>
            <a:chOff x="3714001" y="2006684"/>
            <a:chExt cx="8096208" cy="5718430"/>
          </a:xfrm>
        </p:grpSpPr>
        <p:sp>
          <p:nvSpPr>
            <p:cNvPr id="119" name="Rectangle 118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22" name="Elbow Connector 121"/>
            <p:cNvCxnSpPr>
              <a:stCxn id="119" idx="3"/>
              <a:endCxn id="121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23" name="Elbow Connector 122"/>
            <p:cNvCxnSpPr>
              <a:stCxn id="120" idx="3"/>
              <a:endCxn id="121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24" name="Rectangle 123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27" name="Elbow Connector 126"/>
            <p:cNvCxnSpPr>
              <a:stCxn id="124" idx="3"/>
              <a:endCxn id="126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28" name="Elbow Connector 127"/>
            <p:cNvCxnSpPr>
              <a:stCxn id="125" idx="3"/>
              <a:endCxn id="126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29" name="Isosceles Triangle 128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130" name="Elbow Connector 129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31" name="Elbow Connector 130"/>
            <p:cNvCxnSpPr>
              <a:stCxn id="126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32" name="Rectangle 131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33" name="Straight Arrow Connector 132"/>
            <p:cNvCxnSpPr>
              <a:stCxn id="129" idx="0"/>
              <a:endCxn id="132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135" name="Group 134"/>
          <p:cNvGrpSpPr/>
          <p:nvPr/>
        </p:nvGrpSpPr>
        <p:grpSpPr>
          <a:xfrm>
            <a:off x="4476001" y="2768684"/>
            <a:ext cx="8096208" cy="5718430"/>
            <a:chOff x="3714001" y="2006684"/>
            <a:chExt cx="8096208" cy="5718430"/>
          </a:xfrm>
        </p:grpSpPr>
        <p:sp>
          <p:nvSpPr>
            <p:cNvPr id="136" name="Rectangle 135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39" name="Elbow Connector 138"/>
            <p:cNvCxnSpPr>
              <a:stCxn id="136" idx="3"/>
              <a:endCxn id="138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40" name="Elbow Connector 139"/>
            <p:cNvCxnSpPr>
              <a:stCxn id="137" idx="3"/>
              <a:endCxn id="138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41" name="Rectangle 140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44" name="Elbow Connector 143"/>
            <p:cNvCxnSpPr>
              <a:stCxn id="141" idx="3"/>
              <a:endCxn id="143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45" name="Elbow Connector 144"/>
            <p:cNvCxnSpPr>
              <a:stCxn id="142" idx="3"/>
              <a:endCxn id="143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46" name="Isosceles Triangle 145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147" name="Elbow Connector 146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48" name="Elbow Connector 147"/>
            <p:cNvCxnSpPr>
              <a:stCxn id="143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49" name="Rectangle 148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50" name="Straight Arrow Connector 149"/>
            <p:cNvCxnSpPr>
              <a:stCxn id="146" idx="0"/>
              <a:endCxn id="149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51" name="Straight Connector 150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153" name="Text Placeholder 1"/>
          <p:cNvSpPr txBox="1">
            <a:spLocks/>
          </p:cNvSpPr>
          <p:nvPr/>
        </p:nvSpPr>
        <p:spPr bwMode="auto">
          <a:xfrm>
            <a:off x="225563" y="931910"/>
            <a:ext cx="12664036" cy="758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spcBef>
                <a:spcPts val="1200"/>
              </a:spcBef>
              <a:spcAft>
                <a:spcPct val="0"/>
              </a:spcAft>
              <a:buSzPct val="150000"/>
              <a:buFont typeface="Arial" panose="020B0604020202020204" pitchFamily="34" charset="0"/>
              <a:buChar char="•"/>
              <a:defRPr sz="3600" b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1pPr>
            <a:lvl2pPr marL="533400" indent="-3587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3200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2pPr>
            <a:lvl3pPr marL="896938" indent="-36036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3200" i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3pPr>
            <a:lvl4pPr marL="1262063" indent="-274638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800" i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4pPr>
            <a:lvl5pPr marL="1608138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800" i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5pPr>
            <a:lvl6pPr marL="16002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6pPr>
            <a:lvl7pPr marL="20574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7pPr>
            <a:lvl8pPr marL="25146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8pPr>
            <a:lvl9pPr marL="29718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Time: ~ 60% - 90% </a:t>
            </a:r>
            <a:r>
              <a:rPr lang="en-US" sz="5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inner products</a:t>
            </a:r>
            <a:endParaRPr lang="en-US" sz="4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" name="Title 11"/>
          <p:cNvSpPr>
            <a:spLocks noGrp="1"/>
          </p:cNvSpPr>
          <p:nvPr>
            <p:ph type="title"/>
          </p:nvPr>
        </p:nvSpPr>
        <p:spPr>
          <a:xfrm>
            <a:off x="0" y="-52778"/>
            <a:ext cx="13004800" cy="800924"/>
          </a:xfrm>
        </p:spPr>
        <p:txBody>
          <a:bodyPr/>
          <a:lstStyle/>
          <a:p>
            <a:r>
              <a:rPr lang="en-US" sz="4400" dirty="0"/>
              <a:t>Deep Learning Inference: Where Time Goes?</a:t>
            </a:r>
          </a:p>
        </p:txBody>
      </p:sp>
    </p:spTree>
    <p:extLst>
      <p:ext uri="{BB962C8B-B14F-4D97-AF65-F5344CB8AC3E}">
        <p14:creationId xmlns:p14="http://schemas.microsoft.com/office/powerpoint/2010/main" val="1349777877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Learning: Convolutional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4" name="Cube 63"/>
          <p:cNvSpPr/>
          <p:nvPr/>
        </p:nvSpPr>
        <p:spPr>
          <a:xfrm>
            <a:off x="1402790" y="2929636"/>
            <a:ext cx="4099093" cy="4096685"/>
          </a:xfrm>
          <a:prstGeom prst="cube">
            <a:avLst>
              <a:gd name="adj" fmla="val 5490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9701447" y="4406946"/>
            <a:ext cx="2479589" cy="3134386"/>
          </a:xfrm>
          <a:prstGeom prst="cube">
            <a:avLst>
              <a:gd name="adj" fmla="val 35232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1384030" y="2843692"/>
            <a:ext cx="1988576" cy="204834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704378" y="3292513"/>
            <a:ext cx="334771" cy="738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9453862" y="4318638"/>
            <a:ext cx="1002103" cy="962341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419072" y="2929636"/>
            <a:ext cx="9337066" cy="4068055"/>
            <a:chOff x="1419072" y="1953818"/>
            <a:chExt cx="9337066" cy="4068055"/>
          </a:xfrm>
        </p:grpSpPr>
        <p:sp>
          <p:nvSpPr>
            <p:cNvPr id="87" name="Cube 86"/>
            <p:cNvSpPr/>
            <p:nvPr/>
          </p:nvSpPr>
          <p:spPr>
            <a:xfrm>
              <a:off x="1419072" y="1953818"/>
              <a:ext cx="2642087" cy="2673902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>
              <a:solidFill>
                <a:schemeClr val="tx1"/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ube 90"/>
            <p:cNvSpPr/>
            <p:nvPr/>
          </p:nvSpPr>
          <p:spPr bwMode="auto">
            <a:xfrm>
              <a:off x="9708497" y="4305161"/>
              <a:ext cx="232611" cy="240631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2" name="Cube 91"/>
            <p:cNvSpPr/>
            <p:nvPr/>
          </p:nvSpPr>
          <p:spPr bwMode="auto">
            <a:xfrm>
              <a:off x="10523527" y="3449086"/>
              <a:ext cx="232611" cy="240631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1856428" y="3878707"/>
              <a:ext cx="3793347" cy="31142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endCxn id="91" idx="1"/>
            </p:cNvCxnSpPr>
            <p:nvPr/>
          </p:nvCxnSpPr>
          <p:spPr>
            <a:xfrm>
              <a:off x="6154100" y="3865861"/>
              <a:ext cx="3641626" cy="497453"/>
            </a:xfrm>
            <a:prstGeom prst="line">
              <a:avLst/>
            </a:prstGeom>
            <a:ln>
              <a:solidFill>
                <a:srgbClr val="BD3D22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490984" y="4655304"/>
              <a:ext cx="4213029" cy="13665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92" idx="2"/>
            </p:cNvCxnSpPr>
            <p:nvPr/>
          </p:nvCxnSpPr>
          <p:spPr>
            <a:xfrm flipV="1">
              <a:off x="6178110" y="3598478"/>
              <a:ext cx="4345417" cy="2372683"/>
            </a:xfrm>
            <a:prstGeom prst="line">
              <a:avLst/>
            </a:prstGeom>
            <a:ln>
              <a:solidFill>
                <a:srgbClr val="BD3D22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673503" y="2120798"/>
            <a:ext cx="2730235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activations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05113" y="3466350"/>
            <a:ext cx="2730236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activations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22447" y="1670580"/>
            <a:ext cx="4542349" cy="6124158"/>
            <a:chOff x="5022447" y="803946"/>
            <a:chExt cx="4542349" cy="61241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2" name="Right Brace 71"/>
            <p:cNvSpPr/>
            <p:nvPr/>
          </p:nvSpPr>
          <p:spPr>
            <a:xfrm>
              <a:off x="8509566" y="1696013"/>
              <a:ext cx="450244" cy="182393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934329" y="2246520"/>
              <a:ext cx="630467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79" name="Cube 78"/>
            <p:cNvSpPr/>
            <p:nvPr/>
          </p:nvSpPr>
          <p:spPr>
            <a:xfrm>
              <a:off x="5731234" y="3252562"/>
              <a:ext cx="2732261" cy="2771261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5517486" y="5553963"/>
              <a:ext cx="20344" cy="61116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022447" y="5528150"/>
              <a:ext cx="562974" cy="694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5714455" y="6222420"/>
              <a:ext cx="493132" cy="380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714178" y="6233834"/>
              <a:ext cx="562974" cy="694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5565051" y="3431128"/>
              <a:ext cx="1988576" cy="204834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326830" y="3905616"/>
              <a:ext cx="334771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86" name="Cube 85"/>
            <p:cNvSpPr/>
            <p:nvPr/>
          </p:nvSpPr>
          <p:spPr>
            <a:xfrm>
              <a:off x="5649775" y="1594756"/>
              <a:ext cx="2732261" cy="2771261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88632" y="803946"/>
              <a:ext cx="201208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Quicksand"/>
                </a:rPr>
                <a:t>weights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564796" y="3947963"/>
            <a:ext cx="630467" cy="738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34529" y="2940108"/>
            <a:ext cx="9344938" cy="2673902"/>
            <a:chOff x="2834529" y="1964290"/>
            <a:chExt cx="9344938" cy="26739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Cube 33"/>
            <p:cNvSpPr/>
            <p:nvPr/>
          </p:nvSpPr>
          <p:spPr>
            <a:xfrm>
              <a:off x="2834529" y="1964290"/>
              <a:ext cx="2642087" cy="2673902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/>
            <p:cNvSpPr/>
            <p:nvPr/>
          </p:nvSpPr>
          <p:spPr bwMode="auto">
            <a:xfrm>
              <a:off x="11131826" y="4305161"/>
              <a:ext cx="232611" cy="240631"/>
            </a:xfrm>
            <a:prstGeom prst="cube">
              <a:avLst/>
            </a:prstGeom>
            <a:solidFill>
              <a:schemeClr val="accent3">
                <a:lumMod val="75000"/>
                <a:alpha val="47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6" name="Cube 35"/>
            <p:cNvSpPr/>
            <p:nvPr/>
          </p:nvSpPr>
          <p:spPr bwMode="auto">
            <a:xfrm>
              <a:off x="11946856" y="3449086"/>
              <a:ext cx="232611" cy="240631"/>
            </a:xfrm>
            <a:prstGeom prst="cube">
              <a:avLst/>
            </a:prstGeom>
            <a:solidFill>
              <a:schemeClr val="accent6">
                <a:lumMod val="75000"/>
                <a:alpha val="47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99407" y="1573099"/>
            <a:ext cx="1353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input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874331" y="3033294"/>
            <a:ext cx="16818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253145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be 33"/>
          <p:cNvSpPr/>
          <p:nvPr/>
        </p:nvSpPr>
        <p:spPr>
          <a:xfrm>
            <a:off x="4263394" y="4042707"/>
            <a:ext cx="5365636" cy="3678010"/>
          </a:xfrm>
          <a:prstGeom prst="cube">
            <a:avLst>
              <a:gd name="adj" fmla="val 5490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8249375"/>
            <a:ext cx="12664036" cy="1392582"/>
          </a:xfrm>
        </p:spPr>
        <p:txBody>
          <a:bodyPr/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No Weight Reuse</a:t>
            </a:r>
          </a:p>
          <a:p>
            <a:pPr algn="ctr"/>
            <a:r>
              <a:rPr lang="en-US" b="0" dirty="0">
                <a:solidFill>
                  <a:schemeClr val="tx1"/>
                </a:solidFill>
              </a:rPr>
              <a:t>Correlate input features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Fully-Connected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4" name="Cube 63"/>
          <p:cNvSpPr/>
          <p:nvPr/>
        </p:nvSpPr>
        <p:spPr>
          <a:xfrm>
            <a:off x="91464" y="2065514"/>
            <a:ext cx="5156397" cy="3923684"/>
          </a:xfrm>
          <a:prstGeom prst="cube">
            <a:avLst>
              <a:gd name="adj" fmla="val 5490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Cube 64"/>
          <p:cNvSpPr/>
          <p:nvPr/>
        </p:nvSpPr>
        <p:spPr>
          <a:xfrm>
            <a:off x="10265991" y="2834780"/>
            <a:ext cx="2479589" cy="3134386"/>
          </a:xfrm>
          <a:prstGeom prst="cube">
            <a:avLst>
              <a:gd name="adj" fmla="val 3523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ube 90"/>
          <p:cNvSpPr/>
          <p:nvPr/>
        </p:nvSpPr>
        <p:spPr bwMode="auto">
          <a:xfrm>
            <a:off x="10273041" y="3708813"/>
            <a:ext cx="232611" cy="240631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1856428" y="3878707"/>
            <a:ext cx="3793347" cy="31142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91" idx="1"/>
          </p:cNvCxnSpPr>
          <p:nvPr/>
        </p:nvCxnSpPr>
        <p:spPr>
          <a:xfrm>
            <a:off x="6718644" y="3269513"/>
            <a:ext cx="3641626" cy="497453"/>
          </a:xfrm>
          <a:prstGeom prst="line">
            <a:avLst/>
          </a:prstGeom>
          <a:ln>
            <a:solidFill>
              <a:srgbClr val="BD3D2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56428" y="1182841"/>
            <a:ext cx="38891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Input Activations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415276" y="1373016"/>
            <a:ext cx="25458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Output</a:t>
            </a:r>
          </a:p>
          <a:p>
            <a:pPr algn="ctr"/>
            <a:r>
              <a:rPr lang="en-US" dirty="0">
                <a:latin typeface="Quicksand"/>
              </a:rPr>
              <a:t>activations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34478" y="700548"/>
            <a:ext cx="18789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weights</a:t>
            </a:r>
          </a:p>
        </p:txBody>
      </p:sp>
      <p:sp>
        <p:nvSpPr>
          <p:cNvPr id="37" name="Cube 36"/>
          <p:cNvSpPr/>
          <p:nvPr/>
        </p:nvSpPr>
        <p:spPr bwMode="auto">
          <a:xfrm>
            <a:off x="12512969" y="4918917"/>
            <a:ext cx="232611" cy="240631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263394" y="1603212"/>
            <a:ext cx="5437197" cy="3819578"/>
          </a:xfrm>
          <a:prstGeom prst="cube">
            <a:avLst>
              <a:gd name="adj" fmla="val 5490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28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sz="quarter" idx="10"/>
          </p:nvPr>
        </p:nvSpPr>
        <p:spPr>
          <a:xfrm>
            <a:off x="210392" y="6858000"/>
            <a:ext cx="12664036" cy="2971800"/>
          </a:xfrm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5400" dirty="0"/>
              <a:t>Every 2 years: 2x</a:t>
            </a:r>
          </a:p>
          <a:p>
            <a:pPr marL="650230" indent="-325115">
              <a:spcBef>
                <a:spcPts val="0"/>
              </a:spcBef>
            </a:pPr>
            <a:endParaRPr lang="en-US" dirty="0"/>
          </a:p>
          <a:p>
            <a:pPr marL="650230" indent="-325115">
              <a:spcBef>
                <a:spcPts val="0"/>
              </a:spcBef>
            </a:pPr>
            <a:r>
              <a:rPr lang="en-US" dirty="0"/>
              <a:t>Capacity for innovation could be planned ahead</a:t>
            </a:r>
          </a:p>
          <a:p>
            <a:pPr marL="650230" indent="-325115">
              <a:spcBef>
                <a:spcPts val="0"/>
              </a:spcBef>
              <a:buClr>
                <a:srgbClr val="980000"/>
              </a:buClr>
            </a:pPr>
            <a:r>
              <a:rPr lang="en-US" b="1" dirty="0">
                <a:solidFill>
                  <a:srgbClr val="980000"/>
                </a:solidFill>
              </a:rPr>
              <a:t>Innovation could be done in isolation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Performance over Time: Decades Past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4</a:t>
            </a:fld>
            <a:endParaRPr lang="en-US"/>
          </a:p>
        </p:txBody>
      </p:sp>
      <p:cxnSp>
        <p:nvCxnSpPr>
          <p:cNvPr id="98" name="Shape 98"/>
          <p:cNvCxnSpPr/>
          <p:nvPr/>
        </p:nvCxnSpPr>
        <p:spPr>
          <a:xfrm rot="10800000" flipH="1">
            <a:off x="758627" y="3636166"/>
            <a:ext cx="5351994" cy="2446918"/>
          </a:xfrm>
          <a:prstGeom prst="straightConnector1">
            <a:avLst/>
          </a:prstGeom>
          <a:solidFill>
            <a:srgbClr val="BBE0E3"/>
          </a:solidFill>
          <a:ln w="152400" cap="flat" cmpd="sng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0" name="Shape 100"/>
          <p:cNvCxnSpPr/>
          <p:nvPr/>
        </p:nvCxnSpPr>
        <p:spPr>
          <a:xfrm>
            <a:off x="790400" y="1454613"/>
            <a:ext cx="0" cy="4628480"/>
          </a:xfrm>
          <a:prstGeom prst="straightConnector1">
            <a:avLst/>
          </a:prstGeom>
          <a:solidFill>
            <a:srgbClr val="BBE0E3"/>
          </a:solidFill>
          <a:ln w="15240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Shape 101"/>
          <p:cNvSpPr txBox="1"/>
          <p:nvPr/>
        </p:nvSpPr>
        <p:spPr>
          <a:xfrm>
            <a:off x="3450866" y="6083094"/>
            <a:ext cx="7028953" cy="656639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 dirty="0">
                <a:latin typeface="Quicksand"/>
                <a:ea typeface="Quicksand"/>
                <a:cs typeface="Quicksand"/>
                <a:sym typeface="Quicksand"/>
              </a:rPr>
              <a:t>Somewhere between 2000-2005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338524" y="4869014"/>
            <a:ext cx="2432427" cy="393812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>
                <a:solidFill>
                  <a:srgbClr val="445F84"/>
                </a:solidFill>
                <a:latin typeface="Quicksand"/>
                <a:ea typeface="Quicksand"/>
                <a:cs typeface="Quicksand"/>
                <a:sym typeface="Quicksand"/>
              </a:rPr>
              <a:t>~50%/year</a:t>
            </a:r>
          </a:p>
        </p:txBody>
      </p:sp>
      <p:cxnSp>
        <p:nvCxnSpPr>
          <p:cNvPr id="105" name="Shape 105"/>
          <p:cNvCxnSpPr/>
          <p:nvPr/>
        </p:nvCxnSpPr>
        <p:spPr>
          <a:xfrm>
            <a:off x="6110684" y="1454595"/>
            <a:ext cx="0" cy="4628480"/>
          </a:xfrm>
          <a:prstGeom prst="straightConnector1">
            <a:avLst/>
          </a:prstGeom>
          <a:solidFill>
            <a:srgbClr val="BBE0E3"/>
          </a:solidFill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6" name="Shape 106"/>
          <p:cNvCxnSpPr/>
          <p:nvPr/>
        </p:nvCxnSpPr>
        <p:spPr>
          <a:xfrm rot="10800000">
            <a:off x="790470" y="6083093"/>
            <a:ext cx="11427840" cy="0"/>
          </a:xfrm>
          <a:prstGeom prst="straightConnector1">
            <a:avLst/>
          </a:prstGeom>
          <a:solidFill>
            <a:srgbClr val="BBE0E3"/>
          </a:solidFill>
          <a:ln w="15240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Shape 107"/>
          <p:cNvSpPr txBox="1"/>
          <p:nvPr/>
        </p:nvSpPr>
        <p:spPr>
          <a:xfrm>
            <a:off x="1420091" y="1749172"/>
            <a:ext cx="3423517" cy="1478937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 b="1" dirty="0">
                <a:solidFill>
                  <a:srgbClr val="445F84"/>
                </a:solidFill>
                <a:latin typeface="Quicksand"/>
                <a:ea typeface="Quicksand"/>
                <a:cs typeface="Quicksand"/>
                <a:sym typeface="Quicksand"/>
              </a:rPr>
              <a:t>Transparent to Software</a:t>
            </a:r>
          </a:p>
        </p:txBody>
      </p:sp>
      <p:sp>
        <p:nvSpPr>
          <p:cNvPr id="109" name="Shape 109"/>
          <p:cNvSpPr txBox="1"/>
          <p:nvPr/>
        </p:nvSpPr>
        <p:spPr>
          <a:xfrm rot="-5400000">
            <a:off x="-4152640" y="111253"/>
            <a:ext cx="9301333" cy="1085012"/>
          </a:xfrm>
          <a:prstGeom prst="rect">
            <a:avLst/>
          </a:prstGeom>
          <a:noFill/>
          <a:ln>
            <a:noFill/>
          </a:ln>
        </p:spPr>
        <p:txBody>
          <a:bodyPr lIns="130027" tIns="130027" rIns="130027" bIns="13002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413">
                <a:latin typeface="Quicksand"/>
                <a:ea typeface="Quicksand"/>
                <a:cs typeface="Quicksand"/>
                <a:sym typeface="Quicksand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4081528228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5494805" y="2990300"/>
            <a:ext cx="6924309" cy="6385817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4400" dirty="0" err="1"/>
              <a:t>DaDianNao</a:t>
            </a:r>
            <a:r>
              <a:rPr lang="en-US" sz="4400" dirty="0"/>
              <a:t> Tile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C6ED0C1F-4601-412C-99FA-1165431FFB5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629215" y="612530"/>
            <a:ext cx="4224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4K terms/cycle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37078" y="875310"/>
            <a:ext cx="6671145" cy="8327523"/>
            <a:chOff x="3166827" y="875310"/>
            <a:chExt cx="6671145" cy="8327523"/>
          </a:xfrm>
        </p:grpSpPr>
        <p:sp>
          <p:nvSpPr>
            <p:cNvPr id="56" name="Rectangle 55"/>
            <p:cNvSpPr/>
            <p:nvPr/>
          </p:nvSpPr>
          <p:spPr bwMode="auto">
            <a:xfrm>
              <a:off x="3166827" y="3077821"/>
              <a:ext cx="6671145" cy="2767054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166827" y="6435779"/>
              <a:ext cx="6671145" cy="2767054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898347" y="875310"/>
              <a:ext cx="596348" cy="1987826"/>
            </a:xfrm>
            <a:prstGeom prst="rect">
              <a:avLst/>
            </a:prstGeom>
            <a:solidFill>
              <a:srgbClr val="F9C31B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898347" y="875310"/>
              <a:ext cx="596348" cy="492981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898347" y="2370155"/>
              <a:ext cx="596348" cy="492981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15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898347" y="3512778"/>
              <a:ext cx="596348" cy="198782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898347" y="3512778"/>
              <a:ext cx="596348" cy="492981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898347" y="5007623"/>
              <a:ext cx="596348" cy="492981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15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898347" y="6917262"/>
              <a:ext cx="596348" cy="198782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898347" y="6917262"/>
              <a:ext cx="596348" cy="492981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898347" y="8412107"/>
              <a:ext cx="596348" cy="492981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15</a:t>
              </a:r>
            </a:p>
          </p:txBody>
        </p:sp>
        <p:cxnSp>
          <p:nvCxnSpPr>
            <p:cNvPr id="33" name="Straight Connector 32"/>
            <p:cNvCxnSpPr>
              <a:stCxn id="28" idx="2"/>
              <a:endCxn id="29" idx="0"/>
            </p:cNvCxnSpPr>
            <p:nvPr/>
          </p:nvCxnSpPr>
          <p:spPr bwMode="auto">
            <a:xfrm>
              <a:off x="4196521" y="5500604"/>
              <a:ext cx="0" cy="1416658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57150" cap="flat" cmpd="sng" algn="ctr">
              <a:solidFill>
                <a:schemeClr val="bg2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5" name="Elbow Connector 34"/>
            <p:cNvCxnSpPr>
              <a:stCxn id="6" idx="3"/>
            </p:cNvCxnSpPr>
            <p:nvPr/>
          </p:nvCxnSpPr>
          <p:spPr bwMode="auto">
            <a:xfrm>
              <a:off x="4494695" y="1121801"/>
              <a:ext cx="1207274" cy="6066844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4494695" y="7188645"/>
              <a:ext cx="2401294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0" name="Isosceles Triangle 39"/>
            <p:cNvSpPr/>
            <p:nvPr/>
          </p:nvSpPr>
          <p:spPr bwMode="auto">
            <a:xfrm rot="5400000">
              <a:off x="6725036" y="6930076"/>
              <a:ext cx="2067339" cy="1725433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41" name="Elbow Connector 40"/>
            <p:cNvCxnSpPr/>
            <p:nvPr/>
          </p:nvCxnSpPr>
          <p:spPr bwMode="auto">
            <a:xfrm>
              <a:off x="4488068" y="2586166"/>
              <a:ext cx="580445" cy="6066844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4488068" y="8653010"/>
              <a:ext cx="2401294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3" name="Isosceles Triangle 42"/>
            <p:cNvSpPr/>
            <p:nvPr/>
          </p:nvSpPr>
          <p:spPr bwMode="auto">
            <a:xfrm rot="5400000">
              <a:off x="6718409" y="3683731"/>
              <a:ext cx="2067339" cy="1725433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4501322" y="3760592"/>
              <a:ext cx="2401294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4494695" y="5224957"/>
              <a:ext cx="2401294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0" name="Straight Arrow Connector 49"/>
            <p:cNvCxnSpPr>
              <a:stCxn id="43" idx="0"/>
            </p:cNvCxnSpPr>
            <p:nvPr/>
          </p:nvCxnSpPr>
          <p:spPr bwMode="auto">
            <a:xfrm flipV="1">
              <a:off x="8614795" y="4546447"/>
              <a:ext cx="428046" cy="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1" name="Rectangle 50"/>
            <p:cNvSpPr/>
            <p:nvPr/>
          </p:nvSpPr>
          <p:spPr bwMode="auto">
            <a:xfrm>
              <a:off x="9011036" y="3996624"/>
              <a:ext cx="389614" cy="109964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flipV="1">
              <a:off x="8604193" y="7792791"/>
              <a:ext cx="428046" cy="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4" name="Rectangle 53"/>
            <p:cNvSpPr/>
            <p:nvPr/>
          </p:nvSpPr>
          <p:spPr bwMode="auto">
            <a:xfrm>
              <a:off x="9000434" y="7242968"/>
              <a:ext cx="389614" cy="109964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6525810" y="5500604"/>
              <a:ext cx="0" cy="1416658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57150" cap="flat" cmpd="sng" algn="ctr">
              <a:solidFill>
                <a:schemeClr val="bg2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grpSp>
          <p:nvGrpSpPr>
            <p:cNvPr id="10" name="Group 9"/>
            <p:cNvGrpSpPr/>
            <p:nvPr/>
          </p:nvGrpSpPr>
          <p:grpSpPr>
            <a:xfrm>
              <a:off x="5521036" y="3491566"/>
              <a:ext cx="360219" cy="461665"/>
              <a:chOff x="5521036" y="3491566"/>
              <a:chExt cx="360219" cy="461665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5521036" y="3602182"/>
                <a:ext cx="360219" cy="325582"/>
              </a:xfrm>
              <a:prstGeom prst="ellipse">
                <a:avLst/>
              </a:prstGeom>
              <a:solidFill>
                <a:srgbClr val="FFC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521036" y="3491566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Quicksand"/>
                  </a:rPr>
                  <a:t>x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856018" y="4918586"/>
              <a:ext cx="360219" cy="461665"/>
              <a:chOff x="5521036" y="3491566"/>
              <a:chExt cx="360219" cy="461665"/>
            </a:xfrm>
          </p:grpSpPr>
          <p:sp>
            <p:nvSpPr>
              <p:cNvPr id="52" name="Oval 51"/>
              <p:cNvSpPr/>
              <p:nvPr/>
            </p:nvSpPr>
            <p:spPr bwMode="auto">
              <a:xfrm>
                <a:off x="5521036" y="3602182"/>
                <a:ext cx="360219" cy="325582"/>
              </a:xfrm>
              <a:prstGeom prst="ellipse">
                <a:avLst/>
              </a:prstGeom>
              <a:solidFill>
                <a:srgbClr val="FFC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521036" y="3491566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Quicksand"/>
                  </a:rPr>
                  <a:t>x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528486" y="6922735"/>
              <a:ext cx="360219" cy="461665"/>
              <a:chOff x="5521036" y="3491566"/>
              <a:chExt cx="360219" cy="461665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5521036" y="3602182"/>
                <a:ext cx="360219" cy="325582"/>
              </a:xfrm>
              <a:prstGeom prst="ellipse">
                <a:avLst/>
              </a:prstGeom>
              <a:solidFill>
                <a:srgbClr val="FFC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521036" y="3491566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Quicksand"/>
                  </a:rPr>
                  <a:t>x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863468" y="8349755"/>
              <a:ext cx="360219" cy="461665"/>
              <a:chOff x="5521036" y="3491566"/>
              <a:chExt cx="360219" cy="461665"/>
            </a:xfrm>
          </p:grpSpPr>
          <p:sp>
            <p:nvSpPr>
              <p:cNvPr id="65" name="Oval 64"/>
              <p:cNvSpPr/>
              <p:nvPr/>
            </p:nvSpPr>
            <p:spPr bwMode="auto">
              <a:xfrm>
                <a:off x="5521036" y="3602182"/>
                <a:ext cx="360219" cy="325582"/>
              </a:xfrm>
              <a:prstGeom prst="ellipse">
                <a:avLst/>
              </a:prstGeom>
              <a:solidFill>
                <a:srgbClr val="FFC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521036" y="3491566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Quicksand"/>
                  </a:rPr>
                  <a:t>x</a:t>
                </a:r>
              </a:p>
            </p:txBody>
          </p:sp>
        </p:grpSp>
      </p:grpSp>
      <p:sp>
        <p:nvSpPr>
          <p:cNvPr id="60" name="Cube 59"/>
          <p:cNvSpPr/>
          <p:nvPr/>
        </p:nvSpPr>
        <p:spPr>
          <a:xfrm>
            <a:off x="1734262" y="991535"/>
            <a:ext cx="2642087" cy="2673902"/>
          </a:xfrm>
          <a:prstGeom prst="cube">
            <a:avLst>
              <a:gd name="adj" fmla="val 84966"/>
            </a:avLst>
          </a:prstGeom>
          <a:solidFill>
            <a:srgbClr val="FFC000">
              <a:alpha val="46667"/>
            </a:srgbClr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/>
          <p:cNvSpPr/>
          <p:nvPr/>
        </p:nvSpPr>
        <p:spPr>
          <a:xfrm>
            <a:off x="1416661" y="3763787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ube 66"/>
          <p:cNvSpPr/>
          <p:nvPr/>
        </p:nvSpPr>
        <p:spPr>
          <a:xfrm>
            <a:off x="1962574" y="6719608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347598" y="1368291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327377" y="3902923"/>
            <a:ext cx="119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W</a:t>
            </a:r>
            <a:r>
              <a:rPr lang="en-US" sz="6000" b="1" baseline="-25000" dirty="0">
                <a:latin typeface="Quicksand"/>
              </a:rPr>
              <a:t>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711425" y="7033351"/>
            <a:ext cx="1281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W</a:t>
            </a:r>
            <a:r>
              <a:rPr lang="en-US" sz="6000" b="1" baseline="-25000" dirty="0">
                <a:latin typeface="Quicksand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25681237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37704" y="2039460"/>
            <a:ext cx="7848872" cy="58616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Tile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83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cs typeface="HelveticaNeueLT Std Bold" charset="0"/>
              </a:rPr>
              <a:t>DaDianNao</a:t>
            </a:r>
            <a:r>
              <a:rPr lang="en-US" altLang="en-US" dirty="0">
                <a:cs typeface="HelveticaNeueLT Std Bold" charset="0"/>
              </a:rPr>
              <a:t> Tile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0386E1D-C333-4809-B2A5-BE53821C4783}" type="slidenum">
              <a:rPr lang="en-CA"/>
              <a:pPr>
                <a:defRPr/>
              </a:pPr>
              <a:t>41</a:t>
            </a:fld>
            <a:endParaRPr lang="en-CA"/>
          </a:p>
        </p:txBody>
      </p:sp>
      <p:sp>
        <p:nvSpPr>
          <p:cNvPr id="4" name="Rectangle 3"/>
          <p:cNvSpPr/>
          <p:nvPr/>
        </p:nvSpPr>
        <p:spPr bwMode="auto">
          <a:xfrm>
            <a:off x="6502400" y="8382000"/>
            <a:ext cx="5943600" cy="13716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HelveticaNeueLT Std Bold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771537" y="2933437"/>
            <a:ext cx="3878988" cy="468391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Central Data Memory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800" dirty="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(4MB </a:t>
            </a:r>
            <a:r>
              <a:rPr lang="en-CA" sz="2800" dirty="0" err="1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eDRAM</a:t>
            </a:r>
            <a:r>
              <a:rPr lang="en-CA" sz="2800" dirty="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)</a:t>
            </a:r>
            <a:endParaRPr kumimoji="0" lang="en-CA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80421" y="2357867"/>
            <a:ext cx="2196478" cy="172729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400" dirty="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Data in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400" dirty="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(32KB SRAM)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0984" y="4540739"/>
            <a:ext cx="2185915" cy="31005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400" b="1" dirty="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Weights</a:t>
            </a:r>
            <a:endParaRPr kumimoji="0" lang="en-CA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400" dirty="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(2MB </a:t>
            </a:r>
            <a:r>
              <a:rPr lang="en-CA" sz="2400" dirty="0" err="1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eDRAM</a:t>
            </a:r>
            <a:r>
              <a:rPr lang="en-CA" sz="2400" dirty="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)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17055" y="4105753"/>
            <a:ext cx="2153497" cy="18288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400" dirty="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Data out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400" dirty="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(32KB SRAM)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6" name="Trapezoid 5"/>
          <p:cNvSpPr/>
          <p:nvPr/>
        </p:nvSpPr>
        <p:spPr bwMode="auto">
          <a:xfrm rot="5400000">
            <a:off x="1606363" y="4113373"/>
            <a:ext cx="5283381" cy="1772387"/>
          </a:xfrm>
          <a:prstGeom prst="trapezoid">
            <a:avLst>
              <a:gd name="adj" fmla="val 10243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Pipeline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5144810" y="4516097"/>
            <a:ext cx="544154" cy="1008112"/>
          </a:xfrm>
          <a:prstGeom prst="rightArrow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2701851" y="2645899"/>
            <a:ext cx="544154" cy="1008112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2722063" y="5499182"/>
            <a:ext cx="544154" cy="1008112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7936317" y="4660776"/>
            <a:ext cx="835220" cy="640127"/>
          </a:xfrm>
          <a:prstGeom prst="rightArrow">
            <a:avLst>
              <a:gd name="adj1" fmla="val 50000"/>
              <a:gd name="adj2" fmla="val 53363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5" name="U-Turn Arrow 14"/>
          <p:cNvSpPr/>
          <p:nvPr/>
        </p:nvSpPr>
        <p:spPr bwMode="auto">
          <a:xfrm flipH="1">
            <a:off x="1461840" y="1537606"/>
            <a:ext cx="9365980" cy="2092751"/>
          </a:xfrm>
          <a:prstGeom prst="uturnArrow">
            <a:avLst>
              <a:gd name="adj1" fmla="val 9673"/>
              <a:gd name="adj2" fmla="val 10917"/>
              <a:gd name="adj3" fmla="val 13445"/>
              <a:gd name="adj4" fmla="val 43750"/>
              <a:gd name="adj5" fmla="val 37845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366496" y="3654011"/>
            <a:ext cx="52118" cy="21371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079623" y="3480340"/>
            <a:ext cx="1080120" cy="2310860"/>
            <a:chOff x="5079623" y="3480340"/>
            <a:chExt cx="1080120" cy="231086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5265117" y="4132211"/>
              <a:ext cx="0" cy="1658989"/>
            </a:xfrm>
            <a:prstGeom prst="straightConnector1">
              <a:avLst/>
            </a:prstGeom>
            <a:ln>
              <a:noFill/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079623" y="3480340"/>
              <a:ext cx="108012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sz="2800" dirty="0"/>
                <a:t>x16</a:t>
              </a:r>
              <a:endParaRPr lang="en-CA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34723" y="1749015"/>
            <a:ext cx="1080120" cy="2310860"/>
            <a:chOff x="5079623" y="3480340"/>
            <a:chExt cx="1080120" cy="2310860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>
              <a:off x="5265117" y="4132211"/>
              <a:ext cx="0" cy="165898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079623" y="3480340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dirty="0"/>
                <a:t>x16</a:t>
              </a:r>
              <a:endParaRPr lang="en-CA" dirty="0"/>
            </a:p>
          </p:txBody>
        </p:sp>
      </p:grpSp>
      <p:cxnSp>
        <p:nvCxnSpPr>
          <p:cNvPr id="33" name="Straight Arrow Connector 32"/>
          <p:cNvCxnSpPr/>
          <p:nvPr/>
        </p:nvCxnSpPr>
        <p:spPr bwMode="auto">
          <a:xfrm flipH="1">
            <a:off x="2792754" y="4537680"/>
            <a:ext cx="16063" cy="31035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63873" y="746879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x256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352923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356" y="946936"/>
            <a:ext cx="7259541" cy="6453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DaDianNao</a:t>
            </a:r>
            <a:r>
              <a:rPr lang="en-US" dirty="0"/>
              <a:t>: The “Ferrari” of DNN Accelerators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147" y="2867884"/>
            <a:ext cx="4113909" cy="32171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450870" y="1582317"/>
            <a:ext cx="1908313" cy="659958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02876" y="3593997"/>
            <a:ext cx="906449" cy="58839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096247" y="5599052"/>
            <a:ext cx="906449" cy="58839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50869" y="2467243"/>
            <a:ext cx="1908313" cy="659958"/>
          </a:xfrm>
          <a:prstGeom prst="rect">
            <a:avLst/>
          </a:prstGeom>
          <a:solidFill>
            <a:schemeClr val="accent4">
              <a:lumMod val="40000"/>
              <a:lumOff val="60000"/>
              <a:alpha val="5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04206" y="4501773"/>
            <a:ext cx="906449" cy="588396"/>
          </a:xfrm>
          <a:prstGeom prst="rect">
            <a:avLst/>
          </a:prstGeom>
          <a:solidFill>
            <a:schemeClr val="accent4">
              <a:lumMod val="40000"/>
              <a:lumOff val="60000"/>
              <a:alpha val="5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97577" y="6506828"/>
            <a:ext cx="906449" cy="588396"/>
          </a:xfrm>
          <a:prstGeom prst="rect">
            <a:avLst/>
          </a:prstGeom>
          <a:solidFill>
            <a:schemeClr val="accent4">
              <a:lumMod val="40000"/>
              <a:lumOff val="60000"/>
              <a:alpha val="5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>
            <a:off x="1830530" y="1521398"/>
            <a:ext cx="522991" cy="1434869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6341" y="186520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16</a:t>
            </a:r>
          </a:p>
        </p:txBody>
      </p:sp>
      <p:sp>
        <p:nvSpPr>
          <p:cNvPr id="23" name="Left Brace 22"/>
          <p:cNvSpPr/>
          <p:nvPr/>
        </p:nvSpPr>
        <p:spPr bwMode="auto">
          <a:xfrm>
            <a:off x="1046341" y="4025032"/>
            <a:ext cx="522991" cy="2770314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403" y="507496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16</a:t>
            </a:r>
          </a:p>
        </p:txBody>
      </p:sp>
      <p:sp>
        <p:nvSpPr>
          <p:cNvPr id="25" name="Left Brace 24"/>
          <p:cNvSpPr/>
          <p:nvPr/>
        </p:nvSpPr>
        <p:spPr bwMode="auto">
          <a:xfrm>
            <a:off x="2286826" y="3681225"/>
            <a:ext cx="522991" cy="1434869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2637" y="402503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9902" y="7095224"/>
            <a:ext cx="64427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Quicksand"/>
              </a:rPr>
              <a:t>Synapses:</a:t>
            </a:r>
            <a:r>
              <a:rPr lang="en-US" dirty="0">
                <a:latin typeface="Quicksand"/>
              </a:rPr>
              <a:t>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Quicksand"/>
              </a:rPr>
              <a:t>256-wide, 2MB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 bwMode="auto">
          <a:xfrm flipH="1" flipV="1">
            <a:off x="4991224" y="7054356"/>
            <a:ext cx="798678" cy="41020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508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 w="lg" len="lg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4096247" y="3593997"/>
            <a:ext cx="906449" cy="350122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55221" y="1069351"/>
            <a:ext cx="4378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Quicksand"/>
              </a:rPr>
              <a:t>Neurons:</a:t>
            </a:r>
            <a:r>
              <a:rPr lang="en-US" dirty="0">
                <a:latin typeface="Quicksand"/>
              </a:rPr>
              <a:t>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Quicksand"/>
              </a:rPr>
              <a:t>16-wide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076431" y="1573742"/>
            <a:ext cx="906449" cy="150114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29" name="Straight Arrow Connector 28"/>
          <p:cNvCxnSpPr>
            <a:stCxn id="27" idx="1"/>
          </p:cNvCxnSpPr>
          <p:nvPr/>
        </p:nvCxnSpPr>
        <p:spPr bwMode="auto">
          <a:xfrm flipH="1">
            <a:off x="5074531" y="1438683"/>
            <a:ext cx="980690" cy="6330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508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 w="lg" len="lg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5373689" y="3299791"/>
            <a:ext cx="1607556" cy="122298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366720" y="5622299"/>
            <a:ext cx="1607556" cy="122298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Text Placeholder 1"/>
          <p:cNvSpPr txBox="1">
            <a:spLocks/>
          </p:cNvSpPr>
          <p:nvPr/>
        </p:nvSpPr>
        <p:spPr bwMode="auto">
          <a:xfrm>
            <a:off x="170382" y="8116975"/>
            <a:ext cx="12664036" cy="169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sz="3600" b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1pPr>
            <a:lvl2pPr marL="533400" indent="-3587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3200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2pPr>
            <a:lvl3pPr marL="896938" indent="-36036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3200" i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3pPr>
            <a:lvl4pPr marL="1262063" indent="-274638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800" i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4pPr>
            <a:lvl5pPr marL="1608138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800" i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5pPr>
            <a:lvl6pPr marL="16002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6pPr>
            <a:lvl7pPr marL="20574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7pPr>
            <a:lvl8pPr marL="25146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8pPr>
            <a:lvl9pPr marL="29718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36MB on-chip Storage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TB/sec </a:t>
            </a:r>
            <a:r>
              <a:rPr lang="en-US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eDRAM</a:t>
            </a:r>
            <a:r>
              <a:rPr lang="en-US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bandwidth</a:t>
            </a:r>
          </a:p>
          <a:p>
            <a:pPr marL="0" indent="0"/>
            <a:endParaRPr lang="en-US" b="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805441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DaDianNao</a:t>
            </a:r>
            <a:r>
              <a:rPr lang="en-US" dirty="0"/>
              <a:t>: Full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56" y="839056"/>
            <a:ext cx="11706876" cy="7809009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170382" y="8116975"/>
            <a:ext cx="12664036" cy="169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sz="3600" b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1pPr>
            <a:lvl2pPr marL="533400" indent="-3587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3200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2pPr>
            <a:lvl3pPr marL="896938" indent="-36036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3200" i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3pPr>
            <a:lvl4pPr marL="1262063" indent="-274638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800" i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4pPr>
            <a:lvl5pPr marL="1608138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800" i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5pPr>
            <a:lvl6pPr marL="16002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6pPr>
            <a:lvl7pPr marL="20574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7pPr>
            <a:lvl8pPr marL="25146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8pPr>
            <a:lvl9pPr marL="29718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36MB on-chip Storage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TB/sec </a:t>
            </a:r>
            <a:r>
              <a:rPr lang="en-US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eDRAM</a:t>
            </a:r>
            <a:r>
              <a:rPr lang="en-US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bandwidth</a:t>
            </a:r>
          </a:p>
          <a:p>
            <a:pPr marL="0" indent="0"/>
            <a:endParaRPr lang="en-US" b="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7268350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1E38AD-E412-4F0B-8F50-775458369D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Representative Layers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A50123-80D1-4BE9-A921-560C52F2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Simulation 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D8770-E72D-4222-9A4F-E1A7EA1C1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C76BAA-B4AD-4EF0-A197-717979F93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467" y="1544297"/>
            <a:ext cx="8621486" cy="729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0984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196A7D-FDE5-44C4-899F-2EC80C12D0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6001230"/>
            <a:ext cx="12664036" cy="2535867"/>
          </a:xfrm>
        </p:spPr>
        <p:txBody>
          <a:bodyPr/>
          <a:lstStyle/>
          <a:p>
            <a:r>
              <a:rPr lang="en-US" sz="2000" dirty="0"/>
              <a:t>(NVIDIA K20M, 5GB GDDR5, 208 GB/s memory bandwidth, 3.52 </a:t>
            </a:r>
            <a:r>
              <a:rPr lang="en-US" sz="2000" dirty="0" err="1"/>
              <a:t>TFlops</a:t>
            </a:r>
            <a:r>
              <a:rPr lang="en-US" sz="2000" dirty="0"/>
              <a:t> peak, 28nm technology</a:t>
            </a:r>
          </a:p>
          <a:p>
            <a:r>
              <a:rPr lang="en-US" sz="2000" dirty="0"/>
              <a:t>Intel Xeon E5-4620 Sandy Bridge-EP, 2.2GHz, 1TB memory);</a:t>
            </a:r>
          </a:p>
          <a:p>
            <a:r>
              <a:rPr lang="en-US" sz="2000" dirty="0"/>
              <a:t>58.82x on average, GPU better on LRN since it implements the exp function</a:t>
            </a:r>
          </a:p>
          <a:p>
            <a:r>
              <a:rPr lang="en-US" sz="2000" dirty="0"/>
              <a:t>GPU limitations:</a:t>
            </a:r>
          </a:p>
          <a:p>
            <a:r>
              <a:rPr lang="en-US" sz="2000" dirty="0"/>
              <a:t>High area cost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must be general purpose enough + support many hardware functions</a:t>
            </a:r>
          </a:p>
          <a:p>
            <a:r>
              <a:rPr lang="en-US" sz="2000" dirty="0"/>
              <a:t>Large execution time for some largest class 18.03 secs</a:t>
            </a:r>
          </a:p>
          <a:p>
            <a:r>
              <a:rPr lang="en-US" sz="2000" dirty="0"/>
              <a:t>Energy efficiency: 74.93W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only 1.5MB of on-chip memory, frequent off-chip accesses, total power 225W ?!?</a:t>
            </a:r>
          </a:p>
          <a:p>
            <a:endParaRPr lang="en-US" sz="4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6660E3-FDD7-454C-A144-1CFF4A4C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7B665-D97D-45E5-B211-DDEF265C7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3A472-F14F-466F-B9C9-F9FDBE1799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36" y="787516"/>
            <a:ext cx="10159085" cy="4833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905616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1544A5-A7CB-4F9F-84A5-1F2EAE8B5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56" y="1398493"/>
            <a:ext cx="12777640" cy="713860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8E7CD0-4D96-47AF-8CB5-8FDB2B9E51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508E7C-6FFC-49A6-BD54-2BD595AA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DaDianNao</a:t>
            </a:r>
            <a:r>
              <a:rPr lang="en-US" dirty="0"/>
              <a:t> vs. GPU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3FEAD-7F66-4F3B-A235-C75B67BCE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53103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37" y="836369"/>
            <a:ext cx="5417871" cy="551266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0392" y="6841958"/>
            <a:ext cx="12664036" cy="169513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36MB on-chip Storage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TB/sec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eDRAM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bandwidth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Potential to Improve Energy and Area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State-of-the-art DNN Accelerator: </a:t>
            </a:r>
            <a:r>
              <a:rPr lang="en-US" dirty="0" err="1">
                <a:effectLst/>
              </a:rPr>
              <a:t>DaDianNao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7937" y="5117438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840" y="1144521"/>
            <a:ext cx="1896451" cy="46190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852" y="1891367"/>
            <a:ext cx="2630944" cy="44231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086" y="6897139"/>
            <a:ext cx="2575507" cy="2049445"/>
          </a:xfrm>
          <a:prstGeom prst="rect">
            <a:avLst/>
          </a:prstGeom>
        </p:spPr>
      </p:pic>
      <p:sp>
        <p:nvSpPr>
          <p:cNvPr id="18" name="Right Brace 17"/>
          <p:cNvSpPr/>
          <p:nvPr/>
        </p:nvSpPr>
        <p:spPr bwMode="auto">
          <a:xfrm>
            <a:off x="8897510" y="2043485"/>
            <a:ext cx="548640" cy="2449002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0" name="Right Brace 19"/>
          <p:cNvSpPr/>
          <p:nvPr/>
        </p:nvSpPr>
        <p:spPr bwMode="auto">
          <a:xfrm>
            <a:off x="11823695" y="2073859"/>
            <a:ext cx="548640" cy="2824144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2807" y="888991"/>
            <a:ext cx="5255812" cy="738664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Quicksand"/>
              </a:rPr>
              <a:t>Storage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8665" y="5695728"/>
            <a:ext cx="1800493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Quicksand"/>
              </a:rPr>
              <a:t>Power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94954" y="5666908"/>
            <a:ext cx="2791149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Quicksand"/>
              </a:rPr>
              <a:t>Area mm2</a:t>
            </a:r>
          </a:p>
        </p:txBody>
      </p:sp>
    </p:spTree>
    <p:extLst>
      <p:ext uri="{BB962C8B-B14F-4D97-AF65-F5344CB8AC3E}">
        <p14:creationId xmlns:p14="http://schemas.microsoft.com/office/powerpoint/2010/main" val="716231572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AA6EE1-4C76-4801-A22A-3BA682219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72" y="1216503"/>
            <a:ext cx="9854340" cy="616016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950895-9EDC-4FBF-8948-C8287649A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Synthesis vs. Layout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AC980B-9BDC-4554-A396-43BFD9E7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+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6C69B-8D28-4B93-8204-DB17A94DF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86113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4F94B1-E5F4-4252-A691-E6961671A7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  <a:p>
            <a:r>
              <a:rPr lang="en-US" dirty="0"/>
              <a:t>FP vs. fixed point</a:t>
            </a:r>
          </a:p>
          <a:p>
            <a:r>
              <a:rPr lang="en-US" dirty="0"/>
              <a:t>Mapping</a:t>
            </a:r>
          </a:p>
          <a:p>
            <a:r>
              <a:rPr lang="en-US" dirty="0"/>
              <a:t>“instruction set”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C4C09A-D0FE-477C-998E-F8D42C1F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 the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AF527-BB1B-485A-99F4-9AFF04FF3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3513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02181" y="4311549"/>
            <a:ext cx="4668981" cy="1573481"/>
            <a:chOff x="4507015" y="1837748"/>
            <a:chExt cx="2908097" cy="1573481"/>
          </a:xfrm>
        </p:grpSpPr>
        <p:sp>
          <p:nvSpPr>
            <p:cNvPr id="14" name="Right Arrow 13"/>
            <p:cNvSpPr/>
            <p:nvPr/>
          </p:nvSpPr>
          <p:spPr>
            <a:xfrm rot="57">
              <a:off x="4507015" y="1837748"/>
              <a:ext cx="2908097" cy="157348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6"/>
            <p:cNvSpPr/>
            <p:nvPr/>
          </p:nvSpPr>
          <p:spPr>
            <a:xfrm rot="57">
              <a:off x="4507015" y="2152440"/>
              <a:ext cx="2436053" cy="94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26562" y="6972577"/>
            <a:ext cx="4131291" cy="1573481"/>
            <a:chOff x="4255883" y="4498776"/>
            <a:chExt cx="2908097" cy="1573481"/>
          </a:xfrm>
        </p:grpSpPr>
        <p:sp>
          <p:nvSpPr>
            <p:cNvPr id="10" name="Right Arrow 9"/>
            <p:cNvSpPr/>
            <p:nvPr/>
          </p:nvSpPr>
          <p:spPr>
            <a:xfrm rot="10799943">
              <a:off x="4255883" y="4498776"/>
              <a:ext cx="2908097" cy="157348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ight Arrow 10"/>
            <p:cNvSpPr/>
            <p:nvPr/>
          </p:nvSpPr>
          <p:spPr>
            <a:xfrm rot="21599943">
              <a:off x="4727927" y="4813468"/>
              <a:ext cx="2436053" cy="94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+ Software: The Decades Past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55790" y="8787967"/>
            <a:ext cx="3033712" cy="519112"/>
          </a:xfrm>
        </p:spPr>
        <p:txBody>
          <a:bodyPr/>
          <a:lstStyle/>
          <a:p>
            <a:fld id="{C6ED0C1F-4601-412C-99FA-1165431FFB5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70679" y="4132362"/>
            <a:ext cx="4662166" cy="4662166"/>
            <a:chOff x="0" y="1658561"/>
            <a:chExt cx="4662166" cy="4662166"/>
          </a:xfrm>
        </p:grpSpPr>
        <p:sp>
          <p:nvSpPr>
            <p:cNvPr id="16" name="Oval 15"/>
            <p:cNvSpPr/>
            <p:nvPr/>
          </p:nvSpPr>
          <p:spPr>
            <a:xfrm>
              <a:off x="0" y="1658561"/>
              <a:ext cx="4662166" cy="46621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682758" y="2341319"/>
              <a:ext cx="3296650" cy="3296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>
                  <a:latin typeface="Arial Black" panose="020B0A04020102020204" pitchFamily="34" charset="0"/>
                </a:rPr>
                <a:t>Better Applications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27208" y="4132362"/>
            <a:ext cx="4662166" cy="4662166"/>
            <a:chOff x="7009092" y="1658561"/>
            <a:chExt cx="4662166" cy="4662166"/>
          </a:xfrm>
        </p:grpSpPr>
        <p:sp>
          <p:nvSpPr>
            <p:cNvPr id="12" name="Oval 11"/>
            <p:cNvSpPr/>
            <p:nvPr/>
          </p:nvSpPr>
          <p:spPr>
            <a:xfrm>
              <a:off x="7009092" y="1658561"/>
              <a:ext cx="4662166" cy="46621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8"/>
            <p:cNvSpPr/>
            <p:nvPr/>
          </p:nvSpPr>
          <p:spPr>
            <a:xfrm>
              <a:off x="7691850" y="2341319"/>
              <a:ext cx="3296650" cy="3296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>
                  <a:latin typeface="Arial Black" panose="020B0A04020102020204" pitchFamily="34" charset="0"/>
                </a:rPr>
                <a:t>Better Hardware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733681" y="1159910"/>
            <a:ext cx="6473246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400" b="1" dirty="0"/>
              <a:t>Hardware Capability: </a:t>
            </a:r>
          </a:p>
          <a:p>
            <a:pPr algn="ctr">
              <a:spcBef>
                <a:spcPts val="0"/>
              </a:spcBef>
              <a:buNone/>
            </a:pPr>
            <a:endParaRPr lang="en-US" sz="4400" b="1" dirty="0"/>
          </a:p>
          <a:p>
            <a:pPr algn="ctr">
              <a:spcBef>
                <a:spcPts val="0"/>
              </a:spcBef>
              <a:buNone/>
            </a:pPr>
            <a:r>
              <a:rPr lang="en-US" sz="6000" b="1" dirty="0"/>
              <a:t>Every 2 years: 2x</a:t>
            </a:r>
          </a:p>
        </p:txBody>
      </p:sp>
    </p:spTree>
    <p:extLst>
      <p:ext uri="{BB962C8B-B14F-4D97-AF65-F5344CB8AC3E}">
        <p14:creationId xmlns:p14="http://schemas.microsoft.com/office/powerpoint/2010/main" val="408257566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Design the “best” </a:t>
            </a:r>
            <a:r>
              <a:rPr lang="en-US" sz="5400" dirty="0">
                <a:solidFill>
                  <a:srgbClr val="C00000"/>
                </a:solidFill>
              </a:rPr>
              <a:t>general purpose </a:t>
            </a:r>
            <a:r>
              <a:rPr lang="en-US" sz="5400" dirty="0"/>
              <a:t>computing hardware engines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One Computer to Rule them All 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3200" dirty="0"/>
              <a:t>Branch prediction, Out-of-Order, Register Renaming, Superscalar, Caching, Memory Dependence Prediction, … 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our goal?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7628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3369305" y="2354239"/>
            <a:ext cx="6346209" cy="5725236"/>
          </a:xfrm>
          <a:prstGeom prst="ellipse">
            <a:avLst/>
          </a:prstGeom>
          <a:noFill/>
          <a:ln w="762000" cap="flat" cmpd="sng" algn="ctr">
            <a:solidFill>
              <a:srgbClr val="FF0000">
                <a:alpha val="8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4611253" y="3316407"/>
            <a:ext cx="3848668" cy="374631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0" cap="flat" cmpd="sng" algn="ctr">
            <a:solidFill>
              <a:srgbClr val="FF0000">
                <a:alpha val="8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816572" y="4375072"/>
            <a:ext cx="77155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Specialization</a:t>
            </a:r>
          </a:p>
        </p:txBody>
      </p:sp>
    </p:spTree>
    <p:extLst>
      <p:ext uri="{BB962C8B-B14F-4D97-AF65-F5344CB8AC3E}">
        <p14:creationId xmlns:p14="http://schemas.microsoft.com/office/powerpoint/2010/main" val="133249054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8" y="87463"/>
            <a:ext cx="12817503" cy="111847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731520" y="4651513"/>
            <a:ext cx="5804452" cy="139943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044" y="8292617"/>
            <a:ext cx="1256720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980000"/>
                </a:solidFill>
              </a:rPr>
              <a:t>32x performance gap per decade</a:t>
            </a:r>
          </a:p>
        </p:txBody>
      </p:sp>
    </p:spTree>
    <p:extLst>
      <p:ext uri="{BB962C8B-B14F-4D97-AF65-F5344CB8AC3E}">
        <p14:creationId xmlns:p14="http://schemas.microsoft.com/office/powerpoint/2010/main" val="382920105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59" y="3521123"/>
            <a:ext cx="11576715" cy="277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37213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de Master White">
  <a:themeElements>
    <a:clrScheme name="University of Toronto Engineering">
      <a:dk1>
        <a:srgbClr val="081025"/>
      </a:dk1>
      <a:lt1>
        <a:sysClr val="window" lastClr="FFFFFF"/>
      </a:lt1>
      <a:dk2>
        <a:srgbClr val="081025"/>
      </a:dk2>
      <a:lt2>
        <a:srgbClr val="F3F3F3"/>
      </a:lt2>
      <a:accent1>
        <a:srgbClr val="0092D2"/>
      </a:accent1>
      <a:accent2>
        <a:srgbClr val="272727"/>
      </a:accent2>
      <a:accent3>
        <a:srgbClr val="F9C31B"/>
      </a:accent3>
      <a:accent4>
        <a:srgbClr val="BD3D22"/>
      </a:accent4>
      <a:accent5>
        <a:srgbClr val="46AE9D"/>
      </a:accent5>
      <a:accent6>
        <a:srgbClr val="D5DE37"/>
      </a:accent6>
      <a:hlink>
        <a:srgbClr val="0092D2"/>
      </a:hlink>
      <a:folHlink>
        <a:srgbClr val="888C89"/>
      </a:folHlink>
    </a:clrScheme>
    <a:fontScheme name="UT Engineering">
      <a:majorFont>
        <a:latin typeface="HelveticaNeueLT Std"/>
        <a:ea typeface="ヒラギノ角ゴ ProN W6"/>
        <a:cs typeface="ヒラギノ角ゴ ProN W6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Quicksand"/>
          </a:defRPr>
        </a:defPPr>
      </a:lstStyle>
    </a:txDef>
  </a:objectDefaults>
  <a:extraClrSchemeLst>
    <a:extraClrScheme>
      <a:clrScheme name="Text and Photo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23918</TotalTime>
  <Pages>0</Pages>
  <Words>1236</Words>
  <Characters>0</Characters>
  <Application>Microsoft Office PowerPoint</Application>
  <PresentationFormat>Custom</PresentationFormat>
  <Lines>0</Lines>
  <Paragraphs>530</Paragraphs>
  <Slides>49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Arial Black</vt:lpstr>
      <vt:lpstr>Courier New</vt:lpstr>
      <vt:lpstr>Georgia</vt:lpstr>
      <vt:lpstr>Gill Sans</vt:lpstr>
      <vt:lpstr>Helvetica Neue</vt:lpstr>
      <vt:lpstr>HelveticaNeueLT Std</vt:lpstr>
      <vt:lpstr>HelveticaNeueLT Std Bold</vt:lpstr>
      <vt:lpstr>Quicksand</vt:lpstr>
      <vt:lpstr>Slide Master White</vt:lpstr>
      <vt:lpstr>Introduction to Acceleration for Machine Learning</vt:lpstr>
      <vt:lpstr>Computing Hardware</vt:lpstr>
      <vt:lpstr>What is our goal?</vt:lpstr>
      <vt:lpstr>Performance over Time: Decades Past</vt:lpstr>
      <vt:lpstr>Hardware + Software: The Decades Past</vt:lpstr>
      <vt:lpstr>What was our goal?</vt:lpstr>
      <vt:lpstr>PowerPoint Presentation</vt:lpstr>
      <vt:lpstr>PowerPoint Presentation</vt:lpstr>
      <vt:lpstr>PowerPoint Presentation</vt:lpstr>
      <vt:lpstr>Moore’s Law and Beyond</vt:lpstr>
      <vt:lpstr>Why Is this Happening? Dark Silicon</vt:lpstr>
      <vt:lpstr>PowerPoint Presentation</vt:lpstr>
      <vt:lpstr>Judicious Specialization</vt:lpstr>
      <vt:lpstr>Why Acceleration Can Help?</vt:lpstr>
      <vt:lpstr>Why Acceleration can Help: Exploiting Structure</vt:lpstr>
      <vt:lpstr>Deep Learning</vt:lpstr>
      <vt:lpstr>What has changed?</vt:lpstr>
      <vt:lpstr>The Turning Point? 2012</vt:lpstr>
      <vt:lpstr>Convolutional Neural Networks</vt:lpstr>
      <vt:lpstr>Image Classification CNNs</vt:lpstr>
      <vt:lpstr>Image Classification CNNs:</vt:lpstr>
      <vt:lpstr>Layer Types in CNNs</vt:lpstr>
      <vt:lpstr>Activation Functions</vt:lpstr>
      <vt:lpstr>What a Conv layer does </vt:lpstr>
      <vt:lpstr>Deep Learning: Convolutional Networks</vt:lpstr>
      <vt:lpstr>Convolutional Neural Networks</vt:lpstr>
      <vt:lpstr>PowerPoint Presentation</vt:lpstr>
      <vt:lpstr>Acceleration: Exploiting Structure</vt:lpstr>
      <vt:lpstr>What Maps Well to Hardware</vt:lpstr>
      <vt:lpstr>Deep Learning: Where Times Goes</vt:lpstr>
      <vt:lpstr>Deep Learning: Convolutional Networks</vt:lpstr>
      <vt:lpstr>Convolutional Network: Hardware</vt:lpstr>
      <vt:lpstr>Convolutional Network: Hardware</vt:lpstr>
      <vt:lpstr>Convolutional Network: Hardware</vt:lpstr>
      <vt:lpstr>Convolutional Network: Hardware</vt:lpstr>
      <vt:lpstr>Deep Learning Inference: Where Time Goes?</vt:lpstr>
      <vt:lpstr>Deep Learning Inference: Where Time Goes?</vt:lpstr>
      <vt:lpstr>Deep Learning: Convolutional Networks</vt:lpstr>
      <vt:lpstr>Fully-Connected Layers</vt:lpstr>
      <vt:lpstr>DaDianNao Tile</vt:lpstr>
      <vt:lpstr>DaDianNao Tile</vt:lpstr>
      <vt:lpstr>DaDianNao: The “Ferrari” of DNN Accelerators</vt:lpstr>
      <vt:lpstr>DaDianNao: Full System</vt:lpstr>
      <vt:lpstr>Timing Simulation Methodology</vt:lpstr>
      <vt:lpstr>Performance Comparison</vt:lpstr>
      <vt:lpstr>DaDianNao vs. GPU</vt:lpstr>
      <vt:lpstr>State-of-the-art DNN Accelerator: DaDianNao</vt:lpstr>
      <vt:lpstr>Area + Power</vt:lpstr>
      <vt:lpstr>More in the paper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iatta</dc:creator>
  <cp:lastModifiedBy>Andreas Moshovos</cp:lastModifiedBy>
  <cp:revision>1548</cp:revision>
  <cp:lastPrinted>2010-08-27T18:31:11Z</cp:lastPrinted>
  <dcterms:created xsi:type="dcterms:W3CDTF">2010-09-10T18:01:03Z</dcterms:created>
  <dcterms:modified xsi:type="dcterms:W3CDTF">2019-02-26T15:11:56Z</dcterms:modified>
</cp:coreProperties>
</file>