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handoutMasterIdLst>
    <p:handoutMasterId r:id="rId74"/>
  </p:handoutMasterIdLst>
  <p:sldIdLst>
    <p:sldId id="256" r:id="rId2"/>
    <p:sldId id="351" r:id="rId3"/>
    <p:sldId id="260" r:id="rId4"/>
    <p:sldId id="261" r:id="rId5"/>
    <p:sldId id="288" r:id="rId6"/>
    <p:sldId id="352" r:id="rId7"/>
    <p:sldId id="353" r:id="rId8"/>
    <p:sldId id="355" r:id="rId9"/>
    <p:sldId id="356" r:id="rId10"/>
    <p:sldId id="262" r:id="rId11"/>
    <p:sldId id="324" r:id="rId12"/>
    <p:sldId id="325" r:id="rId13"/>
    <p:sldId id="289" r:id="rId14"/>
    <p:sldId id="290" r:id="rId15"/>
    <p:sldId id="291" r:id="rId16"/>
    <p:sldId id="292" r:id="rId17"/>
    <p:sldId id="293" r:id="rId18"/>
    <p:sldId id="294" r:id="rId19"/>
    <p:sldId id="295" r:id="rId20"/>
    <p:sldId id="297" r:id="rId21"/>
    <p:sldId id="298" r:id="rId22"/>
    <p:sldId id="299" r:id="rId23"/>
    <p:sldId id="327" r:id="rId24"/>
    <p:sldId id="300" r:id="rId25"/>
    <p:sldId id="301" r:id="rId26"/>
    <p:sldId id="326" r:id="rId27"/>
    <p:sldId id="269" r:id="rId28"/>
    <p:sldId id="358" r:id="rId29"/>
    <p:sldId id="357" r:id="rId30"/>
    <p:sldId id="328" r:id="rId31"/>
    <p:sldId id="302" r:id="rId32"/>
    <p:sldId id="303" r:id="rId33"/>
    <p:sldId id="304" r:id="rId34"/>
    <p:sldId id="305" r:id="rId35"/>
    <p:sldId id="306" r:id="rId36"/>
    <p:sldId id="307" r:id="rId37"/>
    <p:sldId id="308" r:id="rId38"/>
    <p:sldId id="309" r:id="rId39"/>
    <p:sldId id="267" r:id="rId40"/>
    <p:sldId id="342" r:id="rId41"/>
    <p:sldId id="271" r:id="rId42"/>
    <p:sldId id="329" r:id="rId43"/>
    <p:sldId id="359" r:id="rId44"/>
    <p:sldId id="360" r:id="rId45"/>
    <p:sldId id="346" r:id="rId46"/>
    <p:sldId id="347" r:id="rId47"/>
    <p:sldId id="330" r:id="rId48"/>
    <p:sldId id="331" r:id="rId49"/>
    <p:sldId id="332" r:id="rId50"/>
    <p:sldId id="333" r:id="rId51"/>
    <p:sldId id="348" r:id="rId52"/>
    <p:sldId id="336" r:id="rId53"/>
    <p:sldId id="337" r:id="rId54"/>
    <p:sldId id="338" r:id="rId55"/>
    <p:sldId id="339" r:id="rId56"/>
    <p:sldId id="340" r:id="rId57"/>
    <p:sldId id="341" r:id="rId58"/>
    <p:sldId id="345" r:id="rId59"/>
    <p:sldId id="361" r:id="rId60"/>
    <p:sldId id="278" r:id="rId61"/>
    <p:sldId id="283" r:id="rId62"/>
    <p:sldId id="285" r:id="rId63"/>
    <p:sldId id="343" r:id="rId64"/>
    <p:sldId id="344" r:id="rId65"/>
    <p:sldId id="286" r:id="rId66"/>
    <p:sldId id="277" r:id="rId67"/>
    <p:sldId id="281" r:id="rId68"/>
    <p:sldId id="282" r:id="rId69"/>
    <p:sldId id="287" r:id="rId70"/>
    <p:sldId id="350" r:id="rId71"/>
    <p:sldId id="349" r:id="rId72"/>
  </p:sldIdLst>
  <p:sldSz cx="9144000" cy="6858000" type="screen4x3"/>
  <p:notesSz cx="6950075" cy="9167813"/>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FFCC"/>
    <a:srgbClr val="FFCC99"/>
    <a:srgbClr val="FF9999"/>
    <a:srgbClr val="0000FF"/>
    <a:srgbClr val="FF0000"/>
    <a:srgbClr val="FFFF99"/>
    <a:srgbClr val="99FFCC"/>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18" autoAdjust="0"/>
    <p:restoredTop sz="94660"/>
  </p:normalViewPr>
  <p:slideViewPr>
    <p:cSldViewPr>
      <p:cViewPr varScale="1">
        <p:scale>
          <a:sx n="89" d="100"/>
          <a:sy n="89" d="100"/>
        </p:scale>
        <p:origin x="1590" y="81"/>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59983"/>
          </a:xfrm>
          <a:prstGeom prst="rect">
            <a:avLst/>
          </a:prstGeom>
        </p:spPr>
        <p:txBody>
          <a:bodyPr vert="horz" lIns="92098" tIns="46049" rIns="92098" bIns="46049"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59983"/>
          </a:xfrm>
          <a:prstGeom prst="rect">
            <a:avLst/>
          </a:prstGeom>
        </p:spPr>
        <p:txBody>
          <a:bodyPr vert="horz" lIns="92098" tIns="46049" rIns="92098" bIns="46049" rtlCol="0"/>
          <a:lstStyle>
            <a:lvl1pPr algn="r">
              <a:defRPr sz="1200"/>
            </a:lvl1pPr>
          </a:lstStyle>
          <a:p>
            <a:fld id="{3F59C229-BCB0-4D6A-A567-9479E1129FEB}" type="datetimeFigureOut">
              <a:rPr lang="en-US" smtClean="0"/>
              <a:t>11/30/2017</a:t>
            </a:fld>
            <a:endParaRPr lang="en-US"/>
          </a:p>
        </p:txBody>
      </p:sp>
      <p:sp>
        <p:nvSpPr>
          <p:cNvPr id="4" name="Footer Placeholder 3"/>
          <p:cNvSpPr>
            <a:spLocks noGrp="1"/>
          </p:cNvSpPr>
          <p:nvPr>
            <p:ph type="ftr" sz="quarter" idx="2"/>
          </p:nvPr>
        </p:nvSpPr>
        <p:spPr>
          <a:xfrm>
            <a:off x="0" y="8707832"/>
            <a:ext cx="3011699" cy="459982"/>
          </a:xfrm>
          <a:prstGeom prst="rect">
            <a:avLst/>
          </a:prstGeom>
        </p:spPr>
        <p:txBody>
          <a:bodyPr vert="horz" lIns="92098" tIns="46049" rIns="92098" bIns="46049"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07832"/>
            <a:ext cx="3011699" cy="459982"/>
          </a:xfrm>
          <a:prstGeom prst="rect">
            <a:avLst/>
          </a:prstGeom>
        </p:spPr>
        <p:txBody>
          <a:bodyPr vert="horz" lIns="92098" tIns="46049" rIns="92098" bIns="46049" rtlCol="0" anchor="b"/>
          <a:lstStyle>
            <a:lvl1pPr algn="r">
              <a:defRPr sz="1200"/>
            </a:lvl1pPr>
          </a:lstStyle>
          <a:p>
            <a:fld id="{14C38374-5783-4D3E-8F76-5D62E436B805}" type="slidenum">
              <a:rPr lang="en-US" smtClean="0"/>
              <a:t>‹#›</a:t>
            </a:fld>
            <a:endParaRPr lang="en-US"/>
          </a:p>
        </p:txBody>
      </p:sp>
    </p:spTree>
    <p:extLst>
      <p:ext uri="{BB962C8B-B14F-4D97-AF65-F5344CB8AC3E}">
        <p14:creationId xmlns:p14="http://schemas.microsoft.com/office/powerpoint/2010/main" val="1902773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58391"/>
          </a:xfrm>
          <a:prstGeom prst="rect">
            <a:avLst/>
          </a:prstGeom>
        </p:spPr>
        <p:txBody>
          <a:bodyPr vert="horz" lIns="92098" tIns="46049" rIns="92098" bIns="46049" rtlCol="0"/>
          <a:lstStyle>
            <a:lvl1pPr algn="l">
              <a:defRPr sz="1200"/>
            </a:lvl1pPr>
          </a:lstStyle>
          <a:p>
            <a:pPr>
              <a:defRPr/>
            </a:pPr>
            <a:endParaRPr lang="en-US"/>
          </a:p>
        </p:txBody>
      </p:sp>
      <p:sp>
        <p:nvSpPr>
          <p:cNvPr id="3" name="Date Placeholder 2"/>
          <p:cNvSpPr>
            <a:spLocks noGrp="1"/>
          </p:cNvSpPr>
          <p:nvPr>
            <p:ph type="dt" idx="1"/>
          </p:nvPr>
        </p:nvSpPr>
        <p:spPr>
          <a:xfrm>
            <a:off x="3936768" y="0"/>
            <a:ext cx="3011699" cy="458391"/>
          </a:xfrm>
          <a:prstGeom prst="rect">
            <a:avLst/>
          </a:prstGeom>
        </p:spPr>
        <p:txBody>
          <a:bodyPr vert="horz" lIns="92098" tIns="46049" rIns="92098" bIns="46049" rtlCol="0"/>
          <a:lstStyle>
            <a:lvl1pPr algn="r">
              <a:defRPr sz="1200"/>
            </a:lvl1pPr>
          </a:lstStyle>
          <a:p>
            <a:pPr>
              <a:defRPr/>
            </a:pPr>
            <a:fld id="{877379A6-B84A-412C-B93D-435B8B3A6C65}" type="datetimeFigureOut">
              <a:rPr lang="en-US"/>
              <a:pPr>
                <a:defRPr/>
              </a:pPr>
              <a:t>11/30/2017</a:t>
            </a:fld>
            <a:endParaRPr lang="en-US"/>
          </a:p>
        </p:txBody>
      </p:sp>
      <p:sp>
        <p:nvSpPr>
          <p:cNvPr id="4" name="Slide Image Placeholder 3"/>
          <p:cNvSpPr>
            <a:spLocks noGrp="1" noRot="1" noChangeAspect="1"/>
          </p:cNvSpPr>
          <p:nvPr>
            <p:ph type="sldImg" idx="2"/>
          </p:nvPr>
        </p:nvSpPr>
        <p:spPr>
          <a:xfrm>
            <a:off x="1182688" y="687388"/>
            <a:ext cx="4584700" cy="3438525"/>
          </a:xfrm>
          <a:prstGeom prst="rect">
            <a:avLst/>
          </a:prstGeom>
          <a:noFill/>
          <a:ln w="12700">
            <a:solidFill>
              <a:prstClr val="black"/>
            </a:solidFill>
          </a:ln>
        </p:spPr>
        <p:txBody>
          <a:bodyPr vert="horz" lIns="92098" tIns="46049" rIns="92098" bIns="46049" rtlCol="0" anchor="ctr"/>
          <a:lstStyle/>
          <a:p>
            <a:pPr lvl="0"/>
            <a:endParaRPr lang="en-US" noProof="0" smtClean="0"/>
          </a:p>
        </p:txBody>
      </p:sp>
      <p:sp>
        <p:nvSpPr>
          <p:cNvPr id="5" name="Notes Placeholder 4"/>
          <p:cNvSpPr>
            <a:spLocks noGrp="1"/>
          </p:cNvSpPr>
          <p:nvPr>
            <p:ph type="body" sz="quarter" idx="3"/>
          </p:nvPr>
        </p:nvSpPr>
        <p:spPr>
          <a:xfrm>
            <a:off x="695008" y="4354711"/>
            <a:ext cx="5560060" cy="4125516"/>
          </a:xfrm>
          <a:prstGeom prst="rect">
            <a:avLst/>
          </a:prstGeom>
        </p:spPr>
        <p:txBody>
          <a:bodyPr vert="horz" lIns="92098" tIns="46049" rIns="92098" bIns="4604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707831"/>
            <a:ext cx="3011699" cy="458391"/>
          </a:xfrm>
          <a:prstGeom prst="rect">
            <a:avLst/>
          </a:prstGeom>
        </p:spPr>
        <p:txBody>
          <a:bodyPr vert="horz" lIns="92098" tIns="46049" rIns="92098" bIns="46049"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36768" y="8707831"/>
            <a:ext cx="3011699" cy="458391"/>
          </a:xfrm>
          <a:prstGeom prst="rect">
            <a:avLst/>
          </a:prstGeom>
        </p:spPr>
        <p:txBody>
          <a:bodyPr vert="horz" lIns="92098" tIns="46049" rIns="92098" bIns="46049" rtlCol="0" anchor="b"/>
          <a:lstStyle>
            <a:lvl1pPr algn="r">
              <a:defRPr sz="1200"/>
            </a:lvl1pPr>
          </a:lstStyle>
          <a:p>
            <a:pPr>
              <a:defRPr/>
            </a:pPr>
            <a:fld id="{D2FF4B1B-1A39-4FD1-BC01-785301B5B1F1}" type="slidenum">
              <a:rPr lang="en-US"/>
              <a:pPr>
                <a:defRPr/>
              </a:pPr>
              <a:t>‹#›</a:t>
            </a:fld>
            <a:endParaRPr lang="en-US"/>
          </a:p>
        </p:txBody>
      </p:sp>
    </p:spTree>
    <p:extLst>
      <p:ext uri="{BB962C8B-B14F-4D97-AF65-F5344CB8AC3E}">
        <p14:creationId xmlns:p14="http://schemas.microsoft.com/office/powerpoint/2010/main" val="40635267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272FBC-AB7D-44BB-9EEF-6A5C7EE3747C}" type="slidenum">
              <a:rPr lang="en-US"/>
              <a:pPr>
                <a:defRPr/>
              </a:pPr>
              <a:t>‹#›</a:t>
            </a:fld>
            <a:endParaRPr lang="en-US"/>
          </a:p>
        </p:txBody>
      </p:sp>
    </p:spTree>
    <p:extLst>
      <p:ext uri="{BB962C8B-B14F-4D97-AF65-F5344CB8AC3E}">
        <p14:creationId xmlns:p14="http://schemas.microsoft.com/office/powerpoint/2010/main" val="2409115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F4383E9-71D4-4546-B753-9B257BEDCBD3}" type="slidenum">
              <a:rPr lang="en-US"/>
              <a:pPr>
                <a:defRPr/>
              </a:pPr>
              <a:t>‹#›</a:t>
            </a:fld>
            <a:endParaRPr lang="en-US"/>
          </a:p>
        </p:txBody>
      </p:sp>
    </p:spTree>
    <p:extLst>
      <p:ext uri="{BB962C8B-B14F-4D97-AF65-F5344CB8AC3E}">
        <p14:creationId xmlns:p14="http://schemas.microsoft.com/office/powerpoint/2010/main" val="1993895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63000" y="0"/>
            <a:ext cx="381000" cy="6858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8229600" cy="6354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6D2699-A857-4F45-B885-7B9B6C7A24E6}" type="slidenum">
              <a:rPr lang="en-US"/>
              <a:pPr>
                <a:defRPr/>
              </a:pPr>
              <a:t>‹#›</a:t>
            </a:fld>
            <a:endParaRPr lang="en-US"/>
          </a:p>
        </p:txBody>
      </p:sp>
    </p:spTree>
    <p:extLst>
      <p:ext uri="{BB962C8B-B14F-4D97-AF65-F5344CB8AC3E}">
        <p14:creationId xmlns:p14="http://schemas.microsoft.com/office/powerpoint/2010/main" val="3311213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711200" y="400050"/>
            <a:ext cx="7772400" cy="5143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028700"/>
            <a:ext cx="7772400" cy="2457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85800" y="3638550"/>
            <a:ext cx="7772400" cy="2457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lgn="l">
              <a:defRPr smtClean="0"/>
            </a:lvl1pPr>
          </a:lstStyle>
          <a:p>
            <a:pPr>
              <a:defRPr/>
            </a:pPr>
            <a:r>
              <a:rPr lang="en-US"/>
              <a:t>ECE 1773 Fall 2007</a:t>
            </a:r>
          </a:p>
          <a:p>
            <a:pPr>
              <a:defRPr/>
            </a:pPr>
            <a:r>
              <a:rPr lang="en-US"/>
              <a:t>© A. Moshovos (Toronto)</a:t>
            </a:r>
          </a:p>
        </p:txBody>
      </p:sp>
      <p:sp>
        <p:nvSpPr>
          <p:cNvPr id="6" name="Slide Number Placeholder 5"/>
          <p:cNvSpPr>
            <a:spLocks noGrp="1"/>
          </p:cNvSpPr>
          <p:nvPr>
            <p:ph type="sldNum" sz="quarter" idx="11"/>
          </p:nvPr>
        </p:nvSpPr>
        <p:spPr/>
        <p:txBody>
          <a:bodyPr/>
          <a:lstStyle>
            <a:lvl1pPr>
              <a:defRPr smtClean="0"/>
            </a:lvl1pPr>
          </a:lstStyle>
          <a:p>
            <a:pPr>
              <a:defRPr/>
            </a:pPr>
            <a:fld id="{A3AD571D-0A44-4D8E-A047-7E80272CE5AE}" type="slidenum">
              <a:rPr lang="en-US"/>
              <a:pPr>
                <a:defRPr/>
              </a:pPr>
              <a:t>‹#›</a:t>
            </a:fld>
            <a:endParaRPr lang="en-US"/>
          </a:p>
        </p:txBody>
      </p:sp>
    </p:spTree>
    <p:extLst>
      <p:ext uri="{BB962C8B-B14F-4D97-AF65-F5344CB8AC3E}">
        <p14:creationId xmlns:p14="http://schemas.microsoft.com/office/powerpoint/2010/main" val="4160949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335FE1-60AB-46B5-BBF2-6E4E28E1E632}" type="slidenum">
              <a:rPr lang="en-US"/>
              <a:pPr>
                <a:defRPr/>
              </a:pPr>
              <a:t>‹#›</a:t>
            </a:fld>
            <a:endParaRPr lang="en-US"/>
          </a:p>
        </p:txBody>
      </p:sp>
    </p:spTree>
    <p:extLst>
      <p:ext uri="{BB962C8B-B14F-4D97-AF65-F5344CB8AC3E}">
        <p14:creationId xmlns:p14="http://schemas.microsoft.com/office/powerpoint/2010/main" val="65822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5EE1BB-FBD4-4ED1-94F4-62936D771209}" type="slidenum">
              <a:rPr lang="en-US"/>
              <a:pPr>
                <a:defRPr/>
              </a:pPr>
              <a:t>‹#›</a:t>
            </a:fld>
            <a:endParaRPr lang="en-US"/>
          </a:p>
        </p:txBody>
      </p:sp>
    </p:spTree>
    <p:extLst>
      <p:ext uri="{BB962C8B-B14F-4D97-AF65-F5344CB8AC3E}">
        <p14:creationId xmlns:p14="http://schemas.microsoft.com/office/powerpoint/2010/main" val="1851192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5562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5562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73F9B4-F45D-461E-BFF1-0E022F560EAC}" type="slidenum">
              <a:rPr lang="en-US"/>
              <a:pPr>
                <a:defRPr/>
              </a:pPr>
              <a:t>‹#›</a:t>
            </a:fld>
            <a:endParaRPr lang="en-US"/>
          </a:p>
        </p:txBody>
      </p:sp>
    </p:spTree>
    <p:extLst>
      <p:ext uri="{BB962C8B-B14F-4D97-AF65-F5344CB8AC3E}">
        <p14:creationId xmlns:p14="http://schemas.microsoft.com/office/powerpoint/2010/main" val="384359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317B67F-54D6-46D3-933B-274728801C58}" type="slidenum">
              <a:rPr lang="en-US"/>
              <a:pPr>
                <a:defRPr/>
              </a:pPr>
              <a:t>‹#›</a:t>
            </a:fld>
            <a:endParaRPr lang="en-US"/>
          </a:p>
        </p:txBody>
      </p:sp>
    </p:spTree>
    <p:extLst>
      <p:ext uri="{BB962C8B-B14F-4D97-AF65-F5344CB8AC3E}">
        <p14:creationId xmlns:p14="http://schemas.microsoft.com/office/powerpoint/2010/main" val="3087514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1002A8F-A1D4-425F-BE19-1FF7BF479361}" type="slidenum">
              <a:rPr lang="en-US"/>
              <a:pPr>
                <a:defRPr/>
              </a:pPr>
              <a:t>‹#›</a:t>
            </a:fld>
            <a:endParaRPr lang="en-US"/>
          </a:p>
        </p:txBody>
      </p:sp>
    </p:spTree>
    <p:extLst>
      <p:ext uri="{BB962C8B-B14F-4D97-AF65-F5344CB8AC3E}">
        <p14:creationId xmlns:p14="http://schemas.microsoft.com/office/powerpoint/2010/main" val="2054161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3A75824-0940-4735-950A-D92C9838B2C5}" type="slidenum">
              <a:rPr lang="en-US"/>
              <a:pPr>
                <a:defRPr/>
              </a:pPr>
              <a:t>‹#›</a:t>
            </a:fld>
            <a:endParaRPr lang="en-US"/>
          </a:p>
        </p:txBody>
      </p:sp>
    </p:spTree>
    <p:extLst>
      <p:ext uri="{BB962C8B-B14F-4D97-AF65-F5344CB8AC3E}">
        <p14:creationId xmlns:p14="http://schemas.microsoft.com/office/powerpoint/2010/main" val="797514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F47C53-5A88-44B3-A821-FBD8A981A988}" type="slidenum">
              <a:rPr lang="en-US"/>
              <a:pPr>
                <a:defRPr/>
              </a:pPr>
              <a:t>‹#›</a:t>
            </a:fld>
            <a:endParaRPr lang="en-US"/>
          </a:p>
        </p:txBody>
      </p:sp>
    </p:spTree>
    <p:extLst>
      <p:ext uri="{BB962C8B-B14F-4D97-AF65-F5344CB8AC3E}">
        <p14:creationId xmlns:p14="http://schemas.microsoft.com/office/powerpoint/2010/main" val="2103566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79DB461-5617-44AF-8E1E-2CC77A9AA088}" type="slidenum">
              <a:rPr lang="en-US"/>
              <a:pPr>
                <a:defRPr/>
              </a:pPr>
              <a:t>‹#›</a:t>
            </a:fld>
            <a:endParaRPr lang="en-US"/>
          </a:p>
        </p:txBody>
      </p:sp>
    </p:spTree>
    <p:extLst>
      <p:ext uri="{BB962C8B-B14F-4D97-AF65-F5344CB8AC3E}">
        <p14:creationId xmlns:p14="http://schemas.microsoft.com/office/powerpoint/2010/main" val="3482078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463" y="0"/>
            <a:ext cx="9161463" cy="4572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76200" y="533400"/>
            <a:ext cx="8991600"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629400"/>
            <a:ext cx="2133600" cy="23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029" name="Rectangle 5"/>
          <p:cNvSpPr>
            <a:spLocks noGrp="1" noChangeArrowheads="1"/>
          </p:cNvSpPr>
          <p:nvPr>
            <p:ph type="ftr" sz="quarter" idx="3"/>
          </p:nvPr>
        </p:nvSpPr>
        <p:spPr bwMode="auto">
          <a:xfrm>
            <a:off x="3200400" y="6619875"/>
            <a:ext cx="28956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p:cNvSpPr>
            <a:spLocks noGrp="1" noChangeArrowheads="1"/>
          </p:cNvSpPr>
          <p:nvPr>
            <p:ph type="sldNum" sz="quarter" idx="4"/>
          </p:nvPr>
        </p:nvSpPr>
        <p:spPr bwMode="auto">
          <a:xfrm>
            <a:off x="6553200" y="6619875"/>
            <a:ext cx="21336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CA270CA-9130-4F64-91C5-CC9AC8E99AA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Arial" charset="0"/>
        </a:defRPr>
      </a:lvl2pPr>
      <a:lvl3pPr algn="ctr" rtl="0" eaLnBrk="0" fontAlgn="base" hangingPunct="0">
        <a:spcBef>
          <a:spcPct val="0"/>
        </a:spcBef>
        <a:spcAft>
          <a:spcPct val="0"/>
        </a:spcAft>
        <a:defRPr sz="3200" b="1">
          <a:solidFill>
            <a:schemeClr val="bg1"/>
          </a:solidFill>
          <a:latin typeface="Arial" charset="0"/>
        </a:defRPr>
      </a:lvl3pPr>
      <a:lvl4pPr algn="ctr" rtl="0" eaLnBrk="0" fontAlgn="base" hangingPunct="0">
        <a:spcBef>
          <a:spcPct val="0"/>
        </a:spcBef>
        <a:spcAft>
          <a:spcPct val="0"/>
        </a:spcAft>
        <a:defRPr sz="3200" b="1">
          <a:solidFill>
            <a:schemeClr val="bg1"/>
          </a:solidFill>
          <a:latin typeface="Arial" charset="0"/>
        </a:defRPr>
      </a:lvl4pPr>
      <a:lvl5pPr algn="ctr" rtl="0" eaLnBrk="0" fontAlgn="base" hangingPunct="0">
        <a:spcBef>
          <a:spcPct val="0"/>
        </a:spcBef>
        <a:spcAft>
          <a:spcPct val="0"/>
        </a:spcAft>
        <a:defRPr sz="3200" b="1">
          <a:solidFill>
            <a:schemeClr val="bg1"/>
          </a:solidFill>
          <a:latin typeface="Arial" charset="0"/>
        </a:defRPr>
      </a:lvl5pPr>
      <a:lvl6pPr marL="457200" algn="ctr" rtl="0" fontAlgn="base">
        <a:spcBef>
          <a:spcPct val="0"/>
        </a:spcBef>
        <a:spcAft>
          <a:spcPct val="0"/>
        </a:spcAft>
        <a:defRPr sz="3200" b="1">
          <a:solidFill>
            <a:srgbClr val="0000FF"/>
          </a:solidFill>
          <a:latin typeface="Arial" charset="0"/>
        </a:defRPr>
      </a:lvl6pPr>
      <a:lvl7pPr marL="914400" algn="ctr" rtl="0" fontAlgn="base">
        <a:spcBef>
          <a:spcPct val="0"/>
        </a:spcBef>
        <a:spcAft>
          <a:spcPct val="0"/>
        </a:spcAft>
        <a:defRPr sz="3200" b="1">
          <a:solidFill>
            <a:srgbClr val="0000FF"/>
          </a:solidFill>
          <a:latin typeface="Arial" charset="0"/>
        </a:defRPr>
      </a:lvl7pPr>
      <a:lvl8pPr marL="1371600" algn="ctr" rtl="0" fontAlgn="base">
        <a:spcBef>
          <a:spcPct val="0"/>
        </a:spcBef>
        <a:spcAft>
          <a:spcPct val="0"/>
        </a:spcAft>
        <a:defRPr sz="3200" b="1">
          <a:solidFill>
            <a:srgbClr val="0000FF"/>
          </a:solidFill>
          <a:latin typeface="Arial" charset="0"/>
        </a:defRPr>
      </a:lvl8pPr>
      <a:lvl9pPr marL="1828800" algn="ctr" rtl="0" fontAlgn="base">
        <a:spcBef>
          <a:spcPct val="0"/>
        </a:spcBef>
        <a:spcAft>
          <a:spcPct val="0"/>
        </a:spcAft>
        <a:defRPr sz="3200" b="1">
          <a:solidFill>
            <a:srgbClr val="0000FF"/>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7"/>
          <p:cNvSpPr>
            <a:spLocks noGrp="1" noChangeArrowheads="1"/>
          </p:cNvSpPr>
          <p:nvPr>
            <p:ph type="ctrTitle"/>
          </p:nvPr>
        </p:nvSpPr>
        <p:spPr>
          <a:xfrm>
            <a:off x="381000" y="228600"/>
            <a:ext cx="8534400" cy="6324600"/>
          </a:xfrm>
          <a:noFill/>
          <a:extLst>
            <a:ext uri="{909E8E84-426E-40DD-AFC4-6F175D3DCCD1}">
              <a14:hiddenFill xmlns:a14="http://schemas.microsoft.com/office/drawing/2010/main">
                <a:solidFill>
                  <a:schemeClr val="accent2"/>
                </a:solidFill>
              </a14:hiddenFill>
            </a:ext>
          </a:extLst>
        </p:spPr>
        <p:txBody>
          <a:bodyPr/>
          <a:lstStyle/>
          <a:p>
            <a:pPr eaLnBrk="1" hangingPunct="1"/>
            <a:r>
              <a:rPr lang="en-US" altLang="en-US" dirty="0" smtClean="0">
                <a:solidFill>
                  <a:schemeClr val="accent2"/>
                </a:solidFill>
              </a:rPr>
              <a:t/>
            </a:r>
            <a:br>
              <a:rPr lang="en-US" altLang="en-US" dirty="0" smtClean="0">
                <a:solidFill>
                  <a:schemeClr val="accent2"/>
                </a:solidFill>
              </a:rPr>
            </a:br>
            <a:r>
              <a:rPr lang="en-US" altLang="en-US" dirty="0" smtClean="0">
                <a:solidFill>
                  <a:schemeClr val="accent2"/>
                </a:solidFill>
              </a:rPr>
              <a:t/>
            </a:r>
            <a:br>
              <a:rPr lang="en-US" altLang="en-US" dirty="0" smtClean="0">
                <a:solidFill>
                  <a:schemeClr val="accent2"/>
                </a:solidFill>
              </a:rPr>
            </a:br>
            <a:r>
              <a:rPr lang="en-US" altLang="en-US" dirty="0" smtClean="0">
                <a:solidFill>
                  <a:schemeClr val="accent2"/>
                </a:solidFill>
              </a:rPr>
              <a:t>ECE552: Computer Architecture</a:t>
            </a:r>
            <a:br>
              <a:rPr lang="en-US" altLang="en-US" dirty="0" smtClean="0">
                <a:solidFill>
                  <a:schemeClr val="accent2"/>
                </a:solidFill>
              </a:rPr>
            </a:br>
            <a:r>
              <a:rPr lang="en-US" altLang="en-US" dirty="0" smtClean="0">
                <a:solidFill>
                  <a:schemeClr val="accent2"/>
                </a:solidFill>
              </a:rPr>
              <a:t>Virtual Memory</a:t>
            </a:r>
            <a:r>
              <a:rPr lang="en-US" altLang="en-US" sz="1600" dirty="0" smtClean="0"/>
              <a:t/>
            </a:r>
            <a:br>
              <a:rPr lang="en-US" altLang="en-US" sz="1600" dirty="0" smtClean="0"/>
            </a:br>
            <a:r>
              <a:rPr lang="en-US" altLang="en-US" sz="2000" dirty="0" smtClean="0">
                <a:solidFill>
                  <a:schemeClr val="tx1"/>
                </a:solidFill>
              </a:rPr>
              <a:t>Instructor: Andreas Moshovos</a:t>
            </a:r>
            <a:br>
              <a:rPr lang="en-US" altLang="en-US" sz="2000" dirty="0" smtClean="0">
                <a:solidFill>
                  <a:schemeClr val="tx1"/>
                </a:solidFill>
              </a:rPr>
            </a:br>
            <a:r>
              <a:rPr lang="en-US" altLang="en-US" sz="2000" dirty="0" smtClean="0">
                <a:solidFill>
                  <a:schemeClr val="tx1"/>
                </a:solidFill>
              </a:rPr>
              <a:t>moshovos@eecg.toronto.edu</a:t>
            </a:r>
            <a:br>
              <a:rPr lang="en-US" altLang="en-US" sz="2000" dirty="0" smtClean="0">
                <a:solidFill>
                  <a:schemeClr val="tx1"/>
                </a:solidFill>
              </a:rPr>
            </a:br>
            <a:r>
              <a:rPr lang="en-US" altLang="en-US" sz="2000" dirty="0" smtClean="0">
                <a:solidFill>
                  <a:schemeClr val="tx1"/>
                </a:solidFill>
              </a:rPr>
              <a:t/>
            </a:r>
            <a:br>
              <a:rPr lang="en-US" altLang="en-US" sz="2000" dirty="0" smtClean="0">
                <a:solidFill>
                  <a:schemeClr val="tx1"/>
                </a:solidFill>
              </a:rPr>
            </a:br>
            <a:r>
              <a:rPr lang="en-US" altLang="en-US" sz="2000" b="0" dirty="0" smtClean="0">
                <a:solidFill>
                  <a:schemeClr val="tx1"/>
                </a:solidFill>
              </a:rPr>
              <a:t>Fall 2015</a:t>
            </a:r>
            <a:br>
              <a:rPr lang="en-US" altLang="en-US" sz="2000" b="0" dirty="0" smtClean="0">
                <a:solidFill>
                  <a:schemeClr val="tx1"/>
                </a:solidFill>
              </a:rPr>
            </a:br>
            <a:r>
              <a:rPr lang="en-US" altLang="en-US" sz="2000" b="0" dirty="0" smtClean="0">
                <a:solidFill>
                  <a:schemeClr val="tx1"/>
                </a:solidFill>
              </a:rPr>
              <a:t/>
            </a:r>
            <a:br>
              <a:rPr lang="en-US" altLang="en-US" sz="2000" b="0" dirty="0" smtClean="0">
                <a:solidFill>
                  <a:schemeClr val="tx1"/>
                </a:solidFill>
              </a:rPr>
            </a:br>
            <a:r>
              <a:rPr lang="en-US" altLang="en-US" sz="2000" b="0" dirty="0" smtClean="0">
                <a:solidFill>
                  <a:schemeClr val="tx1"/>
                </a:solidFill>
              </a:rPr>
              <a:t>This is said only on this slide deck but will apply to all others:</a:t>
            </a:r>
            <a:br>
              <a:rPr lang="en-US" altLang="en-US" sz="2000" b="0" dirty="0" smtClean="0">
                <a:solidFill>
                  <a:schemeClr val="tx1"/>
                </a:solidFill>
              </a:rPr>
            </a:br>
            <a:r>
              <a:rPr lang="en-US" altLang="en-US" sz="2000" b="0" dirty="0" smtClean="0">
                <a:solidFill>
                  <a:schemeClr val="tx1"/>
                </a:solidFill>
              </a:rPr>
              <a:t/>
            </a:r>
            <a:br>
              <a:rPr lang="en-US" altLang="en-US" sz="2000" b="0" dirty="0" smtClean="0">
                <a:solidFill>
                  <a:schemeClr val="tx1"/>
                </a:solidFill>
              </a:rPr>
            </a:br>
            <a:r>
              <a:rPr lang="en-US" altLang="en-US" sz="2000" b="0" dirty="0" smtClean="0">
                <a:solidFill>
                  <a:schemeClr val="tx1"/>
                </a:solidFill>
              </a:rPr>
              <a:t>The base slide set was developed by Prof. Tor </a:t>
            </a:r>
            <a:r>
              <a:rPr lang="en-US" altLang="en-US" sz="2000" b="0" dirty="0" err="1" smtClean="0">
                <a:solidFill>
                  <a:schemeClr val="tx1"/>
                </a:solidFill>
              </a:rPr>
              <a:t>Aamodt</a:t>
            </a:r>
            <a:r>
              <a:rPr lang="en-US" altLang="en-US" sz="2000" b="0" dirty="0" smtClean="0">
                <a:solidFill>
                  <a:schemeClr val="tx1"/>
                </a:solidFill>
              </a:rPr>
              <a:t>.</a:t>
            </a:r>
            <a:br>
              <a:rPr lang="en-US" altLang="en-US" sz="2000" b="0" dirty="0" smtClean="0">
                <a:solidFill>
                  <a:schemeClr val="tx1"/>
                </a:solidFill>
              </a:rPr>
            </a:br>
            <a:r>
              <a:rPr lang="en-US" altLang="en-US" sz="2000" b="0" dirty="0" smtClean="0">
                <a:solidFill>
                  <a:schemeClr val="tx1"/>
                </a:solidFill>
              </a:rPr>
              <a:t/>
            </a:r>
            <a:br>
              <a:rPr lang="en-US" altLang="en-US" sz="2000" b="0" dirty="0" smtClean="0">
                <a:solidFill>
                  <a:schemeClr val="tx1"/>
                </a:solidFill>
              </a:rPr>
            </a:br>
            <a:r>
              <a:rPr lang="en-US" altLang="en-US" sz="1100" dirty="0" smtClean="0">
                <a:solidFill>
                  <a:schemeClr val="tx1"/>
                </a:solidFill>
              </a:rPr>
              <a:t>based on material profs. Mark Hill, David </a:t>
            </a:r>
            <a:r>
              <a:rPr lang="en-US" altLang="en-US" sz="1100" dirty="0" err="1" smtClean="0">
                <a:solidFill>
                  <a:schemeClr val="tx1"/>
                </a:solidFill>
              </a:rPr>
              <a:t>Woord</a:t>
            </a:r>
            <a:r>
              <a:rPr lang="en-US" altLang="en-US" sz="1100" dirty="0" smtClean="0">
                <a:solidFill>
                  <a:schemeClr val="tx1"/>
                </a:solidFill>
              </a:rPr>
              <a:t>, </a:t>
            </a:r>
            <a:r>
              <a:rPr lang="en-US" altLang="en-US" sz="1100" dirty="0" err="1" smtClean="0">
                <a:solidFill>
                  <a:schemeClr val="tx1"/>
                </a:solidFill>
              </a:rPr>
              <a:t>Guri</a:t>
            </a:r>
            <a:r>
              <a:rPr lang="en-US" altLang="en-US" sz="1100" dirty="0" smtClean="0">
                <a:solidFill>
                  <a:schemeClr val="tx1"/>
                </a:solidFill>
              </a:rPr>
              <a:t> </a:t>
            </a:r>
            <a:r>
              <a:rPr lang="en-US" altLang="en-US" sz="1100" dirty="0" err="1" smtClean="0">
                <a:solidFill>
                  <a:schemeClr val="tx1"/>
                </a:solidFill>
              </a:rPr>
              <a:t>Sohi</a:t>
            </a:r>
            <a:r>
              <a:rPr lang="en-US" altLang="en-US" sz="1100" dirty="0" smtClean="0">
                <a:solidFill>
                  <a:schemeClr val="tx1"/>
                </a:solidFill>
              </a:rPr>
              <a:t> and Jim Smith at the University of Wisconsin-Madison, and Dave Patterson at the University of California Berkeley. Some slides/material developed by Amir Roth of University of Pennsylvania with sources that included University of Wisconsin slides by Mark Hill, </a:t>
            </a:r>
            <a:r>
              <a:rPr lang="en-US" altLang="en-US" sz="1100" dirty="0" err="1" smtClean="0">
                <a:solidFill>
                  <a:schemeClr val="tx1"/>
                </a:solidFill>
              </a:rPr>
              <a:t>Guri</a:t>
            </a:r>
            <a:r>
              <a:rPr lang="en-US" altLang="en-US" sz="1100" dirty="0" smtClean="0">
                <a:solidFill>
                  <a:schemeClr val="tx1"/>
                </a:solidFill>
              </a:rPr>
              <a:t> </a:t>
            </a:r>
            <a:r>
              <a:rPr lang="en-US" altLang="en-US" sz="1100" dirty="0" err="1" smtClean="0">
                <a:solidFill>
                  <a:schemeClr val="tx1"/>
                </a:solidFill>
              </a:rPr>
              <a:t>Sohi</a:t>
            </a:r>
            <a:r>
              <a:rPr lang="en-US" altLang="en-US" sz="1100" dirty="0" smtClean="0">
                <a:solidFill>
                  <a:schemeClr val="tx1"/>
                </a:solidFill>
              </a:rPr>
              <a:t>, Jim Smith, and David Wood. Some material enhanced by Milo Martin, Mark Hill, and David Wood with sources that included Profs. </a:t>
            </a:r>
            <a:r>
              <a:rPr lang="en-US" altLang="en-US" sz="1100" dirty="0" err="1" smtClean="0">
                <a:solidFill>
                  <a:schemeClr val="tx1"/>
                </a:solidFill>
              </a:rPr>
              <a:t>Aamodt</a:t>
            </a:r>
            <a:r>
              <a:rPr lang="en-US" altLang="en-US" sz="1100" dirty="0" smtClean="0">
                <a:solidFill>
                  <a:schemeClr val="tx1"/>
                </a:solidFill>
              </a:rPr>
              <a:t>, </a:t>
            </a:r>
            <a:r>
              <a:rPr lang="en-US" altLang="en-US" sz="1100" dirty="0" err="1" smtClean="0">
                <a:solidFill>
                  <a:schemeClr val="tx1"/>
                </a:solidFill>
              </a:rPr>
              <a:t>Asanovic</a:t>
            </a:r>
            <a:r>
              <a:rPr lang="en-US" altLang="en-US" sz="1100" dirty="0" smtClean="0">
                <a:solidFill>
                  <a:schemeClr val="tx1"/>
                </a:solidFill>
              </a:rPr>
              <a:t>, </a:t>
            </a:r>
            <a:r>
              <a:rPr lang="en-US" altLang="en-US" sz="1100" dirty="0" err="1" smtClean="0">
                <a:solidFill>
                  <a:schemeClr val="tx1"/>
                </a:solidFill>
              </a:rPr>
              <a:t>Falsafi</a:t>
            </a:r>
            <a:r>
              <a:rPr lang="en-US" altLang="en-US" sz="1100" dirty="0" smtClean="0">
                <a:solidFill>
                  <a:schemeClr val="tx1"/>
                </a:solidFill>
              </a:rPr>
              <a:t>, Hoe, </a:t>
            </a:r>
            <a:r>
              <a:rPr lang="en-US" altLang="en-US" sz="1100" dirty="0" err="1" smtClean="0">
                <a:solidFill>
                  <a:schemeClr val="tx1"/>
                </a:solidFill>
              </a:rPr>
              <a:t>Lipasti</a:t>
            </a:r>
            <a:r>
              <a:rPr lang="en-US" altLang="en-US" sz="1100" dirty="0" smtClean="0">
                <a:solidFill>
                  <a:schemeClr val="tx1"/>
                </a:solidFill>
              </a:rPr>
              <a:t>, Shen, Smith, </a:t>
            </a:r>
            <a:r>
              <a:rPr lang="en-US" altLang="en-US" sz="1100" dirty="0" err="1" smtClean="0">
                <a:solidFill>
                  <a:schemeClr val="tx1"/>
                </a:solidFill>
              </a:rPr>
              <a:t>Sohi</a:t>
            </a:r>
            <a:r>
              <a:rPr lang="en-US" altLang="en-US" sz="1100" dirty="0" smtClean="0">
                <a:solidFill>
                  <a:schemeClr val="tx1"/>
                </a:solidFill>
              </a:rPr>
              <a:t>, </a:t>
            </a:r>
            <a:r>
              <a:rPr lang="en-US" altLang="en-US" sz="1100" dirty="0" err="1" smtClean="0">
                <a:solidFill>
                  <a:schemeClr val="tx1"/>
                </a:solidFill>
              </a:rPr>
              <a:t>Vijaykumar</a:t>
            </a:r>
            <a:r>
              <a:rPr lang="en-US" altLang="en-US" sz="1100" dirty="0" smtClean="0">
                <a:solidFill>
                  <a:schemeClr val="tx1"/>
                </a:solidFill>
              </a:rPr>
              <a:t>, and Wood.</a:t>
            </a:r>
            <a:br>
              <a:rPr lang="en-US" altLang="en-US" sz="1100" dirty="0" smtClean="0">
                <a:solidFill>
                  <a:schemeClr val="tx1"/>
                </a:solidFill>
              </a:rPr>
            </a:br>
            <a:r>
              <a:rPr lang="en-US" altLang="en-US" sz="1100" dirty="0" smtClean="0">
                <a:solidFill>
                  <a:schemeClr val="tx1"/>
                </a:solidFill>
              </a:rPr>
              <a:t/>
            </a:r>
            <a:br>
              <a:rPr lang="en-US" altLang="en-US" sz="1100" dirty="0" smtClean="0">
                <a:solidFill>
                  <a:schemeClr val="tx1"/>
                </a:solidFill>
              </a:rPr>
            </a:br>
            <a:r>
              <a:rPr lang="en-US" altLang="en-US" sz="1100" dirty="0" smtClean="0">
                <a:solidFill>
                  <a:schemeClr val="tx1"/>
                </a:solidFill>
              </a:rPr>
              <a:t/>
            </a:r>
            <a:br>
              <a:rPr lang="en-US" altLang="en-US" sz="1100" dirty="0" smtClean="0">
                <a:solidFill>
                  <a:schemeClr val="tx1"/>
                </a:solidFill>
              </a:rPr>
            </a:br>
            <a:r>
              <a:rPr lang="en-US" altLang="en-US" sz="1100" dirty="0" smtClean="0">
                <a:solidFill>
                  <a:schemeClr val="tx1"/>
                </a:solidFill>
              </a:rPr>
              <a:t/>
            </a:r>
            <a:br>
              <a:rPr lang="en-US" altLang="en-US" sz="1100" dirty="0" smtClean="0">
                <a:solidFill>
                  <a:schemeClr val="tx1"/>
                </a:solidFill>
              </a:rPr>
            </a:br>
            <a:endParaRPr lang="en-US" altLang="en-US" sz="1100"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sz="3600" smtClean="0">
                <a:latin typeface="Arial  " charset="0"/>
              </a:rPr>
              <a:t>Multiple Programs Using Memory</a:t>
            </a:r>
          </a:p>
        </p:txBody>
      </p:sp>
      <p:sp>
        <p:nvSpPr>
          <p:cNvPr id="7171" name="Rectangle 3"/>
          <p:cNvSpPr>
            <a:spLocks noGrp="1" noChangeArrowheads="1"/>
          </p:cNvSpPr>
          <p:nvPr>
            <p:ph type="body" idx="1"/>
          </p:nvPr>
        </p:nvSpPr>
        <p:spPr>
          <a:xfrm>
            <a:off x="685800" y="1371600"/>
            <a:ext cx="6116638" cy="4724400"/>
          </a:xfrm>
        </p:spPr>
        <p:txBody>
          <a:bodyPr/>
          <a:lstStyle/>
          <a:p>
            <a:pPr eaLnBrk="1" hangingPunct="1">
              <a:lnSpc>
                <a:spcPct val="90000"/>
              </a:lnSpc>
            </a:pPr>
            <a:r>
              <a:rPr lang="en-US" altLang="en-US" sz="1800" dirty="0" smtClean="0">
                <a:latin typeface="Arial  " charset="0"/>
              </a:rPr>
              <a:t>It gets even worse</a:t>
            </a:r>
          </a:p>
          <a:p>
            <a:pPr eaLnBrk="1" hangingPunct="1">
              <a:lnSpc>
                <a:spcPct val="90000"/>
              </a:lnSpc>
            </a:pPr>
            <a:endParaRPr lang="en-US" altLang="en-US" sz="1800" dirty="0" smtClean="0">
              <a:latin typeface="Arial  " charset="0"/>
            </a:endParaRPr>
          </a:p>
          <a:p>
            <a:pPr lvl="1" eaLnBrk="1" hangingPunct="1">
              <a:lnSpc>
                <a:spcPct val="90000"/>
              </a:lnSpc>
            </a:pPr>
            <a:r>
              <a:rPr lang="en-US" altLang="en-US" sz="1600" dirty="0" smtClean="0">
                <a:latin typeface="Arial  " charset="0"/>
              </a:rPr>
              <a:t>Win starts using 1280 MB</a:t>
            </a:r>
          </a:p>
          <a:p>
            <a:pPr lvl="1" eaLnBrk="1" hangingPunct="1">
              <a:lnSpc>
                <a:spcPct val="90000"/>
              </a:lnSpc>
            </a:pPr>
            <a:r>
              <a:rPr lang="en-US" altLang="en-US" sz="1600" dirty="0" smtClean="0">
                <a:latin typeface="Arial  " charset="0"/>
              </a:rPr>
              <a:t>IE starts using  30 MB</a:t>
            </a:r>
          </a:p>
          <a:p>
            <a:pPr lvl="1" eaLnBrk="1" hangingPunct="1">
              <a:lnSpc>
                <a:spcPct val="90000"/>
              </a:lnSpc>
            </a:pPr>
            <a:r>
              <a:rPr lang="en-US" altLang="en-US" sz="1600" dirty="0" smtClean="0">
                <a:latin typeface="Arial  " charset="0"/>
              </a:rPr>
              <a:t>Word starts using 20 MB</a:t>
            </a:r>
          </a:p>
          <a:p>
            <a:pPr lvl="1" eaLnBrk="1" hangingPunct="1">
              <a:lnSpc>
                <a:spcPct val="90000"/>
              </a:lnSpc>
            </a:pPr>
            <a:endParaRPr lang="en-US" altLang="en-US" sz="1600" dirty="0" smtClean="0">
              <a:latin typeface="Arial  " charset="0"/>
            </a:endParaRPr>
          </a:p>
          <a:p>
            <a:pPr lvl="1" eaLnBrk="1" hangingPunct="1">
              <a:lnSpc>
                <a:spcPct val="90000"/>
              </a:lnSpc>
            </a:pPr>
            <a:r>
              <a:rPr lang="en-US" altLang="en-US" sz="1600" dirty="0" smtClean="0">
                <a:latin typeface="Arial  " charset="0"/>
              </a:rPr>
              <a:t>User opens web page (cnn.com), IE wants + 72MB</a:t>
            </a:r>
          </a:p>
          <a:p>
            <a:pPr lvl="1" eaLnBrk="1" hangingPunct="1">
              <a:lnSpc>
                <a:spcPct val="90000"/>
              </a:lnSpc>
            </a:pPr>
            <a:r>
              <a:rPr lang="en-US" altLang="en-US" sz="1600" dirty="0" smtClean="0">
                <a:latin typeface="Arial  " charset="0"/>
              </a:rPr>
              <a:t>User opens document (ps3 </a:t>
            </a:r>
            <a:r>
              <a:rPr lang="en-US" altLang="en-US" sz="1600" dirty="0" err="1" smtClean="0">
                <a:latin typeface="Arial  " charset="0"/>
              </a:rPr>
              <a:t>soln</a:t>
            </a:r>
            <a:r>
              <a:rPr lang="en-US" altLang="en-US" sz="1600" dirty="0" smtClean="0">
                <a:latin typeface="Arial  " charset="0"/>
              </a:rPr>
              <a:t>) Word wants +30MB</a:t>
            </a:r>
          </a:p>
          <a:p>
            <a:pPr lvl="1" eaLnBrk="1" hangingPunct="1">
              <a:lnSpc>
                <a:spcPct val="90000"/>
              </a:lnSpc>
            </a:pPr>
            <a:r>
              <a:rPr lang="en-US" altLang="en-US" sz="1600" dirty="0" smtClean="0">
                <a:latin typeface="Arial  " charset="0"/>
              </a:rPr>
              <a:t>User opens 2</a:t>
            </a:r>
            <a:r>
              <a:rPr lang="en-US" altLang="en-US" sz="1600" baseline="30000" dirty="0" smtClean="0">
                <a:latin typeface="Arial  " charset="0"/>
              </a:rPr>
              <a:t>nd</a:t>
            </a:r>
            <a:r>
              <a:rPr lang="en-US" altLang="en-US" sz="1600" dirty="0" smtClean="0">
                <a:latin typeface="Arial  " charset="0"/>
              </a:rPr>
              <a:t> web page(</a:t>
            </a:r>
            <a:r>
              <a:rPr lang="en-US" altLang="en-US" sz="1600" dirty="0" err="1" smtClean="0">
                <a:latin typeface="Arial  " charset="0"/>
              </a:rPr>
              <a:t>youtube</a:t>
            </a:r>
            <a:r>
              <a:rPr lang="en-US" altLang="en-US" sz="1600" dirty="0" smtClean="0">
                <a:latin typeface="Arial  " charset="0"/>
              </a:rPr>
              <a:t>), IE wants +40MB</a:t>
            </a:r>
          </a:p>
          <a:p>
            <a:pPr lvl="1" eaLnBrk="1" hangingPunct="1">
              <a:lnSpc>
                <a:spcPct val="90000"/>
              </a:lnSpc>
            </a:pPr>
            <a:r>
              <a:rPr lang="en-US" altLang="en-US" sz="1600" dirty="0" smtClean="0">
                <a:latin typeface="Arial  " charset="0"/>
              </a:rPr>
              <a:t>User edits document, Word wants +10MB</a:t>
            </a:r>
          </a:p>
          <a:p>
            <a:pPr lvl="1" eaLnBrk="1" hangingPunct="1">
              <a:lnSpc>
                <a:spcPct val="90000"/>
              </a:lnSpc>
            </a:pPr>
            <a:endParaRPr lang="en-US" altLang="en-US" sz="1600" dirty="0" smtClean="0">
              <a:latin typeface="Arial  " charset="0"/>
            </a:endParaRPr>
          </a:p>
          <a:p>
            <a:pPr lvl="1" eaLnBrk="1" hangingPunct="1">
              <a:lnSpc>
                <a:spcPct val="90000"/>
              </a:lnSpc>
            </a:pPr>
            <a:r>
              <a:rPr lang="en-US" altLang="en-US" sz="1600" dirty="0" smtClean="0">
                <a:latin typeface="Arial  " charset="0"/>
              </a:rPr>
              <a:t>TOTAL</a:t>
            </a:r>
          </a:p>
          <a:p>
            <a:pPr lvl="2" eaLnBrk="1" hangingPunct="1">
              <a:lnSpc>
                <a:spcPct val="90000"/>
              </a:lnSpc>
            </a:pPr>
            <a:r>
              <a:rPr lang="en-US" altLang="en-US" sz="1400" dirty="0" smtClean="0">
                <a:latin typeface="Arial  " charset="0"/>
              </a:rPr>
              <a:t>Win 1280MB, IE 142 MB, Word 60 MB</a:t>
            </a:r>
          </a:p>
          <a:p>
            <a:pPr lvl="1" eaLnBrk="1" hangingPunct="1">
              <a:lnSpc>
                <a:spcPct val="90000"/>
              </a:lnSpc>
            </a:pPr>
            <a:endParaRPr lang="en-US" altLang="en-US" sz="1600" dirty="0" smtClean="0">
              <a:latin typeface="Arial  " charset="0"/>
            </a:endParaRPr>
          </a:p>
        </p:txBody>
      </p:sp>
      <p:sp>
        <p:nvSpPr>
          <p:cNvPr id="20484" name="Rectangle 4"/>
          <p:cNvSpPr>
            <a:spLocks noChangeArrowheads="1"/>
          </p:cNvSpPr>
          <p:nvPr/>
        </p:nvSpPr>
        <p:spPr bwMode="auto">
          <a:xfrm>
            <a:off x="8051800" y="1687513"/>
            <a:ext cx="838200" cy="4344987"/>
          </a:xfrm>
          <a:prstGeom prst="rect">
            <a:avLst/>
          </a:prstGeom>
          <a:solidFill>
            <a:schemeClr val="bg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Main</a:t>
            </a:r>
          </a:p>
          <a:p>
            <a:pPr algn="ctr" eaLnBrk="1" hangingPunct="1"/>
            <a:r>
              <a:rPr lang="en-US" altLang="en-US" b="1"/>
              <a:t>Mem</a:t>
            </a:r>
          </a:p>
        </p:txBody>
      </p:sp>
      <p:sp>
        <p:nvSpPr>
          <p:cNvPr id="761861" name="Rectangle 5"/>
          <p:cNvSpPr>
            <a:spLocks noChangeArrowheads="1"/>
          </p:cNvSpPr>
          <p:nvPr/>
        </p:nvSpPr>
        <p:spPr bwMode="auto">
          <a:xfrm>
            <a:off x="7010400" y="4660900"/>
            <a:ext cx="1041400" cy="13716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dirty="0" smtClean="0"/>
              <a:t>OS</a:t>
            </a:r>
            <a:endParaRPr lang="en-US" altLang="en-US" b="1" dirty="0"/>
          </a:p>
        </p:txBody>
      </p:sp>
      <p:sp>
        <p:nvSpPr>
          <p:cNvPr id="761862" name="Rectangle 6"/>
          <p:cNvSpPr>
            <a:spLocks noChangeArrowheads="1"/>
          </p:cNvSpPr>
          <p:nvPr/>
        </p:nvSpPr>
        <p:spPr bwMode="auto">
          <a:xfrm>
            <a:off x="7010400" y="4127500"/>
            <a:ext cx="1041400" cy="533400"/>
          </a:xfrm>
          <a:prstGeom prst="rect">
            <a:avLst/>
          </a:prstGeom>
          <a:solidFill>
            <a:srgbClr val="FFFFCC"/>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1863" name="Rectangle 7"/>
          <p:cNvSpPr>
            <a:spLocks noChangeArrowheads="1"/>
          </p:cNvSpPr>
          <p:nvPr/>
        </p:nvSpPr>
        <p:spPr bwMode="auto">
          <a:xfrm>
            <a:off x="7023100" y="3441700"/>
            <a:ext cx="1028700" cy="698500"/>
          </a:xfrm>
          <a:prstGeom prst="rect">
            <a:avLst/>
          </a:prstGeom>
          <a:solidFill>
            <a:schemeClr val="accent2">
              <a:lumMod val="40000"/>
              <a:lumOff val="60000"/>
            </a:schemeClr>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Word</a:t>
            </a:r>
          </a:p>
        </p:txBody>
      </p:sp>
      <p:sp>
        <p:nvSpPr>
          <p:cNvPr id="761864" name="Rectangle 8"/>
          <p:cNvSpPr>
            <a:spLocks noChangeArrowheads="1"/>
          </p:cNvSpPr>
          <p:nvPr/>
        </p:nvSpPr>
        <p:spPr bwMode="auto">
          <a:xfrm>
            <a:off x="7023100" y="2374900"/>
            <a:ext cx="1028700" cy="1066800"/>
          </a:xfrm>
          <a:prstGeom prst="rect">
            <a:avLst/>
          </a:prstGeom>
          <a:solidFill>
            <a:srgbClr val="FFFFCC"/>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1865" name="Rectangle 9"/>
          <p:cNvSpPr>
            <a:spLocks noChangeArrowheads="1"/>
          </p:cNvSpPr>
          <p:nvPr/>
        </p:nvSpPr>
        <p:spPr bwMode="auto">
          <a:xfrm>
            <a:off x="7010400" y="1460500"/>
            <a:ext cx="1041400" cy="533400"/>
          </a:xfrm>
          <a:prstGeom prst="rect">
            <a:avLst/>
          </a:prstGeom>
          <a:solidFill>
            <a:srgbClr val="FFFFCC"/>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1866" name="Rectangle 10"/>
          <p:cNvSpPr>
            <a:spLocks noChangeArrowheads="1"/>
          </p:cNvSpPr>
          <p:nvPr/>
        </p:nvSpPr>
        <p:spPr bwMode="auto">
          <a:xfrm>
            <a:off x="6997700" y="1130300"/>
            <a:ext cx="1054100" cy="317500"/>
          </a:xfrm>
          <a:prstGeom prst="rect">
            <a:avLst/>
          </a:prstGeom>
          <a:solidFill>
            <a:schemeClr val="accent2">
              <a:lumMod val="40000"/>
              <a:lumOff val="60000"/>
            </a:schemeClr>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dirty="0"/>
              <a:t>Word</a:t>
            </a:r>
          </a:p>
        </p:txBody>
      </p:sp>
      <p:sp>
        <p:nvSpPr>
          <p:cNvPr id="761867" name="Rectangle 11"/>
          <p:cNvSpPr>
            <a:spLocks noChangeArrowheads="1"/>
          </p:cNvSpPr>
          <p:nvPr/>
        </p:nvSpPr>
        <p:spPr bwMode="auto">
          <a:xfrm>
            <a:off x="7010400" y="1993900"/>
            <a:ext cx="1041400" cy="368300"/>
          </a:xfrm>
          <a:prstGeom prst="rect">
            <a:avLst/>
          </a:prstGeom>
          <a:solidFill>
            <a:schemeClr val="accent2">
              <a:lumMod val="40000"/>
              <a:lumOff val="60000"/>
            </a:schemeClr>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dirty="0"/>
              <a:t>Word</a:t>
            </a:r>
          </a:p>
        </p:txBody>
      </p:sp>
      <p:sp>
        <p:nvSpPr>
          <p:cNvPr id="20492" name="Slide Number Placeholder 1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DB91FD9B-930D-4F12-99D0-52655399A33B}" type="slidenum">
              <a:rPr lang="en-US" altLang="en-US" sz="1400">
                <a:latin typeface="Arial  " charset="0"/>
              </a:rPr>
              <a:pPr/>
              <a:t>10</a:t>
            </a:fld>
            <a:endParaRPr lang="en-US" altLang="en-US" sz="1400">
              <a:latin typeface="Arial  " charset="0"/>
            </a:endParaRPr>
          </a:p>
        </p:txBody>
      </p:sp>
    </p:spTree>
    <p:extLst>
      <p:ext uri="{BB962C8B-B14F-4D97-AF65-F5344CB8AC3E}">
        <p14:creationId xmlns:p14="http://schemas.microsoft.com/office/powerpoint/2010/main" val="22678652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2" fill="hold" grpId="0" nodeType="clickEffect">
                                  <p:stCondLst>
                                    <p:cond delay="0"/>
                                  </p:stCondLst>
                                  <p:childTnLst>
                                    <p:set>
                                      <p:cBhvr>
                                        <p:cTn id="10" dur="1" fill="hold">
                                          <p:stCondLst>
                                            <p:cond delay="0"/>
                                          </p:stCondLst>
                                        </p:cTn>
                                        <p:tgtEl>
                                          <p:spTgt spid="761861"/>
                                        </p:tgtEl>
                                        <p:attrNameLst>
                                          <p:attrName>style.visibility</p:attrName>
                                        </p:attrNameLst>
                                      </p:cBhvr>
                                      <p:to>
                                        <p:strVal val="visible"/>
                                      </p:to>
                                    </p:set>
                                    <p:anim calcmode="lin" valueType="num">
                                      <p:cBhvr additive="base">
                                        <p:cTn id="11" dur="500" fill="hold"/>
                                        <p:tgtEl>
                                          <p:spTgt spid="761861"/>
                                        </p:tgtEl>
                                        <p:attrNameLst>
                                          <p:attrName>ppt_x</p:attrName>
                                        </p:attrNameLst>
                                      </p:cBhvr>
                                      <p:tavLst>
                                        <p:tav tm="0">
                                          <p:val>
                                            <p:strVal val="1+#ppt_w/2"/>
                                          </p:val>
                                        </p:tav>
                                        <p:tav tm="100000">
                                          <p:val>
                                            <p:strVal val="#ppt_x"/>
                                          </p:val>
                                        </p:tav>
                                      </p:tavLst>
                                    </p:anim>
                                    <p:anim calcmode="lin" valueType="num">
                                      <p:cBhvr additive="base">
                                        <p:cTn id="12" dur="500" fill="hold"/>
                                        <p:tgtEl>
                                          <p:spTgt spid="761861"/>
                                        </p:tgtEl>
                                        <p:attrNameLst>
                                          <p:attrName>ppt_y</p:attrName>
                                        </p:attrNameLst>
                                      </p:cBhvr>
                                      <p:tavLst>
                                        <p:tav tm="0">
                                          <p:val>
                                            <p:strVal val="#ppt_y"/>
                                          </p:val>
                                        </p:tav>
                                        <p:tav tm="100000">
                                          <p:val>
                                            <p:strVal val="#ppt_y"/>
                                          </p:val>
                                        </p:tav>
                                      </p:tavLst>
                                    </p:anim>
                                  </p:childTnLst>
                                </p:cTn>
                              </p:par>
                              <p:par>
                                <p:cTn id="13" presetID="1" presetClass="entr" presetSubtype="0" fill="hold" grpId="0" nodeType="with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61862"/>
                                        </p:tgtEl>
                                        <p:attrNameLst>
                                          <p:attrName>style.visibility</p:attrName>
                                        </p:attrNameLst>
                                      </p:cBhvr>
                                      <p:to>
                                        <p:strVal val="visible"/>
                                      </p:to>
                                    </p:set>
                                    <p:anim calcmode="lin" valueType="num">
                                      <p:cBhvr additive="base">
                                        <p:cTn id="19" dur="500" fill="hold"/>
                                        <p:tgtEl>
                                          <p:spTgt spid="761862"/>
                                        </p:tgtEl>
                                        <p:attrNameLst>
                                          <p:attrName>ppt_x</p:attrName>
                                        </p:attrNameLst>
                                      </p:cBhvr>
                                      <p:tavLst>
                                        <p:tav tm="0">
                                          <p:val>
                                            <p:strVal val="1+#ppt_w/2"/>
                                          </p:val>
                                        </p:tav>
                                        <p:tav tm="100000">
                                          <p:val>
                                            <p:strVal val="#ppt_x"/>
                                          </p:val>
                                        </p:tav>
                                      </p:tavLst>
                                    </p:anim>
                                    <p:anim calcmode="lin" valueType="num">
                                      <p:cBhvr additive="base">
                                        <p:cTn id="20" dur="500" fill="hold"/>
                                        <p:tgtEl>
                                          <p:spTgt spid="761862"/>
                                        </p:tgtEl>
                                        <p:attrNameLst>
                                          <p:attrName>ppt_y</p:attrName>
                                        </p:attrNameLst>
                                      </p:cBhvr>
                                      <p:tavLst>
                                        <p:tav tm="0">
                                          <p:val>
                                            <p:strVal val="#ppt_y"/>
                                          </p:val>
                                        </p:tav>
                                        <p:tav tm="100000">
                                          <p:val>
                                            <p:strVal val="#ppt_y"/>
                                          </p:val>
                                        </p:tav>
                                      </p:tavLst>
                                    </p:anim>
                                  </p:childTnLst>
                                </p:cTn>
                              </p:par>
                              <p:par>
                                <p:cTn id="21" presetID="1" presetClass="entr" presetSubtype="0" fill="hold" grpId="0" nodeType="withEffect">
                                  <p:stCondLst>
                                    <p:cond delay="0"/>
                                  </p:stCondLst>
                                  <p:childTnLst>
                                    <p:set>
                                      <p:cBhvr>
                                        <p:cTn id="22"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761863"/>
                                        </p:tgtEl>
                                        <p:attrNameLst>
                                          <p:attrName>style.visibility</p:attrName>
                                        </p:attrNameLst>
                                      </p:cBhvr>
                                      <p:to>
                                        <p:strVal val="visible"/>
                                      </p:to>
                                    </p:set>
                                    <p:anim calcmode="lin" valueType="num">
                                      <p:cBhvr additive="base">
                                        <p:cTn id="27" dur="500" fill="hold"/>
                                        <p:tgtEl>
                                          <p:spTgt spid="761863"/>
                                        </p:tgtEl>
                                        <p:attrNameLst>
                                          <p:attrName>ppt_x</p:attrName>
                                        </p:attrNameLst>
                                      </p:cBhvr>
                                      <p:tavLst>
                                        <p:tav tm="0">
                                          <p:val>
                                            <p:strVal val="1+#ppt_w/2"/>
                                          </p:val>
                                        </p:tav>
                                        <p:tav tm="100000">
                                          <p:val>
                                            <p:strVal val="#ppt_x"/>
                                          </p:val>
                                        </p:tav>
                                      </p:tavLst>
                                    </p:anim>
                                    <p:anim calcmode="lin" valueType="num">
                                      <p:cBhvr additive="base">
                                        <p:cTn id="28" dur="500" fill="hold"/>
                                        <p:tgtEl>
                                          <p:spTgt spid="761863"/>
                                        </p:tgtEl>
                                        <p:attrNameLst>
                                          <p:attrName>ppt_y</p:attrName>
                                        </p:attrNameLst>
                                      </p:cBhvr>
                                      <p:tavLst>
                                        <p:tav tm="0">
                                          <p:val>
                                            <p:strVal val="#ppt_y"/>
                                          </p:val>
                                        </p:tav>
                                        <p:tav tm="100000">
                                          <p:val>
                                            <p:strVal val="#ppt_y"/>
                                          </p:val>
                                        </p:tav>
                                      </p:tavLst>
                                    </p:anim>
                                  </p:childTnLst>
                                </p:cTn>
                              </p:par>
                              <p:par>
                                <p:cTn id="29" presetID="1" presetClass="entr" presetSubtype="0" fill="hold" grpId="0" nodeType="withEffect">
                                  <p:stCondLst>
                                    <p:cond delay="0"/>
                                  </p:stCondLst>
                                  <p:childTnLst>
                                    <p:set>
                                      <p:cBhvr>
                                        <p:cTn id="30"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761864"/>
                                        </p:tgtEl>
                                        <p:attrNameLst>
                                          <p:attrName>style.visibility</p:attrName>
                                        </p:attrNameLst>
                                      </p:cBhvr>
                                      <p:to>
                                        <p:strVal val="visible"/>
                                      </p:to>
                                    </p:set>
                                    <p:anim calcmode="lin" valueType="num">
                                      <p:cBhvr additive="base">
                                        <p:cTn id="35" dur="500" fill="hold"/>
                                        <p:tgtEl>
                                          <p:spTgt spid="761864"/>
                                        </p:tgtEl>
                                        <p:attrNameLst>
                                          <p:attrName>ppt_x</p:attrName>
                                        </p:attrNameLst>
                                      </p:cBhvr>
                                      <p:tavLst>
                                        <p:tav tm="0">
                                          <p:val>
                                            <p:strVal val="1+#ppt_w/2"/>
                                          </p:val>
                                        </p:tav>
                                        <p:tav tm="100000">
                                          <p:val>
                                            <p:strVal val="#ppt_x"/>
                                          </p:val>
                                        </p:tav>
                                      </p:tavLst>
                                    </p:anim>
                                    <p:anim calcmode="lin" valueType="num">
                                      <p:cBhvr additive="base">
                                        <p:cTn id="36" dur="500" fill="hold"/>
                                        <p:tgtEl>
                                          <p:spTgt spid="761864"/>
                                        </p:tgtEl>
                                        <p:attrNameLst>
                                          <p:attrName>ppt_y</p:attrName>
                                        </p:attrNameLst>
                                      </p:cBhvr>
                                      <p:tavLst>
                                        <p:tav tm="0">
                                          <p:val>
                                            <p:strVal val="#ppt_y"/>
                                          </p:val>
                                        </p:tav>
                                        <p:tav tm="100000">
                                          <p:val>
                                            <p:strVal val="#ppt_y"/>
                                          </p:val>
                                        </p:tav>
                                      </p:tavLst>
                                    </p:anim>
                                  </p:childTnLst>
                                </p:cTn>
                              </p:par>
                              <p:par>
                                <p:cTn id="37" presetID="1" presetClass="entr" presetSubtype="0" fill="hold" grpId="0" nodeType="withEffect">
                                  <p:stCondLst>
                                    <p:cond delay="0"/>
                                  </p:stCondLst>
                                  <p:childTnLst>
                                    <p:set>
                                      <p:cBhvr>
                                        <p:cTn id="38"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761867"/>
                                        </p:tgtEl>
                                        <p:attrNameLst>
                                          <p:attrName>style.visibility</p:attrName>
                                        </p:attrNameLst>
                                      </p:cBhvr>
                                      <p:to>
                                        <p:strVal val="visible"/>
                                      </p:to>
                                    </p:set>
                                    <p:anim calcmode="lin" valueType="num">
                                      <p:cBhvr additive="base">
                                        <p:cTn id="43" dur="500" fill="hold"/>
                                        <p:tgtEl>
                                          <p:spTgt spid="761867"/>
                                        </p:tgtEl>
                                        <p:attrNameLst>
                                          <p:attrName>ppt_x</p:attrName>
                                        </p:attrNameLst>
                                      </p:cBhvr>
                                      <p:tavLst>
                                        <p:tav tm="0">
                                          <p:val>
                                            <p:strVal val="1+#ppt_w/2"/>
                                          </p:val>
                                        </p:tav>
                                        <p:tav tm="100000">
                                          <p:val>
                                            <p:strVal val="#ppt_x"/>
                                          </p:val>
                                        </p:tav>
                                      </p:tavLst>
                                    </p:anim>
                                    <p:anim calcmode="lin" valueType="num">
                                      <p:cBhvr additive="base">
                                        <p:cTn id="44" dur="500" fill="hold"/>
                                        <p:tgtEl>
                                          <p:spTgt spid="761867"/>
                                        </p:tgtEl>
                                        <p:attrNameLst>
                                          <p:attrName>ppt_y</p:attrName>
                                        </p:attrNameLst>
                                      </p:cBhvr>
                                      <p:tavLst>
                                        <p:tav tm="0">
                                          <p:val>
                                            <p:strVal val="#ppt_y"/>
                                          </p:val>
                                        </p:tav>
                                        <p:tav tm="100000">
                                          <p:val>
                                            <p:strVal val="#ppt_y"/>
                                          </p:val>
                                        </p:tav>
                                      </p:tavLst>
                                    </p:anim>
                                  </p:childTnLst>
                                </p:cTn>
                              </p:par>
                              <p:par>
                                <p:cTn id="45" presetID="1" presetClass="entr" presetSubtype="0" fill="hold" grpId="0" nodeType="withEffect">
                                  <p:stCondLst>
                                    <p:cond delay="0"/>
                                  </p:stCondLst>
                                  <p:childTnLst>
                                    <p:set>
                                      <p:cBhvr>
                                        <p:cTn id="46"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2" fill="hold" grpId="0" nodeType="clickEffect">
                                  <p:stCondLst>
                                    <p:cond delay="0"/>
                                  </p:stCondLst>
                                  <p:childTnLst>
                                    <p:set>
                                      <p:cBhvr>
                                        <p:cTn id="50" dur="1" fill="hold">
                                          <p:stCondLst>
                                            <p:cond delay="0"/>
                                          </p:stCondLst>
                                        </p:cTn>
                                        <p:tgtEl>
                                          <p:spTgt spid="761865"/>
                                        </p:tgtEl>
                                        <p:attrNameLst>
                                          <p:attrName>style.visibility</p:attrName>
                                        </p:attrNameLst>
                                      </p:cBhvr>
                                      <p:to>
                                        <p:strVal val="visible"/>
                                      </p:to>
                                    </p:set>
                                    <p:anim calcmode="lin" valueType="num">
                                      <p:cBhvr additive="base">
                                        <p:cTn id="51" dur="500" fill="hold"/>
                                        <p:tgtEl>
                                          <p:spTgt spid="761865"/>
                                        </p:tgtEl>
                                        <p:attrNameLst>
                                          <p:attrName>ppt_x</p:attrName>
                                        </p:attrNameLst>
                                      </p:cBhvr>
                                      <p:tavLst>
                                        <p:tav tm="0">
                                          <p:val>
                                            <p:strVal val="1+#ppt_w/2"/>
                                          </p:val>
                                        </p:tav>
                                        <p:tav tm="100000">
                                          <p:val>
                                            <p:strVal val="#ppt_x"/>
                                          </p:val>
                                        </p:tav>
                                      </p:tavLst>
                                    </p:anim>
                                    <p:anim calcmode="lin" valueType="num">
                                      <p:cBhvr additive="base">
                                        <p:cTn id="52" dur="500" fill="hold"/>
                                        <p:tgtEl>
                                          <p:spTgt spid="761865"/>
                                        </p:tgtEl>
                                        <p:attrNameLst>
                                          <p:attrName>ppt_y</p:attrName>
                                        </p:attrNameLst>
                                      </p:cBhvr>
                                      <p:tavLst>
                                        <p:tav tm="0">
                                          <p:val>
                                            <p:strVal val="#ppt_y"/>
                                          </p:val>
                                        </p:tav>
                                        <p:tav tm="100000">
                                          <p:val>
                                            <p:strVal val="#ppt_y"/>
                                          </p:val>
                                        </p:tav>
                                      </p:tavLst>
                                    </p:anim>
                                  </p:childTnLst>
                                </p:cTn>
                              </p:par>
                              <p:par>
                                <p:cTn id="53" presetID="1" presetClass="entr" presetSubtype="0" fill="hold" grpId="0" nodeType="withEffect">
                                  <p:stCondLst>
                                    <p:cond delay="0"/>
                                  </p:stCondLst>
                                  <p:childTnLst>
                                    <p:set>
                                      <p:cBhvr>
                                        <p:cTn id="54" dur="1" fill="hold">
                                          <p:stCondLst>
                                            <p:cond delay="0"/>
                                          </p:stCondLst>
                                        </p:cTn>
                                        <p:tgtEl>
                                          <p:spTgt spid="7171">
                                            <p:txEl>
                                              <p:pRg st="8" end="8"/>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2" fill="hold" grpId="0" nodeType="clickEffect">
                                  <p:stCondLst>
                                    <p:cond delay="0"/>
                                  </p:stCondLst>
                                  <p:childTnLst>
                                    <p:set>
                                      <p:cBhvr>
                                        <p:cTn id="58" dur="1" fill="hold">
                                          <p:stCondLst>
                                            <p:cond delay="0"/>
                                          </p:stCondLst>
                                        </p:cTn>
                                        <p:tgtEl>
                                          <p:spTgt spid="761866"/>
                                        </p:tgtEl>
                                        <p:attrNameLst>
                                          <p:attrName>style.visibility</p:attrName>
                                        </p:attrNameLst>
                                      </p:cBhvr>
                                      <p:to>
                                        <p:strVal val="visible"/>
                                      </p:to>
                                    </p:set>
                                    <p:anim calcmode="lin" valueType="num">
                                      <p:cBhvr additive="base">
                                        <p:cTn id="59" dur="500" fill="hold"/>
                                        <p:tgtEl>
                                          <p:spTgt spid="761866"/>
                                        </p:tgtEl>
                                        <p:attrNameLst>
                                          <p:attrName>ppt_x</p:attrName>
                                        </p:attrNameLst>
                                      </p:cBhvr>
                                      <p:tavLst>
                                        <p:tav tm="0">
                                          <p:val>
                                            <p:strVal val="1+#ppt_w/2"/>
                                          </p:val>
                                        </p:tav>
                                        <p:tav tm="100000">
                                          <p:val>
                                            <p:strVal val="#ppt_x"/>
                                          </p:val>
                                        </p:tav>
                                      </p:tavLst>
                                    </p:anim>
                                    <p:anim calcmode="lin" valueType="num">
                                      <p:cBhvr additive="base">
                                        <p:cTn id="60" dur="500" fill="hold"/>
                                        <p:tgtEl>
                                          <p:spTgt spid="761866"/>
                                        </p:tgtEl>
                                        <p:attrNameLst>
                                          <p:attrName>ppt_y</p:attrName>
                                        </p:attrNameLst>
                                      </p:cBhvr>
                                      <p:tavLst>
                                        <p:tav tm="0">
                                          <p:val>
                                            <p:strVal val="#ppt_y"/>
                                          </p:val>
                                        </p:tav>
                                        <p:tav tm="100000">
                                          <p:val>
                                            <p:strVal val="#ppt_y"/>
                                          </p:val>
                                        </p:tav>
                                      </p:tavLst>
                                    </p:anim>
                                  </p:childTnLst>
                                </p:cTn>
                              </p:par>
                              <p:par>
                                <p:cTn id="61" presetID="1" presetClass="entr" presetSubtype="0" fill="hold" grpId="0" nodeType="withEffect">
                                  <p:stCondLst>
                                    <p:cond delay="0"/>
                                  </p:stCondLst>
                                  <p:childTnLst>
                                    <p:set>
                                      <p:cBhvr>
                                        <p:cTn id="62" dur="1" fill="hold">
                                          <p:stCondLst>
                                            <p:cond delay="0"/>
                                          </p:stCondLst>
                                        </p:cTn>
                                        <p:tgtEl>
                                          <p:spTgt spid="7171">
                                            <p:txEl>
                                              <p:pRg st="9" end="9"/>
                                            </p:txEl>
                                          </p:spTgt>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171">
                                            <p:txEl>
                                              <p:pRg st="11" end="11"/>
                                            </p:txEl>
                                          </p:spTgt>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717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P spid="761861" grpId="0" animBg="1" autoUpdateAnimBg="0"/>
      <p:bldP spid="761862" grpId="0" animBg="1" autoUpdateAnimBg="0"/>
      <p:bldP spid="761863" grpId="0" animBg="1" autoUpdateAnimBg="0"/>
      <p:bldP spid="761864" grpId="0" animBg="1" autoUpdateAnimBg="0"/>
      <p:bldP spid="761865" grpId="0" animBg="1" autoUpdateAnimBg="0"/>
      <p:bldP spid="761866" grpId="0" animBg="1" autoUpdateAnimBg="0"/>
      <p:bldP spid="761867"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7463" y="-1"/>
            <a:ext cx="9161463" cy="847725"/>
          </a:xfrm>
        </p:spPr>
        <p:txBody>
          <a:bodyPr/>
          <a:lstStyle/>
          <a:p>
            <a:pPr eaLnBrk="1" hangingPunct="1">
              <a:lnSpc>
                <a:spcPct val="70000"/>
              </a:lnSpc>
            </a:pPr>
            <a:r>
              <a:rPr lang="en-US" altLang="en-US" dirty="0" smtClean="0">
                <a:latin typeface="Arial  " charset="0"/>
              </a:rPr>
              <a:t>How can we divide up memory between programs?</a:t>
            </a:r>
          </a:p>
        </p:txBody>
      </p:sp>
      <p:sp>
        <p:nvSpPr>
          <p:cNvPr id="21507" name="Rectangle 3"/>
          <p:cNvSpPr>
            <a:spLocks noGrp="1" noChangeArrowheads="1"/>
          </p:cNvSpPr>
          <p:nvPr>
            <p:ph type="body" idx="1"/>
          </p:nvPr>
        </p:nvSpPr>
        <p:spPr>
          <a:xfrm>
            <a:off x="660400" y="1371600"/>
            <a:ext cx="7772400" cy="4724400"/>
          </a:xfrm>
        </p:spPr>
        <p:txBody>
          <a:bodyPr/>
          <a:lstStyle/>
          <a:p>
            <a:pPr eaLnBrk="1" hangingPunct="1">
              <a:lnSpc>
                <a:spcPct val="80000"/>
              </a:lnSpc>
            </a:pPr>
            <a:r>
              <a:rPr lang="en-US" altLang="en-US" sz="2000" smtClean="0">
                <a:latin typeface="Arial  " charset="0"/>
              </a:rPr>
              <a:t>It gets even worse</a:t>
            </a:r>
          </a:p>
          <a:p>
            <a:pPr lvl="1" eaLnBrk="1" hangingPunct="1">
              <a:lnSpc>
                <a:spcPct val="80000"/>
              </a:lnSpc>
            </a:pPr>
            <a:r>
              <a:rPr lang="en-US" altLang="en-US" sz="1800" smtClean="0">
                <a:latin typeface="Arial  " charset="0"/>
              </a:rPr>
              <a:t>Exit Word</a:t>
            </a:r>
          </a:p>
          <a:p>
            <a:pPr lvl="1" eaLnBrk="1" hangingPunct="1">
              <a:lnSpc>
                <a:spcPct val="80000"/>
              </a:lnSpc>
            </a:pPr>
            <a:r>
              <a:rPr lang="en-US" altLang="en-US" sz="1800" smtClean="0">
                <a:latin typeface="Arial  " charset="0"/>
              </a:rPr>
              <a:t>Start engineering program</a:t>
            </a:r>
          </a:p>
          <a:p>
            <a:pPr lvl="2" eaLnBrk="1" hangingPunct="1">
              <a:lnSpc>
                <a:spcPct val="80000"/>
              </a:lnSpc>
            </a:pPr>
            <a:r>
              <a:rPr lang="en-US" altLang="en-US" sz="1600" smtClean="0">
                <a:latin typeface="Arial  " charset="0"/>
              </a:rPr>
              <a:t>Wants 300MB for a matrix</a:t>
            </a:r>
          </a:p>
          <a:p>
            <a:pPr lvl="2" eaLnBrk="1" hangingPunct="1">
              <a:lnSpc>
                <a:spcPct val="80000"/>
              </a:lnSpc>
            </a:pPr>
            <a:r>
              <a:rPr lang="en-US" altLang="en-US" sz="1600" smtClean="0">
                <a:latin typeface="Arial  " charset="0"/>
              </a:rPr>
              <a:t>Must be contiguous!</a:t>
            </a:r>
          </a:p>
          <a:p>
            <a:pPr lvl="2" eaLnBrk="1" hangingPunct="1">
              <a:lnSpc>
                <a:spcPct val="80000"/>
              </a:lnSpc>
            </a:pPr>
            <a:endParaRPr lang="en-US" altLang="en-US" sz="1600" smtClean="0">
              <a:latin typeface="Arial  " charset="0"/>
            </a:endParaRPr>
          </a:p>
          <a:p>
            <a:pPr lvl="2" eaLnBrk="1" hangingPunct="1">
              <a:lnSpc>
                <a:spcPct val="80000"/>
              </a:lnSpc>
            </a:pPr>
            <a:r>
              <a:rPr lang="en-US" altLang="en-US" sz="1600" smtClean="0">
                <a:latin typeface="Arial  " charset="0"/>
              </a:rPr>
              <a:t>How?</a:t>
            </a:r>
          </a:p>
          <a:p>
            <a:pPr lvl="2" eaLnBrk="1" hangingPunct="1">
              <a:lnSpc>
                <a:spcPct val="80000"/>
              </a:lnSpc>
            </a:pPr>
            <a:r>
              <a:rPr lang="en-US" altLang="en-US" sz="1600" smtClean="0">
                <a:latin typeface="Arial  " charset="0"/>
              </a:rPr>
              <a:t>Move IE?  Not realistic</a:t>
            </a:r>
          </a:p>
          <a:p>
            <a:pPr lvl="2" eaLnBrk="1" hangingPunct="1">
              <a:lnSpc>
                <a:spcPct val="80000"/>
              </a:lnSpc>
            </a:pPr>
            <a:endParaRPr lang="en-US" altLang="en-US" sz="1600" smtClean="0">
              <a:latin typeface="Arial  " charset="0"/>
            </a:endParaRPr>
          </a:p>
          <a:p>
            <a:pPr eaLnBrk="1" hangingPunct="1">
              <a:lnSpc>
                <a:spcPct val="80000"/>
              </a:lnSpc>
            </a:pPr>
            <a:r>
              <a:rPr lang="en-US" altLang="en-US" sz="2000" smtClean="0">
                <a:latin typeface="Arial  " charset="0"/>
              </a:rPr>
              <a:t>Solution?</a:t>
            </a:r>
          </a:p>
          <a:p>
            <a:pPr lvl="1" eaLnBrk="1" hangingPunct="1">
              <a:lnSpc>
                <a:spcPct val="80000"/>
              </a:lnSpc>
            </a:pPr>
            <a:r>
              <a:rPr lang="en-US" altLang="en-US" sz="1800" smtClean="0">
                <a:latin typeface="Arial  " charset="0"/>
              </a:rPr>
              <a:t>Divide Main Memory into </a:t>
            </a:r>
            <a:r>
              <a:rPr lang="en-US" altLang="en-US" sz="1800" b="1" u="sng" smtClean="0">
                <a:solidFill>
                  <a:srgbClr val="FF0000"/>
                </a:solidFill>
                <a:latin typeface="Arial  " charset="0"/>
              </a:rPr>
              <a:t>pages</a:t>
            </a:r>
            <a:r>
              <a:rPr lang="en-US" altLang="en-US" sz="1800" smtClean="0">
                <a:latin typeface="Arial  " charset="0"/>
              </a:rPr>
              <a:t>,</a:t>
            </a:r>
            <a:br>
              <a:rPr lang="en-US" altLang="en-US" sz="1800" smtClean="0">
                <a:latin typeface="Arial  " charset="0"/>
              </a:rPr>
            </a:br>
            <a:r>
              <a:rPr lang="en-US" altLang="en-US" sz="1800" smtClean="0">
                <a:latin typeface="Arial  " charset="0"/>
              </a:rPr>
              <a:t>say 4KB each</a:t>
            </a:r>
          </a:p>
          <a:p>
            <a:pPr lvl="1" eaLnBrk="1" hangingPunct="1">
              <a:lnSpc>
                <a:spcPct val="80000"/>
              </a:lnSpc>
            </a:pPr>
            <a:r>
              <a:rPr lang="en-US" altLang="en-US" sz="1800" smtClean="0">
                <a:latin typeface="Arial  " charset="0"/>
              </a:rPr>
              <a:t>Divide Programs into pages (same size)</a:t>
            </a:r>
          </a:p>
          <a:p>
            <a:pPr lvl="1" eaLnBrk="1" hangingPunct="1">
              <a:lnSpc>
                <a:spcPct val="80000"/>
              </a:lnSpc>
            </a:pPr>
            <a:r>
              <a:rPr lang="en-US" altLang="en-US" sz="1800" smtClean="0">
                <a:latin typeface="Arial  " charset="0"/>
              </a:rPr>
              <a:t>Map Program Pages into Main Memory Pages</a:t>
            </a:r>
          </a:p>
          <a:p>
            <a:pPr lvl="1" eaLnBrk="1" hangingPunct="1">
              <a:lnSpc>
                <a:spcPct val="80000"/>
              </a:lnSpc>
            </a:pPr>
            <a:r>
              <a:rPr lang="en-US" altLang="en-US" sz="1800" smtClean="0">
                <a:latin typeface="Arial  " charset="0"/>
              </a:rPr>
              <a:t>Store extra Program Pages on disk</a:t>
            </a:r>
          </a:p>
          <a:p>
            <a:pPr lvl="2" eaLnBrk="1" hangingPunct="1">
              <a:lnSpc>
                <a:spcPct val="80000"/>
              </a:lnSpc>
            </a:pPr>
            <a:endParaRPr lang="en-US" altLang="en-US" sz="1600" smtClean="0">
              <a:latin typeface="Arial  " charset="0"/>
            </a:endParaRPr>
          </a:p>
          <a:p>
            <a:pPr lvl="1" eaLnBrk="1" hangingPunct="1">
              <a:lnSpc>
                <a:spcPct val="80000"/>
              </a:lnSpc>
            </a:pPr>
            <a:endParaRPr lang="en-US" altLang="en-US" sz="1800" smtClean="0">
              <a:latin typeface="Arial  " charset="0"/>
            </a:endParaRPr>
          </a:p>
        </p:txBody>
      </p:sp>
      <p:sp>
        <p:nvSpPr>
          <p:cNvPr id="21508" name="Rectangle 4"/>
          <p:cNvSpPr>
            <a:spLocks noChangeArrowheads="1"/>
          </p:cNvSpPr>
          <p:nvPr/>
        </p:nvSpPr>
        <p:spPr bwMode="auto">
          <a:xfrm>
            <a:off x="8089900" y="2009775"/>
            <a:ext cx="838200" cy="4264025"/>
          </a:xfrm>
          <a:prstGeom prst="rect">
            <a:avLst/>
          </a:prstGeom>
          <a:solidFill>
            <a:schemeClr val="bg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Main</a:t>
            </a:r>
          </a:p>
          <a:p>
            <a:pPr algn="ctr" eaLnBrk="1" hangingPunct="1"/>
            <a:r>
              <a:rPr lang="en-US" altLang="en-US" b="1"/>
              <a:t>Mem</a:t>
            </a:r>
          </a:p>
        </p:txBody>
      </p:sp>
      <p:sp>
        <p:nvSpPr>
          <p:cNvPr id="21509" name="Rectangle 5"/>
          <p:cNvSpPr>
            <a:spLocks noChangeArrowheads="1"/>
          </p:cNvSpPr>
          <p:nvPr/>
        </p:nvSpPr>
        <p:spPr bwMode="auto">
          <a:xfrm>
            <a:off x="6972300" y="4889500"/>
            <a:ext cx="1104900" cy="13716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dirty="0" smtClean="0"/>
              <a:t>OS</a:t>
            </a:r>
            <a:endParaRPr lang="en-US" altLang="en-US" b="1" dirty="0"/>
          </a:p>
        </p:txBody>
      </p:sp>
      <p:sp>
        <p:nvSpPr>
          <p:cNvPr id="21510" name="Rectangle 6"/>
          <p:cNvSpPr>
            <a:spLocks noChangeArrowheads="1"/>
          </p:cNvSpPr>
          <p:nvPr/>
        </p:nvSpPr>
        <p:spPr bwMode="auto">
          <a:xfrm>
            <a:off x="6972300" y="4343400"/>
            <a:ext cx="1104900" cy="5461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21511" name="Rectangle 7"/>
          <p:cNvSpPr>
            <a:spLocks noChangeArrowheads="1"/>
          </p:cNvSpPr>
          <p:nvPr/>
        </p:nvSpPr>
        <p:spPr bwMode="auto">
          <a:xfrm>
            <a:off x="6946900" y="2603500"/>
            <a:ext cx="1130300" cy="1066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21512" name="Rectangle 8"/>
          <p:cNvSpPr>
            <a:spLocks noChangeArrowheads="1"/>
          </p:cNvSpPr>
          <p:nvPr/>
        </p:nvSpPr>
        <p:spPr bwMode="auto">
          <a:xfrm>
            <a:off x="6934200" y="1689100"/>
            <a:ext cx="1143000" cy="5080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21513" name="Slide Number Placeholder 1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7C15F9D6-1038-4F0D-8872-EE56CA896DD1}" type="slidenum">
              <a:rPr lang="en-US" altLang="en-US" sz="1400">
                <a:latin typeface="Arial  " charset="0"/>
              </a:rPr>
              <a:pPr/>
              <a:t>11</a:t>
            </a:fld>
            <a:endParaRPr lang="en-US" altLang="en-US" sz="1400">
              <a:latin typeface="Arial  " charset="0"/>
            </a:endParaRPr>
          </a:p>
        </p:txBody>
      </p:sp>
    </p:spTree>
    <p:extLst>
      <p:ext uri="{BB962C8B-B14F-4D97-AF65-F5344CB8AC3E}">
        <p14:creationId xmlns:p14="http://schemas.microsoft.com/office/powerpoint/2010/main" val="9479557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Freeform 2"/>
          <p:cNvSpPr>
            <a:spLocks/>
          </p:cNvSpPr>
          <p:nvPr/>
        </p:nvSpPr>
        <p:spPr bwMode="auto">
          <a:xfrm>
            <a:off x="1671638" y="3927475"/>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2147483647 w 1113"/>
              <a:gd name="T13" fmla="*/ 2147483647 h 186"/>
              <a:gd name="T14" fmla="*/ 0 60000 65536"/>
              <a:gd name="T15" fmla="*/ 0 60000 65536"/>
              <a:gd name="T16" fmla="*/ 0 60000 65536"/>
              <a:gd name="T17" fmla="*/ 0 60000 65536"/>
              <a:gd name="T18" fmla="*/ 0 60000 65536"/>
              <a:gd name="T19" fmla="*/ 0 60000 65536"/>
              <a:gd name="T20" fmla="*/ 0 60000 65536"/>
              <a:gd name="T21" fmla="*/ 0 w 1113"/>
              <a:gd name="T22" fmla="*/ 0 h 186"/>
              <a:gd name="T23" fmla="*/ 1113 w 111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3" h="186">
                <a:moveTo>
                  <a:pt x="1113" y="182"/>
                </a:moveTo>
                <a:lnTo>
                  <a:pt x="1113" y="0"/>
                </a:lnTo>
                <a:lnTo>
                  <a:pt x="0" y="0"/>
                </a:lnTo>
                <a:lnTo>
                  <a:pt x="0" y="186"/>
                </a:lnTo>
                <a:lnTo>
                  <a:pt x="1113" y="186"/>
                </a:lnTo>
                <a:lnTo>
                  <a:pt x="1113" y="182"/>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31" name="Rectangle 3"/>
          <p:cNvSpPr>
            <a:spLocks noGrp="1" noChangeArrowheads="1"/>
          </p:cNvSpPr>
          <p:nvPr>
            <p:ph type="title"/>
          </p:nvPr>
        </p:nvSpPr>
        <p:spPr/>
        <p:txBody>
          <a:bodyPr/>
          <a:lstStyle/>
          <a:p>
            <a:pPr eaLnBrk="1" hangingPunct="1"/>
            <a:r>
              <a:rPr lang="en-US" altLang="en-US" smtClean="0">
                <a:latin typeface="Arial  " charset="0"/>
              </a:rPr>
              <a:t>Solution: Virtual Memory</a:t>
            </a:r>
          </a:p>
        </p:txBody>
      </p:sp>
      <p:sp>
        <p:nvSpPr>
          <p:cNvPr id="22532" name="AutoShape 4"/>
          <p:cNvSpPr>
            <a:spLocks noChangeAspect="1" noChangeArrowheads="1" noTextEdit="1"/>
          </p:cNvSpPr>
          <p:nvPr/>
        </p:nvSpPr>
        <p:spPr bwMode="auto">
          <a:xfrm>
            <a:off x="1638300" y="1689100"/>
            <a:ext cx="5943600" cy="427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533" name="Freeform 5"/>
          <p:cNvSpPr>
            <a:spLocks/>
          </p:cNvSpPr>
          <p:nvPr/>
        </p:nvSpPr>
        <p:spPr bwMode="auto">
          <a:xfrm>
            <a:off x="1668463" y="1860550"/>
            <a:ext cx="1766887"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34" name="Freeform 6"/>
          <p:cNvSpPr>
            <a:spLocks/>
          </p:cNvSpPr>
          <p:nvPr/>
        </p:nvSpPr>
        <p:spPr bwMode="auto">
          <a:xfrm>
            <a:off x="1668463" y="2449513"/>
            <a:ext cx="1766887" cy="293687"/>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35" name="Freeform 7"/>
          <p:cNvSpPr>
            <a:spLocks/>
          </p:cNvSpPr>
          <p:nvPr/>
        </p:nvSpPr>
        <p:spPr bwMode="auto">
          <a:xfrm>
            <a:off x="1668463" y="3038475"/>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36" name="Freeform 8"/>
          <p:cNvSpPr>
            <a:spLocks/>
          </p:cNvSpPr>
          <p:nvPr/>
        </p:nvSpPr>
        <p:spPr bwMode="auto">
          <a:xfrm>
            <a:off x="1668463" y="36274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2147483647 w 1113"/>
              <a:gd name="T13" fmla="*/ 2147483647 h 186"/>
              <a:gd name="T14" fmla="*/ 0 60000 65536"/>
              <a:gd name="T15" fmla="*/ 0 60000 65536"/>
              <a:gd name="T16" fmla="*/ 0 60000 65536"/>
              <a:gd name="T17" fmla="*/ 0 60000 65536"/>
              <a:gd name="T18" fmla="*/ 0 60000 65536"/>
              <a:gd name="T19" fmla="*/ 0 60000 65536"/>
              <a:gd name="T20" fmla="*/ 0 60000 65536"/>
              <a:gd name="T21" fmla="*/ 0 w 1113"/>
              <a:gd name="T22" fmla="*/ 0 h 186"/>
              <a:gd name="T23" fmla="*/ 1113 w 111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3" h="186">
                <a:moveTo>
                  <a:pt x="1113" y="182"/>
                </a:moveTo>
                <a:lnTo>
                  <a:pt x="1113" y="0"/>
                </a:lnTo>
                <a:lnTo>
                  <a:pt x="0" y="0"/>
                </a:lnTo>
                <a:lnTo>
                  <a:pt x="0" y="186"/>
                </a:lnTo>
                <a:lnTo>
                  <a:pt x="1113" y="186"/>
                </a:lnTo>
                <a:lnTo>
                  <a:pt x="1113" y="182"/>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37" name="Freeform 9"/>
          <p:cNvSpPr>
            <a:spLocks/>
          </p:cNvSpPr>
          <p:nvPr/>
        </p:nvSpPr>
        <p:spPr bwMode="auto">
          <a:xfrm>
            <a:off x="1668463" y="36274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38" name="Freeform 10"/>
          <p:cNvSpPr>
            <a:spLocks/>
          </p:cNvSpPr>
          <p:nvPr/>
        </p:nvSpPr>
        <p:spPr bwMode="auto">
          <a:xfrm>
            <a:off x="1668463" y="4216400"/>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2147483647 w 1113"/>
              <a:gd name="T13" fmla="*/ 2147483647 h 186"/>
              <a:gd name="T14" fmla="*/ 0 60000 65536"/>
              <a:gd name="T15" fmla="*/ 0 60000 65536"/>
              <a:gd name="T16" fmla="*/ 0 60000 65536"/>
              <a:gd name="T17" fmla="*/ 0 60000 65536"/>
              <a:gd name="T18" fmla="*/ 0 60000 65536"/>
              <a:gd name="T19" fmla="*/ 0 60000 65536"/>
              <a:gd name="T20" fmla="*/ 0 60000 65536"/>
              <a:gd name="T21" fmla="*/ 0 w 1113"/>
              <a:gd name="T22" fmla="*/ 0 h 186"/>
              <a:gd name="T23" fmla="*/ 1113 w 111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3" h="186">
                <a:moveTo>
                  <a:pt x="1113" y="182"/>
                </a:moveTo>
                <a:lnTo>
                  <a:pt x="1113" y="0"/>
                </a:lnTo>
                <a:lnTo>
                  <a:pt x="0" y="0"/>
                </a:lnTo>
                <a:lnTo>
                  <a:pt x="0" y="186"/>
                </a:lnTo>
                <a:lnTo>
                  <a:pt x="1113" y="186"/>
                </a:lnTo>
                <a:lnTo>
                  <a:pt x="1113" y="182"/>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39" name="Freeform 11"/>
          <p:cNvSpPr>
            <a:spLocks/>
          </p:cNvSpPr>
          <p:nvPr/>
        </p:nvSpPr>
        <p:spPr bwMode="auto">
          <a:xfrm>
            <a:off x="1668463" y="4216400"/>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40" name="Freeform 12"/>
          <p:cNvSpPr>
            <a:spLocks/>
          </p:cNvSpPr>
          <p:nvPr/>
        </p:nvSpPr>
        <p:spPr bwMode="auto">
          <a:xfrm>
            <a:off x="1668463" y="4806950"/>
            <a:ext cx="1766887"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1"/>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41" name="Freeform 13"/>
          <p:cNvSpPr>
            <a:spLocks/>
          </p:cNvSpPr>
          <p:nvPr/>
        </p:nvSpPr>
        <p:spPr bwMode="auto">
          <a:xfrm>
            <a:off x="4024313" y="4806950"/>
            <a:ext cx="1766887" cy="1130300"/>
          </a:xfrm>
          <a:custGeom>
            <a:avLst/>
            <a:gdLst>
              <a:gd name="T0" fmla="*/ 2147483647 w 1113"/>
              <a:gd name="T1" fmla="*/ 2147483647 h 712"/>
              <a:gd name="T2" fmla="*/ 2147483647 w 1113"/>
              <a:gd name="T3" fmla="*/ 2147483647 h 712"/>
              <a:gd name="T4" fmla="*/ 2147483647 w 1113"/>
              <a:gd name="T5" fmla="*/ 2147483647 h 712"/>
              <a:gd name="T6" fmla="*/ 2147483647 w 1113"/>
              <a:gd name="T7" fmla="*/ 2147483647 h 712"/>
              <a:gd name="T8" fmla="*/ 2147483647 w 1113"/>
              <a:gd name="T9" fmla="*/ 2147483647 h 712"/>
              <a:gd name="T10" fmla="*/ 2147483647 w 1113"/>
              <a:gd name="T11" fmla="*/ 2147483647 h 712"/>
              <a:gd name="T12" fmla="*/ 2147483647 w 1113"/>
              <a:gd name="T13" fmla="*/ 2147483647 h 712"/>
              <a:gd name="T14" fmla="*/ 2147483647 w 1113"/>
              <a:gd name="T15" fmla="*/ 2147483647 h 712"/>
              <a:gd name="T16" fmla="*/ 2147483647 w 1113"/>
              <a:gd name="T17" fmla="*/ 2147483647 h 712"/>
              <a:gd name="T18" fmla="*/ 2147483647 w 1113"/>
              <a:gd name="T19" fmla="*/ 2147483647 h 712"/>
              <a:gd name="T20" fmla="*/ 2147483647 w 1113"/>
              <a:gd name="T21" fmla="*/ 0 h 712"/>
              <a:gd name="T22" fmla="*/ 2147483647 w 1113"/>
              <a:gd name="T23" fmla="*/ 2147483647 h 712"/>
              <a:gd name="T24" fmla="*/ 2147483647 w 1113"/>
              <a:gd name="T25" fmla="*/ 2147483647 h 712"/>
              <a:gd name="T26" fmla="*/ 2147483647 w 1113"/>
              <a:gd name="T27" fmla="*/ 2147483647 h 712"/>
              <a:gd name="T28" fmla="*/ 2147483647 w 1113"/>
              <a:gd name="T29" fmla="*/ 2147483647 h 712"/>
              <a:gd name="T30" fmla="*/ 2147483647 w 1113"/>
              <a:gd name="T31" fmla="*/ 2147483647 h 712"/>
              <a:gd name="T32" fmla="*/ 2147483647 w 1113"/>
              <a:gd name="T33" fmla="*/ 2147483647 h 712"/>
              <a:gd name="T34" fmla="*/ 2147483647 w 1113"/>
              <a:gd name="T35" fmla="*/ 2147483647 h 712"/>
              <a:gd name="T36" fmla="*/ 2147483647 w 1113"/>
              <a:gd name="T37" fmla="*/ 2147483647 h 712"/>
              <a:gd name="T38" fmla="*/ 2147483647 w 1113"/>
              <a:gd name="T39" fmla="*/ 2147483647 h 712"/>
              <a:gd name="T40" fmla="*/ 0 w 1113"/>
              <a:gd name="T41" fmla="*/ 2147483647 h 712"/>
              <a:gd name="T42" fmla="*/ 0 w 1113"/>
              <a:gd name="T43" fmla="*/ 2147483647 h 712"/>
              <a:gd name="T44" fmla="*/ 2147483647 w 1113"/>
              <a:gd name="T45" fmla="*/ 2147483647 h 712"/>
              <a:gd name="T46" fmla="*/ 2147483647 w 1113"/>
              <a:gd name="T47" fmla="*/ 2147483647 h 712"/>
              <a:gd name="T48" fmla="*/ 2147483647 w 1113"/>
              <a:gd name="T49" fmla="*/ 2147483647 h 712"/>
              <a:gd name="T50" fmla="*/ 2147483647 w 1113"/>
              <a:gd name="T51" fmla="*/ 2147483647 h 712"/>
              <a:gd name="T52" fmla="*/ 2147483647 w 1113"/>
              <a:gd name="T53" fmla="*/ 2147483647 h 712"/>
              <a:gd name="T54" fmla="*/ 2147483647 w 1113"/>
              <a:gd name="T55" fmla="*/ 2147483647 h 712"/>
              <a:gd name="T56" fmla="*/ 2147483647 w 1113"/>
              <a:gd name="T57" fmla="*/ 2147483647 h 712"/>
              <a:gd name="T58" fmla="*/ 2147483647 w 1113"/>
              <a:gd name="T59" fmla="*/ 2147483647 h 712"/>
              <a:gd name="T60" fmla="*/ 2147483647 w 1113"/>
              <a:gd name="T61" fmla="*/ 2147483647 h 712"/>
              <a:gd name="T62" fmla="*/ 2147483647 w 1113"/>
              <a:gd name="T63" fmla="*/ 2147483647 h 712"/>
              <a:gd name="T64" fmla="*/ 2147483647 w 1113"/>
              <a:gd name="T65" fmla="*/ 2147483647 h 712"/>
              <a:gd name="T66" fmla="*/ 2147483647 w 1113"/>
              <a:gd name="T67" fmla="*/ 2147483647 h 712"/>
              <a:gd name="T68" fmla="*/ 2147483647 w 1113"/>
              <a:gd name="T69" fmla="*/ 2147483647 h 712"/>
              <a:gd name="T70" fmla="*/ 2147483647 w 1113"/>
              <a:gd name="T71" fmla="*/ 2147483647 h 712"/>
              <a:gd name="T72" fmla="*/ 2147483647 w 1113"/>
              <a:gd name="T73" fmla="*/ 2147483647 h 712"/>
              <a:gd name="T74" fmla="*/ 2147483647 w 1113"/>
              <a:gd name="T75" fmla="*/ 2147483647 h 712"/>
              <a:gd name="T76" fmla="*/ 2147483647 w 1113"/>
              <a:gd name="T77" fmla="*/ 2147483647 h 712"/>
              <a:gd name="T78" fmla="*/ 2147483647 w 1113"/>
              <a:gd name="T79" fmla="*/ 2147483647 h 712"/>
              <a:gd name="T80" fmla="*/ 2147483647 w 1113"/>
              <a:gd name="T81" fmla="*/ 2147483647 h 712"/>
              <a:gd name="T82" fmla="*/ 2147483647 w 1113"/>
              <a:gd name="T83" fmla="*/ 2147483647 h 712"/>
              <a:gd name="T84" fmla="*/ 2147483647 w 1113"/>
              <a:gd name="T85" fmla="*/ 2147483647 h 712"/>
              <a:gd name="T86" fmla="*/ 2147483647 w 1113"/>
              <a:gd name="T87" fmla="*/ 2147483647 h 712"/>
              <a:gd name="T88" fmla="*/ 2147483647 w 1113"/>
              <a:gd name="T89" fmla="*/ 2147483647 h 71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113"/>
              <a:gd name="T136" fmla="*/ 0 h 712"/>
              <a:gd name="T137" fmla="*/ 1113 w 1113"/>
              <a:gd name="T138" fmla="*/ 712 h 71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113" h="712">
                <a:moveTo>
                  <a:pt x="1113" y="155"/>
                </a:moveTo>
                <a:lnTo>
                  <a:pt x="1106" y="133"/>
                </a:lnTo>
                <a:lnTo>
                  <a:pt x="1087" y="107"/>
                </a:lnTo>
                <a:lnTo>
                  <a:pt x="1054" y="85"/>
                </a:lnTo>
                <a:lnTo>
                  <a:pt x="1005" y="66"/>
                </a:lnTo>
                <a:lnTo>
                  <a:pt x="950" y="48"/>
                </a:lnTo>
                <a:lnTo>
                  <a:pt x="887" y="29"/>
                </a:lnTo>
                <a:lnTo>
                  <a:pt x="812" y="18"/>
                </a:lnTo>
                <a:lnTo>
                  <a:pt x="734" y="7"/>
                </a:lnTo>
                <a:lnTo>
                  <a:pt x="649" y="3"/>
                </a:lnTo>
                <a:lnTo>
                  <a:pt x="556" y="0"/>
                </a:lnTo>
                <a:lnTo>
                  <a:pt x="467" y="3"/>
                </a:lnTo>
                <a:lnTo>
                  <a:pt x="382" y="7"/>
                </a:lnTo>
                <a:lnTo>
                  <a:pt x="300" y="18"/>
                </a:lnTo>
                <a:lnTo>
                  <a:pt x="230" y="29"/>
                </a:lnTo>
                <a:lnTo>
                  <a:pt x="163" y="48"/>
                </a:lnTo>
                <a:lnTo>
                  <a:pt x="107" y="66"/>
                </a:lnTo>
                <a:lnTo>
                  <a:pt x="63" y="85"/>
                </a:lnTo>
                <a:lnTo>
                  <a:pt x="29" y="107"/>
                </a:lnTo>
                <a:lnTo>
                  <a:pt x="7" y="133"/>
                </a:lnTo>
                <a:lnTo>
                  <a:pt x="0" y="159"/>
                </a:lnTo>
                <a:lnTo>
                  <a:pt x="0" y="556"/>
                </a:lnTo>
                <a:lnTo>
                  <a:pt x="7" y="582"/>
                </a:lnTo>
                <a:lnTo>
                  <a:pt x="29" y="605"/>
                </a:lnTo>
                <a:lnTo>
                  <a:pt x="63" y="627"/>
                </a:lnTo>
                <a:lnTo>
                  <a:pt x="107" y="649"/>
                </a:lnTo>
                <a:lnTo>
                  <a:pt x="163" y="668"/>
                </a:lnTo>
                <a:lnTo>
                  <a:pt x="230" y="682"/>
                </a:lnTo>
                <a:lnTo>
                  <a:pt x="300" y="697"/>
                </a:lnTo>
                <a:lnTo>
                  <a:pt x="382" y="705"/>
                </a:lnTo>
                <a:lnTo>
                  <a:pt x="467" y="712"/>
                </a:lnTo>
                <a:lnTo>
                  <a:pt x="556" y="712"/>
                </a:lnTo>
                <a:lnTo>
                  <a:pt x="649" y="712"/>
                </a:lnTo>
                <a:lnTo>
                  <a:pt x="734" y="705"/>
                </a:lnTo>
                <a:lnTo>
                  <a:pt x="812" y="697"/>
                </a:lnTo>
                <a:lnTo>
                  <a:pt x="887" y="682"/>
                </a:lnTo>
                <a:lnTo>
                  <a:pt x="950" y="668"/>
                </a:lnTo>
                <a:lnTo>
                  <a:pt x="1005" y="649"/>
                </a:lnTo>
                <a:lnTo>
                  <a:pt x="1054" y="627"/>
                </a:lnTo>
                <a:lnTo>
                  <a:pt x="1087" y="605"/>
                </a:lnTo>
                <a:lnTo>
                  <a:pt x="1106" y="582"/>
                </a:lnTo>
                <a:lnTo>
                  <a:pt x="1113" y="556"/>
                </a:lnTo>
                <a:lnTo>
                  <a:pt x="1113" y="159"/>
                </a:lnTo>
                <a:lnTo>
                  <a:pt x="1113" y="155"/>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42" name="Freeform 14"/>
          <p:cNvSpPr>
            <a:spLocks/>
          </p:cNvSpPr>
          <p:nvPr/>
        </p:nvSpPr>
        <p:spPr bwMode="auto">
          <a:xfrm>
            <a:off x="4024313" y="4806950"/>
            <a:ext cx="1766887" cy="1130300"/>
          </a:xfrm>
          <a:custGeom>
            <a:avLst/>
            <a:gdLst>
              <a:gd name="T0" fmla="*/ 2147483647 w 1113"/>
              <a:gd name="T1" fmla="*/ 2147483647 h 712"/>
              <a:gd name="T2" fmla="*/ 2147483647 w 1113"/>
              <a:gd name="T3" fmla="*/ 2147483647 h 712"/>
              <a:gd name="T4" fmla="*/ 2147483647 w 1113"/>
              <a:gd name="T5" fmla="*/ 2147483647 h 712"/>
              <a:gd name="T6" fmla="*/ 2147483647 w 1113"/>
              <a:gd name="T7" fmla="*/ 2147483647 h 712"/>
              <a:gd name="T8" fmla="*/ 2147483647 w 1113"/>
              <a:gd name="T9" fmla="*/ 2147483647 h 712"/>
              <a:gd name="T10" fmla="*/ 2147483647 w 1113"/>
              <a:gd name="T11" fmla="*/ 2147483647 h 712"/>
              <a:gd name="T12" fmla="*/ 2147483647 w 1113"/>
              <a:gd name="T13" fmla="*/ 2147483647 h 712"/>
              <a:gd name="T14" fmla="*/ 2147483647 w 1113"/>
              <a:gd name="T15" fmla="*/ 2147483647 h 712"/>
              <a:gd name="T16" fmla="*/ 2147483647 w 1113"/>
              <a:gd name="T17" fmla="*/ 2147483647 h 712"/>
              <a:gd name="T18" fmla="*/ 2147483647 w 1113"/>
              <a:gd name="T19" fmla="*/ 2147483647 h 712"/>
              <a:gd name="T20" fmla="*/ 2147483647 w 1113"/>
              <a:gd name="T21" fmla="*/ 0 h 712"/>
              <a:gd name="T22" fmla="*/ 2147483647 w 1113"/>
              <a:gd name="T23" fmla="*/ 2147483647 h 712"/>
              <a:gd name="T24" fmla="*/ 2147483647 w 1113"/>
              <a:gd name="T25" fmla="*/ 2147483647 h 712"/>
              <a:gd name="T26" fmla="*/ 2147483647 w 1113"/>
              <a:gd name="T27" fmla="*/ 2147483647 h 712"/>
              <a:gd name="T28" fmla="*/ 2147483647 w 1113"/>
              <a:gd name="T29" fmla="*/ 2147483647 h 712"/>
              <a:gd name="T30" fmla="*/ 2147483647 w 1113"/>
              <a:gd name="T31" fmla="*/ 2147483647 h 712"/>
              <a:gd name="T32" fmla="*/ 2147483647 w 1113"/>
              <a:gd name="T33" fmla="*/ 2147483647 h 712"/>
              <a:gd name="T34" fmla="*/ 2147483647 w 1113"/>
              <a:gd name="T35" fmla="*/ 2147483647 h 712"/>
              <a:gd name="T36" fmla="*/ 2147483647 w 1113"/>
              <a:gd name="T37" fmla="*/ 2147483647 h 712"/>
              <a:gd name="T38" fmla="*/ 2147483647 w 1113"/>
              <a:gd name="T39" fmla="*/ 2147483647 h 712"/>
              <a:gd name="T40" fmla="*/ 0 w 1113"/>
              <a:gd name="T41" fmla="*/ 2147483647 h 712"/>
              <a:gd name="T42" fmla="*/ 0 w 1113"/>
              <a:gd name="T43" fmla="*/ 2147483647 h 712"/>
              <a:gd name="T44" fmla="*/ 2147483647 w 1113"/>
              <a:gd name="T45" fmla="*/ 2147483647 h 712"/>
              <a:gd name="T46" fmla="*/ 2147483647 w 1113"/>
              <a:gd name="T47" fmla="*/ 2147483647 h 712"/>
              <a:gd name="T48" fmla="*/ 2147483647 w 1113"/>
              <a:gd name="T49" fmla="*/ 2147483647 h 712"/>
              <a:gd name="T50" fmla="*/ 2147483647 w 1113"/>
              <a:gd name="T51" fmla="*/ 2147483647 h 712"/>
              <a:gd name="T52" fmla="*/ 2147483647 w 1113"/>
              <a:gd name="T53" fmla="*/ 2147483647 h 712"/>
              <a:gd name="T54" fmla="*/ 2147483647 w 1113"/>
              <a:gd name="T55" fmla="*/ 2147483647 h 712"/>
              <a:gd name="T56" fmla="*/ 2147483647 w 1113"/>
              <a:gd name="T57" fmla="*/ 2147483647 h 712"/>
              <a:gd name="T58" fmla="*/ 2147483647 w 1113"/>
              <a:gd name="T59" fmla="*/ 2147483647 h 712"/>
              <a:gd name="T60" fmla="*/ 2147483647 w 1113"/>
              <a:gd name="T61" fmla="*/ 2147483647 h 712"/>
              <a:gd name="T62" fmla="*/ 2147483647 w 1113"/>
              <a:gd name="T63" fmla="*/ 2147483647 h 712"/>
              <a:gd name="T64" fmla="*/ 2147483647 w 1113"/>
              <a:gd name="T65" fmla="*/ 2147483647 h 712"/>
              <a:gd name="T66" fmla="*/ 2147483647 w 1113"/>
              <a:gd name="T67" fmla="*/ 2147483647 h 712"/>
              <a:gd name="T68" fmla="*/ 2147483647 w 1113"/>
              <a:gd name="T69" fmla="*/ 2147483647 h 712"/>
              <a:gd name="T70" fmla="*/ 2147483647 w 1113"/>
              <a:gd name="T71" fmla="*/ 2147483647 h 712"/>
              <a:gd name="T72" fmla="*/ 2147483647 w 1113"/>
              <a:gd name="T73" fmla="*/ 2147483647 h 712"/>
              <a:gd name="T74" fmla="*/ 2147483647 w 1113"/>
              <a:gd name="T75" fmla="*/ 2147483647 h 712"/>
              <a:gd name="T76" fmla="*/ 2147483647 w 1113"/>
              <a:gd name="T77" fmla="*/ 2147483647 h 712"/>
              <a:gd name="T78" fmla="*/ 2147483647 w 1113"/>
              <a:gd name="T79" fmla="*/ 2147483647 h 712"/>
              <a:gd name="T80" fmla="*/ 2147483647 w 1113"/>
              <a:gd name="T81" fmla="*/ 2147483647 h 712"/>
              <a:gd name="T82" fmla="*/ 2147483647 w 1113"/>
              <a:gd name="T83" fmla="*/ 2147483647 h 712"/>
              <a:gd name="T84" fmla="*/ 2147483647 w 1113"/>
              <a:gd name="T85" fmla="*/ 2147483647 h 712"/>
              <a:gd name="T86" fmla="*/ 2147483647 w 1113"/>
              <a:gd name="T87" fmla="*/ 2147483647 h 71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113"/>
              <a:gd name="T133" fmla="*/ 0 h 712"/>
              <a:gd name="T134" fmla="*/ 1113 w 1113"/>
              <a:gd name="T135" fmla="*/ 712 h 71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113" h="712">
                <a:moveTo>
                  <a:pt x="1113" y="155"/>
                </a:moveTo>
                <a:lnTo>
                  <a:pt x="1106" y="133"/>
                </a:lnTo>
                <a:lnTo>
                  <a:pt x="1087" y="107"/>
                </a:lnTo>
                <a:lnTo>
                  <a:pt x="1054" y="85"/>
                </a:lnTo>
                <a:lnTo>
                  <a:pt x="1005" y="66"/>
                </a:lnTo>
                <a:lnTo>
                  <a:pt x="950" y="48"/>
                </a:lnTo>
                <a:lnTo>
                  <a:pt x="887" y="29"/>
                </a:lnTo>
                <a:lnTo>
                  <a:pt x="812" y="18"/>
                </a:lnTo>
                <a:lnTo>
                  <a:pt x="734" y="7"/>
                </a:lnTo>
                <a:lnTo>
                  <a:pt x="649" y="3"/>
                </a:lnTo>
                <a:lnTo>
                  <a:pt x="556" y="0"/>
                </a:lnTo>
                <a:lnTo>
                  <a:pt x="467" y="3"/>
                </a:lnTo>
                <a:lnTo>
                  <a:pt x="382" y="7"/>
                </a:lnTo>
                <a:lnTo>
                  <a:pt x="300" y="18"/>
                </a:lnTo>
                <a:lnTo>
                  <a:pt x="230" y="29"/>
                </a:lnTo>
                <a:lnTo>
                  <a:pt x="163" y="48"/>
                </a:lnTo>
                <a:lnTo>
                  <a:pt x="107" y="66"/>
                </a:lnTo>
                <a:lnTo>
                  <a:pt x="63" y="85"/>
                </a:lnTo>
                <a:lnTo>
                  <a:pt x="29" y="107"/>
                </a:lnTo>
                <a:lnTo>
                  <a:pt x="7" y="133"/>
                </a:lnTo>
                <a:lnTo>
                  <a:pt x="0" y="159"/>
                </a:lnTo>
                <a:lnTo>
                  <a:pt x="0" y="556"/>
                </a:lnTo>
                <a:lnTo>
                  <a:pt x="7" y="582"/>
                </a:lnTo>
                <a:lnTo>
                  <a:pt x="29" y="605"/>
                </a:lnTo>
                <a:lnTo>
                  <a:pt x="63" y="627"/>
                </a:lnTo>
                <a:lnTo>
                  <a:pt x="107" y="649"/>
                </a:lnTo>
                <a:lnTo>
                  <a:pt x="163" y="668"/>
                </a:lnTo>
                <a:lnTo>
                  <a:pt x="230" y="682"/>
                </a:lnTo>
                <a:lnTo>
                  <a:pt x="300" y="697"/>
                </a:lnTo>
                <a:lnTo>
                  <a:pt x="382" y="705"/>
                </a:lnTo>
                <a:lnTo>
                  <a:pt x="467" y="712"/>
                </a:lnTo>
                <a:lnTo>
                  <a:pt x="556" y="712"/>
                </a:lnTo>
                <a:lnTo>
                  <a:pt x="649" y="712"/>
                </a:lnTo>
                <a:lnTo>
                  <a:pt x="734" y="705"/>
                </a:lnTo>
                <a:lnTo>
                  <a:pt x="812" y="697"/>
                </a:lnTo>
                <a:lnTo>
                  <a:pt x="887" y="682"/>
                </a:lnTo>
                <a:lnTo>
                  <a:pt x="950" y="668"/>
                </a:lnTo>
                <a:lnTo>
                  <a:pt x="1005" y="649"/>
                </a:lnTo>
                <a:lnTo>
                  <a:pt x="1054" y="627"/>
                </a:lnTo>
                <a:lnTo>
                  <a:pt x="1087" y="605"/>
                </a:lnTo>
                <a:lnTo>
                  <a:pt x="1106" y="582"/>
                </a:lnTo>
                <a:lnTo>
                  <a:pt x="1113" y="556"/>
                </a:lnTo>
                <a:lnTo>
                  <a:pt x="1113" y="159"/>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43" name="Rectangle 15"/>
          <p:cNvSpPr>
            <a:spLocks noChangeArrowheads="1"/>
          </p:cNvSpPr>
          <p:nvPr/>
        </p:nvSpPr>
        <p:spPr bwMode="auto">
          <a:xfrm>
            <a:off x="5849938" y="1524000"/>
            <a:ext cx="127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P</a:t>
            </a:r>
            <a:endParaRPr lang="en-US" altLang="en-US" b="1"/>
          </a:p>
        </p:txBody>
      </p:sp>
      <p:sp>
        <p:nvSpPr>
          <p:cNvPr id="22544" name="Rectangle 16"/>
          <p:cNvSpPr>
            <a:spLocks noChangeArrowheads="1"/>
          </p:cNvSpPr>
          <p:nvPr/>
        </p:nvSpPr>
        <p:spPr bwMode="auto">
          <a:xfrm>
            <a:off x="5980113"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h</a:t>
            </a:r>
            <a:endParaRPr lang="en-US" altLang="en-US" b="1"/>
          </a:p>
        </p:txBody>
      </p:sp>
      <p:sp>
        <p:nvSpPr>
          <p:cNvPr id="22545" name="Rectangle 17"/>
          <p:cNvSpPr>
            <a:spLocks noChangeArrowheads="1"/>
          </p:cNvSpPr>
          <p:nvPr/>
        </p:nvSpPr>
        <p:spPr bwMode="auto">
          <a:xfrm>
            <a:off x="6091238"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y</a:t>
            </a:r>
            <a:endParaRPr lang="en-US" altLang="en-US" b="1"/>
          </a:p>
        </p:txBody>
      </p:sp>
      <p:sp>
        <p:nvSpPr>
          <p:cNvPr id="22546" name="Rectangle 18"/>
          <p:cNvSpPr>
            <a:spLocks noChangeArrowheads="1"/>
          </p:cNvSpPr>
          <p:nvPr/>
        </p:nvSpPr>
        <p:spPr bwMode="auto">
          <a:xfrm>
            <a:off x="6191250"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547" name="Rectangle 19"/>
          <p:cNvSpPr>
            <a:spLocks noChangeArrowheads="1"/>
          </p:cNvSpPr>
          <p:nvPr/>
        </p:nvSpPr>
        <p:spPr bwMode="auto">
          <a:xfrm>
            <a:off x="6286500" y="1524000"/>
            <a:ext cx="428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i</a:t>
            </a:r>
            <a:endParaRPr lang="en-US" altLang="en-US" b="1"/>
          </a:p>
        </p:txBody>
      </p:sp>
      <p:sp>
        <p:nvSpPr>
          <p:cNvPr id="22548" name="Rectangle 20"/>
          <p:cNvSpPr>
            <a:spLocks noChangeArrowheads="1"/>
          </p:cNvSpPr>
          <p:nvPr/>
        </p:nvSpPr>
        <p:spPr bwMode="auto">
          <a:xfrm>
            <a:off x="6332538"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c</a:t>
            </a:r>
            <a:endParaRPr lang="en-US" altLang="en-US" b="1"/>
          </a:p>
        </p:txBody>
      </p:sp>
      <p:sp>
        <p:nvSpPr>
          <p:cNvPr id="22549" name="Rectangle 21"/>
          <p:cNvSpPr>
            <a:spLocks noChangeArrowheads="1"/>
          </p:cNvSpPr>
          <p:nvPr/>
        </p:nvSpPr>
        <p:spPr bwMode="auto">
          <a:xfrm>
            <a:off x="6427788"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a</a:t>
            </a:r>
            <a:endParaRPr lang="en-US" altLang="en-US" b="1"/>
          </a:p>
        </p:txBody>
      </p:sp>
      <p:sp>
        <p:nvSpPr>
          <p:cNvPr id="22550" name="Rectangle 22"/>
          <p:cNvSpPr>
            <a:spLocks noChangeArrowheads="1"/>
          </p:cNvSpPr>
          <p:nvPr/>
        </p:nvSpPr>
        <p:spPr bwMode="auto">
          <a:xfrm>
            <a:off x="6538913" y="1524000"/>
            <a:ext cx="42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l</a:t>
            </a:r>
            <a:endParaRPr lang="en-US" altLang="en-US" b="1"/>
          </a:p>
        </p:txBody>
      </p:sp>
      <p:sp>
        <p:nvSpPr>
          <p:cNvPr id="22551" name="Rectangle 23"/>
          <p:cNvSpPr>
            <a:spLocks noChangeArrowheads="1"/>
          </p:cNvSpPr>
          <p:nvPr/>
        </p:nvSpPr>
        <p:spPr bwMode="auto">
          <a:xfrm>
            <a:off x="6580188" y="1524000"/>
            <a:ext cx="523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 </a:t>
            </a:r>
            <a:endParaRPr lang="en-US" altLang="en-US" b="1"/>
          </a:p>
        </p:txBody>
      </p:sp>
      <p:sp>
        <p:nvSpPr>
          <p:cNvPr id="22552" name="Rectangle 24"/>
          <p:cNvSpPr>
            <a:spLocks noChangeArrowheads="1"/>
          </p:cNvSpPr>
          <p:nvPr/>
        </p:nvSpPr>
        <p:spPr bwMode="auto">
          <a:xfrm>
            <a:off x="6634163"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a</a:t>
            </a:r>
            <a:endParaRPr lang="en-US" altLang="en-US" b="1"/>
          </a:p>
        </p:txBody>
      </p:sp>
      <p:sp>
        <p:nvSpPr>
          <p:cNvPr id="22553" name="Rectangle 25"/>
          <p:cNvSpPr>
            <a:spLocks noChangeArrowheads="1"/>
          </p:cNvSpPr>
          <p:nvPr/>
        </p:nvSpPr>
        <p:spPr bwMode="auto">
          <a:xfrm>
            <a:off x="6745288"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554" name="Rectangle 26"/>
          <p:cNvSpPr>
            <a:spLocks noChangeArrowheads="1"/>
          </p:cNvSpPr>
          <p:nvPr/>
        </p:nvSpPr>
        <p:spPr bwMode="auto">
          <a:xfrm>
            <a:off x="6858000" y="1524000"/>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555" name="Rectangle 27"/>
          <p:cNvSpPr>
            <a:spLocks noChangeArrowheads="1"/>
          </p:cNvSpPr>
          <p:nvPr/>
        </p:nvSpPr>
        <p:spPr bwMode="auto">
          <a:xfrm>
            <a:off x="6962775" y="1524000"/>
            <a:ext cx="63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r</a:t>
            </a:r>
            <a:endParaRPr lang="en-US" altLang="en-US" b="1"/>
          </a:p>
        </p:txBody>
      </p:sp>
      <p:sp>
        <p:nvSpPr>
          <p:cNvPr id="22556" name="Rectangle 28"/>
          <p:cNvSpPr>
            <a:spLocks noChangeArrowheads="1"/>
          </p:cNvSpPr>
          <p:nvPr/>
        </p:nvSpPr>
        <p:spPr bwMode="auto">
          <a:xfrm>
            <a:off x="7027863"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e</a:t>
            </a:r>
            <a:endParaRPr lang="en-US" altLang="en-US" b="1"/>
          </a:p>
        </p:txBody>
      </p:sp>
      <p:sp>
        <p:nvSpPr>
          <p:cNvPr id="22557" name="Rectangle 29"/>
          <p:cNvSpPr>
            <a:spLocks noChangeArrowheads="1"/>
          </p:cNvSpPr>
          <p:nvPr/>
        </p:nvSpPr>
        <p:spPr bwMode="auto">
          <a:xfrm>
            <a:off x="7140575"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558" name="Rectangle 30"/>
          <p:cNvSpPr>
            <a:spLocks noChangeArrowheads="1"/>
          </p:cNvSpPr>
          <p:nvPr/>
        </p:nvSpPr>
        <p:spPr bwMode="auto">
          <a:xfrm>
            <a:off x="7234238"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559" name="Rectangle 31"/>
          <p:cNvSpPr>
            <a:spLocks noChangeArrowheads="1"/>
          </p:cNvSpPr>
          <p:nvPr/>
        </p:nvSpPr>
        <p:spPr bwMode="auto">
          <a:xfrm>
            <a:off x="7334250" y="1524000"/>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e</a:t>
            </a:r>
            <a:endParaRPr lang="en-US" altLang="en-US" b="1"/>
          </a:p>
        </p:txBody>
      </p:sp>
      <p:sp>
        <p:nvSpPr>
          <p:cNvPr id="22560" name="Rectangle 32"/>
          <p:cNvSpPr>
            <a:spLocks noChangeArrowheads="1"/>
          </p:cNvSpPr>
          <p:nvPr/>
        </p:nvSpPr>
        <p:spPr bwMode="auto">
          <a:xfrm>
            <a:off x="7446963"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561" name="Freeform 33"/>
          <p:cNvSpPr>
            <a:spLocks/>
          </p:cNvSpPr>
          <p:nvPr/>
        </p:nvSpPr>
        <p:spPr bwMode="auto">
          <a:xfrm>
            <a:off x="5791200" y="1860550"/>
            <a:ext cx="1766888"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62" name="Freeform 34"/>
          <p:cNvSpPr>
            <a:spLocks/>
          </p:cNvSpPr>
          <p:nvPr/>
        </p:nvSpPr>
        <p:spPr bwMode="auto">
          <a:xfrm>
            <a:off x="5791200" y="2154238"/>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63" name="Freeform 35"/>
          <p:cNvSpPr>
            <a:spLocks/>
          </p:cNvSpPr>
          <p:nvPr/>
        </p:nvSpPr>
        <p:spPr bwMode="auto">
          <a:xfrm>
            <a:off x="5791200" y="2449513"/>
            <a:ext cx="1766888" cy="293687"/>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64" name="Freeform 36"/>
          <p:cNvSpPr>
            <a:spLocks/>
          </p:cNvSpPr>
          <p:nvPr/>
        </p:nvSpPr>
        <p:spPr bwMode="auto">
          <a:xfrm>
            <a:off x="5791200" y="2743200"/>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65" name="Freeform 37"/>
          <p:cNvSpPr>
            <a:spLocks/>
          </p:cNvSpPr>
          <p:nvPr/>
        </p:nvSpPr>
        <p:spPr bwMode="auto">
          <a:xfrm>
            <a:off x="5791200" y="3038475"/>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66" name="Freeform 38"/>
          <p:cNvSpPr>
            <a:spLocks/>
          </p:cNvSpPr>
          <p:nvPr/>
        </p:nvSpPr>
        <p:spPr bwMode="auto">
          <a:xfrm>
            <a:off x="5791200" y="3333750"/>
            <a:ext cx="1766888"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1"/>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67" name="Freeform 39"/>
          <p:cNvSpPr>
            <a:spLocks/>
          </p:cNvSpPr>
          <p:nvPr/>
        </p:nvSpPr>
        <p:spPr bwMode="auto">
          <a:xfrm>
            <a:off x="5791200" y="3627438"/>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68" name="Freeform 40"/>
          <p:cNvSpPr>
            <a:spLocks/>
          </p:cNvSpPr>
          <p:nvPr/>
        </p:nvSpPr>
        <p:spPr bwMode="auto">
          <a:xfrm>
            <a:off x="5791200" y="3922713"/>
            <a:ext cx="1766888" cy="293687"/>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69" name="Freeform 41"/>
          <p:cNvSpPr>
            <a:spLocks/>
          </p:cNvSpPr>
          <p:nvPr/>
        </p:nvSpPr>
        <p:spPr bwMode="auto">
          <a:xfrm>
            <a:off x="5791200" y="4216400"/>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70" name="Freeform 42"/>
          <p:cNvSpPr>
            <a:spLocks/>
          </p:cNvSpPr>
          <p:nvPr/>
        </p:nvSpPr>
        <p:spPr bwMode="auto">
          <a:xfrm>
            <a:off x="4024313" y="5053013"/>
            <a:ext cx="1766887" cy="260350"/>
          </a:xfrm>
          <a:custGeom>
            <a:avLst/>
            <a:gdLst>
              <a:gd name="T0" fmla="*/ 0 w 1113"/>
              <a:gd name="T1" fmla="*/ 0 h 164"/>
              <a:gd name="T2" fmla="*/ 2147483647 w 1113"/>
              <a:gd name="T3" fmla="*/ 2147483647 h 164"/>
              <a:gd name="T4" fmla="*/ 2147483647 w 1113"/>
              <a:gd name="T5" fmla="*/ 2147483647 h 164"/>
              <a:gd name="T6" fmla="*/ 2147483647 w 1113"/>
              <a:gd name="T7" fmla="*/ 2147483647 h 164"/>
              <a:gd name="T8" fmla="*/ 2147483647 w 1113"/>
              <a:gd name="T9" fmla="*/ 2147483647 h 164"/>
              <a:gd name="T10" fmla="*/ 2147483647 w 1113"/>
              <a:gd name="T11" fmla="*/ 2147483647 h 164"/>
              <a:gd name="T12" fmla="*/ 2147483647 w 1113"/>
              <a:gd name="T13" fmla="*/ 2147483647 h 164"/>
              <a:gd name="T14" fmla="*/ 2147483647 w 1113"/>
              <a:gd name="T15" fmla="*/ 2147483647 h 164"/>
              <a:gd name="T16" fmla="*/ 2147483647 w 1113"/>
              <a:gd name="T17" fmla="*/ 2147483647 h 164"/>
              <a:gd name="T18" fmla="*/ 2147483647 w 1113"/>
              <a:gd name="T19" fmla="*/ 2147483647 h 164"/>
              <a:gd name="T20" fmla="*/ 2147483647 w 1113"/>
              <a:gd name="T21" fmla="*/ 2147483647 h 164"/>
              <a:gd name="T22" fmla="*/ 2147483647 w 1113"/>
              <a:gd name="T23" fmla="*/ 2147483647 h 164"/>
              <a:gd name="T24" fmla="*/ 2147483647 w 1113"/>
              <a:gd name="T25" fmla="*/ 2147483647 h 164"/>
              <a:gd name="T26" fmla="*/ 2147483647 w 1113"/>
              <a:gd name="T27" fmla="*/ 2147483647 h 164"/>
              <a:gd name="T28" fmla="*/ 2147483647 w 1113"/>
              <a:gd name="T29" fmla="*/ 2147483647 h 164"/>
              <a:gd name="T30" fmla="*/ 2147483647 w 1113"/>
              <a:gd name="T31" fmla="*/ 2147483647 h 164"/>
              <a:gd name="T32" fmla="*/ 2147483647 w 1113"/>
              <a:gd name="T33" fmla="*/ 2147483647 h 164"/>
              <a:gd name="T34" fmla="*/ 2147483647 w 1113"/>
              <a:gd name="T35" fmla="*/ 2147483647 h 164"/>
              <a:gd name="T36" fmla="*/ 2147483647 w 1113"/>
              <a:gd name="T37" fmla="*/ 2147483647 h 164"/>
              <a:gd name="T38" fmla="*/ 2147483647 w 1113"/>
              <a:gd name="T39" fmla="*/ 2147483647 h 164"/>
              <a:gd name="T40" fmla="*/ 2147483647 w 1113"/>
              <a:gd name="T41" fmla="*/ 2147483647 h 16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113"/>
              <a:gd name="T64" fmla="*/ 0 h 164"/>
              <a:gd name="T65" fmla="*/ 1113 w 1113"/>
              <a:gd name="T66" fmla="*/ 164 h 16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113" h="164">
                <a:moveTo>
                  <a:pt x="0" y="0"/>
                </a:moveTo>
                <a:lnTo>
                  <a:pt x="7" y="30"/>
                </a:lnTo>
                <a:lnTo>
                  <a:pt x="29" y="52"/>
                </a:lnTo>
                <a:lnTo>
                  <a:pt x="63" y="78"/>
                </a:lnTo>
                <a:lnTo>
                  <a:pt x="107" y="97"/>
                </a:lnTo>
                <a:lnTo>
                  <a:pt x="163" y="115"/>
                </a:lnTo>
                <a:lnTo>
                  <a:pt x="230" y="130"/>
                </a:lnTo>
                <a:lnTo>
                  <a:pt x="300" y="145"/>
                </a:lnTo>
                <a:lnTo>
                  <a:pt x="382" y="156"/>
                </a:lnTo>
                <a:lnTo>
                  <a:pt x="467" y="160"/>
                </a:lnTo>
                <a:lnTo>
                  <a:pt x="556" y="164"/>
                </a:lnTo>
                <a:lnTo>
                  <a:pt x="649" y="160"/>
                </a:lnTo>
                <a:lnTo>
                  <a:pt x="734" y="156"/>
                </a:lnTo>
                <a:lnTo>
                  <a:pt x="812" y="145"/>
                </a:lnTo>
                <a:lnTo>
                  <a:pt x="887" y="130"/>
                </a:lnTo>
                <a:lnTo>
                  <a:pt x="950" y="115"/>
                </a:lnTo>
                <a:lnTo>
                  <a:pt x="1005" y="97"/>
                </a:lnTo>
                <a:lnTo>
                  <a:pt x="1054" y="78"/>
                </a:lnTo>
                <a:lnTo>
                  <a:pt x="1087" y="52"/>
                </a:lnTo>
                <a:lnTo>
                  <a:pt x="1106" y="30"/>
                </a:lnTo>
                <a:lnTo>
                  <a:pt x="1113" y="4"/>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71" name="Rectangle 43"/>
          <p:cNvSpPr>
            <a:spLocks noChangeArrowheads="1"/>
          </p:cNvSpPr>
          <p:nvPr/>
        </p:nvSpPr>
        <p:spPr bwMode="auto">
          <a:xfrm>
            <a:off x="4229100" y="6032500"/>
            <a:ext cx="138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572" name="Rectangle 44"/>
          <p:cNvSpPr>
            <a:spLocks noChangeArrowheads="1"/>
          </p:cNvSpPr>
          <p:nvPr/>
        </p:nvSpPr>
        <p:spPr bwMode="auto">
          <a:xfrm>
            <a:off x="4370388" y="6032500"/>
            <a:ext cx="42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i</a:t>
            </a:r>
            <a:endParaRPr lang="en-US" altLang="en-US" b="1"/>
          </a:p>
        </p:txBody>
      </p:sp>
      <p:sp>
        <p:nvSpPr>
          <p:cNvPr id="22573" name="Rectangle 45"/>
          <p:cNvSpPr>
            <a:spLocks noChangeArrowheads="1"/>
          </p:cNvSpPr>
          <p:nvPr/>
        </p:nvSpPr>
        <p:spPr bwMode="auto">
          <a:xfrm>
            <a:off x="4411663" y="60325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574" name="Rectangle 46"/>
          <p:cNvSpPr>
            <a:spLocks noChangeArrowheads="1"/>
          </p:cNvSpPr>
          <p:nvPr/>
        </p:nvSpPr>
        <p:spPr bwMode="auto">
          <a:xfrm>
            <a:off x="4511675" y="60325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k</a:t>
            </a:r>
            <a:endParaRPr lang="en-US" altLang="en-US" b="1"/>
          </a:p>
        </p:txBody>
      </p:sp>
      <p:sp>
        <p:nvSpPr>
          <p:cNvPr id="22575" name="Rectangle 47"/>
          <p:cNvSpPr>
            <a:spLocks noChangeArrowheads="1"/>
          </p:cNvSpPr>
          <p:nvPr/>
        </p:nvSpPr>
        <p:spPr bwMode="auto">
          <a:xfrm>
            <a:off x="4611688" y="6032500"/>
            <a:ext cx="523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 </a:t>
            </a:r>
            <a:endParaRPr lang="en-US" altLang="en-US" b="1"/>
          </a:p>
        </p:txBody>
      </p:sp>
      <p:sp>
        <p:nvSpPr>
          <p:cNvPr id="22576" name="Rectangle 48"/>
          <p:cNvSpPr>
            <a:spLocks noChangeArrowheads="1"/>
          </p:cNvSpPr>
          <p:nvPr/>
        </p:nvSpPr>
        <p:spPr bwMode="auto">
          <a:xfrm>
            <a:off x="4664075" y="6032500"/>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a</a:t>
            </a:r>
            <a:endParaRPr lang="en-US" altLang="en-US" b="1"/>
          </a:p>
        </p:txBody>
      </p:sp>
      <p:sp>
        <p:nvSpPr>
          <p:cNvPr id="22577" name="Rectangle 49"/>
          <p:cNvSpPr>
            <a:spLocks noChangeArrowheads="1"/>
          </p:cNvSpPr>
          <p:nvPr/>
        </p:nvSpPr>
        <p:spPr bwMode="auto">
          <a:xfrm>
            <a:off x="4770438" y="60325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578" name="Rectangle 50"/>
          <p:cNvSpPr>
            <a:spLocks noChangeArrowheads="1"/>
          </p:cNvSpPr>
          <p:nvPr/>
        </p:nvSpPr>
        <p:spPr bwMode="auto">
          <a:xfrm>
            <a:off x="4883150" y="6032500"/>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579" name="Rectangle 51"/>
          <p:cNvSpPr>
            <a:spLocks noChangeArrowheads="1"/>
          </p:cNvSpPr>
          <p:nvPr/>
        </p:nvSpPr>
        <p:spPr bwMode="auto">
          <a:xfrm>
            <a:off x="4994275" y="6032500"/>
            <a:ext cx="63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r</a:t>
            </a:r>
            <a:endParaRPr lang="en-US" altLang="en-US" b="1"/>
          </a:p>
        </p:txBody>
      </p:sp>
      <p:sp>
        <p:nvSpPr>
          <p:cNvPr id="22580" name="Rectangle 52"/>
          <p:cNvSpPr>
            <a:spLocks noChangeArrowheads="1"/>
          </p:cNvSpPr>
          <p:nvPr/>
        </p:nvSpPr>
        <p:spPr bwMode="auto">
          <a:xfrm>
            <a:off x="5059363" y="60325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e</a:t>
            </a:r>
            <a:endParaRPr lang="en-US" altLang="en-US" b="1"/>
          </a:p>
        </p:txBody>
      </p:sp>
      <p:sp>
        <p:nvSpPr>
          <p:cNvPr id="22581" name="Rectangle 53"/>
          <p:cNvSpPr>
            <a:spLocks noChangeArrowheads="1"/>
          </p:cNvSpPr>
          <p:nvPr/>
        </p:nvSpPr>
        <p:spPr bwMode="auto">
          <a:xfrm>
            <a:off x="5165725" y="60325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582" name="Rectangle 54"/>
          <p:cNvSpPr>
            <a:spLocks noChangeArrowheads="1"/>
          </p:cNvSpPr>
          <p:nvPr/>
        </p:nvSpPr>
        <p:spPr bwMode="auto">
          <a:xfrm>
            <a:off x="5265738" y="60325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583" name="Rectangle 55"/>
          <p:cNvSpPr>
            <a:spLocks noChangeArrowheads="1"/>
          </p:cNvSpPr>
          <p:nvPr/>
        </p:nvSpPr>
        <p:spPr bwMode="auto">
          <a:xfrm>
            <a:off x="5365750" y="6032500"/>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e</a:t>
            </a:r>
            <a:endParaRPr lang="en-US" altLang="en-US" b="1"/>
          </a:p>
        </p:txBody>
      </p:sp>
      <p:sp>
        <p:nvSpPr>
          <p:cNvPr id="22584" name="Rectangle 56"/>
          <p:cNvSpPr>
            <a:spLocks noChangeArrowheads="1"/>
          </p:cNvSpPr>
          <p:nvPr/>
        </p:nvSpPr>
        <p:spPr bwMode="auto">
          <a:xfrm>
            <a:off x="5472113" y="60325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585" name="Freeform 57"/>
          <p:cNvSpPr>
            <a:spLocks/>
          </p:cNvSpPr>
          <p:nvPr/>
        </p:nvSpPr>
        <p:spPr bwMode="auto">
          <a:xfrm>
            <a:off x="1668463" y="21542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86" name="Freeform 58"/>
          <p:cNvSpPr>
            <a:spLocks/>
          </p:cNvSpPr>
          <p:nvPr/>
        </p:nvSpPr>
        <p:spPr bwMode="auto">
          <a:xfrm>
            <a:off x="1668463" y="2743200"/>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87" name="Freeform 59"/>
          <p:cNvSpPr>
            <a:spLocks/>
          </p:cNvSpPr>
          <p:nvPr/>
        </p:nvSpPr>
        <p:spPr bwMode="auto">
          <a:xfrm>
            <a:off x="1668463" y="3333750"/>
            <a:ext cx="1766887"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1"/>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88" name="Freeform 60"/>
          <p:cNvSpPr>
            <a:spLocks/>
          </p:cNvSpPr>
          <p:nvPr/>
        </p:nvSpPr>
        <p:spPr bwMode="auto">
          <a:xfrm>
            <a:off x="1668463" y="3922713"/>
            <a:ext cx="1766887" cy="293687"/>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89" name="Freeform 61"/>
          <p:cNvSpPr>
            <a:spLocks/>
          </p:cNvSpPr>
          <p:nvPr/>
        </p:nvSpPr>
        <p:spPr bwMode="auto">
          <a:xfrm>
            <a:off x="1668463" y="4511675"/>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90" name="Freeform 62"/>
          <p:cNvSpPr>
            <a:spLocks/>
          </p:cNvSpPr>
          <p:nvPr/>
        </p:nvSpPr>
        <p:spPr bwMode="auto">
          <a:xfrm>
            <a:off x="1668463" y="51006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2147483647 w 1113"/>
              <a:gd name="T13" fmla="*/ 2147483647 h 186"/>
              <a:gd name="T14" fmla="*/ 0 60000 65536"/>
              <a:gd name="T15" fmla="*/ 0 60000 65536"/>
              <a:gd name="T16" fmla="*/ 0 60000 65536"/>
              <a:gd name="T17" fmla="*/ 0 60000 65536"/>
              <a:gd name="T18" fmla="*/ 0 60000 65536"/>
              <a:gd name="T19" fmla="*/ 0 60000 65536"/>
              <a:gd name="T20" fmla="*/ 0 60000 65536"/>
              <a:gd name="T21" fmla="*/ 0 w 1113"/>
              <a:gd name="T22" fmla="*/ 0 h 186"/>
              <a:gd name="T23" fmla="*/ 1113 w 111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3" h="186">
                <a:moveTo>
                  <a:pt x="1113" y="182"/>
                </a:moveTo>
                <a:lnTo>
                  <a:pt x="1113" y="0"/>
                </a:lnTo>
                <a:lnTo>
                  <a:pt x="0" y="0"/>
                </a:lnTo>
                <a:lnTo>
                  <a:pt x="0" y="186"/>
                </a:lnTo>
                <a:lnTo>
                  <a:pt x="1113" y="186"/>
                </a:lnTo>
                <a:lnTo>
                  <a:pt x="1113" y="182"/>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91" name="Freeform 63"/>
          <p:cNvSpPr>
            <a:spLocks/>
          </p:cNvSpPr>
          <p:nvPr/>
        </p:nvSpPr>
        <p:spPr bwMode="auto">
          <a:xfrm>
            <a:off x="1668463" y="51006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592" name="Rectangle 64"/>
          <p:cNvSpPr>
            <a:spLocks noChangeArrowheads="1"/>
          </p:cNvSpPr>
          <p:nvPr/>
        </p:nvSpPr>
        <p:spPr bwMode="auto">
          <a:xfrm>
            <a:off x="1803400" y="1524000"/>
            <a:ext cx="127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V</a:t>
            </a:r>
            <a:endParaRPr lang="en-US" altLang="en-US" b="1"/>
          </a:p>
        </p:txBody>
      </p:sp>
      <p:sp>
        <p:nvSpPr>
          <p:cNvPr id="22593" name="Rectangle 65"/>
          <p:cNvSpPr>
            <a:spLocks noChangeArrowheads="1"/>
          </p:cNvSpPr>
          <p:nvPr/>
        </p:nvSpPr>
        <p:spPr bwMode="auto">
          <a:xfrm>
            <a:off x="1933575" y="1524000"/>
            <a:ext cx="428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i</a:t>
            </a:r>
            <a:endParaRPr lang="en-US" altLang="en-US" b="1"/>
          </a:p>
        </p:txBody>
      </p:sp>
      <p:sp>
        <p:nvSpPr>
          <p:cNvPr id="22594" name="Rectangle 66"/>
          <p:cNvSpPr>
            <a:spLocks noChangeArrowheads="1"/>
          </p:cNvSpPr>
          <p:nvPr/>
        </p:nvSpPr>
        <p:spPr bwMode="auto">
          <a:xfrm>
            <a:off x="1974850" y="1524000"/>
            <a:ext cx="63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r</a:t>
            </a:r>
            <a:endParaRPr lang="en-US" altLang="en-US" b="1"/>
          </a:p>
        </p:txBody>
      </p:sp>
      <p:sp>
        <p:nvSpPr>
          <p:cNvPr id="22595" name="Rectangle 67"/>
          <p:cNvSpPr>
            <a:spLocks noChangeArrowheads="1"/>
          </p:cNvSpPr>
          <p:nvPr/>
        </p:nvSpPr>
        <p:spPr bwMode="auto">
          <a:xfrm>
            <a:off x="2038350" y="1524000"/>
            <a:ext cx="523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t</a:t>
            </a:r>
            <a:endParaRPr lang="en-US" altLang="en-US" b="1"/>
          </a:p>
        </p:txBody>
      </p:sp>
      <p:sp>
        <p:nvSpPr>
          <p:cNvPr id="22596" name="Rectangle 68"/>
          <p:cNvSpPr>
            <a:spLocks noChangeArrowheads="1"/>
          </p:cNvSpPr>
          <p:nvPr/>
        </p:nvSpPr>
        <p:spPr bwMode="auto">
          <a:xfrm>
            <a:off x="2097088"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u</a:t>
            </a:r>
            <a:endParaRPr lang="en-US" altLang="en-US" b="1"/>
          </a:p>
        </p:txBody>
      </p:sp>
      <p:sp>
        <p:nvSpPr>
          <p:cNvPr id="22597" name="Rectangle 69"/>
          <p:cNvSpPr>
            <a:spLocks noChangeArrowheads="1"/>
          </p:cNvSpPr>
          <p:nvPr/>
        </p:nvSpPr>
        <p:spPr bwMode="auto">
          <a:xfrm>
            <a:off x="2203450" y="1524000"/>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a</a:t>
            </a:r>
            <a:endParaRPr lang="en-US" altLang="en-US" b="1"/>
          </a:p>
        </p:txBody>
      </p:sp>
      <p:sp>
        <p:nvSpPr>
          <p:cNvPr id="22598" name="Rectangle 70"/>
          <p:cNvSpPr>
            <a:spLocks noChangeArrowheads="1"/>
          </p:cNvSpPr>
          <p:nvPr/>
        </p:nvSpPr>
        <p:spPr bwMode="auto">
          <a:xfrm>
            <a:off x="2316163" y="1524000"/>
            <a:ext cx="42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l</a:t>
            </a:r>
            <a:endParaRPr lang="en-US" altLang="en-US" b="1"/>
          </a:p>
        </p:txBody>
      </p:sp>
      <p:sp>
        <p:nvSpPr>
          <p:cNvPr id="22599" name="Rectangle 71"/>
          <p:cNvSpPr>
            <a:spLocks noChangeArrowheads="1"/>
          </p:cNvSpPr>
          <p:nvPr/>
        </p:nvSpPr>
        <p:spPr bwMode="auto">
          <a:xfrm>
            <a:off x="2357438" y="1524000"/>
            <a:ext cx="523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 </a:t>
            </a:r>
            <a:endParaRPr lang="en-US" altLang="en-US" b="1"/>
          </a:p>
        </p:txBody>
      </p:sp>
      <p:sp>
        <p:nvSpPr>
          <p:cNvPr id="22600" name="Rectangle 72"/>
          <p:cNvSpPr>
            <a:spLocks noChangeArrowheads="1"/>
          </p:cNvSpPr>
          <p:nvPr/>
        </p:nvSpPr>
        <p:spPr bwMode="auto">
          <a:xfrm>
            <a:off x="2409825" y="1524000"/>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a</a:t>
            </a:r>
            <a:endParaRPr lang="en-US" altLang="en-US" b="1"/>
          </a:p>
        </p:txBody>
      </p:sp>
      <p:sp>
        <p:nvSpPr>
          <p:cNvPr id="22601" name="Rectangle 73"/>
          <p:cNvSpPr>
            <a:spLocks noChangeArrowheads="1"/>
          </p:cNvSpPr>
          <p:nvPr/>
        </p:nvSpPr>
        <p:spPr bwMode="auto">
          <a:xfrm>
            <a:off x="2522538"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602" name="Rectangle 74"/>
          <p:cNvSpPr>
            <a:spLocks noChangeArrowheads="1"/>
          </p:cNvSpPr>
          <p:nvPr/>
        </p:nvSpPr>
        <p:spPr bwMode="auto">
          <a:xfrm>
            <a:off x="2627313"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603" name="Rectangle 75"/>
          <p:cNvSpPr>
            <a:spLocks noChangeArrowheads="1"/>
          </p:cNvSpPr>
          <p:nvPr/>
        </p:nvSpPr>
        <p:spPr bwMode="auto">
          <a:xfrm>
            <a:off x="2740025" y="1524000"/>
            <a:ext cx="63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r</a:t>
            </a:r>
            <a:endParaRPr lang="en-US" altLang="en-US" b="1"/>
          </a:p>
        </p:txBody>
      </p:sp>
      <p:sp>
        <p:nvSpPr>
          <p:cNvPr id="22604" name="Rectangle 76"/>
          <p:cNvSpPr>
            <a:spLocks noChangeArrowheads="1"/>
          </p:cNvSpPr>
          <p:nvPr/>
        </p:nvSpPr>
        <p:spPr bwMode="auto">
          <a:xfrm>
            <a:off x="2805113" y="152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e</a:t>
            </a:r>
            <a:endParaRPr lang="en-US" altLang="en-US" b="1"/>
          </a:p>
        </p:txBody>
      </p:sp>
      <p:sp>
        <p:nvSpPr>
          <p:cNvPr id="22605" name="Rectangle 77"/>
          <p:cNvSpPr>
            <a:spLocks noChangeArrowheads="1"/>
          </p:cNvSpPr>
          <p:nvPr/>
        </p:nvSpPr>
        <p:spPr bwMode="auto">
          <a:xfrm>
            <a:off x="2909888"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606" name="Rectangle 78"/>
          <p:cNvSpPr>
            <a:spLocks noChangeArrowheads="1"/>
          </p:cNvSpPr>
          <p:nvPr/>
        </p:nvSpPr>
        <p:spPr bwMode="auto">
          <a:xfrm>
            <a:off x="3011488"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607" name="Rectangle 79"/>
          <p:cNvSpPr>
            <a:spLocks noChangeArrowheads="1"/>
          </p:cNvSpPr>
          <p:nvPr/>
        </p:nvSpPr>
        <p:spPr bwMode="auto">
          <a:xfrm>
            <a:off x="3111500" y="1524000"/>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e</a:t>
            </a:r>
            <a:endParaRPr lang="en-US" altLang="en-US" b="1"/>
          </a:p>
        </p:txBody>
      </p:sp>
      <p:sp>
        <p:nvSpPr>
          <p:cNvPr id="22608" name="Rectangle 80"/>
          <p:cNvSpPr>
            <a:spLocks noChangeArrowheads="1"/>
          </p:cNvSpPr>
          <p:nvPr/>
        </p:nvSpPr>
        <p:spPr bwMode="auto">
          <a:xfrm>
            <a:off x="3216275" y="1524000"/>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609" name="Freeform 81"/>
          <p:cNvSpPr>
            <a:spLocks/>
          </p:cNvSpPr>
          <p:nvPr/>
        </p:nvSpPr>
        <p:spPr bwMode="auto">
          <a:xfrm>
            <a:off x="2503488" y="1954213"/>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6"/>
                </a:lnTo>
                <a:lnTo>
                  <a:pt x="52" y="52"/>
                </a:lnTo>
                <a:lnTo>
                  <a:pt x="56" y="48"/>
                </a:lnTo>
                <a:lnTo>
                  <a:pt x="60" y="45"/>
                </a:lnTo>
                <a:lnTo>
                  <a:pt x="60" y="41"/>
                </a:lnTo>
                <a:lnTo>
                  <a:pt x="64" y="37"/>
                </a:lnTo>
                <a:lnTo>
                  <a:pt x="64" y="33"/>
                </a:lnTo>
                <a:lnTo>
                  <a:pt x="64" y="26"/>
                </a:lnTo>
                <a:lnTo>
                  <a:pt x="60" y="22"/>
                </a:lnTo>
                <a:lnTo>
                  <a:pt x="60" y="19"/>
                </a:lnTo>
                <a:lnTo>
                  <a:pt x="56" y="15"/>
                </a:lnTo>
                <a:lnTo>
                  <a:pt x="52" y="11"/>
                </a:lnTo>
                <a:lnTo>
                  <a:pt x="49" y="7"/>
                </a:lnTo>
                <a:lnTo>
                  <a:pt x="45" y="4"/>
                </a:lnTo>
                <a:lnTo>
                  <a:pt x="41" y="4"/>
                </a:lnTo>
                <a:lnTo>
                  <a:pt x="38" y="0"/>
                </a:lnTo>
                <a:lnTo>
                  <a:pt x="30" y="0"/>
                </a:lnTo>
                <a:lnTo>
                  <a:pt x="26" y="0"/>
                </a:lnTo>
                <a:lnTo>
                  <a:pt x="23" y="4"/>
                </a:lnTo>
                <a:lnTo>
                  <a:pt x="15" y="4"/>
                </a:lnTo>
                <a:lnTo>
                  <a:pt x="12" y="7"/>
                </a:lnTo>
                <a:lnTo>
                  <a:pt x="8" y="11"/>
                </a:lnTo>
                <a:lnTo>
                  <a:pt x="8" y="15"/>
                </a:lnTo>
                <a:lnTo>
                  <a:pt x="4" y="19"/>
                </a:lnTo>
                <a:lnTo>
                  <a:pt x="0" y="22"/>
                </a:lnTo>
                <a:lnTo>
                  <a:pt x="0" y="26"/>
                </a:lnTo>
                <a:lnTo>
                  <a:pt x="0" y="33"/>
                </a:lnTo>
                <a:lnTo>
                  <a:pt x="0" y="37"/>
                </a:lnTo>
                <a:lnTo>
                  <a:pt x="0" y="41"/>
                </a:lnTo>
                <a:lnTo>
                  <a:pt x="4" y="45"/>
                </a:lnTo>
                <a:lnTo>
                  <a:pt x="8" y="48"/>
                </a:lnTo>
                <a:lnTo>
                  <a:pt x="8" y="52"/>
                </a:lnTo>
                <a:lnTo>
                  <a:pt x="12" y="56"/>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0" name="Freeform 82"/>
          <p:cNvSpPr>
            <a:spLocks/>
          </p:cNvSpPr>
          <p:nvPr/>
        </p:nvSpPr>
        <p:spPr bwMode="auto">
          <a:xfrm>
            <a:off x="2503488" y="2249488"/>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5"/>
                </a:lnTo>
                <a:lnTo>
                  <a:pt x="52" y="52"/>
                </a:lnTo>
                <a:lnTo>
                  <a:pt x="56" y="48"/>
                </a:lnTo>
                <a:lnTo>
                  <a:pt x="60" y="44"/>
                </a:lnTo>
                <a:lnTo>
                  <a:pt x="60" y="40"/>
                </a:lnTo>
                <a:lnTo>
                  <a:pt x="64" y="37"/>
                </a:lnTo>
                <a:lnTo>
                  <a:pt x="64" y="33"/>
                </a:lnTo>
                <a:lnTo>
                  <a:pt x="64" y="26"/>
                </a:lnTo>
                <a:lnTo>
                  <a:pt x="60" y="22"/>
                </a:lnTo>
                <a:lnTo>
                  <a:pt x="60" y="18"/>
                </a:lnTo>
                <a:lnTo>
                  <a:pt x="56" y="14"/>
                </a:lnTo>
                <a:lnTo>
                  <a:pt x="52" y="11"/>
                </a:lnTo>
                <a:lnTo>
                  <a:pt x="49" y="7"/>
                </a:lnTo>
                <a:lnTo>
                  <a:pt x="45" y="3"/>
                </a:lnTo>
                <a:lnTo>
                  <a:pt x="41" y="3"/>
                </a:lnTo>
                <a:lnTo>
                  <a:pt x="38" y="0"/>
                </a:lnTo>
                <a:lnTo>
                  <a:pt x="30" y="0"/>
                </a:lnTo>
                <a:lnTo>
                  <a:pt x="26" y="0"/>
                </a:lnTo>
                <a:lnTo>
                  <a:pt x="23" y="3"/>
                </a:lnTo>
                <a:lnTo>
                  <a:pt x="15" y="3"/>
                </a:lnTo>
                <a:lnTo>
                  <a:pt x="12" y="7"/>
                </a:lnTo>
                <a:lnTo>
                  <a:pt x="8" y="11"/>
                </a:lnTo>
                <a:lnTo>
                  <a:pt x="8" y="14"/>
                </a:lnTo>
                <a:lnTo>
                  <a:pt x="4" y="18"/>
                </a:lnTo>
                <a:lnTo>
                  <a:pt x="0" y="22"/>
                </a:lnTo>
                <a:lnTo>
                  <a:pt x="0" y="26"/>
                </a:lnTo>
                <a:lnTo>
                  <a:pt x="0" y="33"/>
                </a:lnTo>
                <a:lnTo>
                  <a:pt x="0" y="37"/>
                </a:lnTo>
                <a:lnTo>
                  <a:pt x="0" y="40"/>
                </a:lnTo>
                <a:lnTo>
                  <a:pt x="4" y="44"/>
                </a:lnTo>
                <a:lnTo>
                  <a:pt x="8" y="48"/>
                </a:lnTo>
                <a:lnTo>
                  <a:pt x="8" y="52"/>
                </a:lnTo>
                <a:lnTo>
                  <a:pt x="12" y="55"/>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1" name="Freeform 83"/>
          <p:cNvSpPr>
            <a:spLocks/>
          </p:cNvSpPr>
          <p:nvPr/>
        </p:nvSpPr>
        <p:spPr bwMode="auto">
          <a:xfrm>
            <a:off x="2503488" y="2543175"/>
            <a:ext cx="101600" cy="100013"/>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60"/>
                </a:lnTo>
                <a:lnTo>
                  <a:pt x="45" y="60"/>
                </a:lnTo>
                <a:lnTo>
                  <a:pt x="49" y="56"/>
                </a:lnTo>
                <a:lnTo>
                  <a:pt x="52" y="52"/>
                </a:lnTo>
                <a:lnTo>
                  <a:pt x="56" y="48"/>
                </a:lnTo>
                <a:lnTo>
                  <a:pt x="60" y="45"/>
                </a:lnTo>
                <a:lnTo>
                  <a:pt x="60" y="41"/>
                </a:lnTo>
                <a:lnTo>
                  <a:pt x="64" y="37"/>
                </a:lnTo>
                <a:lnTo>
                  <a:pt x="64" y="34"/>
                </a:lnTo>
                <a:lnTo>
                  <a:pt x="64" y="26"/>
                </a:lnTo>
                <a:lnTo>
                  <a:pt x="60" y="22"/>
                </a:lnTo>
                <a:lnTo>
                  <a:pt x="60" y="19"/>
                </a:lnTo>
                <a:lnTo>
                  <a:pt x="56" y="15"/>
                </a:lnTo>
                <a:lnTo>
                  <a:pt x="52" y="11"/>
                </a:lnTo>
                <a:lnTo>
                  <a:pt x="49" y="8"/>
                </a:lnTo>
                <a:lnTo>
                  <a:pt x="45" y="4"/>
                </a:lnTo>
                <a:lnTo>
                  <a:pt x="41" y="4"/>
                </a:lnTo>
                <a:lnTo>
                  <a:pt x="38" y="0"/>
                </a:lnTo>
                <a:lnTo>
                  <a:pt x="30" y="0"/>
                </a:lnTo>
                <a:lnTo>
                  <a:pt x="26" y="0"/>
                </a:lnTo>
                <a:lnTo>
                  <a:pt x="23" y="4"/>
                </a:lnTo>
                <a:lnTo>
                  <a:pt x="15" y="4"/>
                </a:lnTo>
                <a:lnTo>
                  <a:pt x="12" y="8"/>
                </a:lnTo>
                <a:lnTo>
                  <a:pt x="8" y="11"/>
                </a:lnTo>
                <a:lnTo>
                  <a:pt x="8" y="15"/>
                </a:lnTo>
                <a:lnTo>
                  <a:pt x="4" y="19"/>
                </a:lnTo>
                <a:lnTo>
                  <a:pt x="0" y="22"/>
                </a:lnTo>
                <a:lnTo>
                  <a:pt x="0" y="26"/>
                </a:lnTo>
                <a:lnTo>
                  <a:pt x="0" y="34"/>
                </a:lnTo>
                <a:lnTo>
                  <a:pt x="0" y="37"/>
                </a:lnTo>
                <a:lnTo>
                  <a:pt x="0" y="41"/>
                </a:lnTo>
                <a:lnTo>
                  <a:pt x="4" y="45"/>
                </a:lnTo>
                <a:lnTo>
                  <a:pt x="8" y="48"/>
                </a:lnTo>
                <a:lnTo>
                  <a:pt x="8" y="52"/>
                </a:lnTo>
                <a:lnTo>
                  <a:pt x="12" y="56"/>
                </a:lnTo>
                <a:lnTo>
                  <a:pt x="15" y="60"/>
                </a:lnTo>
                <a:lnTo>
                  <a:pt x="23" y="60"/>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2" name="Freeform 84"/>
          <p:cNvSpPr>
            <a:spLocks/>
          </p:cNvSpPr>
          <p:nvPr/>
        </p:nvSpPr>
        <p:spPr bwMode="auto">
          <a:xfrm>
            <a:off x="2503488" y="3132138"/>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60"/>
                </a:lnTo>
                <a:lnTo>
                  <a:pt x="45" y="60"/>
                </a:lnTo>
                <a:lnTo>
                  <a:pt x="49" y="56"/>
                </a:lnTo>
                <a:lnTo>
                  <a:pt x="52" y="52"/>
                </a:lnTo>
                <a:lnTo>
                  <a:pt x="56" y="49"/>
                </a:lnTo>
                <a:lnTo>
                  <a:pt x="60" y="45"/>
                </a:lnTo>
                <a:lnTo>
                  <a:pt x="60" y="41"/>
                </a:lnTo>
                <a:lnTo>
                  <a:pt x="64" y="37"/>
                </a:lnTo>
                <a:lnTo>
                  <a:pt x="64" y="34"/>
                </a:lnTo>
                <a:lnTo>
                  <a:pt x="64" y="26"/>
                </a:lnTo>
                <a:lnTo>
                  <a:pt x="60" y="23"/>
                </a:lnTo>
                <a:lnTo>
                  <a:pt x="60" y="19"/>
                </a:lnTo>
                <a:lnTo>
                  <a:pt x="56" y="15"/>
                </a:lnTo>
                <a:lnTo>
                  <a:pt x="52" y="12"/>
                </a:lnTo>
                <a:lnTo>
                  <a:pt x="49" y="8"/>
                </a:lnTo>
                <a:lnTo>
                  <a:pt x="45" y="4"/>
                </a:lnTo>
                <a:lnTo>
                  <a:pt x="41" y="4"/>
                </a:lnTo>
                <a:lnTo>
                  <a:pt x="38" y="0"/>
                </a:lnTo>
                <a:lnTo>
                  <a:pt x="30" y="0"/>
                </a:lnTo>
                <a:lnTo>
                  <a:pt x="26" y="0"/>
                </a:lnTo>
                <a:lnTo>
                  <a:pt x="23" y="4"/>
                </a:lnTo>
                <a:lnTo>
                  <a:pt x="15" y="4"/>
                </a:lnTo>
                <a:lnTo>
                  <a:pt x="12" y="8"/>
                </a:lnTo>
                <a:lnTo>
                  <a:pt x="8" y="12"/>
                </a:lnTo>
                <a:lnTo>
                  <a:pt x="8" y="15"/>
                </a:lnTo>
                <a:lnTo>
                  <a:pt x="4" y="19"/>
                </a:lnTo>
                <a:lnTo>
                  <a:pt x="0" y="23"/>
                </a:lnTo>
                <a:lnTo>
                  <a:pt x="0" y="26"/>
                </a:lnTo>
                <a:lnTo>
                  <a:pt x="0" y="34"/>
                </a:lnTo>
                <a:lnTo>
                  <a:pt x="0" y="37"/>
                </a:lnTo>
                <a:lnTo>
                  <a:pt x="0" y="41"/>
                </a:lnTo>
                <a:lnTo>
                  <a:pt x="4" y="45"/>
                </a:lnTo>
                <a:lnTo>
                  <a:pt x="8" y="49"/>
                </a:lnTo>
                <a:lnTo>
                  <a:pt x="8" y="52"/>
                </a:lnTo>
                <a:lnTo>
                  <a:pt x="12" y="56"/>
                </a:lnTo>
                <a:lnTo>
                  <a:pt x="15" y="60"/>
                </a:lnTo>
                <a:lnTo>
                  <a:pt x="23" y="60"/>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3" name="Freeform 85"/>
          <p:cNvSpPr>
            <a:spLocks/>
          </p:cNvSpPr>
          <p:nvPr/>
        </p:nvSpPr>
        <p:spPr bwMode="auto">
          <a:xfrm>
            <a:off x="2503488" y="3427413"/>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6"/>
                </a:lnTo>
                <a:lnTo>
                  <a:pt x="52" y="52"/>
                </a:lnTo>
                <a:lnTo>
                  <a:pt x="56" y="48"/>
                </a:lnTo>
                <a:lnTo>
                  <a:pt x="60" y="44"/>
                </a:lnTo>
                <a:lnTo>
                  <a:pt x="60" y="41"/>
                </a:lnTo>
                <a:lnTo>
                  <a:pt x="64" y="37"/>
                </a:lnTo>
                <a:lnTo>
                  <a:pt x="64" y="33"/>
                </a:lnTo>
                <a:lnTo>
                  <a:pt x="64" y="26"/>
                </a:lnTo>
                <a:lnTo>
                  <a:pt x="60" y="22"/>
                </a:lnTo>
                <a:lnTo>
                  <a:pt x="60" y="19"/>
                </a:lnTo>
                <a:lnTo>
                  <a:pt x="56" y="15"/>
                </a:lnTo>
                <a:lnTo>
                  <a:pt x="52" y="11"/>
                </a:lnTo>
                <a:lnTo>
                  <a:pt x="49" y="7"/>
                </a:lnTo>
                <a:lnTo>
                  <a:pt x="45" y="4"/>
                </a:lnTo>
                <a:lnTo>
                  <a:pt x="41" y="4"/>
                </a:lnTo>
                <a:lnTo>
                  <a:pt x="38" y="0"/>
                </a:lnTo>
                <a:lnTo>
                  <a:pt x="30" y="0"/>
                </a:lnTo>
                <a:lnTo>
                  <a:pt x="26" y="0"/>
                </a:lnTo>
                <a:lnTo>
                  <a:pt x="23" y="4"/>
                </a:lnTo>
                <a:lnTo>
                  <a:pt x="15" y="4"/>
                </a:lnTo>
                <a:lnTo>
                  <a:pt x="12" y="7"/>
                </a:lnTo>
                <a:lnTo>
                  <a:pt x="8" y="11"/>
                </a:lnTo>
                <a:lnTo>
                  <a:pt x="8" y="15"/>
                </a:lnTo>
                <a:lnTo>
                  <a:pt x="4" y="19"/>
                </a:lnTo>
                <a:lnTo>
                  <a:pt x="0" y="22"/>
                </a:lnTo>
                <a:lnTo>
                  <a:pt x="0" y="26"/>
                </a:lnTo>
                <a:lnTo>
                  <a:pt x="0" y="33"/>
                </a:lnTo>
                <a:lnTo>
                  <a:pt x="0" y="37"/>
                </a:lnTo>
                <a:lnTo>
                  <a:pt x="0" y="41"/>
                </a:lnTo>
                <a:lnTo>
                  <a:pt x="4" y="44"/>
                </a:lnTo>
                <a:lnTo>
                  <a:pt x="8" y="48"/>
                </a:lnTo>
                <a:lnTo>
                  <a:pt x="8" y="52"/>
                </a:lnTo>
                <a:lnTo>
                  <a:pt x="12" y="56"/>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4" name="Freeform 86"/>
          <p:cNvSpPr>
            <a:spLocks/>
          </p:cNvSpPr>
          <p:nvPr/>
        </p:nvSpPr>
        <p:spPr bwMode="auto">
          <a:xfrm>
            <a:off x="2503488" y="3722688"/>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5"/>
                </a:lnTo>
                <a:lnTo>
                  <a:pt x="52" y="52"/>
                </a:lnTo>
                <a:lnTo>
                  <a:pt x="56" y="48"/>
                </a:lnTo>
                <a:lnTo>
                  <a:pt x="60" y="44"/>
                </a:lnTo>
                <a:lnTo>
                  <a:pt x="60" y="40"/>
                </a:lnTo>
                <a:lnTo>
                  <a:pt x="64" y="37"/>
                </a:lnTo>
                <a:lnTo>
                  <a:pt x="64" y="33"/>
                </a:lnTo>
                <a:lnTo>
                  <a:pt x="64" y="26"/>
                </a:lnTo>
                <a:lnTo>
                  <a:pt x="60" y="22"/>
                </a:lnTo>
                <a:lnTo>
                  <a:pt x="60" y="18"/>
                </a:lnTo>
                <a:lnTo>
                  <a:pt x="56" y="14"/>
                </a:lnTo>
                <a:lnTo>
                  <a:pt x="52" y="11"/>
                </a:lnTo>
                <a:lnTo>
                  <a:pt x="49" y="7"/>
                </a:lnTo>
                <a:lnTo>
                  <a:pt x="45" y="3"/>
                </a:lnTo>
                <a:lnTo>
                  <a:pt x="41" y="3"/>
                </a:lnTo>
                <a:lnTo>
                  <a:pt x="38" y="0"/>
                </a:lnTo>
                <a:lnTo>
                  <a:pt x="30" y="0"/>
                </a:lnTo>
                <a:lnTo>
                  <a:pt x="26" y="0"/>
                </a:lnTo>
                <a:lnTo>
                  <a:pt x="23" y="3"/>
                </a:lnTo>
                <a:lnTo>
                  <a:pt x="15" y="3"/>
                </a:lnTo>
                <a:lnTo>
                  <a:pt x="12" y="7"/>
                </a:lnTo>
                <a:lnTo>
                  <a:pt x="8" y="11"/>
                </a:lnTo>
                <a:lnTo>
                  <a:pt x="8" y="14"/>
                </a:lnTo>
                <a:lnTo>
                  <a:pt x="4" y="18"/>
                </a:lnTo>
                <a:lnTo>
                  <a:pt x="0" y="22"/>
                </a:lnTo>
                <a:lnTo>
                  <a:pt x="0" y="26"/>
                </a:lnTo>
                <a:lnTo>
                  <a:pt x="0" y="33"/>
                </a:lnTo>
                <a:lnTo>
                  <a:pt x="0" y="37"/>
                </a:lnTo>
                <a:lnTo>
                  <a:pt x="0" y="40"/>
                </a:lnTo>
                <a:lnTo>
                  <a:pt x="4" y="44"/>
                </a:lnTo>
                <a:lnTo>
                  <a:pt x="8" y="48"/>
                </a:lnTo>
                <a:lnTo>
                  <a:pt x="8" y="52"/>
                </a:lnTo>
                <a:lnTo>
                  <a:pt x="12" y="55"/>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5" name="Freeform 87"/>
          <p:cNvSpPr>
            <a:spLocks/>
          </p:cNvSpPr>
          <p:nvPr/>
        </p:nvSpPr>
        <p:spPr bwMode="auto">
          <a:xfrm>
            <a:off x="2503488" y="4016375"/>
            <a:ext cx="101600" cy="100013"/>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60"/>
                </a:lnTo>
                <a:lnTo>
                  <a:pt x="45" y="60"/>
                </a:lnTo>
                <a:lnTo>
                  <a:pt x="49" y="56"/>
                </a:lnTo>
                <a:lnTo>
                  <a:pt x="52" y="52"/>
                </a:lnTo>
                <a:lnTo>
                  <a:pt x="56" y="48"/>
                </a:lnTo>
                <a:lnTo>
                  <a:pt x="60" y="45"/>
                </a:lnTo>
                <a:lnTo>
                  <a:pt x="60" y="41"/>
                </a:lnTo>
                <a:lnTo>
                  <a:pt x="64" y="37"/>
                </a:lnTo>
                <a:lnTo>
                  <a:pt x="64" y="34"/>
                </a:lnTo>
                <a:lnTo>
                  <a:pt x="64" y="26"/>
                </a:lnTo>
                <a:lnTo>
                  <a:pt x="60" y="22"/>
                </a:lnTo>
                <a:lnTo>
                  <a:pt x="60" y="19"/>
                </a:lnTo>
                <a:lnTo>
                  <a:pt x="56" y="15"/>
                </a:lnTo>
                <a:lnTo>
                  <a:pt x="52" y="11"/>
                </a:lnTo>
                <a:lnTo>
                  <a:pt x="49" y="8"/>
                </a:lnTo>
                <a:lnTo>
                  <a:pt x="45" y="4"/>
                </a:lnTo>
                <a:lnTo>
                  <a:pt x="41" y="4"/>
                </a:lnTo>
                <a:lnTo>
                  <a:pt x="38" y="0"/>
                </a:lnTo>
                <a:lnTo>
                  <a:pt x="30" y="0"/>
                </a:lnTo>
                <a:lnTo>
                  <a:pt x="26" y="0"/>
                </a:lnTo>
                <a:lnTo>
                  <a:pt x="23" y="4"/>
                </a:lnTo>
                <a:lnTo>
                  <a:pt x="15" y="4"/>
                </a:lnTo>
                <a:lnTo>
                  <a:pt x="12" y="8"/>
                </a:lnTo>
                <a:lnTo>
                  <a:pt x="8" y="11"/>
                </a:lnTo>
                <a:lnTo>
                  <a:pt x="8" y="15"/>
                </a:lnTo>
                <a:lnTo>
                  <a:pt x="4" y="19"/>
                </a:lnTo>
                <a:lnTo>
                  <a:pt x="0" y="22"/>
                </a:lnTo>
                <a:lnTo>
                  <a:pt x="0" y="26"/>
                </a:lnTo>
                <a:lnTo>
                  <a:pt x="0" y="34"/>
                </a:lnTo>
                <a:lnTo>
                  <a:pt x="0" y="37"/>
                </a:lnTo>
                <a:lnTo>
                  <a:pt x="0" y="41"/>
                </a:lnTo>
                <a:lnTo>
                  <a:pt x="4" y="45"/>
                </a:lnTo>
                <a:lnTo>
                  <a:pt x="8" y="48"/>
                </a:lnTo>
                <a:lnTo>
                  <a:pt x="8" y="52"/>
                </a:lnTo>
                <a:lnTo>
                  <a:pt x="12" y="56"/>
                </a:lnTo>
                <a:lnTo>
                  <a:pt x="15" y="60"/>
                </a:lnTo>
                <a:lnTo>
                  <a:pt x="23" y="60"/>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6" name="Freeform 88"/>
          <p:cNvSpPr>
            <a:spLocks/>
          </p:cNvSpPr>
          <p:nvPr/>
        </p:nvSpPr>
        <p:spPr bwMode="auto">
          <a:xfrm>
            <a:off x="2503488" y="4311650"/>
            <a:ext cx="101600" cy="100013"/>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5"/>
                </a:lnTo>
                <a:lnTo>
                  <a:pt x="52" y="52"/>
                </a:lnTo>
                <a:lnTo>
                  <a:pt x="56" y="48"/>
                </a:lnTo>
                <a:lnTo>
                  <a:pt x="60" y="44"/>
                </a:lnTo>
                <a:lnTo>
                  <a:pt x="60" y="41"/>
                </a:lnTo>
                <a:lnTo>
                  <a:pt x="64" y="37"/>
                </a:lnTo>
                <a:lnTo>
                  <a:pt x="64" y="33"/>
                </a:lnTo>
                <a:lnTo>
                  <a:pt x="64" y="26"/>
                </a:lnTo>
                <a:lnTo>
                  <a:pt x="60" y="22"/>
                </a:lnTo>
                <a:lnTo>
                  <a:pt x="60" y="18"/>
                </a:lnTo>
                <a:lnTo>
                  <a:pt x="56" y="15"/>
                </a:lnTo>
                <a:lnTo>
                  <a:pt x="52" y="11"/>
                </a:lnTo>
                <a:lnTo>
                  <a:pt x="49" y="7"/>
                </a:lnTo>
                <a:lnTo>
                  <a:pt x="45" y="3"/>
                </a:lnTo>
                <a:lnTo>
                  <a:pt x="41" y="3"/>
                </a:lnTo>
                <a:lnTo>
                  <a:pt x="38" y="0"/>
                </a:lnTo>
                <a:lnTo>
                  <a:pt x="30" y="0"/>
                </a:lnTo>
                <a:lnTo>
                  <a:pt x="26" y="0"/>
                </a:lnTo>
                <a:lnTo>
                  <a:pt x="23" y="3"/>
                </a:lnTo>
                <a:lnTo>
                  <a:pt x="15" y="3"/>
                </a:lnTo>
                <a:lnTo>
                  <a:pt x="12" y="7"/>
                </a:lnTo>
                <a:lnTo>
                  <a:pt x="8" y="11"/>
                </a:lnTo>
                <a:lnTo>
                  <a:pt x="8" y="15"/>
                </a:lnTo>
                <a:lnTo>
                  <a:pt x="4" y="18"/>
                </a:lnTo>
                <a:lnTo>
                  <a:pt x="0" y="22"/>
                </a:lnTo>
                <a:lnTo>
                  <a:pt x="0" y="26"/>
                </a:lnTo>
                <a:lnTo>
                  <a:pt x="0" y="33"/>
                </a:lnTo>
                <a:lnTo>
                  <a:pt x="0" y="37"/>
                </a:lnTo>
                <a:lnTo>
                  <a:pt x="0" y="41"/>
                </a:lnTo>
                <a:lnTo>
                  <a:pt x="4" y="44"/>
                </a:lnTo>
                <a:lnTo>
                  <a:pt x="8" y="48"/>
                </a:lnTo>
                <a:lnTo>
                  <a:pt x="8" y="52"/>
                </a:lnTo>
                <a:lnTo>
                  <a:pt x="12" y="55"/>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7" name="Freeform 89"/>
          <p:cNvSpPr>
            <a:spLocks/>
          </p:cNvSpPr>
          <p:nvPr/>
        </p:nvSpPr>
        <p:spPr bwMode="auto">
          <a:xfrm>
            <a:off x="2503488" y="4605338"/>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60"/>
                </a:lnTo>
                <a:lnTo>
                  <a:pt x="45" y="60"/>
                </a:lnTo>
                <a:lnTo>
                  <a:pt x="49" y="56"/>
                </a:lnTo>
                <a:lnTo>
                  <a:pt x="52" y="52"/>
                </a:lnTo>
                <a:lnTo>
                  <a:pt x="56" y="49"/>
                </a:lnTo>
                <a:lnTo>
                  <a:pt x="60" y="45"/>
                </a:lnTo>
                <a:lnTo>
                  <a:pt x="60" y="41"/>
                </a:lnTo>
                <a:lnTo>
                  <a:pt x="64" y="37"/>
                </a:lnTo>
                <a:lnTo>
                  <a:pt x="64" y="34"/>
                </a:lnTo>
                <a:lnTo>
                  <a:pt x="64" y="26"/>
                </a:lnTo>
                <a:lnTo>
                  <a:pt x="60" y="23"/>
                </a:lnTo>
                <a:lnTo>
                  <a:pt x="60" y="19"/>
                </a:lnTo>
                <a:lnTo>
                  <a:pt x="56" y="15"/>
                </a:lnTo>
                <a:lnTo>
                  <a:pt x="52" y="11"/>
                </a:lnTo>
                <a:lnTo>
                  <a:pt x="49" y="8"/>
                </a:lnTo>
                <a:lnTo>
                  <a:pt x="45" y="4"/>
                </a:lnTo>
                <a:lnTo>
                  <a:pt x="41" y="4"/>
                </a:lnTo>
                <a:lnTo>
                  <a:pt x="38" y="0"/>
                </a:lnTo>
                <a:lnTo>
                  <a:pt x="30" y="0"/>
                </a:lnTo>
                <a:lnTo>
                  <a:pt x="26" y="0"/>
                </a:lnTo>
                <a:lnTo>
                  <a:pt x="23" y="4"/>
                </a:lnTo>
                <a:lnTo>
                  <a:pt x="15" y="4"/>
                </a:lnTo>
                <a:lnTo>
                  <a:pt x="12" y="8"/>
                </a:lnTo>
                <a:lnTo>
                  <a:pt x="8" y="11"/>
                </a:lnTo>
                <a:lnTo>
                  <a:pt x="8" y="15"/>
                </a:lnTo>
                <a:lnTo>
                  <a:pt x="4" y="19"/>
                </a:lnTo>
                <a:lnTo>
                  <a:pt x="0" y="23"/>
                </a:lnTo>
                <a:lnTo>
                  <a:pt x="0" y="26"/>
                </a:lnTo>
                <a:lnTo>
                  <a:pt x="0" y="34"/>
                </a:lnTo>
                <a:lnTo>
                  <a:pt x="0" y="37"/>
                </a:lnTo>
                <a:lnTo>
                  <a:pt x="0" y="41"/>
                </a:lnTo>
                <a:lnTo>
                  <a:pt x="4" y="45"/>
                </a:lnTo>
                <a:lnTo>
                  <a:pt x="8" y="49"/>
                </a:lnTo>
                <a:lnTo>
                  <a:pt x="8" y="52"/>
                </a:lnTo>
                <a:lnTo>
                  <a:pt x="12" y="56"/>
                </a:lnTo>
                <a:lnTo>
                  <a:pt x="15" y="60"/>
                </a:lnTo>
                <a:lnTo>
                  <a:pt x="23" y="60"/>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8" name="Freeform 90"/>
          <p:cNvSpPr>
            <a:spLocks/>
          </p:cNvSpPr>
          <p:nvPr/>
        </p:nvSpPr>
        <p:spPr bwMode="auto">
          <a:xfrm>
            <a:off x="2503488" y="4900613"/>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6"/>
                </a:lnTo>
                <a:lnTo>
                  <a:pt x="52" y="52"/>
                </a:lnTo>
                <a:lnTo>
                  <a:pt x="56" y="48"/>
                </a:lnTo>
                <a:lnTo>
                  <a:pt x="60" y="44"/>
                </a:lnTo>
                <a:lnTo>
                  <a:pt x="60" y="41"/>
                </a:lnTo>
                <a:lnTo>
                  <a:pt x="64" y="37"/>
                </a:lnTo>
                <a:lnTo>
                  <a:pt x="64" y="33"/>
                </a:lnTo>
                <a:lnTo>
                  <a:pt x="64" y="26"/>
                </a:lnTo>
                <a:lnTo>
                  <a:pt x="60" y="22"/>
                </a:lnTo>
                <a:lnTo>
                  <a:pt x="60" y="18"/>
                </a:lnTo>
                <a:lnTo>
                  <a:pt x="56" y="15"/>
                </a:lnTo>
                <a:lnTo>
                  <a:pt x="52" y="11"/>
                </a:lnTo>
                <a:lnTo>
                  <a:pt x="49" y="7"/>
                </a:lnTo>
                <a:lnTo>
                  <a:pt x="45" y="4"/>
                </a:lnTo>
                <a:lnTo>
                  <a:pt x="41" y="4"/>
                </a:lnTo>
                <a:lnTo>
                  <a:pt x="38" y="0"/>
                </a:lnTo>
                <a:lnTo>
                  <a:pt x="30" y="0"/>
                </a:lnTo>
                <a:lnTo>
                  <a:pt x="26" y="0"/>
                </a:lnTo>
                <a:lnTo>
                  <a:pt x="23" y="4"/>
                </a:lnTo>
                <a:lnTo>
                  <a:pt x="15" y="4"/>
                </a:lnTo>
                <a:lnTo>
                  <a:pt x="12" y="7"/>
                </a:lnTo>
                <a:lnTo>
                  <a:pt x="8" y="11"/>
                </a:lnTo>
                <a:lnTo>
                  <a:pt x="8" y="15"/>
                </a:lnTo>
                <a:lnTo>
                  <a:pt x="4" y="18"/>
                </a:lnTo>
                <a:lnTo>
                  <a:pt x="0" y="22"/>
                </a:lnTo>
                <a:lnTo>
                  <a:pt x="0" y="26"/>
                </a:lnTo>
                <a:lnTo>
                  <a:pt x="0" y="33"/>
                </a:lnTo>
                <a:lnTo>
                  <a:pt x="0" y="37"/>
                </a:lnTo>
                <a:lnTo>
                  <a:pt x="0" y="41"/>
                </a:lnTo>
                <a:lnTo>
                  <a:pt x="4" y="44"/>
                </a:lnTo>
                <a:lnTo>
                  <a:pt x="8" y="48"/>
                </a:lnTo>
                <a:lnTo>
                  <a:pt x="8" y="52"/>
                </a:lnTo>
                <a:lnTo>
                  <a:pt x="12" y="56"/>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19" name="Freeform 91"/>
          <p:cNvSpPr>
            <a:spLocks/>
          </p:cNvSpPr>
          <p:nvPr/>
        </p:nvSpPr>
        <p:spPr bwMode="auto">
          <a:xfrm>
            <a:off x="2503488" y="5194300"/>
            <a:ext cx="101600" cy="101600"/>
          </a:xfrm>
          <a:custGeom>
            <a:avLst/>
            <a:gdLst>
              <a:gd name="T0" fmla="*/ 2147483647 w 64"/>
              <a:gd name="T1" fmla="*/ 2147483647 h 64"/>
              <a:gd name="T2" fmla="*/ 2147483647 w 64"/>
              <a:gd name="T3" fmla="*/ 2147483647 h 64"/>
              <a:gd name="T4" fmla="*/ 2147483647 w 64"/>
              <a:gd name="T5" fmla="*/ 2147483647 h 64"/>
              <a:gd name="T6" fmla="*/ 2147483647 w 64"/>
              <a:gd name="T7" fmla="*/ 2147483647 h 64"/>
              <a:gd name="T8" fmla="*/ 2147483647 w 64"/>
              <a:gd name="T9" fmla="*/ 2147483647 h 64"/>
              <a:gd name="T10" fmla="*/ 2147483647 w 64"/>
              <a:gd name="T11" fmla="*/ 2147483647 h 64"/>
              <a:gd name="T12" fmla="*/ 2147483647 w 64"/>
              <a:gd name="T13" fmla="*/ 2147483647 h 64"/>
              <a:gd name="T14" fmla="*/ 2147483647 w 64"/>
              <a:gd name="T15" fmla="*/ 2147483647 h 64"/>
              <a:gd name="T16" fmla="*/ 2147483647 w 64"/>
              <a:gd name="T17" fmla="*/ 2147483647 h 64"/>
              <a:gd name="T18" fmla="*/ 2147483647 w 64"/>
              <a:gd name="T19" fmla="*/ 2147483647 h 64"/>
              <a:gd name="T20" fmla="*/ 2147483647 w 64"/>
              <a:gd name="T21" fmla="*/ 2147483647 h 64"/>
              <a:gd name="T22" fmla="*/ 2147483647 w 64"/>
              <a:gd name="T23" fmla="*/ 2147483647 h 64"/>
              <a:gd name="T24" fmla="*/ 2147483647 w 64"/>
              <a:gd name="T25" fmla="*/ 2147483647 h 64"/>
              <a:gd name="T26" fmla="*/ 2147483647 w 64"/>
              <a:gd name="T27" fmla="*/ 2147483647 h 64"/>
              <a:gd name="T28" fmla="*/ 2147483647 w 64"/>
              <a:gd name="T29" fmla="*/ 2147483647 h 64"/>
              <a:gd name="T30" fmla="*/ 2147483647 w 64"/>
              <a:gd name="T31" fmla="*/ 2147483647 h 64"/>
              <a:gd name="T32" fmla="*/ 2147483647 w 64"/>
              <a:gd name="T33" fmla="*/ 2147483647 h 64"/>
              <a:gd name="T34" fmla="*/ 2147483647 w 64"/>
              <a:gd name="T35" fmla="*/ 2147483647 h 64"/>
              <a:gd name="T36" fmla="*/ 2147483647 w 64"/>
              <a:gd name="T37" fmla="*/ 2147483647 h 64"/>
              <a:gd name="T38" fmla="*/ 2147483647 w 64"/>
              <a:gd name="T39" fmla="*/ 0 h 64"/>
              <a:gd name="T40" fmla="*/ 2147483647 w 64"/>
              <a:gd name="T41" fmla="*/ 0 h 64"/>
              <a:gd name="T42" fmla="*/ 2147483647 w 64"/>
              <a:gd name="T43" fmla="*/ 0 h 64"/>
              <a:gd name="T44" fmla="*/ 2147483647 w 64"/>
              <a:gd name="T45" fmla="*/ 2147483647 h 64"/>
              <a:gd name="T46" fmla="*/ 2147483647 w 64"/>
              <a:gd name="T47" fmla="*/ 2147483647 h 64"/>
              <a:gd name="T48" fmla="*/ 2147483647 w 64"/>
              <a:gd name="T49" fmla="*/ 2147483647 h 64"/>
              <a:gd name="T50" fmla="*/ 2147483647 w 64"/>
              <a:gd name="T51" fmla="*/ 2147483647 h 64"/>
              <a:gd name="T52" fmla="*/ 2147483647 w 64"/>
              <a:gd name="T53" fmla="*/ 2147483647 h 64"/>
              <a:gd name="T54" fmla="*/ 2147483647 w 64"/>
              <a:gd name="T55" fmla="*/ 2147483647 h 64"/>
              <a:gd name="T56" fmla="*/ 0 w 64"/>
              <a:gd name="T57" fmla="*/ 2147483647 h 64"/>
              <a:gd name="T58" fmla="*/ 0 w 64"/>
              <a:gd name="T59" fmla="*/ 2147483647 h 64"/>
              <a:gd name="T60" fmla="*/ 0 w 64"/>
              <a:gd name="T61" fmla="*/ 2147483647 h 64"/>
              <a:gd name="T62" fmla="*/ 0 w 64"/>
              <a:gd name="T63" fmla="*/ 2147483647 h 64"/>
              <a:gd name="T64" fmla="*/ 0 w 64"/>
              <a:gd name="T65" fmla="*/ 2147483647 h 64"/>
              <a:gd name="T66" fmla="*/ 2147483647 w 64"/>
              <a:gd name="T67" fmla="*/ 2147483647 h 64"/>
              <a:gd name="T68" fmla="*/ 2147483647 w 64"/>
              <a:gd name="T69" fmla="*/ 2147483647 h 64"/>
              <a:gd name="T70" fmla="*/ 2147483647 w 64"/>
              <a:gd name="T71" fmla="*/ 2147483647 h 64"/>
              <a:gd name="T72" fmla="*/ 2147483647 w 64"/>
              <a:gd name="T73" fmla="*/ 2147483647 h 64"/>
              <a:gd name="T74" fmla="*/ 2147483647 w 64"/>
              <a:gd name="T75" fmla="*/ 2147483647 h 64"/>
              <a:gd name="T76" fmla="*/ 2147483647 w 64"/>
              <a:gd name="T77" fmla="*/ 2147483647 h 64"/>
              <a:gd name="T78" fmla="*/ 2147483647 w 64"/>
              <a:gd name="T79" fmla="*/ 2147483647 h 64"/>
              <a:gd name="T80" fmla="*/ 2147483647 w 64"/>
              <a:gd name="T81" fmla="*/ 2147483647 h 64"/>
              <a:gd name="T82" fmla="*/ 2147483647 w 64"/>
              <a:gd name="T83" fmla="*/ 2147483647 h 6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4"/>
              <a:gd name="T128" fmla="*/ 64 w 64"/>
              <a:gd name="T129" fmla="*/ 64 h 6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4">
                <a:moveTo>
                  <a:pt x="30" y="64"/>
                </a:moveTo>
                <a:lnTo>
                  <a:pt x="38" y="64"/>
                </a:lnTo>
                <a:lnTo>
                  <a:pt x="41" y="60"/>
                </a:lnTo>
                <a:lnTo>
                  <a:pt x="45" y="60"/>
                </a:lnTo>
                <a:lnTo>
                  <a:pt x="49" y="56"/>
                </a:lnTo>
                <a:lnTo>
                  <a:pt x="52" y="52"/>
                </a:lnTo>
                <a:lnTo>
                  <a:pt x="56" y="49"/>
                </a:lnTo>
                <a:lnTo>
                  <a:pt x="60" y="45"/>
                </a:lnTo>
                <a:lnTo>
                  <a:pt x="60" y="41"/>
                </a:lnTo>
                <a:lnTo>
                  <a:pt x="64" y="38"/>
                </a:lnTo>
                <a:lnTo>
                  <a:pt x="64" y="34"/>
                </a:lnTo>
                <a:lnTo>
                  <a:pt x="64" y="26"/>
                </a:lnTo>
                <a:lnTo>
                  <a:pt x="60" y="23"/>
                </a:lnTo>
                <a:lnTo>
                  <a:pt x="60" y="19"/>
                </a:lnTo>
                <a:lnTo>
                  <a:pt x="56" y="15"/>
                </a:lnTo>
                <a:lnTo>
                  <a:pt x="52" y="12"/>
                </a:lnTo>
                <a:lnTo>
                  <a:pt x="49" y="8"/>
                </a:lnTo>
                <a:lnTo>
                  <a:pt x="45" y="4"/>
                </a:lnTo>
                <a:lnTo>
                  <a:pt x="41" y="4"/>
                </a:lnTo>
                <a:lnTo>
                  <a:pt x="38" y="0"/>
                </a:lnTo>
                <a:lnTo>
                  <a:pt x="30" y="0"/>
                </a:lnTo>
                <a:lnTo>
                  <a:pt x="26" y="0"/>
                </a:lnTo>
                <a:lnTo>
                  <a:pt x="23" y="4"/>
                </a:lnTo>
                <a:lnTo>
                  <a:pt x="15" y="4"/>
                </a:lnTo>
                <a:lnTo>
                  <a:pt x="12" y="8"/>
                </a:lnTo>
                <a:lnTo>
                  <a:pt x="8" y="12"/>
                </a:lnTo>
                <a:lnTo>
                  <a:pt x="8" y="15"/>
                </a:lnTo>
                <a:lnTo>
                  <a:pt x="4" y="19"/>
                </a:lnTo>
                <a:lnTo>
                  <a:pt x="0" y="23"/>
                </a:lnTo>
                <a:lnTo>
                  <a:pt x="0" y="26"/>
                </a:lnTo>
                <a:lnTo>
                  <a:pt x="0" y="34"/>
                </a:lnTo>
                <a:lnTo>
                  <a:pt x="0" y="38"/>
                </a:lnTo>
                <a:lnTo>
                  <a:pt x="0" y="41"/>
                </a:lnTo>
                <a:lnTo>
                  <a:pt x="4" y="45"/>
                </a:lnTo>
                <a:lnTo>
                  <a:pt x="8" y="49"/>
                </a:lnTo>
                <a:lnTo>
                  <a:pt x="8" y="52"/>
                </a:lnTo>
                <a:lnTo>
                  <a:pt x="12" y="56"/>
                </a:lnTo>
                <a:lnTo>
                  <a:pt x="15" y="60"/>
                </a:lnTo>
                <a:lnTo>
                  <a:pt x="23" y="60"/>
                </a:lnTo>
                <a:lnTo>
                  <a:pt x="26" y="64"/>
                </a:lnTo>
                <a:lnTo>
                  <a:pt x="30"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20" name="Freeform 92"/>
          <p:cNvSpPr>
            <a:spLocks/>
          </p:cNvSpPr>
          <p:nvPr/>
        </p:nvSpPr>
        <p:spPr bwMode="auto">
          <a:xfrm>
            <a:off x="5667375" y="2025650"/>
            <a:ext cx="106363" cy="104775"/>
          </a:xfrm>
          <a:custGeom>
            <a:avLst/>
            <a:gdLst>
              <a:gd name="T0" fmla="*/ 0 w 67"/>
              <a:gd name="T1" fmla="*/ 2147483647 h 66"/>
              <a:gd name="T2" fmla="*/ 2147483647 w 67"/>
              <a:gd name="T3" fmla="*/ 2147483647 h 66"/>
              <a:gd name="T4" fmla="*/ 2147483647 w 67"/>
              <a:gd name="T5" fmla="*/ 0 h 66"/>
              <a:gd name="T6" fmla="*/ 0 w 67"/>
              <a:gd name="T7" fmla="*/ 2147483647 h 66"/>
              <a:gd name="T8" fmla="*/ 0 w 67"/>
              <a:gd name="T9" fmla="*/ 2147483647 h 66"/>
              <a:gd name="T10" fmla="*/ 0 60000 65536"/>
              <a:gd name="T11" fmla="*/ 0 60000 65536"/>
              <a:gd name="T12" fmla="*/ 0 60000 65536"/>
              <a:gd name="T13" fmla="*/ 0 60000 65536"/>
              <a:gd name="T14" fmla="*/ 0 60000 65536"/>
              <a:gd name="T15" fmla="*/ 0 w 67"/>
              <a:gd name="T16" fmla="*/ 0 h 66"/>
              <a:gd name="T17" fmla="*/ 67 w 67"/>
              <a:gd name="T18" fmla="*/ 66 h 66"/>
            </a:gdLst>
            <a:ahLst/>
            <a:cxnLst>
              <a:cxn ang="T10">
                <a:pos x="T0" y="T1"/>
              </a:cxn>
              <a:cxn ang="T11">
                <a:pos x="T2" y="T3"/>
              </a:cxn>
              <a:cxn ang="T12">
                <a:pos x="T4" y="T5"/>
              </a:cxn>
              <a:cxn ang="T13">
                <a:pos x="T6" y="T7"/>
              </a:cxn>
              <a:cxn ang="T14">
                <a:pos x="T8" y="T9"/>
              </a:cxn>
            </a:cxnLst>
            <a:rect l="T15" t="T16" r="T17" b="T18"/>
            <a:pathLst>
              <a:path w="67" h="66">
                <a:moveTo>
                  <a:pt x="0" y="18"/>
                </a:moveTo>
                <a:lnTo>
                  <a:pt x="41" y="66"/>
                </a:lnTo>
                <a:lnTo>
                  <a:pt x="67" y="0"/>
                </a:lnTo>
                <a:lnTo>
                  <a:pt x="0" y="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21" name="Freeform 93"/>
          <p:cNvSpPr>
            <a:spLocks/>
          </p:cNvSpPr>
          <p:nvPr/>
        </p:nvSpPr>
        <p:spPr bwMode="auto">
          <a:xfrm>
            <a:off x="4641850" y="4876800"/>
            <a:ext cx="106363" cy="93663"/>
          </a:xfrm>
          <a:custGeom>
            <a:avLst/>
            <a:gdLst>
              <a:gd name="T0" fmla="*/ 2147483647 w 67"/>
              <a:gd name="T1" fmla="*/ 0 h 59"/>
              <a:gd name="T2" fmla="*/ 0 w 67"/>
              <a:gd name="T3" fmla="*/ 2147483647 h 59"/>
              <a:gd name="T4" fmla="*/ 2147483647 w 67"/>
              <a:gd name="T5" fmla="*/ 2147483647 h 59"/>
              <a:gd name="T6" fmla="*/ 2147483647 w 67"/>
              <a:gd name="T7" fmla="*/ 0 h 59"/>
              <a:gd name="T8" fmla="*/ 2147483647 w 67"/>
              <a:gd name="T9" fmla="*/ 0 h 59"/>
              <a:gd name="T10" fmla="*/ 2147483647 w 67"/>
              <a:gd name="T11" fmla="*/ 0 h 59"/>
              <a:gd name="T12" fmla="*/ 0 60000 65536"/>
              <a:gd name="T13" fmla="*/ 0 60000 65536"/>
              <a:gd name="T14" fmla="*/ 0 60000 65536"/>
              <a:gd name="T15" fmla="*/ 0 60000 65536"/>
              <a:gd name="T16" fmla="*/ 0 60000 65536"/>
              <a:gd name="T17" fmla="*/ 0 60000 65536"/>
              <a:gd name="T18" fmla="*/ 0 w 67"/>
              <a:gd name="T19" fmla="*/ 0 h 59"/>
              <a:gd name="T20" fmla="*/ 67 w 67"/>
              <a:gd name="T21" fmla="*/ 59 h 59"/>
            </a:gdLst>
            <a:ahLst/>
            <a:cxnLst>
              <a:cxn ang="T12">
                <a:pos x="T0" y="T1"/>
              </a:cxn>
              <a:cxn ang="T13">
                <a:pos x="T2" y="T3"/>
              </a:cxn>
              <a:cxn ang="T14">
                <a:pos x="T4" y="T5"/>
              </a:cxn>
              <a:cxn ang="T15">
                <a:pos x="T6" y="T7"/>
              </a:cxn>
              <a:cxn ang="T16">
                <a:pos x="T8" y="T9"/>
              </a:cxn>
              <a:cxn ang="T17">
                <a:pos x="T10" y="T11"/>
              </a:cxn>
            </a:cxnLst>
            <a:rect l="T18" t="T19" r="T20" b="T21"/>
            <a:pathLst>
              <a:path w="67" h="59">
                <a:moveTo>
                  <a:pt x="26" y="0"/>
                </a:moveTo>
                <a:lnTo>
                  <a:pt x="0" y="56"/>
                </a:lnTo>
                <a:lnTo>
                  <a:pt x="67" y="59"/>
                </a:lnTo>
                <a:lnTo>
                  <a:pt x="30" y="0"/>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22" name="Rectangle 94"/>
          <p:cNvSpPr>
            <a:spLocks noChangeArrowheads="1"/>
          </p:cNvSpPr>
          <p:nvPr/>
        </p:nvSpPr>
        <p:spPr bwMode="auto">
          <a:xfrm>
            <a:off x="3776663" y="1806575"/>
            <a:ext cx="127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A</a:t>
            </a:r>
            <a:endParaRPr lang="en-US" altLang="en-US" b="1"/>
          </a:p>
        </p:txBody>
      </p:sp>
      <p:sp>
        <p:nvSpPr>
          <p:cNvPr id="22623" name="Rectangle 95"/>
          <p:cNvSpPr>
            <a:spLocks noChangeArrowheads="1"/>
          </p:cNvSpPr>
          <p:nvPr/>
        </p:nvSpPr>
        <p:spPr bwMode="auto">
          <a:xfrm>
            <a:off x="3911600" y="1806575"/>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624" name="Rectangle 96"/>
          <p:cNvSpPr>
            <a:spLocks noChangeArrowheads="1"/>
          </p:cNvSpPr>
          <p:nvPr/>
        </p:nvSpPr>
        <p:spPr bwMode="auto">
          <a:xfrm>
            <a:off x="4017963" y="180657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d</a:t>
            </a:r>
            <a:endParaRPr lang="en-US" altLang="en-US" b="1"/>
          </a:p>
        </p:txBody>
      </p:sp>
      <p:sp>
        <p:nvSpPr>
          <p:cNvPr id="22625" name="Rectangle 97"/>
          <p:cNvSpPr>
            <a:spLocks noChangeArrowheads="1"/>
          </p:cNvSpPr>
          <p:nvPr/>
        </p:nvSpPr>
        <p:spPr bwMode="auto">
          <a:xfrm>
            <a:off x="4130675" y="1806575"/>
            <a:ext cx="63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r</a:t>
            </a:r>
            <a:endParaRPr lang="en-US" altLang="en-US" b="1"/>
          </a:p>
        </p:txBody>
      </p:sp>
      <p:sp>
        <p:nvSpPr>
          <p:cNvPr id="22626" name="Rectangle 98"/>
          <p:cNvSpPr>
            <a:spLocks noChangeArrowheads="1"/>
          </p:cNvSpPr>
          <p:nvPr/>
        </p:nvSpPr>
        <p:spPr bwMode="auto">
          <a:xfrm>
            <a:off x="4194175" y="1806575"/>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e</a:t>
            </a:r>
            <a:endParaRPr lang="en-US" altLang="en-US" b="1"/>
          </a:p>
        </p:txBody>
      </p:sp>
      <p:sp>
        <p:nvSpPr>
          <p:cNvPr id="22627" name="Rectangle 99"/>
          <p:cNvSpPr>
            <a:spLocks noChangeArrowheads="1"/>
          </p:cNvSpPr>
          <p:nvPr/>
        </p:nvSpPr>
        <p:spPr bwMode="auto">
          <a:xfrm>
            <a:off x="4300538" y="1806575"/>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628" name="Rectangle 100"/>
          <p:cNvSpPr>
            <a:spLocks noChangeArrowheads="1"/>
          </p:cNvSpPr>
          <p:nvPr/>
        </p:nvSpPr>
        <p:spPr bwMode="auto">
          <a:xfrm>
            <a:off x="4400550" y="1806575"/>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629" name="Rectangle 101"/>
          <p:cNvSpPr>
            <a:spLocks noChangeArrowheads="1"/>
          </p:cNvSpPr>
          <p:nvPr/>
        </p:nvSpPr>
        <p:spPr bwMode="auto">
          <a:xfrm>
            <a:off x="4500563" y="1806575"/>
            <a:ext cx="523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 </a:t>
            </a:r>
            <a:endParaRPr lang="en-US" altLang="en-US" b="1"/>
          </a:p>
        </p:txBody>
      </p:sp>
      <p:sp>
        <p:nvSpPr>
          <p:cNvPr id="22630" name="Rectangle 102"/>
          <p:cNvSpPr>
            <a:spLocks noChangeArrowheads="1"/>
          </p:cNvSpPr>
          <p:nvPr/>
        </p:nvSpPr>
        <p:spPr bwMode="auto">
          <a:xfrm>
            <a:off x="4554538" y="1806575"/>
            <a:ext cx="523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t</a:t>
            </a:r>
            <a:endParaRPr lang="en-US" altLang="en-US" b="1"/>
          </a:p>
        </p:txBody>
      </p:sp>
      <p:sp>
        <p:nvSpPr>
          <p:cNvPr id="22631" name="Rectangle 103"/>
          <p:cNvSpPr>
            <a:spLocks noChangeArrowheads="1"/>
          </p:cNvSpPr>
          <p:nvPr/>
        </p:nvSpPr>
        <p:spPr bwMode="auto">
          <a:xfrm>
            <a:off x="4606925" y="1806575"/>
            <a:ext cx="63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r</a:t>
            </a:r>
            <a:endParaRPr lang="en-US" altLang="en-US" b="1"/>
          </a:p>
        </p:txBody>
      </p:sp>
      <p:sp>
        <p:nvSpPr>
          <p:cNvPr id="22632" name="Rectangle 104"/>
          <p:cNvSpPr>
            <a:spLocks noChangeArrowheads="1"/>
          </p:cNvSpPr>
          <p:nvPr/>
        </p:nvSpPr>
        <p:spPr bwMode="auto">
          <a:xfrm>
            <a:off x="4672013" y="180657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a</a:t>
            </a:r>
            <a:endParaRPr lang="en-US" altLang="en-US" b="1"/>
          </a:p>
        </p:txBody>
      </p:sp>
      <p:sp>
        <p:nvSpPr>
          <p:cNvPr id="22633" name="Rectangle 105"/>
          <p:cNvSpPr>
            <a:spLocks noChangeArrowheads="1"/>
          </p:cNvSpPr>
          <p:nvPr/>
        </p:nvSpPr>
        <p:spPr bwMode="auto">
          <a:xfrm>
            <a:off x="4783138" y="180657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n</a:t>
            </a:r>
            <a:endParaRPr lang="en-US" altLang="en-US" b="1"/>
          </a:p>
        </p:txBody>
      </p:sp>
      <p:sp>
        <p:nvSpPr>
          <p:cNvPr id="22634" name="Rectangle 106"/>
          <p:cNvSpPr>
            <a:spLocks noChangeArrowheads="1"/>
          </p:cNvSpPr>
          <p:nvPr/>
        </p:nvSpPr>
        <p:spPr bwMode="auto">
          <a:xfrm>
            <a:off x="4889500" y="1806575"/>
            <a:ext cx="952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s</a:t>
            </a:r>
            <a:endParaRPr lang="en-US" altLang="en-US" b="1"/>
          </a:p>
        </p:txBody>
      </p:sp>
      <p:sp>
        <p:nvSpPr>
          <p:cNvPr id="22635" name="Rectangle 107"/>
          <p:cNvSpPr>
            <a:spLocks noChangeArrowheads="1"/>
          </p:cNvSpPr>
          <p:nvPr/>
        </p:nvSpPr>
        <p:spPr bwMode="auto">
          <a:xfrm>
            <a:off x="4989513" y="1806575"/>
            <a:ext cx="42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l</a:t>
            </a:r>
            <a:endParaRPr lang="en-US" altLang="en-US" b="1"/>
          </a:p>
        </p:txBody>
      </p:sp>
      <p:sp>
        <p:nvSpPr>
          <p:cNvPr id="22636" name="Rectangle 108"/>
          <p:cNvSpPr>
            <a:spLocks noChangeArrowheads="1"/>
          </p:cNvSpPr>
          <p:nvPr/>
        </p:nvSpPr>
        <p:spPr bwMode="auto">
          <a:xfrm>
            <a:off x="5030788" y="180657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a</a:t>
            </a:r>
            <a:endParaRPr lang="en-US" altLang="en-US" b="1"/>
          </a:p>
        </p:txBody>
      </p:sp>
      <p:sp>
        <p:nvSpPr>
          <p:cNvPr id="22637" name="Rectangle 109"/>
          <p:cNvSpPr>
            <a:spLocks noChangeArrowheads="1"/>
          </p:cNvSpPr>
          <p:nvPr/>
        </p:nvSpPr>
        <p:spPr bwMode="auto">
          <a:xfrm>
            <a:off x="5143500" y="1806575"/>
            <a:ext cx="523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t</a:t>
            </a:r>
            <a:endParaRPr lang="en-US" altLang="en-US" b="1"/>
          </a:p>
        </p:txBody>
      </p:sp>
      <p:sp>
        <p:nvSpPr>
          <p:cNvPr id="22638" name="Rectangle 110"/>
          <p:cNvSpPr>
            <a:spLocks noChangeArrowheads="1"/>
          </p:cNvSpPr>
          <p:nvPr/>
        </p:nvSpPr>
        <p:spPr bwMode="auto">
          <a:xfrm>
            <a:off x="5195888" y="1806575"/>
            <a:ext cx="42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i</a:t>
            </a:r>
            <a:endParaRPr lang="en-US" altLang="en-US" b="1"/>
          </a:p>
        </p:txBody>
      </p:sp>
      <p:sp>
        <p:nvSpPr>
          <p:cNvPr id="22639" name="Rectangle 111"/>
          <p:cNvSpPr>
            <a:spLocks noChangeArrowheads="1"/>
          </p:cNvSpPr>
          <p:nvPr/>
        </p:nvSpPr>
        <p:spPr bwMode="auto">
          <a:xfrm>
            <a:off x="5237163" y="180657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o</a:t>
            </a:r>
            <a:endParaRPr lang="en-US" altLang="en-US" b="1"/>
          </a:p>
        </p:txBody>
      </p:sp>
      <p:sp>
        <p:nvSpPr>
          <p:cNvPr id="22640" name="Rectangle 112"/>
          <p:cNvSpPr>
            <a:spLocks noChangeArrowheads="1"/>
          </p:cNvSpPr>
          <p:nvPr/>
        </p:nvSpPr>
        <p:spPr bwMode="auto">
          <a:xfrm>
            <a:off x="5349875" y="1806575"/>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rPr>
              <a:t>n</a:t>
            </a:r>
            <a:endParaRPr lang="en-US" altLang="en-US" b="1"/>
          </a:p>
        </p:txBody>
      </p:sp>
      <p:sp>
        <p:nvSpPr>
          <p:cNvPr id="22641" name="Freeform 113"/>
          <p:cNvSpPr>
            <a:spLocks/>
          </p:cNvSpPr>
          <p:nvPr/>
        </p:nvSpPr>
        <p:spPr bwMode="auto">
          <a:xfrm>
            <a:off x="4406900" y="4924425"/>
            <a:ext cx="106363" cy="100013"/>
          </a:xfrm>
          <a:custGeom>
            <a:avLst/>
            <a:gdLst>
              <a:gd name="T0" fmla="*/ 2147483647 w 67"/>
              <a:gd name="T1" fmla="*/ 0 h 63"/>
              <a:gd name="T2" fmla="*/ 0 w 67"/>
              <a:gd name="T3" fmla="*/ 2147483647 h 63"/>
              <a:gd name="T4" fmla="*/ 2147483647 w 67"/>
              <a:gd name="T5" fmla="*/ 2147483647 h 63"/>
              <a:gd name="T6" fmla="*/ 2147483647 w 67"/>
              <a:gd name="T7" fmla="*/ 2147483647 h 63"/>
              <a:gd name="T8" fmla="*/ 2147483647 w 67"/>
              <a:gd name="T9" fmla="*/ 2147483647 h 63"/>
              <a:gd name="T10" fmla="*/ 2147483647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15" y="0"/>
                </a:moveTo>
                <a:lnTo>
                  <a:pt x="0" y="63"/>
                </a:lnTo>
                <a:lnTo>
                  <a:pt x="67" y="52"/>
                </a:lnTo>
                <a:lnTo>
                  <a:pt x="19" y="3"/>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42" name="Freeform 114"/>
          <p:cNvSpPr>
            <a:spLocks/>
          </p:cNvSpPr>
          <p:nvPr/>
        </p:nvSpPr>
        <p:spPr bwMode="auto">
          <a:xfrm>
            <a:off x="4294188" y="5053013"/>
            <a:ext cx="106362" cy="100012"/>
          </a:xfrm>
          <a:custGeom>
            <a:avLst/>
            <a:gdLst>
              <a:gd name="T0" fmla="*/ 0 w 67"/>
              <a:gd name="T1" fmla="*/ 0 h 63"/>
              <a:gd name="T2" fmla="*/ 2147483647 w 67"/>
              <a:gd name="T3" fmla="*/ 2147483647 h 63"/>
              <a:gd name="T4" fmla="*/ 2147483647 w 67"/>
              <a:gd name="T5" fmla="*/ 2147483647 h 63"/>
              <a:gd name="T6" fmla="*/ 0 w 67"/>
              <a:gd name="T7" fmla="*/ 2147483647 h 63"/>
              <a:gd name="T8" fmla="*/ 0 w 67"/>
              <a:gd name="T9" fmla="*/ 2147483647 h 63"/>
              <a:gd name="T10" fmla="*/ 0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0" y="0"/>
                </a:moveTo>
                <a:lnTo>
                  <a:pt x="8" y="63"/>
                </a:lnTo>
                <a:lnTo>
                  <a:pt x="67" y="30"/>
                </a:lnTo>
                <a:lnTo>
                  <a:pt x="0" y="4"/>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43" name="Line 115"/>
          <p:cNvSpPr>
            <a:spLocks noChangeShapeType="1"/>
          </p:cNvSpPr>
          <p:nvPr/>
        </p:nvSpPr>
        <p:spPr bwMode="auto">
          <a:xfrm flipV="1">
            <a:off x="2551113" y="5106988"/>
            <a:ext cx="1779587" cy="134937"/>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44" name="Line 116"/>
          <p:cNvSpPr>
            <a:spLocks noChangeShapeType="1"/>
          </p:cNvSpPr>
          <p:nvPr/>
        </p:nvSpPr>
        <p:spPr bwMode="auto">
          <a:xfrm flipH="1" flipV="1">
            <a:off x="2551113" y="3775075"/>
            <a:ext cx="2138362" cy="1160463"/>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45" name="Line 117"/>
          <p:cNvSpPr>
            <a:spLocks noChangeShapeType="1"/>
          </p:cNvSpPr>
          <p:nvPr/>
        </p:nvSpPr>
        <p:spPr bwMode="auto">
          <a:xfrm>
            <a:off x="2551113" y="4357688"/>
            <a:ext cx="1890712" cy="625475"/>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46" name="Line 118"/>
          <p:cNvSpPr>
            <a:spLocks noChangeShapeType="1"/>
          </p:cNvSpPr>
          <p:nvPr/>
        </p:nvSpPr>
        <p:spPr bwMode="auto">
          <a:xfrm flipV="1">
            <a:off x="2551113" y="2078038"/>
            <a:ext cx="3163887" cy="287020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47" name="Freeform 119"/>
          <p:cNvSpPr>
            <a:spLocks/>
          </p:cNvSpPr>
          <p:nvPr/>
        </p:nvSpPr>
        <p:spPr bwMode="auto">
          <a:xfrm>
            <a:off x="5673725" y="2532063"/>
            <a:ext cx="100013" cy="100012"/>
          </a:xfrm>
          <a:custGeom>
            <a:avLst/>
            <a:gdLst>
              <a:gd name="T0" fmla="*/ 2147483647 w 63"/>
              <a:gd name="T1" fmla="*/ 0 h 63"/>
              <a:gd name="T2" fmla="*/ 0 w 63"/>
              <a:gd name="T3" fmla="*/ 2147483647 h 63"/>
              <a:gd name="T4" fmla="*/ 2147483647 w 63"/>
              <a:gd name="T5" fmla="*/ 2147483647 h 63"/>
              <a:gd name="T6" fmla="*/ 2147483647 w 63"/>
              <a:gd name="T7" fmla="*/ 2147483647 h 63"/>
              <a:gd name="T8" fmla="*/ 2147483647 w 63"/>
              <a:gd name="T9" fmla="*/ 2147483647 h 63"/>
              <a:gd name="T10" fmla="*/ 2147483647 w 63"/>
              <a:gd name="T11" fmla="*/ 0 h 63"/>
              <a:gd name="T12" fmla="*/ 0 60000 65536"/>
              <a:gd name="T13" fmla="*/ 0 60000 65536"/>
              <a:gd name="T14" fmla="*/ 0 60000 65536"/>
              <a:gd name="T15" fmla="*/ 0 60000 65536"/>
              <a:gd name="T16" fmla="*/ 0 60000 65536"/>
              <a:gd name="T17" fmla="*/ 0 60000 65536"/>
              <a:gd name="T18" fmla="*/ 0 w 63"/>
              <a:gd name="T19" fmla="*/ 0 h 63"/>
              <a:gd name="T20" fmla="*/ 63 w 63"/>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3" h="63">
                <a:moveTo>
                  <a:pt x="3" y="0"/>
                </a:moveTo>
                <a:lnTo>
                  <a:pt x="0" y="63"/>
                </a:lnTo>
                <a:lnTo>
                  <a:pt x="63" y="37"/>
                </a:lnTo>
                <a:lnTo>
                  <a:pt x="3" y="3"/>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48" name="Line 120"/>
          <p:cNvSpPr>
            <a:spLocks noChangeShapeType="1"/>
          </p:cNvSpPr>
          <p:nvPr/>
        </p:nvSpPr>
        <p:spPr bwMode="auto">
          <a:xfrm>
            <a:off x="2551113" y="2295525"/>
            <a:ext cx="3151187" cy="288925"/>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49" name="Freeform 121"/>
          <p:cNvSpPr>
            <a:spLocks/>
          </p:cNvSpPr>
          <p:nvPr/>
        </p:nvSpPr>
        <p:spPr bwMode="auto">
          <a:xfrm>
            <a:off x="5667375" y="3109913"/>
            <a:ext cx="106363" cy="100012"/>
          </a:xfrm>
          <a:custGeom>
            <a:avLst/>
            <a:gdLst>
              <a:gd name="T0" fmla="*/ 2147483647 w 67"/>
              <a:gd name="T1" fmla="*/ 0 h 63"/>
              <a:gd name="T2" fmla="*/ 0 w 67"/>
              <a:gd name="T3" fmla="*/ 2147483647 h 63"/>
              <a:gd name="T4" fmla="*/ 2147483647 w 67"/>
              <a:gd name="T5" fmla="*/ 2147483647 h 63"/>
              <a:gd name="T6" fmla="*/ 2147483647 w 67"/>
              <a:gd name="T7" fmla="*/ 2147483647 h 63"/>
              <a:gd name="T8" fmla="*/ 2147483647 w 67"/>
              <a:gd name="T9" fmla="*/ 2147483647 h 63"/>
              <a:gd name="T10" fmla="*/ 2147483647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11" y="0"/>
                </a:moveTo>
                <a:lnTo>
                  <a:pt x="0" y="63"/>
                </a:lnTo>
                <a:lnTo>
                  <a:pt x="67" y="44"/>
                </a:lnTo>
                <a:lnTo>
                  <a:pt x="11" y="3"/>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50" name="Line 122"/>
          <p:cNvSpPr>
            <a:spLocks noChangeShapeType="1"/>
          </p:cNvSpPr>
          <p:nvPr/>
        </p:nvSpPr>
        <p:spPr bwMode="auto">
          <a:xfrm>
            <a:off x="2551113" y="2590800"/>
            <a:ext cx="3151187" cy="57785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51" name="Freeform 123"/>
          <p:cNvSpPr>
            <a:spLocks/>
          </p:cNvSpPr>
          <p:nvPr/>
        </p:nvSpPr>
        <p:spPr bwMode="auto">
          <a:xfrm>
            <a:off x="5667375" y="3368675"/>
            <a:ext cx="106363" cy="100013"/>
          </a:xfrm>
          <a:custGeom>
            <a:avLst/>
            <a:gdLst>
              <a:gd name="T0" fmla="*/ 2147483647 w 67"/>
              <a:gd name="T1" fmla="*/ 0 h 63"/>
              <a:gd name="T2" fmla="*/ 0 w 67"/>
              <a:gd name="T3" fmla="*/ 2147483647 h 63"/>
              <a:gd name="T4" fmla="*/ 2147483647 w 67"/>
              <a:gd name="T5" fmla="*/ 2147483647 h 63"/>
              <a:gd name="T6" fmla="*/ 2147483647 w 67"/>
              <a:gd name="T7" fmla="*/ 2147483647 h 63"/>
              <a:gd name="T8" fmla="*/ 2147483647 w 67"/>
              <a:gd name="T9" fmla="*/ 2147483647 h 63"/>
              <a:gd name="T10" fmla="*/ 2147483647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7" y="0"/>
                </a:moveTo>
                <a:lnTo>
                  <a:pt x="0" y="63"/>
                </a:lnTo>
                <a:lnTo>
                  <a:pt x="67" y="41"/>
                </a:lnTo>
                <a:lnTo>
                  <a:pt x="7" y="4"/>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52" name="Freeform 124"/>
          <p:cNvSpPr>
            <a:spLocks/>
          </p:cNvSpPr>
          <p:nvPr/>
        </p:nvSpPr>
        <p:spPr bwMode="auto">
          <a:xfrm rot="1944879">
            <a:off x="4492625" y="4924425"/>
            <a:ext cx="106363" cy="95250"/>
          </a:xfrm>
          <a:custGeom>
            <a:avLst/>
            <a:gdLst>
              <a:gd name="T0" fmla="*/ 0 w 67"/>
              <a:gd name="T1" fmla="*/ 0 h 60"/>
              <a:gd name="T2" fmla="*/ 2147483647 w 67"/>
              <a:gd name="T3" fmla="*/ 2147483647 h 60"/>
              <a:gd name="T4" fmla="*/ 2147483647 w 67"/>
              <a:gd name="T5" fmla="*/ 2147483647 h 60"/>
              <a:gd name="T6" fmla="*/ 0 w 67"/>
              <a:gd name="T7" fmla="*/ 0 h 60"/>
              <a:gd name="T8" fmla="*/ 0 w 67"/>
              <a:gd name="T9" fmla="*/ 0 h 60"/>
              <a:gd name="T10" fmla="*/ 0 60000 65536"/>
              <a:gd name="T11" fmla="*/ 0 60000 65536"/>
              <a:gd name="T12" fmla="*/ 0 60000 65536"/>
              <a:gd name="T13" fmla="*/ 0 60000 65536"/>
              <a:gd name="T14" fmla="*/ 0 60000 65536"/>
              <a:gd name="T15" fmla="*/ 0 w 67"/>
              <a:gd name="T16" fmla="*/ 0 h 60"/>
              <a:gd name="T17" fmla="*/ 67 w 67"/>
              <a:gd name="T18" fmla="*/ 60 h 60"/>
            </a:gdLst>
            <a:ahLst/>
            <a:cxnLst>
              <a:cxn ang="T10">
                <a:pos x="T0" y="T1"/>
              </a:cxn>
              <a:cxn ang="T11">
                <a:pos x="T2" y="T3"/>
              </a:cxn>
              <a:cxn ang="T12">
                <a:pos x="T4" y="T5"/>
              </a:cxn>
              <a:cxn ang="T13">
                <a:pos x="T6" y="T7"/>
              </a:cxn>
              <a:cxn ang="T14">
                <a:pos x="T8" y="T9"/>
              </a:cxn>
            </a:cxnLst>
            <a:rect l="T15" t="T16" r="T17" b="T18"/>
            <a:pathLst>
              <a:path w="67" h="60">
                <a:moveTo>
                  <a:pt x="0" y="0"/>
                </a:moveTo>
                <a:lnTo>
                  <a:pt x="11" y="60"/>
                </a:lnTo>
                <a:lnTo>
                  <a:pt x="67" y="2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53" name="Freeform 125"/>
          <p:cNvSpPr>
            <a:spLocks/>
          </p:cNvSpPr>
          <p:nvPr/>
        </p:nvSpPr>
        <p:spPr bwMode="auto">
          <a:xfrm>
            <a:off x="5661025" y="3668713"/>
            <a:ext cx="112713" cy="88900"/>
          </a:xfrm>
          <a:custGeom>
            <a:avLst/>
            <a:gdLst>
              <a:gd name="T0" fmla="*/ 2147483647 w 71"/>
              <a:gd name="T1" fmla="*/ 0 h 56"/>
              <a:gd name="T2" fmla="*/ 0 w 71"/>
              <a:gd name="T3" fmla="*/ 2147483647 h 56"/>
              <a:gd name="T4" fmla="*/ 2147483647 w 71"/>
              <a:gd name="T5" fmla="*/ 2147483647 h 56"/>
              <a:gd name="T6" fmla="*/ 2147483647 w 71"/>
              <a:gd name="T7" fmla="*/ 0 h 56"/>
              <a:gd name="T8" fmla="*/ 2147483647 w 71"/>
              <a:gd name="T9" fmla="*/ 0 h 56"/>
              <a:gd name="T10" fmla="*/ 0 60000 65536"/>
              <a:gd name="T11" fmla="*/ 0 60000 65536"/>
              <a:gd name="T12" fmla="*/ 0 60000 65536"/>
              <a:gd name="T13" fmla="*/ 0 60000 65536"/>
              <a:gd name="T14" fmla="*/ 0 60000 65536"/>
              <a:gd name="T15" fmla="*/ 0 w 71"/>
              <a:gd name="T16" fmla="*/ 0 h 56"/>
              <a:gd name="T17" fmla="*/ 71 w 71"/>
              <a:gd name="T18" fmla="*/ 56 h 56"/>
            </a:gdLst>
            <a:ahLst/>
            <a:cxnLst>
              <a:cxn ang="T10">
                <a:pos x="T0" y="T1"/>
              </a:cxn>
              <a:cxn ang="T11">
                <a:pos x="T2" y="T3"/>
              </a:cxn>
              <a:cxn ang="T12">
                <a:pos x="T4" y="T5"/>
              </a:cxn>
              <a:cxn ang="T13">
                <a:pos x="T6" y="T7"/>
              </a:cxn>
              <a:cxn ang="T14">
                <a:pos x="T8" y="T9"/>
              </a:cxn>
            </a:cxnLst>
            <a:rect l="T15" t="T16" r="T17" b="T18"/>
            <a:pathLst>
              <a:path w="71" h="56">
                <a:moveTo>
                  <a:pt x="30" y="0"/>
                </a:moveTo>
                <a:lnTo>
                  <a:pt x="0" y="56"/>
                </a:lnTo>
                <a:lnTo>
                  <a:pt x="71" y="56"/>
                </a:lnTo>
                <a:lnTo>
                  <a:pt x="3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54" name="Line 126"/>
          <p:cNvSpPr>
            <a:spLocks noChangeShapeType="1"/>
          </p:cNvSpPr>
          <p:nvPr/>
        </p:nvSpPr>
        <p:spPr bwMode="auto">
          <a:xfrm>
            <a:off x="2551113" y="2001838"/>
            <a:ext cx="3157537" cy="172561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55" name="Freeform 127"/>
          <p:cNvSpPr>
            <a:spLocks/>
          </p:cNvSpPr>
          <p:nvPr/>
        </p:nvSpPr>
        <p:spPr bwMode="auto">
          <a:xfrm>
            <a:off x="5667375" y="3992563"/>
            <a:ext cx="106363" cy="100012"/>
          </a:xfrm>
          <a:custGeom>
            <a:avLst/>
            <a:gdLst>
              <a:gd name="T0" fmla="*/ 2147483647 w 67"/>
              <a:gd name="T1" fmla="*/ 0 h 63"/>
              <a:gd name="T2" fmla="*/ 0 w 67"/>
              <a:gd name="T3" fmla="*/ 2147483647 h 63"/>
              <a:gd name="T4" fmla="*/ 2147483647 w 67"/>
              <a:gd name="T5" fmla="*/ 2147483647 h 63"/>
              <a:gd name="T6" fmla="*/ 2147483647 w 67"/>
              <a:gd name="T7" fmla="*/ 2147483647 h 63"/>
              <a:gd name="T8" fmla="*/ 2147483647 w 67"/>
              <a:gd name="T9" fmla="*/ 2147483647 h 63"/>
              <a:gd name="T10" fmla="*/ 2147483647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11" y="0"/>
                </a:moveTo>
                <a:lnTo>
                  <a:pt x="0" y="63"/>
                </a:lnTo>
                <a:lnTo>
                  <a:pt x="67" y="45"/>
                </a:lnTo>
                <a:lnTo>
                  <a:pt x="11" y="4"/>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56" name="Line 128"/>
          <p:cNvSpPr>
            <a:spLocks noChangeShapeType="1"/>
          </p:cNvSpPr>
          <p:nvPr/>
        </p:nvSpPr>
        <p:spPr bwMode="auto">
          <a:xfrm>
            <a:off x="2551113" y="3475038"/>
            <a:ext cx="3151187" cy="57626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57" name="Freeform 129"/>
          <p:cNvSpPr>
            <a:spLocks/>
          </p:cNvSpPr>
          <p:nvPr/>
        </p:nvSpPr>
        <p:spPr bwMode="auto">
          <a:xfrm>
            <a:off x="5667375" y="4322763"/>
            <a:ext cx="106363" cy="100012"/>
          </a:xfrm>
          <a:custGeom>
            <a:avLst/>
            <a:gdLst>
              <a:gd name="T0" fmla="*/ 0 w 67"/>
              <a:gd name="T1" fmla="*/ 0 h 63"/>
              <a:gd name="T2" fmla="*/ 2147483647 w 67"/>
              <a:gd name="T3" fmla="*/ 2147483647 h 63"/>
              <a:gd name="T4" fmla="*/ 2147483647 w 67"/>
              <a:gd name="T5" fmla="*/ 2147483647 h 63"/>
              <a:gd name="T6" fmla="*/ 2147483647 w 67"/>
              <a:gd name="T7" fmla="*/ 0 h 63"/>
              <a:gd name="T8" fmla="*/ 2147483647 w 67"/>
              <a:gd name="T9" fmla="*/ 0 h 63"/>
              <a:gd name="T10" fmla="*/ 0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0" y="0"/>
                </a:moveTo>
                <a:lnTo>
                  <a:pt x="7" y="63"/>
                </a:lnTo>
                <a:lnTo>
                  <a:pt x="67" y="26"/>
                </a:lnTo>
                <a:lnTo>
                  <a:pt x="4"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58" name="Line 130"/>
          <p:cNvSpPr>
            <a:spLocks noChangeShapeType="1"/>
          </p:cNvSpPr>
          <p:nvPr/>
        </p:nvSpPr>
        <p:spPr bwMode="auto">
          <a:xfrm flipV="1">
            <a:off x="2551113" y="4370388"/>
            <a:ext cx="3157537" cy="282575"/>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59" name="Line 131"/>
          <p:cNvSpPr>
            <a:spLocks noChangeShapeType="1"/>
          </p:cNvSpPr>
          <p:nvPr/>
        </p:nvSpPr>
        <p:spPr bwMode="auto">
          <a:xfrm>
            <a:off x="2551113" y="4064000"/>
            <a:ext cx="1982787" cy="90170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60" name="Line 132"/>
          <p:cNvSpPr>
            <a:spLocks noChangeShapeType="1"/>
          </p:cNvSpPr>
          <p:nvPr/>
        </p:nvSpPr>
        <p:spPr bwMode="auto">
          <a:xfrm>
            <a:off x="2551113" y="3179763"/>
            <a:ext cx="3146425" cy="24130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61" name="Freeform 133"/>
          <p:cNvSpPr>
            <a:spLocks/>
          </p:cNvSpPr>
          <p:nvPr/>
        </p:nvSpPr>
        <p:spPr bwMode="auto">
          <a:xfrm>
            <a:off x="2503488" y="2838450"/>
            <a:ext cx="101600" cy="100013"/>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5"/>
                </a:lnTo>
                <a:lnTo>
                  <a:pt x="52" y="52"/>
                </a:lnTo>
                <a:lnTo>
                  <a:pt x="56" y="48"/>
                </a:lnTo>
                <a:lnTo>
                  <a:pt x="60" y="44"/>
                </a:lnTo>
                <a:lnTo>
                  <a:pt x="60" y="41"/>
                </a:lnTo>
                <a:lnTo>
                  <a:pt x="64" y="37"/>
                </a:lnTo>
                <a:lnTo>
                  <a:pt x="64" y="33"/>
                </a:lnTo>
                <a:lnTo>
                  <a:pt x="64" y="26"/>
                </a:lnTo>
                <a:lnTo>
                  <a:pt x="60" y="22"/>
                </a:lnTo>
                <a:lnTo>
                  <a:pt x="60" y="18"/>
                </a:lnTo>
                <a:lnTo>
                  <a:pt x="56" y="15"/>
                </a:lnTo>
                <a:lnTo>
                  <a:pt x="52" y="11"/>
                </a:lnTo>
                <a:lnTo>
                  <a:pt x="49" y="7"/>
                </a:lnTo>
                <a:lnTo>
                  <a:pt x="45" y="3"/>
                </a:lnTo>
                <a:lnTo>
                  <a:pt x="41" y="3"/>
                </a:lnTo>
                <a:lnTo>
                  <a:pt x="38" y="0"/>
                </a:lnTo>
                <a:lnTo>
                  <a:pt x="30" y="0"/>
                </a:lnTo>
                <a:lnTo>
                  <a:pt x="26" y="0"/>
                </a:lnTo>
                <a:lnTo>
                  <a:pt x="23" y="3"/>
                </a:lnTo>
                <a:lnTo>
                  <a:pt x="15" y="3"/>
                </a:lnTo>
                <a:lnTo>
                  <a:pt x="12" y="7"/>
                </a:lnTo>
                <a:lnTo>
                  <a:pt x="8" y="11"/>
                </a:lnTo>
                <a:lnTo>
                  <a:pt x="8" y="15"/>
                </a:lnTo>
                <a:lnTo>
                  <a:pt x="4" y="18"/>
                </a:lnTo>
                <a:lnTo>
                  <a:pt x="0" y="22"/>
                </a:lnTo>
                <a:lnTo>
                  <a:pt x="0" y="26"/>
                </a:lnTo>
                <a:lnTo>
                  <a:pt x="0" y="33"/>
                </a:lnTo>
                <a:lnTo>
                  <a:pt x="0" y="37"/>
                </a:lnTo>
                <a:lnTo>
                  <a:pt x="0" y="41"/>
                </a:lnTo>
                <a:lnTo>
                  <a:pt x="4" y="44"/>
                </a:lnTo>
                <a:lnTo>
                  <a:pt x="8" y="48"/>
                </a:lnTo>
                <a:lnTo>
                  <a:pt x="8" y="52"/>
                </a:lnTo>
                <a:lnTo>
                  <a:pt x="12" y="55"/>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662" name="Line 134"/>
          <p:cNvSpPr>
            <a:spLocks noChangeShapeType="1"/>
          </p:cNvSpPr>
          <p:nvPr/>
        </p:nvSpPr>
        <p:spPr bwMode="auto">
          <a:xfrm>
            <a:off x="2551113" y="2884488"/>
            <a:ext cx="3151187" cy="635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663" name="Freeform 135"/>
          <p:cNvSpPr>
            <a:spLocks/>
          </p:cNvSpPr>
          <p:nvPr/>
        </p:nvSpPr>
        <p:spPr bwMode="auto">
          <a:xfrm>
            <a:off x="5673725" y="2838450"/>
            <a:ext cx="100013" cy="100013"/>
          </a:xfrm>
          <a:custGeom>
            <a:avLst/>
            <a:gdLst>
              <a:gd name="T0" fmla="*/ 0 w 63"/>
              <a:gd name="T1" fmla="*/ 0 h 63"/>
              <a:gd name="T2" fmla="*/ 0 w 63"/>
              <a:gd name="T3" fmla="*/ 2147483647 h 63"/>
              <a:gd name="T4" fmla="*/ 2147483647 w 63"/>
              <a:gd name="T5" fmla="*/ 2147483647 h 63"/>
              <a:gd name="T6" fmla="*/ 0 w 63"/>
              <a:gd name="T7" fmla="*/ 0 h 63"/>
              <a:gd name="T8" fmla="*/ 0 w 63"/>
              <a:gd name="T9" fmla="*/ 0 h 63"/>
              <a:gd name="T10" fmla="*/ 0 60000 65536"/>
              <a:gd name="T11" fmla="*/ 0 60000 65536"/>
              <a:gd name="T12" fmla="*/ 0 60000 65536"/>
              <a:gd name="T13" fmla="*/ 0 60000 65536"/>
              <a:gd name="T14" fmla="*/ 0 60000 65536"/>
              <a:gd name="T15" fmla="*/ 0 w 63"/>
              <a:gd name="T16" fmla="*/ 0 h 63"/>
              <a:gd name="T17" fmla="*/ 63 w 63"/>
              <a:gd name="T18" fmla="*/ 63 h 63"/>
            </a:gdLst>
            <a:ahLst/>
            <a:cxnLst>
              <a:cxn ang="T10">
                <a:pos x="T0" y="T1"/>
              </a:cxn>
              <a:cxn ang="T11">
                <a:pos x="T2" y="T3"/>
              </a:cxn>
              <a:cxn ang="T12">
                <a:pos x="T4" y="T5"/>
              </a:cxn>
              <a:cxn ang="T13">
                <a:pos x="T6" y="T7"/>
              </a:cxn>
              <a:cxn ang="T14">
                <a:pos x="T8" y="T9"/>
              </a:cxn>
            </a:cxnLst>
            <a:rect l="T15" t="T16" r="T17" b="T18"/>
            <a:pathLst>
              <a:path w="63" h="63">
                <a:moveTo>
                  <a:pt x="0" y="0"/>
                </a:moveTo>
                <a:lnTo>
                  <a:pt x="0" y="63"/>
                </a:lnTo>
                <a:lnTo>
                  <a:pt x="63" y="3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764040" name="Rectangle 136"/>
          <p:cNvSpPr>
            <a:spLocks noChangeArrowheads="1"/>
          </p:cNvSpPr>
          <p:nvPr/>
        </p:nvSpPr>
        <p:spPr bwMode="auto">
          <a:xfrm>
            <a:off x="800100" y="1841500"/>
            <a:ext cx="838200" cy="35814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endParaRPr lang="en-US" altLang="en-US" b="1"/>
          </a:p>
        </p:txBody>
      </p:sp>
      <p:sp>
        <p:nvSpPr>
          <p:cNvPr id="764041" name="Rectangle 137"/>
          <p:cNvSpPr>
            <a:spLocks noChangeArrowheads="1"/>
          </p:cNvSpPr>
          <p:nvPr/>
        </p:nvSpPr>
        <p:spPr bwMode="auto">
          <a:xfrm>
            <a:off x="5802313" y="1851025"/>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4042" name="Rectangle 138"/>
          <p:cNvSpPr>
            <a:spLocks noChangeArrowheads="1"/>
          </p:cNvSpPr>
          <p:nvPr/>
        </p:nvSpPr>
        <p:spPr bwMode="auto">
          <a:xfrm>
            <a:off x="5792788" y="2451100"/>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4043" name="Rectangle 139"/>
          <p:cNvSpPr>
            <a:spLocks noChangeArrowheads="1"/>
          </p:cNvSpPr>
          <p:nvPr/>
        </p:nvSpPr>
        <p:spPr bwMode="auto">
          <a:xfrm>
            <a:off x="5792788" y="2755900"/>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4044" name="Rectangle 140"/>
          <p:cNvSpPr>
            <a:spLocks noChangeArrowheads="1"/>
          </p:cNvSpPr>
          <p:nvPr/>
        </p:nvSpPr>
        <p:spPr bwMode="auto">
          <a:xfrm>
            <a:off x="5797550" y="3060700"/>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4045" name="Rectangle 141"/>
          <p:cNvSpPr>
            <a:spLocks noChangeArrowheads="1"/>
          </p:cNvSpPr>
          <p:nvPr/>
        </p:nvSpPr>
        <p:spPr bwMode="auto">
          <a:xfrm>
            <a:off x="5803900" y="3357563"/>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4046" name="Rectangle 142"/>
          <p:cNvSpPr>
            <a:spLocks noChangeArrowheads="1"/>
          </p:cNvSpPr>
          <p:nvPr/>
        </p:nvSpPr>
        <p:spPr bwMode="auto">
          <a:xfrm>
            <a:off x="5800725" y="3609975"/>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4047" name="Rectangle 143"/>
          <p:cNvSpPr>
            <a:spLocks noChangeArrowheads="1"/>
          </p:cNvSpPr>
          <p:nvPr/>
        </p:nvSpPr>
        <p:spPr bwMode="auto">
          <a:xfrm>
            <a:off x="5800725" y="3906838"/>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764048" name="Rectangle 144"/>
          <p:cNvSpPr>
            <a:spLocks noChangeArrowheads="1"/>
          </p:cNvSpPr>
          <p:nvPr/>
        </p:nvSpPr>
        <p:spPr bwMode="auto">
          <a:xfrm>
            <a:off x="5802313" y="4203700"/>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t>IE</a:t>
            </a:r>
          </a:p>
        </p:txBody>
      </p:sp>
      <p:sp>
        <p:nvSpPr>
          <p:cNvPr id="22673" name="Text Box 145"/>
          <p:cNvSpPr txBox="1">
            <a:spLocks noChangeArrowheads="1"/>
          </p:cNvSpPr>
          <p:nvPr/>
        </p:nvSpPr>
        <p:spPr bwMode="auto">
          <a:xfrm>
            <a:off x="495300" y="1079500"/>
            <a:ext cx="3048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t>IE sees this</a:t>
            </a:r>
          </a:p>
        </p:txBody>
      </p:sp>
      <p:sp>
        <p:nvSpPr>
          <p:cNvPr id="22674" name="Text Box 146"/>
          <p:cNvSpPr txBox="1">
            <a:spLocks noChangeArrowheads="1"/>
          </p:cNvSpPr>
          <p:nvPr/>
        </p:nvSpPr>
        <p:spPr bwMode="auto">
          <a:xfrm>
            <a:off x="5067300" y="107950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t>Main Memory sees this</a:t>
            </a:r>
          </a:p>
        </p:txBody>
      </p:sp>
      <p:sp>
        <p:nvSpPr>
          <p:cNvPr id="22675" name="Text Box 147"/>
          <p:cNvSpPr txBox="1">
            <a:spLocks noChangeArrowheads="1"/>
          </p:cNvSpPr>
          <p:nvPr/>
        </p:nvSpPr>
        <p:spPr bwMode="auto">
          <a:xfrm>
            <a:off x="1485900" y="5499100"/>
            <a:ext cx="2514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lnSpc>
                <a:spcPct val="50000"/>
              </a:lnSpc>
              <a:spcBef>
                <a:spcPct val="50000"/>
              </a:spcBef>
            </a:pPr>
            <a:r>
              <a:rPr lang="en-US" altLang="en-US" b="1">
                <a:latin typeface="Comic Sans MS" panose="030F0702030302020204" pitchFamily="66" charset="0"/>
              </a:rPr>
              <a:t>Can store some on disk!</a:t>
            </a:r>
            <a:endParaRPr lang="en-US" altLang="en-US" b="1"/>
          </a:p>
        </p:txBody>
      </p:sp>
      <p:sp>
        <p:nvSpPr>
          <p:cNvPr id="22676" name="Text Box 148"/>
          <p:cNvSpPr txBox="1">
            <a:spLocks noChangeArrowheads="1"/>
          </p:cNvSpPr>
          <p:nvPr/>
        </p:nvSpPr>
        <p:spPr bwMode="auto">
          <a:xfrm>
            <a:off x="7658100" y="26797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solidFill>
                  <a:srgbClr val="FF0000"/>
                </a:solidFill>
              </a:rPr>
              <a:t>Pages</a:t>
            </a:r>
          </a:p>
        </p:txBody>
      </p:sp>
      <p:sp>
        <p:nvSpPr>
          <p:cNvPr id="22677" name="Line 149"/>
          <p:cNvSpPr>
            <a:spLocks noChangeShapeType="1"/>
          </p:cNvSpPr>
          <p:nvPr/>
        </p:nvSpPr>
        <p:spPr bwMode="auto">
          <a:xfrm flipH="1" flipV="1">
            <a:off x="7658100" y="2070100"/>
            <a:ext cx="381000" cy="5334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678" name="Line 150"/>
          <p:cNvSpPr>
            <a:spLocks noChangeShapeType="1"/>
          </p:cNvSpPr>
          <p:nvPr/>
        </p:nvSpPr>
        <p:spPr bwMode="auto">
          <a:xfrm flipH="1">
            <a:off x="7658100" y="3213100"/>
            <a:ext cx="304800" cy="3048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679" name="Line 151"/>
          <p:cNvSpPr>
            <a:spLocks noChangeShapeType="1"/>
          </p:cNvSpPr>
          <p:nvPr/>
        </p:nvSpPr>
        <p:spPr bwMode="auto">
          <a:xfrm flipH="1">
            <a:off x="7658100" y="3213100"/>
            <a:ext cx="685800" cy="8382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680" name="Text Box 152"/>
          <p:cNvSpPr txBox="1">
            <a:spLocks noChangeArrowheads="1"/>
          </p:cNvSpPr>
          <p:nvPr/>
        </p:nvSpPr>
        <p:spPr bwMode="auto">
          <a:xfrm>
            <a:off x="6007100" y="4546600"/>
            <a:ext cx="2832100"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lnSpc>
                <a:spcPct val="90000"/>
              </a:lnSpc>
              <a:spcBef>
                <a:spcPct val="50000"/>
              </a:spcBef>
            </a:pPr>
            <a:r>
              <a:rPr lang="en-US" altLang="en-US" sz="2000" b="1">
                <a:latin typeface="Comic Sans MS" panose="030F0702030302020204" pitchFamily="66" charset="0"/>
              </a:rPr>
              <a:t>Fragmented:</a:t>
            </a:r>
          </a:p>
          <a:p>
            <a:pPr eaLnBrk="1" hangingPunct="1">
              <a:lnSpc>
                <a:spcPct val="90000"/>
              </a:lnSpc>
              <a:spcBef>
                <a:spcPct val="50000"/>
              </a:spcBef>
            </a:pPr>
            <a:r>
              <a:rPr lang="en-US" altLang="en-US" sz="1800" b="1">
                <a:latin typeface="Comic Sans MS" panose="030F0702030302020204" pitchFamily="66" charset="0"/>
              </a:rPr>
              <a:t>Non-contiguous (holes),</a:t>
            </a:r>
            <a:br>
              <a:rPr lang="en-US" altLang="en-US" sz="1800" b="1">
                <a:latin typeface="Comic Sans MS" panose="030F0702030302020204" pitchFamily="66" charset="0"/>
              </a:rPr>
            </a:br>
            <a:r>
              <a:rPr lang="en-US" altLang="en-US" sz="1800" b="1">
                <a:latin typeface="Comic Sans MS" panose="030F0702030302020204" pitchFamily="66" charset="0"/>
              </a:rPr>
              <a:t>out-of-order,</a:t>
            </a:r>
            <a:br>
              <a:rPr lang="en-US" altLang="en-US" sz="1800" b="1">
                <a:latin typeface="Comic Sans MS" panose="030F0702030302020204" pitchFamily="66" charset="0"/>
              </a:rPr>
            </a:br>
            <a:r>
              <a:rPr lang="en-US" altLang="en-US" sz="1800" b="1">
                <a:latin typeface="Comic Sans MS" panose="030F0702030302020204" pitchFamily="66" charset="0"/>
              </a:rPr>
              <a:t>some on disk</a:t>
            </a:r>
            <a:endParaRPr lang="en-US" altLang="en-US" sz="2000" b="1"/>
          </a:p>
        </p:txBody>
      </p:sp>
      <p:sp>
        <p:nvSpPr>
          <p:cNvPr id="22681" name="Text Box 153"/>
          <p:cNvSpPr txBox="1">
            <a:spLocks noChangeArrowheads="1"/>
          </p:cNvSpPr>
          <p:nvPr/>
        </p:nvSpPr>
        <p:spPr bwMode="auto">
          <a:xfrm rot="-5400000">
            <a:off x="943769" y="3204369"/>
            <a:ext cx="5238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2800" b="1"/>
              <a:t>IE</a:t>
            </a:r>
          </a:p>
        </p:txBody>
      </p:sp>
      <p:sp>
        <p:nvSpPr>
          <p:cNvPr id="22682" name="Slide Number Placeholder 15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60E75365-B641-4830-B4B1-39BF9A87F098}" type="slidenum">
              <a:rPr lang="en-US" altLang="en-US" sz="1400">
                <a:latin typeface="Arial  " charset="0"/>
              </a:rPr>
              <a:pPr/>
              <a:t>12</a:t>
            </a:fld>
            <a:endParaRPr lang="en-US" altLang="en-US" sz="1400">
              <a:latin typeface="Arial  " charset="0"/>
            </a:endParaRPr>
          </a:p>
        </p:txBody>
      </p:sp>
    </p:spTree>
    <p:extLst>
      <p:ext uri="{BB962C8B-B14F-4D97-AF65-F5344CB8AC3E}">
        <p14:creationId xmlns:p14="http://schemas.microsoft.com/office/powerpoint/2010/main" val="2557945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64040"/>
                                        </p:tgtEl>
                                        <p:attrNameLst>
                                          <p:attrName>style.visibility</p:attrName>
                                        </p:attrNameLst>
                                      </p:cBhvr>
                                      <p:to>
                                        <p:strVal val="visible"/>
                                      </p:to>
                                    </p:set>
                                    <p:anim calcmode="lin" valueType="num">
                                      <p:cBhvr additive="base">
                                        <p:cTn id="7" dur="500" fill="hold"/>
                                        <p:tgtEl>
                                          <p:spTgt spid="764040"/>
                                        </p:tgtEl>
                                        <p:attrNameLst>
                                          <p:attrName>ppt_x</p:attrName>
                                        </p:attrNameLst>
                                      </p:cBhvr>
                                      <p:tavLst>
                                        <p:tav tm="0">
                                          <p:val>
                                            <p:strVal val="1+#ppt_w/2"/>
                                          </p:val>
                                        </p:tav>
                                        <p:tav tm="100000">
                                          <p:val>
                                            <p:strVal val="#ppt_x"/>
                                          </p:val>
                                        </p:tav>
                                      </p:tavLst>
                                    </p:anim>
                                    <p:anim calcmode="lin" valueType="num">
                                      <p:cBhvr additive="base">
                                        <p:cTn id="8" dur="500" fill="hold"/>
                                        <p:tgtEl>
                                          <p:spTgt spid="76404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64041"/>
                                        </p:tgtEl>
                                        <p:attrNameLst>
                                          <p:attrName>style.visibility</p:attrName>
                                        </p:attrNameLst>
                                      </p:cBhvr>
                                      <p:to>
                                        <p:strVal val="visible"/>
                                      </p:to>
                                    </p:set>
                                    <p:anim calcmode="lin" valueType="num">
                                      <p:cBhvr additive="base">
                                        <p:cTn id="13" dur="500" fill="hold"/>
                                        <p:tgtEl>
                                          <p:spTgt spid="764041"/>
                                        </p:tgtEl>
                                        <p:attrNameLst>
                                          <p:attrName>ppt_x</p:attrName>
                                        </p:attrNameLst>
                                      </p:cBhvr>
                                      <p:tavLst>
                                        <p:tav tm="0">
                                          <p:val>
                                            <p:strVal val="1+#ppt_w/2"/>
                                          </p:val>
                                        </p:tav>
                                        <p:tav tm="100000">
                                          <p:val>
                                            <p:strVal val="#ppt_x"/>
                                          </p:val>
                                        </p:tav>
                                      </p:tavLst>
                                    </p:anim>
                                    <p:anim calcmode="lin" valueType="num">
                                      <p:cBhvr additive="base">
                                        <p:cTn id="14" dur="500" fill="hold"/>
                                        <p:tgtEl>
                                          <p:spTgt spid="76404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64042"/>
                                        </p:tgtEl>
                                        <p:attrNameLst>
                                          <p:attrName>style.visibility</p:attrName>
                                        </p:attrNameLst>
                                      </p:cBhvr>
                                      <p:to>
                                        <p:strVal val="visible"/>
                                      </p:to>
                                    </p:set>
                                    <p:anim calcmode="lin" valueType="num">
                                      <p:cBhvr additive="base">
                                        <p:cTn id="19" dur="500" fill="hold"/>
                                        <p:tgtEl>
                                          <p:spTgt spid="764042"/>
                                        </p:tgtEl>
                                        <p:attrNameLst>
                                          <p:attrName>ppt_x</p:attrName>
                                        </p:attrNameLst>
                                      </p:cBhvr>
                                      <p:tavLst>
                                        <p:tav tm="0">
                                          <p:val>
                                            <p:strVal val="1+#ppt_w/2"/>
                                          </p:val>
                                        </p:tav>
                                        <p:tav tm="100000">
                                          <p:val>
                                            <p:strVal val="#ppt_x"/>
                                          </p:val>
                                        </p:tav>
                                      </p:tavLst>
                                    </p:anim>
                                    <p:anim calcmode="lin" valueType="num">
                                      <p:cBhvr additive="base">
                                        <p:cTn id="20" dur="500" fill="hold"/>
                                        <p:tgtEl>
                                          <p:spTgt spid="76404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64043"/>
                                        </p:tgtEl>
                                        <p:attrNameLst>
                                          <p:attrName>style.visibility</p:attrName>
                                        </p:attrNameLst>
                                      </p:cBhvr>
                                      <p:to>
                                        <p:strVal val="visible"/>
                                      </p:to>
                                    </p:set>
                                    <p:anim calcmode="lin" valueType="num">
                                      <p:cBhvr additive="base">
                                        <p:cTn id="25" dur="500" fill="hold"/>
                                        <p:tgtEl>
                                          <p:spTgt spid="764043"/>
                                        </p:tgtEl>
                                        <p:attrNameLst>
                                          <p:attrName>ppt_x</p:attrName>
                                        </p:attrNameLst>
                                      </p:cBhvr>
                                      <p:tavLst>
                                        <p:tav tm="0">
                                          <p:val>
                                            <p:strVal val="1+#ppt_w/2"/>
                                          </p:val>
                                        </p:tav>
                                        <p:tav tm="100000">
                                          <p:val>
                                            <p:strVal val="#ppt_x"/>
                                          </p:val>
                                        </p:tav>
                                      </p:tavLst>
                                    </p:anim>
                                    <p:anim calcmode="lin" valueType="num">
                                      <p:cBhvr additive="base">
                                        <p:cTn id="26" dur="500" fill="hold"/>
                                        <p:tgtEl>
                                          <p:spTgt spid="76404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64044"/>
                                        </p:tgtEl>
                                        <p:attrNameLst>
                                          <p:attrName>style.visibility</p:attrName>
                                        </p:attrNameLst>
                                      </p:cBhvr>
                                      <p:to>
                                        <p:strVal val="visible"/>
                                      </p:to>
                                    </p:set>
                                    <p:anim calcmode="lin" valueType="num">
                                      <p:cBhvr additive="base">
                                        <p:cTn id="31" dur="500" fill="hold"/>
                                        <p:tgtEl>
                                          <p:spTgt spid="764044"/>
                                        </p:tgtEl>
                                        <p:attrNameLst>
                                          <p:attrName>ppt_x</p:attrName>
                                        </p:attrNameLst>
                                      </p:cBhvr>
                                      <p:tavLst>
                                        <p:tav tm="0">
                                          <p:val>
                                            <p:strVal val="1+#ppt_w/2"/>
                                          </p:val>
                                        </p:tav>
                                        <p:tav tm="100000">
                                          <p:val>
                                            <p:strVal val="#ppt_x"/>
                                          </p:val>
                                        </p:tav>
                                      </p:tavLst>
                                    </p:anim>
                                    <p:anim calcmode="lin" valueType="num">
                                      <p:cBhvr additive="base">
                                        <p:cTn id="32" dur="500" fill="hold"/>
                                        <p:tgtEl>
                                          <p:spTgt spid="76404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764045"/>
                                        </p:tgtEl>
                                        <p:attrNameLst>
                                          <p:attrName>style.visibility</p:attrName>
                                        </p:attrNameLst>
                                      </p:cBhvr>
                                      <p:to>
                                        <p:strVal val="visible"/>
                                      </p:to>
                                    </p:set>
                                    <p:anim calcmode="lin" valueType="num">
                                      <p:cBhvr additive="base">
                                        <p:cTn id="37" dur="500" fill="hold"/>
                                        <p:tgtEl>
                                          <p:spTgt spid="764045"/>
                                        </p:tgtEl>
                                        <p:attrNameLst>
                                          <p:attrName>ppt_x</p:attrName>
                                        </p:attrNameLst>
                                      </p:cBhvr>
                                      <p:tavLst>
                                        <p:tav tm="0">
                                          <p:val>
                                            <p:strVal val="1+#ppt_w/2"/>
                                          </p:val>
                                        </p:tav>
                                        <p:tav tm="100000">
                                          <p:val>
                                            <p:strVal val="#ppt_x"/>
                                          </p:val>
                                        </p:tav>
                                      </p:tavLst>
                                    </p:anim>
                                    <p:anim calcmode="lin" valueType="num">
                                      <p:cBhvr additive="base">
                                        <p:cTn id="38" dur="500" fill="hold"/>
                                        <p:tgtEl>
                                          <p:spTgt spid="764045"/>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764046"/>
                                        </p:tgtEl>
                                        <p:attrNameLst>
                                          <p:attrName>style.visibility</p:attrName>
                                        </p:attrNameLst>
                                      </p:cBhvr>
                                      <p:to>
                                        <p:strVal val="visible"/>
                                      </p:to>
                                    </p:set>
                                    <p:anim calcmode="lin" valueType="num">
                                      <p:cBhvr additive="base">
                                        <p:cTn id="43" dur="500" fill="hold"/>
                                        <p:tgtEl>
                                          <p:spTgt spid="764046"/>
                                        </p:tgtEl>
                                        <p:attrNameLst>
                                          <p:attrName>ppt_x</p:attrName>
                                        </p:attrNameLst>
                                      </p:cBhvr>
                                      <p:tavLst>
                                        <p:tav tm="0">
                                          <p:val>
                                            <p:strVal val="1+#ppt_w/2"/>
                                          </p:val>
                                        </p:tav>
                                        <p:tav tm="100000">
                                          <p:val>
                                            <p:strVal val="#ppt_x"/>
                                          </p:val>
                                        </p:tav>
                                      </p:tavLst>
                                    </p:anim>
                                    <p:anim calcmode="lin" valueType="num">
                                      <p:cBhvr additive="base">
                                        <p:cTn id="44" dur="500" fill="hold"/>
                                        <p:tgtEl>
                                          <p:spTgt spid="764046"/>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764047"/>
                                        </p:tgtEl>
                                        <p:attrNameLst>
                                          <p:attrName>style.visibility</p:attrName>
                                        </p:attrNameLst>
                                      </p:cBhvr>
                                      <p:to>
                                        <p:strVal val="visible"/>
                                      </p:to>
                                    </p:set>
                                    <p:anim calcmode="lin" valueType="num">
                                      <p:cBhvr additive="base">
                                        <p:cTn id="49" dur="500" fill="hold"/>
                                        <p:tgtEl>
                                          <p:spTgt spid="764047"/>
                                        </p:tgtEl>
                                        <p:attrNameLst>
                                          <p:attrName>ppt_x</p:attrName>
                                        </p:attrNameLst>
                                      </p:cBhvr>
                                      <p:tavLst>
                                        <p:tav tm="0">
                                          <p:val>
                                            <p:strVal val="1+#ppt_w/2"/>
                                          </p:val>
                                        </p:tav>
                                        <p:tav tm="100000">
                                          <p:val>
                                            <p:strVal val="#ppt_x"/>
                                          </p:val>
                                        </p:tav>
                                      </p:tavLst>
                                    </p:anim>
                                    <p:anim calcmode="lin" valueType="num">
                                      <p:cBhvr additive="base">
                                        <p:cTn id="50" dur="500" fill="hold"/>
                                        <p:tgtEl>
                                          <p:spTgt spid="764047"/>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764048"/>
                                        </p:tgtEl>
                                        <p:attrNameLst>
                                          <p:attrName>style.visibility</p:attrName>
                                        </p:attrNameLst>
                                      </p:cBhvr>
                                      <p:to>
                                        <p:strVal val="visible"/>
                                      </p:to>
                                    </p:set>
                                    <p:anim calcmode="lin" valueType="num">
                                      <p:cBhvr additive="base">
                                        <p:cTn id="55" dur="500" fill="hold"/>
                                        <p:tgtEl>
                                          <p:spTgt spid="764048"/>
                                        </p:tgtEl>
                                        <p:attrNameLst>
                                          <p:attrName>ppt_x</p:attrName>
                                        </p:attrNameLst>
                                      </p:cBhvr>
                                      <p:tavLst>
                                        <p:tav tm="0">
                                          <p:val>
                                            <p:strVal val="1+#ppt_w/2"/>
                                          </p:val>
                                        </p:tav>
                                        <p:tav tm="100000">
                                          <p:val>
                                            <p:strVal val="#ppt_x"/>
                                          </p:val>
                                        </p:tav>
                                      </p:tavLst>
                                    </p:anim>
                                    <p:anim calcmode="lin" valueType="num">
                                      <p:cBhvr additive="base">
                                        <p:cTn id="56" dur="500" fill="hold"/>
                                        <p:tgtEl>
                                          <p:spTgt spid="76404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4040" grpId="0" animBg="1" autoUpdateAnimBg="0"/>
      <p:bldP spid="764041" grpId="0" animBg="1" autoUpdateAnimBg="0"/>
      <p:bldP spid="764042" grpId="0" animBg="1" autoUpdateAnimBg="0"/>
      <p:bldP spid="764043" grpId="0" animBg="1" autoUpdateAnimBg="0"/>
      <p:bldP spid="764044" grpId="0" animBg="1" autoUpdateAnimBg="0"/>
      <p:bldP spid="764045" grpId="0" animBg="1" autoUpdateAnimBg="0"/>
      <p:bldP spid="764046" grpId="0" animBg="1" autoUpdateAnimBg="0"/>
      <p:bldP spid="764047" grpId="0" animBg="1" autoUpdateAnimBg="0"/>
      <p:bldP spid="764048"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430969" cy="369332"/>
          </a:xfrm>
          <a:prstGeom prst="rect">
            <a:avLst/>
          </a:prstGeom>
          <a:noFill/>
        </p:spPr>
        <p:txBody>
          <a:bodyPr wrap="none" rtlCol="0">
            <a:spAutoFit/>
          </a:bodyPr>
          <a:lstStyle/>
          <a:p>
            <a:r>
              <a:rPr lang="en-US" dirty="0" smtClean="0"/>
              <a:t>Application A</a:t>
            </a:r>
            <a:endParaRPr lang="en-US" dirty="0"/>
          </a:p>
        </p:txBody>
      </p:sp>
      <p:sp>
        <p:nvSpPr>
          <p:cNvPr id="6" name="Rectangle 5"/>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366547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430969" cy="369332"/>
          </a:xfrm>
          <a:prstGeom prst="rect">
            <a:avLst/>
          </a:prstGeom>
          <a:noFill/>
        </p:spPr>
        <p:txBody>
          <a:bodyPr wrap="none" rtlCol="0">
            <a:spAutoFit/>
          </a:bodyPr>
          <a:lstStyle/>
          <a:p>
            <a:r>
              <a:rPr lang="en-US" dirty="0" smtClean="0"/>
              <a:t>Application A</a:t>
            </a:r>
            <a:endParaRPr lang="en-US" dirty="0"/>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1430969" cy="369332"/>
          </a:xfrm>
          <a:prstGeom prst="rect">
            <a:avLst/>
          </a:prstGeom>
          <a:noFill/>
        </p:spPr>
        <p:txBody>
          <a:bodyPr wrap="none" rtlCol="0">
            <a:spAutoFit/>
          </a:bodyPr>
          <a:lstStyle/>
          <a:p>
            <a:r>
              <a:rPr lang="en-US" dirty="0" smtClean="0"/>
              <a:t>Application B</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554853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430969" cy="369332"/>
          </a:xfrm>
          <a:prstGeom prst="rect">
            <a:avLst/>
          </a:prstGeom>
          <a:noFill/>
        </p:spPr>
        <p:txBody>
          <a:bodyPr wrap="none" rtlCol="0">
            <a:spAutoFit/>
          </a:bodyPr>
          <a:lstStyle/>
          <a:p>
            <a:r>
              <a:rPr lang="en-US" dirty="0" smtClean="0"/>
              <a:t>Application A</a:t>
            </a:r>
            <a:endParaRPr lang="en-US" dirty="0"/>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1430969" cy="369332"/>
          </a:xfrm>
          <a:prstGeom prst="rect">
            <a:avLst/>
          </a:prstGeom>
          <a:noFill/>
        </p:spPr>
        <p:txBody>
          <a:bodyPr wrap="none" rtlCol="0">
            <a:spAutoFit/>
          </a:bodyPr>
          <a:lstStyle/>
          <a:p>
            <a:r>
              <a:rPr lang="en-US" dirty="0" smtClean="0"/>
              <a:t>Application B</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162800" y="2317012"/>
            <a:ext cx="1066800" cy="80718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7010400" y="1859812"/>
            <a:ext cx="1430969" cy="369332"/>
          </a:xfrm>
          <a:prstGeom prst="rect">
            <a:avLst/>
          </a:prstGeom>
          <a:noFill/>
        </p:spPr>
        <p:txBody>
          <a:bodyPr wrap="none" rtlCol="0">
            <a:spAutoFit/>
          </a:bodyPr>
          <a:lstStyle/>
          <a:p>
            <a:r>
              <a:rPr lang="en-US" dirty="0" smtClean="0"/>
              <a:t>Application C</a:t>
            </a:r>
            <a:endParaRPr lang="en-US" dirty="0"/>
          </a:p>
        </p:txBody>
      </p:sp>
      <p:sp>
        <p:nvSpPr>
          <p:cNvPr id="15" name="Rectangle 14"/>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22774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430969" cy="369332"/>
          </a:xfrm>
          <a:prstGeom prst="rect">
            <a:avLst/>
          </a:prstGeom>
          <a:noFill/>
        </p:spPr>
        <p:txBody>
          <a:bodyPr wrap="none" rtlCol="0">
            <a:spAutoFit/>
          </a:bodyPr>
          <a:lstStyle/>
          <a:p>
            <a:r>
              <a:rPr lang="en-US" dirty="0" smtClean="0"/>
              <a:t>Application A</a:t>
            </a:r>
            <a:endParaRPr lang="en-US" dirty="0"/>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1430969" cy="369332"/>
          </a:xfrm>
          <a:prstGeom prst="rect">
            <a:avLst/>
          </a:prstGeom>
          <a:noFill/>
        </p:spPr>
        <p:txBody>
          <a:bodyPr wrap="none" rtlCol="0">
            <a:spAutoFit/>
          </a:bodyPr>
          <a:lstStyle/>
          <a:p>
            <a:r>
              <a:rPr lang="en-US" dirty="0" smtClean="0"/>
              <a:t>Application B</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162800" y="2317012"/>
            <a:ext cx="1066800" cy="80718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7010400" y="1859812"/>
            <a:ext cx="1430969" cy="369332"/>
          </a:xfrm>
          <a:prstGeom prst="rect">
            <a:avLst/>
          </a:prstGeom>
          <a:noFill/>
        </p:spPr>
        <p:txBody>
          <a:bodyPr wrap="none" rtlCol="0">
            <a:spAutoFit/>
          </a:bodyPr>
          <a:lstStyle/>
          <a:p>
            <a:r>
              <a:rPr lang="en-US" dirty="0" smtClean="0"/>
              <a:t>Application C</a:t>
            </a:r>
            <a:endParaRPr lang="en-US" dirty="0"/>
          </a:p>
        </p:txBody>
      </p:sp>
      <p:sp>
        <p:nvSpPr>
          <p:cNvPr id="12" name="Rectangle 11"/>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4727502" y="4855535"/>
            <a:ext cx="1066800" cy="80718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38450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430969" cy="369332"/>
          </a:xfrm>
          <a:prstGeom prst="rect">
            <a:avLst/>
          </a:prstGeom>
          <a:noFill/>
        </p:spPr>
        <p:txBody>
          <a:bodyPr wrap="none" rtlCol="0">
            <a:spAutoFit/>
          </a:bodyPr>
          <a:lstStyle/>
          <a:p>
            <a:r>
              <a:rPr lang="en-US" dirty="0" smtClean="0"/>
              <a:t>Application A</a:t>
            </a:r>
            <a:endParaRPr lang="en-US" dirty="0"/>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1430969" cy="369332"/>
          </a:xfrm>
          <a:prstGeom prst="rect">
            <a:avLst/>
          </a:prstGeom>
          <a:noFill/>
        </p:spPr>
        <p:txBody>
          <a:bodyPr wrap="none" rtlCol="0">
            <a:spAutoFit/>
          </a:bodyPr>
          <a:lstStyle/>
          <a:p>
            <a:r>
              <a:rPr lang="en-US" dirty="0" smtClean="0"/>
              <a:t>Application B</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162800" y="2317012"/>
            <a:ext cx="1066800" cy="80718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7010400" y="1859812"/>
            <a:ext cx="1430969" cy="369332"/>
          </a:xfrm>
          <a:prstGeom prst="rect">
            <a:avLst/>
          </a:prstGeom>
          <a:noFill/>
        </p:spPr>
        <p:txBody>
          <a:bodyPr wrap="none" rtlCol="0">
            <a:spAutoFit/>
          </a:bodyPr>
          <a:lstStyle/>
          <a:p>
            <a:r>
              <a:rPr lang="en-US" dirty="0" smtClean="0"/>
              <a:t>Application C</a:t>
            </a:r>
            <a:endParaRPr lang="en-US" dirty="0"/>
          </a:p>
        </p:txBody>
      </p:sp>
      <p:sp>
        <p:nvSpPr>
          <p:cNvPr id="12" name="Rectangle 11"/>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4727502" y="4855535"/>
            <a:ext cx="1066800" cy="80718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6988245" y="4230354"/>
            <a:ext cx="1066800" cy="807188"/>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6835845" y="3773154"/>
            <a:ext cx="1430969" cy="369332"/>
          </a:xfrm>
          <a:prstGeom prst="rect">
            <a:avLst/>
          </a:prstGeom>
          <a:noFill/>
        </p:spPr>
        <p:txBody>
          <a:bodyPr wrap="none" rtlCol="0">
            <a:spAutoFit/>
          </a:bodyPr>
          <a:lstStyle/>
          <a:p>
            <a:r>
              <a:rPr lang="en-US" dirty="0" smtClean="0"/>
              <a:t>Application D</a:t>
            </a:r>
            <a:endParaRPr lang="en-US" dirty="0"/>
          </a:p>
        </p:txBody>
      </p:sp>
      <p:sp>
        <p:nvSpPr>
          <p:cNvPr id="30" name="Rectangle 29"/>
          <p:cNvSpPr/>
          <p:nvPr/>
        </p:nvSpPr>
        <p:spPr>
          <a:xfrm>
            <a:off x="6553200" y="5540006"/>
            <a:ext cx="1066800" cy="80718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6400800" y="5082806"/>
            <a:ext cx="1430969" cy="369332"/>
          </a:xfrm>
          <a:prstGeom prst="rect">
            <a:avLst/>
          </a:prstGeom>
          <a:noFill/>
        </p:spPr>
        <p:txBody>
          <a:bodyPr wrap="none" rtlCol="0">
            <a:spAutoFit/>
          </a:bodyPr>
          <a:lstStyle/>
          <a:p>
            <a:r>
              <a:rPr lang="en-US" dirty="0" smtClean="0"/>
              <a:t>Application E</a:t>
            </a:r>
            <a:endParaRPr lang="en-US" dirty="0"/>
          </a:p>
        </p:txBody>
      </p:sp>
      <p:sp>
        <p:nvSpPr>
          <p:cNvPr id="32" name="Rectangle 31"/>
          <p:cNvSpPr/>
          <p:nvPr/>
        </p:nvSpPr>
        <p:spPr>
          <a:xfrm>
            <a:off x="6346747" y="1290820"/>
            <a:ext cx="1066800" cy="807188"/>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p:cNvSpPr txBox="1"/>
          <p:nvPr/>
        </p:nvSpPr>
        <p:spPr>
          <a:xfrm>
            <a:off x="6194347" y="833620"/>
            <a:ext cx="1430969" cy="369332"/>
          </a:xfrm>
          <a:prstGeom prst="rect">
            <a:avLst/>
          </a:prstGeom>
          <a:noFill/>
        </p:spPr>
        <p:txBody>
          <a:bodyPr wrap="none" rtlCol="0">
            <a:spAutoFit/>
          </a:bodyPr>
          <a:lstStyle/>
          <a:p>
            <a:r>
              <a:rPr lang="en-US" dirty="0" smtClean="0"/>
              <a:t>Application X</a:t>
            </a:r>
            <a:endParaRPr lang="en-US" dirty="0"/>
          </a:p>
        </p:txBody>
      </p:sp>
    </p:spTree>
    <p:extLst>
      <p:ext uri="{BB962C8B-B14F-4D97-AF65-F5344CB8AC3E}">
        <p14:creationId xmlns:p14="http://schemas.microsoft.com/office/powerpoint/2010/main" val="23980877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Mine and Yours &amp; Devices</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430969" cy="369332"/>
          </a:xfrm>
          <a:prstGeom prst="rect">
            <a:avLst/>
          </a:prstGeom>
          <a:noFill/>
        </p:spPr>
        <p:txBody>
          <a:bodyPr wrap="none" rtlCol="0">
            <a:spAutoFit/>
          </a:bodyPr>
          <a:lstStyle/>
          <a:p>
            <a:r>
              <a:rPr lang="en-US" dirty="0" smtClean="0"/>
              <a:t>Application A</a:t>
            </a:r>
            <a:endParaRPr lang="en-US" dirty="0"/>
          </a:p>
        </p:txBody>
      </p:sp>
      <p:sp>
        <p:nvSpPr>
          <p:cNvPr id="7" name="TextBox 6"/>
          <p:cNvSpPr txBox="1"/>
          <p:nvPr/>
        </p:nvSpPr>
        <p:spPr>
          <a:xfrm>
            <a:off x="4548963" y="484886"/>
            <a:ext cx="1675010" cy="369332"/>
          </a:xfrm>
          <a:prstGeom prst="rect">
            <a:avLst/>
          </a:prstGeom>
          <a:noFill/>
        </p:spPr>
        <p:txBody>
          <a:bodyPr wrap="none" rtlCol="0">
            <a:spAutoFit/>
          </a:bodyPr>
          <a:lstStyle/>
          <a:p>
            <a:r>
              <a:rPr lang="en-US" dirty="0" smtClean="0"/>
              <a:t>NIOS </a:t>
            </a:r>
            <a:r>
              <a:rPr lang="en-US" smtClean="0"/>
              <a:t>II Memory</a:t>
            </a:r>
            <a:endParaRPr lang="en-US"/>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1430969" cy="369332"/>
          </a:xfrm>
          <a:prstGeom prst="rect">
            <a:avLst/>
          </a:prstGeom>
          <a:noFill/>
        </p:spPr>
        <p:txBody>
          <a:bodyPr wrap="none" rtlCol="0">
            <a:spAutoFit/>
          </a:bodyPr>
          <a:lstStyle/>
          <a:p>
            <a:r>
              <a:rPr lang="en-US" dirty="0" smtClean="0"/>
              <a:t>Application B</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3048000" y="1640884"/>
            <a:ext cx="1066800" cy="80718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2895600" y="1183684"/>
            <a:ext cx="1430969" cy="369332"/>
          </a:xfrm>
          <a:prstGeom prst="rect">
            <a:avLst/>
          </a:prstGeom>
          <a:noFill/>
        </p:spPr>
        <p:txBody>
          <a:bodyPr wrap="none" rtlCol="0">
            <a:spAutoFit/>
          </a:bodyPr>
          <a:lstStyle/>
          <a:p>
            <a:r>
              <a:rPr lang="en-US" dirty="0" smtClean="0"/>
              <a:t>Application C</a:t>
            </a:r>
            <a:endParaRPr lang="en-US" dirty="0"/>
          </a:p>
        </p:txBody>
      </p:sp>
      <p:sp>
        <p:nvSpPr>
          <p:cNvPr id="12" name="Rectangle 11"/>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4727502" y="4855535"/>
            <a:ext cx="1066800" cy="80718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Flowchart: Magnetic Disk 2"/>
          <p:cNvSpPr/>
          <p:nvPr/>
        </p:nvSpPr>
        <p:spPr>
          <a:xfrm>
            <a:off x="6858000" y="4343400"/>
            <a:ext cx="1295400" cy="1905000"/>
          </a:xfrm>
          <a:prstGeom prst="flowChartMagneticDisk">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Disk</a:t>
            </a:r>
            <a:endParaRPr lang="en-US" dirty="0">
              <a:solidFill>
                <a:schemeClr val="tx1"/>
              </a:solidFill>
            </a:endParaRPr>
          </a:p>
        </p:txBody>
      </p:sp>
      <p:pic>
        <p:nvPicPr>
          <p:cNvPr id="6148" name="Picture 4" descr="http://www.colourbox.com/preview/3026151-6304-modern-monitor-isolated-on-white-background-with-cat-on-screen-my-phot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3004" y="2170817"/>
            <a:ext cx="1545391" cy="1072115"/>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https://encrypted-tbn1.gstatic.com/images?q=tbn:ANd9GcT2GWWlQpyUDUfJyvo-zjA86ZzSiFMto2fvES1AI4mn1k5qbtNyGx4YPGJ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3400" y="3661144"/>
            <a:ext cx="964785" cy="772597"/>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descr="http://desertpeace.files.wordpress.com/2010/11/spy-vs-spy.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9663" y="2209800"/>
            <a:ext cx="4038600" cy="247650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533400" y="6477000"/>
            <a:ext cx="8156656" cy="400110"/>
          </a:xfrm>
          <a:prstGeom prst="rect">
            <a:avLst/>
          </a:prstGeom>
          <a:noFill/>
        </p:spPr>
        <p:txBody>
          <a:bodyPr wrap="none" rtlCol="0">
            <a:spAutoFit/>
          </a:bodyPr>
          <a:lstStyle/>
          <a:p>
            <a:r>
              <a:rPr lang="en-US" sz="2000" b="1" dirty="0" smtClean="0"/>
              <a:t>Isolation: A process cannot access the values of another process</a:t>
            </a:r>
            <a:endParaRPr lang="en-US" sz="2000" b="1" dirty="0"/>
          </a:p>
        </p:txBody>
      </p:sp>
    </p:spTree>
    <p:extLst>
      <p:ext uri="{BB962C8B-B14F-4D97-AF65-F5344CB8AC3E}">
        <p14:creationId xmlns:p14="http://schemas.microsoft.com/office/powerpoint/2010/main" val="2760941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572000" y="914400"/>
            <a:ext cx="1066800" cy="54864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What an Application Sees</a:t>
            </a:r>
            <a:endParaRPr lang="en-US" dirty="0"/>
          </a:p>
        </p:txBody>
      </p:sp>
      <p:sp>
        <p:nvSpPr>
          <p:cNvPr id="4" name="Rectangle 3"/>
          <p:cNvSpPr/>
          <p:nvPr/>
        </p:nvSpPr>
        <p:spPr>
          <a:xfrm>
            <a:off x="4572000" y="1295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676400" y="1219200"/>
            <a:ext cx="1430969" cy="369332"/>
          </a:xfrm>
          <a:prstGeom prst="rect">
            <a:avLst/>
          </a:prstGeom>
          <a:noFill/>
        </p:spPr>
        <p:txBody>
          <a:bodyPr wrap="none" rtlCol="0">
            <a:spAutoFit/>
          </a:bodyPr>
          <a:lstStyle/>
          <a:p>
            <a:r>
              <a:rPr lang="en-US" dirty="0" smtClean="0"/>
              <a:t>Application A</a:t>
            </a:r>
            <a:endParaRPr lang="en-US" dirty="0"/>
          </a:p>
        </p:txBody>
      </p:sp>
      <p:sp>
        <p:nvSpPr>
          <p:cNvPr id="7" name="TextBox 6"/>
          <p:cNvSpPr txBox="1"/>
          <p:nvPr/>
        </p:nvSpPr>
        <p:spPr>
          <a:xfrm>
            <a:off x="4080458" y="484886"/>
            <a:ext cx="1732205" cy="369332"/>
          </a:xfrm>
          <a:prstGeom prst="rect">
            <a:avLst/>
          </a:prstGeom>
          <a:noFill/>
        </p:spPr>
        <p:txBody>
          <a:bodyPr wrap="none" rtlCol="0">
            <a:spAutoFit/>
          </a:bodyPr>
          <a:lstStyle/>
          <a:p>
            <a:r>
              <a:rPr lang="en-US" dirty="0" smtClean="0"/>
              <a:t>Virtual Memory</a:t>
            </a:r>
            <a:endParaRPr lang="en-US" dirty="0"/>
          </a:p>
        </p:txBody>
      </p:sp>
      <p:sp>
        <p:nvSpPr>
          <p:cNvPr id="8" name="Rectangle 7"/>
          <p:cNvSpPr/>
          <p:nvPr/>
        </p:nvSpPr>
        <p:spPr>
          <a:xfrm>
            <a:off x="6934200" y="874448"/>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p:nvPr/>
        </p:nvCxnSpPr>
        <p:spPr>
          <a:xfrm>
            <a:off x="5715000" y="3429000"/>
            <a:ext cx="1219200"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6019800" y="3048000"/>
            <a:ext cx="609600" cy="7620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F()</a:t>
            </a:r>
            <a:endParaRPr lang="en-US" sz="1400" dirty="0">
              <a:solidFill>
                <a:schemeClr val="tx1"/>
              </a:solidFill>
            </a:endParaRPr>
          </a:p>
        </p:txBody>
      </p:sp>
      <p:sp>
        <p:nvSpPr>
          <p:cNvPr id="11" name="TextBox 10"/>
          <p:cNvSpPr txBox="1"/>
          <p:nvPr/>
        </p:nvSpPr>
        <p:spPr>
          <a:xfrm>
            <a:off x="6601497" y="448994"/>
            <a:ext cx="1723549" cy="369332"/>
          </a:xfrm>
          <a:prstGeom prst="rect">
            <a:avLst/>
          </a:prstGeom>
          <a:noFill/>
        </p:spPr>
        <p:txBody>
          <a:bodyPr wrap="none" rtlCol="0">
            <a:spAutoFit/>
          </a:bodyPr>
          <a:lstStyle/>
          <a:p>
            <a:r>
              <a:rPr lang="en-US" dirty="0" smtClean="0"/>
              <a:t>Actual Memory</a:t>
            </a:r>
            <a:endParaRPr lang="en-US" dirty="0"/>
          </a:p>
        </p:txBody>
      </p:sp>
      <p:sp>
        <p:nvSpPr>
          <p:cNvPr id="3" name="TextBox 2"/>
          <p:cNvSpPr txBox="1"/>
          <p:nvPr/>
        </p:nvSpPr>
        <p:spPr>
          <a:xfrm>
            <a:off x="457200" y="5410200"/>
            <a:ext cx="3730573" cy="369332"/>
          </a:xfrm>
          <a:prstGeom prst="rect">
            <a:avLst/>
          </a:prstGeom>
          <a:noFill/>
        </p:spPr>
        <p:txBody>
          <a:bodyPr wrap="none" rtlCol="0">
            <a:spAutoFit/>
          </a:bodyPr>
          <a:lstStyle/>
          <a:p>
            <a:r>
              <a:rPr lang="en-US" dirty="0" smtClean="0"/>
              <a:t>Physical Memory = Actual Memory</a:t>
            </a:r>
            <a:endParaRPr lang="en-US" dirty="0"/>
          </a:p>
        </p:txBody>
      </p:sp>
    </p:spTree>
    <p:extLst>
      <p:ext uri="{BB962C8B-B14F-4D97-AF65-F5344CB8AC3E}">
        <p14:creationId xmlns:p14="http://schemas.microsoft.com/office/powerpoint/2010/main" val="665284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Multitasking</a:t>
            </a:r>
            <a:endParaRPr lang="en-US" dirty="0"/>
          </a:p>
        </p:txBody>
      </p:sp>
      <p:sp>
        <p:nvSpPr>
          <p:cNvPr id="3" name="Content Placeholder 2"/>
          <p:cNvSpPr>
            <a:spLocks noGrp="1"/>
          </p:cNvSpPr>
          <p:nvPr>
            <p:ph idx="1"/>
          </p:nvPr>
        </p:nvSpPr>
        <p:spPr/>
        <p:txBody>
          <a:bodyPr/>
          <a:lstStyle/>
          <a:p>
            <a:endParaRPr lang="en-US" dirty="0"/>
          </a:p>
        </p:txBody>
      </p:sp>
      <p:sp>
        <p:nvSpPr>
          <p:cNvPr id="4" name="Rectangle 3"/>
          <p:cNvSpPr/>
          <p:nvPr/>
        </p:nvSpPr>
        <p:spPr bwMode="auto">
          <a:xfrm>
            <a:off x="533400" y="1600200"/>
            <a:ext cx="2895600" cy="457200"/>
          </a:xfrm>
          <a:prstGeom prst="rect">
            <a:avLst/>
          </a:prstGeom>
          <a:solidFill>
            <a:srgbClr val="FFCC99"/>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US" sz="2400" b="1" dirty="0"/>
              <a:t>A</a:t>
            </a:r>
          </a:p>
        </p:txBody>
      </p:sp>
      <p:sp>
        <p:nvSpPr>
          <p:cNvPr id="5" name="Rectangle 4"/>
          <p:cNvSpPr/>
          <p:nvPr/>
        </p:nvSpPr>
        <p:spPr bwMode="auto">
          <a:xfrm>
            <a:off x="3429000" y="1600200"/>
            <a:ext cx="1524000" cy="457200"/>
          </a:xfrm>
          <a:prstGeom prst="rect">
            <a:avLst/>
          </a:prstGeom>
          <a:solidFill>
            <a:srgbClr val="CCFFC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US" sz="2400" b="1" dirty="0" smtClean="0"/>
              <a:t>B</a:t>
            </a:r>
            <a:endParaRPr lang="en-US" sz="2400" b="1" dirty="0"/>
          </a:p>
        </p:txBody>
      </p:sp>
      <p:sp>
        <p:nvSpPr>
          <p:cNvPr id="6" name="Rectangle 5"/>
          <p:cNvSpPr/>
          <p:nvPr/>
        </p:nvSpPr>
        <p:spPr bwMode="auto">
          <a:xfrm>
            <a:off x="4953000" y="1600200"/>
            <a:ext cx="2057400" cy="457200"/>
          </a:xfrm>
          <a:prstGeom prst="rect">
            <a:avLst/>
          </a:prstGeom>
          <a:solidFill>
            <a:srgbClr val="FFCC99"/>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US" sz="2400" b="1" dirty="0"/>
              <a:t>A</a:t>
            </a:r>
          </a:p>
        </p:txBody>
      </p:sp>
      <p:sp>
        <p:nvSpPr>
          <p:cNvPr id="7" name="Rectangle 6"/>
          <p:cNvSpPr/>
          <p:nvPr/>
        </p:nvSpPr>
        <p:spPr bwMode="auto">
          <a:xfrm>
            <a:off x="7010400" y="1600200"/>
            <a:ext cx="1752600" cy="457200"/>
          </a:xfrm>
          <a:prstGeom prst="rect">
            <a:avLst/>
          </a:prstGeom>
          <a:solidFill>
            <a:srgbClr val="CCFFC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en-US" sz="2400" b="1" dirty="0" smtClean="0"/>
              <a:t>B</a:t>
            </a:r>
            <a:endParaRPr lang="en-US" sz="2400" b="1" dirty="0"/>
          </a:p>
        </p:txBody>
      </p:sp>
      <p:cxnSp>
        <p:nvCxnSpPr>
          <p:cNvPr id="9" name="Straight Arrow Connector 8"/>
          <p:cNvCxnSpPr/>
          <p:nvPr/>
        </p:nvCxnSpPr>
        <p:spPr bwMode="auto">
          <a:xfrm>
            <a:off x="762000" y="2590800"/>
            <a:ext cx="7620000" cy="0"/>
          </a:xfrm>
          <a:prstGeom prst="straightConnector1">
            <a:avLst/>
          </a:prstGeom>
          <a:solidFill>
            <a:schemeClr val="accent1"/>
          </a:solidFill>
          <a:ln w="9525"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Box 9"/>
          <p:cNvSpPr txBox="1"/>
          <p:nvPr/>
        </p:nvSpPr>
        <p:spPr>
          <a:xfrm>
            <a:off x="4332317" y="2221468"/>
            <a:ext cx="620683" cy="369332"/>
          </a:xfrm>
          <a:prstGeom prst="rect">
            <a:avLst/>
          </a:prstGeom>
          <a:noFill/>
        </p:spPr>
        <p:txBody>
          <a:bodyPr wrap="none" rtlCol="0">
            <a:spAutoFit/>
          </a:bodyPr>
          <a:lstStyle/>
          <a:p>
            <a:r>
              <a:rPr lang="en-US" dirty="0" smtClean="0"/>
              <a:t>time</a:t>
            </a:r>
            <a:endParaRPr lang="en-US" dirty="0"/>
          </a:p>
        </p:txBody>
      </p:sp>
    </p:spTree>
    <p:extLst>
      <p:ext uri="{BB962C8B-B14F-4D97-AF65-F5344CB8AC3E}">
        <p14:creationId xmlns:p14="http://schemas.microsoft.com/office/powerpoint/2010/main" val="14974013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40224" y="9144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How is it done?</a:t>
            </a:r>
            <a:endParaRPr lang="en-US" dirty="0"/>
          </a:p>
        </p:txBody>
      </p:sp>
      <p:sp>
        <p:nvSpPr>
          <p:cNvPr id="4" name="Rectangle 3"/>
          <p:cNvSpPr/>
          <p:nvPr/>
        </p:nvSpPr>
        <p:spPr>
          <a:xfrm>
            <a:off x="4040224" y="1295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7" name="TextBox 6"/>
          <p:cNvSpPr txBox="1"/>
          <p:nvPr/>
        </p:nvSpPr>
        <p:spPr>
          <a:xfrm>
            <a:off x="3548682" y="484886"/>
            <a:ext cx="834524" cy="369332"/>
          </a:xfrm>
          <a:prstGeom prst="rect">
            <a:avLst/>
          </a:prstGeom>
          <a:noFill/>
        </p:spPr>
        <p:txBody>
          <a:bodyPr wrap="none" rtlCol="0">
            <a:spAutoFit/>
          </a:bodyPr>
          <a:lstStyle/>
          <a:p>
            <a:r>
              <a:rPr lang="en-US" dirty="0" smtClean="0"/>
              <a:t>Virtual</a:t>
            </a:r>
            <a:endParaRPr lang="en-US" dirty="0"/>
          </a:p>
        </p:txBody>
      </p:sp>
      <p:sp>
        <p:nvSpPr>
          <p:cNvPr id="8" name="Rectangle 7"/>
          <p:cNvSpPr/>
          <p:nvPr/>
        </p:nvSpPr>
        <p:spPr>
          <a:xfrm>
            <a:off x="6402424" y="8744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p:nvPr/>
        </p:nvCxnSpPr>
        <p:spPr>
          <a:xfrm>
            <a:off x="5109894" y="1524000"/>
            <a:ext cx="1292530"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940580" y="484886"/>
            <a:ext cx="1043876" cy="369332"/>
          </a:xfrm>
          <a:prstGeom prst="rect">
            <a:avLst/>
          </a:prstGeom>
          <a:noFill/>
        </p:spPr>
        <p:txBody>
          <a:bodyPr wrap="none" rtlCol="0">
            <a:spAutoFit/>
          </a:bodyPr>
          <a:lstStyle/>
          <a:p>
            <a:r>
              <a:rPr lang="en-US" dirty="0" smtClean="0"/>
              <a:t>Physical</a:t>
            </a:r>
            <a:endParaRPr lang="en-US" dirty="0"/>
          </a:p>
        </p:txBody>
      </p:sp>
      <p:sp>
        <p:nvSpPr>
          <p:cNvPr id="3" name="Rectangle 2"/>
          <p:cNvSpPr/>
          <p:nvPr/>
        </p:nvSpPr>
        <p:spPr>
          <a:xfrm>
            <a:off x="4040224" y="914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040224" y="12918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4040224" y="1676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040224" y="2057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040224" y="2438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4040224" y="28300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040224" y="31986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033136" y="3581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039554" y="3962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043094" y="4343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032462" y="4724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039554" y="5105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4037778" y="5486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043094" y="5867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6407740" y="129185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p:cNvCxnSpPr/>
          <p:nvPr/>
        </p:nvCxnSpPr>
        <p:spPr>
          <a:xfrm>
            <a:off x="5099262" y="1873988"/>
            <a:ext cx="1303162" cy="353621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6402424" y="52197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p:cNvCxnSpPr>
            <a:endCxn id="32" idx="1"/>
          </p:cNvCxnSpPr>
          <p:nvPr/>
        </p:nvCxnSpPr>
        <p:spPr>
          <a:xfrm>
            <a:off x="5099262" y="2286000"/>
            <a:ext cx="1308478" cy="72301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6407740" y="2818514"/>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6407740" y="20574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p:cNvCxnSpPr/>
          <p:nvPr/>
        </p:nvCxnSpPr>
        <p:spPr>
          <a:xfrm flipV="1">
            <a:off x="5099262" y="2247900"/>
            <a:ext cx="1292530" cy="42973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5107024" y="3058634"/>
            <a:ext cx="1300716" cy="71326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6407740" y="355876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125773" y="935665"/>
            <a:ext cx="3035639" cy="3139321"/>
          </a:xfrm>
          <a:prstGeom prst="rect">
            <a:avLst/>
          </a:prstGeom>
          <a:noFill/>
        </p:spPr>
        <p:txBody>
          <a:bodyPr wrap="none" rtlCol="0">
            <a:spAutoFit/>
          </a:bodyPr>
          <a:lstStyle/>
          <a:p>
            <a:r>
              <a:rPr lang="en-US" b="1" dirty="0" smtClean="0"/>
              <a:t>Page</a:t>
            </a:r>
            <a:r>
              <a:rPr lang="en-US" dirty="0" smtClean="0"/>
              <a:t>: aligned, continuous</a:t>
            </a:r>
          </a:p>
          <a:p>
            <a:r>
              <a:rPr lang="en-US" dirty="0" smtClean="0"/>
              <a:t>2^n sized</a:t>
            </a:r>
          </a:p>
          <a:p>
            <a:endParaRPr lang="en-US" dirty="0"/>
          </a:p>
          <a:p>
            <a:r>
              <a:rPr lang="en-US" dirty="0" smtClean="0"/>
              <a:t>Typical sizes 4K – 8K today</a:t>
            </a:r>
          </a:p>
          <a:p>
            <a:endParaRPr lang="en-US" dirty="0"/>
          </a:p>
          <a:p>
            <a:r>
              <a:rPr lang="en-US" dirty="0" smtClean="0"/>
              <a:t>Assume:</a:t>
            </a:r>
          </a:p>
          <a:p>
            <a:r>
              <a:rPr lang="en-US" dirty="0"/>
              <a:t>	</a:t>
            </a:r>
            <a:r>
              <a:rPr lang="en-US" dirty="0" smtClean="0"/>
              <a:t>Fixed at design time</a:t>
            </a:r>
          </a:p>
          <a:p>
            <a:endParaRPr lang="en-US" dirty="0"/>
          </a:p>
          <a:p>
            <a:r>
              <a:rPr lang="en-US" dirty="0" smtClean="0"/>
              <a:t>Reality: adjustable, few sizes</a:t>
            </a:r>
          </a:p>
          <a:p>
            <a:r>
              <a:rPr lang="en-US" dirty="0"/>
              <a:t>	</a:t>
            </a:r>
            <a:r>
              <a:rPr lang="en-US" dirty="0" smtClean="0"/>
              <a:t>let’s first understand</a:t>
            </a:r>
          </a:p>
          <a:p>
            <a:r>
              <a:rPr lang="en-US" dirty="0"/>
              <a:t>	</a:t>
            </a:r>
            <a:r>
              <a:rPr lang="en-US" dirty="0" smtClean="0"/>
              <a:t>w/ fixed size</a:t>
            </a:r>
            <a:endParaRPr lang="en-US" dirty="0"/>
          </a:p>
        </p:txBody>
      </p:sp>
      <p:sp>
        <p:nvSpPr>
          <p:cNvPr id="42" name="TextBox 41"/>
          <p:cNvSpPr txBox="1"/>
          <p:nvPr/>
        </p:nvSpPr>
        <p:spPr>
          <a:xfrm>
            <a:off x="7587281" y="1126165"/>
            <a:ext cx="947119" cy="646331"/>
          </a:xfrm>
          <a:prstGeom prst="rect">
            <a:avLst/>
          </a:prstGeom>
          <a:noFill/>
        </p:spPr>
        <p:txBody>
          <a:bodyPr wrap="none" rtlCol="0">
            <a:spAutoFit/>
          </a:bodyPr>
          <a:lstStyle/>
          <a:p>
            <a:pPr algn="ctr"/>
            <a:r>
              <a:rPr lang="en-US" b="1" dirty="0" smtClean="0"/>
              <a:t>Physical</a:t>
            </a:r>
          </a:p>
          <a:p>
            <a:pPr algn="ctr"/>
            <a:r>
              <a:rPr lang="en-US" b="1" dirty="0" smtClean="0"/>
              <a:t>PAGE</a:t>
            </a:r>
            <a:endParaRPr lang="en-US" b="1" dirty="0"/>
          </a:p>
        </p:txBody>
      </p:sp>
      <p:sp>
        <p:nvSpPr>
          <p:cNvPr id="43" name="TextBox 42"/>
          <p:cNvSpPr txBox="1"/>
          <p:nvPr/>
        </p:nvSpPr>
        <p:spPr>
          <a:xfrm>
            <a:off x="3072702" y="4573772"/>
            <a:ext cx="832280" cy="646331"/>
          </a:xfrm>
          <a:prstGeom prst="rect">
            <a:avLst/>
          </a:prstGeom>
          <a:noFill/>
        </p:spPr>
        <p:txBody>
          <a:bodyPr wrap="none" rtlCol="0">
            <a:spAutoFit/>
          </a:bodyPr>
          <a:lstStyle/>
          <a:p>
            <a:pPr algn="ctr"/>
            <a:r>
              <a:rPr lang="en-US" b="1" dirty="0" smtClean="0"/>
              <a:t>Virtual</a:t>
            </a:r>
          </a:p>
          <a:p>
            <a:pPr algn="ctr"/>
            <a:r>
              <a:rPr lang="en-US" b="1" dirty="0" smtClean="0"/>
              <a:t>PAGE</a:t>
            </a:r>
            <a:endParaRPr lang="en-US" b="1" dirty="0"/>
          </a:p>
        </p:txBody>
      </p:sp>
    </p:spTree>
    <p:extLst>
      <p:ext uri="{BB962C8B-B14F-4D97-AF65-F5344CB8AC3E}">
        <p14:creationId xmlns:p14="http://schemas.microsoft.com/office/powerpoint/2010/main" val="106297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710742" y="9144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Two Apps</a:t>
            </a:r>
            <a:endParaRPr lang="en-US" dirty="0"/>
          </a:p>
        </p:txBody>
      </p:sp>
      <p:sp>
        <p:nvSpPr>
          <p:cNvPr id="4" name="Rectangle 3"/>
          <p:cNvSpPr/>
          <p:nvPr/>
        </p:nvSpPr>
        <p:spPr>
          <a:xfrm>
            <a:off x="1710742" y="1295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7" name="TextBox 6"/>
          <p:cNvSpPr txBox="1"/>
          <p:nvPr/>
        </p:nvSpPr>
        <p:spPr>
          <a:xfrm>
            <a:off x="1219200" y="484886"/>
            <a:ext cx="834524" cy="369332"/>
          </a:xfrm>
          <a:prstGeom prst="rect">
            <a:avLst/>
          </a:prstGeom>
          <a:noFill/>
        </p:spPr>
        <p:txBody>
          <a:bodyPr wrap="none" rtlCol="0">
            <a:spAutoFit/>
          </a:bodyPr>
          <a:lstStyle/>
          <a:p>
            <a:r>
              <a:rPr lang="en-US" dirty="0" smtClean="0"/>
              <a:t>Virtual</a:t>
            </a:r>
            <a:endParaRPr lang="en-US" dirty="0"/>
          </a:p>
        </p:txBody>
      </p:sp>
      <p:sp>
        <p:nvSpPr>
          <p:cNvPr id="8" name="Rectangle 7"/>
          <p:cNvSpPr/>
          <p:nvPr/>
        </p:nvSpPr>
        <p:spPr>
          <a:xfrm>
            <a:off x="4072942" y="8744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p:nvPr/>
        </p:nvCxnSpPr>
        <p:spPr>
          <a:xfrm>
            <a:off x="2780412" y="1524000"/>
            <a:ext cx="1292530"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611098" y="484886"/>
            <a:ext cx="1043876" cy="369332"/>
          </a:xfrm>
          <a:prstGeom prst="rect">
            <a:avLst/>
          </a:prstGeom>
          <a:noFill/>
        </p:spPr>
        <p:txBody>
          <a:bodyPr wrap="none" rtlCol="0">
            <a:spAutoFit/>
          </a:bodyPr>
          <a:lstStyle/>
          <a:p>
            <a:r>
              <a:rPr lang="en-US" dirty="0" smtClean="0"/>
              <a:t>Physical</a:t>
            </a:r>
            <a:endParaRPr lang="en-US" dirty="0"/>
          </a:p>
        </p:txBody>
      </p:sp>
      <p:sp>
        <p:nvSpPr>
          <p:cNvPr id="3" name="Rectangle 2"/>
          <p:cNvSpPr/>
          <p:nvPr/>
        </p:nvSpPr>
        <p:spPr>
          <a:xfrm>
            <a:off x="1710742" y="914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710742" y="12918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710742" y="1676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710742" y="2057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710742" y="2438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710742" y="28300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1710742" y="31986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703654" y="3581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1710072" y="3962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713612" y="4343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1702980" y="4724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1710072" y="5105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1708296" y="5486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713612" y="5867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4078258" y="129185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p:cNvCxnSpPr/>
          <p:nvPr/>
        </p:nvCxnSpPr>
        <p:spPr>
          <a:xfrm>
            <a:off x="2769780" y="1873988"/>
            <a:ext cx="1303162" cy="353621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4072942" y="52197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p:cNvCxnSpPr>
            <a:endCxn id="32" idx="1"/>
          </p:cNvCxnSpPr>
          <p:nvPr/>
        </p:nvCxnSpPr>
        <p:spPr>
          <a:xfrm>
            <a:off x="2769780" y="2286000"/>
            <a:ext cx="1308478" cy="72301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078258" y="2818514"/>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4078258" y="20574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p:cNvCxnSpPr/>
          <p:nvPr/>
        </p:nvCxnSpPr>
        <p:spPr>
          <a:xfrm flipV="1">
            <a:off x="2769780" y="2247900"/>
            <a:ext cx="1292530" cy="42973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2777542" y="3058634"/>
            <a:ext cx="1300716" cy="71326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4078258" y="355876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6934200" y="1006618"/>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6934200" y="1387618"/>
            <a:ext cx="1066800" cy="114300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B</a:t>
            </a:r>
            <a:endParaRPr lang="en-US" b="1" dirty="0">
              <a:solidFill>
                <a:schemeClr val="tx1"/>
              </a:solidFill>
            </a:endParaRPr>
          </a:p>
        </p:txBody>
      </p:sp>
      <p:sp>
        <p:nvSpPr>
          <p:cNvPr id="39" name="TextBox 38"/>
          <p:cNvSpPr txBox="1"/>
          <p:nvPr/>
        </p:nvSpPr>
        <p:spPr>
          <a:xfrm>
            <a:off x="6442658" y="577104"/>
            <a:ext cx="834524" cy="369332"/>
          </a:xfrm>
          <a:prstGeom prst="rect">
            <a:avLst/>
          </a:prstGeom>
          <a:noFill/>
        </p:spPr>
        <p:txBody>
          <a:bodyPr wrap="none" rtlCol="0">
            <a:spAutoFit/>
          </a:bodyPr>
          <a:lstStyle/>
          <a:p>
            <a:r>
              <a:rPr lang="en-US" dirty="0" smtClean="0"/>
              <a:t>Virtual</a:t>
            </a:r>
            <a:endParaRPr lang="en-US" dirty="0"/>
          </a:p>
        </p:txBody>
      </p:sp>
      <p:sp>
        <p:nvSpPr>
          <p:cNvPr id="40" name="Rectangle 39"/>
          <p:cNvSpPr/>
          <p:nvPr/>
        </p:nvSpPr>
        <p:spPr>
          <a:xfrm>
            <a:off x="6934200" y="1006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6934200" y="1384074"/>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6934200" y="1768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6934200" y="2149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6934200" y="2530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6934200" y="2922251"/>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6934200" y="3290847"/>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6927112" y="3673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6933530" y="4054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6937070" y="4435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6926438" y="4816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6933530" y="5197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6931754" y="5578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6937070" y="59596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Arrow Connector 53"/>
          <p:cNvCxnSpPr/>
          <p:nvPr/>
        </p:nvCxnSpPr>
        <p:spPr>
          <a:xfrm flipH="1">
            <a:off x="5155691" y="1524000"/>
            <a:ext cx="1742110" cy="30099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4078258" y="4343400"/>
            <a:ext cx="1066800" cy="381000"/>
          </a:xfrm>
          <a:prstGeom prst="rect">
            <a:avLst/>
          </a:prstGeom>
          <a:solidFill>
            <a:srgbClr val="FFFFCC"/>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Arrow Connector 55"/>
          <p:cNvCxnSpPr/>
          <p:nvPr/>
        </p:nvCxnSpPr>
        <p:spPr>
          <a:xfrm flipH="1" flipV="1">
            <a:off x="5139743" y="1866900"/>
            <a:ext cx="1758058" cy="9221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4078258" y="1688805"/>
            <a:ext cx="1066800" cy="381000"/>
          </a:xfrm>
          <a:prstGeom prst="rect">
            <a:avLst/>
          </a:prstGeom>
          <a:solidFill>
            <a:srgbClr val="FFFFCC"/>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Arrow Connector 57"/>
          <p:cNvCxnSpPr>
            <a:stCxn id="43" idx="1"/>
          </p:cNvCxnSpPr>
          <p:nvPr/>
        </p:nvCxnSpPr>
        <p:spPr>
          <a:xfrm flipH="1">
            <a:off x="5155691" y="2340118"/>
            <a:ext cx="1778509" cy="1049011"/>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4072942" y="3177766"/>
            <a:ext cx="1066800" cy="381000"/>
          </a:xfrm>
          <a:prstGeom prst="rect">
            <a:avLst/>
          </a:prstGeom>
          <a:solidFill>
            <a:srgbClr val="FFFFCC"/>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82298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pages mapped?</a:t>
            </a:r>
            <a:endParaRPr lang="en-US" dirty="0"/>
          </a:p>
        </p:txBody>
      </p:sp>
      <p:sp>
        <p:nvSpPr>
          <p:cNvPr id="3" name="Content Placeholder 2"/>
          <p:cNvSpPr>
            <a:spLocks noGrp="1"/>
          </p:cNvSpPr>
          <p:nvPr>
            <p:ph idx="1"/>
          </p:nvPr>
        </p:nvSpPr>
        <p:spPr>
          <a:xfrm>
            <a:off x="0" y="533400"/>
            <a:ext cx="9144000" cy="685800"/>
          </a:xfrm>
        </p:spPr>
        <p:txBody>
          <a:bodyPr/>
          <a:lstStyle/>
          <a:p>
            <a:r>
              <a:rPr lang="en-US" dirty="0" smtClean="0"/>
              <a:t>Who keeps the arrows?</a:t>
            </a:r>
            <a:endParaRPr lang="en-US" dirty="0"/>
          </a:p>
        </p:txBody>
      </p:sp>
      <p:grpSp>
        <p:nvGrpSpPr>
          <p:cNvPr id="35" name="Group 34"/>
          <p:cNvGrpSpPr/>
          <p:nvPr/>
        </p:nvGrpSpPr>
        <p:grpSpPr>
          <a:xfrm>
            <a:off x="152400" y="1685854"/>
            <a:ext cx="3890673" cy="4315714"/>
            <a:chOff x="2169530" y="484886"/>
            <a:chExt cx="5500651" cy="5763514"/>
          </a:xfrm>
        </p:grpSpPr>
        <p:sp>
          <p:nvSpPr>
            <p:cNvPr id="4" name="Rectangle 3"/>
            <p:cNvSpPr/>
            <p:nvPr/>
          </p:nvSpPr>
          <p:spPr>
            <a:xfrm>
              <a:off x="3158542" y="9144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 name="Rectangle 4"/>
            <p:cNvSpPr/>
            <p:nvPr/>
          </p:nvSpPr>
          <p:spPr>
            <a:xfrm>
              <a:off x="3158542" y="1295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A</a:t>
              </a:r>
              <a:endParaRPr lang="en-US" sz="1200" b="1" dirty="0">
                <a:solidFill>
                  <a:schemeClr val="tx1"/>
                </a:solidFill>
              </a:endParaRPr>
            </a:p>
          </p:txBody>
        </p:sp>
        <p:sp>
          <p:nvSpPr>
            <p:cNvPr id="6" name="TextBox 5"/>
            <p:cNvSpPr txBox="1"/>
            <p:nvPr/>
          </p:nvSpPr>
          <p:spPr>
            <a:xfrm>
              <a:off x="2666998" y="484886"/>
              <a:ext cx="871360" cy="369924"/>
            </a:xfrm>
            <a:prstGeom prst="rect">
              <a:avLst/>
            </a:prstGeom>
            <a:noFill/>
          </p:spPr>
          <p:txBody>
            <a:bodyPr wrap="none" rtlCol="0">
              <a:spAutoFit/>
            </a:bodyPr>
            <a:lstStyle/>
            <a:p>
              <a:r>
                <a:rPr lang="en-US" sz="1200" dirty="0" smtClean="0"/>
                <a:t>Virtual</a:t>
              </a:r>
              <a:endParaRPr lang="en-US" sz="1200" dirty="0"/>
            </a:p>
          </p:txBody>
        </p:sp>
        <p:sp>
          <p:nvSpPr>
            <p:cNvPr id="7" name="Rectangle 6"/>
            <p:cNvSpPr/>
            <p:nvPr/>
          </p:nvSpPr>
          <p:spPr>
            <a:xfrm>
              <a:off x="5520742" y="8744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8" name="Straight Arrow Connector 7"/>
            <p:cNvCxnSpPr/>
            <p:nvPr/>
          </p:nvCxnSpPr>
          <p:spPr>
            <a:xfrm>
              <a:off x="4228212" y="1524000"/>
              <a:ext cx="1292530"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058898" y="484886"/>
              <a:ext cx="1067896" cy="369924"/>
            </a:xfrm>
            <a:prstGeom prst="rect">
              <a:avLst/>
            </a:prstGeom>
            <a:noFill/>
          </p:spPr>
          <p:txBody>
            <a:bodyPr wrap="none" rtlCol="0">
              <a:spAutoFit/>
            </a:bodyPr>
            <a:lstStyle/>
            <a:p>
              <a:r>
                <a:rPr lang="en-US" sz="1200" dirty="0" smtClean="0"/>
                <a:t>Physical</a:t>
              </a:r>
              <a:endParaRPr lang="en-US" sz="1200" dirty="0"/>
            </a:p>
          </p:txBody>
        </p:sp>
        <p:sp>
          <p:nvSpPr>
            <p:cNvPr id="10" name="Rectangle 9"/>
            <p:cNvSpPr/>
            <p:nvPr/>
          </p:nvSpPr>
          <p:spPr>
            <a:xfrm>
              <a:off x="3158542" y="914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1" name="Rectangle 10"/>
            <p:cNvSpPr/>
            <p:nvPr/>
          </p:nvSpPr>
          <p:spPr>
            <a:xfrm>
              <a:off x="3158542" y="12918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2" name="Rectangle 11"/>
            <p:cNvSpPr/>
            <p:nvPr/>
          </p:nvSpPr>
          <p:spPr>
            <a:xfrm>
              <a:off x="3158542" y="1676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3" name="Rectangle 12"/>
            <p:cNvSpPr/>
            <p:nvPr/>
          </p:nvSpPr>
          <p:spPr>
            <a:xfrm>
              <a:off x="3158542" y="2057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4" name="Rectangle 13"/>
            <p:cNvSpPr/>
            <p:nvPr/>
          </p:nvSpPr>
          <p:spPr>
            <a:xfrm>
              <a:off x="3158542" y="2438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5" name="Rectangle 14"/>
            <p:cNvSpPr/>
            <p:nvPr/>
          </p:nvSpPr>
          <p:spPr>
            <a:xfrm>
              <a:off x="3158542" y="28300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6" name="Rectangle 15"/>
            <p:cNvSpPr/>
            <p:nvPr/>
          </p:nvSpPr>
          <p:spPr>
            <a:xfrm>
              <a:off x="3158542" y="31986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7" name="Rectangle 16"/>
            <p:cNvSpPr/>
            <p:nvPr/>
          </p:nvSpPr>
          <p:spPr>
            <a:xfrm>
              <a:off x="3151454" y="3581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8" name="Rectangle 17"/>
            <p:cNvSpPr/>
            <p:nvPr/>
          </p:nvSpPr>
          <p:spPr>
            <a:xfrm>
              <a:off x="3157872" y="3962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9" name="Rectangle 18"/>
            <p:cNvSpPr/>
            <p:nvPr/>
          </p:nvSpPr>
          <p:spPr>
            <a:xfrm>
              <a:off x="3161412" y="4343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0" name="Rectangle 19"/>
            <p:cNvSpPr/>
            <p:nvPr/>
          </p:nvSpPr>
          <p:spPr>
            <a:xfrm>
              <a:off x="3150780" y="4724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1" name="Rectangle 20"/>
            <p:cNvSpPr/>
            <p:nvPr/>
          </p:nvSpPr>
          <p:spPr>
            <a:xfrm>
              <a:off x="3157872" y="5105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2" name="Rectangle 21"/>
            <p:cNvSpPr/>
            <p:nvPr/>
          </p:nvSpPr>
          <p:spPr>
            <a:xfrm>
              <a:off x="3156096" y="5486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3" name="Rectangle 22"/>
            <p:cNvSpPr/>
            <p:nvPr/>
          </p:nvSpPr>
          <p:spPr>
            <a:xfrm>
              <a:off x="3161412" y="5867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4" name="Rectangle 23"/>
            <p:cNvSpPr/>
            <p:nvPr/>
          </p:nvSpPr>
          <p:spPr>
            <a:xfrm>
              <a:off x="5526058" y="129185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25" name="Straight Arrow Connector 24"/>
            <p:cNvCxnSpPr/>
            <p:nvPr/>
          </p:nvCxnSpPr>
          <p:spPr>
            <a:xfrm>
              <a:off x="4217580" y="1873988"/>
              <a:ext cx="1303162" cy="353621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5520742" y="52197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27" name="Straight Arrow Connector 26"/>
            <p:cNvCxnSpPr>
              <a:endCxn id="28" idx="1"/>
            </p:cNvCxnSpPr>
            <p:nvPr/>
          </p:nvCxnSpPr>
          <p:spPr>
            <a:xfrm>
              <a:off x="4217580" y="2286000"/>
              <a:ext cx="1308478" cy="72301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5526058" y="2818514"/>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9" name="Rectangle 28"/>
            <p:cNvSpPr/>
            <p:nvPr/>
          </p:nvSpPr>
          <p:spPr>
            <a:xfrm>
              <a:off x="5526058" y="20574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30" name="Straight Arrow Connector 29"/>
            <p:cNvCxnSpPr/>
            <p:nvPr/>
          </p:nvCxnSpPr>
          <p:spPr>
            <a:xfrm flipV="1">
              <a:off x="4217580" y="2247900"/>
              <a:ext cx="1292530" cy="42973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225342" y="3058634"/>
              <a:ext cx="1300716" cy="71326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5526058" y="355876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3" name="TextBox 32"/>
            <p:cNvSpPr txBox="1"/>
            <p:nvPr/>
          </p:nvSpPr>
          <p:spPr>
            <a:xfrm>
              <a:off x="6688133" y="1126165"/>
              <a:ext cx="982048" cy="616541"/>
            </a:xfrm>
            <a:prstGeom prst="rect">
              <a:avLst/>
            </a:prstGeom>
            <a:noFill/>
          </p:spPr>
          <p:txBody>
            <a:bodyPr wrap="none" rtlCol="0">
              <a:spAutoFit/>
            </a:bodyPr>
            <a:lstStyle/>
            <a:p>
              <a:pPr algn="ctr"/>
              <a:r>
                <a:rPr lang="en-US" sz="1200" b="1" dirty="0" smtClean="0"/>
                <a:t>Physical</a:t>
              </a:r>
            </a:p>
            <a:p>
              <a:pPr algn="ctr"/>
              <a:r>
                <a:rPr lang="en-US" sz="1200" b="1" dirty="0" smtClean="0"/>
                <a:t>PAGE</a:t>
              </a:r>
              <a:endParaRPr lang="en-US" sz="1200" b="1" dirty="0"/>
            </a:p>
          </p:txBody>
        </p:sp>
        <p:sp>
          <p:nvSpPr>
            <p:cNvPr id="34" name="TextBox 33"/>
            <p:cNvSpPr txBox="1"/>
            <p:nvPr/>
          </p:nvSpPr>
          <p:spPr>
            <a:xfrm>
              <a:off x="2169530" y="4573772"/>
              <a:ext cx="875258" cy="616541"/>
            </a:xfrm>
            <a:prstGeom prst="rect">
              <a:avLst/>
            </a:prstGeom>
            <a:noFill/>
          </p:spPr>
          <p:txBody>
            <a:bodyPr wrap="none" rtlCol="0">
              <a:spAutoFit/>
            </a:bodyPr>
            <a:lstStyle/>
            <a:p>
              <a:pPr algn="ctr"/>
              <a:r>
                <a:rPr lang="en-US" sz="1200" b="1" dirty="0" smtClean="0"/>
                <a:t>Virtual</a:t>
              </a:r>
            </a:p>
            <a:p>
              <a:pPr algn="ctr"/>
              <a:r>
                <a:rPr lang="en-US" sz="1200" b="1" dirty="0" smtClean="0"/>
                <a:t>PAGE</a:t>
              </a:r>
              <a:endParaRPr lang="en-US" sz="1200" b="1" dirty="0"/>
            </a:p>
          </p:txBody>
        </p:sp>
      </p:grpSp>
      <p:grpSp>
        <p:nvGrpSpPr>
          <p:cNvPr id="50" name="Group 49"/>
          <p:cNvGrpSpPr/>
          <p:nvPr/>
        </p:nvGrpSpPr>
        <p:grpSpPr>
          <a:xfrm>
            <a:off x="5334000" y="2239636"/>
            <a:ext cx="3048000" cy="3700163"/>
            <a:chOff x="5334000" y="2239636"/>
            <a:chExt cx="3048000" cy="3700163"/>
          </a:xfrm>
        </p:grpSpPr>
        <p:sp>
          <p:nvSpPr>
            <p:cNvPr id="36" name="Rectangle 35"/>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VPN</a:t>
              </a:r>
              <a:endParaRPr lang="en-US" b="1" dirty="0">
                <a:solidFill>
                  <a:schemeClr val="tx1"/>
                </a:solidFill>
              </a:endParaRPr>
            </a:p>
          </p:txBody>
        </p:sp>
        <p:sp>
          <p:nvSpPr>
            <p:cNvPr id="37" name="Rectangle 36"/>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OFF</a:t>
              </a:r>
              <a:endParaRPr lang="en-US" b="1" dirty="0">
                <a:solidFill>
                  <a:schemeClr val="tx1"/>
                </a:solidFill>
              </a:endParaRPr>
            </a:p>
          </p:txBody>
        </p:sp>
        <p:sp>
          <p:nvSpPr>
            <p:cNvPr id="38" name="Rectangle 37"/>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Page Table</a:t>
              </a:r>
              <a:endParaRPr lang="en-US" b="1" dirty="0">
                <a:solidFill>
                  <a:schemeClr val="tx1"/>
                </a:solidFill>
              </a:endParaRPr>
            </a:p>
          </p:txBody>
        </p:sp>
        <p:cxnSp>
          <p:nvCxnSpPr>
            <p:cNvPr id="42" name="Straight Arrow Connector 41"/>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PPN</a:t>
              </a:r>
              <a:endParaRPr lang="en-US" b="1" dirty="0">
                <a:solidFill>
                  <a:schemeClr val="tx1"/>
                </a:solidFill>
              </a:endParaRPr>
            </a:p>
          </p:txBody>
        </p:sp>
        <p:sp>
          <p:nvSpPr>
            <p:cNvPr id="48" name="Rectangle 47"/>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OFF</a:t>
              </a:r>
              <a:endParaRPr lang="en-US" b="1" dirty="0">
                <a:solidFill>
                  <a:schemeClr val="tx1"/>
                </a:solidFill>
              </a:endParaRPr>
            </a:p>
          </p:txBody>
        </p:sp>
      </p:grpSp>
    </p:spTree>
    <p:extLst>
      <p:ext uri="{BB962C8B-B14F-4D97-AF65-F5344CB8AC3E}">
        <p14:creationId xmlns:p14="http://schemas.microsoft.com/office/powerpoint/2010/main" val="390026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0"/>
            <a:ext cx="9144000" cy="533400"/>
          </a:xfrm>
        </p:spPr>
        <p:txBody>
          <a:bodyPr/>
          <a:lstStyle/>
          <a:p>
            <a:pPr eaLnBrk="1" hangingPunct="1"/>
            <a:r>
              <a:rPr lang="en-US" altLang="en-US" dirty="0" smtClean="0">
                <a:latin typeface="Arial  " charset="0"/>
              </a:rPr>
              <a:t>Virtual Memory (reference)</a:t>
            </a:r>
          </a:p>
        </p:txBody>
      </p:sp>
      <p:sp>
        <p:nvSpPr>
          <p:cNvPr id="24579" name="Rectangle 3"/>
          <p:cNvSpPr>
            <a:spLocks noGrp="1" noChangeArrowheads="1"/>
          </p:cNvSpPr>
          <p:nvPr>
            <p:ph type="body" idx="1"/>
          </p:nvPr>
        </p:nvSpPr>
        <p:spPr>
          <a:xfrm>
            <a:off x="685800" y="965200"/>
            <a:ext cx="7772400" cy="5130800"/>
          </a:xfrm>
        </p:spPr>
        <p:txBody>
          <a:bodyPr/>
          <a:lstStyle/>
          <a:p>
            <a:pPr eaLnBrk="1" hangingPunct="1">
              <a:lnSpc>
                <a:spcPct val="80000"/>
              </a:lnSpc>
            </a:pPr>
            <a:r>
              <a:rPr lang="en-US" altLang="en-US" sz="2000" smtClean="0">
                <a:latin typeface="Arial  " charset="0"/>
              </a:rPr>
              <a:t>Program Viewpoint</a:t>
            </a:r>
          </a:p>
          <a:p>
            <a:pPr lvl="1" eaLnBrk="1" hangingPunct="1">
              <a:lnSpc>
                <a:spcPct val="80000"/>
              </a:lnSpc>
            </a:pPr>
            <a:r>
              <a:rPr lang="en-US" altLang="en-US" sz="1800" smtClean="0">
                <a:latin typeface="Arial  " charset="0"/>
              </a:rPr>
              <a:t>Addresses start at 0</a:t>
            </a:r>
          </a:p>
          <a:p>
            <a:pPr lvl="1" eaLnBrk="1" hangingPunct="1">
              <a:lnSpc>
                <a:spcPct val="80000"/>
              </a:lnSpc>
            </a:pPr>
            <a:r>
              <a:rPr lang="en-US" altLang="en-US" sz="1800" smtClean="0">
                <a:latin typeface="Arial  " charset="0"/>
              </a:rPr>
              <a:t>Malloc() gives program </a:t>
            </a:r>
            <a:r>
              <a:rPr lang="en-US" altLang="en-US" sz="1800" b="1" u="sng" smtClean="0">
                <a:latin typeface="Arial  " charset="0"/>
              </a:rPr>
              <a:t>contiguous</a:t>
            </a:r>
            <a:r>
              <a:rPr lang="en-US" altLang="en-US" sz="1800" smtClean="0">
                <a:latin typeface="Arial  " charset="0"/>
              </a:rPr>
              <a:t> memory (consecutive addresses)</a:t>
            </a:r>
          </a:p>
          <a:p>
            <a:pPr lvl="1" eaLnBrk="1" hangingPunct="1">
              <a:lnSpc>
                <a:spcPct val="80000"/>
              </a:lnSpc>
            </a:pPr>
            <a:r>
              <a:rPr lang="en-US" altLang="en-US" sz="1800" smtClean="0">
                <a:latin typeface="Arial  " charset="0"/>
              </a:rPr>
              <a:t>Malloc(), Free(), Malloc(), Free() </a:t>
            </a:r>
          </a:p>
          <a:p>
            <a:pPr lvl="2" eaLnBrk="1" hangingPunct="1">
              <a:lnSpc>
                <a:spcPct val="80000"/>
              </a:lnSpc>
            </a:pPr>
            <a:r>
              <a:rPr lang="en-US" altLang="en-US" sz="1600" smtClean="0">
                <a:latin typeface="Arial  " charset="0"/>
              </a:rPr>
              <a:t>Can malloc() re-use parts that are freed?</a:t>
            </a:r>
          </a:p>
          <a:p>
            <a:pPr lvl="2" eaLnBrk="1" hangingPunct="1">
              <a:lnSpc>
                <a:spcPct val="80000"/>
              </a:lnSpc>
            </a:pPr>
            <a:r>
              <a:rPr lang="en-US" altLang="en-US" sz="1600" smtClean="0">
                <a:latin typeface="Arial  " charset="0"/>
              </a:rPr>
              <a:t>Causes </a:t>
            </a:r>
            <a:r>
              <a:rPr lang="en-US" altLang="en-US" sz="1600" b="1" u="sng" smtClean="0">
                <a:latin typeface="Arial  " charset="0"/>
              </a:rPr>
              <a:t>internal fragmentation</a:t>
            </a:r>
            <a:r>
              <a:rPr lang="en-US" altLang="en-US" sz="1600" smtClean="0">
                <a:latin typeface="Arial  " charset="0"/>
              </a:rPr>
              <a:t> within one program</a:t>
            </a:r>
          </a:p>
          <a:p>
            <a:pPr lvl="1" eaLnBrk="1" hangingPunct="1">
              <a:lnSpc>
                <a:spcPct val="80000"/>
              </a:lnSpc>
            </a:pPr>
            <a:r>
              <a:rPr lang="en-US" altLang="en-US" sz="1800" smtClean="0">
                <a:latin typeface="Arial  " charset="0"/>
              </a:rPr>
              <a:t>There is lots of free memory available</a:t>
            </a:r>
          </a:p>
          <a:p>
            <a:pPr eaLnBrk="1" hangingPunct="1">
              <a:lnSpc>
                <a:spcPct val="80000"/>
              </a:lnSpc>
            </a:pPr>
            <a:r>
              <a:rPr lang="en-US" altLang="en-US" sz="2000" smtClean="0">
                <a:latin typeface="Arial  " charset="0"/>
              </a:rPr>
              <a:t>CPU/OS Viewpoint</a:t>
            </a:r>
          </a:p>
          <a:p>
            <a:pPr lvl="1" eaLnBrk="1" hangingPunct="1">
              <a:lnSpc>
                <a:spcPct val="80000"/>
              </a:lnSpc>
            </a:pPr>
            <a:r>
              <a:rPr lang="en-US" altLang="en-US" sz="1800" smtClean="0">
                <a:latin typeface="Arial  " charset="0"/>
              </a:rPr>
              <a:t>Keep all programs separate</a:t>
            </a:r>
          </a:p>
          <a:p>
            <a:pPr lvl="2" eaLnBrk="1" hangingPunct="1">
              <a:lnSpc>
                <a:spcPct val="80000"/>
              </a:lnSpc>
            </a:pPr>
            <a:r>
              <a:rPr lang="en-US" altLang="en-US" sz="1600" smtClean="0">
                <a:latin typeface="Arial  " charset="0"/>
              </a:rPr>
              <a:t>Don’t all start at 0</a:t>
            </a:r>
          </a:p>
          <a:p>
            <a:pPr lvl="2" eaLnBrk="1" hangingPunct="1">
              <a:lnSpc>
                <a:spcPct val="80000"/>
              </a:lnSpc>
            </a:pPr>
            <a:r>
              <a:rPr lang="en-US" altLang="en-US" sz="1600" smtClean="0">
                <a:latin typeface="Arial  " charset="0"/>
              </a:rPr>
              <a:t>Security implications…. programs should not read each other’s data!</a:t>
            </a:r>
          </a:p>
          <a:p>
            <a:pPr lvl="1" eaLnBrk="1" hangingPunct="1">
              <a:lnSpc>
                <a:spcPct val="80000"/>
              </a:lnSpc>
            </a:pPr>
            <a:r>
              <a:rPr lang="en-US" altLang="en-US" sz="1800" smtClean="0">
                <a:latin typeface="Arial  " charset="0"/>
              </a:rPr>
              <a:t>Dynamic program behavior cause memory fragmentation</a:t>
            </a:r>
          </a:p>
          <a:p>
            <a:pPr lvl="2" eaLnBrk="1" hangingPunct="1">
              <a:lnSpc>
                <a:spcPct val="80000"/>
              </a:lnSpc>
            </a:pPr>
            <a:r>
              <a:rPr lang="en-US" altLang="en-US" sz="1600" smtClean="0">
                <a:latin typeface="Arial  " charset="0"/>
              </a:rPr>
              <a:t>Starting &amp; ending programs, swapping to disk</a:t>
            </a:r>
          </a:p>
          <a:p>
            <a:pPr lvl="2" eaLnBrk="1" hangingPunct="1">
              <a:lnSpc>
                <a:spcPct val="80000"/>
              </a:lnSpc>
            </a:pPr>
            <a:r>
              <a:rPr lang="en-US" altLang="en-US" sz="1600" smtClean="0">
                <a:latin typeface="Arial  " charset="0"/>
              </a:rPr>
              <a:t>Causes </a:t>
            </a:r>
            <a:r>
              <a:rPr lang="en-US" altLang="en-US" sz="1600" b="1" u="sng" smtClean="0">
                <a:latin typeface="Arial  " charset="0"/>
              </a:rPr>
              <a:t>external fragmentation</a:t>
            </a:r>
            <a:r>
              <a:rPr lang="en-US" altLang="en-US" sz="1600" smtClean="0">
                <a:latin typeface="Arial  " charset="0"/>
              </a:rPr>
              <a:t> between programs</a:t>
            </a:r>
          </a:p>
          <a:p>
            <a:pPr lvl="1" eaLnBrk="1" hangingPunct="1">
              <a:lnSpc>
                <a:spcPct val="80000"/>
              </a:lnSpc>
            </a:pPr>
            <a:r>
              <a:rPr lang="en-US" altLang="en-US" sz="1800" smtClean="0">
                <a:latin typeface="Arial  " charset="0"/>
              </a:rPr>
              <a:t>Limited memory available</a:t>
            </a:r>
          </a:p>
          <a:p>
            <a:pPr lvl="2" eaLnBrk="1" hangingPunct="1">
              <a:lnSpc>
                <a:spcPct val="80000"/>
              </a:lnSpc>
            </a:pPr>
            <a:r>
              <a:rPr lang="en-US" altLang="en-US" sz="1600" smtClean="0">
                <a:latin typeface="Arial  " charset="0"/>
              </a:rPr>
              <a:t>Use Disk to hold extra data</a:t>
            </a:r>
          </a:p>
          <a:p>
            <a:pPr lvl="2" eaLnBrk="1" hangingPunct="1">
              <a:lnSpc>
                <a:spcPct val="80000"/>
              </a:lnSpc>
            </a:pPr>
            <a:r>
              <a:rPr lang="en-US" altLang="en-US" sz="1600" smtClean="0">
                <a:latin typeface="Arial  " charset="0"/>
              </a:rPr>
              <a:t>Use Main Memory like a cache for the program data stored on disk</a:t>
            </a:r>
          </a:p>
          <a:p>
            <a:pPr eaLnBrk="1" hangingPunct="1">
              <a:lnSpc>
                <a:spcPct val="80000"/>
              </a:lnSpc>
            </a:pPr>
            <a:r>
              <a:rPr lang="en-US" altLang="en-US" sz="2000" smtClean="0">
                <a:latin typeface="Arial  " charset="0"/>
              </a:rPr>
              <a:t>New structure: Page Table</a:t>
            </a:r>
            <a:endParaRPr lang="en-US" altLang="en-US" sz="1400" smtClean="0">
              <a:latin typeface="Arial  " charset="0"/>
            </a:endParaRPr>
          </a:p>
          <a:p>
            <a:pPr lvl="1" eaLnBrk="1" hangingPunct="1">
              <a:lnSpc>
                <a:spcPct val="80000"/>
              </a:lnSpc>
            </a:pPr>
            <a:endParaRPr lang="en-US" altLang="en-US" sz="1000" smtClean="0">
              <a:latin typeface="Arial  " charset="0"/>
            </a:endParaRPr>
          </a:p>
        </p:txBody>
      </p:sp>
      <p:sp>
        <p:nvSpPr>
          <p:cNvPr id="2458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F7FDAC68-45F6-4003-A465-8E4DED03F1E7}" type="slidenum">
              <a:rPr lang="en-US" altLang="en-US" sz="1400">
                <a:latin typeface="Arial  " charset="0"/>
              </a:rPr>
              <a:pPr/>
              <a:t>23</a:t>
            </a:fld>
            <a:endParaRPr lang="en-US" altLang="en-US" sz="1400">
              <a:latin typeface="Arial  " charset="0"/>
            </a:endParaRPr>
          </a:p>
        </p:txBody>
      </p:sp>
    </p:spTree>
    <p:extLst>
      <p:ext uri="{BB962C8B-B14F-4D97-AF65-F5344CB8AC3E}">
        <p14:creationId xmlns:p14="http://schemas.microsoft.com/office/powerpoint/2010/main" val="41551885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 Table Entries</a:t>
            </a:r>
            <a:endParaRPr lang="en-US" dirty="0"/>
          </a:p>
        </p:txBody>
      </p:sp>
      <p:sp>
        <p:nvSpPr>
          <p:cNvPr id="5" name="Rectangle 4"/>
          <p:cNvSpPr/>
          <p:nvPr/>
        </p:nvSpPr>
        <p:spPr>
          <a:xfrm>
            <a:off x="457200" y="838200"/>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VPN</a:t>
            </a:r>
            <a:endParaRPr lang="en-US" dirty="0">
              <a:solidFill>
                <a:schemeClr val="tx1"/>
              </a:solidFill>
            </a:endParaRPr>
          </a:p>
        </p:txBody>
      </p:sp>
      <p:sp>
        <p:nvSpPr>
          <p:cNvPr id="6" name="Rectangle 5"/>
          <p:cNvSpPr/>
          <p:nvPr/>
        </p:nvSpPr>
        <p:spPr>
          <a:xfrm>
            <a:off x="2667000" y="838200"/>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a:t>
            </a:r>
            <a:endParaRPr lang="en-US" dirty="0">
              <a:solidFill>
                <a:schemeClr val="tx1"/>
              </a:solidFill>
            </a:endParaRPr>
          </a:p>
        </p:txBody>
      </p:sp>
      <p:sp>
        <p:nvSpPr>
          <p:cNvPr id="7" name="Rectangle 6"/>
          <p:cNvSpPr/>
          <p:nvPr/>
        </p:nvSpPr>
        <p:spPr>
          <a:xfrm>
            <a:off x="1200150" y="1654655"/>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Page Table</a:t>
            </a:r>
            <a:endParaRPr lang="en-US" dirty="0">
              <a:solidFill>
                <a:schemeClr val="tx1"/>
              </a:solidFill>
            </a:endParaRPr>
          </a:p>
        </p:txBody>
      </p:sp>
      <p:cxnSp>
        <p:nvCxnSpPr>
          <p:cNvPr id="9" name="Straight Arrow Connector 8"/>
          <p:cNvCxnSpPr/>
          <p:nvPr/>
        </p:nvCxnSpPr>
        <p:spPr>
          <a:xfrm>
            <a:off x="3086100" y="1161092"/>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675071" y="3727451"/>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57200" y="4216743"/>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12" name="Rectangle 11"/>
          <p:cNvSpPr/>
          <p:nvPr/>
        </p:nvSpPr>
        <p:spPr>
          <a:xfrm>
            <a:off x="2667000" y="4216743"/>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a:t>
            </a:r>
            <a:endParaRPr lang="en-US" dirty="0">
              <a:solidFill>
                <a:schemeClr val="tx1"/>
              </a:solidFill>
            </a:endParaRPr>
          </a:p>
        </p:txBody>
      </p:sp>
      <p:sp>
        <p:nvSpPr>
          <p:cNvPr id="13" name="Rectangle 12"/>
          <p:cNvSpPr/>
          <p:nvPr/>
        </p:nvSpPr>
        <p:spPr>
          <a:xfrm>
            <a:off x="4267200" y="1828800"/>
            <a:ext cx="236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15" name="Rectangle 14"/>
          <p:cNvSpPr/>
          <p:nvPr/>
        </p:nvSpPr>
        <p:spPr>
          <a:xfrm>
            <a:off x="6705600" y="1840523"/>
            <a:ext cx="304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a:t>
            </a:r>
            <a:endParaRPr lang="en-US" dirty="0">
              <a:solidFill>
                <a:schemeClr val="tx1"/>
              </a:solidFill>
            </a:endParaRPr>
          </a:p>
        </p:txBody>
      </p:sp>
      <p:sp>
        <p:nvSpPr>
          <p:cNvPr id="16" name="TextBox 15"/>
          <p:cNvSpPr txBox="1"/>
          <p:nvPr/>
        </p:nvSpPr>
        <p:spPr>
          <a:xfrm>
            <a:off x="4724400" y="3505200"/>
            <a:ext cx="3268844" cy="923330"/>
          </a:xfrm>
          <a:prstGeom prst="rect">
            <a:avLst/>
          </a:prstGeom>
          <a:noFill/>
        </p:spPr>
        <p:txBody>
          <a:bodyPr wrap="none" rtlCol="0">
            <a:spAutoFit/>
          </a:bodyPr>
          <a:lstStyle/>
          <a:p>
            <a:r>
              <a:rPr lang="en-US" dirty="0" smtClean="0"/>
              <a:t>V = valid</a:t>
            </a:r>
          </a:p>
          <a:p>
            <a:r>
              <a:rPr lang="en-US" dirty="0" smtClean="0"/>
              <a:t>PPN = Physical Page Number</a:t>
            </a:r>
          </a:p>
          <a:p>
            <a:r>
              <a:rPr lang="en-US" dirty="0" smtClean="0"/>
              <a:t>VPN = Virtual Page Number</a:t>
            </a:r>
            <a:endParaRPr lang="en-US" dirty="0"/>
          </a:p>
        </p:txBody>
      </p:sp>
      <p:grpSp>
        <p:nvGrpSpPr>
          <p:cNvPr id="30" name="Group 29"/>
          <p:cNvGrpSpPr/>
          <p:nvPr/>
        </p:nvGrpSpPr>
        <p:grpSpPr>
          <a:xfrm>
            <a:off x="762000" y="1159820"/>
            <a:ext cx="800101" cy="1441389"/>
            <a:chOff x="762000" y="1159820"/>
            <a:chExt cx="800101" cy="1441389"/>
          </a:xfrm>
        </p:grpSpPr>
        <p:cxnSp>
          <p:nvCxnSpPr>
            <p:cNvPr id="8" name="Straight Arrow Connector 7"/>
            <p:cNvCxnSpPr/>
            <p:nvPr/>
          </p:nvCxnSpPr>
          <p:spPr>
            <a:xfrm>
              <a:off x="762000" y="2580609"/>
              <a:ext cx="434476" cy="6627"/>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2"/>
            </p:cNvCxnSpPr>
            <p:nvPr/>
          </p:nvCxnSpPr>
          <p:spPr>
            <a:xfrm>
              <a:off x="1562100" y="1159820"/>
              <a:ext cx="1" cy="211780"/>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762000" y="1368036"/>
              <a:ext cx="800032" cy="3564"/>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762000" y="1368036"/>
              <a:ext cx="0" cy="1233173"/>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270018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 Table Entries</a:t>
            </a:r>
            <a:endParaRPr lang="en-US" dirty="0"/>
          </a:p>
        </p:txBody>
      </p:sp>
      <p:grpSp>
        <p:nvGrpSpPr>
          <p:cNvPr id="4" name="Group 3"/>
          <p:cNvGrpSpPr/>
          <p:nvPr/>
        </p:nvGrpSpPr>
        <p:grpSpPr>
          <a:xfrm>
            <a:off x="457200" y="838200"/>
            <a:ext cx="3048000" cy="3700163"/>
            <a:chOff x="5334000" y="2239636"/>
            <a:chExt cx="3048000" cy="3700163"/>
          </a:xfrm>
        </p:grpSpPr>
        <p:sp>
          <p:nvSpPr>
            <p:cNvPr id="5" name="Rectangle 4"/>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VPN</a:t>
              </a:r>
              <a:endParaRPr lang="en-US" dirty="0">
                <a:solidFill>
                  <a:schemeClr val="tx1"/>
                </a:solidFill>
              </a:endParaRPr>
            </a:p>
          </p:txBody>
        </p:sp>
        <p:sp>
          <p:nvSpPr>
            <p:cNvPr id="6" name="Rectangle 5"/>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a:t>
              </a:r>
              <a:endParaRPr lang="en-US" dirty="0">
                <a:solidFill>
                  <a:schemeClr val="tx1"/>
                </a:solidFill>
              </a:endParaRPr>
            </a:p>
          </p:txBody>
        </p:sp>
        <p:sp>
          <p:nvSpPr>
            <p:cNvPr id="7" name="Rectangle 6"/>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Page Table</a:t>
              </a:r>
              <a:endParaRPr lang="en-US" dirty="0">
                <a:solidFill>
                  <a:schemeClr val="tx1"/>
                </a:solidFill>
              </a:endParaRPr>
            </a:p>
          </p:txBody>
        </p:sp>
        <p:cxnSp>
          <p:nvCxnSpPr>
            <p:cNvPr id="9" name="Straight Arrow Connector 8"/>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12" name="Rectangle 11"/>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a:t>
              </a:r>
              <a:endParaRPr lang="en-US" dirty="0">
                <a:solidFill>
                  <a:schemeClr val="tx1"/>
                </a:solidFill>
              </a:endParaRPr>
            </a:p>
          </p:txBody>
        </p:sp>
      </p:grpSp>
      <p:sp>
        <p:nvSpPr>
          <p:cNvPr id="13" name="Rectangle 12"/>
          <p:cNvSpPr/>
          <p:nvPr/>
        </p:nvSpPr>
        <p:spPr>
          <a:xfrm>
            <a:off x="4267200" y="1828800"/>
            <a:ext cx="236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15" name="Rectangle 14"/>
          <p:cNvSpPr/>
          <p:nvPr/>
        </p:nvSpPr>
        <p:spPr>
          <a:xfrm>
            <a:off x="6705600" y="1828800"/>
            <a:ext cx="304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a:t>
            </a:r>
            <a:endParaRPr lang="en-US" dirty="0">
              <a:solidFill>
                <a:schemeClr val="tx1"/>
              </a:solidFill>
            </a:endParaRPr>
          </a:p>
        </p:txBody>
      </p:sp>
      <p:sp>
        <p:nvSpPr>
          <p:cNvPr id="16" name="TextBox 15"/>
          <p:cNvSpPr txBox="1"/>
          <p:nvPr/>
        </p:nvSpPr>
        <p:spPr>
          <a:xfrm>
            <a:off x="4495800" y="3505200"/>
            <a:ext cx="4673074" cy="2031325"/>
          </a:xfrm>
          <a:prstGeom prst="rect">
            <a:avLst/>
          </a:prstGeom>
          <a:noFill/>
        </p:spPr>
        <p:txBody>
          <a:bodyPr wrap="none" rtlCol="0">
            <a:spAutoFit/>
          </a:bodyPr>
          <a:lstStyle/>
          <a:p>
            <a:r>
              <a:rPr lang="en-US" dirty="0" smtClean="0"/>
              <a:t>MIPS I 4GB address space with 4KB pages</a:t>
            </a:r>
          </a:p>
          <a:p>
            <a:r>
              <a:rPr lang="en-US" dirty="0" smtClean="0"/>
              <a:t>OFF = 12 bits</a:t>
            </a:r>
          </a:p>
          <a:p>
            <a:r>
              <a:rPr lang="en-US" dirty="0" smtClean="0"/>
              <a:t>VPN = 32 – 12 = 20</a:t>
            </a:r>
          </a:p>
          <a:p>
            <a:r>
              <a:rPr lang="en-US" dirty="0" smtClean="0"/>
              <a:t>PPN = 20 </a:t>
            </a:r>
          </a:p>
          <a:p>
            <a:endParaRPr lang="en-US" dirty="0"/>
          </a:p>
          <a:p>
            <a:r>
              <a:rPr lang="en-US" dirty="0" smtClean="0"/>
              <a:t>Physical memory could be larger or smaller </a:t>
            </a:r>
          </a:p>
          <a:p>
            <a:r>
              <a:rPr lang="en-US" dirty="0" smtClean="0"/>
              <a:t>More on this  later on</a:t>
            </a:r>
            <a:endParaRPr lang="en-US" dirty="0"/>
          </a:p>
        </p:txBody>
      </p:sp>
      <p:grpSp>
        <p:nvGrpSpPr>
          <p:cNvPr id="17" name="Group 16"/>
          <p:cNvGrpSpPr/>
          <p:nvPr/>
        </p:nvGrpSpPr>
        <p:grpSpPr>
          <a:xfrm>
            <a:off x="762000" y="1159820"/>
            <a:ext cx="800101" cy="1441389"/>
            <a:chOff x="762000" y="1159820"/>
            <a:chExt cx="800101" cy="1441389"/>
          </a:xfrm>
        </p:grpSpPr>
        <p:cxnSp>
          <p:nvCxnSpPr>
            <p:cNvPr id="18" name="Straight Arrow Connector 17"/>
            <p:cNvCxnSpPr/>
            <p:nvPr/>
          </p:nvCxnSpPr>
          <p:spPr>
            <a:xfrm>
              <a:off x="762000" y="2580609"/>
              <a:ext cx="434476" cy="6627"/>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1562100" y="1159820"/>
              <a:ext cx="1" cy="211780"/>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762000" y="1368036"/>
              <a:ext cx="800032" cy="3564"/>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62000" y="1368036"/>
              <a:ext cx="0" cy="1233173"/>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178466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latin typeface="Arial  " charset="0"/>
              </a:rPr>
              <a:t>Address Translation</a:t>
            </a:r>
          </a:p>
        </p:txBody>
      </p:sp>
      <p:grpSp>
        <p:nvGrpSpPr>
          <p:cNvPr id="23555" name="Group 3"/>
          <p:cNvGrpSpPr>
            <a:grpSpLocks noChangeAspect="1"/>
          </p:cNvGrpSpPr>
          <p:nvPr/>
        </p:nvGrpSpPr>
        <p:grpSpPr bwMode="auto">
          <a:xfrm>
            <a:off x="838200" y="1905000"/>
            <a:ext cx="7315200" cy="3870325"/>
            <a:chOff x="624" y="1374"/>
            <a:chExt cx="4608" cy="2438"/>
          </a:xfrm>
        </p:grpSpPr>
        <p:sp>
          <p:nvSpPr>
            <p:cNvPr id="23561" name="AutoShape 4"/>
            <p:cNvSpPr>
              <a:spLocks noChangeAspect="1" noChangeArrowheads="1" noTextEdit="1"/>
            </p:cNvSpPr>
            <p:nvPr/>
          </p:nvSpPr>
          <p:spPr bwMode="auto">
            <a:xfrm>
              <a:off x="624" y="1488"/>
              <a:ext cx="4608" cy="2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23562" name="Group 5"/>
            <p:cNvGrpSpPr>
              <a:grpSpLocks/>
            </p:cNvGrpSpPr>
            <p:nvPr/>
          </p:nvGrpSpPr>
          <p:grpSpPr bwMode="auto">
            <a:xfrm>
              <a:off x="639" y="1374"/>
              <a:ext cx="4574" cy="2438"/>
              <a:chOff x="639" y="1374"/>
              <a:chExt cx="4574" cy="2438"/>
            </a:xfrm>
          </p:grpSpPr>
          <p:sp>
            <p:nvSpPr>
              <p:cNvPr id="23590" name="Freeform 6"/>
              <p:cNvSpPr>
                <a:spLocks/>
              </p:cNvSpPr>
              <p:nvPr/>
            </p:nvSpPr>
            <p:spPr bwMode="auto">
              <a:xfrm>
                <a:off x="1592" y="2540"/>
                <a:ext cx="953" cy="286"/>
              </a:xfrm>
              <a:custGeom>
                <a:avLst/>
                <a:gdLst>
                  <a:gd name="T0" fmla="*/ 808 w 953"/>
                  <a:gd name="T1" fmla="*/ 286 h 286"/>
                  <a:gd name="T2" fmla="*/ 835 w 953"/>
                  <a:gd name="T3" fmla="*/ 286 h 286"/>
                  <a:gd name="T4" fmla="*/ 858 w 953"/>
                  <a:gd name="T5" fmla="*/ 279 h 286"/>
                  <a:gd name="T6" fmla="*/ 877 w 953"/>
                  <a:gd name="T7" fmla="*/ 271 h 286"/>
                  <a:gd name="T8" fmla="*/ 896 w 953"/>
                  <a:gd name="T9" fmla="*/ 260 h 286"/>
                  <a:gd name="T10" fmla="*/ 911 w 953"/>
                  <a:gd name="T11" fmla="*/ 244 h 286"/>
                  <a:gd name="T12" fmla="*/ 926 w 953"/>
                  <a:gd name="T13" fmla="*/ 229 h 286"/>
                  <a:gd name="T14" fmla="*/ 938 w 953"/>
                  <a:gd name="T15" fmla="*/ 210 h 286"/>
                  <a:gd name="T16" fmla="*/ 945 w 953"/>
                  <a:gd name="T17" fmla="*/ 191 h 286"/>
                  <a:gd name="T18" fmla="*/ 953 w 953"/>
                  <a:gd name="T19" fmla="*/ 168 h 286"/>
                  <a:gd name="T20" fmla="*/ 953 w 953"/>
                  <a:gd name="T21" fmla="*/ 145 h 286"/>
                  <a:gd name="T22" fmla="*/ 953 w 953"/>
                  <a:gd name="T23" fmla="*/ 122 h 286"/>
                  <a:gd name="T24" fmla="*/ 945 w 953"/>
                  <a:gd name="T25" fmla="*/ 100 h 286"/>
                  <a:gd name="T26" fmla="*/ 938 w 953"/>
                  <a:gd name="T27" fmla="*/ 77 h 286"/>
                  <a:gd name="T28" fmla="*/ 926 w 953"/>
                  <a:gd name="T29" fmla="*/ 61 h 286"/>
                  <a:gd name="T30" fmla="*/ 911 w 953"/>
                  <a:gd name="T31" fmla="*/ 42 h 286"/>
                  <a:gd name="T32" fmla="*/ 896 w 953"/>
                  <a:gd name="T33" fmla="*/ 27 h 286"/>
                  <a:gd name="T34" fmla="*/ 877 w 953"/>
                  <a:gd name="T35" fmla="*/ 16 h 286"/>
                  <a:gd name="T36" fmla="*/ 858 w 953"/>
                  <a:gd name="T37" fmla="*/ 8 h 286"/>
                  <a:gd name="T38" fmla="*/ 835 w 953"/>
                  <a:gd name="T39" fmla="*/ 4 h 286"/>
                  <a:gd name="T40" fmla="*/ 812 w 953"/>
                  <a:gd name="T41" fmla="*/ 0 h 286"/>
                  <a:gd name="T42" fmla="*/ 145 w 953"/>
                  <a:gd name="T43" fmla="*/ 0 h 286"/>
                  <a:gd name="T44" fmla="*/ 122 w 953"/>
                  <a:gd name="T45" fmla="*/ 4 h 286"/>
                  <a:gd name="T46" fmla="*/ 99 w 953"/>
                  <a:gd name="T47" fmla="*/ 8 h 286"/>
                  <a:gd name="T48" fmla="*/ 80 w 953"/>
                  <a:gd name="T49" fmla="*/ 16 h 286"/>
                  <a:gd name="T50" fmla="*/ 61 w 953"/>
                  <a:gd name="T51" fmla="*/ 27 h 286"/>
                  <a:gd name="T52" fmla="*/ 42 w 953"/>
                  <a:gd name="T53" fmla="*/ 42 h 286"/>
                  <a:gd name="T54" fmla="*/ 31 w 953"/>
                  <a:gd name="T55" fmla="*/ 61 h 286"/>
                  <a:gd name="T56" fmla="*/ 19 w 953"/>
                  <a:gd name="T57" fmla="*/ 77 h 286"/>
                  <a:gd name="T58" fmla="*/ 8 w 953"/>
                  <a:gd name="T59" fmla="*/ 100 h 286"/>
                  <a:gd name="T60" fmla="*/ 4 w 953"/>
                  <a:gd name="T61" fmla="*/ 122 h 286"/>
                  <a:gd name="T62" fmla="*/ 0 w 953"/>
                  <a:gd name="T63" fmla="*/ 145 h 286"/>
                  <a:gd name="T64" fmla="*/ 4 w 953"/>
                  <a:gd name="T65" fmla="*/ 168 h 286"/>
                  <a:gd name="T66" fmla="*/ 8 w 953"/>
                  <a:gd name="T67" fmla="*/ 191 h 286"/>
                  <a:gd name="T68" fmla="*/ 19 w 953"/>
                  <a:gd name="T69" fmla="*/ 210 h 286"/>
                  <a:gd name="T70" fmla="*/ 31 w 953"/>
                  <a:gd name="T71" fmla="*/ 229 h 286"/>
                  <a:gd name="T72" fmla="*/ 42 w 953"/>
                  <a:gd name="T73" fmla="*/ 244 h 286"/>
                  <a:gd name="T74" fmla="*/ 61 w 953"/>
                  <a:gd name="T75" fmla="*/ 260 h 286"/>
                  <a:gd name="T76" fmla="*/ 80 w 953"/>
                  <a:gd name="T77" fmla="*/ 271 h 286"/>
                  <a:gd name="T78" fmla="*/ 99 w 953"/>
                  <a:gd name="T79" fmla="*/ 279 h 286"/>
                  <a:gd name="T80" fmla="*/ 122 w 953"/>
                  <a:gd name="T81" fmla="*/ 286 h 286"/>
                  <a:gd name="T82" fmla="*/ 145 w 953"/>
                  <a:gd name="T83" fmla="*/ 286 h 286"/>
                  <a:gd name="T84" fmla="*/ 812 w 953"/>
                  <a:gd name="T85" fmla="*/ 286 h 286"/>
                  <a:gd name="T86" fmla="*/ 812 w 953"/>
                  <a:gd name="T87" fmla="*/ 286 h 286"/>
                  <a:gd name="T88" fmla="*/ 808 w 953"/>
                  <a:gd name="T89" fmla="*/ 286 h 28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953"/>
                  <a:gd name="T136" fmla="*/ 0 h 286"/>
                  <a:gd name="T137" fmla="*/ 953 w 953"/>
                  <a:gd name="T138" fmla="*/ 286 h 28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953" h="286">
                    <a:moveTo>
                      <a:pt x="808" y="286"/>
                    </a:moveTo>
                    <a:lnTo>
                      <a:pt x="835" y="286"/>
                    </a:lnTo>
                    <a:lnTo>
                      <a:pt x="858" y="279"/>
                    </a:lnTo>
                    <a:lnTo>
                      <a:pt x="877" y="271"/>
                    </a:lnTo>
                    <a:lnTo>
                      <a:pt x="896" y="260"/>
                    </a:lnTo>
                    <a:lnTo>
                      <a:pt x="911" y="244"/>
                    </a:lnTo>
                    <a:lnTo>
                      <a:pt x="926" y="229"/>
                    </a:lnTo>
                    <a:lnTo>
                      <a:pt x="938" y="210"/>
                    </a:lnTo>
                    <a:lnTo>
                      <a:pt x="945" y="191"/>
                    </a:lnTo>
                    <a:lnTo>
                      <a:pt x="953" y="168"/>
                    </a:lnTo>
                    <a:lnTo>
                      <a:pt x="953" y="145"/>
                    </a:lnTo>
                    <a:lnTo>
                      <a:pt x="953" y="122"/>
                    </a:lnTo>
                    <a:lnTo>
                      <a:pt x="945" y="100"/>
                    </a:lnTo>
                    <a:lnTo>
                      <a:pt x="938" y="77"/>
                    </a:lnTo>
                    <a:lnTo>
                      <a:pt x="926" y="61"/>
                    </a:lnTo>
                    <a:lnTo>
                      <a:pt x="911" y="42"/>
                    </a:lnTo>
                    <a:lnTo>
                      <a:pt x="896" y="27"/>
                    </a:lnTo>
                    <a:lnTo>
                      <a:pt x="877" y="16"/>
                    </a:lnTo>
                    <a:lnTo>
                      <a:pt x="858" y="8"/>
                    </a:lnTo>
                    <a:lnTo>
                      <a:pt x="835" y="4"/>
                    </a:lnTo>
                    <a:lnTo>
                      <a:pt x="812" y="0"/>
                    </a:lnTo>
                    <a:lnTo>
                      <a:pt x="145" y="0"/>
                    </a:lnTo>
                    <a:lnTo>
                      <a:pt x="122" y="4"/>
                    </a:lnTo>
                    <a:lnTo>
                      <a:pt x="99" y="8"/>
                    </a:lnTo>
                    <a:lnTo>
                      <a:pt x="80" y="16"/>
                    </a:lnTo>
                    <a:lnTo>
                      <a:pt x="61" y="27"/>
                    </a:lnTo>
                    <a:lnTo>
                      <a:pt x="42" y="42"/>
                    </a:lnTo>
                    <a:lnTo>
                      <a:pt x="31" y="61"/>
                    </a:lnTo>
                    <a:lnTo>
                      <a:pt x="19" y="77"/>
                    </a:lnTo>
                    <a:lnTo>
                      <a:pt x="8" y="100"/>
                    </a:lnTo>
                    <a:lnTo>
                      <a:pt x="4" y="122"/>
                    </a:lnTo>
                    <a:lnTo>
                      <a:pt x="0" y="145"/>
                    </a:lnTo>
                    <a:lnTo>
                      <a:pt x="4" y="168"/>
                    </a:lnTo>
                    <a:lnTo>
                      <a:pt x="8" y="191"/>
                    </a:lnTo>
                    <a:lnTo>
                      <a:pt x="19" y="210"/>
                    </a:lnTo>
                    <a:lnTo>
                      <a:pt x="31" y="229"/>
                    </a:lnTo>
                    <a:lnTo>
                      <a:pt x="42" y="244"/>
                    </a:lnTo>
                    <a:lnTo>
                      <a:pt x="61" y="260"/>
                    </a:lnTo>
                    <a:lnTo>
                      <a:pt x="80" y="271"/>
                    </a:lnTo>
                    <a:lnTo>
                      <a:pt x="99" y="279"/>
                    </a:lnTo>
                    <a:lnTo>
                      <a:pt x="122" y="286"/>
                    </a:lnTo>
                    <a:lnTo>
                      <a:pt x="145" y="286"/>
                    </a:lnTo>
                    <a:lnTo>
                      <a:pt x="812" y="286"/>
                    </a:lnTo>
                    <a:lnTo>
                      <a:pt x="808" y="286"/>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591" name="Freeform 7"/>
              <p:cNvSpPr>
                <a:spLocks/>
              </p:cNvSpPr>
              <p:nvPr/>
            </p:nvSpPr>
            <p:spPr bwMode="auto">
              <a:xfrm>
                <a:off x="1592" y="2540"/>
                <a:ext cx="953" cy="286"/>
              </a:xfrm>
              <a:custGeom>
                <a:avLst/>
                <a:gdLst>
                  <a:gd name="T0" fmla="*/ 808 w 953"/>
                  <a:gd name="T1" fmla="*/ 286 h 286"/>
                  <a:gd name="T2" fmla="*/ 835 w 953"/>
                  <a:gd name="T3" fmla="*/ 286 h 286"/>
                  <a:gd name="T4" fmla="*/ 858 w 953"/>
                  <a:gd name="T5" fmla="*/ 279 h 286"/>
                  <a:gd name="T6" fmla="*/ 877 w 953"/>
                  <a:gd name="T7" fmla="*/ 271 h 286"/>
                  <a:gd name="T8" fmla="*/ 896 w 953"/>
                  <a:gd name="T9" fmla="*/ 260 h 286"/>
                  <a:gd name="T10" fmla="*/ 911 w 953"/>
                  <a:gd name="T11" fmla="*/ 244 h 286"/>
                  <a:gd name="T12" fmla="*/ 926 w 953"/>
                  <a:gd name="T13" fmla="*/ 229 h 286"/>
                  <a:gd name="T14" fmla="*/ 938 w 953"/>
                  <a:gd name="T15" fmla="*/ 210 h 286"/>
                  <a:gd name="T16" fmla="*/ 945 w 953"/>
                  <a:gd name="T17" fmla="*/ 191 h 286"/>
                  <a:gd name="T18" fmla="*/ 953 w 953"/>
                  <a:gd name="T19" fmla="*/ 168 h 286"/>
                  <a:gd name="T20" fmla="*/ 953 w 953"/>
                  <a:gd name="T21" fmla="*/ 145 h 286"/>
                  <a:gd name="T22" fmla="*/ 953 w 953"/>
                  <a:gd name="T23" fmla="*/ 122 h 286"/>
                  <a:gd name="T24" fmla="*/ 945 w 953"/>
                  <a:gd name="T25" fmla="*/ 100 h 286"/>
                  <a:gd name="T26" fmla="*/ 938 w 953"/>
                  <a:gd name="T27" fmla="*/ 77 h 286"/>
                  <a:gd name="T28" fmla="*/ 926 w 953"/>
                  <a:gd name="T29" fmla="*/ 61 h 286"/>
                  <a:gd name="T30" fmla="*/ 911 w 953"/>
                  <a:gd name="T31" fmla="*/ 42 h 286"/>
                  <a:gd name="T32" fmla="*/ 896 w 953"/>
                  <a:gd name="T33" fmla="*/ 27 h 286"/>
                  <a:gd name="T34" fmla="*/ 877 w 953"/>
                  <a:gd name="T35" fmla="*/ 16 h 286"/>
                  <a:gd name="T36" fmla="*/ 858 w 953"/>
                  <a:gd name="T37" fmla="*/ 8 h 286"/>
                  <a:gd name="T38" fmla="*/ 835 w 953"/>
                  <a:gd name="T39" fmla="*/ 4 h 286"/>
                  <a:gd name="T40" fmla="*/ 812 w 953"/>
                  <a:gd name="T41" fmla="*/ 0 h 286"/>
                  <a:gd name="T42" fmla="*/ 145 w 953"/>
                  <a:gd name="T43" fmla="*/ 0 h 286"/>
                  <a:gd name="T44" fmla="*/ 122 w 953"/>
                  <a:gd name="T45" fmla="*/ 4 h 286"/>
                  <a:gd name="T46" fmla="*/ 99 w 953"/>
                  <a:gd name="T47" fmla="*/ 8 h 286"/>
                  <a:gd name="T48" fmla="*/ 80 w 953"/>
                  <a:gd name="T49" fmla="*/ 16 h 286"/>
                  <a:gd name="T50" fmla="*/ 61 w 953"/>
                  <a:gd name="T51" fmla="*/ 27 h 286"/>
                  <a:gd name="T52" fmla="*/ 42 w 953"/>
                  <a:gd name="T53" fmla="*/ 42 h 286"/>
                  <a:gd name="T54" fmla="*/ 31 w 953"/>
                  <a:gd name="T55" fmla="*/ 61 h 286"/>
                  <a:gd name="T56" fmla="*/ 19 w 953"/>
                  <a:gd name="T57" fmla="*/ 77 h 286"/>
                  <a:gd name="T58" fmla="*/ 8 w 953"/>
                  <a:gd name="T59" fmla="*/ 100 h 286"/>
                  <a:gd name="T60" fmla="*/ 4 w 953"/>
                  <a:gd name="T61" fmla="*/ 122 h 286"/>
                  <a:gd name="T62" fmla="*/ 0 w 953"/>
                  <a:gd name="T63" fmla="*/ 145 h 286"/>
                  <a:gd name="T64" fmla="*/ 4 w 953"/>
                  <a:gd name="T65" fmla="*/ 168 h 286"/>
                  <a:gd name="T66" fmla="*/ 8 w 953"/>
                  <a:gd name="T67" fmla="*/ 191 h 286"/>
                  <a:gd name="T68" fmla="*/ 19 w 953"/>
                  <a:gd name="T69" fmla="*/ 210 h 286"/>
                  <a:gd name="T70" fmla="*/ 31 w 953"/>
                  <a:gd name="T71" fmla="*/ 229 h 286"/>
                  <a:gd name="T72" fmla="*/ 42 w 953"/>
                  <a:gd name="T73" fmla="*/ 244 h 286"/>
                  <a:gd name="T74" fmla="*/ 61 w 953"/>
                  <a:gd name="T75" fmla="*/ 260 h 286"/>
                  <a:gd name="T76" fmla="*/ 80 w 953"/>
                  <a:gd name="T77" fmla="*/ 271 h 286"/>
                  <a:gd name="T78" fmla="*/ 99 w 953"/>
                  <a:gd name="T79" fmla="*/ 279 h 286"/>
                  <a:gd name="T80" fmla="*/ 122 w 953"/>
                  <a:gd name="T81" fmla="*/ 286 h 286"/>
                  <a:gd name="T82" fmla="*/ 145 w 953"/>
                  <a:gd name="T83" fmla="*/ 286 h 286"/>
                  <a:gd name="T84" fmla="*/ 812 w 953"/>
                  <a:gd name="T85" fmla="*/ 286 h 286"/>
                  <a:gd name="T86" fmla="*/ 812 w 953"/>
                  <a:gd name="T87" fmla="*/ 286 h 2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953"/>
                  <a:gd name="T133" fmla="*/ 0 h 286"/>
                  <a:gd name="T134" fmla="*/ 953 w 953"/>
                  <a:gd name="T135" fmla="*/ 286 h 28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953" h="286">
                    <a:moveTo>
                      <a:pt x="808" y="286"/>
                    </a:moveTo>
                    <a:lnTo>
                      <a:pt x="835" y="286"/>
                    </a:lnTo>
                    <a:lnTo>
                      <a:pt x="858" y="279"/>
                    </a:lnTo>
                    <a:lnTo>
                      <a:pt x="877" y="271"/>
                    </a:lnTo>
                    <a:lnTo>
                      <a:pt x="896" y="260"/>
                    </a:lnTo>
                    <a:lnTo>
                      <a:pt x="911" y="244"/>
                    </a:lnTo>
                    <a:lnTo>
                      <a:pt x="926" y="229"/>
                    </a:lnTo>
                    <a:lnTo>
                      <a:pt x="938" y="210"/>
                    </a:lnTo>
                    <a:lnTo>
                      <a:pt x="945" y="191"/>
                    </a:lnTo>
                    <a:lnTo>
                      <a:pt x="953" y="168"/>
                    </a:lnTo>
                    <a:lnTo>
                      <a:pt x="953" y="145"/>
                    </a:lnTo>
                    <a:lnTo>
                      <a:pt x="953" y="122"/>
                    </a:lnTo>
                    <a:lnTo>
                      <a:pt x="945" y="100"/>
                    </a:lnTo>
                    <a:lnTo>
                      <a:pt x="938" y="77"/>
                    </a:lnTo>
                    <a:lnTo>
                      <a:pt x="926" y="61"/>
                    </a:lnTo>
                    <a:lnTo>
                      <a:pt x="911" y="42"/>
                    </a:lnTo>
                    <a:lnTo>
                      <a:pt x="896" y="27"/>
                    </a:lnTo>
                    <a:lnTo>
                      <a:pt x="877" y="16"/>
                    </a:lnTo>
                    <a:lnTo>
                      <a:pt x="858" y="8"/>
                    </a:lnTo>
                    <a:lnTo>
                      <a:pt x="835" y="4"/>
                    </a:lnTo>
                    <a:lnTo>
                      <a:pt x="812" y="0"/>
                    </a:lnTo>
                    <a:lnTo>
                      <a:pt x="145" y="0"/>
                    </a:lnTo>
                    <a:lnTo>
                      <a:pt x="122" y="4"/>
                    </a:lnTo>
                    <a:lnTo>
                      <a:pt x="99" y="8"/>
                    </a:lnTo>
                    <a:lnTo>
                      <a:pt x="80" y="16"/>
                    </a:lnTo>
                    <a:lnTo>
                      <a:pt x="61" y="27"/>
                    </a:lnTo>
                    <a:lnTo>
                      <a:pt x="42" y="42"/>
                    </a:lnTo>
                    <a:lnTo>
                      <a:pt x="31" y="61"/>
                    </a:lnTo>
                    <a:lnTo>
                      <a:pt x="19" y="77"/>
                    </a:lnTo>
                    <a:lnTo>
                      <a:pt x="8" y="100"/>
                    </a:lnTo>
                    <a:lnTo>
                      <a:pt x="4" y="122"/>
                    </a:lnTo>
                    <a:lnTo>
                      <a:pt x="0" y="145"/>
                    </a:lnTo>
                    <a:lnTo>
                      <a:pt x="4" y="168"/>
                    </a:lnTo>
                    <a:lnTo>
                      <a:pt x="8" y="191"/>
                    </a:lnTo>
                    <a:lnTo>
                      <a:pt x="19" y="210"/>
                    </a:lnTo>
                    <a:lnTo>
                      <a:pt x="31" y="229"/>
                    </a:lnTo>
                    <a:lnTo>
                      <a:pt x="42" y="244"/>
                    </a:lnTo>
                    <a:lnTo>
                      <a:pt x="61" y="260"/>
                    </a:lnTo>
                    <a:lnTo>
                      <a:pt x="80" y="271"/>
                    </a:lnTo>
                    <a:lnTo>
                      <a:pt x="99" y="279"/>
                    </a:lnTo>
                    <a:lnTo>
                      <a:pt x="122" y="286"/>
                    </a:lnTo>
                    <a:lnTo>
                      <a:pt x="145" y="286"/>
                    </a:lnTo>
                    <a:lnTo>
                      <a:pt x="812" y="2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592" name="Rectangle 8"/>
              <p:cNvSpPr>
                <a:spLocks noChangeArrowheads="1"/>
              </p:cNvSpPr>
              <p:nvPr/>
            </p:nvSpPr>
            <p:spPr bwMode="auto">
              <a:xfrm>
                <a:off x="4759"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3</a:t>
                </a:r>
                <a:endParaRPr lang="en-US" altLang="en-US" b="1"/>
              </a:p>
            </p:txBody>
          </p:sp>
          <p:sp>
            <p:nvSpPr>
              <p:cNvPr id="23593" name="Rectangle 9"/>
              <p:cNvSpPr>
                <a:spLocks noChangeArrowheads="1"/>
              </p:cNvSpPr>
              <p:nvPr/>
            </p:nvSpPr>
            <p:spPr bwMode="auto">
              <a:xfrm>
                <a:off x="4832"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594" name="Rectangle 10"/>
              <p:cNvSpPr>
                <a:spLocks noChangeArrowheads="1"/>
              </p:cNvSpPr>
              <p:nvPr/>
            </p:nvSpPr>
            <p:spPr bwMode="auto">
              <a:xfrm>
                <a:off x="4866"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595" name="Rectangle 11"/>
              <p:cNvSpPr>
                <a:spLocks noChangeArrowheads="1"/>
              </p:cNvSpPr>
              <p:nvPr/>
            </p:nvSpPr>
            <p:spPr bwMode="auto">
              <a:xfrm>
                <a:off x="4939"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596" name="Rectangle 12"/>
              <p:cNvSpPr>
                <a:spLocks noChangeArrowheads="1"/>
              </p:cNvSpPr>
              <p:nvPr/>
            </p:nvSpPr>
            <p:spPr bwMode="auto">
              <a:xfrm>
                <a:off x="4973"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597" name="Rectangle 13"/>
              <p:cNvSpPr>
                <a:spLocks noChangeArrowheads="1"/>
              </p:cNvSpPr>
              <p:nvPr/>
            </p:nvSpPr>
            <p:spPr bwMode="auto">
              <a:xfrm>
                <a:off x="5041"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598" name="Rectangle 14"/>
              <p:cNvSpPr>
                <a:spLocks noChangeArrowheads="1"/>
              </p:cNvSpPr>
              <p:nvPr/>
            </p:nvSpPr>
            <p:spPr bwMode="auto">
              <a:xfrm>
                <a:off x="5080"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0</a:t>
                </a:r>
                <a:endParaRPr lang="en-US" altLang="en-US" b="1"/>
              </a:p>
            </p:txBody>
          </p:sp>
          <p:sp>
            <p:nvSpPr>
              <p:cNvPr id="23599" name="Freeform 15"/>
              <p:cNvSpPr>
                <a:spLocks/>
              </p:cNvSpPr>
              <p:nvPr/>
            </p:nvSpPr>
            <p:spPr bwMode="auto">
              <a:xfrm>
                <a:off x="4546" y="1705"/>
                <a:ext cx="27" cy="27"/>
              </a:xfrm>
              <a:custGeom>
                <a:avLst/>
                <a:gdLst>
                  <a:gd name="T0" fmla="*/ 11 w 27"/>
                  <a:gd name="T1" fmla="*/ 23 h 27"/>
                  <a:gd name="T2" fmla="*/ 15 w 27"/>
                  <a:gd name="T3" fmla="*/ 27 h 27"/>
                  <a:gd name="T4" fmla="*/ 15 w 27"/>
                  <a:gd name="T5" fmla="*/ 27 h 27"/>
                  <a:gd name="T6" fmla="*/ 19 w 27"/>
                  <a:gd name="T7" fmla="*/ 23 h 27"/>
                  <a:gd name="T8" fmla="*/ 19 w 27"/>
                  <a:gd name="T9" fmla="*/ 23 h 27"/>
                  <a:gd name="T10" fmla="*/ 23 w 27"/>
                  <a:gd name="T11" fmla="*/ 23 h 27"/>
                  <a:gd name="T12" fmla="*/ 23 w 27"/>
                  <a:gd name="T13" fmla="*/ 19 h 27"/>
                  <a:gd name="T14" fmla="*/ 23 w 27"/>
                  <a:gd name="T15" fmla="*/ 19 h 27"/>
                  <a:gd name="T16" fmla="*/ 23 w 27"/>
                  <a:gd name="T17" fmla="*/ 19 h 27"/>
                  <a:gd name="T18" fmla="*/ 27 w 27"/>
                  <a:gd name="T19" fmla="*/ 16 h 27"/>
                  <a:gd name="T20" fmla="*/ 27 w 27"/>
                  <a:gd name="T21" fmla="*/ 16 h 27"/>
                  <a:gd name="T22" fmla="*/ 27 w 27"/>
                  <a:gd name="T23" fmla="*/ 12 h 27"/>
                  <a:gd name="T24" fmla="*/ 23 w 27"/>
                  <a:gd name="T25" fmla="*/ 12 h 27"/>
                  <a:gd name="T26" fmla="*/ 23 w 27"/>
                  <a:gd name="T27" fmla="*/ 8 h 27"/>
                  <a:gd name="T28" fmla="*/ 23 w 27"/>
                  <a:gd name="T29" fmla="*/ 8 h 27"/>
                  <a:gd name="T30" fmla="*/ 23 w 27"/>
                  <a:gd name="T31" fmla="*/ 4 h 27"/>
                  <a:gd name="T32" fmla="*/ 19 w 27"/>
                  <a:gd name="T33" fmla="*/ 4 h 27"/>
                  <a:gd name="T34" fmla="*/ 19 w 27"/>
                  <a:gd name="T35" fmla="*/ 4 h 27"/>
                  <a:gd name="T36" fmla="*/ 15 w 27"/>
                  <a:gd name="T37" fmla="*/ 4 h 27"/>
                  <a:gd name="T38" fmla="*/ 15 w 27"/>
                  <a:gd name="T39" fmla="*/ 0 h 27"/>
                  <a:gd name="T40" fmla="*/ 11 w 27"/>
                  <a:gd name="T41" fmla="*/ 0 h 27"/>
                  <a:gd name="T42" fmla="*/ 11 w 27"/>
                  <a:gd name="T43" fmla="*/ 0 h 27"/>
                  <a:gd name="T44" fmla="*/ 8 w 27"/>
                  <a:gd name="T45" fmla="*/ 4 h 27"/>
                  <a:gd name="T46" fmla="*/ 8 w 27"/>
                  <a:gd name="T47" fmla="*/ 4 h 27"/>
                  <a:gd name="T48" fmla="*/ 8 w 27"/>
                  <a:gd name="T49" fmla="*/ 4 h 27"/>
                  <a:gd name="T50" fmla="*/ 4 w 27"/>
                  <a:gd name="T51" fmla="*/ 4 h 27"/>
                  <a:gd name="T52" fmla="*/ 4 w 27"/>
                  <a:gd name="T53" fmla="*/ 8 h 27"/>
                  <a:gd name="T54" fmla="*/ 4 w 27"/>
                  <a:gd name="T55" fmla="*/ 8 h 27"/>
                  <a:gd name="T56" fmla="*/ 0 w 27"/>
                  <a:gd name="T57" fmla="*/ 12 h 27"/>
                  <a:gd name="T58" fmla="*/ 0 w 27"/>
                  <a:gd name="T59" fmla="*/ 12 h 27"/>
                  <a:gd name="T60" fmla="*/ 0 w 27"/>
                  <a:gd name="T61" fmla="*/ 16 h 27"/>
                  <a:gd name="T62" fmla="*/ 0 w 27"/>
                  <a:gd name="T63" fmla="*/ 16 h 27"/>
                  <a:gd name="T64" fmla="*/ 0 w 27"/>
                  <a:gd name="T65" fmla="*/ 19 h 27"/>
                  <a:gd name="T66" fmla="*/ 4 w 27"/>
                  <a:gd name="T67" fmla="*/ 19 h 27"/>
                  <a:gd name="T68" fmla="*/ 4 w 27"/>
                  <a:gd name="T69" fmla="*/ 19 h 27"/>
                  <a:gd name="T70" fmla="*/ 4 w 27"/>
                  <a:gd name="T71" fmla="*/ 23 h 27"/>
                  <a:gd name="T72" fmla="*/ 8 w 27"/>
                  <a:gd name="T73" fmla="*/ 23 h 27"/>
                  <a:gd name="T74" fmla="*/ 8 w 27"/>
                  <a:gd name="T75" fmla="*/ 23 h 27"/>
                  <a:gd name="T76" fmla="*/ 8 w 27"/>
                  <a:gd name="T77" fmla="*/ 27 h 27"/>
                  <a:gd name="T78" fmla="*/ 11 w 27"/>
                  <a:gd name="T79" fmla="*/ 27 h 27"/>
                  <a:gd name="T80" fmla="*/ 11 w 27"/>
                  <a:gd name="T81" fmla="*/ 27 h 27"/>
                  <a:gd name="T82" fmla="*/ 11 w 27"/>
                  <a:gd name="T83" fmla="*/ 27 h 27"/>
                  <a:gd name="T84" fmla="*/ 11 w 27"/>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
                  <a:gd name="T130" fmla="*/ 0 h 27"/>
                  <a:gd name="T131" fmla="*/ 27 w 27"/>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 h="27">
                    <a:moveTo>
                      <a:pt x="11" y="23"/>
                    </a:moveTo>
                    <a:lnTo>
                      <a:pt x="15" y="27"/>
                    </a:lnTo>
                    <a:lnTo>
                      <a:pt x="19" y="23"/>
                    </a:lnTo>
                    <a:lnTo>
                      <a:pt x="23" y="23"/>
                    </a:lnTo>
                    <a:lnTo>
                      <a:pt x="23" y="19"/>
                    </a:lnTo>
                    <a:lnTo>
                      <a:pt x="27" y="16"/>
                    </a:lnTo>
                    <a:lnTo>
                      <a:pt x="27" y="12"/>
                    </a:lnTo>
                    <a:lnTo>
                      <a:pt x="23" y="12"/>
                    </a:lnTo>
                    <a:lnTo>
                      <a:pt x="23" y="8"/>
                    </a:lnTo>
                    <a:lnTo>
                      <a:pt x="23" y="4"/>
                    </a:lnTo>
                    <a:lnTo>
                      <a:pt x="19" y="4"/>
                    </a:lnTo>
                    <a:lnTo>
                      <a:pt x="15" y="4"/>
                    </a:lnTo>
                    <a:lnTo>
                      <a:pt x="15" y="0"/>
                    </a:lnTo>
                    <a:lnTo>
                      <a:pt x="11" y="0"/>
                    </a:lnTo>
                    <a:lnTo>
                      <a:pt x="8" y="4"/>
                    </a:lnTo>
                    <a:lnTo>
                      <a:pt x="4" y="4"/>
                    </a:lnTo>
                    <a:lnTo>
                      <a:pt x="4" y="8"/>
                    </a:lnTo>
                    <a:lnTo>
                      <a:pt x="0" y="12"/>
                    </a:lnTo>
                    <a:lnTo>
                      <a:pt x="0" y="16"/>
                    </a:lnTo>
                    <a:lnTo>
                      <a:pt x="0" y="19"/>
                    </a:lnTo>
                    <a:lnTo>
                      <a:pt x="4" y="19"/>
                    </a:lnTo>
                    <a:lnTo>
                      <a:pt x="4" y="23"/>
                    </a:lnTo>
                    <a:lnTo>
                      <a:pt x="8" y="23"/>
                    </a:lnTo>
                    <a:lnTo>
                      <a:pt x="8"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00" name="Freeform 16"/>
              <p:cNvSpPr>
                <a:spLocks/>
              </p:cNvSpPr>
              <p:nvPr/>
            </p:nvSpPr>
            <p:spPr bwMode="auto">
              <a:xfrm>
                <a:off x="4626" y="1705"/>
                <a:ext cx="23" cy="27"/>
              </a:xfrm>
              <a:custGeom>
                <a:avLst/>
                <a:gdLst>
                  <a:gd name="T0" fmla="*/ 11 w 23"/>
                  <a:gd name="T1" fmla="*/ 23 h 27"/>
                  <a:gd name="T2" fmla="*/ 15 w 23"/>
                  <a:gd name="T3" fmla="*/ 27 h 27"/>
                  <a:gd name="T4" fmla="*/ 15 w 23"/>
                  <a:gd name="T5" fmla="*/ 27 h 27"/>
                  <a:gd name="T6" fmla="*/ 19 w 23"/>
                  <a:gd name="T7" fmla="*/ 23 h 27"/>
                  <a:gd name="T8" fmla="*/ 19 w 23"/>
                  <a:gd name="T9" fmla="*/ 23 h 27"/>
                  <a:gd name="T10" fmla="*/ 19 w 23"/>
                  <a:gd name="T11" fmla="*/ 23 h 27"/>
                  <a:gd name="T12" fmla="*/ 23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23 w 23"/>
                  <a:gd name="T29" fmla="*/ 8 h 27"/>
                  <a:gd name="T30" fmla="*/ 19 w 23"/>
                  <a:gd name="T31" fmla="*/ 4 h 27"/>
                  <a:gd name="T32" fmla="*/ 19 w 23"/>
                  <a:gd name="T33" fmla="*/ 4 h 27"/>
                  <a:gd name="T34" fmla="*/ 19 w 23"/>
                  <a:gd name="T35" fmla="*/ 4 h 27"/>
                  <a:gd name="T36" fmla="*/ 15 w 23"/>
                  <a:gd name="T37" fmla="*/ 4 h 27"/>
                  <a:gd name="T38" fmla="*/ 15 w 23"/>
                  <a:gd name="T39" fmla="*/ 0 h 27"/>
                  <a:gd name="T40" fmla="*/ 11 w 23"/>
                  <a:gd name="T41" fmla="*/ 0 h 27"/>
                  <a:gd name="T42" fmla="*/ 11 w 23"/>
                  <a:gd name="T43" fmla="*/ 0 h 27"/>
                  <a:gd name="T44" fmla="*/ 8 w 23"/>
                  <a:gd name="T45" fmla="*/ 4 h 27"/>
                  <a:gd name="T46" fmla="*/ 8 w 23"/>
                  <a:gd name="T47" fmla="*/ 4 h 27"/>
                  <a:gd name="T48" fmla="*/ 4 w 23"/>
                  <a:gd name="T49" fmla="*/ 4 h 27"/>
                  <a:gd name="T50" fmla="*/ 4 w 23"/>
                  <a:gd name="T51" fmla="*/ 4 h 27"/>
                  <a:gd name="T52" fmla="*/ 4 w 23"/>
                  <a:gd name="T53" fmla="*/ 8 h 27"/>
                  <a:gd name="T54" fmla="*/ 4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4 w 23"/>
                  <a:gd name="T67" fmla="*/ 19 h 27"/>
                  <a:gd name="T68" fmla="*/ 4 w 23"/>
                  <a:gd name="T69" fmla="*/ 19 h 27"/>
                  <a:gd name="T70" fmla="*/ 4 w 23"/>
                  <a:gd name="T71" fmla="*/ 23 h 27"/>
                  <a:gd name="T72" fmla="*/ 4 w 23"/>
                  <a:gd name="T73" fmla="*/ 23 h 27"/>
                  <a:gd name="T74" fmla="*/ 8 w 23"/>
                  <a:gd name="T75" fmla="*/ 23 h 27"/>
                  <a:gd name="T76" fmla="*/ 8 w 23"/>
                  <a:gd name="T77" fmla="*/ 27 h 27"/>
                  <a:gd name="T78" fmla="*/ 11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5" y="27"/>
                    </a:lnTo>
                    <a:lnTo>
                      <a:pt x="19" y="23"/>
                    </a:lnTo>
                    <a:lnTo>
                      <a:pt x="23" y="19"/>
                    </a:lnTo>
                    <a:lnTo>
                      <a:pt x="23" y="16"/>
                    </a:lnTo>
                    <a:lnTo>
                      <a:pt x="23" y="12"/>
                    </a:lnTo>
                    <a:lnTo>
                      <a:pt x="23" y="8"/>
                    </a:lnTo>
                    <a:lnTo>
                      <a:pt x="19" y="4"/>
                    </a:lnTo>
                    <a:lnTo>
                      <a:pt x="15" y="4"/>
                    </a:lnTo>
                    <a:lnTo>
                      <a:pt x="15" y="0"/>
                    </a:lnTo>
                    <a:lnTo>
                      <a:pt x="11" y="0"/>
                    </a:lnTo>
                    <a:lnTo>
                      <a:pt x="8" y="4"/>
                    </a:lnTo>
                    <a:lnTo>
                      <a:pt x="4" y="4"/>
                    </a:lnTo>
                    <a:lnTo>
                      <a:pt x="4" y="8"/>
                    </a:lnTo>
                    <a:lnTo>
                      <a:pt x="0" y="12"/>
                    </a:lnTo>
                    <a:lnTo>
                      <a:pt x="0" y="16"/>
                    </a:lnTo>
                    <a:lnTo>
                      <a:pt x="0" y="19"/>
                    </a:lnTo>
                    <a:lnTo>
                      <a:pt x="4" y="19"/>
                    </a:lnTo>
                    <a:lnTo>
                      <a:pt x="4" y="23"/>
                    </a:lnTo>
                    <a:lnTo>
                      <a:pt x="8" y="23"/>
                    </a:lnTo>
                    <a:lnTo>
                      <a:pt x="8"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01" name="Freeform 17"/>
              <p:cNvSpPr>
                <a:spLocks/>
              </p:cNvSpPr>
              <p:nvPr/>
            </p:nvSpPr>
            <p:spPr bwMode="auto">
              <a:xfrm>
                <a:off x="4466" y="1705"/>
                <a:ext cx="27" cy="27"/>
              </a:xfrm>
              <a:custGeom>
                <a:avLst/>
                <a:gdLst>
                  <a:gd name="T0" fmla="*/ 11 w 27"/>
                  <a:gd name="T1" fmla="*/ 23 h 27"/>
                  <a:gd name="T2" fmla="*/ 15 w 27"/>
                  <a:gd name="T3" fmla="*/ 27 h 27"/>
                  <a:gd name="T4" fmla="*/ 19 w 27"/>
                  <a:gd name="T5" fmla="*/ 27 h 27"/>
                  <a:gd name="T6" fmla="*/ 19 w 27"/>
                  <a:gd name="T7" fmla="*/ 23 h 27"/>
                  <a:gd name="T8" fmla="*/ 19 w 27"/>
                  <a:gd name="T9" fmla="*/ 23 h 27"/>
                  <a:gd name="T10" fmla="*/ 23 w 27"/>
                  <a:gd name="T11" fmla="*/ 23 h 27"/>
                  <a:gd name="T12" fmla="*/ 23 w 27"/>
                  <a:gd name="T13" fmla="*/ 19 h 27"/>
                  <a:gd name="T14" fmla="*/ 23 w 27"/>
                  <a:gd name="T15" fmla="*/ 19 h 27"/>
                  <a:gd name="T16" fmla="*/ 27 w 27"/>
                  <a:gd name="T17" fmla="*/ 19 h 27"/>
                  <a:gd name="T18" fmla="*/ 27 w 27"/>
                  <a:gd name="T19" fmla="*/ 16 h 27"/>
                  <a:gd name="T20" fmla="*/ 27 w 27"/>
                  <a:gd name="T21" fmla="*/ 16 h 27"/>
                  <a:gd name="T22" fmla="*/ 27 w 27"/>
                  <a:gd name="T23" fmla="*/ 12 h 27"/>
                  <a:gd name="T24" fmla="*/ 27 w 27"/>
                  <a:gd name="T25" fmla="*/ 12 h 27"/>
                  <a:gd name="T26" fmla="*/ 23 w 27"/>
                  <a:gd name="T27" fmla="*/ 8 h 27"/>
                  <a:gd name="T28" fmla="*/ 23 w 27"/>
                  <a:gd name="T29" fmla="*/ 8 h 27"/>
                  <a:gd name="T30" fmla="*/ 23 w 27"/>
                  <a:gd name="T31" fmla="*/ 4 h 27"/>
                  <a:gd name="T32" fmla="*/ 19 w 27"/>
                  <a:gd name="T33" fmla="*/ 4 h 27"/>
                  <a:gd name="T34" fmla="*/ 19 w 27"/>
                  <a:gd name="T35" fmla="*/ 4 h 27"/>
                  <a:gd name="T36" fmla="*/ 19 w 27"/>
                  <a:gd name="T37" fmla="*/ 4 h 27"/>
                  <a:gd name="T38" fmla="*/ 15 w 27"/>
                  <a:gd name="T39" fmla="*/ 0 h 27"/>
                  <a:gd name="T40" fmla="*/ 15 w 27"/>
                  <a:gd name="T41" fmla="*/ 0 h 27"/>
                  <a:gd name="T42" fmla="*/ 11 w 27"/>
                  <a:gd name="T43" fmla="*/ 0 h 27"/>
                  <a:gd name="T44" fmla="*/ 11 w 27"/>
                  <a:gd name="T45" fmla="*/ 4 h 27"/>
                  <a:gd name="T46" fmla="*/ 8 w 27"/>
                  <a:gd name="T47" fmla="*/ 4 h 27"/>
                  <a:gd name="T48" fmla="*/ 8 w 27"/>
                  <a:gd name="T49" fmla="*/ 4 h 27"/>
                  <a:gd name="T50" fmla="*/ 4 w 27"/>
                  <a:gd name="T51" fmla="*/ 4 h 27"/>
                  <a:gd name="T52" fmla="*/ 4 w 27"/>
                  <a:gd name="T53" fmla="*/ 8 h 27"/>
                  <a:gd name="T54" fmla="*/ 4 w 27"/>
                  <a:gd name="T55" fmla="*/ 8 h 27"/>
                  <a:gd name="T56" fmla="*/ 4 w 27"/>
                  <a:gd name="T57" fmla="*/ 12 h 27"/>
                  <a:gd name="T58" fmla="*/ 4 w 27"/>
                  <a:gd name="T59" fmla="*/ 12 h 27"/>
                  <a:gd name="T60" fmla="*/ 0 w 27"/>
                  <a:gd name="T61" fmla="*/ 16 h 27"/>
                  <a:gd name="T62" fmla="*/ 4 w 27"/>
                  <a:gd name="T63" fmla="*/ 16 h 27"/>
                  <a:gd name="T64" fmla="*/ 4 w 27"/>
                  <a:gd name="T65" fmla="*/ 19 h 27"/>
                  <a:gd name="T66" fmla="*/ 4 w 27"/>
                  <a:gd name="T67" fmla="*/ 19 h 27"/>
                  <a:gd name="T68" fmla="*/ 4 w 27"/>
                  <a:gd name="T69" fmla="*/ 19 h 27"/>
                  <a:gd name="T70" fmla="*/ 4 w 27"/>
                  <a:gd name="T71" fmla="*/ 23 h 27"/>
                  <a:gd name="T72" fmla="*/ 8 w 27"/>
                  <a:gd name="T73" fmla="*/ 23 h 27"/>
                  <a:gd name="T74" fmla="*/ 8 w 27"/>
                  <a:gd name="T75" fmla="*/ 23 h 27"/>
                  <a:gd name="T76" fmla="*/ 11 w 27"/>
                  <a:gd name="T77" fmla="*/ 27 h 27"/>
                  <a:gd name="T78" fmla="*/ 11 w 27"/>
                  <a:gd name="T79" fmla="*/ 27 h 27"/>
                  <a:gd name="T80" fmla="*/ 15 w 27"/>
                  <a:gd name="T81" fmla="*/ 27 h 27"/>
                  <a:gd name="T82" fmla="*/ 15 w 27"/>
                  <a:gd name="T83" fmla="*/ 27 h 27"/>
                  <a:gd name="T84" fmla="*/ 11 w 27"/>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
                  <a:gd name="T130" fmla="*/ 0 h 27"/>
                  <a:gd name="T131" fmla="*/ 27 w 27"/>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 h="27">
                    <a:moveTo>
                      <a:pt x="11" y="23"/>
                    </a:moveTo>
                    <a:lnTo>
                      <a:pt x="15" y="27"/>
                    </a:lnTo>
                    <a:lnTo>
                      <a:pt x="19" y="27"/>
                    </a:lnTo>
                    <a:lnTo>
                      <a:pt x="19" y="23"/>
                    </a:lnTo>
                    <a:lnTo>
                      <a:pt x="23" y="23"/>
                    </a:lnTo>
                    <a:lnTo>
                      <a:pt x="23" y="19"/>
                    </a:lnTo>
                    <a:lnTo>
                      <a:pt x="27" y="19"/>
                    </a:lnTo>
                    <a:lnTo>
                      <a:pt x="27" y="16"/>
                    </a:lnTo>
                    <a:lnTo>
                      <a:pt x="27" y="12"/>
                    </a:lnTo>
                    <a:lnTo>
                      <a:pt x="23" y="8"/>
                    </a:lnTo>
                    <a:lnTo>
                      <a:pt x="23" y="4"/>
                    </a:lnTo>
                    <a:lnTo>
                      <a:pt x="19" y="4"/>
                    </a:lnTo>
                    <a:lnTo>
                      <a:pt x="15" y="0"/>
                    </a:lnTo>
                    <a:lnTo>
                      <a:pt x="11" y="0"/>
                    </a:lnTo>
                    <a:lnTo>
                      <a:pt x="11" y="4"/>
                    </a:lnTo>
                    <a:lnTo>
                      <a:pt x="8" y="4"/>
                    </a:lnTo>
                    <a:lnTo>
                      <a:pt x="4" y="4"/>
                    </a:lnTo>
                    <a:lnTo>
                      <a:pt x="4" y="8"/>
                    </a:lnTo>
                    <a:lnTo>
                      <a:pt x="4" y="12"/>
                    </a:lnTo>
                    <a:lnTo>
                      <a:pt x="0" y="16"/>
                    </a:lnTo>
                    <a:lnTo>
                      <a:pt x="4" y="16"/>
                    </a:lnTo>
                    <a:lnTo>
                      <a:pt x="4" y="19"/>
                    </a:lnTo>
                    <a:lnTo>
                      <a:pt x="4" y="23"/>
                    </a:lnTo>
                    <a:lnTo>
                      <a:pt x="8" y="23"/>
                    </a:lnTo>
                    <a:lnTo>
                      <a:pt x="11" y="27"/>
                    </a:lnTo>
                    <a:lnTo>
                      <a:pt x="15"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02" name="Line 18"/>
              <p:cNvSpPr>
                <a:spLocks noChangeShapeType="1"/>
              </p:cNvSpPr>
              <p:nvPr/>
            </p:nvSpPr>
            <p:spPr bwMode="auto">
              <a:xfrm flipV="1">
                <a:off x="3498" y="1827"/>
                <a:ext cx="1" cy="378"/>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603" name="Freeform 19"/>
              <p:cNvSpPr>
                <a:spLocks/>
              </p:cNvSpPr>
              <p:nvPr/>
            </p:nvSpPr>
            <p:spPr bwMode="auto">
              <a:xfrm>
                <a:off x="639" y="1827"/>
                <a:ext cx="4574" cy="382"/>
              </a:xfrm>
              <a:custGeom>
                <a:avLst/>
                <a:gdLst>
                  <a:gd name="T0" fmla="*/ 0 w 4574"/>
                  <a:gd name="T1" fmla="*/ 378 h 382"/>
                  <a:gd name="T2" fmla="*/ 0 w 4574"/>
                  <a:gd name="T3" fmla="*/ 0 h 382"/>
                  <a:gd name="T4" fmla="*/ 4574 w 4574"/>
                  <a:gd name="T5" fmla="*/ 0 h 382"/>
                  <a:gd name="T6" fmla="*/ 4574 w 4574"/>
                  <a:gd name="T7" fmla="*/ 382 h 382"/>
                  <a:gd name="T8" fmla="*/ 0 w 4574"/>
                  <a:gd name="T9" fmla="*/ 382 h 382"/>
                  <a:gd name="T10" fmla="*/ 0 w 4574"/>
                  <a:gd name="T11" fmla="*/ 382 h 382"/>
                  <a:gd name="T12" fmla="*/ 0 60000 65536"/>
                  <a:gd name="T13" fmla="*/ 0 60000 65536"/>
                  <a:gd name="T14" fmla="*/ 0 60000 65536"/>
                  <a:gd name="T15" fmla="*/ 0 60000 65536"/>
                  <a:gd name="T16" fmla="*/ 0 60000 65536"/>
                  <a:gd name="T17" fmla="*/ 0 60000 65536"/>
                  <a:gd name="T18" fmla="*/ 0 w 4574"/>
                  <a:gd name="T19" fmla="*/ 0 h 382"/>
                  <a:gd name="T20" fmla="*/ 4574 w 4574"/>
                  <a:gd name="T21" fmla="*/ 382 h 382"/>
                </a:gdLst>
                <a:ahLst/>
                <a:cxnLst>
                  <a:cxn ang="T12">
                    <a:pos x="T0" y="T1"/>
                  </a:cxn>
                  <a:cxn ang="T13">
                    <a:pos x="T2" y="T3"/>
                  </a:cxn>
                  <a:cxn ang="T14">
                    <a:pos x="T4" y="T5"/>
                  </a:cxn>
                  <a:cxn ang="T15">
                    <a:pos x="T6" y="T7"/>
                  </a:cxn>
                  <a:cxn ang="T16">
                    <a:pos x="T8" y="T9"/>
                  </a:cxn>
                  <a:cxn ang="T17">
                    <a:pos x="T10" y="T11"/>
                  </a:cxn>
                </a:cxnLst>
                <a:rect l="T18" t="T19" r="T20" b="T21"/>
                <a:pathLst>
                  <a:path w="4574" h="382">
                    <a:moveTo>
                      <a:pt x="0" y="378"/>
                    </a:moveTo>
                    <a:lnTo>
                      <a:pt x="0" y="0"/>
                    </a:lnTo>
                    <a:lnTo>
                      <a:pt x="4574" y="0"/>
                    </a:lnTo>
                    <a:lnTo>
                      <a:pt x="4574" y="382"/>
                    </a:lnTo>
                    <a:lnTo>
                      <a:pt x="0" y="382"/>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04" name="Rectangle 20"/>
              <p:cNvSpPr>
                <a:spLocks noChangeArrowheads="1"/>
              </p:cNvSpPr>
              <p:nvPr/>
            </p:nvSpPr>
            <p:spPr bwMode="auto">
              <a:xfrm>
                <a:off x="3544"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605" name="Rectangle 21"/>
              <p:cNvSpPr>
                <a:spLocks noChangeArrowheads="1"/>
              </p:cNvSpPr>
              <p:nvPr/>
            </p:nvSpPr>
            <p:spPr bwMode="auto">
              <a:xfrm>
                <a:off x="3616"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606" name="Rectangle 22"/>
              <p:cNvSpPr>
                <a:spLocks noChangeArrowheads="1"/>
              </p:cNvSpPr>
              <p:nvPr/>
            </p:nvSpPr>
            <p:spPr bwMode="auto">
              <a:xfrm>
                <a:off x="3685"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07" name="Rectangle 23"/>
              <p:cNvSpPr>
                <a:spLocks noChangeArrowheads="1"/>
              </p:cNvSpPr>
              <p:nvPr/>
            </p:nvSpPr>
            <p:spPr bwMode="auto">
              <a:xfrm>
                <a:off x="3719"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608" name="Rectangle 24"/>
              <p:cNvSpPr>
                <a:spLocks noChangeArrowheads="1"/>
              </p:cNvSpPr>
              <p:nvPr/>
            </p:nvSpPr>
            <p:spPr bwMode="auto">
              <a:xfrm>
                <a:off x="3791"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0</a:t>
                </a:r>
                <a:endParaRPr lang="en-US" altLang="en-US" b="1"/>
              </a:p>
            </p:txBody>
          </p:sp>
          <p:sp>
            <p:nvSpPr>
              <p:cNvPr id="23609" name="Rectangle 25"/>
              <p:cNvSpPr>
                <a:spLocks noChangeArrowheads="1"/>
              </p:cNvSpPr>
              <p:nvPr/>
            </p:nvSpPr>
            <p:spPr bwMode="auto">
              <a:xfrm>
                <a:off x="3864"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10" name="Rectangle 26"/>
              <p:cNvSpPr>
                <a:spLocks noChangeArrowheads="1"/>
              </p:cNvSpPr>
              <p:nvPr/>
            </p:nvSpPr>
            <p:spPr bwMode="auto">
              <a:xfrm>
                <a:off x="3898"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9</a:t>
                </a:r>
                <a:endParaRPr lang="en-US" altLang="en-US" b="1"/>
              </a:p>
            </p:txBody>
          </p:sp>
          <p:sp>
            <p:nvSpPr>
              <p:cNvPr id="23611" name="Rectangle 27"/>
              <p:cNvSpPr>
                <a:spLocks noChangeArrowheads="1"/>
              </p:cNvSpPr>
              <p:nvPr/>
            </p:nvSpPr>
            <p:spPr bwMode="auto">
              <a:xfrm>
                <a:off x="3967"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12" name="Rectangle 28"/>
              <p:cNvSpPr>
                <a:spLocks noChangeArrowheads="1"/>
              </p:cNvSpPr>
              <p:nvPr/>
            </p:nvSpPr>
            <p:spPr bwMode="auto">
              <a:xfrm>
                <a:off x="4005"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8</a:t>
                </a:r>
                <a:endParaRPr lang="en-US" altLang="en-US" b="1"/>
              </a:p>
            </p:txBody>
          </p:sp>
          <p:sp>
            <p:nvSpPr>
              <p:cNvPr id="23613" name="Rectangle 29"/>
              <p:cNvSpPr>
                <a:spLocks noChangeArrowheads="1"/>
              </p:cNvSpPr>
              <p:nvPr/>
            </p:nvSpPr>
            <p:spPr bwMode="auto">
              <a:xfrm>
                <a:off x="2724"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614" name="Rectangle 30"/>
              <p:cNvSpPr>
                <a:spLocks noChangeArrowheads="1"/>
              </p:cNvSpPr>
              <p:nvPr/>
            </p:nvSpPr>
            <p:spPr bwMode="auto">
              <a:xfrm>
                <a:off x="2797"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5</a:t>
                </a:r>
                <a:endParaRPr lang="en-US" altLang="en-US" b="1"/>
              </a:p>
            </p:txBody>
          </p:sp>
          <p:sp>
            <p:nvSpPr>
              <p:cNvPr id="23615" name="Rectangle 31"/>
              <p:cNvSpPr>
                <a:spLocks noChangeArrowheads="1"/>
              </p:cNvSpPr>
              <p:nvPr/>
            </p:nvSpPr>
            <p:spPr bwMode="auto">
              <a:xfrm>
                <a:off x="2865"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16" name="Rectangle 32"/>
              <p:cNvSpPr>
                <a:spLocks noChangeArrowheads="1"/>
              </p:cNvSpPr>
              <p:nvPr/>
            </p:nvSpPr>
            <p:spPr bwMode="auto">
              <a:xfrm>
                <a:off x="2903"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617" name="Rectangle 33"/>
              <p:cNvSpPr>
                <a:spLocks noChangeArrowheads="1"/>
              </p:cNvSpPr>
              <p:nvPr/>
            </p:nvSpPr>
            <p:spPr bwMode="auto">
              <a:xfrm>
                <a:off x="2972"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4</a:t>
                </a:r>
                <a:endParaRPr lang="en-US" altLang="en-US" b="1"/>
              </a:p>
            </p:txBody>
          </p:sp>
          <p:sp>
            <p:nvSpPr>
              <p:cNvPr id="23618" name="Rectangle 34"/>
              <p:cNvSpPr>
                <a:spLocks noChangeArrowheads="1"/>
              </p:cNvSpPr>
              <p:nvPr/>
            </p:nvSpPr>
            <p:spPr bwMode="auto">
              <a:xfrm>
                <a:off x="3044"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19" name="Rectangle 35"/>
              <p:cNvSpPr>
                <a:spLocks noChangeArrowheads="1"/>
              </p:cNvSpPr>
              <p:nvPr/>
            </p:nvSpPr>
            <p:spPr bwMode="auto">
              <a:xfrm>
                <a:off x="3079"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620" name="Rectangle 36"/>
              <p:cNvSpPr>
                <a:spLocks noChangeArrowheads="1"/>
              </p:cNvSpPr>
              <p:nvPr/>
            </p:nvSpPr>
            <p:spPr bwMode="auto">
              <a:xfrm>
                <a:off x="3147"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3</a:t>
                </a:r>
                <a:endParaRPr lang="en-US" altLang="en-US" b="1"/>
              </a:p>
            </p:txBody>
          </p:sp>
          <p:sp>
            <p:nvSpPr>
              <p:cNvPr id="23621" name="Rectangle 37"/>
              <p:cNvSpPr>
                <a:spLocks noChangeArrowheads="1"/>
              </p:cNvSpPr>
              <p:nvPr/>
            </p:nvSpPr>
            <p:spPr bwMode="auto">
              <a:xfrm>
                <a:off x="3220"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22" name="Rectangle 38"/>
              <p:cNvSpPr>
                <a:spLocks noChangeArrowheads="1"/>
              </p:cNvSpPr>
              <p:nvPr/>
            </p:nvSpPr>
            <p:spPr bwMode="auto">
              <a:xfrm>
                <a:off x="3254"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623" name="Rectangle 39"/>
              <p:cNvSpPr>
                <a:spLocks noChangeArrowheads="1"/>
              </p:cNvSpPr>
              <p:nvPr/>
            </p:nvSpPr>
            <p:spPr bwMode="auto">
              <a:xfrm>
                <a:off x="3326"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624" name="Rectangle 40"/>
              <p:cNvSpPr>
                <a:spLocks noChangeArrowheads="1"/>
              </p:cNvSpPr>
              <p:nvPr/>
            </p:nvSpPr>
            <p:spPr bwMode="auto">
              <a:xfrm>
                <a:off x="670"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3</a:t>
                </a:r>
                <a:endParaRPr lang="en-US" altLang="en-US" b="1"/>
              </a:p>
            </p:txBody>
          </p:sp>
          <p:sp>
            <p:nvSpPr>
              <p:cNvPr id="23625" name="Rectangle 41"/>
              <p:cNvSpPr>
                <a:spLocks noChangeArrowheads="1"/>
              </p:cNvSpPr>
              <p:nvPr/>
            </p:nvSpPr>
            <p:spPr bwMode="auto">
              <a:xfrm>
                <a:off x="742"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626" name="Rectangle 42"/>
              <p:cNvSpPr>
                <a:spLocks noChangeArrowheads="1"/>
              </p:cNvSpPr>
              <p:nvPr/>
            </p:nvSpPr>
            <p:spPr bwMode="auto">
              <a:xfrm>
                <a:off x="811"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27" name="Rectangle 43"/>
              <p:cNvSpPr>
                <a:spLocks noChangeArrowheads="1"/>
              </p:cNvSpPr>
              <p:nvPr/>
            </p:nvSpPr>
            <p:spPr bwMode="auto">
              <a:xfrm>
                <a:off x="845"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3</a:t>
                </a:r>
                <a:endParaRPr lang="en-US" altLang="en-US" b="1"/>
              </a:p>
            </p:txBody>
          </p:sp>
          <p:sp>
            <p:nvSpPr>
              <p:cNvPr id="23628" name="Rectangle 44"/>
              <p:cNvSpPr>
                <a:spLocks noChangeArrowheads="1"/>
              </p:cNvSpPr>
              <p:nvPr/>
            </p:nvSpPr>
            <p:spPr bwMode="auto">
              <a:xfrm>
                <a:off x="917"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0</a:t>
                </a:r>
                <a:endParaRPr lang="en-US" altLang="en-US" b="1"/>
              </a:p>
            </p:txBody>
          </p:sp>
          <p:sp>
            <p:nvSpPr>
              <p:cNvPr id="23629" name="Rectangle 45"/>
              <p:cNvSpPr>
                <a:spLocks noChangeArrowheads="1"/>
              </p:cNvSpPr>
              <p:nvPr/>
            </p:nvSpPr>
            <p:spPr bwMode="auto">
              <a:xfrm>
                <a:off x="986"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30" name="Rectangle 46"/>
              <p:cNvSpPr>
                <a:spLocks noChangeArrowheads="1"/>
              </p:cNvSpPr>
              <p:nvPr/>
            </p:nvSpPr>
            <p:spPr bwMode="auto">
              <a:xfrm>
                <a:off x="1024"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631" name="Rectangle 47"/>
              <p:cNvSpPr>
                <a:spLocks noChangeArrowheads="1"/>
              </p:cNvSpPr>
              <p:nvPr/>
            </p:nvSpPr>
            <p:spPr bwMode="auto">
              <a:xfrm>
                <a:off x="1093"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9</a:t>
                </a:r>
                <a:endParaRPr lang="en-US" altLang="en-US" b="1"/>
              </a:p>
            </p:txBody>
          </p:sp>
          <p:sp>
            <p:nvSpPr>
              <p:cNvPr id="23632" name="Rectangle 48"/>
              <p:cNvSpPr>
                <a:spLocks noChangeArrowheads="1"/>
              </p:cNvSpPr>
              <p:nvPr/>
            </p:nvSpPr>
            <p:spPr bwMode="auto">
              <a:xfrm>
                <a:off x="1165"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33" name="Rectangle 49"/>
              <p:cNvSpPr>
                <a:spLocks noChangeArrowheads="1"/>
              </p:cNvSpPr>
              <p:nvPr/>
            </p:nvSpPr>
            <p:spPr bwMode="auto">
              <a:xfrm>
                <a:off x="1200"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634" name="Rectangle 50"/>
              <p:cNvSpPr>
                <a:spLocks noChangeArrowheads="1"/>
              </p:cNvSpPr>
              <p:nvPr/>
            </p:nvSpPr>
            <p:spPr bwMode="auto">
              <a:xfrm>
                <a:off x="1268"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8</a:t>
                </a:r>
                <a:endParaRPr lang="en-US" altLang="en-US" b="1"/>
              </a:p>
            </p:txBody>
          </p:sp>
          <p:sp>
            <p:nvSpPr>
              <p:cNvPr id="23635" name="Rectangle 51"/>
              <p:cNvSpPr>
                <a:spLocks noChangeArrowheads="1"/>
              </p:cNvSpPr>
              <p:nvPr/>
            </p:nvSpPr>
            <p:spPr bwMode="auto">
              <a:xfrm>
                <a:off x="1341" y="1610"/>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36" name="Rectangle 52"/>
              <p:cNvSpPr>
                <a:spLocks noChangeArrowheads="1"/>
              </p:cNvSpPr>
              <p:nvPr/>
            </p:nvSpPr>
            <p:spPr bwMode="auto">
              <a:xfrm>
                <a:off x="1375"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637" name="Rectangle 53"/>
              <p:cNvSpPr>
                <a:spLocks noChangeArrowheads="1"/>
              </p:cNvSpPr>
              <p:nvPr/>
            </p:nvSpPr>
            <p:spPr bwMode="auto">
              <a:xfrm>
                <a:off x="1447" y="1610"/>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7</a:t>
                </a:r>
                <a:endParaRPr lang="en-US" altLang="en-US" b="1"/>
              </a:p>
            </p:txBody>
          </p:sp>
          <p:sp>
            <p:nvSpPr>
              <p:cNvPr id="23638" name="Freeform 54"/>
              <p:cNvSpPr>
                <a:spLocks/>
              </p:cNvSpPr>
              <p:nvPr/>
            </p:nvSpPr>
            <p:spPr bwMode="auto">
              <a:xfrm>
                <a:off x="4310" y="1705"/>
                <a:ext cx="23" cy="27"/>
              </a:xfrm>
              <a:custGeom>
                <a:avLst/>
                <a:gdLst>
                  <a:gd name="T0" fmla="*/ 11 w 23"/>
                  <a:gd name="T1" fmla="*/ 23 h 27"/>
                  <a:gd name="T2" fmla="*/ 11 w 23"/>
                  <a:gd name="T3" fmla="*/ 27 h 27"/>
                  <a:gd name="T4" fmla="*/ 15 w 23"/>
                  <a:gd name="T5" fmla="*/ 27 h 27"/>
                  <a:gd name="T6" fmla="*/ 15 w 23"/>
                  <a:gd name="T7" fmla="*/ 23 h 27"/>
                  <a:gd name="T8" fmla="*/ 19 w 23"/>
                  <a:gd name="T9" fmla="*/ 23 h 27"/>
                  <a:gd name="T10" fmla="*/ 19 w 23"/>
                  <a:gd name="T11" fmla="*/ 23 h 27"/>
                  <a:gd name="T12" fmla="*/ 19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19 w 23"/>
                  <a:gd name="T29" fmla="*/ 8 h 27"/>
                  <a:gd name="T30" fmla="*/ 19 w 23"/>
                  <a:gd name="T31" fmla="*/ 4 h 27"/>
                  <a:gd name="T32" fmla="*/ 19 w 23"/>
                  <a:gd name="T33" fmla="*/ 4 h 27"/>
                  <a:gd name="T34" fmla="*/ 15 w 23"/>
                  <a:gd name="T35" fmla="*/ 4 h 27"/>
                  <a:gd name="T36" fmla="*/ 15 w 23"/>
                  <a:gd name="T37" fmla="*/ 4 h 27"/>
                  <a:gd name="T38" fmla="*/ 11 w 23"/>
                  <a:gd name="T39" fmla="*/ 0 h 27"/>
                  <a:gd name="T40" fmla="*/ 11 w 23"/>
                  <a:gd name="T41" fmla="*/ 0 h 27"/>
                  <a:gd name="T42" fmla="*/ 7 w 23"/>
                  <a:gd name="T43" fmla="*/ 0 h 27"/>
                  <a:gd name="T44" fmla="*/ 7 w 23"/>
                  <a:gd name="T45" fmla="*/ 4 h 27"/>
                  <a:gd name="T46" fmla="*/ 7 w 23"/>
                  <a:gd name="T47" fmla="*/ 4 h 27"/>
                  <a:gd name="T48" fmla="*/ 3 w 23"/>
                  <a:gd name="T49" fmla="*/ 4 h 27"/>
                  <a:gd name="T50" fmla="*/ 3 w 23"/>
                  <a:gd name="T51" fmla="*/ 4 h 27"/>
                  <a:gd name="T52" fmla="*/ 0 w 23"/>
                  <a:gd name="T53" fmla="*/ 8 h 27"/>
                  <a:gd name="T54" fmla="*/ 0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0 w 23"/>
                  <a:gd name="T67" fmla="*/ 19 h 27"/>
                  <a:gd name="T68" fmla="*/ 0 w 23"/>
                  <a:gd name="T69" fmla="*/ 19 h 27"/>
                  <a:gd name="T70" fmla="*/ 3 w 23"/>
                  <a:gd name="T71" fmla="*/ 23 h 27"/>
                  <a:gd name="T72" fmla="*/ 3 w 23"/>
                  <a:gd name="T73" fmla="*/ 23 h 27"/>
                  <a:gd name="T74" fmla="*/ 7 w 23"/>
                  <a:gd name="T75" fmla="*/ 23 h 27"/>
                  <a:gd name="T76" fmla="*/ 7 w 23"/>
                  <a:gd name="T77" fmla="*/ 27 h 27"/>
                  <a:gd name="T78" fmla="*/ 7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1" y="27"/>
                    </a:lnTo>
                    <a:lnTo>
                      <a:pt x="15" y="27"/>
                    </a:lnTo>
                    <a:lnTo>
                      <a:pt x="15" y="23"/>
                    </a:lnTo>
                    <a:lnTo>
                      <a:pt x="19" y="23"/>
                    </a:lnTo>
                    <a:lnTo>
                      <a:pt x="19" y="19"/>
                    </a:lnTo>
                    <a:lnTo>
                      <a:pt x="23" y="19"/>
                    </a:lnTo>
                    <a:lnTo>
                      <a:pt x="23" y="16"/>
                    </a:lnTo>
                    <a:lnTo>
                      <a:pt x="23" y="12"/>
                    </a:lnTo>
                    <a:lnTo>
                      <a:pt x="23" y="8"/>
                    </a:lnTo>
                    <a:lnTo>
                      <a:pt x="19" y="8"/>
                    </a:lnTo>
                    <a:lnTo>
                      <a:pt x="19" y="4"/>
                    </a:lnTo>
                    <a:lnTo>
                      <a:pt x="15" y="4"/>
                    </a:lnTo>
                    <a:lnTo>
                      <a:pt x="11" y="0"/>
                    </a:lnTo>
                    <a:lnTo>
                      <a:pt x="7" y="0"/>
                    </a:lnTo>
                    <a:lnTo>
                      <a:pt x="7" y="4"/>
                    </a:lnTo>
                    <a:lnTo>
                      <a:pt x="3" y="4"/>
                    </a:lnTo>
                    <a:lnTo>
                      <a:pt x="0" y="8"/>
                    </a:lnTo>
                    <a:lnTo>
                      <a:pt x="0" y="12"/>
                    </a:lnTo>
                    <a:lnTo>
                      <a:pt x="0" y="16"/>
                    </a:lnTo>
                    <a:lnTo>
                      <a:pt x="0" y="19"/>
                    </a:lnTo>
                    <a:lnTo>
                      <a:pt x="3"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39" name="Freeform 55"/>
              <p:cNvSpPr>
                <a:spLocks/>
              </p:cNvSpPr>
              <p:nvPr/>
            </p:nvSpPr>
            <p:spPr bwMode="auto">
              <a:xfrm>
                <a:off x="4390" y="1705"/>
                <a:ext cx="23" cy="27"/>
              </a:xfrm>
              <a:custGeom>
                <a:avLst/>
                <a:gdLst>
                  <a:gd name="T0" fmla="*/ 7 w 23"/>
                  <a:gd name="T1" fmla="*/ 23 h 27"/>
                  <a:gd name="T2" fmla="*/ 11 w 23"/>
                  <a:gd name="T3" fmla="*/ 27 h 27"/>
                  <a:gd name="T4" fmla="*/ 15 w 23"/>
                  <a:gd name="T5" fmla="*/ 27 h 27"/>
                  <a:gd name="T6" fmla="*/ 15 w 23"/>
                  <a:gd name="T7" fmla="*/ 23 h 27"/>
                  <a:gd name="T8" fmla="*/ 19 w 23"/>
                  <a:gd name="T9" fmla="*/ 23 h 27"/>
                  <a:gd name="T10" fmla="*/ 19 w 23"/>
                  <a:gd name="T11" fmla="*/ 23 h 27"/>
                  <a:gd name="T12" fmla="*/ 19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19 w 23"/>
                  <a:gd name="T29" fmla="*/ 8 h 27"/>
                  <a:gd name="T30" fmla="*/ 19 w 23"/>
                  <a:gd name="T31" fmla="*/ 4 h 27"/>
                  <a:gd name="T32" fmla="*/ 19 w 23"/>
                  <a:gd name="T33" fmla="*/ 4 h 27"/>
                  <a:gd name="T34" fmla="*/ 15 w 23"/>
                  <a:gd name="T35" fmla="*/ 4 h 27"/>
                  <a:gd name="T36" fmla="*/ 15 w 23"/>
                  <a:gd name="T37" fmla="*/ 4 h 27"/>
                  <a:gd name="T38" fmla="*/ 11 w 23"/>
                  <a:gd name="T39" fmla="*/ 0 h 27"/>
                  <a:gd name="T40" fmla="*/ 11 w 23"/>
                  <a:gd name="T41" fmla="*/ 0 h 27"/>
                  <a:gd name="T42" fmla="*/ 7 w 23"/>
                  <a:gd name="T43" fmla="*/ 0 h 27"/>
                  <a:gd name="T44" fmla="*/ 7 w 23"/>
                  <a:gd name="T45" fmla="*/ 4 h 27"/>
                  <a:gd name="T46" fmla="*/ 3 w 23"/>
                  <a:gd name="T47" fmla="*/ 4 h 27"/>
                  <a:gd name="T48" fmla="*/ 3 w 23"/>
                  <a:gd name="T49" fmla="*/ 4 h 27"/>
                  <a:gd name="T50" fmla="*/ 3 w 23"/>
                  <a:gd name="T51" fmla="*/ 4 h 27"/>
                  <a:gd name="T52" fmla="*/ 0 w 23"/>
                  <a:gd name="T53" fmla="*/ 8 h 27"/>
                  <a:gd name="T54" fmla="*/ 0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0 w 23"/>
                  <a:gd name="T67" fmla="*/ 19 h 27"/>
                  <a:gd name="T68" fmla="*/ 0 w 23"/>
                  <a:gd name="T69" fmla="*/ 19 h 27"/>
                  <a:gd name="T70" fmla="*/ 3 w 23"/>
                  <a:gd name="T71" fmla="*/ 23 h 27"/>
                  <a:gd name="T72" fmla="*/ 3 w 23"/>
                  <a:gd name="T73" fmla="*/ 23 h 27"/>
                  <a:gd name="T74" fmla="*/ 3 w 23"/>
                  <a:gd name="T75" fmla="*/ 23 h 27"/>
                  <a:gd name="T76" fmla="*/ 7 w 23"/>
                  <a:gd name="T77" fmla="*/ 27 h 27"/>
                  <a:gd name="T78" fmla="*/ 7 w 23"/>
                  <a:gd name="T79" fmla="*/ 27 h 27"/>
                  <a:gd name="T80" fmla="*/ 11 w 23"/>
                  <a:gd name="T81" fmla="*/ 27 h 27"/>
                  <a:gd name="T82" fmla="*/ 11 w 23"/>
                  <a:gd name="T83" fmla="*/ 27 h 27"/>
                  <a:gd name="T84" fmla="*/ 7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7" y="23"/>
                    </a:moveTo>
                    <a:lnTo>
                      <a:pt x="11" y="27"/>
                    </a:lnTo>
                    <a:lnTo>
                      <a:pt x="15" y="27"/>
                    </a:lnTo>
                    <a:lnTo>
                      <a:pt x="15" y="23"/>
                    </a:lnTo>
                    <a:lnTo>
                      <a:pt x="19" y="23"/>
                    </a:lnTo>
                    <a:lnTo>
                      <a:pt x="19" y="19"/>
                    </a:lnTo>
                    <a:lnTo>
                      <a:pt x="23" y="19"/>
                    </a:lnTo>
                    <a:lnTo>
                      <a:pt x="23" y="16"/>
                    </a:lnTo>
                    <a:lnTo>
                      <a:pt x="23" y="12"/>
                    </a:lnTo>
                    <a:lnTo>
                      <a:pt x="23" y="8"/>
                    </a:lnTo>
                    <a:lnTo>
                      <a:pt x="19" y="8"/>
                    </a:lnTo>
                    <a:lnTo>
                      <a:pt x="19" y="4"/>
                    </a:lnTo>
                    <a:lnTo>
                      <a:pt x="15" y="4"/>
                    </a:lnTo>
                    <a:lnTo>
                      <a:pt x="11" y="0"/>
                    </a:lnTo>
                    <a:lnTo>
                      <a:pt x="7" y="0"/>
                    </a:lnTo>
                    <a:lnTo>
                      <a:pt x="7" y="4"/>
                    </a:lnTo>
                    <a:lnTo>
                      <a:pt x="3" y="4"/>
                    </a:lnTo>
                    <a:lnTo>
                      <a:pt x="0" y="8"/>
                    </a:lnTo>
                    <a:lnTo>
                      <a:pt x="0" y="12"/>
                    </a:lnTo>
                    <a:lnTo>
                      <a:pt x="0" y="16"/>
                    </a:lnTo>
                    <a:lnTo>
                      <a:pt x="0" y="19"/>
                    </a:lnTo>
                    <a:lnTo>
                      <a:pt x="3" y="23"/>
                    </a:lnTo>
                    <a:lnTo>
                      <a:pt x="7" y="27"/>
                    </a:lnTo>
                    <a:lnTo>
                      <a:pt x="11" y="27"/>
                    </a:lnTo>
                    <a:lnTo>
                      <a:pt x="7"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0" name="Freeform 56"/>
              <p:cNvSpPr>
                <a:spLocks/>
              </p:cNvSpPr>
              <p:nvPr/>
            </p:nvSpPr>
            <p:spPr bwMode="auto">
              <a:xfrm>
                <a:off x="4230" y="1705"/>
                <a:ext cx="22" cy="27"/>
              </a:xfrm>
              <a:custGeom>
                <a:avLst/>
                <a:gdLst>
                  <a:gd name="T0" fmla="*/ 11 w 22"/>
                  <a:gd name="T1" fmla="*/ 23 h 27"/>
                  <a:gd name="T2" fmla="*/ 15 w 22"/>
                  <a:gd name="T3" fmla="*/ 27 h 27"/>
                  <a:gd name="T4" fmla="*/ 15 w 22"/>
                  <a:gd name="T5" fmla="*/ 27 h 27"/>
                  <a:gd name="T6" fmla="*/ 19 w 22"/>
                  <a:gd name="T7" fmla="*/ 23 h 27"/>
                  <a:gd name="T8" fmla="*/ 19 w 22"/>
                  <a:gd name="T9" fmla="*/ 23 h 27"/>
                  <a:gd name="T10" fmla="*/ 19 w 22"/>
                  <a:gd name="T11" fmla="*/ 23 h 27"/>
                  <a:gd name="T12" fmla="*/ 22 w 22"/>
                  <a:gd name="T13" fmla="*/ 19 h 27"/>
                  <a:gd name="T14" fmla="*/ 22 w 22"/>
                  <a:gd name="T15" fmla="*/ 19 h 27"/>
                  <a:gd name="T16" fmla="*/ 22 w 22"/>
                  <a:gd name="T17" fmla="*/ 19 h 27"/>
                  <a:gd name="T18" fmla="*/ 22 w 22"/>
                  <a:gd name="T19" fmla="*/ 16 h 27"/>
                  <a:gd name="T20" fmla="*/ 22 w 22"/>
                  <a:gd name="T21" fmla="*/ 16 h 27"/>
                  <a:gd name="T22" fmla="*/ 22 w 22"/>
                  <a:gd name="T23" fmla="*/ 12 h 27"/>
                  <a:gd name="T24" fmla="*/ 22 w 22"/>
                  <a:gd name="T25" fmla="*/ 12 h 27"/>
                  <a:gd name="T26" fmla="*/ 22 w 22"/>
                  <a:gd name="T27" fmla="*/ 8 h 27"/>
                  <a:gd name="T28" fmla="*/ 22 w 22"/>
                  <a:gd name="T29" fmla="*/ 8 h 27"/>
                  <a:gd name="T30" fmla="*/ 19 w 22"/>
                  <a:gd name="T31" fmla="*/ 4 h 27"/>
                  <a:gd name="T32" fmla="*/ 19 w 22"/>
                  <a:gd name="T33" fmla="*/ 4 h 27"/>
                  <a:gd name="T34" fmla="*/ 19 w 22"/>
                  <a:gd name="T35" fmla="*/ 4 h 27"/>
                  <a:gd name="T36" fmla="*/ 15 w 22"/>
                  <a:gd name="T37" fmla="*/ 4 h 27"/>
                  <a:gd name="T38" fmla="*/ 15 w 22"/>
                  <a:gd name="T39" fmla="*/ 0 h 27"/>
                  <a:gd name="T40" fmla="*/ 11 w 22"/>
                  <a:gd name="T41" fmla="*/ 0 h 27"/>
                  <a:gd name="T42" fmla="*/ 11 w 22"/>
                  <a:gd name="T43" fmla="*/ 0 h 27"/>
                  <a:gd name="T44" fmla="*/ 7 w 22"/>
                  <a:gd name="T45" fmla="*/ 4 h 27"/>
                  <a:gd name="T46" fmla="*/ 7 w 22"/>
                  <a:gd name="T47" fmla="*/ 4 h 27"/>
                  <a:gd name="T48" fmla="*/ 3 w 22"/>
                  <a:gd name="T49" fmla="*/ 4 h 27"/>
                  <a:gd name="T50" fmla="*/ 3 w 22"/>
                  <a:gd name="T51" fmla="*/ 4 h 27"/>
                  <a:gd name="T52" fmla="*/ 3 w 22"/>
                  <a:gd name="T53" fmla="*/ 8 h 27"/>
                  <a:gd name="T54" fmla="*/ 0 w 22"/>
                  <a:gd name="T55" fmla="*/ 8 h 27"/>
                  <a:gd name="T56" fmla="*/ 0 w 22"/>
                  <a:gd name="T57" fmla="*/ 12 h 27"/>
                  <a:gd name="T58" fmla="*/ 0 w 22"/>
                  <a:gd name="T59" fmla="*/ 12 h 27"/>
                  <a:gd name="T60" fmla="*/ 0 w 22"/>
                  <a:gd name="T61" fmla="*/ 16 h 27"/>
                  <a:gd name="T62" fmla="*/ 0 w 22"/>
                  <a:gd name="T63" fmla="*/ 16 h 27"/>
                  <a:gd name="T64" fmla="*/ 0 w 22"/>
                  <a:gd name="T65" fmla="*/ 19 h 27"/>
                  <a:gd name="T66" fmla="*/ 0 w 22"/>
                  <a:gd name="T67" fmla="*/ 19 h 27"/>
                  <a:gd name="T68" fmla="*/ 3 w 22"/>
                  <a:gd name="T69" fmla="*/ 19 h 27"/>
                  <a:gd name="T70" fmla="*/ 3 w 22"/>
                  <a:gd name="T71" fmla="*/ 23 h 27"/>
                  <a:gd name="T72" fmla="*/ 3 w 22"/>
                  <a:gd name="T73" fmla="*/ 23 h 27"/>
                  <a:gd name="T74" fmla="*/ 7 w 22"/>
                  <a:gd name="T75" fmla="*/ 23 h 27"/>
                  <a:gd name="T76" fmla="*/ 7 w 22"/>
                  <a:gd name="T77" fmla="*/ 27 h 27"/>
                  <a:gd name="T78" fmla="*/ 11 w 22"/>
                  <a:gd name="T79" fmla="*/ 27 h 27"/>
                  <a:gd name="T80" fmla="*/ 11 w 22"/>
                  <a:gd name="T81" fmla="*/ 27 h 27"/>
                  <a:gd name="T82" fmla="*/ 11 w 22"/>
                  <a:gd name="T83" fmla="*/ 27 h 27"/>
                  <a:gd name="T84" fmla="*/ 11 w 22"/>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
                  <a:gd name="T130" fmla="*/ 0 h 27"/>
                  <a:gd name="T131" fmla="*/ 22 w 22"/>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 h="27">
                    <a:moveTo>
                      <a:pt x="11" y="23"/>
                    </a:moveTo>
                    <a:lnTo>
                      <a:pt x="15" y="27"/>
                    </a:lnTo>
                    <a:lnTo>
                      <a:pt x="19" y="23"/>
                    </a:lnTo>
                    <a:lnTo>
                      <a:pt x="22" y="19"/>
                    </a:lnTo>
                    <a:lnTo>
                      <a:pt x="22" y="16"/>
                    </a:lnTo>
                    <a:lnTo>
                      <a:pt x="22" y="12"/>
                    </a:lnTo>
                    <a:lnTo>
                      <a:pt x="22" y="8"/>
                    </a:lnTo>
                    <a:lnTo>
                      <a:pt x="19" y="4"/>
                    </a:lnTo>
                    <a:lnTo>
                      <a:pt x="15" y="4"/>
                    </a:lnTo>
                    <a:lnTo>
                      <a:pt x="15" y="0"/>
                    </a:lnTo>
                    <a:lnTo>
                      <a:pt x="11" y="0"/>
                    </a:lnTo>
                    <a:lnTo>
                      <a:pt x="7" y="4"/>
                    </a:lnTo>
                    <a:lnTo>
                      <a:pt x="3" y="4"/>
                    </a:lnTo>
                    <a:lnTo>
                      <a:pt x="3" y="8"/>
                    </a:lnTo>
                    <a:lnTo>
                      <a:pt x="0" y="8"/>
                    </a:lnTo>
                    <a:lnTo>
                      <a:pt x="0" y="12"/>
                    </a:lnTo>
                    <a:lnTo>
                      <a:pt x="0" y="16"/>
                    </a:lnTo>
                    <a:lnTo>
                      <a:pt x="0" y="19"/>
                    </a:lnTo>
                    <a:lnTo>
                      <a:pt x="3" y="19"/>
                    </a:lnTo>
                    <a:lnTo>
                      <a:pt x="3"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1" name="Freeform 57"/>
              <p:cNvSpPr>
                <a:spLocks/>
              </p:cNvSpPr>
              <p:nvPr/>
            </p:nvSpPr>
            <p:spPr bwMode="auto">
              <a:xfrm>
                <a:off x="2023" y="1705"/>
                <a:ext cx="26" cy="27"/>
              </a:xfrm>
              <a:custGeom>
                <a:avLst/>
                <a:gdLst>
                  <a:gd name="T0" fmla="*/ 11 w 26"/>
                  <a:gd name="T1" fmla="*/ 23 h 27"/>
                  <a:gd name="T2" fmla="*/ 15 w 26"/>
                  <a:gd name="T3" fmla="*/ 27 h 27"/>
                  <a:gd name="T4" fmla="*/ 15 w 26"/>
                  <a:gd name="T5" fmla="*/ 27 h 27"/>
                  <a:gd name="T6" fmla="*/ 19 w 26"/>
                  <a:gd name="T7" fmla="*/ 23 h 27"/>
                  <a:gd name="T8" fmla="*/ 19 w 26"/>
                  <a:gd name="T9" fmla="*/ 23 h 27"/>
                  <a:gd name="T10" fmla="*/ 23 w 26"/>
                  <a:gd name="T11" fmla="*/ 23 h 27"/>
                  <a:gd name="T12" fmla="*/ 23 w 26"/>
                  <a:gd name="T13" fmla="*/ 19 h 27"/>
                  <a:gd name="T14" fmla="*/ 23 w 26"/>
                  <a:gd name="T15" fmla="*/ 19 h 27"/>
                  <a:gd name="T16" fmla="*/ 23 w 26"/>
                  <a:gd name="T17" fmla="*/ 19 h 27"/>
                  <a:gd name="T18" fmla="*/ 26 w 26"/>
                  <a:gd name="T19" fmla="*/ 16 h 27"/>
                  <a:gd name="T20" fmla="*/ 26 w 26"/>
                  <a:gd name="T21" fmla="*/ 16 h 27"/>
                  <a:gd name="T22" fmla="*/ 26 w 26"/>
                  <a:gd name="T23" fmla="*/ 12 h 27"/>
                  <a:gd name="T24" fmla="*/ 23 w 26"/>
                  <a:gd name="T25" fmla="*/ 12 h 27"/>
                  <a:gd name="T26" fmla="*/ 23 w 26"/>
                  <a:gd name="T27" fmla="*/ 8 h 27"/>
                  <a:gd name="T28" fmla="*/ 23 w 26"/>
                  <a:gd name="T29" fmla="*/ 8 h 27"/>
                  <a:gd name="T30" fmla="*/ 23 w 26"/>
                  <a:gd name="T31" fmla="*/ 4 h 27"/>
                  <a:gd name="T32" fmla="*/ 19 w 26"/>
                  <a:gd name="T33" fmla="*/ 4 h 27"/>
                  <a:gd name="T34" fmla="*/ 19 w 26"/>
                  <a:gd name="T35" fmla="*/ 4 h 27"/>
                  <a:gd name="T36" fmla="*/ 15 w 26"/>
                  <a:gd name="T37" fmla="*/ 4 h 27"/>
                  <a:gd name="T38" fmla="*/ 15 w 26"/>
                  <a:gd name="T39" fmla="*/ 0 h 27"/>
                  <a:gd name="T40" fmla="*/ 11 w 26"/>
                  <a:gd name="T41" fmla="*/ 0 h 27"/>
                  <a:gd name="T42" fmla="*/ 11 w 26"/>
                  <a:gd name="T43" fmla="*/ 0 h 27"/>
                  <a:gd name="T44" fmla="*/ 7 w 26"/>
                  <a:gd name="T45" fmla="*/ 4 h 27"/>
                  <a:gd name="T46" fmla="*/ 7 w 26"/>
                  <a:gd name="T47" fmla="*/ 4 h 27"/>
                  <a:gd name="T48" fmla="*/ 7 w 26"/>
                  <a:gd name="T49" fmla="*/ 4 h 27"/>
                  <a:gd name="T50" fmla="*/ 4 w 26"/>
                  <a:gd name="T51" fmla="*/ 4 h 27"/>
                  <a:gd name="T52" fmla="*/ 4 w 26"/>
                  <a:gd name="T53" fmla="*/ 8 h 27"/>
                  <a:gd name="T54" fmla="*/ 4 w 26"/>
                  <a:gd name="T55" fmla="*/ 8 h 27"/>
                  <a:gd name="T56" fmla="*/ 4 w 26"/>
                  <a:gd name="T57" fmla="*/ 12 h 27"/>
                  <a:gd name="T58" fmla="*/ 0 w 26"/>
                  <a:gd name="T59" fmla="*/ 12 h 27"/>
                  <a:gd name="T60" fmla="*/ 0 w 26"/>
                  <a:gd name="T61" fmla="*/ 16 h 27"/>
                  <a:gd name="T62" fmla="*/ 0 w 26"/>
                  <a:gd name="T63" fmla="*/ 16 h 27"/>
                  <a:gd name="T64" fmla="*/ 4 w 26"/>
                  <a:gd name="T65" fmla="*/ 19 h 27"/>
                  <a:gd name="T66" fmla="*/ 4 w 26"/>
                  <a:gd name="T67" fmla="*/ 19 h 27"/>
                  <a:gd name="T68" fmla="*/ 4 w 26"/>
                  <a:gd name="T69" fmla="*/ 19 h 27"/>
                  <a:gd name="T70" fmla="*/ 4 w 26"/>
                  <a:gd name="T71" fmla="*/ 23 h 27"/>
                  <a:gd name="T72" fmla="*/ 7 w 26"/>
                  <a:gd name="T73" fmla="*/ 23 h 27"/>
                  <a:gd name="T74" fmla="*/ 7 w 26"/>
                  <a:gd name="T75" fmla="*/ 23 h 27"/>
                  <a:gd name="T76" fmla="*/ 7 w 26"/>
                  <a:gd name="T77" fmla="*/ 27 h 27"/>
                  <a:gd name="T78" fmla="*/ 11 w 26"/>
                  <a:gd name="T79" fmla="*/ 27 h 27"/>
                  <a:gd name="T80" fmla="*/ 11 w 26"/>
                  <a:gd name="T81" fmla="*/ 27 h 27"/>
                  <a:gd name="T82" fmla="*/ 11 w 26"/>
                  <a:gd name="T83" fmla="*/ 27 h 27"/>
                  <a:gd name="T84" fmla="*/ 11 w 26"/>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27"/>
                  <a:gd name="T131" fmla="*/ 26 w 26"/>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27">
                    <a:moveTo>
                      <a:pt x="11" y="23"/>
                    </a:moveTo>
                    <a:lnTo>
                      <a:pt x="15" y="27"/>
                    </a:lnTo>
                    <a:lnTo>
                      <a:pt x="19" y="23"/>
                    </a:lnTo>
                    <a:lnTo>
                      <a:pt x="23" y="23"/>
                    </a:lnTo>
                    <a:lnTo>
                      <a:pt x="23" y="19"/>
                    </a:lnTo>
                    <a:lnTo>
                      <a:pt x="26" y="16"/>
                    </a:lnTo>
                    <a:lnTo>
                      <a:pt x="26" y="12"/>
                    </a:lnTo>
                    <a:lnTo>
                      <a:pt x="23" y="12"/>
                    </a:lnTo>
                    <a:lnTo>
                      <a:pt x="23" y="8"/>
                    </a:lnTo>
                    <a:lnTo>
                      <a:pt x="23" y="4"/>
                    </a:lnTo>
                    <a:lnTo>
                      <a:pt x="19" y="4"/>
                    </a:lnTo>
                    <a:lnTo>
                      <a:pt x="15" y="4"/>
                    </a:lnTo>
                    <a:lnTo>
                      <a:pt x="15" y="0"/>
                    </a:lnTo>
                    <a:lnTo>
                      <a:pt x="11" y="0"/>
                    </a:lnTo>
                    <a:lnTo>
                      <a:pt x="7" y="4"/>
                    </a:lnTo>
                    <a:lnTo>
                      <a:pt x="4" y="4"/>
                    </a:lnTo>
                    <a:lnTo>
                      <a:pt x="4" y="8"/>
                    </a:lnTo>
                    <a:lnTo>
                      <a:pt x="4" y="12"/>
                    </a:lnTo>
                    <a:lnTo>
                      <a:pt x="0" y="12"/>
                    </a:lnTo>
                    <a:lnTo>
                      <a:pt x="0" y="16"/>
                    </a:lnTo>
                    <a:lnTo>
                      <a:pt x="4" y="19"/>
                    </a:lnTo>
                    <a:lnTo>
                      <a:pt x="4"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2" name="Freeform 58"/>
              <p:cNvSpPr>
                <a:spLocks/>
              </p:cNvSpPr>
              <p:nvPr/>
            </p:nvSpPr>
            <p:spPr bwMode="auto">
              <a:xfrm>
                <a:off x="2103" y="1705"/>
                <a:ext cx="23" cy="27"/>
              </a:xfrm>
              <a:custGeom>
                <a:avLst/>
                <a:gdLst>
                  <a:gd name="T0" fmla="*/ 11 w 23"/>
                  <a:gd name="T1" fmla="*/ 23 h 27"/>
                  <a:gd name="T2" fmla="*/ 15 w 23"/>
                  <a:gd name="T3" fmla="*/ 27 h 27"/>
                  <a:gd name="T4" fmla="*/ 15 w 23"/>
                  <a:gd name="T5" fmla="*/ 27 h 27"/>
                  <a:gd name="T6" fmla="*/ 19 w 23"/>
                  <a:gd name="T7" fmla="*/ 23 h 27"/>
                  <a:gd name="T8" fmla="*/ 19 w 23"/>
                  <a:gd name="T9" fmla="*/ 23 h 27"/>
                  <a:gd name="T10" fmla="*/ 23 w 23"/>
                  <a:gd name="T11" fmla="*/ 23 h 27"/>
                  <a:gd name="T12" fmla="*/ 23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23 w 23"/>
                  <a:gd name="T29" fmla="*/ 8 h 27"/>
                  <a:gd name="T30" fmla="*/ 23 w 23"/>
                  <a:gd name="T31" fmla="*/ 4 h 27"/>
                  <a:gd name="T32" fmla="*/ 19 w 23"/>
                  <a:gd name="T33" fmla="*/ 4 h 27"/>
                  <a:gd name="T34" fmla="*/ 19 w 23"/>
                  <a:gd name="T35" fmla="*/ 4 h 27"/>
                  <a:gd name="T36" fmla="*/ 15 w 23"/>
                  <a:gd name="T37" fmla="*/ 4 h 27"/>
                  <a:gd name="T38" fmla="*/ 15 w 23"/>
                  <a:gd name="T39" fmla="*/ 0 h 27"/>
                  <a:gd name="T40" fmla="*/ 11 w 23"/>
                  <a:gd name="T41" fmla="*/ 0 h 27"/>
                  <a:gd name="T42" fmla="*/ 11 w 23"/>
                  <a:gd name="T43" fmla="*/ 0 h 27"/>
                  <a:gd name="T44" fmla="*/ 7 w 23"/>
                  <a:gd name="T45" fmla="*/ 4 h 27"/>
                  <a:gd name="T46" fmla="*/ 7 w 23"/>
                  <a:gd name="T47" fmla="*/ 4 h 27"/>
                  <a:gd name="T48" fmla="*/ 4 w 23"/>
                  <a:gd name="T49" fmla="*/ 4 h 27"/>
                  <a:gd name="T50" fmla="*/ 4 w 23"/>
                  <a:gd name="T51" fmla="*/ 4 h 27"/>
                  <a:gd name="T52" fmla="*/ 4 w 23"/>
                  <a:gd name="T53" fmla="*/ 8 h 27"/>
                  <a:gd name="T54" fmla="*/ 4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4 w 23"/>
                  <a:gd name="T67" fmla="*/ 19 h 27"/>
                  <a:gd name="T68" fmla="*/ 4 w 23"/>
                  <a:gd name="T69" fmla="*/ 19 h 27"/>
                  <a:gd name="T70" fmla="*/ 4 w 23"/>
                  <a:gd name="T71" fmla="*/ 23 h 27"/>
                  <a:gd name="T72" fmla="*/ 4 w 23"/>
                  <a:gd name="T73" fmla="*/ 23 h 27"/>
                  <a:gd name="T74" fmla="*/ 7 w 23"/>
                  <a:gd name="T75" fmla="*/ 23 h 27"/>
                  <a:gd name="T76" fmla="*/ 7 w 23"/>
                  <a:gd name="T77" fmla="*/ 27 h 27"/>
                  <a:gd name="T78" fmla="*/ 11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5" y="27"/>
                    </a:lnTo>
                    <a:lnTo>
                      <a:pt x="19" y="23"/>
                    </a:lnTo>
                    <a:lnTo>
                      <a:pt x="23" y="23"/>
                    </a:lnTo>
                    <a:lnTo>
                      <a:pt x="23" y="19"/>
                    </a:lnTo>
                    <a:lnTo>
                      <a:pt x="23" y="16"/>
                    </a:lnTo>
                    <a:lnTo>
                      <a:pt x="23" y="12"/>
                    </a:lnTo>
                    <a:lnTo>
                      <a:pt x="23" y="8"/>
                    </a:lnTo>
                    <a:lnTo>
                      <a:pt x="23" y="4"/>
                    </a:lnTo>
                    <a:lnTo>
                      <a:pt x="19" y="4"/>
                    </a:lnTo>
                    <a:lnTo>
                      <a:pt x="15" y="4"/>
                    </a:lnTo>
                    <a:lnTo>
                      <a:pt x="15" y="0"/>
                    </a:lnTo>
                    <a:lnTo>
                      <a:pt x="11" y="0"/>
                    </a:lnTo>
                    <a:lnTo>
                      <a:pt x="7" y="4"/>
                    </a:lnTo>
                    <a:lnTo>
                      <a:pt x="4" y="4"/>
                    </a:lnTo>
                    <a:lnTo>
                      <a:pt x="4" y="8"/>
                    </a:lnTo>
                    <a:lnTo>
                      <a:pt x="0" y="12"/>
                    </a:lnTo>
                    <a:lnTo>
                      <a:pt x="0" y="16"/>
                    </a:lnTo>
                    <a:lnTo>
                      <a:pt x="0" y="19"/>
                    </a:lnTo>
                    <a:lnTo>
                      <a:pt x="4" y="19"/>
                    </a:lnTo>
                    <a:lnTo>
                      <a:pt x="4"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3" name="Freeform 59"/>
              <p:cNvSpPr>
                <a:spLocks/>
              </p:cNvSpPr>
              <p:nvPr/>
            </p:nvSpPr>
            <p:spPr bwMode="auto">
              <a:xfrm>
                <a:off x="1947" y="1705"/>
                <a:ext cx="22" cy="27"/>
              </a:xfrm>
              <a:custGeom>
                <a:avLst/>
                <a:gdLst>
                  <a:gd name="T0" fmla="*/ 7 w 22"/>
                  <a:gd name="T1" fmla="*/ 23 h 27"/>
                  <a:gd name="T2" fmla="*/ 11 w 22"/>
                  <a:gd name="T3" fmla="*/ 27 h 27"/>
                  <a:gd name="T4" fmla="*/ 15 w 22"/>
                  <a:gd name="T5" fmla="*/ 27 h 27"/>
                  <a:gd name="T6" fmla="*/ 15 w 22"/>
                  <a:gd name="T7" fmla="*/ 23 h 27"/>
                  <a:gd name="T8" fmla="*/ 15 w 22"/>
                  <a:gd name="T9" fmla="*/ 23 h 27"/>
                  <a:gd name="T10" fmla="*/ 19 w 22"/>
                  <a:gd name="T11" fmla="*/ 23 h 27"/>
                  <a:gd name="T12" fmla="*/ 19 w 22"/>
                  <a:gd name="T13" fmla="*/ 19 h 27"/>
                  <a:gd name="T14" fmla="*/ 19 w 22"/>
                  <a:gd name="T15" fmla="*/ 19 h 27"/>
                  <a:gd name="T16" fmla="*/ 22 w 22"/>
                  <a:gd name="T17" fmla="*/ 19 h 27"/>
                  <a:gd name="T18" fmla="*/ 22 w 22"/>
                  <a:gd name="T19" fmla="*/ 16 h 27"/>
                  <a:gd name="T20" fmla="*/ 22 w 22"/>
                  <a:gd name="T21" fmla="*/ 16 h 27"/>
                  <a:gd name="T22" fmla="*/ 22 w 22"/>
                  <a:gd name="T23" fmla="*/ 12 h 27"/>
                  <a:gd name="T24" fmla="*/ 22 w 22"/>
                  <a:gd name="T25" fmla="*/ 12 h 27"/>
                  <a:gd name="T26" fmla="*/ 19 w 22"/>
                  <a:gd name="T27" fmla="*/ 8 h 27"/>
                  <a:gd name="T28" fmla="*/ 19 w 22"/>
                  <a:gd name="T29" fmla="*/ 8 h 27"/>
                  <a:gd name="T30" fmla="*/ 19 w 22"/>
                  <a:gd name="T31" fmla="*/ 4 h 27"/>
                  <a:gd name="T32" fmla="*/ 15 w 22"/>
                  <a:gd name="T33" fmla="*/ 4 h 27"/>
                  <a:gd name="T34" fmla="*/ 15 w 22"/>
                  <a:gd name="T35" fmla="*/ 4 h 27"/>
                  <a:gd name="T36" fmla="*/ 15 w 22"/>
                  <a:gd name="T37" fmla="*/ 4 h 27"/>
                  <a:gd name="T38" fmla="*/ 11 w 22"/>
                  <a:gd name="T39" fmla="*/ 0 h 27"/>
                  <a:gd name="T40" fmla="*/ 11 w 22"/>
                  <a:gd name="T41" fmla="*/ 0 h 27"/>
                  <a:gd name="T42" fmla="*/ 7 w 22"/>
                  <a:gd name="T43" fmla="*/ 0 h 27"/>
                  <a:gd name="T44" fmla="*/ 7 w 22"/>
                  <a:gd name="T45" fmla="*/ 4 h 27"/>
                  <a:gd name="T46" fmla="*/ 3 w 22"/>
                  <a:gd name="T47" fmla="*/ 4 h 27"/>
                  <a:gd name="T48" fmla="*/ 3 w 22"/>
                  <a:gd name="T49" fmla="*/ 4 h 27"/>
                  <a:gd name="T50" fmla="*/ 0 w 22"/>
                  <a:gd name="T51" fmla="*/ 4 h 27"/>
                  <a:gd name="T52" fmla="*/ 0 w 22"/>
                  <a:gd name="T53" fmla="*/ 8 h 27"/>
                  <a:gd name="T54" fmla="*/ 0 w 22"/>
                  <a:gd name="T55" fmla="*/ 8 h 27"/>
                  <a:gd name="T56" fmla="*/ 0 w 22"/>
                  <a:gd name="T57" fmla="*/ 12 h 27"/>
                  <a:gd name="T58" fmla="*/ 0 w 22"/>
                  <a:gd name="T59" fmla="*/ 12 h 27"/>
                  <a:gd name="T60" fmla="*/ 0 w 22"/>
                  <a:gd name="T61" fmla="*/ 16 h 27"/>
                  <a:gd name="T62" fmla="*/ 0 w 22"/>
                  <a:gd name="T63" fmla="*/ 16 h 27"/>
                  <a:gd name="T64" fmla="*/ 0 w 22"/>
                  <a:gd name="T65" fmla="*/ 19 h 27"/>
                  <a:gd name="T66" fmla="*/ 0 w 22"/>
                  <a:gd name="T67" fmla="*/ 19 h 27"/>
                  <a:gd name="T68" fmla="*/ 0 w 22"/>
                  <a:gd name="T69" fmla="*/ 19 h 27"/>
                  <a:gd name="T70" fmla="*/ 0 w 22"/>
                  <a:gd name="T71" fmla="*/ 23 h 27"/>
                  <a:gd name="T72" fmla="*/ 3 w 22"/>
                  <a:gd name="T73" fmla="*/ 23 h 27"/>
                  <a:gd name="T74" fmla="*/ 3 w 22"/>
                  <a:gd name="T75" fmla="*/ 23 h 27"/>
                  <a:gd name="T76" fmla="*/ 7 w 22"/>
                  <a:gd name="T77" fmla="*/ 27 h 27"/>
                  <a:gd name="T78" fmla="*/ 7 w 22"/>
                  <a:gd name="T79" fmla="*/ 27 h 27"/>
                  <a:gd name="T80" fmla="*/ 11 w 22"/>
                  <a:gd name="T81" fmla="*/ 27 h 27"/>
                  <a:gd name="T82" fmla="*/ 11 w 22"/>
                  <a:gd name="T83" fmla="*/ 27 h 27"/>
                  <a:gd name="T84" fmla="*/ 7 w 22"/>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
                  <a:gd name="T130" fmla="*/ 0 h 27"/>
                  <a:gd name="T131" fmla="*/ 22 w 22"/>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 h="27">
                    <a:moveTo>
                      <a:pt x="7" y="23"/>
                    </a:moveTo>
                    <a:lnTo>
                      <a:pt x="11" y="27"/>
                    </a:lnTo>
                    <a:lnTo>
                      <a:pt x="15" y="27"/>
                    </a:lnTo>
                    <a:lnTo>
                      <a:pt x="15" y="23"/>
                    </a:lnTo>
                    <a:lnTo>
                      <a:pt x="19" y="23"/>
                    </a:lnTo>
                    <a:lnTo>
                      <a:pt x="19" y="19"/>
                    </a:lnTo>
                    <a:lnTo>
                      <a:pt x="22" y="19"/>
                    </a:lnTo>
                    <a:lnTo>
                      <a:pt x="22" y="16"/>
                    </a:lnTo>
                    <a:lnTo>
                      <a:pt x="22" y="12"/>
                    </a:lnTo>
                    <a:lnTo>
                      <a:pt x="19" y="8"/>
                    </a:lnTo>
                    <a:lnTo>
                      <a:pt x="19" y="4"/>
                    </a:lnTo>
                    <a:lnTo>
                      <a:pt x="15" y="4"/>
                    </a:lnTo>
                    <a:lnTo>
                      <a:pt x="11" y="0"/>
                    </a:lnTo>
                    <a:lnTo>
                      <a:pt x="7" y="0"/>
                    </a:lnTo>
                    <a:lnTo>
                      <a:pt x="7" y="4"/>
                    </a:lnTo>
                    <a:lnTo>
                      <a:pt x="3" y="4"/>
                    </a:lnTo>
                    <a:lnTo>
                      <a:pt x="0" y="4"/>
                    </a:lnTo>
                    <a:lnTo>
                      <a:pt x="0" y="8"/>
                    </a:lnTo>
                    <a:lnTo>
                      <a:pt x="0" y="12"/>
                    </a:lnTo>
                    <a:lnTo>
                      <a:pt x="0" y="16"/>
                    </a:lnTo>
                    <a:lnTo>
                      <a:pt x="0" y="19"/>
                    </a:lnTo>
                    <a:lnTo>
                      <a:pt x="0" y="23"/>
                    </a:lnTo>
                    <a:lnTo>
                      <a:pt x="3" y="23"/>
                    </a:lnTo>
                    <a:lnTo>
                      <a:pt x="7" y="27"/>
                    </a:lnTo>
                    <a:lnTo>
                      <a:pt x="11" y="27"/>
                    </a:lnTo>
                    <a:lnTo>
                      <a:pt x="7"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4" name="Freeform 60"/>
              <p:cNvSpPr>
                <a:spLocks/>
              </p:cNvSpPr>
              <p:nvPr/>
            </p:nvSpPr>
            <p:spPr bwMode="auto">
              <a:xfrm>
                <a:off x="1786" y="1705"/>
                <a:ext cx="23" cy="27"/>
              </a:xfrm>
              <a:custGeom>
                <a:avLst/>
                <a:gdLst>
                  <a:gd name="T0" fmla="*/ 12 w 23"/>
                  <a:gd name="T1" fmla="*/ 23 h 27"/>
                  <a:gd name="T2" fmla="*/ 12 w 23"/>
                  <a:gd name="T3" fmla="*/ 27 h 27"/>
                  <a:gd name="T4" fmla="*/ 16 w 23"/>
                  <a:gd name="T5" fmla="*/ 27 h 27"/>
                  <a:gd name="T6" fmla="*/ 16 w 23"/>
                  <a:gd name="T7" fmla="*/ 23 h 27"/>
                  <a:gd name="T8" fmla="*/ 20 w 23"/>
                  <a:gd name="T9" fmla="*/ 23 h 27"/>
                  <a:gd name="T10" fmla="*/ 20 w 23"/>
                  <a:gd name="T11" fmla="*/ 23 h 27"/>
                  <a:gd name="T12" fmla="*/ 20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20 w 23"/>
                  <a:gd name="T29" fmla="*/ 8 h 27"/>
                  <a:gd name="T30" fmla="*/ 20 w 23"/>
                  <a:gd name="T31" fmla="*/ 4 h 27"/>
                  <a:gd name="T32" fmla="*/ 20 w 23"/>
                  <a:gd name="T33" fmla="*/ 4 h 27"/>
                  <a:gd name="T34" fmla="*/ 16 w 23"/>
                  <a:gd name="T35" fmla="*/ 4 h 27"/>
                  <a:gd name="T36" fmla="*/ 16 w 23"/>
                  <a:gd name="T37" fmla="*/ 4 h 27"/>
                  <a:gd name="T38" fmla="*/ 12 w 23"/>
                  <a:gd name="T39" fmla="*/ 0 h 27"/>
                  <a:gd name="T40" fmla="*/ 12 w 23"/>
                  <a:gd name="T41" fmla="*/ 0 h 27"/>
                  <a:gd name="T42" fmla="*/ 8 w 23"/>
                  <a:gd name="T43" fmla="*/ 0 h 27"/>
                  <a:gd name="T44" fmla="*/ 8 w 23"/>
                  <a:gd name="T45" fmla="*/ 4 h 27"/>
                  <a:gd name="T46" fmla="*/ 8 w 23"/>
                  <a:gd name="T47" fmla="*/ 4 h 27"/>
                  <a:gd name="T48" fmla="*/ 4 w 23"/>
                  <a:gd name="T49" fmla="*/ 4 h 27"/>
                  <a:gd name="T50" fmla="*/ 4 w 23"/>
                  <a:gd name="T51" fmla="*/ 4 h 27"/>
                  <a:gd name="T52" fmla="*/ 0 w 23"/>
                  <a:gd name="T53" fmla="*/ 8 h 27"/>
                  <a:gd name="T54" fmla="*/ 0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0 w 23"/>
                  <a:gd name="T67" fmla="*/ 19 h 27"/>
                  <a:gd name="T68" fmla="*/ 0 w 23"/>
                  <a:gd name="T69" fmla="*/ 19 h 27"/>
                  <a:gd name="T70" fmla="*/ 4 w 23"/>
                  <a:gd name="T71" fmla="*/ 23 h 27"/>
                  <a:gd name="T72" fmla="*/ 4 w 23"/>
                  <a:gd name="T73" fmla="*/ 23 h 27"/>
                  <a:gd name="T74" fmla="*/ 8 w 23"/>
                  <a:gd name="T75" fmla="*/ 23 h 27"/>
                  <a:gd name="T76" fmla="*/ 8 w 23"/>
                  <a:gd name="T77" fmla="*/ 27 h 27"/>
                  <a:gd name="T78" fmla="*/ 8 w 23"/>
                  <a:gd name="T79" fmla="*/ 27 h 27"/>
                  <a:gd name="T80" fmla="*/ 12 w 23"/>
                  <a:gd name="T81" fmla="*/ 27 h 27"/>
                  <a:gd name="T82" fmla="*/ 12 w 23"/>
                  <a:gd name="T83" fmla="*/ 27 h 27"/>
                  <a:gd name="T84" fmla="*/ 12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2" y="23"/>
                    </a:moveTo>
                    <a:lnTo>
                      <a:pt x="12" y="27"/>
                    </a:lnTo>
                    <a:lnTo>
                      <a:pt x="16" y="27"/>
                    </a:lnTo>
                    <a:lnTo>
                      <a:pt x="16" y="23"/>
                    </a:lnTo>
                    <a:lnTo>
                      <a:pt x="20" y="23"/>
                    </a:lnTo>
                    <a:lnTo>
                      <a:pt x="20" y="19"/>
                    </a:lnTo>
                    <a:lnTo>
                      <a:pt x="23" y="19"/>
                    </a:lnTo>
                    <a:lnTo>
                      <a:pt x="23" y="16"/>
                    </a:lnTo>
                    <a:lnTo>
                      <a:pt x="23" y="12"/>
                    </a:lnTo>
                    <a:lnTo>
                      <a:pt x="23" y="8"/>
                    </a:lnTo>
                    <a:lnTo>
                      <a:pt x="20" y="8"/>
                    </a:lnTo>
                    <a:lnTo>
                      <a:pt x="20" y="4"/>
                    </a:lnTo>
                    <a:lnTo>
                      <a:pt x="16" y="4"/>
                    </a:lnTo>
                    <a:lnTo>
                      <a:pt x="12" y="0"/>
                    </a:lnTo>
                    <a:lnTo>
                      <a:pt x="8" y="0"/>
                    </a:lnTo>
                    <a:lnTo>
                      <a:pt x="8" y="4"/>
                    </a:lnTo>
                    <a:lnTo>
                      <a:pt x="4" y="4"/>
                    </a:lnTo>
                    <a:lnTo>
                      <a:pt x="0" y="8"/>
                    </a:lnTo>
                    <a:lnTo>
                      <a:pt x="0" y="12"/>
                    </a:lnTo>
                    <a:lnTo>
                      <a:pt x="0" y="16"/>
                    </a:lnTo>
                    <a:lnTo>
                      <a:pt x="0" y="19"/>
                    </a:lnTo>
                    <a:lnTo>
                      <a:pt x="4" y="23"/>
                    </a:lnTo>
                    <a:lnTo>
                      <a:pt x="8" y="23"/>
                    </a:lnTo>
                    <a:lnTo>
                      <a:pt x="8" y="27"/>
                    </a:lnTo>
                    <a:lnTo>
                      <a:pt x="12" y="27"/>
                    </a:lnTo>
                    <a:lnTo>
                      <a:pt x="1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5" name="Freeform 61"/>
              <p:cNvSpPr>
                <a:spLocks/>
              </p:cNvSpPr>
              <p:nvPr/>
            </p:nvSpPr>
            <p:spPr bwMode="auto">
              <a:xfrm>
                <a:off x="1867" y="1705"/>
                <a:ext cx="22" cy="27"/>
              </a:xfrm>
              <a:custGeom>
                <a:avLst/>
                <a:gdLst>
                  <a:gd name="T0" fmla="*/ 7 w 22"/>
                  <a:gd name="T1" fmla="*/ 23 h 27"/>
                  <a:gd name="T2" fmla="*/ 11 w 22"/>
                  <a:gd name="T3" fmla="*/ 27 h 27"/>
                  <a:gd name="T4" fmla="*/ 15 w 22"/>
                  <a:gd name="T5" fmla="*/ 27 h 27"/>
                  <a:gd name="T6" fmla="*/ 15 w 22"/>
                  <a:gd name="T7" fmla="*/ 23 h 27"/>
                  <a:gd name="T8" fmla="*/ 19 w 22"/>
                  <a:gd name="T9" fmla="*/ 23 h 27"/>
                  <a:gd name="T10" fmla="*/ 19 w 22"/>
                  <a:gd name="T11" fmla="*/ 23 h 27"/>
                  <a:gd name="T12" fmla="*/ 19 w 22"/>
                  <a:gd name="T13" fmla="*/ 19 h 27"/>
                  <a:gd name="T14" fmla="*/ 22 w 22"/>
                  <a:gd name="T15" fmla="*/ 19 h 27"/>
                  <a:gd name="T16" fmla="*/ 22 w 22"/>
                  <a:gd name="T17" fmla="*/ 19 h 27"/>
                  <a:gd name="T18" fmla="*/ 22 w 22"/>
                  <a:gd name="T19" fmla="*/ 16 h 27"/>
                  <a:gd name="T20" fmla="*/ 22 w 22"/>
                  <a:gd name="T21" fmla="*/ 16 h 27"/>
                  <a:gd name="T22" fmla="*/ 22 w 22"/>
                  <a:gd name="T23" fmla="*/ 12 h 27"/>
                  <a:gd name="T24" fmla="*/ 22 w 22"/>
                  <a:gd name="T25" fmla="*/ 12 h 27"/>
                  <a:gd name="T26" fmla="*/ 22 w 22"/>
                  <a:gd name="T27" fmla="*/ 8 h 27"/>
                  <a:gd name="T28" fmla="*/ 19 w 22"/>
                  <a:gd name="T29" fmla="*/ 8 h 27"/>
                  <a:gd name="T30" fmla="*/ 19 w 22"/>
                  <a:gd name="T31" fmla="*/ 4 h 27"/>
                  <a:gd name="T32" fmla="*/ 19 w 22"/>
                  <a:gd name="T33" fmla="*/ 4 h 27"/>
                  <a:gd name="T34" fmla="*/ 15 w 22"/>
                  <a:gd name="T35" fmla="*/ 4 h 27"/>
                  <a:gd name="T36" fmla="*/ 15 w 22"/>
                  <a:gd name="T37" fmla="*/ 4 h 27"/>
                  <a:gd name="T38" fmla="*/ 11 w 22"/>
                  <a:gd name="T39" fmla="*/ 0 h 27"/>
                  <a:gd name="T40" fmla="*/ 11 w 22"/>
                  <a:gd name="T41" fmla="*/ 0 h 27"/>
                  <a:gd name="T42" fmla="*/ 7 w 22"/>
                  <a:gd name="T43" fmla="*/ 0 h 27"/>
                  <a:gd name="T44" fmla="*/ 7 w 22"/>
                  <a:gd name="T45" fmla="*/ 4 h 27"/>
                  <a:gd name="T46" fmla="*/ 3 w 22"/>
                  <a:gd name="T47" fmla="*/ 4 h 27"/>
                  <a:gd name="T48" fmla="*/ 3 w 22"/>
                  <a:gd name="T49" fmla="*/ 4 h 27"/>
                  <a:gd name="T50" fmla="*/ 3 w 22"/>
                  <a:gd name="T51" fmla="*/ 4 h 27"/>
                  <a:gd name="T52" fmla="*/ 0 w 22"/>
                  <a:gd name="T53" fmla="*/ 8 h 27"/>
                  <a:gd name="T54" fmla="*/ 0 w 22"/>
                  <a:gd name="T55" fmla="*/ 8 h 27"/>
                  <a:gd name="T56" fmla="*/ 0 w 22"/>
                  <a:gd name="T57" fmla="*/ 12 h 27"/>
                  <a:gd name="T58" fmla="*/ 0 w 22"/>
                  <a:gd name="T59" fmla="*/ 12 h 27"/>
                  <a:gd name="T60" fmla="*/ 0 w 22"/>
                  <a:gd name="T61" fmla="*/ 16 h 27"/>
                  <a:gd name="T62" fmla="*/ 0 w 22"/>
                  <a:gd name="T63" fmla="*/ 16 h 27"/>
                  <a:gd name="T64" fmla="*/ 0 w 22"/>
                  <a:gd name="T65" fmla="*/ 19 h 27"/>
                  <a:gd name="T66" fmla="*/ 0 w 22"/>
                  <a:gd name="T67" fmla="*/ 19 h 27"/>
                  <a:gd name="T68" fmla="*/ 0 w 22"/>
                  <a:gd name="T69" fmla="*/ 19 h 27"/>
                  <a:gd name="T70" fmla="*/ 3 w 22"/>
                  <a:gd name="T71" fmla="*/ 23 h 27"/>
                  <a:gd name="T72" fmla="*/ 3 w 22"/>
                  <a:gd name="T73" fmla="*/ 23 h 27"/>
                  <a:gd name="T74" fmla="*/ 3 w 22"/>
                  <a:gd name="T75" fmla="*/ 23 h 27"/>
                  <a:gd name="T76" fmla="*/ 7 w 22"/>
                  <a:gd name="T77" fmla="*/ 27 h 27"/>
                  <a:gd name="T78" fmla="*/ 7 w 22"/>
                  <a:gd name="T79" fmla="*/ 27 h 27"/>
                  <a:gd name="T80" fmla="*/ 11 w 22"/>
                  <a:gd name="T81" fmla="*/ 27 h 27"/>
                  <a:gd name="T82" fmla="*/ 11 w 22"/>
                  <a:gd name="T83" fmla="*/ 27 h 27"/>
                  <a:gd name="T84" fmla="*/ 7 w 22"/>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
                  <a:gd name="T130" fmla="*/ 0 h 27"/>
                  <a:gd name="T131" fmla="*/ 22 w 22"/>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 h="27">
                    <a:moveTo>
                      <a:pt x="7" y="23"/>
                    </a:moveTo>
                    <a:lnTo>
                      <a:pt x="11" y="27"/>
                    </a:lnTo>
                    <a:lnTo>
                      <a:pt x="15" y="27"/>
                    </a:lnTo>
                    <a:lnTo>
                      <a:pt x="15" y="23"/>
                    </a:lnTo>
                    <a:lnTo>
                      <a:pt x="19" y="23"/>
                    </a:lnTo>
                    <a:lnTo>
                      <a:pt x="19" y="19"/>
                    </a:lnTo>
                    <a:lnTo>
                      <a:pt x="22" y="19"/>
                    </a:lnTo>
                    <a:lnTo>
                      <a:pt x="22" y="16"/>
                    </a:lnTo>
                    <a:lnTo>
                      <a:pt x="22" y="12"/>
                    </a:lnTo>
                    <a:lnTo>
                      <a:pt x="22" y="8"/>
                    </a:lnTo>
                    <a:lnTo>
                      <a:pt x="19" y="8"/>
                    </a:lnTo>
                    <a:lnTo>
                      <a:pt x="19" y="4"/>
                    </a:lnTo>
                    <a:lnTo>
                      <a:pt x="15" y="4"/>
                    </a:lnTo>
                    <a:lnTo>
                      <a:pt x="11" y="0"/>
                    </a:lnTo>
                    <a:lnTo>
                      <a:pt x="7" y="0"/>
                    </a:lnTo>
                    <a:lnTo>
                      <a:pt x="7" y="4"/>
                    </a:lnTo>
                    <a:lnTo>
                      <a:pt x="3" y="4"/>
                    </a:lnTo>
                    <a:lnTo>
                      <a:pt x="0" y="8"/>
                    </a:lnTo>
                    <a:lnTo>
                      <a:pt x="0" y="12"/>
                    </a:lnTo>
                    <a:lnTo>
                      <a:pt x="0" y="16"/>
                    </a:lnTo>
                    <a:lnTo>
                      <a:pt x="0" y="19"/>
                    </a:lnTo>
                    <a:lnTo>
                      <a:pt x="3" y="23"/>
                    </a:lnTo>
                    <a:lnTo>
                      <a:pt x="7" y="27"/>
                    </a:lnTo>
                    <a:lnTo>
                      <a:pt x="11" y="27"/>
                    </a:lnTo>
                    <a:lnTo>
                      <a:pt x="7"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6" name="Freeform 62"/>
              <p:cNvSpPr>
                <a:spLocks/>
              </p:cNvSpPr>
              <p:nvPr/>
            </p:nvSpPr>
            <p:spPr bwMode="auto">
              <a:xfrm>
                <a:off x="1706" y="1705"/>
                <a:ext cx="23" cy="27"/>
              </a:xfrm>
              <a:custGeom>
                <a:avLst/>
                <a:gdLst>
                  <a:gd name="T0" fmla="*/ 12 w 23"/>
                  <a:gd name="T1" fmla="*/ 23 h 27"/>
                  <a:gd name="T2" fmla="*/ 16 w 23"/>
                  <a:gd name="T3" fmla="*/ 27 h 27"/>
                  <a:gd name="T4" fmla="*/ 16 w 23"/>
                  <a:gd name="T5" fmla="*/ 27 h 27"/>
                  <a:gd name="T6" fmla="*/ 19 w 23"/>
                  <a:gd name="T7" fmla="*/ 23 h 27"/>
                  <a:gd name="T8" fmla="*/ 19 w 23"/>
                  <a:gd name="T9" fmla="*/ 23 h 27"/>
                  <a:gd name="T10" fmla="*/ 19 w 23"/>
                  <a:gd name="T11" fmla="*/ 23 h 27"/>
                  <a:gd name="T12" fmla="*/ 23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23 w 23"/>
                  <a:gd name="T29" fmla="*/ 8 h 27"/>
                  <a:gd name="T30" fmla="*/ 19 w 23"/>
                  <a:gd name="T31" fmla="*/ 4 h 27"/>
                  <a:gd name="T32" fmla="*/ 19 w 23"/>
                  <a:gd name="T33" fmla="*/ 4 h 27"/>
                  <a:gd name="T34" fmla="*/ 19 w 23"/>
                  <a:gd name="T35" fmla="*/ 4 h 27"/>
                  <a:gd name="T36" fmla="*/ 16 w 23"/>
                  <a:gd name="T37" fmla="*/ 4 h 27"/>
                  <a:gd name="T38" fmla="*/ 16 w 23"/>
                  <a:gd name="T39" fmla="*/ 0 h 27"/>
                  <a:gd name="T40" fmla="*/ 12 w 23"/>
                  <a:gd name="T41" fmla="*/ 0 h 27"/>
                  <a:gd name="T42" fmla="*/ 12 w 23"/>
                  <a:gd name="T43" fmla="*/ 0 h 27"/>
                  <a:gd name="T44" fmla="*/ 8 w 23"/>
                  <a:gd name="T45" fmla="*/ 4 h 27"/>
                  <a:gd name="T46" fmla="*/ 8 w 23"/>
                  <a:gd name="T47" fmla="*/ 4 h 27"/>
                  <a:gd name="T48" fmla="*/ 4 w 23"/>
                  <a:gd name="T49" fmla="*/ 4 h 27"/>
                  <a:gd name="T50" fmla="*/ 4 w 23"/>
                  <a:gd name="T51" fmla="*/ 4 h 27"/>
                  <a:gd name="T52" fmla="*/ 4 w 23"/>
                  <a:gd name="T53" fmla="*/ 8 h 27"/>
                  <a:gd name="T54" fmla="*/ 0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0 w 23"/>
                  <a:gd name="T67" fmla="*/ 19 h 27"/>
                  <a:gd name="T68" fmla="*/ 4 w 23"/>
                  <a:gd name="T69" fmla="*/ 19 h 27"/>
                  <a:gd name="T70" fmla="*/ 4 w 23"/>
                  <a:gd name="T71" fmla="*/ 23 h 27"/>
                  <a:gd name="T72" fmla="*/ 4 w 23"/>
                  <a:gd name="T73" fmla="*/ 23 h 27"/>
                  <a:gd name="T74" fmla="*/ 8 w 23"/>
                  <a:gd name="T75" fmla="*/ 23 h 27"/>
                  <a:gd name="T76" fmla="*/ 8 w 23"/>
                  <a:gd name="T77" fmla="*/ 27 h 27"/>
                  <a:gd name="T78" fmla="*/ 12 w 23"/>
                  <a:gd name="T79" fmla="*/ 27 h 27"/>
                  <a:gd name="T80" fmla="*/ 12 w 23"/>
                  <a:gd name="T81" fmla="*/ 27 h 27"/>
                  <a:gd name="T82" fmla="*/ 12 w 23"/>
                  <a:gd name="T83" fmla="*/ 27 h 27"/>
                  <a:gd name="T84" fmla="*/ 12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2" y="23"/>
                    </a:moveTo>
                    <a:lnTo>
                      <a:pt x="16" y="27"/>
                    </a:lnTo>
                    <a:lnTo>
                      <a:pt x="19" y="23"/>
                    </a:lnTo>
                    <a:lnTo>
                      <a:pt x="23" y="19"/>
                    </a:lnTo>
                    <a:lnTo>
                      <a:pt x="23" y="16"/>
                    </a:lnTo>
                    <a:lnTo>
                      <a:pt x="23" y="12"/>
                    </a:lnTo>
                    <a:lnTo>
                      <a:pt x="23" y="8"/>
                    </a:lnTo>
                    <a:lnTo>
                      <a:pt x="19" y="4"/>
                    </a:lnTo>
                    <a:lnTo>
                      <a:pt x="16" y="4"/>
                    </a:lnTo>
                    <a:lnTo>
                      <a:pt x="16" y="0"/>
                    </a:lnTo>
                    <a:lnTo>
                      <a:pt x="12" y="0"/>
                    </a:lnTo>
                    <a:lnTo>
                      <a:pt x="8" y="4"/>
                    </a:lnTo>
                    <a:lnTo>
                      <a:pt x="4" y="4"/>
                    </a:lnTo>
                    <a:lnTo>
                      <a:pt x="4" y="8"/>
                    </a:lnTo>
                    <a:lnTo>
                      <a:pt x="0" y="8"/>
                    </a:lnTo>
                    <a:lnTo>
                      <a:pt x="0" y="12"/>
                    </a:lnTo>
                    <a:lnTo>
                      <a:pt x="0" y="16"/>
                    </a:lnTo>
                    <a:lnTo>
                      <a:pt x="0" y="19"/>
                    </a:lnTo>
                    <a:lnTo>
                      <a:pt x="4" y="19"/>
                    </a:lnTo>
                    <a:lnTo>
                      <a:pt x="4" y="23"/>
                    </a:lnTo>
                    <a:lnTo>
                      <a:pt x="8" y="23"/>
                    </a:lnTo>
                    <a:lnTo>
                      <a:pt x="8" y="27"/>
                    </a:lnTo>
                    <a:lnTo>
                      <a:pt x="12" y="27"/>
                    </a:lnTo>
                    <a:lnTo>
                      <a:pt x="1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7" name="Freeform 63"/>
              <p:cNvSpPr>
                <a:spLocks/>
              </p:cNvSpPr>
              <p:nvPr/>
            </p:nvSpPr>
            <p:spPr bwMode="auto">
              <a:xfrm>
                <a:off x="2263" y="1705"/>
                <a:ext cx="23" cy="27"/>
              </a:xfrm>
              <a:custGeom>
                <a:avLst/>
                <a:gdLst>
                  <a:gd name="T0" fmla="*/ 11 w 23"/>
                  <a:gd name="T1" fmla="*/ 23 h 27"/>
                  <a:gd name="T2" fmla="*/ 11 w 23"/>
                  <a:gd name="T3" fmla="*/ 27 h 27"/>
                  <a:gd name="T4" fmla="*/ 15 w 23"/>
                  <a:gd name="T5" fmla="*/ 27 h 27"/>
                  <a:gd name="T6" fmla="*/ 15 w 23"/>
                  <a:gd name="T7" fmla="*/ 23 h 27"/>
                  <a:gd name="T8" fmla="*/ 19 w 23"/>
                  <a:gd name="T9" fmla="*/ 23 h 27"/>
                  <a:gd name="T10" fmla="*/ 19 w 23"/>
                  <a:gd name="T11" fmla="*/ 23 h 27"/>
                  <a:gd name="T12" fmla="*/ 19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19 w 23"/>
                  <a:gd name="T29" fmla="*/ 8 h 27"/>
                  <a:gd name="T30" fmla="*/ 19 w 23"/>
                  <a:gd name="T31" fmla="*/ 4 h 27"/>
                  <a:gd name="T32" fmla="*/ 19 w 23"/>
                  <a:gd name="T33" fmla="*/ 4 h 27"/>
                  <a:gd name="T34" fmla="*/ 15 w 23"/>
                  <a:gd name="T35" fmla="*/ 4 h 27"/>
                  <a:gd name="T36" fmla="*/ 15 w 23"/>
                  <a:gd name="T37" fmla="*/ 4 h 27"/>
                  <a:gd name="T38" fmla="*/ 11 w 23"/>
                  <a:gd name="T39" fmla="*/ 0 h 27"/>
                  <a:gd name="T40" fmla="*/ 11 w 23"/>
                  <a:gd name="T41" fmla="*/ 0 h 27"/>
                  <a:gd name="T42" fmla="*/ 8 w 23"/>
                  <a:gd name="T43" fmla="*/ 0 h 27"/>
                  <a:gd name="T44" fmla="*/ 8 w 23"/>
                  <a:gd name="T45" fmla="*/ 4 h 27"/>
                  <a:gd name="T46" fmla="*/ 8 w 23"/>
                  <a:gd name="T47" fmla="*/ 4 h 27"/>
                  <a:gd name="T48" fmla="*/ 4 w 23"/>
                  <a:gd name="T49" fmla="*/ 4 h 27"/>
                  <a:gd name="T50" fmla="*/ 4 w 23"/>
                  <a:gd name="T51" fmla="*/ 4 h 27"/>
                  <a:gd name="T52" fmla="*/ 0 w 23"/>
                  <a:gd name="T53" fmla="*/ 8 h 27"/>
                  <a:gd name="T54" fmla="*/ 0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0 w 23"/>
                  <a:gd name="T67" fmla="*/ 19 h 27"/>
                  <a:gd name="T68" fmla="*/ 0 w 23"/>
                  <a:gd name="T69" fmla="*/ 19 h 27"/>
                  <a:gd name="T70" fmla="*/ 4 w 23"/>
                  <a:gd name="T71" fmla="*/ 23 h 27"/>
                  <a:gd name="T72" fmla="*/ 4 w 23"/>
                  <a:gd name="T73" fmla="*/ 23 h 27"/>
                  <a:gd name="T74" fmla="*/ 8 w 23"/>
                  <a:gd name="T75" fmla="*/ 23 h 27"/>
                  <a:gd name="T76" fmla="*/ 8 w 23"/>
                  <a:gd name="T77" fmla="*/ 27 h 27"/>
                  <a:gd name="T78" fmla="*/ 8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1" y="27"/>
                    </a:lnTo>
                    <a:lnTo>
                      <a:pt x="15" y="27"/>
                    </a:lnTo>
                    <a:lnTo>
                      <a:pt x="15" y="23"/>
                    </a:lnTo>
                    <a:lnTo>
                      <a:pt x="19" y="23"/>
                    </a:lnTo>
                    <a:lnTo>
                      <a:pt x="19" y="19"/>
                    </a:lnTo>
                    <a:lnTo>
                      <a:pt x="23" y="19"/>
                    </a:lnTo>
                    <a:lnTo>
                      <a:pt x="23" y="16"/>
                    </a:lnTo>
                    <a:lnTo>
                      <a:pt x="23" y="12"/>
                    </a:lnTo>
                    <a:lnTo>
                      <a:pt x="23" y="8"/>
                    </a:lnTo>
                    <a:lnTo>
                      <a:pt x="19" y="8"/>
                    </a:lnTo>
                    <a:lnTo>
                      <a:pt x="19" y="4"/>
                    </a:lnTo>
                    <a:lnTo>
                      <a:pt x="15" y="4"/>
                    </a:lnTo>
                    <a:lnTo>
                      <a:pt x="11" y="0"/>
                    </a:lnTo>
                    <a:lnTo>
                      <a:pt x="8" y="0"/>
                    </a:lnTo>
                    <a:lnTo>
                      <a:pt x="8" y="4"/>
                    </a:lnTo>
                    <a:lnTo>
                      <a:pt x="4" y="4"/>
                    </a:lnTo>
                    <a:lnTo>
                      <a:pt x="0" y="8"/>
                    </a:lnTo>
                    <a:lnTo>
                      <a:pt x="0" y="12"/>
                    </a:lnTo>
                    <a:lnTo>
                      <a:pt x="0" y="16"/>
                    </a:lnTo>
                    <a:lnTo>
                      <a:pt x="0" y="19"/>
                    </a:lnTo>
                    <a:lnTo>
                      <a:pt x="4" y="23"/>
                    </a:lnTo>
                    <a:lnTo>
                      <a:pt x="8" y="23"/>
                    </a:lnTo>
                    <a:lnTo>
                      <a:pt x="8"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8" name="Freeform 64"/>
              <p:cNvSpPr>
                <a:spLocks/>
              </p:cNvSpPr>
              <p:nvPr/>
            </p:nvSpPr>
            <p:spPr bwMode="auto">
              <a:xfrm>
                <a:off x="2343" y="1705"/>
                <a:ext cx="23" cy="27"/>
              </a:xfrm>
              <a:custGeom>
                <a:avLst/>
                <a:gdLst>
                  <a:gd name="T0" fmla="*/ 8 w 23"/>
                  <a:gd name="T1" fmla="*/ 23 h 27"/>
                  <a:gd name="T2" fmla="*/ 11 w 23"/>
                  <a:gd name="T3" fmla="*/ 27 h 27"/>
                  <a:gd name="T4" fmla="*/ 15 w 23"/>
                  <a:gd name="T5" fmla="*/ 27 h 27"/>
                  <a:gd name="T6" fmla="*/ 15 w 23"/>
                  <a:gd name="T7" fmla="*/ 23 h 27"/>
                  <a:gd name="T8" fmla="*/ 19 w 23"/>
                  <a:gd name="T9" fmla="*/ 23 h 27"/>
                  <a:gd name="T10" fmla="*/ 19 w 23"/>
                  <a:gd name="T11" fmla="*/ 23 h 27"/>
                  <a:gd name="T12" fmla="*/ 19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19 w 23"/>
                  <a:gd name="T29" fmla="*/ 8 h 27"/>
                  <a:gd name="T30" fmla="*/ 19 w 23"/>
                  <a:gd name="T31" fmla="*/ 4 h 27"/>
                  <a:gd name="T32" fmla="*/ 19 w 23"/>
                  <a:gd name="T33" fmla="*/ 4 h 27"/>
                  <a:gd name="T34" fmla="*/ 15 w 23"/>
                  <a:gd name="T35" fmla="*/ 4 h 27"/>
                  <a:gd name="T36" fmla="*/ 15 w 23"/>
                  <a:gd name="T37" fmla="*/ 4 h 27"/>
                  <a:gd name="T38" fmla="*/ 11 w 23"/>
                  <a:gd name="T39" fmla="*/ 0 h 27"/>
                  <a:gd name="T40" fmla="*/ 11 w 23"/>
                  <a:gd name="T41" fmla="*/ 0 h 27"/>
                  <a:gd name="T42" fmla="*/ 8 w 23"/>
                  <a:gd name="T43" fmla="*/ 0 h 27"/>
                  <a:gd name="T44" fmla="*/ 8 w 23"/>
                  <a:gd name="T45" fmla="*/ 4 h 27"/>
                  <a:gd name="T46" fmla="*/ 4 w 23"/>
                  <a:gd name="T47" fmla="*/ 4 h 27"/>
                  <a:gd name="T48" fmla="*/ 4 w 23"/>
                  <a:gd name="T49" fmla="*/ 4 h 27"/>
                  <a:gd name="T50" fmla="*/ 4 w 23"/>
                  <a:gd name="T51" fmla="*/ 4 h 27"/>
                  <a:gd name="T52" fmla="*/ 0 w 23"/>
                  <a:gd name="T53" fmla="*/ 8 h 27"/>
                  <a:gd name="T54" fmla="*/ 0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0 w 23"/>
                  <a:gd name="T67" fmla="*/ 19 h 27"/>
                  <a:gd name="T68" fmla="*/ 0 w 23"/>
                  <a:gd name="T69" fmla="*/ 19 h 27"/>
                  <a:gd name="T70" fmla="*/ 4 w 23"/>
                  <a:gd name="T71" fmla="*/ 23 h 27"/>
                  <a:gd name="T72" fmla="*/ 4 w 23"/>
                  <a:gd name="T73" fmla="*/ 23 h 27"/>
                  <a:gd name="T74" fmla="*/ 4 w 23"/>
                  <a:gd name="T75" fmla="*/ 23 h 27"/>
                  <a:gd name="T76" fmla="*/ 8 w 23"/>
                  <a:gd name="T77" fmla="*/ 27 h 27"/>
                  <a:gd name="T78" fmla="*/ 8 w 23"/>
                  <a:gd name="T79" fmla="*/ 27 h 27"/>
                  <a:gd name="T80" fmla="*/ 11 w 23"/>
                  <a:gd name="T81" fmla="*/ 27 h 27"/>
                  <a:gd name="T82" fmla="*/ 11 w 23"/>
                  <a:gd name="T83" fmla="*/ 27 h 27"/>
                  <a:gd name="T84" fmla="*/ 8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8" y="23"/>
                    </a:moveTo>
                    <a:lnTo>
                      <a:pt x="11" y="27"/>
                    </a:lnTo>
                    <a:lnTo>
                      <a:pt x="15" y="27"/>
                    </a:lnTo>
                    <a:lnTo>
                      <a:pt x="15" y="23"/>
                    </a:lnTo>
                    <a:lnTo>
                      <a:pt x="19" y="23"/>
                    </a:lnTo>
                    <a:lnTo>
                      <a:pt x="19" y="19"/>
                    </a:lnTo>
                    <a:lnTo>
                      <a:pt x="23" y="19"/>
                    </a:lnTo>
                    <a:lnTo>
                      <a:pt x="23" y="16"/>
                    </a:lnTo>
                    <a:lnTo>
                      <a:pt x="23" y="12"/>
                    </a:lnTo>
                    <a:lnTo>
                      <a:pt x="23" y="8"/>
                    </a:lnTo>
                    <a:lnTo>
                      <a:pt x="19" y="8"/>
                    </a:lnTo>
                    <a:lnTo>
                      <a:pt x="19" y="4"/>
                    </a:lnTo>
                    <a:lnTo>
                      <a:pt x="15" y="4"/>
                    </a:lnTo>
                    <a:lnTo>
                      <a:pt x="11" y="0"/>
                    </a:lnTo>
                    <a:lnTo>
                      <a:pt x="8" y="0"/>
                    </a:lnTo>
                    <a:lnTo>
                      <a:pt x="8" y="4"/>
                    </a:lnTo>
                    <a:lnTo>
                      <a:pt x="4" y="4"/>
                    </a:lnTo>
                    <a:lnTo>
                      <a:pt x="0" y="8"/>
                    </a:lnTo>
                    <a:lnTo>
                      <a:pt x="0" y="12"/>
                    </a:lnTo>
                    <a:lnTo>
                      <a:pt x="0" y="16"/>
                    </a:lnTo>
                    <a:lnTo>
                      <a:pt x="0" y="19"/>
                    </a:lnTo>
                    <a:lnTo>
                      <a:pt x="4" y="23"/>
                    </a:lnTo>
                    <a:lnTo>
                      <a:pt x="8" y="27"/>
                    </a:lnTo>
                    <a:lnTo>
                      <a:pt x="11" y="27"/>
                    </a:lnTo>
                    <a:lnTo>
                      <a:pt x="8"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49" name="Freeform 65"/>
              <p:cNvSpPr>
                <a:spLocks/>
              </p:cNvSpPr>
              <p:nvPr/>
            </p:nvSpPr>
            <p:spPr bwMode="auto">
              <a:xfrm>
                <a:off x="2183" y="1705"/>
                <a:ext cx="23" cy="27"/>
              </a:xfrm>
              <a:custGeom>
                <a:avLst/>
                <a:gdLst>
                  <a:gd name="T0" fmla="*/ 11 w 23"/>
                  <a:gd name="T1" fmla="*/ 23 h 27"/>
                  <a:gd name="T2" fmla="*/ 15 w 23"/>
                  <a:gd name="T3" fmla="*/ 27 h 27"/>
                  <a:gd name="T4" fmla="*/ 15 w 23"/>
                  <a:gd name="T5" fmla="*/ 27 h 27"/>
                  <a:gd name="T6" fmla="*/ 19 w 23"/>
                  <a:gd name="T7" fmla="*/ 23 h 27"/>
                  <a:gd name="T8" fmla="*/ 19 w 23"/>
                  <a:gd name="T9" fmla="*/ 23 h 27"/>
                  <a:gd name="T10" fmla="*/ 19 w 23"/>
                  <a:gd name="T11" fmla="*/ 23 h 27"/>
                  <a:gd name="T12" fmla="*/ 23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23 w 23"/>
                  <a:gd name="T29" fmla="*/ 8 h 27"/>
                  <a:gd name="T30" fmla="*/ 19 w 23"/>
                  <a:gd name="T31" fmla="*/ 4 h 27"/>
                  <a:gd name="T32" fmla="*/ 19 w 23"/>
                  <a:gd name="T33" fmla="*/ 4 h 27"/>
                  <a:gd name="T34" fmla="*/ 19 w 23"/>
                  <a:gd name="T35" fmla="*/ 4 h 27"/>
                  <a:gd name="T36" fmla="*/ 15 w 23"/>
                  <a:gd name="T37" fmla="*/ 4 h 27"/>
                  <a:gd name="T38" fmla="*/ 15 w 23"/>
                  <a:gd name="T39" fmla="*/ 0 h 27"/>
                  <a:gd name="T40" fmla="*/ 11 w 23"/>
                  <a:gd name="T41" fmla="*/ 0 h 27"/>
                  <a:gd name="T42" fmla="*/ 11 w 23"/>
                  <a:gd name="T43" fmla="*/ 0 h 27"/>
                  <a:gd name="T44" fmla="*/ 7 w 23"/>
                  <a:gd name="T45" fmla="*/ 4 h 27"/>
                  <a:gd name="T46" fmla="*/ 7 w 23"/>
                  <a:gd name="T47" fmla="*/ 4 h 27"/>
                  <a:gd name="T48" fmla="*/ 4 w 23"/>
                  <a:gd name="T49" fmla="*/ 4 h 27"/>
                  <a:gd name="T50" fmla="*/ 4 w 23"/>
                  <a:gd name="T51" fmla="*/ 4 h 27"/>
                  <a:gd name="T52" fmla="*/ 4 w 23"/>
                  <a:gd name="T53" fmla="*/ 8 h 27"/>
                  <a:gd name="T54" fmla="*/ 0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0 w 23"/>
                  <a:gd name="T67" fmla="*/ 19 h 27"/>
                  <a:gd name="T68" fmla="*/ 4 w 23"/>
                  <a:gd name="T69" fmla="*/ 19 h 27"/>
                  <a:gd name="T70" fmla="*/ 4 w 23"/>
                  <a:gd name="T71" fmla="*/ 23 h 27"/>
                  <a:gd name="T72" fmla="*/ 4 w 23"/>
                  <a:gd name="T73" fmla="*/ 23 h 27"/>
                  <a:gd name="T74" fmla="*/ 7 w 23"/>
                  <a:gd name="T75" fmla="*/ 23 h 27"/>
                  <a:gd name="T76" fmla="*/ 7 w 23"/>
                  <a:gd name="T77" fmla="*/ 27 h 27"/>
                  <a:gd name="T78" fmla="*/ 11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5" y="27"/>
                    </a:lnTo>
                    <a:lnTo>
                      <a:pt x="19" y="23"/>
                    </a:lnTo>
                    <a:lnTo>
                      <a:pt x="23" y="19"/>
                    </a:lnTo>
                    <a:lnTo>
                      <a:pt x="23" y="16"/>
                    </a:lnTo>
                    <a:lnTo>
                      <a:pt x="23" y="12"/>
                    </a:lnTo>
                    <a:lnTo>
                      <a:pt x="23" y="8"/>
                    </a:lnTo>
                    <a:lnTo>
                      <a:pt x="19" y="4"/>
                    </a:lnTo>
                    <a:lnTo>
                      <a:pt x="15" y="4"/>
                    </a:lnTo>
                    <a:lnTo>
                      <a:pt x="15" y="0"/>
                    </a:lnTo>
                    <a:lnTo>
                      <a:pt x="11" y="0"/>
                    </a:lnTo>
                    <a:lnTo>
                      <a:pt x="7" y="4"/>
                    </a:lnTo>
                    <a:lnTo>
                      <a:pt x="4" y="4"/>
                    </a:lnTo>
                    <a:lnTo>
                      <a:pt x="4" y="8"/>
                    </a:lnTo>
                    <a:lnTo>
                      <a:pt x="0" y="8"/>
                    </a:lnTo>
                    <a:lnTo>
                      <a:pt x="0" y="12"/>
                    </a:lnTo>
                    <a:lnTo>
                      <a:pt x="0" y="16"/>
                    </a:lnTo>
                    <a:lnTo>
                      <a:pt x="0" y="19"/>
                    </a:lnTo>
                    <a:lnTo>
                      <a:pt x="4" y="19"/>
                    </a:lnTo>
                    <a:lnTo>
                      <a:pt x="4"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50" name="Freeform 66"/>
              <p:cNvSpPr>
                <a:spLocks/>
              </p:cNvSpPr>
              <p:nvPr/>
            </p:nvSpPr>
            <p:spPr bwMode="auto">
              <a:xfrm>
                <a:off x="2499" y="1705"/>
                <a:ext cx="27" cy="27"/>
              </a:xfrm>
              <a:custGeom>
                <a:avLst/>
                <a:gdLst>
                  <a:gd name="T0" fmla="*/ 12 w 27"/>
                  <a:gd name="T1" fmla="*/ 23 h 27"/>
                  <a:gd name="T2" fmla="*/ 15 w 27"/>
                  <a:gd name="T3" fmla="*/ 27 h 27"/>
                  <a:gd name="T4" fmla="*/ 15 w 27"/>
                  <a:gd name="T5" fmla="*/ 27 h 27"/>
                  <a:gd name="T6" fmla="*/ 19 w 27"/>
                  <a:gd name="T7" fmla="*/ 23 h 27"/>
                  <a:gd name="T8" fmla="*/ 19 w 27"/>
                  <a:gd name="T9" fmla="*/ 23 h 27"/>
                  <a:gd name="T10" fmla="*/ 23 w 27"/>
                  <a:gd name="T11" fmla="*/ 23 h 27"/>
                  <a:gd name="T12" fmla="*/ 23 w 27"/>
                  <a:gd name="T13" fmla="*/ 19 h 27"/>
                  <a:gd name="T14" fmla="*/ 23 w 27"/>
                  <a:gd name="T15" fmla="*/ 19 h 27"/>
                  <a:gd name="T16" fmla="*/ 23 w 27"/>
                  <a:gd name="T17" fmla="*/ 19 h 27"/>
                  <a:gd name="T18" fmla="*/ 27 w 27"/>
                  <a:gd name="T19" fmla="*/ 16 h 27"/>
                  <a:gd name="T20" fmla="*/ 27 w 27"/>
                  <a:gd name="T21" fmla="*/ 16 h 27"/>
                  <a:gd name="T22" fmla="*/ 27 w 27"/>
                  <a:gd name="T23" fmla="*/ 12 h 27"/>
                  <a:gd name="T24" fmla="*/ 23 w 27"/>
                  <a:gd name="T25" fmla="*/ 12 h 27"/>
                  <a:gd name="T26" fmla="*/ 23 w 27"/>
                  <a:gd name="T27" fmla="*/ 8 h 27"/>
                  <a:gd name="T28" fmla="*/ 23 w 27"/>
                  <a:gd name="T29" fmla="*/ 8 h 27"/>
                  <a:gd name="T30" fmla="*/ 23 w 27"/>
                  <a:gd name="T31" fmla="*/ 4 h 27"/>
                  <a:gd name="T32" fmla="*/ 19 w 27"/>
                  <a:gd name="T33" fmla="*/ 4 h 27"/>
                  <a:gd name="T34" fmla="*/ 19 w 27"/>
                  <a:gd name="T35" fmla="*/ 4 h 27"/>
                  <a:gd name="T36" fmla="*/ 15 w 27"/>
                  <a:gd name="T37" fmla="*/ 4 h 27"/>
                  <a:gd name="T38" fmla="*/ 15 w 27"/>
                  <a:gd name="T39" fmla="*/ 0 h 27"/>
                  <a:gd name="T40" fmla="*/ 12 w 27"/>
                  <a:gd name="T41" fmla="*/ 0 h 27"/>
                  <a:gd name="T42" fmla="*/ 12 w 27"/>
                  <a:gd name="T43" fmla="*/ 0 h 27"/>
                  <a:gd name="T44" fmla="*/ 8 w 27"/>
                  <a:gd name="T45" fmla="*/ 4 h 27"/>
                  <a:gd name="T46" fmla="*/ 8 w 27"/>
                  <a:gd name="T47" fmla="*/ 4 h 27"/>
                  <a:gd name="T48" fmla="*/ 8 w 27"/>
                  <a:gd name="T49" fmla="*/ 4 h 27"/>
                  <a:gd name="T50" fmla="*/ 4 w 27"/>
                  <a:gd name="T51" fmla="*/ 4 h 27"/>
                  <a:gd name="T52" fmla="*/ 4 w 27"/>
                  <a:gd name="T53" fmla="*/ 8 h 27"/>
                  <a:gd name="T54" fmla="*/ 4 w 27"/>
                  <a:gd name="T55" fmla="*/ 8 h 27"/>
                  <a:gd name="T56" fmla="*/ 4 w 27"/>
                  <a:gd name="T57" fmla="*/ 12 h 27"/>
                  <a:gd name="T58" fmla="*/ 0 w 27"/>
                  <a:gd name="T59" fmla="*/ 12 h 27"/>
                  <a:gd name="T60" fmla="*/ 0 w 27"/>
                  <a:gd name="T61" fmla="*/ 16 h 27"/>
                  <a:gd name="T62" fmla="*/ 0 w 27"/>
                  <a:gd name="T63" fmla="*/ 16 h 27"/>
                  <a:gd name="T64" fmla="*/ 4 w 27"/>
                  <a:gd name="T65" fmla="*/ 19 h 27"/>
                  <a:gd name="T66" fmla="*/ 4 w 27"/>
                  <a:gd name="T67" fmla="*/ 19 h 27"/>
                  <a:gd name="T68" fmla="*/ 4 w 27"/>
                  <a:gd name="T69" fmla="*/ 19 h 27"/>
                  <a:gd name="T70" fmla="*/ 4 w 27"/>
                  <a:gd name="T71" fmla="*/ 23 h 27"/>
                  <a:gd name="T72" fmla="*/ 8 w 27"/>
                  <a:gd name="T73" fmla="*/ 23 h 27"/>
                  <a:gd name="T74" fmla="*/ 8 w 27"/>
                  <a:gd name="T75" fmla="*/ 23 h 27"/>
                  <a:gd name="T76" fmla="*/ 8 w 27"/>
                  <a:gd name="T77" fmla="*/ 27 h 27"/>
                  <a:gd name="T78" fmla="*/ 12 w 27"/>
                  <a:gd name="T79" fmla="*/ 27 h 27"/>
                  <a:gd name="T80" fmla="*/ 12 w 27"/>
                  <a:gd name="T81" fmla="*/ 27 h 27"/>
                  <a:gd name="T82" fmla="*/ 12 w 27"/>
                  <a:gd name="T83" fmla="*/ 27 h 27"/>
                  <a:gd name="T84" fmla="*/ 12 w 27"/>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
                  <a:gd name="T130" fmla="*/ 0 h 27"/>
                  <a:gd name="T131" fmla="*/ 27 w 27"/>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 h="27">
                    <a:moveTo>
                      <a:pt x="12" y="23"/>
                    </a:moveTo>
                    <a:lnTo>
                      <a:pt x="15" y="27"/>
                    </a:lnTo>
                    <a:lnTo>
                      <a:pt x="19" y="23"/>
                    </a:lnTo>
                    <a:lnTo>
                      <a:pt x="23" y="23"/>
                    </a:lnTo>
                    <a:lnTo>
                      <a:pt x="23" y="19"/>
                    </a:lnTo>
                    <a:lnTo>
                      <a:pt x="27" y="16"/>
                    </a:lnTo>
                    <a:lnTo>
                      <a:pt x="27" y="12"/>
                    </a:lnTo>
                    <a:lnTo>
                      <a:pt x="23" y="12"/>
                    </a:lnTo>
                    <a:lnTo>
                      <a:pt x="23" y="8"/>
                    </a:lnTo>
                    <a:lnTo>
                      <a:pt x="23" y="4"/>
                    </a:lnTo>
                    <a:lnTo>
                      <a:pt x="19" y="4"/>
                    </a:lnTo>
                    <a:lnTo>
                      <a:pt x="15" y="4"/>
                    </a:lnTo>
                    <a:lnTo>
                      <a:pt x="15" y="0"/>
                    </a:lnTo>
                    <a:lnTo>
                      <a:pt x="12" y="0"/>
                    </a:lnTo>
                    <a:lnTo>
                      <a:pt x="8" y="4"/>
                    </a:lnTo>
                    <a:lnTo>
                      <a:pt x="4" y="4"/>
                    </a:lnTo>
                    <a:lnTo>
                      <a:pt x="4" y="8"/>
                    </a:lnTo>
                    <a:lnTo>
                      <a:pt x="4" y="12"/>
                    </a:lnTo>
                    <a:lnTo>
                      <a:pt x="0" y="12"/>
                    </a:lnTo>
                    <a:lnTo>
                      <a:pt x="0" y="16"/>
                    </a:lnTo>
                    <a:lnTo>
                      <a:pt x="4" y="19"/>
                    </a:lnTo>
                    <a:lnTo>
                      <a:pt x="4" y="23"/>
                    </a:lnTo>
                    <a:lnTo>
                      <a:pt x="8" y="23"/>
                    </a:lnTo>
                    <a:lnTo>
                      <a:pt x="8" y="27"/>
                    </a:lnTo>
                    <a:lnTo>
                      <a:pt x="12" y="27"/>
                    </a:lnTo>
                    <a:lnTo>
                      <a:pt x="1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51" name="Freeform 67"/>
              <p:cNvSpPr>
                <a:spLocks/>
              </p:cNvSpPr>
              <p:nvPr/>
            </p:nvSpPr>
            <p:spPr bwMode="auto">
              <a:xfrm>
                <a:off x="2579" y="1705"/>
                <a:ext cx="23" cy="27"/>
              </a:xfrm>
              <a:custGeom>
                <a:avLst/>
                <a:gdLst>
                  <a:gd name="T0" fmla="*/ 12 w 23"/>
                  <a:gd name="T1" fmla="*/ 23 h 27"/>
                  <a:gd name="T2" fmla="*/ 16 w 23"/>
                  <a:gd name="T3" fmla="*/ 27 h 27"/>
                  <a:gd name="T4" fmla="*/ 16 w 23"/>
                  <a:gd name="T5" fmla="*/ 27 h 27"/>
                  <a:gd name="T6" fmla="*/ 19 w 23"/>
                  <a:gd name="T7" fmla="*/ 23 h 27"/>
                  <a:gd name="T8" fmla="*/ 19 w 23"/>
                  <a:gd name="T9" fmla="*/ 23 h 27"/>
                  <a:gd name="T10" fmla="*/ 23 w 23"/>
                  <a:gd name="T11" fmla="*/ 23 h 27"/>
                  <a:gd name="T12" fmla="*/ 23 w 23"/>
                  <a:gd name="T13" fmla="*/ 19 h 27"/>
                  <a:gd name="T14" fmla="*/ 23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23 w 23"/>
                  <a:gd name="T27" fmla="*/ 8 h 27"/>
                  <a:gd name="T28" fmla="*/ 23 w 23"/>
                  <a:gd name="T29" fmla="*/ 8 h 27"/>
                  <a:gd name="T30" fmla="*/ 23 w 23"/>
                  <a:gd name="T31" fmla="*/ 4 h 27"/>
                  <a:gd name="T32" fmla="*/ 19 w 23"/>
                  <a:gd name="T33" fmla="*/ 4 h 27"/>
                  <a:gd name="T34" fmla="*/ 19 w 23"/>
                  <a:gd name="T35" fmla="*/ 4 h 27"/>
                  <a:gd name="T36" fmla="*/ 16 w 23"/>
                  <a:gd name="T37" fmla="*/ 4 h 27"/>
                  <a:gd name="T38" fmla="*/ 16 w 23"/>
                  <a:gd name="T39" fmla="*/ 0 h 27"/>
                  <a:gd name="T40" fmla="*/ 12 w 23"/>
                  <a:gd name="T41" fmla="*/ 0 h 27"/>
                  <a:gd name="T42" fmla="*/ 12 w 23"/>
                  <a:gd name="T43" fmla="*/ 0 h 27"/>
                  <a:gd name="T44" fmla="*/ 8 w 23"/>
                  <a:gd name="T45" fmla="*/ 4 h 27"/>
                  <a:gd name="T46" fmla="*/ 8 w 23"/>
                  <a:gd name="T47" fmla="*/ 4 h 27"/>
                  <a:gd name="T48" fmla="*/ 4 w 23"/>
                  <a:gd name="T49" fmla="*/ 4 h 27"/>
                  <a:gd name="T50" fmla="*/ 4 w 23"/>
                  <a:gd name="T51" fmla="*/ 4 h 27"/>
                  <a:gd name="T52" fmla="*/ 4 w 23"/>
                  <a:gd name="T53" fmla="*/ 8 h 27"/>
                  <a:gd name="T54" fmla="*/ 4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4 w 23"/>
                  <a:gd name="T67" fmla="*/ 19 h 27"/>
                  <a:gd name="T68" fmla="*/ 4 w 23"/>
                  <a:gd name="T69" fmla="*/ 19 h 27"/>
                  <a:gd name="T70" fmla="*/ 4 w 23"/>
                  <a:gd name="T71" fmla="*/ 23 h 27"/>
                  <a:gd name="T72" fmla="*/ 4 w 23"/>
                  <a:gd name="T73" fmla="*/ 23 h 27"/>
                  <a:gd name="T74" fmla="*/ 8 w 23"/>
                  <a:gd name="T75" fmla="*/ 23 h 27"/>
                  <a:gd name="T76" fmla="*/ 8 w 23"/>
                  <a:gd name="T77" fmla="*/ 27 h 27"/>
                  <a:gd name="T78" fmla="*/ 12 w 23"/>
                  <a:gd name="T79" fmla="*/ 27 h 27"/>
                  <a:gd name="T80" fmla="*/ 12 w 23"/>
                  <a:gd name="T81" fmla="*/ 27 h 27"/>
                  <a:gd name="T82" fmla="*/ 12 w 23"/>
                  <a:gd name="T83" fmla="*/ 27 h 27"/>
                  <a:gd name="T84" fmla="*/ 12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2" y="23"/>
                    </a:moveTo>
                    <a:lnTo>
                      <a:pt x="16" y="27"/>
                    </a:lnTo>
                    <a:lnTo>
                      <a:pt x="19" y="23"/>
                    </a:lnTo>
                    <a:lnTo>
                      <a:pt x="23" y="23"/>
                    </a:lnTo>
                    <a:lnTo>
                      <a:pt x="23" y="19"/>
                    </a:lnTo>
                    <a:lnTo>
                      <a:pt x="23" y="16"/>
                    </a:lnTo>
                    <a:lnTo>
                      <a:pt x="23" y="12"/>
                    </a:lnTo>
                    <a:lnTo>
                      <a:pt x="23" y="8"/>
                    </a:lnTo>
                    <a:lnTo>
                      <a:pt x="23" y="4"/>
                    </a:lnTo>
                    <a:lnTo>
                      <a:pt x="19" y="4"/>
                    </a:lnTo>
                    <a:lnTo>
                      <a:pt x="16" y="4"/>
                    </a:lnTo>
                    <a:lnTo>
                      <a:pt x="16" y="0"/>
                    </a:lnTo>
                    <a:lnTo>
                      <a:pt x="12" y="0"/>
                    </a:lnTo>
                    <a:lnTo>
                      <a:pt x="8" y="4"/>
                    </a:lnTo>
                    <a:lnTo>
                      <a:pt x="4" y="4"/>
                    </a:lnTo>
                    <a:lnTo>
                      <a:pt x="4" y="8"/>
                    </a:lnTo>
                    <a:lnTo>
                      <a:pt x="0" y="12"/>
                    </a:lnTo>
                    <a:lnTo>
                      <a:pt x="0" y="16"/>
                    </a:lnTo>
                    <a:lnTo>
                      <a:pt x="0" y="19"/>
                    </a:lnTo>
                    <a:lnTo>
                      <a:pt x="4" y="19"/>
                    </a:lnTo>
                    <a:lnTo>
                      <a:pt x="4" y="23"/>
                    </a:lnTo>
                    <a:lnTo>
                      <a:pt x="8" y="23"/>
                    </a:lnTo>
                    <a:lnTo>
                      <a:pt x="8" y="27"/>
                    </a:lnTo>
                    <a:lnTo>
                      <a:pt x="12" y="27"/>
                    </a:lnTo>
                    <a:lnTo>
                      <a:pt x="1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52" name="Freeform 68"/>
              <p:cNvSpPr>
                <a:spLocks/>
              </p:cNvSpPr>
              <p:nvPr/>
            </p:nvSpPr>
            <p:spPr bwMode="auto">
              <a:xfrm>
                <a:off x="2423" y="1705"/>
                <a:ext cx="23" cy="27"/>
              </a:xfrm>
              <a:custGeom>
                <a:avLst/>
                <a:gdLst>
                  <a:gd name="T0" fmla="*/ 8 w 23"/>
                  <a:gd name="T1" fmla="*/ 23 h 27"/>
                  <a:gd name="T2" fmla="*/ 11 w 23"/>
                  <a:gd name="T3" fmla="*/ 27 h 27"/>
                  <a:gd name="T4" fmla="*/ 15 w 23"/>
                  <a:gd name="T5" fmla="*/ 27 h 27"/>
                  <a:gd name="T6" fmla="*/ 15 w 23"/>
                  <a:gd name="T7" fmla="*/ 23 h 27"/>
                  <a:gd name="T8" fmla="*/ 15 w 23"/>
                  <a:gd name="T9" fmla="*/ 23 h 27"/>
                  <a:gd name="T10" fmla="*/ 19 w 23"/>
                  <a:gd name="T11" fmla="*/ 23 h 27"/>
                  <a:gd name="T12" fmla="*/ 19 w 23"/>
                  <a:gd name="T13" fmla="*/ 19 h 27"/>
                  <a:gd name="T14" fmla="*/ 19 w 23"/>
                  <a:gd name="T15" fmla="*/ 19 h 27"/>
                  <a:gd name="T16" fmla="*/ 23 w 23"/>
                  <a:gd name="T17" fmla="*/ 19 h 27"/>
                  <a:gd name="T18" fmla="*/ 23 w 23"/>
                  <a:gd name="T19" fmla="*/ 16 h 27"/>
                  <a:gd name="T20" fmla="*/ 23 w 23"/>
                  <a:gd name="T21" fmla="*/ 16 h 27"/>
                  <a:gd name="T22" fmla="*/ 23 w 23"/>
                  <a:gd name="T23" fmla="*/ 12 h 27"/>
                  <a:gd name="T24" fmla="*/ 23 w 23"/>
                  <a:gd name="T25" fmla="*/ 12 h 27"/>
                  <a:gd name="T26" fmla="*/ 19 w 23"/>
                  <a:gd name="T27" fmla="*/ 8 h 27"/>
                  <a:gd name="T28" fmla="*/ 19 w 23"/>
                  <a:gd name="T29" fmla="*/ 8 h 27"/>
                  <a:gd name="T30" fmla="*/ 19 w 23"/>
                  <a:gd name="T31" fmla="*/ 4 h 27"/>
                  <a:gd name="T32" fmla="*/ 15 w 23"/>
                  <a:gd name="T33" fmla="*/ 4 h 27"/>
                  <a:gd name="T34" fmla="*/ 15 w 23"/>
                  <a:gd name="T35" fmla="*/ 4 h 27"/>
                  <a:gd name="T36" fmla="*/ 15 w 23"/>
                  <a:gd name="T37" fmla="*/ 4 h 27"/>
                  <a:gd name="T38" fmla="*/ 11 w 23"/>
                  <a:gd name="T39" fmla="*/ 0 h 27"/>
                  <a:gd name="T40" fmla="*/ 11 w 23"/>
                  <a:gd name="T41" fmla="*/ 0 h 27"/>
                  <a:gd name="T42" fmla="*/ 8 w 23"/>
                  <a:gd name="T43" fmla="*/ 0 h 27"/>
                  <a:gd name="T44" fmla="*/ 8 w 23"/>
                  <a:gd name="T45" fmla="*/ 4 h 27"/>
                  <a:gd name="T46" fmla="*/ 4 w 23"/>
                  <a:gd name="T47" fmla="*/ 4 h 27"/>
                  <a:gd name="T48" fmla="*/ 4 w 23"/>
                  <a:gd name="T49" fmla="*/ 4 h 27"/>
                  <a:gd name="T50" fmla="*/ 0 w 23"/>
                  <a:gd name="T51" fmla="*/ 4 h 27"/>
                  <a:gd name="T52" fmla="*/ 0 w 23"/>
                  <a:gd name="T53" fmla="*/ 8 h 27"/>
                  <a:gd name="T54" fmla="*/ 0 w 23"/>
                  <a:gd name="T55" fmla="*/ 8 h 27"/>
                  <a:gd name="T56" fmla="*/ 0 w 23"/>
                  <a:gd name="T57" fmla="*/ 12 h 27"/>
                  <a:gd name="T58" fmla="*/ 0 w 23"/>
                  <a:gd name="T59" fmla="*/ 12 h 27"/>
                  <a:gd name="T60" fmla="*/ 0 w 23"/>
                  <a:gd name="T61" fmla="*/ 16 h 27"/>
                  <a:gd name="T62" fmla="*/ 0 w 23"/>
                  <a:gd name="T63" fmla="*/ 16 h 27"/>
                  <a:gd name="T64" fmla="*/ 0 w 23"/>
                  <a:gd name="T65" fmla="*/ 19 h 27"/>
                  <a:gd name="T66" fmla="*/ 0 w 23"/>
                  <a:gd name="T67" fmla="*/ 19 h 27"/>
                  <a:gd name="T68" fmla="*/ 0 w 23"/>
                  <a:gd name="T69" fmla="*/ 19 h 27"/>
                  <a:gd name="T70" fmla="*/ 0 w 23"/>
                  <a:gd name="T71" fmla="*/ 23 h 27"/>
                  <a:gd name="T72" fmla="*/ 4 w 23"/>
                  <a:gd name="T73" fmla="*/ 23 h 27"/>
                  <a:gd name="T74" fmla="*/ 4 w 23"/>
                  <a:gd name="T75" fmla="*/ 23 h 27"/>
                  <a:gd name="T76" fmla="*/ 8 w 23"/>
                  <a:gd name="T77" fmla="*/ 27 h 27"/>
                  <a:gd name="T78" fmla="*/ 8 w 23"/>
                  <a:gd name="T79" fmla="*/ 27 h 27"/>
                  <a:gd name="T80" fmla="*/ 11 w 23"/>
                  <a:gd name="T81" fmla="*/ 27 h 27"/>
                  <a:gd name="T82" fmla="*/ 11 w 23"/>
                  <a:gd name="T83" fmla="*/ 27 h 27"/>
                  <a:gd name="T84" fmla="*/ 8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8" y="23"/>
                    </a:moveTo>
                    <a:lnTo>
                      <a:pt x="11" y="27"/>
                    </a:lnTo>
                    <a:lnTo>
                      <a:pt x="15" y="27"/>
                    </a:lnTo>
                    <a:lnTo>
                      <a:pt x="15" y="23"/>
                    </a:lnTo>
                    <a:lnTo>
                      <a:pt x="19" y="23"/>
                    </a:lnTo>
                    <a:lnTo>
                      <a:pt x="19" y="19"/>
                    </a:lnTo>
                    <a:lnTo>
                      <a:pt x="23" y="19"/>
                    </a:lnTo>
                    <a:lnTo>
                      <a:pt x="23" y="16"/>
                    </a:lnTo>
                    <a:lnTo>
                      <a:pt x="23" y="12"/>
                    </a:lnTo>
                    <a:lnTo>
                      <a:pt x="19" y="8"/>
                    </a:lnTo>
                    <a:lnTo>
                      <a:pt x="19" y="4"/>
                    </a:lnTo>
                    <a:lnTo>
                      <a:pt x="15" y="4"/>
                    </a:lnTo>
                    <a:lnTo>
                      <a:pt x="11" y="0"/>
                    </a:lnTo>
                    <a:lnTo>
                      <a:pt x="8" y="0"/>
                    </a:lnTo>
                    <a:lnTo>
                      <a:pt x="8" y="4"/>
                    </a:lnTo>
                    <a:lnTo>
                      <a:pt x="4" y="4"/>
                    </a:lnTo>
                    <a:lnTo>
                      <a:pt x="0" y="4"/>
                    </a:lnTo>
                    <a:lnTo>
                      <a:pt x="0" y="8"/>
                    </a:lnTo>
                    <a:lnTo>
                      <a:pt x="0" y="12"/>
                    </a:lnTo>
                    <a:lnTo>
                      <a:pt x="0" y="16"/>
                    </a:lnTo>
                    <a:lnTo>
                      <a:pt x="0" y="19"/>
                    </a:lnTo>
                    <a:lnTo>
                      <a:pt x="0" y="23"/>
                    </a:lnTo>
                    <a:lnTo>
                      <a:pt x="4" y="23"/>
                    </a:lnTo>
                    <a:lnTo>
                      <a:pt x="8" y="27"/>
                    </a:lnTo>
                    <a:lnTo>
                      <a:pt x="11" y="27"/>
                    </a:lnTo>
                    <a:lnTo>
                      <a:pt x="8"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653" name="Rectangle 69"/>
              <p:cNvSpPr>
                <a:spLocks noChangeArrowheads="1"/>
              </p:cNvSpPr>
              <p:nvPr/>
            </p:nvSpPr>
            <p:spPr bwMode="auto">
              <a:xfrm>
                <a:off x="4039" y="1942"/>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P</a:t>
                </a:r>
                <a:endParaRPr lang="en-US" altLang="en-US" b="1"/>
              </a:p>
            </p:txBody>
          </p:sp>
          <p:sp>
            <p:nvSpPr>
              <p:cNvPr id="23654" name="Rectangle 70"/>
              <p:cNvSpPr>
                <a:spLocks noChangeArrowheads="1"/>
              </p:cNvSpPr>
              <p:nvPr/>
            </p:nvSpPr>
            <p:spPr bwMode="auto">
              <a:xfrm>
                <a:off x="4123"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655" name="Rectangle 71"/>
              <p:cNvSpPr>
                <a:spLocks noChangeArrowheads="1"/>
              </p:cNvSpPr>
              <p:nvPr/>
            </p:nvSpPr>
            <p:spPr bwMode="auto">
              <a:xfrm>
                <a:off x="4195"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g</a:t>
                </a:r>
                <a:endParaRPr lang="en-US" altLang="en-US" b="1"/>
              </a:p>
            </p:txBody>
          </p:sp>
          <p:sp>
            <p:nvSpPr>
              <p:cNvPr id="23656" name="Rectangle 72"/>
              <p:cNvSpPr>
                <a:spLocks noChangeArrowheads="1"/>
              </p:cNvSpPr>
              <p:nvPr/>
            </p:nvSpPr>
            <p:spPr bwMode="auto">
              <a:xfrm>
                <a:off x="4264"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657" name="Rectangle 73"/>
              <p:cNvSpPr>
                <a:spLocks noChangeArrowheads="1"/>
              </p:cNvSpPr>
              <p:nvPr/>
            </p:nvSpPr>
            <p:spPr bwMode="auto">
              <a:xfrm>
                <a:off x="4336" y="1942"/>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58" name="Rectangle 74"/>
              <p:cNvSpPr>
                <a:spLocks noChangeArrowheads="1"/>
              </p:cNvSpPr>
              <p:nvPr/>
            </p:nvSpPr>
            <p:spPr bwMode="auto">
              <a:xfrm>
                <a:off x="4371"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o</a:t>
                </a:r>
                <a:endParaRPr lang="en-US" altLang="en-US" b="1"/>
              </a:p>
            </p:txBody>
          </p:sp>
          <p:sp>
            <p:nvSpPr>
              <p:cNvPr id="23659" name="Rectangle 75"/>
              <p:cNvSpPr>
                <a:spLocks noChangeArrowheads="1"/>
              </p:cNvSpPr>
              <p:nvPr/>
            </p:nvSpPr>
            <p:spPr bwMode="auto">
              <a:xfrm>
                <a:off x="4443" y="1942"/>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f</a:t>
                </a:r>
                <a:endParaRPr lang="en-US" altLang="en-US" b="1"/>
              </a:p>
            </p:txBody>
          </p:sp>
          <p:sp>
            <p:nvSpPr>
              <p:cNvPr id="23660" name="Rectangle 76"/>
              <p:cNvSpPr>
                <a:spLocks noChangeArrowheads="1"/>
              </p:cNvSpPr>
              <p:nvPr/>
            </p:nvSpPr>
            <p:spPr bwMode="auto">
              <a:xfrm>
                <a:off x="4477" y="1942"/>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f</a:t>
                </a:r>
                <a:endParaRPr lang="en-US" altLang="en-US" b="1"/>
              </a:p>
            </p:txBody>
          </p:sp>
          <p:sp>
            <p:nvSpPr>
              <p:cNvPr id="23661" name="Rectangle 77"/>
              <p:cNvSpPr>
                <a:spLocks noChangeArrowheads="1"/>
              </p:cNvSpPr>
              <p:nvPr/>
            </p:nvSpPr>
            <p:spPr bwMode="auto">
              <a:xfrm>
                <a:off x="4512" y="1942"/>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662" name="Rectangle 78"/>
              <p:cNvSpPr>
                <a:spLocks noChangeArrowheads="1"/>
              </p:cNvSpPr>
              <p:nvPr/>
            </p:nvSpPr>
            <p:spPr bwMode="auto">
              <a:xfrm>
                <a:off x="4576"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663" name="Rectangle 79"/>
              <p:cNvSpPr>
                <a:spLocks noChangeArrowheads="1"/>
              </p:cNvSpPr>
              <p:nvPr/>
            </p:nvSpPr>
            <p:spPr bwMode="auto">
              <a:xfrm>
                <a:off x="4645" y="1942"/>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t</a:t>
                </a:r>
                <a:endParaRPr lang="en-US" altLang="en-US" b="1"/>
              </a:p>
            </p:txBody>
          </p:sp>
          <p:sp>
            <p:nvSpPr>
              <p:cNvPr id="23664" name="Rectangle 80"/>
              <p:cNvSpPr>
                <a:spLocks noChangeArrowheads="1"/>
              </p:cNvSpPr>
              <p:nvPr/>
            </p:nvSpPr>
            <p:spPr bwMode="auto">
              <a:xfrm>
                <a:off x="1508" y="1942"/>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V</a:t>
                </a:r>
                <a:endParaRPr lang="en-US" altLang="en-US" b="1"/>
              </a:p>
            </p:txBody>
          </p:sp>
          <p:sp>
            <p:nvSpPr>
              <p:cNvPr id="23665" name="Rectangle 81"/>
              <p:cNvSpPr>
                <a:spLocks noChangeArrowheads="1"/>
              </p:cNvSpPr>
              <p:nvPr/>
            </p:nvSpPr>
            <p:spPr bwMode="auto">
              <a:xfrm>
                <a:off x="1596" y="1942"/>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i</a:t>
                </a:r>
                <a:endParaRPr lang="en-US" altLang="en-US" b="1"/>
              </a:p>
            </p:txBody>
          </p:sp>
          <p:sp>
            <p:nvSpPr>
              <p:cNvPr id="23666" name="Rectangle 82"/>
              <p:cNvSpPr>
                <a:spLocks noChangeArrowheads="1"/>
              </p:cNvSpPr>
              <p:nvPr/>
            </p:nvSpPr>
            <p:spPr bwMode="auto">
              <a:xfrm>
                <a:off x="1623" y="1942"/>
                <a:ext cx="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r</a:t>
                </a:r>
                <a:endParaRPr lang="en-US" altLang="en-US" b="1"/>
              </a:p>
            </p:txBody>
          </p:sp>
          <p:sp>
            <p:nvSpPr>
              <p:cNvPr id="23667" name="Rectangle 83"/>
              <p:cNvSpPr>
                <a:spLocks noChangeArrowheads="1"/>
              </p:cNvSpPr>
              <p:nvPr/>
            </p:nvSpPr>
            <p:spPr bwMode="auto">
              <a:xfrm>
                <a:off x="1665" y="1942"/>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t</a:t>
                </a:r>
                <a:endParaRPr lang="en-US" altLang="en-US" b="1"/>
              </a:p>
            </p:txBody>
          </p:sp>
          <p:sp>
            <p:nvSpPr>
              <p:cNvPr id="23668" name="Rectangle 84"/>
              <p:cNvSpPr>
                <a:spLocks noChangeArrowheads="1"/>
              </p:cNvSpPr>
              <p:nvPr/>
            </p:nvSpPr>
            <p:spPr bwMode="auto">
              <a:xfrm>
                <a:off x="1699"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u</a:t>
                </a:r>
                <a:endParaRPr lang="en-US" altLang="en-US" b="1"/>
              </a:p>
            </p:txBody>
          </p:sp>
          <p:sp>
            <p:nvSpPr>
              <p:cNvPr id="23669" name="Rectangle 85"/>
              <p:cNvSpPr>
                <a:spLocks noChangeArrowheads="1"/>
              </p:cNvSpPr>
              <p:nvPr/>
            </p:nvSpPr>
            <p:spPr bwMode="auto">
              <a:xfrm>
                <a:off x="1771"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670" name="Rectangle 86"/>
              <p:cNvSpPr>
                <a:spLocks noChangeArrowheads="1"/>
              </p:cNvSpPr>
              <p:nvPr/>
            </p:nvSpPr>
            <p:spPr bwMode="auto">
              <a:xfrm>
                <a:off x="1840" y="1942"/>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l</a:t>
                </a:r>
                <a:endParaRPr lang="en-US" altLang="en-US" b="1"/>
              </a:p>
            </p:txBody>
          </p:sp>
          <p:sp>
            <p:nvSpPr>
              <p:cNvPr id="23671" name="Rectangle 87"/>
              <p:cNvSpPr>
                <a:spLocks noChangeArrowheads="1"/>
              </p:cNvSpPr>
              <p:nvPr/>
            </p:nvSpPr>
            <p:spPr bwMode="auto">
              <a:xfrm>
                <a:off x="1870" y="1942"/>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72" name="Rectangle 88"/>
              <p:cNvSpPr>
                <a:spLocks noChangeArrowheads="1"/>
              </p:cNvSpPr>
              <p:nvPr/>
            </p:nvSpPr>
            <p:spPr bwMode="auto">
              <a:xfrm>
                <a:off x="1905"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p</a:t>
                </a:r>
                <a:endParaRPr lang="en-US" altLang="en-US" b="1"/>
              </a:p>
            </p:txBody>
          </p:sp>
          <p:sp>
            <p:nvSpPr>
              <p:cNvPr id="23673" name="Rectangle 89"/>
              <p:cNvSpPr>
                <a:spLocks noChangeArrowheads="1"/>
              </p:cNvSpPr>
              <p:nvPr/>
            </p:nvSpPr>
            <p:spPr bwMode="auto">
              <a:xfrm>
                <a:off x="1977"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674" name="Rectangle 90"/>
              <p:cNvSpPr>
                <a:spLocks noChangeArrowheads="1"/>
              </p:cNvSpPr>
              <p:nvPr/>
            </p:nvSpPr>
            <p:spPr bwMode="auto">
              <a:xfrm>
                <a:off x="2046"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g</a:t>
                </a:r>
                <a:endParaRPr lang="en-US" altLang="en-US" b="1"/>
              </a:p>
            </p:txBody>
          </p:sp>
          <p:sp>
            <p:nvSpPr>
              <p:cNvPr id="23675" name="Rectangle 91"/>
              <p:cNvSpPr>
                <a:spLocks noChangeArrowheads="1"/>
              </p:cNvSpPr>
              <p:nvPr/>
            </p:nvSpPr>
            <p:spPr bwMode="auto">
              <a:xfrm>
                <a:off x="2118"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676" name="Rectangle 92"/>
              <p:cNvSpPr>
                <a:spLocks noChangeArrowheads="1"/>
              </p:cNvSpPr>
              <p:nvPr/>
            </p:nvSpPr>
            <p:spPr bwMode="auto">
              <a:xfrm>
                <a:off x="2187" y="1942"/>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77" name="Rectangle 93"/>
              <p:cNvSpPr>
                <a:spLocks noChangeArrowheads="1"/>
              </p:cNvSpPr>
              <p:nvPr/>
            </p:nvSpPr>
            <p:spPr bwMode="auto">
              <a:xfrm>
                <a:off x="2221"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n</a:t>
                </a:r>
                <a:endParaRPr lang="en-US" altLang="en-US" b="1"/>
              </a:p>
            </p:txBody>
          </p:sp>
          <p:sp>
            <p:nvSpPr>
              <p:cNvPr id="23678" name="Rectangle 94"/>
              <p:cNvSpPr>
                <a:spLocks noChangeArrowheads="1"/>
              </p:cNvSpPr>
              <p:nvPr/>
            </p:nvSpPr>
            <p:spPr bwMode="auto">
              <a:xfrm>
                <a:off x="2293"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u</a:t>
                </a:r>
                <a:endParaRPr lang="en-US" altLang="en-US" b="1"/>
              </a:p>
            </p:txBody>
          </p:sp>
          <p:sp>
            <p:nvSpPr>
              <p:cNvPr id="23679" name="Rectangle 95"/>
              <p:cNvSpPr>
                <a:spLocks noChangeArrowheads="1"/>
              </p:cNvSpPr>
              <p:nvPr/>
            </p:nvSpPr>
            <p:spPr bwMode="auto">
              <a:xfrm>
                <a:off x="2362" y="1942"/>
                <a:ext cx="10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m</a:t>
                </a:r>
                <a:endParaRPr lang="en-US" altLang="en-US" b="1"/>
              </a:p>
            </p:txBody>
          </p:sp>
          <p:sp>
            <p:nvSpPr>
              <p:cNvPr id="23680" name="Rectangle 96"/>
              <p:cNvSpPr>
                <a:spLocks noChangeArrowheads="1"/>
              </p:cNvSpPr>
              <p:nvPr/>
            </p:nvSpPr>
            <p:spPr bwMode="auto">
              <a:xfrm>
                <a:off x="2469"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b</a:t>
                </a:r>
                <a:endParaRPr lang="en-US" altLang="en-US" b="1"/>
              </a:p>
            </p:txBody>
          </p:sp>
          <p:sp>
            <p:nvSpPr>
              <p:cNvPr id="23681" name="Rectangle 97"/>
              <p:cNvSpPr>
                <a:spLocks noChangeArrowheads="1"/>
              </p:cNvSpPr>
              <p:nvPr/>
            </p:nvSpPr>
            <p:spPr bwMode="auto">
              <a:xfrm>
                <a:off x="2541" y="1942"/>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682" name="Rectangle 98"/>
              <p:cNvSpPr>
                <a:spLocks noChangeArrowheads="1"/>
              </p:cNvSpPr>
              <p:nvPr/>
            </p:nvSpPr>
            <p:spPr bwMode="auto">
              <a:xfrm>
                <a:off x="2610" y="1942"/>
                <a:ext cx="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r</a:t>
                </a:r>
                <a:endParaRPr lang="en-US" altLang="en-US" b="1"/>
              </a:p>
            </p:txBody>
          </p:sp>
          <p:sp>
            <p:nvSpPr>
              <p:cNvPr id="23683" name="Rectangle 99"/>
              <p:cNvSpPr>
                <a:spLocks noChangeArrowheads="1"/>
              </p:cNvSpPr>
              <p:nvPr/>
            </p:nvSpPr>
            <p:spPr bwMode="auto">
              <a:xfrm>
                <a:off x="2507" y="1374"/>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V</a:t>
                </a:r>
                <a:endParaRPr lang="en-US" altLang="en-US" b="1"/>
              </a:p>
            </p:txBody>
          </p:sp>
          <p:sp>
            <p:nvSpPr>
              <p:cNvPr id="23684" name="Rectangle 100"/>
              <p:cNvSpPr>
                <a:spLocks noChangeArrowheads="1"/>
              </p:cNvSpPr>
              <p:nvPr/>
            </p:nvSpPr>
            <p:spPr bwMode="auto">
              <a:xfrm>
                <a:off x="2591" y="1374"/>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i</a:t>
                </a:r>
                <a:endParaRPr lang="en-US" altLang="en-US" b="1"/>
              </a:p>
            </p:txBody>
          </p:sp>
          <p:sp>
            <p:nvSpPr>
              <p:cNvPr id="23685" name="Rectangle 101"/>
              <p:cNvSpPr>
                <a:spLocks noChangeArrowheads="1"/>
              </p:cNvSpPr>
              <p:nvPr/>
            </p:nvSpPr>
            <p:spPr bwMode="auto">
              <a:xfrm>
                <a:off x="2621" y="1374"/>
                <a:ext cx="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r</a:t>
                </a:r>
                <a:endParaRPr lang="en-US" altLang="en-US" b="1"/>
              </a:p>
            </p:txBody>
          </p:sp>
          <p:sp>
            <p:nvSpPr>
              <p:cNvPr id="23686" name="Rectangle 102"/>
              <p:cNvSpPr>
                <a:spLocks noChangeArrowheads="1"/>
              </p:cNvSpPr>
              <p:nvPr/>
            </p:nvSpPr>
            <p:spPr bwMode="auto">
              <a:xfrm>
                <a:off x="2663" y="1374"/>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t</a:t>
                </a:r>
                <a:endParaRPr lang="en-US" altLang="en-US" b="1"/>
              </a:p>
            </p:txBody>
          </p:sp>
          <p:sp>
            <p:nvSpPr>
              <p:cNvPr id="23687" name="Rectangle 103"/>
              <p:cNvSpPr>
                <a:spLocks noChangeArrowheads="1"/>
              </p:cNvSpPr>
              <p:nvPr/>
            </p:nvSpPr>
            <p:spPr bwMode="auto">
              <a:xfrm>
                <a:off x="2697" y="1374"/>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u</a:t>
                </a:r>
                <a:endParaRPr lang="en-US" altLang="en-US" b="1"/>
              </a:p>
            </p:txBody>
          </p:sp>
          <p:sp>
            <p:nvSpPr>
              <p:cNvPr id="23688" name="Rectangle 104"/>
              <p:cNvSpPr>
                <a:spLocks noChangeArrowheads="1"/>
              </p:cNvSpPr>
              <p:nvPr/>
            </p:nvSpPr>
            <p:spPr bwMode="auto">
              <a:xfrm>
                <a:off x="2770" y="1374"/>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689" name="Rectangle 105"/>
              <p:cNvSpPr>
                <a:spLocks noChangeArrowheads="1"/>
              </p:cNvSpPr>
              <p:nvPr/>
            </p:nvSpPr>
            <p:spPr bwMode="auto">
              <a:xfrm>
                <a:off x="2838" y="1374"/>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l</a:t>
                </a:r>
                <a:endParaRPr lang="en-US" altLang="en-US" b="1"/>
              </a:p>
            </p:txBody>
          </p:sp>
          <p:sp>
            <p:nvSpPr>
              <p:cNvPr id="23690" name="Rectangle 106"/>
              <p:cNvSpPr>
                <a:spLocks noChangeArrowheads="1"/>
              </p:cNvSpPr>
              <p:nvPr/>
            </p:nvSpPr>
            <p:spPr bwMode="auto">
              <a:xfrm>
                <a:off x="2865" y="1374"/>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691" name="Rectangle 107"/>
              <p:cNvSpPr>
                <a:spLocks noChangeArrowheads="1"/>
              </p:cNvSpPr>
              <p:nvPr/>
            </p:nvSpPr>
            <p:spPr bwMode="auto">
              <a:xfrm>
                <a:off x="2903" y="1374"/>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692" name="Rectangle 108"/>
              <p:cNvSpPr>
                <a:spLocks noChangeArrowheads="1"/>
              </p:cNvSpPr>
              <p:nvPr/>
            </p:nvSpPr>
            <p:spPr bwMode="auto">
              <a:xfrm>
                <a:off x="2972" y="1374"/>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d</a:t>
                </a:r>
                <a:endParaRPr lang="en-US" altLang="en-US" b="1"/>
              </a:p>
            </p:txBody>
          </p:sp>
          <p:sp>
            <p:nvSpPr>
              <p:cNvPr id="23693" name="Rectangle 109"/>
              <p:cNvSpPr>
                <a:spLocks noChangeArrowheads="1"/>
              </p:cNvSpPr>
              <p:nvPr/>
            </p:nvSpPr>
            <p:spPr bwMode="auto">
              <a:xfrm>
                <a:off x="3044" y="1374"/>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d</a:t>
                </a:r>
                <a:endParaRPr lang="en-US" altLang="en-US" b="1"/>
              </a:p>
            </p:txBody>
          </p:sp>
          <p:sp>
            <p:nvSpPr>
              <p:cNvPr id="23694" name="Rectangle 110"/>
              <p:cNvSpPr>
                <a:spLocks noChangeArrowheads="1"/>
              </p:cNvSpPr>
              <p:nvPr/>
            </p:nvSpPr>
            <p:spPr bwMode="auto">
              <a:xfrm>
                <a:off x="3113" y="1374"/>
                <a:ext cx="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r</a:t>
                </a:r>
                <a:endParaRPr lang="en-US" altLang="en-US" b="1"/>
              </a:p>
            </p:txBody>
          </p:sp>
          <p:sp>
            <p:nvSpPr>
              <p:cNvPr id="23695" name="Rectangle 111"/>
              <p:cNvSpPr>
                <a:spLocks noChangeArrowheads="1"/>
              </p:cNvSpPr>
              <p:nvPr/>
            </p:nvSpPr>
            <p:spPr bwMode="auto">
              <a:xfrm>
                <a:off x="3155" y="1374"/>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696" name="Rectangle 112"/>
              <p:cNvSpPr>
                <a:spLocks noChangeArrowheads="1"/>
              </p:cNvSpPr>
              <p:nvPr/>
            </p:nvSpPr>
            <p:spPr bwMode="auto">
              <a:xfrm>
                <a:off x="3227" y="1374"/>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697" name="Rectangle 113"/>
              <p:cNvSpPr>
                <a:spLocks noChangeArrowheads="1"/>
              </p:cNvSpPr>
              <p:nvPr/>
            </p:nvSpPr>
            <p:spPr bwMode="auto">
              <a:xfrm>
                <a:off x="3292" y="1374"/>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698" name="Rectangle 114"/>
              <p:cNvSpPr>
                <a:spLocks noChangeArrowheads="1"/>
              </p:cNvSpPr>
              <p:nvPr/>
            </p:nvSpPr>
            <p:spPr bwMode="auto">
              <a:xfrm>
                <a:off x="4759"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3</a:t>
                </a:r>
                <a:endParaRPr lang="en-US" altLang="en-US" b="1"/>
              </a:p>
            </p:txBody>
          </p:sp>
          <p:sp>
            <p:nvSpPr>
              <p:cNvPr id="23699" name="Rectangle 115"/>
              <p:cNvSpPr>
                <a:spLocks noChangeArrowheads="1"/>
              </p:cNvSpPr>
              <p:nvPr/>
            </p:nvSpPr>
            <p:spPr bwMode="auto">
              <a:xfrm>
                <a:off x="4832"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00" name="Rectangle 116"/>
              <p:cNvSpPr>
                <a:spLocks noChangeArrowheads="1"/>
              </p:cNvSpPr>
              <p:nvPr/>
            </p:nvSpPr>
            <p:spPr bwMode="auto">
              <a:xfrm>
                <a:off x="4866"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701" name="Rectangle 117"/>
              <p:cNvSpPr>
                <a:spLocks noChangeArrowheads="1"/>
              </p:cNvSpPr>
              <p:nvPr/>
            </p:nvSpPr>
            <p:spPr bwMode="auto">
              <a:xfrm>
                <a:off x="4939"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02" name="Rectangle 118"/>
              <p:cNvSpPr>
                <a:spLocks noChangeArrowheads="1"/>
              </p:cNvSpPr>
              <p:nvPr/>
            </p:nvSpPr>
            <p:spPr bwMode="auto">
              <a:xfrm>
                <a:off x="4973"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703" name="Rectangle 119"/>
              <p:cNvSpPr>
                <a:spLocks noChangeArrowheads="1"/>
              </p:cNvSpPr>
              <p:nvPr/>
            </p:nvSpPr>
            <p:spPr bwMode="auto">
              <a:xfrm>
                <a:off x="5041"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04" name="Rectangle 120"/>
              <p:cNvSpPr>
                <a:spLocks noChangeArrowheads="1"/>
              </p:cNvSpPr>
              <p:nvPr/>
            </p:nvSpPr>
            <p:spPr bwMode="auto">
              <a:xfrm>
                <a:off x="5080"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0</a:t>
                </a:r>
                <a:endParaRPr lang="en-US" altLang="en-US" b="1"/>
              </a:p>
            </p:txBody>
          </p:sp>
          <p:sp>
            <p:nvSpPr>
              <p:cNvPr id="23705" name="Freeform 121"/>
              <p:cNvSpPr>
                <a:spLocks/>
              </p:cNvSpPr>
              <p:nvPr/>
            </p:nvSpPr>
            <p:spPr bwMode="auto">
              <a:xfrm>
                <a:off x="4546" y="3040"/>
                <a:ext cx="27" cy="27"/>
              </a:xfrm>
              <a:custGeom>
                <a:avLst/>
                <a:gdLst>
                  <a:gd name="T0" fmla="*/ 11 w 27"/>
                  <a:gd name="T1" fmla="*/ 23 h 27"/>
                  <a:gd name="T2" fmla="*/ 15 w 27"/>
                  <a:gd name="T3" fmla="*/ 27 h 27"/>
                  <a:gd name="T4" fmla="*/ 15 w 27"/>
                  <a:gd name="T5" fmla="*/ 27 h 27"/>
                  <a:gd name="T6" fmla="*/ 19 w 27"/>
                  <a:gd name="T7" fmla="*/ 23 h 27"/>
                  <a:gd name="T8" fmla="*/ 19 w 27"/>
                  <a:gd name="T9" fmla="*/ 23 h 27"/>
                  <a:gd name="T10" fmla="*/ 23 w 27"/>
                  <a:gd name="T11" fmla="*/ 23 h 27"/>
                  <a:gd name="T12" fmla="*/ 23 w 27"/>
                  <a:gd name="T13" fmla="*/ 19 h 27"/>
                  <a:gd name="T14" fmla="*/ 23 w 27"/>
                  <a:gd name="T15" fmla="*/ 19 h 27"/>
                  <a:gd name="T16" fmla="*/ 23 w 27"/>
                  <a:gd name="T17" fmla="*/ 19 h 27"/>
                  <a:gd name="T18" fmla="*/ 27 w 27"/>
                  <a:gd name="T19" fmla="*/ 15 h 27"/>
                  <a:gd name="T20" fmla="*/ 27 w 27"/>
                  <a:gd name="T21" fmla="*/ 15 h 27"/>
                  <a:gd name="T22" fmla="*/ 27 w 27"/>
                  <a:gd name="T23" fmla="*/ 11 h 27"/>
                  <a:gd name="T24" fmla="*/ 23 w 27"/>
                  <a:gd name="T25" fmla="*/ 11 h 27"/>
                  <a:gd name="T26" fmla="*/ 23 w 27"/>
                  <a:gd name="T27" fmla="*/ 8 h 27"/>
                  <a:gd name="T28" fmla="*/ 23 w 27"/>
                  <a:gd name="T29" fmla="*/ 8 h 27"/>
                  <a:gd name="T30" fmla="*/ 23 w 27"/>
                  <a:gd name="T31" fmla="*/ 4 h 27"/>
                  <a:gd name="T32" fmla="*/ 19 w 27"/>
                  <a:gd name="T33" fmla="*/ 4 h 27"/>
                  <a:gd name="T34" fmla="*/ 19 w 27"/>
                  <a:gd name="T35" fmla="*/ 4 h 27"/>
                  <a:gd name="T36" fmla="*/ 15 w 27"/>
                  <a:gd name="T37" fmla="*/ 4 h 27"/>
                  <a:gd name="T38" fmla="*/ 15 w 27"/>
                  <a:gd name="T39" fmla="*/ 0 h 27"/>
                  <a:gd name="T40" fmla="*/ 11 w 27"/>
                  <a:gd name="T41" fmla="*/ 0 h 27"/>
                  <a:gd name="T42" fmla="*/ 11 w 27"/>
                  <a:gd name="T43" fmla="*/ 0 h 27"/>
                  <a:gd name="T44" fmla="*/ 8 w 27"/>
                  <a:gd name="T45" fmla="*/ 4 h 27"/>
                  <a:gd name="T46" fmla="*/ 8 w 27"/>
                  <a:gd name="T47" fmla="*/ 4 h 27"/>
                  <a:gd name="T48" fmla="*/ 8 w 27"/>
                  <a:gd name="T49" fmla="*/ 4 h 27"/>
                  <a:gd name="T50" fmla="*/ 4 w 27"/>
                  <a:gd name="T51" fmla="*/ 4 h 27"/>
                  <a:gd name="T52" fmla="*/ 4 w 27"/>
                  <a:gd name="T53" fmla="*/ 8 h 27"/>
                  <a:gd name="T54" fmla="*/ 4 w 27"/>
                  <a:gd name="T55" fmla="*/ 8 h 27"/>
                  <a:gd name="T56" fmla="*/ 0 w 27"/>
                  <a:gd name="T57" fmla="*/ 11 h 27"/>
                  <a:gd name="T58" fmla="*/ 0 w 27"/>
                  <a:gd name="T59" fmla="*/ 11 h 27"/>
                  <a:gd name="T60" fmla="*/ 0 w 27"/>
                  <a:gd name="T61" fmla="*/ 15 h 27"/>
                  <a:gd name="T62" fmla="*/ 0 w 27"/>
                  <a:gd name="T63" fmla="*/ 15 h 27"/>
                  <a:gd name="T64" fmla="*/ 0 w 27"/>
                  <a:gd name="T65" fmla="*/ 19 h 27"/>
                  <a:gd name="T66" fmla="*/ 4 w 27"/>
                  <a:gd name="T67" fmla="*/ 19 h 27"/>
                  <a:gd name="T68" fmla="*/ 4 w 27"/>
                  <a:gd name="T69" fmla="*/ 19 h 27"/>
                  <a:gd name="T70" fmla="*/ 4 w 27"/>
                  <a:gd name="T71" fmla="*/ 23 h 27"/>
                  <a:gd name="T72" fmla="*/ 8 w 27"/>
                  <a:gd name="T73" fmla="*/ 23 h 27"/>
                  <a:gd name="T74" fmla="*/ 8 w 27"/>
                  <a:gd name="T75" fmla="*/ 23 h 27"/>
                  <a:gd name="T76" fmla="*/ 8 w 27"/>
                  <a:gd name="T77" fmla="*/ 27 h 27"/>
                  <a:gd name="T78" fmla="*/ 11 w 27"/>
                  <a:gd name="T79" fmla="*/ 27 h 27"/>
                  <a:gd name="T80" fmla="*/ 11 w 27"/>
                  <a:gd name="T81" fmla="*/ 27 h 27"/>
                  <a:gd name="T82" fmla="*/ 11 w 27"/>
                  <a:gd name="T83" fmla="*/ 27 h 27"/>
                  <a:gd name="T84" fmla="*/ 11 w 27"/>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
                  <a:gd name="T130" fmla="*/ 0 h 27"/>
                  <a:gd name="T131" fmla="*/ 27 w 27"/>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 h="27">
                    <a:moveTo>
                      <a:pt x="11" y="23"/>
                    </a:moveTo>
                    <a:lnTo>
                      <a:pt x="15" y="27"/>
                    </a:lnTo>
                    <a:lnTo>
                      <a:pt x="19" y="23"/>
                    </a:lnTo>
                    <a:lnTo>
                      <a:pt x="23" y="23"/>
                    </a:lnTo>
                    <a:lnTo>
                      <a:pt x="23" y="19"/>
                    </a:lnTo>
                    <a:lnTo>
                      <a:pt x="27" y="15"/>
                    </a:lnTo>
                    <a:lnTo>
                      <a:pt x="27" y="11"/>
                    </a:lnTo>
                    <a:lnTo>
                      <a:pt x="23" y="11"/>
                    </a:lnTo>
                    <a:lnTo>
                      <a:pt x="23" y="8"/>
                    </a:lnTo>
                    <a:lnTo>
                      <a:pt x="23" y="4"/>
                    </a:lnTo>
                    <a:lnTo>
                      <a:pt x="19" y="4"/>
                    </a:lnTo>
                    <a:lnTo>
                      <a:pt x="15" y="4"/>
                    </a:lnTo>
                    <a:lnTo>
                      <a:pt x="15" y="0"/>
                    </a:lnTo>
                    <a:lnTo>
                      <a:pt x="11" y="0"/>
                    </a:lnTo>
                    <a:lnTo>
                      <a:pt x="8" y="4"/>
                    </a:lnTo>
                    <a:lnTo>
                      <a:pt x="4" y="4"/>
                    </a:lnTo>
                    <a:lnTo>
                      <a:pt x="4" y="8"/>
                    </a:lnTo>
                    <a:lnTo>
                      <a:pt x="0" y="11"/>
                    </a:lnTo>
                    <a:lnTo>
                      <a:pt x="0" y="15"/>
                    </a:lnTo>
                    <a:lnTo>
                      <a:pt x="0" y="19"/>
                    </a:lnTo>
                    <a:lnTo>
                      <a:pt x="4" y="19"/>
                    </a:lnTo>
                    <a:lnTo>
                      <a:pt x="4" y="23"/>
                    </a:lnTo>
                    <a:lnTo>
                      <a:pt x="8" y="23"/>
                    </a:lnTo>
                    <a:lnTo>
                      <a:pt x="8"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06" name="Freeform 122"/>
              <p:cNvSpPr>
                <a:spLocks/>
              </p:cNvSpPr>
              <p:nvPr/>
            </p:nvSpPr>
            <p:spPr bwMode="auto">
              <a:xfrm>
                <a:off x="4626" y="3040"/>
                <a:ext cx="23" cy="27"/>
              </a:xfrm>
              <a:custGeom>
                <a:avLst/>
                <a:gdLst>
                  <a:gd name="T0" fmla="*/ 11 w 23"/>
                  <a:gd name="T1" fmla="*/ 23 h 27"/>
                  <a:gd name="T2" fmla="*/ 15 w 23"/>
                  <a:gd name="T3" fmla="*/ 27 h 27"/>
                  <a:gd name="T4" fmla="*/ 15 w 23"/>
                  <a:gd name="T5" fmla="*/ 27 h 27"/>
                  <a:gd name="T6" fmla="*/ 19 w 23"/>
                  <a:gd name="T7" fmla="*/ 23 h 27"/>
                  <a:gd name="T8" fmla="*/ 19 w 23"/>
                  <a:gd name="T9" fmla="*/ 23 h 27"/>
                  <a:gd name="T10" fmla="*/ 19 w 23"/>
                  <a:gd name="T11" fmla="*/ 23 h 27"/>
                  <a:gd name="T12" fmla="*/ 23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23 w 23"/>
                  <a:gd name="T29" fmla="*/ 8 h 27"/>
                  <a:gd name="T30" fmla="*/ 19 w 23"/>
                  <a:gd name="T31" fmla="*/ 4 h 27"/>
                  <a:gd name="T32" fmla="*/ 19 w 23"/>
                  <a:gd name="T33" fmla="*/ 4 h 27"/>
                  <a:gd name="T34" fmla="*/ 19 w 23"/>
                  <a:gd name="T35" fmla="*/ 4 h 27"/>
                  <a:gd name="T36" fmla="*/ 15 w 23"/>
                  <a:gd name="T37" fmla="*/ 4 h 27"/>
                  <a:gd name="T38" fmla="*/ 15 w 23"/>
                  <a:gd name="T39" fmla="*/ 0 h 27"/>
                  <a:gd name="T40" fmla="*/ 11 w 23"/>
                  <a:gd name="T41" fmla="*/ 0 h 27"/>
                  <a:gd name="T42" fmla="*/ 11 w 23"/>
                  <a:gd name="T43" fmla="*/ 0 h 27"/>
                  <a:gd name="T44" fmla="*/ 8 w 23"/>
                  <a:gd name="T45" fmla="*/ 4 h 27"/>
                  <a:gd name="T46" fmla="*/ 8 w 23"/>
                  <a:gd name="T47" fmla="*/ 4 h 27"/>
                  <a:gd name="T48" fmla="*/ 4 w 23"/>
                  <a:gd name="T49" fmla="*/ 4 h 27"/>
                  <a:gd name="T50" fmla="*/ 4 w 23"/>
                  <a:gd name="T51" fmla="*/ 4 h 27"/>
                  <a:gd name="T52" fmla="*/ 4 w 23"/>
                  <a:gd name="T53" fmla="*/ 8 h 27"/>
                  <a:gd name="T54" fmla="*/ 4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4 w 23"/>
                  <a:gd name="T67" fmla="*/ 19 h 27"/>
                  <a:gd name="T68" fmla="*/ 4 w 23"/>
                  <a:gd name="T69" fmla="*/ 19 h 27"/>
                  <a:gd name="T70" fmla="*/ 4 w 23"/>
                  <a:gd name="T71" fmla="*/ 23 h 27"/>
                  <a:gd name="T72" fmla="*/ 4 w 23"/>
                  <a:gd name="T73" fmla="*/ 23 h 27"/>
                  <a:gd name="T74" fmla="*/ 8 w 23"/>
                  <a:gd name="T75" fmla="*/ 23 h 27"/>
                  <a:gd name="T76" fmla="*/ 8 w 23"/>
                  <a:gd name="T77" fmla="*/ 27 h 27"/>
                  <a:gd name="T78" fmla="*/ 11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5" y="27"/>
                    </a:lnTo>
                    <a:lnTo>
                      <a:pt x="19" y="23"/>
                    </a:lnTo>
                    <a:lnTo>
                      <a:pt x="23" y="19"/>
                    </a:lnTo>
                    <a:lnTo>
                      <a:pt x="23" y="15"/>
                    </a:lnTo>
                    <a:lnTo>
                      <a:pt x="23" y="11"/>
                    </a:lnTo>
                    <a:lnTo>
                      <a:pt x="23" y="8"/>
                    </a:lnTo>
                    <a:lnTo>
                      <a:pt x="19" y="4"/>
                    </a:lnTo>
                    <a:lnTo>
                      <a:pt x="15" y="4"/>
                    </a:lnTo>
                    <a:lnTo>
                      <a:pt x="15" y="0"/>
                    </a:lnTo>
                    <a:lnTo>
                      <a:pt x="11" y="0"/>
                    </a:lnTo>
                    <a:lnTo>
                      <a:pt x="8" y="4"/>
                    </a:lnTo>
                    <a:lnTo>
                      <a:pt x="4" y="4"/>
                    </a:lnTo>
                    <a:lnTo>
                      <a:pt x="4" y="8"/>
                    </a:lnTo>
                    <a:lnTo>
                      <a:pt x="0" y="11"/>
                    </a:lnTo>
                    <a:lnTo>
                      <a:pt x="0" y="15"/>
                    </a:lnTo>
                    <a:lnTo>
                      <a:pt x="0" y="19"/>
                    </a:lnTo>
                    <a:lnTo>
                      <a:pt x="4" y="19"/>
                    </a:lnTo>
                    <a:lnTo>
                      <a:pt x="4" y="23"/>
                    </a:lnTo>
                    <a:lnTo>
                      <a:pt x="8" y="23"/>
                    </a:lnTo>
                    <a:lnTo>
                      <a:pt x="8"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07" name="Freeform 123"/>
              <p:cNvSpPr>
                <a:spLocks/>
              </p:cNvSpPr>
              <p:nvPr/>
            </p:nvSpPr>
            <p:spPr bwMode="auto">
              <a:xfrm>
                <a:off x="4466" y="3040"/>
                <a:ext cx="27" cy="27"/>
              </a:xfrm>
              <a:custGeom>
                <a:avLst/>
                <a:gdLst>
                  <a:gd name="T0" fmla="*/ 11 w 27"/>
                  <a:gd name="T1" fmla="*/ 23 h 27"/>
                  <a:gd name="T2" fmla="*/ 15 w 27"/>
                  <a:gd name="T3" fmla="*/ 27 h 27"/>
                  <a:gd name="T4" fmla="*/ 19 w 27"/>
                  <a:gd name="T5" fmla="*/ 27 h 27"/>
                  <a:gd name="T6" fmla="*/ 19 w 27"/>
                  <a:gd name="T7" fmla="*/ 23 h 27"/>
                  <a:gd name="T8" fmla="*/ 19 w 27"/>
                  <a:gd name="T9" fmla="*/ 23 h 27"/>
                  <a:gd name="T10" fmla="*/ 23 w 27"/>
                  <a:gd name="T11" fmla="*/ 23 h 27"/>
                  <a:gd name="T12" fmla="*/ 23 w 27"/>
                  <a:gd name="T13" fmla="*/ 19 h 27"/>
                  <a:gd name="T14" fmla="*/ 23 w 27"/>
                  <a:gd name="T15" fmla="*/ 19 h 27"/>
                  <a:gd name="T16" fmla="*/ 27 w 27"/>
                  <a:gd name="T17" fmla="*/ 19 h 27"/>
                  <a:gd name="T18" fmla="*/ 27 w 27"/>
                  <a:gd name="T19" fmla="*/ 15 h 27"/>
                  <a:gd name="T20" fmla="*/ 27 w 27"/>
                  <a:gd name="T21" fmla="*/ 15 h 27"/>
                  <a:gd name="T22" fmla="*/ 27 w 27"/>
                  <a:gd name="T23" fmla="*/ 11 h 27"/>
                  <a:gd name="T24" fmla="*/ 27 w 27"/>
                  <a:gd name="T25" fmla="*/ 11 h 27"/>
                  <a:gd name="T26" fmla="*/ 23 w 27"/>
                  <a:gd name="T27" fmla="*/ 8 h 27"/>
                  <a:gd name="T28" fmla="*/ 23 w 27"/>
                  <a:gd name="T29" fmla="*/ 8 h 27"/>
                  <a:gd name="T30" fmla="*/ 23 w 27"/>
                  <a:gd name="T31" fmla="*/ 4 h 27"/>
                  <a:gd name="T32" fmla="*/ 19 w 27"/>
                  <a:gd name="T33" fmla="*/ 4 h 27"/>
                  <a:gd name="T34" fmla="*/ 19 w 27"/>
                  <a:gd name="T35" fmla="*/ 4 h 27"/>
                  <a:gd name="T36" fmla="*/ 19 w 27"/>
                  <a:gd name="T37" fmla="*/ 4 h 27"/>
                  <a:gd name="T38" fmla="*/ 15 w 27"/>
                  <a:gd name="T39" fmla="*/ 0 h 27"/>
                  <a:gd name="T40" fmla="*/ 15 w 27"/>
                  <a:gd name="T41" fmla="*/ 0 h 27"/>
                  <a:gd name="T42" fmla="*/ 11 w 27"/>
                  <a:gd name="T43" fmla="*/ 0 h 27"/>
                  <a:gd name="T44" fmla="*/ 11 w 27"/>
                  <a:gd name="T45" fmla="*/ 4 h 27"/>
                  <a:gd name="T46" fmla="*/ 8 w 27"/>
                  <a:gd name="T47" fmla="*/ 4 h 27"/>
                  <a:gd name="T48" fmla="*/ 8 w 27"/>
                  <a:gd name="T49" fmla="*/ 4 h 27"/>
                  <a:gd name="T50" fmla="*/ 4 w 27"/>
                  <a:gd name="T51" fmla="*/ 4 h 27"/>
                  <a:gd name="T52" fmla="*/ 4 w 27"/>
                  <a:gd name="T53" fmla="*/ 8 h 27"/>
                  <a:gd name="T54" fmla="*/ 4 w 27"/>
                  <a:gd name="T55" fmla="*/ 8 h 27"/>
                  <a:gd name="T56" fmla="*/ 4 w 27"/>
                  <a:gd name="T57" fmla="*/ 11 h 27"/>
                  <a:gd name="T58" fmla="*/ 4 w 27"/>
                  <a:gd name="T59" fmla="*/ 11 h 27"/>
                  <a:gd name="T60" fmla="*/ 0 w 27"/>
                  <a:gd name="T61" fmla="*/ 15 h 27"/>
                  <a:gd name="T62" fmla="*/ 4 w 27"/>
                  <a:gd name="T63" fmla="*/ 15 h 27"/>
                  <a:gd name="T64" fmla="*/ 4 w 27"/>
                  <a:gd name="T65" fmla="*/ 19 h 27"/>
                  <a:gd name="T66" fmla="*/ 4 w 27"/>
                  <a:gd name="T67" fmla="*/ 19 h 27"/>
                  <a:gd name="T68" fmla="*/ 4 w 27"/>
                  <a:gd name="T69" fmla="*/ 19 h 27"/>
                  <a:gd name="T70" fmla="*/ 4 w 27"/>
                  <a:gd name="T71" fmla="*/ 23 h 27"/>
                  <a:gd name="T72" fmla="*/ 8 w 27"/>
                  <a:gd name="T73" fmla="*/ 23 h 27"/>
                  <a:gd name="T74" fmla="*/ 8 w 27"/>
                  <a:gd name="T75" fmla="*/ 23 h 27"/>
                  <a:gd name="T76" fmla="*/ 11 w 27"/>
                  <a:gd name="T77" fmla="*/ 27 h 27"/>
                  <a:gd name="T78" fmla="*/ 11 w 27"/>
                  <a:gd name="T79" fmla="*/ 27 h 27"/>
                  <a:gd name="T80" fmla="*/ 15 w 27"/>
                  <a:gd name="T81" fmla="*/ 27 h 27"/>
                  <a:gd name="T82" fmla="*/ 15 w 27"/>
                  <a:gd name="T83" fmla="*/ 27 h 27"/>
                  <a:gd name="T84" fmla="*/ 11 w 27"/>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
                  <a:gd name="T130" fmla="*/ 0 h 27"/>
                  <a:gd name="T131" fmla="*/ 27 w 27"/>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 h="27">
                    <a:moveTo>
                      <a:pt x="11" y="23"/>
                    </a:moveTo>
                    <a:lnTo>
                      <a:pt x="15" y="27"/>
                    </a:lnTo>
                    <a:lnTo>
                      <a:pt x="19" y="27"/>
                    </a:lnTo>
                    <a:lnTo>
                      <a:pt x="19" y="23"/>
                    </a:lnTo>
                    <a:lnTo>
                      <a:pt x="23" y="23"/>
                    </a:lnTo>
                    <a:lnTo>
                      <a:pt x="23" y="19"/>
                    </a:lnTo>
                    <a:lnTo>
                      <a:pt x="27" y="19"/>
                    </a:lnTo>
                    <a:lnTo>
                      <a:pt x="27" y="15"/>
                    </a:lnTo>
                    <a:lnTo>
                      <a:pt x="27" y="11"/>
                    </a:lnTo>
                    <a:lnTo>
                      <a:pt x="23" y="8"/>
                    </a:lnTo>
                    <a:lnTo>
                      <a:pt x="23" y="4"/>
                    </a:lnTo>
                    <a:lnTo>
                      <a:pt x="19" y="4"/>
                    </a:lnTo>
                    <a:lnTo>
                      <a:pt x="15" y="0"/>
                    </a:lnTo>
                    <a:lnTo>
                      <a:pt x="11" y="0"/>
                    </a:lnTo>
                    <a:lnTo>
                      <a:pt x="11" y="4"/>
                    </a:lnTo>
                    <a:lnTo>
                      <a:pt x="8" y="4"/>
                    </a:lnTo>
                    <a:lnTo>
                      <a:pt x="4" y="4"/>
                    </a:lnTo>
                    <a:lnTo>
                      <a:pt x="4" y="8"/>
                    </a:lnTo>
                    <a:lnTo>
                      <a:pt x="4" y="11"/>
                    </a:lnTo>
                    <a:lnTo>
                      <a:pt x="0" y="15"/>
                    </a:lnTo>
                    <a:lnTo>
                      <a:pt x="4" y="15"/>
                    </a:lnTo>
                    <a:lnTo>
                      <a:pt x="4" y="19"/>
                    </a:lnTo>
                    <a:lnTo>
                      <a:pt x="4" y="23"/>
                    </a:lnTo>
                    <a:lnTo>
                      <a:pt x="8" y="23"/>
                    </a:lnTo>
                    <a:lnTo>
                      <a:pt x="11" y="27"/>
                    </a:lnTo>
                    <a:lnTo>
                      <a:pt x="15"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08" name="Line 124"/>
              <p:cNvSpPr>
                <a:spLocks noChangeShapeType="1"/>
              </p:cNvSpPr>
              <p:nvPr/>
            </p:nvSpPr>
            <p:spPr bwMode="auto">
              <a:xfrm flipV="1">
                <a:off x="3498" y="3162"/>
                <a:ext cx="1" cy="378"/>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709" name="Freeform 125"/>
              <p:cNvSpPr>
                <a:spLocks/>
              </p:cNvSpPr>
              <p:nvPr/>
            </p:nvSpPr>
            <p:spPr bwMode="auto">
              <a:xfrm>
                <a:off x="1020" y="3162"/>
                <a:ext cx="4193" cy="381"/>
              </a:xfrm>
              <a:custGeom>
                <a:avLst/>
                <a:gdLst>
                  <a:gd name="T0" fmla="*/ 0 w 4193"/>
                  <a:gd name="T1" fmla="*/ 378 h 381"/>
                  <a:gd name="T2" fmla="*/ 0 w 4193"/>
                  <a:gd name="T3" fmla="*/ 0 h 381"/>
                  <a:gd name="T4" fmla="*/ 4193 w 4193"/>
                  <a:gd name="T5" fmla="*/ 0 h 381"/>
                  <a:gd name="T6" fmla="*/ 4193 w 4193"/>
                  <a:gd name="T7" fmla="*/ 381 h 381"/>
                  <a:gd name="T8" fmla="*/ 0 w 4193"/>
                  <a:gd name="T9" fmla="*/ 381 h 381"/>
                  <a:gd name="T10" fmla="*/ 0 w 4193"/>
                  <a:gd name="T11" fmla="*/ 381 h 381"/>
                  <a:gd name="T12" fmla="*/ 0 60000 65536"/>
                  <a:gd name="T13" fmla="*/ 0 60000 65536"/>
                  <a:gd name="T14" fmla="*/ 0 60000 65536"/>
                  <a:gd name="T15" fmla="*/ 0 60000 65536"/>
                  <a:gd name="T16" fmla="*/ 0 60000 65536"/>
                  <a:gd name="T17" fmla="*/ 0 60000 65536"/>
                  <a:gd name="T18" fmla="*/ 0 w 4193"/>
                  <a:gd name="T19" fmla="*/ 0 h 381"/>
                  <a:gd name="T20" fmla="*/ 4193 w 4193"/>
                  <a:gd name="T21" fmla="*/ 381 h 381"/>
                </a:gdLst>
                <a:ahLst/>
                <a:cxnLst>
                  <a:cxn ang="T12">
                    <a:pos x="T0" y="T1"/>
                  </a:cxn>
                  <a:cxn ang="T13">
                    <a:pos x="T2" y="T3"/>
                  </a:cxn>
                  <a:cxn ang="T14">
                    <a:pos x="T4" y="T5"/>
                  </a:cxn>
                  <a:cxn ang="T15">
                    <a:pos x="T6" y="T7"/>
                  </a:cxn>
                  <a:cxn ang="T16">
                    <a:pos x="T8" y="T9"/>
                  </a:cxn>
                  <a:cxn ang="T17">
                    <a:pos x="T10" y="T11"/>
                  </a:cxn>
                </a:cxnLst>
                <a:rect l="T18" t="T19" r="T20" b="T21"/>
                <a:pathLst>
                  <a:path w="4193" h="381">
                    <a:moveTo>
                      <a:pt x="0" y="378"/>
                    </a:moveTo>
                    <a:lnTo>
                      <a:pt x="0" y="0"/>
                    </a:lnTo>
                    <a:lnTo>
                      <a:pt x="4193" y="0"/>
                    </a:lnTo>
                    <a:lnTo>
                      <a:pt x="4193" y="381"/>
                    </a:lnTo>
                    <a:lnTo>
                      <a:pt x="0" y="381"/>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10" name="Rectangle 126"/>
              <p:cNvSpPr>
                <a:spLocks noChangeArrowheads="1"/>
              </p:cNvSpPr>
              <p:nvPr/>
            </p:nvSpPr>
            <p:spPr bwMode="auto">
              <a:xfrm>
                <a:off x="3544"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711" name="Rectangle 127"/>
              <p:cNvSpPr>
                <a:spLocks noChangeArrowheads="1"/>
              </p:cNvSpPr>
              <p:nvPr/>
            </p:nvSpPr>
            <p:spPr bwMode="auto">
              <a:xfrm>
                <a:off x="3616"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712" name="Rectangle 128"/>
              <p:cNvSpPr>
                <a:spLocks noChangeArrowheads="1"/>
              </p:cNvSpPr>
              <p:nvPr/>
            </p:nvSpPr>
            <p:spPr bwMode="auto">
              <a:xfrm>
                <a:off x="3685"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13" name="Rectangle 129"/>
              <p:cNvSpPr>
                <a:spLocks noChangeArrowheads="1"/>
              </p:cNvSpPr>
              <p:nvPr/>
            </p:nvSpPr>
            <p:spPr bwMode="auto">
              <a:xfrm>
                <a:off x="3719"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714" name="Rectangle 130"/>
              <p:cNvSpPr>
                <a:spLocks noChangeArrowheads="1"/>
              </p:cNvSpPr>
              <p:nvPr/>
            </p:nvSpPr>
            <p:spPr bwMode="auto">
              <a:xfrm>
                <a:off x="3791"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0</a:t>
                </a:r>
                <a:endParaRPr lang="en-US" altLang="en-US" b="1"/>
              </a:p>
            </p:txBody>
          </p:sp>
          <p:sp>
            <p:nvSpPr>
              <p:cNvPr id="23715" name="Rectangle 131"/>
              <p:cNvSpPr>
                <a:spLocks noChangeArrowheads="1"/>
              </p:cNvSpPr>
              <p:nvPr/>
            </p:nvSpPr>
            <p:spPr bwMode="auto">
              <a:xfrm>
                <a:off x="3864"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16" name="Rectangle 132"/>
              <p:cNvSpPr>
                <a:spLocks noChangeArrowheads="1"/>
              </p:cNvSpPr>
              <p:nvPr/>
            </p:nvSpPr>
            <p:spPr bwMode="auto">
              <a:xfrm>
                <a:off x="3898"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9</a:t>
                </a:r>
                <a:endParaRPr lang="en-US" altLang="en-US" b="1"/>
              </a:p>
            </p:txBody>
          </p:sp>
          <p:sp>
            <p:nvSpPr>
              <p:cNvPr id="23717" name="Rectangle 133"/>
              <p:cNvSpPr>
                <a:spLocks noChangeArrowheads="1"/>
              </p:cNvSpPr>
              <p:nvPr/>
            </p:nvSpPr>
            <p:spPr bwMode="auto">
              <a:xfrm>
                <a:off x="3967"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18" name="Rectangle 134"/>
              <p:cNvSpPr>
                <a:spLocks noChangeArrowheads="1"/>
              </p:cNvSpPr>
              <p:nvPr/>
            </p:nvSpPr>
            <p:spPr bwMode="auto">
              <a:xfrm>
                <a:off x="4005"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8</a:t>
                </a:r>
                <a:endParaRPr lang="en-US" altLang="en-US" b="1"/>
              </a:p>
            </p:txBody>
          </p:sp>
          <p:sp>
            <p:nvSpPr>
              <p:cNvPr id="23719" name="Rectangle 135"/>
              <p:cNvSpPr>
                <a:spLocks noChangeArrowheads="1"/>
              </p:cNvSpPr>
              <p:nvPr/>
            </p:nvSpPr>
            <p:spPr bwMode="auto">
              <a:xfrm>
                <a:off x="2724"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720" name="Rectangle 136"/>
              <p:cNvSpPr>
                <a:spLocks noChangeArrowheads="1"/>
              </p:cNvSpPr>
              <p:nvPr/>
            </p:nvSpPr>
            <p:spPr bwMode="auto">
              <a:xfrm>
                <a:off x="2797"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5</a:t>
                </a:r>
                <a:endParaRPr lang="en-US" altLang="en-US" b="1"/>
              </a:p>
            </p:txBody>
          </p:sp>
          <p:sp>
            <p:nvSpPr>
              <p:cNvPr id="23721" name="Rectangle 137"/>
              <p:cNvSpPr>
                <a:spLocks noChangeArrowheads="1"/>
              </p:cNvSpPr>
              <p:nvPr/>
            </p:nvSpPr>
            <p:spPr bwMode="auto">
              <a:xfrm>
                <a:off x="2865"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22" name="Rectangle 138"/>
              <p:cNvSpPr>
                <a:spLocks noChangeArrowheads="1"/>
              </p:cNvSpPr>
              <p:nvPr/>
            </p:nvSpPr>
            <p:spPr bwMode="auto">
              <a:xfrm>
                <a:off x="2903"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723" name="Rectangle 139"/>
              <p:cNvSpPr>
                <a:spLocks noChangeArrowheads="1"/>
              </p:cNvSpPr>
              <p:nvPr/>
            </p:nvSpPr>
            <p:spPr bwMode="auto">
              <a:xfrm>
                <a:off x="2972"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4</a:t>
                </a:r>
                <a:endParaRPr lang="en-US" altLang="en-US" b="1"/>
              </a:p>
            </p:txBody>
          </p:sp>
          <p:sp>
            <p:nvSpPr>
              <p:cNvPr id="23724" name="Rectangle 140"/>
              <p:cNvSpPr>
                <a:spLocks noChangeArrowheads="1"/>
              </p:cNvSpPr>
              <p:nvPr/>
            </p:nvSpPr>
            <p:spPr bwMode="auto">
              <a:xfrm>
                <a:off x="3044"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25" name="Rectangle 141"/>
              <p:cNvSpPr>
                <a:spLocks noChangeArrowheads="1"/>
              </p:cNvSpPr>
              <p:nvPr/>
            </p:nvSpPr>
            <p:spPr bwMode="auto">
              <a:xfrm>
                <a:off x="3079"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726" name="Rectangle 142"/>
              <p:cNvSpPr>
                <a:spLocks noChangeArrowheads="1"/>
              </p:cNvSpPr>
              <p:nvPr/>
            </p:nvSpPr>
            <p:spPr bwMode="auto">
              <a:xfrm>
                <a:off x="3147"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3</a:t>
                </a:r>
                <a:endParaRPr lang="en-US" altLang="en-US" b="1"/>
              </a:p>
            </p:txBody>
          </p:sp>
          <p:sp>
            <p:nvSpPr>
              <p:cNvPr id="23727" name="Rectangle 143"/>
              <p:cNvSpPr>
                <a:spLocks noChangeArrowheads="1"/>
              </p:cNvSpPr>
              <p:nvPr/>
            </p:nvSpPr>
            <p:spPr bwMode="auto">
              <a:xfrm>
                <a:off x="3220"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28" name="Rectangle 144"/>
              <p:cNvSpPr>
                <a:spLocks noChangeArrowheads="1"/>
              </p:cNvSpPr>
              <p:nvPr/>
            </p:nvSpPr>
            <p:spPr bwMode="auto">
              <a:xfrm>
                <a:off x="3254"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1</a:t>
                </a:r>
                <a:endParaRPr lang="en-US" altLang="en-US" b="1"/>
              </a:p>
            </p:txBody>
          </p:sp>
          <p:sp>
            <p:nvSpPr>
              <p:cNvPr id="23729" name="Rectangle 145"/>
              <p:cNvSpPr>
                <a:spLocks noChangeArrowheads="1"/>
              </p:cNvSpPr>
              <p:nvPr/>
            </p:nvSpPr>
            <p:spPr bwMode="auto">
              <a:xfrm>
                <a:off x="3326"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730" name="Rectangle 146"/>
              <p:cNvSpPr>
                <a:spLocks noChangeArrowheads="1"/>
              </p:cNvSpPr>
              <p:nvPr/>
            </p:nvSpPr>
            <p:spPr bwMode="auto">
              <a:xfrm>
                <a:off x="1051"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731" name="Rectangle 147"/>
              <p:cNvSpPr>
                <a:spLocks noChangeArrowheads="1"/>
              </p:cNvSpPr>
              <p:nvPr/>
            </p:nvSpPr>
            <p:spPr bwMode="auto">
              <a:xfrm>
                <a:off x="1123"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9</a:t>
                </a:r>
                <a:endParaRPr lang="en-US" altLang="en-US" b="1"/>
              </a:p>
            </p:txBody>
          </p:sp>
          <p:sp>
            <p:nvSpPr>
              <p:cNvPr id="23732" name="Rectangle 148"/>
              <p:cNvSpPr>
                <a:spLocks noChangeArrowheads="1"/>
              </p:cNvSpPr>
              <p:nvPr/>
            </p:nvSpPr>
            <p:spPr bwMode="auto">
              <a:xfrm>
                <a:off x="1192"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33" name="Rectangle 149"/>
              <p:cNvSpPr>
                <a:spLocks noChangeArrowheads="1"/>
              </p:cNvSpPr>
              <p:nvPr/>
            </p:nvSpPr>
            <p:spPr bwMode="auto">
              <a:xfrm>
                <a:off x="1226"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734" name="Rectangle 150"/>
              <p:cNvSpPr>
                <a:spLocks noChangeArrowheads="1"/>
              </p:cNvSpPr>
              <p:nvPr/>
            </p:nvSpPr>
            <p:spPr bwMode="auto">
              <a:xfrm>
                <a:off x="1299"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8</a:t>
                </a:r>
                <a:endParaRPr lang="en-US" altLang="en-US" b="1"/>
              </a:p>
            </p:txBody>
          </p:sp>
          <p:sp>
            <p:nvSpPr>
              <p:cNvPr id="23735" name="Rectangle 151"/>
              <p:cNvSpPr>
                <a:spLocks noChangeArrowheads="1"/>
              </p:cNvSpPr>
              <p:nvPr/>
            </p:nvSpPr>
            <p:spPr bwMode="auto">
              <a:xfrm>
                <a:off x="1367" y="294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36" name="Rectangle 152"/>
              <p:cNvSpPr>
                <a:spLocks noChangeArrowheads="1"/>
              </p:cNvSpPr>
              <p:nvPr/>
            </p:nvSpPr>
            <p:spPr bwMode="auto">
              <a:xfrm>
                <a:off x="1405"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2</a:t>
                </a:r>
                <a:endParaRPr lang="en-US" altLang="en-US" b="1"/>
              </a:p>
            </p:txBody>
          </p:sp>
          <p:sp>
            <p:nvSpPr>
              <p:cNvPr id="23737" name="Rectangle 153"/>
              <p:cNvSpPr>
                <a:spLocks noChangeArrowheads="1"/>
              </p:cNvSpPr>
              <p:nvPr/>
            </p:nvSpPr>
            <p:spPr bwMode="auto">
              <a:xfrm>
                <a:off x="1474" y="2945"/>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7</a:t>
                </a:r>
                <a:endParaRPr lang="en-US" altLang="en-US" b="1"/>
              </a:p>
            </p:txBody>
          </p:sp>
          <p:sp>
            <p:nvSpPr>
              <p:cNvPr id="23738" name="Freeform 154"/>
              <p:cNvSpPr>
                <a:spLocks/>
              </p:cNvSpPr>
              <p:nvPr/>
            </p:nvSpPr>
            <p:spPr bwMode="auto">
              <a:xfrm>
                <a:off x="4310" y="3040"/>
                <a:ext cx="23" cy="27"/>
              </a:xfrm>
              <a:custGeom>
                <a:avLst/>
                <a:gdLst>
                  <a:gd name="T0" fmla="*/ 11 w 23"/>
                  <a:gd name="T1" fmla="*/ 23 h 27"/>
                  <a:gd name="T2" fmla="*/ 11 w 23"/>
                  <a:gd name="T3" fmla="*/ 27 h 27"/>
                  <a:gd name="T4" fmla="*/ 15 w 23"/>
                  <a:gd name="T5" fmla="*/ 27 h 27"/>
                  <a:gd name="T6" fmla="*/ 15 w 23"/>
                  <a:gd name="T7" fmla="*/ 23 h 27"/>
                  <a:gd name="T8" fmla="*/ 19 w 23"/>
                  <a:gd name="T9" fmla="*/ 23 h 27"/>
                  <a:gd name="T10" fmla="*/ 19 w 23"/>
                  <a:gd name="T11" fmla="*/ 23 h 27"/>
                  <a:gd name="T12" fmla="*/ 19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19 w 23"/>
                  <a:gd name="T29" fmla="*/ 8 h 27"/>
                  <a:gd name="T30" fmla="*/ 19 w 23"/>
                  <a:gd name="T31" fmla="*/ 4 h 27"/>
                  <a:gd name="T32" fmla="*/ 19 w 23"/>
                  <a:gd name="T33" fmla="*/ 4 h 27"/>
                  <a:gd name="T34" fmla="*/ 15 w 23"/>
                  <a:gd name="T35" fmla="*/ 4 h 27"/>
                  <a:gd name="T36" fmla="*/ 15 w 23"/>
                  <a:gd name="T37" fmla="*/ 4 h 27"/>
                  <a:gd name="T38" fmla="*/ 11 w 23"/>
                  <a:gd name="T39" fmla="*/ 0 h 27"/>
                  <a:gd name="T40" fmla="*/ 11 w 23"/>
                  <a:gd name="T41" fmla="*/ 0 h 27"/>
                  <a:gd name="T42" fmla="*/ 7 w 23"/>
                  <a:gd name="T43" fmla="*/ 0 h 27"/>
                  <a:gd name="T44" fmla="*/ 7 w 23"/>
                  <a:gd name="T45" fmla="*/ 4 h 27"/>
                  <a:gd name="T46" fmla="*/ 7 w 23"/>
                  <a:gd name="T47" fmla="*/ 4 h 27"/>
                  <a:gd name="T48" fmla="*/ 3 w 23"/>
                  <a:gd name="T49" fmla="*/ 4 h 27"/>
                  <a:gd name="T50" fmla="*/ 3 w 23"/>
                  <a:gd name="T51" fmla="*/ 4 h 27"/>
                  <a:gd name="T52" fmla="*/ 0 w 23"/>
                  <a:gd name="T53" fmla="*/ 8 h 27"/>
                  <a:gd name="T54" fmla="*/ 0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0 w 23"/>
                  <a:gd name="T67" fmla="*/ 19 h 27"/>
                  <a:gd name="T68" fmla="*/ 0 w 23"/>
                  <a:gd name="T69" fmla="*/ 19 h 27"/>
                  <a:gd name="T70" fmla="*/ 3 w 23"/>
                  <a:gd name="T71" fmla="*/ 23 h 27"/>
                  <a:gd name="T72" fmla="*/ 3 w 23"/>
                  <a:gd name="T73" fmla="*/ 23 h 27"/>
                  <a:gd name="T74" fmla="*/ 7 w 23"/>
                  <a:gd name="T75" fmla="*/ 23 h 27"/>
                  <a:gd name="T76" fmla="*/ 7 w 23"/>
                  <a:gd name="T77" fmla="*/ 27 h 27"/>
                  <a:gd name="T78" fmla="*/ 7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1" y="27"/>
                    </a:lnTo>
                    <a:lnTo>
                      <a:pt x="15" y="27"/>
                    </a:lnTo>
                    <a:lnTo>
                      <a:pt x="15" y="23"/>
                    </a:lnTo>
                    <a:lnTo>
                      <a:pt x="19" y="23"/>
                    </a:lnTo>
                    <a:lnTo>
                      <a:pt x="19" y="19"/>
                    </a:lnTo>
                    <a:lnTo>
                      <a:pt x="23" y="19"/>
                    </a:lnTo>
                    <a:lnTo>
                      <a:pt x="23" y="15"/>
                    </a:lnTo>
                    <a:lnTo>
                      <a:pt x="23" y="11"/>
                    </a:lnTo>
                    <a:lnTo>
                      <a:pt x="23" y="8"/>
                    </a:lnTo>
                    <a:lnTo>
                      <a:pt x="19" y="8"/>
                    </a:lnTo>
                    <a:lnTo>
                      <a:pt x="19" y="4"/>
                    </a:lnTo>
                    <a:lnTo>
                      <a:pt x="15" y="4"/>
                    </a:lnTo>
                    <a:lnTo>
                      <a:pt x="11" y="0"/>
                    </a:lnTo>
                    <a:lnTo>
                      <a:pt x="7" y="0"/>
                    </a:lnTo>
                    <a:lnTo>
                      <a:pt x="7" y="4"/>
                    </a:lnTo>
                    <a:lnTo>
                      <a:pt x="3" y="4"/>
                    </a:lnTo>
                    <a:lnTo>
                      <a:pt x="0" y="8"/>
                    </a:lnTo>
                    <a:lnTo>
                      <a:pt x="0" y="11"/>
                    </a:lnTo>
                    <a:lnTo>
                      <a:pt x="0" y="15"/>
                    </a:lnTo>
                    <a:lnTo>
                      <a:pt x="0" y="19"/>
                    </a:lnTo>
                    <a:lnTo>
                      <a:pt x="3"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39" name="Freeform 155"/>
              <p:cNvSpPr>
                <a:spLocks/>
              </p:cNvSpPr>
              <p:nvPr/>
            </p:nvSpPr>
            <p:spPr bwMode="auto">
              <a:xfrm>
                <a:off x="4390" y="3040"/>
                <a:ext cx="23" cy="27"/>
              </a:xfrm>
              <a:custGeom>
                <a:avLst/>
                <a:gdLst>
                  <a:gd name="T0" fmla="*/ 7 w 23"/>
                  <a:gd name="T1" fmla="*/ 23 h 27"/>
                  <a:gd name="T2" fmla="*/ 11 w 23"/>
                  <a:gd name="T3" fmla="*/ 27 h 27"/>
                  <a:gd name="T4" fmla="*/ 15 w 23"/>
                  <a:gd name="T5" fmla="*/ 27 h 27"/>
                  <a:gd name="T6" fmla="*/ 15 w 23"/>
                  <a:gd name="T7" fmla="*/ 23 h 27"/>
                  <a:gd name="T8" fmla="*/ 19 w 23"/>
                  <a:gd name="T9" fmla="*/ 23 h 27"/>
                  <a:gd name="T10" fmla="*/ 19 w 23"/>
                  <a:gd name="T11" fmla="*/ 23 h 27"/>
                  <a:gd name="T12" fmla="*/ 19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19 w 23"/>
                  <a:gd name="T29" fmla="*/ 8 h 27"/>
                  <a:gd name="T30" fmla="*/ 19 w 23"/>
                  <a:gd name="T31" fmla="*/ 4 h 27"/>
                  <a:gd name="T32" fmla="*/ 19 w 23"/>
                  <a:gd name="T33" fmla="*/ 4 h 27"/>
                  <a:gd name="T34" fmla="*/ 15 w 23"/>
                  <a:gd name="T35" fmla="*/ 4 h 27"/>
                  <a:gd name="T36" fmla="*/ 15 w 23"/>
                  <a:gd name="T37" fmla="*/ 4 h 27"/>
                  <a:gd name="T38" fmla="*/ 11 w 23"/>
                  <a:gd name="T39" fmla="*/ 0 h 27"/>
                  <a:gd name="T40" fmla="*/ 11 w 23"/>
                  <a:gd name="T41" fmla="*/ 0 h 27"/>
                  <a:gd name="T42" fmla="*/ 7 w 23"/>
                  <a:gd name="T43" fmla="*/ 0 h 27"/>
                  <a:gd name="T44" fmla="*/ 7 w 23"/>
                  <a:gd name="T45" fmla="*/ 4 h 27"/>
                  <a:gd name="T46" fmla="*/ 3 w 23"/>
                  <a:gd name="T47" fmla="*/ 4 h 27"/>
                  <a:gd name="T48" fmla="*/ 3 w 23"/>
                  <a:gd name="T49" fmla="*/ 4 h 27"/>
                  <a:gd name="T50" fmla="*/ 3 w 23"/>
                  <a:gd name="T51" fmla="*/ 4 h 27"/>
                  <a:gd name="T52" fmla="*/ 0 w 23"/>
                  <a:gd name="T53" fmla="*/ 8 h 27"/>
                  <a:gd name="T54" fmla="*/ 0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0 w 23"/>
                  <a:gd name="T67" fmla="*/ 19 h 27"/>
                  <a:gd name="T68" fmla="*/ 0 w 23"/>
                  <a:gd name="T69" fmla="*/ 19 h 27"/>
                  <a:gd name="T70" fmla="*/ 3 w 23"/>
                  <a:gd name="T71" fmla="*/ 23 h 27"/>
                  <a:gd name="T72" fmla="*/ 3 w 23"/>
                  <a:gd name="T73" fmla="*/ 23 h 27"/>
                  <a:gd name="T74" fmla="*/ 3 w 23"/>
                  <a:gd name="T75" fmla="*/ 23 h 27"/>
                  <a:gd name="T76" fmla="*/ 7 w 23"/>
                  <a:gd name="T77" fmla="*/ 27 h 27"/>
                  <a:gd name="T78" fmla="*/ 7 w 23"/>
                  <a:gd name="T79" fmla="*/ 27 h 27"/>
                  <a:gd name="T80" fmla="*/ 11 w 23"/>
                  <a:gd name="T81" fmla="*/ 27 h 27"/>
                  <a:gd name="T82" fmla="*/ 11 w 23"/>
                  <a:gd name="T83" fmla="*/ 27 h 27"/>
                  <a:gd name="T84" fmla="*/ 7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7" y="23"/>
                    </a:moveTo>
                    <a:lnTo>
                      <a:pt x="11" y="27"/>
                    </a:lnTo>
                    <a:lnTo>
                      <a:pt x="15" y="27"/>
                    </a:lnTo>
                    <a:lnTo>
                      <a:pt x="15" y="23"/>
                    </a:lnTo>
                    <a:lnTo>
                      <a:pt x="19" y="23"/>
                    </a:lnTo>
                    <a:lnTo>
                      <a:pt x="19" y="19"/>
                    </a:lnTo>
                    <a:lnTo>
                      <a:pt x="23" y="19"/>
                    </a:lnTo>
                    <a:lnTo>
                      <a:pt x="23" y="15"/>
                    </a:lnTo>
                    <a:lnTo>
                      <a:pt x="23" y="11"/>
                    </a:lnTo>
                    <a:lnTo>
                      <a:pt x="23" y="8"/>
                    </a:lnTo>
                    <a:lnTo>
                      <a:pt x="19" y="8"/>
                    </a:lnTo>
                    <a:lnTo>
                      <a:pt x="19" y="4"/>
                    </a:lnTo>
                    <a:lnTo>
                      <a:pt x="15" y="4"/>
                    </a:lnTo>
                    <a:lnTo>
                      <a:pt x="11" y="0"/>
                    </a:lnTo>
                    <a:lnTo>
                      <a:pt x="7" y="0"/>
                    </a:lnTo>
                    <a:lnTo>
                      <a:pt x="7" y="4"/>
                    </a:lnTo>
                    <a:lnTo>
                      <a:pt x="3" y="4"/>
                    </a:lnTo>
                    <a:lnTo>
                      <a:pt x="0" y="8"/>
                    </a:lnTo>
                    <a:lnTo>
                      <a:pt x="0" y="11"/>
                    </a:lnTo>
                    <a:lnTo>
                      <a:pt x="0" y="15"/>
                    </a:lnTo>
                    <a:lnTo>
                      <a:pt x="0" y="19"/>
                    </a:lnTo>
                    <a:lnTo>
                      <a:pt x="3" y="23"/>
                    </a:lnTo>
                    <a:lnTo>
                      <a:pt x="7" y="27"/>
                    </a:lnTo>
                    <a:lnTo>
                      <a:pt x="11" y="27"/>
                    </a:lnTo>
                    <a:lnTo>
                      <a:pt x="7"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0" name="Freeform 156"/>
              <p:cNvSpPr>
                <a:spLocks/>
              </p:cNvSpPr>
              <p:nvPr/>
            </p:nvSpPr>
            <p:spPr bwMode="auto">
              <a:xfrm>
                <a:off x="4230" y="3040"/>
                <a:ext cx="22" cy="27"/>
              </a:xfrm>
              <a:custGeom>
                <a:avLst/>
                <a:gdLst>
                  <a:gd name="T0" fmla="*/ 11 w 22"/>
                  <a:gd name="T1" fmla="*/ 23 h 27"/>
                  <a:gd name="T2" fmla="*/ 15 w 22"/>
                  <a:gd name="T3" fmla="*/ 27 h 27"/>
                  <a:gd name="T4" fmla="*/ 15 w 22"/>
                  <a:gd name="T5" fmla="*/ 27 h 27"/>
                  <a:gd name="T6" fmla="*/ 19 w 22"/>
                  <a:gd name="T7" fmla="*/ 23 h 27"/>
                  <a:gd name="T8" fmla="*/ 19 w 22"/>
                  <a:gd name="T9" fmla="*/ 23 h 27"/>
                  <a:gd name="T10" fmla="*/ 19 w 22"/>
                  <a:gd name="T11" fmla="*/ 23 h 27"/>
                  <a:gd name="T12" fmla="*/ 22 w 22"/>
                  <a:gd name="T13" fmla="*/ 19 h 27"/>
                  <a:gd name="T14" fmla="*/ 22 w 22"/>
                  <a:gd name="T15" fmla="*/ 19 h 27"/>
                  <a:gd name="T16" fmla="*/ 22 w 22"/>
                  <a:gd name="T17" fmla="*/ 19 h 27"/>
                  <a:gd name="T18" fmla="*/ 22 w 22"/>
                  <a:gd name="T19" fmla="*/ 15 h 27"/>
                  <a:gd name="T20" fmla="*/ 22 w 22"/>
                  <a:gd name="T21" fmla="*/ 15 h 27"/>
                  <a:gd name="T22" fmla="*/ 22 w 22"/>
                  <a:gd name="T23" fmla="*/ 11 h 27"/>
                  <a:gd name="T24" fmla="*/ 22 w 22"/>
                  <a:gd name="T25" fmla="*/ 11 h 27"/>
                  <a:gd name="T26" fmla="*/ 22 w 22"/>
                  <a:gd name="T27" fmla="*/ 8 h 27"/>
                  <a:gd name="T28" fmla="*/ 22 w 22"/>
                  <a:gd name="T29" fmla="*/ 8 h 27"/>
                  <a:gd name="T30" fmla="*/ 19 w 22"/>
                  <a:gd name="T31" fmla="*/ 4 h 27"/>
                  <a:gd name="T32" fmla="*/ 19 w 22"/>
                  <a:gd name="T33" fmla="*/ 4 h 27"/>
                  <a:gd name="T34" fmla="*/ 19 w 22"/>
                  <a:gd name="T35" fmla="*/ 4 h 27"/>
                  <a:gd name="T36" fmla="*/ 15 w 22"/>
                  <a:gd name="T37" fmla="*/ 4 h 27"/>
                  <a:gd name="T38" fmla="*/ 15 w 22"/>
                  <a:gd name="T39" fmla="*/ 0 h 27"/>
                  <a:gd name="T40" fmla="*/ 11 w 22"/>
                  <a:gd name="T41" fmla="*/ 0 h 27"/>
                  <a:gd name="T42" fmla="*/ 11 w 22"/>
                  <a:gd name="T43" fmla="*/ 0 h 27"/>
                  <a:gd name="T44" fmla="*/ 7 w 22"/>
                  <a:gd name="T45" fmla="*/ 4 h 27"/>
                  <a:gd name="T46" fmla="*/ 7 w 22"/>
                  <a:gd name="T47" fmla="*/ 4 h 27"/>
                  <a:gd name="T48" fmla="*/ 3 w 22"/>
                  <a:gd name="T49" fmla="*/ 4 h 27"/>
                  <a:gd name="T50" fmla="*/ 3 w 22"/>
                  <a:gd name="T51" fmla="*/ 4 h 27"/>
                  <a:gd name="T52" fmla="*/ 3 w 22"/>
                  <a:gd name="T53" fmla="*/ 8 h 27"/>
                  <a:gd name="T54" fmla="*/ 0 w 22"/>
                  <a:gd name="T55" fmla="*/ 8 h 27"/>
                  <a:gd name="T56" fmla="*/ 0 w 22"/>
                  <a:gd name="T57" fmla="*/ 11 h 27"/>
                  <a:gd name="T58" fmla="*/ 0 w 22"/>
                  <a:gd name="T59" fmla="*/ 11 h 27"/>
                  <a:gd name="T60" fmla="*/ 0 w 22"/>
                  <a:gd name="T61" fmla="*/ 15 h 27"/>
                  <a:gd name="T62" fmla="*/ 0 w 22"/>
                  <a:gd name="T63" fmla="*/ 15 h 27"/>
                  <a:gd name="T64" fmla="*/ 0 w 22"/>
                  <a:gd name="T65" fmla="*/ 19 h 27"/>
                  <a:gd name="T66" fmla="*/ 0 w 22"/>
                  <a:gd name="T67" fmla="*/ 19 h 27"/>
                  <a:gd name="T68" fmla="*/ 3 w 22"/>
                  <a:gd name="T69" fmla="*/ 19 h 27"/>
                  <a:gd name="T70" fmla="*/ 3 w 22"/>
                  <a:gd name="T71" fmla="*/ 23 h 27"/>
                  <a:gd name="T72" fmla="*/ 3 w 22"/>
                  <a:gd name="T73" fmla="*/ 23 h 27"/>
                  <a:gd name="T74" fmla="*/ 7 w 22"/>
                  <a:gd name="T75" fmla="*/ 23 h 27"/>
                  <a:gd name="T76" fmla="*/ 7 w 22"/>
                  <a:gd name="T77" fmla="*/ 27 h 27"/>
                  <a:gd name="T78" fmla="*/ 11 w 22"/>
                  <a:gd name="T79" fmla="*/ 27 h 27"/>
                  <a:gd name="T80" fmla="*/ 11 w 22"/>
                  <a:gd name="T81" fmla="*/ 27 h 27"/>
                  <a:gd name="T82" fmla="*/ 11 w 22"/>
                  <a:gd name="T83" fmla="*/ 27 h 27"/>
                  <a:gd name="T84" fmla="*/ 11 w 22"/>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
                  <a:gd name="T130" fmla="*/ 0 h 27"/>
                  <a:gd name="T131" fmla="*/ 22 w 22"/>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 h="27">
                    <a:moveTo>
                      <a:pt x="11" y="23"/>
                    </a:moveTo>
                    <a:lnTo>
                      <a:pt x="15" y="27"/>
                    </a:lnTo>
                    <a:lnTo>
                      <a:pt x="19" y="23"/>
                    </a:lnTo>
                    <a:lnTo>
                      <a:pt x="22" y="19"/>
                    </a:lnTo>
                    <a:lnTo>
                      <a:pt x="22" y="15"/>
                    </a:lnTo>
                    <a:lnTo>
                      <a:pt x="22" y="11"/>
                    </a:lnTo>
                    <a:lnTo>
                      <a:pt x="22" y="8"/>
                    </a:lnTo>
                    <a:lnTo>
                      <a:pt x="19" y="4"/>
                    </a:lnTo>
                    <a:lnTo>
                      <a:pt x="15" y="4"/>
                    </a:lnTo>
                    <a:lnTo>
                      <a:pt x="15" y="0"/>
                    </a:lnTo>
                    <a:lnTo>
                      <a:pt x="11" y="0"/>
                    </a:lnTo>
                    <a:lnTo>
                      <a:pt x="7" y="4"/>
                    </a:lnTo>
                    <a:lnTo>
                      <a:pt x="3" y="4"/>
                    </a:lnTo>
                    <a:lnTo>
                      <a:pt x="3" y="8"/>
                    </a:lnTo>
                    <a:lnTo>
                      <a:pt x="0" y="8"/>
                    </a:lnTo>
                    <a:lnTo>
                      <a:pt x="0" y="11"/>
                    </a:lnTo>
                    <a:lnTo>
                      <a:pt x="0" y="15"/>
                    </a:lnTo>
                    <a:lnTo>
                      <a:pt x="0" y="19"/>
                    </a:lnTo>
                    <a:lnTo>
                      <a:pt x="3" y="19"/>
                    </a:lnTo>
                    <a:lnTo>
                      <a:pt x="3"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1" name="Freeform 157"/>
              <p:cNvSpPr>
                <a:spLocks/>
              </p:cNvSpPr>
              <p:nvPr/>
            </p:nvSpPr>
            <p:spPr bwMode="auto">
              <a:xfrm>
                <a:off x="2023" y="3040"/>
                <a:ext cx="26" cy="27"/>
              </a:xfrm>
              <a:custGeom>
                <a:avLst/>
                <a:gdLst>
                  <a:gd name="T0" fmla="*/ 11 w 26"/>
                  <a:gd name="T1" fmla="*/ 23 h 27"/>
                  <a:gd name="T2" fmla="*/ 15 w 26"/>
                  <a:gd name="T3" fmla="*/ 27 h 27"/>
                  <a:gd name="T4" fmla="*/ 15 w 26"/>
                  <a:gd name="T5" fmla="*/ 27 h 27"/>
                  <a:gd name="T6" fmla="*/ 19 w 26"/>
                  <a:gd name="T7" fmla="*/ 23 h 27"/>
                  <a:gd name="T8" fmla="*/ 19 w 26"/>
                  <a:gd name="T9" fmla="*/ 23 h 27"/>
                  <a:gd name="T10" fmla="*/ 23 w 26"/>
                  <a:gd name="T11" fmla="*/ 23 h 27"/>
                  <a:gd name="T12" fmla="*/ 23 w 26"/>
                  <a:gd name="T13" fmla="*/ 19 h 27"/>
                  <a:gd name="T14" fmla="*/ 23 w 26"/>
                  <a:gd name="T15" fmla="*/ 19 h 27"/>
                  <a:gd name="T16" fmla="*/ 23 w 26"/>
                  <a:gd name="T17" fmla="*/ 19 h 27"/>
                  <a:gd name="T18" fmla="*/ 26 w 26"/>
                  <a:gd name="T19" fmla="*/ 15 h 27"/>
                  <a:gd name="T20" fmla="*/ 26 w 26"/>
                  <a:gd name="T21" fmla="*/ 15 h 27"/>
                  <a:gd name="T22" fmla="*/ 26 w 26"/>
                  <a:gd name="T23" fmla="*/ 11 h 27"/>
                  <a:gd name="T24" fmla="*/ 23 w 26"/>
                  <a:gd name="T25" fmla="*/ 11 h 27"/>
                  <a:gd name="T26" fmla="*/ 23 w 26"/>
                  <a:gd name="T27" fmla="*/ 8 h 27"/>
                  <a:gd name="T28" fmla="*/ 23 w 26"/>
                  <a:gd name="T29" fmla="*/ 8 h 27"/>
                  <a:gd name="T30" fmla="*/ 23 w 26"/>
                  <a:gd name="T31" fmla="*/ 4 h 27"/>
                  <a:gd name="T32" fmla="*/ 19 w 26"/>
                  <a:gd name="T33" fmla="*/ 4 h 27"/>
                  <a:gd name="T34" fmla="*/ 19 w 26"/>
                  <a:gd name="T35" fmla="*/ 4 h 27"/>
                  <a:gd name="T36" fmla="*/ 15 w 26"/>
                  <a:gd name="T37" fmla="*/ 4 h 27"/>
                  <a:gd name="T38" fmla="*/ 15 w 26"/>
                  <a:gd name="T39" fmla="*/ 0 h 27"/>
                  <a:gd name="T40" fmla="*/ 11 w 26"/>
                  <a:gd name="T41" fmla="*/ 0 h 27"/>
                  <a:gd name="T42" fmla="*/ 11 w 26"/>
                  <a:gd name="T43" fmla="*/ 0 h 27"/>
                  <a:gd name="T44" fmla="*/ 7 w 26"/>
                  <a:gd name="T45" fmla="*/ 4 h 27"/>
                  <a:gd name="T46" fmla="*/ 7 w 26"/>
                  <a:gd name="T47" fmla="*/ 4 h 27"/>
                  <a:gd name="T48" fmla="*/ 7 w 26"/>
                  <a:gd name="T49" fmla="*/ 4 h 27"/>
                  <a:gd name="T50" fmla="*/ 4 w 26"/>
                  <a:gd name="T51" fmla="*/ 4 h 27"/>
                  <a:gd name="T52" fmla="*/ 4 w 26"/>
                  <a:gd name="T53" fmla="*/ 8 h 27"/>
                  <a:gd name="T54" fmla="*/ 4 w 26"/>
                  <a:gd name="T55" fmla="*/ 8 h 27"/>
                  <a:gd name="T56" fmla="*/ 4 w 26"/>
                  <a:gd name="T57" fmla="*/ 11 h 27"/>
                  <a:gd name="T58" fmla="*/ 0 w 26"/>
                  <a:gd name="T59" fmla="*/ 11 h 27"/>
                  <a:gd name="T60" fmla="*/ 0 w 26"/>
                  <a:gd name="T61" fmla="*/ 15 h 27"/>
                  <a:gd name="T62" fmla="*/ 0 w 26"/>
                  <a:gd name="T63" fmla="*/ 15 h 27"/>
                  <a:gd name="T64" fmla="*/ 4 w 26"/>
                  <a:gd name="T65" fmla="*/ 19 h 27"/>
                  <a:gd name="T66" fmla="*/ 4 w 26"/>
                  <a:gd name="T67" fmla="*/ 19 h 27"/>
                  <a:gd name="T68" fmla="*/ 4 w 26"/>
                  <a:gd name="T69" fmla="*/ 19 h 27"/>
                  <a:gd name="T70" fmla="*/ 4 w 26"/>
                  <a:gd name="T71" fmla="*/ 23 h 27"/>
                  <a:gd name="T72" fmla="*/ 7 w 26"/>
                  <a:gd name="T73" fmla="*/ 23 h 27"/>
                  <a:gd name="T74" fmla="*/ 7 w 26"/>
                  <a:gd name="T75" fmla="*/ 23 h 27"/>
                  <a:gd name="T76" fmla="*/ 7 w 26"/>
                  <a:gd name="T77" fmla="*/ 27 h 27"/>
                  <a:gd name="T78" fmla="*/ 11 w 26"/>
                  <a:gd name="T79" fmla="*/ 27 h 27"/>
                  <a:gd name="T80" fmla="*/ 11 w 26"/>
                  <a:gd name="T81" fmla="*/ 27 h 27"/>
                  <a:gd name="T82" fmla="*/ 11 w 26"/>
                  <a:gd name="T83" fmla="*/ 27 h 27"/>
                  <a:gd name="T84" fmla="*/ 11 w 26"/>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27"/>
                  <a:gd name="T131" fmla="*/ 26 w 26"/>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27">
                    <a:moveTo>
                      <a:pt x="11" y="23"/>
                    </a:moveTo>
                    <a:lnTo>
                      <a:pt x="15" y="27"/>
                    </a:lnTo>
                    <a:lnTo>
                      <a:pt x="19" y="23"/>
                    </a:lnTo>
                    <a:lnTo>
                      <a:pt x="23" y="23"/>
                    </a:lnTo>
                    <a:lnTo>
                      <a:pt x="23" y="19"/>
                    </a:lnTo>
                    <a:lnTo>
                      <a:pt x="26" y="15"/>
                    </a:lnTo>
                    <a:lnTo>
                      <a:pt x="26" y="11"/>
                    </a:lnTo>
                    <a:lnTo>
                      <a:pt x="23" y="11"/>
                    </a:lnTo>
                    <a:lnTo>
                      <a:pt x="23" y="8"/>
                    </a:lnTo>
                    <a:lnTo>
                      <a:pt x="23" y="4"/>
                    </a:lnTo>
                    <a:lnTo>
                      <a:pt x="19" y="4"/>
                    </a:lnTo>
                    <a:lnTo>
                      <a:pt x="15" y="4"/>
                    </a:lnTo>
                    <a:lnTo>
                      <a:pt x="15" y="0"/>
                    </a:lnTo>
                    <a:lnTo>
                      <a:pt x="11" y="0"/>
                    </a:lnTo>
                    <a:lnTo>
                      <a:pt x="7" y="4"/>
                    </a:lnTo>
                    <a:lnTo>
                      <a:pt x="4" y="4"/>
                    </a:lnTo>
                    <a:lnTo>
                      <a:pt x="4" y="8"/>
                    </a:lnTo>
                    <a:lnTo>
                      <a:pt x="4" y="11"/>
                    </a:lnTo>
                    <a:lnTo>
                      <a:pt x="0" y="11"/>
                    </a:lnTo>
                    <a:lnTo>
                      <a:pt x="0" y="15"/>
                    </a:lnTo>
                    <a:lnTo>
                      <a:pt x="4" y="19"/>
                    </a:lnTo>
                    <a:lnTo>
                      <a:pt x="4"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2" name="Freeform 158"/>
              <p:cNvSpPr>
                <a:spLocks/>
              </p:cNvSpPr>
              <p:nvPr/>
            </p:nvSpPr>
            <p:spPr bwMode="auto">
              <a:xfrm>
                <a:off x="2103" y="3040"/>
                <a:ext cx="23" cy="27"/>
              </a:xfrm>
              <a:custGeom>
                <a:avLst/>
                <a:gdLst>
                  <a:gd name="T0" fmla="*/ 11 w 23"/>
                  <a:gd name="T1" fmla="*/ 23 h 27"/>
                  <a:gd name="T2" fmla="*/ 15 w 23"/>
                  <a:gd name="T3" fmla="*/ 27 h 27"/>
                  <a:gd name="T4" fmla="*/ 15 w 23"/>
                  <a:gd name="T5" fmla="*/ 27 h 27"/>
                  <a:gd name="T6" fmla="*/ 19 w 23"/>
                  <a:gd name="T7" fmla="*/ 23 h 27"/>
                  <a:gd name="T8" fmla="*/ 19 w 23"/>
                  <a:gd name="T9" fmla="*/ 23 h 27"/>
                  <a:gd name="T10" fmla="*/ 23 w 23"/>
                  <a:gd name="T11" fmla="*/ 23 h 27"/>
                  <a:gd name="T12" fmla="*/ 23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23 w 23"/>
                  <a:gd name="T29" fmla="*/ 8 h 27"/>
                  <a:gd name="T30" fmla="*/ 23 w 23"/>
                  <a:gd name="T31" fmla="*/ 4 h 27"/>
                  <a:gd name="T32" fmla="*/ 19 w 23"/>
                  <a:gd name="T33" fmla="*/ 4 h 27"/>
                  <a:gd name="T34" fmla="*/ 19 w 23"/>
                  <a:gd name="T35" fmla="*/ 4 h 27"/>
                  <a:gd name="T36" fmla="*/ 15 w 23"/>
                  <a:gd name="T37" fmla="*/ 4 h 27"/>
                  <a:gd name="T38" fmla="*/ 15 w 23"/>
                  <a:gd name="T39" fmla="*/ 0 h 27"/>
                  <a:gd name="T40" fmla="*/ 11 w 23"/>
                  <a:gd name="T41" fmla="*/ 0 h 27"/>
                  <a:gd name="T42" fmla="*/ 11 w 23"/>
                  <a:gd name="T43" fmla="*/ 0 h 27"/>
                  <a:gd name="T44" fmla="*/ 7 w 23"/>
                  <a:gd name="T45" fmla="*/ 4 h 27"/>
                  <a:gd name="T46" fmla="*/ 7 w 23"/>
                  <a:gd name="T47" fmla="*/ 4 h 27"/>
                  <a:gd name="T48" fmla="*/ 4 w 23"/>
                  <a:gd name="T49" fmla="*/ 4 h 27"/>
                  <a:gd name="T50" fmla="*/ 4 w 23"/>
                  <a:gd name="T51" fmla="*/ 4 h 27"/>
                  <a:gd name="T52" fmla="*/ 4 w 23"/>
                  <a:gd name="T53" fmla="*/ 8 h 27"/>
                  <a:gd name="T54" fmla="*/ 4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4 w 23"/>
                  <a:gd name="T67" fmla="*/ 19 h 27"/>
                  <a:gd name="T68" fmla="*/ 4 w 23"/>
                  <a:gd name="T69" fmla="*/ 19 h 27"/>
                  <a:gd name="T70" fmla="*/ 4 w 23"/>
                  <a:gd name="T71" fmla="*/ 23 h 27"/>
                  <a:gd name="T72" fmla="*/ 4 w 23"/>
                  <a:gd name="T73" fmla="*/ 23 h 27"/>
                  <a:gd name="T74" fmla="*/ 7 w 23"/>
                  <a:gd name="T75" fmla="*/ 23 h 27"/>
                  <a:gd name="T76" fmla="*/ 7 w 23"/>
                  <a:gd name="T77" fmla="*/ 27 h 27"/>
                  <a:gd name="T78" fmla="*/ 11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5" y="27"/>
                    </a:lnTo>
                    <a:lnTo>
                      <a:pt x="19" y="23"/>
                    </a:lnTo>
                    <a:lnTo>
                      <a:pt x="23" y="23"/>
                    </a:lnTo>
                    <a:lnTo>
                      <a:pt x="23" y="19"/>
                    </a:lnTo>
                    <a:lnTo>
                      <a:pt x="23" y="15"/>
                    </a:lnTo>
                    <a:lnTo>
                      <a:pt x="23" y="11"/>
                    </a:lnTo>
                    <a:lnTo>
                      <a:pt x="23" y="8"/>
                    </a:lnTo>
                    <a:lnTo>
                      <a:pt x="23" y="4"/>
                    </a:lnTo>
                    <a:lnTo>
                      <a:pt x="19" y="4"/>
                    </a:lnTo>
                    <a:lnTo>
                      <a:pt x="15" y="4"/>
                    </a:lnTo>
                    <a:lnTo>
                      <a:pt x="15" y="0"/>
                    </a:lnTo>
                    <a:lnTo>
                      <a:pt x="11" y="0"/>
                    </a:lnTo>
                    <a:lnTo>
                      <a:pt x="7" y="4"/>
                    </a:lnTo>
                    <a:lnTo>
                      <a:pt x="4" y="4"/>
                    </a:lnTo>
                    <a:lnTo>
                      <a:pt x="4" y="8"/>
                    </a:lnTo>
                    <a:lnTo>
                      <a:pt x="0" y="11"/>
                    </a:lnTo>
                    <a:lnTo>
                      <a:pt x="0" y="15"/>
                    </a:lnTo>
                    <a:lnTo>
                      <a:pt x="0" y="19"/>
                    </a:lnTo>
                    <a:lnTo>
                      <a:pt x="4" y="19"/>
                    </a:lnTo>
                    <a:lnTo>
                      <a:pt x="4"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3" name="Freeform 159"/>
              <p:cNvSpPr>
                <a:spLocks/>
              </p:cNvSpPr>
              <p:nvPr/>
            </p:nvSpPr>
            <p:spPr bwMode="auto">
              <a:xfrm>
                <a:off x="1947" y="3040"/>
                <a:ext cx="22" cy="27"/>
              </a:xfrm>
              <a:custGeom>
                <a:avLst/>
                <a:gdLst>
                  <a:gd name="T0" fmla="*/ 7 w 22"/>
                  <a:gd name="T1" fmla="*/ 23 h 27"/>
                  <a:gd name="T2" fmla="*/ 11 w 22"/>
                  <a:gd name="T3" fmla="*/ 27 h 27"/>
                  <a:gd name="T4" fmla="*/ 15 w 22"/>
                  <a:gd name="T5" fmla="*/ 27 h 27"/>
                  <a:gd name="T6" fmla="*/ 15 w 22"/>
                  <a:gd name="T7" fmla="*/ 23 h 27"/>
                  <a:gd name="T8" fmla="*/ 15 w 22"/>
                  <a:gd name="T9" fmla="*/ 23 h 27"/>
                  <a:gd name="T10" fmla="*/ 19 w 22"/>
                  <a:gd name="T11" fmla="*/ 23 h 27"/>
                  <a:gd name="T12" fmla="*/ 19 w 22"/>
                  <a:gd name="T13" fmla="*/ 19 h 27"/>
                  <a:gd name="T14" fmla="*/ 19 w 22"/>
                  <a:gd name="T15" fmla="*/ 19 h 27"/>
                  <a:gd name="T16" fmla="*/ 22 w 22"/>
                  <a:gd name="T17" fmla="*/ 19 h 27"/>
                  <a:gd name="T18" fmla="*/ 22 w 22"/>
                  <a:gd name="T19" fmla="*/ 15 h 27"/>
                  <a:gd name="T20" fmla="*/ 22 w 22"/>
                  <a:gd name="T21" fmla="*/ 15 h 27"/>
                  <a:gd name="T22" fmla="*/ 22 w 22"/>
                  <a:gd name="T23" fmla="*/ 11 h 27"/>
                  <a:gd name="T24" fmla="*/ 22 w 22"/>
                  <a:gd name="T25" fmla="*/ 11 h 27"/>
                  <a:gd name="T26" fmla="*/ 19 w 22"/>
                  <a:gd name="T27" fmla="*/ 8 h 27"/>
                  <a:gd name="T28" fmla="*/ 19 w 22"/>
                  <a:gd name="T29" fmla="*/ 8 h 27"/>
                  <a:gd name="T30" fmla="*/ 19 w 22"/>
                  <a:gd name="T31" fmla="*/ 4 h 27"/>
                  <a:gd name="T32" fmla="*/ 15 w 22"/>
                  <a:gd name="T33" fmla="*/ 4 h 27"/>
                  <a:gd name="T34" fmla="*/ 15 w 22"/>
                  <a:gd name="T35" fmla="*/ 4 h 27"/>
                  <a:gd name="T36" fmla="*/ 15 w 22"/>
                  <a:gd name="T37" fmla="*/ 4 h 27"/>
                  <a:gd name="T38" fmla="*/ 11 w 22"/>
                  <a:gd name="T39" fmla="*/ 0 h 27"/>
                  <a:gd name="T40" fmla="*/ 11 w 22"/>
                  <a:gd name="T41" fmla="*/ 0 h 27"/>
                  <a:gd name="T42" fmla="*/ 7 w 22"/>
                  <a:gd name="T43" fmla="*/ 0 h 27"/>
                  <a:gd name="T44" fmla="*/ 7 w 22"/>
                  <a:gd name="T45" fmla="*/ 4 h 27"/>
                  <a:gd name="T46" fmla="*/ 3 w 22"/>
                  <a:gd name="T47" fmla="*/ 4 h 27"/>
                  <a:gd name="T48" fmla="*/ 3 w 22"/>
                  <a:gd name="T49" fmla="*/ 4 h 27"/>
                  <a:gd name="T50" fmla="*/ 0 w 22"/>
                  <a:gd name="T51" fmla="*/ 4 h 27"/>
                  <a:gd name="T52" fmla="*/ 0 w 22"/>
                  <a:gd name="T53" fmla="*/ 8 h 27"/>
                  <a:gd name="T54" fmla="*/ 0 w 22"/>
                  <a:gd name="T55" fmla="*/ 8 h 27"/>
                  <a:gd name="T56" fmla="*/ 0 w 22"/>
                  <a:gd name="T57" fmla="*/ 11 h 27"/>
                  <a:gd name="T58" fmla="*/ 0 w 22"/>
                  <a:gd name="T59" fmla="*/ 11 h 27"/>
                  <a:gd name="T60" fmla="*/ 0 w 22"/>
                  <a:gd name="T61" fmla="*/ 15 h 27"/>
                  <a:gd name="T62" fmla="*/ 0 w 22"/>
                  <a:gd name="T63" fmla="*/ 15 h 27"/>
                  <a:gd name="T64" fmla="*/ 0 w 22"/>
                  <a:gd name="T65" fmla="*/ 19 h 27"/>
                  <a:gd name="T66" fmla="*/ 0 w 22"/>
                  <a:gd name="T67" fmla="*/ 19 h 27"/>
                  <a:gd name="T68" fmla="*/ 0 w 22"/>
                  <a:gd name="T69" fmla="*/ 19 h 27"/>
                  <a:gd name="T70" fmla="*/ 0 w 22"/>
                  <a:gd name="T71" fmla="*/ 23 h 27"/>
                  <a:gd name="T72" fmla="*/ 3 w 22"/>
                  <a:gd name="T73" fmla="*/ 23 h 27"/>
                  <a:gd name="T74" fmla="*/ 3 w 22"/>
                  <a:gd name="T75" fmla="*/ 23 h 27"/>
                  <a:gd name="T76" fmla="*/ 7 w 22"/>
                  <a:gd name="T77" fmla="*/ 27 h 27"/>
                  <a:gd name="T78" fmla="*/ 7 w 22"/>
                  <a:gd name="T79" fmla="*/ 27 h 27"/>
                  <a:gd name="T80" fmla="*/ 11 w 22"/>
                  <a:gd name="T81" fmla="*/ 27 h 27"/>
                  <a:gd name="T82" fmla="*/ 11 w 22"/>
                  <a:gd name="T83" fmla="*/ 27 h 27"/>
                  <a:gd name="T84" fmla="*/ 7 w 22"/>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
                  <a:gd name="T130" fmla="*/ 0 h 27"/>
                  <a:gd name="T131" fmla="*/ 22 w 22"/>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 h="27">
                    <a:moveTo>
                      <a:pt x="7" y="23"/>
                    </a:moveTo>
                    <a:lnTo>
                      <a:pt x="11" y="27"/>
                    </a:lnTo>
                    <a:lnTo>
                      <a:pt x="15" y="27"/>
                    </a:lnTo>
                    <a:lnTo>
                      <a:pt x="15" y="23"/>
                    </a:lnTo>
                    <a:lnTo>
                      <a:pt x="19" y="23"/>
                    </a:lnTo>
                    <a:lnTo>
                      <a:pt x="19" y="19"/>
                    </a:lnTo>
                    <a:lnTo>
                      <a:pt x="22" y="19"/>
                    </a:lnTo>
                    <a:lnTo>
                      <a:pt x="22" y="15"/>
                    </a:lnTo>
                    <a:lnTo>
                      <a:pt x="22" y="11"/>
                    </a:lnTo>
                    <a:lnTo>
                      <a:pt x="19" y="8"/>
                    </a:lnTo>
                    <a:lnTo>
                      <a:pt x="19" y="4"/>
                    </a:lnTo>
                    <a:lnTo>
                      <a:pt x="15" y="4"/>
                    </a:lnTo>
                    <a:lnTo>
                      <a:pt x="11" y="0"/>
                    </a:lnTo>
                    <a:lnTo>
                      <a:pt x="7" y="0"/>
                    </a:lnTo>
                    <a:lnTo>
                      <a:pt x="7" y="4"/>
                    </a:lnTo>
                    <a:lnTo>
                      <a:pt x="3" y="4"/>
                    </a:lnTo>
                    <a:lnTo>
                      <a:pt x="0" y="4"/>
                    </a:lnTo>
                    <a:lnTo>
                      <a:pt x="0" y="8"/>
                    </a:lnTo>
                    <a:lnTo>
                      <a:pt x="0" y="11"/>
                    </a:lnTo>
                    <a:lnTo>
                      <a:pt x="0" y="15"/>
                    </a:lnTo>
                    <a:lnTo>
                      <a:pt x="0" y="19"/>
                    </a:lnTo>
                    <a:lnTo>
                      <a:pt x="0" y="23"/>
                    </a:lnTo>
                    <a:lnTo>
                      <a:pt x="3" y="23"/>
                    </a:lnTo>
                    <a:lnTo>
                      <a:pt x="7" y="27"/>
                    </a:lnTo>
                    <a:lnTo>
                      <a:pt x="11" y="27"/>
                    </a:lnTo>
                    <a:lnTo>
                      <a:pt x="7"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4" name="Freeform 160"/>
              <p:cNvSpPr>
                <a:spLocks/>
              </p:cNvSpPr>
              <p:nvPr/>
            </p:nvSpPr>
            <p:spPr bwMode="auto">
              <a:xfrm>
                <a:off x="1786" y="3040"/>
                <a:ext cx="23" cy="27"/>
              </a:xfrm>
              <a:custGeom>
                <a:avLst/>
                <a:gdLst>
                  <a:gd name="T0" fmla="*/ 12 w 23"/>
                  <a:gd name="T1" fmla="*/ 23 h 27"/>
                  <a:gd name="T2" fmla="*/ 12 w 23"/>
                  <a:gd name="T3" fmla="*/ 27 h 27"/>
                  <a:gd name="T4" fmla="*/ 16 w 23"/>
                  <a:gd name="T5" fmla="*/ 27 h 27"/>
                  <a:gd name="T6" fmla="*/ 16 w 23"/>
                  <a:gd name="T7" fmla="*/ 23 h 27"/>
                  <a:gd name="T8" fmla="*/ 20 w 23"/>
                  <a:gd name="T9" fmla="*/ 23 h 27"/>
                  <a:gd name="T10" fmla="*/ 20 w 23"/>
                  <a:gd name="T11" fmla="*/ 23 h 27"/>
                  <a:gd name="T12" fmla="*/ 20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20 w 23"/>
                  <a:gd name="T29" fmla="*/ 8 h 27"/>
                  <a:gd name="T30" fmla="*/ 20 w 23"/>
                  <a:gd name="T31" fmla="*/ 4 h 27"/>
                  <a:gd name="T32" fmla="*/ 20 w 23"/>
                  <a:gd name="T33" fmla="*/ 4 h 27"/>
                  <a:gd name="T34" fmla="*/ 16 w 23"/>
                  <a:gd name="T35" fmla="*/ 4 h 27"/>
                  <a:gd name="T36" fmla="*/ 16 w 23"/>
                  <a:gd name="T37" fmla="*/ 4 h 27"/>
                  <a:gd name="T38" fmla="*/ 12 w 23"/>
                  <a:gd name="T39" fmla="*/ 0 h 27"/>
                  <a:gd name="T40" fmla="*/ 12 w 23"/>
                  <a:gd name="T41" fmla="*/ 0 h 27"/>
                  <a:gd name="T42" fmla="*/ 8 w 23"/>
                  <a:gd name="T43" fmla="*/ 0 h 27"/>
                  <a:gd name="T44" fmla="*/ 8 w 23"/>
                  <a:gd name="T45" fmla="*/ 4 h 27"/>
                  <a:gd name="T46" fmla="*/ 8 w 23"/>
                  <a:gd name="T47" fmla="*/ 4 h 27"/>
                  <a:gd name="T48" fmla="*/ 4 w 23"/>
                  <a:gd name="T49" fmla="*/ 4 h 27"/>
                  <a:gd name="T50" fmla="*/ 4 w 23"/>
                  <a:gd name="T51" fmla="*/ 4 h 27"/>
                  <a:gd name="T52" fmla="*/ 0 w 23"/>
                  <a:gd name="T53" fmla="*/ 8 h 27"/>
                  <a:gd name="T54" fmla="*/ 0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0 w 23"/>
                  <a:gd name="T67" fmla="*/ 19 h 27"/>
                  <a:gd name="T68" fmla="*/ 0 w 23"/>
                  <a:gd name="T69" fmla="*/ 19 h 27"/>
                  <a:gd name="T70" fmla="*/ 4 w 23"/>
                  <a:gd name="T71" fmla="*/ 23 h 27"/>
                  <a:gd name="T72" fmla="*/ 4 w 23"/>
                  <a:gd name="T73" fmla="*/ 23 h 27"/>
                  <a:gd name="T74" fmla="*/ 8 w 23"/>
                  <a:gd name="T75" fmla="*/ 23 h 27"/>
                  <a:gd name="T76" fmla="*/ 8 w 23"/>
                  <a:gd name="T77" fmla="*/ 27 h 27"/>
                  <a:gd name="T78" fmla="*/ 8 w 23"/>
                  <a:gd name="T79" fmla="*/ 27 h 27"/>
                  <a:gd name="T80" fmla="*/ 12 w 23"/>
                  <a:gd name="T81" fmla="*/ 27 h 27"/>
                  <a:gd name="T82" fmla="*/ 12 w 23"/>
                  <a:gd name="T83" fmla="*/ 27 h 27"/>
                  <a:gd name="T84" fmla="*/ 12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2" y="23"/>
                    </a:moveTo>
                    <a:lnTo>
                      <a:pt x="12" y="27"/>
                    </a:lnTo>
                    <a:lnTo>
                      <a:pt x="16" y="27"/>
                    </a:lnTo>
                    <a:lnTo>
                      <a:pt x="16" y="23"/>
                    </a:lnTo>
                    <a:lnTo>
                      <a:pt x="20" y="23"/>
                    </a:lnTo>
                    <a:lnTo>
                      <a:pt x="20" y="19"/>
                    </a:lnTo>
                    <a:lnTo>
                      <a:pt x="23" y="19"/>
                    </a:lnTo>
                    <a:lnTo>
                      <a:pt x="23" y="15"/>
                    </a:lnTo>
                    <a:lnTo>
                      <a:pt x="23" y="11"/>
                    </a:lnTo>
                    <a:lnTo>
                      <a:pt x="23" y="8"/>
                    </a:lnTo>
                    <a:lnTo>
                      <a:pt x="20" y="8"/>
                    </a:lnTo>
                    <a:lnTo>
                      <a:pt x="20" y="4"/>
                    </a:lnTo>
                    <a:lnTo>
                      <a:pt x="16" y="4"/>
                    </a:lnTo>
                    <a:lnTo>
                      <a:pt x="12" y="0"/>
                    </a:lnTo>
                    <a:lnTo>
                      <a:pt x="8" y="0"/>
                    </a:lnTo>
                    <a:lnTo>
                      <a:pt x="8" y="4"/>
                    </a:lnTo>
                    <a:lnTo>
                      <a:pt x="4" y="4"/>
                    </a:lnTo>
                    <a:lnTo>
                      <a:pt x="0" y="8"/>
                    </a:lnTo>
                    <a:lnTo>
                      <a:pt x="0" y="11"/>
                    </a:lnTo>
                    <a:lnTo>
                      <a:pt x="0" y="15"/>
                    </a:lnTo>
                    <a:lnTo>
                      <a:pt x="0" y="19"/>
                    </a:lnTo>
                    <a:lnTo>
                      <a:pt x="4" y="23"/>
                    </a:lnTo>
                    <a:lnTo>
                      <a:pt x="8" y="23"/>
                    </a:lnTo>
                    <a:lnTo>
                      <a:pt x="8" y="27"/>
                    </a:lnTo>
                    <a:lnTo>
                      <a:pt x="12" y="27"/>
                    </a:lnTo>
                    <a:lnTo>
                      <a:pt x="1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5" name="Freeform 161"/>
              <p:cNvSpPr>
                <a:spLocks/>
              </p:cNvSpPr>
              <p:nvPr/>
            </p:nvSpPr>
            <p:spPr bwMode="auto">
              <a:xfrm>
                <a:off x="1867" y="3040"/>
                <a:ext cx="22" cy="27"/>
              </a:xfrm>
              <a:custGeom>
                <a:avLst/>
                <a:gdLst>
                  <a:gd name="T0" fmla="*/ 7 w 22"/>
                  <a:gd name="T1" fmla="*/ 23 h 27"/>
                  <a:gd name="T2" fmla="*/ 11 w 22"/>
                  <a:gd name="T3" fmla="*/ 27 h 27"/>
                  <a:gd name="T4" fmla="*/ 15 w 22"/>
                  <a:gd name="T5" fmla="*/ 27 h 27"/>
                  <a:gd name="T6" fmla="*/ 15 w 22"/>
                  <a:gd name="T7" fmla="*/ 23 h 27"/>
                  <a:gd name="T8" fmla="*/ 19 w 22"/>
                  <a:gd name="T9" fmla="*/ 23 h 27"/>
                  <a:gd name="T10" fmla="*/ 19 w 22"/>
                  <a:gd name="T11" fmla="*/ 23 h 27"/>
                  <a:gd name="T12" fmla="*/ 19 w 22"/>
                  <a:gd name="T13" fmla="*/ 19 h 27"/>
                  <a:gd name="T14" fmla="*/ 22 w 22"/>
                  <a:gd name="T15" fmla="*/ 19 h 27"/>
                  <a:gd name="T16" fmla="*/ 22 w 22"/>
                  <a:gd name="T17" fmla="*/ 19 h 27"/>
                  <a:gd name="T18" fmla="*/ 22 w 22"/>
                  <a:gd name="T19" fmla="*/ 15 h 27"/>
                  <a:gd name="T20" fmla="*/ 22 w 22"/>
                  <a:gd name="T21" fmla="*/ 15 h 27"/>
                  <a:gd name="T22" fmla="*/ 22 w 22"/>
                  <a:gd name="T23" fmla="*/ 11 h 27"/>
                  <a:gd name="T24" fmla="*/ 22 w 22"/>
                  <a:gd name="T25" fmla="*/ 11 h 27"/>
                  <a:gd name="T26" fmla="*/ 22 w 22"/>
                  <a:gd name="T27" fmla="*/ 8 h 27"/>
                  <a:gd name="T28" fmla="*/ 19 w 22"/>
                  <a:gd name="T29" fmla="*/ 8 h 27"/>
                  <a:gd name="T30" fmla="*/ 19 w 22"/>
                  <a:gd name="T31" fmla="*/ 4 h 27"/>
                  <a:gd name="T32" fmla="*/ 19 w 22"/>
                  <a:gd name="T33" fmla="*/ 4 h 27"/>
                  <a:gd name="T34" fmla="*/ 15 w 22"/>
                  <a:gd name="T35" fmla="*/ 4 h 27"/>
                  <a:gd name="T36" fmla="*/ 15 w 22"/>
                  <a:gd name="T37" fmla="*/ 4 h 27"/>
                  <a:gd name="T38" fmla="*/ 11 w 22"/>
                  <a:gd name="T39" fmla="*/ 0 h 27"/>
                  <a:gd name="T40" fmla="*/ 11 w 22"/>
                  <a:gd name="T41" fmla="*/ 0 h 27"/>
                  <a:gd name="T42" fmla="*/ 7 w 22"/>
                  <a:gd name="T43" fmla="*/ 0 h 27"/>
                  <a:gd name="T44" fmla="*/ 7 w 22"/>
                  <a:gd name="T45" fmla="*/ 4 h 27"/>
                  <a:gd name="T46" fmla="*/ 3 w 22"/>
                  <a:gd name="T47" fmla="*/ 4 h 27"/>
                  <a:gd name="T48" fmla="*/ 3 w 22"/>
                  <a:gd name="T49" fmla="*/ 4 h 27"/>
                  <a:gd name="T50" fmla="*/ 3 w 22"/>
                  <a:gd name="T51" fmla="*/ 4 h 27"/>
                  <a:gd name="T52" fmla="*/ 0 w 22"/>
                  <a:gd name="T53" fmla="*/ 8 h 27"/>
                  <a:gd name="T54" fmla="*/ 0 w 22"/>
                  <a:gd name="T55" fmla="*/ 8 h 27"/>
                  <a:gd name="T56" fmla="*/ 0 w 22"/>
                  <a:gd name="T57" fmla="*/ 11 h 27"/>
                  <a:gd name="T58" fmla="*/ 0 w 22"/>
                  <a:gd name="T59" fmla="*/ 11 h 27"/>
                  <a:gd name="T60" fmla="*/ 0 w 22"/>
                  <a:gd name="T61" fmla="*/ 15 h 27"/>
                  <a:gd name="T62" fmla="*/ 0 w 22"/>
                  <a:gd name="T63" fmla="*/ 15 h 27"/>
                  <a:gd name="T64" fmla="*/ 0 w 22"/>
                  <a:gd name="T65" fmla="*/ 19 h 27"/>
                  <a:gd name="T66" fmla="*/ 0 w 22"/>
                  <a:gd name="T67" fmla="*/ 19 h 27"/>
                  <a:gd name="T68" fmla="*/ 0 w 22"/>
                  <a:gd name="T69" fmla="*/ 19 h 27"/>
                  <a:gd name="T70" fmla="*/ 3 w 22"/>
                  <a:gd name="T71" fmla="*/ 23 h 27"/>
                  <a:gd name="T72" fmla="*/ 3 w 22"/>
                  <a:gd name="T73" fmla="*/ 23 h 27"/>
                  <a:gd name="T74" fmla="*/ 3 w 22"/>
                  <a:gd name="T75" fmla="*/ 23 h 27"/>
                  <a:gd name="T76" fmla="*/ 7 w 22"/>
                  <a:gd name="T77" fmla="*/ 27 h 27"/>
                  <a:gd name="T78" fmla="*/ 7 w 22"/>
                  <a:gd name="T79" fmla="*/ 27 h 27"/>
                  <a:gd name="T80" fmla="*/ 11 w 22"/>
                  <a:gd name="T81" fmla="*/ 27 h 27"/>
                  <a:gd name="T82" fmla="*/ 11 w 22"/>
                  <a:gd name="T83" fmla="*/ 27 h 27"/>
                  <a:gd name="T84" fmla="*/ 7 w 22"/>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
                  <a:gd name="T130" fmla="*/ 0 h 27"/>
                  <a:gd name="T131" fmla="*/ 22 w 22"/>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 h="27">
                    <a:moveTo>
                      <a:pt x="7" y="23"/>
                    </a:moveTo>
                    <a:lnTo>
                      <a:pt x="11" y="27"/>
                    </a:lnTo>
                    <a:lnTo>
                      <a:pt x="15" y="27"/>
                    </a:lnTo>
                    <a:lnTo>
                      <a:pt x="15" y="23"/>
                    </a:lnTo>
                    <a:lnTo>
                      <a:pt x="19" y="23"/>
                    </a:lnTo>
                    <a:lnTo>
                      <a:pt x="19" y="19"/>
                    </a:lnTo>
                    <a:lnTo>
                      <a:pt x="22" y="19"/>
                    </a:lnTo>
                    <a:lnTo>
                      <a:pt x="22" y="15"/>
                    </a:lnTo>
                    <a:lnTo>
                      <a:pt x="22" y="11"/>
                    </a:lnTo>
                    <a:lnTo>
                      <a:pt x="22" y="8"/>
                    </a:lnTo>
                    <a:lnTo>
                      <a:pt x="19" y="8"/>
                    </a:lnTo>
                    <a:lnTo>
                      <a:pt x="19" y="4"/>
                    </a:lnTo>
                    <a:lnTo>
                      <a:pt x="15" y="4"/>
                    </a:lnTo>
                    <a:lnTo>
                      <a:pt x="11" y="0"/>
                    </a:lnTo>
                    <a:lnTo>
                      <a:pt x="7" y="0"/>
                    </a:lnTo>
                    <a:lnTo>
                      <a:pt x="7" y="4"/>
                    </a:lnTo>
                    <a:lnTo>
                      <a:pt x="3" y="4"/>
                    </a:lnTo>
                    <a:lnTo>
                      <a:pt x="0" y="8"/>
                    </a:lnTo>
                    <a:lnTo>
                      <a:pt x="0" y="11"/>
                    </a:lnTo>
                    <a:lnTo>
                      <a:pt x="0" y="15"/>
                    </a:lnTo>
                    <a:lnTo>
                      <a:pt x="0" y="19"/>
                    </a:lnTo>
                    <a:lnTo>
                      <a:pt x="3" y="23"/>
                    </a:lnTo>
                    <a:lnTo>
                      <a:pt x="7" y="27"/>
                    </a:lnTo>
                    <a:lnTo>
                      <a:pt x="11" y="27"/>
                    </a:lnTo>
                    <a:lnTo>
                      <a:pt x="7"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6" name="Freeform 162"/>
              <p:cNvSpPr>
                <a:spLocks/>
              </p:cNvSpPr>
              <p:nvPr/>
            </p:nvSpPr>
            <p:spPr bwMode="auto">
              <a:xfrm>
                <a:off x="1706" y="3040"/>
                <a:ext cx="23" cy="27"/>
              </a:xfrm>
              <a:custGeom>
                <a:avLst/>
                <a:gdLst>
                  <a:gd name="T0" fmla="*/ 12 w 23"/>
                  <a:gd name="T1" fmla="*/ 23 h 27"/>
                  <a:gd name="T2" fmla="*/ 16 w 23"/>
                  <a:gd name="T3" fmla="*/ 27 h 27"/>
                  <a:gd name="T4" fmla="*/ 16 w 23"/>
                  <a:gd name="T5" fmla="*/ 27 h 27"/>
                  <a:gd name="T6" fmla="*/ 19 w 23"/>
                  <a:gd name="T7" fmla="*/ 23 h 27"/>
                  <a:gd name="T8" fmla="*/ 19 w 23"/>
                  <a:gd name="T9" fmla="*/ 23 h 27"/>
                  <a:gd name="T10" fmla="*/ 19 w 23"/>
                  <a:gd name="T11" fmla="*/ 23 h 27"/>
                  <a:gd name="T12" fmla="*/ 23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23 w 23"/>
                  <a:gd name="T29" fmla="*/ 8 h 27"/>
                  <a:gd name="T30" fmla="*/ 19 w 23"/>
                  <a:gd name="T31" fmla="*/ 4 h 27"/>
                  <a:gd name="T32" fmla="*/ 19 w 23"/>
                  <a:gd name="T33" fmla="*/ 4 h 27"/>
                  <a:gd name="T34" fmla="*/ 19 w 23"/>
                  <a:gd name="T35" fmla="*/ 4 h 27"/>
                  <a:gd name="T36" fmla="*/ 16 w 23"/>
                  <a:gd name="T37" fmla="*/ 4 h 27"/>
                  <a:gd name="T38" fmla="*/ 16 w 23"/>
                  <a:gd name="T39" fmla="*/ 0 h 27"/>
                  <a:gd name="T40" fmla="*/ 12 w 23"/>
                  <a:gd name="T41" fmla="*/ 0 h 27"/>
                  <a:gd name="T42" fmla="*/ 12 w 23"/>
                  <a:gd name="T43" fmla="*/ 0 h 27"/>
                  <a:gd name="T44" fmla="*/ 8 w 23"/>
                  <a:gd name="T45" fmla="*/ 4 h 27"/>
                  <a:gd name="T46" fmla="*/ 8 w 23"/>
                  <a:gd name="T47" fmla="*/ 4 h 27"/>
                  <a:gd name="T48" fmla="*/ 4 w 23"/>
                  <a:gd name="T49" fmla="*/ 4 h 27"/>
                  <a:gd name="T50" fmla="*/ 4 w 23"/>
                  <a:gd name="T51" fmla="*/ 4 h 27"/>
                  <a:gd name="T52" fmla="*/ 4 w 23"/>
                  <a:gd name="T53" fmla="*/ 8 h 27"/>
                  <a:gd name="T54" fmla="*/ 0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0 w 23"/>
                  <a:gd name="T67" fmla="*/ 19 h 27"/>
                  <a:gd name="T68" fmla="*/ 4 w 23"/>
                  <a:gd name="T69" fmla="*/ 19 h 27"/>
                  <a:gd name="T70" fmla="*/ 4 w 23"/>
                  <a:gd name="T71" fmla="*/ 23 h 27"/>
                  <a:gd name="T72" fmla="*/ 4 w 23"/>
                  <a:gd name="T73" fmla="*/ 23 h 27"/>
                  <a:gd name="T74" fmla="*/ 8 w 23"/>
                  <a:gd name="T75" fmla="*/ 23 h 27"/>
                  <a:gd name="T76" fmla="*/ 8 w 23"/>
                  <a:gd name="T77" fmla="*/ 27 h 27"/>
                  <a:gd name="T78" fmla="*/ 12 w 23"/>
                  <a:gd name="T79" fmla="*/ 27 h 27"/>
                  <a:gd name="T80" fmla="*/ 12 w 23"/>
                  <a:gd name="T81" fmla="*/ 27 h 27"/>
                  <a:gd name="T82" fmla="*/ 12 w 23"/>
                  <a:gd name="T83" fmla="*/ 27 h 27"/>
                  <a:gd name="T84" fmla="*/ 12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2" y="23"/>
                    </a:moveTo>
                    <a:lnTo>
                      <a:pt x="16" y="27"/>
                    </a:lnTo>
                    <a:lnTo>
                      <a:pt x="19" y="23"/>
                    </a:lnTo>
                    <a:lnTo>
                      <a:pt x="23" y="19"/>
                    </a:lnTo>
                    <a:lnTo>
                      <a:pt x="23" y="15"/>
                    </a:lnTo>
                    <a:lnTo>
                      <a:pt x="23" y="11"/>
                    </a:lnTo>
                    <a:lnTo>
                      <a:pt x="23" y="8"/>
                    </a:lnTo>
                    <a:lnTo>
                      <a:pt x="19" y="4"/>
                    </a:lnTo>
                    <a:lnTo>
                      <a:pt x="16" y="4"/>
                    </a:lnTo>
                    <a:lnTo>
                      <a:pt x="16" y="0"/>
                    </a:lnTo>
                    <a:lnTo>
                      <a:pt x="12" y="0"/>
                    </a:lnTo>
                    <a:lnTo>
                      <a:pt x="8" y="4"/>
                    </a:lnTo>
                    <a:lnTo>
                      <a:pt x="4" y="4"/>
                    </a:lnTo>
                    <a:lnTo>
                      <a:pt x="4" y="8"/>
                    </a:lnTo>
                    <a:lnTo>
                      <a:pt x="0" y="8"/>
                    </a:lnTo>
                    <a:lnTo>
                      <a:pt x="0" y="11"/>
                    </a:lnTo>
                    <a:lnTo>
                      <a:pt x="0" y="15"/>
                    </a:lnTo>
                    <a:lnTo>
                      <a:pt x="0" y="19"/>
                    </a:lnTo>
                    <a:lnTo>
                      <a:pt x="4" y="19"/>
                    </a:lnTo>
                    <a:lnTo>
                      <a:pt x="4" y="23"/>
                    </a:lnTo>
                    <a:lnTo>
                      <a:pt x="8" y="23"/>
                    </a:lnTo>
                    <a:lnTo>
                      <a:pt x="8" y="27"/>
                    </a:lnTo>
                    <a:lnTo>
                      <a:pt x="12" y="27"/>
                    </a:lnTo>
                    <a:lnTo>
                      <a:pt x="1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7" name="Freeform 163"/>
              <p:cNvSpPr>
                <a:spLocks/>
              </p:cNvSpPr>
              <p:nvPr/>
            </p:nvSpPr>
            <p:spPr bwMode="auto">
              <a:xfrm>
                <a:off x="2263" y="3040"/>
                <a:ext cx="23" cy="27"/>
              </a:xfrm>
              <a:custGeom>
                <a:avLst/>
                <a:gdLst>
                  <a:gd name="T0" fmla="*/ 11 w 23"/>
                  <a:gd name="T1" fmla="*/ 23 h 27"/>
                  <a:gd name="T2" fmla="*/ 11 w 23"/>
                  <a:gd name="T3" fmla="*/ 27 h 27"/>
                  <a:gd name="T4" fmla="*/ 15 w 23"/>
                  <a:gd name="T5" fmla="*/ 27 h 27"/>
                  <a:gd name="T6" fmla="*/ 15 w 23"/>
                  <a:gd name="T7" fmla="*/ 23 h 27"/>
                  <a:gd name="T8" fmla="*/ 19 w 23"/>
                  <a:gd name="T9" fmla="*/ 23 h 27"/>
                  <a:gd name="T10" fmla="*/ 19 w 23"/>
                  <a:gd name="T11" fmla="*/ 23 h 27"/>
                  <a:gd name="T12" fmla="*/ 19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19 w 23"/>
                  <a:gd name="T29" fmla="*/ 8 h 27"/>
                  <a:gd name="T30" fmla="*/ 19 w 23"/>
                  <a:gd name="T31" fmla="*/ 4 h 27"/>
                  <a:gd name="T32" fmla="*/ 19 w 23"/>
                  <a:gd name="T33" fmla="*/ 4 h 27"/>
                  <a:gd name="T34" fmla="*/ 15 w 23"/>
                  <a:gd name="T35" fmla="*/ 4 h 27"/>
                  <a:gd name="T36" fmla="*/ 15 w 23"/>
                  <a:gd name="T37" fmla="*/ 4 h 27"/>
                  <a:gd name="T38" fmla="*/ 11 w 23"/>
                  <a:gd name="T39" fmla="*/ 0 h 27"/>
                  <a:gd name="T40" fmla="*/ 11 w 23"/>
                  <a:gd name="T41" fmla="*/ 0 h 27"/>
                  <a:gd name="T42" fmla="*/ 8 w 23"/>
                  <a:gd name="T43" fmla="*/ 0 h 27"/>
                  <a:gd name="T44" fmla="*/ 8 w 23"/>
                  <a:gd name="T45" fmla="*/ 4 h 27"/>
                  <a:gd name="T46" fmla="*/ 8 w 23"/>
                  <a:gd name="T47" fmla="*/ 4 h 27"/>
                  <a:gd name="T48" fmla="*/ 4 w 23"/>
                  <a:gd name="T49" fmla="*/ 4 h 27"/>
                  <a:gd name="T50" fmla="*/ 4 w 23"/>
                  <a:gd name="T51" fmla="*/ 4 h 27"/>
                  <a:gd name="T52" fmla="*/ 0 w 23"/>
                  <a:gd name="T53" fmla="*/ 8 h 27"/>
                  <a:gd name="T54" fmla="*/ 0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0 w 23"/>
                  <a:gd name="T67" fmla="*/ 19 h 27"/>
                  <a:gd name="T68" fmla="*/ 0 w 23"/>
                  <a:gd name="T69" fmla="*/ 19 h 27"/>
                  <a:gd name="T70" fmla="*/ 4 w 23"/>
                  <a:gd name="T71" fmla="*/ 23 h 27"/>
                  <a:gd name="T72" fmla="*/ 4 w 23"/>
                  <a:gd name="T73" fmla="*/ 23 h 27"/>
                  <a:gd name="T74" fmla="*/ 8 w 23"/>
                  <a:gd name="T75" fmla="*/ 23 h 27"/>
                  <a:gd name="T76" fmla="*/ 8 w 23"/>
                  <a:gd name="T77" fmla="*/ 27 h 27"/>
                  <a:gd name="T78" fmla="*/ 8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1" y="27"/>
                    </a:lnTo>
                    <a:lnTo>
                      <a:pt x="15" y="27"/>
                    </a:lnTo>
                    <a:lnTo>
                      <a:pt x="15" y="23"/>
                    </a:lnTo>
                    <a:lnTo>
                      <a:pt x="19" y="23"/>
                    </a:lnTo>
                    <a:lnTo>
                      <a:pt x="19" y="19"/>
                    </a:lnTo>
                    <a:lnTo>
                      <a:pt x="23" y="19"/>
                    </a:lnTo>
                    <a:lnTo>
                      <a:pt x="23" y="15"/>
                    </a:lnTo>
                    <a:lnTo>
                      <a:pt x="23" y="11"/>
                    </a:lnTo>
                    <a:lnTo>
                      <a:pt x="23" y="8"/>
                    </a:lnTo>
                    <a:lnTo>
                      <a:pt x="19" y="8"/>
                    </a:lnTo>
                    <a:lnTo>
                      <a:pt x="19" y="4"/>
                    </a:lnTo>
                    <a:lnTo>
                      <a:pt x="15" y="4"/>
                    </a:lnTo>
                    <a:lnTo>
                      <a:pt x="11" y="0"/>
                    </a:lnTo>
                    <a:lnTo>
                      <a:pt x="8" y="0"/>
                    </a:lnTo>
                    <a:lnTo>
                      <a:pt x="8" y="4"/>
                    </a:lnTo>
                    <a:lnTo>
                      <a:pt x="4" y="4"/>
                    </a:lnTo>
                    <a:lnTo>
                      <a:pt x="0" y="8"/>
                    </a:lnTo>
                    <a:lnTo>
                      <a:pt x="0" y="11"/>
                    </a:lnTo>
                    <a:lnTo>
                      <a:pt x="0" y="15"/>
                    </a:lnTo>
                    <a:lnTo>
                      <a:pt x="0" y="19"/>
                    </a:lnTo>
                    <a:lnTo>
                      <a:pt x="4" y="23"/>
                    </a:lnTo>
                    <a:lnTo>
                      <a:pt x="8" y="23"/>
                    </a:lnTo>
                    <a:lnTo>
                      <a:pt x="8"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8" name="Freeform 164"/>
              <p:cNvSpPr>
                <a:spLocks/>
              </p:cNvSpPr>
              <p:nvPr/>
            </p:nvSpPr>
            <p:spPr bwMode="auto">
              <a:xfrm>
                <a:off x="2343" y="3040"/>
                <a:ext cx="23" cy="27"/>
              </a:xfrm>
              <a:custGeom>
                <a:avLst/>
                <a:gdLst>
                  <a:gd name="T0" fmla="*/ 8 w 23"/>
                  <a:gd name="T1" fmla="*/ 23 h 27"/>
                  <a:gd name="T2" fmla="*/ 11 w 23"/>
                  <a:gd name="T3" fmla="*/ 27 h 27"/>
                  <a:gd name="T4" fmla="*/ 15 w 23"/>
                  <a:gd name="T5" fmla="*/ 27 h 27"/>
                  <a:gd name="T6" fmla="*/ 15 w 23"/>
                  <a:gd name="T7" fmla="*/ 23 h 27"/>
                  <a:gd name="T8" fmla="*/ 19 w 23"/>
                  <a:gd name="T9" fmla="*/ 23 h 27"/>
                  <a:gd name="T10" fmla="*/ 19 w 23"/>
                  <a:gd name="T11" fmla="*/ 23 h 27"/>
                  <a:gd name="T12" fmla="*/ 19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19 w 23"/>
                  <a:gd name="T29" fmla="*/ 8 h 27"/>
                  <a:gd name="T30" fmla="*/ 19 w 23"/>
                  <a:gd name="T31" fmla="*/ 4 h 27"/>
                  <a:gd name="T32" fmla="*/ 19 w 23"/>
                  <a:gd name="T33" fmla="*/ 4 h 27"/>
                  <a:gd name="T34" fmla="*/ 15 w 23"/>
                  <a:gd name="T35" fmla="*/ 4 h 27"/>
                  <a:gd name="T36" fmla="*/ 15 w 23"/>
                  <a:gd name="T37" fmla="*/ 4 h 27"/>
                  <a:gd name="T38" fmla="*/ 11 w 23"/>
                  <a:gd name="T39" fmla="*/ 0 h 27"/>
                  <a:gd name="T40" fmla="*/ 11 w 23"/>
                  <a:gd name="T41" fmla="*/ 0 h 27"/>
                  <a:gd name="T42" fmla="*/ 8 w 23"/>
                  <a:gd name="T43" fmla="*/ 0 h 27"/>
                  <a:gd name="T44" fmla="*/ 8 w 23"/>
                  <a:gd name="T45" fmla="*/ 4 h 27"/>
                  <a:gd name="T46" fmla="*/ 4 w 23"/>
                  <a:gd name="T47" fmla="*/ 4 h 27"/>
                  <a:gd name="T48" fmla="*/ 4 w 23"/>
                  <a:gd name="T49" fmla="*/ 4 h 27"/>
                  <a:gd name="T50" fmla="*/ 4 w 23"/>
                  <a:gd name="T51" fmla="*/ 4 h 27"/>
                  <a:gd name="T52" fmla="*/ 0 w 23"/>
                  <a:gd name="T53" fmla="*/ 8 h 27"/>
                  <a:gd name="T54" fmla="*/ 0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0 w 23"/>
                  <a:gd name="T67" fmla="*/ 19 h 27"/>
                  <a:gd name="T68" fmla="*/ 0 w 23"/>
                  <a:gd name="T69" fmla="*/ 19 h 27"/>
                  <a:gd name="T70" fmla="*/ 4 w 23"/>
                  <a:gd name="T71" fmla="*/ 23 h 27"/>
                  <a:gd name="T72" fmla="*/ 4 w 23"/>
                  <a:gd name="T73" fmla="*/ 23 h 27"/>
                  <a:gd name="T74" fmla="*/ 4 w 23"/>
                  <a:gd name="T75" fmla="*/ 23 h 27"/>
                  <a:gd name="T76" fmla="*/ 8 w 23"/>
                  <a:gd name="T77" fmla="*/ 27 h 27"/>
                  <a:gd name="T78" fmla="*/ 8 w 23"/>
                  <a:gd name="T79" fmla="*/ 27 h 27"/>
                  <a:gd name="T80" fmla="*/ 11 w 23"/>
                  <a:gd name="T81" fmla="*/ 27 h 27"/>
                  <a:gd name="T82" fmla="*/ 11 w 23"/>
                  <a:gd name="T83" fmla="*/ 27 h 27"/>
                  <a:gd name="T84" fmla="*/ 8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8" y="23"/>
                    </a:moveTo>
                    <a:lnTo>
                      <a:pt x="11" y="27"/>
                    </a:lnTo>
                    <a:lnTo>
                      <a:pt x="15" y="27"/>
                    </a:lnTo>
                    <a:lnTo>
                      <a:pt x="15" y="23"/>
                    </a:lnTo>
                    <a:lnTo>
                      <a:pt x="19" y="23"/>
                    </a:lnTo>
                    <a:lnTo>
                      <a:pt x="19" y="19"/>
                    </a:lnTo>
                    <a:lnTo>
                      <a:pt x="23" y="19"/>
                    </a:lnTo>
                    <a:lnTo>
                      <a:pt x="23" y="15"/>
                    </a:lnTo>
                    <a:lnTo>
                      <a:pt x="23" y="11"/>
                    </a:lnTo>
                    <a:lnTo>
                      <a:pt x="23" y="8"/>
                    </a:lnTo>
                    <a:lnTo>
                      <a:pt x="19" y="8"/>
                    </a:lnTo>
                    <a:lnTo>
                      <a:pt x="19" y="4"/>
                    </a:lnTo>
                    <a:lnTo>
                      <a:pt x="15" y="4"/>
                    </a:lnTo>
                    <a:lnTo>
                      <a:pt x="11" y="0"/>
                    </a:lnTo>
                    <a:lnTo>
                      <a:pt x="8" y="0"/>
                    </a:lnTo>
                    <a:lnTo>
                      <a:pt x="8" y="4"/>
                    </a:lnTo>
                    <a:lnTo>
                      <a:pt x="4" y="4"/>
                    </a:lnTo>
                    <a:lnTo>
                      <a:pt x="0" y="8"/>
                    </a:lnTo>
                    <a:lnTo>
                      <a:pt x="0" y="11"/>
                    </a:lnTo>
                    <a:lnTo>
                      <a:pt x="0" y="15"/>
                    </a:lnTo>
                    <a:lnTo>
                      <a:pt x="0" y="19"/>
                    </a:lnTo>
                    <a:lnTo>
                      <a:pt x="4" y="23"/>
                    </a:lnTo>
                    <a:lnTo>
                      <a:pt x="8" y="27"/>
                    </a:lnTo>
                    <a:lnTo>
                      <a:pt x="11" y="27"/>
                    </a:lnTo>
                    <a:lnTo>
                      <a:pt x="8"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49" name="Freeform 165"/>
              <p:cNvSpPr>
                <a:spLocks/>
              </p:cNvSpPr>
              <p:nvPr/>
            </p:nvSpPr>
            <p:spPr bwMode="auto">
              <a:xfrm>
                <a:off x="2183" y="3040"/>
                <a:ext cx="23" cy="27"/>
              </a:xfrm>
              <a:custGeom>
                <a:avLst/>
                <a:gdLst>
                  <a:gd name="T0" fmla="*/ 11 w 23"/>
                  <a:gd name="T1" fmla="*/ 23 h 27"/>
                  <a:gd name="T2" fmla="*/ 15 w 23"/>
                  <a:gd name="T3" fmla="*/ 27 h 27"/>
                  <a:gd name="T4" fmla="*/ 15 w 23"/>
                  <a:gd name="T5" fmla="*/ 27 h 27"/>
                  <a:gd name="T6" fmla="*/ 19 w 23"/>
                  <a:gd name="T7" fmla="*/ 23 h 27"/>
                  <a:gd name="T8" fmla="*/ 19 w 23"/>
                  <a:gd name="T9" fmla="*/ 23 h 27"/>
                  <a:gd name="T10" fmla="*/ 19 w 23"/>
                  <a:gd name="T11" fmla="*/ 23 h 27"/>
                  <a:gd name="T12" fmla="*/ 23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23 w 23"/>
                  <a:gd name="T29" fmla="*/ 8 h 27"/>
                  <a:gd name="T30" fmla="*/ 19 w 23"/>
                  <a:gd name="T31" fmla="*/ 4 h 27"/>
                  <a:gd name="T32" fmla="*/ 19 w 23"/>
                  <a:gd name="T33" fmla="*/ 4 h 27"/>
                  <a:gd name="T34" fmla="*/ 19 w 23"/>
                  <a:gd name="T35" fmla="*/ 4 h 27"/>
                  <a:gd name="T36" fmla="*/ 15 w 23"/>
                  <a:gd name="T37" fmla="*/ 4 h 27"/>
                  <a:gd name="T38" fmla="*/ 15 w 23"/>
                  <a:gd name="T39" fmla="*/ 0 h 27"/>
                  <a:gd name="T40" fmla="*/ 11 w 23"/>
                  <a:gd name="T41" fmla="*/ 0 h 27"/>
                  <a:gd name="T42" fmla="*/ 11 w 23"/>
                  <a:gd name="T43" fmla="*/ 0 h 27"/>
                  <a:gd name="T44" fmla="*/ 7 w 23"/>
                  <a:gd name="T45" fmla="*/ 4 h 27"/>
                  <a:gd name="T46" fmla="*/ 7 w 23"/>
                  <a:gd name="T47" fmla="*/ 4 h 27"/>
                  <a:gd name="T48" fmla="*/ 4 w 23"/>
                  <a:gd name="T49" fmla="*/ 4 h 27"/>
                  <a:gd name="T50" fmla="*/ 4 w 23"/>
                  <a:gd name="T51" fmla="*/ 4 h 27"/>
                  <a:gd name="T52" fmla="*/ 4 w 23"/>
                  <a:gd name="T53" fmla="*/ 8 h 27"/>
                  <a:gd name="T54" fmla="*/ 0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0 w 23"/>
                  <a:gd name="T67" fmla="*/ 19 h 27"/>
                  <a:gd name="T68" fmla="*/ 4 w 23"/>
                  <a:gd name="T69" fmla="*/ 19 h 27"/>
                  <a:gd name="T70" fmla="*/ 4 w 23"/>
                  <a:gd name="T71" fmla="*/ 23 h 27"/>
                  <a:gd name="T72" fmla="*/ 4 w 23"/>
                  <a:gd name="T73" fmla="*/ 23 h 27"/>
                  <a:gd name="T74" fmla="*/ 7 w 23"/>
                  <a:gd name="T75" fmla="*/ 23 h 27"/>
                  <a:gd name="T76" fmla="*/ 7 w 23"/>
                  <a:gd name="T77" fmla="*/ 27 h 27"/>
                  <a:gd name="T78" fmla="*/ 11 w 23"/>
                  <a:gd name="T79" fmla="*/ 27 h 27"/>
                  <a:gd name="T80" fmla="*/ 11 w 23"/>
                  <a:gd name="T81" fmla="*/ 27 h 27"/>
                  <a:gd name="T82" fmla="*/ 11 w 23"/>
                  <a:gd name="T83" fmla="*/ 27 h 27"/>
                  <a:gd name="T84" fmla="*/ 11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1" y="23"/>
                    </a:moveTo>
                    <a:lnTo>
                      <a:pt x="15" y="27"/>
                    </a:lnTo>
                    <a:lnTo>
                      <a:pt x="19" y="23"/>
                    </a:lnTo>
                    <a:lnTo>
                      <a:pt x="23" y="19"/>
                    </a:lnTo>
                    <a:lnTo>
                      <a:pt x="23" y="15"/>
                    </a:lnTo>
                    <a:lnTo>
                      <a:pt x="23" y="11"/>
                    </a:lnTo>
                    <a:lnTo>
                      <a:pt x="23" y="8"/>
                    </a:lnTo>
                    <a:lnTo>
                      <a:pt x="19" y="4"/>
                    </a:lnTo>
                    <a:lnTo>
                      <a:pt x="15" y="4"/>
                    </a:lnTo>
                    <a:lnTo>
                      <a:pt x="15" y="0"/>
                    </a:lnTo>
                    <a:lnTo>
                      <a:pt x="11" y="0"/>
                    </a:lnTo>
                    <a:lnTo>
                      <a:pt x="7" y="4"/>
                    </a:lnTo>
                    <a:lnTo>
                      <a:pt x="4" y="4"/>
                    </a:lnTo>
                    <a:lnTo>
                      <a:pt x="4" y="8"/>
                    </a:lnTo>
                    <a:lnTo>
                      <a:pt x="0" y="8"/>
                    </a:lnTo>
                    <a:lnTo>
                      <a:pt x="0" y="11"/>
                    </a:lnTo>
                    <a:lnTo>
                      <a:pt x="0" y="15"/>
                    </a:lnTo>
                    <a:lnTo>
                      <a:pt x="0" y="19"/>
                    </a:lnTo>
                    <a:lnTo>
                      <a:pt x="4" y="19"/>
                    </a:lnTo>
                    <a:lnTo>
                      <a:pt x="4" y="23"/>
                    </a:lnTo>
                    <a:lnTo>
                      <a:pt x="7" y="23"/>
                    </a:lnTo>
                    <a:lnTo>
                      <a:pt x="7" y="27"/>
                    </a:lnTo>
                    <a:lnTo>
                      <a:pt x="11" y="27"/>
                    </a:lnTo>
                    <a:lnTo>
                      <a:pt x="11"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50" name="Freeform 166"/>
              <p:cNvSpPr>
                <a:spLocks/>
              </p:cNvSpPr>
              <p:nvPr/>
            </p:nvSpPr>
            <p:spPr bwMode="auto">
              <a:xfrm>
                <a:off x="2499" y="3040"/>
                <a:ext cx="27" cy="27"/>
              </a:xfrm>
              <a:custGeom>
                <a:avLst/>
                <a:gdLst>
                  <a:gd name="T0" fmla="*/ 12 w 27"/>
                  <a:gd name="T1" fmla="*/ 23 h 27"/>
                  <a:gd name="T2" fmla="*/ 15 w 27"/>
                  <a:gd name="T3" fmla="*/ 27 h 27"/>
                  <a:gd name="T4" fmla="*/ 15 w 27"/>
                  <a:gd name="T5" fmla="*/ 27 h 27"/>
                  <a:gd name="T6" fmla="*/ 19 w 27"/>
                  <a:gd name="T7" fmla="*/ 23 h 27"/>
                  <a:gd name="T8" fmla="*/ 19 w 27"/>
                  <a:gd name="T9" fmla="*/ 23 h 27"/>
                  <a:gd name="T10" fmla="*/ 23 w 27"/>
                  <a:gd name="T11" fmla="*/ 23 h 27"/>
                  <a:gd name="T12" fmla="*/ 23 w 27"/>
                  <a:gd name="T13" fmla="*/ 19 h 27"/>
                  <a:gd name="T14" fmla="*/ 23 w 27"/>
                  <a:gd name="T15" fmla="*/ 19 h 27"/>
                  <a:gd name="T16" fmla="*/ 23 w 27"/>
                  <a:gd name="T17" fmla="*/ 19 h 27"/>
                  <a:gd name="T18" fmla="*/ 27 w 27"/>
                  <a:gd name="T19" fmla="*/ 15 h 27"/>
                  <a:gd name="T20" fmla="*/ 27 w 27"/>
                  <a:gd name="T21" fmla="*/ 15 h 27"/>
                  <a:gd name="T22" fmla="*/ 27 w 27"/>
                  <a:gd name="T23" fmla="*/ 11 h 27"/>
                  <a:gd name="T24" fmla="*/ 23 w 27"/>
                  <a:gd name="T25" fmla="*/ 11 h 27"/>
                  <a:gd name="T26" fmla="*/ 23 w 27"/>
                  <a:gd name="T27" fmla="*/ 8 h 27"/>
                  <a:gd name="T28" fmla="*/ 23 w 27"/>
                  <a:gd name="T29" fmla="*/ 8 h 27"/>
                  <a:gd name="T30" fmla="*/ 23 w 27"/>
                  <a:gd name="T31" fmla="*/ 4 h 27"/>
                  <a:gd name="T32" fmla="*/ 19 w 27"/>
                  <a:gd name="T33" fmla="*/ 4 h 27"/>
                  <a:gd name="T34" fmla="*/ 19 w 27"/>
                  <a:gd name="T35" fmla="*/ 4 h 27"/>
                  <a:gd name="T36" fmla="*/ 15 w 27"/>
                  <a:gd name="T37" fmla="*/ 4 h 27"/>
                  <a:gd name="T38" fmla="*/ 15 w 27"/>
                  <a:gd name="T39" fmla="*/ 0 h 27"/>
                  <a:gd name="T40" fmla="*/ 12 w 27"/>
                  <a:gd name="T41" fmla="*/ 0 h 27"/>
                  <a:gd name="T42" fmla="*/ 12 w 27"/>
                  <a:gd name="T43" fmla="*/ 0 h 27"/>
                  <a:gd name="T44" fmla="*/ 8 w 27"/>
                  <a:gd name="T45" fmla="*/ 4 h 27"/>
                  <a:gd name="T46" fmla="*/ 8 w 27"/>
                  <a:gd name="T47" fmla="*/ 4 h 27"/>
                  <a:gd name="T48" fmla="*/ 8 w 27"/>
                  <a:gd name="T49" fmla="*/ 4 h 27"/>
                  <a:gd name="T50" fmla="*/ 4 w 27"/>
                  <a:gd name="T51" fmla="*/ 4 h 27"/>
                  <a:gd name="T52" fmla="*/ 4 w 27"/>
                  <a:gd name="T53" fmla="*/ 8 h 27"/>
                  <a:gd name="T54" fmla="*/ 4 w 27"/>
                  <a:gd name="T55" fmla="*/ 8 h 27"/>
                  <a:gd name="T56" fmla="*/ 4 w 27"/>
                  <a:gd name="T57" fmla="*/ 11 h 27"/>
                  <a:gd name="T58" fmla="*/ 0 w 27"/>
                  <a:gd name="T59" fmla="*/ 11 h 27"/>
                  <a:gd name="T60" fmla="*/ 0 w 27"/>
                  <a:gd name="T61" fmla="*/ 15 h 27"/>
                  <a:gd name="T62" fmla="*/ 0 w 27"/>
                  <a:gd name="T63" fmla="*/ 15 h 27"/>
                  <a:gd name="T64" fmla="*/ 4 w 27"/>
                  <a:gd name="T65" fmla="*/ 19 h 27"/>
                  <a:gd name="T66" fmla="*/ 4 w 27"/>
                  <a:gd name="T67" fmla="*/ 19 h 27"/>
                  <a:gd name="T68" fmla="*/ 4 w 27"/>
                  <a:gd name="T69" fmla="*/ 19 h 27"/>
                  <a:gd name="T70" fmla="*/ 4 w 27"/>
                  <a:gd name="T71" fmla="*/ 23 h 27"/>
                  <a:gd name="T72" fmla="*/ 8 w 27"/>
                  <a:gd name="T73" fmla="*/ 23 h 27"/>
                  <a:gd name="T74" fmla="*/ 8 w 27"/>
                  <a:gd name="T75" fmla="*/ 23 h 27"/>
                  <a:gd name="T76" fmla="*/ 8 w 27"/>
                  <a:gd name="T77" fmla="*/ 27 h 27"/>
                  <a:gd name="T78" fmla="*/ 12 w 27"/>
                  <a:gd name="T79" fmla="*/ 27 h 27"/>
                  <a:gd name="T80" fmla="*/ 12 w 27"/>
                  <a:gd name="T81" fmla="*/ 27 h 27"/>
                  <a:gd name="T82" fmla="*/ 12 w 27"/>
                  <a:gd name="T83" fmla="*/ 27 h 27"/>
                  <a:gd name="T84" fmla="*/ 12 w 27"/>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
                  <a:gd name="T130" fmla="*/ 0 h 27"/>
                  <a:gd name="T131" fmla="*/ 27 w 27"/>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 h="27">
                    <a:moveTo>
                      <a:pt x="12" y="23"/>
                    </a:moveTo>
                    <a:lnTo>
                      <a:pt x="15" y="27"/>
                    </a:lnTo>
                    <a:lnTo>
                      <a:pt x="19" y="23"/>
                    </a:lnTo>
                    <a:lnTo>
                      <a:pt x="23" y="23"/>
                    </a:lnTo>
                    <a:lnTo>
                      <a:pt x="23" y="19"/>
                    </a:lnTo>
                    <a:lnTo>
                      <a:pt x="27" y="15"/>
                    </a:lnTo>
                    <a:lnTo>
                      <a:pt x="27" y="11"/>
                    </a:lnTo>
                    <a:lnTo>
                      <a:pt x="23" y="11"/>
                    </a:lnTo>
                    <a:lnTo>
                      <a:pt x="23" y="8"/>
                    </a:lnTo>
                    <a:lnTo>
                      <a:pt x="23" y="4"/>
                    </a:lnTo>
                    <a:lnTo>
                      <a:pt x="19" y="4"/>
                    </a:lnTo>
                    <a:lnTo>
                      <a:pt x="15" y="4"/>
                    </a:lnTo>
                    <a:lnTo>
                      <a:pt x="15" y="0"/>
                    </a:lnTo>
                    <a:lnTo>
                      <a:pt x="12" y="0"/>
                    </a:lnTo>
                    <a:lnTo>
                      <a:pt x="8" y="4"/>
                    </a:lnTo>
                    <a:lnTo>
                      <a:pt x="4" y="4"/>
                    </a:lnTo>
                    <a:lnTo>
                      <a:pt x="4" y="8"/>
                    </a:lnTo>
                    <a:lnTo>
                      <a:pt x="4" y="11"/>
                    </a:lnTo>
                    <a:lnTo>
                      <a:pt x="0" y="11"/>
                    </a:lnTo>
                    <a:lnTo>
                      <a:pt x="0" y="15"/>
                    </a:lnTo>
                    <a:lnTo>
                      <a:pt x="4" y="19"/>
                    </a:lnTo>
                    <a:lnTo>
                      <a:pt x="4" y="23"/>
                    </a:lnTo>
                    <a:lnTo>
                      <a:pt x="8" y="23"/>
                    </a:lnTo>
                    <a:lnTo>
                      <a:pt x="8" y="27"/>
                    </a:lnTo>
                    <a:lnTo>
                      <a:pt x="12" y="27"/>
                    </a:lnTo>
                    <a:lnTo>
                      <a:pt x="1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51" name="Freeform 167"/>
              <p:cNvSpPr>
                <a:spLocks/>
              </p:cNvSpPr>
              <p:nvPr/>
            </p:nvSpPr>
            <p:spPr bwMode="auto">
              <a:xfrm>
                <a:off x="2579" y="3040"/>
                <a:ext cx="23" cy="27"/>
              </a:xfrm>
              <a:custGeom>
                <a:avLst/>
                <a:gdLst>
                  <a:gd name="T0" fmla="*/ 12 w 23"/>
                  <a:gd name="T1" fmla="*/ 23 h 27"/>
                  <a:gd name="T2" fmla="*/ 16 w 23"/>
                  <a:gd name="T3" fmla="*/ 27 h 27"/>
                  <a:gd name="T4" fmla="*/ 16 w 23"/>
                  <a:gd name="T5" fmla="*/ 27 h 27"/>
                  <a:gd name="T6" fmla="*/ 19 w 23"/>
                  <a:gd name="T7" fmla="*/ 23 h 27"/>
                  <a:gd name="T8" fmla="*/ 19 w 23"/>
                  <a:gd name="T9" fmla="*/ 23 h 27"/>
                  <a:gd name="T10" fmla="*/ 23 w 23"/>
                  <a:gd name="T11" fmla="*/ 23 h 27"/>
                  <a:gd name="T12" fmla="*/ 23 w 23"/>
                  <a:gd name="T13" fmla="*/ 19 h 27"/>
                  <a:gd name="T14" fmla="*/ 23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23 w 23"/>
                  <a:gd name="T27" fmla="*/ 8 h 27"/>
                  <a:gd name="T28" fmla="*/ 23 w 23"/>
                  <a:gd name="T29" fmla="*/ 8 h 27"/>
                  <a:gd name="T30" fmla="*/ 23 w 23"/>
                  <a:gd name="T31" fmla="*/ 4 h 27"/>
                  <a:gd name="T32" fmla="*/ 19 w 23"/>
                  <a:gd name="T33" fmla="*/ 4 h 27"/>
                  <a:gd name="T34" fmla="*/ 19 w 23"/>
                  <a:gd name="T35" fmla="*/ 4 h 27"/>
                  <a:gd name="T36" fmla="*/ 16 w 23"/>
                  <a:gd name="T37" fmla="*/ 4 h 27"/>
                  <a:gd name="T38" fmla="*/ 16 w 23"/>
                  <a:gd name="T39" fmla="*/ 0 h 27"/>
                  <a:gd name="T40" fmla="*/ 12 w 23"/>
                  <a:gd name="T41" fmla="*/ 0 h 27"/>
                  <a:gd name="T42" fmla="*/ 12 w 23"/>
                  <a:gd name="T43" fmla="*/ 0 h 27"/>
                  <a:gd name="T44" fmla="*/ 8 w 23"/>
                  <a:gd name="T45" fmla="*/ 4 h 27"/>
                  <a:gd name="T46" fmla="*/ 8 w 23"/>
                  <a:gd name="T47" fmla="*/ 4 h 27"/>
                  <a:gd name="T48" fmla="*/ 4 w 23"/>
                  <a:gd name="T49" fmla="*/ 4 h 27"/>
                  <a:gd name="T50" fmla="*/ 4 w 23"/>
                  <a:gd name="T51" fmla="*/ 4 h 27"/>
                  <a:gd name="T52" fmla="*/ 4 w 23"/>
                  <a:gd name="T53" fmla="*/ 8 h 27"/>
                  <a:gd name="T54" fmla="*/ 4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4 w 23"/>
                  <a:gd name="T67" fmla="*/ 19 h 27"/>
                  <a:gd name="T68" fmla="*/ 4 w 23"/>
                  <a:gd name="T69" fmla="*/ 19 h 27"/>
                  <a:gd name="T70" fmla="*/ 4 w 23"/>
                  <a:gd name="T71" fmla="*/ 23 h 27"/>
                  <a:gd name="T72" fmla="*/ 4 w 23"/>
                  <a:gd name="T73" fmla="*/ 23 h 27"/>
                  <a:gd name="T74" fmla="*/ 8 w 23"/>
                  <a:gd name="T75" fmla="*/ 23 h 27"/>
                  <a:gd name="T76" fmla="*/ 8 w 23"/>
                  <a:gd name="T77" fmla="*/ 27 h 27"/>
                  <a:gd name="T78" fmla="*/ 12 w 23"/>
                  <a:gd name="T79" fmla="*/ 27 h 27"/>
                  <a:gd name="T80" fmla="*/ 12 w 23"/>
                  <a:gd name="T81" fmla="*/ 27 h 27"/>
                  <a:gd name="T82" fmla="*/ 12 w 23"/>
                  <a:gd name="T83" fmla="*/ 27 h 27"/>
                  <a:gd name="T84" fmla="*/ 12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12" y="23"/>
                    </a:moveTo>
                    <a:lnTo>
                      <a:pt x="16" y="27"/>
                    </a:lnTo>
                    <a:lnTo>
                      <a:pt x="19" y="23"/>
                    </a:lnTo>
                    <a:lnTo>
                      <a:pt x="23" y="23"/>
                    </a:lnTo>
                    <a:lnTo>
                      <a:pt x="23" y="19"/>
                    </a:lnTo>
                    <a:lnTo>
                      <a:pt x="23" y="15"/>
                    </a:lnTo>
                    <a:lnTo>
                      <a:pt x="23" y="11"/>
                    </a:lnTo>
                    <a:lnTo>
                      <a:pt x="23" y="8"/>
                    </a:lnTo>
                    <a:lnTo>
                      <a:pt x="23" y="4"/>
                    </a:lnTo>
                    <a:lnTo>
                      <a:pt x="19" y="4"/>
                    </a:lnTo>
                    <a:lnTo>
                      <a:pt x="16" y="4"/>
                    </a:lnTo>
                    <a:lnTo>
                      <a:pt x="16" y="0"/>
                    </a:lnTo>
                    <a:lnTo>
                      <a:pt x="12" y="0"/>
                    </a:lnTo>
                    <a:lnTo>
                      <a:pt x="8" y="4"/>
                    </a:lnTo>
                    <a:lnTo>
                      <a:pt x="4" y="4"/>
                    </a:lnTo>
                    <a:lnTo>
                      <a:pt x="4" y="8"/>
                    </a:lnTo>
                    <a:lnTo>
                      <a:pt x="0" y="11"/>
                    </a:lnTo>
                    <a:lnTo>
                      <a:pt x="0" y="15"/>
                    </a:lnTo>
                    <a:lnTo>
                      <a:pt x="0" y="19"/>
                    </a:lnTo>
                    <a:lnTo>
                      <a:pt x="4" y="19"/>
                    </a:lnTo>
                    <a:lnTo>
                      <a:pt x="4" y="23"/>
                    </a:lnTo>
                    <a:lnTo>
                      <a:pt x="8" y="23"/>
                    </a:lnTo>
                    <a:lnTo>
                      <a:pt x="8" y="27"/>
                    </a:lnTo>
                    <a:lnTo>
                      <a:pt x="12" y="27"/>
                    </a:lnTo>
                    <a:lnTo>
                      <a:pt x="12"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52" name="Freeform 168"/>
              <p:cNvSpPr>
                <a:spLocks/>
              </p:cNvSpPr>
              <p:nvPr/>
            </p:nvSpPr>
            <p:spPr bwMode="auto">
              <a:xfrm>
                <a:off x="2423" y="3040"/>
                <a:ext cx="23" cy="27"/>
              </a:xfrm>
              <a:custGeom>
                <a:avLst/>
                <a:gdLst>
                  <a:gd name="T0" fmla="*/ 8 w 23"/>
                  <a:gd name="T1" fmla="*/ 23 h 27"/>
                  <a:gd name="T2" fmla="*/ 11 w 23"/>
                  <a:gd name="T3" fmla="*/ 27 h 27"/>
                  <a:gd name="T4" fmla="*/ 15 w 23"/>
                  <a:gd name="T5" fmla="*/ 27 h 27"/>
                  <a:gd name="T6" fmla="*/ 15 w 23"/>
                  <a:gd name="T7" fmla="*/ 23 h 27"/>
                  <a:gd name="T8" fmla="*/ 15 w 23"/>
                  <a:gd name="T9" fmla="*/ 23 h 27"/>
                  <a:gd name="T10" fmla="*/ 19 w 23"/>
                  <a:gd name="T11" fmla="*/ 23 h 27"/>
                  <a:gd name="T12" fmla="*/ 19 w 23"/>
                  <a:gd name="T13" fmla="*/ 19 h 27"/>
                  <a:gd name="T14" fmla="*/ 19 w 23"/>
                  <a:gd name="T15" fmla="*/ 19 h 27"/>
                  <a:gd name="T16" fmla="*/ 23 w 23"/>
                  <a:gd name="T17" fmla="*/ 19 h 27"/>
                  <a:gd name="T18" fmla="*/ 23 w 23"/>
                  <a:gd name="T19" fmla="*/ 15 h 27"/>
                  <a:gd name="T20" fmla="*/ 23 w 23"/>
                  <a:gd name="T21" fmla="*/ 15 h 27"/>
                  <a:gd name="T22" fmla="*/ 23 w 23"/>
                  <a:gd name="T23" fmla="*/ 11 h 27"/>
                  <a:gd name="T24" fmla="*/ 23 w 23"/>
                  <a:gd name="T25" fmla="*/ 11 h 27"/>
                  <a:gd name="T26" fmla="*/ 19 w 23"/>
                  <a:gd name="T27" fmla="*/ 8 h 27"/>
                  <a:gd name="T28" fmla="*/ 19 w 23"/>
                  <a:gd name="T29" fmla="*/ 8 h 27"/>
                  <a:gd name="T30" fmla="*/ 19 w 23"/>
                  <a:gd name="T31" fmla="*/ 4 h 27"/>
                  <a:gd name="T32" fmla="*/ 15 w 23"/>
                  <a:gd name="T33" fmla="*/ 4 h 27"/>
                  <a:gd name="T34" fmla="*/ 15 w 23"/>
                  <a:gd name="T35" fmla="*/ 4 h 27"/>
                  <a:gd name="T36" fmla="*/ 15 w 23"/>
                  <a:gd name="T37" fmla="*/ 4 h 27"/>
                  <a:gd name="T38" fmla="*/ 11 w 23"/>
                  <a:gd name="T39" fmla="*/ 0 h 27"/>
                  <a:gd name="T40" fmla="*/ 11 w 23"/>
                  <a:gd name="T41" fmla="*/ 0 h 27"/>
                  <a:gd name="T42" fmla="*/ 8 w 23"/>
                  <a:gd name="T43" fmla="*/ 0 h 27"/>
                  <a:gd name="T44" fmla="*/ 8 w 23"/>
                  <a:gd name="T45" fmla="*/ 4 h 27"/>
                  <a:gd name="T46" fmla="*/ 4 w 23"/>
                  <a:gd name="T47" fmla="*/ 4 h 27"/>
                  <a:gd name="T48" fmla="*/ 4 w 23"/>
                  <a:gd name="T49" fmla="*/ 4 h 27"/>
                  <a:gd name="T50" fmla="*/ 0 w 23"/>
                  <a:gd name="T51" fmla="*/ 4 h 27"/>
                  <a:gd name="T52" fmla="*/ 0 w 23"/>
                  <a:gd name="T53" fmla="*/ 8 h 27"/>
                  <a:gd name="T54" fmla="*/ 0 w 23"/>
                  <a:gd name="T55" fmla="*/ 8 h 27"/>
                  <a:gd name="T56" fmla="*/ 0 w 23"/>
                  <a:gd name="T57" fmla="*/ 11 h 27"/>
                  <a:gd name="T58" fmla="*/ 0 w 23"/>
                  <a:gd name="T59" fmla="*/ 11 h 27"/>
                  <a:gd name="T60" fmla="*/ 0 w 23"/>
                  <a:gd name="T61" fmla="*/ 15 h 27"/>
                  <a:gd name="T62" fmla="*/ 0 w 23"/>
                  <a:gd name="T63" fmla="*/ 15 h 27"/>
                  <a:gd name="T64" fmla="*/ 0 w 23"/>
                  <a:gd name="T65" fmla="*/ 19 h 27"/>
                  <a:gd name="T66" fmla="*/ 0 w 23"/>
                  <a:gd name="T67" fmla="*/ 19 h 27"/>
                  <a:gd name="T68" fmla="*/ 0 w 23"/>
                  <a:gd name="T69" fmla="*/ 19 h 27"/>
                  <a:gd name="T70" fmla="*/ 0 w 23"/>
                  <a:gd name="T71" fmla="*/ 23 h 27"/>
                  <a:gd name="T72" fmla="*/ 4 w 23"/>
                  <a:gd name="T73" fmla="*/ 23 h 27"/>
                  <a:gd name="T74" fmla="*/ 4 w 23"/>
                  <a:gd name="T75" fmla="*/ 23 h 27"/>
                  <a:gd name="T76" fmla="*/ 8 w 23"/>
                  <a:gd name="T77" fmla="*/ 27 h 27"/>
                  <a:gd name="T78" fmla="*/ 8 w 23"/>
                  <a:gd name="T79" fmla="*/ 27 h 27"/>
                  <a:gd name="T80" fmla="*/ 11 w 23"/>
                  <a:gd name="T81" fmla="*/ 27 h 27"/>
                  <a:gd name="T82" fmla="*/ 11 w 23"/>
                  <a:gd name="T83" fmla="*/ 27 h 27"/>
                  <a:gd name="T84" fmla="*/ 8 w 23"/>
                  <a:gd name="T85" fmla="*/ 23 h 2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
                  <a:gd name="T130" fmla="*/ 0 h 27"/>
                  <a:gd name="T131" fmla="*/ 23 w 23"/>
                  <a:gd name="T132" fmla="*/ 27 h 2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 h="27">
                    <a:moveTo>
                      <a:pt x="8" y="23"/>
                    </a:moveTo>
                    <a:lnTo>
                      <a:pt x="11" y="27"/>
                    </a:lnTo>
                    <a:lnTo>
                      <a:pt x="15" y="27"/>
                    </a:lnTo>
                    <a:lnTo>
                      <a:pt x="15" y="23"/>
                    </a:lnTo>
                    <a:lnTo>
                      <a:pt x="19" y="23"/>
                    </a:lnTo>
                    <a:lnTo>
                      <a:pt x="19" y="19"/>
                    </a:lnTo>
                    <a:lnTo>
                      <a:pt x="23" y="19"/>
                    </a:lnTo>
                    <a:lnTo>
                      <a:pt x="23" y="15"/>
                    </a:lnTo>
                    <a:lnTo>
                      <a:pt x="23" y="11"/>
                    </a:lnTo>
                    <a:lnTo>
                      <a:pt x="19" y="8"/>
                    </a:lnTo>
                    <a:lnTo>
                      <a:pt x="19" y="4"/>
                    </a:lnTo>
                    <a:lnTo>
                      <a:pt x="15" y="4"/>
                    </a:lnTo>
                    <a:lnTo>
                      <a:pt x="11" y="0"/>
                    </a:lnTo>
                    <a:lnTo>
                      <a:pt x="8" y="0"/>
                    </a:lnTo>
                    <a:lnTo>
                      <a:pt x="8" y="4"/>
                    </a:lnTo>
                    <a:lnTo>
                      <a:pt x="4" y="4"/>
                    </a:lnTo>
                    <a:lnTo>
                      <a:pt x="0" y="4"/>
                    </a:lnTo>
                    <a:lnTo>
                      <a:pt x="0" y="8"/>
                    </a:lnTo>
                    <a:lnTo>
                      <a:pt x="0" y="11"/>
                    </a:lnTo>
                    <a:lnTo>
                      <a:pt x="0" y="15"/>
                    </a:lnTo>
                    <a:lnTo>
                      <a:pt x="0" y="19"/>
                    </a:lnTo>
                    <a:lnTo>
                      <a:pt x="0" y="23"/>
                    </a:lnTo>
                    <a:lnTo>
                      <a:pt x="4" y="23"/>
                    </a:lnTo>
                    <a:lnTo>
                      <a:pt x="8" y="27"/>
                    </a:lnTo>
                    <a:lnTo>
                      <a:pt x="11" y="27"/>
                    </a:lnTo>
                    <a:lnTo>
                      <a:pt x="8"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753" name="Rectangle 169"/>
              <p:cNvSpPr>
                <a:spLocks noChangeArrowheads="1"/>
              </p:cNvSpPr>
              <p:nvPr/>
            </p:nvSpPr>
            <p:spPr bwMode="auto">
              <a:xfrm>
                <a:off x="4039" y="3277"/>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P</a:t>
                </a:r>
                <a:endParaRPr lang="en-US" altLang="en-US" b="1"/>
              </a:p>
            </p:txBody>
          </p:sp>
          <p:sp>
            <p:nvSpPr>
              <p:cNvPr id="23754" name="Rectangle 170"/>
              <p:cNvSpPr>
                <a:spLocks noChangeArrowheads="1"/>
              </p:cNvSpPr>
              <p:nvPr/>
            </p:nvSpPr>
            <p:spPr bwMode="auto">
              <a:xfrm>
                <a:off x="4123"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755" name="Rectangle 171"/>
              <p:cNvSpPr>
                <a:spLocks noChangeArrowheads="1"/>
              </p:cNvSpPr>
              <p:nvPr/>
            </p:nvSpPr>
            <p:spPr bwMode="auto">
              <a:xfrm>
                <a:off x="4195"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g</a:t>
                </a:r>
                <a:endParaRPr lang="en-US" altLang="en-US" b="1"/>
              </a:p>
            </p:txBody>
          </p:sp>
          <p:sp>
            <p:nvSpPr>
              <p:cNvPr id="23756" name="Rectangle 172"/>
              <p:cNvSpPr>
                <a:spLocks noChangeArrowheads="1"/>
              </p:cNvSpPr>
              <p:nvPr/>
            </p:nvSpPr>
            <p:spPr bwMode="auto">
              <a:xfrm>
                <a:off x="4264"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757" name="Rectangle 173"/>
              <p:cNvSpPr>
                <a:spLocks noChangeArrowheads="1"/>
              </p:cNvSpPr>
              <p:nvPr/>
            </p:nvSpPr>
            <p:spPr bwMode="auto">
              <a:xfrm>
                <a:off x="4336" y="3277"/>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58" name="Rectangle 174"/>
              <p:cNvSpPr>
                <a:spLocks noChangeArrowheads="1"/>
              </p:cNvSpPr>
              <p:nvPr/>
            </p:nvSpPr>
            <p:spPr bwMode="auto">
              <a:xfrm>
                <a:off x="4371"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o</a:t>
                </a:r>
                <a:endParaRPr lang="en-US" altLang="en-US" b="1"/>
              </a:p>
            </p:txBody>
          </p:sp>
          <p:sp>
            <p:nvSpPr>
              <p:cNvPr id="23759" name="Rectangle 175"/>
              <p:cNvSpPr>
                <a:spLocks noChangeArrowheads="1"/>
              </p:cNvSpPr>
              <p:nvPr/>
            </p:nvSpPr>
            <p:spPr bwMode="auto">
              <a:xfrm>
                <a:off x="4443" y="3277"/>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f</a:t>
                </a:r>
                <a:endParaRPr lang="en-US" altLang="en-US" b="1"/>
              </a:p>
            </p:txBody>
          </p:sp>
          <p:sp>
            <p:nvSpPr>
              <p:cNvPr id="23760" name="Rectangle 176"/>
              <p:cNvSpPr>
                <a:spLocks noChangeArrowheads="1"/>
              </p:cNvSpPr>
              <p:nvPr/>
            </p:nvSpPr>
            <p:spPr bwMode="auto">
              <a:xfrm>
                <a:off x="4477" y="3277"/>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f</a:t>
                </a:r>
                <a:endParaRPr lang="en-US" altLang="en-US" b="1"/>
              </a:p>
            </p:txBody>
          </p:sp>
          <p:sp>
            <p:nvSpPr>
              <p:cNvPr id="23761" name="Rectangle 177"/>
              <p:cNvSpPr>
                <a:spLocks noChangeArrowheads="1"/>
              </p:cNvSpPr>
              <p:nvPr/>
            </p:nvSpPr>
            <p:spPr bwMode="auto">
              <a:xfrm>
                <a:off x="4512" y="3277"/>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762" name="Rectangle 178"/>
              <p:cNvSpPr>
                <a:spLocks noChangeArrowheads="1"/>
              </p:cNvSpPr>
              <p:nvPr/>
            </p:nvSpPr>
            <p:spPr bwMode="auto">
              <a:xfrm>
                <a:off x="4576"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763" name="Rectangle 179"/>
              <p:cNvSpPr>
                <a:spLocks noChangeArrowheads="1"/>
              </p:cNvSpPr>
              <p:nvPr/>
            </p:nvSpPr>
            <p:spPr bwMode="auto">
              <a:xfrm>
                <a:off x="4645" y="3277"/>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t</a:t>
                </a:r>
                <a:endParaRPr lang="en-US" altLang="en-US" b="1"/>
              </a:p>
            </p:txBody>
          </p:sp>
          <p:sp>
            <p:nvSpPr>
              <p:cNvPr id="23764" name="Rectangle 180"/>
              <p:cNvSpPr>
                <a:spLocks noChangeArrowheads="1"/>
              </p:cNvSpPr>
              <p:nvPr/>
            </p:nvSpPr>
            <p:spPr bwMode="auto">
              <a:xfrm>
                <a:off x="1649" y="3277"/>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P</a:t>
                </a:r>
                <a:endParaRPr lang="en-US" altLang="en-US" b="1"/>
              </a:p>
            </p:txBody>
          </p:sp>
          <p:sp>
            <p:nvSpPr>
              <p:cNvPr id="23765" name="Rectangle 181"/>
              <p:cNvSpPr>
                <a:spLocks noChangeArrowheads="1"/>
              </p:cNvSpPr>
              <p:nvPr/>
            </p:nvSpPr>
            <p:spPr bwMode="auto">
              <a:xfrm>
                <a:off x="1737"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h</a:t>
                </a:r>
                <a:endParaRPr lang="en-US" altLang="en-US" b="1"/>
              </a:p>
            </p:txBody>
          </p:sp>
          <p:sp>
            <p:nvSpPr>
              <p:cNvPr id="23766" name="Rectangle 182"/>
              <p:cNvSpPr>
                <a:spLocks noChangeArrowheads="1"/>
              </p:cNvSpPr>
              <p:nvPr/>
            </p:nvSpPr>
            <p:spPr bwMode="auto">
              <a:xfrm>
                <a:off x="1806" y="3277"/>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y</a:t>
                </a:r>
                <a:endParaRPr lang="en-US" altLang="en-US" b="1"/>
              </a:p>
            </p:txBody>
          </p:sp>
          <p:sp>
            <p:nvSpPr>
              <p:cNvPr id="23767" name="Rectangle 183"/>
              <p:cNvSpPr>
                <a:spLocks noChangeArrowheads="1"/>
              </p:cNvSpPr>
              <p:nvPr/>
            </p:nvSpPr>
            <p:spPr bwMode="auto">
              <a:xfrm>
                <a:off x="1870" y="3277"/>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768" name="Rectangle 184"/>
              <p:cNvSpPr>
                <a:spLocks noChangeArrowheads="1"/>
              </p:cNvSpPr>
              <p:nvPr/>
            </p:nvSpPr>
            <p:spPr bwMode="auto">
              <a:xfrm>
                <a:off x="1931" y="3277"/>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i</a:t>
                </a:r>
                <a:endParaRPr lang="en-US" altLang="en-US" b="1"/>
              </a:p>
            </p:txBody>
          </p:sp>
          <p:sp>
            <p:nvSpPr>
              <p:cNvPr id="23769" name="Rectangle 185"/>
              <p:cNvSpPr>
                <a:spLocks noChangeArrowheads="1"/>
              </p:cNvSpPr>
              <p:nvPr/>
            </p:nvSpPr>
            <p:spPr bwMode="auto">
              <a:xfrm>
                <a:off x="1962" y="3277"/>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c</a:t>
                </a:r>
                <a:endParaRPr lang="en-US" altLang="en-US" b="1"/>
              </a:p>
            </p:txBody>
          </p:sp>
          <p:sp>
            <p:nvSpPr>
              <p:cNvPr id="23770" name="Rectangle 186"/>
              <p:cNvSpPr>
                <a:spLocks noChangeArrowheads="1"/>
              </p:cNvSpPr>
              <p:nvPr/>
            </p:nvSpPr>
            <p:spPr bwMode="auto">
              <a:xfrm>
                <a:off x="2027"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771" name="Rectangle 187"/>
              <p:cNvSpPr>
                <a:spLocks noChangeArrowheads="1"/>
              </p:cNvSpPr>
              <p:nvPr/>
            </p:nvSpPr>
            <p:spPr bwMode="auto">
              <a:xfrm>
                <a:off x="2095" y="3277"/>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l</a:t>
                </a:r>
                <a:endParaRPr lang="en-US" altLang="en-US" b="1"/>
              </a:p>
            </p:txBody>
          </p:sp>
          <p:sp>
            <p:nvSpPr>
              <p:cNvPr id="23772" name="Rectangle 188"/>
              <p:cNvSpPr>
                <a:spLocks noChangeArrowheads="1"/>
              </p:cNvSpPr>
              <p:nvPr/>
            </p:nvSpPr>
            <p:spPr bwMode="auto">
              <a:xfrm>
                <a:off x="2122" y="3277"/>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73" name="Rectangle 189"/>
              <p:cNvSpPr>
                <a:spLocks noChangeArrowheads="1"/>
              </p:cNvSpPr>
              <p:nvPr/>
            </p:nvSpPr>
            <p:spPr bwMode="auto">
              <a:xfrm>
                <a:off x="2160"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p</a:t>
                </a:r>
                <a:endParaRPr lang="en-US" altLang="en-US" b="1"/>
              </a:p>
            </p:txBody>
          </p:sp>
          <p:sp>
            <p:nvSpPr>
              <p:cNvPr id="23774" name="Rectangle 190"/>
              <p:cNvSpPr>
                <a:spLocks noChangeArrowheads="1"/>
              </p:cNvSpPr>
              <p:nvPr/>
            </p:nvSpPr>
            <p:spPr bwMode="auto">
              <a:xfrm>
                <a:off x="2229"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775" name="Rectangle 191"/>
              <p:cNvSpPr>
                <a:spLocks noChangeArrowheads="1"/>
              </p:cNvSpPr>
              <p:nvPr/>
            </p:nvSpPr>
            <p:spPr bwMode="auto">
              <a:xfrm>
                <a:off x="2301"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g</a:t>
                </a:r>
                <a:endParaRPr lang="en-US" altLang="en-US" b="1"/>
              </a:p>
            </p:txBody>
          </p:sp>
          <p:sp>
            <p:nvSpPr>
              <p:cNvPr id="23776" name="Rectangle 192"/>
              <p:cNvSpPr>
                <a:spLocks noChangeArrowheads="1"/>
              </p:cNvSpPr>
              <p:nvPr/>
            </p:nvSpPr>
            <p:spPr bwMode="auto">
              <a:xfrm>
                <a:off x="2370"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777" name="Rectangle 193"/>
              <p:cNvSpPr>
                <a:spLocks noChangeArrowheads="1"/>
              </p:cNvSpPr>
              <p:nvPr/>
            </p:nvSpPr>
            <p:spPr bwMode="auto">
              <a:xfrm>
                <a:off x="2442" y="3277"/>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778" name="Rectangle 194"/>
              <p:cNvSpPr>
                <a:spLocks noChangeArrowheads="1"/>
              </p:cNvSpPr>
              <p:nvPr/>
            </p:nvSpPr>
            <p:spPr bwMode="auto">
              <a:xfrm>
                <a:off x="2476"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n</a:t>
                </a:r>
                <a:endParaRPr lang="en-US" altLang="en-US" b="1"/>
              </a:p>
            </p:txBody>
          </p:sp>
          <p:sp>
            <p:nvSpPr>
              <p:cNvPr id="23779" name="Rectangle 195"/>
              <p:cNvSpPr>
                <a:spLocks noChangeArrowheads="1"/>
              </p:cNvSpPr>
              <p:nvPr/>
            </p:nvSpPr>
            <p:spPr bwMode="auto">
              <a:xfrm>
                <a:off x="2549"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u</a:t>
                </a:r>
                <a:endParaRPr lang="en-US" altLang="en-US" b="1"/>
              </a:p>
            </p:txBody>
          </p:sp>
          <p:sp>
            <p:nvSpPr>
              <p:cNvPr id="23780" name="Rectangle 196"/>
              <p:cNvSpPr>
                <a:spLocks noChangeArrowheads="1"/>
              </p:cNvSpPr>
              <p:nvPr/>
            </p:nvSpPr>
            <p:spPr bwMode="auto">
              <a:xfrm>
                <a:off x="2617" y="3277"/>
                <a:ext cx="10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m</a:t>
                </a:r>
                <a:endParaRPr lang="en-US" altLang="en-US" b="1"/>
              </a:p>
            </p:txBody>
          </p:sp>
          <p:sp>
            <p:nvSpPr>
              <p:cNvPr id="23781" name="Rectangle 197"/>
              <p:cNvSpPr>
                <a:spLocks noChangeArrowheads="1"/>
              </p:cNvSpPr>
              <p:nvPr/>
            </p:nvSpPr>
            <p:spPr bwMode="auto">
              <a:xfrm>
                <a:off x="2724"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b</a:t>
                </a:r>
                <a:endParaRPr lang="en-US" altLang="en-US" b="1"/>
              </a:p>
            </p:txBody>
          </p:sp>
          <p:sp>
            <p:nvSpPr>
              <p:cNvPr id="23782" name="Rectangle 198"/>
              <p:cNvSpPr>
                <a:spLocks noChangeArrowheads="1"/>
              </p:cNvSpPr>
              <p:nvPr/>
            </p:nvSpPr>
            <p:spPr bwMode="auto">
              <a:xfrm>
                <a:off x="2793" y="3277"/>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783" name="Rectangle 199"/>
              <p:cNvSpPr>
                <a:spLocks noChangeArrowheads="1"/>
              </p:cNvSpPr>
              <p:nvPr/>
            </p:nvSpPr>
            <p:spPr bwMode="auto">
              <a:xfrm>
                <a:off x="2865" y="3277"/>
                <a:ext cx="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r</a:t>
                </a:r>
                <a:endParaRPr lang="en-US" altLang="en-US" b="1"/>
              </a:p>
            </p:txBody>
          </p:sp>
          <p:sp>
            <p:nvSpPr>
              <p:cNvPr id="23784" name="Rectangle 200"/>
              <p:cNvSpPr>
                <a:spLocks noChangeArrowheads="1"/>
              </p:cNvSpPr>
              <p:nvPr/>
            </p:nvSpPr>
            <p:spPr bwMode="auto">
              <a:xfrm>
                <a:off x="2648" y="3658"/>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P</a:t>
                </a:r>
                <a:endParaRPr lang="en-US" altLang="en-US" b="1"/>
              </a:p>
            </p:txBody>
          </p:sp>
          <p:sp>
            <p:nvSpPr>
              <p:cNvPr id="23785" name="Rectangle 201"/>
              <p:cNvSpPr>
                <a:spLocks noChangeArrowheads="1"/>
              </p:cNvSpPr>
              <p:nvPr/>
            </p:nvSpPr>
            <p:spPr bwMode="auto">
              <a:xfrm>
                <a:off x="2732" y="3658"/>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h</a:t>
                </a:r>
                <a:endParaRPr lang="en-US" altLang="en-US" b="1"/>
              </a:p>
            </p:txBody>
          </p:sp>
          <p:sp>
            <p:nvSpPr>
              <p:cNvPr id="23786" name="Rectangle 202"/>
              <p:cNvSpPr>
                <a:spLocks noChangeArrowheads="1"/>
              </p:cNvSpPr>
              <p:nvPr/>
            </p:nvSpPr>
            <p:spPr bwMode="auto">
              <a:xfrm>
                <a:off x="2804" y="3658"/>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y</a:t>
                </a:r>
                <a:endParaRPr lang="en-US" altLang="en-US" b="1"/>
              </a:p>
            </p:txBody>
          </p:sp>
          <p:sp>
            <p:nvSpPr>
              <p:cNvPr id="23787" name="Rectangle 203"/>
              <p:cNvSpPr>
                <a:spLocks noChangeArrowheads="1"/>
              </p:cNvSpPr>
              <p:nvPr/>
            </p:nvSpPr>
            <p:spPr bwMode="auto">
              <a:xfrm>
                <a:off x="2865" y="3658"/>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788" name="Rectangle 204"/>
              <p:cNvSpPr>
                <a:spLocks noChangeArrowheads="1"/>
              </p:cNvSpPr>
              <p:nvPr/>
            </p:nvSpPr>
            <p:spPr bwMode="auto">
              <a:xfrm>
                <a:off x="2930" y="3658"/>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i</a:t>
                </a:r>
                <a:endParaRPr lang="en-US" altLang="en-US" b="1"/>
              </a:p>
            </p:txBody>
          </p:sp>
          <p:sp>
            <p:nvSpPr>
              <p:cNvPr id="23789" name="Rectangle 205"/>
              <p:cNvSpPr>
                <a:spLocks noChangeArrowheads="1"/>
              </p:cNvSpPr>
              <p:nvPr/>
            </p:nvSpPr>
            <p:spPr bwMode="auto">
              <a:xfrm>
                <a:off x="2960" y="3658"/>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c</a:t>
                </a:r>
                <a:endParaRPr lang="en-US" altLang="en-US" b="1"/>
              </a:p>
            </p:txBody>
          </p:sp>
        </p:grpSp>
        <p:sp>
          <p:nvSpPr>
            <p:cNvPr id="23563" name="Rectangle 206"/>
            <p:cNvSpPr>
              <a:spLocks noChangeArrowheads="1"/>
            </p:cNvSpPr>
            <p:nvPr/>
          </p:nvSpPr>
          <p:spPr bwMode="auto">
            <a:xfrm>
              <a:off x="3021" y="3658"/>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564" name="Rectangle 207"/>
            <p:cNvSpPr>
              <a:spLocks noChangeArrowheads="1"/>
            </p:cNvSpPr>
            <p:nvPr/>
          </p:nvSpPr>
          <p:spPr bwMode="auto">
            <a:xfrm>
              <a:off x="3094" y="3658"/>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l</a:t>
              </a:r>
              <a:endParaRPr lang="en-US" altLang="en-US" b="1"/>
            </a:p>
          </p:txBody>
        </p:sp>
        <p:sp>
          <p:nvSpPr>
            <p:cNvPr id="23565" name="Rectangle 208"/>
            <p:cNvSpPr>
              <a:spLocks noChangeArrowheads="1"/>
            </p:cNvSpPr>
            <p:nvPr/>
          </p:nvSpPr>
          <p:spPr bwMode="auto">
            <a:xfrm>
              <a:off x="3120" y="3658"/>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 </a:t>
              </a:r>
              <a:endParaRPr lang="en-US" altLang="en-US" b="1"/>
            </a:p>
          </p:txBody>
        </p:sp>
        <p:sp>
          <p:nvSpPr>
            <p:cNvPr id="23566" name="Rectangle 209"/>
            <p:cNvSpPr>
              <a:spLocks noChangeArrowheads="1"/>
            </p:cNvSpPr>
            <p:nvPr/>
          </p:nvSpPr>
          <p:spPr bwMode="auto">
            <a:xfrm>
              <a:off x="3155" y="3658"/>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567" name="Rectangle 210"/>
            <p:cNvSpPr>
              <a:spLocks noChangeArrowheads="1"/>
            </p:cNvSpPr>
            <p:nvPr/>
          </p:nvSpPr>
          <p:spPr bwMode="auto">
            <a:xfrm>
              <a:off x="3227" y="3658"/>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d</a:t>
              </a:r>
              <a:endParaRPr lang="en-US" altLang="en-US" b="1"/>
            </a:p>
          </p:txBody>
        </p:sp>
        <p:sp>
          <p:nvSpPr>
            <p:cNvPr id="23568" name="Rectangle 211"/>
            <p:cNvSpPr>
              <a:spLocks noChangeArrowheads="1"/>
            </p:cNvSpPr>
            <p:nvPr/>
          </p:nvSpPr>
          <p:spPr bwMode="auto">
            <a:xfrm>
              <a:off x="3296" y="3658"/>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d</a:t>
              </a:r>
              <a:endParaRPr lang="en-US" altLang="en-US" b="1"/>
            </a:p>
          </p:txBody>
        </p:sp>
        <p:sp>
          <p:nvSpPr>
            <p:cNvPr id="23569" name="Rectangle 212"/>
            <p:cNvSpPr>
              <a:spLocks noChangeArrowheads="1"/>
            </p:cNvSpPr>
            <p:nvPr/>
          </p:nvSpPr>
          <p:spPr bwMode="auto">
            <a:xfrm>
              <a:off x="3368" y="3658"/>
              <a:ext cx="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r</a:t>
              </a:r>
              <a:endParaRPr lang="en-US" altLang="en-US" b="1"/>
            </a:p>
          </p:txBody>
        </p:sp>
        <p:sp>
          <p:nvSpPr>
            <p:cNvPr id="23570" name="Rectangle 213"/>
            <p:cNvSpPr>
              <a:spLocks noChangeArrowheads="1"/>
            </p:cNvSpPr>
            <p:nvPr/>
          </p:nvSpPr>
          <p:spPr bwMode="auto">
            <a:xfrm>
              <a:off x="3410" y="3658"/>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e</a:t>
              </a:r>
              <a:endParaRPr lang="en-US" altLang="en-US" b="1"/>
            </a:p>
          </p:txBody>
        </p:sp>
        <p:sp>
          <p:nvSpPr>
            <p:cNvPr id="23571" name="Rectangle 214"/>
            <p:cNvSpPr>
              <a:spLocks noChangeArrowheads="1"/>
            </p:cNvSpPr>
            <p:nvPr/>
          </p:nvSpPr>
          <p:spPr bwMode="auto">
            <a:xfrm>
              <a:off x="3483" y="3658"/>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572" name="Rectangle 215"/>
            <p:cNvSpPr>
              <a:spLocks noChangeArrowheads="1"/>
            </p:cNvSpPr>
            <p:nvPr/>
          </p:nvSpPr>
          <p:spPr bwMode="auto">
            <a:xfrm>
              <a:off x="3544" y="3658"/>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573" name="Freeform 216"/>
            <p:cNvSpPr>
              <a:spLocks/>
            </p:cNvSpPr>
            <p:nvPr/>
          </p:nvSpPr>
          <p:spPr bwMode="auto">
            <a:xfrm>
              <a:off x="2038" y="3086"/>
              <a:ext cx="65" cy="65"/>
            </a:xfrm>
            <a:custGeom>
              <a:avLst/>
              <a:gdLst>
                <a:gd name="T0" fmla="*/ 61 w 65"/>
                <a:gd name="T1" fmla="*/ 0 h 65"/>
                <a:gd name="T2" fmla="*/ 0 w 65"/>
                <a:gd name="T3" fmla="*/ 4 h 65"/>
                <a:gd name="T4" fmla="*/ 31 w 65"/>
                <a:gd name="T5" fmla="*/ 65 h 65"/>
                <a:gd name="T6" fmla="*/ 65 w 65"/>
                <a:gd name="T7" fmla="*/ 4 h 65"/>
                <a:gd name="T8" fmla="*/ 65 w 65"/>
                <a:gd name="T9" fmla="*/ 4 h 65"/>
                <a:gd name="T10" fmla="*/ 61 w 65"/>
                <a:gd name="T11" fmla="*/ 0 h 65"/>
                <a:gd name="T12" fmla="*/ 0 60000 65536"/>
                <a:gd name="T13" fmla="*/ 0 60000 65536"/>
                <a:gd name="T14" fmla="*/ 0 60000 65536"/>
                <a:gd name="T15" fmla="*/ 0 60000 65536"/>
                <a:gd name="T16" fmla="*/ 0 60000 65536"/>
                <a:gd name="T17" fmla="*/ 0 60000 65536"/>
                <a:gd name="T18" fmla="*/ 0 w 65"/>
                <a:gd name="T19" fmla="*/ 0 h 65"/>
                <a:gd name="T20" fmla="*/ 65 w 65"/>
                <a:gd name="T21" fmla="*/ 65 h 65"/>
              </a:gdLst>
              <a:ahLst/>
              <a:cxnLst>
                <a:cxn ang="T12">
                  <a:pos x="T0" y="T1"/>
                </a:cxn>
                <a:cxn ang="T13">
                  <a:pos x="T2" y="T3"/>
                </a:cxn>
                <a:cxn ang="T14">
                  <a:pos x="T4" y="T5"/>
                </a:cxn>
                <a:cxn ang="T15">
                  <a:pos x="T6" y="T7"/>
                </a:cxn>
                <a:cxn ang="T16">
                  <a:pos x="T8" y="T9"/>
                </a:cxn>
                <a:cxn ang="T17">
                  <a:pos x="T10" y="T11"/>
                </a:cxn>
              </a:cxnLst>
              <a:rect l="T18" t="T19" r="T20" b="T21"/>
              <a:pathLst>
                <a:path w="65" h="65">
                  <a:moveTo>
                    <a:pt x="61" y="0"/>
                  </a:moveTo>
                  <a:lnTo>
                    <a:pt x="0" y="4"/>
                  </a:lnTo>
                  <a:lnTo>
                    <a:pt x="31" y="65"/>
                  </a:lnTo>
                  <a:lnTo>
                    <a:pt x="65" y="4"/>
                  </a:lnTo>
                  <a:lnTo>
                    <a:pt x="6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574" name="Rectangle 217"/>
            <p:cNvSpPr>
              <a:spLocks noChangeArrowheads="1"/>
            </p:cNvSpPr>
            <p:nvPr/>
          </p:nvSpPr>
          <p:spPr bwMode="auto">
            <a:xfrm>
              <a:off x="1760" y="2609"/>
              <a:ext cx="7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T</a:t>
              </a:r>
              <a:endParaRPr lang="en-US" altLang="en-US" b="1"/>
            </a:p>
          </p:txBody>
        </p:sp>
        <p:sp>
          <p:nvSpPr>
            <p:cNvPr id="23575" name="Rectangle 218"/>
            <p:cNvSpPr>
              <a:spLocks noChangeArrowheads="1"/>
            </p:cNvSpPr>
            <p:nvPr/>
          </p:nvSpPr>
          <p:spPr bwMode="auto">
            <a:xfrm>
              <a:off x="1840" y="2609"/>
              <a:ext cx="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r</a:t>
              </a:r>
              <a:endParaRPr lang="en-US" altLang="en-US" b="1"/>
            </a:p>
          </p:txBody>
        </p:sp>
        <p:sp>
          <p:nvSpPr>
            <p:cNvPr id="23576" name="Rectangle 219"/>
            <p:cNvSpPr>
              <a:spLocks noChangeArrowheads="1"/>
            </p:cNvSpPr>
            <p:nvPr/>
          </p:nvSpPr>
          <p:spPr bwMode="auto">
            <a:xfrm>
              <a:off x="1882" y="2609"/>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577" name="Rectangle 220"/>
            <p:cNvSpPr>
              <a:spLocks noChangeArrowheads="1"/>
            </p:cNvSpPr>
            <p:nvPr/>
          </p:nvSpPr>
          <p:spPr bwMode="auto">
            <a:xfrm>
              <a:off x="1950" y="2609"/>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n</a:t>
              </a:r>
              <a:endParaRPr lang="en-US" altLang="en-US" b="1"/>
            </a:p>
          </p:txBody>
        </p:sp>
        <p:sp>
          <p:nvSpPr>
            <p:cNvPr id="23578" name="Rectangle 221"/>
            <p:cNvSpPr>
              <a:spLocks noChangeArrowheads="1"/>
            </p:cNvSpPr>
            <p:nvPr/>
          </p:nvSpPr>
          <p:spPr bwMode="auto">
            <a:xfrm>
              <a:off x="2023" y="2609"/>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s</a:t>
              </a:r>
              <a:endParaRPr lang="en-US" altLang="en-US" b="1"/>
            </a:p>
          </p:txBody>
        </p:sp>
        <p:sp>
          <p:nvSpPr>
            <p:cNvPr id="23579" name="Rectangle 222"/>
            <p:cNvSpPr>
              <a:spLocks noChangeArrowheads="1"/>
            </p:cNvSpPr>
            <p:nvPr/>
          </p:nvSpPr>
          <p:spPr bwMode="auto">
            <a:xfrm>
              <a:off x="2084" y="2609"/>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l</a:t>
              </a:r>
              <a:endParaRPr lang="en-US" altLang="en-US" b="1"/>
            </a:p>
          </p:txBody>
        </p:sp>
        <p:sp>
          <p:nvSpPr>
            <p:cNvPr id="23580" name="Rectangle 223"/>
            <p:cNvSpPr>
              <a:spLocks noChangeArrowheads="1"/>
            </p:cNvSpPr>
            <p:nvPr/>
          </p:nvSpPr>
          <p:spPr bwMode="auto">
            <a:xfrm>
              <a:off x="2114" y="2609"/>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a</a:t>
              </a:r>
              <a:endParaRPr lang="en-US" altLang="en-US" b="1"/>
            </a:p>
          </p:txBody>
        </p:sp>
        <p:sp>
          <p:nvSpPr>
            <p:cNvPr id="23581" name="Rectangle 224"/>
            <p:cNvSpPr>
              <a:spLocks noChangeArrowheads="1"/>
            </p:cNvSpPr>
            <p:nvPr/>
          </p:nvSpPr>
          <p:spPr bwMode="auto">
            <a:xfrm>
              <a:off x="2183" y="2609"/>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t</a:t>
              </a:r>
              <a:endParaRPr lang="en-US" altLang="en-US" b="1"/>
            </a:p>
          </p:txBody>
        </p:sp>
        <p:sp>
          <p:nvSpPr>
            <p:cNvPr id="23582" name="Rectangle 225"/>
            <p:cNvSpPr>
              <a:spLocks noChangeArrowheads="1"/>
            </p:cNvSpPr>
            <p:nvPr/>
          </p:nvSpPr>
          <p:spPr bwMode="auto">
            <a:xfrm>
              <a:off x="2221" y="2609"/>
              <a:ext cx="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i</a:t>
              </a:r>
              <a:endParaRPr lang="en-US" altLang="en-US" b="1"/>
            </a:p>
          </p:txBody>
        </p:sp>
        <p:sp>
          <p:nvSpPr>
            <p:cNvPr id="23583" name="Rectangle 226"/>
            <p:cNvSpPr>
              <a:spLocks noChangeArrowheads="1"/>
            </p:cNvSpPr>
            <p:nvPr/>
          </p:nvSpPr>
          <p:spPr bwMode="auto">
            <a:xfrm>
              <a:off x="2248" y="2609"/>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o</a:t>
              </a:r>
              <a:endParaRPr lang="en-US" altLang="en-US" b="1"/>
            </a:p>
          </p:txBody>
        </p:sp>
        <p:sp>
          <p:nvSpPr>
            <p:cNvPr id="23584" name="Rectangle 227"/>
            <p:cNvSpPr>
              <a:spLocks noChangeArrowheads="1"/>
            </p:cNvSpPr>
            <p:nvPr/>
          </p:nvSpPr>
          <p:spPr bwMode="auto">
            <a:xfrm>
              <a:off x="2320" y="2609"/>
              <a:ext cx="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600">
                  <a:solidFill>
                    <a:srgbClr val="000000"/>
                  </a:solidFill>
                </a:rPr>
                <a:t>n</a:t>
              </a:r>
              <a:endParaRPr lang="en-US" altLang="en-US" b="1"/>
            </a:p>
          </p:txBody>
        </p:sp>
        <p:sp>
          <p:nvSpPr>
            <p:cNvPr id="23585" name="Freeform 228"/>
            <p:cNvSpPr>
              <a:spLocks/>
            </p:cNvSpPr>
            <p:nvPr/>
          </p:nvSpPr>
          <p:spPr bwMode="auto">
            <a:xfrm>
              <a:off x="4325" y="3086"/>
              <a:ext cx="61" cy="65"/>
            </a:xfrm>
            <a:custGeom>
              <a:avLst/>
              <a:gdLst>
                <a:gd name="T0" fmla="*/ 61 w 61"/>
                <a:gd name="T1" fmla="*/ 0 h 65"/>
                <a:gd name="T2" fmla="*/ 0 w 61"/>
                <a:gd name="T3" fmla="*/ 4 h 65"/>
                <a:gd name="T4" fmla="*/ 30 w 61"/>
                <a:gd name="T5" fmla="*/ 65 h 65"/>
                <a:gd name="T6" fmla="*/ 61 w 61"/>
                <a:gd name="T7" fmla="*/ 4 h 65"/>
                <a:gd name="T8" fmla="*/ 61 w 61"/>
                <a:gd name="T9" fmla="*/ 4 h 65"/>
                <a:gd name="T10" fmla="*/ 61 w 61"/>
                <a:gd name="T11" fmla="*/ 0 h 65"/>
                <a:gd name="T12" fmla="*/ 0 60000 65536"/>
                <a:gd name="T13" fmla="*/ 0 60000 65536"/>
                <a:gd name="T14" fmla="*/ 0 60000 65536"/>
                <a:gd name="T15" fmla="*/ 0 60000 65536"/>
                <a:gd name="T16" fmla="*/ 0 60000 65536"/>
                <a:gd name="T17" fmla="*/ 0 60000 65536"/>
                <a:gd name="T18" fmla="*/ 0 w 61"/>
                <a:gd name="T19" fmla="*/ 0 h 65"/>
                <a:gd name="T20" fmla="*/ 61 w 61"/>
                <a:gd name="T21" fmla="*/ 65 h 65"/>
              </a:gdLst>
              <a:ahLst/>
              <a:cxnLst>
                <a:cxn ang="T12">
                  <a:pos x="T0" y="T1"/>
                </a:cxn>
                <a:cxn ang="T13">
                  <a:pos x="T2" y="T3"/>
                </a:cxn>
                <a:cxn ang="T14">
                  <a:pos x="T4" y="T5"/>
                </a:cxn>
                <a:cxn ang="T15">
                  <a:pos x="T6" y="T7"/>
                </a:cxn>
                <a:cxn ang="T16">
                  <a:pos x="T8" y="T9"/>
                </a:cxn>
                <a:cxn ang="T17">
                  <a:pos x="T10" y="T11"/>
                </a:cxn>
              </a:cxnLst>
              <a:rect l="T18" t="T19" r="T20" b="T21"/>
              <a:pathLst>
                <a:path w="61" h="65">
                  <a:moveTo>
                    <a:pt x="61" y="0"/>
                  </a:moveTo>
                  <a:lnTo>
                    <a:pt x="0" y="4"/>
                  </a:lnTo>
                  <a:lnTo>
                    <a:pt x="30" y="65"/>
                  </a:lnTo>
                  <a:lnTo>
                    <a:pt x="61" y="4"/>
                  </a:lnTo>
                  <a:lnTo>
                    <a:pt x="6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586" name="Line 229"/>
            <p:cNvSpPr>
              <a:spLocks noChangeShapeType="1"/>
            </p:cNvSpPr>
            <p:nvPr/>
          </p:nvSpPr>
          <p:spPr bwMode="auto">
            <a:xfrm>
              <a:off x="4355" y="2205"/>
              <a:ext cx="1" cy="896"/>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7" name="Freeform 230"/>
            <p:cNvSpPr>
              <a:spLocks/>
            </p:cNvSpPr>
            <p:nvPr/>
          </p:nvSpPr>
          <p:spPr bwMode="auto">
            <a:xfrm>
              <a:off x="2038" y="2468"/>
              <a:ext cx="65" cy="65"/>
            </a:xfrm>
            <a:custGeom>
              <a:avLst/>
              <a:gdLst>
                <a:gd name="T0" fmla="*/ 61 w 65"/>
                <a:gd name="T1" fmla="*/ 0 h 65"/>
                <a:gd name="T2" fmla="*/ 0 w 65"/>
                <a:gd name="T3" fmla="*/ 0 h 65"/>
                <a:gd name="T4" fmla="*/ 31 w 65"/>
                <a:gd name="T5" fmla="*/ 65 h 65"/>
                <a:gd name="T6" fmla="*/ 65 w 65"/>
                <a:gd name="T7" fmla="*/ 0 h 65"/>
                <a:gd name="T8" fmla="*/ 65 w 65"/>
                <a:gd name="T9" fmla="*/ 0 h 65"/>
                <a:gd name="T10" fmla="*/ 61 w 65"/>
                <a:gd name="T11" fmla="*/ 0 h 65"/>
                <a:gd name="T12" fmla="*/ 0 60000 65536"/>
                <a:gd name="T13" fmla="*/ 0 60000 65536"/>
                <a:gd name="T14" fmla="*/ 0 60000 65536"/>
                <a:gd name="T15" fmla="*/ 0 60000 65536"/>
                <a:gd name="T16" fmla="*/ 0 60000 65536"/>
                <a:gd name="T17" fmla="*/ 0 60000 65536"/>
                <a:gd name="T18" fmla="*/ 0 w 65"/>
                <a:gd name="T19" fmla="*/ 0 h 65"/>
                <a:gd name="T20" fmla="*/ 65 w 65"/>
                <a:gd name="T21" fmla="*/ 65 h 65"/>
              </a:gdLst>
              <a:ahLst/>
              <a:cxnLst>
                <a:cxn ang="T12">
                  <a:pos x="T0" y="T1"/>
                </a:cxn>
                <a:cxn ang="T13">
                  <a:pos x="T2" y="T3"/>
                </a:cxn>
                <a:cxn ang="T14">
                  <a:pos x="T4" y="T5"/>
                </a:cxn>
                <a:cxn ang="T15">
                  <a:pos x="T6" y="T7"/>
                </a:cxn>
                <a:cxn ang="T16">
                  <a:pos x="T8" y="T9"/>
                </a:cxn>
                <a:cxn ang="T17">
                  <a:pos x="T10" y="T11"/>
                </a:cxn>
              </a:cxnLst>
              <a:rect l="T18" t="T19" r="T20" b="T21"/>
              <a:pathLst>
                <a:path w="65" h="65">
                  <a:moveTo>
                    <a:pt x="61" y="0"/>
                  </a:moveTo>
                  <a:lnTo>
                    <a:pt x="0" y="0"/>
                  </a:lnTo>
                  <a:lnTo>
                    <a:pt x="31" y="65"/>
                  </a:lnTo>
                  <a:lnTo>
                    <a:pt x="65" y="0"/>
                  </a:lnTo>
                  <a:lnTo>
                    <a:pt x="6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588" name="Line 231"/>
            <p:cNvSpPr>
              <a:spLocks noChangeShapeType="1"/>
            </p:cNvSpPr>
            <p:nvPr/>
          </p:nvSpPr>
          <p:spPr bwMode="auto">
            <a:xfrm>
              <a:off x="2069" y="2205"/>
              <a:ext cx="1" cy="28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9" name="Line 232"/>
            <p:cNvSpPr>
              <a:spLocks noChangeShapeType="1"/>
            </p:cNvSpPr>
            <p:nvPr/>
          </p:nvSpPr>
          <p:spPr bwMode="auto">
            <a:xfrm>
              <a:off x="2069" y="2826"/>
              <a:ext cx="1" cy="271"/>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3556" name="Text Box 233"/>
          <p:cNvSpPr txBox="1">
            <a:spLocks noChangeArrowheads="1"/>
          </p:cNvSpPr>
          <p:nvPr/>
        </p:nvSpPr>
        <p:spPr bwMode="auto">
          <a:xfrm>
            <a:off x="4191000" y="3429000"/>
            <a:ext cx="220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solidFill>
                  <a:srgbClr val="FF0000"/>
                </a:solidFill>
              </a:rPr>
              <a:t>Table Lookup</a:t>
            </a:r>
          </a:p>
        </p:txBody>
      </p:sp>
      <p:sp>
        <p:nvSpPr>
          <p:cNvPr id="23557" name="Line 234"/>
          <p:cNvSpPr>
            <a:spLocks noChangeShapeType="1"/>
          </p:cNvSpPr>
          <p:nvPr/>
        </p:nvSpPr>
        <p:spPr bwMode="auto">
          <a:xfrm flipH="1">
            <a:off x="3962400" y="3810000"/>
            <a:ext cx="457200" cy="1524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58" name="Rectangle 235"/>
          <p:cNvSpPr>
            <a:spLocks noChangeArrowheads="1"/>
          </p:cNvSpPr>
          <p:nvPr/>
        </p:nvSpPr>
        <p:spPr bwMode="auto">
          <a:xfrm>
            <a:off x="5334000" y="1219200"/>
            <a:ext cx="3124200" cy="2133600"/>
          </a:xfrm>
          <a:prstGeom prst="rect">
            <a:avLst/>
          </a:prstGeom>
          <a:noFill/>
          <a:ln w="28575">
            <a:solidFill>
              <a:srgbClr val="FF0000"/>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3559" name="Text Box 236"/>
          <p:cNvSpPr txBox="1">
            <a:spLocks noChangeArrowheads="1"/>
          </p:cNvSpPr>
          <p:nvPr/>
        </p:nvSpPr>
        <p:spPr bwMode="auto">
          <a:xfrm>
            <a:off x="5562600" y="1371600"/>
            <a:ext cx="2819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solidFill>
                  <a:srgbClr val="FF0000"/>
                </a:solidFill>
              </a:rPr>
              <a:t>Page Size:</a:t>
            </a:r>
            <a:br>
              <a:rPr lang="en-US" altLang="en-US" b="1">
                <a:solidFill>
                  <a:srgbClr val="FF0000"/>
                </a:solidFill>
              </a:rPr>
            </a:br>
            <a:r>
              <a:rPr lang="en-US" altLang="en-US" b="1">
                <a:solidFill>
                  <a:srgbClr val="FF0000"/>
                </a:solidFill>
              </a:rPr>
              <a:t>2^12 = 4096 bytes</a:t>
            </a:r>
          </a:p>
        </p:txBody>
      </p:sp>
      <p:sp>
        <p:nvSpPr>
          <p:cNvPr id="23560" name="Slide Number Placeholder 23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EF10D73E-99DD-4235-8E6E-49E47082AD15}" type="slidenum">
              <a:rPr lang="en-US" altLang="en-US" sz="1400">
                <a:latin typeface="Arial  " charset="0"/>
              </a:rPr>
              <a:pPr/>
              <a:t>26</a:t>
            </a:fld>
            <a:endParaRPr lang="en-US" altLang="en-US" sz="1400">
              <a:latin typeface="Arial  " charset="0"/>
            </a:endParaRPr>
          </a:p>
        </p:txBody>
      </p:sp>
    </p:spTree>
    <p:extLst>
      <p:ext uri="{BB962C8B-B14F-4D97-AF65-F5344CB8AC3E}">
        <p14:creationId xmlns:p14="http://schemas.microsoft.com/office/powerpoint/2010/main" val="36505031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z="3600" smtClean="0">
                <a:latin typeface="Arial  " charset="0"/>
              </a:rPr>
              <a:t>Page Table Translation Structure</a:t>
            </a:r>
          </a:p>
        </p:txBody>
      </p:sp>
      <p:sp>
        <p:nvSpPr>
          <p:cNvPr id="27651" name="Text Box 3"/>
          <p:cNvSpPr txBox="1">
            <a:spLocks noChangeArrowheads="1"/>
          </p:cNvSpPr>
          <p:nvPr/>
        </p:nvSpPr>
        <p:spPr bwMode="auto">
          <a:xfrm>
            <a:off x="190500" y="1612900"/>
            <a:ext cx="220980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cs typeface="Arial" panose="020B0604020202020204" pitchFamily="34" charset="0"/>
              </a:rPr>
              <a:t>Size of</a:t>
            </a:r>
            <a:br>
              <a:rPr lang="en-US" altLang="en-US" b="1">
                <a:cs typeface="Arial" panose="020B0604020202020204" pitchFamily="34" charset="0"/>
              </a:rPr>
            </a:br>
            <a:r>
              <a:rPr lang="en-US" altLang="en-US" b="1">
                <a:cs typeface="Arial" panose="020B0604020202020204" pitchFamily="34" charset="0"/>
              </a:rPr>
              <a:t>Page Table?</a:t>
            </a:r>
          </a:p>
          <a:p>
            <a:pPr eaLnBrk="1" hangingPunct="1">
              <a:spcBef>
                <a:spcPct val="50000"/>
              </a:spcBef>
            </a:pPr>
            <a:r>
              <a:rPr lang="en-US" altLang="en-US" b="1">
                <a:cs typeface="Arial" panose="020B0604020202020204" pitchFamily="34" charset="0"/>
              </a:rPr>
              <a:t>2^20 or</a:t>
            </a:r>
            <a:br>
              <a:rPr lang="en-US" altLang="en-US" b="1">
                <a:cs typeface="Arial" panose="020B0604020202020204" pitchFamily="34" charset="0"/>
              </a:rPr>
            </a:br>
            <a:r>
              <a:rPr lang="en-US" altLang="en-US" b="1">
                <a:cs typeface="Arial" panose="020B0604020202020204" pitchFamily="34" charset="0"/>
              </a:rPr>
              <a:t>~1 million</a:t>
            </a:r>
            <a:br>
              <a:rPr lang="en-US" altLang="en-US" b="1">
                <a:cs typeface="Arial" panose="020B0604020202020204" pitchFamily="34" charset="0"/>
              </a:rPr>
            </a:br>
            <a:r>
              <a:rPr lang="en-US" altLang="en-US" b="1">
                <a:cs typeface="Arial" panose="020B0604020202020204" pitchFamily="34" charset="0"/>
              </a:rPr>
              <a:t>entries</a:t>
            </a:r>
          </a:p>
          <a:p>
            <a:pPr eaLnBrk="1" hangingPunct="1">
              <a:spcBef>
                <a:spcPct val="50000"/>
              </a:spcBef>
            </a:pPr>
            <a:endParaRPr lang="en-US" altLang="en-US" b="1">
              <a:cs typeface="Arial" panose="020B0604020202020204" pitchFamily="34" charset="0"/>
            </a:endParaRPr>
          </a:p>
          <a:p>
            <a:pPr eaLnBrk="1" hangingPunct="1">
              <a:spcBef>
                <a:spcPct val="50000"/>
              </a:spcBef>
            </a:pPr>
            <a:r>
              <a:rPr lang="en-US" altLang="en-US" b="1">
                <a:cs typeface="Arial" panose="020B0604020202020204" pitchFamily="34" charset="0"/>
              </a:rPr>
              <a:t>1 Page Table</a:t>
            </a:r>
            <a:br>
              <a:rPr lang="en-US" altLang="en-US" b="1">
                <a:cs typeface="Arial" panose="020B0604020202020204" pitchFamily="34" charset="0"/>
              </a:rPr>
            </a:br>
            <a:r>
              <a:rPr lang="en-US" altLang="en-US" b="1">
                <a:cs typeface="Arial" panose="020B0604020202020204" pitchFamily="34" charset="0"/>
              </a:rPr>
              <a:t>Per Program</a:t>
            </a:r>
          </a:p>
        </p:txBody>
      </p:sp>
      <p:sp>
        <p:nvSpPr>
          <p:cNvPr id="27652" name="Text Box 4"/>
          <p:cNvSpPr txBox="1">
            <a:spLocks noChangeArrowheads="1"/>
          </p:cNvSpPr>
          <p:nvPr/>
        </p:nvSpPr>
        <p:spPr bwMode="auto">
          <a:xfrm>
            <a:off x="3565525" y="993775"/>
            <a:ext cx="220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Page Table Register</a:t>
            </a:r>
          </a:p>
        </p:txBody>
      </p:sp>
      <p:sp>
        <p:nvSpPr>
          <p:cNvPr id="27653" name="Line 5"/>
          <p:cNvSpPr>
            <a:spLocks noChangeShapeType="1"/>
          </p:cNvSpPr>
          <p:nvPr/>
        </p:nvSpPr>
        <p:spPr bwMode="auto">
          <a:xfrm flipV="1">
            <a:off x="6265863" y="1878013"/>
            <a:ext cx="1587" cy="381000"/>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Freeform 6"/>
          <p:cNvSpPr>
            <a:spLocks/>
          </p:cNvSpPr>
          <p:nvPr/>
        </p:nvSpPr>
        <p:spPr bwMode="auto">
          <a:xfrm>
            <a:off x="2900363" y="1874838"/>
            <a:ext cx="5091112" cy="398462"/>
          </a:xfrm>
          <a:custGeom>
            <a:avLst/>
            <a:gdLst>
              <a:gd name="T0" fmla="*/ 0 w 3207"/>
              <a:gd name="T1" fmla="*/ 2147483647 h 251"/>
              <a:gd name="T2" fmla="*/ 0 w 3207"/>
              <a:gd name="T3" fmla="*/ 0 h 251"/>
              <a:gd name="T4" fmla="*/ 2147483647 w 3207"/>
              <a:gd name="T5" fmla="*/ 0 h 251"/>
              <a:gd name="T6" fmla="*/ 2147483647 w 3207"/>
              <a:gd name="T7" fmla="*/ 2147483647 h 251"/>
              <a:gd name="T8" fmla="*/ 0 w 3207"/>
              <a:gd name="T9" fmla="*/ 2147483647 h 251"/>
              <a:gd name="T10" fmla="*/ 0 w 3207"/>
              <a:gd name="T11" fmla="*/ 2147483647 h 251"/>
              <a:gd name="T12" fmla="*/ 0 60000 65536"/>
              <a:gd name="T13" fmla="*/ 0 60000 65536"/>
              <a:gd name="T14" fmla="*/ 0 60000 65536"/>
              <a:gd name="T15" fmla="*/ 0 60000 65536"/>
              <a:gd name="T16" fmla="*/ 0 60000 65536"/>
              <a:gd name="T17" fmla="*/ 0 60000 65536"/>
              <a:gd name="T18" fmla="*/ 0 w 3207"/>
              <a:gd name="T19" fmla="*/ 0 h 251"/>
              <a:gd name="T20" fmla="*/ 3207 w 3207"/>
              <a:gd name="T21" fmla="*/ 251 h 251"/>
            </a:gdLst>
            <a:ahLst/>
            <a:cxnLst>
              <a:cxn ang="T12">
                <a:pos x="T0" y="T1"/>
              </a:cxn>
              <a:cxn ang="T13">
                <a:pos x="T2" y="T3"/>
              </a:cxn>
              <a:cxn ang="T14">
                <a:pos x="T4" y="T5"/>
              </a:cxn>
              <a:cxn ang="T15">
                <a:pos x="T6" y="T7"/>
              </a:cxn>
              <a:cxn ang="T16">
                <a:pos x="T8" y="T9"/>
              </a:cxn>
              <a:cxn ang="T17">
                <a:pos x="T10" y="T11"/>
              </a:cxn>
            </a:cxnLst>
            <a:rect l="T18" t="T19" r="T20" b="T21"/>
            <a:pathLst>
              <a:path w="3207" h="251">
                <a:moveTo>
                  <a:pt x="0" y="251"/>
                </a:moveTo>
                <a:lnTo>
                  <a:pt x="0" y="0"/>
                </a:lnTo>
                <a:lnTo>
                  <a:pt x="3207" y="0"/>
                </a:lnTo>
                <a:lnTo>
                  <a:pt x="3207" y="251"/>
                </a:lnTo>
                <a:lnTo>
                  <a:pt x="0" y="251"/>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55" name="Line 7"/>
          <p:cNvSpPr>
            <a:spLocks noChangeShapeType="1"/>
          </p:cNvSpPr>
          <p:nvPr/>
        </p:nvSpPr>
        <p:spPr bwMode="auto">
          <a:xfrm flipV="1">
            <a:off x="6265863" y="5556250"/>
            <a:ext cx="1587" cy="385763"/>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Freeform 8"/>
          <p:cNvSpPr>
            <a:spLocks/>
          </p:cNvSpPr>
          <p:nvPr/>
        </p:nvSpPr>
        <p:spPr bwMode="auto">
          <a:xfrm>
            <a:off x="3046413" y="5556250"/>
            <a:ext cx="4938712" cy="385763"/>
          </a:xfrm>
          <a:custGeom>
            <a:avLst/>
            <a:gdLst>
              <a:gd name="T0" fmla="*/ 0 w 3111"/>
              <a:gd name="T1" fmla="*/ 2147483647 h 243"/>
              <a:gd name="T2" fmla="*/ 0 w 3111"/>
              <a:gd name="T3" fmla="*/ 0 h 243"/>
              <a:gd name="T4" fmla="*/ 2147483647 w 3111"/>
              <a:gd name="T5" fmla="*/ 0 h 243"/>
              <a:gd name="T6" fmla="*/ 2147483647 w 3111"/>
              <a:gd name="T7" fmla="*/ 2147483647 h 243"/>
              <a:gd name="T8" fmla="*/ 0 w 3111"/>
              <a:gd name="T9" fmla="*/ 2147483647 h 243"/>
              <a:gd name="T10" fmla="*/ 0 w 3111"/>
              <a:gd name="T11" fmla="*/ 2147483647 h 243"/>
              <a:gd name="T12" fmla="*/ 0 60000 65536"/>
              <a:gd name="T13" fmla="*/ 0 60000 65536"/>
              <a:gd name="T14" fmla="*/ 0 60000 65536"/>
              <a:gd name="T15" fmla="*/ 0 60000 65536"/>
              <a:gd name="T16" fmla="*/ 0 60000 65536"/>
              <a:gd name="T17" fmla="*/ 0 60000 65536"/>
              <a:gd name="T18" fmla="*/ 0 w 3111"/>
              <a:gd name="T19" fmla="*/ 0 h 243"/>
              <a:gd name="T20" fmla="*/ 3111 w 3111"/>
              <a:gd name="T21" fmla="*/ 243 h 243"/>
            </a:gdLst>
            <a:ahLst/>
            <a:cxnLst>
              <a:cxn ang="T12">
                <a:pos x="T0" y="T1"/>
              </a:cxn>
              <a:cxn ang="T13">
                <a:pos x="T2" y="T3"/>
              </a:cxn>
              <a:cxn ang="T14">
                <a:pos x="T4" y="T5"/>
              </a:cxn>
              <a:cxn ang="T15">
                <a:pos x="T6" y="T7"/>
              </a:cxn>
              <a:cxn ang="T16">
                <a:pos x="T8" y="T9"/>
              </a:cxn>
              <a:cxn ang="T17">
                <a:pos x="T10" y="T11"/>
              </a:cxn>
            </a:cxnLst>
            <a:rect l="T18" t="T19" r="T20" b="T21"/>
            <a:pathLst>
              <a:path w="3111" h="243">
                <a:moveTo>
                  <a:pt x="0" y="243"/>
                </a:moveTo>
                <a:lnTo>
                  <a:pt x="0" y="0"/>
                </a:lnTo>
                <a:lnTo>
                  <a:pt x="3111" y="0"/>
                </a:lnTo>
                <a:lnTo>
                  <a:pt x="3111" y="243"/>
                </a:lnTo>
                <a:lnTo>
                  <a:pt x="0" y="243"/>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57" name="Freeform 9"/>
          <p:cNvSpPr>
            <a:spLocks/>
          </p:cNvSpPr>
          <p:nvPr/>
        </p:nvSpPr>
        <p:spPr bwMode="auto">
          <a:xfrm>
            <a:off x="4983163" y="5483225"/>
            <a:ext cx="61912" cy="66675"/>
          </a:xfrm>
          <a:custGeom>
            <a:avLst/>
            <a:gdLst>
              <a:gd name="T0" fmla="*/ 2147483647 w 39"/>
              <a:gd name="T1" fmla="*/ 0 h 42"/>
              <a:gd name="T2" fmla="*/ 0 w 39"/>
              <a:gd name="T3" fmla="*/ 0 h 42"/>
              <a:gd name="T4" fmla="*/ 2147483647 w 39"/>
              <a:gd name="T5" fmla="*/ 2147483647 h 42"/>
              <a:gd name="T6" fmla="*/ 2147483647 w 39"/>
              <a:gd name="T7" fmla="*/ 0 h 42"/>
              <a:gd name="T8" fmla="*/ 2147483647 w 39"/>
              <a:gd name="T9" fmla="*/ 0 h 42"/>
              <a:gd name="T10" fmla="*/ 0 60000 65536"/>
              <a:gd name="T11" fmla="*/ 0 60000 65536"/>
              <a:gd name="T12" fmla="*/ 0 60000 65536"/>
              <a:gd name="T13" fmla="*/ 0 60000 65536"/>
              <a:gd name="T14" fmla="*/ 0 60000 65536"/>
              <a:gd name="T15" fmla="*/ 0 w 39"/>
              <a:gd name="T16" fmla="*/ 0 h 42"/>
              <a:gd name="T17" fmla="*/ 39 w 39"/>
              <a:gd name="T18" fmla="*/ 42 h 42"/>
            </a:gdLst>
            <a:ahLst/>
            <a:cxnLst>
              <a:cxn ang="T10">
                <a:pos x="T0" y="T1"/>
              </a:cxn>
              <a:cxn ang="T11">
                <a:pos x="T2" y="T3"/>
              </a:cxn>
              <a:cxn ang="T12">
                <a:pos x="T4" y="T5"/>
              </a:cxn>
              <a:cxn ang="T13">
                <a:pos x="T6" y="T7"/>
              </a:cxn>
              <a:cxn ang="T14">
                <a:pos x="T8" y="T9"/>
              </a:cxn>
            </a:cxnLst>
            <a:rect l="T15" t="T16" r="T17" b="T18"/>
            <a:pathLst>
              <a:path w="39" h="42">
                <a:moveTo>
                  <a:pt x="39" y="0"/>
                </a:moveTo>
                <a:lnTo>
                  <a:pt x="0" y="0"/>
                </a:lnTo>
                <a:lnTo>
                  <a:pt x="20" y="42"/>
                </a:lnTo>
                <a:lnTo>
                  <a:pt x="3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58" name="Freeform 10"/>
          <p:cNvSpPr>
            <a:spLocks/>
          </p:cNvSpPr>
          <p:nvPr/>
        </p:nvSpPr>
        <p:spPr bwMode="auto">
          <a:xfrm>
            <a:off x="7112000" y="5483225"/>
            <a:ext cx="61913" cy="66675"/>
          </a:xfrm>
          <a:custGeom>
            <a:avLst/>
            <a:gdLst>
              <a:gd name="T0" fmla="*/ 2147483647 w 39"/>
              <a:gd name="T1" fmla="*/ 0 h 42"/>
              <a:gd name="T2" fmla="*/ 0 w 39"/>
              <a:gd name="T3" fmla="*/ 0 h 42"/>
              <a:gd name="T4" fmla="*/ 2147483647 w 39"/>
              <a:gd name="T5" fmla="*/ 2147483647 h 42"/>
              <a:gd name="T6" fmla="*/ 2147483647 w 39"/>
              <a:gd name="T7" fmla="*/ 0 h 42"/>
              <a:gd name="T8" fmla="*/ 2147483647 w 39"/>
              <a:gd name="T9" fmla="*/ 0 h 42"/>
              <a:gd name="T10" fmla="*/ 0 60000 65536"/>
              <a:gd name="T11" fmla="*/ 0 60000 65536"/>
              <a:gd name="T12" fmla="*/ 0 60000 65536"/>
              <a:gd name="T13" fmla="*/ 0 60000 65536"/>
              <a:gd name="T14" fmla="*/ 0 60000 65536"/>
              <a:gd name="T15" fmla="*/ 0 w 39"/>
              <a:gd name="T16" fmla="*/ 0 h 42"/>
              <a:gd name="T17" fmla="*/ 39 w 39"/>
              <a:gd name="T18" fmla="*/ 42 h 42"/>
            </a:gdLst>
            <a:ahLst/>
            <a:cxnLst>
              <a:cxn ang="T10">
                <a:pos x="T0" y="T1"/>
              </a:cxn>
              <a:cxn ang="T11">
                <a:pos x="T2" y="T3"/>
              </a:cxn>
              <a:cxn ang="T12">
                <a:pos x="T4" y="T5"/>
              </a:cxn>
              <a:cxn ang="T13">
                <a:pos x="T6" y="T7"/>
              </a:cxn>
              <a:cxn ang="T14">
                <a:pos x="T8" y="T9"/>
              </a:cxn>
            </a:cxnLst>
            <a:rect l="T15" t="T16" r="T17" b="T18"/>
            <a:pathLst>
              <a:path w="39" h="42">
                <a:moveTo>
                  <a:pt x="39" y="0"/>
                </a:moveTo>
                <a:lnTo>
                  <a:pt x="0" y="0"/>
                </a:lnTo>
                <a:lnTo>
                  <a:pt x="21" y="42"/>
                </a:lnTo>
                <a:lnTo>
                  <a:pt x="3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59" name="Line 11"/>
          <p:cNvSpPr>
            <a:spLocks noChangeShapeType="1"/>
          </p:cNvSpPr>
          <p:nvPr/>
        </p:nvSpPr>
        <p:spPr bwMode="auto">
          <a:xfrm>
            <a:off x="7140575" y="2270125"/>
            <a:ext cx="4763" cy="3227388"/>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Freeform 12"/>
          <p:cNvSpPr>
            <a:spLocks/>
          </p:cNvSpPr>
          <p:nvPr/>
        </p:nvSpPr>
        <p:spPr bwMode="auto">
          <a:xfrm>
            <a:off x="4070350" y="3438525"/>
            <a:ext cx="61913" cy="66675"/>
          </a:xfrm>
          <a:custGeom>
            <a:avLst/>
            <a:gdLst>
              <a:gd name="T0" fmla="*/ 2147483647 w 39"/>
              <a:gd name="T1" fmla="*/ 0 h 42"/>
              <a:gd name="T2" fmla="*/ 0 w 39"/>
              <a:gd name="T3" fmla="*/ 0 h 42"/>
              <a:gd name="T4" fmla="*/ 2147483647 w 39"/>
              <a:gd name="T5" fmla="*/ 2147483647 h 42"/>
              <a:gd name="T6" fmla="*/ 2147483647 w 39"/>
              <a:gd name="T7" fmla="*/ 0 h 42"/>
              <a:gd name="T8" fmla="*/ 2147483647 w 39"/>
              <a:gd name="T9" fmla="*/ 0 h 42"/>
              <a:gd name="T10" fmla="*/ 0 60000 65536"/>
              <a:gd name="T11" fmla="*/ 0 60000 65536"/>
              <a:gd name="T12" fmla="*/ 0 60000 65536"/>
              <a:gd name="T13" fmla="*/ 0 60000 65536"/>
              <a:gd name="T14" fmla="*/ 0 60000 65536"/>
              <a:gd name="T15" fmla="*/ 0 w 39"/>
              <a:gd name="T16" fmla="*/ 0 h 42"/>
              <a:gd name="T17" fmla="*/ 39 w 39"/>
              <a:gd name="T18" fmla="*/ 42 h 42"/>
            </a:gdLst>
            <a:ahLst/>
            <a:cxnLst>
              <a:cxn ang="T10">
                <a:pos x="T0" y="T1"/>
              </a:cxn>
              <a:cxn ang="T11">
                <a:pos x="T2" y="T3"/>
              </a:cxn>
              <a:cxn ang="T12">
                <a:pos x="T4" y="T5"/>
              </a:cxn>
              <a:cxn ang="T13">
                <a:pos x="T6" y="T7"/>
              </a:cxn>
              <a:cxn ang="T14">
                <a:pos x="T8" y="T9"/>
              </a:cxn>
            </a:cxnLst>
            <a:rect l="T15" t="T16" r="T17" b="T18"/>
            <a:pathLst>
              <a:path w="39" h="42">
                <a:moveTo>
                  <a:pt x="39" y="0"/>
                </a:moveTo>
                <a:lnTo>
                  <a:pt x="0" y="0"/>
                </a:lnTo>
                <a:lnTo>
                  <a:pt x="18" y="42"/>
                </a:lnTo>
                <a:lnTo>
                  <a:pt x="3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61" name="Line 13"/>
          <p:cNvSpPr>
            <a:spLocks noChangeShapeType="1"/>
          </p:cNvSpPr>
          <p:nvPr/>
        </p:nvSpPr>
        <p:spPr bwMode="auto">
          <a:xfrm>
            <a:off x="4098925" y="2270125"/>
            <a:ext cx="1588" cy="118745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2" name="Freeform 14"/>
          <p:cNvSpPr>
            <a:spLocks/>
          </p:cNvSpPr>
          <p:nvPr/>
        </p:nvSpPr>
        <p:spPr bwMode="auto">
          <a:xfrm>
            <a:off x="3381375" y="2743200"/>
            <a:ext cx="3386138" cy="190500"/>
          </a:xfrm>
          <a:custGeom>
            <a:avLst/>
            <a:gdLst>
              <a:gd name="T0" fmla="*/ 2147483647 w 2133"/>
              <a:gd name="T1" fmla="*/ 2147483647 h 120"/>
              <a:gd name="T2" fmla="*/ 2147483647 w 2133"/>
              <a:gd name="T3" fmla="*/ 0 h 120"/>
              <a:gd name="T4" fmla="*/ 0 w 2133"/>
              <a:gd name="T5" fmla="*/ 0 h 120"/>
              <a:gd name="T6" fmla="*/ 0 w 2133"/>
              <a:gd name="T7" fmla="*/ 2147483647 h 120"/>
              <a:gd name="T8" fmla="*/ 2147483647 w 2133"/>
              <a:gd name="T9" fmla="*/ 2147483647 h 120"/>
              <a:gd name="T10" fmla="*/ 2147483647 w 2133"/>
              <a:gd name="T11" fmla="*/ 2147483647 h 120"/>
              <a:gd name="T12" fmla="*/ 0 60000 65536"/>
              <a:gd name="T13" fmla="*/ 0 60000 65536"/>
              <a:gd name="T14" fmla="*/ 0 60000 65536"/>
              <a:gd name="T15" fmla="*/ 0 60000 65536"/>
              <a:gd name="T16" fmla="*/ 0 60000 65536"/>
              <a:gd name="T17" fmla="*/ 0 60000 65536"/>
              <a:gd name="T18" fmla="*/ 0 w 2133"/>
              <a:gd name="T19" fmla="*/ 0 h 120"/>
              <a:gd name="T20" fmla="*/ 2133 w 2133"/>
              <a:gd name="T21" fmla="*/ 120 h 120"/>
            </a:gdLst>
            <a:ahLst/>
            <a:cxnLst>
              <a:cxn ang="T12">
                <a:pos x="T0" y="T1"/>
              </a:cxn>
              <a:cxn ang="T13">
                <a:pos x="T2" y="T3"/>
              </a:cxn>
              <a:cxn ang="T14">
                <a:pos x="T4" y="T5"/>
              </a:cxn>
              <a:cxn ang="T15">
                <a:pos x="T6" y="T7"/>
              </a:cxn>
              <a:cxn ang="T16">
                <a:pos x="T8" y="T9"/>
              </a:cxn>
              <a:cxn ang="T17">
                <a:pos x="T10" y="T11"/>
              </a:cxn>
            </a:cxnLst>
            <a:rect l="T18" t="T19" r="T20" b="T21"/>
            <a:pathLst>
              <a:path w="2133" h="120">
                <a:moveTo>
                  <a:pt x="2131" y="120"/>
                </a:moveTo>
                <a:lnTo>
                  <a:pt x="2133" y="0"/>
                </a:lnTo>
                <a:lnTo>
                  <a:pt x="0" y="0"/>
                </a:lnTo>
                <a:lnTo>
                  <a:pt x="0" y="120"/>
                </a:lnTo>
                <a:lnTo>
                  <a:pt x="2133" y="120"/>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63" name="Line 15"/>
          <p:cNvSpPr>
            <a:spLocks noChangeShapeType="1"/>
          </p:cNvSpPr>
          <p:nvPr/>
        </p:nvSpPr>
        <p:spPr bwMode="auto">
          <a:xfrm>
            <a:off x="3571875" y="2740025"/>
            <a:ext cx="3175" cy="19367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4" name="Freeform 16"/>
          <p:cNvSpPr>
            <a:spLocks/>
          </p:cNvSpPr>
          <p:nvPr/>
        </p:nvSpPr>
        <p:spPr bwMode="auto">
          <a:xfrm>
            <a:off x="3381375" y="2933700"/>
            <a:ext cx="3386138" cy="193675"/>
          </a:xfrm>
          <a:custGeom>
            <a:avLst/>
            <a:gdLst>
              <a:gd name="T0" fmla="*/ 2147483647 w 2133"/>
              <a:gd name="T1" fmla="*/ 2147483647 h 122"/>
              <a:gd name="T2" fmla="*/ 2147483647 w 2133"/>
              <a:gd name="T3" fmla="*/ 0 h 122"/>
              <a:gd name="T4" fmla="*/ 0 w 2133"/>
              <a:gd name="T5" fmla="*/ 0 h 122"/>
              <a:gd name="T6" fmla="*/ 0 w 2133"/>
              <a:gd name="T7" fmla="*/ 2147483647 h 122"/>
              <a:gd name="T8" fmla="*/ 2147483647 w 2133"/>
              <a:gd name="T9" fmla="*/ 2147483647 h 122"/>
              <a:gd name="T10" fmla="*/ 2147483647 w 2133"/>
              <a:gd name="T11" fmla="*/ 2147483647 h 122"/>
              <a:gd name="T12" fmla="*/ 0 60000 65536"/>
              <a:gd name="T13" fmla="*/ 0 60000 65536"/>
              <a:gd name="T14" fmla="*/ 0 60000 65536"/>
              <a:gd name="T15" fmla="*/ 0 60000 65536"/>
              <a:gd name="T16" fmla="*/ 0 60000 65536"/>
              <a:gd name="T17" fmla="*/ 0 60000 65536"/>
              <a:gd name="T18" fmla="*/ 0 w 2133"/>
              <a:gd name="T19" fmla="*/ 0 h 122"/>
              <a:gd name="T20" fmla="*/ 2133 w 2133"/>
              <a:gd name="T21" fmla="*/ 122 h 122"/>
            </a:gdLst>
            <a:ahLst/>
            <a:cxnLst>
              <a:cxn ang="T12">
                <a:pos x="T0" y="T1"/>
              </a:cxn>
              <a:cxn ang="T13">
                <a:pos x="T2" y="T3"/>
              </a:cxn>
              <a:cxn ang="T14">
                <a:pos x="T4" y="T5"/>
              </a:cxn>
              <a:cxn ang="T15">
                <a:pos x="T6" y="T7"/>
              </a:cxn>
              <a:cxn ang="T16">
                <a:pos x="T8" y="T9"/>
              </a:cxn>
              <a:cxn ang="T17">
                <a:pos x="T10" y="T11"/>
              </a:cxn>
            </a:cxnLst>
            <a:rect l="T18" t="T19" r="T20" b="T21"/>
            <a:pathLst>
              <a:path w="2133" h="122">
                <a:moveTo>
                  <a:pt x="2131" y="120"/>
                </a:moveTo>
                <a:lnTo>
                  <a:pt x="2133" y="0"/>
                </a:lnTo>
                <a:lnTo>
                  <a:pt x="0" y="0"/>
                </a:lnTo>
                <a:lnTo>
                  <a:pt x="0" y="122"/>
                </a:lnTo>
                <a:lnTo>
                  <a:pt x="2133" y="122"/>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65" name="Line 17"/>
          <p:cNvSpPr>
            <a:spLocks noChangeShapeType="1"/>
          </p:cNvSpPr>
          <p:nvPr/>
        </p:nvSpPr>
        <p:spPr bwMode="auto">
          <a:xfrm>
            <a:off x="3571875" y="2933700"/>
            <a:ext cx="3175" cy="19367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6" name="Freeform 18"/>
          <p:cNvSpPr>
            <a:spLocks/>
          </p:cNvSpPr>
          <p:nvPr/>
        </p:nvSpPr>
        <p:spPr bwMode="auto">
          <a:xfrm>
            <a:off x="3381375" y="3127375"/>
            <a:ext cx="3386138" cy="190500"/>
          </a:xfrm>
          <a:custGeom>
            <a:avLst/>
            <a:gdLst>
              <a:gd name="T0" fmla="*/ 2147483647 w 2133"/>
              <a:gd name="T1" fmla="*/ 2147483647 h 120"/>
              <a:gd name="T2" fmla="*/ 2147483647 w 2133"/>
              <a:gd name="T3" fmla="*/ 0 h 120"/>
              <a:gd name="T4" fmla="*/ 0 w 2133"/>
              <a:gd name="T5" fmla="*/ 0 h 120"/>
              <a:gd name="T6" fmla="*/ 0 w 2133"/>
              <a:gd name="T7" fmla="*/ 2147483647 h 120"/>
              <a:gd name="T8" fmla="*/ 2147483647 w 2133"/>
              <a:gd name="T9" fmla="*/ 2147483647 h 120"/>
              <a:gd name="T10" fmla="*/ 2147483647 w 2133"/>
              <a:gd name="T11" fmla="*/ 2147483647 h 120"/>
              <a:gd name="T12" fmla="*/ 0 60000 65536"/>
              <a:gd name="T13" fmla="*/ 0 60000 65536"/>
              <a:gd name="T14" fmla="*/ 0 60000 65536"/>
              <a:gd name="T15" fmla="*/ 0 60000 65536"/>
              <a:gd name="T16" fmla="*/ 0 60000 65536"/>
              <a:gd name="T17" fmla="*/ 0 60000 65536"/>
              <a:gd name="T18" fmla="*/ 0 w 2133"/>
              <a:gd name="T19" fmla="*/ 0 h 120"/>
              <a:gd name="T20" fmla="*/ 2133 w 2133"/>
              <a:gd name="T21" fmla="*/ 120 h 120"/>
            </a:gdLst>
            <a:ahLst/>
            <a:cxnLst>
              <a:cxn ang="T12">
                <a:pos x="T0" y="T1"/>
              </a:cxn>
              <a:cxn ang="T13">
                <a:pos x="T2" y="T3"/>
              </a:cxn>
              <a:cxn ang="T14">
                <a:pos x="T4" y="T5"/>
              </a:cxn>
              <a:cxn ang="T15">
                <a:pos x="T6" y="T7"/>
              </a:cxn>
              <a:cxn ang="T16">
                <a:pos x="T8" y="T9"/>
              </a:cxn>
              <a:cxn ang="T17">
                <a:pos x="T10" y="T11"/>
              </a:cxn>
            </a:cxnLst>
            <a:rect l="T18" t="T19" r="T20" b="T21"/>
            <a:pathLst>
              <a:path w="2133" h="120">
                <a:moveTo>
                  <a:pt x="2131" y="120"/>
                </a:moveTo>
                <a:lnTo>
                  <a:pt x="2133" y="0"/>
                </a:lnTo>
                <a:lnTo>
                  <a:pt x="0" y="0"/>
                </a:lnTo>
                <a:lnTo>
                  <a:pt x="0" y="120"/>
                </a:lnTo>
                <a:lnTo>
                  <a:pt x="2133" y="120"/>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67" name="Line 19"/>
          <p:cNvSpPr>
            <a:spLocks noChangeShapeType="1"/>
          </p:cNvSpPr>
          <p:nvPr/>
        </p:nvSpPr>
        <p:spPr bwMode="auto">
          <a:xfrm>
            <a:off x="3571875" y="3124200"/>
            <a:ext cx="3175" cy="19367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Freeform 20"/>
          <p:cNvSpPr>
            <a:spLocks/>
          </p:cNvSpPr>
          <p:nvPr/>
        </p:nvSpPr>
        <p:spPr bwMode="auto">
          <a:xfrm>
            <a:off x="3381375" y="3317875"/>
            <a:ext cx="3386138" cy="195263"/>
          </a:xfrm>
          <a:custGeom>
            <a:avLst/>
            <a:gdLst>
              <a:gd name="T0" fmla="*/ 2147483647 w 2133"/>
              <a:gd name="T1" fmla="*/ 2147483647 h 123"/>
              <a:gd name="T2" fmla="*/ 2147483647 w 2133"/>
              <a:gd name="T3" fmla="*/ 0 h 123"/>
              <a:gd name="T4" fmla="*/ 0 w 2133"/>
              <a:gd name="T5" fmla="*/ 0 h 123"/>
              <a:gd name="T6" fmla="*/ 0 w 2133"/>
              <a:gd name="T7" fmla="*/ 2147483647 h 123"/>
              <a:gd name="T8" fmla="*/ 2147483647 w 2133"/>
              <a:gd name="T9" fmla="*/ 2147483647 h 123"/>
              <a:gd name="T10" fmla="*/ 2147483647 w 2133"/>
              <a:gd name="T11" fmla="*/ 2147483647 h 123"/>
              <a:gd name="T12" fmla="*/ 0 60000 65536"/>
              <a:gd name="T13" fmla="*/ 0 60000 65536"/>
              <a:gd name="T14" fmla="*/ 0 60000 65536"/>
              <a:gd name="T15" fmla="*/ 0 60000 65536"/>
              <a:gd name="T16" fmla="*/ 0 60000 65536"/>
              <a:gd name="T17" fmla="*/ 0 60000 65536"/>
              <a:gd name="T18" fmla="*/ 0 w 2133"/>
              <a:gd name="T19" fmla="*/ 0 h 123"/>
              <a:gd name="T20" fmla="*/ 2133 w 2133"/>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2133" h="123">
                <a:moveTo>
                  <a:pt x="2131" y="120"/>
                </a:moveTo>
                <a:lnTo>
                  <a:pt x="2133" y="0"/>
                </a:lnTo>
                <a:lnTo>
                  <a:pt x="0" y="0"/>
                </a:lnTo>
                <a:lnTo>
                  <a:pt x="0" y="123"/>
                </a:lnTo>
                <a:lnTo>
                  <a:pt x="2133" y="123"/>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69" name="Line 21"/>
          <p:cNvSpPr>
            <a:spLocks noChangeShapeType="1"/>
          </p:cNvSpPr>
          <p:nvPr/>
        </p:nvSpPr>
        <p:spPr bwMode="auto">
          <a:xfrm>
            <a:off x="3571875" y="3317875"/>
            <a:ext cx="3175" cy="195263"/>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0" name="Freeform 22"/>
          <p:cNvSpPr>
            <a:spLocks/>
          </p:cNvSpPr>
          <p:nvPr/>
        </p:nvSpPr>
        <p:spPr bwMode="auto">
          <a:xfrm>
            <a:off x="3381375" y="3513138"/>
            <a:ext cx="3386138" cy="190500"/>
          </a:xfrm>
          <a:custGeom>
            <a:avLst/>
            <a:gdLst>
              <a:gd name="T0" fmla="*/ 2147483647 w 2133"/>
              <a:gd name="T1" fmla="*/ 2147483647 h 120"/>
              <a:gd name="T2" fmla="*/ 2147483647 w 2133"/>
              <a:gd name="T3" fmla="*/ 0 h 120"/>
              <a:gd name="T4" fmla="*/ 0 w 2133"/>
              <a:gd name="T5" fmla="*/ 0 h 120"/>
              <a:gd name="T6" fmla="*/ 0 w 2133"/>
              <a:gd name="T7" fmla="*/ 2147483647 h 120"/>
              <a:gd name="T8" fmla="*/ 2147483647 w 2133"/>
              <a:gd name="T9" fmla="*/ 2147483647 h 120"/>
              <a:gd name="T10" fmla="*/ 2147483647 w 2133"/>
              <a:gd name="T11" fmla="*/ 2147483647 h 120"/>
              <a:gd name="T12" fmla="*/ 2147483647 w 2133"/>
              <a:gd name="T13" fmla="*/ 2147483647 h 120"/>
              <a:gd name="T14" fmla="*/ 0 60000 65536"/>
              <a:gd name="T15" fmla="*/ 0 60000 65536"/>
              <a:gd name="T16" fmla="*/ 0 60000 65536"/>
              <a:gd name="T17" fmla="*/ 0 60000 65536"/>
              <a:gd name="T18" fmla="*/ 0 60000 65536"/>
              <a:gd name="T19" fmla="*/ 0 60000 65536"/>
              <a:gd name="T20" fmla="*/ 0 60000 65536"/>
              <a:gd name="T21" fmla="*/ 0 w 2133"/>
              <a:gd name="T22" fmla="*/ 0 h 120"/>
              <a:gd name="T23" fmla="*/ 2133 w 2133"/>
              <a:gd name="T24" fmla="*/ 120 h 1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33" h="120">
                <a:moveTo>
                  <a:pt x="2131" y="120"/>
                </a:moveTo>
                <a:lnTo>
                  <a:pt x="2133" y="0"/>
                </a:lnTo>
                <a:lnTo>
                  <a:pt x="0" y="0"/>
                </a:lnTo>
                <a:lnTo>
                  <a:pt x="0" y="120"/>
                </a:lnTo>
                <a:lnTo>
                  <a:pt x="2133" y="120"/>
                </a:lnTo>
                <a:lnTo>
                  <a:pt x="2131" y="12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71" name="Freeform 23"/>
          <p:cNvSpPr>
            <a:spLocks/>
          </p:cNvSpPr>
          <p:nvPr/>
        </p:nvSpPr>
        <p:spPr bwMode="auto">
          <a:xfrm>
            <a:off x="3381375" y="3513138"/>
            <a:ext cx="3386138" cy="190500"/>
          </a:xfrm>
          <a:custGeom>
            <a:avLst/>
            <a:gdLst>
              <a:gd name="T0" fmla="*/ 2147483647 w 2133"/>
              <a:gd name="T1" fmla="*/ 2147483647 h 120"/>
              <a:gd name="T2" fmla="*/ 2147483647 w 2133"/>
              <a:gd name="T3" fmla="*/ 0 h 120"/>
              <a:gd name="T4" fmla="*/ 0 w 2133"/>
              <a:gd name="T5" fmla="*/ 0 h 120"/>
              <a:gd name="T6" fmla="*/ 0 w 2133"/>
              <a:gd name="T7" fmla="*/ 2147483647 h 120"/>
              <a:gd name="T8" fmla="*/ 2147483647 w 2133"/>
              <a:gd name="T9" fmla="*/ 2147483647 h 120"/>
              <a:gd name="T10" fmla="*/ 2147483647 w 2133"/>
              <a:gd name="T11" fmla="*/ 2147483647 h 120"/>
              <a:gd name="T12" fmla="*/ 0 60000 65536"/>
              <a:gd name="T13" fmla="*/ 0 60000 65536"/>
              <a:gd name="T14" fmla="*/ 0 60000 65536"/>
              <a:gd name="T15" fmla="*/ 0 60000 65536"/>
              <a:gd name="T16" fmla="*/ 0 60000 65536"/>
              <a:gd name="T17" fmla="*/ 0 60000 65536"/>
              <a:gd name="T18" fmla="*/ 0 w 2133"/>
              <a:gd name="T19" fmla="*/ 0 h 120"/>
              <a:gd name="T20" fmla="*/ 2133 w 2133"/>
              <a:gd name="T21" fmla="*/ 120 h 120"/>
            </a:gdLst>
            <a:ahLst/>
            <a:cxnLst>
              <a:cxn ang="T12">
                <a:pos x="T0" y="T1"/>
              </a:cxn>
              <a:cxn ang="T13">
                <a:pos x="T2" y="T3"/>
              </a:cxn>
              <a:cxn ang="T14">
                <a:pos x="T4" y="T5"/>
              </a:cxn>
              <a:cxn ang="T15">
                <a:pos x="T6" y="T7"/>
              </a:cxn>
              <a:cxn ang="T16">
                <a:pos x="T8" y="T9"/>
              </a:cxn>
              <a:cxn ang="T17">
                <a:pos x="T10" y="T11"/>
              </a:cxn>
            </a:cxnLst>
            <a:rect l="T18" t="T19" r="T20" b="T21"/>
            <a:pathLst>
              <a:path w="2133" h="120">
                <a:moveTo>
                  <a:pt x="2131" y="120"/>
                </a:moveTo>
                <a:lnTo>
                  <a:pt x="2133" y="0"/>
                </a:lnTo>
                <a:lnTo>
                  <a:pt x="0" y="0"/>
                </a:lnTo>
                <a:lnTo>
                  <a:pt x="0" y="120"/>
                </a:lnTo>
                <a:lnTo>
                  <a:pt x="2133" y="120"/>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72" name="Line 24"/>
          <p:cNvSpPr>
            <a:spLocks noChangeShapeType="1"/>
          </p:cNvSpPr>
          <p:nvPr/>
        </p:nvSpPr>
        <p:spPr bwMode="auto">
          <a:xfrm>
            <a:off x="3571875" y="3508375"/>
            <a:ext cx="3175" cy="195263"/>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3" name="Freeform 25"/>
          <p:cNvSpPr>
            <a:spLocks/>
          </p:cNvSpPr>
          <p:nvPr/>
        </p:nvSpPr>
        <p:spPr bwMode="auto">
          <a:xfrm>
            <a:off x="3381375" y="3703638"/>
            <a:ext cx="3386138" cy="193675"/>
          </a:xfrm>
          <a:custGeom>
            <a:avLst/>
            <a:gdLst>
              <a:gd name="T0" fmla="*/ 2147483647 w 2133"/>
              <a:gd name="T1" fmla="*/ 2147483647 h 122"/>
              <a:gd name="T2" fmla="*/ 2147483647 w 2133"/>
              <a:gd name="T3" fmla="*/ 0 h 122"/>
              <a:gd name="T4" fmla="*/ 0 w 2133"/>
              <a:gd name="T5" fmla="*/ 0 h 122"/>
              <a:gd name="T6" fmla="*/ 0 w 2133"/>
              <a:gd name="T7" fmla="*/ 2147483647 h 122"/>
              <a:gd name="T8" fmla="*/ 2147483647 w 2133"/>
              <a:gd name="T9" fmla="*/ 2147483647 h 122"/>
              <a:gd name="T10" fmla="*/ 2147483647 w 2133"/>
              <a:gd name="T11" fmla="*/ 2147483647 h 122"/>
              <a:gd name="T12" fmla="*/ 0 60000 65536"/>
              <a:gd name="T13" fmla="*/ 0 60000 65536"/>
              <a:gd name="T14" fmla="*/ 0 60000 65536"/>
              <a:gd name="T15" fmla="*/ 0 60000 65536"/>
              <a:gd name="T16" fmla="*/ 0 60000 65536"/>
              <a:gd name="T17" fmla="*/ 0 60000 65536"/>
              <a:gd name="T18" fmla="*/ 0 w 2133"/>
              <a:gd name="T19" fmla="*/ 0 h 122"/>
              <a:gd name="T20" fmla="*/ 2133 w 2133"/>
              <a:gd name="T21" fmla="*/ 122 h 122"/>
            </a:gdLst>
            <a:ahLst/>
            <a:cxnLst>
              <a:cxn ang="T12">
                <a:pos x="T0" y="T1"/>
              </a:cxn>
              <a:cxn ang="T13">
                <a:pos x="T2" y="T3"/>
              </a:cxn>
              <a:cxn ang="T14">
                <a:pos x="T4" y="T5"/>
              </a:cxn>
              <a:cxn ang="T15">
                <a:pos x="T6" y="T7"/>
              </a:cxn>
              <a:cxn ang="T16">
                <a:pos x="T8" y="T9"/>
              </a:cxn>
              <a:cxn ang="T17">
                <a:pos x="T10" y="T11"/>
              </a:cxn>
            </a:cxnLst>
            <a:rect l="T18" t="T19" r="T20" b="T21"/>
            <a:pathLst>
              <a:path w="2133" h="122">
                <a:moveTo>
                  <a:pt x="2131" y="120"/>
                </a:moveTo>
                <a:lnTo>
                  <a:pt x="2133" y="0"/>
                </a:lnTo>
                <a:lnTo>
                  <a:pt x="0" y="0"/>
                </a:lnTo>
                <a:lnTo>
                  <a:pt x="0" y="122"/>
                </a:lnTo>
                <a:lnTo>
                  <a:pt x="2133" y="122"/>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74" name="Line 26"/>
          <p:cNvSpPr>
            <a:spLocks noChangeShapeType="1"/>
          </p:cNvSpPr>
          <p:nvPr/>
        </p:nvSpPr>
        <p:spPr bwMode="auto">
          <a:xfrm>
            <a:off x="3571875" y="3703638"/>
            <a:ext cx="3175" cy="19367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5" name="Freeform 27"/>
          <p:cNvSpPr>
            <a:spLocks/>
          </p:cNvSpPr>
          <p:nvPr/>
        </p:nvSpPr>
        <p:spPr bwMode="auto">
          <a:xfrm>
            <a:off x="3381375" y="3897313"/>
            <a:ext cx="3386138" cy="190500"/>
          </a:xfrm>
          <a:custGeom>
            <a:avLst/>
            <a:gdLst>
              <a:gd name="T0" fmla="*/ 2147483647 w 2133"/>
              <a:gd name="T1" fmla="*/ 2147483647 h 120"/>
              <a:gd name="T2" fmla="*/ 2147483647 w 2133"/>
              <a:gd name="T3" fmla="*/ 0 h 120"/>
              <a:gd name="T4" fmla="*/ 0 w 2133"/>
              <a:gd name="T5" fmla="*/ 0 h 120"/>
              <a:gd name="T6" fmla="*/ 0 w 2133"/>
              <a:gd name="T7" fmla="*/ 2147483647 h 120"/>
              <a:gd name="T8" fmla="*/ 2147483647 w 2133"/>
              <a:gd name="T9" fmla="*/ 2147483647 h 120"/>
              <a:gd name="T10" fmla="*/ 2147483647 w 2133"/>
              <a:gd name="T11" fmla="*/ 2147483647 h 120"/>
              <a:gd name="T12" fmla="*/ 0 60000 65536"/>
              <a:gd name="T13" fmla="*/ 0 60000 65536"/>
              <a:gd name="T14" fmla="*/ 0 60000 65536"/>
              <a:gd name="T15" fmla="*/ 0 60000 65536"/>
              <a:gd name="T16" fmla="*/ 0 60000 65536"/>
              <a:gd name="T17" fmla="*/ 0 60000 65536"/>
              <a:gd name="T18" fmla="*/ 0 w 2133"/>
              <a:gd name="T19" fmla="*/ 0 h 120"/>
              <a:gd name="T20" fmla="*/ 2133 w 2133"/>
              <a:gd name="T21" fmla="*/ 120 h 120"/>
            </a:gdLst>
            <a:ahLst/>
            <a:cxnLst>
              <a:cxn ang="T12">
                <a:pos x="T0" y="T1"/>
              </a:cxn>
              <a:cxn ang="T13">
                <a:pos x="T2" y="T3"/>
              </a:cxn>
              <a:cxn ang="T14">
                <a:pos x="T4" y="T5"/>
              </a:cxn>
              <a:cxn ang="T15">
                <a:pos x="T6" y="T7"/>
              </a:cxn>
              <a:cxn ang="T16">
                <a:pos x="T8" y="T9"/>
              </a:cxn>
              <a:cxn ang="T17">
                <a:pos x="T10" y="T11"/>
              </a:cxn>
            </a:cxnLst>
            <a:rect l="T18" t="T19" r="T20" b="T21"/>
            <a:pathLst>
              <a:path w="2133" h="120">
                <a:moveTo>
                  <a:pt x="2131" y="120"/>
                </a:moveTo>
                <a:lnTo>
                  <a:pt x="2133" y="0"/>
                </a:lnTo>
                <a:lnTo>
                  <a:pt x="0" y="0"/>
                </a:lnTo>
                <a:lnTo>
                  <a:pt x="0" y="120"/>
                </a:lnTo>
                <a:lnTo>
                  <a:pt x="2133" y="120"/>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76" name="Line 28"/>
          <p:cNvSpPr>
            <a:spLocks noChangeShapeType="1"/>
          </p:cNvSpPr>
          <p:nvPr/>
        </p:nvSpPr>
        <p:spPr bwMode="auto">
          <a:xfrm>
            <a:off x="3571875" y="3894138"/>
            <a:ext cx="3175" cy="19367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Freeform 29"/>
          <p:cNvSpPr>
            <a:spLocks/>
          </p:cNvSpPr>
          <p:nvPr/>
        </p:nvSpPr>
        <p:spPr bwMode="auto">
          <a:xfrm>
            <a:off x="3381375" y="4087813"/>
            <a:ext cx="3386138" cy="193675"/>
          </a:xfrm>
          <a:custGeom>
            <a:avLst/>
            <a:gdLst>
              <a:gd name="T0" fmla="*/ 2147483647 w 2133"/>
              <a:gd name="T1" fmla="*/ 2147483647 h 122"/>
              <a:gd name="T2" fmla="*/ 2147483647 w 2133"/>
              <a:gd name="T3" fmla="*/ 0 h 122"/>
              <a:gd name="T4" fmla="*/ 0 w 2133"/>
              <a:gd name="T5" fmla="*/ 0 h 122"/>
              <a:gd name="T6" fmla="*/ 0 w 2133"/>
              <a:gd name="T7" fmla="*/ 2147483647 h 122"/>
              <a:gd name="T8" fmla="*/ 2147483647 w 2133"/>
              <a:gd name="T9" fmla="*/ 2147483647 h 122"/>
              <a:gd name="T10" fmla="*/ 2147483647 w 2133"/>
              <a:gd name="T11" fmla="*/ 2147483647 h 122"/>
              <a:gd name="T12" fmla="*/ 0 60000 65536"/>
              <a:gd name="T13" fmla="*/ 0 60000 65536"/>
              <a:gd name="T14" fmla="*/ 0 60000 65536"/>
              <a:gd name="T15" fmla="*/ 0 60000 65536"/>
              <a:gd name="T16" fmla="*/ 0 60000 65536"/>
              <a:gd name="T17" fmla="*/ 0 60000 65536"/>
              <a:gd name="T18" fmla="*/ 0 w 2133"/>
              <a:gd name="T19" fmla="*/ 0 h 122"/>
              <a:gd name="T20" fmla="*/ 2133 w 2133"/>
              <a:gd name="T21" fmla="*/ 122 h 122"/>
            </a:gdLst>
            <a:ahLst/>
            <a:cxnLst>
              <a:cxn ang="T12">
                <a:pos x="T0" y="T1"/>
              </a:cxn>
              <a:cxn ang="T13">
                <a:pos x="T2" y="T3"/>
              </a:cxn>
              <a:cxn ang="T14">
                <a:pos x="T4" y="T5"/>
              </a:cxn>
              <a:cxn ang="T15">
                <a:pos x="T6" y="T7"/>
              </a:cxn>
              <a:cxn ang="T16">
                <a:pos x="T8" y="T9"/>
              </a:cxn>
              <a:cxn ang="T17">
                <a:pos x="T10" y="T11"/>
              </a:cxn>
            </a:cxnLst>
            <a:rect l="T18" t="T19" r="T20" b="T21"/>
            <a:pathLst>
              <a:path w="2133" h="122">
                <a:moveTo>
                  <a:pt x="2131" y="120"/>
                </a:moveTo>
                <a:lnTo>
                  <a:pt x="2133" y="0"/>
                </a:lnTo>
                <a:lnTo>
                  <a:pt x="0" y="0"/>
                </a:lnTo>
                <a:lnTo>
                  <a:pt x="0" y="122"/>
                </a:lnTo>
                <a:lnTo>
                  <a:pt x="2133" y="122"/>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78" name="Line 30"/>
          <p:cNvSpPr>
            <a:spLocks noChangeShapeType="1"/>
          </p:cNvSpPr>
          <p:nvPr/>
        </p:nvSpPr>
        <p:spPr bwMode="auto">
          <a:xfrm>
            <a:off x="3571875" y="4087813"/>
            <a:ext cx="3175" cy="19367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9" name="Freeform 31"/>
          <p:cNvSpPr>
            <a:spLocks/>
          </p:cNvSpPr>
          <p:nvPr/>
        </p:nvSpPr>
        <p:spPr bwMode="auto">
          <a:xfrm>
            <a:off x="3381375" y="4281488"/>
            <a:ext cx="3386138" cy="190500"/>
          </a:xfrm>
          <a:custGeom>
            <a:avLst/>
            <a:gdLst>
              <a:gd name="T0" fmla="*/ 2147483647 w 2133"/>
              <a:gd name="T1" fmla="*/ 2147483647 h 120"/>
              <a:gd name="T2" fmla="*/ 2147483647 w 2133"/>
              <a:gd name="T3" fmla="*/ 0 h 120"/>
              <a:gd name="T4" fmla="*/ 0 w 2133"/>
              <a:gd name="T5" fmla="*/ 0 h 120"/>
              <a:gd name="T6" fmla="*/ 0 w 2133"/>
              <a:gd name="T7" fmla="*/ 2147483647 h 120"/>
              <a:gd name="T8" fmla="*/ 2147483647 w 2133"/>
              <a:gd name="T9" fmla="*/ 2147483647 h 120"/>
              <a:gd name="T10" fmla="*/ 2147483647 w 2133"/>
              <a:gd name="T11" fmla="*/ 2147483647 h 120"/>
              <a:gd name="T12" fmla="*/ 0 60000 65536"/>
              <a:gd name="T13" fmla="*/ 0 60000 65536"/>
              <a:gd name="T14" fmla="*/ 0 60000 65536"/>
              <a:gd name="T15" fmla="*/ 0 60000 65536"/>
              <a:gd name="T16" fmla="*/ 0 60000 65536"/>
              <a:gd name="T17" fmla="*/ 0 60000 65536"/>
              <a:gd name="T18" fmla="*/ 0 w 2133"/>
              <a:gd name="T19" fmla="*/ 0 h 120"/>
              <a:gd name="T20" fmla="*/ 2133 w 2133"/>
              <a:gd name="T21" fmla="*/ 120 h 120"/>
            </a:gdLst>
            <a:ahLst/>
            <a:cxnLst>
              <a:cxn ang="T12">
                <a:pos x="T0" y="T1"/>
              </a:cxn>
              <a:cxn ang="T13">
                <a:pos x="T2" y="T3"/>
              </a:cxn>
              <a:cxn ang="T14">
                <a:pos x="T4" y="T5"/>
              </a:cxn>
              <a:cxn ang="T15">
                <a:pos x="T6" y="T7"/>
              </a:cxn>
              <a:cxn ang="T16">
                <a:pos x="T8" y="T9"/>
              </a:cxn>
              <a:cxn ang="T17">
                <a:pos x="T10" y="T11"/>
              </a:cxn>
            </a:cxnLst>
            <a:rect l="T18" t="T19" r="T20" b="T21"/>
            <a:pathLst>
              <a:path w="2133" h="120">
                <a:moveTo>
                  <a:pt x="2131" y="120"/>
                </a:moveTo>
                <a:lnTo>
                  <a:pt x="2133" y="0"/>
                </a:lnTo>
                <a:lnTo>
                  <a:pt x="0" y="0"/>
                </a:lnTo>
                <a:lnTo>
                  <a:pt x="0" y="120"/>
                </a:lnTo>
                <a:lnTo>
                  <a:pt x="2133" y="120"/>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80" name="Line 32"/>
          <p:cNvSpPr>
            <a:spLocks noChangeShapeType="1"/>
          </p:cNvSpPr>
          <p:nvPr/>
        </p:nvSpPr>
        <p:spPr bwMode="auto">
          <a:xfrm>
            <a:off x="3571875" y="4278313"/>
            <a:ext cx="3175" cy="19367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Freeform 33"/>
          <p:cNvSpPr>
            <a:spLocks/>
          </p:cNvSpPr>
          <p:nvPr/>
        </p:nvSpPr>
        <p:spPr bwMode="auto">
          <a:xfrm>
            <a:off x="3381375" y="4471988"/>
            <a:ext cx="3386138" cy="195262"/>
          </a:xfrm>
          <a:custGeom>
            <a:avLst/>
            <a:gdLst>
              <a:gd name="T0" fmla="*/ 2147483647 w 2133"/>
              <a:gd name="T1" fmla="*/ 2147483647 h 123"/>
              <a:gd name="T2" fmla="*/ 2147483647 w 2133"/>
              <a:gd name="T3" fmla="*/ 0 h 123"/>
              <a:gd name="T4" fmla="*/ 0 w 2133"/>
              <a:gd name="T5" fmla="*/ 0 h 123"/>
              <a:gd name="T6" fmla="*/ 0 w 2133"/>
              <a:gd name="T7" fmla="*/ 2147483647 h 123"/>
              <a:gd name="T8" fmla="*/ 2147483647 w 2133"/>
              <a:gd name="T9" fmla="*/ 2147483647 h 123"/>
              <a:gd name="T10" fmla="*/ 2147483647 w 2133"/>
              <a:gd name="T11" fmla="*/ 2147483647 h 123"/>
              <a:gd name="T12" fmla="*/ 0 60000 65536"/>
              <a:gd name="T13" fmla="*/ 0 60000 65536"/>
              <a:gd name="T14" fmla="*/ 0 60000 65536"/>
              <a:gd name="T15" fmla="*/ 0 60000 65536"/>
              <a:gd name="T16" fmla="*/ 0 60000 65536"/>
              <a:gd name="T17" fmla="*/ 0 60000 65536"/>
              <a:gd name="T18" fmla="*/ 0 w 2133"/>
              <a:gd name="T19" fmla="*/ 0 h 123"/>
              <a:gd name="T20" fmla="*/ 2133 w 2133"/>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2133" h="123">
                <a:moveTo>
                  <a:pt x="2131" y="120"/>
                </a:moveTo>
                <a:lnTo>
                  <a:pt x="2133" y="0"/>
                </a:lnTo>
                <a:lnTo>
                  <a:pt x="0" y="0"/>
                </a:lnTo>
                <a:lnTo>
                  <a:pt x="0" y="123"/>
                </a:lnTo>
                <a:lnTo>
                  <a:pt x="2133" y="123"/>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82" name="Line 34"/>
          <p:cNvSpPr>
            <a:spLocks noChangeShapeType="1"/>
          </p:cNvSpPr>
          <p:nvPr/>
        </p:nvSpPr>
        <p:spPr bwMode="auto">
          <a:xfrm>
            <a:off x="3571875" y="4471988"/>
            <a:ext cx="3175" cy="195262"/>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3" name="Line 35"/>
          <p:cNvSpPr>
            <a:spLocks noChangeShapeType="1"/>
          </p:cNvSpPr>
          <p:nvPr/>
        </p:nvSpPr>
        <p:spPr bwMode="auto">
          <a:xfrm>
            <a:off x="5011738" y="3608388"/>
            <a:ext cx="3175" cy="188595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4" name="Freeform 36"/>
          <p:cNvSpPr>
            <a:spLocks/>
          </p:cNvSpPr>
          <p:nvPr/>
        </p:nvSpPr>
        <p:spPr bwMode="auto">
          <a:xfrm>
            <a:off x="4983163" y="3575050"/>
            <a:ext cx="61912" cy="65088"/>
          </a:xfrm>
          <a:custGeom>
            <a:avLst/>
            <a:gdLst>
              <a:gd name="T0" fmla="*/ 2147483647 w 39"/>
              <a:gd name="T1" fmla="*/ 2147483647 h 41"/>
              <a:gd name="T2" fmla="*/ 2147483647 w 39"/>
              <a:gd name="T3" fmla="*/ 2147483647 h 41"/>
              <a:gd name="T4" fmla="*/ 2147483647 w 39"/>
              <a:gd name="T5" fmla="*/ 2147483647 h 41"/>
              <a:gd name="T6" fmla="*/ 2147483647 w 39"/>
              <a:gd name="T7" fmla="*/ 2147483647 h 41"/>
              <a:gd name="T8" fmla="*/ 2147483647 w 39"/>
              <a:gd name="T9" fmla="*/ 2147483647 h 41"/>
              <a:gd name="T10" fmla="*/ 2147483647 w 39"/>
              <a:gd name="T11" fmla="*/ 2147483647 h 41"/>
              <a:gd name="T12" fmla="*/ 2147483647 w 39"/>
              <a:gd name="T13" fmla="*/ 2147483647 h 41"/>
              <a:gd name="T14" fmla="*/ 2147483647 w 39"/>
              <a:gd name="T15" fmla="*/ 2147483647 h 41"/>
              <a:gd name="T16" fmla="*/ 2147483647 w 39"/>
              <a:gd name="T17" fmla="*/ 2147483647 h 41"/>
              <a:gd name="T18" fmla="*/ 2147483647 w 39"/>
              <a:gd name="T19" fmla="*/ 2147483647 h 41"/>
              <a:gd name="T20" fmla="*/ 2147483647 w 39"/>
              <a:gd name="T21" fmla="*/ 2147483647 h 41"/>
              <a:gd name="T22" fmla="*/ 2147483647 w 39"/>
              <a:gd name="T23" fmla="*/ 2147483647 h 41"/>
              <a:gd name="T24" fmla="*/ 2147483647 w 39"/>
              <a:gd name="T25" fmla="*/ 2147483647 h 41"/>
              <a:gd name="T26" fmla="*/ 2147483647 w 39"/>
              <a:gd name="T27" fmla="*/ 2147483647 h 41"/>
              <a:gd name="T28" fmla="*/ 2147483647 w 39"/>
              <a:gd name="T29" fmla="*/ 2147483647 h 41"/>
              <a:gd name="T30" fmla="*/ 2147483647 w 39"/>
              <a:gd name="T31" fmla="*/ 2147483647 h 41"/>
              <a:gd name="T32" fmla="*/ 2147483647 w 39"/>
              <a:gd name="T33" fmla="*/ 2147483647 h 41"/>
              <a:gd name="T34" fmla="*/ 2147483647 w 39"/>
              <a:gd name="T35" fmla="*/ 2147483647 h 41"/>
              <a:gd name="T36" fmla="*/ 2147483647 w 39"/>
              <a:gd name="T37" fmla="*/ 2147483647 h 41"/>
              <a:gd name="T38" fmla="*/ 2147483647 w 39"/>
              <a:gd name="T39" fmla="*/ 0 h 41"/>
              <a:gd name="T40" fmla="*/ 2147483647 w 39"/>
              <a:gd name="T41" fmla="*/ 0 h 41"/>
              <a:gd name="T42" fmla="*/ 2147483647 w 39"/>
              <a:gd name="T43" fmla="*/ 0 h 41"/>
              <a:gd name="T44" fmla="*/ 2147483647 w 39"/>
              <a:gd name="T45" fmla="*/ 2147483647 h 41"/>
              <a:gd name="T46" fmla="*/ 2147483647 w 39"/>
              <a:gd name="T47" fmla="*/ 2147483647 h 41"/>
              <a:gd name="T48" fmla="*/ 2147483647 w 39"/>
              <a:gd name="T49" fmla="*/ 2147483647 h 41"/>
              <a:gd name="T50" fmla="*/ 2147483647 w 39"/>
              <a:gd name="T51" fmla="*/ 2147483647 h 41"/>
              <a:gd name="T52" fmla="*/ 2147483647 w 39"/>
              <a:gd name="T53" fmla="*/ 2147483647 h 41"/>
              <a:gd name="T54" fmla="*/ 2147483647 w 39"/>
              <a:gd name="T55" fmla="*/ 2147483647 h 41"/>
              <a:gd name="T56" fmla="*/ 0 w 39"/>
              <a:gd name="T57" fmla="*/ 2147483647 h 41"/>
              <a:gd name="T58" fmla="*/ 0 w 39"/>
              <a:gd name="T59" fmla="*/ 2147483647 h 41"/>
              <a:gd name="T60" fmla="*/ 0 w 39"/>
              <a:gd name="T61" fmla="*/ 2147483647 h 41"/>
              <a:gd name="T62" fmla="*/ 0 w 39"/>
              <a:gd name="T63" fmla="*/ 2147483647 h 41"/>
              <a:gd name="T64" fmla="*/ 0 w 39"/>
              <a:gd name="T65" fmla="*/ 2147483647 h 41"/>
              <a:gd name="T66" fmla="*/ 2147483647 w 39"/>
              <a:gd name="T67" fmla="*/ 2147483647 h 41"/>
              <a:gd name="T68" fmla="*/ 2147483647 w 39"/>
              <a:gd name="T69" fmla="*/ 2147483647 h 41"/>
              <a:gd name="T70" fmla="*/ 2147483647 w 39"/>
              <a:gd name="T71" fmla="*/ 2147483647 h 41"/>
              <a:gd name="T72" fmla="*/ 2147483647 w 39"/>
              <a:gd name="T73" fmla="*/ 2147483647 h 41"/>
              <a:gd name="T74" fmla="*/ 2147483647 w 39"/>
              <a:gd name="T75" fmla="*/ 2147483647 h 41"/>
              <a:gd name="T76" fmla="*/ 2147483647 w 39"/>
              <a:gd name="T77" fmla="*/ 2147483647 h 41"/>
              <a:gd name="T78" fmla="*/ 2147483647 w 39"/>
              <a:gd name="T79" fmla="*/ 2147483647 h 41"/>
              <a:gd name="T80" fmla="*/ 2147483647 w 39"/>
              <a:gd name="T81" fmla="*/ 2147483647 h 41"/>
              <a:gd name="T82" fmla="*/ 2147483647 w 39"/>
              <a:gd name="T83" fmla="*/ 2147483647 h 41"/>
              <a:gd name="T84" fmla="*/ 2147483647 w 39"/>
              <a:gd name="T85" fmla="*/ 2147483647 h 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9"/>
              <a:gd name="T130" fmla="*/ 0 h 41"/>
              <a:gd name="T131" fmla="*/ 39 w 39"/>
              <a:gd name="T132" fmla="*/ 41 h 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9" h="41">
                <a:moveTo>
                  <a:pt x="18" y="39"/>
                </a:moveTo>
                <a:lnTo>
                  <a:pt x="23" y="41"/>
                </a:lnTo>
                <a:lnTo>
                  <a:pt x="27" y="39"/>
                </a:lnTo>
                <a:lnTo>
                  <a:pt x="30" y="39"/>
                </a:lnTo>
                <a:lnTo>
                  <a:pt x="32" y="37"/>
                </a:lnTo>
                <a:lnTo>
                  <a:pt x="34" y="34"/>
                </a:lnTo>
                <a:lnTo>
                  <a:pt x="37" y="32"/>
                </a:lnTo>
                <a:lnTo>
                  <a:pt x="39" y="30"/>
                </a:lnTo>
                <a:lnTo>
                  <a:pt x="39" y="27"/>
                </a:lnTo>
                <a:lnTo>
                  <a:pt x="39" y="25"/>
                </a:lnTo>
                <a:lnTo>
                  <a:pt x="39" y="21"/>
                </a:lnTo>
                <a:lnTo>
                  <a:pt x="39" y="18"/>
                </a:lnTo>
                <a:lnTo>
                  <a:pt x="39" y="14"/>
                </a:lnTo>
                <a:lnTo>
                  <a:pt x="39" y="11"/>
                </a:lnTo>
                <a:lnTo>
                  <a:pt x="37" y="9"/>
                </a:lnTo>
                <a:lnTo>
                  <a:pt x="34" y="7"/>
                </a:lnTo>
                <a:lnTo>
                  <a:pt x="32" y="4"/>
                </a:lnTo>
                <a:lnTo>
                  <a:pt x="30" y="2"/>
                </a:lnTo>
                <a:lnTo>
                  <a:pt x="27" y="2"/>
                </a:lnTo>
                <a:lnTo>
                  <a:pt x="23" y="0"/>
                </a:lnTo>
                <a:lnTo>
                  <a:pt x="20" y="0"/>
                </a:lnTo>
                <a:lnTo>
                  <a:pt x="16" y="0"/>
                </a:lnTo>
                <a:lnTo>
                  <a:pt x="13" y="2"/>
                </a:lnTo>
                <a:lnTo>
                  <a:pt x="11" y="2"/>
                </a:lnTo>
                <a:lnTo>
                  <a:pt x="9" y="4"/>
                </a:lnTo>
                <a:lnTo>
                  <a:pt x="6" y="7"/>
                </a:lnTo>
                <a:lnTo>
                  <a:pt x="4" y="9"/>
                </a:lnTo>
                <a:lnTo>
                  <a:pt x="2" y="11"/>
                </a:lnTo>
                <a:lnTo>
                  <a:pt x="0" y="14"/>
                </a:lnTo>
                <a:lnTo>
                  <a:pt x="0" y="18"/>
                </a:lnTo>
                <a:lnTo>
                  <a:pt x="0" y="21"/>
                </a:lnTo>
                <a:lnTo>
                  <a:pt x="0" y="25"/>
                </a:lnTo>
                <a:lnTo>
                  <a:pt x="0" y="27"/>
                </a:lnTo>
                <a:lnTo>
                  <a:pt x="2" y="30"/>
                </a:lnTo>
                <a:lnTo>
                  <a:pt x="4" y="32"/>
                </a:lnTo>
                <a:lnTo>
                  <a:pt x="6" y="34"/>
                </a:lnTo>
                <a:lnTo>
                  <a:pt x="9" y="37"/>
                </a:lnTo>
                <a:lnTo>
                  <a:pt x="11" y="39"/>
                </a:lnTo>
                <a:lnTo>
                  <a:pt x="13" y="39"/>
                </a:lnTo>
                <a:lnTo>
                  <a:pt x="16" y="41"/>
                </a:lnTo>
                <a:lnTo>
                  <a:pt x="20" y="41"/>
                </a:lnTo>
                <a:lnTo>
                  <a:pt x="18" y="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85" name="Freeform 37"/>
          <p:cNvSpPr>
            <a:spLocks/>
          </p:cNvSpPr>
          <p:nvPr/>
        </p:nvSpPr>
        <p:spPr bwMode="auto">
          <a:xfrm>
            <a:off x="3440113" y="4791075"/>
            <a:ext cx="65087" cy="66675"/>
          </a:xfrm>
          <a:custGeom>
            <a:avLst/>
            <a:gdLst>
              <a:gd name="T0" fmla="*/ 2147483647 w 41"/>
              <a:gd name="T1" fmla="*/ 0 h 42"/>
              <a:gd name="T2" fmla="*/ 0 w 41"/>
              <a:gd name="T3" fmla="*/ 2147483647 h 42"/>
              <a:gd name="T4" fmla="*/ 2147483647 w 41"/>
              <a:gd name="T5" fmla="*/ 2147483647 h 42"/>
              <a:gd name="T6" fmla="*/ 2147483647 w 41"/>
              <a:gd name="T7" fmla="*/ 2147483647 h 42"/>
              <a:gd name="T8" fmla="*/ 2147483647 w 41"/>
              <a:gd name="T9" fmla="*/ 2147483647 h 42"/>
              <a:gd name="T10" fmla="*/ 2147483647 w 41"/>
              <a:gd name="T11" fmla="*/ 0 h 42"/>
              <a:gd name="T12" fmla="*/ 0 60000 65536"/>
              <a:gd name="T13" fmla="*/ 0 60000 65536"/>
              <a:gd name="T14" fmla="*/ 0 60000 65536"/>
              <a:gd name="T15" fmla="*/ 0 60000 65536"/>
              <a:gd name="T16" fmla="*/ 0 60000 65536"/>
              <a:gd name="T17" fmla="*/ 0 60000 65536"/>
              <a:gd name="T18" fmla="*/ 0 w 41"/>
              <a:gd name="T19" fmla="*/ 0 h 42"/>
              <a:gd name="T20" fmla="*/ 41 w 41"/>
              <a:gd name="T21" fmla="*/ 42 h 42"/>
            </a:gdLst>
            <a:ahLst/>
            <a:cxnLst>
              <a:cxn ang="T12">
                <a:pos x="T0" y="T1"/>
              </a:cxn>
              <a:cxn ang="T13">
                <a:pos x="T2" y="T3"/>
              </a:cxn>
              <a:cxn ang="T14">
                <a:pos x="T4" y="T5"/>
              </a:cxn>
              <a:cxn ang="T15">
                <a:pos x="T6" y="T7"/>
              </a:cxn>
              <a:cxn ang="T16">
                <a:pos x="T8" y="T9"/>
              </a:cxn>
              <a:cxn ang="T17">
                <a:pos x="T10" y="T11"/>
              </a:cxn>
            </a:cxnLst>
            <a:rect l="T18" t="T19" r="T20" b="T21"/>
            <a:pathLst>
              <a:path w="41" h="42">
                <a:moveTo>
                  <a:pt x="41" y="0"/>
                </a:moveTo>
                <a:lnTo>
                  <a:pt x="0" y="2"/>
                </a:lnTo>
                <a:lnTo>
                  <a:pt x="20" y="42"/>
                </a:lnTo>
                <a:lnTo>
                  <a:pt x="41" y="2"/>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86" name="Line 38"/>
          <p:cNvSpPr>
            <a:spLocks noChangeShapeType="1"/>
          </p:cNvSpPr>
          <p:nvPr/>
        </p:nvSpPr>
        <p:spPr bwMode="auto">
          <a:xfrm>
            <a:off x="3471863" y="3608388"/>
            <a:ext cx="1587" cy="119697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7" name="Freeform 39"/>
          <p:cNvSpPr>
            <a:spLocks/>
          </p:cNvSpPr>
          <p:nvPr/>
        </p:nvSpPr>
        <p:spPr bwMode="auto">
          <a:xfrm>
            <a:off x="3443288" y="3575050"/>
            <a:ext cx="61912" cy="65088"/>
          </a:xfrm>
          <a:custGeom>
            <a:avLst/>
            <a:gdLst>
              <a:gd name="T0" fmla="*/ 2147483647 w 39"/>
              <a:gd name="T1" fmla="*/ 2147483647 h 41"/>
              <a:gd name="T2" fmla="*/ 2147483647 w 39"/>
              <a:gd name="T3" fmla="*/ 2147483647 h 41"/>
              <a:gd name="T4" fmla="*/ 2147483647 w 39"/>
              <a:gd name="T5" fmla="*/ 2147483647 h 41"/>
              <a:gd name="T6" fmla="*/ 2147483647 w 39"/>
              <a:gd name="T7" fmla="*/ 2147483647 h 41"/>
              <a:gd name="T8" fmla="*/ 2147483647 w 39"/>
              <a:gd name="T9" fmla="*/ 2147483647 h 41"/>
              <a:gd name="T10" fmla="*/ 2147483647 w 39"/>
              <a:gd name="T11" fmla="*/ 2147483647 h 41"/>
              <a:gd name="T12" fmla="*/ 2147483647 w 39"/>
              <a:gd name="T13" fmla="*/ 2147483647 h 41"/>
              <a:gd name="T14" fmla="*/ 2147483647 w 39"/>
              <a:gd name="T15" fmla="*/ 2147483647 h 41"/>
              <a:gd name="T16" fmla="*/ 2147483647 w 39"/>
              <a:gd name="T17" fmla="*/ 2147483647 h 41"/>
              <a:gd name="T18" fmla="*/ 2147483647 w 39"/>
              <a:gd name="T19" fmla="*/ 2147483647 h 41"/>
              <a:gd name="T20" fmla="*/ 2147483647 w 39"/>
              <a:gd name="T21" fmla="*/ 2147483647 h 41"/>
              <a:gd name="T22" fmla="*/ 2147483647 w 39"/>
              <a:gd name="T23" fmla="*/ 2147483647 h 41"/>
              <a:gd name="T24" fmla="*/ 2147483647 w 39"/>
              <a:gd name="T25" fmla="*/ 2147483647 h 41"/>
              <a:gd name="T26" fmla="*/ 2147483647 w 39"/>
              <a:gd name="T27" fmla="*/ 2147483647 h 41"/>
              <a:gd name="T28" fmla="*/ 2147483647 w 39"/>
              <a:gd name="T29" fmla="*/ 2147483647 h 41"/>
              <a:gd name="T30" fmla="*/ 2147483647 w 39"/>
              <a:gd name="T31" fmla="*/ 2147483647 h 41"/>
              <a:gd name="T32" fmla="*/ 2147483647 w 39"/>
              <a:gd name="T33" fmla="*/ 2147483647 h 41"/>
              <a:gd name="T34" fmla="*/ 2147483647 w 39"/>
              <a:gd name="T35" fmla="*/ 2147483647 h 41"/>
              <a:gd name="T36" fmla="*/ 2147483647 w 39"/>
              <a:gd name="T37" fmla="*/ 2147483647 h 41"/>
              <a:gd name="T38" fmla="*/ 2147483647 w 39"/>
              <a:gd name="T39" fmla="*/ 0 h 41"/>
              <a:gd name="T40" fmla="*/ 2147483647 w 39"/>
              <a:gd name="T41" fmla="*/ 0 h 41"/>
              <a:gd name="T42" fmla="*/ 2147483647 w 39"/>
              <a:gd name="T43" fmla="*/ 0 h 41"/>
              <a:gd name="T44" fmla="*/ 2147483647 w 39"/>
              <a:gd name="T45" fmla="*/ 2147483647 h 41"/>
              <a:gd name="T46" fmla="*/ 2147483647 w 39"/>
              <a:gd name="T47" fmla="*/ 2147483647 h 41"/>
              <a:gd name="T48" fmla="*/ 2147483647 w 39"/>
              <a:gd name="T49" fmla="*/ 2147483647 h 41"/>
              <a:gd name="T50" fmla="*/ 2147483647 w 39"/>
              <a:gd name="T51" fmla="*/ 2147483647 h 41"/>
              <a:gd name="T52" fmla="*/ 2147483647 w 39"/>
              <a:gd name="T53" fmla="*/ 2147483647 h 41"/>
              <a:gd name="T54" fmla="*/ 2147483647 w 39"/>
              <a:gd name="T55" fmla="*/ 2147483647 h 41"/>
              <a:gd name="T56" fmla="*/ 0 w 39"/>
              <a:gd name="T57" fmla="*/ 2147483647 h 41"/>
              <a:gd name="T58" fmla="*/ 0 w 39"/>
              <a:gd name="T59" fmla="*/ 2147483647 h 41"/>
              <a:gd name="T60" fmla="*/ 0 w 39"/>
              <a:gd name="T61" fmla="*/ 2147483647 h 41"/>
              <a:gd name="T62" fmla="*/ 0 w 39"/>
              <a:gd name="T63" fmla="*/ 2147483647 h 41"/>
              <a:gd name="T64" fmla="*/ 0 w 39"/>
              <a:gd name="T65" fmla="*/ 2147483647 h 41"/>
              <a:gd name="T66" fmla="*/ 2147483647 w 39"/>
              <a:gd name="T67" fmla="*/ 2147483647 h 41"/>
              <a:gd name="T68" fmla="*/ 2147483647 w 39"/>
              <a:gd name="T69" fmla="*/ 2147483647 h 41"/>
              <a:gd name="T70" fmla="*/ 2147483647 w 39"/>
              <a:gd name="T71" fmla="*/ 2147483647 h 41"/>
              <a:gd name="T72" fmla="*/ 2147483647 w 39"/>
              <a:gd name="T73" fmla="*/ 2147483647 h 41"/>
              <a:gd name="T74" fmla="*/ 2147483647 w 39"/>
              <a:gd name="T75" fmla="*/ 2147483647 h 41"/>
              <a:gd name="T76" fmla="*/ 2147483647 w 39"/>
              <a:gd name="T77" fmla="*/ 2147483647 h 41"/>
              <a:gd name="T78" fmla="*/ 2147483647 w 39"/>
              <a:gd name="T79" fmla="*/ 2147483647 h 41"/>
              <a:gd name="T80" fmla="*/ 2147483647 w 39"/>
              <a:gd name="T81" fmla="*/ 2147483647 h 41"/>
              <a:gd name="T82" fmla="*/ 2147483647 w 39"/>
              <a:gd name="T83" fmla="*/ 2147483647 h 41"/>
              <a:gd name="T84" fmla="*/ 2147483647 w 39"/>
              <a:gd name="T85" fmla="*/ 2147483647 h 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9"/>
              <a:gd name="T130" fmla="*/ 0 h 41"/>
              <a:gd name="T131" fmla="*/ 39 w 39"/>
              <a:gd name="T132" fmla="*/ 41 h 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9" h="41">
                <a:moveTo>
                  <a:pt x="18" y="39"/>
                </a:moveTo>
                <a:lnTo>
                  <a:pt x="23" y="41"/>
                </a:lnTo>
                <a:lnTo>
                  <a:pt x="25" y="39"/>
                </a:lnTo>
                <a:lnTo>
                  <a:pt x="28" y="39"/>
                </a:lnTo>
                <a:lnTo>
                  <a:pt x="32" y="37"/>
                </a:lnTo>
                <a:lnTo>
                  <a:pt x="34" y="34"/>
                </a:lnTo>
                <a:lnTo>
                  <a:pt x="37" y="32"/>
                </a:lnTo>
                <a:lnTo>
                  <a:pt x="37" y="30"/>
                </a:lnTo>
                <a:lnTo>
                  <a:pt x="39" y="27"/>
                </a:lnTo>
                <a:lnTo>
                  <a:pt x="39" y="25"/>
                </a:lnTo>
                <a:lnTo>
                  <a:pt x="39" y="21"/>
                </a:lnTo>
                <a:lnTo>
                  <a:pt x="39" y="18"/>
                </a:lnTo>
                <a:lnTo>
                  <a:pt x="39" y="14"/>
                </a:lnTo>
                <a:lnTo>
                  <a:pt x="37" y="11"/>
                </a:lnTo>
                <a:lnTo>
                  <a:pt x="37" y="9"/>
                </a:lnTo>
                <a:lnTo>
                  <a:pt x="34" y="7"/>
                </a:lnTo>
                <a:lnTo>
                  <a:pt x="32" y="4"/>
                </a:lnTo>
                <a:lnTo>
                  <a:pt x="28" y="2"/>
                </a:lnTo>
                <a:lnTo>
                  <a:pt x="25" y="2"/>
                </a:lnTo>
                <a:lnTo>
                  <a:pt x="23" y="0"/>
                </a:lnTo>
                <a:lnTo>
                  <a:pt x="18" y="0"/>
                </a:lnTo>
                <a:lnTo>
                  <a:pt x="16" y="0"/>
                </a:lnTo>
                <a:lnTo>
                  <a:pt x="14" y="2"/>
                </a:lnTo>
                <a:lnTo>
                  <a:pt x="9" y="2"/>
                </a:lnTo>
                <a:lnTo>
                  <a:pt x="7" y="4"/>
                </a:lnTo>
                <a:lnTo>
                  <a:pt x="4" y="7"/>
                </a:lnTo>
                <a:lnTo>
                  <a:pt x="2" y="9"/>
                </a:lnTo>
                <a:lnTo>
                  <a:pt x="2" y="11"/>
                </a:lnTo>
                <a:lnTo>
                  <a:pt x="0" y="14"/>
                </a:lnTo>
                <a:lnTo>
                  <a:pt x="0" y="18"/>
                </a:lnTo>
                <a:lnTo>
                  <a:pt x="0" y="21"/>
                </a:lnTo>
                <a:lnTo>
                  <a:pt x="0" y="25"/>
                </a:lnTo>
                <a:lnTo>
                  <a:pt x="0" y="27"/>
                </a:lnTo>
                <a:lnTo>
                  <a:pt x="2" y="30"/>
                </a:lnTo>
                <a:lnTo>
                  <a:pt x="2" y="32"/>
                </a:lnTo>
                <a:lnTo>
                  <a:pt x="4" y="34"/>
                </a:lnTo>
                <a:lnTo>
                  <a:pt x="7" y="37"/>
                </a:lnTo>
                <a:lnTo>
                  <a:pt x="9" y="39"/>
                </a:lnTo>
                <a:lnTo>
                  <a:pt x="14" y="39"/>
                </a:lnTo>
                <a:lnTo>
                  <a:pt x="16" y="41"/>
                </a:lnTo>
                <a:lnTo>
                  <a:pt x="18" y="41"/>
                </a:lnTo>
                <a:lnTo>
                  <a:pt x="18" y="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88" name="Rectangle 40"/>
          <p:cNvSpPr>
            <a:spLocks noChangeArrowheads="1"/>
          </p:cNvSpPr>
          <p:nvPr/>
        </p:nvSpPr>
        <p:spPr bwMode="auto">
          <a:xfrm>
            <a:off x="4070350" y="4903788"/>
            <a:ext cx="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cs typeface="Arial" panose="020B0604020202020204" pitchFamily="34" charset="0"/>
            </a:endParaRPr>
          </a:p>
        </p:txBody>
      </p:sp>
      <p:sp>
        <p:nvSpPr>
          <p:cNvPr id="27689" name="Freeform 41"/>
          <p:cNvSpPr>
            <a:spLocks/>
          </p:cNvSpPr>
          <p:nvPr/>
        </p:nvSpPr>
        <p:spPr bwMode="auto">
          <a:xfrm>
            <a:off x="2230438" y="1046163"/>
            <a:ext cx="5083175" cy="242887"/>
          </a:xfrm>
          <a:custGeom>
            <a:avLst/>
            <a:gdLst>
              <a:gd name="T0" fmla="*/ 2147483647 w 3202"/>
              <a:gd name="T1" fmla="*/ 2147483647 h 153"/>
              <a:gd name="T2" fmla="*/ 2147483647 w 3202"/>
              <a:gd name="T3" fmla="*/ 0 h 153"/>
              <a:gd name="T4" fmla="*/ 0 w 3202"/>
              <a:gd name="T5" fmla="*/ 0 h 153"/>
              <a:gd name="T6" fmla="*/ 0 w 3202"/>
              <a:gd name="T7" fmla="*/ 2147483647 h 153"/>
              <a:gd name="T8" fmla="*/ 2147483647 w 3202"/>
              <a:gd name="T9" fmla="*/ 2147483647 h 153"/>
              <a:gd name="T10" fmla="*/ 2147483647 w 3202"/>
              <a:gd name="T11" fmla="*/ 2147483647 h 153"/>
              <a:gd name="T12" fmla="*/ 0 60000 65536"/>
              <a:gd name="T13" fmla="*/ 0 60000 65536"/>
              <a:gd name="T14" fmla="*/ 0 60000 65536"/>
              <a:gd name="T15" fmla="*/ 0 60000 65536"/>
              <a:gd name="T16" fmla="*/ 0 60000 65536"/>
              <a:gd name="T17" fmla="*/ 0 60000 65536"/>
              <a:gd name="T18" fmla="*/ 0 w 3202"/>
              <a:gd name="T19" fmla="*/ 0 h 153"/>
              <a:gd name="T20" fmla="*/ 3202 w 3202"/>
              <a:gd name="T21" fmla="*/ 153 h 153"/>
            </a:gdLst>
            <a:ahLst/>
            <a:cxnLst>
              <a:cxn ang="T12">
                <a:pos x="T0" y="T1"/>
              </a:cxn>
              <a:cxn ang="T13">
                <a:pos x="T2" y="T3"/>
              </a:cxn>
              <a:cxn ang="T14">
                <a:pos x="T4" y="T5"/>
              </a:cxn>
              <a:cxn ang="T15">
                <a:pos x="T6" y="T7"/>
              </a:cxn>
              <a:cxn ang="T16">
                <a:pos x="T8" y="T9"/>
              </a:cxn>
              <a:cxn ang="T17">
                <a:pos x="T10" y="T11"/>
              </a:cxn>
            </a:cxnLst>
            <a:rect l="T18" t="T19" r="T20" b="T21"/>
            <a:pathLst>
              <a:path w="3202" h="153">
                <a:moveTo>
                  <a:pt x="3202" y="150"/>
                </a:moveTo>
                <a:lnTo>
                  <a:pt x="3202" y="0"/>
                </a:lnTo>
                <a:lnTo>
                  <a:pt x="0" y="0"/>
                </a:lnTo>
                <a:lnTo>
                  <a:pt x="0" y="153"/>
                </a:lnTo>
                <a:lnTo>
                  <a:pt x="3202" y="153"/>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90" name="Freeform 42"/>
          <p:cNvSpPr>
            <a:spLocks/>
          </p:cNvSpPr>
          <p:nvPr/>
        </p:nvSpPr>
        <p:spPr bwMode="auto">
          <a:xfrm>
            <a:off x="3303588" y="2709863"/>
            <a:ext cx="61912" cy="66675"/>
          </a:xfrm>
          <a:custGeom>
            <a:avLst/>
            <a:gdLst>
              <a:gd name="T0" fmla="*/ 0 w 39"/>
              <a:gd name="T1" fmla="*/ 0 h 42"/>
              <a:gd name="T2" fmla="*/ 0 w 39"/>
              <a:gd name="T3" fmla="*/ 2147483647 h 42"/>
              <a:gd name="T4" fmla="*/ 2147483647 w 39"/>
              <a:gd name="T5" fmla="*/ 2147483647 h 42"/>
              <a:gd name="T6" fmla="*/ 0 w 39"/>
              <a:gd name="T7" fmla="*/ 0 h 42"/>
              <a:gd name="T8" fmla="*/ 0 w 39"/>
              <a:gd name="T9" fmla="*/ 0 h 42"/>
              <a:gd name="T10" fmla="*/ 0 60000 65536"/>
              <a:gd name="T11" fmla="*/ 0 60000 65536"/>
              <a:gd name="T12" fmla="*/ 0 60000 65536"/>
              <a:gd name="T13" fmla="*/ 0 60000 65536"/>
              <a:gd name="T14" fmla="*/ 0 60000 65536"/>
              <a:gd name="T15" fmla="*/ 0 w 39"/>
              <a:gd name="T16" fmla="*/ 0 h 42"/>
              <a:gd name="T17" fmla="*/ 39 w 39"/>
              <a:gd name="T18" fmla="*/ 42 h 42"/>
            </a:gdLst>
            <a:ahLst/>
            <a:cxnLst>
              <a:cxn ang="T10">
                <a:pos x="T0" y="T1"/>
              </a:cxn>
              <a:cxn ang="T11">
                <a:pos x="T2" y="T3"/>
              </a:cxn>
              <a:cxn ang="T12">
                <a:pos x="T4" y="T5"/>
              </a:cxn>
              <a:cxn ang="T13">
                <a:pos x="T6" y="T7"/>
              </a:cxn>
              <a:cxn ang="T14">
                <a:pos x="T8" y="T9"/>
              </a:cxn>
            </a:cxnLst>
            <a:rect l="T15" t="T16" r="T17" b="T18"/>
            <a:pathLst>
              <a:path w="39" h="42">
                <a:moveTo>
                  <a:pt x="0" y="0"/>
                </a:moveTo>
                <a:lnTo>
                  <a:pt x="0" y="42"/>
                </a:lnTo>
                <a:lnTo>
                  <a:pt x="39" y="2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91" name="Freeform 43"/>
          <p:cNvSpPr>
            <a:spLocks/>
          </p:cNvSpPr>
          <p:nvPr/>
        </p:nvSpPr>
        <p:spPr bwMode="auto">
          <a:xfrm>
            <a:off x="2384425" y="1295400"/>
            <a:ext cx="938213" cy="1447800"/>
          </a:xfrm>
          <a:custGeom>
            <a:avLst/>
            <a:gdLst>
              <a:gd name="T0" fmla="*/ 2147483647 w 591"/>
              <a:gd name="T1" fmla="*/ 2147483647 h 912"/>
              <a:gd name="T2" fmla="*/ 0 w 591"/>
              <a:gd name="T3" fmla="*/ 2147483647 h 912"/>
              <a:gd name="T4" fmla="*/ 0 w 591"/>
              <a:gd name="T5" fmla="*/ 0 h 912"/>
              <a:gd name="T6" fmla="*/ 0 60000 65536"/>
              <a:gd name="T7" fmla="*/ 0 60000 65536"/>
              <a:gd name="T8" fmla="*/ 0 60000 65536"/>
              <a:gd name="T9" fmla="*/ 0 w 591"/>
              <a:gd name="T10" fmla="*/ 0 h 912"/>
              <a:gd name="T11" fmla="*/ 591 w 591"/>
              <a:gd name="T12" fmla="*/ 912 h 912"/>
            </a:gdLst>
            <a:ahLst/>
            <a:cxnLst>
              <a:cxn ang="T6">
                <a:pos x="T0" y="T1"/>
              </a:cxn>
              <a:cxn ang="T7">
                <a:pos x="T2" y="T3"/>
              </a:cxn>
              <a:cxn ang="T8">
                <a:pos x="T4" y="T5"/>
              </a:cxn>
            </a:cxnLst>
            <a:rect l="T9" t="T10" r="T11" b="T12"/>
            <a:pathLst>
              <a:path w="591" h="912">
                <a:moveTo>
                  <a:pt x="591" y="910"/>
                </a:moveTo>
                <a:lnTo>
                  <a:pt x="0" y="912"/>
                </a:lnTo>
                <a:lnTo>
                  <a:pt x="0" y="0"/>
                </a:lnTo>
              </a:path>
            </a:pathLst>
          </a:custGeom>
          <a:noFill/>
          <a:ln w="142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692" name="Line 44"/>
          <p:cNvSpPr>
            <a:spLocks noChangeShapeType="1"/>
          </p:cNvSpPr>
          <p:nvPr/>
        </p:nvSpPr>
        <p:spPr bwMode="auto">
          <a:xfrm>
            <a:off x="4014788" y="2398713"/>
            <a:ext cx="168275" cy="9842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3" name="Rectangle 45"/>
          <p:cNvSpPr>
            <a:spLocks noChangeArrowheads="1"/>
          </p:cNvSpPr>
          <p:nvPr/>
        </p:nvSpPr>
        <p:spPr bwMode="auto">
          <a:xfrm>
            <a:off x="4160838" y="2303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694" name="Rectangle 46"/>
          <p:cNvSpPr>
            <a:spLocks noChangeArrowheads="1"/>
          </p:cNvSpPr>
          <p:nvPr/>
        </p:nvSpPr>
        <p:spPr bwMode="auto">
          <a:xfrm>
            <a:off x="4235450" y="2303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0</a:t>
            </a:r>
            <a:endParaRPr lang="en-US" altLang="en-US" b="1">
              <a:cs typeface="Arial" panose="020B0604020202020204" pitchFamily="34" charset="0"/>
            </a:endParaRPr>
          </a:p>
        </p:txBody>
      </p:sp>
      <p:sp>
        <p:nvSpPr>
          <p:cNvPr id="27695" name="Line 47"/>
          <p:cNvSpPr>
            <a:spLocks noChangeShapeType="1"/>
          </p:cNvSpPr>
          <p:nvPr/>
        </p:nvSpPr>
        <p:spPr bwMode="auto">
          <a:xfrm>
            <a:off x="7061200" y="2398713"/>
            <a:ext cx="165100" cy="9842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6" name="Rectangle 48"/>
          <p:cNvSpPr>
            <a:spLocks noChangeArrowheads="1"/>
          </p:cNvSpPr>
          <p:nvPr/>
        </p:nvSpPr>
        <p:spPr bwMode="auto">
          <a:xfrm>
            <a:off x="7207250" y="2306638"/>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697" name="Rectangle 49"/>
          <p:cNvSpPr>
            <a:spLocks noChangeArrowheads="1"/>
          </p:cNvSpPr>
          <p:nvPr/>
        </p:nvSpPr>
        <p:spPr bwMode="auto">
          <a:xfrm>
            <a:off x="7273925" y="2306638"/>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698" name="Line 50"/>
          <p:cNvSpPr>
            <a:spLocks noChangeShapeType="1"/>
          </p:cNvSpPr>
          <p:nvPr/>
        </p:nvSpPr>
        <p:spPr bwMode="auto">
          <a:xfrm>
            <a:off x="4930775" y="4802188"/>
            <a:ext cx="165100" cy="98425"/>
          </a:xfrm>
          <a:prstGeom prst="line">
            <a:avLst/>
          </a:prstGeom>
          <a:noFill/>
          <a:ln w="142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9" name="Rectangle 51"/>
          <p:cNvSpPr>
            <a:spLocks noChangeArrowheads="1"/>
          </p:cNvSpPr>
          <p:nvPr/>
        </p:nvSpPr>
        <p:spPr bwMode="auto">
          <a:xfrm>
            <a:off x="5078413" y="471011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00" name="Rectangle 52"/>
          <p:cNvSpPr>
            <a:spLocks noChangeArrowheads="1"/>
          </p:cNvSpPr>
          <p:nvPr/>
        </p:nvSpPr>
        <p:spPr bwMode="auto">
          <a:xfrm>
            <a:off x="5143500" y="471011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8</a:t>
            </a:r>
            <a:endParaRPr lang="en-US" altLang="en-US" b="1">
              <a:cs typeface="Arial" panose="020B0604020202020204" pitchFamily="34" charset="0"/>
            </a:endParaRPr>
          </a:p>
        </p:txBody>
      </p:sp>
      <p:sp>
        <p:nvSpPr>
          <p:cNvPr id="27701" name="Rectangle 53"/>
          <p:cNvSpPr>
            <a:spLocks noChangeArrowheads="1"/>
          </p:cNvSpPr>
          <p:nvPr/>
        </p:nvSpPr>
        <p:spPr bwMode="auto">
          <a:xfrm>
            <a:off x="290830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3</a:t>
            </a:r>
            <a:endParaRPr lang="en-US" altLang="en-US" b="1">
              <a:cs typeface="Arial" panose="020B0604020202020204" pitchFamily="34" charset="0"/>
            </a:endParaRPr>
          </a:p>
        </p:txBody>
      </p:sp>
      <p:sp>
        <p:nvSpPr>
          <p:cNvPr id="27702" name="Rectangle 54"/>
          <p:cNvSpPr>
            <a:spLocks noChangeArrowheads="1"/>
          </p:cNvSpPr>
          <p:nvPr/>
        </p:nvSpPr>
        <p:spPr bwMode="auto">
          <a:xfrm>
            <a:off x="297815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03" name="Rectangle 55"/>
          <p:cNvSpPr>
            <a:spLocks noChangeArrowheads="1"/>
          </p:cNvSpPr>
          <p:nvPr/>
        </p:nvSpPr>
        <p:spPr bwMode="auto">
          <a:xfrm>
            <a:off x="3043238"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04" name="Rectangle 56"/>
          <p:cNvSpPr>
            <a:spLocks noChangeArrowheads="1"/>
          </p:cNvSpPr>
          <p:nvPr/>
        </p:nvSpPr>
        <p:spPr bwMode="auto">
          <a:xfrm>
            <a:off x="307657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05" name="Rectangle 57"/>
          <p:cNvSpPr>
            <a:spLocks noChangeArrowheads="1"/>
          </p:cNvSpPr>
          <p:nvPr/>
        </p:nvSpPr>
        <p:spPr bwMode="auto">
          <a:xfrm>
            <a:off x="3113088"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3</a:t>
            </a:r>
            <a:endParaRPr lang="en-US" altLang="en-US" b="1">
              <a:cs typeface="Arial" panose="020B0604020202020204" pitchFamily="34" charset="0"/>
            </a:endParaRPr>
          </a:p>
        </p:txBody>
      </p:sp>
      <p:sp>
        <p:nvSpPr>
          <p:cNvPr id="27706" name="Rectangle 58"/>
          <p:cNvSpPr>
            <a:spLocks noChangeArrowheads="1"/>
          </p:cNvSpPr>
          <p:nvPr/>
        </p:nvSpPr>
        <p:spPr bwMode="auto">
          <a:xfrm>
            <a:off x="3179763"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0</a:t>
            </a:r>
            <a:endParaRPr lang="en-US" altLang="en-US" b="1">
              <a:cs typeface="Arial" panose="020B0604020202020204" pitchFamily="34" charset="0"/>
            </a:endParaRPr>
          </a:p>
        </p:txBody>
      </p:sp>
      <p:sp>
        <p:nvSpPr>
          <p:cNvPr id="27707" name="Rectangle 59"/>
          <p:cNvSpPr>
            <a:spLocks noChangeArrowheads="1"/>
          </p:cNvSpPr>
          <p:nvPr/>
        </p:nvSpPr>
        <p:spPr bwMode="auto">
          <a:xfrm>
            <a:off x="324802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08" name="Rectangle 60"/>
          <p:cNvSpPr>
            <a:spLocks noChangeArrowheads="1"/>
          </p:cNvSpPr>
          <p:nvPr/>
        </p:nvSpPr>
        <p:spPr bwMode="auto">
          <a:xfrm>
            <a:off x="3281363"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09" name="Rectangle 61"/>
          <p:cNvSpPr>
            <a:spLocks noChangeArrowheads="1"/>
          </p:cNvSpPr>
          <p:nvPr/>
        </p:nvSpPr>
        <p:spPr bwMode="auto">
          <a:xfrm>
            <a:off x="331470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10" name="Rectangle 62"/>
          <p:cNvSpPr>
            <a:spLocks noChangeArrowheads="1"/>
          </p:cNvSpPr>
          <p:nvPr/>
        </p:nvSpPr>
        <p:spPr bwMode="auto">
          <a:xfrm>
            <a:off x="338455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9</a:t>
            </a:r>
            <a:endParaRPr lang="en-US" altLang="en-US" b="1">
              <a:cs typeface="Arial" panose="020B0604020202020204" pitchFamily="34" charset="0"/>
            </a:endParaRPr>
          </a:p>
        </p:txBody>
      </p:sp>
      <p:sp>
        <p:nvSpPr>
          <p:cNvPr id="27711" name="Rectangle 63"/>
          <p:cNvSpPr>
            <a:spLocks noChangeArrowheads="1"/>
          </p:cNvSpPr>
          <p:nvPr/>
        </p:nvSpPr>
        <p:spPr bwMode="auto">
          <a:xfrm>
            <a:off x="3449638"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12" name="Rectangle 64"/>
          <p:cNvSpPr>
            <a:spLocks noChangeArrowheads="1"/>
          </p:cNvSpPr>
          <p:nvPr/>
        </p:nvSpPr>
        <p:spPr bwMode="auto">
          <a:xfrm>
            <a:off x="348297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13" name="Rectangle 65"/>
          <p:cNvSpPr>
            <a:spLocks noChangeArrowheads="1"/>
          </p:cNvSpPr>
          <p:nvPr/>
        </p:nvSpPr>
        <p:spPr bwMode="auto">
          <a:xfrm>
            <a:off x="3519488"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14" name="Rectangle 66"/>
          <p:cNvSpPr>
            <a:spLocks noChangeArrowheads="1"/>
          </p:cNvSpPr>
          <p:nvPr/>
        </p:nvSpPr>
        <p:spPr bwMode="auto">
          <a:xfrm>
            <a:off x="3586163"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8</a:t>
            </a:r>
            <a:endParaRPr lang="en-US" altLang="en-US" b="1">
              <a:cs typeface="Arial" panose="020B0604020202020204" pitchFamily="34" charset="0"/>
            </a:endParaRPr>
          </a:p>
        </p:txBody>
      </p:sp>
      <p:sp>
        <p:nvSpPr>
          <p:cNvPr id="27715" name="Rectangle 67"/>
          <p:cNvSpPr>
            <a:spLocks noChangeArrowheads="1"/>
          </p:cNvSpPr>
          <p:nvPr/>
        </p:nvSpPr>
        <p:spPr bwMode="auto">
          <a:xfrm>
            <a:off x="3656013"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16" name="Rectangle 68"/>
          <p:cNvSpPr>
            <a:spLocks noChangeArrowheads="1"/>
          </p:cNvSpPr>
          <p:nvPr/>
        </p:nvSpPr>
        <p:spPr bwMode="auto">
          <a:xfrm>
            <a:off x="3689350"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17" name="Rectangle 69"/>
          <p:cNvSpPr>
            <a:spLocks noChangeArrowheads="1"/>
          </p:cNvSpPr>
          <p:nvPr/>
        </p:nvSpPr>
        <p:spPr bwMode="auto">
          <a:xfrm>
            <a:off x="372110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18" name="Rectangle 70"/>
          <p:cNvSpPr>
            <a:spLocks noChangeArrowheads="1"/>
          </p:cNvSpPr>
          <p:nvPr/>
        </p:nvSpPr>
        <p:spPr bwMode="auto">
          <a:xfrm>
            <a:off x="379095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7</a:t>
            </a:r>
            <a:endParaRPr lang="en-US" altLang="en-US" b="1">
              <a:cs typeface="Arial" panose="020B0604020202020204" pitchFamily="34" charset="0"/>
            </a:endParaRPr>
          </a:p>
        </p:txBody>
      </p:sp>
      <p:sp>
        <p:nvSpPr>
          <p:cNvPr id="27719" name="Rectangle 71"/>
          <p:cNvSpPr>
            <a:spLocks noChangeArrowheads="1"/>
          </p:cNvSpPr>
          <p:nvPr/>
        </p:nvSpPr>
        <p:spPr bwMode="auto">
          <a:xfrm>
            <a:off x="385762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20" name="Rectangle 72"/>
          <p:cNvSpPr>
            <a:spLocks noChangeArrowheads="1"/>
          </p:cNvSpPr>
          <p:nvPr/>
        </p:nvSpPr>
        <p:spPr bwMode="auto">
          <a:xfrm>
            <a:off x="5429250"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21" name="Rectangle 73"/>
          <p:cNvSpPr>
            <a:spLocks noChangeArrowheads="1"/>
          </p:cNvSpPr>
          <p:nvPr/>
        </p:nvSpPr>
        <p:spPr bwMode="auto">
          <a:xfrm>
            <a:off x="5481638"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22" name="Rectangle 74"/>
          <p:cNvSpPr>
            <a:spLocks noChangeArrowheads="1"/>
          </p:cNvSpPr>
          <p:nvPr/>
        </p:nvSpPr>
        <p:spPr bwMode="auto">
          <a:xfrm>
            <a:off x="554990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5</a:t>
            </a:r>
            <a:endParaRPr lang="en-US" altLang="en-US" b="1">
              <a:cs typeface="Arial" panose="020B0604020202020204" pitchFamily="34" charset="0"/>
            </a:endParaRPr>
          </a:p>
        </p:txBody>
      </p:sp>
      <p:sp>
        <p:nvSpPr>
          <p:cNvPr id="27723" name="Rectangle 75"/>
          <p:cNvSpPr>
            <a:spLocks noChangeArrowheads="1"/>
          </p:cNvSpPr>
          <p:nvPr/>
        </p:nvSpPr>
        <p:spPr bwMode="auto">
          <a:xfrm>
            <a:off x="561657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24" name="Rectangle 76"/>
          <p:cNvSpPr>
            <a:spLocks noChangeArrowheads="1"/>
          </p:cNvSpPr>
          <p:nvPr/>
        </p:nvSpPr>
        <p:spPr bwMode="auto">
          <a:xfrm>
            <a:off x="5653088"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25" name="Rectangle 77"/>
          <p:cNvSpPr>
            <a:spLocks noChangeArrowheads="1"/>
          </p:cNvSpPr>
          <p:nvPr/>
        </p:nvSpPr>
        <p:spPr bwMode="auto">
          <a:xfrm>
            <a:off x="5686425"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26" name="Rectangle 78"/>
          <p:cNvSpPr>
            <a:spLocks noChangeArrowheads="1"/>
          </p:cNvSpPr>
          <p:nvPr/>
        </p:nvSpPr>
        <p:spPr bwMode="auto">
          <a:xfrm>
            <a:off x="5756275"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4</a:t>
            </a:r>
            <a:endParaRPr lang="en-US" altLang="en-US" b="1">
              <a:cs typeface="Arial" panose="020B0604020202020204" pitchFamily="34" charset="0"/>
            </a:endParaRPr>
          </a:p>
        </p:txBody>
      </p:sp>
      <p:sp>
        <p:nvSpPr>
          <p:cNvPr id="27727" name="Rectangle 79"/>
          <p:cNvSpPr>
            <a:spLocks noChangeArrowheads="1"/>
          </p:cNvSpPr>
          <p:nvPr/>
        </p:nvSpPr>
        <p:spPr bwMode="auto">
          <a:xfrm>
            <a:off x="582612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28" name="Rectangle 80"/>
          <p:cNvSpPr>
            <a:spLocks noChangeArrowheads="1"/>
          </p:cNvSpPr>
          <p:nvPr/>
        </p:nvSpPr>
        <p:spPr bwMode="auto">
          <a:xfrm>
            <a:off x="585787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29" name="Rectangle 81"/>
          <p:cNvSpPr>
            <a:spLocks noChangeArrowheads="1"/>
          </p:cNvSpPr>
          <p:nvPr/>
        </p:nvSpPr>
        <p:spPr bwMode="auto">
          <a:xfrm>
            <a:off x="5891213"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30" name="Rectangle 82"/>
          <p:cNvSpPr>
            <a:spLocks noChangeArrowheads="1"/>
          </p:cNvSpPr>
          <p:nvPr/>
        </p:nvSpPr>
        <p:spPr bwMode="auto">
          <a:xfrm>
            <a:off x="5961063"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3</a:t>
            </a:r>
            <a:endParaRPr lang="en-US" altLang="en-US" b="1">
              <a:cs typeface="Arial" panose="020B0604020202020204" pitchFamily="34" charset="0"/>
            </a:endParaRPr>
          </a:p>
        </p:txBody>
      </p:sp>
      <p:sp>
        <p:nvSpPr>
          <p:cNvPr id="27731" name="Rectangle 83"/>
          <p:cNvSpPr>
            <a:spLocks noChangeArrowheads="1"/>
          </p:cNvSpPr>
          <p:nvPr/>
        </p:nvSpPr>
        <p:spPr bwMode="auto">
          <a:xfrm>
            <a:off x="6030913"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32" name="Rectangle 84"/>
          <p:cNvSpPr>
            <a:spLocks noChangeArrowheads="1"/>
          </p:cNvSpPr>
          <p:nvPr/>
        </p:nvSpPr>
        <p:spPr bwMode="auto">
          <a:xfrm>
            <a:off x="6064250"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33" name="Rectangle 85"/>
          <p:cNvSpPr>
            <a:spLocks noChangeArrowheads="1"/>
          </p:cNvSpPr>
          <p:nvPr/>
        </p:nvSpPr>
        <p:spPr bwMode="auto">
          <a:xfrm>
            <a:off x="6100763"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34" name="Rectangle 86"/>
          <p:cNvSpPr>
            <a:spLocks noChangeArrowheads="1"/>
          </p:cNvSpPr>
          <p:nvPr/>
        </p:nvSpPr>
        <p:spPr bwMode="auto">
          <a:xfrm>
            <a:off x="616585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35" name="Rectangle 87"/>
          <p:cNvSpPr>
            <a:spLocks noChangeArrowheads="1"/>
          </p:cNvSpPr>
          <p:nvPr/>
        </p:nvSpPr>
        <p:spPr bwMode="auto">
          <a:xfrm>
            <a:off x="6235700"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36" name="Rectangle 88"/>
          <p:cNvSpPr>
            <a:spLocks noChangeArrowheads="1"/>
          </p:cNvSpPr>
          <p:nvPr/>
        </p:nvSpPr>
        <p:spPr bwMode="auto">
          <a:xfrm>
            <a:off x="6269038"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37" name="Rectangle 89"/>
          <p:cNvSpPr>
            <a:spLocks noChangeArrowheads="1"/>
          </p:cNvSpPr>
          <p:nvPr/>
        </p:nvSpPr>
        <p:spPr bwMode="auto">
          <a:xfrm>
            <a:off x="630555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38" name="Rectangle 90"/>
          <p:cNvSpPr>
            <a:spLocks noChangeArrowheads="1"/>
          </p:cNvSpPr>
          <p:nvPr/>
        </p:nvSpPr>
        <p:spPr bwMode="auto">
          <a:xfrm>
            <a:off x="637540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39" name="Rectangle 91"/>
          <p:cNvSpPr>
            <a:spLocks noChangeArrowheads="1"/>
          </p:cNvSpPr>
          <p:nvPr/>
        </p:nvSpPr>
        <p:spPr bwMode="auto">
          <a:xfrm>
            <a:off x="6440488"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40" name="Rectangle 92"/>
          <p:cNvSpPr>
            <a:spLocks noChangeArrowheads="1"/>
          </p:cNvSpPr>
          <p:nvPr/>
        </p:nvSpPr>
        <p:spPr bwMode="auto">
          <a:xfrm>
            <a:off x="6478588"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41" name="Rectangle 93"/>
          <p:cNvSpPr>
            <a:spLocks noChangeArrowheads="1"/>
          </p:cNvSpPr>
          <p:nvPr/>
        </p:nvSpPr>
        <p:spPr bwMode="auto">
          <a:xfrm>
            <a:off x="6510338"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42" name="Rectangle 94"/>
          <p:cNvSpPr>
            <a:spLocks noChangeArrowheads="1"/>
          </p:cNvSpPr>
          <p:nvPr/>
        </p:nvSpPr>
        <p:spPr bwMode="auto">
          <a:xfrm>
            <a:off x="6580188"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0</a:t>
            </a:r>
            <a:endParaRPr lang="en-US" altLang="en-US" b="1">
              <a:cs typeface="Arial" panose="020B0604020202020204" pitchFamily="34" charset="0"/>
            </a:endParaRPr>
          </a:p>
        </p:txBody>
      </p:sp>
      <p:sp>
        <p:nvSpPr>
          <p:cNvPr id="27743" name="Rectangle 95"/>
          <p:cNvSpPr>
            <a:spLocks noChangeArrowheads="1"/>
          </p:cNvSpPr>
          <p:nvPr/>
        </p:nvSpPr>
        <p:spPr bwMode="auto">
          <a:xfrm>
            <a:off x="6646863"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44" name="Rectangle 96"/>
          <p:cNvSpPr>
            <a:spLocks noChangeArrowheads="1"/>
          </p:cNvSpPr>
          <p:nvPr/>
        </p:nvSpPr>
        <p:spPr bwMode="auto">
          <a:xfrm>
            <a:off x="668337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45" name="Rectangle 97"/>
          <p:cNvSpPr>
            <a:spLocks noChangeArrowheads="1"/>
          </p:cNvSpPr>
          <p:nvPr/>
        </p:nvSpPr>
        <p:spPr bwMode="auto">
          <a:xfrm>
            <a:off x="6716713"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9</a:t>
            </a:r>
            <a:endParaRPr lang="en-US" altLang="en-US" b="1">
              <a:cs typeface="Arial" panose="020B0604020202020204" pitchFamily="34" charset="0"/>
            </a:endParaRPr>
          </a:p>
        </p:txBody>
      </p:sp>
      <p:sp>
        <p:nvSpPr>
          <p:cNvPr id="27746" name="Rectangle 98"/>
          <p:cNvSpPr>
            <a:spLocks noChangeArrowheads="1"/>
          </p:cNvSpPr>
          <p:nvPr/>
        </p:nvSpPr>
        <p:spPr bwMode="auto">
          <a:xfrm>
            <a:off x="6786563"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47" name="Rectangle 99"/>
          <p:cNvSpPr>
            <a:spLocks noChangeArrowheads="1"/>
          </p:cNvSpPr>
          <p:nvPr/>
        </p:nvSpPr>
        <p:spPr bwMode="auto">
          <a:xfrm>
            <a:off x="6818313"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48" name="Rectangle 100"/>
          <p:cNvSpPr>
            <a:spLocks noChangeArrowheads="1"/>
          </p:cNvSpPr>
          <p:nvPr/>
        </p:nvSpPr>
        <p:spPr bwMode="auto">
          <a:xfrm>
            <a:off x="6854825"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8</a:t>
            </a:r>
            <a:endParaRPr lang="en-US" altLang="en-US" b="1">
              <a:cs typeface="Arial" panose="020B0604020202020204" pitchFamily="34" charset="0"/>
            </a:endParaRPr>
          </a:p>
        </p:txBody>
      </p:sp>
      <p:sp>
        <p:nvSpPr>
          <p:cNvPr id="27749" name="Rectangle 101"/>
          <p:cNvSpPr>
            <a:spLocks noChangeArrowheads="1"/>
          </p:cNvSpPr>
          <p:nvPr/>
        </p:nvSpPr>
        <p:spPr bwMode="auto">
          <a:xfrm>
            <a:off x="6921500"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50" name="Rectangle 102"/>
          <p:cNvSpPr>
            <a:spLocks noChangeArrowheads="1"/>
          </p:cNvSpPr>
          <p:nvPr/>
        </p:nvSpPr>
        <p:spPr bwMode="auto">
          <a:xfrm>
            <a:off x="749300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3</a:t>
            </a:r>
            <a:endParaRPr lang="en-US" altLang="en-US" b="1">
              <a:cs typeface="Arial" panose="020B0604020202020204" pitchFamily="34" charset="0"/>
            </a:endParaRPr>
          </a:p>
        </p:txBody>
      </p:sp>
      <p:sp>
        <p:nvSpPr>
          <p:cNvPr id="27751" name="Rectangle 103"/>
          <p:cNvSpPr>
            <a:spLocks noChangeArrowheads="1"/>
          </p:cNvSpPr>
          <p:nvPr/>
        </p:nvSpPr>
        <p:spPr bwMode="auto">
          <a:xfrm>
            <a:off x="755967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52" name="Rectangle 104"/>
          <p:cNvSpPr>
            <a:spLocks noChangeArrowheads="1"/>
          </p:cNvSpPr>
          <p:nvPr/>
        </p:nvSpPr>
        <p:spPr bwMode="auto">
          <a:xfrm>
            <a:off x="7596188"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53" name="Rectangle 105"/>
          <p:cNvSpPr>
            <a:spLocks noChangeArrowheads="1"/>
          </p:cNvSpPr>
          <p:nvPr/>
        </p:nvSpPr>
        <p:spPr bwMode="auto">
          <a:xfrm>
            <a:off x="7629525"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54" name="Rectangle 106"/>
          <p:cNvSpPr>
            <a:spLocks noChangeArrowheads="1"/>
          </p:cNvSpPr>
          <p:nvPr/>
        </p:nvSpPr>
        <p:spPr bwMode="auto">
          <a:xfrm>
            <a:off x="7694613"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55" name="Rectangle 107"/>
          <p:cNvSpPr>
            <a:spLocks noChangeArrowheads="1"/>
          </p:cNvSpPr>
          <p:nvPr/>
        </p:nvSpPr>
        <p:spPr bwMode="auto">
          <a:xfrm>
            <a:off x="7731125"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56" name="Rectangle 108"/>
          <p:cNvSpPr>
            <a:spLocks noChangeArrowheads="1"/>
          </p:cNvSpPr>
          <p:nvPr/>
        </p:nvSpPr>
        <p:spPr bwMode="auto">
          <a:xfrm>
            <a:off x="7764463"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57" name="Rectangle 109"/>
          <p:cNvSpPr>
            <a:spLocks noChangeArrowheads="1"/>
          </p:cNvSpPr>
          <p:nvPr/>
        </p:nvSpPr>
        <p:spPr bwMode="auto">
          <a:xfrm>
            <a:off x="7831138"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58" name="Rectangle 110"/>
          <p:cNvSpPr>
            <a:spLocks noChangeArrowheads="1"/>
          </p:cNvSpPr>
          <p:nvPr/>
        </p:nvSpPr>
        <p:spPr bwMode="auto">
          <a:xfrm>
            <a:off x="7867650" y="1676400"/>
            <a:ext cx="349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59" name="Rectangle 111"/>
          <p:cNvSpPr>
            <a:spLocks noChangeArrowheads="1"/>
          </p:cNvSpPr>
          <p:nvPr/>
        </p:nvSpPr>
        <p:spPr bwMode="auto">
          <a:xfrm>
            <a:off x="7899400" y="1676400"/>
            <a:ext cx="6985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0</a:t>
            </a:r>
            <a:endParaRPr lang="en-US" altLang="en-US" b="1">
              <a:cs typeface="Arial" panose="020B0604020202020204" pitchFamily="34" charset="0"/>
            </a:endParaRPr>
          </a:p>
        </p:txBody>
      </p:sp>
      <p:sp>
        <p:nvSpPr>
          <p:cNvPr id="27760" name="Rectangle 112"/>
          <p:cNvSpPr>
            <a:spLocks noChangeArrowheads="1"/>
          </p:cNvSpPr>
          <p:nvPr/>
        </p:nvSpPr>
        <p:spPr bwMode="auto">
          <a:xfrm>
            <a:off x="3054350"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61" name="Rectangle 113"/>
          <p:cNvSpPr>
            <a:spLocks noChangeArrowheads="1"/>
          </p:cNvSpPr>
          <p:nvPr/>
        </p:nvSpPr>
        <p:spPr bwMode="auto">
          <a:xfrm>
            <a:off x="3124200"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9</a:t>
            </a:r>
            <a:endParaRPr lang="en-US" altLang="en-US" b="1">
              <a:cs typeface="Arial" panose="020B0604020202020204" pitchFamily="34" charset="0"/>
            </a:endParaRPr>
          </a:p>
        </p:txBody>
      </p:sp>
      <p:sp>
        <p:nvSpPr>
          <p:cNvPr id="27762" name="Rectangle 114"/>
          <p:cNvSpPr>
            <a:spLocks noChangeArrowheads="1"/>
          </p:cNvSpPr>
          <p:nvPr/>
        </p:nvSpPr>
        <p:spPr bwMode="auto">
          <a:xfrm>
            <a:off x="3197225"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63" name="Rectangle 115"/>
          <p:cNvSpPr>
            <a:spLocks noChangeArrowheads="1"/>
          </p:cNvSpPr>
          <p:nvPr/>
        </p:nvSpPr>
        <p:spPr bwMode="auto">
          <a:xfrm>
            <a:off x="323373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64" name="Rectangle 116"/>
          <p:cNvSpPr>
            <a:spLocks noChangeArrowheads="1"/>
          </p:cNvSpPr>
          <p:nvPr/>
        </p:nvSpPr>
        <p:spPr bwMode="auto">
          <a:xfrm>
            <a:off x="3270250"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65" name="Rectangle 117"/>
          <p:cNvSpPr>
            <a:spLocks noChangeArrowheads="1"/>
          </p:cNvSpPr>
          <p:nvPr/>
        </p:nvSpPr>
        <p:spPr bwMode="auto">
          <a:xfrm>
            <a:off x="3344863"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8</a:t>
            </a:r>
            <a:endParaRPr lang="en-US" altLang="en-US" b="1">
              <a:cs typeface="Arial" panose="020B0604020202020204" pitchFamily="34" charset="0"/>
            </a:endParaRPr>
          </a:p>
        </p:txBody>
      </p:sp>
      <p:sp>
        <p:nvSpPr>
          <p:cNvPr id="27766" name="Rectangle 118"/>
          <p:cNvSpPr>
            <a:spLocks noChangeArrowheads="1"/>
          </p:cNvSpPr>
          <p:nvPr/>
        </p:nvSpPr>
        <p:spPr bwMode="auto">
          <a:xfrm>
            <a:off x="3413125"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67" name="Rectangle 119"/>
          <p:cNvSpPr>
            <a:spLocks noChangeArrowheads="1"/>
          </p:cNvSpPr>
          <p:nvPr/>
        </p:nvSpPr>
        <p:spPr bwMode="auto">
          <a:xfrm>
            <a:off x="344963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68" name="Rectangle 120"/>
          <p:cNvSpPr>
            <a:spLocks noChangeArrowheads="1"/>
          </p:cNvSpPr>
          <p:nvPr/>
        </p:nvSpPr>
        <p:spPr bwMode="auto">
          <a:xfrm>
            <a:off x="3490913"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69" name="Rectangle 121"/>
          <p:cNvSpPr>
            <a:spLocks noChangeArrowheads="1"/>
          </p:cNvSpPr>
          <p:nvPr/>
        </p:nvSpPr>
        <p:spPr bwMode="auto">
          <a:xfrm>
            <a:off x="3560763"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7</a:t>
            </a:r>
            <a:endParaRPr lang="en-US" altLang="en-US" b="1">
              <a:cs typeface="Arial" panose="020B0604020202020204" pitchFamily="34" charset="0"/>
            </a:endParaRPr>
          </a:p>
        </p:txBody>
      </p:sp>
      <p:sp>
        <p:nvSpPr>
          <p:cNvPr id="27770" name="Rectangle 122"/>
          <p:cNvSpPr>
            <a:spLocks noChangeArrowheads="1"/>
          </p:cNvSpPr>
          <p:nvPr/>
        </p:nvSpPr>
        <p:spPr bwMode="auto">
          <a:xfrm>
            <a:off x="5470525"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71" name="Rectangle 123"/>
          <p:cNvSpPr>
            <a:spLocks noChangeArrowheads="1"/>
          </p:cNvSpPr>
          <p:nvPr/>
        </p:nvSpPr>
        <p:spPr bwMode="auto">
          <a:xfrm>
            <a:off x="5540375"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5</a:t>
            </a:r>
            <a:endParaRPr lang="en-US" altLang="en-US" b="1">
              <a:cs typeface="Arial" panose="020B0604020202020204" pitchFamily="34" charset="0"/>
            </a:endParaRPr>
          </a:p>
        </p:txBody>
      </p:sp>
      <p:sp>
        <p:nvSpPr>
          <p:cNvPr id="27772" name="Rectangle 124"/>
          <p:cNvSpPr>
            <a:spLocks noChangeArrowheads="1"/>
          </p:cNvSpPr>
          <p:nvPr/>
        </p:nvSpPr>
        <p:spPr bwMode="auto">
          <a:xfrm>
            <a:off x="5613400"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73" name="Rectangle 125"/>
          <p:cNvSpPr>
            <a:spLocks noChangeArrowheads="1"/>
          </p:cNvSpPr>
          <p:nvPr/>
        </p:nvSpPr>
        <p:spPr bwMode="auto">
          <a:xfrm>
            <a:off x="5649913"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74" name="Rectangle 126"/>
          <p:cNvSpPr>
            <a:spLocks noChangeArrowheads="1"/>
          </p:cNvSpPr>
          <p:nvPr/>
        </p:nvSpPr>
        <p:spPr bwMode="auto">
          <a:xfrm>
            <a:off x="5686425"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75" name="Rectangle 127"/>
          <p:cNvSpPr>
            <a:spLocks noChangeArrowheads="1"/>
          </p:cNvSpPr>
          <p:nvPr/>
        </p:nvSpPr>
        <p:spPr bwMode="auto">
          <a:xfrm>
            <a:off x="5759450"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4</a:t>
            </a:r>
            <a:endParaRPr lang="en-US" altLang="en-US" b="1">
              <a:cs typeface="Arial" panose="020B0604020202020204" pitchFamily="34" charset="0"/>
            </a:endParaRPr>
          </a:p>
        </p:txBody>
      </p:sp>
      <p:sp>
        <p:nvSpPr>
          <p:cNvPr id="27776" name="Rectangle 128"/>
          <p:cNvSpPr>
            <a:spLocks noChangeArrowheads="1"/>
          </p:cNvSpPr>
          <p:nvPr/>
        </p:nvSpPr>
        <p:spPr bwMode="auto">
          <a:xfrm>
            <a:off x="5829300"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77" name="Rectangle 129"/>
          <p:cNvSpPr>
            <a:spLocks noChangeArrowheads="1"/>
          </p:cNvSpPr>
          <p:nvPr/>
        </p:nvSpPr>
        <p:spPr bwMode="auto">
          <a:xfrm>
            <a:off x="586898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78" name="Rectangle 130"/>
          <p:cNvSpPr>
            <a:spLocks noChangeArrowheads="1"/>
          </p:cNvSpPr>
          <p:nvPr/>
        </p:nvSpPr>
        <p:spPr bwMode="auto">
          <a:xfrm>
            <a:off x="5905500"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79" name="Rectangle 131"/>
          <p:cNvSpPr>
            <a:spLocks noChangeArrowheads="1"/>
          </p:cNvSpPr>
          <p:nvPr/>
        </p:nvSpPr>
        <p:spPr bwMode="auto">
          <a:xfrm>
            <a:off x="5975350"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3</a:t>
            </a:r>
            <a:endParaRPr lang="en-US" altLang="en-US" b="1">
              <a:cs typeface="Arial" panose="020B0604020202020204" pitchFamily="34" charset="0"/>
            </a:endParaRPr>
          </a:p>
        </p:txBody>
      </p:sp>
      <p:sp>
        <p:nvSpPr>
          <p:cNvPr id="27780" name="Rectangle 132"/>
          <p:cNvSpPr>
            <a:spLocks noChangeArrowheads="1"/>
          </p:cNvSpPr>
          <p:nvPr/>
        </p:nvSpPr>
        <p:spPr bwMode="auto">
          <a:xfrm>
            <a:off x="6048375"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81" name="Rectangle 133"/>
          <p:cNvSpPr>
            <a:spLocks noChangeArrowheads="1"/>
          </p:cNvSpPr>
          <p:nvPr/>
        </p:nvSpPr>
        <p:spPr bwMode="auto">
          <a:xfrm>
            <a:off x="6086475"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82" name="Rectangle 134"/>
          <p:cNvSpPr>
            <a:spLocks noChangeArrowheads="1"/>
          </p:cNvSpPr>
          <p:nvPr/>
        </p:nvSpPr>
        <p:spPr bwMode="auto">
          <a:xfrm>
            <a:off x="6122988"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83" name="Rectangle 135"/>
          <p:cNvSpPr>
            <a:spLocks noChangeArrowheads="1"/>
          </p:cNvSpPr>
          <p:nvPr/>
        </p:nvSpPr>
        <p:spPr bwMode="auto">
          <a:xfrm>
            <a:off x="6196013"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784" name="Rectangle 136"/>
          <p:cNvSpPr>
            <a:spLocks noChangeArrowheads="1"/>
          </p:cNvSpPr>
          <p:nvPr/>
        </p:nvSpPr>
        <p:spPr bwMode="auto">
          <a:xfrm>
            <a:off x="626903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85" name="Rectangle 137"/>
          <p:cNvSpPr>
            <a:spLocks noChangeArrowheads="1"/>
          </p:cNvSpPr>
          <p:nvPr/>
        </p:nvSpPr>
        <p:spPr bwMode="auto">
          <a:xfrm>
            <a:off x="6305550"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86" name="Rectangle 138"/>
          <p:cNvSpPr>
            <a:spLocks noChangeArrowheads="1"/>
          </p:cNvSpPr>
          <p:nvPr/>
        </p:nvSpPr>
        <p:spPr bwMode="auto">
          <a:xfrm>
            <a:off x="6342063"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87" name="Rectangle 139"/>
          <p:cNvSpPr>
            <a:spLocks noChangeArrowheads="1"/>
          </p:cNvSpPr>
          <p:nvPr/>
        </p:nvSpPr>
        <p:spPr bwMode="auto">
          <a:xfrm>
            <a:off x="6411913"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88" name="Rectangle 140"/>
          <p:cNvSpPr>
            <a:spLocks noChangeArrowheads="1"/>
          </p:cNvSpPr>
          <p:nvPr/>
        </p:nvSpPr>
        <p:spPr bwMode="auto">
          <a:xfrm>
            <a:off x="647858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89" name="Rectangle 141"/>
          <p:cNvSpPr>
            <a:spLocks noChangeArrowheads="1"/>
          </p:cNvSpPr>
          <p:nvPr/>
        </p:nvSpPr>
        <p:spPr bwMode="auto">
          <a:xfrm>
            <a:off x="651033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90" name="Rectangle 142"/>
          <p:cNvSpPr>
            <a:spLocks noChangeArrowheads="1"/>
          </p:cNvSpPr>
          <p:nvPr/>
        </p:nvSpPr>
        <p:spPr bwMode="auto">
          <a:xfrm>
            <a:off x="6546850"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791" name="Rectangle 143"/>
          <p:cNvSpPr>
            <a:spLocks noChangeArrowheads="1"/>
          </p:cNvSpPr>
          <p:nvPr/>
        </p:nvSpPr>
        <p:spPr bwMode="auto">
          <a:xfrm>
            <a:off x="6613525"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0</a:t>
            </a:r>
            <a:endParaRPr lang="en-US" altLang="en-US" b="1">
              <a:cs typeface="Arial" panose="020B0604020202020204" pitchFamily="34" charset="0"/>
            </a:endParaRPr>
          </a:p>
        </p:txBody>
      </p:sp>
      <p:sp>
        <p:nvSpPr>
          <p:cNvPr id="27792" name="Rectangle 144"/>
          <p:cNvSpPr>
            <a:spLocks noChangeArrowheads="1"/>
          </p:cNvSpPr>
          <p:nvPr/>
        </p:nvSpPr>
        <p:spPr bwMode="auto">
          <a:xfrm>
            <a:off x="6683375"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93" name="Rectangle 145"/>
          <p:cNvSpPr>
            <a:spLocks noChangeArrowheads="1"/>
          </p:cNvSpPr>
          <p:nvPr/>
        </p:nvSpPr>
        <p:spPr bwMode="auto">
          <a:xfrm>
            <a:off x="6716713"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94" name="Rectangle 146"/>
          <p:cNvSpPr>
            <a:spLocks noChangeArrowheads="1"/>
          </p:cNvSpPr>
          <p:nvPr/>
        </p:nvSpPr>
        <p:spPr bwMode="auto">
          <a:xfrm>
            <a:off x="6748463"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9</a:t>
            </a:r>
            <a:endParaRPr lang="en-US" altLang="en-US" b="1">
              <a:cs typeface="Arial" panose="020B0604020202020204" pitchFamily="34" charset="0"/>
            </a:endParaRPr>
          </a:p>
        </p:txBody>
      </p:sp>
      <p:sp>
        <p:nvSpPr>
          <p:cNvPr id="27795" name="Rectangle 147"/>
          <p:cNvSpPr>
            <a:spLocks noChangeArrowheads="1"/>
          </p:cNvSpPr>
          <p:nvPr/>
        </p:nvSpPr>
        <p:spPr bwMode="auto">
          <a:xfrm>
            <a:off x="6818313"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96" name="Rectangle 148"/>
          <p:cNvSpPr>
            <a:spLocks noChangeArrowheads="1"/>
          </p:cNvSpPr>
          <p:nvPr/>
        </p:nvSpPr>
        <p:spPr bwMode="auto">
          <a:xfrm>
            <a:off x="6851650"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97" name="Rectangle 149"/>
          <p:cNvSpPr>
            <a:spLocks noChangeArrowheads="1"/>
          </p:cNvSpPr>
          <p:nvPr/>
        </p:nvSpPr>
        <p:spPr bwMode="auto">
          <a:xfrm>
            <a:off x="6884988"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8</a:t>
            </a:r>
            <a:endParaRPr lang="en-US" altLang="en-US" b="1">
              <a:cs typeface="Arial" panose="020B0604020202020204" pitchFamily="34" charset="0"/>
            </a:endParaRPr>
          </a:p>
        </p:txBody>
      </p:sp>
      <p:sp>
        <p:nvSpPr>
          <p:cNvPr id="27798" name="Rectangle 150"/>
          <p:cNvSpPr>
            <a:spLocks noChangeArrowheads="1"/>
          </p:cNvSpPr>
          <p:nvPr/>
        </p:nvSpPr>
        <p:spPr bwMode="auto">
          <a:xfrm>
            <a:off x="695483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799" name="Rectangle 151"/>
          <p:cNvSpPr>
            <a:spLocks noChangeArrowheads="1"/>
          </p:cNvSpPr>
          <p:nvPr/>
        </p:nvSpPr>
        <p:spPr bwMode="auto">
          <a:xfrm>
            <a:off x="7489825"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3</a:t>
            </a:r>
            <a:endParaRPr lang="en-US" altLang="en-US" b="1">
              <a:cs typeface="Arial" panose="020B0604020202020204" pitchFamily="34" charset="0"/>
            </a:endParaRPr>
          </a:p>
        </p:txBody>
      </p:sp>
      <p:sp>
        <p:nvSpPr>
          <p:cNvPr id="27800" name="Rectangle 152"/>
          <p:cNvSpPr>
            <a:spLocks noChangeArrowheads="1"/>
          </p:cNvSpPr>
          <p:nvPr/>
        </p:nvSpPr>
        <p:spPr bwMode="auto">
          <a:xfrm>
            <a:off x="7554913"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801" name="Rectangle 153"/>
          <p:cNvSpPr>
            <a:spLocks noChangeArrowheads="1"/>
          </p:cNvSpPr>
          <p:nvPr/>
        </p:nvSpPr>
        <p:spPr bwMode="auto">
          <a:xfrm>
            <a:off x="7591425"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802" name="Rectangle 154"/>
          <p:cNvSpPr>
            <a:spLocks noChangeArrowheads="1"/>
          </p:cNvSpPr>
          <p:nvPr/>
        </p:nvSpPr>
        <p:spPr bwMode="auto">
          <a:xfrm>
            <a:off x="7624763"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2</a:t>
            </a:r>
            <a:endParaRPr lang="en-US" altLang="en-US" b="1">
              <a:cs typeface="Arial" panose="020B0604020202020204" pitchFamily="34" charset="0"/>
            </a:endParaRPr>
          </a:p>
        </p:txBody>
      </p:sp>
      <p:sp>
        <p:nvSpPr>
          <p:cNvPr id="27803" name="Rectangle 155"/>
          <p:cNvSpPr>
            <a:spLocks noChangeArrowheads="1"/>
          </p:cNvSpPr>
          <p:nvPr/>
        </p:nvSpPr>
        <p:spPr bwMode="auto">
          <a:xfrm>
            <a:off x="769143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804" name="Rectangle 156"/>
          <p:cNvSpPr>
            <a:spLocks noChangeArrowheads="1"/>
          </p:cNvSpPr>
          <p:nvPr/>
        </p:nvSpPr>
        <p:spPr bwMode="auto">
          <a:xfrm>
            <a:off x="7727950"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805" name="Rectangle 157"/>
          <p:cNvSpPr>
            <a:spLocks noChangeArrowheads="1"/>
          </p:cNvSpPr>
          <p:nvPr/>
        </p:nvSpPr>
        <p:spPr bwMode="auto">
          <a:xfrm>
            <a:off x="7761288"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1</a:t>
            </a:r>
            <a:endParaRPr lang="en-US" altLang="en-US" b="1">
              <a:cs typeface="Arial" panose="020B0604020202020204" pitchFamily="34" charset="0"/>
            </a:endParaRPr>
          </a:p>
        </p:txBody>
      </p:sp>
      <p:sp>
        <p:nvSpPr>
          <p:cNvPr id="27806" name="Rectangle 158"/>
          <p:cNvSpPr>
            <a:spLocks noChangeArrowheads="1"/>
          </p:cNvSpPr>
          <p:nvPr/>
        </p:nvSpPr>
        <p:spPr bwMode="auto">
          <a:xfrm>
            <a:off x="7826375"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807" name="Rectangle 159"/>
          <p:cNvSpPr>
            <a:spLocks noChangeArrowheads="1"/>
          </p:cNvSpPr>
          <p:nvPr/>
        </p:nvSpPr>
        <p:spPr bwMode="auto">
          <a:xfrm>
            <a:off x="7862888" y="5351463"/>
            <a:ext cx="349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 </a:t>
            </a:r>
            <a:endParaRPr lang="en-US" altLang="en-US" b="1">
              <a:cs typeface="Arial" panose="020B0604020202020204" pitchFamily="34" charset="0"/>
            </a:endParaRPr>
          </a:p>
        </p:txBody>
      </p:sp>
      <p:sp>
        <p:nvSpPr>
          <p:cNvPr id="27808" name="Rectangle 160"/>
          <p:cNvSpPr>
            <a:spLocks noChangeArrowheads="1"/>
          </p:cNvSpPr>
          <p:nvPr/>
        </p:nvSpPr>
        <p:spPr bwMode="auto">
          <a:xfrm>
            <a:off x="7896225" y="5351463"/>
            <a:ext cx="69850"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000">
                <a:solidFill>
                  <a:srgbClr val="000000"/>
                </a:solidFill>
                <a:cs typeface="Arial" panose="020B0604020202020204" pitchFamily="34" charset="0"/>
              </a:rPr>
              <a:t>0</a:t>
            </a:r>
            <a:endParaRPr lang="en-US" altLang="en-US" b="1">
              <a:cs typeface="Arial" panose="020B0604020202020204" pitchFamily="34" charset="0"/>
            </a:endParaRPr>
          </a:p>
        </p:txBody>
      </p:sp>
      <p:sp>
        <p:nvSpPr>
          <p:cNvPr id="27809" name="Freeform 161"/>
          <p:cNvSpPr>
            <a:spLocks/>
          </p:cNvSpPr>
          <p:nvPr/>
        </p:nvSpPr>
        <p:spPr bwMode="auto">
          <a:xfrm>
            <a:off x="4087813"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2" y="14"/>
                </a:lnTo>
                <a:lnTo>
                  <a:pt x="14" y="12"/>
                </a:lnTo>
                <a:lnTo>
                  <a:pt x="14" y="10"/>
                </a:lnTo>
                <a:lnTo>
                  <a:pt x="14" y="7"/>
                </a:lnTo>
                <a:lnTo>
                  <a:pt x="14" y="5"/>
                </a:lnTo>
                <a:lnTo>
                  <a:pt x="12" y="3"/>
                </a:lnTo>
                <a:lnTo>
                  <a:pt x="9" y="3"/>
                </a:lnTo>
                <a:lnTo>
                  <a:pt x="9" y="0"/>
                </a:lnTo>
                <a:lnTo>
                  <a:pt x="7" y="0"/>
                </a:lnTo>
                <a:lnTo>
                  <a:pt x="5" y="0"/>
                </a:lnTo>
                <a:lnTo>
                  <a:pt x="5" y="3"/>
                </a:lnTo>
                <a:lnTo>
                  <a:pt x="3" y="3"/>
                </a:lnTo>
                <a:lnTo>
                  <a:pt x="3" y="5"/>
                </a:lnTo>
                <a:lnTo>
                  <a:pt x="0" y="5"/>
                </a:lnTo>
                <a:lnTo>
                  <a:pt x="0" y="7"/>
                </a:lnTo>
                <a:lnTo>
                  <a:pt x="0" y="10"/>
                </a:lnTo>
                <a:lnTo>
                  <a:pt x="0" y="12"/>
                </a:lnTo>
                <a:lnTo>
                  <a:pt x="3" y="12"/>
                </a:lnTo>
                <a:lnTo>
                  <a:pt x="3" y="14"/>
                </a:lnTo>
                <a:lnTo>
                  <a:pt x="5"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0" name="Freeform 162"/>
          <p:cNvSpPr>
            <a:spLocks/>
          </p:cNvSpPr>
          <p:nvPr/>
        </p:nvSpPr>
        <p:spPr bwMode="auto">
          <a:xfrm>
            <a:off x="4165600"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0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0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4" y="14"/>
                </a:moveTo>
                <a:lnTo>
                  <a:pt x="7" y="17"/>
                </a:lnTo>
                <a:lnTo>
                  <a:pt x="9" y="14"/>
                </a:lnTo>
                <a:lnTo>
                  <a:pt x="11" y="14"/>
                </a:lnTo>
                <a:lnTo>
                  <a:pt x="11" y="12"/>
                </a:lnTo>
                <a:lnTo>
                  <a:pt x="14" y="12"/>
                </a:lnTo>
                <a:lnTo>
                  <a:pt x="14" y="10"/>
                </a:lnTo>
                <a:lnTo>
                  <a:pt x="14" y="7"/>
                </a:lnTo>
                <a:lnTo>
                  <a:pt x="14" y="5"/>
                </a:lnTo>
                <a:lnTo>
                  <a:pt x="11" y="5"/>
                </a:lnTo>
                <a:lnTo>
                  <a:pt x="11" y="3"/>
                </a:lnTo>
                <a:lnTo>
                  <a:pt x="9" y="3"/>
                </a:lnTo>
                <a:lnTo>
                  <a:pt x="9" y="0"/>
                </a:lnTo>
                <a:lnTo>
                  <a:pt x="7" y="0"/>
                </a:lnTo>
                <a:lnTo>
                  <a:pt x="4" y="0"/>
                </a:lnTo>
                <a:lnTo>
                  <a:pt x="2" y="3"/>
                </a:lnTo>
                <a:lnTo>
                  <a:pt x="0" y="5"/>
                </a:lnTo>
                <a:lnTo>
                  <a:pt x="0" y="7"/>
                </a:lnTo>
                <a:lnTo>
                  <a:pt x="0" y="10"/>
                </a:lnTo>
                <a:lnTo>
                  <a:pt x="0" y="12"/>
                </a:lnTo>
                <a:lnTo>
                  <a:pt x="2" y="14"/>
                </a:lnTo>
                <a:lnTo>
                  <a:pt x="4" y="14"/>
                </a:lnTo>
                <a:lnTo>
                  <a:pt x="4" y="17"/>
                </a:lnTo>
                <a:lnTo>
                  <a:pt x="7" y="17"/>
                </a:lnTo>
                <a:lnTo>
                  <a:pt x="4"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1" name="Freeform 163"/>
          <p:cNvSpPr>
            <a:spLocks/>
          </p:cNvSpPr>
          <p:nvPr/>
        </p:nvSpPr>
        <p:spPr bwMode="auto">
          <a:xfrm>
            <a:off x="4011613"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1" y="14"/>
                </a:lnTo>
                <a:lnTo>
                  <a:pt x="14" y="12"/>
                </a:lnTo>
                <a:lnTo>
                  <a:pt x="14" y="10"/>
                </a:lnTo>
                <a:lnTo>
                  <a:pt x="14" y="7"/>
                </a:lnTo>
                <a:lnTo>
                  <a:pt x="14" y="5"/>
                </a:lnTo>
                <a:lnTo>
                  <a:pt x="11" y="3"/>
                </a:lnTo>
                <a:lnTo>
                  <a:pt x="9" y="0"/>
                </a:lnTo>
                <a:lnTo>
                  <a:pt x="7" y="0"/>
                </a:lnTo>
                <a:lnTo>
                  <a:pt x="4" y="0"/>
                </a:lnTo>
                <a:lnTo>
                  <a:pt x="4" y="3"/>
                </a:lnTo>
                <a:lnTo>
                  <a:pt x="2" y="3"/>
                </a:lnTo>
                <a:lnTo>
                  <a:pt x="2" y="5"/>
                </a:lnTo>
                <a:lnTo>
                  <a:pt x="0" y="5"/>
                </a:lnTo>
                <a:lnTo>
                  <a:pt x="0" y="7"/>
                </a:lnTo>
                <a:lnTo>
                  <a:pt x="0" y="10"/>
                </a:lnTo>
                <a:lnTo>
                  <a:pt x="0" y="12"/>
                </a:lnTo>
                <a:lnTo>
                  <a:pt x="2" y="12"/>
                </a:lnTo>
                <a:lnTo>
                  <a:pt x="2" y="14"/>
                </a:lnTo>
                <a:lnTo>
                  <a:pt x="4"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2" name="Freeform 164"/>
          <p:cNvSpPr>
            <a:spLocks/>
          </p:cNvSpPr>
          <p:nvPr/>
        </p:nvSpPr>
        <p:spPr bwMode="auto">
          <a:xfrm>
            <a:off x="4311650"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2" y="14"/>
                </a:lnTo>
                <a:lnTo>
                  <a:pt x="14" y="12"/>
                </a:lnTo>
                <a:lnTo>
                  <a:pt x="14" y="10"/>
                </a:lnTo>
                <a:lnTo>
                  <a:pt x="14" y="7"/>
                </a:lnTo>
                <a:lnTo>
                  <a:pt x="14" y="5"/>
                </a:lnTo>
                <a:lnTo>
                  <a:pt x="12" y="3"/>
                </a:lnTo>
                <a:lnTo>
                  <a:pt x="9" y="0"/>
                </a:lnTo>
                <a:lnTo>
                  <a:pt x="7" y="0"/>
                </a:lnTo>
                <a:lnTo>
                  <a:pt x="5" y="0"/>
                </a:lnTo>
                <a:lnTo>
                  <a:pt x="5" y="3"/>
                </a:lnTo>
                <a:lnTo>
                  <a:pt x="2" y="3"/>
                </a:lnTo>
                <a:lnTo>
                  <a:pt x="2" y="5"/>
                </a:lnTo>
                <a:lnTo>
                  <a:pt x="0" y="5"/>
                </a:lnTo>
                <a:lnTo>
                  <a:pt x="0" y="7"/>
                </a:lnTo>
                <a:lnTo>
                  <a:pt x="0" y="10"/>
                </a:lnTo>
                <a:lnTo>
                  <a:pt x="0" y="12"/>
                </a:lnTo>
                <a:lnTo>
                  <a:pt x="2" y="12"/>
                </a:lnTo>
                <a:lnTo>
                  <a:pt x="2" y="14"/>
                </a:lnTo>
                <a:lnTo>
                  <a:pt x="5"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3" name="Freeform 165"/>
          <p:cNvSpPr>
            <a:spLocks/>
          </p:cNvSpPr>
          <p:nvPr/>
        </p:nvSpPr>
        <p:spPr bwMode="auto">
          <a:xfrm>
            <a:off x="4389438" y="1738313"/>
            <a:ext cx="20637" cy="26987"/>
          </a:xfrm>
          <a:custGeom>
            <a:avLst/>
            <a:gdLst>
              <a:gd name="T0" fmla="*/ 2147483647 w 13"/>
              <a:gd name="T1" fmla="*/ 2147483647 h 17"/>
              <a:gd name="T2" fmla="*/ 2147483647 w 13"/>
              <a:gd name="T3" fmla="*/ 2147483647 h 17"/>
              <a:gd name="T4" fmla="*/ 2147483647 w 13"/>
              <a:gd name="T5" fmla="*/ 2147483647 h 17"/>
              <a:gd name="T6" fmla="*/ 2147483647 w 13"/>
              <a:gd name="T7" fmla="*/ 2147483647 h 17"/>
              <a:gd name="T8" fmla="*/ 2147483647 w 13"/>
              <a:gd name="T9" fmla="*/ 2147483647 h 17"/>
              <a:gd name="T10" fmla="*/ 2147483647 w 13"/>
              <a:gd name="T11" fmla="*/ 2147483647 h 17"/>
              <a:gd name="T12" fmla="*/ 2147483647 w 13"/>
              <a:gd name="T13" fmla="*/ 2147483647 h 17"/>
              <a:gd name="T14" fmla="*/ 2147483647 w 13"/>
              <a:gd name="T15" fmla="*/ 2147483647 h 17"/>
              <a:gd name="T16" fmla="*/ 2147483647 w 13"/>
              <a:gd name="T17" fmla="*/ 2147483647 h 17"/>
              <a:gd name="T18" fmla="*/ 2147483647 w 13"/>
              <a:gd name="T19" fmla="*/ 2147483647 h 17"/>
              <a:gd name="T20" fmla="*/ 2147483647 w 13"/>
              <a:gd name="T21" fmla="*/ 2147483647 h 17"/>
              <a:gd name="T22" fmla="*/ 2147483647 w 13"/>
              <a:gd name="T23" fmla="*/ 2147483647 h 17"/>
              <a:gd name="T24" fmla="*/ 2147483647 w 13"/>
              <a:gd name="T25" fmla="*/ 2147483647 h 17"/>
              <a:gd name="T26" fmla="*/ 2147483647 w 13"/>
              <a:gd name="T27" fmla="*/ 2147483647 h 17"/>
              <a:gd name="T28" fmla="*/ 2147483647 w 13"/>
              <a:gd name="T29" fmla="*/ 2147483647 h 17"/>
              <a:gd name="T30" fmla="*/ 2147483647 w 13"/>
              <a:gd name="T31" fmla="*/ 2147483647 h 17"/>
              <a:gd name="T32" fmla="*/ 2147483647 w 13"/>
              <a:gd name="T33" fmla="*/ 2147483647 h 17"/>
              <a:gd name="T34" fmla="*/ 2147483647 w 13"/>
              <a:gd name="T35" fmla="*/ 2147483647 h 17"/>
              <a:gd name="T36" fmla="*/ 2147483647 w 13"/>
              <a:gd name="T37" fmla="*/ 0 h 17"/>
              <a:gd name="T38" fmla="*/ 2147483647 w 13"/>
              <a:gd name="T39" fmla="*/ 0 h 17"/>
              <a:gd name="T40" fmla="*/ 2147483647 w 13"/>
              <a:gd name="T41" fmla="*/ 0 h 17"/>
              <a:gd name="T42" fmla="*/ 2147483647 w 13"/>
              <a:gd name="T43" fmla="*/ 0 h 17"/>
              <a:gd name="T44" fmla="*/ 2147483647 w 13"/>
              <a:gd name="T45" fmla="*/ 0 h 17"/>
              <a:gd name="T46" fmla="*/ 2147483647 w 13"/>
              <a:gd name="T47" fmla="*/ 2147483647 h 17"/>
              <a:gd name="T48" fmla="*/ 2147483647 w 13"/>
              <a:gd name="T49" fmla="*/ 2147483647 h 17"/>
              <a:gd name="T50" fmla="*/ 2147483647 w 13"/>
              <a:gd name="T51" fmla="*/ 2147483647 h 17"/>
              <a:gd name="T52" fmla="*/ 0 w 13"/>
              <a:gd name="T53" fmla="*/ 2147483647 h 17"/>
              <a:gd name="T54" fmla="*/ 0 w 13"/>
              <a:gd name="T55" fmla="*/ 2147483647 h 17"/>
              <a:gd name="T56" fmla="*/ 0 w 13"/>
              <a:gd name="T57" fmla="*/ 2147483647 h 17"/>
              <a:gd name="T58" fmla="*/ 0 w 13"/>
              <a:gd name="T59" fmla="*/ 2147483647 h 17"/>
              <a:gd name="T60" fmla="*/ 0 w 13"/>
              <a:gd name="T61" fmla="*/ 2147483647 h 17"/>
              <a:gd name="T62" fmla="*/ 0 w 13"/>
              <a:gd name="T63" fmla="*/ 2147483647 h 17"/>
              <a:gd name="T64" fmla="*/ 0 w 13"/>
              <a:gd name="T65" fmla="*/ 2147483647 h 17"/>
              <a:gd name="T66" fmla="*/ 0 w 13"/>
              <a:gd name="T67" fmla="*/ 2147483647 h 17"/>
              <a:gd name="T68" fmla="*/ 0 w 13"/>
              <a:gd name="T69" fmla="*/ 2147483647 h 17"/>
              <a:gd name="T70" fmla="*/ 2147483647 w 13"/>
              <a:gd name="T71" fmla="*/ 2147483647 h 17"/>
              <a:gd name="T72" fmla="*/ 2147483647 w 13"/>
              <a:gd name="T73" fmla="*/ 2147483647 h 17"/>
              <a:gd name="T74" fmla="*/ 2147483647 w 13"/>
              <a:gd name="T75" fmla="*/ 2147483647 h 17"/>
              <a:gd name="T76" fmla="*/ 2147483647 w 13"/>
              <a:gd name="T77" fmla="*/ 2147483647 h 17"/>
              <a:gd name="T78" fmla="*/ 2147483647 w 13"/>
              <a:gd name="T79" fmla="*/ 2147483647 h 17"/>
              <a:gd name="T80" fmla="*/ 2147483647 w 13"/>
              <a:gd name="T81" fmla="*/ 2147483647 h 17"/>
              <a:gd name="T82" fmla="*/ 2147483647 w 13"/>
              <a:gd name="T83" fmla="*/ 2147483647 h 17"/>
              <a:gd name="T84" fmla="*/ 2147483647 w 13"/>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
              <a:gd name="T130" fmla="*/ 0 h 17"/>
              <a:gd name="T131" fmla="*/ 13 w 13"/>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 h="17">
                <a:moveTo>
                  <a:pt x="6" y="14"/>
                </a:moveTo>
                <a:lnTo>
                  <a:pt x="9" y="17"/>
                </a:lnTo>
                <a:lnTo>
                  <a:pt x="9" y="14"/>
                </a:lnTo>
                <a:lnTo>
                  <a:pt x="11" y="14"/>
                </a:lnTo>
                <a:lnTo>
                  <a:pt x="13" y="12"/>
                </a:lnTo>
                <a:lnTo>
                  <a:pt x="13" y="10"/>
                </a:lnTo>
                <a:lnTo>
                  <a:pt x="13" y="7"/>
                </a:lnTo>
                <a:lnTo>
                  <a:pt x="13" y="5"/>
                </a:lnTo>
                <a:lnTo>
                  <a:pt x="11" y="3"/>
                </a:lnTo>
                <a:lnTo>
                  <a:pt x="9" y="3"/>
                </a:lnTo>
                <a:lnTo>
                  <a:pt x="9" y="0"/>
                </a:lnTo>
                <a:lnTo>
                  <a:pt x="6" y="0"/>
                </a:lnTo>
                <a:lnTo>
                  <a:pt x="4" y="0"/>
                </a:lnTo>
                <a:lnTo>
                  <a:pt x="4" y="3"/>
                </a:lnTo>
                <a:lnTo>
                  <a:pt x="2" y="3"/>
                </a:lnTo>
                <a:lnTo>
                  <a:pt x="0" y="5"/>
                </a:lnTo>
                <a:lnTo>
                  <a:pt x="0" y="7"/>
                </a:lnTo>
                <a:lnTo>
                  <a:pt x="0" y="10"/>
                </a:lnTo>
                <a:lnTo>
                  <a:pt x="0" y="12"/>
                </a:lnTo>
                <a:lnTo>
                  <a:pt x="2" y="14"/>
                </a:lnTo>
                <a:lnTo>
                  <a:pt x="4" y="14"/>
                </a:lnTo>
                <a:lnTo>
                  <a:pt x="4" y="17"/>
                </a:lnTo>
                <a:lnTo>
                  <a:pt x="6" y="17"/>
                </a:lnTo>
                <a:lnTo>
                  <a:pt x="6"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4" name="Freeform 166"/>
          <p:cNvSpPr>
            <a:spLocks/>
          </p:cNvSpPr>
          <p:nvPr/>
        </p:nvSpPr>
        <p:spPr bwMode="auto">
          <a:xfrm>
            <a:off x="4235450" y="1738313"/>
            <a:ext cx="20638" cy="26987"/>
          </a:xfrm>
          <a:custGeom>
            <a:avLst/>
            <a:gdLst>
              <a:gd name="T0" fmla="*/ 2147483647 w 13"/>
              <a:gd name="T1" fmla="*/ 2147483647 h 17"/>
              <a:gd name="T2" fmla="*/ 2147483647 w 13"/>
              <a:gd name="T3" fmla="*/ 2147483647 h 17"/>
              <a:gd name="T4" fmla="*/ 2147483647 w 13"/>
              <a:gd name="T5" fmla="*/ 2147483647 h 17"/>
              <a:gd name="T6" fmla="*/ 2147483647 w 13"/>
              <a:gd name="T7" fmla="*/ 2147483647 h 17"/>
              <a:gd name="T8" fmla="*/ 2147483647 w 13"/>
              <a:gd name="T9" fmla="*/ 2147483647 h 17"/>
              <a:gd name="T10" fmla="*/ 2147483647 w 13"/>
              <a:gd name="T11" fmla="*/ 2147483647 h 17"/>
              <a:gd name="T12" fmla="*/ 2147483647 w 13"/>
              <a:gd name="T13" fmla="*/ 2147483647 h 17"/>
              <a:gd name="T14" fmla="*/ 2147483647 w 13"/>
              <a:gd name="T15" fmla="*/ 2147483647 h 17"/>
              <a:gd name="T16" fmla="*/ 2147483647 w 13"/>
              <a:gd name="T17" fmla="*/ 2147483647 h 17"/>
              <a:gd name="T18" fmla="*/ 2147483647 w 13"/>
              <a:gd name="T19" fmla="*/ 2147483647 h 17"/>
              <a:gd name="T20" fmla="*/ 2147483647 w 13"/>
              <a:gd name="T21" fmla="*/ 2147483647 h 17"/>
              <a:gd name="T22" fmla="*/ 2147483647 w 13"/>
              <a:gd name="T23" fmla="*/ 2147483647 h 17"/>
              <a:gd name="T24" fmla="*/ 2147483647 w 13"/>
              <a:gd name="T25" fmla="*/ 2147483647 h 17"/>
              <a:gd name="T26" fmla="*/ 2147483647 w 13"/>
              <a:gd name="T27" fmla="*/ 2147483647 h 17"/>
              <a:gd name="T28" fmla="*/ 2147483647 w 13"/>
              <a:gd name="T29" fmla="*/ 2147483647 h 17"/>
              <a:gd name="T30" fmla="*/ 2147483647 w 13"/>
              <a:gd name="T31" fmla="*/ 2147483647 h 17"/>
              <a:gd name="T32" fmla="*/ 2147483647 w 13"/>
              <a:gd name="T33" fmla="*/ 2147483647 h 17"/>
              <a:gd name="T34" fmla="*/ 2147483647 w 13"/>
              <a:gd name="T35" fmla="*/ 2147483647 h 17"/>
              <a:gd name="T36" fmla="*/ 2147483647 w 13"/>
              <a:gd name="T37" fmla="*/ 0 h 17"/>
              <a:gd name="T38" fmla="*/ 2147483647 w 13"/>
              <a:gd name="T39" fmla="*/ 0 h 17"/>
              <a:gd name="T40" fmla="*/ 2147483647 w 13"/>
              <a:gd name="T41" fmla="*/ 0 h 17"/>
              <a:gd name="T42" fmla="*/ 2147483647 w 13"/>
              <a:gd name="T43" fmla="*/ 0 h 17"/>
              <a:gd name="T44" fmla="*/ 2147483647 w 13"/>
              <a:gd name="T45" fmla="*/ 0 h 17"/>
              <a:gd name="T46" fmla="*/ 2147483647 w 13"/>
              <a:gd name="T47" fmla="*/ 2147483647 h 17"/>
              <a:gd name="T48" fmla="*/ 2147483647 w 13"/>
              <a:gd name="T49" fmla="*/ 2147483647 h 17"/>
              <a:gd name="T50" fmla="*/ 2147483647 w 13"/>
              <a:gd name="T51" fmla="*/ 2147483647 h 17"/>
              <a:gd name="T52" fmla="*/ 2147483647 w 13"/>
              <a:gd name="T53" fmla="*/ 2147483647 h 17"/>
              <a:gd name="T54" fmla="*/ 2147483647 w 13"/>
              <a:gd name="T55" fmla="*/ 2147483647 h 17"/>
              <a:gd name="T56" fmla="*/ 0 w 13"/>
              <a:gd name="T57" fmla="*/ 2147483647 h 17"/>
              <a:gd name="T58" fmla="*/ 0 w 13"/>
              <a:gd name="T59" fmla="*/ 2147483647 h 17"/>
              <a:gd name="T60" fmla="*/ 0 w 13"/>
              <a:gd name="T61" fmla="*/ 2147483647 h 17"/>
              <a:gd name="T62" fmla="*/ 0 w 13"/>
              <a:gd name="T63" fmla="*/ 2147483647 h 17"/>
              <a:gd name="T64" fmla="*/ 0 w 13"/>
              <a:gd name="T65" fmla="*/ 2147483647 h 17"/>
              <a:gd name="T66" fmla="*/ 2147483647 w 13"/>
              <a:gd name="T67" fmla="*/ 2147483647 h 17"/>
              <a:gd name="T68" fmla="*/ 2147483647 w 13"/>
              <a:gd name="T69" fmla="*/ 2147483647 h 17"/>
              <a:gd name="T70" fmla="*/ 2147483647 w 13"/>
              <a:gd name="T71" fmla="*/ 2147483647 h 17"/>
              <a:gd name="T72" fmla="*/ 2147483647 w 13"/>
              <a:gd name="T73" fmla="*/ 2147483647 h 17"/>
              <a:gd name="T74" fmla="*/ 2147483647 w 13"/>
              <a:gd name="T75" fmla="*/ 2147483647 h 17"/>
              <a:gd name="T76" fmla="*/ 2147483647 w 13"/>
              <a:gd name="T77" fmla="*/ 2147483647 h 17"/>
              <a:gd name="T78" fmla="*/ 2147483647 w 13"/>
              <a:gd name="T79" fmla="*/ 2147483647 h 17"/>
              <a:gd name="T80" fmla="*/ 2147483647 w 13"/>
              <a:gd name="T81" fmla="*/ 2147483647 h 17"/>
              <a:gd name="T82" fmla="*/ 2147483647 w 13"/>
              <a:gd name="T83" fmla="*/ 2147483647 h 17"/>
              <a:gd name="T84" fmla="*/ 2147483647 w 13"/>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
              <a:gd name="T130" fmla="*/ 0 h 17"/>
              <a:gd name="T131" fmla="*/ 13 w 13"/>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 h="17">
                <a:moveTo>
                  <a:pt x="6" y="14"/>
                </a:moveTo>
                <a:lnTo>
                  <a:pt x="9" y="17"/>
                </a:lnTo>
                <a:lnTo>
                  <a:pt x="9" y="14"/>
                </a:lnTo>
                <a:lnTo>
                  <a:pt x="11" y="14"/>
                </a:lnTo>
                <a:lnTo>
                  <a:pt x="13" y="14"/>
                </a:lnTo>
                <a:lnTo>
                  <a:pt x="13" y="12"/>
                </a:lnTo>
                <a:lnTo>
                  <a:pt x="13" y="10"/>
                </a:lnTo>
                <a:lnTo>
                  <a:pt x="13" y="7"/>
                </a:lnTo>
                <a:lnTo>
                  <a:pt x="13" y="5"/>
                </a:lnTo>
                <a:lnTo>
                  <a:pt x="13" y="3"/>
                </a:lnTo>
                <a:lnTo>
                  <a:pt x="11" y="3"/>
                </a:lnTo>
                <a:lnTo>
                  <a:pt x="9" y="0"/>
                </a:lnTo>
                <a:lnTo>
                  <a:pt x="6" y="0"/>
                </a:lnTo>
                <a:lnTo>
                  <a:pt x="4" y="0"/>
                </a:lnTo>
                <a:lnTo>
                  <a:pt x="4" y="3"/>
                </a:lnTo>
                <a:lnTo>
                  <a:pt x="2" y="3"/>
                </a:lnTo>
                <a:lnTo>
                  <a:pt x="2" y="5"/>
                </a:lnTo>
                <a:lnTo>
                  <a:pt x="0" y="5"/>
                </a:lnTo>
                <a:lnTo>
                  <a:pt x="0" y="7"/>
                </a:lnTo>
                <a:lnTo>
                  <a:pt x="0" y="10"/>
                </a:lnTo>
                <a:lnTo>
                  <a:pt x="2" y="12"/>
                </a:lnTo>
                <a:lnTo>
                  <a:pt x="2" y="14"/>
                </a:lnTo>
                <a:lnTo>
                  <a:pt x="4" y="14"/>
                </a:lnTo>
                <a:lnTo>
                  <a:pt x="6" y="17"/>
                </a:lnTo>
                <a:lnTo>
                  <a:pt x="6"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5" name="Freeform 167"/>
          <p:cNvSpPr>
            <a:spLocks/>
          </p:cNvSpPr>
          <p:nvPr/>
        </p:nvSpPr>
        <p:spPr bwMode="auto">
          <a:xfrm>
            <a:off x="4543425" y="1738313"/>
            <a:ext cx="20638" cy="26987"/>
          </a:xfrm>
          <a:custGeom>
            <a:avLst/>
            <a:gdLst>
              <a:gd name="T0" fmla="*/ 2147483647 w 13"/>
              <a:gd name="T1" fmla="*/ 2147483647 h 17"/>
              <a:gd name="T2" fmla="*/ 2147483647 w 13"/>
              <a:gd name="T3" fmla="*/ 2147483647 h 17"/>
              <a:gd name="T4" fmla="*/ 2147483647 w 13"/>
              <a:gd name="T5" fmla="*/ 2147483647 h 17"/>
              <a:gd name="T6" fmla="*/ 2147483647 w 13"/>
              <a:gd name="T7" fmla="*/ 2147483647 h 17"/>
              <a:gd name="T8" fmla="*/ 2147483647 w 13"/>
              <a:gd name="T9" fmla="*/ 2147483647 h 17"/>
              <a:gd name="T10" fmla="*/ 2147483647 w 13"/>
              <a:gd name="T11" fmla="*/ 2147483647 h 17"/>
              <a:gd name="T12" fmla="*/ 2147483647 w 13"/>
              <a:gd name="T13" fmla="*/ 2147483647 h 17"/>
              <a:gd name="T14" fmla="*/ 2147483647 w 13"/>
              <a:gd name="T15" fmla="*/ 2147483647 h 17"/>
              <a:gd name="T16" fmla="*/ 2147483647 w 13"/>
              <a:gd name="T17" fmla="*/ 2147483647 h 17"/>
              <a:gd name="T18" fmla="*/ 2147483647 w 13"/>
              <a:gd name="T19" fmla="*/ 2147483647 h 17"/>
              <a:gd name="T20" fmla="*/ 2147483647 w 13"/>
              <a:gd name="T21" fmla="*/ 2147483647 h 17"/>
              <a:gd name="T22" fmla="*/ 2147483647 w 13"/>
              <a:gd name="T23" fmla="*/ 2147483647 h 17"/>
              <a:gd name="T24" fmla="*/ 2147483647 w 13"/>
              <a:gd name="T25" fmla="*/ 2147483647 h 17"/>
              <a:gd name="T26" fmla="*/ 2147483647 w 13"/>
              <a:gd name="T27" fmla="*/ 2147483647 h 17"/>
              <a:gd name="T28" fmla="*/ 2147483647 w 13"/>
              <a:gd name="T29" fmla="*/ 2147483647 h 17"/>
              <a:gd name="T30" fmla="*/ 2147483647 w 13"/>
              <a:gd name="T31" fmla="*/ 2147483647 h 17"/>
              <a:gd name="T32" fmla="*/ 2147483647 w 13"/>
              <a:gd name="T33" fmla="*/ 2147483647 h 17"/>
              <a:gd name="T34" fmla="*/ 2147483647 w 13"/>
              <a:gd name="T35" fmla="*/ 2147483647 h 17"/>
              <a:gd name="T36" fmla="*/ 2147483647 w 13"/>
              <a:gd name="T37" fmla="*/ 0 h 17"/>
              <a:gd name="T38" fmla="*/ 2147483647 w 13"/>
              <a:gd name="T39" fmla="*/ 0 h 17"/>
              <a:gd name="T40" fmla="*/ 2147483647 w 13"/>
              <a:gd name="T41" fmla="*/ 0 h 17"/>
              <a:gd name="T42" fmla="*/ 2147483647 w 13"/>
              <a:gd name="T43" fmla="*/ 0 h 17"/>
              <a:gd name="T44" fmla="*/ 2147483647 w 13"/>
              <a:gd name="T45" fmla="*/ 0 h 17"/>
              <a:gd name="T46" fmla="*/ 2147483647 w 13"/>
              <a:gd name="T47" fmla="*/ 2147483647 h 17"/>
              <a:gd name="T48" fmla="*/ 2147483647 w 13"/>
              <a:gd name="T49" fmla="*/ 2147483647 h 17"/>
              <a:gd name="T50" fmla="*/ 0 w 13"/>
              <a:gd name="T51" fmla="*/ 2147483647 h 17"/>
              <a:gd name="T52" fmla="*/ 0 w 13"/>
              <a:gd name="T53" fmla="*/ 2147483647 h 17"/>
              <a:gd name="T54" fmla="*/ 0 w 13"/>
              <a:gd name="T55" fmla="*/ 2147483647 h 17"/>
              <a:gd name="T56" fmla="*/ 0 w 13"/>
              <a:gd name="T57" fmla="*/ 2147483647 h 17"/>
              <a:gd name="T58" fmla="*/ 0 w 13"/>
              <a:gd name="T59" fmla="*/ 2147483647 h 17"/>
              <a:gd name="T60" fmla="*/ 0 w 13"/>
              <a:gd name="T61" fmla="*/ 2147483647 h 17"/>
              <a:gd name="T62" fmla="*/ 0 w 13"/>
              <a:gd name="T63" fmla="*/ 2147483647 h 17"/>
              <a:gd name="T64" fmla="*/ 0 w 13"/>
              <a:gd name="T65" fmla="*/ 2147483647 h 17"/>
              <a:gd name="T66" fmla="*/ 0 w 13"/>
              <a:gd name="T67" fmla="*/ 2147483647 h 17"/>
              <a:gd name="T68" fmla="*/ 0 w 13"/>
              <a:gd name="T69" fmla="*/ 2147483647 h 17"/>
              <a:gd name="T70" fmla="*/ 0 w 13"/>
              <a:gd name="T71" fmla="*/ 2147483647 h 17"/>
              <a:gd name="T72" fmla="*/ 2147483647 w 13"/>
              <a:gd name="T73" fmla="*/ 2147483647 h 17"/>
              <a:gd name="T74" fmla="*/ 2147483647 w 13"/>
              <a:gd name="T75" fmla="*/ 2147483647 h 17"/>
              <a:gd name="T76" fmla="*/ 2147483647 w 13"/>
              <a:gd name="T77" fmla="*/ 2147483647 h 17"/>
              <a:gd name="T78" fmla="*/ 2147483647 w 13"/>
              <a:gd name="T79" fmla="*/ 2147483647 h 17"/>
              <a:gd name="T80" fmla="*/ 2147483647 w 13"/>
              <a:gd name="T81" fmla="*/ 2147483647 h 17"/>
              <a:gd name="T82" fmla="*/ 2147483647 w 13"/>
              <a:gd name="T83" fmla="*/ 2147483647 h 17"/>
              <a:gd name="T84" fmla="*/ 2147483647 w 13"/>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
              <a:gd name="T130" fmla="*/ 0 h 17"/>
              <a:gd name="T131" fmla="*/ 13 w 13"/>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 h="17">
                <a:moveTo>
                  <a:pt x="4" y="14"/>
                </a:moveTo>
                <a:lnTo>
                  <a:pt x="6" y="17"/>
                </a:lnTo>
                <a:lnTo>
                  <a:pt x="9" y="14"/>
                </a:lnTo>
                <a:lnTo>
                  <a:pt x="11" y="14"/>
                </a:lnTo>
                <a:lnTo>
                  <a:pt x="11" y="12"/>
                </a:lnTo>
                <a:lnTo>
                  <a:pt x="13" y="10"/>
                </a:lnTo>
                <a:lnTo>
                  <a:pt x="13" y="7"/>
                </a:lnTo>
                <a:lnTo>
                  <a:pt x="13" y="5"/>
                </a:lnTo>
                <a:lnTo>
                  <a:pt x="11" y="5"/>
                </a:lnTo>
                <a:lnTo>
                  <a:pt x="11" y="3"/>
                </a:lnTo>
                <a:lnTo>
                  <a:pt x="9" y="3"/>
                </a:lnTo>
                <a:lnTo>
                  <a:pt x="9" y="0"/>
                </a:lnTo>
                <a:lnTo>
                  <a:pt x="6" y="0"/>
                </a:lnTo>
                <a:lnTo>
                  <a:pt x="4" y="0"/>
                </a:lnTo>
                <a:lnTo>
                  <a:pt x="2" y="3"/>
                </a:lnTo>
                <a:lnTo>
                  <a:pt x="0" y="3"/>
                </a:lnTo>
                <a:lnTo>
                  <a:pt x="0" y="5"/>
                </a:lnTo>
                <a:lnTo>
                  <a:pt x="0" y="7"/>
                </a:lnTo>
                <a:lnTo>
                  <a:pt x="0" y="10"/>
                </a:lnTo>
                <a:lnTo>
                  <a:pt x="0" y="12"/>
                </a:lnTo>
                <a:lnTo>
                  <a:pt x="0" y="14"/>
                </a:lnTo>
                <a:lnTo>
                  <a:pt x="2" y="14"/>
                </a:lnTo>
                <a:lnTo>
                  <a:pt x="4" y="14"/>
                </a:lnTo>
                <a:lnTo>
                  <a:pt x="4" y="17"/>
                </a:lnTo>
                <a:lnTo>
                  <a:pt x="6" y="17"/>
                </a:lnTo>
                <a:lnTo>
                  <a:pt x="4"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6" name="Freeform 168"/>
          <p:cNvSpPr>
            <a:spLocks/>
          </p:cNvSpPr>
          <p:nvPr/>
        </p:nvSpPr>
        <p:spPr bwMode="auto">
          <a:xfrm>
            <a:off x="4616450" y="1738313"/>
            <a:ext cx="25400" cy="26987"/>
          </a:xfrm>
          <a:custGeom>
            <a:avLst/>
            <a:gdLst>
              <a:gd name="T0" fmla="*/ 2147483647 w 16"/>
              <a:gd name="T1" fmla="*/ 2147483647 h 17"/>
              <a:gd name="T2" fmla="*/ 2147483647 w 16"/>
              <a:gd name="T3" fmla="*/ 2147483647 h 17"/>
              <a:gd name="T4" fmla="*/ 2147483647 w 16"/>
              <a:gd name="T5" fmla="*/ 2147483647 h 17"/>
              <a:gd name="T6" fmla="*/ 2147483647 w 16"/>
              <a:gd name="T7" fmla="*/ 2147483647 h 17"/>
              <a:gd name="T8" fmla="*/ 2147483647 w 16"/>
              <a:gd name="T9" fmla="*/ 2147483647 h 17"/>
              <a:gd name="T10" fmla="*/ 2147483647 w 16"/>
              <a:gd name="T11" fmla="*/ 2147483647 h 17"/>
              <a:gd name="T12" fmla="*/ 2147483647 w 16"/>
              <a:gd name="T13" fmla="*/ 2147483647 h 17"/>
              <a:gd name="T14" fmla="*/ 2147483647 w 16"/>
              <a:gd name="T15" fmla="*/ 2147483647 h 17"/>
              <a:gd name="T16" fmla="*/ 2147483647 w 16"/>
              <a:gd name="T17" fmla="*/ 2147483647 h 17"/>
              <a:gd name="T18" fmla="*/ 2147483647 w 16"/>
              <a:gd name="T19" fmla="*/ 2147483647 h 17"/>
              <a:gd name="T20" fmla="*/ 2147483647 w 16"/>
              <a:gd name="T21" fmla="*/ 2147483647 h 17"/>
              <a:gd name="T22" fmla="*/ 2147483647 w 16"/>
              <a:gd name="T23" fmla="*/ 2147483647 h 17"/>
              <a:gd name="T24" fmla="*/ 2147483647 w 16"/>
              <a:gd name="T25" fmla="*/ 2147483647 h 17"/>
              <a:gd name="T26" fmla="*/ 2147483647 w 16"/>
              <a:gd name="T27" fmla="*/ 2147483647 h 17"/>
              <a:gd name="T28" fmla="*/ 2147483647 w 16"/>
              <a:gd name="T29" fmla="*/ 2147483647 h 17"/>
              <a:gd name="T30" fmla="*/ 2147483647 w 16"/>
              <a:gd name="T31" fmla="*/ 2147483647 h 17"/>
              <a:gd name="T32" fmla="*/ 2147483647 w 16"/>
              <a:gd name="T33" fmla="*/ 2147483647 h 17"/>
              <a:gd name="T34" fmla="*/ 2147483647 w 16"/>
              <a:gd name="T35" fmla="*/ 2147483647 h 17"/>
              <a:gd name="T36" fmla="*/ 2147483647 w 16"/>
              <a:gd name="T37" fmla="*/ 0 h 17"/>
              <a:gd name="T38" fmla="*/ 2147483647 w 16"/>
              <a:gd name="T39" fmla="*/ 0 h 17"/>
              <a:gd name="T40" fmla="*/ 2147483647 w 16"/>
              <a:gd name="T41" fmla="*/ 0 h 17"/>
              <a:gd name="T42" fmla="*/ 2147483647 w 16"/>
              <a:gd name="T43" fmla="*/ 0 h 17"/>
              <a:gd name="T44" fmla="*/ 2147483647 w 16"/>
              <a:gd name="T45" fmla="*/ 0 h 17"/>
              <a:gd name="T46" fmla="*/ 2147483647 w 16"/>
              <a:gd name="T47" fmla="*/ 2147483647 h 17"/>
              <a:gd name="T48" fmla="*/ 2147483647 w 16"/>
              <a:gd name="T49" fmla="*/ 2147483647 h 17"/>
              <a:gd name="T50" fmla="*/ 2147483647 w 16"/>
              <a:gd name="T51" fmla="*/ 2147483647 h 17"/>
              <a:gd name="T52" fmla="*/ 2147483647 w 16"/>
              <a:gd name="T53" fmla="*/ 2147483647 h 17"/>
              <a:gd name="T54" fmla="*/ 2147483647 w 16"/>
              <a:gd name="T55" fmla="*/ 2147483647 h 17"/>
              <a:gd name="T56" fmla="*/ 2147483647 w 16"/>
              <a:gd name="T57" fmla="*/ 2147483647 h 17"/>
              <a:gd name="T58" fmla="*/ 0 w 16"/>
              <a:gd name="T59" fmla="*/ 2147483647 h 17"/>
              <a:gd name="T60" fmla="*/ 0 w 16"/>
              <a:gd name="T61" fmla="*/ 2147483647 h 17"/>
              <a:gd name="T62" fmla="*/ 0 w 16"/>
              <a:gd name="T63" fmla="*/ 2147483647 h 17"/>
              <a:gd name="T64" fmla="*/ 2147483647 w 16"/>
              <a:gd name="T65" fmla="*/ 2147483647 h 17"/>
              <a:gd name="T66" fmla="*/ 2147483647 w 16"/>
              <a:gd name="T67" fmla="*/ 2147483647 h 17"/>
              <a:gd name="T68" fmla="*/ 2147483647 w 16"/>
              <a:gd name="T69" fmla="*/ 2147483647 h 17"/>
              <a:gd name="T70" fmla="*/ 2147483647 w 16"/>
              <a:gd name="T71" fmla="*/ 2147483647 h 17"/>
              <a:gd name="T72" fmla="*/ 2147483647 w 16"/>
              <a:gd name="T73" fmla="*/ 2147483647 h 17"/>
              <a:gd name="T74" fmla="*/ 2147483647 w 16"/>
              <a:gd name="T75" fmla="*/ 2147483647 h 17"/>
              <a:gd name="T76" fmla="*/ 2147483647 w 16"/>
              <a:gd name="T77" fmla="*/ 2147483647 h 17"/>
              <a:gd name="T78" fmla="*/ 2147483647 w 16"/>
              <a:gd name="T79" fmla="*/ 2147483647 h 17"/>
              <a:gd name="T80" fmla="*/ 2147483647 w 16"/>
              <a:gd name="T81" fmla="*/ 2147483647 h 17"/>
              <a:gd name="T82" fmla="*/ 2147483647 w 16"/>
              <a:gd name="T83" fmla="*/ 2147483647 h 17"/>
              <a:gd name="T84" fmla="*/ 2147483647 w 16"/>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
              <a:gd name="T130" fmla="*/ 0 h 17"/>
              <a:gd name="T131" fmla="*/ 16 w 16"/>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 h="17">
                <a:moveTo>
                  <a:pt x="7" y="14"/>
                </a:moveTo>
                <a:lnTo>
                  <a:pt x="9" y="17"/>
                </a:lnTo>
                <a:lnTo>
                  <a:pt x="9" y="14"/>
                </a:lnTo>
                <a:lnTo>
                  <a:pt x="11" y="14"/>
                </a:lnTo>
                <a:lnTo>
                  <a:pt x="14" y="14"/>
                </a:lnTo>
                <a:lnTo>
                  <a:pt x="14" y="12"/>
                </a:lnTo>
                <a:lnTo>
                  <a:pt x="14" y="10"/>
                </a:lnTo>
                <a:lnTo>
                  <a:pt x="16" y="10"/>
                </a:lnTo>
                <a:lnTo>
                  <a:pt x="16" y="7"/>
                </a:lnTo>
                <a:lnTo>
                  <a:pt x="14" y="5"/>
                </a:lnTo>
                <a:lnTo>
                  <a:pt x="14" y="3"/>
                </a:lnTo>
                <a:lnTo>
                  <a:pt x="11" y="3"/>
                </a:lnTo>
                <a:lnTo>
                  <a:pt x="9" y="0"/>
                </a:lnTo>
                <a:lnTo>
                  <a:pt x="7" y="0"/>
                </a:lnTo>
                <a:lnTo>
                  <a:pt x="4" y="3"/>
                </a:lnTo>
                <a:lnTo>
                  <a:pt x="2" y="3"/>
                </a:lnTo>
                <a:lnTo>
                  <a:pt x="2" y="5"/>
                </a:lnTo>
                <a:lnTo>
                  <a:pt x="0" y="7"/>
                </a:lnTo>
                <a:lnTo>
                  <a:pt x="0" y="10"/>
                </a:lnTo>
                <a:lnTo>
                  <a:pt x="2" y="10"/>
                </a:lnTo>
                <a:lnTo>
                  <a:pt x="2" y="12"/>
                </a:lnTo>
                <a:lnTo>
                  <a:pt x="2" y="14"/>
                </a:lnTo>
                <a:lnTo>
                  <a:pt x="4" y="14"/>
                </a:lnTo>
                <a:lnTo>
                  <a:pt x="7"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7" name="Freeform 169"/>
          <p:cNvSpPr>
            <a:spLocks/>
          </p:cNvSpPr>
          <p:nvPr/>
        </p:nvSpPr>
        <p:spPr bwMode="auto">
          <a:xfrm>
            <a:off x="4465638"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0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0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5" y="14"/>
                </a:moveTo>
                <a:lnTo>
                  <a:pt x="7" y="17"/>
                </a:lnTo>
                <a:lnTo>
                  <a:pt x="9" y="14"/>
                </a:lnTo>
                <a:lnTo>
                  <a:pt x="12" y="14"/>
                </a:lnTo>
                <a:lnTo>
                  <a:pt x="12" y="12"/>
                </a:lnTo>
                <a:lnTo>
                  <a:pt x="14" y="12"/>
                </a:lnTo>
                <a:lnTo>
                  <a:pt x="14" y="10"/>
                </a:lnTo>
                <a:lnTo>
                  <a:pt x="14" y="7"/>
                </a:lnTo>
                <a:lnTo>
                  <a:pt x="14" y="5"/>
                </a:lnTo>
                <a:lnTo>
                  <a:pt x="12" y="5"/>
                </a:lnTo>
                <a:lnTo>
                  <a:pt x="12" y="3"/>
                </a:lnTo>
                <a:lnTo>
                  <a:pt x="9" y="3"/>
                </a:lnTo>
                <a:lnTo>
                  <a:pt x="9" y="0"/>
                </a:lnTo>
                <a:lnTo>
                  <a:pt x="7" y="0"/>
                </a:lnTo>
                <a:lnTo>
                  <a:pt x="5" y="0"/>
                </a:lnTo>
                <a:lnTo>
                  <a:pt x="2" y="3"/>
                </a:lnTo>
                <a:lnTo>
                  <a:pt x="0" y="5"/>
                </a:lnTo>
                <a:lnTo>
                  <a:pt x="0" y="7"/>
                </a:lnTo>
                <a:lnTo>
                  <a:pt x="0" y="10"/>
                </a:lnTo>
                <a:lnTo>
                  <a:pt x="0" y="12"/>
                </a:lnTo>
                <a:lnTo>
                  <a:pt x="2" y="14"/>
                </a:lnTo>
                <a:lnTo>
                  <a:pt x="5" y="14"/>
                </a:lnTo>
                <a:lnTo>
                  <a:pt x="5" y="17"/>
                </a:lnTo>
                <a:lnTo>
                  <a:pt x="7" y="17"/>
                </a:lnTo>
                <a:lnTo>
                  <a:pt x="5"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8" name="Freeform 170"/>
          <p:cNvSpPr>
            <a:spLocks/>
          </p:cNvSpPr>
          <p:nvPr/>
        </p:nvSpPr>
        <p:spPr bwMode="auto">
          <a:xfrm>
            <a:off x="4765675"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0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0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5" y="14"/>
                </a:moveTo>
                <a:lnTo>
                  <a:pt x="7" y="17"/>
                </a:lnTo>
                <a:lnTo>
                  <a:pt x="10" y="14"/>
                </a:lnTo>
                <a:lnTo>
                  <a:pt x="12" y="14"/>
                </a:lnTo>
                <a:lnTo>
                  <a:pt x="12" y="12"/>
                </a:lnTo>
                <a:lnTo>
                  <a:pt x="14" y="12"/>
                </a:lnTo>
                <a:lnTo>
                  <a:pt x="14" y="10"/>
                </a:lnTo>
                <a:lnTo>
                  <a:pt x="14" y="7"/>
                </a:lnTo>
                <a:lnTo>
                  <a:pt x="14" y="5"/>
                </a:lnTo>
                <a:lnTo>
                  <a:pt x="12" y="5"/>
                </a:lnTo>
                <a:lnTo>
                  <a:pt x="12" y="3"/>
                </a:lnTo>
                <a:lnTo>
                  <a:pt x="10" y="3"/>
                </a:lnTo>
                <a:lnTo>
                  <a:pt x="10" y="0"/>
                </a:lnTo>
                <a:lnTo>
                  <a:pt x="7" y="0"/>
                </a:lnTo>
                <a:lnTo>
                  <a:pt x="5" y="0"/>
                </a:lnTo>
                <a:lnTo>
                  <a:pt x="3" y="3"/>
                </a:lnTo>
                <a:lnTo>
                  <a:pt x="0" y="5"/>
                </a:lnTo>
                <a:lnTo>
                  <a:pt x="0" y="7"/>
                </a:lnTo>
                <a:lnTo>
                  <a:pt x="0" y="10"/>
                </a:lnTo>
                <a:lnTo>
                  <a:pt x="0" y="12"/>
                </a:lnTo>
                <a:lnTo>
                  <a:pt x="3" y="14"/>
                </a:lnTo>
                <a:lnTo>
                  <a:pt x="5" y="14"/>
                </a:lnTo>
                <a:lnTo>
                  <a:pt x="5" y="17"/>
                </a:lnTo>
                <a:lnTo>
                  <a:pt x="7" y="17"/>
                </a:lnTo>
                <a:lnTo>
                  <a:pt x="5"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19" name="Freeform 171"/>
          <p:cNvSpPr>
            <a:spLocks/>
          </p:cNvSpPr>
          <p:nvPr/>
        </p:nvSpPr>
        <p:spPr bwMode="auto">
          <a:xfrm>
            <a:off x="4840288" y="1738313"/>
            <a:ext cx="25400" cy="26987"/>
          </a:xfrm>
          <a:custGeom>
            <a:avLst/>
            <a:gdLst>
              <a:gd name="T0" fmla="*/ 2147483647 w 16"/>
              <a:gd name="T1" fmla="*/ 2147483647 h 17"/>
              <a:gd name="T2" fmla="*/ 2147483647 w 16"/>
              <a:gd name="T3" fmla="*/ 2147483647 h 17"/>
              <a:gd name="T4" fmla="*/ 2147483647 w 16"/>
              <a:gd name="T5" fmla="*/ 2147483647 h 17"/>
              <a:gd name="T6" fmla="*/ 2147483647 w 16"/>
              <a:gd name="T7" fmla="*/ 2147483647 h 17"/>
              <a:gd name="T8" fmla="*/ 2147483647 w 16"/>
              <a:gd name="T9" fmla="*/ 2147483647 h 17"/>
              <a:gd name="T10" fmla="*/ 2147483647 w 16"/>
              <a:gd name="T11" fmla="*/ 2147483647 h 17"/>
              <a:gd name="T12" fmla="*/ 2147483647 w 16"/>
              <a:gd name="T13" fmla="*/ 2147483647 h 17"/>
              <a:gd name="T14" fmla="*/ 2147483647 w 16"/>
              <a:gd name="T15" fmla="*/ 2147483647 h 17"/>
              <a:gd name="T16" fmla="*/ 2147483647 w 16"/>
              <a:gd name="T17" fmla="*/ 2147483647 h 17"/>
              <a:gd name="T18" fmla="*/ 2147483647 w 16"/>
              <a:gd name="T19" fmla="*/ 2147483647 h 17"/>
              <a:gd name="T20" fmla="*/ 2147483647 w 16"/>
              <a:gd name="T21" fmla="*/ 2147483647 h 17"/>
              <a:gd name="T22" fmla="*/ 2147483647 w 16"/>
              <a:gd name="T23" fmla="*/ 2147483647 h 17"/>
              <a:gd name="T24" fmla="*/ 2147483647 w 16"/>
              <a:gd name="T25" fmla="*/ 2147483647 h 17"/>
              <a:gd name="T26" fmla="*/ 2147483647 w 16"/>
              <a:gd name="T27" fmla="*/ 2147483647 h 17"/>
              <a:gd name="T28" fmla="*/ 2147483647 w 16"/>
              <a:gd name="T29" fmla="*/ 2147483647 h 17"/>
              <a:gd name="T30" fmla="*/ 2147483647 w 16"/>
              <a:gd name="T31" fmla="*/ 2147483647 h 17"/>
              <a:gd name="T32" fmla="*/ 2147483647 w 16"/>
              <a:gd name="T33" fmla="*/ 2147483647 h 17"/>
              <a:gd name="T34" fmla="*/ 2147483647 w 16"/>
              <a:gd name="T35" fmla="*/ 2147483647 h 17"/>
              <a:gd name="T36" fmla="*/ 2147483647 w 16"/>
              <a:gd name="T37" fmla="*/ 0 h 17"/>
              <a:gd name="T38" fmla="*/ 2147483647 w 16"/>
              <a:gd name="T39" fmla="*/ 0 h 17"/>
              <a:gd name="T40" fmla="*/ 2147483647 w 16"/>
              <a:gd name="T41" fmla="*/ 0 h 17"/>
              <a:gd name="T42" fmla="*/ 2147483647 w 16"/>
              <a:gd name="T43" fmla="*/ 0 h 17"/>
              <a:gd name="T44" fmla="*/ 2147483647 w 16"/>
              <a:gd name="T45" fmla="*/ 0 h 17"/>
              <a:gd name="T46" fmla="*/ 2147483647 w 16"/>
              <a:gd name="T47" fmla="*/ 2147483647 h 17"/>
              <a:gd name="T48" fmla="*/ 2147483647 w 16"/>
              <a:gd name="T49" fmla="*/ 2147483647 h 17"/>
              <a:gd name="T50" fmla="*/ 2147483647 w 16"/>
              <a:gd name="T51" fmla="*/ 2147483647 h 17"/>
              <a:gd name="T52" fmla="*/ 2147483647 w 16"/>
              <a:gd name="T53" fmla="*/ 2147483647 h 17"/>
              <a:gd name="T54" fmla="*/ 2147483647 w 16"/>
              <a:gd name="T55" fmla="*/ 2147483647 h 17"/>
              <a:gd name="T56" fmla="*/ 2147483647 w 16"/>
              <a:gd name="T57" fmla="*/ 2147483647 h 17"/>
              <a:gd name="T58" fmla="*/ 2147483647 w 16"/>
              <a:gd name="T59" fmla="*/ 2147483647 h 17"/>
              <a:gd name="T60" fmla="*/ 0 w 16"/>
              <a:gd name="T61" fmla="*/ 2147483647 h 17"/>
              <a:gd name="T62" fmla="*/ 2147483647 w 16"/>
              <a:gd name="T63" fmla="*/ 2147483647 h 17"/>
              <a:gd name="T64" fmla="*/ 2147483647 w 16"/>
              <a:gd name="T65" fmla="*/ 2147483647 h 17"/>
              <a:gd name="T66" fmla="*/ 2147483647 w 16"/>
              <a:gd name="T67" fmla="*/ 2147483647 h 17"/>
              <a:gd name="T68" fmla="*/ 2147483647 w 16"/>
              <a:gd name="T69" fmla="*/ 2147483647 h 17"/>
              <a:gd name="T70" fmla="*/ 2147483647 w 16"/>
              <a:gd name="T71" fmla="*/ 2147483647 h 17"/>
              <a:gd name="T72" fmla="*/ 2147483647 w 16"/>
              <a:gd name="T73" fmla="*/ 2147483647 h 17"/>
              <a:gd name="T74" fmla="*/ 2147483647 w 16"/>
              <a:gd name="T75" fmla="*/ 2147483647 h 17"/>
              <a:gd name="T76" fmla="*/ 2147483647 w 16"/>
              <a:gd name="T77" fmla="*/ 2147483647 h 17"/>
              <a:gd name="T78" fmla="*/ 2147483647 w 16"/>
              <a:gd name="T79" fmla="*/ 2147483647 h 17"/>
              <a:gd name="T80" fmla="*/ 2147483647 w 16"/>
              <a:gd name="T81" fmla="*/ 2147483647 h 17"/>
              <a:gd name="T82" fmla="*/ 2147483647 w 16"/>
              <a:gd name="T83" fmla="*/ 2147483647 h 17"/>
              <a:gd name="T84" fmla="*/ 2147483647 w 16"/>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
              <a:gd name="T130" fmla="*/ 0 h 17"/>
              <a:gd name="T131" fmla="*/ 16 w 16"/>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 h="17">
                <a:moveTo>
                  <a:pt x="6" y="14"/>
                </a:moveTo>
                <a:lnTo>
                  <a:pt x="9" y="17"/>
                </a:lnTo>
                <a:lnTo>
                  <a:pt x="11" y="14"/>
                </a:lnTo>
                <a:lnTo>
                  <a:pt x="13" y="14"/>
                </a:lnTo>
                <a:lnTo>
                  <a:pt x="13" y="12"/>
                </a:lnTo>
                <a:lnTo>
                  <a:pt x="16" y="10"/>
                </a:lnTo>
                <a:lnTo>
                  <a:pt x="16" y="7"/>
                </a:lnTo>
                <a:lnTo>
                  <a:pt x="16" y="5"/>
                </a:lnTo>
                <a:lnTo>
                  <a:pt x="13" y="5"/>
                </a:lnTo>
                <a:lnTo>
                  <a:pt x="13" y="3"/>
                </a:lnTo>
                <a:lnTo>
                  <a:pt x="11" y="3"/>
                </a:lnTo>
                <a:lnTo>
                  <a:pt x="11" y="0"/>
                </a:lnTo>
                <a:lnTo>
                  <a:pt x="9" y="0"/>
                </a:lnTo>
                <a:lnTo>
                  <a:pt x="6" y="0"/>
                </a:lnTo>
                <a:lnTo>
                  <a:pt x="4" y="3"/>
                </a:lnTo>
                <a:lnTo>
                  <a:pt x="2" y="3"/>
                </a:lnTo>
                <a:lnTo>
                  <a:pt x="2" y="5"/>
                </a:lnTo>
                <a:lnTo>
                  <a:pt x="2" y="7"/>
                </a:lnTo>
                <a:lnTo>
                  <a:pt x="0" y="7"/>
                </a:lnTo>
                <a:lnTo>
                  <a:pt x="2" y="10"/>
                </a:lnTo>
                <a:lnTo>
                  <a:pt x="2" y="12"/>
                </a:lnTo>
                <a:lnTo>
                  <a:pt x="2" y="14"/>
                </a:lnTo>
                <a:lnTo>
                  <a:pt x="4" y="14"/>
                </a:lnTo>
                <a:lnTo>
                  <a:pt x="6" y="14"/>
                </a:lnTo>
                <a:lnTo>
                  <a:pt x="6" y="17"/>
                </a:lnTo>
                <a:lnTo>
                  <a:pt x="9" y="17"/>
                </a:lnTo>
                <a:lnTo>
                  <a:pt x="6"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0" name="Freeform 172"/>
          <p:cNvSpPr>
            <a:spLocks/>
          </p:cNvSpPr>
          <p:nvPr/>
        </p:nvSpPr>
        <p:spPr bwMode="auto">
          <a:xfrm>
            <a:off x="4689475"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0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0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7" y="17"/>
                </a:lnTo>
                <a:lnTo>
                  <a:pt x="9" y="14"/>
                </a:lnTo>
                <a:lnTo>
                  <a:pt x="11" y="14"/>
                </a:lnTo>
                <a:lnTo>
                  <a:pt x="11" y="12"/>
                </a:lnTo>
                <a:lnTo>
                  <a:pt x="14" y="12"/>
                </a:lnTo>
                <a:lnTo>
                  <a:pt x="14" y="10"/>
                </a:lnTo>
                <a:lnTo>
                  <a:pt x="14" y="7"/>
                </a:lnTo>
                <a:lnTo>
                  <a:pt x="14" y="5"/>
                </a:lnTo>
                <a:lnTo>
                  <a:pt x="11" y="5"/>
                </a:lnTo>
                <a:lnTo>
                  <a:pt x="11" y="3"/>
                </a:lnTo>
                <a:lnTo>
                  <a:pt x="9" y="3"/>
                </a:lnTo>
                <a:lnTo>
                  <a:pt x="9" y="0"/>
                </a:lnTo>
                <a:lnTo>
                  <a:pt x="7" y="0"/>
                </a:lnTo>
                <a:lnTo>
                  <a:pt x="4" y="0"/>
                </a:lnTo>
                <a:lnTo>
                  <a:pt x="4" y="3"/>
                </a:lnTo>
                <a:lnTo>
                  <a:pt x="2" y="3"/>
                </a:lnTo>
                <a:lnTo>
                  <a:pt x="0" y="5"/>
                </a:lnTo>
                <a:lnTo>
                  <a:pt x="0" y="7"/>
                </a:lnTo>
                <a:lnTo>
                  <a:pt x="0" y="10"/>
                </a:lnTo>
                <a:lnTo>
                  <a:pt x="0" y="12"/>
                </a:lnTo>
                <a:lnTo>
                  <a:pt x="2" y="14"/>
                </a:lnTo>
                <a:lnTo>
                  <a:pt x="4" y="14"/>
                </a:lnTo>
                <a:lnTo>
                  <a:pt x="4" y="17"/>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1" name="Freeform 173"/>
          <p:cNvSpPr>
            <a:spLocks/>
          </p:cNvSpPr>
          <p:nvPr/>
        </p:nvSpPr>
        <p:spPr bwMode="auto">
          <a:xfrm>
            <a:off x="4989513"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2" y="14"/>
                </a:lnTo>
                <a:lnTo>
                  <a:pt x="14" y="12"/>
                </a:lnTo>
                <a:lnTo>
                  <a:pt x="14" y="10"/>
                </a:lnTo>
                <a:lnTo>
                  <a:pt x="14" y="7"/>
                </a:lnTo>
                <a:lnTo>
                  <a:pt x="14" y="5"/>
                </a:lnTo>
                <a:lnTo>
                  <a:pt x="12" y="3"/>
                </a:lnTo>
                <a:lnTo>
                  <a:pt x="9" y="0"/>
                </a:lnTo>
                <a:lnTo>
                  <a:pt x="7" y="0"/>
                </a:lnTo>
                <a:lnTo>
                  <a:pt x="5" y="0"/>
                </a:lnTo>
                <a:lnTo>
                  <a:pt x="5" y="3"/>
                </a:lnTo>
                <a:lnTo>
                  <a:pt x="2" y="3"/>
                </a:lnTo>
                <a:lnTo>
                  <a:pt x="2" y="5"/>
                </a:lnTo>
                <a:lnTo>
                  <a:pt x="0" y="5"/>
                </a:lnTo>
                <a:lnTo>
                  <a:pt x="0" y="7"/>
                </a:lnTo>
                <a:lnTo>
                  <a:pt x="0" y="10"/>
                </a:lnTo>
                <a:lnTo>
                  <a:pt x="0" y="12"/>
                </a:lnTo>
                <a:lnTo>
                  <a:pt x="2" y="12"/>
                </a:lnTo>
                <a:lnTo>
                  <a:pt x="2" y="14"/>
                </a:lnTo>
                <a:lnTo>
                  <a:pt x="5"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2" name="Freeform 174"/>
          <p:cNvSpPr>
            <a:spLocks/>
          </p:cNvSpPr>
          <p:nvPr/>
        </p:nvSpPr>
        <p:spPr bwMode="auto">
          <a:xfrm>
            <a:off x="5067300"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1" y="14"/>
                </a:lnTo>
                <a:lnTo>
                  <a:pt x="14" y="12"/>
                </a:lnTo>
                <a:lnTo>
                  <a:pt x="14" y="10"/>
                </a:lnTo>
                <a:lnTo>
                  <a:pt x="14" y="7"/>
                </a:lnTo>
                <a:lnTo>
                  <a:pt x="14" y="5"/>
                </a:lnTo>
                <a:lnTo>
                  <a:pt x="11" y="3"/>
                </a:lnTo>
                <a:lnTo>
                  <a:pt x="9" y="0"/>
                </a:lnTo>
                <a:lnTo>
                  <a:pt x="7" y="0"/>
                </a:lnTo>
                <a:lnTo>
                  <a:pt x="4" y="0"/>
                </a:lnTo>
                <a:lnTo>
                  <a:pt x="4" y="3"/>
                </a:lnTo>
                <a:lnTo>
                  <a:pt x="2" y="3"/>
                </a:lnTo>
                <a:lnTo>
                  <a:pt x="2" y="5"/>
                </a:lnTo>
                <a:lnTo>
                  <a:pt x="0" y="5"/>
                </a:lnTo>
                <a:lnTo>
                  <a:pt x="0" y="7"/>
                </a:lnTo>
                <a:lnTo>
                  <a:pt x="0" y="10"/>
                </a:lnTo>
                <a:lnTo>
                  <a:pt x="0" y="12"/>
                </a:lnTo>
                <a:lnTo>
                  <a:pt x="2" y="12"/>
                </a:lnTo>
                <a:lnTo>
                  <a:pt x="2" y="14"/>
                </a:lnTo>
                <a:lnTo>
                  <a:pt x="4"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3" name="Freeform 175"/>
          <p:cNvSpPr>
            <a:spLocks/>
          </p:cNvSpPr>
          <p:nvPr/>
        </p:nvSpPr>
        <p:spPr bwMode="auto">
          <a:xfrm>
            <a:off x="4913313" y="1738313"/>
            <a:ext cx="25400" cy="26987"/>
          </a:xfrm>
          <a:custGeom>
            <a:avLst/>
            <a:gdLst>
              <a:gd name="T0" fmla="*/ 2147483647 w 16"/>
              <a:gd name="T1" fmla="*/ 2147483647 h 17"/>
              <a:gd name="T2" fmla="*/ 2147483647 w 16"/>
              <a:gd name="T3" fmla="*/ 2147483647 h 17"/>
              <a:gd name="T4" fmla="*/ 2147483647 w 16"/>
              <a:gd name="T5" fmla="*/ 2147483647 h 17"/>
              <a:gd name="T6" fmla="*/ 2147483647 w 16"/>
              <a:gd name="T7" fmla="*/ 2147483647 h 17"/>
              <a:gd name="T8" fmla="*/ 2147483647 w 16"/>
              <a:gd name="T9" fmla="*/ 2147483647 h 17"/>
              <a:gd name="T10" fmla="*/ 2147483647 w 16"/>
              <a:gd name="T11" fmla="*/ 2147483647 h 17"/>
              <a:gd name="T12" fmla="*/ 2147483647 w 16"/>
              <a:gd name="T13" fmla="*/ 2147483647 h 17"/>
              <a:gd name="T14" fmla="*/ 2147483647 w 16"/>
              <a:gd name="T15" fmla="*/ 2147483647 h 17"/>
              <a:gd name="T16" fmla="*/ 2147483647 w 16"/>
              <a:gd name="T17" fmla="*/ 2147483647 h 17"/>
              <a:gd name="T18" fmla="*/ 2147483647 w 16"/>
              <a:gd name="T19" fmla="*/ 2147483647 h 17"/>
              <a:gd name="T20" fmla="*/ 2147483647 w 16"/>
              <a:gd name="T21" fmla="*/ 2147483647 h 17"/>
              <a:gd name="T22" fmla="*/ 2147483647 w 16"/>
              <a:gd name="T23" fmla="*/ 2147483647 h 17"/>
              <a:gd name="T24" fmla="*/ 2147483647 w 16"/>
              <a:gd name="T25" fmla="*/ 2147483647 h 17"/>
              <a:gd name="T26" fmla="*/ 2147483647 w 16"/>
              <a:gd name="T27" fmla="*/ 2147483647 h 17"/>
              <a:gd name="T28" fmla="*/ 2147483647 w 16"/>
              <a:gd name="T29" fmla="*/ 2147483647 h 17"/>
              <a:gd name="T30" fmla="*/ 2147483647 w 16"/>
              <a:gd name="T31" fmla="*/ 2147483647 h 17"/>
              <a:gd name="T32" fmla="*/ 2147483647 w 16"/>
              <a:gd name="T33" fmla="*/ 2147483647 h 17"/>
              <a:gd name="T34" fmla="*/ 2147483647 w 16"/>
              <a:gd name="T35" fmla="*/ 2147483647 h 17"/>
              <a:gd name="T36" fmla="*/ 2147483647 w 16"/>
              <a:gd name="T37" fmla="*/ 0 h 17"/>
              <a:gd name="T38" fmla="*/ 2147483647 w 16"/>
              <a:gd name="T39" fmla="*/ 0 h 17"/>
              <a:gd name="T40" fmla="*/ 2147483647 w 16"/>
              <a:gd name="T41" fmla="*/ 0 h 17"/>
              <a:gd name="T42" fmla="*/ 2147483647 w 16"/>
              <a:gd name="T43" fmla="*/ 0 h 17"/>
              <a:gd name="T44" fmla="*/ 2147483647 w 16"/>
              <a:gd name="T45" fmla="*/ 0 h 17"/>
              <a:gd name="T46" fmla="*/ 2147483647 w 16"/>
              <a:gd name="T47" fmla="*/ 2147483647 h 17"/>
              <a:gd name="T48" fmla="*/ 2147483647 w 16"/>
              <a:gd name="T49" fmla="*/ 2147483647 h 17"/>
              <a:gd name="T50" fmla="*/ 2147483647 w 16"/>
              <a:gd name="T51" fmla="*/ 2147483647 h 17"/>
              <a:gd name="T52" fmla="*/ 2147483647 w 16"/>
              <a:gd name="T53" fmla="*/ 2147483647 h 17"/>
              <a:gd name="T54" fmla="*/ 2147483647 w 16"/>
              <a:gd name="T55" fmla="*/ 2147483647 h 17"/>
              <a:gd name="T56" fmla="*/ 0 w 16"/>
              <a:gd name="T57" fmla="*/ 2147483647 h 17"/>
              <a:gd name="T58" fmla="*/ 0 w 16"/>
              <a:gd name="T59" fmla="*/ 2147483647 h 17"/>
              <a:gd name="T60" fmla="*/ 0 w 16"/>
              <a:gd name="T61" fmla="*/ 2147483647 h 17"/>
              <a:gd name="T62" fmla="*/ 0 w 16"/>
              <a:gd name="T63" fmla="*/ 2147483647 h 17"/>
              <a:gd name="T64" fmla="*/ 0 w 16"/>
              <a:gd name="T65" fmla="*/ 2147483647 h 17"/>
              <a:gd name="T66" fmla="*/ 2147483647 w 16"/>
              <a:gd name="T67" fmla="*/ 2147483647 h 17"/>
              <a:gd name="T68" fmla="*/ 2147483647 w 16"/>
              <a:gd name="T69" fmla="*/ 2147483647 h 17"/>
              <a:gd name="T70" fmla="*/ 2147483647 w 16"/>
              <a:gd name="T71" fmla="*/ 2147483647 h 17"/>
              <a:gd name="T72" fmla="*/ 2147483647 w 16"/>
              <a:gd name="T73" fmla="*/ 2147483647 h 17"/>
              <a:gd name="T74" fmla="*/ 2147483647 w 16"/>
              <a:gd name="T75" fmla="*/ 2147483647 h 17"/>
              <a:gd name="T76" fmla="*/ 2147483647 w 16"/>
              <a:gd name="T77" fmla="*/ 2147483647 h 17"/>
              <a:gd name="T78" fmla="*/ 2147483647 w 16"/>
              <a:gd name="T79" fmla="*/ 2147483647 h 17"/>
              <a:gd name="T80" fmla="*/ 2147483647 w 16"/>
              <a:gd name="T81" fmla="*/ 2147483647 h 17"/>
              <a:gd name="T82" fmla="*/ 2147483647 w 16"/>
              <a:gd name="T83" fmla="*/ 2147483647 h 17"/>
              <a:gd name="T84" fmla="*/ 2147483647 w 16"/>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
              <a:gd name="T130" fmla="*/ 0 h 17"/>
              <a:gd name="T131" fmla="*/ 16 w 16"/>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 h="17">
                <a:moveTo>
                  <a:pt x="7" y="14"/>
                </a:moveTo>
                <a:lnTo>
                  <a:pt x="9" y="17"/>
                </a:lnTo>
                <a:lnTo>
                  <a:pt x="9" y="14"/>
                </a:lnTo>
                <a:lnTo>
                  <a:pt x="11" y="14"/>
                </a:lnTo>
                <a:lnTo>
                  <a:pt x="14" y="14"/>
                </a:lnTo>
                <a:lnTo>
                  <a:pt x="14" y="12"/>
                </a:lnTo>
                <a:lnTo>
                  <a:pt x="14" y="10"/>
                </a:lnTo>
                <a:lnTo>
                  <a:pt x="16" y="7"/>
                </a:lnTo>
                <a:lnTo>
                  <a:pt x="14" y="7"/>
                </a:lnTo>
                <a:lnTo>
                  <a:pt x="14" y="5"/>
                </a:lnTo>
                <a:lnTo>
                  <a:pt x="14" y="3"/>
                </a:lnTo>
                <a:lnTo>
                  <a:pt x="11" y="3"/>
                </a:lnTo>
                <a:lnTo>
                  <a:pt x="9" y="0"/>
                </a:lnTo>
                <a:lnTo>
                  <a:pt x="7" y="0"/>
                </a:lnTo>
                <a:lnTo>
                  <a:pt x="4" y="0"/>
                </a:lnTo>
                <a:lnTo>
                  <a:pt x="4" y="3"/>
                </a:lnTo>
                <a:lnTo>
                  <a:pt x="2" y="3"/>
                </a:lnTo>
                <a:lnTo>
                  <a:pt x="2" y="5"/>
                </a:lnTo>
                <a:lnTo>
                  <a:pt x="0" y="5"/>
                </a:lnTo>
                <a:lnTo>
                  <a:pt x="0" y="7"/>
                </a:lnTo>
                <a:lnTo>
                  <a:pt x="0" y="10"/>
                </a:lnTo>
                <a:lnTo>
                  <a:pt x="2" y="12"/>
                </a:lnTo>
                <a:lnTo>
                  <a:pt x="2" y="14"/>
                </a:lnTo>
                <a:lnTo>
                  <a:pt x="4"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4" name="Freeform 176"/>
          <p:cNvSpPr>
            <a:spLocks/>
          </p:cNvSpPr>
          <p:nvPr/>
        </p:nvSpPr>
        <p:spPr bwMode="auto">
          <a:xfrm>
            <a:off x="5213350"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2147483647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2147483647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2" y="14"/>
                </a:lnTo>
                <a:lnTo>
                  <a:pt x="14" y="14"/>
                </a:lnTo>
                <a:lnTo>
                  <a:pt x="14" y="12"/>
                </a:lnTo>
                <a:lnTo>
                  <a:pt x="14" y="10"/>
                </a:lnTo>
                <a:lnTo>
                  <a:pt x="14" y="7"/>
                </a:lnTo>
                <a:lnTo>
                  <a:pt x="14" y="5"/>
                </a:lnTo>
                <a:lnTo>
                  <a:pt x="14" y="3"/>
                </a:lnTo>
                <a:lnTo>
                  <a:pt x="12" y="3"/>
                </a:lnTo>
                <a:lnTo>
                  <a:pt x="9" y="0"/>
                </a:lnTo>
                <a:lnTo>
                  <a:pt x="7" y="0"/>
                </a:lnTo>
                <a:lnTo>
                  <a:pt x="5" y="0"/>
                </a:lnTo>
                <a:lnTo>
                  <a:pt x="5" y="3"/>
                </a:lnTo>
                <a:lnTo>
                  <a:pt x="2" y="3"/>
                </a:lnTo>
                <a:lnTo>
                  <a:pt x="2" y="5"/>
                </a:lnTo>
                <a:lnTo>
                  <a:pt x="0" y="5"/>
                </a:lnTo>
                <a:lnTo>
                  <a:pt x="0" y="7"/>
                </a:lnTo>
                <a:lnTo>
                  <a:pt x="0" y="10"/>
                </a:lnTo>
                <a:lnTo>
                  <a:pt x="2" y="12"/>
                </a:lnTo>
                <a:lnTo>
                  <a:pt x="2" y="14"/>
                </a:lnTo>
                <a:lnTo>
                  <a:pt x="5"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5" name="Freeform 177"/>
          <p:cNvSpPr>
            <a:spLocks/>
          </p:cNvSpPr>
          <p:nvPr/>
        </p:nvSpPr>
        <p:spPr bwMode="auto">
          <a:xfrm>
            <a:off x="5291138" y="1738313"/>
            <a:ext cx="20637" cy="26987"/>
          </a:xfrm>
          <a:custGeom>
            <a:avLst/>
            <a:gdLst>
              <a:gd name="T0" fmla="*/ 2147483647 w 13"/>
              <a:gd name="T1" fmla="*/ 2147483647 h 17"/>
              <a:gd name="T2" fmla="*/ 2147483647 w 13"/>
              <a:gd name="T3" fmla="*/ 2147483647 h 17"/>
              <a:gd name="T4" fmla="*/ 2147483647 w 13"/>
              <a:gd name="T5" fmla="*/ 2147483647 h 17"/>
              <a:gd name="T6" fmla="*/ 2147483647 w 13"/>
              <a:gd name="T7" fmla="*/ 2147483647 h 17"/>
              <a:gd name="T8" fmla="*/ 2147483647 w 13"/>
              <a:gd name="T9" fmla="*/ 2147483647 h 17"/>
              <a:gd name="T10" fmla="*/ 2147483647 w 13"/>
              <a:gd name="T11" fmla="*/ 2147483647 h 17"/>
              <a:gd name="T12" fmla="*/ 2147483647 w 13"/>
              <a:gd name="T13" fmla="*/ 2147483647 h 17"/>
              <a:gd name="T14" fmla="*/ 2147483647 w 13"/>
              <a:gd name="T15" fmla="*/ 2147483647 h 17"/>
              <a:gd name="T16" fmla="*/ 2147483647 w 13"/>
              <a:gd name="T17" fmla="*/ 2147483647 h 17"/>
              <a:gd name="T18" fmla="*/ 2147483647 w 13"/>
              <a:gd name="T19" fmla="*/ 2147483647 h 17"/>
              <a:gd name="T20" fmla="*/ 2147483647 w 13"/>
              <a:gd name="T21" fmla="*/ 2147483647 h 17"/>
              <a:gd name="T22" fmla="*/ 2147483647 w 13"/>
              <a:gd name="T23" fmla="*/ 2147483647 h 17"/>
              <a:gd name="T24" fmla="*/ 2147483647 w 13"/>
              <a:gd name="T25" fmla="*/ 2147483647 h 17"/>
              <a:gd name="T26" fmla="*/ 2147483647 w 13"/>
              <a:gd name="T27" fmla="*/ 2147483647 h 17"/>
              <a:gd name="T28" fmla="*/ 2147483647 w 13"/>
              <a:gd name="T29" fmla="*/ 2147483647 h 17"/>
              <a:gd name="T30" fmla="*/ 2147483647 w 13"/>
              <a:gd name="T31" fmla="*/ 2147483647 h 17"/>
              <a:gd name="T32" fmla="*/ 2147483647 w 13"/>
              <a:gd name="T33" fmla="*/ 2147483647 h 17"/>
              <a:gd name="T34" fmla="*/ 2147483647 w 13"/>
              <a:gd name="T35" fmla="*/ 2147483647 h 17"/>
              <a:gd name="T36" fmla="*/ 2147483647 w 13"/>
              <a:gd name="T37" fmla="*/ 0 h 17"/>
              <a:gd name="T38" fmla="*/ 2147483647 w 13"/>
              <a:gd name="T39" fmla="*/ 0 h 17"/>
              <a:gd name="T40" fmla="*/ 2147483647 w 13"/>
              <a:gd name="T41" fmla="*/ 0 h 17"/>
              <a:gd name="T42" fmla="*/ 2147483647 w 13"/>
              <a:gd name="T43" fmla="*/ 0 h 17"/>
              <a:gd name="T44" fmla="*/ 2147483647 w 13"/>
              <a:gd name="T45" fmla="*/ 0 h 17"/>
              <a:gd name="T46" fmla="*/ 2147483647 w 13"/>
              <a:gd name="T47" fmla="*/ 2147483647 h 17"/>
              <a:gd name="T48" fmla="*/ 2147483647 w 13"/>
              <a:gd name="T49" fmla="*/ 2147483647 h 17"/>
              <a:gd name="T50" fmla="*/ 2147483647 w 13"/>
              <a:gd name="T51" fmla="*/ 2147483647 h 17"/>
              <a:gd name="T52" fmla="*/ 2147483647 w 13"/>
              <a:gd name="T53" fmla="*/ 2147483647 h 17"/>
              <a:gd name="T54" fmla="*/ 0 w 13"/>
              <a:gd name="T55" fmla="*/ 2147483647 h 17"/>
              <a:gd name="T56" fmla="*/ 0 w 13"/>
              <a:gd name="T57" fmla="*/ 2147483647 h 17"/>
              <a:gd name="T58" fmla="*/ 0 w 13"/>
              <a:gd name="T59" fmla="*/ 2147483647 h 17"/>
              <a:gd name="T60" fmla="*/ 0 w 13"/>
              <a:gd name="T61" fmla="*/ 2147483647 h 17"/>
              <a:gd name="T62" fmla="*/ 0 w 13"/>
              <a:gd name="T63" fmla="*/ 2147483647 h 17"/>
              <a:gd name="T64" fmla="*/ 0 w 13"/>
              <a:gd name="T65" fmla="*/ 2147483647 h 17"/>
              <a:gd name="T66" fmla="*/ 0 w 13"/>
              <a:gd name="T67" fmla="*/ 2147483647 h 17"/>
              <a:gd name="T68" fmla="*/ 2147483647 w 13"/>
              <a:gd name="T69" fmla="*/ 2147483647 h 17"/>
              <a:gd name="T70" fmla="*/ 2147483647 w 13"/>
              <a:gd name="T71" fmla="*/ 2147483647 h 17"/>
              <a:gd name="T72" fmla="*/ 2147483647 w 13"/>
              <a:gd name="T73" fmla="*/ 2147483647 h 17"/>
              <a:gd name="T74" fmla="*/ 2147483647 w 13"/>
              <a:gd name="T75" fmla="*/ 2147483647 h 17"/>
              <a:gd name="T76" fmla="*/ 2147483647 w 13"/>
              <a:gd name="T77" fmla="*/ 2147483647 h 17"/>
              <a:gd name="T78" fmla="*/ 2147483647 w 13"/>
              <a:gd name="T79" fmla="*/ 2147483647 h 17"/>
              <a:gd name="T80" fmla="*/ 2147483647 w 13"/>
              <a:gd name="T81" fmla="*/ 2147483647 h 17"/>
              <a:gd name="T82" fmla="*/ 2147483647 w 13"/>
              <a:gd name="T83" fmla="*/ 2147483647 h 17"/>
              <a:gd name="T84" fmla="*/ 2147483647 w 13"/>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
              <a:gd name="T130" fmla="*/ 0 h 17"/>
              <a:gd name="T131" fmla="*/ 13 w 13"/>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 h="17">
                <a:moveTo>
                  <a:pt x="6" y="14"/>
                </a:moveTo>
                <a:lnTo>
                  <a:pt x="9" y="17"/>
                </a:lnTo>
                <a:lnTo>
                  <a:pt x="9" y="14"/>
                </a:lnTo>
                <a:lnTo>
                  <a:pt x="11" y="14"/>
                </a:lnTo>
                <a:lnTo>
                  <a:pt x="13" y="12"/>
                </a:lnTo>
                <a:lnTo>
                  <a:pt x="13" y="10"/>
                </a:lnTo>
                <a:lnTo>
                  <a:pt x="13" y="7"/>
                </a:lnTo>
                <a:lnTo>
                  <a:pt x="13" y="5"/>
                </a:lnTo>
                <a:lnTo>
                  <a:pt x="11" y="3"/>
                </a:lnTo>
                <a:lnTo>
                  <a:pt x="9" y="0"/>
                </a:lnTo>
                <a:lnTo>
                  <a:pt x="6" y="0"/>
                </a:lnTo>
                <a:lnTo>
                  <a:pt x="4" y="0"/>
                </a:lnTo>
                <a:lnTo>
                  <a:pt x="4" y="3"/>
                </a:lnTo>
                <a:lnTo>
                  <a:pt x="2" y="3"/>
                </a:lnTo>
                <a:lnTo>
                  <a:pt x="2" y="5"/>
                </a:lnTo>
                <a:lnTo>
                  <a:pt x="0" y="5"/>
                </a:lnTo>
                <a:lnTo>
                  <a:pt x="0" y="7"/>
                </a:lnTo>
                <a:lnTo>
                  <a:pt x="0" y="10"/>
                </a:lnTo>
                <a:lnTo>
                  <a:pt x="0" y="12"/>
                </a:lnTo>
                <a:lnTo>
                  <a:pt x="2" y="12"/>
                </a:lnTo>
                <a:lnTo>
                  <a:pt x="2" y="14"/>
                </a:lnTo>
                <a:lnTo>
                  <a:pt x="4" y="14"/>
                </a:lnTo>
                <a:lnTo>
                  <a:pt x="6" y="17"/>
                </a:lnTo>
                <a:lnTo>
                  <a:pt x="6"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6" name="Freeform 178"/>
          <p:cNvSpPr>
            <a:spLocks/>
          </p:cNvSpPr>
          <p:nvPr/>
        </p:nvSpPr>
        <p:spPr bwMode="auto">
          <a:xfrm>
            <a:off x="5137150" y="1738313"/>
            <a:ext cx="25400" cy="26987"/>
          </a:xfrm>
          <a:custGeom>
            <a:avLst/>
            <a:gdLst>
              <a:gd name="T0" fmla="*/ 2147483647 w 16"/>
              <a:gd name="T1" fmla="*/ 2147483647 h 17"/>
              <a:gd name="T2" fmla="*/ 2147483647 w 16"/>
              <a:gd name="T3" fmla="*/ 2147483647 h 17"/>
              <a:gd name="T4" fmla="*/ 2147483647 w 16"/>
              <a:gd name="T5" fmla="*/ 2147483647 h 17"/>
              <a:gd name="T6" fmla="*/ 2147483647 w 16"/>
              <a:gd name="T7" fmla="*/ 2147483647 h 17"/>
              <a:gd name="T8" fmla="*/ 2147483647 w 16"/>
              <a:gd name="T9" fmla="*/ 2147483647 h 17"/>
              <a:gd name="T10" fmla="*/ 2147483647 w 16"/>
              <a:gd name="T11" fmla="*/ 2147483647 h 17"/>
              <a:gd name="T12" fmla="*/ 2147483647 w 16"/>
              <a:gd name="T13" fmla="*/ 2147483647 h 17"/>
              <a:gd name="T14" fmla="*/ 2147483647 w 16"/>
              <a:gd name="T15" fmla="*/ 2147483647 h 17"/>
              <a:gd name="T16" fmla="*/ 2147483647 w 16"/>
              <a:gd name="T17" fmla="*/ 2147483647 h 17"/>
              <a:gd name="T18" fmla="*/ 2147483647 w 16"/>
              <a:gd name="T19" fmla="*/ 2147483647 h 17"/>
              <a:gd name="T20" fmla="*/ 2147483647 w 16"/>
              <a:gd name="T21" fmla="*/ 2147483647 h 17"/>
              <a:gd name="T22" fmla="*/ 2147483647 w 16"/>
              <a:gd name="T23" fmla="*/ 2147483647 h 17"/>
              <a:gd name="T24" fmla="*/ 2147483647 w 16"/>
              <a:gd name="T25" fmla="*/ 2147483647 h 17"/>
              <a:gd name="T26" fmla="*/ 2147483647 w 16"/>
              <a:gd name="T27" fmla="*/ 2147483647 h 17"/>
              <a:gd name="T28" fmla="*/ 2147483647 w 16"/>
              <a:gd name="T29" fmla="*/ 2147483647 h 17"/>
              <a:gd name="T30" fmla="*/ 2147483647 w 16"/>
              <a:gd name="T31" fmla="*/ 2147483647 h 17"/>
              <a:gd name="T32" fmla="*/ 2147483647 w 16"/>
              <a:gd name="T33" fmla="*/ 2147483647 h 17"/>
              <a:gd name="T34" fmla="*/ 2147483647 w 16"/>
              <a:gd name="T35" fmla="*/ 2147483647 h 17"/>
              <a:gd name="T36" fmla="*/ 2147483647 w 16"/>
              <a:gd name="T37" fmla="*/ 0 h 17"/>
              <a:gd name="T38" fmla="*/ 2147483647 w 16"/>
              <a:gd name="T39" fmla="*/ 0 h 17"/>
              <a:gd name="T40" fmla="*/ 2147483647 w 16"/>
              <a:gd name="T41" fmla="*/ 0 h 17"/>
              <a:gd name="T42" fmla="*/ 2147483647 w 16"/>
              <a:gd name="T43" fmla="*/ 0 h 17"/>
              <a:gd name="T44" fmla="*/ 2147483647 w 16"/>
              <a:gd name="T45" fmla="*/ 0 h 17"/>
              <a:gd name="T46" fmla="*/ 2147483647 w 16"/>
              <a:gd name="T47" fmla="*/ 2147483647 h 17"/>
              <a:gd name="T48" fmla="*/ 2147483647 w 16"/>
              <a:gd name="T49" fmla="*/ 2147483647 h 17"/>
              <a:gd name="T50" fmla="*/ 2147483647 w 16"/>
              <a:gd name="T51" fmla="*/ 2147483647 h 17"/>
              <a:gd name="T52" fmla="*/ 2147483647 w 16"/>
              <a:gd name="T53" fmla="*/ 2147483647 h 17"/>
              <a:gd name="T54" fmla="*/ 2147483647 w 16"/>
              <a:gd name="T55" fmla="*/ 2147483647 h 17"/>
              <a:gd name="T56" fmla="*/ 2147483647 w 16"/>
              <a:gd name="T57" fmla="*/ 2147483647 h 17"/>
              <a:gd name="T58" fmla="*/ 0 w 16"/>
              <a:gd name="T59" fmla="*/ 2147483647 h 17"/>
              <a:gd name="T60" fmla="*/ 0 w 16"/>
              <a:gd name="T61" fmla="*/ 2147483647 h 17"/>
              <a:gd name="T62" fmla="*/ 0 w 16"/>
              <a:gd name="T63" fmla="*/ 2147483647 h 17"/>
              <a:gd name="T64" fmla="*/ 2147483647 w 16"/>
              <a:gd name="T65" fmla="*/ 2147483647 h 17"/>
              <a:gd name="T66" fmla="*/ 2147483647 w 16"/>
              <a:gd name="T67" fmla="*/ 2147483647 h 17"/>
              <a:gd name="T68" fmla="*/ 2147483647 w 16"/>
              <a:gd name="T69" fmla="*/ 2147483647 h 17"/>
              <a:gd name="T70" fmla="*/ 2147483647 w 16"/>
              <a:gd name="T71" fmla="*/ 2147483647 h 17"/>
              <a:gd name="T72" fmla="*/ 2147483647 w 16"/>
              <a:gd name="T73" fmla="*/ 2147483647 h 17"/>
              <a:gd name="T74" fmla="*/ 2147483647 w 16"/>
              <a:gd name="T75" fmla="*/ 2147483647 h 17"/>
              <a:gd name="T76" fmla="*/ 2147483647 w 16"/>
              <a:gd name="T77" fmla="*/ 2147483647 h 17"/>
              <a:gd name="T78" fmla="*/ 2147483647 w 16"/>
              <a:gd name="T79" fmla="*/ 2147483647 h 17"/>
              <a:gd name="T80" fmla="*/ 2147483647 w 16"/>
              <a:gd name="T81" fmla="*/ 2147483647 h 17"/>
              <a:gd name="T82" fmla="*/ 2147483647 w 16"/>
              <a:gd name="T83" fmla="*/ 2147483647 h 17"/>
              <a:gd name="T84" fmla="*/ 2147483647 w 16"/>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
              <a:gd name="T130" fmla="*/ 0 h 17"/>
              <a:gd name="T131" fmla="*/ 16 w 16"/>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 h="17">
                <a:moveTo>
                  <a:pt x="6" y="14"/>
                </a:moveTo>
                <a:lnTo>
                  <a:pt x="9" y="17"/>
                </a:lnTo>
                <a:lnTo>
                  <a:pt x="9" y="14"/>
                </a:lnTo>
                <a:lnTo>
                  <a:pt x="11" y="14"/>
                </a:lnTo>
                <a:lnTo>
                  <a:pt x="13" y="14"/>
                </a:lnTo>
                <a:lnTo>
                  <a:pt x="13" y="12"/>
                </a:lnTo>
                <a:lnTo>
                  <a:pt x="13" y="10"/>
                </a:lnTo>
                <a:lnTo>
                  <a:pt x="16" y="10"/>
                </a:lnTo>
                <a:lnTo>
                  <a:pt x="16" y="7"/>
                </a:lnTo>
                <a:lnTo>
                  <a:pt x="13" y="5"/>
                </a:lnTo>
                <a:lnTo>
                  <a:pt x="13" y="3"/>
                </a:lnTo>
                <a:lnTo>
                  <a:pt x="11" y="3"/>
                </a:lnTo>
                <a:lnTo>
                  <a:pt x="9" y="0"/>
                </a:lnTo>
                <a:lnTo>
                  <a:pt x="6" y="0"/>
                </a:lnTo>
                <a:lnTo>
                  <a:pt x="4" y="3"/>
                </a:lnTo>
                <a:lnTo>
                  <a:pt x="2" y="3"/>
                </a:lnTo>
                <a:lnTo>
                  <a:pt x="2" y="5"/>
                </a:lnTo>
                <a:lnTo>
                  <a:pt x="0" y="7"/>
                </a:lnTo>
                <a:lnTo>
                  <a:pt x="0" y="10"/>
                </a:lnTo>
                <a:lnTo>
                  <a:pt x="2" y="10"/>
                </a:lnTo>
                <a:lnTo>
                  <a:pt x="2" y="12"/>
                </a:lnTo>
                <a:lnTo>
                  <a:pt x="2" y="14"/>
                </a:lnTo>
                <a:lnTo>
                  <a:pt x="4" y="14"/>
                </a:lnTo>
                <a:lnTo>
                  <a:pt x="6" y="14"/>
                </a:lnTo>
                <a:lnTo>
                  <a:pt x="6" y="17"/>
                </a:lnTo>
                <a:lnTo>
                  <a:pt x="9" y="17"/>
                </a:lnTo>
                <a:lnTo>
                  <a:pt x="6"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7" name="Freeform 179"/>
          <p:cNvSpPr>
            <a:spLocks/>
          </p:cNvSpPr>
          <p:nvPr/>
        </p:nvSpPr>
        <p:spPr bwMode="auto">
          <a:xfrm>
            <a:off x="7092950"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10" y="17"/>
                </a:lnTo>
                <a:lnTo>
                  <a:pt x="10" y="14"/>
                </a:lnTo>
                <a:lnTo>
                  <a:pt x="12" y="14"/>
                </a:lnTo>
                <a:lnTo>
                  <a:pt x="14" y="12"/>
                </a:lnTo>
                <a:lnTo>
                  <a:pt x="14" y="10"/>
                </a:lnTo>
                <a:lnTo>
                  <a:pt x="14" y="7"/>
                </a:lnTo>
                <a:lnTo>
                  <a:pt x="14" y="5"/>
                </a:lnTo>
                <a:lnTo>
                  <a:pt x="12" y="3"/>
                </a:lnTo>
                <a:lnTo>
                  <a:pt x="10" y="0"/>
                </a:lnTo>
                <a:lnTo>
                  <a:pt x="7" y="0"/>
                </a:lnTo>
                <a:lnTo>
                  <a:pt x="5" y="0"/>
                </a:lnTo>
                <a:lnTo>
                  <a:pt x="5" y="3"/>
                </a:lnTo>
                <a:lnTo>
                  <a:pt x="3" y="3"/>
                </a:lnTo>
                <a:lnTo>
                  <a:pt x="3" y="5"/>
                </a:lnTo>
                <a:lnTo>
                  <a:pt x="0" y="5"/>
                </a:lnTo>
                <a:lnTo>
                  <a:pt x="0" y="7"/>
                </a:lnTo>
                <a:lnTo>
                  <a:pt x="0" y="10"/>
                </a:lnTo>
                <a:lnTo>
                  <a:pt x="0" y="12"/>
                </a:lnTo>
                <a:lnTo>
                  <a:pt x="3" y="12"/>
                </a:lnTo>
                <a:lnTo>
                  <a:pt x="3" y="14"/>
                </a:lnTo>
                <a:lnTo>
                  <a:pt x="5"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8" name="Freeform 180"/>
          <p:cNvSpPr>
            <a:spLocks/>
          </p:cNvSpPr>
          <p:nvPr/>
        </p:nvSpPr>
        <p:spPr bwMode="auto">
          <a:xfrm>
            <a:off x="7170738"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2" y="14"/>
                </a:lnTo>
                <a:lnTo>
                  <a:pt x="14" y="12"/>
                </a:lnTo>
                <a:lnTo>
                  <a:pt x="14" y="10"/>
                </a:lnTo>
                <a:lnTo>
                  <a:pt x="14" y="7"/>
                </a:lnTo>
                <a:lnTo>
                  <a:pt x="14" y="5"/>
                </a:lnTo>
                <a:lnTo>
                  <a:pt x="12" y="3"/>
                </a:lnTo>
                <a:lnTo>
                  <a:pt x="9" y="3"/>
                </a:lnTo>
                <a:lnTo>
                  <a:pt x="9" y="0"/>
                </a:lnTo>
                <a:lnTo>
                  <a:pt x="7" y="0"/>
                </a:lnTo>
                <a:lnTo>
                  <a:pt x="5" y="0"/>
                </a:lnTo>
                <a:lnTo>
                  <a:pt x="5" y="3"/>
                </a:lnTo>
                <a:lnTo>
                  <a:pt x="2" y="3"/>
                </a:lnTo>
                <a:lnTo>
                  <a:pt x="2" y="5"/>
                </a:lnTo>
                <a:lnTo>
                  <a:pt x="0" y="5"/>
                </a:lnTo>
                <a:lnTo>
                  <a:pt x="0" y="7"/>
                </a:lnTo>
                <a:lnTo>
                  <a:pt x="0" y="10"/>
                </a:lnTo>
                <a:lnTo>
                  <a:pt x="0" y="12"/>
                </a:lnTo>
                <a:lnTo>
                  <a:pt x="2" y="12"/>
                </a:lnTo>
                <a:lnTo>
                  <a:pt x="2" y="14"/>
                </a:lnTo>
                <a:lnTo>
                  <a:pt x="5"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29" name="Freeform 181"/>
          <p:cNvSpPr>
            <a:spLocks/>
          </p:cNvSpPr>
          <p:nvPr/>
        </p:nvSpPr>
        <p:spPr bwMode="auto">
          <a:xfrm>
            <a:off x="7016750"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2147483647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2147483647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2" y="14"/>
                </a:lnTo>
                <a:lnTo>
                  <a:pt x="14" y="14"/>
                </a:lnTo>
                <a:lnTo>
                  <a:pt x="14" y="12"/>
                </a:lnTo>
                <a:lnTo>
                  <a:pt x="14" y="10"/>
                </a:lnTo>
                <a:lnTo>
                  <a:pt x="14" y="7"/>
                </a:lnTo>
                <a:lnTo>
                  <a:pt x="14" y="5"/>
                </a:lnTo>
                <a:lnTo>
                  <a:pt x="14" y="3"/>
                </a:lnTo>
                <a:lnTo>
                  <a:pt x="12" y="3"/>
                </a:lnTo>
                <a:lnTo>
                  <a:pt x="9" y="0"/>
                </a:lnTo>
                <a:lnTo>
                  <a:pt x="7" y="0"/>
                </a:lnTo>
                <a:lnTo>
                  <a:pt x="5" y="0"/>
                </a:lnTo>
                <a:lnTo>
                  <a:pt x="5" y="3"/>
                </a:lnTo>
                <a:lnTo>
                  <a:pt x="2" y="3"/>
                </a:lnTo>
                <a:lnTo>
                  <a:pt x="2" y="5"/>
                </a:lnTo>
                <a:lnTo>
                  <a:pt x="0" y="5"/>
                </a:lnTo>
                <a:lnTo>
                  <a:pt x="0" y="7"/>
                </a:lnTo>
                <a:lnTo>
                  <a:pt x="0" y="10"/>
                </a:lnTo>
                <a:lnTo>
                  <a:pt x="2" y="12"/>
                </a:lnTo>
                <a:lnTo>
                  <a:pt x="2" y="14"/>
                </a:lnTo>
                <a:lnTo>
                  <a:pt x="5"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0" name="Freeform 182"/>
          <p:cNvSpPr>
            <a:spLocks/>
          </p:cNvSpPr>
          <p:nvPr/>
        </p:nvSpPr>
        <p:spPr bwMode="auto">
          <a:xfrm>
            <a:off x="7316788"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2147483647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2147483647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10" y="17"/>
                </a:lnTo>
                <a:lnTo>
                  <a:pt x="10" y="14"/>
                </a:lnTo>
                <a:lnTo>
                  <a:pt x="12" y="14"/>
                </a:lnTo>
                <a:lnTo>
                  <a:pt x="14" y="14"/>
                </a:lnTo>
                <a:lnTo>
                  <a:pt x="14" y="12"/>
                </a:lnTo>
                <a:lnTo>
                  <a:pt x="14" y="10"/>
                </a:lnTo>
                <a:lnTo>
                  <a:pt x="14" y="7"/>
                </a:lnTo>
                <a:lnTo>
                  <a:pt x="14" y="5"/>
                </a:lnTo>
                <a:lnTo>
                  <a:pt x="14" y="3"/>
                </a:lnTo>
                <a:lnTo>
                  <a:pt x="12" y="3"/>
                </a:lnTo>
                <a:lnTo>
                  <a:pt x="10" y="0"/>
                </a:lnTo>
                <a:lnTo>
                  <a:pt x="7" y="0"/>
                </a:lnTo>
                <a:lnTo>
                  <a:pt x="5" y="0"/>
                </a:lnTo>
                <a:lnTo>
                  <a:pt x="5" y="3"/>
                </a:lnTo>
                <a:lnTo>
                  <a:pt x="3" y="3"/>
                </a:lnTo>
                <a:lnTo>
                  <a:pt x="3" y="5"/>
                </a:lnTo>
                <a:lnTo>
                  <a:pt x="0" y="5"/>
                </a:lnTo>
                <a:lnTo>
                  <a:pt x="0" y="7"/>
                </a:lnTo>
                <a:lnTo>
                  <a:pt x="0" y="10"/>
                </a:lnTo>
                <a:lnTo>
                  <a:pt x="3" y="12"/>
                </a:lnTo>
                <a:lnTo>
                  <a:pt x="3" y="14"/>
                </a:lnTo>
                <a:lnTo>
                  <a:pt x="5"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1" name="Freeform 183"/>
          <p:cNvSpPr>
            <a:spLocks/>
          </p:cNvSpPr>
          <p:nvPr/>
        </p:nvSpPr>
        <p:spPr bwMode="auto">
          <a:xfrm>
            <a:off x="7394575" y="1738313"/>
            <a:ext cx="22225" cy="26987"/>
          </a:xfrm>
          <a:custGeom>
            <a:avLst/>
            <a:gdLst>
              <a:gd name="T0" fmla="*/ 2147483647 w 14"/>
              <a:gd name="T1" fmla="*/ 2147483647 h 17"/>
              <a:gd name="T2" fmla="*/ 2147483647 w 14"/>
              <a:gd name="T3" fmla="*/ 2147483647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2147483647 w 14"/>
              <a:gd name="T15" fmla="*/ 2147483647 h 17"/>
              <a:gd name="T16" fmla="*/ 2147483647 w 14"/>
              <a:gd name="T17" fmla="*/ 2147483647 h 17"/>
              <a:gd name="T18" fmla="*/ 2147483647 w 14"/>
              <a:gd name="T19" fmla="*/ 2147483647 h 17"/>
              <a:gd name="T20" fmla="*/ 2147483647 w 14"/>
              <a:gd name="T21" fmla="*/ 2147483647 h 17"/>
              <a:gd name="T22" fmla="*/ 2147483647 w 14"/>
              <a:gd name="T23" fmla="*/ 2147483647 h 17"/>
              <a:gd name="T24" fmla="*/ 2147483647 w 14"/>
              <a:gd name="T25" fmla="*/ 2147483647 h 17"/>
              <a:gd name="T26" fmla="*/ 2147483647 w 14"/>
              <a:gd name="T27" fmla="*/ 2147483647 h 17"/>
              <a:gd name="T28" fmla="*/ 2147483647 w 14"/>
              <a:gd name="T29" fmla="*/ 2147483647 h 17"/>
              <a:gd name="T30" fmla="*/ 2147483647 w 14"/>
              <a:gd name="T31" fmla="*/ 2147483647 h 17"/>
              <a:gd name="T32" fmla="*/ 2147483647 w 14"/>
              <a:gd name="T33" fmla="*/ 2147483647 h 17"/>
              <a:gd name="T34" fmla="*/ 2147483647 w 14"/>
              <a:gd name="T35" fmla="*/ 2147483647 h 17"/>
              <a:gd name="T36" fmla="*/ 2147483647 w 14"/>
              <a:gd name="T37" fmla="*/ 0 h 17"/>
              <a:gd name="T38" fmla="*/ 2147483647 w 14"/>
              <a:gd name="T39" fmla="*/ 0 h 17"/>
              <a:gd name="T40" fmla="*/ 2147483647 w 14"/>
              <a:gd name="T41" fmla="*/ 0 h 17"/>
              <a:gd name="T42" fmla="*/ 2147483647 w 14"/>
              <a:gd name="T43" fmla="*/ 0 h 17"/>
              <a:gd name="T44" fmla="*/ 2147483647 w 14"/>
              <a:gd name="T45" fmla="*/ 0 h 17"/>
              <a:gd name="T46" fmla="*/ 2147483647 w 14"/>
              <a:gd name="T47" fmla="*/ 2147483647 h 17"/>
              <a:gd name="T48" fmla="*/ 2147483647 w 14"/>
              <a:gd name="T49" fmla="*/ 2147483647 h 17"/>
              <a:gd name="T50" fmla="*/ 2147483647 w 14"/>
              <a:gd name="T51" fmla="*/ 2147483647 h 17"/>
              <a:gd name="T52" fmla="*/ 2147483647 w 14"/>
              <a:gd name="T53" fmla="*/ 2147483647 h 17"/>
              <a:gd name="T54" fmla="*/ 0 w 14"/>
              <a:gd name="T55" fmla="*/ 2147483647 h 17"/>
              <a:gd name="T56" fmla="*/ 0 w 14"/>
              <a:gd name="T57" fmla="*/ 2147483647 h 17"/>
              <a:gd name="T58" fmla="*/ 0 w 14"/>
              <a:gd name="T59" fmla="*/ 2147483647 h 17"/>
              <a:gd name="T60" fmla="*/ 0 w 14"/>
              <a:gd name="T61" fmla="*/ 2147483647 h 17"/>
              <a:gd name="T62" fmla="*/ 0 w 14"/>
              <a:gd name="T63" fmla="*/ 2147483647 h 17"/>
              <a:gd name="T64" fmla="*/ 0 w 14"/>
              <a:gd name="T65" fmla="*/ 2147483647 h 17"/>
              <a:gd name="T66" fmla="*/ 0 w 14"/>
              <a:gd name="T67" fmla="*/ 2147483647 h 17"/>
              <a:gd name="T68" fmla="*/ 2147483647 w 14"/>
              <a:gd name="T69" fmla="*/ 2147483647 h 17"/>
              <a:gd name="T70" fmla="*/ 2147483647 w 14"/>
              <a:gd name="T71" fmla="*/ 2147483647 h 17"/>
              <a:gd name="T72" fmla="*/ 2147483647 w 14"/>
              <a:gd name="T73" fmla="*/ 2147483647 h 17"/>
              <a:gd name="T74" fmla="*/ 2147483647 w 14"/>
              <a:gd name="T75" fmla="*/ 2147483647 h 17"/>
              <a:gd name="T76" fmla="*/ 2147483647 w 14"/>
              <a:gd name="T77" fmla="*/ 2147483647 h 17"/>
              <a:gd name="T78" fmla="*/ 2147483647 w 14"/>
              <a:gd name="T79" fmla="*/ 2147483647 h 17"/>
              <a:gd name="T80" fmla="*/ 2147483647 w 14"/>
              <a:gd name="T81" fmla="*/ 2147483647 h 17"/>
              <a:gd name="T82" fmla="*/ 2147483647 w 14"/>
              <a:gd name="T83" fmla="*/ 2147483647 h 17"/>
              <a:gd name="T84" fmla="*/ 2147483647 w 14"/>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7"/>
              <a:gd name="T131" fmla="*/ 14 w 14"/>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7">
                <a:moveTo>
                  <a:pt x="7" y="14"/>
                </a:moveTo>
                <a:lnTo>
                  <a:pt x="9" y="17"/>
                </a:lnTo>
                <a:lnTo>
                  <a:pt x="9" y="14"/>
                </a:lnTo>
                <a:lnTo>
                  <a:pt x="11" y="14"/>
                </a:lnTo>
                <a:lnTo>
                  <a:pt x="14" y="12"/>
                </a:lnTo>
                <a:lnTo>
                  <a:pt x="14" y="10"/>
                </a:lnTo>
                <a:lnTo>
                  <a:pt x="14" y="7"/>
                </a:lnTo>
                <a:lnTo>
                  <a:pt x="14" y="5"/>
                </a:lnTo>
                <a:lnTo>
                  <a:pt x="11" y="3"/>
                </a:lnTo>
                <a:lnTo>
                  <a:pt x="9" y="0"/>
                </a:lnTo>
                <a:lnTo>
                  <a:pt x="7" y="0"/>
                </a:lnTo>
                <a:lnTo>
                  <a:pt x="4" y="0"/>
                </a:lnTo>
                <a:lnTo>
                  <a:pt x="4" y="3"/>
                </a:lnTo>
                <a:lnTo>
                  <a:pt x="2" y="3"/>
                </a:lnTo>
                <a:lnTo>
                  <a:pt x="2" y="5"/>
                </a:lnTo>
                <a:lnTo>
                  <a:pt x="0" y="5"/>
                </a:lnTo>
                <a:lnTo>
                  <a:pt x="0" y="7"/>
                </a:lnTo>
                <a:lnTo>
                  <a:pt x="0" y="10"/>
                </a:lnTo>
                <a:lnTo>
                  <a:pt x="0" y="12"/>
                </a:lnTo>
                <a:lnTo>
                  <a:pt x="2" y="12"/>
                </a:lnTo>
                <a:lnTo>
                  <a:pt x="2" y="14"/>
                </a:lnTo>
                <a:lnTo>
                  <a:pt x="4"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2" name="Freeform 184"/>
          <p:cNvSpPr>
            <a:spLocks/>
          </p:cNvSpPr>
          <p:nvPr/>
        </p:nvSpPr>
        <p:spPr bwMode="auto">
          <a:xfrm>
            <a:off x="7240588" y="1738313"/>
            <a:ext cx="25400" cy="26987"/>
          </a:xfrm>
          <a:custGeom>
            <a:avLst/>
            <a:gdLst>
              <a:gd name="T0" fmla="*/ 2147483647 w 16"/>
              <a:gd name="T1" fmla="*/ 2147483647 h 17"/>
              <a:gd name="T2" fmla="*/ 2147483647 w 16"/>
              <a:gd name="T3" fmla="*/ 2147483647 h 17"/>
              <a:gd name="T4" fmla="*/ 2147483647 w 16"/>
              <a:gd name="T5" fmla="*/ 2147483647 h 17"/>
              <a:gd name="T6" fmla="*/ 2147483647 w 16"/>
              <a:gd name="T7" fmla="*/ 2147483647 h 17"/>
              <a:gd name="T8" fmla="*/ 2147483647 w 16"/>
              <a:gd name="T9" fmla="*/ 2147483647 h 17"/>
              <a:gd name="T10" fmla="*/ 2147483647 w 16"/>
              <a:gd name="T11" fmla="*/ 2147483647 h 17"/>
              <a:gd name="T12" fmla="*/ 2147483647 w 16"/>
              <a:gd name="T13" fmla="*/ 2147483647 h 17"/>
              <a:gd name="T14" fmla="*/ 2147483647 w 16"/>
              <a:gd name="T15" fmla="*/ 2147483647 h 17"/>
              <a:gd name="T16" fmla="*/ 2147483647 w 16"/>
              <a:gd name="T17" fmla="*/ 2147483647 h 17"/>
              <a:gd name="T18" fmla="*/ 2147483647 w 16"/>
              <a:gd name="T19" fmla="*/ 2147483647 h 17"/>
              <a:gd name="T20" fmla="*/ 2147483647 w 16"/>
              <a:gd name="T21" fmla="*/ 2147483647 h 17"/>
              <a:gd name="T22" fmla="*/ 2147483647 w 16"/>
              <a:gd name="T23" fmla="*/ 2147483647 h 17"/>
              <a:gd name="T24" fmla="*/ 2147483647 w 16"/>
              <a:gd name="T25" fmla="*/ 2147483647 h 17"/>
              <a:gd name="T26" fmla="*/ 2147483647 w 16"/>
              <a:gd name="T27" fmla="*/ 2147483647 h 17"/>
              <a:gd name="T28" fmla="*/ 2147483647 w 16"/>
              <a:gd name="T29" fmla="*/ 2147483647 h 17"/>
              <a:gd name="T30" fmla="*/ 2147483647 w 16"/>
              <a:gd name="T31" fmla="*/ 2147483647 h 17"/>
              <a:gd name="T32" fmla="*/ 2147483647 w 16"/>
              <a:gd name="T33" fmla="*/ 2147483647 h 17"/>
              <a:gd name="T34" fmla="*/ 2147483647 w 16"/>
              <a:gd name="T35" fmla="*/ 2147483647 h 17"/>
              <a:gd name="T36" fmla="*/ 2147483647 w 16"/>
              <a:gd name="T37" fmla="*/ 0 h 17"/>
              <a:gd name="T38" fmla="*/ 2147483647 w 16"/>
              <a:gd name="T39" fmla="*/ 0 h 17"/>
              <a:gd name="T40" fmla="*/ 2147483647 w 16"/>
              <a:gd name="T41" fmla="*/ 0 h 17"/>
              <a:gd name="T42" fmla="*/ 2147483647 w 16"/>
              <a:gd name="T43" fmla="*/ 0 h 17"/>
              <a:gd name="T44" fmla="*/ 2147483647 w 16"/>
              <a:gd name="T45" fmla="*/ 0 h 17"/>
              <a:gd name="T46" fmla="*/ 2147483647 w 16"/>
              <a:gd name="T47" fmla="*/ 2147483647 h 17"/>
              <a:gd name="T48" fmla="*/ 2147483647 w 16"/>
              <a:gd name="T49" fmla="*/ 2147483647 h 17"/>
              <a:gd name="T50" fmla="*/ 2147483647 w 16"/>
              <a:gd name="T51" fmla="*/ 2147483647 h 17"/>
              <a:gd name="T52" fmla="*/ 2147483647 w 16"/>
              <a:gd name="T53" fmla="*/ 2147483647 h 17"/>
              <a:gd name="T54" fmla="*/ 2147483647 w 16"/>
              <a:gd name="T55" fmla="*/ 2147483647 h 17"/>
              <a:gd name="T56" fmla="*/ 2147483647 w 16"/>
              <a:gd name="T57" fmla="*/ 2147483647 h 17"/>
              <a:gd name="T58" fmla="*/ 0 w 16"/>
              <a:gd name="T59" fmla="*/ 2147483647 h 17"/>
              <a:gd name="T60" fmla="*/ 0 w 16"/>
              <a:gd name="T61" fmla="*/ 2147483647 h 17"/>
              <a:gd name="T62" fmla="*/ 0 w 16"/>
              <a:gd name="T63" fmla="*/ 2147483647 h 17"/>
              <a:gd name="T64" fmla="*/ 2147483647 w 16"/>
              <a:gd name="T65" fmla="*/ 2147483647 h 17"/>
              <a:gd name="T66" fmla="*/ 2147483647 w 16"/>
              <a:gd name="T67" fmla="*/ 2147483647 h 17"/>
              <a:gd name="T68" fmla="*/ 2147483647 w 16"/>
              <a:gd name="T69" fmla="*/ 2147483647 h 17"/>
              <a:gd name="T70" fmla="*/ 2147483647 w 16"/>
              <a:gd name="T71" fmla="*/ 2147483647 h 17"/>
              <a:gd name="T72" fmla="*/ 2147483647 w 16"/>
              <a:gd name="T73" fmla="*/ 2147483647 h 17"/>
              <a:gd name="T74" fmla="*/ 2147483647 w 16"/>
              <a:gd name="T75" fmla="*/ 2147483647 h 17"/>
              <a:gd name="T76" fmla="*/ 2147483647 w 16"/>
              <a:gd name="T77" fmla="*/ 2147483647 h 17"/>
              <a:gd name="T78" fmla="*/ 2147483647 w 16"/>
              <a:gd name="T79" fmla="*/ 2147483647 h 17"/>
              <a:gd name="T80" fmla="*/ 2147483647 w 16"/>
              <a:gd name="T81" fmla="*/ 2147483647 h 17"/>
              <a:gd name="T82" fmla="*/ 2147483647 w 16"/>
              <a:gd name="T83" fmla="*/ 2147483647 h 17"/>
              <a:gd name="T84" fmla="*/ 2147483647 w 16"/>
              <a:gd name="T85" fmla="*/ 2147483647 h 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
              <a:gd name="T130" fmla="*/ 0 h 17"/>
              <a:gd name="T131" fmla="*/ 16 w 16"/>
              <a:gd name="T132" fmla="*/ 17 h 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 h="17">
                <a:moveTo>
                  <a:pt x="7" y="14"/>
                </a:moveTo>
                <a:lnTo>
                  <a:pt x="9" y="17"/>
                </a:lnTo>
                <a:lnTo>
                  <a:pt x="9" y="14"/>
                </a:lnTo>
                <a:lnTo>
                  <a:pt x="11" y="14"/>
                </a:lnTo>
                <a:lnTo>
                  <a:pt x="14" y="14"/>
                </a:lnTo>
                <a:lnTo>
                  <a:pt x="14" y="12"/>
                </a:lnTo>
                <a:lnTo>
                  <a:pt x="14" y="10"/>
                </a:lnTo>
                <a:lnTo>
                  <a:pt x="16" y="10"/>
                </a:lnTo>
                <a:lnTo>
                  <a:pt x="16" y="7"/>
                </a:lnTo>
                <a:lnTo>
                  <a:pt x="14" y="5"/>
                </a:lnTo>
                <a:lnTo>
                  <a:pt x="14" y="3"/>
                </a:lnTo>
                <a:lnTo>
                  <a:pt x="11" y="3"/>
                </a:lnTo>
                <a:lnTo>
                  <a:pt x="9" y="0"/>
                </a:lnTo>
                <a:lnTo>
                  <a:pt x="7" y="0"/>
                </a:lnTo>
                <a:lnTo>
                  <a:pt x="4" y="0"/>
                </a:lnTo>
                <a:lnTo>
                  <a:pt x="4" y="3"/>
                </a:lnTo>
                <a:lnTo>
                  <a:pt x="2" y="3"/>
                </a:lnTo>
                <a:lnTo>
                  <a:pt x="2" y="5"/>
                </a:lnTo>
                <a:lnTo>
                  <a:pt x="0" y="7"/>
                </a:lnTo>
                <a:lnTo>
                  <a:pt x="0" y="10"/>
                </a:lnTo>
                <a:lnTo>
                  <a:pt x="2" y="10"/>
                </a:lnTo>
                <a:lnTo>
                  <a:pt x="2" y="12"/>
                </a:lnTo>
                <a:lnTo>
                  <a:pt x="2" y="14"/>
                </a:lnTo>
                <a:lnTo>
                  <a:pt x="4" y="14"/>
                </a:lnTo>
                <a:lnTo>
                  <a:pt x="7" y="17"/>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3" name="Freeform 185"/>
          <p:cNvSpPr>
            <a:spLocks/>
          </p:cNvSpPr>
          <p:nvPr/>
        </p:nvSpPr>
        <p:spPr bwMode="auto">
          <a:xfrm>
            <a:off x="3802063"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2147483647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2147483647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9" y="14"/>
                </a:lnTo>
                <a:lnTo>
                  <a:pt x="12" y="14"/>
                </a:lnTo>
                <a:lnTo>
                  <a:pt x="12" y="11"/>
                </a:lnTo>
                <a:lnTo>
                  <a:pt x="14" y="11"/>
                </a:lnTo>
                <a:lnTo>
                  <a:pt x="14" y="9"/>
                </a:lnTo>
                <a:lnTo>
                  <a:pt x="14" y="7"/>
                </a:lnTo>
                <a:lnTo>
                  <a:pt x="14" y="4"/>
                </a:lnTo>
                <a:lnTo>
                  <a:pt x="14" y="2"/>
                </a:lnTo>
                <a:lnTo>
                  <a:pt x="12" y="2"/>
                </a:lnTo>
                <a:lnTo>
                  <a:pt x="12" y="0"/>
                </a:lnTo>
                <a:lnTo>
                  <a:pt x="9" y="0"/>
                </a:lnTo>
                <a:lnTo>
                  <a:pt x="7" y="0"/>
                </a:lnTo>
                <a:lnTo>
                  <a:pt x="5" y="0"/>
                </a:lnTo>
                <a:lnTo>
                  <a:pt x="2" y="0"/>
                </a:lnTo>
                <a:lnTo>
                  <a:pt x="2" y="2"/>
                </a:lnTo>
                <a:lnTo>
                  <a:pt x="0" y="2"/>
                </a:lnTo>
                <a:lnTo>
                  <a:pt x="0" y="4"/>
                </a:lnTo>
                <a:lnTo>
                  <a:pt x="0" y="7"/>
                </a:lnTo>
                <a:lnTo>
                  <a:pt x="0" y="9"/>
                </a:lnTo>
                <a:lnTo>
                  <a:pt x="2"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4" name="Freeform 186"/>
          <p:cNvSpPr>
            <a:spLocks/>
          </p:cNvSpPr>
          <p:nvPr/>
        </p:nvSpPr>
        <p:spPr bwMode="auto">
          <a:xfrm>
            <a:off x="3879850" y="5418138"/>
            <a:ext cx="20638" cy="22225"/>
          </a:xfrm>
          <a:custGeom>
            <a:avLst/>
            <a:gdLst>
              <a:gd name="T0" fmla="*/ 2147483647 w 13"/>
              <a:gd name="T1" fmla="*/ 2147483647 h 14"/>
              <a:gd name="T2" fmla="*/ 2147483647 w 13"/>
              <a:gd name="T3" fmla="*/ 2147483647 h 14"/>
              <a:gd name="T4" fmla="*/ 2147483647 w 13"/>
              <a:gd name="T5" fmla="*/ 2147483647 h 14"/>
              <a:gd name="T6" fmla="*/ 2147483647 w 13"/>
              <a:gd name="T7" fmla="*/ 2147483647 h 14"/>
              <a:gd name="T8" fmla="*/ 2147483647 w 13"/>
              <a:gd name="T9" fmla="*/ 2147483647 h 14"/>
              <a:gd name="T10" fmla="*/ 2147483647 w 13"/>
              <a:gd name="T11" fmla="*/ 2147483647 h 14"/>
              <a:gd name="T12" fmla="*/ 2147483647 w 13"/>
              <a:gd name="T13" fmla="*/ 2147483647 h 14"/>
              <a:gd name="T14" fmla="*/ 2147483647 w 13"/>
              <a:gd name="T15" fmla="*/ 2147483647 h 14"/>
              <a:gd name="T16" fmla="*/ 2147483647 w 13"/>
              <a:gd name="T17" fmla="*/ 2147483647 h 14"/>
              <a:gd name="T18" fmla="*/ 2147483647 w 13"/>
              <a:gd name="T19" fmla="*/ 2147483647 h 14"/>
              <a:gd name="T20" fmla="*/ 2147483647 w 13"/>
              <a:gd name="T21" fmla="*/ 2147483647 h 14"/>
              <a:gd name="T22" fmla="*/ 2147483647 w 13"/>
              <a:gd name="T23" fmla="*/ 2147483647 h 14"/>
              <a:gd name="T24" fmla="*/ 2147483647 w 13"/>
              <a:gd name="T25" fmla="*/ 2147483647 h 14"/>
              <a:gd name="T26" fmla="*/ 2147483647 w 13"/>
              <a:gd name="T27" fmla="*/ 2147483647 h 14"/>
              <a:gd name="T28" fmla="*/ 2147483647 w 13"/>
              <a:gd name="T29" fmla="*/ 2147483647 h 14"/>
              <a:gd name="T30" fmla="*/ 2147483647 w 13"/>
              <a:gd name="T31" fmla="*/ 2147483647 h 14"/>
              <a:gd name="T32" fmla="*/ 2147483647 w 13"/>
              <a:gd name="T33" fmla="*/ 0 h 14"/>
              <a:gd name="T34" fmla="*/ 2147483647 w 13"/>
              <a:gd name="T35" fmla="*/ 0 h 14"/>
              <a:gd name="T36" fmla="*/ 2147483647 w 13"/>
              <a:gd name="T37" fmla="*/ 0 h 14"/>
              <a:gd name="T38" fmla="*/ 2147483647 w 13"/>
              <a:gd name="T39" fmla="*/ 0 h 14"/>
              <a:gd name="T40" fmla="*/ 2147483647 w 13"/>
              <a:gd name="T41" fmla="*/ 0 h 14"/>
              <a:gd name="T42" fmla="*/ 2147483647 w 13"/>
              <a:gd name="T43" fmla="*/ 0 h 14"/>
              <a:gd name="T44" fmla="*/ 2147483647 w 13"/>
              <a:gd name="T45" fmla="*/ 0 h 14"/>
              <a:gd name="T46" fmla="*/ 2147483647 w 13"/>
              <a:gd name="T47" fmla="*/ 0 h 14"/>
              <a:gd name="T48" fmla="*/ 2147483647 w 13"/>
              <a:gd name="T49" fmla="*/ 0 h 14"/>
              <a:gd name="T50" fmla="*/ 2147483647 w 13"/>
              <a:gd name="T51" fmla="*/ 2147483647 h 14"/>
              <a:gd name="T52" fmla="*/ 2147483647 w 13"/>
              <a:gd name="T53" fmla="*/ 2147483647 h 14"/>
              <a:gd name="T54" fmla="*/ 0 w 13"/>
              <a:gd name="T55" fmla="*/ 2147483647 h 14"/>
              <a:gd name="T56" fmla="*/ 0 w 13"/>
              <a:gd name="T57" fmla="*/ 2147483647 h 14"/>
              <a:gd name="T58" fmla="*/ 0 w 13"/>
              <a:gd name="T59" fmla="*/ 2147483647 h 14"/>
              <a:gd name="T60" fmla="*/ 0 w 13"/>
              <a:gd name="T61" fmla="*/ 2147483647 h 14"/>
              <a:gd name="T62" fmla="*/ 0 w 13"/>
              <a:gd name="T63" fmla="*/ 2147483647 h 14"/>
              <a:gd name="T64" fmla="*/ 0 w 13"/>
              <a:gd name="T65" fmla="*/ 2147483647 h 14"/>
              <a:gd name="T66" fmla="*/ 0 w 13"/>
              <a:gd name="T67" fmla="*/ 2147483647 h 14"/>
              <a:gd name="T68" fmla="*/ 2147483647 w 13"/>
              <a:gd name="T69" fmla="*/ 2147483647 h 14"/>
              <a:gd name="T70" fmla="*/ 2147483647 w 13"/>
              <a:gd name="T71" fmla="*/ 2147483647 h 14"/>
              <a:gd name="T72" fmla="*/ 2147483647 w 13"/>
              <a:gd name="T73" fmla="*/ 2147483647 h 14"/>
              <a:gd name="T74" fmla="*/ 2147483647 w 13"/>
              <a:gd name="T75" fmla="*/ 2147483647 h 14"/>
              <a:gd name="T76" fmla="*/ 2147483647 w 13"/>
              <a:gd name="T77" fmla="*/ 2147483647 h 14"/>
              <a:gd name="T78" fmla="*/ 2147483647 w 13"/>
              <a:gd name="T79" fmla="*/ 2147483647 h 14"/>
              <a:gd name="T80" fmla="*/ 2147483647 w 13"/>
              <a:gd name="T81" fmla="*/ 2147483647 h 14"/>
              <a:gd name="T82" fmla="*/ 2147483647 w 13"/>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3"/>
              <a:gd name="T127" fmla="*/ 0 h 14"/>
              <a:gd name="T128" fmla="*/ 13 w 13"/>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3" h="14">
                <a:moveTo>
                  <a:pt x="7" y="14"/>
                </a:moveTo>
                <a:lnTo>
                  <a:pt x="9" y="14"/>
                </a:lnTo>
                <a:lnTo>
                  <a:pt x="11" y="14"/>
                </a:lnTo>
                <a:lnTo>
                  <a:pt x="11" y="11"/>
                </a:lnTo>
                <a:lnTo>
                  <a:pt x="13" y="11"/>
                </a:lnTo>
                <a:lnTo>
                  <a:pt x="13" y="9"/>
                </a:lnTo>
                <a:lnTo>
                  <a:pt x="13" y="7"/>
                </a:lnTo>
                <a:lnTo>
                  <a:pt x="13" y="4"/>
                </a:lnTo>
                <a:lnTo>
                  <a:pt x="13" y="2"/>
                </a:lnTo>
                <a:lnTo>
                  <a:pt x="11" y="2"/>
                </a:lnTo>
                <a:lnTo>
                  <a:pt x="11" y="0"/>
                </a:lnTo>
                <a:lnTo>
                  <a:pt x="9" y="0"/>
                </a:lnTo>
                <a:lnTo>
                  <a:pt x="7" y="0"/>
                </a:lnTo>
                <a:lnTo>
                  <a:pt x="4" y="0"/>
                </a:lnTo>
                <a:lnTo>
                  <a:pt x="2" y="0"/>
                </a:lnTo>
                <a:lnTo>
                  <a:pt x="2" y="2"/>
                </a:lnTo>
                <a:lnTo>
                  <a:pt x="0" y="2"/>
                </a:lnTo>
                <a:lnTo>
                  <a:pt x="0" y="4"/>
                </a:lnTo>
                <a:lnTo>
                  <a:pt x="0" y="7"/>
                </a:lnTo>
                <a:lnTo>
                  <a:pt x="0" y="9"/>
                </a:lnTo>
                <a:lnTo>
                  <a:pt x="2" y="11"/>
                </a:lnTo>
                <a:lnTo>
                  <a:pt x="4"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5" name="Freeform 187"/>
          <p:cNvSpPr>
            <a:spLocks/>
          </p:cNvSpPr>
          <p:nvPr/>
        </p:nvSpPr>
        <p:spPr bwMode="auto">
          <a:xfrm>
            <a:off x="3725863" y="5418138"/>
            <a:ext cx="25400" cy="22225"/>
          </a:xfrm>
          <a:custGeom>
            <a:avLst/>
            <a:gdLst>
              <a:gd name="T0" fmla="*/ 2147483647 w 16"/>
              <a:gd name="T1" fmla="*/ 2147483647 h 14"/>
              <a:gd name="T2" fmla="*/ 2147483647 w 16"/>
              <a:gd name="T3" fmla="*/ 2147483647 h 14"/>
              <a:gd name="T4" fmla="*/ 2147483647 w 16"/>
              <a:gd name="T5" fmla="*/ 2147483647 h 14"/>
              <a:gd name="T6" fmla="*/ 2147483647 w 16"/>
              <a:gd name="T7" fmla="*/ 2147483647 h 14"/>
              <a:gd name="T8" fmla="*/ 2147483647 w 16"/>
              <a:gd name="T9" fmla="*/ 2147483647 h 14"/>
              <a:gd name="T10" fmla="*/ 2147483647 w 16"/>
              <a:gd name="T11" fmla="*/ 2147483647 h 14"/>
              <a:gd name="T12" fmla="*/ 2147483647 w 16"/>
              <a:gd name="T13" fmla="*/ 2147483647 h 14"/>
              <a:gd name="T14" fmla="*/ 2147483647 w 16"/>
              <a:gd name="T15" fmla="*/ 2147483647 h 14"/>
              <a:gd name="T16" fmla="*/ 2147483647 w 16"/>
              <a:gd name="T17" fmla="*/ 2147483647 h 14"/>
              <a:gd name="T18" fmla="*/ 2147483647 w 16"/>
              <a:gd name="T19" fmla="*/ 2147483647 h 14"/>
              <a:gd name="T20" fmla="*/ 2147483647 w 16"/>
              <a:gd name="T21" fmla="*/ 2147483647 h 14"/>
              <a:gd name="T22" fmla="*/ 2147483647 w 16"/>
              <a:gd name="T23" fmla="*/ 2147483647 h 14"/>
              <a:gd name="T24" fmla="*/ 2147483647 w 16"/>
              <a:gd name="T25" fmla="*/ 2147483647 h 14"/>
              <a:gd name="T26" fmla="*/ 2147483647 w 16"/>
              <a:gd name="T27" fmla="*/ 2147483647 h 14"/>
              <a:gd name="T28" fmla="*/ 2147483647 w 16"/>
              <a:gd name="T29" fmla="*/ 2147483647 h 14"/>
              <a:gd name="T30" fmla="*/ 2147483647 w 16"/>
              <a:gd name="T31" fmla="*/ 2147483647 h 14"/>
              <a:gd name="T32" fmla="*/ 2147483647 w 16"/>
              <a:gd name="T33" fmla="*/ 0 h 14"/>
              <a:gd name="T34" fmla="*/ 2147483647 w 16"/>
              <a:gd name="T35" fmla="*/ 0 h 14"/>
              <a:gd name="T36" fmla="*/ 2147483647 w 16"/>
              <a:gd name="T37" fmla="*/ 0 h 14"/>
              <a:gd name="T38" fmla="*/ 2147483647 w 16"/>
              <a:gd name="T39" fmla="*/ 0 h 14"/>
              <a:gd name="T40" fmla="*/ 2147483647 w 16"/>
              <a:gd name="T41" fmla="*/ 0 h 14"/>
              <a:gd name="T42" fmla="*/ 2147483647 w 16"/>
              <a:gd name="T43" fmla="*/ 0 h 14"/>
              <a:gd name="T44" fmla="*/ 2147483647 w 16"/>
              <a:gd name="T45" fmla="*/ 0 h 14"/>
              <a:gd name="T46" fmla="*/ 2147483647 w 16"/>
              <a:gd name="T47" fmla="*/ 0 h 14"/>
              <a:gd name="T48" fmla="*/ 2147483647 w 16"/>
              <a:gd name="T49" fmla="*/ 0 h 14"/>
              <a:gd name="T50" fmla="*/ 2147483647 w 16"/>
              <a:gd name="T51" fmla="*/ 2147483647 h 14"/>
              <a:gd name="T52" fmla="*/ 2147483647 w 16"/>
              <a:gd name="T53" fmla="*/ 2147483647 h 14"/>
              <a:gd name="T54" fmla="*/ 2147483647 w 16"/>
              <a:gd name="T55" fmla="*/ 2147483647 h 14"/>
              <a:gd name="T56" fmla="*/ 0 w 16"/>
              <a:gd name="T57" fmla="*/ 2147483647 h 14"/>
              <a:gd name="T58" fmla="*/ 0 w 16"/>
              <a:gd name="T59" fmla="*/ 2147483647 h 14"/>
              <a:gd name="T60" fmla="*/ 0 w 16"/>
              <a:gd name="T61" fmla="*/ 2147483647 h 14"/>
              <a:gd name="T62" fmla="*/ 0 w 16"/>
              <a:gd name="T63" fmla="*/ 2147483647 h 14"/>
              <a:gd name="T64" fmla="*/ 0 w 16"/>
              <a:gd name="T65" fmla="*/ 2147483647 h 14"/>
              <a:gd name="T66" fmla="*/ 2147483647 w 16"/>
              <a:gd name="T67" fmla="*/ 2147483647 h 14"/>
              <a:gd name="T68" fmla="*/ 2147483647 w 16"/>
              <a:gd name="T69" fmla="*/ 2147483647 h 14"/>
              <a:gd name="T70" fmla="*/ 2147483647 w 16"/>
              <a:gd name="T71" fmla="*/ 2147483647 h 14"/>
              <a:gd name="T72" fmla="*/ 2147483647 w 16"/>
              <a:gd name="T73" fmla="*/ 2147483647 h 14"/>
              <a:gd name="T74" fmla="*/ 2147483647 w 16"/>
              <a:gd name="T75" fmla="*/ 2147483647 h 14"/>
              <a:gd name="T76" fmla="*/ 2147483647 w 16"/>
              <a:gd name="T77" fmla="*/ 2147483647 h 14"/>
              <a:gd name="T78" fmla="*/ 2147483647 w 16"/>
              <a:gd name="T79" fmla="*/ 2147483647 h 14"/>
              <a:gd name="T80" fmla="*/ 2147483647 w 16"/>
              <a:gd name="T81" fmla="*/ 2147483647 h 14"/>
              <a:gd name="T82" fmla="*/ 2147483647 w 16"/>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
              <a:gd name="T127" fmla="*/ 0 h 14"/>
              <a:gd name="T128" fmla="*/ 16 w 16"/>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 h="14">
                <a:moveTo>
                  <a:pt x="7" y="14"/>
                </a:moveTo>
                <a:lnTo>
                  <a:pt x="9" y="14"/>
                </a:lnTo>
                <a:lnTo>
                  <a:pt x="11" y="14"/>
                </a:lnTo>
                <a:lnTo>
                  <a:pt x="11" y="11"/>
                </a:lnTo>
                <a:lnTo>
                  <a:pt x="13" y="11"/>
                </a:lnTo>
                <a:lnTo>
                  <a:pt x="13" y="9"/>
                </a:lnTo>
                <a:lnTo>
                  <a:pt x="16" y="7"/>
                </a:lnTo>
                <a:lnTo>
                  <a:pt x="16" y="4"/>
                </a:lnTo>
                <a:lnTo>
                  <a:pt x="13" y="4"/>
                </a:lnTo>
                <a:lnTo>
                  <a:pt x="13" y="2"/>
                </a:lnTo>
                <a:lnTo>
                  <a:pt x="11" y="0"/>
                </a:lnTo>
                <a:lnTo>
                  <a:pt x="9" y="0"/>
                </a:lnTo>
                <a:lnTo>
                  <a:pt x="7" y="0"/>
                </a:lnTo>
                <a:lnTo>
                  <a:pt x="4" y="0"/>
                </a:lnTo>
                <a:lnTo>
                  <a:pt x="2" y="2"/>
                </a:lnTo>
                <a:lnTo>
                  <a:pt x="0" y="4"/>
                </a:lnTo>
                <a:lnTo>
                  <a:pt x="0" y="7"/>
                </a:lnTo>
                <a:lnTo>
                  <a:pt x="0" y="9"/>
                </a:lnTo>
                <a:lnTo>
                  <a:pt x="2" y="9"/>
                </a:lnTo>
                <a:lnTo>
                  <a:pt x="2" y="11"/>
                </a:lnTo>
                <a:lnTo>
                  <a:pt x="4" y="11"/>
                </a:lnTo>
                <a:lnTo>
                  <a:pt x="4"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6" name="Freeform 188"/>
          <p:cNvSpPr>
            <a:spLocks/>
          </p:cNvSpPr>
          <p:nvPr/>
        </p:nvSpPr>
        <p:spPr bwMode="auto">
          <a:xfrm>
            <a:off x="4025900" y="5418138"/>
            <a:ext cx="25400" cy="22225"/>
          </a:xfrm>
          <a:custGeom>
            <a:avLst/>
            <a:gdLst>
              <a:gd name="T0" fmla="*/ 2147483647 w 16"/>
              <a:gd name="T1" fmla="*/ 2147483647 h 14"/>
              <a:gd name="T2" fmla="*/ 2147483647 w 16"/>
              <a:gd name="T3" fmla="*/ 2147483647 h 14"/>
              <a:gd name="T4" fmla="*/ 2147483647 w 16"/>
              <a:gd name="T5" fmla="*/ 2147483647 h 14"/>
              <a:gd name="T6" fmla="*/ 2147483647 w 16"/>
              <a:gd name="T7" fmla="*/ 2147483647 h 14"/>
              <a:gd name="T8" fmla="*/ 2147483647 w 16"/>
              <a:gd name="T9" fmla="*/ 2147483647 h 14"/>
              <a:gd name="T10" fmla="*/ 2147483647 w 16"/>
              <a:gd name="T11" fmla="*/ 2147483647 h 14"/>
              <a:gd name="T12" fmla="*/ 2147483647 w 16"/>
              <a:gd name="T13" fmla="*/ 2147483647 h 14"/>
              <a:gd name="T14" fmla="*/ 2147483647 w 16"/>
              <a:gd name="T15" fmla="*/ 2147483647 h 14"/>
              <a:gd name="T16" fmla="*/ 2147483647 w 16"/>
              <a:gd name="T17" fmla="*/ 2147483647 h 14"/>
              <a:gd name="T18" fmla="*/ 2147483647 w 16"/>
              <a:gd name="T19" fmla="*/ 2147483647 h 14"/>
              <a:gd name="T20" fmla="*/ 2147483647 w 16"/>
              <a:gd name="T21" fmla="*/ 2147483647 h 14"/>
              <a:gd name="T22" fmla="*/ 2147483647 w 16"/>
              <a:gd name="T23" fmla="*/ 2147483647 h 14"/>
              <a:gd name="T24" fmla="*/ 2147483647 w 16"/>
              <a:gd name="T25" fmla="*/ 2147483647 h 14"/>
              <a:gd name="T26" fmla="*/ 2147483647 w 16"/>
              <a:gd name="T27" fmla="*/ 2147483647 h 14"/>
              <a:gd name="T28" fmla="*/ 2147483647 w 16"/>
              <a:gd name="T29" fmla="*/ 2147483647 h 14"/>
              <a:gd name="T30" fmla="*/ 2147483647 w 16"/>
              <a:gd name="T31" fmla="*/ 2147483647 h 14"/>
              <a:gd name="T32" fmla="*/ 2147483647 w 16"/>
              <a:gd name="T33" fmla="*/ 0 h 14"/>
              <a:gd name="T34" fmla="*/ 2147483647 w 16"/>
              <a:gd name="T35" fmla="*/ 0 h 14"/>
              <a:gd name="T36" fmla="*/ 2147483647 w 16"/>
              <a:gd name="T37" fmla="*/ 0 h 14"/>
              <a:gd name="T38" fmla="*/ 2147483647 w 16"/>
              <a:gd name="T39" fmla="*/ 0 h 14"/>
              <a:gd name="T40" fmla="*/ 2147483647 w 16"/>
              <a:gd name="T41" fmla="*/ 0 h 14"/>
              <a:gd name="T42" fmla="*/ 2147483647 w 16"/>
              <a:gd name="T43" fmla="*/ 0 h 14"/>
              <a:gd name="T44" fmla="*/ 2147483647 w 16"/>
              <a:gd name="T45" fmla="*/ 0 h 14"/>
              <a:gd name="T46" fmla="*/ 2147483647 w 16"/>
              <a:gd name="T47" fmla="*/ 0 h 14"/>
              <a:gd name="T48" fmla="*/ 2147483647 w 16"/>
              <a:gd name="T49" fmla="*/ 0 h 14"/>
              <a:gd name="T50" fmla="*/ 2147483647 w 16"/>
              <a:gd name="T51" fmla="*/ 2147483647 h 14"/>
              <a:gd name="T52" fmla="*/ 2147483647 w 16"/>
              <a:gd name="T53" fmla="*/ 2147483647 h 14"/>
              <a:gd name="T54" fmla="*/ 2147483647 w 16"/>
              <a:gd name="T55" fmla="*/ 2147483647 h 14"/>
              <a:gd name="T56" fmla="*/ 0 w 16"/>
              <a:gd name="T57" fmla="*/ 2147483647 h 14"/>
              <a:gd name="T58" fmla="*/ 0 w 16"/>
              <a:gd name="T59" fmla="*/ 2147483647 h 14"/>
              <a:gd name="T60" fmla="*/ 0 w 16"/>
              <a:gd name="T61" fmla="*/ 2147483647 h 14"/>
              <a:gd name="T62" fmla="*/ 0 w 16"/>
              <a:gd name="T63" fmla="*/ 2147483647 h 14"/>
              <a:gd name="T64" fmla="*/ 0 w 16"/>
              <a:gd name="T65" fmla="*/ 2147483647 h 14"/>
              <a:gd name="T66" fmla="*/ 2147483647 w 16"/>
              <a:gd name="T67" fmla="*/ 2147483647 h 14"/>
              <a:gd name="T68" fmla="*/ 2147483647 w 16"/>
              <a:gd name="T69" fmla="*/ 2147483647 h 14"/>
              <a:gd name="T70" fmla="*/ 2147483647 w 16"/>
              <a:gd name="T71" fmla="*/ 2147483647 h 14"/>
              <a:gd name="T72" fmla="*/ 2147483647 w 16"/>
              <a:gd name="T73" fmla="*/ 2147483647 h 14"/>
              <a:gd name="T74" fmla="*/ 2147483647 w 16"/>
              <a:gd name="T75" fmla="*/ 2147483647 h 14"/>
              <a:gd name="T76" fmla="*/ 2147483647 w 16"/>
              <a:gd name="T77" fmla="*/ 2147483647 h 14"/>
              <a:gd name="T78" fmla="*/ 2147483647 w 16"/>
              <a:gd name="T79" fmla="*/ 2147483647 h 14"/>
              <a:gd name="T80" fmla="*/ 2147483647 w 16"/>
              <a:gd name="T81" fmla="*/ 2147483647 h 14"/>
              <a:gd name="T82" fmla="*/ 2147483647 w 16"/>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
              <a:gd name="T127" fmla="*/ 0 h 14"/>
              <a:gd name="T128" fmla="*/ 16 w 16"/>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 h="14">
                <a:moveTo>
                  <a:pt x="7" y="14"/>
                </a:moveTo>
                <a:lnTo>
                  <a:pt x="9" y="14"/>
                </a:lnTo>
                <a:lnTo>
                  <a:pt x="12" y="14"/>
                </a:lnTo>
                <a:lnTo>
                  <a:pt x="12" y="11"/>
                </a:lnTo>
                <a:lnTo>
                  <a:pt x="14" y="11"/>
                </a:lnTo>
                <a:lnTo>
                  <a:pt x="14" y="9"/>
                </a:lnTo>
                <a:lnTo>
                  <a:pt x="14" y="7"/>
                </a:lnTo>
                <a:lnTo>
                  <a:pt x="16" y="7"/>
                </a:lnTo>
                <a:lnTo>
                  <a:pt x="14" y="4"/>
                </a:lnTo>
                <a:lnTo>
                  <a:pt x="14" y="2"/>
                </a:lnTo>
                <a:lnTo>
                  <a:pt x="12" y="0"/>
                </a:lnTo>
                <a:lnTo>
                  <a:pt x="9" y="0"/>
                </a:lnTo>
                <a:lnTo>
                  <a:pt x="7" y="0"/>
                </a:lnTo>
                <a:lnTo>
                  <a:pt x="5" y="0"/>
                </a:lnTo>
                <a:lnTo>
                  <a:pt x="2" y="2"/>
                </a:lnTo>
                <a:lnTo>
                  <a:pt x="0" y="4"/>
                </a:lnTo>
                <a:lnTo>
                  <a:pt x="0" y="7"/>
                </a:lnTo>
                <a:lnTo>
                  <a:pt x="0" y="9"/>
                </a:lnTo>
                <a:lnTo>
                  <a:pt x="2" y="9"/>
                </a:lnTo>
                <a:lnTo>
                  <a:pt x="2" y="11"/>
                </a:lnTo>
                <a:lnTo>
                  <a:pt x="5"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7" name="Freeform 189"/>
          <p:cNvSpPr>
            <a:spLocks/>
          </p:cNvSpPr>
          <p:nvPr/>
        </p:nvSpPr>
        <p:spPr bwMode="auto">
          <a:xfrm>
            <a:off x="4102100"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2147483647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2147483647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10" y="14"/>
                </a:lnTo>
                <a:lnTo>
                  <a:pt x="12" y="14"/>
                </a:lnTo>
                <a:lnTo>
                  <a:pt x="12" y="11"/>
                </a:lnTo>
                <a:lnTo>
                  <a:pt x="14" y="11"/>
                </a:lnTo>
                <a:lnTo>
                  <a:pt x="14" y="9"/>
                </a:lnTo>
                <a:lnTo>
                  <a:pt x="14" y="7"/>
                </a:lnTo>
                <a:lnTo>
                  <a:pt x="14" y="4"/>
                </a:lnTo>
                <a:lnTo>
                  <a:pt x="14" y="2"/>
                </a:lnTo>
                <a:lnTo>
                  <a:pt x="12" y="2"/>
                </a:lnTo>
                <a:lnTo>
                  <a:pt x="12" y="0"/>
                </a:lnTo>
                <a:lnTo>
                  <a:pt x="10" y="0"/>
                </a:lnTo>
                <a:lnTo>
                  <a:pt x="7" y="0"/>
                </a:lnTo>
                <a:lnTo>
                  <a:pt x="5" y="0"/>
                </a:lnTo>
                <a:lnTo>
                  <a:pt x="3" y="0"/>
                </a:lnTo>
                <a:lnTo>
                  <a:pt x="3" y="2"/>
                </a:lnTo>
                <a:lnTo>
                  <a:pt x="0" y="2"/>
                </a:lnTo>
                <a:lnTo>
                  <a:pt x="0" y="4"/>
                </a:lnTo>
                <a:lnTo>
                  <a:pt x="0" y="7"/>
                </a:lnTo>
                <a:lnTo>
                  <a:pt x="0" y="9"/>
                </a:lnTo>
                <a:lnTo>
                  <a:pt x="3"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8" name="Freeform 190"/>
          <p:cNvSpPr>
            <a:spLocks/>
          </p:cNvSpPr>
          <p:nvPr/>
        </p:nvSpPr>
        <p:spPr bwMode="auto">
          <a:xfrm>
            <a:off x="3948113" y="5418138"/>
            <a:ext cx="26987" cy="22225"/>
          </a:xfrm>
          <a:custGeom>
            <a:avLst/>
            <a:gdLst>
              <a:gd name="T0" fmla="*/ 2147483647 w 17"/>
              <a:gd name="T1" fmla="*/ 2147483647 h 14"/>
              <a:gd name="T2" fmla="*/ 2147483647 w 17"/>
              <a:gd name="T3" fmla="*/ 2147483647 h 14"/>
              <a:gd name="T4" fmla="*/ 2147483647 w 17"/>
              <a:gd name="T5" fmla="*/ 2147483647 h 14"/>
              <a:gd name="T6" fmla="*/ 2147483647 w 17"/>
              <a:gd name="T7" fmla="*/ 2147483647 h 14"/>
              <a:gd name="T8" fmla="*/ 2147483647 w 17"/>
              <a:gd name="T9" fmla="*/ 2147483647 h 14"/>
              <a:gd name="T10" fmla="*/ 2147483647 w 17"/>
              <a:gd name="T11" fmla="*/ 2147483647 h 14"/>
              <a:gd name="T12" fmla="*/ 2147483647 w 17"/>
              <a:gd name="T13" fmla="*/ 2147483647 h 14"/>
              <a:gd name="T14" fmla="*/ 2147483647 w 17"/>
              <a:gd name="T15" fmla="*/ 2147483647 h 14"/>
              <a:gd name="T16" fmla="*/ 2147483647 w 17"/>
              <a:gd name="T17" fmla="*/ 2147483647 h 14"/>
              <a:gd name="T18" fmla="*/ 2147483647 w 17"/>
              <a:gd name="T19" fmla="*/ 2147483647 h 14"/>
              <a:gd name="T20" fmla="*/ 2147483647 w 17"/>
              <a:gd name="T21" fmla="*/ 2147483647 h 14"/>
              <a:gd name="T22" fmla="*/ 2147483647 w 17"/>
              <a:gd name="T23" fmla="*/ 2147483647 h 14"/>
              <a:gd name="T24" fmla="*/ 2147483647 w 17"/>
              <a:gd name="T25" fmla="*/ 2147483647 h 14"/>
              <a:gd name="T26" fmla="*/ 2147483647 w 17"/>
              <a:gd name="T27" fmla="*/ 2147483647 h 14"/>
              <a:gd name="T28" fmla="*/ 2147483647 w 17"/>
              <a:gd name="T29" fmla="*/ 2147483647 h 14"/>
              <a:gd name="T30" fmla="*/ 2147483647 w 17"/>
              <a:gd name="T31" fmla="*/ 2147483647 h 14"/>
              <a:gd name="T32" fmla="*/ 2147483647 w 17"/>
              <a:gd name="T33" fmla="*/ 0 h 14"/>
              <a:gd name="T34" fmla="*/ 2147483647 w 17"/>
              <a:gd name="T35" fmla="*/ 0 h 14"/>
              <a:gd name="T36" fmla="*/ 2147483647 w 17"/>
              <a:gd name="T37" fmla="*/ 0 h 14"/>
              <a:gd name="T38" fmla="*/ 2147483647 w 17"/>
              <a:gd name="T39" fmla="*/ 0 h 14"/>
              <a:gd name="T40" fmla="*/ 2147483647 w 17"/>
              <a:gd name="T41" fmla="*/ 0 h 14"/>
              <a:gd name="T42" fmla="*/ 2147483647 w 17"/>
              <a:gd name="T43" fmla="*/ 0 h 14"/>
              <a:gd name="T44" fmla="*/ 2147483647 w 17"/>
              <a:gd name="T45" fmla="*/ 0 h 14"/>
              <a:gd name="T46" fmla="*/ 2147483647 w 17"/>
              <a:gd name="T47" fmla="*/ 0 h 14"/>
              <a:gd name="T48" fmla="*/ 2147483647 w 17"/>
              <a:gd name="T49" fmla="*/ 0 h 14"/>
              <a:gd name="T50" fmla="*/ 2147483647 w 17"/>
              <a:gd name="T51" fmla="*/ 2147483647 h 14"/>
              <a:gd name="T52" fmla="*/ 2147483647 w 17"/>
              <a:gd name="T53" fmla="*/ 2147483647 h 14"/>
              <a:gd name="T54" fmla="*/ 2147483647 w 17"/>
              <a:gd name="T55" fmla="*/ 2147483647 h 14"/>
              <a:gd name="T56" fmla="*/ 2147483647 w 17"/>
              <a:gd name="T57" fmla="*/ 2147483647 h 14"/>
              <a:gd name="T58" fmla="*/ 0 w 17"/>
              <a:gd name="T59" fmla="*/ 2147483647 h 14"/>
              <a:gd name="T60" fmla="*/ 0 w 17"/>
              <a:gd name="T61" fmla="*/ 2147483647 h 14"/>
              <a:gd name="T62" fmla="*/ 0 w 17"/>
              <a:gd name="T63" fmla="*/ 2147483647 h 14"/>
              <a:gd name="T64" fmla="*/ 2147483647 w 17"/>
              <a:gd name="T65" fmla="*/ 2147483647 h 14"/>
              <a:gd name="T66" fmla="*/ 2147483647 w 17"/>
              <a:gd name="T67" fmla="*/ 2147483647 h 14"/>
              <a:gd name="T68" fmla="*/ 2147483647 w 17"/>
              <a:gd name="T69" fmla="*/ 2147483647 h 14"/>
              <a:gd name="T70" fmla="*/ 2147483647 w 17"/>
              <a:gd name="T71" fmla="*/ 2147483647 h 14"/>
              <a:gd name="T72" fmla="*/ 2147483647 w 17"/>
              <a:gd name="T73" fmla="*/ 2147483647 h 14"/>
              <a:gd name="T74" fmla="*/ 2147483647 w 17"/>
              <a:gd name="T75" fmla="*/ 2147483647 h 14"/>
              <a:gd name="T76" fmla="*/ 2147483647 w 17"/>
              <a:gd name="T77" fmla="*/ 2147483647 h 14"/>
              <a:gd name="T78" fmla="*/ 2147483647 w 17"/>
              <a:gd name="T79" fmla="*/ 2147483647 h 14"/>
              <a:gd name="T80" fmla="*/ 2147483647 w 17"/>
              <a:gd name="T81" fmla="*/ 2147483647 h 14"/>
              <a:gd name="T82" fmla="*/ 2147483647 w 17"/>
              <a:gd name="T83" fmla="*/ 2147483647 h 14"/>
              <a:gd name="T84" fmla="*/ 2147483647 w 17"/>
              <a:gd name="T85" fmla="*/ 2147483647 h 1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7"/>
              <a:gd name="T130" fmla="*/ 0 h 14"/>
              <a:gd name="T131" fmla="*/ 17 w 17"/>
              <a:gd name="T132" fmla="*/ 14 h 1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7" h="14">
                <a:moveTo>
                  <a:pt x="7" y="14"/>
                </a:moveTo>
                <a:lnTo>
                  <a:pt x="10" y="14"/>
                </a:lnTo>
                <a:lnTo>
                  <a:pt x="12" y="14"/>
                </a:lnTo>
                <a:lnTo>
                  <a:pt x="12" y="11"/>
                </a:lnTo>
                <a:lnTo>
                  <a:pt x="14" y="11"/>
                </a:lnTo>
                <a:lnTo>
                  <a:pt x="14" y="9"/>
                </a:lnTo>
                <a:lnTo>
                  <a:pt x="17" y="9"/>
                </a:lnTo>
                <a:lnTo>
                  <a:pt x="17" y="7"/>
                </a:lnTo>
                <a:lnTo>
                  <a:pt x="17" y="4"/>
                </a:lnTo>
                <a:lnTo>
                  <a:pt x="14" y="2"/>
                </a:lnTo>
                <a:lnTo>
                  <a:pt x="12" y="0"/>
                </a:lnTo>
                <a:lnTo>
                  <a:pt x="10" y="0"/>
                </a:lnTo>
                <a:lnTo>
                  <a:pt x="7" y="0"/>
                </a:lnTo>
                <a:lnTo>
                  <a:pt x="5" y="0"/>
                </a:lnTo>
                <a:lnTo>
                  <a:pt x="3" y="2"/>
                </a:lnTo>
                <a:lnTo>
                  <a:pt x="3" y="4"/>
                </a:lnTo>
                <a:lnTo>
                  <a:pt x="0" y="4"/>
                </a:lnTo>
                <a:lnTo>
                  <a:pt x="0" y="7"/>
                </a:lnTo>
                <a:lnTo>
                  <a:pt x="3" y="9"/>
                </a:lnTo>
                <a:lnTo>
                  <a:pt x="3" y="11"/>
                </a:lnTo>
                <a:lnTo>
                  <a:pt x="5" y="11"/>
                </a:lnTo>
                <a:lnTo>
                  <a:pt x="5" y="14"/>
                </a:lnTo>
                <a:lnTo>
                  <a:pt x="7" y="14"/>
                </a:lnTo>
                <a:lnTo>
                  <a:pt x="10"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39" name="Freeform 191"/>
          <p:cNvSpPr>
            <a:spLocks/>
          </p:cNvSpPr>
          <p:nvPr/>
        </p:nvSpPr>
        <p:spPr bwMode="auto">
          <a:xfrm>
            <a:off x="4256088"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0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0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2147483647 w 14"/>
              <a:gd name="T85" fmla="*/ 2147483647 h 1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4"/>
              <a:gd name="T131" fmla="*/ 14 w 14"/>
              <a:gd name="T132" fmla="*/ 14 h 1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4">
                <a:moveTo>
                  <a:pt x="5" y="14"/>
                </a:moveTo>
                <a:lnTo>
                  <a:pt x="7" y="14"/>
                </a:lnTo>
                <a:lnTo>
                  <a:pt x="10" y="14"/>
                </a:lnTo>
                <a:lnTo>
                  <a:pt x="12" y="11"/>
                </a:lnTo>
                <a:lnTo>
                  <a:pt x="14" y="9"/>
                </a:lnTo>
                <a:lnTo>
                  <a:pt x="14" y="7"/>
                </a:lnTo>
                <a:lnTo>
                  <a:pt x="14" y="4"/>
                </a:lnTo>
                <a:lnTo>
                  <a:pt x="14" y="2"/>
                </a:lnTo>
                <a:lnTo>
                  <a:pt x="12" y="2"/>
                </a:lnTo>
                <a:lnTo>
                  <a:pt x="12" y="0"/>
                </a:lnTo>
                <a:lnTo>
                  <a:pt x="10" y="0"/>
                </a:lnTo>
                <a:lnTo>
                  <a:pt x="7" y="0"/>
                </a:lnTo>
                <a:lnTo>
                  <a:pt x="5" y="0"/>
                </a:lnTo>
                <a:lnTo>
                  <a:pt x="3" y="0"/>
                </a:lnTo>
                <a:lnTo>
                  <a:pt x="3" y="2"/>
                </a:lnTo>
                <a:lnTo>
                  <a:pt x="0" y="2"/>
                </a:lnTo>
                <a:lnTo>
                  <a:pt x="0" y="4"/>
                </a:lnTo>
                <a:lnTo>
                  <a:pt x="0" y="7"/>
                </a:lnTo>
                <a:lnTo>
                  <a:pt x="0" y="9"/>
                </a:lnTo>
                <a:lnTo>
                  <a:pt x="0" y="11"/>
                </a:lnTo>
                <a:lnTo>
                  <a:pt x="3" y="11"/>
                </a:lnTo>
                <a:lnTo>
                  <a:pt x="3" y="14"/>
                </a:lnTo>
                <a:lnTo>
                  <a:pt x="5" y="14"/>
                </a:lnTo>
                <a:lnTo>
                  <a:pt x="7" y="14"/>
                </a:lnTo>
                <a:lnTo>
                  <a:pt x="5"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0" name="Freeform 192"/>
          <p:cNvSpPr>
            <a:spLocks/>
          </p:cNvSpPr>
          <p:nvPr/>
        </p:nvSpPr>
        <p:spPr bwMode="auto">
          <a:xfrm>
            <a:off x="4333875"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0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0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2147483647 w 14"/>
              <a:gd name="T85" fmla="*/ 2147483647 h 1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4"/>
              <a:gd name="T131" fmla="*/ 14 w 14"/>
              <a:gd name="T132" fmla="*/ 14 h 1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4">
                <a:moveTo>
                  <a:pt x="5" y="14"/>
                </a:moveTo>
                <a:lnTo>
                  <a:pt x="7" y="14"/>
                </a:lnTo>
                <a:lnTo>
                  <a:pt x="9" y="14"/>
                </a:lnTo>
                <a:lnTo>
                  <a:pt x="11" y="11"/>
                </a:lnTo>
                <a:lnTo>
                  <a:pt x="11" y="9"/>
                </a:lnTo>
                <a:lnTo>
                  <a:pt x="14" y="9"/>
                </a:lnTo>
                <a:lnTo>
                  <a:pt x="14" y="7"/>
                </a:lnTo>
                <a:lnTo>
                  <a:pt x="14" y="4"/>
                </a:lnTo>
                <a:lnTo>
                  <a:pt x="11" y="2"/>
                </a:lnTo>
                <a:lnTo>
                  <a:pt x="11" y="0"/>
                </a:lnTo>
                <a:lnTo>
                  <a:pt x="9" y="0"/>
                </a:lnTo>
                <a:lnTo>
                  <a:pt x="7" y="0"/>
                </a:lnTo>
                <a:lnTo>
                  <a:pt x="5" y="0"/>
                </a:lnTo>
                <a:lnTo>
                  <a:pt x="2" y="0"/>
                </a:lnTo>
                <a:lnTo>
                  <a:pt x="2" y="2"/>
                </a:lnTo>
                <a:lnTo>
                  <a:pt x="0" y="2"/>
                </a:lnTo>
                <a:lnTo>
                  <a:pt x="0" y="4"/>
                </a:lnTo>
                <a:lnTo>
                  <a:pt x="0" y="7"/>
                </a:lnTo>
                <a:lnTo>
                  <a:pt x="0" y="9"/>
                </a:lnTo>
                <a:lnTo>
                  <a:pt x="0" y="11"/>
                </a:lnTo>
                <a:lnTo>
                  <a:pt x="2" y="11"/>
                </a:lnTo>
                <a:lnTo>
                  <a:pt x="2" y="14"/>
                </a:lnTo>
                <a:lnTo>
                  <a:pt x="5" y="14"/>
                </a:lnTo>
                <a:lnTo>
                  <a:pt x="7" y="14"/>
                </a:lnTo>
                <a:lnTo>
                  <a:pt x="5"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1" name="Freeform 193"/>
          <p:cNvSpPr>
            <a:spLocks/>
          </p:cNvSpPr>
          <p:nvPr/>
        </p:nvSpPr>
        <p:spPr bwMode="auto">
          <a:xfrm>
            <a:off x="4179888"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2147483647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2147483647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9" y="14"/>
                </a:lnTo>
                <a:lnTo>
                  <a:pt x="11" y="11"/>
                </a:lnTo>
                <a:lnTo>
                  <a:pt x="14" y="11"/>
                </a:lnTo>
                <a:lnTo>
                  <a:pt x="14" y="9"/>
                </a:lnTo>
                <a:lnTo>
                  <a:pt x="14" y="7"/>
                </a:lnTo>
                <a:lnTo>
                  <a:pt x="14" y="4"/>
                </a:lnTo>
                <a:lnTo>
                  <a:pt x="14" y="2"/>
                </a:lnTo>
                <a:lnTo>
                  <a:pt x="11" y="2"/>
                </a:lnTo>
                <a:lnTo>
                  <a:pt x="11" y="0"/>
                </a:lnTo>
                <a:lnTo>
                  <a:pt x="9" y="0"/>
                </a:lnTo>
                <a:lnTo>
                  <a:pt x="7" y="0"/>
                </a:lnTo>
                <a:lnTo>
                  <a:pt x="5" y="0"/>
                </a:lnTo>
                <a:lnTo>
                  <a:pt x="2" y="0"/>
                </a:lnTo>
                <a:lnTo>
                  <a:pt x="2" y="2"/>
                </a:lnTo>
                <a:lnTo>
                  <a:pt x="0" y="2"/>
                </a:lnTo>
                <a:lnTo>
                  <a:pt x="0" y="4"/>
                </a:lnTo>
                <a:lnTo>
                  <a:pt x="0" y="7"/>
                </a:lnTo>
                <a:lnTo>
                  <a:pt x="0" y="9"/>
                </a:lnTo>
                <a:lnTo>
                  <a:pt x="2"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2" name="Freeform 194"/>
          <p:cNvSpPr>
            <a:spLocks/>
          </p:cNvSpPr>
          <p:nvPr/>
        </p:nvSpPr>
        <p:spPr bwMode="auto">
          <a:xfrm>
            <a:off x="4479925"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0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0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9" y="14"/>
                </a:lnTo>
                <a:lnTo>
                  <a:pt x="12" y="11"/>
                </a:lnTo>
                <a:lnTo>
                  <a:pt x="14" y="11"/>
                </a:lnTo>
                <a:lnTo>
                  <a:pt x="14" y="9"/>
                </a:lnTo>
                <a:lnTo>
                  <a:pt x="14" y="7"/>
                </a:lnTo>
                <a:lnTo>
                  <a:pt x="14" y="4"/>
                </a:lnTo>
                <a:lnTo>
                  <a:pt x="14" y="2"/>
                </a:lnTo>
                <a:lnTo>
                  <a:pt x="12" y="2"/>
                </a:lnTo>
                <a:lnTo>
                  <a:pt x="12" y="0"/>
                </a:lnTo>
                <a:lnTo>
                  <a:pt x="9" y="0"/>
                </a:lnTo>
                <a:lnTo>
                  <a:pt x="7" y="0"/>
                </a:lnTo>
                <a:lnTo>
                  <a:pt x="5" y="0"/>
                </a:lnTo>
                <a:lnTo>
                  <a:pt x="3" y="0"/>
                </a:lnTo>
                <a:lnTo>
                  <a:pt x="3" y="2"/>
                </a:lnTo>
                <a:lnTo>
                  <a:pt x="0" y="2"/>
                </a:lnTo>
                <a:lnTo>
                  <a:pt x="0" y="4"/>
                </a:lnTo>
                <a:lnTo>
                  <a:pt x="0" y="7"/>
                </a:lnTo>
                <a:lnTo>
                  <a:pt x="0" y="9"/>
                </a:lnTo>
                <a:lnTo>
                  <a:pt x="0" y="11"/>
                </a:lnTo>
                <a:lnTo>
                  <a:pt x="3"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3" name="Freeform 195"/>
          <p:cNvSpPr>
            <a:spLocks/>
          </p:cNvSpPr>
          <p:nvPr/>
        </p:nvSpPr>
        <p:spPr bwMode="auto">
          <a:xfrm>
            <a:off x="4557713"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0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0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2147483647 w 14"/>
              <a:gd name="T85" fmla="*/ 2147483647 h 1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4"/>
              <a:gd name="T131" fmla="*/ 14 w 14"/>
              <a:gd name="T132" fmla="*/ 14 h 1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4">
                <a:moveTo>
                  <a:pt x="4" y="14"/>
                </a:moveTo>
                <a:lnTo>
                  <a:pt x="7" y="14"/>
                </a:lnTo>
                <a:lnTo>
                  <a:pt x="9" y="14"/>
                </a:lnTo>
                <a:lnTo>
                  <a:pt x="11" y="11"/>
                </a:lnTo>
                <a:lnTo>
                  <a:pt x="14" y="9"/>
                </a:lnTo>
                <a:lnTo>
                  <a:pt x="14" y="7"/>
                </a:lnTo>
                <a:lnTo>
                  <a:pt x="14" y="4"/>
                </a:lnTo>
                <a:lnTo>
                  <a:pt x="14" y="2"/>
                </a:lnTo>
                <a:lnTo>
                  <a:pt x="11" y="2"/>
                </a:lnTo>
                <a:lnTo>
                  <a:pt x="11" y="0"/>
                </a:lnTo>
                <a:lnTo>
                  <a:pt x="9" y="0"/>
                </a:lnTo>
                <a:lnTo>
                  <a:pt x="7" y="0"/>
                </a:lnTo>
                <a:lnTo>
                  <a:pt x="4" y="0"/>
                </a:lnTo>
                <a:lnTo>
                  <a:pt x="2" y="0"/>
                </a:lnTo>
                <a:lnTo>
                  <a:pt x="2" y="2"/>
                </a:lnTo>
                <a:lnTo>
                  <a:pt x="0" y="2"/>
                </a:lnTo>
                <a:lnTo>
                  <a:pt x="0" y="4"/>
                </a:lnTo>
                <a:lnTo>
                  <a:pt x="0" y="7"/>
                </a:lnTo>
                <a:lnTo>
                  <a:pt x="0" y="9"/>
                </a:lnTo>
                <a:lnTo>
                  <a:pt x="0" y="11"/>
                </a:lnTo>
                <a:lnTo>
                  <a:pt x="2" y="11"/>
                </a:lnTo>
                <a:lnTo>
                  <a:pt x="2" y="14"/>
                </a:lnTo>
                <a:lnTo>
                  <a:pt x="4" y="14"/>
                </a:lnTo>
                <a:lnTo>
                  <a:pt x="7" y="14"/>
                </a:lnTo>
                <a:lnTo>
                  <a:pt x="4"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4" name="Freeform 196"/>
          <p:cNvSpPr>
            <a:spLocks/>
          </p:cNvSpPr>
          <p:nvPr/>
        </p:nvSpPr>
        <p:spPr bwMode="auto">
          <a:xfrm>
            <a:off x="4403725"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2147483647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2147483647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9" y="14"/>
                </a:lnTo>
                <a:lnTo>
                  <a:pt x="11" y="14"/>
                </a:lnTo>
                <a:lnTo>
                  <a:pt x="11" y="11"/>
                </a:lnTo>
                <a:lnTo>
                  <a:pt x="14" y="11"/>
                </a:lnTo>
                <a:lnTo>
                  <a:pt x="14" y="9"/>
                </a:lnTo>
                <a:lnTo>
                  <a:pt x="14" y="7"/>
                </a:lnTo>
                <a:lnTo>
                  <a:pt x="14" y="4"/>
                </a:lnTo>
                <a:lnTo>
                  <a:pt x="14" y="2"/>
                </a:lnTo>
                <a:lnTo>
                  <a:pt x="11" y="2"/>
                </a:lnTo>
                <a:lnTo>
                  <a:pt x="11" y="0"/>
                </a:lnTo>
                <a:lnTo>
                  <a:pt x="9" y="0"/>
                </a:lnTo>
                <a:lnTo>
                  <a:pt x="7" y="0"/>
                </a:lnTo>
                <a:lnTo>
                  <a:pt x="4" y="0"/>
                </a:lnTo>
                <a:lnTo>
                  <a:pt x="2" y="0"/>
                </a:lnTo>
                <a:lnTo>
                  <a:pt x="2" y="2"/>
                </a:lnTo>
                <a:lnTo>
                  <a:pt x="0" y="2"/>
                </a:lnTo>
                <a:lnTo>
                  <a:pt x="0" y="4"/>
                </a:lnTo>
                <a:lnTo>
                  <a:pt x="0" y="7"/>
                </a:lnTo>
                <a:lnTo>
                  <a:pt x="0" y="9"/>
                </a:lnTo>
                <a:lnTo>
                  <a:pt x="2" y="11"/>
                </a:lnTo>
                <a:lnTo>
                  <a:pt x="4"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5" name="Freeform 197"/>
          <p:cNvSpPr>
            <a:spLocks/>
          </p:cNvSpPr>
          <p:nvPr/>
        </p:nvSpPr>
        <p:spPr bwMode="auto">
          <a:xfrm>
            <a:off x="4703763" y="5418138"/>
            <a:ext cx="25400" cy="22225"/>
          </a:xfrm>
          <a:custGeom>
            <a:avLst/>
            <a:gdLst>
              <a:gd name="T0" fmla="*/ 2147483647 w 16"/>
              <a:gd name="T1" fmla="*/ 2147483647 h 14"/>
              <a:gd name="T2" fmla="*/ 2147483647 w 16"/>
              <a:gd name="T3" fmla="*/ 2147483647 h 14"/>
              <a:gd name="T4" fmla="*/ 2147483647 w 16"/>
              <a:gd name="T5" fmla="*/ 2147483647 h 14"/>
              <a:gd name="T6" fmla="*/ 2147483647 w 16"/>
              <a:gd name="T7" fmla="*/ 2147483647 h 14"/>
              <a:gd name="T8" fmla="*/ 2147483647 w 16"/>
              <a:gd name="T9" fmla="*/ 2147483647 h 14"/>
              <a:gd name="T10" fmla="*/ 2147483647 w 16"/>
              <a:gd name="T11" fmla="*/ 2147483647 h 14"/>
              <a:gd name="T12" fmla="*/ 2147483647 w 16"/>
              <a:gd name="T13" fmla="*/ 2147483647 h 14"/>
              <a:gd name="T14" fmla="*/ 2147483647 w 16"/>
              <a:gd name="T15" fmla="*/ 2147483647 h 14"/>
              <a:gd name="T16" fmla="*/ 2147483647 w 16"/>
              <a:gd name="T17" fmla="*/ 2147483647 h 14"/>
              <a:gd name="T18" fmla="*/ 2147483647 w 16"/>
              <a:gd name="T19" fmla="*/ 2147483647 h 14"/>
              <a:gd name="T20" fmla="*/ 2147483647 w 16"/>
              <a:gd name="T21" fmla="*/ 2147483647 h 14"/>
              <a:gd name="T22" fmla="*/ 2147483647 w 16"/>
              <a:gd name="T23" fmla="*/ 2147483647 h 14"/>
              <a:gd name="T24" fmla="*/ 2147483647 w 16"/>
              <a:gd name="T25" fmla="*/ 2147483647 h 14"/>
              <a:gd name="T26" fmla="*/ 2147483647 w 16"/>
              <a:gd name="T27" fmla="*/ 2147483647 h 14"/>
              <a:gd name="T28" fmla="*/ 2147483647 w 16"/>
              <a:gd name="T29" fmla="*/ 2147483647 h 14"/>
              <a:gd name="T30" fmla="*/ 2147483647 w 16"/>
              <a:gd name="T31" fmla="*/ 2147483647 h 14"/>
              <a:gd name="T32" fmla="*/ 2147483647 w 16"/>
              <a:gd name="T33" fmla="*/ 0 h 14"/>
              <a:gd name="T34" fmla="*/ 2147483647 w 16"/>
              <a:gd name="T35" fmla="*/ 0 h 14"/>
              <a:gd name="T36" fmla="*/ 2147483647 w 16"/>
              <a:gd name="T37" fmla="*/ 0 h 14"/>
              <a:gd name="T38" fmla="*/ 2147483647 w 16"/>
              <a:gd name="T39" fmla="*/ 0 h 14"/>
              <a:gd name="T40" fmla="*/ 2147483647 w 16"/>
              <a:gd name="T41" fmla="*/ 0 h 14"/>
              <a:gd name="T42" fmla="*/ 2147483647 w 16"/>
              <a:gd name="T43" fmla="*/ 0 h 14"/>
              <a:gd name="T44" fmla="*/ 2147483647 w 16"/>
              <a:gd name="T45" fmla="*/ 0 h 14"/>
              <a:gd name="T46" fmla="*/ 2147483647 w 16"/>
              <a:gd name="T47" fmla="*/ 0 h 14"/>
              <a:gd name="T48" fmla="*/ 2147483647 w 16"/>
              <a:gd name="T49" fmla="*/ 0 h 14"/>
              <a:gd name="T50" fmla="*/ 2147483647 w 16"/>
              <a:gd name="T51" fmla="*/ 2147483647 h 14"/>
              <a:gd name="T52" fmla="*/ 2147483647 w 16"/>
              <a:gd name="T53" fmla="*/ 2147483647 h 14"/>
              <a:gd name="T54" fmla="*/ 2147483647 w 16"/>
              <a:gd name="T55" fmla="*/ 2147483647 h 14"/>
              <a:gd name="T56" fmla="*/ 0 w 16"/>
              <a:gd name="T57" fmla="*/ 2147483647 h 14"/>
              <a:gd name="T58" fmla="*/ 0 w 16"/>
              <a:gd name="T59" fmla="*/ 2147483647 h 14"/>
              <a:gd name="T60" fmla="*/ 0 w 16"/>
              <a:gd name="T61" fmla="*/ 2147483647 h 14"/>
              <a:gd name="T62" fmla="*/ 0 w 16"/>
              <a:gd name="T63" fmla="*/ 2147483647 h 14"/>
              <a:gd name="T64" fmla="*/ 0 w 16"/>
              <a:gd name="T65" fmla="*/ 2147483647 h 14"/>
              <a:gd name="T66" fmla="*/ 2147483647 w 16"/>
              <a:gd name="T67" fmla="*/ 2147483647 h 14"/>
              <a:gd name="T68" fmla="*/ 2147483647 w 16"/>
              <a:gd name="T69" fmla="*/ 2147483647 h 14"/>
              <a:gd name="T70" fmla="*/ 2147483647 w 16"/>
              <a:gd name="T71" fmla="*/ 2147483647 h 14"/>
              <a:gd name="T72" fmla="*/ 2147483647 w 16"/>
              <a:gd name="T73" fmla="*/ 2147483647 h 14"/>
              <a:gd name="T74" fmla="*/ 2147483647 w 16"/>
              <a:gd name="T75" fmla="*/ 2147483647 h 14"/>
              <a:gd name="T76" fmla="*/ 2147483647 w 16"/>
              <a:gd name="T77" fmla="*/ 2147483647 h 14"/>
              <a:gd name="T78" fmla="*/ 2147483647 w 16"/>
              <a:gd name="T79" fmla="*/ 2147483647 h 14"/>
              <a:gd name="T80" fmla="*/ 2147483647 w 16"/>
              <a:gd name="T81" fmla="*/ 2147483647 h 14"/>
              <a:gd name="T82" fmla="*/ 2147483647 w 16"/>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
              <a:gd name="T127" fmla="*/ 0 h 14"/>
              <a:gd name="T128" fmla="*/ 16 w 16"/>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 h="14">
                <a:moveTo>
                  <a:pt x="7" y="14"/>
                </a:moveTo>
                <a:lnTo>
                  <a:pt x="9" y="14"/>
                </a:lnTo>
                <a:lnTo>
                  <a:pt x="12" y="14"/>
                </a:lnTo>
                <a:lnTo>
                  <a:pt x="12" y="11"/>
                </a:lnTo>
                <a:lnTo>
                  <a:pt x="14" y="11"/>
                </a:lnTo>
                <a:lnTo>
                  <a:pt x="14" y="9"/>
                </a:lnTo>
                <a:lnTo>
                  <a:pt x="16" y="7"/>
                </a:lnTo>
                <a:lnTo>
                  <a:pt x="16" y="4"/>
                </a:lnTo>
                <a:lnTo>
                  <a:pt x="14" y="4"/>
                </a:lnTo>
                <a:lnTo>
                  <a:pt x="14" y="2"/>
                </a:lnTo>
                <a:lnTo>
                  <a:pt x="12" y="0"/>
                </a:lnTo>
                <a:lnTo>
                  <a:pt x="9" y="0"/>
                </a:lnTo>
                <a:lnTo>
                  <a:pt x="7" y="0"/>
                </a:lnTo>
                <a:lnTo>
                  <a:pt x="5" y="0"/>
                </a:lnTo>
                <a:lnTo>
                  <a:pt x="2" y="2"/>
                </a:lnTo>
                <a:lnTo>
                  <a:pt x="0" y="4"/>
                </a:lnTo>
                <a:lnTo>
                  <a:pt x="0" y="7"/>
                </a:lnTo>
                <a:lnTo>
                  <a:pt x="0" y="9"/>
                </a:lnTo>
                <a:lnTo>
                  <a:pt x="2" y="9"/>
                </a:lnTo>
                <a:lnTo>
                  <a:pt x="2" y="11"/>
                </a:lnTo>
                <a:lnTo>
                  <a:pt x="5"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6" name="Freeform 198"/>
          <p:cNvSpPr>
            <a:spLocks/>
          </p:cNvSpPr>
          <p:nvPr/>
        </p:nvSpPr>
        <p:spPr bwMode="auto">
          <a:xfrm>
            <a:off x="4781550" y="5418138"/>
            <a:ext cx="20638" cy="22225"/>
          </a:xfrm>
          <a:custGeom>
            <a:avLst/>
            <a:gdLst>
              <a:gd name="T0" fmla="*/ 2147483647 w 13"/>
              <a:gd name="T1" fmla="*/ 2147483647 h 14"/>
              <a:gd name="T2" fmla="*/ 2147483647 w 13"/>
              <a:gd name="T3" fmla="*/ 2147483647 h 14"/>
              <a:gd name="T4" fmla="*/ 2147483647 w 13"/>
              <a:gd name="T5" fmla="*/ 2147483647 h 14"/>
              <a:gd name="T6" fmla="*/ 2147483647 w 13"/>
              <a:gd name="T7" fmla="*/ 2147483647 h 14"/>
              <a:gd name="T8" fmla="*/ 2147483647 w 13"/>
              <a:gd name="T9" fmla="*/ 2147483647 h 14"/>
              <a:gd name="T10" fmla="*/ 2147483647 w 13"/>
              <a:gd name="T11" fmla="*/ 2147483647 h 14"/>
              <a:gd name="T12" fmla="*/ 2147483647 w 13"/>
              <a:gd name="T13" fmla="*/ 2147483647 h 14"/>
              <a:gd name="T14" fmla="*/ 2147483647 w 13"/>
              <a:gd name="T15" fmla="*/ 2147483647 h 14"/>
              <a:gd name="T16" fmla="*/ 2147483647 w 13"/>
              <a:gd name="T17" fmla="*/ 2147483647 h 14"/>
              <a:gd name="T18" fmla="*/ 2147483647 w 13"/>
              <a:gd name="T19" fmla="*/ 2147483647 h 14"/>
              <a:gd name="T20" fmla="*/ 2147483647 w 13"/>
              <a:gd name="T21" fmla="*/ 2147483647 h 14"/>
              <a:gd name="T22" fmla="*/ 2147483647 w 13"/>
              <a:gd name="T23" fmla="*/ 2147483647 h 14"/>
              <a:gd name="T24" fmla="*/ 2147483647 w 13"/>
              <a:gd name="T25" fmla="*/ 2147483647 h 14"/>
              <a:gd name="T26" fmla="*/ 2147483647 w 13"/>
              <a:gd name="T27" fmla="*/ 2147483647 h 14"/>
              <a:gd name="T28" fmla="*/ 2147483647 w 13"/>
              <a:gd name="T29" fmla="*/ 2147483647 h 14"/>
              <a:gd name="T30" fmla="*/ 2147483647 w 13"/>
              <a:gd name="T31" fmla="*/ 2147483647 h 14"/>
              <a:gd name="T32" fmla="*/ 2147483647 w 13"/>
              <a:gd name="T33" fmla="*/ 0 h 14"/>
              <a:gd name="T34" fmla="*/ 2147483647 w 13"/>
              <a:gd name="T35" fmla="*/ 0 h 14"/>
              <a:gd name="T36" fmla="*/ 2147483647 w 13"/>
              <a:gd name="T37" fmla="*/ 0 h 14"/>
              <a:gd name="T38" fmla="*/ 2147483647 w 13"/>
              <a:gd name="T39" fmla="*/ 0 h 14"/>
              <a:gd name="T40" fmla="*/ 2147483647 w 13"/>
              <a:gd name="T41" fmla="*/ 0 h 14"/>
              <a:gd name="T42" fmla="*/ 2147483647 w 13"/>
              <a:gd name="T43" fmla="*/ 0 h 14"/>
              <a:gd name="T44" fmla="*/ 2147483647 w 13"/>
              <a:gd name="T45" fmla="*/ 0 h 14"/>
              <a:gd name="T46" fmla="*/ 2147483647 w 13"/>
              <a:gd name="T47" fmla="*/ 0 h 14"/>
              <a:gd name="T48" fmla="*/ 2147483647 w 13"/>
              <a:gd name="T49" fmla="*/ 0 h 14"/>
              <a:gd name="T50" fmla="*/ 2147483647 w 13"/>
              <a:gd name="T51" fmla="*/ 2147483647 h 14"/>
              <a:gd name="T52" fmla="*/ 2147483647 w 13"/>
              <a:gd name="T53" fmla="*/ 2147483647 h 14"/>
              <a:gd name="T54" fmla="*/ 2147483647 w 13"/>
              <a:gd name="T55" fmla="*/ 2147483647 h 14"/>
              <a:gd name="T56" fmla="*/ 0 w 13"/>
              <a:gd name="T57" fmla="*/ 2147483647 h 14"/>
              <a:gd name="T58" fmla="*/ 0 w 13"/>
              <a:gd name="T59" fmla="*/ 2147483647 h 14"/>
              <a:gd name="T60" fmla="*/ 0 w 13"/>
              <a:gd name="T61" fmla="*/ 2147483647 h 14"/>
              <a:gd name="T62" fmla="*/ 0 w 13"/>
              <a:gd name="T63" fmla="*/ 2147483647 h 14"/>
              <a:gd name="T64" fmla="*/ 0 w 13"/>
              <a:gd name="T65" fmla="*/ 2147483647 h 14"/>
              <a:gd name="T66" fmla="*/ 2147483647 w 13"/>
              <a:gd name="T67" fmla="*/ 2147483647 h 14"/>
              <a:gd name="T68" fmla="*/ 2147483647 w 13"/>
              <a:gd name="T69" fmla="*/ 2147483647 h 14"/>
              <a:gd name="T70" fmla="*/ 2147483647 w 13"/>
              <a:gd name="T71" fmla="*/ 2147483647 h 14"/>
              <a:gd name="T72" fmla="*/ 2147483647 w 13"/>
              <a:gd name="T73" fmla="*/ 2147483647 h 14"/>
              <a:gd name="T74" fmla="*/ 2147483647 w 13"/>
              <a:gd name="T75" fmla="*/ 2147483647 h 14"/>
              <a:gd name="T76" fmla="*/ 2147483647 w 13"/>
              <a:gd name="T77" fmla="*/ 2147483647 h 14"/>
              <a:gd name="T78" fmla="*/ 2147483647 w 13"/>
              <a:gd name="T79" fmla="*/ 2147483647 h 14"/>
              <a:gd name="T80" fmla="*/ 2147483647 w 13"/>
              <a:gd name="T81" fmla="*/ 2147483647 h 14"/>
              <a:gd name="T82" fmla="*/ 2147483647 w 13"/>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3"/>
              <a:gd name="T127" fmla="*/ 0 h 14"/>
              <a:gd name="T128" fmla="*/ 13 w 13"/>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3" h="14">
                <a:moveTo>
                  <a:pt x="7" y="14"/>
                </a:moveTo>
                <a:lnTo>
                  <a:pt x="9" y="14"/>
                </a:lnTo>
                <a:lnTo>
                  <a:pt x="11" y="14"/>
                </a:lnTo>
                <a:lnTo>
                  <a:pt x="11" y="11"/>
                </a:lnTo>
                <a:lnTo>
                  <a:pt x="13" y="11"/>
                </a:lnTo>
                <a:lnTo>
                  <a:pt x="13" y="9"/>
                </a:lnTo>
                <a:lnTo>
                  <a:pt x="13" y="7"/>
                </a:lnTo>
                <a:lnTo>
                  <a:pt x="13" y="4"/>
                </a:lnTo>
                <a:lnTo>
                  <a:pt x="13" y="2"/>
                </a:lnTo>
                <a:lnTo>
                  <a:pt x="11" y="2"/>
                </a:lnTo>
                <a:lnTo>
                  <a:pt x="11" y="0"/>
                </a:lnTo>
                <a:lnTo>
                  <a:pt x="9" y="0"/>
                </a:lnTo>
                <a:lnTo>
                  <a:pt x="7" y="0"/>
                </a:lnTo>
                <a:lnTo>
                  <a:pt x="4" y="0"/>
                </a:lnTo>
                <a:lnTo>
                  <a:pt x="2" y="0"/>
                </a:lnTo>
                <a:lnTo>
                  <a:pt x="2" y="2"/>
                </a:lnTo>
                <a:lnTo>
                  <a:pt x="0" y="4"/>
                </a:lnTo>
                <a:lnTo>
                  <a:pt x="0" y="7"/>
                </a:lnTo>
                <a:lnTo>
                  <a:pt x="0" y="9"/>
                </a:lnTo>
                <a:lnTo>
                  <a:pt x="2" y="9"/>
                </a:lnTo>
                <a:lnTo>
                  <a:pt x="2" y="11"/>
                </a:lnTo>
                <a:lnTo>
                  <a:pt x="4"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7" name="Freeform 199"/>
          <p:cNvSpPr>
            <a:spLocks/>
          </p:cNvSpPr>
          <p:nvPr/>
        </p:nvSpPr>
        <p:spPr bwMode="auto">
          <a:xfrm>
            <a:off x="4627563" y="5418138"/>
            <a:ext cx="25400" cy="22225"/>
          </a:xfrm>
          <a:custGeom>
            <a:avLst/>
            <a:gdLst>
              <a:gd name="T0" fmla="*/ 2147483647 w 16"/>
              <a:gd name="T1" fmla="*/ 2147483647 h 14"/>
              <a:gd name="T2" fmla="*/ 2147483647 w 16"/>
              <a:gd name="T3" fmla="*/ 2147483647 h 14"/>
              <a:gd name="T4" fmla="*/ 2147483647 w 16"/>
              <a:gd name="T5" fmla="*/ 2147483647 h 14"/>
              <a:gd name="T6" fmla="*/ 2147483647 w 16"/>
              <a:gd name="T7" fmla="*/ 2147483647 h 14"/>
              <a:gd name="T8" fmla="*/ 2147483647 w 16"/>
              <a:gd name="T9" fmla="*/ 2147483647 h 14"/>
              <a:gd name="T10" fmla="*/ 2147483647 w 16"/>
              <a:gd name="T11" fmla="*/ 2147483647 h 14"/>
              <a:gd name="T12" fmla="*/ 2147483647 w 16"/>
              <a:gd name="T13" fmla="*/ 2147483647 h 14"/>
              <a:gd name="T14" fmla="*/ 2147483647 w 16"/>
              <a:gd name="T15" fmla="*/ 2147483647 h 14"/>
              <a:gd name="T16" fmla="*/ 2147483647 w 16"/>
              <a:gd name="T17" fmla="*/ 2147483647 h 14"/>
              <a:gd name="T18" fmla="*/ 2147483647 w 16"/>
              <a:gd name="T19" fmla="*/ 2147483647 h 14"/>
              <a:gd name="T20" fmla="*/ 2147483647 w 16"/>
              <a:gd name="T21" fmla="*/ 2147483647 h 14"/>
              <a:gd name="T22" fmla="*/ 2147483647 w 16"/>
              <a:gd name="T23" fmla="*/ 2147483647 h 14"/>
              <a:gd name="T24" fmla="*/ 2147483647 w 16"/>
              <a:gd name="T25" fmla="*/ 2147483647 h 14"/>
              <a:gd name="T26" fmla="*/ 2147483647 w 16"/>
              <a:gd name="T27" fmla="*/ 2147483647 h 14"/>
              <a:gd name="T28" fmla="*/ 2147483647 w 16"/>
              <a:gd name="T29" fmla="*/ 2147483647 h 14"/>
              <a:gd name="T30" fmla="*/ 2147483647 w 16"/>
              <a:gd name="T31" fmla="*/ 2147483647 h 14"/>
              <a:gd name="T32" fmla="*/ 2147483647 w 16"/>
              <a:gd name="T33" fmla="*/ 0 h 14"/>
              <a:gd name="T34" fmla="*/ 2147483647 w 16"/>
              <a:gd name="T35" fmla="*/ 0 h 14"/>
              <a:gd name="T36" fmla="*/ 2147483647 w 16"/>
              <a:gd name="T37" fmla="*/ 0 h 14"/>
              <a:gd name="T38" fmla="*/ 2147483647 w 16"/>
              <a:gd name="T39" fmla="*/ 0 h 14"/>
              <a:gd name="T40" fmla="*/ 2147483647 w 16"/>
              <a:gd name="T41" fmla="*/ 0 h 14"/>
              <a:gd name="T42" fmla="*/ 2147483647 w 16"/>
              <a:gd name="T43" fmla="*/ 0 h 14"/>
              <a:gd name="T44" fmla="*/ 2147483647 w 16"/>
              <a:gd name="T45" fmla="*/ 0 h 14"/>
              <a:gd name="T46" fmla="*/ 2147483647 w 16"/>
              <a:gd name="T47" fmla="*/ 0 h 14"/>
              <a:gd name="T48" fmla="*/ 2147483647 w 16"/>
              <a:gd name="T49" fmla="*/ 0 h 14"/>
              <a:gd name="T50" fmla="*/ 2147483647 w 16"/>
              <a:gd name="T51" fmla="*/ 2147483647 h 14"/>
              <a:gd name="T52" fmla="*/ 2147483647 w 16"/>
              <a:gd name="T53" fmla="*/ 2147483647 h 14"/>
              <a:gd name="T54" fmla="*/ 2147483647 w 16"/>
              <a:gd name="T55" fmla="*/ 2147483647 h 14"/>
              <a:gd name="T56" fmla="*/ 2147483647 w 16"/>
              <a:gd name="T57" fmla="*/ 2147483647 h 14"/>
              <a:gd name="T58" fmla="*/ 2147483647 w 16"/>
              <a:gd name="T59" fmla="*/ 2147483647 h 14"/>
              <a:gd name="T60" fmla="*/ 0 w 16"/>
              <a:gd name="T61" fmla="*/ 2147483647 h 14"/>
              <a:gd name="T62" fmla="*/ 2147483647 w 16"/>
              <a:gd name="T63" fmla="*/ 2147483647 h 14"/>
              <a:gd name="T64" fmla="*/ 2147483647 w 16"/>
              <a:gd name="T65" fmla="*/ 2147483647 h 14"/>
              <a:gd name="T66" fmla="*/ 2147483647 w 16"/>
              <a:gd name="T67" fmla="*/ 2147483647 h 14"/>
              <a:gd name="T68" fmla="*/ 2147483647 w 16"/>
              <a:gd name="T69" fmla="*/ 2147483647 h 14"/>
              <a:gd name="T70" fmla="*/ 2147483647 w 16"/>
              <a:gd name="T71" fmla="*/ 2147483647 h 14"/>
              <a:gd name="T72" fmla="*/ 2147483647 w 16"/>
              <a:gd name="T73" fmla="*/ 2147483647 h 14"/>
              <a:gd name="T74" fmla="*/ 2147483647 w 16"/>
              <a:gd name="T75" fmla="*/ 2147483647 h 14"/>
              <a:gd name="T76" fmla="*/ 2147483647 w 16"/>
              <a:gd name="T77" fmla="*/ 2147483647 h 14"/>
              <a:gd name="T78" fmla="*/ 2147483647 w 16"/>
              <a:gd name="T79" fmla="*/ 2147483647 h 14"/>
              <a:gd name="T80" fmla="*/ 2147483647 w 16"/>
              <a:gd name="T81" fmla="*/ 2147483647 h 14"/>
              <a:gd name="T82" fmla="*/ 2147483647 w 16"/>
              <a:gd name="T83" fmla="*/ 2147483647 h 14"/>
              <a:gd name="T84" fmla="*/ 2147483647 w 16"/>
              <a:gd name="T85" fmla="*/ 2147483647 h 1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
              <a:gd name="T130" fmla="*/ 0 h 14"/>
              <a:gd name="T131" fmla="*/ 16 w 16"/>
              <a:gd name="T132" fmla="*/ 14 h 1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 h="14">
                <a:moveTo>
                  <a:pt x="7" y="14"/>
                </a:moveTo>
                <a:lnTo>
                  <a:pt x="9" y="14"/>
                </a:lnTo>
                <a:lnTo>
                  <a:pt x="11" y="14"/>
                </a:lnTo>
                <a:lnTo>
                  <a:pt x="11" y="11"/>
                </a:lnTo>
                <a:lnTo>
                  <a:pt x="13" y="11"/>
                </a:lnTo>
                <a:lnTo>
                  <a:pt x="13" y="9"/>
                </a:lnTo>
                <a:lnTo>
                  <a:pt x="16" y="9"/>
                </a:lnTo>
                <a:lnTo>
                  <a:pt x="16" y="7"/>
                </a:lnTo>
                <a:lnTo>
                  <a:pt x="16" y="4"/>
                </a:lnTo>
                <a:lnTo>
                  <a:pt x="13" y="2"/>
                </a:lnTo>
                <a:lnTo>
                  <a:pt x="11" y="0"/>
                </a:lnTo>
                <a:lnTo>
                  <a:pt x="9" y="0"/>
                </a:lnTo>
                <a:lnTo>
                  <a:pt x="7" y="0"/>
                </a:lnTo>
                <a:lnTo>
                  <a:pt x="4" y="0"/>
                </a:lnTo>
                <a:lnTo>
                  <a:pt x="2" y="2"/>
                </a:lnTo>
                <a:lnTo>
                  <a:pt x="2" y="4"/>
                </a:lnTo>
                <a:lnTo>
                  <a:pt x="0" y="7"/>
                </a:lnTo>
                <a:lnTo>
                  <a:pt x="2" y="7"/>
                </a:lnTo>
                <a:lnTo>
                  <a:pt x="2" y="9"/>
                </a:lnTo>
                <a:lnTo>
                  <a:pt x="2" y="11"/>
                </a:lnTo>
                <a:lnTo>
                  <a:pt x="4" y="11"/>
                </a:lnTo>
                <a:lnTo>
                  <a:pt x="4" y="14"/>
                </a:lnTo>
                <a:lnTo>
                  <a:pt x="7" y="14"/>
                </a:lnTo>
                <a:lnTo>
                  <a:pt x="9"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8" name="Freeform 200"/>
          <p:cNvSpPr>
            <a:spLocks/>
          </p:cNvSpPr>
          <p:nvPr/>
        </p:nvSpPr>
        <p:spPr bwMode="auto">
          <a:xfrm>
            <a:off x="7075488"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2147483647 w 14"/>
              <a:gd name="T53" fmla="*/ 2147483647 h 14"/>
              <a:gd name="T54" fmla="*/ 2147483647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2147483647 w 14"/>
              <a:gd name="T67" fmla="*/ 2147483647 h 14"/>
              <a:gd name="T68" fmla="*/ 2147483647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9" y="14"/>
                </a:lnTo>
                <a:lnTo>
                  <a:pt x="11" y="14"/>
                </a:lnTo>
                <a:lnTo>
                  <a:pt x="11" y="11"/>
                </a:lnTo>
                <a:lnTo>
                  <a:pt x="14" y="11"/>
                </a:lnTo>
                <a:lnTo>
                  <a:pt x="14" y="9"/>
                </a:lnTo>
                <a:lnTo>
                  <a:pt x="14" y="7"/>
                </a:lnTo>
                <a:lnTo>
                  <a:pt x="14" y="4"/>
                </a:lnTo>
                <a:lnTo>
                  <a:pt x="14" y="2"/>
                </a:lnTo>
                <a:lnTo>
                  <a:pt x="11" y="0"/>
                </a:lnTo>
                <a:lnTo>
                  <a:pt x="9" y="0"/>
                </a:lnTo>
                <a:lnTo>
                  <a:pt x="7" y="0"/>
                </a:lnTo>
                <a:lnTo>
                  <a:pt x="5" y="0"/>
                </a:lnTo>
                <a:lnTo>
                  <a:pt x="2" y="0"/>
                </a:lnTo>
                <a:lnTo>
                  <a:pt x="2" y="2"/>
                </a:lnTo>
                <a:lnTo>
                  <a:pt x="0" y="4"/>
                </a:lnTo>
                <a:lnTo>
                  <a:pt x="0" y="7"/>
                </a:lnTo>
                <a:lnTo>
                  <a:pt x="0" y="9"/>
                </a:lnTo>
                <a:lnTo>
                  <a:pt x="2" y="9"/>
                </a:lnTo>
                <a:lnTo>
                  <a:pt x="2"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49" name="Freeform 201"/>
          <p:cNvSpPr>
            <a:spLocks/>
          </p:cNvSpPr>
          <p:nvPr/>
        </p:nvSpPr>
        <p:spPr bwMode="auto">
          <a:xfrm>
            <a:off x="6997700" y="5418138"/>
            <a:ext cx="26988" cy="22225"/>
          </a:xfrm>
          <a:custGeom>
            <a:avLst/>
            <a:gdLst>
              <a:gd name="T0" fmla="*/ 2147483647 w 17"/>
              <a:gd name="T1" fmla="*/ 2147483647 h 14"/>
              <a:gd name="T2" fmla="*/ 2147483647 w 17"/>
              <a:gd name="T3" fmla="*/ 2147483647 h 14"/>
              <a:gd name="T4" fmla="*/ 2147483647 w 17"/>
              <a:gd name="T5" fmla="*/ 2147483647 h 14"/>
              <a:gd name="T6" fmla="*/ 2147483647 w 17"/>
              <a:gd name="T7" fmla="*/ 2147483647 h 14"/>
              <a:gd name="T8" fmla="*/ 2147483647 w 17"/>
              <a:gd name="T9" fmla="*/ 2147483647 h 14"/>
              <a:gd name="T10" fmla="*/ 2147483647 w 17"/>
              <a:gd name="T11" fmla="*/ 2147483647 h 14"/>
              <a:gd name="T12" fmla="*/ 2147483647 w 17"/>
              <a:gd name="T13" fmla="*/ 2147483647 h 14"/>
              <a:gd name="T14" fmla="*/ 2147483647 w 17"/>
              <a:gd name="T15" fmla="*/ 2147483647 h 14"/>
              <a:gd name="T16" fmla="*/ 2147483647 w 17"/>
              <a:gd name="T17" fmla="*/ 2147483647 h 14"/>
              <a:gd name="T18" fmla="*/ 2147483647 w 17"/>
              <a:gd name="T19" fmla="*/ 2147483647 h 14"/>
              <a:gd name="T20" fmla="*/ 2147483647 w 17"/>
              <a:gd name="T21" fmla="*/ 2147483647 h 14"/>
              <a:gd name="T22" fmla="*/ 2147483647 w 17"/>
              <a:gd name="T23" fmla="*/ 2147483647 h 14"/>
              <a:gd name="T24" fmla="*/ 2147483647 w 17"/>
              <a:gd name="T25" fmla="*/ 2147483647 h 14"/>
              <a:gd name="T26" fmla="*/ 2147483647 w 17"/>
              <a:gd name="T27" fmla="*/ 2147483647 h 14"/>
              <a:gd name="T28" fmla="*/ 2147483647 w 17"/>
              <a:gd name="T29" fmla="*/ 2147483647 h 14"/>
              <a:gd name="T30" fmla="*/ 2147483647 w 17"/>
              <a:gd name="T31" fmla="*/ 2147483647 h 14"/>
              <a:gd name="T32" fmla="*/ 2147483647 w 17"/>
              <a:gd name="T33" fmla="*/ 0 h 14"/>
              <a:gd name="T34" fmla="*/ 2147483647 w 17"/>
              <a:gd name="T35" fmla="*/ 0 h 14"/>
              <a:gd name="T36" fmla="*/ 2147483647 w 17"/>
              <a:gd name="T37" fmla="*/ 0 h 14"/>
              <a:gd name="T38" fmla="*/ 2147483647 w 17"/>
              <a:gd name="T39" fmla="*/ 0 h 14"/>
              <a:gd name="T40" fmla="*/ 2147483647 w 17"/>
              <a:gd name="T41" fmla="*/ 0 h 14"/>
              <a:gd name="T42" fmla="*/ 2147483647 w 17"/>
              <a:gd name="T43" fmla="*/ 0 h 14"/>
              <a:gd name="T44" fmla="*/ 2147483647 w 17"/>
              <a:gd name="T45" fmla="*/ 0 h 14"/>
              <a:gd name="T46" fmla="*/ 2147483647 w 17"/>
              <a:gd name="T47" fmla="*/ 0 h 14"/>
              <a:gd name="T48" fmla="*/ 2147483647 w 17"/>
              <a:gd name="T49" fmla="*/ 0 h 14"/>
              <a:gd name="T50" fmla="*/ 2147483647 w 17"/>
              <a:gd name="T51" fmla="*/ 2147483647 h 14"/>
              <a:gd name="T52" fmla="*/ 2147483647 w 17"/>
              <a:gd name="T53" fmla="*/ 2147483647 h 14"/>
              <a:gd name="T54" fmla="*/ 2147483647 w 17"/>
              <a:gd name="T55" fmla="*/ 2147483647 h 14"/>
              <a:gd name="T56" fmla="*/ 2147483647 w 17"/>
              <a:gd name="T57" fmla="*/ 2147483647 h 14"/>
              <a:gd name="T58" fmla="*/ 0 w 17"/>
              <a:gd name="T59" fmla="*/ 2147483647 h 14"/>
              <a:gd name="T60" fmla="*/ 0 w 17"/>
              <a:gd name="T61" fmla="*/ 2147483647 h 14"/>
              <a:gd name="T62" fmla="*/ 0 w 17"/>
              <a:gd name="T63" fmla="*/ 2147483647 h 14"/>
              <a:gd name="T64" fmla="*/ 2147483647 w 17"/>
              <a:gd name="T65" fmla="*/ 2147483647 h 14"/>
              <a:gd name="T66" fmla="*/ 2147483647 w 17"/>
              <a:gd name="T67" fmla="*/ 2147483647 h 14"/>
              <a:gd name="T68" fmla="*/ 2147483647 w 17"/>
              <a:gd name="T69" fmla="*/ 2147483647 h 14"/>
              <a:gd name="T70" fmla="*/ 2147483647 w 17"/>
              <a:gd name="T71" fmla="*/ 2147483647 h 14"/>
              <a:gd name="T72" fmla="*/ 2147483647 w 17"/>
              <a:gd name="T73" fmla="*/ 2147483647 h 14"/>
              <a:gd name="T74" fmla="*/ 2147483647 w 17"/>
              <a:gd name="T75" fmla="*/ 2147483647 h 14"/>
              <a:gd name="T76" fmla="*/ 2147483647 w 17"/>
              <a:gd name="T77" fmla="*/ 2147483647 h 14"/>
              <a:gd name="T78" fmla="*/ 2147483647 w 17"/>
              <a:gd name="T79" fmla="*/ 2147483647 h 14"/>
              <a:gd name="T80" fmla="*/ 2147483647 w 17"/>
              <a:gd name="T81" fmla="*/ 2147483647 h 14"/>
              <a:gd name="T82" fmla="*/ 2147483647 w 17"/>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7"/>
              <a:gd name="T127" fmla="*/ 0 h 14"/>
              <a:gd name="T128" fmla="*/ 17 w 17"/>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7" h="14">
                <a:moveTo>
                  <a:pt x="7" y="14"/>
                </a:moveTo>
                <a:lnTo>
                  <a:pt x="10" y="14"/>
                </a:lnTo>
                <a:lnTo>
                  <a:pt x="12" y="14"/>
                </a:lnTo>
                <a:lnTo>
                  <a:pt x="12" y="11"/>
                </a:lnTo>
                <a:lnTo>
                  <a:pt x="14" y="11"/>
                </a:lnTo>
                <a:lnTo>
                  <a:pt x="14" y="9"/>
                </a:lnTo>
                <a:lnTo>
                  <a:pt x="17" y="7"/>
                </a:lnTo>
                <a:lnTo>
                  <a:pt x="17" y="4"/>
                </a:lnTo>
                <a:lnTo>
                  <a:pt x="14" y="4"/>
                </a:lnTo>
                <a:lnTo>
                  <a:pt x="14" y="2"/>
                </a:lnTo>
                <a:lnTo>
                  <a:pt x="12" y="0"/>
                </a:lnTo>
                <a:lnTo>
                  <a:pt x="10" y="0"/>
                </a:lnTo>
                <a:lnTo>
                  <a:pt x="7" y="0"/>
                </a:lnTo>
                <a:lnTo>
                  <a:pt x="5" y="0"/>
                </a:lnTo>
                <a:lnTo>
                  <a:pt x="3" y="2"/>
                </a:lnTo>
                <a:lnTo>
                  <a:pt x="3" y="4"/>
                </a:lnTo>
                <a:lnTo>
                  <a:pt x="0" y="4"/>
                </a:lnTo>
                <a:lnTo>
                  <a:pt x="0" y="7"/>
                </a:lnTo>
                <a:lnTo>
                  <a:pt x="3" y="9"/>
                </a:lnTo>
                <a:lnTo>
                  <a:pt x="3" y="11"/>
                </a:lnTo>
                <a:lnTo>
                  <a:pt x="5"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0" name="Freeform 202"/>
          <p:cNvSpPr>
            <a:spLocks/>
          </p:cNvSpPr>
          <p:nvPr/>
        </p:nvSpPr>
        <p:spPr bwMode="auto">
          <a:xfrm>
            <a:off x="7369175" y="5418138"/>
            <a:ext cx="20638" cy="22225"/>
          </a:xfrm>
          <a:custGeom>
            <a:avLst/>
            <a:gdLst>
              <a:gd name="T0" fmla="*/ 2147483647 w 13"/>
              <a:gd name="T1" fmla="*/ 2147483647 h 14"/>
              <a:gd name="T2" fmla="*/ 2147483647 w 13"/>
              <a:gd name="T3" fmla="*/ 2147483647 h 14"/>
              <a:gd name="T4" fmla="*/ 2147483647 w 13"/>
              <a:gd name="T5" fmla="*/ 2147483647 h 14"/>
              <a:gd name="T6" fmla="*/ 2147483647 w 13"/>
              <a:gd name="T7" fmla="*/ 2147483647 h 14"/>
              <a:gd name="T8" fmla="*/ 2147483647 w 13"/>
              <a:gd name="T9" fmla="*/ 2147483647 h 14"/>
              <a:gd name="T10" fmla="*/ 2147483647 w 13"/>
              <a:gd name="T11" fmla="*/ 2147483647 h 14"/>
              <a:gd name="T12" fmla="*/ 2147483647 w 13"/>
              <a:gd name="T13" fmla="*/ 2147483647 h 14"/>
              <a:gd name="T14" fmla="*/ 2147483647 w 13"/>
              <a:gd name="T15" fmla="*/ 2147483647 h 14"/>
              <a:gd name="T16" fmla="*/ 2147483647 w 13"/>
              <a:gd name="T17" fmla="*/ 2147483647 h 14"/>
              <a:gd name="T18" fmla="*/ 2147483647 w 13"/>
              <a:gd name="T19" fmla="*/ 2147483647 h 14"/>
              <a:gd name="T20" fmla="*/ 2147483647 w 13"/>
              <a:gd name="T21" fmla="*/ 2147483647 h 14"/>
              <a:gd name="T22" fmla="*/ 2147483647 w 13"/>
              <a:gd name="T23" fmla="*/ 2147483647 h 14"/>
              <a:gd name="T24" fmla="*/ 2147483647 w 13"/>
              <a:gd name="T25" fmla="*/ 2147483647 h 14"/>
              <a:gd name="T26" fmla="*/ 2147483647 w 13"/>
              <a:gd name="T27" fmla="*/ 2147483647 h 14"/>
              <a:gd name="T28" fmla="*/ 2147483647 w 13"/>
              <a:gd name="T29" fmla="*/ 2147483647 h 14"/>
              <a:gd name="T30" fmla="*/ 2147483647 w 13"/>
              <a:gd name="T31" fmla="*/ 2147483647 h 14"/>
              <a:gd name="T32" fmla="*/ 2147483647 w 13"/>
              <a:gd name="T33" fmla="*/ 0 h 14"/>
              <a:gd name="T34" fmla="*/ 2147483647 w 13"/>
              <a:gd name="T35" fmla="*/ 0 h 14"/>
              <a:gd name="T36" fmla="*/ 2147483647 w 13"/>
              <a:gd name="T37" fmla="*/ 0 h 14"/>
              <a:gd name="T38" fmla="*/ 2147483647 w 13"/>
              <a:gd name="T39" fmla="*/ 0 h 14"/>
              <a:gd name="T40" fmla="*/ 2147483647 w 13"/>
              <a:gd name="T41" fmla="*/ 0 h 14"/>
              <a:gd name="T42" fmla="*/ 2147483647 w 13"/>
              <a:gd name="T43" fmla="*/ 0 h 14"/>
              <a:gd name="T44" fmla="*/ 2147483647 w 13"/>
              <a:gd name="T45" fmla="*/ 0 h 14"/>
              <a:gd name="T46" fmla="*/ 2147483647 w 13"/>
              <a:gd name="T47" fmla="*/ 0 h 14"/>
              <a:gd name="T48" fmla="*/ 2147483647 w 13"/>
              <a:gd name="T49" fmla="*/ 0 h 14"/>
              <a:gd name="T50" fmla="*/ 2147483647 w 13"/>
              <a:gd name="T51" fmla="*/ 2147483647 h 14"/>
              <a:gd name="T52" fmla="*/ 0 w 13"/>
              <a:gd name="T53" fmla="*/ 2147483647 h 14"/>
              <a:gd name="T54" fmla="*/ 0 w 13"/>
              <a:gd name="T55" fmla="*/ 2147483647 h 14"/>
              <a:gd name="T56" fmla="*/ 0 w 13"/>
              <a:gd name="T57" fmla="*/ 2147483647 h 14"/>
              <a:gd name="T58" fmla="*/ 0 w 13"/>
              <a:gd name="T59" fmla="*/ 2147483647 h 14"/>
              <a:gd name="T60" fmla="*/ 0 w 13"/>
              <a:gd name="T61" fmla="*/ 2147483647 h 14"/>
              <a:gd name="T62" fmla="*/ 0 w 13"/>
              <a:gd name="T63" fmla="*/ 2147483647 h 14"/>
              <a:gd name="T64" fmla="*/ 0 w 13"/>
              <a:gd name="T65" fmla="*/ 2147483647 h 14"/>
              <a:gd name="T66" fmla="*/ 0 w 13"/>
              <a:gd name="T67" fmla="*/ 2147483647 h 14"/>
              <a:gd name="T68" fmla="*/ 0 w 13"/>
              <a:gd name="T69" fmla="*/ 2147483647 h 14"/>
              <a:gd name="T70" fmla="*/ 2147483647 w 13"/>
              <a:gd name="T71" fmla="*/ 2147483647 h 14"/>
              <a:gd name="T72" fmla="*/ 2147483647 w 13"/>
              <a:gd name="T73" fmla="*/ 2147483647 h 14"/>
              <a:gd name="T74" fmla="*/ 2147483647 w 13"/>
              <a:gd name="T75" fmla="*/ 2147483647 h 14"/>
              <a:gd name="T76" fmla="*/ 2147483647 w 13"/>
              <a:gd name="T77" fmla="*/ 2147483647 h 14"/>
              <a:gd name="T78" fmla="*/ 2147483647 w 13"/>
              <a:gd name="T79" fmla="*/ 2147483647 h 14"/>
              <a:gd name="T80" fmla="*/ 2147483647 w 13"/>
              <a:gd name="T81" fmla="*/ 2147483647 h 14"/>
              <a:gd name="T82" fmla="*/ 2147483647 w 13"/>
              <a:gd name="T83" fmla="*/ 2147483647 h 14"/>
              <a:gd name="T84" fmla="*/ 2147483647 w 13"/>
              <a:gd name="T85" fmla="*/ 2147483647 h 1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3"/>
              <a:gd name="T130" fmla="*/ 0 h 14"/>
              <a:gd name="T131" fmla="*/ 13 w 13"/>
              <a:gd name="T132" fmla="*/ 14 h 1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3" h="14">
                <a:moveTo>
                  <a:pt x="4" y="14"/>
                </a:moveTo>
                <a:lnTo>
                  <a:pt x="7" y="14"/>
                </a:lnTo>
                <a:lnTo>
                  <a:pt x="9" y="14"/>
                </a:lnTo>
                <a:lnTo>
                  <a:pt x="11" y="11"/>
                </a:lnTo>
                <a:lnTo>
                  <a:pt x="13" y="9"/>
                </a:lnTo>
                <a:lnTo>
                  <a:pt x="13" y="7"/>
                </a:lnTo>
                <a:lnTo>
                  <a:pt x="13" y="4"/>
                </a:lnTo>
                <a:lnTo>
                  <a:pt x="13" y="2"/>
                </a:lnTo>
                <a:lnTo>
                  <a:pt x="11" y="2"/>
                </a:lnTo>
                <a:lnTo>
                  <a:pt x="11" y="0"/>
                </a:lnTo>
                <a:lnTo>
                  <a:pt x="9" y="0"/>
                </a:lnTo>
                <a:lnTo>
                  <a:pt x="7" y="0"/>
                </a:lnTo>
                <a:lnTo>
                  <a:pt x="4" y="0"/>
                </a:lnTo>
                <a:lnTo>
                  <a:pt x="2" y="0"/>
                </a:lnTo>
                <a:lnTo>
                  <a:pt x="2" y="2"/>
                </a:lnTo>
                <a:lnTo>
                  <a:pt x="0" y="2"/>
                </a:lnTo>
                <a:lnTo>
                  <a:pt x="0" y="4"/>
                </a:lnTo>
                <a:lnTo>
                  <a:pt x="0" y="7"/>
                </a:lnTo>
                <a:lnTo>
                  <a:pt x="0" y="9"/>
                </a:lnTo>
                <a:lnTo>
                  <a:pt x="0" y="11"/>
                </a:lnTo>
                <a:lnTo>
                  <a:pt x="2" y="11"/>
                </a:lnTo>
                <a:lnTo>
                  <a:pt x="2" y="14"/>
                </a:lnTo>
                <a:lnTo>
                  <a:pt x="4" y="14"/>
                </a:lnTo>
                <a:lnTo>
                  <a:pt x="7" y="14"/>
                </a:lnTo>
                <a:lnTo>
                  <a:pt x="4"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1" name="Freeform 203"/>
          <p:cNvSpPr>
            <a:spLocks/>
          </p:cNvSpPr>
          <p:nvPr/>
        </p:nvSpPr>
        <p:spPr bwMode="auto">
          <a:xfrm>
            <a:off x="7291388"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0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0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9" y="14"/>
                </a:lnTo>
                <a:lnTo>
                  <a:pt x="12" y="11"/>
                </a:lnTo>
                <a:lnTo>
                  <a:pt x="14" y="11"/>
                </a:lnTo>
                <a:lnTo>
                  <a:pt x="14" y="9"/>
                </a:lnTo>
                <a:lnTo>
                  <a:pt x="14" y="7"/>
                </a:lnTo>
                <a:lnTo>
                  <a:pt x="14" y="4"/>
                </a:lnTo>
                <a:lnTo>
                  <a:pt x="14" y="2"/>
                </a:lnTo>
                <a:lnTo>
                  <a:pt x="12" y="2"/>
                </a:lnTo>
                <a:lnTo>
                  <a:pt x="12" y="0"/>
                </a:lnTo>
                <a:lnTo>
                  <a:pt x="9" y="0"/>
                </a:lnTo>
                <a:lnTo>
                  <a:pt x="7" y="0"/>
                </a:lnTo>
                <a:lnTo>
                  <a:pt x="5" y="0"/>
                </a:lnTo>
                <a:lnTo>
                  <a:pt x="2" y="0"/>
                </a:lnTo>
                <a:lnTo>
                  <a:pt x="2" y="2"/>
                </a:lnTo>
                <a:lnTo>
                  <a:pt x="0" y="2"/>
                </a:lnTo>
                <a:lnTo>
                  <a:pt x="0" y="4"/>
                </a:lnTo>
                <a:lnTo>
                  <a:pt x="0" y="7"/>
                </a:lnTo>
                <a:lnTo>
                  <a:pt x="0" y="9"/>
                </a:lnTo>
                <a:lnTo>
                  <a:pt x="0" y="11"/>
                </a:lnTo>
                <a:lnTo>
                  <a:pt x="2"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2" name="Freeform 204"/>
          <p:cNvSpPr>
            <a:spLocks/>
          </p:cNvSpPr>
          <p:nvPr/>
        </p:nvSpPr>
        <p:spPr bwMode="auto">
          <a:xfrm>
            <a:off x="7215188"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2147483647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2147483647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9" y="14"/>
                </a:lnTo>
                <a:lnTo>
                  <a:pt x="11" y="14"/>
                </a:lnTo>
                <a:lnTo>
                  <a:pt x="11" y="11"/>
                </a:lnTo>
                <a:lnTo>
                  <a:pt x="14" y="11"/>
                </a:lnTo>
                <a:lnTo>
                  <a:pt x="14" y="9"/>
                </a:lnTo>
                <a:lnTo>
                  <a:pt x="14" y="7"/>
                </a:lnTo>
                <a:lnTo>
                  <a:pt x="14" y="4"/>
                </a:lnTo>
                <a:lnTo>
                  <a:pt x="14" y="2"/>
                </a:lnTo>
                <a:lnTo>
                  <a:pt x="11" y="2"/>
                </a:lnTo>
                <a:lnTo>
                  <a:pt x="11" y="0"/>
                </a:lnTo>
                <a:lnTo>
                  <a:pt x="9" y="0"/>
                </a:lnTo>
                <a:lnTo>
                  <a:pt x="7" y="0"/>
                </a:lnTo>
                <a:lnTo>
                  <a:pt x="4" y="0"/>
                </a:lnTo>
                <a:lnTo>
                  <a:pt x="2" y="0"/>
                </a:lnTo>
                <a:lnTo>
                  <a:pt x="2" y="2"/>
                </a:lnTo>
                <a:lnTo>
                  <a:pt x="0" y="2"/>
                </a:lnTo>
                <a:lnTo>
                  <a:pt x="0" y="4"/>
                </a:lnTo>
                <a:lnTo>
                  <a:pt x="0" y="7"/>
                </a:lnTo>
                <a:lnTo>
                  <a:pt x="0" y="9"/>
                </a:lnTo>
                <a:lnTo>
                  <a:pt x="2" y="11"/>
                </a:lnTo>
                <a:lnTo>
                  <a:pt x="4"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3" name="Freeform 205"/>
          <p:cNvSpPr>
            <a:spLocks/>
          </p:cNvSpPr>
          <p:nvPr/>
        </p:nvSpPr>
        <p:spPr bwMode="auto">
          <a:xfrm>
            <a:off x="4927600" y="5418138"/>
            <a:ext cx="25400" cy="22225"/>
          </a:xfrm>
          <a:custGeom>
            <a:avLst/>
            <a:gdLst>
              <a:gd name="T0" fmla="*/ 2147483647 w 16"/>
              <a:gd name="T1" fmla="*/ 2147483647 h 14"/>
              <a:gd name="T2" fmla="*/ 2147483647 w 16"/>
              <a:gd name="T3" fmla="*/ 2147483647 h 14"/>
              <a:gd name="T4" fmla="*/ 2147483647 w 16"/>
              <a:gd name="T5" fmla="*/ 2147483647 h 14"/>
              <a:gd name="T6" fmla="*/ 2147483647 w 16"/>
              <a:gd name="T7" fmla="*/ 2147483647 h 14"/>
              <a:gd name="T8" fmla="*/ 2147483647 w 16"/>
              <a:gd name="T9" fmla="*/ 2147483647 h 14"/>
              <a:gd name="T10" fmla="*/ 2147483647 w 16"/>
              <a:gd name="T11" fmla="*/ 2147483647 h 14"/>
              <a:gd name="T12" fmla="*/ 2147483647 w 16"/>
              <a:gd name="T13" fmla="*/ 2147483647 h 14"/>
              <a:gd name="T14" fmla="*/ 2147483647 w 16"/>
              <a:gd name="T15" fmla="*/ 2147483647 h 14"/>
              <a:gd name="T16" fmla="*/ 2147483647 w 16"/>
              <a:gd name="T17" fmla="*/ 2147483647 h 14"/>
              <a:gd name="T18" fmla="*/ 2147483647 w 16"/>
              <a:gd name="T19" fmla="*/ 2147483647 h 14"/>
              <a:gd name="T20" fmla="*/ 2147483647 w 16"/>
              <a:gd name="T21" fmla="*/ 2147483647 h 14"/>
              <a:gd name="T22" fmla="*/ 2147483647 w 16"/>
              <a:gd name="T23" fmla="*/ 2147483647 h 14"/>
              <a:gd name="T24" fmla="*/ 2147483647 w 16"/>
              <a:gd name="T25" fmla="*/ 2147483647 h 14"/>
              <a:gd name="T26" fmla="*/ 2147483647 w 16"/>
              <a:gd name="T27" fmla="*/ 2147483647 h 14"/>
              <a:gd name="T28" fmla="*/ 2147483647 w 16"/>
              <a:gd name="T29" fmla="*/ 2147483647 h 14"/>
              <a:gd name="T30" fmla="*/ 2147483647 w 16"/>
              <a:gd name="T31" fmla="*/ 2147483647 h 14"/>
              <a:gd name="T32" fmla="*/ 2147483647 w 16"/>
              <a:gd name="T33" fmla="*/ 0 h 14"/>
              <a:gd name="T34" fmla="*/ 2147483647 w 16"/>
              <a:gd name="T35" fmla="*/ 0 h 14"/>
              <a:gd name="T36" fmla="*/ 2147483647 w 16"/>
              <a:gd name="T37" fmla="*/ 0 h 14"/>
              <a:gd name="T38" fmla="*/ 2147483647 w 16"/>
              <a:gd name="T39" fmla="*/ 0 h 14"/>
              <a:gd name="T40" fmla="*/ 2147483647 w 16"/>
              <a:gd name="T41" fmla="*/ 0 h 14"/>
              <a:gd name="T42" fmla="*/ 2147483647 w 16"/>
              <a:gd name="T43" fmla="*/ 0 h 14"/>
              <a:gd name="T44" fmla="*/ 2147483647 w 16"/>
              <a:gd name="T45" fmla="*/ 0 h 14"/>
              <a:gd name="T46" fmla="*/ 2147483647 w 16"/>
              <a:gd name="T47" fmla="*/ 0 h 14"/>
              <a:gd name="T48" fmla="*/ 2147483647 w 16"/>
              <a:gd name="T49" fmla="*/ 0 h 14"/>
              <a:gd name="T50" fmla="*/ 2147483647 w 16"/>
              <a:gd name="T51" fmla="*/ 2147483647 h 14"/>
              <a:gd name="T52" fmla="*/ 2147483647 w 16"/>
              <a:gd name="T53" fmla="*/ 2147483647 h 14"/>
              <a:gd name="T54" fmla="*/ 2147483647 w 16"/>
              <a:gd name="T55" fmla="*/ 2147483647 h 14"/>
              <a:gd name="T56" fmla="*/ 2147483647 w 16"/>
              <a:gd name="T57" fmla="*/ 2147483647 h 14"/>
              <a:gd name="T58" fmla="*/ 0 w 16"/>
              <a:gd name="T59" fmla="*/ 2147483647 h 14"/>
              <a:gd name="T60" fmla="*/ 0 w 16"/>
              <a:gd name="T61" fmla="*/ 2147483647 h 14"/>
              <a:gd name="T62" fmla="*/ 0 w 16"/>
              <a:gd name="T63" fmla="*/ 2147483647 h 14"/>
              <a:gd name="T64" fmla="*/ 2147483647 w 16"/>
              <a:gd name="T65" fmla="*/ 2147483647 h 14"/>
              <a:gd name="T66" fmla="*/ 2147483647 w 16"/>
              <a:gd name="T67" fmla="*/ 2147483647 h 14"/>
              <a:gd name="T68" fmla="*/ 2147483647 w 16"/>
              <a:gd name="T69" fmla="*/ 2147483647 h 14"/>
              <a:gd name="T70" fmla="*/ 2147483647 w 16"/>
              <a:gd name="T71" fmla="*/ 2147483647 h 14"/>
              <a:gd name="T72" fmla="*/ 2147483647 w 16"/>
              <a:gd name="T73" fmla="*/ 2147483647 h 14"/>
              <a:gd name="T74" fmla="*/ 2147483647 w 16"/>
              <a:gd name="T75" fmla="*/ 2147483647 h 14"/>
              <a:gd name="T76" fmla="*/ 2147483647 w 16"/>
              <a:gd name="T77" fmla="*/ 2147483647 h 14"/>
              <a:gd name="T78" fmla="*/ 2147483647 w 16"/>
              <a:gd name="T79" fmla="*/ 2147483647 h 14"/>
              <a:gd name="T80" fmla="*/ 2147483647 w 16"/>
              <a:gd name="T81" fmla="*/ 2147483647 h 14"/>
              <a:gd name="T82" fmla="*/ 2147483647 w 16"/>
              <a:gd name="T83" fmla="*/ 2147483647 h 14"/>
              <a:gd name="T84" fmla="*/ 2147483647 w 16"/>
              <a:gd name="T85" fmla="*/ 2147483647 h 1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6"/>
              <a:gd name="T130" fmla="*/ 0 h 14"/>
              <a:gd name="T131" fmla="*/ 16 w 16"/>
              <a:gd name="T132" fmla="*/ 14 h 1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6" h="14">
                <a:moveTo>
                  <a:pt x="7" y="14"/>
                </a:moveTo>
                <a:lnTo>
                  <a:pt x="9" y="14"/>
                </a:lnTo>
                <a:lnTo>
                  <a:pt x="11" y="14"/>
                </a:lnTo>
                <a:lnTo>
                  <a:pt x="11" y="11"/>
                </a:lnTo>
                <a:lnTo>
                  <a:pt x="14" y="11"/>
                </a:lnTo>
                <a:lnTo>
                  <a:pt x="14" y="9"/>
                </a:lnTo>
                <a:lnTo>
                  <a:pt x="16" y="9"/>
                </a:lnTo>
                <a:lnTo>
                  <a:pt x="16" y="7"/>
                </a:lnTo>
                <a:lnTo>
                  <a:pt x="16" y="4"/>
                </a:lnTo>
                <a:lnTo>
                  <a:pt x="14" y="2"/>
                </a:lnTo>
                <a:lnTo>
                  <a:pt x="11" y="0"/>
                </a:lnTo>
                <a:lnTo>
                  <a:pt x="9" y="0"/>
                </a:lnTo>
                <a:lnTo>
                  <a:pt x="7" y="0"/>
                </a:lnTo>
                <a:lnTo>
                  <a:pt x="5" y="0"/>
                </a:lnTo>
                <a:lnTo>
                  <a:pt x="2" y="2"/>
                </a:lnTo>
                <a:lnTo>
                  <a:pt x="2" y="4"/>
                </a:lnTo>
                <a:lnTo>
                  <a:pt x="0" y="4"/>
                </a:lnTo>
                <a:lnTo>
                  <a:pt x="0" y="7"/>
                </a:lnTo>
                <a:lnTo>
                  <a:pt x="2" y="9"/>
                </a:lnTo>
                <a:lnTo>
                  <a:pt x="2" y="11"/>
                </a:lnTo>
                <a:lnTo>
                  <a:pt x="5" y="11"/>
                </a:lnTo>
                <a:lnTo>
                  <a:pt x="5" y="14"/>
                </a:lnTo>
                <a:lnTo>
                  <a:pt x="7" y="14"/>
                </a:lnTo>
                <a:lnTo>
                  <a:pt x="9"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4" name="Freeform 206"/>
          <p:cNvSpPr>
            <a:spLocks/>
          </p:cNvSpPr>
          <p:nvPr/>
        </p:nvSpPr>
        <p:spPr bwMode="auto">
          <a:xfrm>
            <a:off x="4854575"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0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0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2147483647 w 14"/>
              <a:gd name="T85" fmla="*/ 2147483647 h 1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
              <a:gd name="T130" fmla="*/ 0 h 14"/>
              <a:gd name="T131" fmla="*/ 14 w 14"/>
              <a:gd name="T132" fmla="*/ 14 h 1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 h="14">
                <a:moveTo>
                  <a:pt x="4" y="14"/>
                </a:moveTo>
                <a:lnTo>
                  <a:pt x="7" y="14"/>
                </a:lnTo>
                <a:lnTo>
                  <a:pt x="9" y="14"/>
                </a:lnTo>
                <a:lnTo>
                  <a:pt x="11" y="11"/>
                </a:lnTo>
                <a:lnTo>
                  <a:pt x="14" y="9"/>
                </a:lnTo>
                <a:lnTo>
                  <a:pt x="14" y="7"/>
                </a:lnTo>
                <a:lnTo>
                  <a:pt x="14" y="4"/>
                </a:lnTo>
                <a:lnTo>
                  <a:pt x="14" y="2"/>
                </a:lnTo>
                <a:lnTo>
                  <a:pt x="11" y="2"/>
                </a:lnTo>
                <a:lnTo>
                  <a:pt x="11" y="0"/>
                </a:lnTo>
                <a:lnTo>
                  <a:pt x="9" y="0"/>
                </a:lnTo>
                <a:lnTo>
                  <a:pt x="7" y="0"/>
                </a:lnTo>
                <a:lnTo>
                  <a:pt x="4" y="0"/>
                </a:lnTo>
                <a:lnTo>
                  <a:pt x="2" y="0"/>
                </a:lnTo>
                <a:lnTo>
                  <a:pt x="2" y="2"/>
                </a:lnTo>
                <a:lnTo>
                  <a:pt x="0" y="2"/>
                </a:lnTo>
                <a:lnTo>
                  <a:pt x="0" y="4"/>
                </a:lnTo>
                <a:lnTo>
                  <a:pt x="0" y="7"/>
                </a:lnTo>
                <a:lnTo>
                  <a:pt x="0" y="9"/>
                </a:lnTo>
                <a:lnTo>
                  <a:pt x="0" y="11"/>
                </a:lnTo>
                <a:lnTo>
                  <a:pt x="2" y="11"/>
                </a:lnTo>
                <a:lnTo>
                  <a:pt x="2" y="14"/>
                </a:lnTo>
                <a:lnTo>
                  <a:pt x="4" y="14"/>
                </a:lnTo>
                <a:lnTo>
                  <a:pt x="7" y="14"/>
                </a:lnTo>
                <a:lnTo>
                  <a:pt x="4"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5" name="Freeform 207"/>
          <p:cNvSpPr>
            <a:spLocks/>
          </p:cNvSpPr>
          <p:nvPr/>
        </p:nvSpPr>
        <p:spPr bwMode="auto">
          <a:xfrm>
            <a:off x="5199063"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2147483647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2147483647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9" y="14"/>
                </a:lnTo>
                <a:lnTo>
                  <a:pt x="11" y="14"/>
                </a:lnTo>
                <a:lnTo>
                  <a:pt x="11" y="11"/>
                </a:lnTo>
                <a:lnTo>
                  <a:pt x="14" y="11"/>
                </a:lnTo>
                <a:lnTo>
                  <a:pt x="14" y="9"/>
                </a:lnTo>
                <a:lnTo>
                  <a:pt x="14" y="7"/>
                </a:lnTo>
                <a:lnTo>
                  <a:pt x="14" y="4"/>
                </a:lnTo>
                <a:lnTo>
                  <a:pt x="14" y="2"/>
                </a:lnTo>
                <a:lnTo>
                  <a:pt x="11" y="2"/>
                </a:lnTo>
                <a:lnTo>
                  <a:pt x="11" y="0"/>
                </a:lnTo>
                <a:lnTo>
                  <a:pt x="9" y="0"/>
                </a:lnTo>
                <a:lnTo>
                  <a:pt x="7" y="0"/>
                </a:lnTo>
                <a:lnTo>
                  <a:pt x="4" y="0"/>
                </a:lnTo>
                <a:lnTo>
                  <a:pt x="2" y="0"/>
                </a:lnTo>
                <a:lnTo>
                  <a:pt x="2" y="2"/>
                </a:lnTo>
                <a:lnTo>
                  <a:pt x="0" y="2"/>
                </a:lnTo>
                <a:lnTo>
                  <a:pt x="0" y="4"/>
                </a:lnTo>
                <a:lnTo>
                  <a:pt x="0" y="7"/>
                </a:lnTo>
                <a:lnTo>
                  <a:pt x="0" y="9"/>
                </a:lnTo>
                <a:lnTo>
                  <a:pt x="2" y="11"/>
                </a:lnTo>
                <a:lnTo>
                  <a:pt x="4"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6" name="Freeform 208"/>
          <p:cNvSpPr>
            <a:spLocks/>
          </p:cNvSpPr>
          <p:nvPr/>
        </p:nvSpPr>
        <p:spPr bwMode="auto">
          <a:xfrm>
            <a:off x="5275263"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0 w 14"/>
              <a:gd name="T53" fmla="*/ 2147483647 h 14"/>
              <a:gd name="T54" fmla="*/ 0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0 w 14"/>
              <a:gd name="T67" fmla="*/ 2147483647 h 14"/>
              <a:gd name="T68" fmla="*/ 0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10" y="14"/>
                </a:lnTo>
                <a:lnTo>
                  <a:pt x="12" y="11"/>
                </a:lnTo>
                <a:lnTo>
                  <a:pt x="14" y="11"/>
                </a:lnTo>
                <a:lnTo>
                  <a:pt x="14" y="9"/>
                </a:lnTo>
                <a:lnTo>
                  <a:pt x="14" y="7"/>
                </a:lnTo>
                <a:lnTo>
                  <a:pt x="14" y="4"/>
                </a:lnTo>
                <a:lnTo>
                  <a:pt x="14" y="2"/>
                </a:lnTo>
                <a:lnTo>
                  <a:pt x="12" y="2"/>
                </a:lnTo>
                <a:lnTo>
                  <a:pt x="12" y="0"/>
                </a:lnTo>
                <a:lnTo>
                  <a:pt x="10" y="0"/>
                </a:lnTo>
                <a:lnTo>
                  <a:pt x="7" y="0"/>
                </a:lnTo>
                <a:lnTo>
                  <a:pt x="5" y="0"/>
                </a:lnTo>
                <a:lnTo>
                  <a:pt x="3" y="0"/>
                </a:lnTo>
                <a:lnTo>
                  <a:pt x="3" y="2"/>
                </a:lnTo>
                <a:lnTo>
                  <a:pt x="0" y="2"/>
                </a:lnTo>
                <a:lnTo>
                  <a:pt x="0" y="4"/>
                </a:lnTo>
                <a:lnTo>
                  <a:pt x="0" y="7"/>
                </a:lnTo>
                <a:lnTo>
                  <a:pt x="0" y="9"/>
                </a:lnTo>
                <a:lnTo>
                  <a:pt x="0" y="11"/>
                </a:lnTo>
                <a:lnTo>
                  <a:pt x="3"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7" name="Freeform 209"/>
          <p:cNvSpPr>
            <a:spLocks/>
          </p:cNvSpPr>
          <p:nvPr/>
        </p:nvSpPr>
        <p:spPr bwMode="auto">
          <a:xfrm>
            <a:off x="5121275" y="5418138"/>
            <a:ext cx="22225" cy="22225"/>
          </a:xfrm>
          <a:custGeom>
            <a:avLst/>
            <a:gdLst>
              <a:gd name="T0" fmla="*/ 2147483647 w 14"/>
              <a:gd name="T1" fmla="*/ 2147483647 h 14"/>
              <a:gd name="T2" fmla="*/ 2147483647 w 14"/>
              <a:gd name="T3" fmla="*/ 2147483647 h 14"/>
              <a:gd name="T4" fmla="*/ 2147483647 w 14"/>
              <a:gd name="T5" fmla="*/ 2147483647 h 14"/>
              <a:gd name="T6" fmla="*/ 2147483647 w 14"/>
              <a:gd name="T7" fmla="*/ 2147483647 h 14"/>
              <a:gd name="T8" fmla="*/ 2147483647 w 14"/>
              <a:gd name="T9" fmla="*/ 2147483647 h 14"/>
              <a:gd name="T10" fmla="*/ 2147483647 w 14"/>
              <a:gd name="T11" fmla="*/ 2147483647 h 14"/>
              <a:gd name="T12" fmla="*/ 2147483647 w 14"/>
              <a:gd name="T13" fmla="*/ 2147483647 h 14"/>
              <a:gd name="T14" fmla="*/ 2147483647 w 14"/>
              <a:gd name="T15" fmla="*/ 2147483647 h 14"/>
              <a:gd name="T16" fmla="*/ 2147483647 w 14"/>
              <a:gd name="T17" fmla="*/ 2147483647 h 14"/>
              <a:gd name="T18" fmla="*/ 2147483647 w 14"/>
              <a:gd name="T19" fmla="*/ 2147483647 h 14"/>
              <a:gd name="T20" fmla="*/ 2147483647 w 14"/>
              <a:gd name="T21" fmla="*/ 2147483647 h 14"/>
              <a:gd name="T22" fmla="*/ 2147483647 w 14"/>
              <a:gd name="T23" fmla="*/ 2147483647 h 14"/>
              <a:gd name="T24" fmla="*/ 2147483647 w 14"/>
              <a:gd name="T25" fmla="*/ 2147483647 h 14"/>
              <a:gd name="T26" fmla="*/ 2147483647 w 14"/>
              <a:gd name="T27" fmla="*/ 2147483647 h 14"/>
              <a:gd name="T28" fmla="*/ 2147483647 w 14"/>
              <a:gd name="T29" fmla="*/ 2147483647 h 14"/>
              <a:gd name="T30" fmla="*/ 2147483647 w 14"/>
              <a:gd name="T31" fmla="*/ 2147483647 h 14"/>
              <a:gd name="T32" fmla="*/ 2147483647 w 14"/>
              <a:gd name="T33" fmla="*/ 0 h 14"/>
              <a:gd name="T34" fmla="*/ 2147483647 w 14"/>
              <a:gd name="T35" fmla="*/ 0 h 14"/>
              <a:gd name="T36" fmla="*/ 2147483647 w 14"/>
              <a:gd name="T37" fmla="*/ 0 h 14"/>
              <a:gd name="T38" fmla="*/ 2147483647 w 14"/>
              <a:gd name="T39" fmla="*/ 0 h 14"/>
              <a:gd name="T40" fmla="*/ 2147483647 w 14"/>
              <a:gd name="T41" fmla="*/ 0 h 14"/>
              <a:gd name="T42" fmla="*/ 2147483647 w 14"/>
              <a:gd name="T43" fmla="*/ 0 h 14"/>
              <a:gd name="T44" fmla="*/ 2147483647 w 14"/>
              <a:gd name="T45" fmla="*/ 0 h 14"/>
              <a:gd name="T46" fmla="*/ 2147483647 w 14"/>
              <a:gd name="T47" fmla="*/ 0 h 14"/>
              <a:gd name="T48" fmla="*/ 2147483647 w 14"/>
              <a:gd name="T49" fmla="*/ 0 h 14"/>
              <a:gd name="T50" fmla="*/ 2147483647 w 14"/>
              <a:gd name="T51" fmla="*/ 2147483647 h 14"/>
              <a:gd name="T52" fmla="*/ 2147483647 w 14"/>
              <a:gd name="T53" fmla="*/ 2147483647 h 14"/>
              <a:gd name="T54" fmla="*/ 2147483647 w 14"/>
              <a:gd name="T55" fmla="*/ 2147483647 h 14"/>
              <a:gd name="T56" fmla="*/ 0 w 14"/>
              <a:gd name="T57" fmla="*/ 2147483647 h 14"/>
              <a:gd name="T58" fmla="*/ 0 w 14"/>
              <a:gd name="T59" fmla="*/ 2147483647 h 14"/>
              <a:gd name="T60" fmla="*/ 0 w 14"/>
              <a:gd name="T61" fmla="*/ 2147483647 h 14"/>
              <a:gd name="T62" fmla="*/ 0 w 14"/>
              <a:gd name="T63" fmla="*/ 2147483647 h 14"/>
              <a:gd name="T64" fmla="*/ 0 w 14"/>
              <a:gd name="T65" fmla="*/ 2147483647 h 14"/>
              <a:gd name="T66" fmla="*/ 2147483647 w 14"/>
              <a:gd name="T67" fmla="*/ 2147483647 h 14"/>
              <a:gd name="T68" fmla="*/ 2147483647 w 14"/>
              <a:gd name="T69" fmla="*/ 2147483647 h 14"/>
              <a:gd name="T70" fmla="*/ 2147483647 w 14"/>
              <a:gd name="T71" fmla="*/ 2147483647 h 14"/>
              <a:gd name="T72" fmla="*/ 2147483647 w 14"/>
              <a:gd name="T73" fmla="*/ 2147483647 h 14"/>
              <a:gd name="T74" fmla="*/ 2147483647 w 14"/>
              <a:gd name="T75" fmla="*/ 2147483647 h 14"/>
              <a:gd name="T76" fmla="*/ 2147483647 w 14"/>
              <a:gd name="T77" fmla="*/ 2147483647 h 14"/>
              <a:gd name="T78" fmla="*/ 2147483647 w 14"/>
              <a:gd name="T79" fmla="*/ 2147483647 h 14"/>
              <a:gd name="T80" fmla="*/ 2147483647 w 14"/>
              <a:gd name="T81" fmla="*/ 2147483647 h 14"/>
              <a:gd name="T82" fmla="*/ 2147483647 w 14"/>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
              <a:gd name="T127" fmla="*/ 0 h 14"/>
              <a:gd name="T128" fmla="*/ 14 w 14"/>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 h="14">
                <a:moveTo>
                  <a:pt x="7" y="14"/>
                </a:moveTo>
                <a:lnTo>
                  <a:pt x="10" y="14"/>
                </a:lnTo>
                <a:lnTo>
                  <a:pt x="12" y="14"/>
                </a:lnTo>
                <a:lnTo>
                  <a:pt x="12" y="11"/>
                </a:lnTo>
                <a:lnTo>
                  <a:pt x="14" y="11"/>
                </a:lnTo>
                <a:lnTo>
                  <a:pt x="14" y="9"/>
                </a:lnTo>
                <a:lnTo>
                  <a:pt x="14" y="7"/>
                </a:lnTo>
                <a:lnTo>
                  <a:pt x="14" y="4"/>
                </a:lnTo>
                <a:lnTo>
                  <a:pt x="14" y="2"/>
                </a:lnTo>
                <a:lnTo>
                  <a:pt x="12" y="0"/>
                </a:lnTo>
                <a:lnTo>
                  <a:pt x="10" y="0"/>
                </a:lnTo>
                <a:lnTo>
                  <a:pt x="7" y="0"/>
                </a:lnTo>
                <a:lnTo>
                  <a:pt x="5" y="0"/>
                </a:lnTo>
                <a:lnTo>
                  <a:pt x="3" y="0"/>
                </a:lnTo>
                <a:lnTo>
                  <a:pt x="3" y="2"/>
                </a:lnTo>
                <a:lnTo>
                  <a:pt x="0" y="4"/>
                </a:lnTo>
                <a:lnTo>
                  <a:pt x="0" y="7"/>
                </a:lnTo>
                <a:lnTo>
                  <a:pt x="0" y="9"/>
                </a:lnTo>
                <a:lnTo>
                  <a:pt x="3" y="9"/>
                </a:lnTo>
                <a:lnTo>
                  <a:pt x="3" y="11"/>
                </a:lnTo>
                <a:lnTo>
                  <a:pt x="5" y="14"/>
                </a:lnTo>
                <a:lnTo>
                  <a:pt x="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8" name="Freeform 210"/>
          <p:cNvSpPr>
            <a:spLocks/>
          </p:cNvSpPr>
          <p:nvPr/>
        </p:nvSpPr>
        <p:spPr bwMode="auto">
          <a:xfrm>
            <a:off x="5041900" y="5418138"/>
            <a:ext cx="20638" cy="22225"/>
          </a:xfrm>
          <a:custGeom>
            <a:avLst/>
            <a:gdLst>
              <a:gd name="T0" fmla="*/ 2147483647 w 13"/>
              <a:gd name="T1" fmla="*/ 2147483647 h 14"/>
              <a:gd name="T2" fmla="*/ 2147483647 w 13"/>
              <a:gd name="T3" fmla="*/ 2147483647 h 14"/>
              <a:gd name="T4" fmla="*/ 2147483647 w 13"/>
              <a:gd name="T5" fmla="*/ 2147483647 h 14"/>
              <a:gd name="T6" fmla="*/ 2147483647 w 13"/>
              <a:gd name="T7" fmla="*/ 2147483647 h 14"/>
              <a:gd name="T8" fmla="*/ 2147483647 w 13"/>
              <a:gd name="T9" fmla="*/ 2147483647 h 14"/>
              <a:gd name="T10" fmla="*/ 2147483647 w 13"/>
              <a:gd name="T11" fmla="*/ 2147483647 h 14"/>
              <a:gd name="T12" fmla="*/ 2147483647 w 13"/>
              <a:gd name="T13" fmla="*/ 2147483647 h 14"/>
              <a:gd name="T14" fmla="*/ 2147483647 w 13"/>
              <a:gd name="T15" fmla="*/ 2147483647 h 14"/>
              <a:gd name="T16" fmla="*/ 2147483647 w 13"/>
              <a:gd name="T17" fmla="*/ 2147483647 h 14"/>
              <a:gd name="T18" fmla="*/ 2147483647 w 13"/>
              <a:gd name="T19" fmla="*/ 2147483647 h 14"/>
              <a:gd name="T20" fmla="*/ 2147483647 w 13"/>
              <a:gd name="T21" fmla="*/ 2147483647 h 14"/>
              <a:gd name="T22" fmla="*/ 2147483647 w 13"/>
              <a:gd name="T23" fmla="*/ 2147483647 h 14"/>
              <a:gd name="T24" fmla="*/ 2147483647 w 13"/>
              <a:gd name="T25" fmla="*/ 2147483647 h 14"/>
              <a:gd name="T26" fmla="*/ 2147483647 w 13"/>
              <a:gd name="T27" fmla="*/ 2147483647 h 14"/>
              <a:gd name="T28" fmla="*/ 2147483647 w 13"/>
              <a:gd name="T29" fmla="*/ 2147483647 h 14"/>
              <a:gd name="T30" fmla="*/ 2147483647 w 13"/>
              <a:gd name="T31" fmla="*/ 2147483647 h 14"/>
              <a:gd name="T32" fmla="*/ 2147483647 w 13"/>
              <a:gd name="T33" fmla="*/ 0 h 14"/>
              <a:gd name="T34" fmla="*/ 2147483647 w 13"/>
              <a:gd name="T35" fmla="*/ 0 h 14"/>
              <a:gd name="T36" fmla="*/ 2147483647 w 13"/>
              <a:gd name="T37" fmla="*/ 0 h 14"/>
              <a:gd name="T38" fmla="*/ 2147483647 w 13"/>
              <a:gd name="T39" fmla="*/ 0 h 14"/>
              <a:gd name="T40" fmla="*/ 2147483647 w 13"/>
              <a:gd name="T41" fmla="*/ 0 h 14"/>
              <a:gd name="T42" fmla="*/ 2147483647 w 13"/>
              <a:gd name="T43" fmla="*/ 0 h 14"/>
              <a:gd name="T44" fmla="*/ 2147483647 w 13"/>
              <a:gd name="T45" fmla="*/ 0 h 14"/>
              <a:gd name="T46" fmla="*/ 2147483647 w 13"/>
              <a:gd name="T47" fmla="*/ 0 h 14"/>
              <a:gd name="T48" fmla="*/ 2147483647 w 13"/>
              <a:gd name="T49" fmla="*/ 0 h 14"/>
              <a:gd name="T50" fmla="*/ 2147483647 w 13"/>
              <a:gd name="T51" fmla="*/ 2147483647 h 14"/>
              <a:gd name="T52" fmla="*/ 2147483647 w 13"/>
              <a:gd name="T53" fmla="*/ 2147483647 h 14"/>
              <a:gd name="T54" fmla="*/ 0 w 13"/>
              <a:gd name="T55" fmla="*/ 2147483647 h 14"/>
              <a:gd name="T56" fmla="*/ 0 w 13"/>
              <a:gd name="T57" fmla="*/ 2147483647 h 14"/>
              <a:gd name="T58" fmla="*/ 0 w 13"/>
              <a:gd name="T59" fmla="*/ 2147483647 h 14"/>
              <a:gd name="T60" fmla="*/ 0 w 13"/>
              <a:gd name="T61" fmla="*/ 2147483647 h 14"/>
              <a:gd name="T62" fmla="*/ 0 w 13"/>
              <a:gd name="T63" fmla="*/ 2147483647 h 14"/>
              <a:gd name="T64" fmla="*/ 0 w 13"/>
              <a:gd name="T65" fmla="*/ 2147483647 h 14"/>
              <a:gd name="T66" fmla="*/ 0 w 13"/>
              <a:gd name="T67" fmla="*/ 2147483647 h 14"/>
              <a:gd name="T68" fmla="*/ 2147483647 w 13"/>
              <a:gd name="T69" fmla="*/ 2147483647 h 14"/>
              <a:gd name="T70" fmla="*/ 2147483647 w 13"/>
              <a:gd name="T71" fmla="*/ 2147483647 h 14"/>
              <a:gd name="T72" fmla="*/ 2147483647 w 13"/>
              <a:gd name="T73" fmla="*/ 2147483647 h 14"/>
              <a:gd name="T74" fmla="*/ 2147483647 w 13"/>
              <a:gd name="T75" fmla="*/ 2147483647 h 14"/>
              <a:gd name="T76" fmla="*/ 2147483647 w 13"/>
              <a:gd name="T77" fmla="*/ 2147483647 h 14"/>
              <a:gd name="T78" fmla="*/ 2147483647 w 13"/>
              <a:gd name="T79" fmla="*/ 2147483647 h 14"/>
              <a:gd name="T80" fmla="*/ 2147483647 w 13"/>
              <a:gd name="T81" fmla="*/ 2147483647 h 14"/>
              <a:gd name="T82" fmla="*/ 2147483647 w 13"/>
              <a:gd name="T83" fmla="*/ 2147483647 h 1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3"/>
              <a:gd name="T127" fmla="*/ 0 h 14"/>
              <a:gd name="T128" fmla="*/ 13 w 13"/>
              <a:gd name="T129" fmla="*/ 14 h 1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3" h="14">
                <a:moveTo>
                  <a:pt x="6" y="14"/>
                </a:moveTo>
                <a:lnTo>
                  <a:pt x="9" y="14"/>
                </a:lnTo>
                <a:lnTo>
                  <a:pt x="11" y="14"/>
                </a:lnTo>
                <a:lnTo>
                  <a:pt x="11" y="11"/>
                </a:lnTo>
                <a:lnTo>
                  <a:pt x="13" y="11"/>
                </a:lnTo>
                <a:lnTo>
                  <a:pt x="13" y="9"/>
                </a:lnTo>
                <a:lnTo>
                  <a:pt x="13" y="7"/>
                </a:lnTo>
                <a:lnTo>
                  <a:pt x="13" y="4"/>
                </a:lnTo>
                <a:lnTo>
                  <a:pt x="13" y="2"/>
                </a:lnTo>
                <a:lnTo>
                  <a:pt x="11" y="2"/>
                </a:lnTo>
                <a:lnTo>
                  <a:pt x="11" y="0"/>
                </a:lnTo>
                <a:lnTo>
                  <a:pt x="9" y="0"/>
                </a:lnTo>
                <a:lnTo>
                  <a:pt x="6" y="0"/>
                </a:lnTo>
                <a:lnTo>
                  <a:pt x="4" y="0"/>
                </a:lnTo>
                <a:lnTo>
                  <a:pt x="2" y="0"/>
                </a:lnTo>
                <a:lnTo>
                  <a:pt x="2" y="2"/>
                </a:lnTo>
                <a:lnTo>
                  <a:pt x="0" y="2"/>
                </a:lnTo>
                <a:lnTo>
                  <a:pt x="0" y="4"/>
                </a:lnTo>
                <a:lnTo>
                  <a:pt x="0" y="7"/>
                </a:lnTo>
                <a:lnTo>
                  <a:pt x="0" y="9"/>
                </a:lnTo>
                <a:lnTo>
                  <a:pt x="2" y="11"/>
                </a:lnTo>
                <a:lnTo>
                  <a:pt x="4" y="14"/>
                </a:lnTo>
                <a:lnTo>
                  <a:pt x="6"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7859" name="Text Box 211"/>
          <p:cNvSpPr txBox="1">
            <a:spLocks noChangeArrowheads="1"/>
          </p:cNvSpPr>
          <p:nvPr/>
        </p:nvSpPr>
        <p:spPr bwMode="auto">
          <a:xfrm>
            <a:off x="4432300" y="1346200"/>
            <a:ext cx="220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Virtual Address</a:t>
            </a:r>
          </a:p>
        </p:txBody>
      </p:sp>
      <p:sp>
        <p:nvSpPr>
          <p:cNvPr id="27860" name="Text Box 212"/>
          <p:cNvSpPr txBox="1">
            <a:spLocks noChangeArrowheads="1"/>
          </p:cNvSpPr>
          <p:nvPr/>
        </p:nvSpPr>
        <p:spPr bwMode="auto">
          <a:xfrm>
            <a:off x="6461125" y="1955800"/>
            <a:ext cx="11715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Page Offset</a:t>
            </a:r>
          </a:p>
        </p:txBody>
      </p:sp>
      <p:sp>
        <p:nvSpPr>
          <p:cNvPr id="27861" name="Text Box 213"/>
          <p:cNvSpPr txBox="1">
            <a:spLocks noChangeArrowheads="1"/>
          </p:cNvSpPr>
          <p:nvPr/>
        </p:nvSpPr>
        <p:spPr bwMode="auto">
          <a:xfrm>
            <a:off x="3594100" y="1955800"/>
            <a:ext cx="220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Virtual Page Number</a:t>
            </a:r>
          </a:p>
        </p:txBody>
      </p:sp>
      <p:sp>
        <p:nvSpPr>
          <p:cNvPr id="27862" name="Text Box 214"/>
          <p:cNvSpPr txBox="1">
            <a:spLocks noChangeArrowheads="1"/>
          </p:cNvSpPr>
          <p:nvPr/>
        </p:nvSpPr>
        <p:spPr bwMode="auto">
          <a:xfrm>
            <a:off x="4279900" y="2489200"/>
            <a:ext cx="220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Physical Page Number</a:t>
            </a:r>
          </a:p>
        </p:txBody>
      </p:sp>
      <p:sp>
        <p:nvSpPr>
          <p:cNvPr id="27863" name="Text Box 215"/>
          <p:cNvSpPr txBox="1">
            <a:spLocks noChangeArrowheads="1"/>
          </p:cNvSpPr>
          <p:nvPr/>
        </p:nvSpPr>
        <p:spPr bwMode="auto">
          <a:xfrm>
            <a:off x="5194300" y="5994400"/>
            <a:ext cx="220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Physical Address</a:t>
            </a:r>
          </a:p>
        </p:txBody>
      </p:sp>
      <p:sp>
        <p:nvSpPr>
          <p:cNvPr id="27864" name="Text Box 216"/>
          <p:cNvSpPr txBox="1">
            <a:spLocks noChangeArrowheads="1"/>
          </p:cNvSpPr>
          <p:nvPr/>
        </p:nvSpPr>
        <p:spPr bwMode="auto">
          <a:xfrm>
            <a:off x="3365500" y="5613400"/>
            <a:ext cx="220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Physical Page Number</a:t>
            </a:r>
          </a:p>
        </p:txBody>
      </p:sp>
      <p:sp>
        <p:nvSpPr>
          <p:cNvPr id="27865" name="Text Box 217"/>
          <p:cNvSpPr txBox="1">
            <a:spLocks noChangeArrowheads="1"/>
          </p:cNvSpPr>
          <p:nvPr/>
        </p:nvSpPr>
        <p:spPr bwMode="auto">
          <a:xfrm>
            <a:off x="6413500" y="5613400"/>
            <a:ext cx="220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Page Offset</a:t>
            </a:r>
          </a:p>
        </p:txBody>
      </p:sp>
      <p:sp>
        <p:nvSpPr>
          <p:cNvPr id="27866" name="Text Box 218"/>
          <p:cNvSpPr txBox="1">
            <a:spLocks noChangeArrowheads="1"/>
          </p:cNvSpPr>
          <p:nvPr/>
        </p:nvSpPr>
        <p:spPr bwMode="auto">
          <a:xfrm>
            <a:off x="2451100" y="3495675"/>
            <a:ext cx="2209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a:cs typeface="Arial" panose="020B0604020202020204" pitchFamily="34" charset="0"/>
              </a:rPr>
              <a:t>Page</a:t>
            </a:r>
            <a:br>
              <a:rPr lang="en-US" altLang="en-US">
                <a:cs typeface="Arial" panose="020B0604020202020204" pitchFamily="34" charset="0"/>
              </a:rPr>
            </a:br>
            <a:r>
              <a:rPr lang="en-US" altLang="en-US">
                <a:cs typeface="Arial" panose="020B0604020202020204" pitchFamily="34" charset="0"/>
              </a:rPr>
              <a:t>Table</a:t>
            </a:r>
          </a:p>
        </p:txBody>
      </p:sp>
      <p:sp>
        <p:nvSpPr>
          <p:cNvPr id="27867" name="Text Box 219"/>
          <p:cNvSpPr txBox="1">
            <a:spLocks noChangeArrowheads="1"/>
          </p:cNvSpPr>
          <p:nvPr/>
        </p:nvSpPr>
        <p:spPr bwMode="auto">
          <a:xfrm>
            <a:off x="3136900" y="2489200"/>
            <a:ext cx="220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Valid</a:t>
            </a:r>
          </a:p>
        </p:txBody>
      </p:sp>
      <p:sp>
        <p:nvSpPr>
          <p:cNvPr id="27868" name="Text Box 220"/>
          <p:cNvSpPr txBox="1">
            <a:spLocks noChangeArrowheads="1"/>
          </p:cNvSpPr>
          <p:nvPr/>
        </p:nvSpPr>
        <p:spPr bwMode="auto">
          <a:xfrm>
            <a:off x="2708275" y="4708525"/>
            <a:ext cx="2209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cs typeface="Arial" panose="020B0604020202020204" pitchFamily="34" charset="0"/>
              </a:rPr>
              <a:t>If 0 then page</a:t>
            </a:r>
            <a:br>
              <a:rPr lang="en-US" altLang="en-US" sz="1400">
                <a:cs typeface="Arial" panose="020B0604020202020204" pitchFamily="34" charset="0"/>
              </a:rPr>
            </a:br>
            <a:r>
              <a:rPr lang="en-US" altLang="en-US" sz="1400">
                <a:cs typeface="Arial" panose="020B0604020202020204" pitchFamily="34" charset="0"/>
              </a:rPr>
              <a:t>is on disk</a:t>
            </a:r>
          </a:p>
        </p:txBody>
      </p:sp>
      <p:sp>
        <p:nvSpPr>
          <p:cNvPr id="27869" name="Slide Number Placeholder 22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319B8CC3-AA8B-4FAD-BFF2-C212343DB35C}" type="slidenum">
              <a:rPr lang="en-US" altLang="en-US" sz="1400">
                <a:latin typeface="Arial  " charset="0"/>
              </a:rPr>
              <a:pPr/>
              <a:t>27</a:t>
            </a:fld>
            <a:endParaRPr lang="en-US" altLang="en-US" sz="1400">
              <a:latin typeface="Arial  " charset="0"/>
            </a:endParaRPr>
          </a:p>
        </p:txBody>
      </p:sp>
    </p:spTree>
    <p:extLst>
      <p:ext uri="{BB962C8B-B14F-4D97-AF65-F5344CB8AC3E}">
        <p14:creationId xmlns:p14="http://schemas.microsoft.com/office/powerpoint/2010/main" val="12231071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 Translation Example</a:t>
            </a:r>
            <a:endParaRPr lang="en-US" dirty="0"/>
          </a:p>
        </p:txBody>
      </p:sp>
      <p:sp>
        <p:nvSpPr>
          <p:cNvPr id="3" name="Content Placeholder 2"/>
          <p:cNvSpPr>
            <a:spLocks noGrp="1"/>
          </p:cNvSpPr>
          <p:nvPr>
            <p:ph idx="1"/>
          </p:nvPr>
        </p:nvSpPr>
        <p:spPr/>
        <p:txBody>
          <a:bodyPr/>
          <a:lstStyle/>
          <a:p>
            <a:endParaRPr lang="en-US" dirty="0" smtClean="0"/>
          </a:p>
          <a:p>
            <a:r>
              <a:rPr lang="en-US" dirty="0" smtClean="0"/>
              <a:t>LW </a:t>
            </a:r>
            <a:r>
              <a:rPr lang="en-US" dirty="0" smtClean="0"/>
              <a:t>$2, 0($4) </a:t>
            </a:r>
            <a:r>
              <a:rPr lang="en-US" dirty="0" smtClean="0">
                <a:sym typeface="Wingdings" panose="05000000000000000000" pitchFamily="2" charset="2"/>
              </a:rPr>
              <a:t> read from </a:t>
            </a:r>
            <a:r>
              <a:rPr lang="en-US" dirty="0" err="1" smtClean="0">
                <a:sym typeface="Wingdings" panose="05000000000000000000" pitchFamily="2" charset="2"/>
              </a:rPr>
              <a:t>addr</a:t>
            </a:r>
            <a:r>
              <a:rPr lang="en-US" dirty="0" smtClean="0">
                <a:sym typeface="Wingdings" panose="05000000000000000000" pitchFamily="2" charset="2"/>
              </a:rPr>
              <a:t> 0x10004123</a:t>
            </a:r>
          </a:p>
          <a:p>
            <a:endParaRPr lang="en-US" dirty="0">
              <a:sym typeface="Wingdings" panose="05000000000000000000" pitchFamily="2" charset="2"/>
            </a:endParaRPr>
          </a:p>
          <a:p>
            <a:r>
              <a:rPr lang="en-US" dirty="0">
                <a:sym typeface="Wingdings" panose="05000000000000000000" pitchFamily="2" charset="2"/>
              </a:rPr>
              <a:t>V</a:t>
            </a:r>
            <a:r>
              <a:rPr lang="en-US" dirty="0" smtClean="0">
                <a:sym typeface="Wingdings" panose="05000000000000000000" pitchFamily="2" charset="2"/>
              </a:rPr>
              <a:t>PN = 0x1000 4, </a:t>
            </a:r>
            <a:r>
              <a:rPr lang="en-US" dirty="0" err="1" smtClean="0">
                <a:sym typeface="Wingdings" panose="05000000000000000000" pitchFamily="2" charset="2"/>
              </a:rPr>
              <a:t>Page_offset</a:t>
            </a:r>
            <a:r>
              <a:rPr lang="en-US" dirty="0" smtClean="0">
                <a:sym typeface="Wingdings" panose="05000000000000000000" pitchFamily="2" charset="2"/>
              </a:rPr>
              <a:t> = 0x123</a:t>
            </a:r>
          </a:p>
          <a:p>
            <a:endParaRPr lang="en-US" dirty="0">
              <a:sym typeface="Wingdings" panose="05000000000000000000" pitchFamily="2" charset="2"/>
            </a:endParaRPr>
          </a:p>
          <a:p>
            <a:r>
              <a:rPr lang="en-US" dirty="0" smtClean="0">
                <a:sym typeface="Wingdings" panose="05000000000000000000" pitchFamily="2" charset="2"/>
              </a:rPr>
              <a:t>Access:</a:t>
            </a:r>
          </a:p>
          <a:p>
            <a:pPr lvl="1"/>
            <a:r>
              <a:rPr lang="en-US" dirty="0" smtClean="0">
                <a:sym typeface="Wingdings" panose="05000000000000000000" pitchFamily="2" charset="2"/>
              </a:rPr>
              <a:t> </a:t>
            </a:r>
            <a:r>
              <a:rPr lang="en-US" dirty="0" err="1" smtClean="0">
                <a:sym typeface="Wingdings" panose="05000000000000000000" pitchFamily="2" charset="2"/>
              </a:rPr>
              <a:t>PageTable</a:t>
            </a:r>
            <a:r>
              <a:rPr lang="en-US" dirty="0" smtClean="0">
                <a:sym typeface="Wingdings" panose="05000000000000000000" pitchFamily="2" charset="2"/>
              </a:rPr>
              <a:t>[VPN] get PPN</a:t>
            </a:r>
          </a:p>
          <a:p>
            <a:pPr lvl="1"/>
            <a:r>
              <a:rPr lang="en-US" dirty="0" err="1" smtClean="0">
                <a:sym typeface="Wingdings" panose="05000000000000000000" pitchFamily="2" charset="2"/>
              </a:rPr>
              <a:t>PageTable</a:t>
            </a:r>
            <a:r>
              <a:rPr lang="en-US" dirty="0" smtClean="0">
                <a:sym typeface="Wingdings" panose="05000000000000000000" pitchFamily="2" charset="2"/>
              </a:rPr>
              <a:t>[0x10004]  0xFA00 2 (example)</a:t>
            </a:r>
          </a:p>
          <a:p>
            <a:endParaRPr lang="en-US" dirty="0">
              <a:sym typeface="Wingdings" panose="05000000000000000000" pitchFamily="2" charset="2"/>
            </a:endParaRPr>
          </a:p>
          <a:p>
            <a:r>
              <a:rPr lang="en-US" dirty="0" smtClean="0">
                <a:sym typeface="Wingdings" panose="05000000000000000000" pitchFamily="2" charset="2"/>
              </a:rPr>
              <a:t>PA = 0xFA00 2123</a:t>
            </a:r>
          </a:p>
          <a:p>
            <a:r>
              <a:rPr lang="en-US" dirty="0" smtClean="0">
                <a:sym typeface="Wingdings" panose="05000000000000000000" pitchFamily="2" charset="2"/>
              </a:rPr>
              <a:t> </a:t>
            </a:r>
            <a:endParaRPr lang="en-US" dirty="0"/>
          </a:p>
        </p:txBody>
      </p:sp>
    </p:spTree>
    <p:extLst>
      <p:ext uri="{BB962C8B-B14F-4D97-AF65-F5344CB8AC3E}">
        <p14:creationId xmlns:p14="http://schemas.microsoft.com/office/powerpoint/2010/main" val="40709732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Permissions</a:t>
            </a:r>
            <a:endParaRPr lang="en-US" dirty="0"/>
          </a:p>
        </p:txBody>
      </p:sp>
      <p:grpSp>
        <p:nvGrpSpPr>
          <p:cNvPr id="4" name="Group 3"/>
          <p:cNvGrpSpPr/>
          <p:nvPr/>
        </p:nvGrpSpPr>
        <p:grpSpPr>
          <a:xfrm>
            <a:off x="457200" y="838200"/>
            <a:ext cx="3048000" cy="3700163"/>
            <a:chOff x="5334000" y="2239636"/>
            <a:chExt cx="3048000" cy="3700163"/>
          </a:xfrm>
        </p:grpSpPr>
        <p:sp>
          <p:nvSpPr>
            <p:cNvPr id="5" name="Rectangle 4"/>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VPN</a:t>
              </a:r>
              <a:endParaRPr lang="en-US" dirty="0">
                <a:solidFill>
                  <a:schemeClr val="tx1"/>
                </a:solidFill>
              </a:endParaRPr>
            </a:p>
          </p:txBody>
        </p:sp>
        <p:sp>
          <p:nvSpPr>
            <p:cNvPr id="6" name="Rectangle 5"/>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a:t>
              </a:r>
              <a:endParaRPr lang="en-US" dirty="0">
                <a:solidFill>
                  <a:schemeClr val="tx1"/>
                </a:solidFill>
              </a:endParaRPr>
            </a:p>
          </p:txBody>
        </p:sp>
        <p:sp>
          <p:nvSpPr>
            <p:cNvPr id="7" name="Rectangle 6"/>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Page Table</a:t>
              </a:r>
              <a:endParaRPr lang="en-US" dirty="0">
                <a:solidFill>
                  <a:schemeClr val="tx1"/>
                </a:solidFill>
              </a:endParaRPr>
            </a:p>
          </p:txBody>
        </p:sp>
        <p:cxnSp>
          <p:nvCxnSpPr>
            <p:cNvPr id="9" name="Straight Arrow Connector 8"/>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12" name="Rectangle 11"/>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a:t>
              </a:r>
              <a:endParaRPr lang="en-US" dirty="0">
                <a:solidFill>
                  <a:schemeClr val="tx1"/>
                </a:solidFill>
              </a:endParaRPr>
            </a:p>
          </p:txBody>
        </p:sp>
      </p:grpSp>
      <p:sp>
        <p:nvSpPr>
          <p:cNvPr id="13" name="Rectangle 12"/>
          <p:cNvSpPr/>
          <p:nvPr/>
        </p:nvSpPr>
        <p:spPr>
          <a:xfrm>
            <a:off x="4267200" y="1828800"/>
            <a:ext cx="236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14" name="Rectangle 13"/>
          <p:cNvSpPr/>
          <p:nvPr/>
        </p:nvSpPr>
        <p:spPr>
          <a:xfrm>
            <a:off x="6629400" y="1828800"/>
            <a:ext cx="1066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perm</a:t>
            </a:r>
            <a:endParaRPr lang="en-US" dirty="0">
              <a:solidFill>
                <a:schemeClr val="tx1"/>
              </a:solidFill>
            </a:endParaRPr>
          </a:p>
        </p:txBody>
      </p:sp>
      <p:sp>
        <p:nvSpPr>
          <p:cNvPr id="15" name="Rectangle 14"/>
          <p:cNvSpPr/>
          <p:nvPr/>
        </p:nvSpPr>
        <p:spPr>
          <a:xfrm>
            <a:off x="7696200" y="1828800"/>
            <a:ext cx="304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a:t>
            </a:r>
            <a:endParaRPr lang="en-US" dirty="0">
              <a:solidFill>
                <a:schemeClr val="tx1"/>
              </a:solidFill>
            </a:endParaRPr>
          </a:p>
        </p:txBody>
      </p:sp>
      <p:sp>
        <p:nvSpPr>
          <p:cNvPr id="16" name="TextBox 15"/>
          <p:cNvSpPr txBox="1"/>
          <p:nvPr/>
        </p:nvSpPr>
        <p:spPr>
          <a:xfrm>
            <a:off x="4724400" y="3505200"/>
            <a:ext cx="3268844" cy="1477328"/>
          </a:xfrm>
          <a:prstGeom prst="rect">
            <a:avLst/>
          </a:prstGeom>
          <a:noFill/>
        </p:spPr>
        <p:txBody>
          <a:bodyPr wrap="none" rtlCol="0">
            <a:spAutoFit/>
          </a:bodyPr>
          <a:lstStyle/>
          <a:p>
            <a:r>
              <a:rPr lang="en-US" b="1" dirty="0" smtClean="0"/>
              <a:t>Perm = permissions</a:t>
            </a:r>
          </a:p>
          <a:p>
            <a:r>
              <a:rPr lang="en-US" b="1" dirty="0" smtClean="0"/>
              <a:t>Read, Write, Execute</a:t>
            </a:r>
          </a:p>
          <a:p>
            <a:r>
              <a:rPr lang="en-US" dirty="0" smtClean="0"/>
              <a:t>V = valid</a:t>
            </a:r>
          </a:p>
          <a:p>
            <a:r>
              <a:rPr lang="en-US" dirty="0" smtClean="0"/>
              <a:t>PPN = Physical Page Number</a:t>
            </a:r>
          </a:p>
          <a:p>
            <a:r>
              <a:rPr lang="en-US" dirty="0" smtClean="0"/>
              <a:t>VPN = Virtual Page Number</a:t>
            </a:r>
            <a:endParaRPr lang="en-US" dirty="0"/>
          </a:p>
        </p:txBody>
      </p:sp>
      <p:grpSp>
        <p:nvGrpSpPr>
          <p:cNvPr id="17" name="Group 16"/>
          <p:cNvGrpSpPr/>
          <p:nvPr/>
        </p:nvGrpSpPr>
        <p:grpSpPr>
          <a:xfrm>
            <a:off x="762000" y="1159820"/>
            <a:ext cx="800101" cy="1441389"/>
            <a:chOff x="762000" y="1159820"/>
            <a:chExt cx="800101" cy="1441389"/>
          </a:xfrm>
        </p:grpSpPr>
        <p:cxnSp>
          <p:nvCxnSpPr>
            <p:cNvPr id="18" name="Straight Arrow Connector 17"/>
            <p:cNvCxnSpPr/>
            <p:nvPr/>
          </p:nvCxnSpPr>
          <p:spPr>
            <a:xfrm>
              <a:off x="762000" y="2580609"/>
              <a:ext cx="434476" cy="6627"/>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1562100" y="1159820"/>
              <a:ext cx="1" cy="211780"/>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762000" y="1368036"/>
              <a:ext cx="800032" cy="3564"/>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62000" y="1368036"/>
              <a:ext cx="0" cy="1233173"/>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54181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dirty="0" smtClean="0">
                <a:latin typeface="Arial  " charset="0"/>
              </a:rPr>
              <a:t>Multitasking (reference)</a:t>
            </a:r>
          </a:p>
        </p:txBody>
      </p:sp>
      <p:sp>
        <p:nvSpPr>
          <p:cNvPr id="18435" name="Rectangle 3"/>
          <p:cNvSpPr>
            <a:spLocks noGrp="1" noChangeArrowheads="1"/>
          </p:cNvSpPr>
          <p:nvPr>
            <p:ph type="body" idx="1"/>
          </p:nvPr>
        </p:nvSpPr>
        <p:spPr>
          <a:xfrm>
            <a:off x="609600" y="685800"/>
            <a:ext cx="7772400" cy="5257800"/>
          </a:xfrm>
        </p:spPr>
        <p:txBody>
          <a:bodyPr/>
          <a:lstStyle/>
          <a:p>
            <a:pPr eaLnBrk="1" hangingPunct="1"/>
            <a:r>
              <a:rPr lang="en-US" altLang="en-US" dirty="0" smtClean="0">
                <a:latin typeface="Arial  " charset="0"/>
              </a:rPr>
              <a:t>Most OS’s multitask</a:t>
            </a:r>
          </a:p>
          <a:p>
            <a:pPr lvl="1" eaLnBrk="1" hangingPunct="1"/>
            <a:r>
              <a:rPr lang="en-US" altLang="en-US" sz="2000" dirty="0" smtClean="0">
                <a:latin typeface="Arial  " charset="0"/>
              </a:rPr>
              <a:t>Run Program A and B at the same time</a:t>
            </a:r>
          </a:p>
          <a:p>
            <a:pPr lvl="1" eaLnBrk="1" hangingPunct="1"/>
            <a:endParaRPr lang="en-US" altLang="en-US" sz="2000" dirty="0" smtClean="0">
              <a:latin typeface="Arial  " charset="0"/>
            </a:endParaRPr>
          </a:p>
          <a:p>
            <a:pPr eaLnBrk="1" hangingPunct="1"/>
            <a:r>
              <a:rPr lang="en-US" altLang="en-US" dirty="0" smtClean="0">
                <a:latin typeface="Arial  " charset="0"/>
              </a:rPr>
              <a:t>Most CPUs must support multitasking</a:t>
            </a:r>
          </a:p>
          <a:p>
            <a:pPr lvl="1" eaLnBrk="1" hangingPunct="1"/>
            <a:r>
              <a:rPr lang="en-US" altLang="en-US" sz="2000" dirty="0" smtClean="0">
                <a:latin typeface="Arial  " charset="0"/>
              </a:rPr>
              <a:t>Not run at exactly the same time:</a:t>
            </a:r>
          </a:p>
          <a:p>
            <a:pPr lvl="2" eaLnBrk="1" hangingPunct="1"/>
            <a:r>
              <a:rPr lang="en-US" altLang="en-US" sz="1800" dirty="0" smtClean="0">
                <a:latin typeface="Arial  " charset="0"/>
              </a:rPr>
              <a:t>Run Program A for 20ms</a:t>
            </a:r>
          </a:p>
          <a:p>
            <a:pPr lvl="2" eaLnBrk="1" hangingPunct="1"/>
            <a:r>
              <a:rPr lang="en-US" altLang="en-US" sz="1800" dirty="0" smtClean="0">
                <a:latin typeface="Arial  " charset="0"/>
              </a:rPr>
              <a:t>Run Program B for 20ms</a:t>
            </a:r>
          </a:p>
          <a:p>
            <a:pPr lvl="2" eaLnBrk="1" hangingPunct="1"/>
            <a:r>
              <a:rPr lang="en-US" altLang="en-US" sz="1800" dirty="0" smtClean="0">
                <a:latin typeface="Arial  " charset="0"/>
              </a:rPr>
              <a:t>Run Program A for 20ms, </a:t>
            </a:r>
            <a:r>
              <a:rPr lang="en-US" altLang="en-US" sz="1800" dirty="0" err="1" smtClean="0">
                <a:latin typeface="Arial  " charset="0"/>
              </a:rPr>
              <a:t>etc</a:t>
            </a:r>
            <a:endParaRPr lang="en-US" altLang="en-US" sz="1800" dirty="0" smtClean="0">
              <a:latin typeface="Arial  " charset="0"/>
            </a:endParaRPr>
          </a:p>
          <a:p>
            <a:pPr lvl="2" eaLnBrk="1" hangingPunct="1">
              <a:buFontTx/>
              <a:buNone/>
            </a:pPr>
            <a:endParaRPr lang="en-US" altLang="en-US" sz="1800" dirty="0" smtClean="0">
              <a:latin typeface="Arial  " charset="0"/>
            </a:endParaRPr>
          </a:p>
          <a:p>
            <a:pPr eaLnBrk="1" hangingPunct="1"/>
            <a:r>
              <a:rPr lang="en-US" altLang="en-US" dirty="0" smtClean="0">
                <a:latin typeface="Arial  " charset="0"/>
              </a:rPr>
              <a:t>NOTE: Multitasking is different than “hardware multithreading”.  Hardware multithreading means hardware can run instructions from two or more threads at exactly the same time.  Multitasking involves providing short “time slices” to programs (so at any time only instructions from one thread are running if the hardware is single threaded).</a:t>
            </a:r>
          </a:p>
          <a:p>
            <a:pPr eaLnBrk="1" hangingPunct="1"/>
            <a:endParaRPr lang="en-US" altLang="en-US" sz="2000" dirty="0" smtClean="0">
              <a:latin typeface="Arial  " charset="0"/>
            </a:endParaRPr>
          </a:p>
        </p:txBody>
      </p:sp>
      <p:sp>
        <p:nvSpPr>
          <p:cNvPr id="1843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70EFEF8E-B177-469D-A4B5-3422FF8A4726}" type="slidenum">
              <a:rPr lang="en-US" altLang="en-US" sz="1400">
                <a:latin typeface="Arial  " charset="0"/>
              </a:rPr>
              <a:pPr/>
              <a:t>3</a:t>
            </a:fld>
            <a:endParaRPr lang="en-US" altLang="en-US" sz="1400">
              <a:latin typeface="Arial  " charset="0"/>
            </a:endParaRPr>
          </a:p>
        </p:txBody>
      </p:sp>
    </p:spTree>
    <p:extLst>
      <p:ext uri="{BB962C8B-B14F-4D97-AF65-F5344CB8AC3E}">
        <p14:creationId xmlns:p14="http://schemas.microsoft.com/office/powerpoint/2010/main" val="21401205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dirty="0" smtClean="0">
                <a:latin typeface="Arial  " charset="0"/>
              </a:rPr>
              <a:t>Page Table (reference)</a:t>
            </a:r>
          </a:p>
        </p:txBody>
      </p:sp>
      <p:sp>
        <p:nvSpPr>
          <p:cNvPr id="26627" name="Rectangle 3"/>
          <p:cNvSpPr>
            <a:spLocks noGrp="1" noChangeArrowheads="1"/>
          </p:cNvSpPr>
          <p:nvPr>
            <p:ph type="body" idx="1"/>
          </p:nvPr>
        </p:nvSpPr>
        <p:spPr/>
        <p:txBody>
          <a:bodyPr/>
          <a:lstStyle/>
          <a:p>
            <a:pPr eaLnBrk="1" hangingPunct="1">
              <a:lnSpc>
                <a:spcPct val="90000"/>
              </a:lnSpc>
            </a:pPr>
            <a:r>
              <a:rPr lang="en-US" altLang="en-US" sz="2400" dirty="0" smtClean="0">
                <a:latin typeface="Arial  " charset="0"/>
              </a:rPr>
              <a:t>Holds virtual-to-physical address translations</a:t>
            </a:r>
          </a:p>
          <a:p>
            <a:pPr eaLnBrk="1" hangingPunct="1">
              <a:lnSpc>
                <a:spcPct val="90000"/>
              </a:lnSpc>
            </a:pPr>
            <a:endParaRPr lang="en-US" altLang="en-US" sz="2400" dirty="0" smtClean="0">
              <a:latin typeface="Arial  " charset="0"/>
            </a:endParaRPr>
          </a:p>
          <a:p>
            <a:pPr eaLnBrk="1" hangingPunct="1">
              <a:lnSpc>
                <a:spcPct val="90000"/>
              </a:lnSpc>
            </a:pPr>
            <a:r>
              <a:rPr lang="en-US" altLang="en-US" sz="2400" dirty="0" smtClean="0">
                <a:latin typeface="Arial  " charset="0"/>
              </a:rPr>
              <a:t>Access like a memory</a:t>
            </a:r>
          </a:p>
          <a:p>
            <a:pPr lvl="1" eaLnBrk="1" hangingPunct="1">
              <a:lnSpc>
                <a:spcPct val="90000"/>
              </a:lnSpc>
            </a:pPr>
            <a:r>
              <a:rPr lang="en-US" altLang="en-US" sz="2000" dirty="0" smtClean="0">
                <a:latin typeface="Arial  " charset="0"/>
              </a:rPr>
              <a:t>Input: Virtual Address</a:t>
            </a:r>
          </a:p>
          <a:p>
            <a:pPr lvl="2" eaLnBrk="1" hangingPunct="1">
              <a:lnSpc>
                <a:spcPct val="90000"/>
              </a:lnSpc>
            </a:pPr>
            <a:r>
              <a:rPr lang="en-US" altLang="en-US" sz="1800" dirty="0" smtClean="0">
                <a:latin typeface="Arial  " charset="0"/>
              </a:rPr>
              <a:t>Only need Virtual </a:t>
            </a:r>
            <a:r>
              <a:rPr lang="en-US" altLang="en-US" sz="1800" dirty="0" err="1" smtClean="0">
                <a:latin typeface="Arial  " charset="0"/>
              </a:rPr>
              <a:t>PageNumber</a:t>
            </a:r>
            <a:r>
              <a:rPr lang="en-US" altLang="en-US" sz="1800" dirty="0" smtClean="0">
                <a:latin typeface="Arial  " charset="0"/>
              </a:rPr>
              <a:t> portion (upper bits)</a:t>
            </a:r>
          </a:p>
          <a:p>
            <a:pPr lvl="2" eaLnBrk="1" hangingPunct="1">
              <a:lnSpc>
                <a:spcPct val="90000"/>
              </a:lnSpc>
            </a:pPr>
            <a:r>
              <a:rPr lang="en-US" altLang="en-US" sz="1800" dirty="0" smtClean="0">
                <a:latin typeface="Arial  " charset="0"/>
              </a:rPr>
              <a:t>Lower bits are </a:t>
            </a:r>
            <a:r>
              <a:rPr lang="en-US" altLang="en-US" sz="1800" dirty="0" err="1" smtClean="0">
                <a:latin typeface="Arial  " charset="0"/>
              </a:rPr>
              <a:t>PageOffset</a:t>
            </a:r>
            <a:r>
              <a:rPr lang="en-US" altLang="en-US" sz="1800" dirty="0" smtClean="0">
                <a:latin typeface="Arial  " charset="0"/>
              </a:rPr>
              <a:t>, </a:t>
            </a:r>
            <a:r>
              <a:rPr lang="en-US" altLang="en-US" sz="1800" dirty="0" err="1" smtClean="0">
                <a:latin typeface="Arial  " charset="0"/>
              </a:rPr>
              <a:t>ie</a:t>
            </a:r>
            <a:r>
              <a:rPr lang="en-US" altLang="en-US" sz="1800" dirty="0" smtClean="0">
                <a:latin typeface="Arial  " charset="0"/>
              </a:rPr>
              <a:t> which byte inside the page</a:t>
            </a:r>
          </a:p>
          <a:p>
            <a:pPr lvl="1" eaLnBrk="1" hangingPunct="1">
              <a:lnSpc>
                <a:spcPct val="90000"/>
              </a:lnSpc>
            </a:pPr>
            <a:r>
              <a:rPr lang="en-US" altLang="en-US" sz="2000" dirty="0" smtClean="0">
                <a:latin typeface="Arial  " charset="0"/>
              </a:rPr>
              <a:t>Output:  Physical Address</a:t>
            </a:r>
          </a:p>
          <a:p>
            <a:pPr lvl="2" eaLnBrk="1" hangingPunct="1">
              <a:lnSpc>
                <a:spcPct val="90000"/>
              </a:lnSpc>
            </a:pPr>
            <a:r>
              <a:rPr lang="en-US" altLang="en-US" sz="1800" dirty="0" smtClean="0">
                <a:latin typeface="Arial  " charset="0"/>
              </a:rPr>
              <a:t>Lookup gives a Physical </a:t>
            </a:r>
            <a:r>
              <a:rPr lang="en-US" altLang="en-US" sz="1800" dirty="0" err="1" smtClean="0">
                <a:latin typeface="Arial  " charset="0"/>
              </a:rPr>
              <a:t>PageNumber</a:t>
            </a:r>
            <a:endParaRPr lang="en-US" altLang="en-US" sz="1800" dirty="0" smtClean="0">
              <a:latin typeface="Arial  " charset="0"/>
            </a:endParaRPr>
          </a:p>
          <a:p>
            <a:pPr lvl="2" eaLnBrk="1" hangingPunct="1">
              <a:lnSpc>
                <a:spcPct val="90000"/>
              </a:lnSpc>
            </a:pPr>
            <a:r>
              <a:rPr lang="en-US" altLang="en-US" sz="1800" dirty="0" smtClean="0">
                <a:latin typeface="Arial  " charset="0"/>
              </a:rPr>
              <a:t>Combine with </a:t>
            </a:r>
            <a:r>
              <a:rPr lang="en-US" altLang="en-US" sz="1800" dirty="0" err="1" smtClean="0">
                <a:latin typeface="Arial  " charset="0"/>
              </a:rPr>
              <a:t>PageOffset</a:t>
            </a:r>
            <a:r>
              <a:rPr lang="en-US" altLang="en-US" sz="1800" dirty="0" smtClean="0">
                <a:latin typeface="Arial  " charset="0"/>
              </a:rPr>
              <a:t> to form entire Physical Address</a:t>
            </a:r>
          </a:p>
          <a:p>
            <a:pPr lvl="2" eaLnBrk="1" hangingPunct="1">
              <a:lnSpc>
                <a:spcPct val="90000"/>
              </a:lnSpc>
            </a:pPr>
            <a:endParaRPr lang="en-US" altLang="en-US" sz="1800" dirty="0" smtClean="0">
              <a:latin typeface="Arial  " charset="0"/>
            </a:endParaRPr>
          </a:p>
          <a:p>
            <a:pPr eaLnBrk="1" hangingPunct="1">
              <a:lnSpc>
                <a:spcPct val="90000"/>
              </a:lnSpc>
            </a:pPr>
            <a:r>
              <a:rPr lang="en-US" altLang="en-US" sz="2400" dirty="0" smtClean="0">
                <a:latin typeface="Arial  " charset="0"/>
              </a:rPr>
              <a:t>Where to hold the </a:t>
            </a:r>
            <a:r>
              <a:rPr lang="en-US" altLang="en-US" sz="2400" dirty="0" err="1" smtClean="0">
                <a:latin typeface="Arial  " charset="0"/>
              </a:rPr>
              <a:t>PageTable</a:t>
            </a:r>
            <a:r>
              <a:rPr lang="en-US" altLang="en-US" sz="2400" dirty="0" smtClean="0">
                <a:latin typeface="Arial  " charset="0"/>
              </a:rPr>
              <a:t> for a program?</a:t>
            </a:r>
          </a:p>
          <a:p>
            <a:pPr lvl="1" eaLnBrk="1" hangingPunct="1">
              <a:lnSpc>
                <a:spcPct val="90000"/>
              </a:lnSpc>
            </a:pPr>
            <a:r>
              <a:rPr lang="en-US" altLang="en-US" sz="2000" dirty="0" smtClean="0">
                <a:latin typeface="Arial  " charset="0"/>
              </a:rPr>
              <a:t>Dedicated memory inside CPU?  Too big!  not done!</a:t>
            </a:r>
          </a:p>
          <a:p>
            <a:pPr lvl="1" eaLnBrk="1" hangingPunct="1">
              <a:lnSpc>
                <a:spcPct val="90000"/>
              </a:lnSpc>
            </a:pPr>
            <a:r>
              <a:rPr lang="en-US" altLang="en-US" sz="2000" dirty="0" smtClean="0">
                <a:latin typeface="Arial  " charset="0"/>
              </a:rPr>
              <a:t>Instead, store it in main memory</a:t>
            </a:r>
          </a:p>
        </p:txBody>
      </p:sp>
      <p:sp>
        <p:nvSpPr>
          <p:cNvPr id="2662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A8B52818-DE46-4B50-8CFF-10C70AB84E24}" type="slidenum">
              <a:rPr lang="en-US" altLang="en-US" sz="1400">
                <a:latin typeface="Arial  " charset="0"/>
              </a:rPr>
              <a:pPr/>
              <a:t>30</a:t>
            </a:fld>
            <a:endParaRPr lang="en-US" altLang="en-US" sz="1400">
              <a:latin typeface="Arial  " charset="0"/>
            </a:endParaRPr>
          </a:p>
        </p:txBody>
      </p:sp>
    </p:spTree>
    <p:extLst>
      <p:ext uri="{BB962C8B-B14F-4D97-AF65-F5344CB8AC3E}">
        <p14:creationId xmlns:p14="http://schemas.microsoft.com/office/powerpoint/2010/main" val="32438246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Virtual Pages Mapped?</a:t>
            </a:r>
            <a:endParaRPr lang="en-US" dirty="0"/>
          </a:p>
        </p:txBody>
      </p:sp>
      <p:sp>
        <p:nvSpPr>
          <p:cNvPr id="3" name="Content Placeholder 2"/>
          <p:cNvSpPr>
            <a:spLocks noGrp="1"/>
          </p:cNvSpPr>
          <p:nvPr>
            <p:ph idx="1"/>
          </p:nvPr>
        </p:nvSpPr>
        <p:spPr/>
        <p:txBody>
          <a:bodyPr/>
          <a:lstStyle/>
          <a:p>
            <a:r>
              <a:rPr lang="en-US" dirty="0" smtClean="0"/>
              <a:t>A attempts to access 0x1000, VPN = 0x1</a:t>
            </a:r>
            <a:endParaRPr lang="en-US" dirty="0"/>
          </a:p>
        </p:txBody>
      </p:sp>
      <p:sp>
        <p:nvSpPr>
          <p:cNvPr id="4" name="Rectangle 3"/>
          <p:cNvSpPr/>
          <p:nvPr/>
        </p:nvSpPr>
        <p:spPr>
          <a:xfrm>
            <a:off x="3158542" y="12192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58542" y="16002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6705599" y="1197453"/>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158542" y="121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58542" y="15966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158542" y="198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158542" y="236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158542" y="2743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58542" y="31348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58542" y="35034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151454" y="3886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157872" y="4267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161412" y="4648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150780" y="502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157872" y="5410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156096" y="579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61412" y="617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705599" y="5542705"/>
            <a:ext cx="1066800" cy="10287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31" name="TextBox 30"/>
          <p:cNvSpPr txBox="1"/>
          <p:nvPr/>
        </p:nvSpPr>
        <p:spPr>
          <a:xfrm>
            <a:off x="7890456" y="1449170"/>
            <a:ext cx="947119" cy="646331"/>
          </a:xfrm>
          <a:prstGeom prst="rect">
            <a:avLst/>
          </a:prstGeom>
          <a:noFill/>
        </p:spPr>
        <p:txBody>
          <a:bodyPr wrap="none" rtlCol="0">
            <a:spAutoFit/>
          </a:bodyPr>
          <a:lstStyle/>
          <a:p>
            <a:pPr algn="ctr"/>
            <a:r>
              <a:rPr lang="en-US" b="1" dirty="0" smtClean="0"/>
              <a:t>Physical</a:t>
            </a:r>
          </a:p>
          <a:p>
            <a:pPr algn="ctr"/>
            <a:r>
              <a:rPr lang="en-US" b="1" dirty="0" smtClean="0"/>
              <a:t>PAGE</a:t>
            </a:r>
            <a:endParaRPr lang="en-US" b="1" dirty="0"/>
          </a:p>
        </p:txBody>
      </p:sp>
      <p:sp>
        <p:nvSpPr>
          <p:cNvPr id="32" name="TextBox 31"/>
          <p:cNvSpPr txBox="1"/>
          <p:nvPr/>
        </p:nvSpPr>
        <p:spPr>
          <a:xfrm>
            <a:off x="2088372" y="2892942"/>
            <a:ext cx="885179" cy="646331"/>
          </a:xfrm>
          <a:prstGeom prst="rect">
            <a:avLst/>
          </a:prstGeom>
          <a:noFill/>
        </p:spPr>
        <p:txBody>
          <a:bodyPr wrap="none" rtlCol="0">
            <a:spAutoFit/>
          </a:bodyPr>
          <a:lstStyle/>
          <a:p>
            <a:pPr algn="ctr"/>
            <a:r>
              <a:rPr lang="en-US" b="1" dirty="0" smtClean="0"/>
              <a:t>Virtual </a:t>
            </a:r>
          </a:p>
          <a:p>
            <a:pPr algn="ctr"/>
            <a:r>
              <a:rPr lang="en-US" b="1" dirty="0" smtClean="0"/>
              <a:t>Page</a:t>
            </a:r>
            <a:endParaRPr lang="en-US" b="1" dirty="0"/>
          </a:p>
        </p:txBody>
      </p:sp>
      <p:grpSp>
        <p:nvGrpSpPr>
          <p:cNvPr id="33" name="Group 32"/>
          <p:cNvGrpSpPr/>
          <p:nvPr/>
        </p:nvGrpSpPr>
        <p:grpSpPr>
          <a:xfrm>
            <a:off x="4724400" y="2738771"/>
            <a:ext cx="1676400" cy="1714500"/>
            <a:chOff x="5334000" y="2239636"/>
            <a:chExt cx="3048000" cy="3700163"/>
          </a:xfrm>
        </p:grpSpPr>
        <p:sp>
          <p:nvSpPr>
            <p:cNvPr id="34" name="Rectangle 33"/>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VPN</a:t>
              </a:r>
              <a:endParaRPr lang="en-US" sz="700" dirty="0">
                <a:solidFill>
                  <a:schemeClr val="tx1"/>
                </a:solidFill>
              </a:endParaRPr>
            </a:p>
          </p:txBody>
        </p:sp>
        <p:sp>
          <p:nvSpPr>
            <p:cNvPr id="35" name="Rectangle 34"/>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sp>
          <p:nvSpPr>
            <p:cNvPr id="36" name="Rectangle 35"/>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PT</a:t>
              </a:r>
              <a:endParaRPr lang="en-US" sz="700" b="1" dirty="0">
                <a:solidFill>
                  <a:schemeClr val="tx1"/>
                </a:solidFill>
              </a:endParaRPr>
            </a:p>
          </p:txBody>
        </p:sp>
        <p:cxnSp>
          <p:nvCxnSpPr>
            <p:cNvPr id="37" name="Straight Arrow Connector 36"/>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PPN</a:t>
              </a:r>
              <a:endParaRPr lang="en-US" sz="700" dirty="0">
                <a:solidFill>
                  <a:schemeClr val="tx1"/>
                </a:solidFill>
              </a:endParaRPr>
            </a:p>
          </p:txBody>
        </p:sp>
        <p:sp>
          <p:nvSpPr>
            <p:cNvPr id="41" name="Rectangle 40"/>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grpSp>
    </p:spTree>
    <p:extLst>
      <p:ext uri="{BB962C8B-B14F-4D97-AF65-F5344CB8AC3E}">
        <p14:creationId xmlns:p14="http://schemas.microsoft.com/office/powerpoint/2010/main" val="22021569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Virtual Pages Mapped?</a:t>
            </a:r>
            <a:endParaRPr lang="en-US" dirty="0"/>
          </a:p>
        </p:txBody>
      </p:sp>
      <p:sp>
        <p:nvSpPr>
          <p:cNvPr id="3" name="Content Placeholder 2"/>
          <p:cNvSpPr>
            <a:spLocks noGrp="1"/>
          </p:cNvSpPr>
          <p:nvPr>
            <p:ph idx="1"/>
          </p:nvPr>
        </p:nvSpPr>
        <p:spPr/>
        <p:txBody>
          <a:bodyPr/>
          <a:lstStyle/>
          <a:p>
            <a:r>
              <a:rPr lang="en-US" dirty="0" smtClean="0"/>
              <a:t>PT[0x1] = not valid, Translation finds an </a:t>
            </a:r>
            <a:r>
              <a:rPr lang="en-US" b="1" dirty="0" smtClean="0">
                <a:solidFill>
                  <a:srgbClr val="C00000"/>
                </a:solidFill>
              </a:rPr>
              <a:t>invalid entry</a:t>
            </a:r>
            <a:endParaRPr lang="en-US" b="1" dirty="0">
              <a:solidFill>
                <a:srgbClr val="C00000"/>
              </a:solidFill>
            </a:endParaRPr>
          </a:p>
        </p:txBody>
      </p:sp>
      <p:sp>
        <p:nvSpPr>
          <p:cNvPr id="4" name="Rectangle 3"/>
          <p:cNvSpPr/>
          <p:nvPr/>
        </p:nvSpPr>
        <p:spPr>
          <a:xfrm>
            <a:off x="3158542" y="12192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58542" y="16002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6053042" y="11792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158542" y="121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58542" y="15966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158542" y="198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158542" y="236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158542" y="2743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58542" y="31348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58542" y="35034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151454" y="3886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157872" y="4267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161412" y="4648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150780" y="502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157872" y="5410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156096" y="579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61412" y="617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053042" y="5524500"/>
            <a:ext cx="1066800" cy="10287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31" name="TextBox 30"/>
          <p:cNvSpPr txBox="1"/>
          <p:nvPr/>
        </p:nvSpPr>
        <p:spPr>
          <a:xfrm>
            <a:off x="7237899" y="1430965"/>
            <a:ext cx="947119" cy="646331"/>
          </a:xfrm>
          <a:prstGeom prst="rect">
            <a:avLst/>
          </a:prstGeom>
          <a:noFill/>
        </p:spPr>
        <p:txBody>
          <a:bodyPr wrap="none" rtlCol="0">
            <a:spAutoFit/>
          </a:bodyPr>
          <a:lstStyle/>
          <a:p>
            <a:pPr algn="ctr"/>
            <a:r>
              <a:rPr lang="en-US" b="1" dirty="0" smtClean="0"/>
              <a:t>Physical</a:t>
            </a:r>
          </a:p>
          <a:p>
            <a:pPr algn="ctr"/>
            <a:r>
              <a:rPr lang="en-US" b="1" dirty="0" smtClean="0"/>
              <a:t>PAGE</a:t>
            </a:r>
            <a:endParaRPr lang="en-US" b="1" dirty="0"/>
          </a:p>
        </p:txBody>
      </p:sp>
      <p:sp>
        <p:nvSpPr>
          <p:cNvPr id="32" name="TextBox 31"/>
          <p:cNvSpPr txBox="1"/>
          <p:nvPr/>
        </p:nvSpPr>
        <p:spPr>
          <a:xfrm>
            <a:off x="2088372" y="2892942"/>
            <a:ext cx="885179" cy="646331"/>
          </a:xfrm>
          <a:prstGeom prst="rect">
            <a:avLst/>
          </a:prstGeom>
          <a:noFill/>
        </p:spPr>
        <p:txBody>
          <a:bodyPr wrap="none" rtlCol="0">
            <a:spAutoFit/>
          </a:bodyPr>
          <a:lstStyle/>
          <a:p>
            <a:pPr algn="ctr"/>
            <a:r>
              <a:rPr lang="en-US" b="1" dirty="0" smtClean="0"/>
              <a:t>Virtual </a:t>
            </a:r>
          </a:p>
          <a:p>
            <a:pPr algn="ctr"/>
            <a:r>
              <a:rPr lang="en-US" b="1" dirty="0" smtClean="0"/>
              <a:t>Page</a:t>
            </a:r>
            <a:endParaRPr lang="en-US" b="1" dirty="0"/>
          </a:p>
        </p:txBody>
      </p:sp>
      <p:grpSp>
        <p:nvGrpSpPr>
          <p:cNvPr id="25" name="Group 24"/>
          <p:cNvGrpSpPr/>
          <p:nvPr/>
        </p:nvGrpSpPr>
        <p:grpSpPr>
          <a:xfrm>
            <a:off x="4313946" y="2743200"/>
            <a:ext cx="1553453" cy="1714500"/>
            <a:chOff x="5334000" y="2239636"/>
            <a:chExt cx="3048000" cy="3700163"/>
          </a:xfrm>
        </p:grpSpPr>
        <p:sp>
          <p:nvSpPr>
            <p:cNvPr id="26" name="Rectangle 25"/>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VPN</a:t>
              </a:r>
              <a:endParaRPr lang="en-US" sz="700" dirty="0">
                <a:solidFill>
                  <a:schemeClr val="tx1"/>
                </a:solidFill>
              </a:endParaRPr>
            </a:p>
          </p:txBody>
        </p:sp>
        <p:sp>
          <p:nvSpPr>
            <p:cNvPr id="27" name="Rectangle 26"/>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sp>
          <p:nvSpPr>
            <p:cNvPr id="28" name="Rectangle 27"/>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PT</a:t>
              </a:r>
              <a:endParaRPr lang="en-US" sz="700" b="1" dirty="0">
                <a:solidFill>
                  <a:schemeClr val="tx1"/>
                </a:solidFill>
              </a:endParaRPr>
            </a:p>
          </p:txBody>
        </p:sp>
        <p:cxnSp>
          <p:nvCxnSpPr>
            <p:cNvPr id="29" name="Straight Arrow Connector 28"/>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PPN</a:t>
              </a:r>
              <a:endParaRPr lang="en-US" sz="700" dirty="0">
                <a:solidFill>
                  <a:schemeClr val="tx1"/>
                </a:solidFill>
              </a:endParaRPr>
            </a:p>
          </p:txBody>
        </p:sp>
        <p:sp>
          <p:nvSpPr>
            <p:cNvPr id="35" name="Rectangle 34"/>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grpSp>
    </p:spTree>
    <p:extLst>
      <p:ext uri="{BB962C8B-B14F-4D97-AF65-F5344CB8AC3E}">
        <p14:creationId xmlns:p14="http://schemas.microsoft.com/office/powerpoint/2010/main" val="38605966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Virtual Pages Mapped?</a:t>
            </a:r>
            <a:endParaRPr lang="en-US" dirty="0"/>
          </a:p>
        </p:txBody>
      </p:sp>
      <p:sp>
        <p:nvSpPr>
          <p:cNvPr id="3" name="Content Placeholder 2"/>
          <p:cNvSpPr>
            <a:spLocks noGrp="1"/>
          </p:cNvSpPr>
          <p:nvPr>
            <p:ph idx="1"/>
          </p:nvPr>
        </p:nvSpPr>
        <p:spPr/>
        <p:txBody>
          <a:bodyPr/>
          <a:lstStyle/>
          <a:p>
            <a:r>
              <a:rPr lang="en-US" b="1" dirty="0" smtClean="0"/>
              <a:t>PAGE FAULT</a:t>
            </a:r>
            <a:r>
              <a:rPr lang="en-US" dirty="0" smtClean="0"/>
              <a:t>: Interrupt to OS, PC = Handler</a:t>
            </a:r>
            <a:endParaRPr lang="en-US" b="1" dirty="0">
              <a:solidFill>
                <a:srgbClr val="C00000"/>
              </a:solidFill>
            </a:endParaRPr>
          </a:p>
        </p:txBody>
      </p:sp>
      <p:sp>
        <p:nvSpPr>
          <p:cNvPr id="4" name="Rectangle 3"/>
          <p:cNvSpPr/>
          <p:nvPr/>
        </p:nvSpPr>
        <p:spPr>
          <a:xfrm>
            <a:off x="3158542" y="12192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58542" y="16002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6053042" y="11792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158542" y="121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58542" y="15966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158542" y="198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158542" y="236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158542" y="2743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58542" y="31348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58542" y="35034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151454" y="3886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157872" y="4267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161412" y="4648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150780" y="502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157872" y="5410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156096" y="579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61412" y="617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053042" y="5524500"/>
            <a:ext cx="1066800" cy="10287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31" name="TextBox 30"/>
          <p:cNvSpPr txBox="1"/>
          <p:nvPr/>
        </p:nvSpPr>
        <p:spPr>
          <a:xfrm>
            <a:off x="7237899" y="1430965"/>
            <a:ext cx="947119" cy="646331"/>
          </a:xfrm>
          <a:prstGeom prst="rect">
            <a:avLst/>
          </a:prstGeom>
          <a:noFill/>
        </p:spPr>
        <p:txBody>
          <a:bodyPr wrap="none" rtlCol="0">
            <a:spAutoFit/>
          </a:bodyPr>
          <a:lstStyle/>
          <a:p>
            <a:pPr algn="ctr"/>
            <a:r>
              <a:rPr lang="en-US" b="1" dirty="0" smtClean="0"/>
              <a:t>Physical</a:t>
            </a:r>
          </a:p>
          <a:p>
            <a:pPr algn="ctr"/>
            <a:r>
              <a:rPr lang="en-US" b="1" dirty="0" smtClean="0"/>
              <a:t>PAGE</a:t>
            </a:r>
            <a:endParaRPr lang="en-US" b="1" dirty="0"/>
          </a:p>
        </p:txBody>
      </p:sp>
      <p:sp>
        <p:nvSpPr>
          <p:cNvPr id="32" name="TextBox 31"/>
          <p:cNvSpPr txBox="1"/>
          <p:nvPr/>
        </p:nvSpPr>
        <p:spPr>
          <a:xfrm>
            <a:off x="2088372" y="2892942"/>
            <a:ext cx="885179" cy="646331"/>
          </a:xfrm>
          <a:prstGeom prst="rect">
            <a:avLst/>
          </a:prstGeom>
          <a:noFill/>
        </p:spPr>
        <p:txBody>
          <a:bodyPr wrap="none" rtlCol="0">
            <a:spAutoFit/>
          </a:bodyPr>
          <a:lstStyle/>
          <a:p>
            <a:pPr algn="ctr"/>
            <a:r>
              <a:rPr lang="en-US" b="1" dirty="0" smtClean="0"/>
              <a:t>Virtual </a:t>
            </a:r>
          </a:p>
          <a:p>
            <a:pPr algn="ctr"/>
            <a:r>
              <a:rPr lang="en-US" b="1" dirty="0" smtClean="0"/>
              <a:t>Page</a:t>
            </a:r>
            <a:endParaRPr lang="en-US" b="1" dirty="0"/>
          </a:p>
        </p:txBody>
      </p:sp>
      <p:grpSp>
        <p:nvGrpSpPr>
          <p:cNvPr id="25" name="Group 24"/>
          <p:cNvGrpSpPr/>
          <p:nvPr/>
        </p:nvGrpSpPr>
        <p:grpSpPr>
          <a:xfrm>
            <a:off x="4313946" y="2743200"/>
            <a:ext cx="1477253" cy="1714500"/>
            <a:chOff x="5334000" y="2239636"/>
            <a:chExt cx="3048000" cy="3700163"/>
          </a:xfrm>
        </p:grpSpPr>
        <p:sp>
          <p:nvSpPr>
            <p:cNvPr id="26" name="Rectangle 25"/>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VPN</a:t>
              </a:r>
              <a:endParaRPr lang="en-US" sz="700" dirty="0">
                <a:solidFill>
                  <a:schemeClr val="tx1"/>
                </a:solidFill>
              </a:endParaRPr>
            </a:p>
          </p:txBody>
        </p:sp>
        <p:sp>
          <p:nvSpPr>
            <p:cNvPr id="27" name="Rectangle 26"/>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sp>
          <p:nvSpPr>
            <p:cNvPr id="28" name="Rectangle 27"/>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PT</a:t>
              </a:r>
              <a:endParaRPr lang="en-US" sz="700" b="1" dirty="0">
                <a:solidFill>
                  <a:schemeClr val="tx1"/>
                </a:solidFill>
              </a:endParaRPr>
            </a:p>
          </p:txBody>
        </p:sp>
        <p:cxnSp>
          <p:nvCxnSpPr>
            <p:cNvPr id="29" name="Straight Arrow Connector 28"/>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PPN</a:t>
              </a:r>
              <a:endParaRPr lang="en-US" sz="700" dirty="0">
                <a:solidFill>
                  <a:schemeClr val="tx1"/>
                </a:solidFill>
              </a:endParaRPr>
            </a:p>
          </p:txBody>
        </p:sp>
        <p:sp>
          <p:nvSpPr>
            <p:cNvPr id="35" name="Rectangle 34"/>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grpSp>
    </p:spTree>
    <p:extLst>
      <p:ext uri="{BB962C8B-B14F-4D97-AF65-F5344CB8AC3E}">
        <p14:creationId xmlns:p14="http://schemas.microsoft.com/office/powerpoint/2010/main" val="16858232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Virtual Pages Mapped?</a:t>
            </a:r>
            <a:endParaRPr lang="en-US" dirty="0"/>
          </a:p>
        </p:txBody>
      </p:sp>
      <p:sp>
        <p:nvSpPr>
          <p:cNvPr id="3" name="Content Placeholder 2"/>
          <p:cNvSpPr>
            <a:spLocks noGrp="1"/>
          </p:cNvSpPr>
          <p:nvPr>
            <p:ph idx="1"/>
          </p:nvPr>
        </p:nvSpPr>
        <p:spPr/>
        <p:txBody>
          <a:bodyPr/>
          <a:lstStyle/>
          <a:p>
            <a:r>
              <a:rPr lang="en-US" b="1" dirty="0" smtClean="0"/>
              <a:t>OS finds an empty page and allocates PT[0x1] entry</a:t>
            </a:r>
            <a:endParaRPr lang="en-US" b="1" dirty="0">
              <a:solidFill>
                <a:srgbClr val="C00000"/>
              </a:solidFill>
            </a:endParaRPr>
          </a:p>
        </p:txBody>
      </p:sp>
      <p:sp>
        <p:nvSpPr>
          <p:cNvPr id="4" name="Rectangle 3"/>
          <p:cNvSpPr/>
          <p:nvPr/>
        </p:nvSpPr>
        <p:spPr>
          <a:xfrm>
            <a:off x="3158542" y="12192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58542" y="16002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6053042" y="11792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158542" y="121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58542" y="15966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158542" y="198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158542" y="236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158542" y="2743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58542" y="31348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58542" y="35034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151454" y="3886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157872" y="4267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161412" y="4648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150780" y="502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157872" y="5410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156096" y="579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61412" y="617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053042" y="5524500"/>
            <a:ext cx="1066800" cy="10287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31" name="TextBox 30"/>
          <p:cNvSpPr txBox="1"/>
          <p:nvPr/>
        </p:nvSpPr>
        <p:spPr>
          <a:xfrm>
            <a:off x="7237899" y="1430965"/>
            <a:ext cx="947119" cy="646331"/>
          </a:xfrm>
          <a:prstGeom prst="rect">
            <a:avLst/>
          </a:prstGeom>
          <a:noFill/>
        </p:spPr>
        <p:txBody>
          <a:bodyPr wrap="none" rtlCol="0">
            <a:spAutoFit/>
          </a:bodyPr>
          <a:lstStyle/>
          <a:p>
            <a:pPr algn="ctr"/>
            <a:r>
              <a:rPr lang="en-US" b="1" dirty="0" smtClean="0"/>
              <a:t>Physical</a:t>
            </a:r>
          </a:p>
          <a:p>
            <a:pPr algn="ctr"/>
            <a:r>
              <a:rPr lang="en-US" b="1" dirty="0" smtClean="0"/>
              <a:t>PAGE</a:t>
            </a:r>
            <a:endParaRPr lang="en-US" b="1" dirty="0"/>
          </a:p>
        </p:txBody>
      </p:sp>
      <p:sp>
        <p:nvSpPr>
          <p:cNvPr id="32" name="TextBox 31"/>
          <p:cNvSpPr txBox="1"/>
          <p:nvPr/>
        </p:nvSpPr>
        <p:spPr>
          <a:xfrm>
            <a:off x="2088372" y="2892942"/>
            <a:ext cx="885179" cy="646331"/>
          </a:xfrm>
          <a:prstGeom prst="rect">
            <a:avLst/>
          </a:prstGeom>
          <a:noFill/>
        </p:spPr>
        <p:txBody>
          <a:bodyPr wrap="none" rtlCol="0">
            <a:spAutoFit/>
          </a:bodyPr>
          <a:lstStyle/>
          <a:p>
            <a:pPr algn="ctr"/>
            <a:r>
              <a:rPr lang="en-US" b="1" dirty="0" smtClean="0"/>
              <a:t>Virtual </a:t>
            </a:r>
          </a:p>
          <a:p>
            <a:pPr algn="ctr"/>
            <a:r>
              <a:rPr lang="en-US" b="1" dirty="0" smtClean="0"/>
              <a:t>Page</a:t>
            </a:r>
            <a:endParaRPr lang="en-US" b="1" dirty="0"/>
          </a:p>
        </p:txBody>
      </p:sp>
      <p:grpSp>
        <p:nvGrpSpPr>
          <p:cNvPr id="25" name="Group 24"/>
          <p:cNvGrpSpPr/>
          <p:nvPr/>
        </p:nvGrpSpPr>
        <p:grpSpPr>
          <a:xfrm>
            <a:off x="4313946" y="2743200"/>
            <a:ext cx="1477253" cy="1714500"/>
            <a:chOff x="5334000" y="2239636"/>
            <a:chExt cx="3048000" cy="3700163"/>
          </a:xfrm>
        </p:grpSpPr>
        <p:sp>
          <p:nvSpPr>
            <p:cNvPr id="26" name="Rectangle 25"/>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VPN</a:t>
              </a:r>
              <a:endParaRPr lang="en-US" sz="700" dirty="0">
                <a:solidFill>
                  <a:schemeClr val="tx1"/>
                </a:solidFill>
              </a:endParaRPr>
            </a:p>
          </p:txBody>
        </p:sp>
        <p:sp>
          <p:nvSpPr>
            <p:cNvPr id="27" name="Rectangle 26"/>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sp>
          <p:nvSpPr>
            <p:cNvPr id="28" name="Rectangle 27"/>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PT</a:t>
              </a:r>
              <a:endParaRPr lang="en-US" sz="700" b="1" dirty="0">
                <a:solidFill>
                  <a:schemeClr val="tx1"/>
                </a:solidFill>
              </a:endParaRPr>
            </a:p>
          </p:txBody>
        </p:sp>
        <p:cxnSp>
          <p:nvCxnSpPr>
            <p:cNvPr id="29" name="Straight Arrow Connector 28"/>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PPN</a:t>
              </a:r>
              <a:endParaRPr lang="en-US" sz="700" dirty="0">
                <a:solidFill>
                  <a:schemeClr val="tx1"/>
                </a:solidFill>
              </a:endParaRPr>
            </a:p>
          </p:txBody>
        </p:sp>
        <p:sp>
          <p:nvSpPr>
            <p:cNvPr id="35" name="Rectangle 34"/>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grpSp>
      <p:sp>
        <p:nvSpPr>
          <p:cNvPr id="36" name="Rectangle 35"/>
          <p:cNvSpPr/>
          <p:nvPr/>
        </p:nvSpPr>
        <p:spPr>
          <a:xfrm>
            <a:off x="6053042" y="1828800"/>
            <a:ext cx="1066800" cy="381000"/>
          </a:xfrm>
          <a:prstGeom prst="rect">
            <a:avLst/>
          </a:prstGeom>
          <a:solidFill>
            <a:schemeClr val="tx2">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p:cNvCxnSpPr>
            <a:endCxn id="36" idx="1"/>
          </p:cNvCxnSpPr>
          <p:nvPr/>
        </p:nvCxnSpPr>
        <p:spPr>
          <a:xfrm>
            <a:off x="4228212" y="1787156"/>
            <a:ext cx="1824830" cy="23214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53650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Virtual Pages Mapped?</a:t>
            </a:r>
            <a:endParaRPr lang="en-US" dirty="0"/>
          </a:p>
        </p:txBody>
      </p:sp>
      <p:sp>
        <p:nvSpPr>
          <p:cNvPr id="3" name="Content Placeholder 2"/>
          <p:cNvSpPr>
            <a:spLocks noGrp="1"/>
          </p:cNvSpPr>
          <p:nvPr>
            <p:ph idx="1"/>
          </p:nvPr>
        </p:nvSpPr>
        <p:spPr/>
        <p:txBody>
          <a:bodyPr/>
          <a:lstStyle/>
          <a:p>
            <a:r>
              <a:rPr lang="en-US" b="1" dirty="0" smtClean="0"/>
              <a:t>Page Fault return and application retries fetch from 0x1000</a:t>
            </a:r>
            <a:endParaRPr lang="en-US" b="1" dirty="0">
              <a:solidFill>
                <a:srgbClr val="C00000"/>
              </a:solidFill>
            </a:endParaRPr>
          </a:p>
        </p:txBody>
      </p:sp>
      <p:sp>
        <p:nvSpPr>
          <p:cNvPr id="4" name="Rectangle 3"/>
          <p:cNvSpPr/>
          <p:nvPr/>
        </p:nvSpPr>
        <p:spPr>
          <a:xfrm>
            <a:off x="3158542" y="12192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58542" y="16002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6053042" y="11792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158542" y="121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58542" y="15966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158542" y="198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158542" y="236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158542" y="2743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58542" y="31348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58542" y="35034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151454" y="3886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157872" y="4267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161412" y="4648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150780" y="502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157872" y="5410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156096" y="579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61412" y="617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053042" y="5524500"/>
            <a:ext cx="1066800" cy="10287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31" name="TextBox 30"/>
          <p:cNvSpPr txBox="1"/>
          <p:nvPr/>
        </p:nvSpPr>
        <p:spPr>
          <a:xfrm>
            <a:off x="7237899" y="1430965"/>
            <a:ext cx="947119" cy="646331"/>
          </a:xfrm>
          <a:prstGeom prst="rect">
            <a:avLst/>
          </a:prstGeom>
          <a:noFill/>
        </p:spPr>
        <p:txBody>
          <a:bodyPr wrap="none" rtlCol="0">
            <a:spAutoFit/>
          </a:bodyPr>
          <a:lstStyle/>
          <a:p>
            <a:pPr algn="ctr"/>
            <a:r>
              <a:rPr lang="en-US" b="1" dirty="0" smtClean="0"/>
              <a:t>Physical</a:t>
            </a:r>
          </a:p>
          <a:p>
            <a:pPr algn="ctr"/>
            <a:r>
              <a:rPr lang="en-US" b="1" dirty="0" smtClean="0"/>
              <a:t>PAGE</a:t>
            </a:r>
            <a:endParaRPr lang="en-US" b="1" dirty="0"/>
          </a:p>
        </p:txBody>
      </p:sp>
      <p:sp>
        <p:nvSpPr>
          <p:cNvPr id="32" name="TextBox 31"/>
          <p:cNvSpPr txBox="1"/>
          <p:nvPr/>
        </p:nvSpPr>
        <p:spPr>
          <a:xfrm>
            <a:off x="2088372" y="2892942"/>
            <a:ext cx="885179" cy="646331"/>
          </a:xfrm>
          <a:prstGeom prst="rect">
            <a:avLst/>
          </a:prstGeom>
          <a:noFill/>
        </p:spPr>
        <p:txBody>
          <a:bodyPr wrap="none" rtlCol="0">
            <a:spAutoFit/>
          </a:bodyPr>
          <a:lstStyle/>
          <a:p>
            <a:pPr algn="ctr"/>
            <a:r>
              <a:rPr lang="en-US" b="1" dirty="0" smtClean="0"/>
              <a:t>Virtual </a:t>
            </a:r>
          </a:p>
          <a:p>
            <a:pPr algn="ctr"/>
            <a:r>
              <a:rPr lang="en-US" b="1" dirty="0" smtClean="0"/>
              <a:t>Page</a:t>
            </a:r>
            <a:endParaRPr lang="en-US" b="1" dirty="0"/>
          </a:p>
        </p:txBody>
      </p:sp>
      <p:grpSp>
        <p:nvGrpSpPr>
          <p:cNvPr id="25" name="Group 24"/>
          <p:cNvGrpSpPr/>
          <p:nvPr/>
        </p:nvGrpSpPr>
        <p:grpSpPr>
          <a:xfrm>
            <a:off x="4313947" y="2743200"/>
            <a:ext cx="1621038" cy="1714500"/>
            <a:chOff x="5334000" y="2239636"/>
            <a:chExt cx="3048000" cy="3700163"/>
          </a:xfrm>
        </p:grpSpPr>
        <p:sp>
          <p:nvSpPr>
            <p:cNvPr id="26" name="Rectangle 25"/>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VPN</a:t>
              </a:r>
              <a:endParaRPr lang="en-US" sz="700" dirty="0">
                <a:solidFill>
                  <a:schemeClr val="tx1"/>
                </a:solidFill>
              </a:endParaRPr>
            </a:p>
          </p:txBody>
        </p:sp>
        <p:sp>
          <p:nvSpPr>
            <p:cNvPr id="27" name="Rectangle 26"/>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sp>
          <p:nvSpPr>
            <p:cNvPr id="28" name="Rectangle 27"/>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PT</a:t>
              </a:r>
              <a:endParaRPr lang="en-US" sz="700" b="1" dirty="0">
                <a:solidFill>
                  <a:schemeClr val="tx1"/>
                </a:solidFill>
              </a:endParaRPr>
            </a:p>
          </p:txBody>
        </p:sp>
        <p:cxnSp>
          <p:nvCxnSpPr>
            <p:cNvPr id="29" name="Straight Arrow Connector 28"/>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PPN</a:t>
              </a:r>
              <a:endParaRPr lang="en-US" sz="700" dirty="0">
                <a:solidFill>
                  <a:schemeClr val="tx1"/>
                </a:solidFill>
              </a:endParaRPr>
            </a:p>
          </p:txBody>
        </p:sp>
        <p:sp>
          <p:nvSpPr>
            <p:cNvPr id="35" name="Rectangle 34"/>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grpSp>
      <p:sp>
        <p:nvSpPr>
          <p:cNvPr id="36" name="Rectangle 35"/>
          <p:cNvSpPr/>
          <p:nvPr/>
        </p:nvSpPr>
        <p:spPr>
          <a:xfrm>
            <a:off x="6053042" y="1828800"/>
            <a:ext cx="1066800" cy="381000"/>
          </a:xfrm>
          <a:prstGeom prst="rect">
            <a:avLst/>
          </a:prstGeom>
          <a:solidFill>
            <a:schemeClr val="tx2">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p:cNvCxnSpPr>
            <a:endCxn id="36" idx="1"/>
          </p:cNvCxnSpPr>
          <p:nvPr/>
        </p:nvCxnSpPr>
        <p:spPr>
          <a:xfrm>
            <a:off x="4228212" y="1787156"/>
            <a:ext cx="1824830" cy="23214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71518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Virtual Pages Mapped?</a:t>
            </a:r>
            <a:endParaRPr lang="en-US" dirty="0"/>
          </a:p>
        </p:txBody>
      </p:sp>
      <p:sp>
        <p:nvSpPr>
          <p:cNvPr id="3" name="Content Placeholder 2"/>
          <p:cNvSpPr>
            <a:spLocks noGrp="1"/>
          </p:cNvSpPr>
          <p:nvPr>
            <p:ph idx="1"/>
          </p:nvPr>
        </p:nvSpPr>
        <p:spPr/>
        <p:txBody>
          <a:bodyPr/>
          <a:lstStyle/>
          <a:p>
            <a:r>
              <a:rPr lang="en-US" b="1" dirty="0" smtClean="0"/>
              <a:t>Application tries to do a load from another page</a:t>
            </a:r>
            <a:endParaRPr lang="en-US" b="1" dirty="0">
              <a:solidFill>
                <a:srgbClr val="C00000"/>
              </a:solidFill>
            </a:endParaRPr>
          </a:p>
        </p:txBody>
      </p:sp>
      <p:sp>
        <p:nvSpPr>
          <p:cNvPr id="4" name="Rectangle 3"/>
          <p:cNvSpPr/>
          <p:nvPr/>
        </p:nvSpPr>
        <p:spPr>
          <a:xfrm>
            <a:off x="3158542" y="12192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58542" y="16002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6053042" y="11792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158542" y="121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58542" y="15966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158542" y="198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158542" y="236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158542" y="2743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58542" y="31348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58542" y="35034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151454" y="3886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157872" y="4267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161412" y="4648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150780" y="502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157872" y="5410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156096" y="579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61412" y="617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053042" y="5524500"/>
            <a:ext cx="1066800" cy="10287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31" name="TextBox 30"/>
          <p:cNvSpPr txBox="1"/>
          <p:nvPr/>
        </p:nvSpPr>
        <p:spPr>
          <a:xfrm>
            <a:off x="7237899" y="1430965"/>
            <a:ext cx="947119" cy="646331"/>
          </a:xfrm>
          <a:prstGeom prst="rect">
            <a:avLst/>
          </a:prstGeom>
          <a:noFill/>
        </p:spPr>
        <p:txBody>
          <a:bodyPr wrap="none" rtlCol="0">
            <a:spAutoFit/>
          </a:bodyPr>
          <a:lstStyle/>
          <a:p>
            <a:pPr algn="ctr"/>
            <a:r>
              <a:rPr lang="en-US" b="1" dirty="0" smtClean="0"/>
              <a:t>Physical</a:t>
            </a:r>
          </a:p>
          <a:p>
            <a:pPr algn="ctr"/>
            <a:r>
              <a:rPr lang="en-US" b="1" dirty="0" smtClean="0"/>
              <a:t>PAGE</a:t>
            </a:r>
            <a:endParaRPr lang="en-US" b="1" dirty="0"/>
          </a:p>
        </p:txBody>
      </p:sp>
      <p:sp>
        <p:nvSpPr>
          <p:cNvPr id="32" name="TextBox 31"/>
          <p:cNvSpPr txBox="1"/>
          <p:nvPr/>
        </p:nvSpPr>
        <p:spPr>
          <a:xfrm>
            <a:off x="2088372" y="2892942"/>
            <a:ext cx="885179" cy="646331"/>
          </a:xfrm>
          <a:prstGeom prst="rect">
            <a:avLst/>
          </a:prstGeom>
          <a:noFill/>
        </p:spPr>
        <p:txBody>
          <a:bodyPr wrap="none" rtlCol="0">
            <a:spAutoFit/>
          </a:bodyPr>
          <a:lstStyle/>
          <a:p>
            <a:pPr algn="ctr"/>
            <a:r>
              <a:rPr lang="en-US" b="1" dirty="0" smtClean="0"/>
              <a:t>Virtual </a:t>
            </a:r>
          </a:p>
          <a:p>
            <a:pPr algn="ctr"/>
            <a:r>
              <a:rPr lang="en-US" b="1" dirty="0" smtClean="0"/>
              <a:t>Page</a:t>
            </a:r>
            <a:endParaRPr lang="en-US" b="1" dirty="0"/>
          </a:p>
        </p:txBody>
      </p:sp>
      <p:grpSp>
        <p:nvGrpSpPr>
          <p:cNvPr id="25" name="Group 24"/>
          <p:cNvGrpSpPr/>
          <p:nvPr/>
        </p:nvGrpSpPr>
        <p:grpSpPr>
          <a:xfrm>
            <a:off x="4313946" y="2743200"/>
            <a:ext cx="1477253" cy="1714500"/>
            <a:chOff x="5334000" y="2239636"/>
            <a:chExt cx="3048000" cy="3700163"/>
          </a:xfrm>
        </p:grpSpPr>
        <p:sp>
          <p:nvSpPr>
            <p:cNvPr id="26" name="Rectangle 25"/>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VPN</a:t>
              </a:r>
              <a:endParaRPr lang="en-US" sz="700" dirty="0">
                <a:solidFill>
                  <a:schemeClr val="tx1"/>
                </a:solidFill>
              </a:endParaRPr>
            </a:p>
          </p:txBody>
        </p:sp>
        <p:sp>
          <p:nvSpPr>
            <p:cNvPr id="27" name="Rectangle 26"/>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sp>
          <p:nvSpPr>
            <p:cNvPr id="28" name="Rectangle 27"/>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PT</a:t>
              </a:r>
              <a:endParaRPr lang="en-US" sz="700" b="1" dirty="0">
                <a:solidFill>
                  <a:schemeClr val="tx1"/>
                </a:solidFill>
              </a:endParaRPr>
            </a:p>
          </p:txBody>
        </p:sp>
        <p:cxnSp>
          <p:nvCxnSpPr>
            <p:cNvPr id="29" name="Straight Arrow Connector 28"/>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PPN</a:t>
              </a:r>
              <a:endParaRPr lang="en-US" sz="700" dirty="0">
                <a:solidFill>
                  <a:schemeClr val="tx1"/>
                </a:solidFill>
              </a:endParaRPr>
            </a:p>
          </p:txBody>
        </p:sp>
        <p:sp>
          <p:nvSpPr>
            <p:cNvPr id="35" name="Rectangle 34"/>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grpSp>
      <p:sp>
        <p:nvSpPr>
          <p:cNvPr id="36" name="Rectangle 35"/>
          <p:cNvSpPr/>
          <p:nvPr/>
        </p:nvSpPr>
        <p:spPr>
          <a:xfrm>
            <a:off x="6053042" y="1828800"/>
            <a:ext cx="1066800" cy="381000"/>
          </a:xfrm>
          <a:prstGeom prst="rect">
            <a:avLst/>
          </a:prstGeom>
          <a:solidFill>
            <a:schemeClr val="tx2">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p:cNvCxnSpPr>
            <a:endCxn id="36" idx="1"/>
          </p:cNvCxnSpPr>
          <p:nvPr/>
        </p:nvCxnSpPr>
        <p:spPr>
          <a:xfrm>
            <a:off x="4228212" y="1787156"/>
            <a:ext cx="1824830" cy="23214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276600" y="2817712"/>
            <a:ext cx="152400" cy="115988"/>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16032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Virtual Pages Mapped?</a:t>
            </a:r>
            <a:endParaRPr lang="en-US" dirty="0"/>
          </a:p>
        </p:txBody>
      </p:sp>
      <p:sp>
        <p:nvSpPr>
          <p:cNvPr id="3" name="Content Placeholder 2"/>
          <p:cNvSpPr>
            <a:spLocks noGrp="1"/>
          </p:cNvSpPr>
          <p:nvPr>
            <p:ph idx="1"/>
          </p:nvPr>
        </p:nvSpPr>
        <p:spPr/>
        <p:txBody>
          <a:bodyPr/>
          <a:lstStyle/>
          <a:p>
            <a:r>
              <a:rPr lang="en-US" b="1" dirty="0" smtClean="0"/>
              <a:t>Page Fault, OS allocates, return and retry</a:t>
            </a:r>
            <a:endParaRPr lang="en-US" b="1" dirty="0">
              <a:solidFill>
                <a:srgbClr val="C00000"/>
              </a:solidFill>
            </a:endParaRPr>
          </a:p>
        </p:txBody>
      </p:sp>
      <p:sp>
        <p:nvSpPr>
          <p:cNvPr id="4" name="Rectangle 3"/>
          <p:cNvSpPr/>
          <p:nvPr/>
        </p:nvSpPr>
        <p:spPr>
          <a:xfrm>
            <a:off x="3158542" y="12192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158542" y="16002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6053042" y="11792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158542" y="121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158542" y="15966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158542" y="198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158542" y="236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158542" y="2743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58542" y="31348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58542" y="35034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151454" y="3886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157872" y="4267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161412" y="4648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150780" y="5029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157872" y="5410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156096" y="5791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61412" y="61722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053042" y="5524500"/>
            <a:ext cx="1066800" cy="10287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31" name="TextBox 30"/>
          <p:cNvSpPr txBox="1"/>
          <p:nvPr/>
        </p:nvSpPr>
        <p:spPr>
          <a:xfrm>
            <a:off x="7237899" y="1430965"/>
            <a:ext cx="947119" cy="646331"/>
          </a:xfrm>
          <a:prstGeom prst="rect">
            <a:avLst/>
          </a:prstGeom>
          <a:noFill/>
        </p:spPr>
        <p:txBody>
          <a:bodyPr wrap="none" rtlCol="0">
            <a:spAutoFit/>
          </a:bodyPr>
          <a:lstStyle/>
          <a:p>
            <a:pPr algn="ctr"/>
            <a:r>
              <a:rPr lang="en-US" b="1" dirty="0" smtClean="0"/>
              <a:t>Physical</a:t>
            </a:r>
          </a:p>
          <a:p>
            <a:pPr algn="ctr"/>
            <a:r>
              <a:rPr lang="en-US" b="1" dirty="0" smtClean="0"/>
              <a:t>PAGE</a:t>
            </a:r>
            <a:endParaRPr lang="en-US" b="1" dirty="0"/>
          </a:p>
        </p:txBody>
      </p:sp>
      <p:sp>
        <p:nvSpPr>
          <p:cNvPr id="32" name="TextBox 31"/>
          <p:cNvSpPr txBox="1"/>
          <p:nvPr/>
        </p:nvSpPr>
        <p:spPr>
          <a:xfrm>
            <a:off x="2088372" y="2892942"/>
            <a:ext cx="885179" cy="646331"/>
          </a:xfrm>
          <a:prstGeom prst="rect">
            <a:avLst/>
          </a:prstGeom>
          <a:noFill/>
        </p:spPr>
        <p:txBody>
          <a:bodyPr wrap="none" rtlCol="0">
            <a:spAutoFit/>
          </a:bodyPr>
          <a:lstStyle/>
          <a:p>
            <a:pPr algn="ctr"/>
            <a:r>
              <a:rPr lang="en-US" b="1" dirty="0" smtClean="0"/>
              <a:t>Virtual </a:t>
            </a:r>
          </a:p>
          <a:p>
            <a:pPr algn="ctr"/>
            <a:r>
              <a:rPr lang="en-US" b="1" dirty="0" smtClean="0"/>
              <a:t>Page</a:t>
            </a:r>
            <a:endParaRPr lang="en-US" b="1" dirty="0"/>
          </a:p>
        </p:txBody>
      </p:sp>
      <p:grpSp>
        <p:nvGrpSpPr>
          <p:cNvPr id="25" name="Group 24"/>
          <p:cNvGrpSpPr/>
          <p:nvPr/>
        </p:nvGrpSpPr>
        <p:grpSpPr>
          <a:xfrm>
            <a:off x="4313946" y="2743200"/>
            <a:ext cx="1553453" cy="1714500"/>
            <a:chOff x="5334000" y="2239636"/>
            <a:chExt cx="3048000" cy="3700163"/>
          </a:xfrm>
        </p:grpSpPr>
        <p:sp>
          <p:nvSpPr>
            <p:cNvPr id="26" name="Rectangle 25"/>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VPN</a:t>
              </a:r>
              <a:endParaRPr lang="en-US" sz="700" dirty="0">
                <a:solidFill>
                  <a:schemeClr val="tx1"/>
                </a:solidFill>
              </a:endParaRPr>
            </a:p>
          </p:txBody>
        </p:sp>
        <p:sp>
          <p:nvSpPr>
            <p:cNvPr id="27" name="Rectangle 26"/>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sp>
          <p:nvSpPr>
            <p:cNvPr id="28" name="Rectangle 27"/>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PT</a:t>
              </a:r>
              <a:endParaRPr lang="en-US" sz="700" b="1" dirty="0">
                <a:solidFill>
                  <a:schemeClr val="tx1"/>
                </a:solidFill>
              </a:endParaRPr>
            </a:p>
          </p:txBody>
        </p:sp>
        <p:cxnSp>
          <p:nvCxnSpPr>
            <p:cNvPr id="29" name="Straight Arrow Connector 28"/>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PPN</a:t>
              </a:r>
              <a:endParaRPr lang="en-US" sz="700" dirty="0">
                <a:solidFill>
                  <a:schemeClr val="tx1"/>
                </a:solidFill>
              </a:endParaRPr>
            </a:p>
          </p:txBody>
        </p:sp>
        <p:sp>
          <p:nvSpPr>
            <p:cNvPr id="35" name="Rectangle 34"/>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grpSp>
      <p:sp>
        <p:nvSpPr>
          <p:cNvPr id="36" name="Rectangle 35"/>
          <p:cNvSpPr/>
          <p:nvPr/>
        </p:nvSpPr>
        <p:spPr>
          <a:xfrm>
            <a:off x="6053042" y="1828800"/>
            <a:ext cx="1066800" cy="381000"/>
          </a:xfrm>
          <a:prstGeom prst="rect">
            <a:avLst/>
          </a:prstGeom>
          <a:solidFill>
            <a:schemeClr val="tx2">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p:cNvCxnSpPr>
            <a:endCxn id="36" idx="1"/>
          </p:cNvCxnSpPr>
          <p:nvPr/>
        </p:nvCxnSpPr>
        <p:spPr>
          <a:xfrm>
            <a:off x="4228212" y="1787156"/>
            <a:ext cx="1824830" cy="23214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276600" y="2817712"/>
            <a:ext cx="152400" cy="115988"/>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058358" y="1179248"/>
            <a:ext cx="1066800" cy="381000"/>
          </a:xfrm>
          <a:prstGeom prst="rect">
            <a:avLst/>
          </a:prstGeom>
          <a:solidFill>
            <a:schemeClr val="tx2">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Arrow Connector 38"/>
          <p:cNvCxnSpPr>
            <a:stCxn id="12" idx="3"/>
            <a:endCxn id="38" idx="1"/>
          </p:cNvCxnSpPr>
          <p:nvPr/>
        </p:nvCxnSpPr>
        <p:spPr>
          <a:xfrm flipV="1">
            <a:off x="4225342" y="1369748"/>
            <a:ext cx="1833016" cy="1563952"/>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06230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is the Page Table?</a:t>
            </a:r>
            <a:endParaRPr lang="en-US" dirty="0"/>
          </a:p>
        </p:txBody>
      </p:sp>
      <p:sp>
        <p:nvSpPr>
          <p:cNvPr id="3" name="Content Placeholder 2"/>
          <p:cNvSpPr>
            <a:spLocks noGrp="1"/>
          </p:cNvSpPr>
          <p:nvPr>
            <p:ph idx="1"/>
          </p:nvPr>
        </p:nvSpPr>
        <p:spPr/>
        <p:txBody>
          <a:bodyPr/>
          <a:lstStyle/>
          <a:p>
            <a:r>
              <a:rPr lang="en-US" dirty="0" smtClean="0"/>
              <a:t>Page Table is in memory:</a:t>
            </a:r>
          </a:p>
          <a:p>
            <a:pPr lvl="1"/>
            <a:r>
              <a:rPr lang="en-US" dirty="0" smtClean="0"/>
              <a:t>32 b Address space </a:t>
            </a:r>
            <a:r>
              <a:rPr lang="en-US" dirty="0" smtClean="0">
                <a:sym typeface="Wingdings" panose="05000000000000000000" pitchFamily="2" charset="2"/>
              </a:rPr>
              <a:t> 2^20 = 1M entries</a:t>
            </a:r>
            <a:endParaRPr lang="en-US" dirty="0" smtClean="0"/>
          </a:p>
          <a:p>
            <a:r>
              <a:rPr lang="en-US" dirty="0" smtClean="0"/>
              <a:t>One page table per </a:t>
            </a:r>
            <a:r>
              <a:rPr lang="en-US" b="1" dirty="0" smtClean="0"/>
              <a:t>process</a:t>
            </a:r>
            <a:endParaRPr lang="en-US" dirty="0"/>
          </a:p>
        </p:txBody>
      </p:sp>
      <p:grpSp>
        <p:nvGrpSpPr>
          <p:cNvPr id="4" name="Group 3"/>
          <p:cNvGrpSpPr/>
          <p:nvPr/>
        </p:nvGrpSpPr>
        <p:grpSpPr>
          <a:xfrm>
            <a:off x="152400" y="2003314"/>
            <a:ext cx="3890673" cy="4315714"/>
            <a:chOff x="2169530" y="484886"/>
            <a:chExt cx="5500651" cy="5763514"/>
          </a:xfrm>
        </p:grpSpPr>
        <p:sp>
          <p:nvSpPr>
            <p:cNvPr id="5" name="Rectangle 4"/>
            <p:cNvSpPr/>
            <p:nvPr/>
          </p:nvSpPr>
          <p:spPr>
            <a:xfrm>
              <a:off x="3158542" y="9144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Rectangle 5"/>
            <p:cNvSpPr/>
            <p:nvPr/>
          </p:nvSpPr>
          <p:spPr>
            <a:xfrm>
              <a:off x="3158542" y="1295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A</a:t>
              </a:r>
              <a:endParaRPr lang="en-US" sz="1200" b="1" dirty="0">
                <a:solidFill>
                  <a:schemeClr val="tx1"/>
                </a:solidFill>
              </a:endParaRPr>
            </a:p>
          </p:txBody>
        </p:sp>
        <p:sp>
          <p:nvSpPr>
            <p:cNvPr id="7" name="TextBox 6"/>
            <p:cNvSpPr txBox="1"/>
            <p:nvPr/>
          </p:nvSpPr>
          <p:spPr>
            <a:xfrm>
              <a:off x="2666998" y="484886"/>
              <a:ext cx="871360" cy="369924"/>
            </a:xfrm>
            <a:prstGeom prst="rect">
              <a:avLst/>
            </a:prstGeom>
            <a:noFill/>
          </p:spPr>
          <p:txBody>
            <a:bodyPr wrap="none" rtlCol="0">
              <a:spAutoFit/>
            </a:bodyPr>
            <a:lstStyle/>
            <a:p>
              <a:r>
                <a:rPr lang="en-US" sz="1200" dirty="0" smtClean="0"/>
                <a:t>Virtual</a:t>
              </a:r>
              <a:endParaRPr lang="en-US" sz="1200" dirty="0"/>
            </a:p>
          </p:txBody>
        </p:sp>
        <p:sp>
          <p:nvSpPr>
            <p:cNvPr id="8" name="Rectangle 7"/>
            <p:cNvSpPr/>
            <p:nvPr/>
          </p:nvSpPr>
          <p:spPr>
            <a:xfrm>
              <a:off x="5520742" y="8744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9" name="Straight Arrow Connector 8"/>
            <p:cNvCxnSpPr/>
            <p:nvPr/>
          </p:nvCxnSpPr>
          <p:spPr>
            <a:xfrm>
              <a:off x="4228212" y="1524000"/>
              <a:ext cx="1292530"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058898" y="484886"/>
              <a:ext cx="1067896" cy="369924"/>
            </a:xfrm>
            <a:prstGeom prst="rect">
              <a:avLst/>
            </a:prstGeom>
            <a:noFill/>
          </p:spPr>
          <p:txBody>
            <a:bodyPr wrap="none" rtlCol="0">
              <a:spAutoFit/>
            </a:bodyPr>
            <a:lstStyle/>
            <a:p>
              <a:r>
                <a:rPr lang="en-US" sz="1200" dirty="0" smtClean="0"/>
                <a:t>Physical</a:t>
              </a:r>
              <a:endParaRPr lang="en-US" sz="1200" dirty="0"/>
            </a:p>
          </p:txBody>
        </p:sp>
        <p:sp>
          <p:nvSpPr>
            <p:cNvPr id="11" name="Rectangle 10"/>
            <p:cNvSpPr/>
            <p:nvPr/>
          </p:nvSpPr>
          <p:spPr>
            <a:xfrm>
              <a:off x="3158542" y="914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2" name="Rectangle 11"/>
            <p:cNvSpPr/>
            <p:nvPr/>
          </p:nvSpPr>
          <p:spPr>
            <a:xfrm>
              <a:off x="3158542" y="12918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3" name="Rectangle 12"/>
            <p:cNvSpPr/>
            <p:nvPr/>
          </p:nvSpPr>
          <p:spPr>
            <a:xfrm>
              <a:off x="3158542" y="1676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4" name="Rectangle 13"/>
            <p:cNvSpPr/>
            <p:nvPr/>
          </p:nvSpPr>
          <p:spPr>
            <a:xfrm>
              <a:off x="3158542" y="2057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5" name="Rectangle 14"/>
            <p:cNvSpPr/>
            <p:nvPr/>
          </p:nvSpPr>
          <p:spPr>
            <a:xfrm>
              <a:off x="3158542" y="2438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6" name="Rectangle 15"/>
            <p:cNvSpPr/>
            <p:nvPr/>
          </p:nvSpPr>
          <p:spPr>
            <a:xfrm>
              <a:off x="3158542" y="28300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7" name="Rectangle 16"/>
            <p:cNvSpPr/>
            <p:nvPr/>
          </p:nvSpPr>
          <p:spPr>
            <a:xfrm>
              <a:off x="3158542" y="31986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8" name="Rectangle 17"/>
            <p:cNvSpPr/>
            <p:nvPr/>
          </p:nvSpPr>
          <p:spPr>
            <a:xfrm>
              <a:off x="3151454" y="3581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9" name="Rectangle 18"/>
            <p:cNvSpPr/>
            <p:nvPr/>
          </p:nvSpPr>
          <p:spPr>
            <a:xfrm>
              <a:off x="3157872" y="3962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0" name="Rectangle 19"/>
            <p:cNvSpPr/>
            <p:nvPr/>
          </p:nvSpPr>
          <p:spPr>
            <a:xfrm>
              <a:off x="3161412" y="4343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1" name="Rectangle 20"/>
            <p:cNvSpPr/>
            <p:nvPr/>
          </p:nvSpPr>
          <p:spPr>
            <a:xfrm>
              <a:off x="3150780" y="4724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2" name="Rectangle 21"/>
            <p:cNvSpPr/>
            <p:nvPr/>
          </p:nvSpPr>
          <p:spPr>
            <a:xfrm>
              <a:off x="3157872" y="5105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3" name="Rectangle 22"/>
            <p:cNvSpPr/>
            <p:nvPr/>
          </p:nvSpPr>
          <p:spPr>
            <a:xfrm>
              <a:off x="3156096" y="5486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4" name="Rectangle 23"/>
            <p:cNvSpPr/>
            <p:nvPr/>
          </p:nvSpPr>
          <p:spPr>
            <a:xfrm>
              <a:off x="3161412" y="58674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5" name="Rectangle 24"/>
            <p:cNvSpPr/>
            <p:nvPr/>
          </p:nvSpPr>
          <p:spPr>
            <a:xfrm>
              <a:off x="5526058" y="129185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26" name="Straight Arrow Connector 25"/>
            <p:cNvCxnSpPr/>
            <p:nvPr/>
          </p:nvCxnSpPr>
          <p:spPr>
            <a:xfrm>
              <a:off x="4217580" y="1873988"/>
              <a:ext cx="1303162" cy="353621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5520742" y="52197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28" name="Straight Arrow Connector 27"/>
            <p:cNvCxnSpPr>
              <a:endCxn id="29" idx="1"/>
            </p:cNvCxnSpPr>
            <p:nvPr/>
          </p:nvCxnSpPr>
          <p:spPr>
            <a:xfrm>
              <a:off x="4217580" y="2286000"/>
              <a:ext cx="1308478" cy="72301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5526058" y="2818514"/>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0" name="Rectangle 29"/>
            <p:cNvSpPr/>
            <p:nvPr/>
          </p:nvSpPr>
          <p:spPr>
            <a:xfrm>
              <a:off x="5526058" y="20574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cxnSp>
          <p:nvCxnSpPr>
            <p:cNvPr id="31" name="Straight Arrow Connector 30"/>
            <p:cNvCxnSpPr/>
            <p:nvPr/>
          </p:nvCxnSpPr>
          <p:spPr>
            <a:xfrm flipV="1">
              <a:off x="4217580" y="2247900"/>
              <a:ext cx="1292530" cy="42973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225342" y="3058634"/>
              <a:ext cx="1300716" cy="71326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5526058" y="355876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4" name="TextBox 33"/>
            <p:cNvSpPr txBox="1"/>
            <p:nvPr/>
          </p:nvSpPr>
          <p:spPr>
            <a:xfrm>
              <a:off x="6688133" y="1126165"/>
              <a:ext cx="982048" cy="616541"/>
            </a:xfrm>
            <a:prstGeom prst="rect">
              <a:avLst/>
            </a:prstGeom>
            <a:noFill/>
          </p:spPr>
          <p:txBody>
            <a:bodyPr wrap="none" rtlCol="0">
              <a:spAutoFit/>
            </a:bodyPr>
            <a:lstStyle/>
            <a:p>
              <a:pPr algn="ctr"/>
              <a:r>
                <a:rPr lang="en-US" sz="1200" b="1" dirty="0" smtClean="0"/>
                <a:t>Physical</a:t>
              </a:r>
            </a:p>
            <a:p>
              <a:pPr algn="ctr"/>
              <a:r>
                <a:rPr lang="en-US" sz="1200" b="1" dirty="0" smtClean="0"/>
                <a:t>PAGE</a:t>
              </a:r>
              <a:endParaRPr lang="en-US" sz="1200" b="1" dirty="0"/>
            </a:p>
          </p:txBody>
        </p:sp>
        <p:sp>
          <p:nvSpPr>
            <p:cNvPr id="35" name="TextBox 34"/>
            <p:cNvSpPr txBox="1"/>
            <p:nvPr/>
          </p:nvSpPr>
          <p:spPr>
            <a:xfrm>
              <a:off x="2169530" y="4573772"/>
              <a:ext cx="875258" cy="616541"/>
            </a:xfrm>
            <a:prstGeom prst="rect">
              <a:avLst/>
            </a:prstGeom>
            <a:noFill/>
          </p:spPr>
          <p:txBody>
            <a:bodyPr wrap="none" rtlCol="0">
              <a:spAutoFit/>
            </a:bodyPr>
            <a:lstStyle/>
            <a:p>
              <a:pPr algn="ctr"/>
              <a:r>
                <a:rPr lang="en-US" sz="1200" b="1" dirty="0" smtClean="0"/>
                <a:t>Virtual</a:t>
              </a:r>
            </a:p>
            <a:p>
              <a:pPr algn="ctr"/>
              <a:r>
                <a:rPr lang="en-US" sz="1200" b="1" dirty="0" smtClean="0"/>
                <a:t>PAGE</a:t>
              </a:r>
              <a:endParaRPr lang="en-US" sz="1200" b="1" dirty="0"/>
            </a:p>
          </p:txBody>
        </p:sp>
      </p:grpSp>
      <p:sp>
        <p:nvSpPr>
          <p:cNvPr id="36" name="Rectangle 35"/>
          <p:cNvSpPr/>
          <p:nvPr/>
        </p:nvSpPr>
        <p:spPr>
          <a:xfrm>
            <a:off x="2522750" y="5834030"/>
            <a:ext cx="754560" cy="49057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grpSp>
        <p:nvGrpSpPr>
          <p:cNvPr id="37" name="Group 36"/>
          <p:cNvGrpSpPr/>
          <p:nvPr/>
        </p:nvGrpSpPr>
        <p:grpSpPr>
          <a:xfrm>
            <a:off x="4313946" y="3060660"/>
            <a:ext cx="1934453" cy="1714500"/>
            <a:chOff x="5334000" y="2239636"/>
            <a:chExt cx="3048000" cy="3700163"/>
          </a:xfrm>
        </p:grpSpPr>
        <p:sp>
          <p:nvSpPr>
            <p:cNvPr id="38" name="Rectangle 37"/>
            <p:cNvSpPr/>
            <p:nvPr/>
          </p:nvSpPr>
          <p:spPr>
            <a:xfrm>
              <a:off x="5334000" y="2239636"/>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VPN</a:t>
              </a:r>
              <a:endParaRPr lang="en-US" sz="700" dirty="0">
                <a:solidFill>
                  <a:schemeClr val="tx1"/>
                </a:solidFill>
              </a:endParaRPr>
            </a:p>
          </p:txBody>
        </p:sp>
        <p:sp>
          <p:nvSpPr>
            <p:cNvPr id="39" name="Rectangle 38"/>
            <p:cNvSpPr/>
            <p:nvPr/>
          </p:nvSpPr>
          <p:spPr>
            <a:xfrm>
              <a:off x="7543800" y="2239636"/>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sp>
          <p:nvSpPr>
            <p:cNvPr id="40" name="Rectangle 39"/>
            <p:cNvSpPr/>
            <p:nvPr/>
          </p:nvSpPr>
          <p:spPr>
            <a:xfrm>
              <a:off x="6076950" y="3056091"/>
              <a:ext cx="990600" cy="207279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PT</a:t>
              </a:r>
              <a:endParaRPr lang="en-US" sz="700" b="1" dirty="0">
                <a:solidFill>
                  <a:schemeClr val="tx1"/>
                </a:solidFill>
              </a:endParaRPr>
            </a:p>
          </p:txBody>
        </p:sp>
        <p:cxnSp>
          <p:nvCxnSpPr>
            <p:cNvPr id="41" name="Straight Arrow Connector 40"/>
            <p:cNvCxnSpPr/>
            <p:nvPr/>
          </p:nvCxnSpPr>
          <p:spPr>
            <a:xfrm>
              <a:off x="6551871" y="2567912"/>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7962900" y="2562528"/>
              <a:ext cx="0" cy="305565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6551871" y="5128887"/>
              <a:ext cx="0" cy="49229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5334000" y="5618179"/>
              <a:ext cx="22098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PPN</a:t>
              </a:r>
              <a:endParaRPr lang="en-US" sz="700" dirty="0">
                <a:solidFill>
                  <a:schemeClr val="tx1"/>
                </a:solidFill>
              </a:endParaRPr>
            </a:p>
          </p:txBody>
        </p:sp>
        <p:sp>
          <p:nvSpPr>
            <p:cNvPr id="45" name="Rectangle 44"/>
            <p:cNvSpPr/>
            <p:nvPr/>
          </p:nvSpPr>
          <p:spPr>
            <a:xfrm>
              <a:off x="7543800" y="5618179"/>
              <a:ext cx="838200" cy="321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smtClean="0">
                  <a:solidFill>
                    <a:schemeClr val="tx1"/>
                  </a:solidFill>
                </a:rPr>
                <a:t>OFF</a:t>
              </a:r>
              <a:endParaRPr lang="en-US" sz="700" dirty="0">
                <a:solidFill>
                  <a:schemeClr val="tx1"/>
                </a:solidFill>
              </a:endParaRPr>
            </a:p>
          </p:txBody>
        </p:sp>
      </p:grpSp>
      <p:cxnSp>
        <p:nvCxnSpPr>
          <p:cNvPr id="47" name="Straight Arrow Connector 46"/>
          <p:cNvCxnSpPr>
            <a:stCxn id="40" idx="1"/>
          </p:cNvCxnSpPr>
          <p:nvPr/>
        </p:nvCxnSpPr>
        <p:spPr>
          <a:xfrm flipH="1">
            <a:off x="3124201" y="3919195"/>
            <a:ext cx="1661268" cy="211454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04329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2" name="Freeform 2"/>
          <p:cNvSpPr>
            <a:spLocks/>
          </p:cNvSpPr>
          <p:nvPr/>
        </p:nvSpPr>
        <p:spPr bwMode="auto">
          <a:xfrm>
            <a:off x="1709738" y="3990975"/>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2147483647 w 1113"/>
              <a:gd name="T13" fmla="*/ 2147483647 h 186"/>
              <a:gd name="T14" fmla="*/ 0 60000 65536"/>
              <a:gd name="T15" fmla="*/ 0 60000 65536"/>
              <a:gd name="T16" fmla="*/ 0 60000 65536"/>
              <a:gd name="T17" fmla="*/ 0 60000 65536"/>
              <a:gd name="T18" fmla="*/ 0 60000 65536"/>
              <a:gd name="T19" fmla="*/ 0 60000 65536"/>
              <a:gd name="T20" fmla="*/ 0 60000 65536"/>
              <a:gd name="T21" fmla="*/ 0 w 1113"/>
              <a:gd name="T22" fmla="*/ 0 h 186"/>
              <a:gd name="T23" fmla="*/ 1113 w 111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3" h="186">
                <a:moveTo>
                  <a:pt x="1113" y="182"/>
                </a:moveTo>
                <a:lnTo>
                  <a:pt x="1113" y="0"/>
                </a:lnTo>
                <a:lnTo>
                  <a:pt x="0" y="0"/>
                </a:lnTo>
                <a:lnTo>
                  <a:pt x="0" y="186"/>
                </a:lnTo>
                <a:lnTo>
                  <a:pt x="1113" y="186"/>
                </a:lnTo>
                <a:lnTo>
                  <a:pt x="1113" y="182"/>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03" name="Rectangle 3"/>
          <p:cNvSpPr>
            <a:spLocks noGrp="1" noChangeArrowheads="1"/>
          </p:cNvSpPr>
          <p:nvPr>
            <p:ph type="title"/>
          </p:nvPr>
        </p:nvSpPr>
        <p:spPr>
          <a:xfrm>
            <a:off x="0" y="0"/>
            <a:ext cx="9144000" cy="546101"/>
          </a:xfrm>
        </p:spPr>
        <p:txBody>
          <a:bodyPr/>
          <a:lstStyle/>
          <a:p>
            <a:pPr eaLnBrk="1" hangingPunct="1"/>
            <a:r>
              <a:rPr lang="en-US" altLang="en-US" smtClean="0">
                <a:latin typeface="Arial  " charset="0"/>
              </a:rPr>
              <a:t>Page Table:  Big Lookup Table</a:t>
            </a:r>
          </a:p>
        </p:txBody>
      </p:sp>
      <p:sp>
        <p:nvSpPr>
          <p:cNvPr id="25604" name="Freeform 4"/>
          <p:cNvSpPr>
            <a:spLocks/>
          </p:cNvSpPr>
          <p:nvPr/>
        </p:nvSpPr>
        <p:spPr bwMode="auto">
          <a:xfrm>
            <a:off x="1706563" y="1924050"/>
            <a:ext cx="1766887"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05" name="Freeform 5"/>
          <p:cNvSpPr>
            <a:spLocks/>
          </p:cNvSpPr>
          <p:nvPr/>
        </p:nvSpPr>
        <p:spPr bwMode="auto">
          <a:xfrm>
            <a:off x="1706563" y="2513013"/>
            <a:ext cx="1766887" cy="293687"/>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06" name="Freeform 6"/>
          <p:cNvSpPr>
            <a:spLocks/>
          </p:cNvSpPr>
          <p:nvPr/>
        </p:nvSpPr>
        <p:spPr bwMode="auto">
          <a:xfrm>
            <a:off x="1706563" y="3101975"/>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07" name="Freeform 7"/>
          <p:cNvSpPr>
            <a:spLocks/>
          </p:cNvSpPr>
          <p:nvPr/>
        </p:nvSpPr>
        <p:spPr bwMode="auto">
          <a:xfrm>
            <a:off x="1706563" y="36909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2147483647 w 1113"/>
              <a:gd name="T13" fmla="*/ 2147483647 h 186"/>
              <a:gd name="T14" fmla="*/ 0 60000 65536"/>
              <a:gd name="T15" fmla="*/ 0 60000 65536"/>
              <a:gd name="T16" fmla="*/ 0 60000 65536"/>
              <a:gd name="T17" fmla="*/ 0 60000 65536"/>
              <a:gd name="T18" fmla="*/ 0 60000 65536"/>
              <a:gd name="T19" fmla="*/ 0 60000 65536"/>
              <a:gd name="T20" fmla="*/ 0 60000 65536"/>
              <a:gd name="T21" fmla="*/ 0 w 1113"/>
              <a:gd name="T22" fmla="*/ 0 h 186"/>
              <a:gd name="T23" fmla="*/ 1113 w 111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3" h="186">
                <a:moveTo>
                  <a:pt x="1113" y="182"/>
                </a:moveTo>
                <a:lnTo>
                  <a:pt x="1113" y="0"/>
                </a:lnTo>
                <a:lnTo>
                  <a:pt x="0" y="0"/>
                </a:lnTo>
                <a:lnTo>
                  <a:pt x="0" y="186"/>
                </a:lnTo>
                <a:lnTo>
                  <a:pt x="1113" y="186"/>
                </a:lnTo>
                <a:lnTo>
                  <a:pt x="1113" y="182"/>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08" name="Freeform 8"/>
          <p:cNvSpPr>
            <a:spLocks/>
          </p:cNvSpPr>
          <p:nvPr/>
        </p:nvSpPr>
        <p:spPr bwMode="auto">
          <a:xfrm>
            <a:off x="1706563" y="36909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09" name="Freeform 9"/>
          <p:cNvSpPr>
            <a:spLocks/>
          </p:cNvSpPr>
          <p:nvPr/>
        </p:nvSpPr>
        <p:spPr bwMode="auto">
          <a:xfrm>
            <a:off x="1706563" y="4279900"/>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2147483647 w 1113"/>
              <a:gd name="T13" fmla="*/ 2147483647 h 186"/>
              <a:gd name="T14" fmla="*/ 0 60000 65536"/>
              <a:gd name="T15" fmla="*/ 0 60000 65536"/>
              <a:gd name="T16" fmla="*/ 0 60000 65536"/>
              <a:gd name="T17" fmla="*/ 0 60000 65536"/>
              <a:gd name="T18" fmla="*/ 0 60000 65536"/>
              <a:gd name="T19" fmla="*/ 0 60000 65536"/>
              <a:gd name="T20" fmla="*/ 0 60000 65536"/>
              <a:gd name="T21" fmla="*/ 0 w 1113"/>
              <a:gd name="T22" fmla="*/ 0 h 186"/>
              <a:gd name="T23" fmla="*/ 1113 w 111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3" h="186">
                <a:moveTo>
                  <a:pt x="1113" y="182"/>
                </a:moveTo>
                <a:lnTo>
                  <a:pt x="1113" y="0"/>
                </a:lnTo>
                <a:lnTo>
                  <a:pt x="0" y="0"/>
                </a:lnTo>
                <a:lnTo>
                  <a:pt x="0" y="186"/>
                </a:lnTo>
                <a:lnTo>
                  <a:pt x="1113" y="186"/>
                </a:lnTo>
                <a:lnTo>
                  <a:pt x="1113" y="182"/>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0" name="Freeform 10"/>
          <p:cNvSpPr>
            <a:spLocks/>
          </p:cNvSpPr>
          <p:nvPr/>
        </p:nvSpPr>
        <p:spPr bwMode="auto">
          <a:xfrm>
            <a:off x="1706563" y="4279900"/>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1" name="Freeform 11"/>
          <p:cNvSpPr>
            <a:spLocks/>
          </p:cNvSpPr>
          <p:nvPr/>
        </p:nvSpPr>
        <p:spPr bwMode="auto">
          <a:xfrm>
            <a:off x="1706563" y="4870450"/>
            <a:ext cx="1766887"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1"/>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2" name="Freeform 12"/>
          <p:cNvSpPr>
            <a:spLocks/>
          </p:cNvSpPr>
          <p:nvPr/>
        </p:nvSpPr>
        <p:spPr bwMode="auto">
          <a:xfrm>
            <a:off x="4062413" y="4870450"/>
            <a:ext cx="1766887" cy="1130300"/>
          </a:xfrm>
          <a:custGeom>
            <a:avLst/>
            <a:gdLst>
              <a:gd name="T0" fmla="*/ 2147483647 w 1113"/>
              <a:gd name="T1" fmla="*/ 2147483647 h 712"/>
              <a:gd name="T2" fmla="*/ 2147483647 w 1113"/>
              <a:gd name="T3" fmla="*/ 2147483647 h 712"/>
              <a:gd name="T4" fmla="*/ 2147483647 w 1113"/>
              <a:gd name="T5" fmla="*/ 2147483647 h 712"/>
              <a:gd name="T6" fmla="*/ 2147483647 w 1113"/>
              <a:gd name="T7" fmla="*/ 2147483647 h 712"/>
              <a:gd name="T8" fmla="*/ 2147483647 w 1113"/>
              <a:gd name="T9" fmla="*/ 2147483647 h 712"/>
              <a:gd name="T10" fmla="*/ 2147483647 w 1113"/>
              <a:gd name="T11" fmla="*/ 2147483647 h 712"/>
              <a:gd name="T12" fmla="*/ 2147483647 w 1113"/>
              <a:gd name="T13" fmla="*/ 2147483647 h 712"/>
              <a:gd name="T14" fmla="*/ 2147483647 w 1113"/>
              <a:gd name="T15" fmla="*/ 2147483647 h 712"/>
              <a:gd name="T16" fmla="*/ 2147483647 w 1113"/>
              <a:gd name="T17" fmla="*/ 2147483647 h 712"/>
              <a:gd name="T18" fmla="*/ 2147483647 w 1113"/>
              <a:gd name="T19" fmla="*/ 2147483647 h 712"/>
              <a:gd name="T20" fmla="*/ 2147483647 w 1113"/>
              <a:gd name="T21" fmla="*/ 0 h 712"/>
              <a:gd name="T22" fmla="*/ 2147483647 w 1113"/>
              <a:gd name="T23" fmla="*/ 2147483647 h 712"/>
              <a:gd name="T24" fmla="*/ 2147483647 w 1113"/>
              <a:gd name="T25" fmla="*/ 2147483647 h 712"/>
              <a:gd name="T26" fmla="*/ 2147483647 w 1113"/>
              <a:gd name="T27" fmla="*/ 2147483647 h 712"/>
              <a:gd name="T28" fmla="*/ 2147483647 w 1113"/>
              <a:gd name="T29" fmla="*/ 2147483647 h 712"/>
              <a:gd name="T30" fmla="*/ 2147483647 w 1113"/>
              <a:gd name="T31" fmla="*/ 2147483647 h 712"/>
              <a:gd name="T32" fmla="*/ 2147483647 w 1113"/>
              <a:gd name="T33" fmla="*/ 2147483647 h 712"/>
              <a:gd name="T34" fmla="*/ 2147483647 w 1113"/>
              <a:gd name="T35" fmla="*/ 2147483647 h 712"/>
              <a:gd name="T36" fmla="*/ 2147483647 w 1113"/>
              <a:gd name="T37" fmla="*/ 2147483647 h 712"/>
              <a:gd name="T38" fmla="*/ 2147483647 w 1113"/>
              <a:gd name="T39" fmla="*/ 2147483647 h 712"/>
              <a:gd name="T40" fmla="*/ 0 w 1113"/>
              <a:gd name="T41" fmla="*/ 2147483647 h 712"/>
              <a:gd name="T42" fmla="*/ 0 w 1113"/>
              <a:gd name="T43" fmla="*/ 2147483647 h 712"/>
              <a:gd name="T44" fmla="*/ 2147483647 w 1113"/>
              <a:gd name="T45" fmla="*/ 2147483647 h 712"/>
              <a:gd name="T46" fmla="*/ 2147483647 w 1113"/>
              <a:gd name="T47" fmla="*/ 2147483647 h 712"/>
              <a:gd name="T48" fmla="*/ 2147483647 w 1113"/>
              <a:gd name="T49" fmla="*/ 2147483647 h 712"/>
              <a:gd name="T50" fmla="*/ 2147483647 w 1113"/>
              <a:gd name="T51" fmla="*/ 2147483647 h 712"/>
              <a:gd name="T52" fmla="*/ 2147483647 w 1113"/>
              <a:gd name="T53" fmla="*/ 2147483647 h 712"/>
              <a:gd name="T54" fmla="*/ 2147483647 w 1113"/>
              <a:gd name="T55" fmla="*/ 2147483647 h 712"/>
              <a:gd name="T56" fmla="*/ 2147483647 w 1113"/>
              <a:gd name="T57" fmla="*/ 2147483647 h 712"/>
              <a:gd name="T58" fmla="*/ 2147483647 w 1113"/>
              <a:gd name="T59" fmla="*/ 2147483647 h 712"/>
              <a:gd name="T60" fmla="*/ 2147483647 w 1113"/>
              <a:gd name="T61" fmla="*/ 2147483647 h 712"/>
              <a:gd name="T62" fmla="*/ 2147483647 w 1113"/>
              <a:gd name="T63" fmla="*/ 2147483647 h 712"/>
              <a:gd name="T64" fmla="*/ 2147483647 w 1113"/>
              <a:gd name="T65" fmla="*/ 2147483647 h 712"/>
              <a:gd name="T66" fmla="*/ 2147483647 w 1113"/>
              <a:gd name="T67" fmla="*/ 2147483647 h 712"/>
              <a:gd name="T68" fmla="*/ 2147483647 w 1113"/>
              <a:gd name="T69" fmla="*/ 2147483647 h 712"/>
              <a:gd name="T70" fmla="*/ 2147483647 w 1113"/>
              <a:gd name="T71" fmla="*/ 2147483647 h 712"/>
              <a:gd name="T72" fmla="*/ 2147483647 w 1113"/>
              <a:gd name="T73" fmla="*/ 2147483647 h 712"/>
              <a:gd name="T74" fmla="*/ 2147483647 w 1113"/>
              <a:gd name="T75" fmla="*/ 2147483647 h 712"/>
              <a:gd name="T76" fmla="*/ 2147483647 w 1113"/>
              <a:gd name="T77" fmla="*/ 2147483647 h 712"/>
              <a:gd name="T78" fmla="*/ 2147483647 w 1113"/>
              <a:gd name="T79" fmla="*/ 2147483647 h 712"/>
              <a:gd name="T80" fmla="*/ 2147483647 w 1113"/>
              <a:gd name="T81" fmla="*/ 2147483647 h 712"/>
              <a:gd name="T82" fmla="*/ 2147483647 w 1113"/>
              <a:gd name="T83" fmla="*/ 2147483647 h 712"/>
              <a:gd name="T84" fmla="*/ 2147483647 w 1113"/>
              <a:gd name="T85" fmla="*/ 2147483647 h 712"/>
              <a:gd name="T86" fmla="*/ 2147483647 w 1113"/>
              <a:gd name="T87" fmla="*/ 2147483647 h 712"/>
              <a:gd name="T88" fmla="*/ 2147483647 w 1113"/>
              <a:gd name="T89" fmla="*/ 2147483647 h 71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113"/>
              <a:gd name="T136" fmla="*/ 0 h 712"/>
              <a:gd name="T137" fmla="*/ 1113 w 1113"/>
              <a:gd name="T138" fmla="*/ 712 h 71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113" h="712">
                <a:moveTo>
                  <a:pt x="1113" y="155"/>
                </a:moveTo>
                <a:lnTo>
                  <a:pt x="1106" y="133"/>
                </a:lnTo>
                <a:lnTo>
                  <a:pt x="1087" y="107"/>
                </a:lnTo>
                <a:lnTo>
                  <a:pt x="1054" y="85"/>
                </a:lnTo>
                <a:lnTo>
                  <a:pt x="1005" y="66"/>
                </a:lnTo>
                <a:lnTo>
                  <a:pt x="950" y="48"/>
                </a:lnTo>
                <a:lnTo>
                  <a:pt x="887" y="29"/>
                </a:lnTo>
                <a:lnTo>
                  <a:pt x="812" y="18"/>
                </a:lnTo>
                <a:lnTo>
                  <a:pt x="734" y="7"/>
                </a:lnTo>
                <a:lnTo>
                  <a:pt x="649" y="3"/>
                </a:lnTo>
                <a:lnTo>
                  <a:pt x="556" y="0"/>
                </a:lnTo>
                <a:lnTo>
                  <a:pt x="467" y="3"/>
                </a:lnTo>
                <a:lnTo>
                  <a:pt x="382" y="7"/>
                </a:lnTo>
                <a:lnTo>
                  <a:pt x="300" y="18"/>
                </a:lnTo>
                <a:lnTo>
                  <a:pt x="230" y="29"/>
                </a:lnTo>
                <a:lnTo>
                  <a:pt x="163" y="48"/>
                </a:lnTo>
                <a:lnTo>
                  <a:pt x="107" y="66"/>
                </a:lnTo>
                <a:lnTo>
                  <a:pt x="63" y="85"/>
                </a:lnTo>
                <a:lnTo>
                  <a:pt x="29" y="107"/>
                </a:lnTo>
                <a:lnTo>
                  <a:pt x="7" y="133"/>
                </a:lnTo>
                <a:lnTo>
                  <a:pt x="0" y="159"/>
                </a:lnTo>
                <a:lnTo>
                  <a:pt x="0" y="556"/>
                </a:lnTo>
                <a:lnTo>
                  <a:pt x="7" y="582"/>
                </a:lnTo>
                <a:lnTo>
                  <a:pt x="29" y="605"/>
                </a:lnTo>
                <a:lnTo>
                  <a:pt x="63" y="627"/>
                </a:lnTo>
                <a:lnTo>
                  <a:pt x="107" y="649"/>
                </a:lnTo>
                <a:lnTo>
                  <a:pt x="163" y="668"/>
                </a:lnTo>
                <a:lnTo>
                  <a:pt x="230" y="682"/>
                </a:lnTo>
                <a:lnTo>
                  <a:pt x="300" y="697"/>
                </a:lnTo>
                <a:lnTo>
                  <a:pt x="382" y="705"/>
                </a:lnTo>
                <a:lnTo>
                  <a:pt x="467" y="712"/>
                </a:lnTo>
                <a:lnTo>
                  <a:pt x="556" y="712"/>
                </a:lnTo>
                <a:lnTo>
                  <a:pt x="649" y="712"/>
                </a:lnTo>
                <a:lnTo>
                  <a:pt x="734" y="705"/>
                </a:lnTo>
                <a:lnTo>
                  <a:pt x="812" y="697"/>
                </a:lnTo>
                <a:lnTo>
                  <a:pt x="887" y="682"/>
                </a:lnTo>
                <a:lnTo>
                  <a:pt x="950" y="668"/>
                </a:lnTo>
                <a:lnTo>
                  <a:pt x="1005" y="649"/>
                </a:lnTo>
                <a:lnTo>
                  <a:pt x="1054" y="627"/>
                </a:lnTo>
                <a:lnTo>
                  <a:pt x="1087" y="605"/>
                </a:lnTo>
                <a:lnTo>
                  <a:pt x="1106" y="582"/>
                </a:lnTo>
                <a:lnTo>
                  <a:pt x="1113" y="556"/>
                </a:lnTo>
                <a:lnTo>
                  <a:pt x="1113" y="159"/>
                </a:lnTo>
                <a:lnTo>
                  <a:pt x="1113" y="155"/>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3" name="Freeform 13"/>
          <p:cNvSpPr>
            <a:spLocks/>
          </p:cNvSpPr>
          <p:nvPr/>
        </p:nvSpPr>
        <p:spPr bwMode="auto">
          <a:xfrm>
            <a:off x="4062413" y="4870450"/>
            <a:ext cx="1766887" cy="1130300"/>
          </a:xfrm>
          <a:custGeom>
            <a:avLst/>
            <a:gdLst>
              <a:gd name="T0" fmla="*/ 2147483647 w 1113"/>
              <a:gd name="T1" fmla="*/ 2147483647 h 712"/>
              <a:gd name="T2" fmla="*/ 2147483647 w 1113"/>
              <a:gd name="T3" fmla="*/ 2147483647 h 712"/>
              <a:gd name="T4" fmla="*/ 2147483647 w 1113"/>
              <a:gd name="T5" fmla="*/ 2147483647 h 712"/>
              <a:gd name="T6" fmla="*/ 2147483647 w 1113"/>
              <a:gd name="T7" fmla="*/ 2147483647 h 712"/>
              <a:gd name="T8" fmla="*/ 2147483647 w 1113"/>
              <a:gd name="T9" fmla="*/ 2147483647 h 712"/>
              <a:gd name="T10" fmla="*/ 2147483647 w 1113"/>
              <a:gd name="T11" fmla="*/ 2147483647 h 712"/>
              <a:gd name="T12" fmla="*/ 2147483647 w 1113"/>
              <a:gd name="T13" fmla="*/ 2147483647 h 712"/>
              <a:gd name="T14" fmla="*/ 2147483647 w 1113"/>
              <a:gd name="T15" fmla="*/ 2147483647 h 712"/>
              <a:gd name="T16" fmla="*/ 2147483647 w 1113"/>
              <a:gd name="T17" fmla="*/ 2147483647 h 712"/>
              <a:gd name="T18" fmla="*/ 2147483647 w 1113"/>
              <a:gd name="T19" fmla="*/ 2147483647 h 712"/>
              <a:gd name="T20" fmla="*/ 2147483647 w 1113"/>
              <a:gd name="T21" fmla="*/ 0 h 712"/>
              <a:gd name="T22" fmla="*/ 2147483647 w 1113"/>
              <a:gd name="T23" fmla="*/ 2147483647 h 712"/>
              <a:gd name="T24" fmla="*/ 2147483647 w 1113"/>
              <a:gd name="T25" fmla="*/ 2147483647 h 712"/>
              <a:gd name="T26" fmla="*/ 2147483647 w 1113"/>
              <a:gd name="T27" fmla="*/ 2147483647 h 712"/>
              <a:gd name="T28" fmla="*/ 2147483647 w 1113"/>
              <a:gd name="T29" fmla="*/ 2147483647 h 712"/>
              <a:gd name="T30" fmla="*/ 2147483647 w 1113"/>
              <a:gd name="T31" fmla="*/ 2147483647 h 712"/>
              <a:gd name="T32" fmla="*/ 2147483647 w 1113"/>
              <a:gd name="T33" fmla="*/ 2147483647 h 712"/>
              <a:gd name="T34" fmla="*/ 2147483647 w 1113"/>
              <a:gd name="T35" fmla="*/ 2147483647 h 712"/>
              <a:gd name="T36" fmla="*/ 2147483647 w 1113"/>
              <a:gd name="T37" fmla="*/ 2147483647 h 712"/>
              <a:gd name="T38" fmla="*/ 2147483647 w 1113"/>
              <a:gd name="T39" fmla="*/ 2147483647 h 712"/>
              <a:gd name="T40" fmla="*/ 0 w 1113"/>
              <a:gd name="T41" fmla="*/ 2147483647 h 712"/>
              <a:gd name="T42" fmla="*/ 0 w 1113"/>
              <a:gd name="T43" fmla="*/ 2147483647 h 712"/>
              <a:gd name="T44" fmla="*/ 2147483647 w 1113"/>
              <a:gd name="T45" fmla="*/ 2147483647 h 712"/>
              <a:gd name="T46" fmla="*/ 2147483647 w 1113"/>
              <a:gd name="T47" fmla="*/ 2147483647 h 712"/>
              <a:gd name="T48" fmla="*/ 2147483647 w 1113"/>
              <a:gd name="T49" fmla="*/ 2147483647 h 712"/>
              <a:gd name="T50" fmla="*/ 2147483647 w 1113"/>
              <a:gd name="T51" fmla="*/ 2147483647 h 712"/>
              <a:gd name="T52" fmla="*/ 2147483647 w 1113"/>
              <a:gd name="T53" fmla="*/ 2147483647 h 712"/>
              <a:gd name="T54" fmla="*/ 2147483647 w 1113"/>
              <a:gd name="T55" fmla="*/ 2147483647 h 712"/>
              <a:gd name="T56" fmla="*/ 2147483647 w 1113"/>
              <a:gd name="T57" fmla="*/ 2147483647 h 712"/>
              <a:gd name="T58" fmla="*/ 2147483647 w 1113"/>
              <a:gd name="T59" fmla="*/ 2147483647 h 712"/>
              <a:gd name="T60" fmla="*/ 2147483647 w 1113"/>
              <a:gd name="T61" fmla="*/ 2147483647 h 712"/>
              <a:gd name="T62" fmla="*/ 2147483647 w 1113"/>
              <a:gd name="T63" fmla="*/ 2147483647 h 712"/>
              <a:gd name="T64" fmla="*/ 2147483647 w 1113"/>
              <a:gd name="T65" fmla="*/ 2147483647 h 712"/>
              <a:gd name="T66" fmla="*/ 2147483647 w 1113"/>
              <a:gd name="T67" fmla="*/ 2147483647 h 712"/>
              <a:gd name="T68" fmla="*/ 2147483647 w 1113"/>
              <a:gd name="T69" fmla="*/ 2147483647 h 712"/>
              <a:gd name="T70" fmla="*/ 2147483647 w 1113"/>
              <a:gd name="T71" fmla="*/ 2147483647 h 712"/>
              <a:gd name="T72" fmla="*/ 2147483647 w 1113"/>
              <a:gd name="T73" fmla="*/ 2147483647 h 712"/>
              <a:gd name="T74" fmla="*/ 2147483647 w 1113"/>
              <a:gd name="T75" fmla="*/ 2147483647 h 712"/>
              <a:gd name="T76" fmla="*/ 2147483647 w 1113"/>
              <a:gd name="T77" fmla="*/ 2147483647 h 712"/>
              <a:gd name="T78" fmla="*/ 2147483647 w 1113"/>
              <a:gd name="T79" fmla="*/ 2147483647 h 712"/>
              <a:gd name="T80" fmla="*/ 2147483647 w 1113"/>
              <a:gd name="T81" fmla="*/ 2147483647 h 712"/>
              <a:gd name="T82" fmla="*/ 2147483647 w 1113"/>
              <a:gd name="T83" fmla="*/ 2147483647 h 712"/>
              <a:gd name="T84" fmla="*/ 2147483647 w 1113"/>
              <a:gd name="T85" fmla="*/ 2147483647 h 712"/>
              <a:gd name="T86" fmla="*/ 2147483647 w 1113"/>
              <a:gd name="T87" fmla="*/ 2147483647 h 71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113"/>
              <a:gd name="T133" fmla="*/ 0 h 712"/>
              <a:gd name="T134" fmla="*/ 1113 w 1113"/>
              <a:gd name="T135" fmla="*/ 712 h 71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113" h="712">
                <a:moveTo>
                  <a:pt x="1113" y="155"/>
                </a:moveTo>
                <a:lnTo>
                  <a:pt x="1106" y="133"/>
                </a:lnTo>
                <a:lnTo>
                  <a:pt x="1087" y="107"/>
                </a:lnTo>
                <a:lnTo>
                  <a:pt x="1054" y="85"/>
                </a:lnTo>
                <a:lnTo>
                  <a:pt x="1005" y="66"/>
                </a:lnTo>
                <a:lnTo>
                  <a:pt x="950" y="48"/>
                </a:lnTo>
                <a:lnTo>
                  <a:pt x="887" y="29"/>
                </a:lnTo>
                <a:lnTo>
                  <a:pt x="812" y="18"/>
                </a:lnTo>
                <a:lnTo>
                  <a:pt x="734" y="7"/>
                </a:lnTo>
                <a:lnTo>
                  <a:pt x="649" y="3"/>
                </a:lnTo>
                <a:lnTo>
                  <a:pt x="556" y="0"/>
                </a:lnTo>
                <a:lnTo>
                  <a:pt x="467" y="3"/>
                </a:lnTo>
                <a:lnTo>
                  <a:pt x="382" y="7"/>
                </a:lnTo>
                <a:lnTo>
                  <a:pt x="300" y="18"/>
                </a:lnTo>
                <a:lnTo>
                  <a:pt x="230" y="29"/>
                </a:lnTo>
                <a:lnTo>
                  <a:pt x="163" y="48"/>
                </a:lnTo>
                <a:lnTo>
                  <a:pt x="107" y="66"/>
                </a:lnTo>
                <a:lnTo>
                  <a:pt x="63" y="85"/>
                </a:lnTo>
                <a:lnTo>
                  <a:pt x="29" y="107"/>
                </a:lnTo>
                <a:lnTo>
                  <a:pt x="7" y="133"/>
                </a:lnTo>
                <a:lnTo>
                  <a:pt x="0" y="159"/>
                </a:lnTo>
                <a:lnTo>
                  <a:pt x="0" y="556"/>
                </a:lnTo>
                <a:lnTo>
                  <a:pt x="7" y="582"/>
                </a:lnTo>
                <a:lnTo>
                  <a:pt x="29" y="605"/>
                </a:lnTo>
                <a:lnTo>
                  <a:pt x="63" y="627"/>
                </a:lnTo>
                <a:lnTo>
                  <a:pt x="107" y="649"/>
                </a:lnTo>
                <a:lnTo>
                  <a:pt x="163" y="668"/>
                </a:lnTo>
                <a:lnTo>
                  <a:pt x="230" y="682"/>
                </a:lnTo>
                <a:lnTo>
                  <a:pt x="300" y="697"/>
                </a:lnTo>
                <a:lnTo>
                  <a:pt x="382" y="705"/>
                </a:lnTo>
                <a:lnTo>
                  <a:pt x="467" y="712"/>
                </a:lnTo>
                <a:lnTo>
                  <a:pt x="556" y="712"/>
                </a:lnTo>
                <a:lnTo>
                  <a:pt x="649" y="712"/>
                </a:lnTo>
                <a:lnTo>
                  <a:pt x="734" y="705"/>
                </a:lnTo>
                <a:lnTo>
                  <a:pt x="812" y="697"/>
                </a:lnTo>
                <a:lnTo>
                  <a:pt x="887" y="682"/>
                </a:lnTo>
                <a:lnTo>
                  <a:pt x="950" y="668"/>
                </a:lnTo>
                <a:lnTo>
                  <a:pt x="1005" y="649"/>
                </a:lnTo>
                <a:lnTo>
                  <a:pt x="1054" y="627"/>
                </a:lnTo>
                <a:lnTo>
                  <a:pt x="1087" y="605"/>
                </a:lnTo>
                <a:lnTo>
                  <a:pt x="1106" y="582"/>
                </a:lnTo>
                <a:lnTo>
                  <a:pt x="1113" y="556"/>
                </a:lnTo>
                <a:lnTo>
                  <a:pt x="1113" y="159"/>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4" name="Freeform 14"/>
          <p:cNvSpPr>
            <a:spLocks/>
          </p:cNvSpPr>
          <p:nvPr/>
        </p:nvSpPr>
        <p:spPr bwMode="auto">
          <a:xfrm>
            <a:off x="5829300" y="1924050"/>
            <a:ext cx="1766888"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5" name="Freeform 15"/>
          <p:cNvSpPr>
            <a:spLocks/>
          </p:cNvSpPr>
          <p:nvPr/>
        </p:nvSpPr>
        <p:spPr bwMode="auto">
          <a:xfrm>
            <a:off x="5829300" y="2217738"/>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6" name="Freeform 16"/>
          <p:cNvSpPr>
            <a:spLocks/>
          </p:cNvSpPr>
          <p:nvPr/>
        </p:nvSpPr>
        <p:spPr bwMode="auto">
          <a:xfrm>
            <a:off x="5829300" y="2513013"/>
            <a:ext cx="1766888" cy="293687"/>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7" name="Freeform 17"/>
          <p:cNvSpPr>
            <a:spLocks/>
          </p:cNvSpPr>
          <p:nvPr/>
        </p:nvSpPr>
        <p:spPr bwMode="auto">
          <a:xfrm>
            <a:off x="5829300" y="2806700"/>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8" name="Freeform 18"/>
          <p:cNvSpPr>
            <a:spLocks/>
          </p:cNvSpPr>
          <p:nvPr/>
        </p:nvSpPr>
        <p:spPr bwMode="auto">
          <a:xfrm>
            <a:off x="5829300" y="3101975"/>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19" name="Freeform 19"/>
          <p:cNvSpPr>
            <a:spLocks/>
          </p:cNvSpPr>
          <p:nvPr/>
        </p:nvSpPr>
        <p:spPr bwMode="auto">
          <a:xfrm>
            <a:off x="5829300" y="3397250"/>
            <a:ext cx="1766888"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1"/>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20" name="Freeform 20"/>
          <p:cNvSpPr>
            <a:spLocks/>
          </p:cNvSpPr>
          <p:nvPr/>
        </p:nvSpPr>
        <p:spPr bwMode="auto">
          <a:xfrm>
            <a:off x="5829300" y="3690938"/>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21" name="Freeform 21"/>
          <p:cNvSpPr>
            <a:spLocks/>
          </p:cNvSpPr>
          <p:nvPr/>
        </p:nvSpPr>
        <p:spPr bwMode="auto">
          <a:xfrm>
            <a:off x="5829300" y="3986213"/>
            <a:ext cx="1766888" cy="293687"/>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22" name="Freeform 22"/>
          <p:cNvSpPr>
            <a:spLocks/>
          </p:cNvSpPr>
          <p:nvPr/>
        </p:nvSpPr>
        <p:spPr bwMode="auto">
          <a:xfrm>
            <a:off x="5829300" y="4279900"/>
            <a:ext cx="1766888"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23" name="Freeform 23"/>
          <p:cNvSpPr>
            <a:spLocks/>
          </p:cNvSpPr>
          <p:nvPr/>
        </p:nvSpPr>
        <p:spPr bwMode="auto">
          <a:xfrm>
            <a:off x="4062413" y="5116513"/>
            <a:ext cx="1766887" cy="260350"/>
          </a:xfrm>
          <a:custGeom>
            <a:avLst/>
            <a:gdLst>
              <a:gd name="T0" fmla="*/ 0 w 1113"/>
              <a:gd name="T1" fmla="*/ 0 h 164"/>
              <a:gd name="T2" fmla="*/ 2147483647 w 1113"/>
              <a:gd name="T3" fmla="*/ 2147483647 h 164"/>
              <a:gd name="T4" fmla="*/ 2147483647 w 1113"/>
              <a:gd name="T5" fmla="*/ 2147483647 h 164"/>
              <a:gd name="T6" fmla="*/ 2147483647 w 1113"/>
              <a:gd name="T7" fmla="*/ 2147483647 h 164"/>
              <a:gd name="T8" fmla="*/ 2147483647 w 1113"/>
              <a:gd name="T9" fmla="*/ 2147483647 h 164"/>
              <a:gd name="T10" fmla="*/ 2147483647 w 1113"/>
              <a:gd name="T11" fmla="*/ 2147483647 h 164"/>
              <a:gd name="T12" fmla="*/ 2147483647 w 1113"/>
              <a:gd name="T13" fmla="*/ 2147483647 h 164"/>
              <a:gd name="T14" fmla="*/ 2147483647 w 1113"/>
              <a:gd name="T15" fmla="*/ 2147483647 h 164"/>
              <a:gd name="T16" fmla="*/ 2147483647 w 1113"/>
              <a:gd name="T17" fmla="*/ 2147483647 h 164"/>
              <a:gd name="T18" fmla="*/ 2147483647 w 1113"/>
              <a:gd name="T19" fmla="*/ 2147483647 h 164"/>
              <a:gd name="T20" fmla="*/ 2147483647 w 1113"/>
              <a:gd name="T21" fmla="*/ 2147483647 h 164"/>
              <a:gd name="T22" fmla="*/ 2147483647 w 1113"/>
              <a:gd name="T23" fmla="*/ 2147483647 h 164"/>
              <a:gd name="T24" fmla="*/ 2147483647 w 1113"/>
              <a:gd name="T25" fmla="*/ 2147483647 h 164"/>
              <a:gd name="T26" fmla="*/ 2147483647 w 1113"/>
              <a:gd name="T27" fmla="*/ 2147483647 h 164"/>
              <a:gd name="T28" fmla="*/ 2147483647 w 1113"/>
              <a:gd name="T29" fmla="*/ 2147483647 h 164"/>
              <a:gd name="T30" fmla="*/ 2147483647 w 1113"/>
              <a:gd name="T31" fmla="*/ 2147483647 h 164"/>
              <a:gd name="T32" fmla="*/ 2147483647 w 1113"/>
              <a:gd name="T33" fmla="*/ 2147483647 h 164"/>
              <a:gd name="T34" fmla="*/ 2147483647 w 1113"/>
              <a:gd name="T35" fmla="*/ 2147483647 h 164"/>
              <a:gd name="T36" fmla="*/ 2147483647 w 1113"/>
              <a:gd name="T37" fmla="*/ 2147483647 h 164"/>
              <a:gd name="T38" fmla="*/ 2147483647 w 1113"/>
              <a:gd name="T39" fmla="*/ 2147483647 h 164"/>
              <a:gd name="T40" fmla="*/ 2147483647 w 1113"/>
              <a:gd name="T41" fmla="*/ 2147483647 h 16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113"/>
              <a:gd name="T64" fmla="*/ 0 h 164"/>
              <a:gd name="T65" fmla="*/ 1113 w 1113"/>
              <a:gd name="T66" fmla="*/ 164 h 16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113" h="164">
                <a:moveTo>
                  <a:pt x="0" y="0"/>
                </a:moveTo>
                <a:lnTo>
                  <a:pt x="7" y="30"/>
                </a:lnTo>
                <a:lnTo>
                  <a:pt x="29" y="52"/>
                </a:lnTo>
                <a:lnTo>
                  <a:pt x="63" y="78"/>
                </a:lnTo>
                <a:lnTo>
                  <a:pt x="107" y="97"/>
                </a:lnTo>
                <a:lnTo>
                  <a:pt x="163" y="115"/>
                </a:lnTo>
                <a:lnTo>
                  <a:pt x="230" y="130"/>
                </a:lnTo>
                <a:lnTo>
                  <a:pt x="300" y="145"/>
                </a:lnTo>
                <a:lnTo>
                  <a:pt x="382" y="156"/>
                </a:lnTo>
                <a:lnTo>
                  <a:pt x="467" y="160"/>
                </a:lnTo>
                <a:lnTo>
                  <a:pt x="556" y="164"/>
                </a:lnTo>
                <a:lnTo>
                  <a:pt x="649" y="160"/>
                </a:lnTo>
                <a:lnTo>
                  <a:pt x="734" y="156"/>
                </a:lnTo>
                <a:lnTo>
                  <a:pt x="812" y="145"/>
                </a:lnTo>
                <a:lnTo>
                  <a:pt x="887" y="130"/>
                </a:lnTo>
                <a:lnTo>
                  <a:pt x="950" y="115"/>
                </a:lnTo>
                <a:lnTo>
                  <a:pt x="1005" y="97"/>
                </a:lnTo>
                <a:lnTo>
                  <a:pt x="1054" y="78"/>
                </a:lnTo>
                <a:lnTo>
                  <a:pt x="1087" y="52"/>
                </a:lnTo>
                <a:lnTo>
                  <a:pt x="1106" y="30"/>
                </a:lnTo>
                <a:lnTo>
                  <a:pt x="1113" y="4"/>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24" name="Rectangle 24"/>
          <p:cNvSpPr>
            <a:spLocks noChangeArrowheads="1"/>
          </p:cNvSpPr>
          <p:nvPr/>
        </p:nvSpPr>
        <p:spPr bwMode="auto">
          <a:xfrm>
            <a:off x="4267200" y="6096000"/>
            <a:ext cx="1397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D</a:t>
            </a:r>
            <a:endParaRPr lang="en-US" altLang="en-US" b="1">
              <a:cs typeface="Arial" panose="020B0604020202020204" pitchFamily="34" charset="0"/>
            </a:endParaRPr>
          </a:p>
        </p:txBody>
      </p:sp>
      <p:sp>
        <p:nvSpPr>
          <p:cNvPr id="25625" name="Rectangle 25"/>
          <p:cNvSpPr>
            <a:spLocks noChangeArrowheads="1"/>
          </p:cNvSpPr>
          <p:nvPr/>
        </p:nvSpPr>
        <p:spPr bwMode="auto">
          <a:xfrm>
            <a:off x="4408488" y="6096000"/>
            <a:ext cx="42862"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i</a:t>
            </a:r>
            <a:endParaRPr lang="en-US" altLang="en-US" b="1">
              <a:cs typeface="Arial" panose="020B0604020202020204" pitchFamily="34" charset="0"/>
            </a:endParaRPr>
          </a:p>
        </p:txBody>
      </p:sp>
      <p:sp>
        <p:nvSpPr>
          <p:cNvPr id="25626" name="Rectangle 26"/>
          <p:cNvSpPr>
            <a:spLocks noChangeArrowheads="1"/>
          </p:cNvSpPr>
          <p:nvPr/>
        </p:nvSpPr>
        <p:spPr bwMode="auto">
          <a:xfrm>
            <a:off x="4449763" y="6096000"/>
            <a:ext cx="96837"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s</a:t>
            </a:r>
            <a:endParaRPr lang="en-US" altLang="en-US" b="1">
              <a:cs typeface="Arial" panose="020B0604020202020204" pitchFamily="34" charset="0"/>
            </a:endParaRPr>
          </a:p>
        </p:txBody>
      </p:sp>
      <p:sp>
        <p:nvSpPr>
          <p:cNvPr id="25627" name="Rectangle 27"/>
          <p:cNvSpPr>
            <a:spLocks noChangeArrowheads="1"/>
          </p:cNvSpPr>
          <p:nvPr/>
        </p:nvSpPr>
        <p:spPr bwMode="auto">
          <a:xfrm>
            <a:off x="4549775" y="6096000"/>
            <a:ext cx="96838"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k</a:t>
            </a:r>
            <a:endParaRPr lang="en-US" altLang="en-US" b="1">
              <a:cs typeface="Arial" panose="020B0604020202020204" pitchFamily="34" charset="0"/>
            </a:endParaRPr>
          </a:p>
        </p:txBody>
      </p:sp>
      <p:sp>
        <p:nvSpPr>
          <p:cNvPr id="25628" name="Rectangle 28"/>
          <p:cNvSpPr>
            <a:spLocks noChangeArrowheads="1"/>
          </p:cNvSpPr>
          <p:nvPr/>
        </p:nvSpPr>
        <p:spPr bwMode="auto">
          <a:xfrm>
            <a:off x="4649788" y="6096000"/>
            <a:ext cx="52387"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 </a:t>
            </a:r>
            <a:endParaRPr lang="en-US" altLang="en-US" b="1">
              <a:cs typeface="Arial" panose="020B0604020202020204" pitchFamily="34" charset="0"/>
            </a:endParaRPr>
          </a:p>
        </p:txBody>
      </p:sp>
      <p:sp>
        <p:nvSpPr>
          <p:cNvPr id="25629" name="Rectangle 29"/>
          <p:cNvSpPr>
            <a:spLocks noChangeArrowheads="1"/>
          </p:cNvSpPr>
          <p:nvPr/>
        </p:nvSpPr>
        <p:spPr bwMode="auto">
          <a:xfrm>
            <a:off x="4702175" y="6096000"/>
            <a:ext cx="10795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a</a:t>
            </a:r>
            <a:endParaRPr lang="en-US" altLang="en-US" b="1">
              <a:cs typeface="Arial" panose="020B0604020202020204" pitchFamily="34" charset="0"/>
            </a:endParaRPr>
          </a:p>
        </p:txBody>
      </p:sp>
      <p:sp>
        <p:nvSpPr>
          <p:cNvPr id="25630" name="Rectangle 30"/>
          <p:cNvSpPr>
            <a:spLocks noChangeArrowheads="1"/>
          </p:cNvSpPr>
          <p:nvPr/>
        </p:nvSpPr>
        <p:spPr bwMode="auto">
          <a:xfrm>
            <a:off x="4808538" y="6096000"/>
            <a:ext cx="10795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d</a:t>
            </a:r>
            <a:endParaRPr lang="en-US" altLang="en-US" b="1">
              <a:cs typeface="Arial" panose="020B0604020202020204" pitchFamily="34" charset="0"/>
            </a:endParaRPr>
          </a:p>
        </p:txBody>
      </p:sp>
      <p:sp>
        <p:nvSpPr>
          <p:cNvPr id="25631" name="Rectangle 31"/>
          <p:cNvSpPr>
            <a:spLocks noChangeArrowheads="1"/>
          </p:cNvSpPr>
          <p:nvPr/>
        </p:nvSpPr>
        <p:spPr bwMode="auto">
          <a:xfrm>
            <a:off x="4921250" y="6096000"/>
            <a:ext cx="10795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d</a:t>
            </a:r>
            <a:endParaRPr lang="en-US" altLang="en-US" b="1">
              <a:cs typeface="Arial" panose="020B0604020202020204" pitchFamily="34" charset="0"/>
            </a:endParaRPr>
          </a:p>
        </p:txBody>
      </p:sp>
      <p:sp>
        <p:nvSpPr>
          <p:cNvPr id="25632" name="Rectangle 32"/>
          <p:cNvSpPr>
            <a:spLocks noChangeArrowheads="1"/>
          </p:cNvSpPr>
          <p:nvPr/>
        </p:nvSpPr>
        <p:spPr bwMode="auto">
          <a:xfrm>
            <a:off x="5032375" y="6096000"/>
            <a:ext cx="635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r</a:t>
            </a:r>
            <a:endParaRPr lang="en-US" altLang="en-US" b="1">
              <a:cs typeface="Arial" panose="020B0604020202020204" pitchFamily="34" charset="0"/>
            </a:endParaRPr>
          </a:p>
        </p:txBody>
      </p:sp>
      <p:sp>
        <p:nvSpPr>
          <p:cNvPr id="25633" name="Rectangle 33"/>
          <p:cNvSpPr>
            <a:spLocks noChangeArrowheads="1"/>
          </p:cNvSpPr>
          <p:nvPr/>
        </p:nvSpPr>
        <p:spPr bwMode="auto">
          <a:xfrm>
            <a:off x="5097463" y="6096000"/>
            <a:ext cx="10795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e</a:t>
            </a:r>
            <a:endParaRPr lang="en-US" altLang="en-US" b="1">
              <a:cs typeface="Arial" panose="020B0604020202020204" pitchFamily="34" charset="0"/>
            </a:endParaRPr>
          </a:p>
        </p:txBody>
      </p:sp>
      <p:sp>
        <p:nvSpPr>
          <p:cNvPr id="25634" name="Rectangle 34"/>
          <p:cNvSpPr>
            <a:spLocks noChangeArrowheads="1"/>
          </p:cNvSpPr>
          <p:nvPr/>
        </p:nvSpPr>
        <p:spPr bwMode="auto">
          <a:xfrm>
            <a:off x="5203825" y="6096000"/>
            <a:ext cx="96838"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s</a:t>
            </a:r>
            <a:endParaRPr lang="en-US" altLang="en-US" b="1">
              <a:cs typeface="Arial" panose="020B0604020202020204" pitchFamily="34" charset="0"/>
            </a:endParaRPr>
          </a:p>
        </p:txBody>
      </p:sp>
      <p:sp>
        <p:nvSpPr>
          <p:cNvPr id="25635" name="Rectangle 35"/>
          <p:cNvSpPr>
            <a:spLocks noChangeArrowheads="1"/>
          </p:cNvSpPr>
          <p:nvPr/>
        </p:nvSpPr>
        <p:spPr bwMode="auto">
          <a:xfrm>
            <a:off x="5303838" y="6096000"/>
            <a:ext cx="96837"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s</a:t>
            </a:r>
            <a:endParaRPr lang="en-US" altLang="en-US" b="1">
              <a:cs typeface="Arial" panose="020B0604020202020204" pitchFamily="34" charset="0"/>
            </a:endParaRPr>
          </a:p>
        </p:txBody>
      </p:sp>
      <p:sp>
        <p:nvSpPr>
          <p:cNvPr id="25636" name="Rectangle 36"/>
          <p:cNvSpPr>
            <a:spLocks noChangeArrowheads="1"/>
          </p:cNvSpPr>
          <p:nvPr/>
        </p:nvSpPr>
        <p:spPr bwMode="auto">
          <a:xfrm>
            <a:off x="5403850" y="6096000"/>
            <a:ext cx="10795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e</a:t>
            </a:r>
            <a:endParaRPr lang="en-US" altLang="en-US" b="1">
              <a:cs typeface="Arial" panose="020B0604020202020204" pitchFamily="34" charset="0"/>
            </a:endParaRPr>
          </a:p>
        </p:txBody>
      </p:sp>
      <p:sp>
        <p:nvSpPr>
          <p:cNvPr id="25637" name="Rectangle 37"/>
          <p:cNvSpPr>
            <a:spLocks noChangeArrowheads="1"/>
          </p:cNvSpPr>
          <p:nvPr/>
        </p:nvSpPr>
        <p:spPr bwMode="auto">
          <a:xfrm>
            <a:off x="5510213" y="6096000"/>
            <a:ext cx="96837"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500">
                <a:solidFill>
                  <a:srgbClr val="000000"/>
                </a:solidFill>
                <a:cs typeface="Arial" panose="020B0604020202020204" pitchFamily="34" charset="0"/>
              </a:rPr>
              <a:t>s</a:t>
            </a:r>
            <a:endParaRPr lang="en-US" altLang="en-US" b="1">
              <a:cs typeface="Arial" panose="020B0604020202020204" pitchFamily="34" charset="0"/>
            </a:endParaRPr>
          </a:p>
        </p:txBody>
      </p:sp>
      <p:sp>
        <p:nvSpPr>
          <p:cNvPr id="25638" name="Freeform 38"/>
          <p:cNvSpPr>
            <a:spLocks/>
          </p:cNvSpPr>
          <p:nvPr/>
        </p:nvSpPr>
        <p:spPr bwMode="auto">
          <a:xfrm>
            <a:off x="1706563" y="22177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39" name="Freeform 39"/>
          <p:cNvSpPr>
            <a:spLocks/>
          </p:cNvSpPr>
          <p:nvPr/>
        </p:nvSpPr>
        <p:spPr bwMode="auto">
          <a:xfrm>
            <a:off x="1706563" y="2806700"/>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0" name="Freeform 40"/>
          <p:cNvSpPr>
            <a:spLocks/>
          </p:cNvSpPr>
          <p:nvPr/>
        </p:nvSpPr>
        <p:spPr bwMode="auto">
          <a:xfrm>
            <a:off x="1706563" y="3397250"/>
            <a:ext cx="1766887" cy="293688"/>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1"/>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1" name="Freeform 41"/>
          <p:cNvSpPr>
            <a:spLocks/>
          </p:cNvSpPr>
          <p:nvPr/>
        </p:nvSpPr>
        <p:spPr bwMode="auto">
          <a:xfrm>
            <a:off x="1706563" y="3986213"/>
            <a:ext cx="1766887" cy="293687"/>
          </a:xfrm>
          <a:custGeom>
            <a:avLst/>
            <a:gdLst>
              <a:gd name="T0" fmla="*/ 2147483647 w 1113"/>
              <a:gd name="T1" fmla="*/ 2147483647 h 185"/>
              <a:gd name="T2" fmla="*/ 2147483647 w 1113"/>
              <a:gd name="T3" fmla="*/ 0 h 185"/>
              <a:gd name="T4" fmla="*/ 0 w 1113"/>
              <a:gd name="T5" fmla="*/ 0 h 185"/>
              <a:gd name="T6" fmla="*/ 0 w 1113"/>
              <a:gd name="T7" fmla="*/ 2147483647 h 185"/>
              <a:gd name="T8" fmla="*/ 2147483647 w 1113"/>
              <a:gd name="T9" fmla="*/ 2147483647 h 185"/>
              <a:gd name="T10" fmla="*/ 2147483647 w 1113"/>
              <a:gd name="T11" fmla="*/ 2147483647 h 185"/>
              <a:gd name="T12" fmla="*/ 0 60000 65536"/>
              <a:gd name="T13" fmla="*/ 0 60000 65536"/>
              <a:gd name="T14" fmla="*/ 0 60000 65536"/>
              <a:gd name="T15" fmla="*/ 0 60000 65536"/>
              <a:gd name="T16" fmla="*/ 0 60000 65536"/>
              <a:gd name="T17" fmla="*/ 0 60000 65536"/>
              <a:gd name="T18" fmla="*/ 0 w 1113"/>
              <a:gd name="T19" fmla="*/ 0 h 185"/>
              <a:gd name="T20" fmla="*/ 1113 w 1113"/>
              <a:gd name="T21" fmla="*/ 185 h 185"/>
            </a:gdLst>
            <a:ahLst/>
            <a:cxnLst>
              <a:cxn ang="T12">
                <a:pos x="T0" y="T1"/>
              </a:cxn>
              <a:cxn ang="T13">
                <a:pos x="T2" y="T3"/>
              </a:cxn>
              <a:cxn ang="T14">
                <a:pos x="T4" y="T5"/>
              </a:cxn>
              <a:cxn ang="T15">
                <a:pos x="T6" y="T7"/>
              </a:cxn>
              <a:cxn ang="T16">
                <a:pos x="T8" y="T9"/>
              </a:cxn>
              <a:cxn ang="T17">
                <a:pos x="T10" y="T11"/>
              </a:cxn>
            </a:cxnLst>
            <a:rect l="T18" t="T19" r="T20" b="T21"/>
            <a:pathLst>
              <a:path w="1113" h="185">
                <a:moveTo>
                  <a:pt x="1113" y="182"/>
                </a:moveTo>
                <a:lnTo>
                  <a:pt x="1113" y="0"/>
                </a:lnTo>
                <a:lnTo>
                  <a:pt x="0" y="0"/>
                </a:lnTo>
                <a:lnTo>
                  <a:pt x="0" y="185"/>
                </a:lnTo>
                <a:lnTo>
                  <a:pt x="1113" y="185"/>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2" name="Freeform 42"/>
          <p:cNvSpPr>
            <a:spLocks/>
          </p:cNvSpPr>
          <p:nvPr/>
        </p:nvSpPr>
        <p:spPr bwMode="auto">
          <a:xfrm>
            <a:off x="1706563" y="4575175"/>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3" name="Freeform 43"/>
          <p:cNvSpPr>
            <a:spLocks/>
          </p:cNvSpPr>
          <p:nvPr/>
        </p:nvSpPr>
        <p:spPr bwMode="auto">
          <a:xfrm>
            <a:off x="1706563" y="51641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2147483647 w 1113"/>
              <a:gd name="T13" fmla="*/ 2147483647 h 186"/>
              <a:gd name="T14" fmla="*/ 0 60000 65536"/>
              <a:gd name="T15" fmla="*/ 0 60000 65536"/>
              <a:gd name="T16" fmla="*/ 0 60000 65536"/>
              <a:gd name="T17" fmla="*/ 0 60000 65536"/>
              <a:gd name="T18" fmla="*/ 0 60000 65536"/>
              <a:gd name="T19" fmla="*/ 0 60000 65536"/>
              <a:gd name="T20" fmla="*/ 0 60000 65536"/>
              <a:gd name="T21" fmla="*/ 0 w 1113"/>
              <a:gd name="T22" fmla="*/ 0 h 186"/>
              <a:gd name="T23" fmla="*/ 1113 w 111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3" h="186">
                <a:moveTo>
                  <a:pt x="1113" y="182"/>
                </a:moveTo>
                <a:lnTo>
                  <a:pt x="1113" y="0"/>
                </a:lnTo>
                <a:lnTo>
                  <a:pt x="0" y="0"/>
                </a:lnTo>
                <a:lnTo>
                  <a:pt x="0" y="186"/>
                </a:lnTo>
                <a:lnTo>
                  <a:pt x="1113" y="186"/>
                </a:lnTo>
                <a:lnTo>
                  <a:pt x="1113" y="182"/>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4" name="Freeform 44"/>
          <p:cNvSpPr>
            <a:spLocks/>
          </p:cNvSpPr>
          <p:nvPr/>
        </p:nvSpPr>
        <p:spPr bwMode="auto">
          <a:xfrm>
            <a:off x="1706563" y="5164138"/>
            <a:ext cx="1766887" cy="295275"/>
          </a:xfrm>
          <a:custGeom>
            <a:avLst/>
            <a:gdLst>
              <a:gd name="T0" fmla="*/ 2147483647 w 1113"/>
              <a:gd name="T1" fmla="*/ 2147483647 h 186"/>
              <a:gd name="T2" fmla="*/ 2147483647 w 1113"/>
              <a:gd name="T3" fmla="*/ 0 h 186"/>
              <a:gd name="T4" fmla="*/ 0 w 1113"/>
              <a:gd name="T5" fmla="*/ 0 h 186"/>
              <a:gd name="T6" fmla="*/ 0 w 1113"/>
              <a:gd name="T7" fmla="*/ 2147483647 h 186"/>
              <a:gd name="T8" fmla="*/ 2147483647 w 1113"/>
              <a:gd name="T9" fmla="*/ 2147483647 h 186"/>
              <a:gd name="T10" fmla="*/ 2147483647 w 1113"/>
              <a:gd name="T11" fmla="*/ 2147483647 h 186"/>
              <a:gd name="T12" fmla="*/ 0 60000 65536"/>
              <a:gd name="T13" fmla="*/ 0 60000 65536"/>
              <a:gd name="T14" fmla="*/ 0 60000 65536"/>
              <a:gd name="T15" fmla="*/ 0 60000 65536"/>
              <a:gd name="T16" fmla="*/ 0 60000 65536"/>
              <a:gd name="T17" fmla="*/ 0 60000 65536"/>
              <a:gd name="T18" fmla="*/ 0 w 1113"/>
              <a:gd name="T19" fmla="*/ 0 h 186"/>
              <a:gd name="T20" fmla="*/ 1113 w 1113"/>
              <a:gd name="T21" fmla="*/ 186 h 186"/>
            </a:gdLst>
            <a:ahLst/>
            <a:cxnLst>
              <a:cxn ang="T12">
                <a:pos x="T0" y="T1"/>
              </a:cxn>
              <a:cxn ang="T13">
                <a:pos x="T2" y="T3"/>
              </a:cxn>
              <a:cxn ang="T14">
                <a:pos x="T4" y="T5"/>
              </a:cxn>
              <a:cxn ang="T15">
                <a:pos x="T6" y="T7"/>
              </a:cxn>
              <a:cxn ang="T16">
                <a:pos x="T8" y="T9"/>
              </a:cxn>
              <a:cxn ang="T17">
                <a:pos x="T10" y="T11"/>
              </a:cxn>
            </a:cxnLst>
            <a:rect l="T18" t="T19" r="T20" b="T21"/>
            <a:pathLst>
              <a:path w="1113" h="186">
                <a:moveTo>
                  <a:pt x="1113" y="182"/>
                </a:moveTo>
                <a:lnTo>
                  <a:pt x="1113" y="0"/>
                </a:lnTo>
                <a:lnTo>
                  <a:pt x="0" y="0"/>
                </a:lnTo>
                <a:lnTo>
                  <a:pt x="0" y="186"/>
                </a:lnTo>
                <a:lnTo>
                  <a:pt x="1113" y="186"/>
                </a:lnTo>
              </a:path>
            </a:pathLst>
          </a:custGeom>
          <a:noFill/>
          <a:ln w="238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5" name="Freeform 45"/>
          <p:cNvSpPr>
            <a:spLocks/>
          </p:cNvSpPr>
          <p:nvPr/>
        </p:nvSpPr>
        <p:spPr bwMode="auto">
          <a:xfrm>
            <a:off x="2541588" y="2017713"/>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6"/>
                </a:lnTo>
                <a:lnTo>
                  <a:pt x="52" y="52"/>
                </a:lnTo>
                <a:lnTo>
                  <a:pt x="56" y="48"/>
                </a:lnTo>
                <a:lnTo>
                  <a:pt x="60" y="45"/>
                </a:lnTo>
                <a:lnTo>
                  <a:pt x="60" y="41"/>
                </a:lnTo>
                <a:lnTo>
                  <a:pt x="64" y="37"/>
                </a:lnTo>
                <a:lnTo>
                  <a:pt x="64" y="33"/>
                </a:lnTo>
                <a:lnTo>
                  <a:pt x="64" y="26"/>
                </a:lnTo>
                <a:lnTo>
                  <a:pt x="60" y="22"/>
                </a:lnTo>
                <a:lnTo>
                  <a:pt x="60" y="19"/>
                </a:lnTo>
                <a:lnTo>
                  <a:pt x="56" y="15"/>
                </a:lnTo>
                <a:lnTo>
                  <a:pt x="52" y="11"/>
                </a:lnTo>
                <a:lnTo>
                  <a:pt x="49" y="7"/>
                </a:lnTo>
                <a:lnTo>
                  <a:pt x="45" y="4"/>
                </a:lnTo>
                <a:lnTo>
                  <a:pt x="41" y="4"/>
                </a:lnTo>
                <a:lnTo>
                  <a:pt x="38" y="0"/>
                </a:lnTo>
                <a:lnTo>
                  <a:pt x="30" y="0"/>
                </a:lnTo>
                <a:lnTo>
                  <a:pt x="26" y="0"/>
                </a:lnTo>
                <a:lnTo>
                  <a:pt x="23" y="4"/>
                </a:lnTo>
                <a:lnTo>
                  <a:pt x="15" y="4"/>
                </a:lnTo>
                <a:lnTo>
                  <a:pt x="12" y="7"/>
                </a:lnTo>
                <a:lnTo>
                  <a:pt x="8" y="11"/>
                </a:lnTo>
                <a:lnTo>
                  <a:pt x="8" y="15"/>
                </a:lnTo>
                <a:lnTo>
                  <a:pt x="4" y="19"/>
                </a:lnTo>
                <a:lnTo>
                  <a:pt x="0" y="22"/>
                </a:lnTo>
                <a:lnTo>
                  <a:pt x="0" y="26"/>
                </a:lnTo>
                <a:lnTo>
                  <a:pt x="0" y="33"/>
                </a:lnTo>
                <a:lnTo>
                  <a:pt x="0" y="37"/>
                </a:lnTo>
                <a:lnTo>
                  <a:pt x="0" y="41"/>
                </a:lnTo>
                <a:lnTo>
                  <a:pt x="4" y="45"/>
                </a:lnTo>
                <a:lnTo>
                  <a:pt x="8" y="48"/>
                </a:lnTo>
                <a:lnTo>
                  <a:pt x="8" y="52"/>
                </a:lnTo>
                <a:lnTo>
                  <a:pt x="12" y="56"/>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6" name="Freeform 46"/>
          <p:cNvSpPr>
            <a:spLocks/>
          </p:cNvSpPr>
          <p:nvPr/>
        </p:nvSpPr>
        <p:spPr bwMode="auto">
          <a:xfrm>
            <a:off x="2541588" y="2312988"/>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5"/>
                </a:lnTo>
                <a:lnTo>
                  <a:pt x="52" y="52"/>
                </a:lnTo>
                <a:lnTo>
                  <a:pt x="56" y="48"/>
                </a:lnTo>
                <a:lnTo>
                  <a:pt x="60" y="44"/>
                </a:lnTo>
                <a:lnTo>
                  <a:pt x="60" y="40"/>
                </a:lnTo>
                <a:lnTo>
                  <a:pt x="64" y="37"/>
                </a:lnTo>
                <a:lnTo>
                  <a:pt x="64" y="33"/>
                </a:lnTo>
                <a:lnTo>
                  <a:pt x="64" y="26"/>
                </a:lnTo>
                <a:lnTo>
                  <a:pt x="60" y="22"/>
                </a:lnTo>
                <a:lnTo>
                  <a:pt x="60" y="18"/>
                </a:lnTo>
                <a:lnTo>
                  <a:pt x="56" y="14"/>
                </a:lnTo>
                <a:lnTo>
                  <a:pt x="52" y="11"/>
                </a:lnTo>
                <a:lnTo>
                  <a:pt x="49" y="7"/>
                </a:lnTo>
                <a:lnTo>
                  <a:pt x="45" y="3"/>
                </a:lnTo>
                <a:lnTo>
                  <a:pt x="41" y="3"/>
                </a:lnTo>
                <a:lnTo>
                  <a:pt x="38" y="0"/>
                </a:lnTo>
                <a:lnTo>
                  <a:pt x="30" y="0"/>
                </a:lnTo>
                <a:lnTo>
                  <a:pt x="26" y="0"/>
                </a:lnTo>
                <a:lnTo>
                  <a:pt x="23" y="3"/>
                </a:lnTo>
                <a:lnTo>
                  <a:pt x="15" y="3"/>
                </a:lnTo>
                <a:lnTo>
                  <a:pt x="12" y="7"/>
                </a:lnTo>
                <a:lnTo>
                  <a:pt x="8" y="11"/>
                </a:lnTo>
                <a:lnTo>
                  <a:pt x="8" y="14"/>
                </a:lnTo>
                <a:lnTo>
                  <a:pt x="4" y="18"/>
                </a:lnTo>
                <a:lnTo>
                  <a:pt x="0" y="22"/>
                </a:lnTo>
                <a:lnTo>
                  <a:pt x="0" y="26"/>
                </a:lnTo>
                <a:lnTo>
                  <a:pt x="0" y="33"/>
                </a:lnTo>
                <a:lnTo>
                  <a:pt x="0" y="37"/>
                </a:lnTo>
                <a:lnTo>
                  <a:pt x="0" y="40"/>
                </a:lnTo>
                <a:lnTo>
                  <a:pt x="4" y="44"/>
                </a:lnTo>
                <a:lnTo>
                  <a:pt x="8" y="48"/>
                </a:lnTo>
                <a:lnTo>
                  <a:pt x="8" y="52"/>
                </a:lnTo>
                <a:lnTo>
                  <a:pt x="12" y="55"/>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7" name="Freeform 47"/>
          <p:cNvSpPr>
            <a:spLocks/>
          </p:cNvSpPr>
          <p:nvPr/>
        </p:nvSpPr>
        <p:spPr bwMode="auto">
          <a:xfrm>
            <a:off x="2541588" y="2606675"/>
            <a:ext cx="101600" cy="100013"/>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60"/>
                </a:lnTo>
                <a:lnTo>
                  <a:pt x="45" y="60"/>
                </a:lnTo>
                <a:lnTo>
                  <a:pt x="49" y="56"/>
                </a:lnTo>
                <a:lnTo>
                  <a:pt x="52" y="52"/>
                </a:lnTo>
                <a:lnTo>
                  <a:pt x="56" y="48"/>
                </a:lnTo>
                <a:lnTo>
                  <a:pt x="60" y="45"/>
                </a:lnTo>
                <a:lnTo>
                  <a:pt x="60" y="41"/>
                </a:lnTo>
                <a:lnTo>
                  <a:pt x="64" y="37"/>
                </a:lnTo>
                <a:lnTo>
                  <a:pt x="64" y="34"/>
                </a:lnTo>
                <a:lnTo>
                  <a:pt x="64" y="26"/>
                </a:lnTo>
                <a:lnTo>
                  <a:pt x="60" y="22"/>
                </a:lnTo>
                <a:lnTo>
                  <a:pt x="60" y="19"/>
                </a:lnTo>
                <a:lnTo>
                  <a:pt x="56" y="15"/>
                </a:lnTo>
                <a:lnTo>
                  <a:pt x="52" y="11"/>
                </a:lnTo>
                <a:lnTo>
                  <a:pt x="49" y="8"/>
                </a:lnTo>
                <a:lnTo>
                  <a:pt x="45" y="4"/>
                </a:lnTo>
                <a:lnTo>
                  <a:pt x="41" y="4"/>
                </a:lnTo>
                <a:lnTo>
                  <a:pt x="38" y="0"/>
                </a:lnTo>
                <a:lnTo>
                  <a:pt x="30" y="0"/>
                </a:lnTo>
                <a:lnTo>
                  <a:pt x="26" y="0"/>
                </a:lnTo>
                <a:lnTo>
                  <a:pt x="23" y="4"/>
                </a:lnTo>
                <a:lnTo>
                  <a:pt x="15" y="4"/>
                </a:lnTo>
                <a:lnTo>
                  <a:pt x="12" y="8"/>
                </a:lnTo>
                <a:lnTo>
                  <a:pt x="8" y="11"/>
                </a:lnTo>
                <a:lnTo>
                  <a:pt x="8" y="15"/>
                </a:lnTo>
                <a:lnTo>
                  <a:pt x="4" y="19"/>
                </a:lnTo>
                <a:lnTo>
                  <a:pt x="0" y="22"/>
                </a:lnTo>
                <a:lnTo>
                  <a:pt x="0" y="26"/>
                </a:lnTo>
                <a:lnTo>
                  <a:pt x="0" y="34"/>
                </a:lnTo>
                <a:lnTo>
                  <a:pt x="0" y="37"/>
                </a:lnTo>
                <a:lnTo>
                  <a:pt x="0" y="41"/>
                </a:lnTo>
                <a:lnTo>
                  <a:pt x="4" y="45"/>
                </a:lnTo>
                <a:lnTo>
                  <a:pt x="8" y="48"/>
                </a:lnTo>
                <a:lnTo>
                  <a:pt x="8" y="52"/>
                </a:lnTo>
                <a:lnTo>
                  <a:pt x="12" y="56"/>
                </a:lnTo>
                <a:lnTo>
                  <a:pt x="15" y="60"/>
                </a:lnTo>
                <a:lnTo>
                  <a:pt x="23" y="60"/>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8" name="Freeform 48"/>
          <p:cNvSpPr>
            <a:spLocks/>
          </p:cNvSpPr>
          <p:nvPr/>
        </p:nvSpPr>
        <p:spPr bwMode="auto">
          <a:xfrm>
            <a:off x="2541588" y="3195638"/>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60"/>
                </a:lnTo>
                <a:lnTo>
                  <a:pt x="45" y="60"/>
                </a:lnTo>
                <a:lnTo>
                  <a:pt x="49" y="56"/>
                </a:lnTo>
                <a:lnTo>
                  <a:pt x="52" y="52"/>
                </a:lnTo>
                <a:lnTo>
                  <a:pt x="56" y="49"/>
                </a:lnTo>
                <a:lnTo>
                  <a:pt x="60" y="45"/>
                </a:lnTo>
                <a:lnTo>
                  <a:pt x="60" y="41"/>
                </a:lnTo>
                <a:lnTo>
                  <a:pt x="64" y="37"/>
                </a:lnTo>
                <a:lnTo>
                  <a:pt x="64" y="34"/>
                </a:lnTo>
                <a:lnTo>
                  <a:pt x="64" y="26"/>
                </a:lnTo>
                <a:lnTo>
                  <a:pt x="60" y="23"/>
                </a:lnTo>
                <a:lnTo>
                  <a:pt x="60" y="19"/>
                </a:lnTo>
                <a:lnTo>
                  <a:pt x="56" y="15"/>
                </a:lnTo>
                <a:lnTo>
                  <a:pt x="52" y="12"/>
                </a:lnTo>
                <a:lnTo>
                  <a:pt x="49" y="8"/>
                </a:lnTo>
                <a:lnTo>
                  <a:pt x="45" y="4"/>
                </a:lnTo>
                <a:lnTo>
                  <a:pt x="41" y="4"/>
                </a:lnTo>
                <a:lnTo>
                  <a:pt x="38" y="0"/>
                </a:lnTo>
                <a:lnTo>
                  <a:pt x="30" y="0"/>
                </a:lnTo>
                <a:lnTo>
                  <a:pt x="26" y="0"/>
                </a:lnTo>
                <a:lnTo>
                  <a:pt x="23" y="4"/>
                </a:lnTo>
                <a:lnTo>
                  <a:pt x="15" y="4"/>
                </a:lnTo>
                <a:lnTo>
                  <a:pt x="12" y="8"/>
                </a:lnTo>
                <a:lnTo>
                  <a:pt x="8" y="12"/>
                </a:lnTo>
                <a:lnTo>
                  <a:pt x="8" y="15"/>
                </a:lnTo>
                <a:lnTo>
                  <a:pt x="4" y="19"/>
                </a:lnTo>
                <a:lnTo>
                  <a:pt x="0" y="23"/>
                </a:lnTo>
                <a:lnTo>
                  <a:pt x="0" y="26"/>
                </a:lnTo>
                <a:lnTo>
                  <a:pt x="0" y="34"/>
                </a:lnTo>
                <a:lnTo>
                  <a:pt x="0" y="37"/>
                </a:lnTo>
                <a:lnTo>
                  <a:pt x="0" y="41"/>
                </a:lnTo>
                <a:lnTo>
                  <a:pt x="4" y="45"/>
                </a:lnTo>
                <a:lnTo>
                  <a:pt x="8" y="49"/>
                </a:lnTo>
                <a:lnTo>
                  <a:pt x="8" y="52"/>
                </a:lnTo>
                <a:lnTo>
                  <a:pt x="12" y="56"/>
                </a:lnTo>
                <a:lnTo>
                  <a:pt x="15" y="60"/>
                </a:lnTo>
                <a:lnTo>
                  <a:pt x="23" y="60"/>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49" name="Freeform 49"/>
          <p:cNvSpPr>
            <a:spLocks/>
          </p:cNvSpPr>
          <p:nvPr/>
        </p:nvSpPr>
        <p:spPr bwMode="auto">
          <a:xfrm>
            <a:off x="2541588" y="3490913"/>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6"/>
                </a:lnTo>
                <a:lnTo>
                  <a:pt x="52" y="52"/>
                </a:lnTo>
                <a:lnTo>
                  <a:pt x="56" y="48"/>
                </a:lnTo>
                <a:lnTo>
                  <a:pt x="60" y="44"/>
                </a:lnTo>
                <a:lnTo>
                  <a:pt x="60" y="41"/>
                </a:lnTo>
                <a:lnTo>
                  <a:pt x="64" y="37"/>
                </a:lnTo>
                <a:lnTo>
                  <a:pt x="64" y="33"/>
                </a:lnTo>
                <a:lnTo>
                  <a:pt x="64" y="26"/>
                </a:lnTo>
                <a:lnTo>
                  <a:pt x="60" y="22"/>
                </a:lnTo>
                <a:lnTo>
                  <a:pt x="60" y="19"/>
                </a:lnTo>
                <a:lnTo>
                  <a:pt x="56" y="15"/>
                </a:lnTo>
                <a:lnTo>
                  <a:pt x="52" y="11"/>
                </a:lnTo>
                <a:lnTo>
                  <a:pt x="49" y="7"/>
                </a:lnTo>
                <a:lnTo>
                  <a:pt x="45" y="4"/>
                </a:lnTo>
                <a:lnTo>
                  <a:pt x="41" y="4"/>
                </a:lnTo>
                <a:lnTo>
                  <a:pt x="38" y="0"/>
                </a:lnTo>
                <a:lnTo>
                  <a:pt x="30" y="0"/>
                </a:lnTo>
                <a:lnTo>
                  <a:pt x="26" y="0"/>
                </a:lnTo>
                <a:lnTo>
                  <a:pt x="23" y="4"/>
                </a:lnTo>
                <a:lnTo>
                  <a:pt x="15" y="4"/>
                </a:lnTo>
                <a:lnTo>
                  <a:pt x="12" y="7"/>
                </a:lnTo>
                <a:lnTo>
                  <a:pt x="8" y="11"/>
                </a:lnTo>
                <a:lnTo>
                  <a:pt x="8" y="15"/>
                </a:lnTo>
                <a:lnTo>
                  <a:pt x="4" y="19"/>
                </a:lnTo>
                <a:lnTo>
                  <a:pt x="0" y="22"/>
                </a:lnTo>
                <a:lnTo>
                  <a:pt x="0" y="26"/>
                </a:lnTo>
                <a:lnTo>
                  <a:pt x="0" y="33"/>
                </a:lnTo>
                <a:lnTo>
                  <a:pt x="0" y="37"/>
                </a:lnTo>
                <a:lnTo>
                  <a:pt x="0" y="41"/>
                </a:lnTo>
                <a:lnTo>
                  <a:pt x="4" y="44"/>
                </a:lnTo>
                <a:lnTo>
                  <a:pt x="8" y="48"/>
                </a:lnTo>
                <a:lnTo>
                  <a:pt x="8" y="52"/>
                </a:lnTo>
                <a:lnTo>
                  <a:pt x="12" y="56"/>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0" name="Freeform 50"/>
          <p:cNvSpPr>
            <a:spLocks/>
          </p:cNvSpPr>
          <p:nvPr/>
        </p:nvSpPr>
        <p:spPr bwMode="auto">
          <a:xfrm>
            <a:off x="2541588" y="3786188"/>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5"/>
                </a:lnTo>
                <a:lnTo>
                  <a:pt x="52" y="52"/>
                </a:lnTo>
                <a:lnTo>
                  <a:pt x="56" y="48"/>
                </a:lnTo>
                <a:lnTo>
                  <a:pt x="60" y="44"/>
                </a:lnTo>
                <a:lnTo>
                  <a:pt x="60" y="40"/>
                </a:lnTo>
                <a:lnTo>
                  <a:pt x="64" y="37"/>
                </a:lnTo>
                <a:lnTo>
                  <a:pt x="64" y="33"/>
                </a:lnTo>
                <a:lnTo>
                  <a:pt x="64" y="26"/>
                </a:lnTo>
                <a:lnTo>
                  <a:pt x="60" y="22"/>
                </a:lnTo>
                <a:lnTo>
                  <a:pt x="60" y="18"/>
                </a:lnTo>
                <a:lnTo>
                  <a:pt x="56" y="14"/>
                </a:lnTo>
                <a:lnTo>
                  <a:pt x="52" y="11"/>
                </a:lnTo>
                <a:lnTo>
                  <a:pt x="49" y="7"/>
                </a:lnTo>
                <a:lnTo>
                  <a:pt x="45" y="3"/>
                </a:lnTo>
                <a:lnTo>
                  <a:pt x="41" y="3"/>
                </a:lnTo>
                <a:lnTo>
                  <a:pt x="38" y="0"/>
                </a:lnTo>
                <a:lnTo>
                  <a:pt x="30" y="0"/>
                </a:lnTo>
                <a:lnTo>
                  <a:pt x="26" y="0"/>
                </a:lnTo>
                <a:lnTo>
                  <a:pt x="23" y="3"/>
                </a:lnTo>
                <a:lnTo>
                  <a:pt x="15" y="3"/>
                </a:lnTo>
                <a:lnTo>
                  <a:pt x="12" y="7"/>
                </a:lnTo>
                <a:lnTo>
                  <a:pt x="8" y="11"/>
                </a:lnTo>
                <a:lnTo>
                  <a:pt x="8" y="14"/>
                </a:lnTo>
                <a:lnTo>
                  <a:pt x="4" y="18"/>
                </a:lnTo>
                <a:lnTo>
                  <a:pt x="0" y="22"/>
                </a:lnTo>
                <a:lnTo>
                  <a:pt x="0" y="26"/>
                </a:lnTo>
                <a:lnTo>
                  <a:pt x="0" y="33"/>
                </a:lnTo>
                <a:lnTo>
                  <a:pt x="0" y="37"/>
                </a:lnTo>
                <a:lnTo>
                  <a:pt x="0" y="40"/>
                </a:lnTo>
                <a:lnTo>
                  <a:pt x="4" y="44"/>
                </a:lnTo>
                <a:lnTo>
                  <a:pt x="8" y="48"/>
                </a:lnTo>
                <a:lnTo>
                  <a:pt x="8" y="52"/>
                </a:lnTo>
                <a:lnTo>
                  <a:pt x="12" y="55"/>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1" name="Freeform 51"/>
          <p:cNvSpPr>
            <a:spLocks/>
          </p:cNvSpPr>
          <p:nvPr/>
        </p:nvSpPr>
        <p:spPr bwMode="auto">
          <a:xfrm>
            <a:off x="2541588" y="4079875"/>
            <a:ext cx="101600" cy="100013"/>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60"/>
                </a:lnTo>
                <a:lnTo>
                  <a:pt x="45" y="60"/>
                </a:lnTo>
                <a:lnTo>
                  <a:pt x="49" y="56"/>
                </a:lnTo>
                <a:lnTo>
                  <a:pt x="52" y="52"/>
                </a:lnTo>
                <a:lnTo>
                  <a:pt x="56" y="48"/>
                </a:lnTo>
                <a:lnTo>
                  <a:pt x="60" y="45"/>
                </a:lnTo>
                <a:lnTo>
                  <a:pt x="60" y="41"/>
                </a:lnTo>
                <a:lnTo>
                  <a:pt x="64" y="37"/>
                </a:lnTo>
                <a:lnTo>
                  <a:pt x="64" y="34"/>
                </a:lnTo>
                <a:lnTo>
                  <a:pt x="64" y="26"/>
                </a:lnTo>
                <a:lnTo>
                  <a:pt x="60" y="22"/>
                </a:lnTo>
                <a:lnTo>
                  <a:pt x="60" y="19"/>
                </a:lnTo>
                <a:lnTo>
                  <a:pt x="56" y="15"/>
                </a:lnTo>
                <a:lnTo>
                  <a:pt x="52" y="11"/>
                </a:lnTo>
                <a:lnTo>
                  <a:pt x="49" y="8"/>
                </a:lnTo>
                <a:lnTo>
                  <a:pt x="45" y="4"/>
                </a:lnTo>
                <a:lnTo>
                  <a:pt x="41" y="4"/>
                </a:lnTo>
                <a:lnTo>
                  <a:pt x="38" y="0"/>
                </a:lnTo>
                <a:lnTo>
                  <a:pt x="30" y="0"/>
                </a:lnTo>
                <a:lnTo>
                  <a:pt x="26" y="0"/>
                </a:lnTo>
                <a:lnTo>
                  <a:pt x="23" y="4"/>
                </a:lnTo>
                <a:lnTo>
                  <a:pt x="15" y="4"/>
                </a:lnTo>
                <a:lnTo>
                  <a:pt x="12" y="8"/>
                </a:lnTo>
                <a:lnTo>
                  <a:pt x="8" y="11"/>
                </a:lnTo>
                <a:lnTo>
                  <a:pt x="8" y="15"/>
                </a:lnTo>
                <a:lnTo>
                  <a:pt x="4" y="19"/>
                </a:lnTo>
                <a:lnTo>
                  <a:pt x="0" y="22"/>
                </a:lnTo>
                <a:lnTo>
                  <a:pt x="0" y="26"/>
                </a:lnTo>
                <a:lnTo>
                  <a:pt x="0" y="34"/>
                </a:lnTo>
                <a:lnTo>
                  <a:pt x="0" y="37"/>
                </a:lnTo>
                <a:lnTo>
                  <a:pt x="0" y="41"/>
                </a:lnTo>
                <a:lnTo>
                  <a:pt x="4" y="45"/>
                </a:lnTo>
                <a:lnTo>
                  <a:pt x="8" y="48"/>
                </a:lnTo>
                <a:lnTo>
                  <a:pt x="8" y="52"/>
                </a:lnTo>
                <a:lnTo>
                  <a:pt x="12" y="56"/>
                </a:lnTo>
                <a:lnTo>
                  <a:pt x="15" y="60"/>
                </a:lnTo>
                <a:lnTo>
                  <a:pt x="23" y="60"/>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2" name="Freeform 52"/>
          <p:cNvSpPr>
            <a:spLocks/>
          </p:cNvSpPr>
          <p:nvPr/>
        </p:nvSpPr>
        <p:spPr bwMode="auto">
          <a:xfrm>
            <a:off x="2541588" y="4375150"/>
            <a:ext cx="101600" cy="100013"/>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5"/>
                </a:lnTo>
                <a:lnTo>
                  <a:pt x="52" y="52"/>
                </a:lnTo>
                <a:lnTo>
                  <a:pt x="56" y="48"/>
                </a:lnTo>
                <a:lnTo>
                  <a:pt x="60" y="44"/>
                </a:lnTo>
                <a:lnTo>
                  <a:pt x="60" y="41"/>
                </a:lnTo>
                <a:lnTo>
                  <a:pt x="64" y="37"/>
                </a:lnTo>
                <a:lnTo>
                  <a:pt x="64" y="33"/>
                </a:lnTo>
                <a:lnTo>
                  <a:pt x="64" y="26"/>
                </a:lnTo>
                <a:lnTo>
                  <a:pt x="60" y="22"/>
                </a:lnTo>
                <a:lnTo>
                  <a:pt x="60" y="18"/>
                </a:lnTo>
                <a:lnTo>
                  <a:pt x="56" y="15"/>
                </a:lnTo>
                <a:lnTo>
                  <a:pt x="52" y="11"/>
                </a:lnTo>
                <a:lnTo>
                  <a:pt x="49" y="7"/>
                </a:lnTo>
                <a:lnTo>
                  <a:pt x="45" y="3"/>
                </a:lnTo>
                <a:lnTo>
                  <a:pt x="41" y="3"/>
                </a:lnTo>
                <a:lnTo>
                  <a:pt x="38" y="0"/>
                </a:lnTo>
                <a:lnTo>
                  <a:pt x="30" y="0"/>
                </a:lnTo>
                <a:lnTo>
                  <a:pt x="26" y="0"/>
                </a:lnTo>
                <a:lnTo>
                  <a:pt x="23" y="3"/>
                </a:lnTo>
                <a:lnTo>
                  <a:pt x="15" y="3"/>
                </a:lnTo>
                <a:lnTo>
                  <a:pt x="12" y="7"/>
                </a:lnTo>
                <a:lnTo>
                  <a:pt x="8" y="11"/>
                </a:lnTo>
                <a:lnTo>
                  <a:pt x="8" y="15"/>
                </a:lnTo>
                <a:lnTo>
                  <a:pt x="4" y="18"/>
                </a:lnTo>
                <a:lnTo>
                  <a:pt x="0" y="22"/>
                </a:lnTo>
                <a:lnTo>
                  <a:pt x="0" y="26"/>
                </a:lnTo>
                <a:lnTo>
                  <a:pt x="0" y="33"/>
                </a:lnTo>
                <a:lnTo>
                  <a:pt x="0" y="37"/>
                </a:lnTo>
                <a:lnTo>
                  <a:pt x="0" y="41"/>
                </a:lnTo>
                <a:lnTo>
                  <a:pt x="4" y="44"/>
                </a:lnTo>
                <a:lnTo>
                  <a:pt x="8" y="48"/>
                </a:lnTo>
                <a:lnTo>
                  <a:pt x="8" y="52"/>
                </a:lnTo>
                <a:lnTo>
                  <a:pt x="12" y="55"/>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3" name="Freeform 53"/>
          <p:cNvSpPr>
            <a:spLocks/>
          </p:cNvSpPr>
          <p:nvPr/>
        </p:nvSpPr>
        <p:spPr bwMode="auto">
          <a:xfrm>
            <a:off x="2541588" y="4668838"/>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60"/>
                </a:lnTo>
                <a:lnTo>
                  <a:pt x="45" y="60"/>
                </a:lnTo>
                <a:lnTo>
                  <a:pt x="49" y="56"/>
                </a:lnTo>
                <a:lnTo>
                  <a:pt x="52" y="52"/>
                </a:lnTo>
                <a:lnTo>
                  <a:pt x="56" y="49"/>
                </a:lnTo>
                <a:lnTo>
                  <a:pt x="60" y="45"/>
                </a:lnTo>
                <a:lnTo>
                  <a:pt x="60" y="41"/>
                </a:lnTo>
                <a:lnTo>
                  <a:pt x="64" y="37"/>
                </a:lnTo>
                <a:lnTo>
                  <a:pt x="64" y="34"/>
                </a:lnTo>
                <a:lnTo>
                  <a:pt x="64" y="26"/>
                </a:lnTo>
                <a:lnTo>
                  <a:pt x="60" y="23"/>
                </a:lnTo>
                <a:lnTo>
                  <a:pt x="60" y="19"/>
                </a:lnTo>
                <a:lnTo>
                  <a:pt x="56" y="15"/>
                </a:lnTo>
                <a:lnTo>
                  <a:pt x="52" y="11"/>
                </a:lnTo>
                <a:lnTo>
                  <a:pt x="49" y="8"/>
                </a:lnTo>
                <a:lnTo>
                  <a:pt x="45" y="4"/>
                </a:lnTo>
                <a:lnTo>
                  <a:pt x="41" y="4"/>
                </a:lnTo>
                <a:lnTo>
                  <a:pt x="38" y="0"/>
                </a:lnTo>
                <a:lnTo>
                  <a:pt x="30" y="0"/>
                </a:lnTo>
                <a:lnTo>
                  <a:pt x="26" y="0"/>
                </a:lnTo>
                <a:lnTo>
                  <a:pt x="23" y="4"/>
                </a:lnTo>
                <a:lnTo>
                  <a:pt x="15" y="4"/>
                </a:lnTo>
                <a:lnTo>
                  <a:pt x="12" y="8"/>
                </a:lnTo>
                <a:lnTo>
                  <a:pt x="8" y="11"/>
                </a:lnTo>
                <a:lnTo>
                  <a:pt x="8" y="15"/>
                </a:lnTo>
                <a:lnTo>
                  <a:pt x="4" y="19"/>
                </a:lnTo>
                <a:lnTo>
                  <a:pt x="0" y="23"/>
                </a:lnTo>
                <a:lnTo>
                  <a:pt x="0" y="26"/>
                </a:lnTo>
                <a:lnTo>
                  <a:pt x="0" y="34"/>
                </a:lnTo>
                <a:lnTo>
                  <a:pt x="0" y="37"/>
                </a:lnTo>
                <a:lnTo>
                  <a:pt x="0" y="41"/>
                </a:lnTo>
                <a:lnTo>
                  <a:pt x="4" y="45"/>
                </a:lnTo>
                <a:lnTo>
                  <a:pt x="8" y="49"/>
                </a:lnTo>
                <a:lnTo>
                  <a:pt x="8" y="52"/>
                </a:lnTo>
                <a:lnTo>
                  <a:pt x="12" y="56"/>
                </a:lnTo>
                <a:lnTo>
                  <a:pt x="15" y="60"/>
                </a:lnTo>
                <a:lnTo>
                  <a:pt x="23" y="60"/>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4" name="Freeform 54"/>
          <p:cNvSpPr>
            <a:spLocks/>
          </p:cNvSpPr>
          <p:nvPr/>
        </p:nvSpPr>
        <p:spPr bwMode="auto">
          <a:xfrm>
            <a:off x="2541588" y="4964113"/>
            <a:ext cx="101600" cy="100012"/>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6"/>
                </a:lnTo>
                <a:lnTo>
                  <a:pt x="52" y="52"/>
                </a:lnTo>
                <a:lnTo>
                  <a:pt x="56" y="48"/>
                </a:lnTo>
                <a:lnTo>
                  <a:pt x="60" y="44"/>
                </a:lnTo>
                <a:lnTo>
                  <a:pt x="60" y="41"/>
                </a:lnTo>
                <a:lnTo>
                  <a:pt x="64" y="37"/>
                </a:lnTo>
                <a:lnTo>
                  <a:pt x="64" y="33"/>
                </a:lnTo>
                <a:lnTo>
                  <a:pt x="64" y="26"/>
                </a:lnTo>
                <a:lnTo>
                  <a:pt x="60" y="22"/>
                </a:lnTo>
                <a:lnTo>
                  <a:pt x="60" y="18"/>
                </a:lnTo>
                <a:lnTo>
                  <a:pt x="56" y="15"/>
                </a:lnTo>
                <a:lnTo>
                  <a:pt x="52" y="11"/>
                </a:lnTo>
                <a:lnTo>
                  <a:pt x="49" y="7"/>
                </a:lnTo>
                <a:lnTo>
                  <a:pt x="45" y="4"/>
                </a:lnTo>
                <a:lnTo>
                  <a:pt x="41" y="4"/>
                </a:lnTo>
                <a:lnTo>
                  <a:pt x="38" y="0"/>
                </a:lnTo>
                <a:lnTo>
                  <a:pt x="30" y="0"/>
                </a:lnTo>
                <a:lnTo>
                  <a:pt x="26" y="0"/>
                </a:lnTo>
                <a:lnTo>
                  <a:pt x="23" y="4"/>
                </a:lnTo>
                <a:lnTo>
                  <a:pt x="15" y="4"/>
                </a:lnTo>
                <a:lnTo>
                  <a:pt x="12" y="7"/>
                </a:lnTo>
                <a:lnTo>
                  <a:pt x="8" y="11"/>
                </a:lnTo>
                <a:lnTo>
                  <a:pt x="8" y="15"/>
                </a:lnTo>
                <a:lnTo>
                  <a:pt x="4" y="18"/>
                </a:lnTo>
                <a:lnTo>
                  <a:pt x="0" y="22"/>
                </a:lnTo>
                <a:lnTo>
                  <a:pt x="0" y="26"/>
                </a:lnTo>
                <a:lnTo>
                  <a:pt x="0" y="33"/>
                </a:lnTo>
                <a:lnTo>
                  <a:pt x="0" y="37"/>
                </a:lnTo>
                <a:lnTo>
                  <a:pt x="0" y="41"/>
                </a:lnTo>
                <a:lnTo>
                  <a:pt x="4" y="44"/>
                </a:lnTo>
                <a:lnTo>
                  <a:pt x="8" y="48"/>
                </a:lnTo>
                <a:lnTo>
                  <a:pt x="8" y="52"/>
                </a:lnTo>
                <a:lnTo>
                  <a:pt x="12" y="56"/>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5" name="Freeform 55"/>
          <p:cNvSpPr>
            <a:spLocks/>
          </p:cNvSpPr>
          <p:nvPr/>
        </p:nvSpPr>
        <p:spPr bwMode="auto">
          <a:xfrm>
            <a:off x="2541588" y="5257800"/>
            <a:ext cx="101600" cy="101600"/>
          </a:xfrm>
          <a:custGeom>
            <a:avLst/>
            <a:gdLst>
              <a:gd name="T0" fmla="*/ 2147483647 w 64"/>
              <a:gd name="T1" fmla="*/ 2147483647 h 64"/>
              <a:gd name="T2" fmla="*/ 2147483647 w 64"/>
              <a:gd name="T3" fmla="*/ 2147483647 h 64"/>
              <a:gd name="T4" fmla="*/ 2147483647 w 64"/>
              <a:gd name="T5" fmla="*/ 2147483647 h 64"/>
              <a:gd name="T6" fmla="*/ 2147483647 w 64"/>
              <a:gd name="T7" fmla="*/ 2147483647 h 64"/>
              <a:gd name="T8" fmla="*/ 2147483647 w 64"/>
              <a:gd name="T9" fmla="*/ 2147483647 h 64"/>
              <a:gd name="T10" fmla="*/ 2147483647 w 64"/>
              <a:gd name="T11" fmla="*/ 2147483647 h 64"/>
              <a:gd name="T12" fmla="*/ 2147483647 w 64"/>
              <a:gd name="T13" fmla="*/ 2147483647 h 64"/>
              <a:gd name="T14" fmla="*/ 2147483647 w 64"/>
              <a:gd name="T15" fmla="*/ 2147483647 h 64"/>
              <a:gd name="T16" fmla="*/ 2147483647 w 64"/>
              <a:gd name="T17" fmla="*/ 2147483647 h 64"/>
              <a:gd name="T18" fmla="*/ 2147483647 w 64"/>
              <a:gd name="T19" fmla="*/ 2147483647 h 64"/>
              <a:gd name="T20" fmla="*/ 2147483647 w 64"/>
              <a:gd name="T21" fmla="*/ 2147483647 h 64"/>
              <a:gd name="T22" fmla="*/ 2147483647 w 64"/>
              <a:gd name="T23" fmla="*/ 2147483647 h 64"/>
              <a:gd name="T24" fmla="*/ 2147483647 w 64"/>
              <a:gd name="T25" fmla="*/ 2147483647 h 64"/>
              <a:gd name="T26" fmla="*/ 2147483647 w 64"/>
              <a:gd name="T27" fmla="*/ 2147483647 h 64"/>
              <a:gd name="T28" fmla="*/ 2147483647 w 64"/>
              <a:gd name="T29" fmla="*/ 2147483647 h 64"/>
              <a:gd name="T30" fmla="*/ 2147483647 w 64"/>
              <a:gd name="T31" fmla="*/ 2147483647 h 64"/>
              <a:gd name="T32" fmla="*/ 2147483647 w 64"/>
              <a:gd name="T33" fmla="*/ 2147483647 h 64"/>
              <a:gd name="T34" fmla="*/ 2147483647 w 64"/>
              <a:gd name="T35" fmla="*/ 2147483647 h 64"/>
              <a:gd name="T36" fmla="*/ 2147483647 w 64"/>
              <a:gd name="T37" fmla="*/ 2147483647 h 64"/>
              <a:gd name="T38" fmla="*/ 2147483647 w 64"/>
              <a:gd name="T39" fmla="*/ 0 h 64"/>
              <a:gd name="T40" fmla="*/ 2147483647 w 64"/>
              <a:gd name="T41" fmla="*/ 0 h 64"/>
              <a:gd name="T42" fmla="*/ 2147483647 w 64"/>
              <a:gd name="T43" fmla="*/ 0 h 64"/>
              <a:gd name="T44" fmla="*/ 2147483647 w 64"/>
              <a:gd name="T45" fmla="*/ 2147483647 h 64"/>
              <a:gd name="T46" fmla="*/ 2147483647 w 64"/>
              <a:gd name="T47" fmla="*/ 2147483647 h 64"/>
              <a:gd name="T48" fmla="*/ 2147483647 w 64"/>
              <a:gd name="T49" fmla="*/ 2147483647 h 64"/>
              <a:gd name="T50" fmla="*/ 2147483647 w 64"/>
              <a:gd name="T51" fmla="*/ 2147483647 h 64"/>
              <a:gd name="T52" fmla="*/ 2147483647 w 64"/>
              <a:gd name="T53" fmla="*/ 2147483647 h 64"/>
              <a:gd name="T54" fmla="*/ 2147483647 w 64"/>
              <a:gd name="T55" fmla="*/ 2147483647 h 64"/>
              <a:gd name="T56" fmla="*/ 0 w 64"/>
              <a:gd name="T57" fmla="*/ 2147483647 h 64"/>
              <a:gd name="T58" fmla="*/ 0 w 64"/>
              <a:gd name="T59" fmla="*/ 2147483647 h 64"/>
              <a:gd name="T60" fmla="*/ 0 w 64"/>
              <a:gd name="T61" fmla="*/ 2147483647 h 64"/>
              <a:gd name="T62" fmla="*/ 0 w 64"/>
              <a:gd name="T63" fmla="*/ 2147483647 h 64"/>
              <a:gd name="T64" fmla="*/ 0 w 64"/>
              <a:gd name="T65" fmla="*/ 2147483647 h 64"/>
              <a:gd name="T66" fmla="*/ 2147483647 w 64"/>
              <a:gd name="T67" fmla="*/ 2147483647 h 64"/>
              <a:gd name="T68" fmla="*/ 2147483647 w 64"/>
              <a:gd name="T69" fmla="*/ 2147483647 h 64"/>
              <a:gd name="T70" fmla="*/ 2147483647 w 64"/>
              <a:gd name="T71" fmla="*/ 2147483647 h 64"/>
              <a:gd name="T72" fmla="*/ 2147483647 w 64"/>
              <a:gd name="T73" fmla="*/ 2147483647 h 64"/>
              <a:gd name="T74" fmla="*/ 2147483647 w 64"/>
              <a:gd name="T75" fmla="*/ 2147483647 h 64"/>
              <a:gd name="T76" fmla="*/ 2147483647 w 64"/>
              <a:gd name="T77" fmla="*/ 2147483647 h 64"/>
              <a:gd name="T78" fmla="*/ 2147483647 w 64"/>
              <a:gd name="T79" fmla="*/ 2147483647 h 64"/>
              <a:gd name="T80" fmla="*/ 2147483647 w 64"/>
              <a:gd name="T81" fmla="*/ 2147483647 h 64"/>
              <a:gd name="T82" fmla="*/ 2147483647 w 64"/>
              <a:gd name="T83" fmla="*/ 2147483647 h 6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4"/>
              <a:gd name="T128" fmla="*/ 64 w 64"/>
              <a:gd name="T129" fmla="*/ 64 h 6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4">
                <a:moveTo>
                  <a:pt x="30" y="64"/>
                </a:moveTo>
                <a:lnTo>
                  <a:pt x="38" y="64"/>
                </a:lnTo>
                <a:lnTo>
                  <a:pt x="41" y="60"/>
                </a:lnTo>
                <a:lnTo>
                  <a:pt x="45" y="60"/>
                </a:lnTo>
                <a:lnTo>
                  <a:pt x="49" y="56"/>
                </a:lnTo>
                <a:lnTo>
                  <a:pt x="52" y="52"/>
                </a:lnTo>
                <a:lnTo>
                  <a:pt x="56" y="49"/>
                </a:lnTo>
                <a:lnTo>
                  <a:pt x="60" y="45"/>
                </a:lnTo>
                <a:lnTo>
                  <a:pt x="60" y="41"/>
                </a:lnTo>
                <a:lnTo>
                  <a:pt x="64" y="38"/>
                </a:lnTo>
                <a:lnTo>
                  <a:pt x="64" y="34"/>
                </a:lnTo>
                <a:lnTo>
                  <a:pt x="64" y="26"/>
                </a:lnTo>
                <a:lnTo>
                  <a:pt x="60" y="23"/>
                </a:lnTo>
                <a:lnTo>
                  <a:pt x="60" y="19"/>
                </a:lnTo>
                <a:lnTo>
                  <a:pt x="56" y="15"/>
                </a:lnTo>
                <a:lnTo>
                  <a:pt x="52" y="12"/>
                </a:lnTo>
                <a:lnTo>
                  <a:pt x="49" y="8"/>
                </a:lnTo>
                <a:lnTo>
                  <a:pt x="45" y="4"/>
                </a:lnTo>
                <a:lnTo>
                  <a:pt x="41" y="4"/>
                </a:lnTo>
                <a:lnTo>
                  <a:pt x="38" y="0"/>
                </a:lnTo>
                <a:lnTo>
                  <a:pt x="30" y="0"/>
                </a:lnTo>
                <a:lnTo>
                  <a:pt x="26" y="0"/>
                </a:lnTo>
                <a:lnTo>
                  <a:pt x="23" y="4"/>
                </a:lnTo>
                <a:lnTo>
                  <a:pt x="15" y="4"/>
                </a:lnTo>
                <a:lnTo>
                  <a:pt x="12" y="8"/>
                </a:lnTo>
                <a:lnTo>
                  <a:pt x="8" y="12"/>
                </a:lnTo>
                <a:lnTo>
                  <a:pt x="8" y="15"/>
                </a:lnTo>
                <a:lnTo>
                  <a:pt x="4" y="19"/>
                </a:lnTo>
                <a:lnTo>
                  <a:pt x="0" y="23"/>
                </a:lnTo>
                <a:lnTo>
                  <a:pt x="0" y="26"/>
                </a:lnTo>
                <a:lnTo>
                  <a:pt x="0" y="34"/>
                </a:lnTo>
                <a:lnTo>
                  <a:pt x="0" y="38"/>
                </a:lnTo>
                <a:lnTo>
                  <a:pt x="0" y="41"/>
                </a:lnTo>
                <a:lnTo>
                  <a:pt x="4" y="45"/>
                </a:lnTo>
                <a:lnTo>
                  <a:pt x="8" y="49"/>
                </a:lnTo>
                <a:lnTo>
                  <a:pt x="8" y="52"/>
                </a:lnTo>
                <a:lnTo>
                  <a:pt x="12" y="56"/>
                </a:lnTo>
                <a:lnTo>
                  <a:pt x="15" y="60"/>
                </a:lnTo>
                <a:lnTo>
                  <a:pt x="23" y="60"/>
                </a:lnTo>
                <a:lnTo>
                  <a:pt x="26" y="64"/>
                </a:lnTo>
                <a:lnTo>
                  <a:pt x="30"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6" name="Freeform 56"/>
          <p:cNvSpPr>
            <a:spLocks/>
          </p:cNvSpPr>
          <p:nvPr/>
        </p:nvSpPr>
        <p:spPr bwMode="auto">
          <a:xfrm>
            <a:off x="5705475" y="2089150"/>
            <a:ext cx="106363" cy="104775"/>
          </a:xfrm>
          <a:custGeom>
            <a:avLst/>
            <a:gdLst>
              <a:gd name="T0" fmla="*/ 0 w 67"/>
              <a:gd name="T1" fmla="*/ 2147483647 h 66"/>
              <a:gd name="T2" fmla="*/ 2147483647 w 67"/>
              <a:gd name="T3" fmla="*/ 2147483647 h 66"/>
              <a:gd name="T4" fmla="*/ 2147483647 w 67"/>
              <a:gd name="T5" fmla="*/ 0 h 66"/>
              <a:gd name="T6" fmla="*/ 0 w 67"/>
              <a:gd name="T7" fmla="*/ 2147483647 h 66"/>
              <a:gd name="T8" fmla="*/ 0 w 67"/>
              <a:gd name="T9" fmla="*/ 2147483647 h 66"/>
              <a:gd name="T10" fmla="*/ 0 60000 65536"/>
              <a:gd name="T11" fmla="*/ 0 60000 65536"/>
              <a:gd name="T12" fmla="*/ 0 60000 65536"/>
              <a:gd name="T13" fmla="*/ 0 60000 65536"/>
              <a:gd name="T14" fmla="*/ 0 60000 65536"/>
              <a:gd name="T15" fmla="*/ 0 w 67"/>
              <a:gd name="T16" fmla="*/ 0 h 66"/>
              <a:gd name="T17" fmla="*/ 67 w 67"/>
              <a:gd name="T18" fmla="*/ 66 h 66"/>
            </a:gdLst>
            <a:ahLst/>
            <a:cxnLst>
              <a:cxn ang="T10">
                <a:pos x="T0" y="T1"/>
              </a:cxn>
              <a:cxn ang="T11">
                <a:pos x="T2" y="T3"/>
              </a:cxn>
              <a:cxn ang="T12">
                <a:pos x="T4" y="T5"/>
              </a:cxn>
              <a:cxn ang="T13">
                <a:pos x="T6" y="T7"/>
              </a:cxn>
              <a:cxn ang="T14">
                <a:pos x="T8" y="T9"/>
              </a:cxn>
            </a:cxnLst>
            <a:rect l="T15" t="T16" r="T17" b="T18"/>
            <a:pathLst>
              <a:path w="67" h="66">
                <a:moveTo>
                  <a:pt x="0" y="18"/>
                </a:moveTo>
                <a:lnTo>
                  <a:pt x="41" y="66"/>
                </a:lnTo>
                <a:lnTo>
                  <a:pt x="67" y="0"/>
                </a:lnTo>
                <a:lnTo>
                  <a:pt x="0" y="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7" name="Freeform 57"/>
          <p:cNvSpPr>
            <a:spLocks/>
          </p:cNvSpPr>
          <p:nvPr/>
        </p:nvSpPr>
        <p:spPr bwMode="auto">
          <a:xfrm>
            <a:off x="4679950" y="4940300"/>
            <a:ext cx="106363" cy="93663"/>
          </a:xfrm>
          <a:custGeom>
            <a:avLst/>
            <a:gdLst>
              <a:gd name="T0" fmla="*/ 2147483647 w 67"/>
              <a:gd name="T1" fmla="*/ 0 h 59"/>
              <a:gd name="T2" fmla="*/ 0 w 67"/>
              <a:gd name="T3" fmla="*/ 2147483647 h 59"/>
              <a:gd name="T4" fmla="*/ 2147483647 w 67"/>
              <a:gd name="T5" fmla="*/ 2147483647 h 59"/>
              <a:gd name="T6" fmla="*/ 2147483647 w 67"/>
              <a:gd name="T7" fmla="*/ 0 h 59"/>
              <a:gd name="T8" fmla="*/ 2147483647 w 67"/>
              <a:gd name="T9" fmla="*/ 0 h 59"/>
              <a:gd name="T10" fmla="*/ 2147483647 w 67"/>
              <a:gd name="T11" fmla="*/ 0 h 59"/>
              <a:gd name="T12" fmla="*/ 0 60000 65536"/>
              <a:gd name="T13" fmla="*/ 0 60000 65536"/>
              <a:gd name="T14" fmla="*/ 0 60000 65536"/>
              <a:gd name="T15" fmla="*/ 0 60000 65536"/>
              <a:gd name="T16" fmla="*/ 0 60000 65536"/>
              <a:gd name="T17" fmla="*/ 0 60000 65536"/>
              <a:gd name="T18" fmla="*/ 0 w 67"/>
              <a:gd name="T19" fmla="*/ 0 h 59"/>
              <a:gd name="T20" fmla="*/ 67 w 67"/>
              <a:gd name="T21" fmla="*/ 59 h 59"/>
            </a:gdLst>
            <a:ahLst/>
            <a:cxnLst>
              <a:cxn ang="T12">
                <a:pos x="T0" y="T1"/>
              </a:cxn>
              <a:cxn ang="T13">
                <a:pos x="T2" y="T3"/>
              </a:cxn>
              <a:cxn ang="T14">
                <a:pos x="T4" y="T5"/>
              </a:cxn>
              <a:cxn ang="T15">
                <a:pos x="T6" y="T7"/>
              </a:cxn>
              <a:cxn ang="T16">
                <a:pos x="T8" y="T9"/>
              </a:cxn>
              <a:cxn ang="T17">
                <a:pos x="T10" y="T11"/>
              </a:cxn>
            </a:cxnLst>
            <a:rect l="T18" t="T19" r="T20" b="T21"/>
            <a:pathLst>
              <a:path w="67" h="59">
                <a:moveTo>
                  <a:pt x="26" y="0"/>
                </a:moveTo>
                <a:lnTo>
                  <a:pt x="0" y="56"/>
                </a:lnTo>
                <a:lnTo>
                  <a:pt x="67" y="59"/>
                </a:lnTo>
                <a:lnTo>
                  <a:pt x="30" y="0"/>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8" name="Freeform 58"/>
          <p:cNvSpPr>
            <a:spLocks/>
          </p:cNvSpPr>
          <p:nvPr/>
        </p:nvSpPr>
        <p:spPr bwMode="auto">
          <a:xfrm>
            <a:off x="4445000" y="4987925"/>
            <a:ext cx="106363" cy="100013"/>
          </a:xfrm>
          <a:custGeom>
            <a:avLst/>
            <a:gdLst>
              <a:gd name="T0" fmla="*/ 2147483647 w 67"/>
              <a:gd name="T1" fmla="*/ 0 h 63"/>
              <a:gd name="T2" fmla="*/ 0 w 67"/>
              <a:gd name="T3" fmla="*/ 2147483647 h 63"/>
              <a:gd name="T4" fmla="*/ 2147483647 w 67"/>
              <a:gd name="T5" fmla="*/ 2147483647 h 63"/>
              <a:gd name="T6" fmla="*/ 2147483647 w 67"/>
              <a:gd name="T7" fmla="*/ 2147483647 h 63"/>
              <a:gd name="T8" fmla="*/ 2147483647 w 67"/>
              <a:gd name="T9" fmla="*/ 2147483647 h 63"/>
              <a:gd name="T10" fmla="*/ 2147483647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15" y="0"/>
                </a:moveTo>
                <a:lnTo>
                  <a:pt x="0" y="63"/>
                </a:lnTo>
                <a:lnTo>
                  <a:pt x="67" y="52"/>
                </a:lnTo>
                <a:lnTo>
                  <a:pt x="19" y="3"/>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59" name="Freeform 59"/>
          <p:cNvSpPr>
            <a:spLocks/>
          </p:cNvSpPr>
          <p:nvPr/>
        </p:nvSpPr>
        <p:spPr bwMode="auto">
          <a:xfrm>
            <a:off x="4332288" y="5116513"/>
            <a:ext cx="106362" cy="100012"/>
          </a:xfrm>
          <a:custGeom>
            <a:avLst/>
            <a:gdLst>
              <a:gd name="T0" fmla="*/ 0 w 67"/>
              <a:gd name="T1" fmla="*/ 0 h 63"/>
              <a:gd name="T2" fmla="*/ 2147483647 w 67"/>
              <a:gd name="T3" fmla="*/ 2147483647 h 63"/>
              <a:gd name="T4" fmla="*/ 2147483647 w 67"/>
              <a:gd name="T5" fmla="*/ 2147483647 h 63"/>
              <a:gd name="T6" fmla="*/ 0 w 67"/>
              <a:gd name="T7" fmla="*/ 2147483647 h 63"/>
              <a:gd name="T8" fmla="*/ 0 w 67"/>
              <a:gd name="T9" fmla="*/ 2147483647 h 63"/>
              <a:gd name="T10" fmla="*/ 0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0" y="0"/>
                </a:moveTo>
                <a:lnTo>
                  <a:pt x="8" y="63"/>
                </a:lnTo>
                <a:lnTo>
                  <a:pt x="67" y="30"/>
                </a:lnTo>
                <a:lnTo>
                  <a:pt x="0" y="4"/>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60" name="Line 60"/>
          <p:cNvSpPr>
            <a:spLocks noChangeShapeType="1"/>
          </p:cNvSpPr>
          <p:nvPr/>
        </p:nvSpPr>
        <p:spPr bwMode="auto">
          <a:xfrm flipV="1">
            <a:off x="2589213" y="5170488"/>
            <a:ext cx="1779587" cy="134937"/>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61" name="Line 61"/>
          <p:cNvSpPr>
            <a:spLocks noChangeShapeType="1"/>
          </p:cNvSpPr>
          <p:nvPr/>
        </p:nvSpPr>
        <p:spPr bwMode="auto">
          <a:xfrm flipH="1" flipV="1">
            <a:off x="2589213" y="3838575"/>
            <a:ext cx="2138362" cy="1160463"/>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62" name="Line 62"/>
          <p:cNvSpPr>
            <a:spLocks noChangeShapeType="1"/>
          </p:cNvSpPr>
          <p:nvPr/>
        </p:nvSpPr>
        <p:spPr bwMode="auto">
          <a:xfrm>
            <a:off x="2589213" y="4421188"/>
            <a:ext cx="1890712" cy="625475"/>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63" name="Line 63"/>
          <p:cNvSpPr>
            <a:spLocks noChangeShapeType="1"/>
          </p:cNvSpPr>
          <p:nvPr/>
        </p:nvSpPr>
        <p:spPr bwMode="auto">
          <a:xfrm flipV="1">
            <a:off x="2589213" y="2141538"/>
            <a:ext cx="3163887" cy="287020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64" name="Freeform 64"/>
          <p:cNvSpPr>
            <a:spLocks/>
          </p:cNvSpPr>
          <p:nvPr/>
        </p:nvSpPr>
        <p:spPr bwMode="auto">
          <a:xfrm>
            <a:off x="5711825" y="2595563"/>
            <a:ext cx="100013" cy="100012"/>
          </a:xfrm>
          <a:custGeom>
            <a:avLst/>
            <a:gdLst>
              <a:gd name="T0" fmla="*/ 2147483647 w 63"/>
              <a:gd name="T1" fmla="*/ 0 h 63"/>
              <a:gd name="T2" fmla="*/ 0 w 63"/>
              <a:gd name="T3" fmla="*/ 2147483647 h 63"/>
              <a:gd name="T4" fmla="*/ 2147483647 w 63"/>
              <a:gd name="T5" fmla="*/ 2147483647 h 63"/>
              <a:gd name="T6" fmla="*/ 2147483647 w 63"/>
              <a:gd name="T7" fmla="*/ 2147483647 h 63"/>
              <a:gd name="T8" fmla="*/ 2147483647 w 63"/>
              <a:gd name="T9" fmla="*/ 2147483647 h 63"/>
              <a:gd name="T10" fmla="*/ 2147483647 w 63"/>
              <a:gd name="T11" fmla="*/ 0 h 63"/>
              <a:gd name="T12" fmla="*/ 0 60000 65536"/>
              <a:gd name="T13" fmla="*/ 0 60000 65536"/>
              <a:gd name="T14" fmla="*/ 0 60000 65536"/>
              <a:gd name="T15" fmla="*/ 0 60000 65536"/>
              <a:gd name="T16" fmla="*/ 0 60000 65536"/>
              <a:gd name="T17" fmla="*/ 0 60000 65536"/>
              <a:gd name="T18" fmla="*/ 0 w 63"/>
              <a:gd name="T19" fmla="*/ 0 h 63"/>
              <a:gd name="T20" fmla="*/ 63 w 63"/>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3" h="63">
                <a:moveTo>
                  <a:pt x="3" y="0"/>
                </a:moveTo>
                <a:lnTo>
                  <a:pt x="0" y="63"/>
                </a:lnTo>
                <a:lnTo>
                  <a:pt x="63" y="37"/>
                </a:lnTo>
                <a:lnTo>
                  <a:pt x="3" y="3"/>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65" name="Line 65"/>
          <p:cNvSpPr>
            <a:spLocks noChangeShapeType="1"/>
          </p:cNvSpPr>
          <p:nvPr/>
        </p:nvSpPr>
        <p:spPr bwMode="auto">
          <a:xfrm>
            <a:off x="2589213" y="2359025"/>
            <a:ext cx="3151187" cy="288925"/>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66" name="Freeform 66"/>
          <p:cNvSpPr>
            <a:spLocks/>
          </p:cNvSpPr>
          <p:nvPr/>
        </p:nvSpPr>
        <p:spPr bwMode="auto">
          <a:xfrm>
            <a:off x="5705475" y="3173413"/>
            <a:ext cx="106363" cy="100012"/>
          </a:xfrm>
          <a:custGeom>
            <a:avLst/>
            <a:gdLst>
              <a:gd name="T0" fmla="*/ 2147483647 w 67"/>
              <a:gd name="T1" fmla="*/ 0 h 63"/>
              <a:gd name="T2" fmla="*/ 0 w 67"/>
              <a:gd name="T3" fmla="*/ 2147483647 h 63"/>
              <a:gd name="T4" fmla="*/ 2147483647 w 67"/>
              <a:gd name="T5" fmla="*/ 2147483647 h 63"/>
              <a:gd name="T6" fmla="*/ 2147483647 w 67"/>
              <a:gd name="T7" fmla="*/ 2147483647 h 63"/>
              <a:gd name="T8" fmla="*/ 2147483647 w 67"/>
              <a:gd name="T9" fmla="*/ 2147483647 h 63"/>
              <a:gd name="T10" fmla="*/ 2147483647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11" y="0"/>
                </a:moveTo>
                <a:lnTo>
                  <a:pt x="0" y="63"/>
                </a:lnTo>
                <a:lnTo>
                  <a:pt x="67" y="44"/>
                </a:lnTo>
                <a:lnTo>
                  <a:pt x="11" y="3"/>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67" name="Line 67"/>
          <p:cNvSpPr>
            <a:spLocks noChangeShapeType="1"/>
          </p:cNvSpPr>
          <p:nvPr/>
        </p:nvSpPr>
        <p:spPr bwMode="auto">
          <a:xfrm>
            <a:off x="2589213" y="2654300"/>
            <a:ext cx="3151187" cy="57785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68" name="Freeform 68"/>
          <p:cNvSpPr>
            <a:spLocks/>
          </p:cNvSpPr>
          <p:nvPr/>
        </p:nvSpPr>
        <p:spPr bwMode="auto">
          <a:xfrm>
            <a:off x="5705475" y="3432175"/>
            <a:ext cx="106363" cy="100013"/>
          </a:xfrm>
          <a:custGeom>
            <a:avLst/>
            <a:gdLst>
              <a:gd name="T0" fmla="*/ 2147483647 w 67"/>
              <a:gd name="T1" fmla="*/ 0 h 63"/>
              <a:gd name="T2" fmla="*/ 0 w 67"/>
              <a:gd name="T3" fmla="*/ 2147483647 h 63"/>
              <a:gd name="T4" fmla="*/ 2147483647 w 67"/>
              <a:gd name="T5" fmla="*/ 2147483647 h 63"/>
              <a:gd name="T6" fmla="*/ 2147483647 w 67"/>
              <a:gd name="T7" fmla="*/ 2147483647 h 63"/>
              <a:gd name="T8" fmla="*/ 2147483647 w 67"/>
              <a:gd name="T9" fmla="*/ 2147483647 h 63"/>
              <a:gd name="T10" fmla="*/ 2147483647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7" y="0"/>
                </a:moveTo>
                <a:lnTo>
                  <a:pt x="0" y="63"/>
                </a:lnTo>
                <a:lnTo>
                  <a:pt x="67" y="41"/>
                </a:lnTo>
                <a:lnTo>
                  <a:pt x="7" y="4"/>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69" name="Freeform 69"/>
          <p:cNvSpPr>
            <a:spLocks/>
          </p:cNvSpPr>
          <p:nvPr/>
        </p:nvSpPr>
        <p:spPr bwMode="auto">
          <a:xfrm rot="1944879">
            <a:off x="4530725" y="4987925"/>
            <a:ext cx="106363" cy="95250"/>
          </a:xfrm>
          <a:custGeom>
            <a:avLst/>
            <a:gdLst>
              <a:gd name="T0" fmla="*/ 0 w 67"/>
              <a:gd name="T1" fmla="*/ 0 h 60"/>
              <a:gd name="T2" fmla="*/ 2147483647 w 67"/>
              <a:gd name="T3" fmla="*/ 2147483647 h 60"/>
              <a:gd name="T4" fmla="*/ 2147483647 w 67"/>
              <a:gd name="T5" fmla="*/ 2147483647 h 60"/>
              <a:gd name="T6" fmla="*/ 0 w 67"/>
              <a:gd name="T7" fmla="*/ 0 h 60"/>
              <a:gd name="T8" fmla="*/ 0 w 67"/>
              <a:gd name="T9" fmla="*/ 0 h 60"/>
              <a:gd name="T10" fmla="*/ 0 60000 65536"/>
              <a:gd name="T11" fmla="*/ 0 60000 65536"/>
              <a:gd name="T12" fmla="*/ 0 60000 65536"/>
              <a:gd name="T13" fmla="*/ 0 60000 65536"/>
              <a:gd name="T14" fmla="*/ 0 60000 65536"/>
              <a:gd name="T15" fmla="*/ 0 w 67"/>
              <a:gd name="T16" fmla="*/ 0 h 60"/>
              <a:gd name="T17" fmla="*/ 67 w 67"/>
              <a:gd name="T18" fmla="*/ 60 h 60"/>
            </a:gdLst>
            <a:ahLst/>
            <a:cxnLst>
              <a:cxn ang="T10">
                <a:pos x="T0" y="T1"/>
              </a:cxn>
              <a:cxn ang="T11">
                <a:pos x="T2" y="T3"/>
              </a:cxn>
              <a:cxn ang="T12">
                <a:pos x="T4" y="T5"/>
              </a:cxn>
              <a:cxn ang="T13">
                <a:pos x="T6" y="T7"/>
              </a:cxn>
              <a:cxn ang="T14">
                <a:pos x="T8" y="T9"/>
              </a:cxn>
            </a:cxnLst>
            <a:rect l="T15" t="T16" r="T17" b="T18"/>
            <a:pathLst>
              <a:path w="67" h="60">
                <a:moveTo>
                  <a:pt x="0" y="0"/>
                </a:moveTo>
                <a:lnTo>
                  <a:pt x="11" y="60"/>
                </a:lnTo>
                <a:lnTo>
                  <a:pt x="67" y="2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70" name="Freeform 70"/>
          <p:cNvSpPr>
            <a:spLocks/>
          </p:cNvSpPr>
          <p:nvPr/>
        </p:nvSpPr>
        <p:spPr bwMode="auto">
          <a:xfrm>
            <a:off x="5699125" y="3732213"/>
            <a:ext cx="112713" cy="88900"/>
          </a:xfrm>
          <a:custGeom>
            <a:avLst/>
            <a:gdLst>
              <a:gd name="T0" fmla="*/ 2147483647 w 71"/>
              <a:gd name="T1" fmla="*/ 0 h 56"/>
              <a:gd name="T2" fmla="*/ 0 w 71"/>
              <a:gd name="T3" fmla="*/ 2147483647 h 56"/>
              <a:gd name="T4" fmla="*/ 2147483647 w 71"/>
              <a:gd name="T5" fmla="*/ 2147483647 h 56"/>
              <a:gd name="T6" fmla="*/ 2147483647 w 71"/>
              <a:gd name="T7" fmla="*/ 0 h 56"/>
              <a:gd name="T8" fmla="*/ 2147483647 w 71"/>
              <a:gd name="T9" fmla="*/ 0 h 56"/>
              <a:gd name="T10" fmla="*/ 0 60000 65536"/>
              <a:gd name="T11" fmla="*/ 0 60000 65536"/>
              <a:gd name="T12" fmla="*/ 0 60000 65536"/>
              <a:gd name="T13" fmla="*/ 0 60000 65536"/>
              <a:gd name="T14" fmla="*/ 0 60000 65536"/>
              <a:gd name="T15" fmla="*/ 0 w 71"/>
              <a:gd name="T16" fmla="*/ 0 h 56"/>
              <a:gd name="T17" fmla="*/ 71 w 71"/>
              <a:gd name="T18" fmla="*/ 56 h 56"/>
            </a:gdLst>
            <a:ahLst/>
            <a:cxnLst>
              <a:cxn ang="T10">
                <a:pos x="T0" y="T1"/>
              </a:cxn>
              <a:cxn ang="T11">
                <a:pos x="T2" y="T3"/>
              </a:cxn>
              <a:cxn ang="T12">
                <a:pos x="T4" y="T5"/>
              </a:cxn>
              <a:cxn ang="T13">
                <a:pos x="T6" y="T7"/>
              </a:cxn>
              <a:cxn ang="T14">
                <a:pos x="T8" y="T9"/>
              </a:cxn>
            </a:cxnLst>
            <a:rect l="T15" t="T16" r="T17" b="T18"/>
            <a:pathLst>
              <a:path w="71" h="56">
                <a:moveTo>
                  <a:pt x="30" y="0"/>
                </a:moveTo>
                <a:lnTo>
                  <a:pt x="0" y="56"/>
                </a:lnTo>
                <a:lnTo>
                  <a:pt x="71" y="56"/>
                </a:lnTo>
                <a:lnTo>
                  <a:pt x="3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71" name="Line 71"/>
          <p:cNvSpPr>
            <a:spLocks noChangeShapeType="1"/>
          </p:cNvSpPr>
          <p:nvPr/>
        </p:nvSpPr>
        <p:spPr bwMode="auto">
          <a:xfrm>
            <a:off x="2589213" y="2065338"/>
            <a:ext cx="3157537" cy="172561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2" name="Freeform 72"/>
          <p:cNvSpPr>
            <a:spLocks/>
          </p:cNvSpPr>
          <p:nvPr/>
        </p:nvSpPr>
        <p:spPr bwMode="auto">
          <a:xfrm>
            <a:off x="5705475" y="4056063"/>
            <a:ext cx="106363" cy="100012"/>
          </a:xfrm>
          <a:custGeom>
            <a:avLst/>
            <a:gdLst>
              <a:gd name="T0" fmla="*/ 2147483647 w 67"/>
              <a:gd name="T1" fmla="*/ 0 h 63"/>
              <a:gd name="T2" fmla="*/ 0 w 67"/>
              <a:gd name="T3" fmla="*/ 2147483647 h 63"/>
              <a:gd name="T4" fmla="*/ 2147483647 w 67"/>
              <a:gd name="T5" fmla="*/ 2147483647 h 63"/>
              <a:gd name="T6" fmla="*/ 2147483647 w 67"/>
              <a:gd name="T7" fmla="*/ 2147483647 h 63"/>
              <a:gd name="T8" fmla="*/ 2147483647 w 67"/>
              <a:gd name="T9" fmla="*/ 2147483647 h 63"/>
              <a:gd name="T10" fmla="*/ 2147483647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11" y="0"/>
                </a:moveTo>
                <a:lnTo>
                  <a:pt x="0" y="63"/>
                </a:lnTo>
                <a:lnTo>
                  <a:pt x="67" y="45"/>
                </a:lnTo>
                <a:lnTo>
                  <a:pt x="11" y="4"/>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73" name="Line 73"/>
          <p:cNvSpPr>
            <a:spLocks noChangeShapeType="1"/>
          </p:cNvSpPr>
          <p:nvPr/>
        </p:nvSpPr>
        <p:spPr bwMode="auto">
          <a:xfrm>
            <a:off x="2589213" y="3538538"/>
            <a:ext cx="3151187" cy="57626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4" name="Freeform 74"/>
          <p:cNvSpPr>
            <a:spLocks/>
          </p:cNvSpPr>
          <p:nvPr/>
        </p:nvSpPr>
        <p:spPr bwMode="auto">
          <a:xfrm>
            <a:off x="5705475" y="4386263"/>
            <a:ext cx="106363" cy="100012"/>
          </a:xfrm>
          <a:custGeom>
            <a:avLst/>
            <a:gdLst>
              <a:gd name="T0" fmla="*/ 0 w 67"/>
              <a:gd name="T1" fmla="*/ 0 h 63"/>
              <a:gd name="T2" fmla="*/ 2147483647 w 67"/>
              <a:gd name="T3" fmla="*/ 2147483647 h 63"/>
              <a:gd name="T4" fmla="*/ 2147483647 w 67"/>
              <a:gd name="T5" fmla="*/ 2147483647 h 63"/>
              <a:gd name="T6" fmla="*/ 2147483647 w 67"/>
              <a:gd name="T7" fmla="*/ 0 h 63"/>
              <a:gd name="T8" fmla="*/ 2147483647 w 67"/>
              <a:gd name="T9" fmla="*/ 0 h 63"/>
              <a:gd name="T10" fmla="*/ 0 w 67"/>
              <a:gd name="T11" fmla="*/ 0 h 63"/>
              <a:gd name="T12" fmla="*/ 0 60000 65536"/>
              <a:gd name="T13" fmla="*/ 0 60000 65536"/>
              <a:gd name="T14" fmla="*/ 0 60000 65536"/>
              <a:gd name="T15" fmla="*/ 0 60000 65536"/>
              <a:gd name="T16" fmla="*/ 0 60000 65536"/>
              <a:gd name="T17" fmla="*/ 0 60000 65536"/>
              <a:gd name="T18" fmla="*/ 0 w 67"/>
              <a:gd name="T19" fmla="*/ 0 h 63"/>
              <a:gd name="T20" fmla="*/ 67 w 67"/>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67" h="63">
                <a:moveTo>
                  <a:pt x="0" y="0"/>
                </a:moveTo>
                <a:lnTo>
                  <a:pt x="7" y="63"/>
                </a:lnTo>
                <a:lnTo>
                  <a:pt x="67" y="26"/>
                </a:lnTo>
                <a:lnTo>
                  <a:pt x="4"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75" name="Line 75"/>
          <p:cNvSpPr>
            <a:spLocks noChangeShapeType="1"/>
          </p:cNvSpPr>
          <p:nvPr/>
        </p:nvSpPr>
        <p:spPr bwMode="auto">
          <a:xfrm flipV="1">
            <a:off x="2589213" y="4433888"/>
            <a:ext cx="3157537" cy="282575"/>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6" name="Line 76"/>
          <p:cNvSpPr>
            <a:spLocks noChangeShapeType="1"/>
          </p:cNvSpPr>
          <p:nvPr/>
        </p:nvSpPr>
        <p:spPr bwMode="auto">
          <a:xfrm>
            <a:off x="2589213" y="4127500"/>
            <a:ext cx="1982787" cy="90170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7" name="Line 77"/>
          <p:cNvSpPr>
            <a:spLocks noChangeShapeType="1"/>
          </p:cNvSpPr>
          <p:nvPr/>
        </p:nvSpPr>
        <p:spPr bwMode="auto">
          <a:xfrm>
            <a:off x="2589213" y="3243263"/>
            <a:ext cx="3146425" cy="24130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78" name="Freeform 78"/>
          <p:cNvSpPr>
            <a:spLocks/>
          </p:cNvSpPr>
          <p:nvPr/>
        </p:nvSpPr>
        <p:spPr bwMode="auto">
          <a:xfrm>
            <a:off x="2541588" y="2901950"/>
            <a:ext cx="101600" cy="100013"/>
          </a:xfrm>
          <a:custGeom>
            <a:avLst/>
            <a:gdLst>
              <a:gd name="T0" fmla="*/ 2147483647 w 64"/>
              <a:gd name="T1" fmla="*/ 2147483647 h 63"/>
              <a:gd name="T2" fmla="*/ 2147483647 w 64"/>
              <a:gd name="T3" fmla="*/ 2147483647 h 63"/>
              <a:gd name="T4" fmla="*/ 2147483647 w 64"/>
              <a:gd name="T5" fmla="*/ 2147483647 h 63"/>
              <a:gd name="T6" fmla="*/ 2147483647 w 64"/>
              <a:gd name="T7" fmla="*/ 2147483647 h 63"/>
              <a:gd name="T8" fmla="*/ 2147483647 w 64"/>
              <a:gd name="T9" fmla="*/ 2147483647 h 63"/>
              <a:gd name="T10" fmla="*/ 2147483647 w 64"/>
              <a:gd name="T11" fmla="*/ 2147483647 h 63"/>
              <a:gd name="T12" fmla="*/ 2147483647 w 64"/>
              <a:gd name="T13" fmla="*/ 2147483647 h 63"/>
              <a:gd name="T14" fmla="*/ 2147483647 w 64"/>
              <a:gd name="T15" fmla="*/ 2147483647 h 63"/>
              <a:gd name="T16" fmla="*/ 2147483647 w 64"/>
              <a:gd name="T17" fmla="*/ 2147483647 h 63"/>
              <a:gd name="T18" fmla="*/ 2147483647 w 64"/>
              <a:gd name="T19" fmla="*/ 2147483647 h 63"/>
              <a:gd name="T20" fmla="*/ 2147483647 w 64"/>
              <a:gd name="T21" fmla="*/ 2147483647 h 63"/>
              <a:gd name="T22" fmla="*/ 2147483647 w 64"/>
              <a:gd name="T23" fmla="*/ 2147483647 h 63"/>
              <a:gd name="T24" fmla="*/ 2147483647 w 64"/>
              <a:gd name="T25" fmla="*/ 2147483647 h 63"/>
              <a:gd name="T26" fmla="*/ 2147483647 w 64"/>
              <a:gd name="T27" fmla="*/ 2147483647 h 63"/>
              <a:gd name="T28" fmla="*/ 2147483647 w 64"/>
              <a:gd name="T29" fmla="*/ 2147483647 h 63"/>
              <a:gd name="T30" fmla="*/ 2147483647 w 64"/>
              <a:gd name="T31" fmla="*/ 2147483647 h 63"/>
              <a:gd name="T32" fmla="*/ 2147483647 w 64"/>
              <a:gd name="T33" fmla="*/ 2147483647 h 63"/>
              <a:gd name="T34" fmla="*/ 2147483647 w 64"/>
              <a:gd name="T35" fmla="*/ 2147483647 h 63"/>
              <a:gd name="T36" fmla="*/ 2147483647 w 64"/>
              <a:gd name="T37" fmla="*/ 2147483647 h 63"/>
              <a:gd name="T38" fmla="*/ 2147483647 w 64"/>
              <a:gd name="T39" fmla="*/ 0 h 63"/>
              <a:gd name="T40" fmla="*/ 2147483647 w 64"/>
              <a:gd name="T41" fmla="*/ 0 h 63"/>
              <a:gd name="T42" fmla="*/ 2147483647 w 64"/>
              <a:gd name="T43" fmla="*/ 0 h 63"/>
              <a:gd name="T44" fmla="*/ 2147483647 w 64"/>
              <a:gd name="T45" fmla="*/ 2147483647 h 63"/>
              <a:gd name="T46" fmla="*/ 2147483647 w 64"/>
              <a:gd name="T47" fmla="*/ 2147483647 h 63"/>
              <a:gd name="T48" fmla="*/ 2147483647 w 64"/>
              <a:gd name="T49" fmla="*/ 2147483647 h 63"/>
              <a:gd name="T50" fmla="*/ 2147483647 w 64"/>
              <a:gd name="T51" fmla="*/ 2147483647 h 63"/>
              <a:gd name="T52" fmla="*/ 2147483647 w 64"/>
              <a:gd name="T53" fmla="*/ 2147483647 h 63"/>
              <a:gd name="T54" fmla="*/ 2147483647 w 64"/>
              <a:gd name="T55" fmla="*/ 2147483647 h 63"/>
              <a:gd name="T56" fmla="*/ 0 w 64"/>
              <a:gd name="T57" fmla="*/ 2147483647 h 63"/>
              <a:gd name="T58" fmla="*/ 0 w 64"/>
              <a:gd name="T59" fmla="*/ 2147483647 h 63"/>
              <a:gd name="T60" fmla="*/ 0 w 64"/>
              <a:gd name="T61" fmla="*/ 2147483647 h 63"/>
              <a:gd name="T62" fmla="*/ 0 w 64"/>
              <a:gd name="T63" fmla="*/ 2147483647 h 63"/>
              <a:gd name="T64" fmla="*/ 0 w 64"/>
              <a:gd name="T65" fmla="*/ 2147483647 h 63"/>
              <a:gd name="T66" fmla="*/ 2147483647 w 64"/>
              <a:gd name="T67" fmla="*/ 2147483647 h 63"/>
              <a:gd name="T68" fmla="*/ 2147483647 w 64"/>
              <a:gd name="T69" fmla="*/ 2147483647 h 63"/>
              <a:gd name="T70" fmla="*/ 2147483647 w 64"/>
              <a:gd name="T71" fmla="*/ 2147483647 h 63"/>
              <a:gd name="T72" fmla="*/ 2147483647 w 64"/>
              <a:gd name="T73" fmla="*/ 2147483647 h 63"/>
              <a:gd name="T74" fmla="*/ 2147483647 w 64"/>
              <a:gd name="T75" fmla="*/ 2147483647 h 63"/>
              <a:gd name="T76" fmla="*/ 2147483647 w 64"/>
              <a:gd name="T77" fmla="*/ 2147483647 h 63"/>
              <a:gd name="T78" fmla="*/ 2147483647 w 64"/>
              <a:gd name="T79" fmla="*/ 2147483647 h 63"/>
              <a:gd name="T80" fmla="*/ 2147483647 w 64"/>
              <a:gd name="T81" fmla="*/ 2147483647 h 63"/>
              <a:gd name="T82" fmla="*/ 2147483647 w 64"/>
              <a:gd name="T83" fmla="*/ 2147483647 h 6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4"/>
              <a:gd name="T127" fmla="*/ 0 h 63"/>
              <a:gd name="T128" fmla="*/ 64 w 64"/>
              <a:gd name="T129" fmla="*/ 63 h 6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4" h="63">
                <a:moveTo>
                  <a:pt x="30" y="63"/>
                </a:moveTo>
                <a:lnTo>
                  <a:pt x="38" y="63"/>
                </a:lnTo>
                <a:lnTo>
                  <a:pt x="41" y="59"/>
                </a:lnTo>
                <a:lnTo>
                  <a:pt x="45" y="59"/>
                </a:lnTo>
                <a:lnTo>
                  <a:pt x="49" y="55"/>
                </a:lnTo>
                <a:lnTo>
                  <a:pt x="52" y="52"/>
                </a:lnTo>
                <a:lnTo>
                  <a:pt x="56" y="48"/>
                </a:lnTo>
                <a:lnTo>
                  <a:pt x="60" y="44"/>
                </a:lnTo>
                <a:lnTo>
                  <a:pt x="60" y="41"/>
                </a:lnTo>
                <a:lnTo>
                  <a:pt x="64" y="37"/>
                </a:lnTo>
                <a:lnTo>
                  <a:pt x="64" y="33"/>
                </a:lnTo>
                <a:lnTo>
                  <a:pt x="64" y="26"/>
                </a:lnTo>
                <a:lnTo>
                  <a:pt x="60" y="22"/>
                </a:lnTo>
                <a:lnTo>
                  <a:pt x="60" y="18"/>
                </a:lnTo>
                <a:lnTo>
                  <a:pt x="56" y="15"/>
                </a:lnTo>
                <a:lnTo>
                  <a:pt x="52" y="11"/>
                </a:lnTo>
                <a:lnTo>
                  <a:pt x="49" y="7"/>
                </a:lnTo>
                <a:lnTo>
                  <a:pt x="45" y="3"/>
                </a:lnTo>
                <a:lnTo>
                  <a:pt x="41" y="3"/>
                </a:lnTo>
                <a:lnTo>
                  <a:pt x="38" y="0"/>
                </a:lnTo>
                <a:lnTo>
                  <a:pt x="30" y="0"/>
                </a:lnTo>
                <a:lnTo>
                  <a:pt x="26" y="0"/>
                </a:lnTo>
                <a:lnTo>
                  <a:pt x="23" y="3"/>
                </a:lnTo>
                <a:lnTo>
                  <a:pt x="15" y="3"/>
                </a:lnTo>
                <a:lnTo>
                  <a:pt x="12" y="7"/>
                </a:lnTo>
                <a:lnTo>
                  <a:pt x="8" y="11"/>
                </a:lnTo>
                <a:lnTo>
                  <a:pt x="8" y="15"/>
                </a:lnTo>
                <a:lnTo>
                  <a:pt x="4" y="18"/>
                </a:lnTo>
                <a:lnTo>
                  <a:pt x="0" y="22"/>
                </a:lnTo>
                <a:lnTo>
                  <a:pt x="0" y="26"/>
                </a:lnTo>
                <a:lnTo>
                  <a:pt x="0" y="33"/>
                </a:lnTo>
                <a:lnTo>
                  <a:pt x="0" y="37"/>
                </a:lnTo>
                <a:lnTo>
                  <a:pt x="0" y="41"/>
                </a:lnTo>
                <a:lnTo>
                  <a:pt x="4" y="44"/>
                </a:lnTo>
                <a:lnTo>
                  <a:pt x="8" y="48"/>
                </a:lnTo>
                <a:lnTo>
                  <a:pt x="8" y="52"/>
                </a:lnTo>
                <a:lnTo>
                  <a:pt x="12" y="55"/>
                </a:lnTo>
                <a:lnTo>
                  <a:pt x="15" y="59"/>
                </a:lnTo>
                <a:lnTo>
                  <a:pt x="23" y="59"/>
                </a:lnTo>
                <a:lnTo>
                  <a:pt x="26" y="63"/>
                </a:lnTo>
                <a:lnTo>
                  <a:pt x="30"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79" name="Line 79"/>
          <p:cNvSpPr>
            <a:spLocks noChangeShapeType="1"/>
          </p:cNvSpPr>
          <p:nvPr/>
        </p:nvSpPr>
        <p:spPr bwMode="auto">
          <a:xfrm>
            <a:off x="2589213" y="2947988"/>
            <a:ext cx="3151187" cy="6350"/>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80" name="Freeform 80"/>
          <p:cNvSpPr>
            <a:spLocks/>
          </p:cNvSpPr>
          <p:nvPr/>
        </p:nvSpPr>
        <p:spPr bwMode="auto">
          <a:xfrm>
            <a:off x="5711825" y="2901950"/>
            <a:ext cx="100013" cy="100013"/>
          </a:xfrm>
          <a:custGeom>
            <a:avLst/>
            <a:gdLst>
              <a:gd name="T0" fmla="*/ 0 w 63"/>
              <a:gd name="T1" fmla="*/ 0 h 63"/>
              <a:gd name="T2" fmla="*/ 0 w 63"/>
              <a:gd name="T3" fmla="*/ 2147483647 h 63"/>
              <a:gd name="T4" fmla="*/ 2147483647 w 63"/>
              <a:gd name="T5" fmla="*/ 2147483647 h 63"/>
              <a:gd name="T6" fmla="*/ 0 w 63"/>
              <a:gd name="T7" fmla="*/ 0 h 63"/>
              <a:gd name="T8" fmla="*/ 0 w 63"/>
              <a:gd name="T9" fmla="*/ 0 h 63"/>
              <a:gd name="T10" fmla="*/ 0 60000 65536"/>
              <a:gd name="T11" fmla="*/ 0 60000 65536"/>
              <a:gd name="T12" fmla="*/ 0 60000 65536"/>
              <a:gd name="T13" fmla="*/ 0 60000 65536"/>
              <a:gd name="T14" fmla="*/ 0 60000 65536"/>
              <a:gd name="T15" fmla="*/ 0 w 63"/>
              <a:gd name="T16" fmla="*/ 0 h 63"/>
              <a:gd name="T17" fmla="*/ 63 w 63"/>
              <a:gd name="T18" fmla="*/ 63 h 63"/>
            </a:gdLst>
            <a:ahLst/>
            <a:cxnLst>
              <a:cxn ang="T10">
                <a:pos x="T0" y="T1"/>
              </a:cxn>
              <a:cxn ang="T11">
                <a:pos x="T2" y="T3"/>
              </a:cxn>
              <a:cxn ang="T12">
                <a:pos x="T4" y="T5"/>
              </a:cxn>
              <a:cxn ang="T13">
                <a:pos x="T6" y="T7"/>
              </a:cxn>
              <a:cxn ang="T14">
                <a:pos x="T8" y="T9"/>
              </a:cxn>
            </a:cxnLst>
            <a:rect l="T15" t="T16" r="T17" b="T18"/>
            <a:pathLst>
              <a:path w="63" h="63">
                <a:moveTo>
                  <a:pt x="0" y="0"/>
                </a:moveTo>
                <a:lnTo>
                  <a:pt x="0" y="63"/>
                </a:lnTo>
                <a:lnTo>
                  <a:pt x="63" y="3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5681" name="Rectangle 81"/>
          <p:cNvSpPr>
            <a:spLocks noChangeArrowheads="1"/>
          </p:cNvSpPr>
          <p:nvPr/>
        </p:nvSpPr>
        <p:spPr bwMode="auto">
          <a:xfrm>
            <a:off x="533400" y="1905000"/>
            <a:ext cx="838200" cy="35814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endParaRPr lang="en-US" altLang="en-US" b="1">
              <a:cs typeface="Arial" panose="020B0604020202020204" pitchFamily="34" charset="0"/>
            </a:endParaRPr>
          </a:p>
        </p:txBody>
      </p:sp>
      <p:sp>
        <p:nvSpPr>
          <p:cNvPr id="25682" name="Rectangle 82"/>
          <p:cNvSpPr>
            <a:spLocks noChangeArrowheads="1"/>
          </p:cNvSpPr>
          <p:nvPr/>
        </p:nvSpPr>
        <p:spPr bwMode="auto">
          <a:xfrm>
            <a:off x="5840413" y="1914525"/>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cs typeface="Arial" panose="020B0604020202020204" pitchFamily="34" charset="0"/>
              </a:rPr>
              <a:t>IE</a:t>
            </a:r>
          </a:p>
        </p:txBody>
      </p:sp>
      <p:sp>
        <p:nvSpPr>
          <p:cNvPr id="25683" name="Rectangle 83"/>
          <p:cNvSpPr>
            <a:spLocks noChangeArrowheads="1"/>
          </p:cNvSpPr>
          <p:nvPr/>
        </p:nvSpPr>
        <p:spPr bwMode="auto">
          <a:xfrm>
            <a:off x="5830888" y="2514600"/>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cs typeface="Arial" panose="020B0604020202020204" pitchFamily="34" charset="0"/>
              </a:rPr>
              <a:t>IE</a:t>
            </a:r>
          </a:p>
        </p:txBody>
      </p:sp>
      <p:sp>
        <p:nvSpPr>
          <p:cNvPr id="25684" name="Rectangle 84"/>
          <p:cNvSpPr>
            <a:spLocks noChangeArrowheads="1"/>
          </p:cNvSpPr>
          <p:nvPr/>
        </p:nvSpPr>
        <p:spPr bwMode="auto">
          <a:xfrm>
            <a:off x="5830888" y="2819400"/>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cs typeface="Arial" panose="020B0604020202020204" pitchFamily="34" charset="0"/>
              </a:rPr>
              <a:t>IE</a:t>
            </a:r>
          </a:p>
        </p:txBody>
      </p:sp>
      <p:sp>
        <p:nvSpPr>
          <p:cNvPr id="25685" name="Rectangle 85"/>
          <p:cNvSpPr>
            <a:spLocks noChangeArrowheads="1"/>
          </p:cNvSpPr>
          <p:nvPr/>
        </p:nvSpPr>
        <p:spPr bwMode="auto">
          <a:xfrm>
            <a:off x="5835650" y="3124200"/>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cs typeface="Arial" panose="020B0604020202020204" pitchFamily="34" charset="0"/>
              </a:rPr>
              <a:t>IE</a:t>
            </a:r>
          </a:p>
        </p:txBody>
      </p:sp>
      <p:sp>
        <p:nvSpPr>
          <p:cNvPr id="25686" name="Rectangle 86"/>
          <p:cNvSpPr>
            <a:spLocks noChangeArrowheads="1"/>
          </p:cNvSpPr>
          <p:nvPr/>
        </p:nvSpPr>
        <p:spPr bwMode="auto">
          <a:xfrm>
            <a:off x="5842000" y="3421063"/>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cs typeface="Arial" panose="020B0604020202020204" pitchFamily="34" charset="0"/>
              </a:rPr>
              <a:t>IE</a:t>
            </a:r>
          </a:p>
        </p:txBody>
      </p:sp>
      <p:sp>
        <p:nvSpPr>
          <p:cNvPr id="25687" name="Rectangle 87"/>
          <p:cNvSpPr>
            <a:spLocks noChangeArrowheads="1"/>
          </p:cNvSpPr>
          <p:nvPr/>
        </p:nvSpPr>
        <p:spPr bwMode="auto">
          <a:xfrm>
            <a:off x="5838825" y="3673475"/>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cs typeface="Arial" panose="020B0604020202020204" pitchFamily="34" charset="0"/>
              </a:rPr>
              <a:t>IE</a:t>
            </a:r>
          </a:p>
        </p:txBody>
      </p:sp>
      <p:sp>
        <p:nvSpPr>
          <p:cNvPr id="25688" name="Rectangle 88"/>
          <p:cNvSpPr>
            <a:spLocks noChangeArrowheads="1"/>
          </p:cNvSpPr>
          <p:nvPr/>
        </p:nvSpPr>
        <p:spPr bwMode="auto">
          <a:xfrm>
            <a:off x="5838825" y="3970338"/>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cs typeface="Arial" panose="020B0604020202020204" pitchFamily="34" charset="0"/>
              </a:rPr>
              <a:t>IE</a:t>
            </a:r>
          </a:p>
        </p:txBody>
      </p:sp>
      <p:sp>
        <p:nvSpPr>
          <p:cNvPr id="25689" name="Rectangle 89"/>
          <p:cNvSpPr>
            <a:spLocks noChangeArrowheads="1"/>
          </p:cNvSpPr>
          <p:nvPr/>
        </p:nvSpPr>
        <p:spPr bwMode="auto">
          <a:xfrm>
            <a:off x="5840413" y="4267200"/>
            <a:ext cx="1752600" cy="304800"/>
          </a:xfrm>
          <a:prstGeom prst="rect">
            <a:avLst/>
          </a:prstGeom>
          <a:solidFill>
            <a:srgbClr val="00FF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b="1">
                <a:cs typeface="Arial" panose="020B0604020202020204" pitchFamily="34" charset="0"/>
              </a:rPr>
              <a:t>IE</a:t>
            </a:r>
          </a:p>
        </p:txBody>
      </p:sp>
      <p:sp>
        <p:nvSpPr>
          <p:cNvPr id="25690" name="Text Box 90"/>
          <p:cNvSpPr txBox="1">
            <a:spLocks noChangeArrowheads="1"/>
          </p:cNvSpPr>
          <p:nvPr/>
        </p:nvSpPr>
        <p:spPr bwMode="auto">
          <a:xfrm>
            <a:off x="546100" y="1003300"/>
            <a:ext cx="3048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cs typeface="Arial" panose="020B0604020202020204" pitchFamily="34" charset="0"/>
              </a:rPr>
              <a:t>IE sees this</a:t>
            </a:r>
          </a:p>
        </p:txBody>
      </p:sp>
      <p:sp>
        <p:nvSpPr>
          <p:cNvPr id="25691" name="Text Box 91"/>
          <p:cNvSpPr txBox="1">
            <a:spLocks noChangeArrowheads="1"/>
          </p:cNvSpPr>
          <p:nvPr/>
        </p:nvSpPr>
        <p:spPr bwMode="auto">
          <a:xfrm>
            <a:off x="5092700" y="1003300"/>
            <a:ext cx="40513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cs typeface="Arial" panose="020B0604020202020204" pitchFamily="34" charset="0"/>
              </a:rPr>
              <a:t>Main Memory sees this</a:t>
            </a:r>
          </a:p>
        </p:txBody>
      </p:sp>
      <p:sp>
        <p:nvSpPr>
          <p:cNvPr id="25692" name="Text Box 92"/>
          <p:cNvSpPr txBox="1">
            <a:spLocks noChangeArrowheads="1"/>
          </p:cNvSpPr>
          <p:nvPr/>
        </p:nvSpPr>
        <p:spPr bwMode="auto">
          <a:xfrm>
            <a:off x="5969000" y="4724400"/>
            <a:ext cx="2959100" cy="114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lnSpc>
                <a:spcPct val="80000"/>
              </a:lnSpc>
              <a:spcBef>
                <a:spcPct val="50000"/>
              </a:spcBef>
            </a:pPr>
            <a:r>
              <a:rPr lang="en-US" altLang="en-US" sz="2000" b="1">
                <a:cs typeface="Arial" panose="020B0604020202020204" pitchFamily="34" charset="0"/>
              </a:rPr>
              <a:t>Fragmented:</a:t>
            </a:r>
          </a:p>
          <a:p>
            <a:pPr eaLnBrk="1" hangingPunct="1">
              <a:lnSpc>
                <a:spcPct val="80000"/>
              </a:lnSpc>
              <a:spcBef>
                <a:spcPct val="50000"/>
              </a:spcBef>
            </a:pPr>
            <a:r>
              <a:rPr lang="en-US" altLang="en-US" sz="1800" b="1">
                <a:cs typeface="Arial" panose="020B0604020202020204" pitchFamily="34" charset="0"/>
              </a:rPr>
              <a:t>Non-contiguous (holes),</a:t>
            </a:r>
            <a:br>
              <a:rPr lang="en-US" altLang="en-US" sz="1800" b="1">
                <a:cs typeface="Arial" panose="020B0604020202020204" pitchFamily="34" charset="0"/>
              </a:rPr>
            </a:br>
            <a:r>
              <a:rPr lang="en-US" altLang="en-US" sz="1800" b="1">
                <a:cs typeface="Arial" panose="020B0604020202020204" pitchFamily="34" charset="0"/>
              </a:rPr>
              <a:t>out-of-order,</a:t>
            </a:r>
            <a:br>
              <a:rPr lang="en-US" altLang="en-US" sz="1800" b="1">
                <a:cs typeface="Arial" panose="020B0604020202020204" pitchFamily="34" charset="0"/>
              </a:rPr>
            </a:br>
            <a:r>
              <a:rPr lang="en-US" altLang="en-US" sz="1800" b="1">
                <a:cs typeface="Arial" panose="020B0604020202020204" pitchFamily="34" charset="0"/>
              </a:rPr>
              <a:t>some on disk</a:t>
            </a:r>
            <a:endParaRPr lang="en-US" altLang="en-US" sz="2000" b="1">
              <a:cs typeface="Arial" panose="020B0604020202020204" pitchFamily="34" charset="0"/>
            </a:endParaRPr>
          </a:p>
        </p:txBody>
      </p:sp>
      <p:sp>
        <p:nvSpPr>
          <p:cNvPr id="25693" name="Text Box 93"/>
          <p:cNvSpPr txBox="1">
            <a:spLocks noChangeArrowheads="1"/>
          </p:cNvSpPr>
          <p:nvPr/>
        </p:nvSpPr>
        <p:spPr bwMode="auto">
          <a:xfrm>
            <a:off x="1600200" y="5715000"/>
            <a:ext cx="1828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cs typeface="Arial" panose="020B0604020202020204" pitchFamily="34" charset="0"/>
              </a:rPr>
              <a:t>Page Table</a:t>
            </a:r>
          </a:p>
        </p:txBody>
      </p:sp>
      <p:sp>
        <p:nvSpPr>
          <p:cNvPr id="25694" name="Rectangle 94"/>
          <p:cNvSpPr>
            <a:spLocks noChangeArrowheads="1"/>
          </p:cNvSpPr>
          <p:nvPr/>
        </p:nvSpPr>
        <p:spPr bwMode="auto">
          <a:xfrm>
            <a:off x="1524000" y="1828800"/>
            <a:ext cx="2133600" cy="4381500"/>
          </a:xfrm>
          <a:prstGeom prst="rect">
            <a:avLst/>
          </a:prstGeom>
          <a:noFill/>
          <a:ln w="762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cs typeface="Arial" panose="020B0604020202020204" pitchFamily="34" charset="0"/>
            </a:endParaRPr>
          </a:p>
        </p:txBody>
      </p:sp>
      <p:sp>
        <p:nvSpPr>
          <p:cNvPr id="25695" name="Text Box 95"/>
          <p:cNvSpPr txBox="1">
            <a:spLocks noChangeArrowheads="1"/>
          </p:cNvSpPr>
          <p:nvPr/>
        </p:nvSpPr>
        <p:spPr bwMode="auto">
          <a:xfrm>
            <a:off x="1219200" y="1384300"/>
            <a:ext cx="3048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solidFill>
                  <a:srgbClr val="FF0000"/>
                </a:solidFill>
                <a:cs typeface="Arial" panose="020B0604020202020204" pitchFamily="34" charset="0"/>
              </a:rPr>
              <a:t>Virtual Addresses</a:t>
            </a:r>
          </a:p>
        </p:txBody>
      </p:sp>
      <p:sp>
        <p:nvSpPr>
          <p:cNvPr id="25696" name="Text Box 96"/>
          <p:cNvSpPr txBox="1">
            <a:spLocks noChangeArrowheads="1"/>
          </p:cNvSpPr>
          <p:nvPr/>
        </p:nvSpPr>
        <p:spPr bwMode="auto">
          <a:xfrm>
            <a:off x="5346700" y="1409700"/>
            <a:ext cx="3581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solidFill>
                  <a:srgbClr val="FF0000"/>
                </a:solidFill>
                <a:cs typeface="Arial" panose="020B0604020202020204" pitchFamily="34" charset="0"/>
              </a:rPr>
              <a:t>Physical Addresses</a:t>
            </a:r>
          </a:p>
        </p:txBody>
      </p:sp>
      <p:sp>
        <p:nvSpPr>
          <p:cNvPr id="25697" name="Text Box 97"/>
          <p:cNvSpPr txBox="1">
            <a:spLocks noChangeArrowheads="1"/>
          </p:cNvSpPr>
          <p:nvPr/>
        </p:nvSpPr>
        <p:spPr bwMode="auto">
          <a:xfrm>
            <a:off x="3822700" y="1679575"/>
            <a:ext cx="1828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solidFill>
                  <a:srgbClr val="FF0000"/>
                </a:solidFill>
                <a:cs typeface="Arial" panose="020B0604020202020204" pitchFamily="34" charset="0"/>
              </a:rPr>
              <a:t>Address</a:t>
            </a:r>
            <a:br>
              <a:rPr lang="en-US" altLang="en-US" b="1">
                <a:solidFill>
                  <a:srgbClr val="FF0000"/>
                </a:solidFill>
                <a:cs typeface="Arial" panose="020B0604020202020204" pitchFamily="34" charset="0"/>
              </a:rPr>
            </a:br>
            <a:r>
              <a:rPr lang="en-US" altLang="en-US" b="1">
                <a:solidFill>
                  <a:srgbClr val="FF0000"/>
                </a:solidFill>
                <a:cs typeface="Arial" panose="020B0604020202020204" pitchFamily="34" charset="0"/>
              </a:rPr>
              <a:t>Translation</a:t>
            </a:r>
          </a:p>
        </p:txBody>
      </p:sp>
      <p:sp>
        <p:nvSpPr>
          <p:cNvPr id="25698" name="Text Box 99"/>
          <p:cNvSpPr txBox="1">
            <a:spLocks noChangeArrowheads="1"/>
          </p:cNvSpPr>
          <p:nvPr/>
        </p:nvSpPr>
        <p:spPr bwMode="auto">
          <a:xfrm rot="-5400000">
            <a:off x="601663" y="3290888"/>
            <a:ext cx="523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2800" b="1">
                <a:cs typeface="Arial" panose="020B0604020202020204" pitchFamily="34" charset="0"/>
              </a:rPr>
              <a:t>IE</a:t>
            </a:r>
          </a:p>
        </p:txBody>
      </p:sp>
      <p:sp>
        <p:nvSpPr>
          <p:cNvPr id="25699" name="Text Box 100"/>
          <p:cNvSpPr txBox="1">
            <a:spLocks noChangeArrowheads="1"/>
          </p:cNvSpPr>
          <p:nvPr/>
        </p:nvSpPr>
        <p:spPr bwMode="auto">
          <a:xfrm>
            <a:off x="7658100" y="26797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b="1">
                <a:solidFill>
                  <a:srgbClr val="FF0000"/>
                </a:solidFill>
                <a:cs typeface="Arial" panose="020B0604020202020204" pitchFamily="34" charset="0"/>
              </a:rPr>
              <a:t>Pages</a:t>
            </a:r>
          </a:p>
        </p:txBody>
      </p:sp>
      <p:sp>
        <p:nvSpPr>
          <p:cNvPr id="25700" name="Line 101"/>
          <p:cNvSpPr>
            <a:spLocks noChangeShapeType="1"/>
          </p:cNvSpPr>
          <p:nvPr/>
        </p:nvSpPr>
        <p:spPr bwMode="auto">
          <a:xfrm flipH="1" flipV="1">
            <a:off x="7658100" y="2070100"/>
            <a:ext cx="381000" cy="5334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701" name="Line 102"/>
          <p:cNvSpPr>
            <a:spLocks noChangeShapeType="1"/>
          </p:cNvSpPr>
          <p:nvPr/>
        </p:nvSpPr>
        <p:spPr bwMode="auto">
          <a:xfrm flipH="1">
            <a:off x="7658100" y="3213100"/>
            <a:ext cx="304800" cy="3048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702" name="Line 103"/>
          <p:cNvSpPr>
            <a:spLocks noChangeShapeType="1"/>
          </p:cNvSpPr>
          <p:nvPr/>
        </p:nvSpPr>
        <p:spPr bwMode="auto">
          <a:xfrm flipH="1">
            <a:off x="7658100" y="3213100"/>
            <a:ext cx="685800" cy="8382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703" name="Slide Number Placeholder 10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4D789FE1-3F13-4634-9C96-593085D4C7F2}" type="slidenum">
              <a:rPr lang="en-US" altLang="en-US" sz="1400">
                <a:cs typeface="Arial" panose="020B0604020202020204" pitchFamily="34" charset="0"/>
              </a:rPr>
              <a:pPr/>
              <a:t>39</a:t>
            </a:fld>
            <a:endParaRPr lang="en-US" altLang="en-US" sz="1400">
              <a:cs typeface="Arial" panose="020B0604020202020204" pitchFamily="34" charset="0"/>
            </a:endParaRPr>
          </a:p>
        </p:txBody>
      </p:sp>
    </p:spTree>
    <p:extLst>
      <p:ext uri="{BB962C8B-B14F-4D97-AF65-F5344CB8AC3E}">
        <p14:creationId xmlns:p14="http://schemas.microsoft.com/office/powerpoint/2010/main" val="381472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z="3600" smtClean="0">
                <a:latin typeface="Arial  " charset="0"/>
              </a:rPr>
              <a:t>Multiple Programs Using Memory</a:t>
            </a:r>
            <a:endParaRPr lang="en-US" altLang="en-US" smtClean="0">
              <a:latin typeface="Arial  " charset="0"/>
            </a:endParaRPr>
          </a:p>
        </p:txBody>
      </p:sp>
      <p:sp>
        <p:nvSpPr>
          <p:cNvPr id="19459" name="Rectangle 3"/>
          <p:cNvSpPr>
            <a:spLocks noGrp="1" noChangeArrowheads="1"/>
          </p:cNvSpPr>
          <p:nvPr>
            <p:ph type="body" idx="1"/>
          </p:nvPr>
        </p:nvSpPr>
        <p:spPr/>
        <p:txBody>
          <a:bodyPr/>
          <a:lstStyle/>
          <a:p>
            <a:pPr eaLnBrk="1" hangingPunct="1">
              <a:lnSpc>
                <a:spcPct val="80000"/>
              </a:lnSpc>
            </a:pPr>
            <a:r>
              <a:rPr lang="en-US" altLang="en-US" sz="2800" dirty="0" smtClean="0">
                <a:latin typeface="Arial  " charset="0"/>
              </a:rPr>
              <a:t>My laptop has 8GB MB DRAM</a:t>
            </a:r>
          </a:p>
          <a:p>
            <a:pPr eaLnBrk="1" hangingPunct="1">
              <a:lnSpc>
                <a:spcPct val="80000"/>
              </a:lnSpc>
            </a:pPr>
            <a:endParaRPr lang="en-US" altLang="en-US" sz="2800" dirty="0" smtClean="0">
              <a:latin typeface="Arial  " charset="0"/>
            </a:endParaRPr>
          </a:p>
          <a:p>
            <a:pPr lvl="1" eaLnBrk="1" hangingPunct="1">
              <a:lnSpc>
                <a:spcPct val="80000"/>
              </a:lnSpc>
            </a:pPr>
            <a:r>
              <a:rPr lang="en-US" altLang="en-US" sz="2800" dirty="0" smtClean="0">
                <a:latin typeface="Arial  " charset="0"/>
              </a:rPr>
              <a:t>Memory Usage when creating this slide:  </a:t>
            </a:r>
          </a:p>
          <a:p>
            <a:pPr lvl="2" eaLnBrk="1" hangingPunct="1">
              <a:lnSpc>
                <a:spcPct val="80000"/>
              </a:lnSpc>
            </a:pPr>
            <a:r>
              <a:rPr lang="en-US" altLang="en-US" sz="2800" dirty="0" smtClean="0">
                <a:latin typeface="Arial  " charset="0"/>
              </a:rPr>
              <a:t>Chrome 800 MB	</a:t>
            </a:r>
          </a:p>
          <a:p>
            <a:pPr lvl="2" eaLnBrk="1" hangingPunct="1">
              <a:lnSpc>
                <a:spcPct val="80000"/>
              </a:lnSpc>
            </a:pPr>
            <a:r>
              <a:rPr lang="en-US" altLang="en-US" sz="2800" dirty="0" err="1" smtClean="0">
                <a:latin typeface="Arial  " charset="0"/>
              </a:rPr>
              <a:t>Powerpoint</a:t>
            </a:r>
            <a:r>
              <a:rPr lang="en-US" altLang="en-US" sz="2800" dirty="0" smtClean="0">
                <a:latin typeface="Arial  " charset="0"/>
              </a:rPr>
              <a:t> 147 MB</a:t>
            </a:r>
          </a:p>
          <a:p>
            <a:pPr lvl="2" eaLnBrk="1" hangingPunct="1">
              <a:lnSpc>
                <a:spcPct val="80000"/>
              </a:lnSpc>
            </a:pPr>
            <a:r>
              <a:rPr lang="en-US" altLang="en-US" sz="2800" dirty="0" smtClean="0">
                <a:latin typeface="Arial  " charset="0"/>
              </a:rPr>
              <a:t>Firefox 441 MB	</a:t>
            </a:r>
          </a:p>
          <a:p>
            <a:pPr lvl="2" eaLnBrk="1" hangingPunct="1">
              <a:lnSpc>
                <a:spcPct val="80000"/>
              </a:lnSpc>
            </a:pPr>
            <a:r>
              <a:rPr lang="en-US" altLang="en-US" sz="2800" dirty="0" smtClean="0">
                <a:latin typeface="Arial  " charset="0"/>
              </a:rPr>
              <a:t>Windows 200 MB</a:t>
            </a:r>
          </a:p>
          <a:p>
            <a:pPr lvl="2" eaLnBrk="1" hangingPunct="1">
              <a:lnSpc>
                <a:spcPct val="80000"/>
              </a:lnSpc>
            </a:pPr>
            <a:r>
              <a:rPr lang="en-US" altLang="en-US" sz="2800" dirty="0" smtClean="0">
                <a:latin typeface="Arial  " charset="0"/>
              </a:rPr>
              <a:t>Others: 3.7 GB</a:t>
            </a:r>
          </a:p>
          <a:p>
            <a:pPr lvl="2" eaLnBrk="1" hangingPunct="1">
              <a:lnSpc>
                <a:spcPct val="80000"/>
              </a:lnSpc>
            </a:pPr>
            <a:r>
              <a:rPr lang="en-US" altLang="en-US" sz="2800" dirty="0" smtClean="0">
                <a:latin typeface="Arial  " charset="0"/>
              </a:rPr>
              <a:t>Total:  </a:t>
            </a:r>
            <a:r>
              <a:rPr lang="en-US" altLang="en-US" sz="2800" b="1" dirty="0" smtClean="0">
                <a:latin typeface="Arial  " charset="0"/>
              </a:rPr>
              <a:t>4.2GB</a:t>
            </a:r>
          </a:p>
          <a:p>
            <a:pPr lvl="1" eaLnBrk="1" hangingPunct="1">
              <a:lnSpc>
                <a:spcPct val="80000"/>
              </a:lnSpc>
            </a:pPr>
            <a:endParaRPr lang="en-US" altLang="en-US" dirty="0" smtClean="0">
              <a:latin typeface="Arial  " charset="0"/>
            </a:endParaRPr>
          </a:p>
          <a:p>
            <a:pPr eaLnBrk="1" hangingPunct="1">
              <a:lnSpc>
                <a:spcPct val="80000"/>
              </a:lnSpc>
            </a:pPr>
            <a:r>
              <a:rPr lang="en-US" altLang="en-US" sz="2800" dirty="0" smtClean="0">
                <a:latin typeface="Arial  " charset="0"/>
              </a:rPr>
              <a:t>Luckily </a:t>
            </a:r>
            <a:r>
              <a:rPr lang="en-US" altLang="en-US" sz="2800" b="1" dirty="0" smtClean="0">
                <a:latin typeface="Arial  " charset="0"/>
              </a:rPr>
              <a:t>all fit </a:t>
            </a:r>
            <a:r>
              <a:rPr lang="en-US" altLang="en-US" sz="2800" dirty="0" smtClean="0">
                <a:latin typeface="Arial  " charset="0"/>
              </a:rPr>
              <a:t>in memory</a:t>
            </a:r>
          </a:p>
          <a:p>
            <a:pPr marL="0" indent="0" eaLnBrk="1" hangingPunct="1">
              <a:lnSpc>
                <a:spcPct val="80000"/>
              </a:lnSpc>
              <a:buNone/>
            </a:pPr>
            <a:endParaRPr lang="en-US" altLang="en-US" sz="2800" dirty="0" smtClean="0">
              <a:latin typeface="Arial  " charset="0"/>
            </a:endParaRPr>
          </a:p>
        </p:txBody>
      </p:sp>
      <p:sp>
        <p:nvSpPr>
          <p:cNvPr id="1946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0A8F9C0D-0DA4-4A5A-A0EA-317484E66FEB}" type="slidenum">
              <a:rPr lang="en-US" altLang="en-US" sz="1400">
                <a:latin typeface="Arial  " charset="0"/>
              </a:rPr>
              <a:pPr/>
              <a:t>4</a:t>
            </a:fld>
            <a:endParaRPr lang="en-US" altLang="en-US" sz="1400">
              <a:latin typeface="Arial  " charset="0"/>
            </a:endParaRPr>
          </a:p>
        </p:txBody>
      </p:sp>
    </p:spTree>
    <p:extLst>
      <p:ext uri="{BB962C8B-B14F-4D97-AF65-F5344CB8AC3E}">
        <p14:creationId xmlns:p14="http://schemas.microsoft.com/office/powerpoint/2010/main" val="16468892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accesses the page table?</a:t>
            </a:r>
            <a:endParaRPr lang="en-US" dirty="0"/>
          </a:p>
        </p:txBody>
      </p:sp>
      <p:sp>
        <p:nvSpPr>
          <p:cNvPr id="3" name="Content Placeholder 2"/>
          <p:cNvSpPr>
            <a:spLocks noGrp="1"/>
          </p:cNvSpPr>
          <p:nvPr>
            <p:ph idx="1"/>
          </p:nvPr>
        </p:nvSpPr>
        <p:spPr/>
        <p:txBody>
          <a:bodyPr>
            <a:normAutofit/>
          </a:bodyPr>
          <a:lstStyle/>
          <a:p>
            <a:r>
              <a:rPr lang="en-US" dirty="0" smtClean="0"/>
              <a:t>NIOS II does:</a:t>
            </a:r>
          </a:p>
          <a:p>
            <a:pPr lvl="1"/>
            <a:r>
              <a:rPr lang="en-US" dirty="0" err="1" smtClean="0"/>
              <a:t>ldw</a:t>
            </a:r>
            <a:r>
              <a:rPr lang="en-US" dirty="0" smtClean="0"/>
              <a:t> r8, 0(r10)</a:t>
            </a:r>
          </a:p>
          <a:p>
            <a:r>
              <a:rPr lang="en-US" dirty="0" smtClean="0"/>
              <a:t>This is in virtual memory</a:t>
            </a:r>
          </a:p>
          <a:p>
            <a:pPr lvl="1"/>
            <a:r>
              <a:rPr lang="en-US" dirty="0" smtClean="0"/>
              <a:t>Has to be translated to a physical address first</a:t>
            </a:r>
          </a:p>
          <a:p>
            <a:r>
              <a:rPr lang="en-US" dirty="0" smtClean="0"/>
              <a:t>Must access the PT</a:t>
            </a:r>
          </a:p>
          <a:p>
            <a:pPr lvl="1"/>
            <a:r>
              <a:rPr lang="en-US" dirty="0" smtClean="0"/>
              <a:t>But the PT is in memory</a:t>
            </a:r>
          </a:p>
          <a:p>
            <a:r>
              <a:rPr lang="en-US" dirty="0" smtClean="0"/>
              <a:t>Must do another load </a:t>
            </a:r>
            <a:r>
              <a:rPr lang="en-US" dirty="0" smtClean="0">
                <a:sym typeface="Wingdings" panose="05000000000000000000" pitchFamily="2" charset="2"/>
              </a:rPr>
              <a:t></a:t>
            </a:r>
          </a:p>
          <a:p>
            <a:pPr lvl="1"/>
            <a:r>
              <a:rPr lang="en-US" dirty="0" smtClean="0">
                <a:sym typeface="Wingdings" panose="05000000000000000000" pitchFamily="2" charset="2"/>
              </a:rPr>
              <a:t>Who does that?</a:t>
            </a:r>
          </a:p>
          <a:p>
            <a:pPr lvl="1"/>
            <a:r>
              <a:rPr lang="en-US" dirty="0" smtClean="0">
                <a:sym typeface="Wingdings" panose="05000000000000000000" pitchFamily="2" charset="2"/>
              </a:rPr>
              <a:t>Isn’t this slow?</a:t>
            </a:r>
          </a:p>
          <a:p>
            <a:r>
              <a:rPr lang="en-US" dirty="0" smtClean="0">
                <a:sym typeface="Wingdings" panose="05000000000000000000" pitchFamily="2" charset="2"/>
              </a:rPr>
              <a:t>Every Virtual Memory Access becomes two accesses</a:t>
            </a:r>
          </a:p>
          <a:p>
            <a:pPr lvl="1"/>
            <a:r>
              <a:rPr lang="en-US" dirty="0" smtClean="0">
                <a:sym typeface="Wingdings" panose="05000000000000000000" pitchFamily="2" charset="2"/>
              </a:rPr>
              <a:t>Page Translation</a:t>
            </a:r>
          </a:p>
          <a:p>
            <a:pPr lvl="1"/>
            <a:r>
              <a:rPr lang="en-US" dirty="0" smtClean="0">
                <a:sym typeface="Wingdings" panose="05000000000000000000" pitchFamily="2" charset="2"/>
              </a:rPr>
              <a:t>Actual Access</a:t>
            </a:r>
            <a:endParaRPr lang="en-US" dirty="0" smtClean="0"/>
          </a:p>
          <a:p>
            <a:endParaRPr lang="en-US" dirty="0"/>
          </a:p>
        </p:txBody>
      </p:sp>
    </p:spTree>
    <p:extLst>
      <p:ext uri="{BB962C8B-B14F-4D97-AF65-F5344CB8AC3E}">
        <p14:creationId xmlns:p14="http://schemas.microsoft.com/office/powerpoint/2010/main" val="22188697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mtClean="0">
                <a:latin typeface="Arial  " charset="0"/>
              </a:rPr>
              <a:t>Page Table Implications</a:t>
            </a:r>
          </a:p>
        </p:txBody>
      </p:sp>
      <p:sp>
        <p:nvSpPr>
          <p:cNvPr id="29699" name="Rectangle 3"/>
          <p:cNvSpPr>
            <a:spLocks noGrp="1" noChangeArrowheads="1"/>
          </p:cNvSpPr>
          <p:nvPr>
            <p:ph type="body" idx="1"/>
          </p:nvPr>
        </p:nvSpPr>
        <p:spPr>
          <a:xfrm>
            <a:off x="381000" y="762000"/>
            <a:ext cx="8610600" cy="5562600"/>
          </a:xfrm>
        </p:spPr>
        <p:txBody>
          <a:bodyPr/>
          <a:lstStyle/>
          <a:p>
            <a:pPr eaLnBrk="1" hangingPunct="1">
              <a:lnSpc>
                <a:spcPct val="90000"/>
              </a:lnSpc>
            </a:pPr>
            <a:r>
              <a:rPr lang="en-US" altLang="en-US" sz="2400" dirty="0" smtClean="0">
                <a:latin typeface="Arial  " charset="0"/>
              </a:rPr>
              <a:t>CPU executes “Load” instruction</a:t>
            </a:r>
          </a:p>
          <a:p>
            <a:pPr eaLnBrk="1" hangingPunct="1">
              <a:lnSpc>
                <a:spcPct val="90000"/>
              </a:lnSpc>
            </a:pPr>
            <a:endParaRPr lang="en-US" altLang="en-US" sz="2400" dirty="0" smtClean="0">
              <a:latin typeface="Arial  " charset="0"/>
            </a:endParaRPr>
          </a:p>
          <a:p>
            <a:pPr lvl="1" eaLnBrk="1" hangingPunct="1">
              <a:lnSpc>
                <a:spcPct val="90000"/>
              </a:lnSpc>
            </a:pPr>
            <a:r>
              <a:rPr lang="en-US" altLang="en-US" sz="2000" dirty="0" smtClean="0">
                <a:latin typeface="Arial  " charset="0"/>
              </a:rPr>
              <a:t>Recall: address is now a </a:t>
            </a:r>
            <a:r>
              <a:rPr lang="en-US" altLang="en-US" sz="2000" dirty="0" smtClean="0">
                <a:solidFill>
                  <a:srgbClr val="0000FF"/>
                </a:solidFill>
                <a:latin typeface="Arial  " charset="0"/>
              </a:rPr>
              <a:t>Virtual Address</a:t>
            </a:r>
          </a:p>
          <a:p>
            <a:pPr lvl="1" eaLnBrk="1" hangingPunct="1">
              <a:lnSpc>
                <a:spcPct val="90000"/>
              </a:lnSpc>
            </a:pPr>
            <a:endParaRPr lang="en-US" altLang="en-US" sz="2000" dirty="0" smtClean="0">
              <a:latin typeface="Arial  " charset="0"/>
            </a:endParaRPr>
          </a:p>
          <a:p>
            <a:pPr lvl="1" eaLnBrk="1" hangingPunct="1">
              <a:lnSpc>
                <a:spcPct val="90000"/>
              </a:lnSpc>
            </a:pPr>
            <a:r>
              <a:rPr lang="en-US" altLang="en-US" sz="2000" dirty="0" smtClean="0">
                <a:latin typeface="Arial  " charset="0"/>
              </a:rPr>
              <a:t>First step: Lookup address translation</a:t>
            </a:r>
          </a:p>
          <a:p>
            <a:pPr lvl="2" eaLnBrk="1" hangingPunct="1">
              <a:lnSpc>
                <a:spcPct val="90000"/>
              </a:lnSpc>
            </a:pPr>
            <a:r>
              <a:rPr lang="en-US" altLang="en-US" sz="1800" dirty="0" smtClean="0">
                <a:latin typeface="Arial  " charset="0"/>
              </a:rPr>
              <a:t>Where is page table?   In main memory</a:t>
            </a:r>
          </a:p>
          <a:p>
            <a:pPr lvl="2" eaLnBrk="1" hangingPunct="1">
              <a:lnSpc>
                <a:spcPct val="90000"/>
              </a:lnSpc>
            </a:pPr>
            <a:r>
              <a:rPr lang="en-US" altLang="en-US" sz="1800" dirty="0" smtClean="0">
                <a:latin typeface="Arial  " charset="0"/>
              </a:rPr>
              <a:t>Special CPU register called Page Table Register (PTR)</a:t>
            </a:r>
          </a:p>
          <a:p>
            <a:pPr lvl="3" eaLnBrk="1" hangingPunct="1">
              <a:lnSpc>
                <a:spcPct val="90000"/>
              </a:lnSpc>
            </a:pPr>
            <a:r>
              <a:rPr lang="en-US" altLang="en-US" sz="1600" dirty="0" smtClean="0">
                <a:latin typeface="Arial  " charset="0"/>
              </a:rPr>
              <a:t>Holds starting address of page table</a:t>
            </a:r>
          </a:p>
          <a:p>
            <a:pPr lvl="2" eaLnBrk="1" hangingPunct="1">
              <a:lnSpc>
                <a:spcPct val="90000"/>
              </a:lnSpc>
            </a:pPr>
            <a:r>
              <a:rPr lang="en-US" altLang="en-US" sz="1800" dirty="0" smtClean="0">
                <a:latin typeface="Arial  " charset="0"/>
              </a:rPr>
              <a:t>Read </a:t>
            </a:r>
            <a:r>
              <a:rPr lang="en-US" altLang="en-US" sz="1800" dirty="0" err="1" smtClean="0">
                <a:latin typeface="Arial  " charset="0"/>
              </a:rPr>
              <a:t>DataMem</a:t>
            </a:r>
            <a:r>
              <a:rPr lang="en-US" altLang="en-US" sz="1800" dirty="0" smtClean="0">
                <a:latin typeface="Arial  " charset="0"/>
              </a:rPr>
              <a:t> from </a:t>
            </a:r>
            <a:r>
              <a:rPr lang="en-US" altLang="en-US" sz="1800" dirty="0" err="1" smtClean="0">
                <a:solidFill>
                  <a:srgbClr val="FF0000"/>
                </a:solidFill>
                <a:latin typeface="Arial  " charset="0"/>
              </a:rPr>
              <a:t>PTR+PageNumber</a:t>
            </a:r>
            <a:r>
              <a:rPr lang="en-US" altLang="en-US" sz="1800" dirty="0" smtClean="0">
                <a:latin typeface="Arial  " charset="0"/>
              </a:rPr>
              <a:t> to get </a:t>
            </a:r>
            <a:r>
              <a:rPr lang="en-US" altLang="en-US" sz="1800" dirty="0" smtClean="0">
                <a:solidFill>
                  <a:srgbClr val="0000FF"/>
                </a:solidFill>
                <a:latin typeface="Arial  " charset="0"/>
              </a:rPr>
              <a:t>Physical Address</a:t>
            </a:r>
          </a:p>
          <a:p>
            <a:pPr lvl="1" eaLnBrk="1" hangingPunct="1">
              <a:lnSpc>
                <a:spcPct val="90000"/>
              </a:lnSpc>
            </a:pPr>
            <a:endParaRPr lang="en-US" altLang="en-US" sz="2000" dirty="0" smtClean="0">
              <a:latin typeface="Arial  " charset="0"/>
            </a:endParaRPr>
          </a:p>
          <a:p>
            <a:pPr lvl="1" eaLnBrk="1" hangingPunct="1">
              <a:lnSpc>
                <a:spcPct val="90000"/>
              </a:lnSpc>
            </a:pPr>
            <a:r>
              <a:rPr lang="en-US" altLang="en-US" sz="2000" dirty="0" smtClean="0">
                <a:latin typeface="Arial  " charset="0"/>
              </a:rPr>
              <a:t>Second step:  Access the data</a:t>
            </a:r>
          </a:p>
          <a:p>
            <a:pPr lvl="2" eaLnBrk="1" hangingPunct="1">
              <a:lnSpc>
                <a:spcPct val="90000"/>
              </a:lnSpc>
            </a:pPr>
            <a:r>
              <a:rPr lang="en-US" altLang="en-US" sz="1800" dirty="0" smtClean="0">
                <a:latin typeface="Arial  " charset="0"/>
              </a:rPr>
              <a:t>Read </a:t>
            </a:r>
            <a:r>
              <a:rPr lang="en-US" altLang="en-US" sz="1800" dirty="0" err="1" smtClean="0">
                <a:latin typeface="Arial  " charset="0"/>
              </a:rPr>
              <a:t>DataMem</a:t>
            </a:r>
            <a:r>
              <a:rPr lang="en-US" altLang="en-US" sz="1800" dirty="0" smtClean="0">
                <a:latin typeface="Arial  " charset="0"/>
              </a:rPr>
              <a:t> from </a:t>
            </a:r>
            <a:r>
              <a:rPr lang="en-US" altLang="en-US" sz="1800" dirty="0" smtClean="0">
                <a:solidFill>
                  <a:srgbClr val="0000FF"/>
                </a:solidFill>
                <a:latin typeface="Arial  " charset="0"/>
              </a:rPr>
              <a:t>Physical Address</a:t>
            </a:r>
          </a:p>
          <a:p>
            <a:pPr lvl="2" eaLnBrk="1" hangingPunct="1">
              <a:lnSpc>
                <a:spcPct val="90000"/>
              </a:lnSpc>
            </a:pPr>
            <a:endParaRPr lang="en-US" altLang="en-US" sz="1800" dirty="0" smtClean="0">
              <a:latin typeface="Arial  " charset="0"/>
            </a:endParaRPr>
          </a:p>
          <a:p>
            <a:pPr eaLnBrk="1" hangingPunct="1">
              <a:lnSpc>
                <a:spcPct val="90000"/>
              </a:lnSpc>
            </a:pPr>
            <a:r>
              <a:rPr lang="en-US" altLang="en-US" sz="2400" b="1" dirty="0" smtClean="0">
                <a:latin typeface="Arial  " charset="0"/>
              </a:rPr>
              <a:t>Every load/store requires TWO memory accesses</a:t>
            </a:r>
          </a:p>
          <a:p>
            <a:pPr lvl="1" eaLnBrk="1" hangingPunct="1">
              <a:lnSpc>
                <a:spcPct val="90000"/>
              </a:lnSpc>
            </a:pPr>
            <a:r>
              <a:rPr lang="en-US" altLang="en-US" sz="2000" dirty="0" smtClean="0">
                <a:latin typeface="Arial  " charset="0"/>
              </a:rPr>
              <a:t>Slow</a:t>
            </a:r>
          </a:p>
          <a:p>
            <a:pPr lvl="1" eaLnBrk="1" hangingPunct="1">
              <a:lnSpc>
                <a:spcPct val="90000"/>
              </a:lnSpc>
            </a:pPr>
            <a:r>
              <a:rPr lang="en-US" altLang="en-US" sz="2000" dirty="0" smtClean="0">
                <a:latin typeface="Arial  " charset="0"/>
              </a:rPr>
              <a:t>Can we speed up the </a:t>
            </a:r>
            <a:r>
              <a:rPr lang="en-US" altLang="en-US" sz="2000" b="1" u="sng" dirty="0" smtClean="0">
                <a:latin typeface="Arial  " charset="0"/>
              </a:rPr>
              <a:t>translation</a:t>
            </a:r>
            <a:r>
              <a:rPr lang="en-US" altLang="en-US" sz="2000" dirty="0" smtClean="0">
                <a:latin typeface="Arial  " charset="0"/>
              </a:rPr>
              <a:t> step?  Yes, use a cache</a:t>
            </a:r>
          </a:p>
        </p:txBody>
      </p:sp>
    </p:spTree>
    <p:extLst>
      <p:ext uri="{BB962C8B-B14F-4D97-AF65-F5344CB8AC3E}">
        <p14:creationId xmlns:p14="http://schemas.microsoft.com/office/powerpoint/2010/main" val="3114040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bwMode="auto">
          <a:xfrm>
            <a:off x="2209800" y="2133600"/>
            <a:ext cx="6400800" cy="2438400"/>
          </a:xfrm>
          <a:prstGeom prst="rect">
            <a:avLst/>
          </a:prstGeom>
          <a:solidFill>
            <a:schemeClr val="accent6">
              <a:lumMod val="20000"/>
              <a:lumOff val="80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p:txBody>
          <a:bodyPr/>
          <a:lstStyle/>
          <a:p>
            <a:r>
              <a:rPr lang="en-US" dirty="0" smtClean="0"/>
              <a:t>Translation </a:t>
            </a:r>
            <a:r>
              <a:rPr lang="en-US" dirty="0" err="1" smtClean="0"/>
              <a:t>Lookaside</a:t>
            </a:r>
            <a:r>
              <a:rPr lang="en-US" dirty="0" smtClean="0"/>
              <a:t> Buffer</a:t>
            </a:r>
            <a:endParaRPr lang="en-US" dirty="0"/>
          </a:p>
        </p:txBody>
      </p:sp>
      <p:sp>
        <p:nvSpPr>
          <p:cNvPr id="3" name="Content Placeholder 2"/>
          <p:cNvSpPr>
            <a:spLocks noGrp="1"/>
          </p:cNvSpPr>
          <p:nvPr>
            <p:ph idx="1"/>
          </p:nvPr>
        </p:nvSpPr>
        <p:spPr>
          <a:xfrm>
            <a:off x="0" y="533400"/>
            <a:ext cx="9144000" cy="533400"/>
          </a:xfrm>
        </p:spPr>
        <p:txBody>
          <a:bodyPr>
            <a:normAutofit/>
          </a:bodyPr>
          <a:lstStyle/>
          <a:p>
            <a:r>
              <a:rPr lang="en-US" b="1" dirty="0" smtClean="0"/>
              <a:t>Cache of Page Table Entries</a:t>
            </a:r>
            <a:endParaRPr lang="en-US" b="1" dirty="0"/>
          </a:p>
        </p:txBody>
      </p:sp>
      <p:sp>
        <p:nvSpPr>
          <p:cNvPr id="4" name="Rectangle 3"/>
          <p:cNvSpPr/>
          <p:nvPr/>
        </p:nvSpPr>
        <p:spPr>
          <a:xfrm>
            <a:off x="4724400" y="2209800"/>
            <a:ext cx="236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5" name="Rectangle 4"/>
          <p:cNvSpPr/>
          <p:nvPr/>
        </p:nvSpPr>
        <p:spPr>
          <a:xfrm>
            <a:off x="7086600" y="2209800"/>
            <a:ext cx="1066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perm</a:t>
            </a:r>
            <a:endParaRPr lang="en-US" dirty="0">
              <a:solidFill>
                <a:schemeClr val="tx1"/>
              </a:solidFill>
            </a:endParaRPr>
          </a:p>
        </p:txBody>
      </p:sp>
      <p:sp>
        <p:nvSpPr>
          <p:cNvPr id="6" name="Rectangle 5"/>
          <p:cNvSpPr/>
          <p:nvPr/>
        </p:nvSpPr>
        <p:spPr>
          <a:xfrm>
            <a:off x="8153400" y="2209800"/>
            <a:ext cx="304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a:t>
            </a:r>
            <a:endParaRPr lang="en-US" dirty="0">
              <a:solidFill>
                <a:schemeClr val="tx1"/>
              </a:solidFill>
            </a:endParaRPr>
          </a:p>
        </p:txBody>
      </p:sp>
      <p:sp>
        <p:nvSpPr>
          <p:cNvPr id="7" name="Rectangle 6"/>
          <p:cNvSpPr/>
          <p:nvPr/>
        </p:nvSpPr>
        <p:spPr>
          <a:xfrm>
            <a:off x="2326758" y="2209800"/>
            <a:ext cx="236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VPN</a:t>
            </a:r>
            <a:endParaRPr lang="en-US" dirty="0">
              <a:solidFill>
                <a:schemeClr val="tx1"/>
              </a:solidFill>
            </a:endParaRPr>
          </a:p>
        </p:txBody>
      </p:sp>
      <p:sp>
        <p:nvSpPr>
          <p:cNvPr id="8" name="Rectangle 7"/>
          <p:cNvSpPr/>
          <p:nvPr/>
        </p:nvSpPr>
        <p:spPr>
          <a:xfrm>
            <a:off x="4724400" y="2667000"/>
            <a:ext cx="2362200" cy="4572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9" name="Rectangle 8"/>
          <p:cNvSpPr/>
          <p:nvPr/>
        </p:nvSpPr>
        <p:spPr>
          <a:xfrm>
            <a:off x="7086600" y="2667000"/>
            <a:ext cx="1066800" cy="4572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perm</a:t>
            </a:r>
            <a:endParaRPr lang="en-US" dirty="0">
              <a:solidFill>
                <a:schemeClr val="tx1"/>
              </a:solidFill>
            </a:endParaRPr>
          </a:p>
        </p:txBody>
      </p:sp>
      <p:sp>
        <p:nvSpPr>
          <p:cNvPr id="10" name="Rectangle 9"/>
          <p:cNvSpPr/>
          <p:nvPr/>
        </p:nvSpPr>
        <p:spPr>
          <a:xfrm>
            <a:off x="8153400" y="2667000"/>
            <a:ext cx="304800" cy="4572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a:t>
            </a:r>
            <a:endParaRPr lang="en-US" dirty="0">
              <a:solidFill>
                <a:schemeClr val="tx1"/>
              </a:solidFill>
            </a:endParaRPr>
          </a:p>
        </p:txBody>
      </p:sp>
      <p:sp>
        <p:nvSpPr>
          <p:cNvPr id="11" name="Rectangle 10"/>
          <p:cNvSpPr/>
          <p:nvPr/>
        </p:nvSpPr>
        <p:spPr>
          <a:xfrm>
            <a:off x="2326758" y="2667000"/>
            <a:ext cx="2362200" cy="4572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VPN</a:t>
            </a:r>
            <a:endParaRPr lang="en-US" dirty="0">
              <a:solidFill>
                <a:schemeClr val="tx1"/>
              </a:solidFill>
            </a:endParaRPr>
          </a:p>
        </p:txBody>
      </p:sp>
      <p:cxnSp>
        <p:nvCxnSpPr>
          <p:cNvPr id="13" name="Straight Connector 12"/>
          <p:cNvCxnSpPr/>
          <p:nvPr/>
        </p:nvCxnSpPr>
        <p:spPr>
          <a:xfrm>
            <a:off x="3507858" y="3276600"/>
            <a:ext cx="0" cy="685800"/>
          </a:xfrm>
          <a:prstGeom prst="line">
            <a:avLst/>
          </a:prstGeom>
          <a:ln>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696200" y="3276600"/>
            <a:ext cx="0" cy="685800"/>
          </a:xfrm>
          <a:prstGeom prst="line">
            <a:avLst/>
          </a:prstGeom>
          <a:ln>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724400" y="4038600"/>
            <a:ext cx="236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16" name="Rectangle 15"/>
          <p:cNvSpPr/>
          <p:nvPr/>
        </p:nvSpPr>
        <p:spPr>
          <a:xfrm>
            <a:off x="7086600" y="4038600"/>
            <a:ext cx="1066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perm</a:t>
            </a:r>
            <a:endParaRPr lang="en-US" dirty="0">
              <a:solidFill>
                <a:schemeClr val="tx1"/>
              </a:solidFill>
            </a:endParaRPr>
          </a:p>
        </p:txBody>
      </p:sp>
      <p:sp>
        <p:nvSpPr>
          <p:cNvPr id="17" name="Rectangle 16"/>
          <p:cNvSpPr/>
          <p:nvPr/>
        </p:nvSpPr>
        <p:spPr>
          <a:xfrm>
            <a:off x="8153400" y="4038600"/>
            <a:ext cx="304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a:t>
            </a:r>
            <a:endParaRPr lang="en-US" dirty="0">
              <a:solidFill>
                <a:schemeClr val="tx1"/>
              </a:solidFill>
            </a:endParaRPr>
          </a:p>
        </p:txBody>
      </p:sp>
      <p:sp>
        <p:nvSpPr>
          <p:cNvPr id="18" name="Rectangle 17"/>
          <p:cNvSpPr/>
          <p:nvPr/>
        </p:nvSpPr>
        <p:spPr>
          <a:xfrm>
            <a:off x="2326758" y="4038600"/>
            <a:ext cx="236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VPN</a:t>
            </a:r>
            <a:endParaRPr lang="en-US" dirty="0">
              <a:solidFill>
                <a:schemeClr val="tx1"/>
              </a:solidFill>
            </a:endParaRPr>
          </a:p>
        </p:txBody>
      </p:sp>
      <p:sp>
        <p:nvSpPr>
          <p:cNvPr id="19" name="Rectangle 18"/>
          <p:cNvSpPr/>
          <p:nvPr/>
        </p:nvSpPr>
        <p:spPr>
          <a:xfrm>
            <a:off x="2326758" y="1219200"/>
            <a:ext cx="236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VPN</a:t>
            </a:r>
            <a:endParaRPr lang="en-US" dirty="0">
              <a:solidFill>
                <a:schemeClr val="tx1"/>
              </a:solidFill>
            </a:endParaRPr>
          </a:p>
        </p:txBody>
      </p:sp>
      <p:sp>
        <p:nvSpPr>
          <p:cNvPr id="20" name="Rectangle 19"/>
          <p:cNvSpPr/>
          <p:nvPr/>
        </p:nvSpPr>
        <p:spPr>
          <a:xfrm>
            <a:off x="4688958" y="1219200"/>
            <a:ext cx="11811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OFFSET</a:t>
            </a:r>
            <a:endParaRPr lang="en-US" dirty="0">
              <a:solidFill>
                <a:schemeClr val="tx1"/>
              </a:solidFill>
            </a:endParaRPr>
          </a:p>
        </p:txBody>
      </p:sp>
      <p:cxnSp>
        <p:nvCxnSpPr>
          <p:cNvPr id="22" name="Straight Arrow Connector 21"/>
          <p:cNvCxnSpPr>
            <a:stCxn id="19" idx="2"/>
          </p:cNvCxnSpPr>
          <p:nvPr/>
        </p:nvCxnSpPr>
        <p:spPr>
          <a:xfrm>
            <a:off x="3507858" y="1676400"/>
            <a:ext cx="0" cy="25908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8" idx="2"/>
          </p:cNvCxnSpPr>
          <p:nvPr/>
        </p:nvCxnSpPr>
        <p:spPr>
          <a:xfrm>
            <a:off x="5905500" y="3124200"/>
            <a:ext cx="23923" cy="30480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7772400" y="3124200"/>
            <a:ext cx="38100" cy="23622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902496" y="6172200"/>
            <a:ext cx="2362200" cy="4572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26" name="Rectangle 25"/>
          <p:cNvSpPr/>
          <p:nvPr/>
        </p:nvSpPr>
        <p:spPr>
          <a:xfrm>
            <a:off x="7268240" y="6172200"/>
            <a:ext cx="11811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OFFSET</a:t>
            </a:r>
            <a:endParaRPr lang="en-US" dirty="0">
              <a:solidFill>
                <a:schemeClr val="tx1"/>
              </a:solidFill>
            </a:endParaRPr>
          </a:p>
        </p:txBody>
      </p:sp>
      <p:sp>
        <p:nvSpPr>
          <p:cNvPr id="28" name="Rectangle 27"/>
          <p:cNvSpPr/>
          <p:nvPr/>
        </p:nvSpPr>
        <p:spPr>
          <a:xfrm>
            <a:off x="7162800" y="5486400"/>
            <a:ext cx="1066800" cy="4572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perm</a:t>
            </a:r>
            <a:endParaRPr lang="en-US" dirty="0">
              <a:solidFill>
                <a:schemeClr val="tx1"/>
              </a:solidFill>
            </a:endParaRPr>
          </a:p>
        </p:txBody>
      </p:sp>
    </p:spTree>
    <p:extLst>
      <p:ext uri="{BB962C8B-B14F-4D97-AF65-F5344CB8AC3E}">
        <p14:creationId xmlns:p14="http://schemas.microsoft.com/office/powerpoint/2010/main" val="169360070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7463" y="-1"/>
            <a:ext cx="9161463" cy="879475"/>
          </a:xfrm>
        </p:spPr>
        <p:txBody>
          <a:bodyPr/>
          <a:lstStyle/>
          <a:p>
            <a:pPr eaLnBrk="1" hangingPunct="1">
              <a:lnSpc>
                <a:spcPct val="80000"/>
              </a:lnSpc>
            </a:pPr>
            <a:r>
              <a:rPr lang="en-US" altLang="en-US" sz="3600" smtClean="0">
                <a:latin typeface="Arial  " charset="0"/>
              </a:rPr>
              <a:t>TLB: Translation Looksaside Buffer</a:t>
            </a:r>
            <a:br>
              <a:rPr lang="en-US" altLang="en-US" sz="3600" smtClean="0">
                <a:latin typeface="Arial  " charset="0"/>
              </a:rPr>
            </a:br>
            <a:r>
              <a:rPr lang="en-US" altLang="en-US" sz="3200" smtClean="0">
                <a:latin typeface="Arial  " charset="0"/>
              </a:rPr>
              <a:t>(A special cache for the Page Table)</a:t>
            </a:r>
          </a:p>
        </p:txBody>
      </p:sp>
      <p:sp>
        <p:nvSpPr>
          <p:cNvPr id="30723" name="Freeform 3"/>
          <p:cNvSpPr>
            <a:spLocks/>
          </p:cNvSpPr>
          <p:nvPr/>
        </p:nvSpPr>
        <p:spPr bwMode="auto">
          <a:xfrm>
            <a:off x="3719513" y="2562225"/>
            <a:ext cx="1120775" cy="201613"/>
          </a:xfrm>
          <a:custGeom>
            <a:avLst/>
            <a:gdLst>
              <a:gd name="T0" fmla="*/ 2147483647 w 706"/>
              <a:gd name="T1" fmla="*/ 2147483647 h 127"/>
              <a:gd name="T2" fmla="*/ 2147483647 w 706"/>
              <a:gd name="T3" fmla="*/ 0 h 127"/>
              <a:gd name="T4" fmla="*/ 0 w 706"/>
              <a:gd name="T5" fmla="*/ 0 h 127"/>
              <a:gd name="T6" fmla="*/ 0 w 706"/>
              <a:gd name="T7" fmla="*/ 2147483647 h 127"/>
              <a:gd name="T8" fmla="*/ 2147483647 w 706"/>
              <a:gd name="T9" fmla="*/ 2147483647 h 127"/>
              <a:gd name="T10" fmla="*/ 2147483647 w 706"/>
              <a:gd name="T11" fmla="*/ 2147483647 h 127"/>
              <a:gd name="T12" fmla="*/ 0 60000 65536"/>
              <a:gd name="T13" fmla="*/ 0 60000 65536"/>
              <a:gd name="T14" fmla="*/ 0 60000 65536"/>
              <a:gd name="T15" fmla="*/ 0 60000 65536"/>
              <a:gd name="T16" fmla="*/ 0 60000 65536"/>
              <a:gd name="T17" fmla="*/ 0 60000 65536"/>
              <a:gd name="T18" fmla="*/ 0 w 706"/>
              <a:gd name="T19" fmla="*/ 0 h 127"/>
              <a:gd name="T20" fmla="*/ 706 w 70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6" h="127">
                <a:moveTo>
                  <a:pt x="706" y="125"/>
                </a:moveTo>
                <a:lnTo>
                  <a:pt x="706" y="0"/>
                </a:lnTo>
                <a:lnTo>
                  <a:pt x="0" y="0"/>
                </a:lnTo>
                <a:lnTo>
                  <a:pt x="0" y="127"/>
                </a:lnTo>
                <a:lnTo>
                  <a:pt x="70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24" name="Freeform 4"/>
          <p:cNvSpPr>
            <a:spLocks/>
          </p:cNvSpPr>
          <p:nvPr/>
        </p:nvSpPr>
        <p:spPr bwMode="auto">
          <a:xfrm>
            <a:off x="2443163" y="1957388"/>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4"/>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25" name="Freeform 5"/>
          <p:cNvSpPr>
            <a:spLocks/>
          </p:cNvSpPr>
          <p:nvPr/>
        </p:nvSpPr>
        <p:spPr bwMode="auto">
          <a:xfrm>
            <a:off x="2443163" y="2360613"/>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5"/>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26" name="Freeform 6"/>
          <p:cNvSpPr>
            <a:spLocks/>
          </p:cNvSpPr>
          <p:nvPr/>
        </p:nvSpPr>
        <p:spPr bwMode="auto">
          <a:xfrm>
            <a:off x="2443163" y="2763838"/>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5"/>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27" name="Freeform 7"/>
          <p:cNvSpPr>
            <a:spLocks/>
          </p:cNvSpPr>
          <p:nvPr/>
        </p:nvSpPr>
        <p:spPr bwMode="auto">
          <a:xfrm>
            <a:off x="2613025" y="1957388"/>
            <a:ext cx="1106488" cy="201612"/>
          </a:xfrm>
          <a:custGeom>
            <a:avLst/>
            <a:gdLst>
              <a:gd name="T0" fmla="*/ 2147483647 w 697"/>
              <a:gd name="T1" fmla="*/ 2147483647 h 127"/>
              <a:gd name="T2" fmla="*/ 2147483647 w 697"/>
              <a:gd name="T3" fmla="*/ 0 h 127"/>
              <a:gd name="T4" fmla="*/ 0 w 697"/>
              <a:gd name="T5" fmla="*/ 0 h 127"/>
              <a:gd name="T6" fmla="*/ 0 w 697"/>
              <a:gd name="T7" fmla="*/ 2147483647 h 127"/>
              <a:gd name="T8" fmla="*/ 2147483647 w 697"/>
              <a:gd name="T9" fmla="*/ 2147483647 h 127"/>
              <a:gd name="T10" fmla="*/ 2147483647 w 697"/>
              <a:gd name="T11" fmla="*/ 2147483647 h 127"/>
              <a:gd name="T12" fmla="*/ 0 60000 65536"/>
              <a:gd name="T13" fmla="*/ 0 60000 65536"/>
              <a:gd name="T14" fmla="*/ 0 60000 65536"/>
              <a:gd name="T15" fmla="*/ 0 60000 65536"/>
              <a:gd name="T16" fmla="*/ 0 60000 65536"/>
              <a:gd name="T17" fmla="*/ 0 60000 65536"/>
              <a:gd name="T18" fmla="*/ 0 w 697"/>
              <a:gd name="T19" fmla="*/ 0 h 127"/>
              <a:gd name="T20" fmla="*/ 697 w 69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697" h="127">
                <a:moveTo>
                  <a:pt x="697" y="124"/>
                </a:moveTo>
                <a:lnTo>
                  <a:pt x="697" y="0"/>
                </a:lnTo>
                <a:lnTo>
                  <a:pt x="0" y="0"/>
                </a:lnTo>
                <a:lnTo>
                  <a:pt x="0" y="127"/>
                </a:lnTo>
                <a:lnTo>
                  <a:pt x="69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28" name="Freeform 8"/>
          <p:cNvSpPr>
            <a:spLocks/>
          </p:cNvSpPr>
          <p:nvPr/>
        </p:nvSpPr>
        <p:spPr bwMode="auto">
          <a:xfrm>
            <a:off x="2613025" y="2360613"/>
            <a:ext cx="1106488" cy="201612"/>
          </a:xfrm>
          <a:custGeom>
            <a:avLst/>
            <a:gdLst>
              <a:gd name="T0" fmla="*/ 2147483647 w 697"/>
              <a:gd name="T1" fmla="*/ 2147483647 h 127"/>
              <a:gd name="T2" fmla="*/ 2147483647 w 697"/>
              <a:gd name="T3" fmla="*/ 0 h 127"/>
              <a:gd name="T4" fmla="*/ 0 w 697"/>
              <a:gd name="T5" fmla="*/ 0 h 127"/>
              <a:gd name="T6" fmla="*/ 0 w 697"/>
              <a:gd name="T7" fmla="*/ 2147483647 h 127"/>
              <a:gd name="T8" fmla="*/ 2147483647 w 697"/>
              <a:gd name="T9" fmla="*/ 2147483647 h 127"/>
              <a:gd name="T10" fmla="*/ 2147483647 w 697"/>
              <a:gd name="T11" fmla="*/ 2147483647 h 127"/>
              <a:gd name="T12" fmla="*/ 0 60000 65536"/>
              <a:gd name="T13" fmla="*/ 0 60000 65536"/>
              <a:gd name="T14" fmla="*/ 0 60000 65536"/>
              <a:gd name="T15" fmla="*/ 0 60000 65536"/>
              <a:gd name="T16" fmla="*/ 0 60000 65536"/>
              <a:gd name="T17" fmla="*/ 0 60000 65536"/>
              <a:gd name="T18" fmla="*/ 0 w 697"/>
              <a:gd name="T19" fmla="*/ 0 h 127"/>
              <a:gd name="T20" fmla="*/ 697 w 69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697" h="127">
                <a:moveTo>
                  <a:pt x="697" y="125"/>
                </a:moveTo>
                <a:lnTo>
                  <a:pt x="697" y="0"/>
                </a:lnTo>
                <a:lnTo>
                  <a:pt x="0" y="0"/>
                </a:lnTo>
                <a:lnTo>
                  <a:pt x="0" y="127"/>
                </a:lnTo>
                <a:lnTo>
                  <a:pt x="69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29" name="Freeform 9"/>
          <p:cNvSpPr>
            <a:spLocks/>
          </p:cNvSpPr>
          <p:nvPr/>
        </p:nvSpPr>
        <p:spPr bwMode="auto">
          <a:xfrm>
            <a:off x="2613025" y="2763838"/>
            <a:ext cx="1106488" cy="201612"/>
          </a:xfrm>
          <a:custGeom>
            <a:avLst/>
            <a:gdLst>
              <a:gd name="T0" fmla="*/ 2147483647 w 697"/>
              <a:gd name="T1" fmla="*/ 2147483647 h 127"/>
              <a:gd name="T2" fmla="*/ 2147483647 w 697"/>
              <a:gd name="T3" fmla="*/ 0 h 127"/>
              <a:gd name="T4" fmla="*/ 0 w 697"/>
              <a:gd name="T5" fmla="*/ 0 h 127"/>
              <a:gd name="T6" fmla="*/ 0 w 697"/>
              <a:gd name="T7" fmla="*/ 2147483647 h 127"/>
              <a:gd name="T8" fmla="*/ 2147483647 w 697"/>
              <a:gd name="T9" fmla="*/ 2147483647 h 127"/>
              <a:gd name="T10" fmla="*/ 2147483647 w 697"/>
              <a:gd name="T11" fmla="*/ 2147483647 h 127"/>
              <a:gd name="T12" fmla="*/ 0 60000 65536"/>
              <a:gd name="T13" fmla="*/ 0 60000 65536"/>
              <a:gd name="T14" fmla="*/ 0 60000 65536"/>
              <a:gd name="T15" fmla="*/ 0 60000 65536"/>
              <a:gd name="T16" fmla="*/ 0 60000 65536"/>
              <a:gd name="T17" fmla="*/ 0 60000 65536"/>
              <a:gd name="T18" fmla="*/ 0 w 697"/>
              <a:gd name="T19" fmla="*/ 0 h 127"/>
              <a:gd name="T20" fmla="*/ 697 w 69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697" h="127">
                <a:moveTo>
                  <a:pt x="697" y="125"/>
                </a:moveTo>
                <a:lnTo>
                  <a:pt x="697" y="0"/>
                </a:lnTo>
                <a:lnTo>
                  <a:pt x="0" y="0"/>
                </a:lnTo>
                <a:lnTo>
                  <a:pt x="0" y="127"/>
                </a:lnTo>
                <a:lnTo>
                  <a:pt x="69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0" name="Freeform 10"/>
          <p:cNvSpPr>
            <a:spLocks/>
          </p:cNvSpPr>
          <p:nvPr/>
        </p:nvSpPr>
        <p:spPr bwMode="auto">
          <a:xfrm>
            <a:off x="2617788" y="4084638"/>
            <a:ext cx="1117600" cy="204787"/>
          </a:xfrm>
          <a:custGeom>
            <a:avLst/>
            <a:gdLst>
              <a:gd name="T0" fmla="*/ 2147483647 w 704"/>
              <a:gd name="T1" fmla="*/ 2147483647 h 129"/>
              <a:gd name="T2" fmla="*/ 2147483647 w 704"/>
              <a:gd name="T3" fmla="*/ 0 h 129"/>
              <a:gd name="T4" fmla="*/ 0 w 704"/>
              <a:gd name="T5" fmla="*/ 0 h 129"/>
              <a:gd name="T6" fmla="*/ 0 w 704"/>
              <a:gd name="T7" fmla="*/ 2147483647 h 129"/>
              <a:gd name="T8" fmla="*/ 2147483647 w 704"/>
              <a:gd name="T9" fmla="*/ 2147483647 h 129"/>
              <a:gd name="T10" fmla="*/ 2147483647 w 704"/>
              <a:gd name="T11" fmla="*/ 2147483647 h 129"/>
              <a:gd name="T12" fmla="*/ 2147483647 w 704"/>
              <a:gd name="T13" fmla="*/ 2147483647 h 129"/>
              <a:gd name="T14" fmla="*/ 0 60000 65536"/>
              <a:gd name="T15" fmla="*/ 0 60000 65536"/>
              <a:gd name="T16" fmla="*/ 0 60000 65536"/>
              <a:gd name="T17" fmla="*/ 0 60000 65536"/>
              <a:gd name="T18" fmla="*/ 0 60000 65536"/>
              <a:gd name="T19" fmla="*/ 0 60000 65536"/>
              <a:gd name="T20" fmla="*/ 0 60000 65536"/>
              <a:gd name="T21" fmla="*/ 0 w 704"/>
              <a:gd name="T22" fmla="*/ 0 h 129"/>
              <a:gd name="T23" fmla="*/ 704 w 704"/>
              <a:gd name="T24" fmla="*/ 129 h 1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4" h="129">
                <a:moveTo>
                  <a:pt x="704" y="127"/>
                </a:moveTo>
                <a:lnTo>
                  <a:pt x="704" y="0"/>
                </a:lnTo>
                <a:lnTo>
                  <a:pt x="0" y="0"/>
                </a:lnTo>
                <a:lnTo>
                  <a:pt x="0" y="129"/>
                </a:lnTo>
                <a:lnTo>
                  <a:pt x="704" y="129"/>
                </a:lnTo>
                <a:lnTo>
                  <a:pt x="704"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1" name="Freeform 11"/>
          <p:cNvSpPr>
            <a:spLocks/>
          </p:cNvSpPr>
          <p:nvPr/>
        </p:nvSpPr>
        <p:spPr bwMode="auto">
          <a:xfrm>
            <a:off x="2617788" y="4084638"/>
            <a:ext cx="1117600" cy="204787"/>
          </a:xfrm>
          <a:custGeom>
            <a:avLst/>
            <a:gdLst>
              <a:gd name="T0" fmla="*/ 2147483647 w 704"/>
              <a:gd name="T1" fmla="*/ 2147483647 h 129"/>
              <a:gd name="T2" fmla="*/ 2147483647 w 704"/>
              <a:gd name="T3" fmla="*/ 0 h 129"/>
              <a:gd name="T4" fmla="*/ 0 w 704"/>
              <a:gd name="T5" fmla="*/ 0 h 129"/>
              <a:gd name="T6" fmla="*/ 0 w 704"/>
              <a:gd name="T7" fmla="*/ 2147483647 h 129"/>
              <a:gd name="T8" fmla="*/ 2147483647 w 704"/>
              <a:gd name="T9" fmla="*/ 2147483647 h 129"/>
              <a:gd name="T10" fmla="*/ 2147483647 w 704"/>
              <a:gd name="T11" fmla="*/ 2147483647 h 129"/>
              <a:gd name="T12" fmla="*/ 0 60000 65536"/>
              <a:gd name="T13" fmla="*/ 0 60000 65536"/>
              <a:gd name="T14" fmla="*/ 0 60000 65536"/>
              <a:gd name="T15" fmla="*/ 0 60000 65536"/>
              <a:gd name="T16" fmla="*/ 0 60000 65536"/>
              <a:gd name="T17" fmla="*/ 0 60000 65536"/>
              <a:gd name="T18" fmla="*/ 0 w 704"/>
              <a:gd name="T19" fmla="*/ 0 h 129"/>
              <a:gd name="T20" fmla="*/ 704 w 704"/>
              <a:gd name="T21" fmla="*/ 129 h 129"/>
            </a:gdLst>
            <a:ahLst/>
            <a:cxnLst>
              <a:cxn ang="T12">
                <a:pos x="T0" y="T1"/>
              </a:cxn>
              <a:cxn ang="T13">
                <a:pos x="T2" y="T3"/>
              </a:cxn>
              <a:cxn ang="T14">
                <a:pos x="T4" y="T5"/>
              </a:cxn>
              <a:cxn ang="T15">
                <a:pos x="T6" y="T7"/>
              </a:cxn>
              <a:cxn ang="T16">
                <a:pos x="T8" y="T9"/>
              </a:cxn>
              <a:cxn ang="T17">
                <a:pos x="T10" y="T11"/>
              </a:cxn>
            </a:cxnLst>
            <a:rect l="T18" t="T19" r="T20" b="T21"/>
            <a:pathLst>
              <a:path w="704" h="129">
                <a:moveTo>
                  <a:pt x="704" y="127"/>
                </a:moveTo>
                <a:lnTo>
                  <a:pt x="704" y="0"/>
                </a:lnTo>
                <a:lnTo>
                  <a:pt x="0" y="0"/>
                </a:lnTo>
                <a:lnTo>
                  <a:pt x="0" y="129"/>
                </a:lnTo>
                <a:lnTo>
                  <a:pt x="704" y="129"/>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2" name="Freeform 12"/>
          <p:cNvSpPr>
            <a:spLocks/>
          </p:cNvSpPr>
          <p:nvPr/>
        </p:nvSpPr>
        <p:spPr bwMode="auto">
          <a:xfrm>
            <a:off x="2443163" y="4079875"/>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3" name="Freeform 13"/>
          <p:cNvSpPr>
            <a:spLocks/>
          </p:cNvSpPr>
          <p:nvPr/>
        </p:nvSpPr>
        <p:spPr bwMode="auto">
          <a:xfrm>
            <a:off x="2443163" y="4079875"/>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4" name="Freeform 14"/>
          <p:cNvSpPr>
            <a:spLocks/>
          </p:cNvSpPr>
          <p:nvPr/>
        </p:nvSpPr>
        <p:spPr bwMode="auto">
          <a:xfrm>
            <a:off x="2617788" y="4487863"/>
            <a:ext cx="1117600" cy="201612"/>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5" name="Freeform 15"/>
          <p:cNvSpPr>
            <a:spLocks/>
          </p:cNvSpPr>
          <p:nvPr/>
        </p:nvSpPr>
        <p:spPr bwMode="auto">
          <a:xfrm>
            <a:off x="2617788" y="4487863"/>
            <a:ext cx="1117600" cy="201612"/>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6" name="Freeform 16"/>
          <p:cNvSpPr>
            <a:spLocks/>
          </p:cNvSpPr>
          <p:nvPr/>
        </p:nvSpPr>
        <p:spPr bwMode="auto">
          <a:xfrm>
            <a:off x="2443163" y="4483100"/>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7" name="Freeform 17"/>
          <p:cNvSpPr>
            <a:spLocks/>
          </p:cNvSpPr>
          <p:nvPr/>
        </p:nvSpPr>
        <p:spPr bwMode="auto">
          <a:xfrm>
            <a:off x="2443163" y="4483100"/>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8" name="Freeform 18"/>
          <p:cNvSpPr>
            <a:spLocks/>
          </p:cNvSpPr>
          <p:nvPr/>
        </p:nvSpPr>
        <p:spPr bwMode="auto">
          <a:xfrm>
            <a:off x="2617788" y="4887913"/>
            <a:ext cx="1117600" cy="201612"/>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39" name="Freeform 19"/>
          <p:cNvSpPr>
            <a:spLocks/>
          </p:cNvSpPr>
          <p:nvPr/>
        </p:nvSpPr>
        <p:spPr bwMode="auto">
          <a:xfrm>
            <a:off x="2617788" y="4887913"/>
            <a:ext cx="1117600" cy="201612"/>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0" name="Freeform 20"/>
          <p:cNvSpPr>
            <a:spLocks/>
          </p:cNvSpPr>
          <p:nvPr/>
        </p:nvSpPr>
        <p:spPr bwMode="auto">
          <a:xfrm>
            <a:off x="2443163" y="4887913"/>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1" name="Freeform 21"/>
          <p:cNvSpPr>
            <a:spLocks/>
          </p:cNvSpPr>
          <p:nvPr/>
        </p:nvSpPr>
        <p:spPr bwMode="auto">
          <a:xfrm>
            <a:off x="2443163" y="4887913"/>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2" name="Freeform 22"/>
          <p:cNvSpPr>
            <a:spLocks/>
          </p:cNvSpPr>
          <p:nvPr/>
        </p:nvSpPr>
        <p:spPr bwMode="auto">
          <a:xfrm>
            <a:off x="2617788" y="5294313"/>
            <a:ext cx="1117600" cy="201612"/>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3" name="Freeform 23"/>
          <p:cNvSpPr>
            <a:spLocks/>
          </p:cNvSpPr>
          <p:nvPr/>
        </p:nvSpPr>
        <p:spPr bwMode="auto">
          <a:xfrm>
            <a:off x="2617788" y="5294313"/>
            <a:ext cx="1117600" cy="201612"/>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4" name="Freeform 24"/>
          <p:cNvSpPr>
            <a:spLocks/>
          </p:cNvSpPr>
          <p:nvPr/>
        </p:nvSpPr>
        <p:spPr bwMode="auto">
          <a:xfrm>
            <a:off x="2443163" y="5291138"/>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5" name="Freeform 25"/>
          <p:cNvSpPr>
            <a:spLocks/>
          </p:cNvSpPr>
          <p:nvPr/>
        </p:nvSpPr>
        <p:spPr bwMode="auto">
          <a:xfrm>
            <a:off x="2443163" y="5291138"/>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6" name="Freeform 26"/>
          <p:cNvSpPr>
            <a:spLocks/>
          </p:cNvSpPr>
          <p:nvPr/>
        </p:nvSpPr>
        <p:spPr bwMode="auto">
          <a:xfrm>
            <a:off x="2617788" y="5697538"/>
            <a:ext cx="1117600" cy="203200"/>
          </a:xfrm>
          <a:custGeom>
            <a:avLst/>
            <a:gdLst>
              <a:gd name="T0" fmla="*/ 2147483647 w 704"/>
              <a:gd name="T1" fmla="*/ 2147483647 h 128"/>
              <a:gd name="T2" fmla="*/ 2147483647 w 704"/>
              <a:gd name="T3" fmla="*/ 0 h 128"/>
              <a:gd name="T4" fmla="*/ 0 w 704"/>
              <a:gd name="T5" fmla="*/ 0 h 128"/>
              <a:gd name="T6" fmla="*/ 0 w 704"/>
              <a:gd name="T7" fmla="*/ 2147483647 h 128"/>
              <a:gd name="T8" fmla="*/ 2147483647 w 704"/>
              <a:gd name="T9" fmla="*/ 2147483647 h 128"/>
              <a:gd name="T10" fmla="*/ 2147483647 w 704"/>
              <a:gd name="T11" fmla="*/ 2147483647 h 128"/>
              <a:gd name="T12" fmla="*/ 0 60000 65536"/>
              <a:gd name="T13" fmla="*/ 0 60000 65536"/>
              <a:gd name="T14" fmla="*/ 0 60000 65536"/>
              <a:gd name="T15" fmla="*/ 0 60000 65536"/>
              <a:gd name="T16" fmla="*/ 0 60000 65536"/>
              <a:gd name="T17" fmla="*/ 0 60000 65536"/>
              <a:gd name="T18" fmla="*/ 0 w 704"/>
              <a:gd name="T19" fmla="*/ 0 h 128"/>
              <a:gd name="T20" fmla="*/ 704 w 704"/>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704" h="128">
                <a:moveTo>
                  <a:pt x="704" y="128"/>
                </a:moveTo>
                <a:lnTo>
                  <a:pt x="704" y="0"/>
                </a:lnTo>
                <a:lnTo>
                  <a:pt x="0" y="0"/>
                </a:lnTo>
                <a:lnTo>
                  <a:pt x="0" y="128"/>
                </a:lnTo>
                <a:lnTo>
                  <a:pt x="704" y="1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7" name="Freeform 27"/>
          <p:cNvSpPr>
            <a:spLocks/>
          </p:cNvSpPr>
          <p:nvPr/>
        </p:nvSpPr>
        <p:spPr bwMode="auto">
          <a:xfrm>
            <a:off x="2617788" y="5697538"/>
            <a:ext cx="1117600" cy="203200"/>
          </a:xfrm>
          <a:custGeom>
            <a:avLst/>
            <a:gdLst>
              <a:gd name="T0" fmla="*/ 2147483647 w 704"/>
              <a:gd name="T1" fmla="*/ 2147483647 h 128"/>
              <a:gd name="T2" fmla="*/ 2147483647 w 704"/>
              <a:gd name="T3" fmla="*/ 0 h 128"/>
              <a:gd name="T4" fmla="*/ 0 w 704"/>
              <a:gd name="T5" fmla="*/ 0 h 128"/>
              <a:gd name="T6" fmla="*/ 0 w 704"/>
              <a:gd name="T7" fmla="*/ 2147483647 h 128"/>
              <a:gd name="T8" fmla="*/ 2147483647 w 704"/>
              <a:gd name="T9" fmla="*/ 2147483647 h 128"/>
              <a:gd name="T10" fmla="*/ 2147483647 w 704"/>
              <a:gd name="T11" fmla="*/ 2147483647 h 128"/>
              <a:gd name="T12" fmla="*/ 0 60000 65536"/>
              <a:gd name="T13" fmla="*/ 0 60000 65536"/>
              <a:gd name="T14" fmla="*/ 0 60000 65536"/>
              <a:gd name="T15" fmla="*/ 0 60000 65536"/>
              <a:gd name="T16" fmla="*/ 0 60000 65536"/>
              <a:gd name="T17" fmla="*/ 0 60000 65536"/>
              <a:gd name="T18" fmla="*/ 0 w 704"/>
              <a:gd name="T19" fmla="*/ 0 h 128"/>
              <a:gd name="T20" fmla="*/ 704 w 704"/>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704" h="128">
                <a:moveTo>
                  <a:pt x="704" y="128"/>
                </a:moveTo>
                <a:lnTo>
                  <a:pt x="704" y="0"/>
                </a:lnTo>
                <a:lnTo>
                  <a:pt x="0" y="0"/>
                </a:lnTo>
                <a:lnTo>
                  <a:pt x="0" y="128"/>
                </a:lnTo>
                <a:lnTo>
                  <a:pt x="704" y="128"/>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8" name="Freeform 28"/>
          <p:cNvSpPr>
            <a:spLocks/>
          </p:cNvSpPr>
          <p:nvPr/>
        </p:nvSpPr>
        <p:spPr bwMode="auto">
          <a:xfrm>
            <a:off x="2443163" y="5694363"/>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49" name="Freeform 29"/>
          <p:cNvSpPr>
            <a:spLocks/>
          </p:cNvSpPr>
          <p:nvPr/>
        </p:nvSpPr>
        <p:spPr bwMode="auto">
          <a:xfrm>
            <a:off x="2443163" y="5694363"/>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0" name="Freeform 30"/>
          <p:cNvSpPr>
            <a:spLocks/>
          </p:cNvSpPr>
          <p:nvPr/>
        </p:nvSpPr>
        <p:spPr bwMode="auto">
          <a:xfrm>
            <a:off x="2617788" y="6102350"/>
            <a:ext cx="1117600" cy="201613"/>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2147483647 w 704"/>
              <a:gd name="T13" fmla="*/ 2147483647 h 127"/>
              <a:gd name="T14" fmla="*/ 0 60000 65536"/>
              <a:gd name="T15" fmla="*/ 0 60000 65536"/>
              <a:gd name="T16" fmla="*/ 0 60000 65536"/>
              <a:gd name="T17" fmla="*/ 0 60000 65536"/>
              <a:gd name="T18" fmla="*/ 0 60000 65536"/>
              <a:gd name="T19" fmla="*/ 0 60000 65536"/>
              <a:gd name="T20" fmla="*/ 0 60000 65536"/>
              <a:gd name="T21" fmla="*/ 0 w 704"/>
              <a:gd name="T22" fmla="*/ 0 h 127"/>
              <a:gd name="T23" fmla="*/ 704 w 704"/>
              <a:gd name="T24" fmla="*/ 127 h 1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4" h="127">
                <a:moveTo>
                  <a:pt x="704" y="124"/>
                </a:moveTo>
                <a:lnTo>
                  <a:pt x="704" y="0"/>
                </a:lnTo>
                <a:lnTo>
                  <a:pt x="0" y="0"/>
                </a:lnTo>
                <a:lnTo>
                  <a:pt x="0" y="127"/>
                </a:lnTo>
                <a:lnTo>
                  <a:pt x="704" y="127"/>
                </a:lnTo>
                <a:lnTo>
                  <a:pt x="704" y="1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1" name="Freeform 31"/>
          <p:cNvSpPr>
            <a:spLocks/>
          </p:cNvSpPr>
          <p:nvPr/>
        </p:nvSpPr>
        <p:spPr bwMode="auto">
          <a:xfrm>
            <a:off x="2617788" y="6102350"/>
            <a:ext cx="1117600" cy="201613"/>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4"/>
                </a:moveTo>
                <a:lnTo>
                  <a:pt x="704" y="0"/>
                </a:lnTo>
                <a:lnTo>
                  <a:pt x="0" y="0"/>
                </a:lnTo>
                <a:lnTo>
                  <a:pt x="0" y="127"/>
                </a:lnTo>
                <a:lnTo>
                  <a:pt x="704"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2" name="Freeform 32"/>
          <p:cNvSpPr>
            <a:spLocks/>
          </p:cNvSpPr>
          <p:nvPr/>
        </p:nvSpPr>
        <p:spPr bwMode="auto">
          <a:xfrm>
            <a:off x="2443163" y="6097588"/>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3" name="Freeform 33"/>
          <p:cNvSpPr>
            <a:spLocks/>
          </p:cNvSpPr>
          <p:nvPr/>
        </p:nvSpPr>
        <p:spPr bwMode="auto">
          <a:xfrm>
            <a:off x="2443163" y="6097588"/>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4" name="Freeform 34"/>
          <p:cNvSpPr>
            <a:spLocks/>
          </p:cNvSpPr>
          <p:nvPr/>
        </p:nvSpPr>
        <p:spPr bwMode="auto">
          <a:xfrm>
            <a:off x="5886450" y="3797300"/>
            <a:ext cx="76200" cy="65088"/>
          </a:xfrm>
          <a:custGeom>
            <a:avLst/>
            <a:gdLst>
              <a:gd name="T0" fmla="*/ 2147483647 w 48"/>
              <a:gd name="T1" fmla="*/ 0 h 41"/>
              <a:gd name="T2" fmla="*/ 0 w 48"/>
              <a:gd name="T3" fmla="*/ 2147483647 h 41"/>
              <a:gd name="T4" fmla="*/ 2147483647 w 48"/>
              <a:gd name="T5" fmla="*/ 2147483647 h 41"/>
              <a:gd name="T6" fmla="*/ 2147483647 w 48"/>
              <a:gd name="T7" fmla="*/ 0 h 41"/>
              <a:gd name="T8" fmla="*/ 2147483647 w 48"/>
              <a:gd name="T9" fmla="*/ 0 h 41"/>
              <a:gd name="T10" fmla="*/ 2147483647 w 48"/>
              <a:gd name="T11" fmla="*/ 0 h 41"/>
              <a:gd name="T12" fmla="*/ 0 60000 65536"/>
              <a:gd name="T13" fmla="*/ 0 60000 65536"/>
              <a:gd name="T14" fmla="*/ 0 60000 65536"/>
              <a:gd name="T15" fmla="*/ 0 60000 65536"/>
              <a:gd name="T16" fmla="*/ 0 60000 65536"/>
              <a:gd name="T17" fmla="*/ 0 60000 65536"/>
              <a:gd name="T18" fmla="*/ 0 w 48"/>
              <a:gd name="T19" fmla="*/ 0 h 41"/>
              <a:gd name="T20" fmla="*/ 48 w 48"/>
              <a:gd name="T21" fmla="*/ 41 h 41"/>
            </a:gdLst>
            <a:ahLst/>
            <a:cxnLst>
              <a:cxn ang="T12">
                <a:pos x="T0" y="T1"/>
              </a:cxn>
              <a:cxn ang="T13">
                <a:pos x="T2" y="T3"/>
              </a:cxn>
              <a:cxn ang="T14">
                <a:pos x="T4" y="T5"/>
              </a:cxn>
              <a:cxn ang="T15">
                <a:pos x="T6" y="T7"/>
              </a:cxn>
              <a:cxn ang="T16">
                <a:pos x="T8" y="T9"/>
              </a:cxn>
              <a:cxn ang="T17">
                <a:pos x="T10" y="T11"/>
              </a:cxn>
            </a:cxnLst>
            <a:rect l="T18" t="T19" r="T20" b="T21"/>
            <a:pathLst>
              <a:path w="48" h="41">
                <a:moveTo>
                  <a:pt x="23" y="0"/>
                </a:moveTo>
                <a:lnTo>
                  <a:pt x="0" y="36"/>
                </a:lnTo>
                <a:lnTo>
                  <a:pt x="48" y="41"/>
                </a:lnTo>
                <a:lnTo>
                  <a:pt x="25" y="0"/>
                </a:lnTo>
                <a:lnTo>
                  <a:pt x="23" y="0"/>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5" name="Freeform 35"/>
          <p:cNvSpPr>
            <a:spLocks/>
          </p:cNvSpPr>
          <p:nvPr/>
        </p:nvSpPr>
        <p:spPr bwMode="auto">
          <a:xfrm>
            <a:off x="5886450" y="3797300"/>
            <a:ext cx="76200" cy="65088"/>
          </a:xfrm>
          <a:custGeom>
            <a:avLst/>
            <a:gdLst>
              <a:gd name="T0" fmla="*/ 2147483647 w 48"/>
              <a:gd name="T1" fmla="*/ 0 h 41"/>
              <a:gd name="T2" fmla="*/ 0 w 48"/>
              <a:gd name="T3" fmla="*/ 2147483647 h 41"/>
              <a:gd name="T4" fmla="*/ 2147483647 w 48"/>
              <a:gd name="T5" fmla="*/ 2147483647 h 41"/>
              <a:gd name="T6" fmla="*/ 2147483647 w 48"/>
              <a:gd name="T7" fmla="*/ 0 h 41"/>
              <a:gd name="T8" fmla="*/ 2147483647 w 48"/>
              <a:gd name="T9" fmla="*/ 0 h 41"/>
              <a:gd name="T10" fmla="*/ 0 60000 65536"/>
              <a:gd name="T11" fmla="*/ 0 60000 65536"/>
              <a:gd name="T12" fmla="*/ 0 60000 65536"/>
              <a:gd name="T13" fmla="*/ 0 60000 65536"/>
              <a:gd name="T14" fmla="*/ 0 60000 65536"/>
              <a:gd name="T15" fmla="*/ 0 w 48"/>
              <a:gd name="T16" fmla="*/ 0 h 41"/>
              <a:gd name="T17" fmla="*/ 48 w 48"/>
              <a:gd name="T18" fmla="*/ 41 h 41"/>
            </a:gdLst>
            <a:ahLst/>
            <a:cxnLst>
              <a:cxn ang="T10">
                <a:pos x="T0" y="T1"/>
              </a:cxn>
              <a:cxn ang="T11">
                <a:pos x="T2" y="T3"/>
              </a:cxn>
              <a:cxn ang="T12">
                <a:pos x="T4" y="T5"/>
              </a:cxn>
              <a:cxn ang="T13">
                <a:pos x="T6" y="T7"/>
              </a:cxn>
              <a:cxn ang="T14">
                <a:pos x="T8" y="T9"/>
              </a:cxn>
            </a:cxnLst>
            <a:rect l="T15" t="T16" r="T17" b="T18"/>
            <a:pathLst>
              <a:path w="48" h="41">
                <a:moveTo>
                  <a:pt x="23" y="0"/>
                </a:moveTo>
                <a:lnTo>
                  <a:pt x="0" y="36"/>
                </a:lnTo>
                <a:lnTo>
                  <a:pt x="48" y="41"/>
                </a:lnTo>
                <a:lnTo>
                  <a:pt x="25" y="0"/>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6" name="Freeform 36"/>
          <p:cNvSpPr>
            <a:spLocks/>
          </p:cNvSpPr>
          <p:nvPr/>
        </p:nvSpPr>
        <p:spPr bwMode="auto">
          <a:xfrm>
            <a:off x="5886450" y="3200400"/>
            <a:ext cx="76200" cy="65088"/>
          </a:xfrm>
          <a:custGeom>
            <a:avLst/>
            <a:gdLst>
              <a:gd name="T0" fmla="*/ 2147483647 w 48"/>
              <a:gd name="T1" fmla="*/ 0 h 41"/>
              <a:gd name="T2" fmla="*/ 0 w 48"/>
              <a:gd name="T3" fmla="*/ 2147483647 h 41"/>
              <a:gd name="T4" fmla="*/ 2147483647 w 48"/>
              <a:gd name="T5" fmla="*/ 2147483647 h 41"/>
              <a:gd name="T6" fmla="*/ 2147483647 w 48"/>
              <a:gd name="T7" fmla="*/ 2147483647 h 41"/>
              <a:gd name="T8" fmla="*/ 2147483647 w 48"/>
              <a:gd name="T9" fmla="*/ 2147483647 h 41"/>
              <a:gd name="T10" fmla="*/ 2147483647 w 48"/>
              <a:gd name="T11" fmla="*/ 0 h 41"/>
              <a:gd name="T12" fmla="*/ 0 60000 65536"/>
              <a:gd name="T13" fmla="*/ 0 60000 65536"/>
              <a:gd name="T14" fmla="*/ 0 60000 65536"/>
              <a:gd name="T15" fmla="*/ 0 60000 65536"/>
              <a:gd name="T16" fmla="*/ 0 60000 65536"/>
              <a:gd name="T17" fmla="*/ 0 60000 65536"/>
              <a:gd name="T18" fmla="*/ 0 w 48"/>
              <a:gd name="T19" fmla="*/ 0 h 41"/>
              <a:gd name="T20" fmla="*/ 48 w 48"/>
              <a:gd name="T21" fmla="*/ 41 h 41"/>
            </a:gdLst>
            <a:ahLst/>
            <a:cxnLst>
              <a:cxn ang="T12">
                <a:pos x="T0" y="T1"/>
              </a:cxn>
              <a:cxn ang="T13">
                <a:pos x="T2" y="T3"/>
              </a:cxn>
              <a:cxn ang="T14">
                <a:pos x="T4" y="T5"/>
              </a:cxn>
              <a:cxn ang="T15">
                <a:pos x="T6" y="T7"/>
              </a:cxn>
              <a:cxn ang="T16">
                <a:pos x="T8" y="T9"/>
              </a:cxn>
              <a:cxn ang="T17">
                <a:pos x="T10" y="T11"/>
              </a:cxn>
            </a:cxnLst>
            <a:rect l="T18" t="T19" r="T20" b="T21"/>
            <a:pathLst>
              <a:path w="48" h="41">
                <a:moveTo>
                  <a:pt x="17" y="0"/>
                </a:moveTo>
                <a:lnTo>
                  <a:pt x="0" y="41"/>
                </a:lnTo>
                <a:lnTo>
                  <a:pt x="48" y="38"/>
                </a:lnTo>
                <a:lnTo>
                  <a:pt x="17" y="2"/>
                </a:lnTo>
                <a:lnTo>
                  <a:pt x="17" y="0"/>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7" name="Freeform 37"/>
          <p:cNvSpPr>
            <a:spLocks/>
          </p:cNvSpPr>
          <p:nvPr/>
        </p:nvSpPr>
        <p:spPr bwMode="auto">
          <a:xfrm>
            <a:off x="5886450" y="3200400"/>
            <a:ext cx="76200" cy="65088"/>
          </a:xfrm>
          <a:custGeom>
            <a:avLst/>
            <a:gdLst>
              <a:gd name="T0" fmla="*/ 2147483647 w 48"/>
              <a:gd name="T1" fmla="*/ 0 h 41"/>
              <a:gd name="T2" fmla="*/ 0 w 48"/>
              <a:gd name="T3" fmla="*/ 2147483647 h 41"/>
              <a:gd name="T4" fmla="*/ 2147483647 w 48"/>
              <a:gd name="T5" fmla="*/ 2147483647 h 41"/>
              <a:gd name="T6" fmla="*/ 2147483647 w 48"/>
              <a:gd name="T7" fmla="*/ 2147483647 h 41"/>
              <a:gd name="T8" fmla="*/ 2147483647 w 48"/>
              <a:gd name="T9" fmla="*/ 2147483647 h 41"/>
              <a:gd name="T10" fmla="*/ 0 60000 65536"/>
              <a:gd name="T11" fmla="*/ 0 60000 65536"/>
              <a:gd name="T12" fmla="*/ 0 60000 65536"/>
              <a:gd name="T13" fmla="*/ 0 60000 65536"/>
              <a:gd name="T14" fmla="*/ 0 60000 65536"/>
              <a:gd name="T15" fmla="*/ 0 w 48"/>
              <a:gd name="T16" fmla="*/ 0 h 41"/>
              <a:gd name="T17" fmla="*/ 48 w 48"/>
              <a:gd name="T18" fmla="*/ 41 h 41"/>
            </a:gdLst>
            <a:ahLst/>
            <a:cxnLst>
              <a:cxn ang="T10">
                <a:pos x="T0" y="T1"/>
              </a:cxn>
              <a:cxn ang="T11">
                <a:pos x="T2" y="T3"/>
              </a:cxn>
              <a:cxn ang="T12">
                <a:pos x="T4" y="T5"/>
              </a:cxn>
              <a:cxn ang="T13">
                <a:pos x="T6" y="T7"/>
              </a:cxn>
              <a:cxn ang="T14">
                <a:pos x="T8" y="T9"/>
              </a:cxn>
            </a:cxnLst>
            <a:rect l="T15" t="T16" r="T17" b="T18"/>
            <a:pathLst>
              <a:path w="48" h="41">
                <a:moveTo>
                  <a:pt x="17" y="0"/>
                </a:moveTo>
                <a:lnTo>
                  <a:pt x="0" y="41"/>
                </a:lnTo>
                <a:lnTo>
                  <a:pt x="48" y="38"/>
                </a:lnTo>
                <a:lnTo>
                  <a:pt x="17" y="2"/>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8" name="Freeform 38"/>
          <p:cNvSpPr>
            <a:spLocks/>
          </p:cNvSpPr>
          <p:nvPr/>
        </p:nvSpPr>
        <p:spPr bwMode="auto">
          <a:xfrm>
            <a:off x="5886450" y="2792413"/>
            <a:ext cx="76200" cy="65087"/>
          </a:xfrm>
          <a:custGeom>
            <a:avLst/>
            <a:gdLst>
              <a:gd name="T0" fmla="*/ 2147483647 w 48"/>
              <a:gd name="T1" fmla="*/ 0 h 41"/>
              <a:gd name="T2" fmla="*/ 0 w 48"/>
              <a:gd name="T3" fmla="*/ 2147483647 h 41"/>
              <a:gd name="T4" fmla="*/ 2147483647 w 48"/>
              <a:gd name="T5" fmla="*/ 2147483647 h 41"/>
              <a:gd name="T6" fmla="*/ 2147483647 w 48"/>
              <a:gd name="T7" fmla="*/ 0 h 41"/>
              <a:gd name="T8" fmla="*/ 2147483647 w 48"/>
              <a:gd name="T9" fmla="*/ 0 h 41"/>
              <a:gd name="T10" fmla="*/ 2147483647 w 48"/>
              <a:gd name="T11" fmla="*/ 0 h 41"/>
              <a:gd name="T12" fmla="*/ 0 60000 65536"/>
              <a:gd name="T13" fmla="*/ 0 60000 65536"/>
              <a:gd name="T14" fmla="*/ 0 60000 65536"/>
              <a:gd name="T15" fmla="*/ 0 60000 65536"/>
              <a:gd name="T16" fmla="*/ 0 60000 65536"/>
              <a:gd name="T17" fmla="*/ 0 60000 65536"/>
              <a:gd name="T18" fmla="*/ 0 w 48"/>
              <a:gd name="T19" fmla="*/ 0 h 41"/>
              <a:gd name="T20" fmla="*/ 48 w 48"/>
              <a:gd name="T21" fmla="*/ 41 h 41"/>
            </a:gdLst>
            <a:ahLst/>
            <a:cxnLst>
              <a:cxn ang="T12">
                <a:pos x="T0" y="T1"/>
              </a:cxn>
              <a:cxn ang="T13">
                <a:pos x="T2" y="T3"/>
              </a:cxn>
              <a:cxn ang="T14">
                <a:pos x="T4" y="T5"/>
              </a:cxn>
              <a:cxn ang="T15">
                <a:pos x="T6" y="T7"/>
              </a:cxn>
              <a:cxn ang="T16">
                <a:pos x="T8" y="T9"/>
              </a:cxn>
              <a:cxn ang="T17">
                <a:pos x="T10" y="T11"/>
              </a:cxn>
            </a:cxnLst>
            <a:rect l="T18" t="T19" r="T20" b="T21"/>
            <a:pathLst>
              <a:path w="48" h="41">
                <a:moveTo>
                  <a:pt x="20" y="0"/>
                </a:moveTo>
                <a:lnTo>
                  <a:pt x="0" y="38"/>
                </a:lnTo>
                <a:lnTo>
                  <a:pt x="48" y="41"/>
                </a:lnTo>
                <a:lnTo>
                  <a:pt x="23" y="0"/>
                </a:lnTo>
                <a:lnTo>
                  <a:pt x="20" y="0"/>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59" name="Freeform 39"/>
          <p:cNvSpPr>
            <a:spLocks/>
          </p:cNvSpPr>
          <p:nvPr/>
        </p:nvSpPr>
        <p:spPr bwMode="auto">
          <a:xfrm>
            <a:off x="5886450" y="2792413"/>
            <a:ext cx="76200" cy="65087"/>
          </a:xfrm>
          <a:custGeom>
            <a:avLst/>
            <a:gdLst>
              <a:gd name="T0" fmla="*/ 2147483647 w 48"/>
              <a:gd name="T1" fmla="*/ 0 h 41"/>
              <a:gd name="T2" fmla="*/ 0 w 48"/>
              <a:gd name="T3" fmla="*/ 2147483647 h 41"/>
              <a:gd name="T4" fmla="*/ 2147483647 w 48"/>
              <a:gd name="T5" fmla="*/ 2147483647 h 41"/>
              <a:gd name="T6" fmla="*/ 2147483647 w 48"/>
              <a:gd name="T7" fmla="*/ 0 h 41"/>
              <a:gd name="T8" fmla="*/ 2147483647 w 48"/>
              <a:gd name="T9" fmla="*/ 0 h 41"/>
              <a:gd name="T10" fmla="*/ 0 60000 65536"/>
              <a:gd name="T11" fmla="*/ 0 60000 65536"/>
              <a:gd name="T12" fmla="*/ 0 60000 65536"/>
              <a:gd name="T13" fmla="*/ 0 60000 65536"/>
              <a:gd name="T14" fmla="*/ 0 60000 65536"/>
              <a:gd name="T15" fmla="*/ 0 w 48"/>
              <a:gd name="T16" fmla="*/ 0 h 41"/>
              <a:gd name="T17" fmla="*/ 48 w 48"/>
              <a:gd name="T18" fmla="*/ 41 h 41"/>
            </a:gdLst>
            <a:ahLst/>
            <a:cxnLst>
              <a:cxn ang="T10">
                <a:pos x="T0" y="T1"/>
              </a:cxn>
              <a:cxn ang="T11">
                <a:pos x="T2" y="T3"/>
              </a:cxn>
              <a:cxn ang="T12">
                <a:pos x="T4" y="T5"/>
              </a:cxn>
              <a:cxn ang="T13">
                <a:pos x="T6" y="T7"/>
              </a:cxn>
              <a:cxn ang="T14">
                <a:pos x="T8" y="T9"/>
              </a:cxn>
            </a:cxnLst>
            <a:rect l="T15" t="T16" r="T17" b="T18"/>
            <a:pathLst>
              <a:path w="48" h="41">
                <a:moveTo>
                  <a:pt x="20" y="0"/>
                </a:moveTo>
                <a:lnTo>
                  <a:pt x="0" y="38"/>
                </a:lnTo>
                <a:lnTo>
                  <a:pt x="48" y="41"/>
                </a:lnTo>
                <a:lnTo>
                  <a:pt x="23" y="0"/>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0" name="Freeform 40"/>
          <p:cNvSpPr>
            <a:spLocks/>
          </p:cNvSpPr>
          <p:nvPr/>
        </p:nvSpPr>
        <p:spPr bwMode="auto">
          <a:xfrm>
            <a:off x="5894388" y="2224088"/>
            <a:ext cx="68262" cy="68262"/>
          </a:xfrm>
          <a:custGeom>
            <a:avLst/>
            <a:gdLst>
              <a:gd name="T0" fmla="*/ 0 w 43"/>
              <a:gd name="T1" fmla="*/ 0 h 43"/>
              <a:gd name="T2" fmla="*/ 0 w 43"/>
              <a:gd name="T3" fmla="*/ 2147483647 h 43"/>
              <a:gd name="T4" fmla="*/ 2147483647 w 43"/>
              <a:gd name="T5" fmla="*/ 2147483647 h 43"/>
              <a:gd name="T6" fmla="*/ 0 w 43"/>
              <a:gd name="T7" fmla="*/ 2147483647 h 43"/>
              <a:gd name="T8" fmla="*/ 0 w 43"/>
              <a:gd name="T9" fmla="*/ 2147483647 h 43"/>
              <a:gd name="T10" fmla="*/ 0 w 43"/>
              <a:gd name="T11" fmla="*/ 0 h 43"/>
              <a:gd name="T12" fmla="*/ 0 60000 65536"/>
              <a:gd name="T13" fmla="*/ 0 60000 65536"/>
              <a:gd name="T14" fmla="*/ 0 60000 65536"/>
              <a:gd name="T15" fmla="*/ 0 60000 65536"/>
              <a:gd name="T16" fmla="*/ 0 60000 65536"/>
              <a:gd name="T17" fmla="*/ 0 60000 65536"/>
              <a:gd name="T18" fmla="*/ 0 w 43"/>
              <a:gd name="T19" fmla="*/ 0 h 43"/>
              <a:gd name="T20" fmla="*/ 43 w 43"/>
              <a:gd name="T21" fmla="*/ 43 h 43"/>
            </a:gdLst>
            <a:ahLst/>
            <a:cxnLst>
              <a:cxn ang="T12">
                <a:pos x="T0" y="T1"/>
              </a:cxn>
              <a:cxn ang="T13">
                <a:pos x="T2" y="T3"/>
              </a:cxn>
              <a:cxn ang="T14">
                <a:pos x="T4" y="T5"/>
              </a:cxn>
              <a:cxn ang="T15">
                <a:pos x="T6" y="T7"/>
              </a:cxn>
              <a:cxn ang="T16">
                <a:pos x="T8" y="T9"/>
              </a:cxn>
              <a:cxn ang="T17">
                <a:pos x="T10" y="T11"/>
              </a:cxn>
            </a:cxnLst>
            <a:rect l="T18" t="T19" r="T20" b="T21"/>
            <a:pathLst>
              <a:path w="43" h="43">
                <a:moveTo>
                  <a:pt x="0" y="0"/>
                </a:moveTo>
                <a:lnTo>
                  <a:pt x="0" y="43"/>
                </a:lnTo>
                <a:lnTo>
                  <a:pt x="43" y="23"/>
                </a:lnTo>
                <a:lnTo>
                  <a:pt x="0" y="2"/>
                </a:lnTo>
                <a:lnTo>
                  <a:pt x="0" y="0"/>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1" name="Freeform 41"/>
          <p:cNvSpPr>
            <a:spLocks/>
          </p:cNvSpPr>
          <p:nvPr/>
        </p:nvSpPr>
        <p:spPr bwMode="auto">
          <a:xfrm>
            <a:off x="5894388" y="2224088"/>
            <a:ext cx="68262" cy="68262"/>
          </a:xfrm>
          <a:custGeom>
            <a:avLst/>
            <a:gdLst>
              <a:gd name="T0" fmla="*/ 0 w 43"/>
              <a:gd name="T1" fmla="*/ 0 h 43"/>
              <a:gd name="T2" fmla="*/ 0 w 43"/>
              <a:gd name="T3" fmla="*/ 2147483647 h 43"/>
              <a:gd name="T4" fmla="*/ 2147483647 w 43"/>
              <a:gd name="T5" fmla="*/ 2147483647 h 43"/>
              <a:gd name="T6" fmla="*/ 0 w 43"/>
              <a:gd name="T7" fmla="*/ 2147483647 h 43"/>
              <a:gd name="T8" fmla="*/ 0 w 43"/>
              <a:gd name="T9" fmla="*/ 2147483647 h 43"/>
              <a:gd name="T10" fmla="*/ 0 60000 65536"/>
              <a:gd name="T11" fmla="*/ 0 60000 65536"/>
              <a:gd name="T12" fmla="*/ 0 60000 65536"/>
              <a:gd name="T13" fmla="*/ 0 60000 65536"/>
              <a:gd name="T14" fmla="*/ 0 60000 65536"/>
              <a:gd name="T15" fmla="*/ 0 w 43"/>
              <a:gd name="T16" fmla="*/ 0 h 43"/>
              <a:gd name="T17" fmla="*/ 43 w 43"/>
              <a:gd name="T18" fmla="*/ 43 h 43"/>
            </a:gdLst>
            <a:ahLst/>
            <a:cxnLst>
              <a:cxn ang="T10">
                <a:pos x="T0" y="T1"/>
              </a:cxn>
              <a:cxn ang="T11">
                <a:pos x="T2" y="T3"/>
              </a:cxn>
              <a:cxn ang="T12">
                <a:pos x="T4" y="T5"/>
              </a:cxn>
              <a:cxn ang="T13">
                <a:pos x="T6" y="T7"/>
              </a:cxn>
              <a:cxn ang="T14">
                <a:pos x="T8" y="T9"/>
              </a:cxn>
            </a:cxnLst>
            <a:rect l="T15" t="T16" r="T17" b="T18"/>
            <a:pathLst>
              <a:path w="43" h="43">
                <a:moveTo>
                  <a:pt x="0" y="0"/>
                </a:moveTo>
                <a:lnTo>
                  <a:pt x="0" y="43"/>
                </a:lnTo>
                <a:lnTo>
                  <a:pt x="43" y="23"/>
                </a:lnTo>
                <a:lnTo>
                  <a:pt x="0" y="2"/>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2" name="Freeform 42"/>
          <p:cNvSpPr>
            <a:spLocks/>
          </p:cNvSpPr>
          <p:nvPr/>
        </p:nvSpPr>
        <p:spPr bwMode="auto">
          <a:xfrm>
            <a:off x="3719513" y="2562225"/>
            <a:ext cx="1120775" cy="201613"/>
          </a:xfrm>
          <a:custGeom>
            <a:avLst/>
            <a:gdLst>
              <a:gd name="T0" fmla="*/ 2147483647 w 706"/>
              <a:gd name="T1" fmla="*/ 2147483647 h 127"/>
              <a:gd name="T2" fmla="*/ 2147483647 w 706"/>
              <a:gd name="T3" fmla="*/ 0 h 127"/>
              <a:gd name="T4" fmla="*/ 0 w 706"/>
              <a:gd name="T5" fmla="*/ 0 h 127"/>
              <a:gd name="T6" fmla="*/ 0 w 706"/>
              <a:gd name="T7" fmla="*/ 2147483647 h 127"/>
              <a:gd name="T8" fmla="*/ 2147483647 w 706"/>
              <a:gd name="T9" fmla="*/ 2147483647 h 127"/>
              <a:gd name="T10" fmla="*/ 2147483647 w 706"/>
              <a:gd name="T11" fmla="*/ 2147483647 h 127"/>
              <a:gd name="T12" fmla="*/ 0 60000 65536"/>
              <a:gd name="T13" fmla="*/ 0 60000 65536"/>
              <a:gd name="T14" fmla="*/ 0 60000 65536"/>
              <a:gd name="T15" fmla="*/ 0 60000 65536"/>
              <a:gd name="T16" fmla="*/ 0 60000 65536"/>
              <a:gd name="T17" fmla="*/ 0 60000 65536"/>
              <a:gd name="T18" fmla="*/ 0 w 706"/>
              <a:gd name="T19" fmla="*/ 0 h 127"/>
              <a:gd name="T20" fmla="*/ 706 w 70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6" h="127">
                <a:moveTo>
                  <a:pt x="706" y="125"/>
                </a:moveTo>
                <a:lnTo>
                  <a:pt x="706" y="0"/>
                </a:lnTo>
                <a:lnTo>
                  <a:pt x="0" y="0"/>
                </a:lnTo>
                <a:lnTo>
                  <a:pt x="0" y="127"/>
                </a:lnTo>
                <a:lnTo>
                  <a:pt x="70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3" name="Freeform 43"/>
          <p:cNvSpPr>
            <a:spLocks/>
          </p:cNvSpPr>
          <p:nvPr/>
        </p:nvSpPr>
        <p:spPr bwMode="auto">
          <a:xfrm>
            <a:off x="4259263" y="2251075"/>
            <a:ext cx="1654175" cy="17463"/>
          </a:xfrm>
          <a:custGeom>
            <a:avLst/>
            <a:gdLst>
              <a:gd name="T0" fmla="*/ 0 w 1042"/>
              <a:gd name="T1" fmla="*/ 2147483647 h 11"/>
              <a:gd name="T2" fmla="*/ 2147483647 w 1042"/>
              <a:gd name="T3" fmla="*/ 2147483647 h 11"/>
              <a:gd name="T4" fmla="*/ 2147483647 w 1042"/>
              <a:gd name="T5" fmla="*/ 0 h 11"/>
              <a:gd name="T6" fmla="*/ 2147483647 w 1042"/>
              <a:gd name="T7" fmla="*/ 0 h 11"/>
              <a:gd name="T8" fmla="*/ 2147483647 w 1042"/>
              <a:gd name="T9" fmla="*/ 2147483647 h 11"/>
              <a:gd name="T10" fmla="*/ 2147483647 w 1042"/>
              <a:gd name="T11" fmla="*/ 2147483647 h 11"/>
              <a:gd name="T12" fmla="*/ 0 w 1042"/>
              <a:gd name="T13" fmla="*/ 2147483647 h 11"/>
              <a:gd name="T14" fmla="*/ 0 60000 65536"/>
              <a:gd name="T15" fmla="*/ 0 60000 65536"/>
              <a:gd name="T16" fmla="*/ 0 60000 65536"/>
              <a:gd name="T17" fmla="*/ 0 60000 65536"/>
              <a:gd name="T18" fmla="*/ 0 60000 65536"/>
              <a:gd name="T19" fmla="*/ 0 60000 65536"/>
              <a:gd name="T20" fmla="*/ 0 60000 65536"/>
              <a:gd name="T21" fmla="*/ 0 w 1042"/>
              <a:gd name="T22" fmla="*/ 0 h 11"/>
              <a:gd name="T23" fmla="*/ 1042 w 1042"/>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2" h="11">
                <a:moveTo>
                  <a:pt x="0" y="11"/>
                </a:moveTo>
                <a:lnTo>
                  <a:pt x="1042" y="11"/>
                </a:lnTo>
                <a:lnTo>
                  <a:pt x="1042" y="0"/>
                </a:lnTo>
                <a:lnTo>
                  <a:pt x="3" y="0"/>
                </a:lnTo>
                <a:lnTo>
                  <a:pt x="3" y="11"/>
                </a:lnTo>
                <a:lnTo>
                  <a:pt x="0" y="11"/>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4" name="Freeform 44"/>
          <p:cNvSpPr>
            <a:spLocks/>
          </p:cNvSpPr>
          <p:nvPr/>
        </p:nvSpPr>
        <p:spPr bwMode="auto">
          <a:xfrm>
            <a:off x="4259263" y="2251075"/>
            <a:ext cx="1654175" cy="17463"/>
          </a:xfrm>
          <a:custGeom>
            <a:avLst/>
            <a:gdLst>
              <a:gd name="T0" fmla="*/ 0 w 1042"/>
              <a:gd name="T1" fmla="*/ 2147483647 h 11"/>
              <a:gd name="T2" fmla="*/ 2147483647 w 1042"/>
              <a:gd name="T3" fmla="*/ 2147483647 h 11"/>
              <a:gd name="T4" fmla="*/ 2147483647 w 1042"/>
              <a:gd name="T5" fmla="*/ 0 h 11"/>
              <a:gd name="T6" fmla="*/ 2147483647 w 1042"/>
              <a:gd name="T7" fmla="*/ 0 h 11"/>
              <a:gd name="T8" fmla="*/ 2147483647 w 1042"/>
              <a:gd name="T9" fmla="*/ 2147483647 h 11"/>
              <a:gd name="T10" fmla="*/ 2147483647 w 1042"/>
              <a:gd name="T11" fmla="*/ 2147483647 h 11"/>
              <a:gd name="T12" fmla="*/ 0 60000 65536"/>
              <a:gd name="T13" fmla="*/ 0 60000 65536"/>
              <a:gd name="T14" fmla="*/ 0 60000 65536"/>
              <a:gd name="T15" fmla="*/ 0 60000 65536"/>
              <a:gd name="T16" fmla="*/ 0 60000 65536"/>
              <a:gd name="T17" fmla="*/ 0 60000 65536"/>
              <a:gd name="T18" fmla="*/ 0 w 1042"/>
              <a:gd name="T19" fmla="*/ 0 h 11"/>
              <a:gd name="T20" fmla="*/ 1042 w 1042"/>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042" h="11">
                <a:moveTo>
                  <a:pt x="0" y="11"/>
                </a:moveTo>
                <a:lnTo>
                  <a:pt x="1042" y="11"/>
                </a:lnTo>
                <a:lnTo>
                  <a:pt x="1042" y="0"/>
                </a:lnTo>
                <a:lnTo>
                  <a:pt x="3" y="0"/>
                </a:lnTo>
                <a:lnTo>
                  <a:pt x="3" y="11"/>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5" name="Freeform 45"/>
          <p:cNvSpPr>
            <a:spLocks/>
          </p:cNvSpPr>
          <p:nvPr/>
        </p:nvSpPr>
        <p:spPr bwMode="auto">
          <a:xfrm>
            <a:off x="4271963" y="1852613"/>
            <a:ext cx="1651000" cy="989012"/>
          </a:xfrm>
          <a:custGeom>
            <a:avLst/>
            <a:gdLst>
              <a:gd name="T0" fmla="*/ 0 w 1040"/>
              <a:gd name="T1" fmla="*/ 2147483647 h 623"/>
              <a:gd name="T2" fmla="*/ 2147483647 w 1040"/>
              <a:gd name="T3" fmla="*/ 2147483647 h 623"/>
              <a:gd name="T4" fmla="*/ 2147483647 w 1040"/>
              <a:gd name="T5" fmla="*/ 2147483647 h 623"/>
              <a:gd name="T6" fmla="*/ 2147483647 w 1040"/>
              <a:gd name="T7" fmla="*/ 0 h 623"/>
              <a:gd name="T8" fmla="*/ 2147483647 w 1040"/>
              <a:gd name="T9" fmla="*/ 2147483647 h 623"/>
              <a:gd name="T10" fmla="*/ 2147483647 w 1040"/>
              <a:gd name="T11" fmla="*/ 2147483647 h 623"/>
              <a:gd name="T12" fmla="*/ 0 w 1040"/>
              <a:gd name="T13" fmla="*/ 2147483647 h 623"/>
              <a:gd name="T14" fmla="*/ 0 60000 65536"/>
              <a:gd name="T15" fmla="*/ 0 60000 65536"/>
              <a:gd name="T16" fmla="*/ 0 60000 65536"/>
              <a:gd name="T17" fmla="*/ 0 60000 65536"/>
              <a:gd name="T18" fmla="*/ 0 60000 65536"/>
              <a:gd name="T19" fmla="*/ 0 60000 65536"/>
              <a:gd name="T20" fmla="*/ 0 60000 65536"/>
              <a:gd name="T21" fmla="*/ 0 w 1040"/>
              <a:gd name="T22" fmla="*/ 0 h 623"/>
              <a:gd name="T23" fmla="*/ 1040 w 1040"/>
              <a:gd name="T24" fmla="*/ 623 h 6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0" h="623">
                <a:moveTo>
                  <a:pt x="0" y="10"/>
                </a:moveTo>
                <a:lnTo>
                  <a:pt x="1034" y="623"/>
                </a:lnTo>
                <a:lnTo>
                  <a:pt x="1040" y="612"/>
                </a:lnTo>
                <a:lnTo>
                  <a:pt x="7" y="0"/>
                </a:lnTo>
                <a:lnTo>
                  <a:pt x="2" y="10"/>
                </a:lnTo>
                <a:lnTo>
                  <a:pt x="0" y="10"/>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6" name="Freeform 46"/>
          <p:cNvSpPr>
            <a:spLocks/>
          </p:cNvSpPr>
          <p:nvPr/>
        </p:nvSpPr>
        <p:spPr bwMode="auto">
          <a:xfrm>
            <a:off x="4271963" y="1852613"/>
            <a:ext cx="1651000" cy="989012"/>
          </a:xfrm>
          <a:custGeom>
            <a:avLst/>
            <a:gdLst>
              <a:gd name="T0" fmla="*/ 0 w 1040"/>
              <a:gd name="T1" fmla="*/ 2147483647 h 623"/>
              <a:gd name="T2" fmla="*/ 2147483647 w 1040"/>
              <a:gd name="T3" fmla="*/ 2147483647 h 623"/>
              <a:gd name="T4" fmla="*/ 2147483647 w 1040"/>
              <a:gd name="T5" fmla="*/ 2147483647 h 623"/>
              <a:gd name="T6" fmla="*/ 2147483647 w 1040"/>
              <a:gd name="T7" fmla="*/ 0 h 623"/>
              <a:gd name="T8" fmla="*/ 2147483647 w 1040"/>
              <a:gd name="T9" fmla="*/ 2147483647 h 623"/>
              <a:gd name="T10" fmla="*/ 2147483647 w 1040"/>
              <a:gd name="T11" fmla="*/ 2147483647 h 623"/>
              <a:gd name="T12" fmla="*/ 0 60000 65536"/>
              <a:gd name="T13" fmla="*/ 0 60000 65536"/>
              <a:gd name="T14" fmla="*/ 0 60000 65536"/>
              <a:gd name="T15" fmla="*/ 0 60000 65536"/>
              <a:gd name="T16" fmla="*/ 0 60000 65536"/>
              <a:gd name="T17" fmla="*/ 0 60000 65536"/>
              <a:gd name="T18" fmla="*/ 0 w 1040"/>
              <a:gd name="T19" fmla="*/ 0 h 623"/>
              <a:gd name="T20" fmla="*/ 1040 w 1040"/>
              <a:gd name="T21" fmla="*/ 623 h 623"/>
            </a:gdLst>
            <a:ahLst/>
            <a:cxnLst>
              <a:cxn ang="T12">
                <a:pos x="T0" y="T1"/>
              </a:cxn>
              <a:cxn ang="T13">
                <a:pos x="T2" y="T3"/>
              </a:cxn>
              <a:cxn ang="T14">
                <a:pos x="T4" y="T5"/>
              </a:cxn>
              <a:cxn ang="T15">
                <a:pos x="T6" y="T7"/>
              </a:cxn>
              <a:cxn ang="T16">
                <a:pos x="T8" y="T9"/>
              </a:cxn>
              <a:cxn ang="T17">
                <a:pos x="T10" y="T11"/>
              </a:cxn>
            </a:cxnLst>
            <a:rect l="T18" t="T19" r="T20" b="T21"/>
            <a:pathLst>
              <a:path w="1040" h="623">
                <a:moveTo>
                  <a:pt x="0" y="10"/>
                </a:moveTo>
                <a:lnTo>
                  <a:pt x="1034" y="623"/>
                </a:lnTo>
                <a:lnTo>
                  <a:pt x="1040" y="612"/>
                </a:lnTo>
                <a:lnTo>
                  <a:pt x="7" y="0"/>
                </a:lnTo>
                <a:lnTo>
                  <a:pt x="2" y="10"/>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7" name="Freeform 47"/>
          <p:cNvSpPr>
            <a:spLocks/>
          </p:cNvSpPr>
          <p:nvPr/>
        </p:nvSpPr>
        <p:spPr bwMode="auto">
          <a:xfrm>
            <a:off x="4259263" y="2457450"/>
            <a:ext cx="1663700" cy="795338"/>
          </a:xfrm>
          <a:custGeom>
            <a:avLst/>
            <a:gdLst>
              <a:gd name="T0" fmla="*/ 0 w 1048"/>
              <a:gd name="T1" fmla="*/ 2147483647 h 501"/>
              <a:gd name="T2" fmla="*/ 2147483647 w 1048"/>
              <a:gd name="T3" fmla="*/ 2147483647 h 501"/>
              <a:gd name="T4" fmla="*/ 2147483647 w 1048"/>
              <a:gd name="T5" fmla="*/ 2147483647 h 501"/>
              <a:gd name="T6" fmla="*/ 2147483647 w 1048"/>
              <a:gd name="T7" fmla="*/ 0 h 501"/>
              <a:gd name="T8" fmla="*/ 2147483647 w 1048"/>
              <a:gd name="T9" fmla="*/ 2147483647 h 501"/>
              <a:gd name="T10" fmla="*/ 2147483647 w 1048"/>
              <a:gd name="T11" fmla="*/ 2147483647 h 501"/>
              <a:gd name="T12" fmla="*/ 0 w 1048"/>
              <a:gd name="T13" fmla="*/ 2147483647 h 501"/>
              <a:gd name="T14" fmla="*/ 0 60000 65536"/>
              <a:gd name="T15" fmla="*/ 0 60000 65536"/>
              <a:gd name="T16" fmla="*/ 0 60000 65536"/>
              <a:gd name="T17" fmla="*/ 0 60000 65536"/>
              <a:gd name="T18" fmla="*/ 0 60000 65536"/>
              <a:gd name="T19" fmla="*/ 0 60000 65536"/>
              <a:gd name="T20" fmla="*/ 0 60000 65536"/>
              <a:gd name="T21" fmla="*/ 0 w 1048"/>
              <a:gd name="T22" fmla="*/ 0 h 501"/>
              <a:gd name="T23" fmla="*/ 1048 w 1048"/>
              <a:gd name="T24" fmla="*/ 501 h 5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8" h="501">
                <a:moveTo>
                  <a:pt x="0" y="8"/>
                </a:moveTo>
                <a:lnTo>
                  <a:pt x="1045" y="501"/>
                </a:lnTo>
                <a:lnTo>
                  <a:pt x="1048" y="491"/>
                </a:lnTo>
                <a:lnTo>
                  <a:pt x="5" y="0"/>
                </a:lnTo>
                <a:lnTo>
                  <a:pt x="3" y="8"/>
                </a:lnTo>
                <a:lnTo>
                  <a:pt x="0" y="8"/>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8" name="Freeform 48"/>
          <p:cNvSpPr>
            <a:spLocks/>
          </p:cNvSpPr>
          <p:nvPr/>
        </p:nvSpPr>
        <p:spPr bwMode="auto">
          <a:xfrm>
            <a:off x="4259263" y="2457450"/>
            <a:ext cx="1663700" cy="795338"/>
          </a:xfrm>
          <a:custGeom>
            <a:avLst/>
            <a:gdLst>
              <a:gd name="T0" fmla="*/ 0 w 1048"/>
              <a:gd name="T1" fmla="*/ 2147483647 h 501"/>
              <a:gd name="T2" fmla="*/ 2147483647 w 1048"/>
              <a:gd name="T3" fmla="*/ 2147483647 h 501"/>
              <a:gd name="T4" fmla="*/ 2147483647 w 1048"/>
              <a:gd name="T5" fmla="*/ 2147483647 h 501"/>
              <a:gd name="T6" fmla="*/ 2147483647 w 1048"/>
              <a:gd name="T7" fmla="*/ 0 h 501"/>
              <a:gd name="T8" fmla="*/ 2147483647 w 1048"/>
              <a:gd name="T9" fmla="*/ 2147483647 h 501"/>
              <a:gd name="T10" fmla="*/ 2147483647 w 1048"/>
              <a:gd name="T11" fmla="*/ 2147483647 h 501"/>
              <a:gd name="T12" fmla="*/ 0 60000 65536"/>
              <a:gd name="T13" fmla="*/ 0 60000 65536"/>
              <a:gd name="T14" fmla="*/ 0 60000 65536"/>
              <a:gd name="T15" fmla="*/ 0 60000 65536"/>
              <a:gd name="T16" fmla="*/ 0 60000 65536"/>
              <a:gd name="T17" fmla="*/ 0 60000 65536"/>
              <a:gd name="T18" fmla="*/ 0 w 1048"/>
              <a:gd name="T19" fmla="*/ 0 h 501"/>
              <a:gd name="T20" fmla="*/ 1048 w 1048"/>
              <a:gd name="T21" fmla="*/ 501 h 501"/>
            </a:gdLst>
            <a:ahLst/>
            <a:cxnLst>
              <a:cxn ang="T12">
                <a:pos x="T0" y="T1"/>
              </a:cxn>
              <a:cxn ang="T13">
                <a:pos x="T2" y="T3"/>
              </a:cxn>
              <a:cxn ang="T14">
                <a:pos x="T4" y="T5"/>
              </a:cxn>
              <a:cxn ang="T15">
                <a:pos x="T6" y="T7"/>
              </a:cxn>
              <a:cxn ang="T16">
                <a:pos x="T8" y="T9"/>
              </a:cxn>
              <a:cxn ang="T17">
                <a:pos x="T10" y="T11"/>
              </a:cxn>
            </a:cxnLst>
            <a:rect l="T18" t="T19" r="T20" b="T21"/>
            <a:pathLst>
              <a:path w="1048" h="501">
                <a:moveTo>
                  <a:pt x="0" y="8"/>
                </a:moveTo>
                <a:lnTo>
                  <a:pt x="1045" y="501"/>
                </a:lnTo>
                <a:lnTo>
                  <a:pt x="1048" y="491"/>
                </a:lnTo>
                <a:lnTo>
                  <a:pt x="5" y="0"/>
                </a:lnTo>
                <a:lnTo>
                  <a:pt x="3" y="8"/>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69" name="Freeform 49"/>
          <p:cNvSpPr>
            <a:spLocks/>
          </p:cNvSpPr>
          <p:nvPr/>
        </p:nvSpPr>
        <p:spPr bwMode="auto">
          <a:xfrm>
            <a:off x="4259263" y="2857500"/>
            <a:ext cx="1666875" cy="984250"/>
          </a:xfrm>
          <a:custGeom>
            <a:avLst/>
            <a:gdLst>
              <a:gd name="T0" fmla="*/ 0 w 1050"/>
              <a:gd name="T1" fmla="*/ 2147483647 h 620"/>
              <a:gd name="T2" fmla="*/ 2147483647 w 1050"/>
              <a:gd name="T3" fmla="*/ 2147483647 h 620"/>
              <a:gd name="T4" fmla="*/ 2147483647 w 1050"/>
              <a:gd name="T5" fmla="*/ 2147483647 h 620"/>
              <a:gd name="T6" fmla="*/ 2147483647 w 1050"/>
              <a:gd name="T7" fmla="*/ 0 h 620"/>
              <a:gd name="T8" fmla="*/ 2147483647 w 1050"/>
              <a:gd name="T9" fmla="*/ 2147483647 h 620"/>
              <a:gd name="T10" fmla="*/ 2147483647 w 1050"/>
              <a:gd name="T11" fmla="*/ 2147483647 h 620"/>
              <a:gd name="T12" fmla="*/ 0 w 1050"/>
              <a:gd name="T13" fmla="*/ 2147483647 h 620"/>
              <a:gd name="T14" fmla="*/ 0 60000 65536"/>
              <a:gd name="T15" fmla="*/ 0 60000 65536"/>
              <a:gd name="T16" fmla="*/ 0 60000 65536"/>
              <a:gd name="T17" fmla="*/ 0 60000 65536"/>
              <a:gd name="T18" fmla="*/ 0 60000 65536"/>
              <a:gd name="T19" fmla="*/ 0 60000 65536"/>
              <a:gd name="T20" fmla="*/ 0 60000 65536"/>
              <a:gd name="T21" fmla="*/ 0 w 1050"/>
              <a:gd name="T22" fmla="*/ 0 h 620"/>
              <a:gd name="T23" fmla="*/ 1050 w 1050"/>
              <a:gd name="T24" fmla="*/ 620 h 6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50" h="620">
                <a:moveTo>
                  <a:pt x="0" y="7"/>
                </a:moveTo>
                <a:lnTo>
                  <a:pt x="1042" y="620"/>
                </a:lnTo>
                <a:lnTo>
                  <a:pt x="1050" y="612"/>
                </a:lnTo>
                <a:lnTo>
                  <a:pt x="8" y="0"/>
                </a:lnTo>
                <a:lnTo>
                  <a:pt x="3" y="7"/>
                </a:lnTo>
                <a:lnTo>
                  <a:pt x="0" y="7"/>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0" name="Freeform 50"/>
          <p:cNvSpPr>
            <a:spLocks/>
          </p:cNvSpPr>
          <p:nvPr/>
        </p:nvSpPr>
        <p:spPr bwMode="auto">
          <a:xfrm>
            <a:off x="4259263" y="2857500"/>
            <a:ext cx="1666875" cy="984250"/>
          </a:xfrm>
          <a:custGeom>
            <a:avLst/>
            <a:gdLst>
              <a:gd name="T0" fmla="*/ 0 w 1050"/>
              <a:gd name="T1" fmla="*/ 2147483647 h 620"/>
              <a:gd name="T2" fmla="*/ 2147483647 w 1050"/>
              <a:gd name="T3" fmla="*/ 2147483647 h 620"/>
              <a:gd name="T4" fmla="*/ 2147483647 w 1050"/>
              <a:gd name="T5" fmla="*/ 2147483647 h 620"/>
              <a:gd name="T6" fmla="*/ 2147483647 w 1050"/>
              <a:gd name="T7" fmla="*/ 0 h 620"/>
              <a:gd name="T8" fmla="*/ 2147483647 w 1050"/>
              <a:gd name="T9" fmla="*/ 2147483647 h 620"/>
              <a:gd name="T10" fmla="*/ 2147483647 w 1050"/>
              <a:gd name="T11" fmla="*/ 2147483647 h 620"/>
              <a:gd name="T12" fmla="*/ 0 60000 65536"/>
              <a:gd name="T13" fmla="*/ 0 60000 65536"/>
              <a:gd name="T14" fmla="*/ 0 60000 65536"/>
              <a:gd name="T15" fmla="*/ 0 60000 65536"/>
              <a:gd name="T16" fmla="*/ 0 60000 65536"/>
              <a:gd name="T17" fmla="*/ 0 60000 65536"/>
              <a:gd name="T18" fmla="*/ 0 w 1050"/>
              <a:gd name="T19" fmla="*/ 0 h 620"/>
              <a:gd name="T20" fmla="*/ 1050 w 1050"/>
              <a:gd name="T21" fmla="*/ 620 h 620"/>
            </a:gdLst>
            <a:ahLst/>
            <a:cxnLst>
              <a:cxn ang="T12">
                <a:pos x="T0" y="T1"/>
              </a:cxn>
              <a:cxn ang="T13">
                <a:pos x="T2" y="T3"/>
              </a:cxn>
              <a:cxn ang="T14">
                <a:pos x="T4" y="T5"/>
              </a:cxn>
              <a:cxn ang="T15">
                <a:pos x="T6" y="T7"/>
              </a:cxn>
              <a:cxn ang="T16">
                <a:pos x="T8" y="T9"/>
              </a:cxn>
              <a:cxn ang="T17">
                <a:pos x="T10" y="T11"/>
              </a:cxn>
            </a:cxnLst>
            <a:rect l="T18" t="T19" r="T20" b="T21"/>
            <a:pathLst>
              <a:path w="1050" h="620">
                <a:moveTo>
                  <a:pt x="0" y="7"/>
                </a:moveTo>
                <a:lnTo>
                  <a:pt x="1042" y="620"/>
                </a:lnTo>
                <a:lnTo>
                  <a:pt x="1050" y="612"/>
                </a:lnTo>
                <a:lnTo>
                  <a:pt x="8" y="0"/>
                </a:lnTo>
                <a:lnTo>
                  <a:pt x="3" y="7"/>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1" name="Freeform 51"/>
          <p:cNvSpPr>
            <a:spLocks/>
          </p:cNvSpPr>
          <p:nvPr/>
        </p:nvSpPr>
        <p:spPr bwMode="auto">
          <a:xfrm>
            <a:off x="2617788" y="3881438"/>
            <a:ext cx="1117600" cy="203200"/>
          </a:xfrm>
          <a:custGeom>
            <a:avLst/>
            <a:gdLst>
              <a:gd name="T0" fmla="*/ 2147483647 w 704"/>
              <a:gd name="T1" fmla="*/ 2147483647 h 128"/>
              <a:gd name="T2" fmla="*/ 2147483647 w 704"/>
              <a:gd name="T3" fmla="*/ 0 h 128"/>
              <a:gd name="T4" fmla="*/ 0 w 704"/>
              <a:gd name="T5" fmla="*/ 0 h 128"/>
              <a:gd name="T6" fmla="*/ 0 w 704"/>
              <a:gd name="T7" fmla="*/ 2147483647 h 128"/>
              <a:gd name="T8" fmla="*/ 2147483647 w 704"/>
              <a:gd name="T9" fmla="*/ 2147483647 h 128"/>
              <a:gd name="T10" fmla="*/ 2147483647 w 704"/>
              <a:gd name="T11" fmla="*/ 2147483647 h 128"/>
              <a:gd name="T12" fmla="*/ 0 60000 65536"/>
              <a:gd name="T13" fmla="*/ 0 60000 65536"/>
              <a:gd name="T14" fmla="*/ 0 60000 65536"/>
              <a:gd name="T15" fmla="*/ 0 60000 65536"/>
              <a:gd name="T16" fmla="*/ 0 60000 65536"/>
              <a:gd name="T17" fmla="*/ 0 60000 65536"/>
              <a:gd name="T18" fmla="*/ 0 w 704"/>
              <a:gd name="T19" fmla="*/ 0 h 128"/>
              <a:gd name="T20" fmla="*/ 704 w 704"/>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704" h="128">
                <a:moveTo>
                  <a:pt x="704" y="128"/>
                </a:moveTo>
                <a:lnTo>
                  <a:pt x="704" y="0"/>
                </a:lnTo>
                <a:lnTo>
                  <a:pt x="0" y="0"/>
                </a:lnTo>
                <a:lnTo>
                  <a:pt x="0" y="128"/>
                </a:lnTo>
                <a:lnTo>
                  <a:pt x="704" y="1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2" name="Freeform 52"/>
          <p:cNvSpPr>
            <a:spLocks/>
          </p:cNvSpPr>
          <p:nvPr/>
        </p:nvSpPr>
        <p:spPr bwMode="auto">
          <a:xfrm>
            <a:off x="2617788" y="3881438"/>
            <a:ext cx="1117600" cy="203200"/>
          </a:xfrm>
          <a:custGeom>
            <a:avLst/>
            <a:gdLst>
              <a:gd name="T0" fmla="*/ 2147483647 w 704"/>
              <a:gd name="T1" fmla="*/ 2147483647 h 128"/>
              <a:gd name="T2" fmla="*/ 2147483647 w 704"/>
              <a:gd name="T3" fmla="*/ 0 h 128"/>
              <a:gd name="T4" fmla="*/ 0 w 704"/>
              <a:gd name="T5" fmla="*/ 0 h 128"/>
              <a:gd name="T6" fmla="*/ 0 w 704"/>
              <a:gd name="T7" fmla="*/ 2147483647 h 128"/>
              <a:gd name="T8" fmla="*/ 2147483647 w 704"/>
              <a:gd name="T9" fmla="*/ 2147483647 h 128"/>
              <a:gd name="T10" fmla="*/ 2147483647 w 704"/>
              <a:gd name="T11" fmla="*/ 2147483647 h 128"/>
              <a:gd name="T12" fmla="*/ 0 60000 65536"/>
              <a:gd name="T13" fmla="*/ 0 60000 65536"/>
              <a:gd name="T14" fmla="*/ 0 60000 65536"/>
              <a:gd name="T15" fmla="*/ 0 60000 65536"/>
              <a:gd name="T16" fmla="*/ 0 60000 65536"/>
              <a:gd name="T17" fmla="*/ 0 60000 65536"/>
              <a:gd name="T18" fmla="*/ 0 w 704"/>
              <a:gd name="T19" fmla="*/ 0 h 128"/>
              <a:gd name="T20" fmla="*/ 704 w 704"/>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704" h="128">
                <a:moveTo>
                  <a:pt x="704" y="128"/>
                </a:moveTo>
                <a:lnTo>
                  <a:pt x="704" y="0"/>
                </a:lnTo>
                <a:lnTo>
                  <a:pt x="0" y="0"/>
                </a:lnTo>
                <a:lnTo>
                  <a:pt x="0" y="128"/>
                </a:lnTo>
                <a:lnTo>
                  <a:pt x="704" y="128"/>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3" name="Freeform 53"/>
          <p:cNvSpPr>
            <a:spLocks/>
          </p:cNvSpPr>
          <p:nvPr/>
        </p:nvSpPr>
        <p:spPr bwMode="auto">
          <a:xfrm>
            <a:off x="2443163" y="3878263"/>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4" name="Freeform 54"/>
          <p:cNvSpPr>
            <a:spLocks/>
          </p:cNvSpPr>
          <p:nvPr/>
        </p:nvSpPr>
        <p:spPr bwMode="auto">
          <a:xfrm>
            <a:off x="2443163" y="3878263"/>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5" name="Freeform 55"/>
          <p:cNvSpPr>
            <a:spLocks/>
          </p:cNvSpPr>
          <p:nvPr/>
        </p:nvSpPr>
        <p:spPr bwMode="auto">
          <a:xfrm>
            <a:off x="2617788" y="4281488"/>
            <a:ext cx="1117600" cy="206375"/>
          </a:xfrm>
          <a:custGeom>
            <a:avLst/>
            <a:gdLst>
              <a:gd name="T0" fmla="*/ 2147483647 w 704"/>
              <a:gd name="T1" fmla="*/ 2147483647 h 130"/>
              <a:gd name="T2" fmla="*/ 2147483647 w 704"/>
              <a:gd name="T3" fmla="*/ 0 h 130"/>
              <a:gd name="T4" fmla="*/ 0 w 704"/>
              <a:gd name="T5" fmla="*/ 0 h 130"/>
              <a:gd name="T6" fmla="*/ 0 w 704"/>
              <a:gd name="T7" fmla="*/ 2147483647 h 130"/>
              <a:gd name="T8" fmla="*/ 2147483647 w 704"/>
              <a:gd name="T9" fmla="*/ 2147483647 h 130"/>
              <a:gd name="T10" fmla="*/ 2147483647 w 704"/>
              <a:gd name="T11" fmla="*/ 2147483647 h 130"/>
              <a:gd name="T12" fmla="*/ 2147483647 w 704"/>
              <a:gd name="T13" fmla="*/ 2147483647 h 130"/>
              <a:gd name="T14" fmla="*/ 0 60000 65536"/>
              <a:gd name="T15" fmla="*/ 0 60000 65536"/>
              <a:gd name="T16" fmla="*/ 0 60000 65536"/>
              <a:gd name="T17" fmla="*/ 0 60000 65536"/>
              <a:gd name="T18" fmla="*/ 0 60000 65536"/>
              <a:gd name="T19" fmla="*/ 0 60000 65536"/>
              <a:gd name="T20" fmla="*/ 0 60000 65536"/>
              <a:gd name="T21" fmla="*/ 0 w 704"/>
              <a:gd name="T22" fmla="*/ 0 h 130"/>
              <a:gd name="T23" fmla="*/ 704 w 704"/>
              <a:gd name="T24" fmla="*/ 130 h 13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4" h="130">
                <a:moveTo>
                  <a:pt x="704" y="127"/>
                </a:moveTo>
                <a:lnTo>
                  <a:pt x="704" y="0"/>
                </a:lnTo>
                <a:lnTo>
                  <a:pt x="0" y="0"/>
                </a:lnTo>
                <a:lnTo>
                  <a:pt x="0" y="130"/>
                </a:lnTo>
                <a:lnTo>
                  <a:pt x="704" y="130"/>
                </a:lnTo>
                <a:lnTo>
                  <a:pt x="704"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6" name="Freeform 56"/>
          <p:cNvSpPr>
            <a:spLocks/>
          </p:cNvSpPr>
          <p:nvPr/>
        </p:nvSpPr>
        <p:spPr bwMode="auto">
          <a:xfrm>
            <a:off x="2617788" y="4281488"/>
            <a:ext cx="1117600" cy="206375"/>
          </a:xfrm>
          <a:custGeom>
            <a:avLst/>
            <a:gdLst>
              <a:gd name="T0" fmla="*/ 2147483647 w 704"/>
              <a:gd name="T1" fmla="*/ 2147483647 h 130"/>
              <a:gd name="T2" fmla="*/ 2147483647 w 704"/>
              <a:gd name="T3" fmla="*/ 0 h 130"/>
              <a:gd name="T4" fmla="*/ 0 w 704"/>
              <a:gd name="T5" fmla="*/ 0 h 130"/>
              <a:gd name="T6" fmla="*/ 0 w 704"/>
              <a:gd name="T7" fmla="*/ 2147483647 h 130"/>
              <a:gd name="T8" fmla="*/ 2147483647 w 704"/>
              <a:gd name="T9" fmla="*/ 2147483647 h 130"/>
              <a:gd name="T10" fmla="*/ 2147483647 w 704"/>
              <a:gd name="T11" fmla="*/ 2147483647 h 130"/>
              <a:gd name="T12" fmla="*/ 0 60000 65536"/>
              <a:gd name="T13" fmla="*/ 0 60000 65536"/>
              <a:gd name="T14" fmla="*/ 0 60000 65536"/>
              <a:gd name="T15" fmla="*/ 0 60000 65536"/>
              <a:gd name="T16" fmla="*/ 0 60000 65536"/>
              <a:gd name="T17" fmla="*/ 0 60000 65536"/>
              <a:gd name="T18" fmla="*/ 0 w 704"/>
              <a:gd name="T19" fmla="*/ 0 h 130"/>
              <a:gd name="T20" fmla="*/ 704 w 704"/>
              <a:gd name="T21" fmla="*/ 130 h 130"/>
            </a:gdLst>
            <a:ahLst/>
            <a:cxnLst>
              <a:cxn ang="T12">
                <a:pos x="T0" y="T1"/>
              </a:cxn>
              <a:cxn ang="T13">
                <a:pos x="T2" y="T3"/>
              </a:cxn>
              <a:cxn ang="T14">
                <a:pos x="T4" y="T5"/>
              </a:cxn>
              <a:cxn ang="T15">
                <a:pos x="T6" y="T7"/>
              </a:cxn>
              <a:cxn ang="T16">
                <a:pos x="T8" y="T9"/>
              </a:cxn>
              <a:cxn ang="T17">
                <a:pos x="T10" y="T11"/>
              </a:cxn>
            </a:cxnLst>
            <a:rect l="T18" t="T19" r="T20" b="T21"/>
            <a:pathLst>
              <a:path w="704" h="130">
                <a:moveTo>
                  <a:pt x="704" y="127"/>
                </a:moveTo>
                <a:lnTo>
                  <a:pt x="704" y="0"/>
                </a:lnTo>
                <a:lnTo>
                  <a:pt x="0" y="0"/>
                </a:lnTo>
                <a:lnTo>
                  <a:pt x="0" y="130"/>
                </a:lnTo>
                <a:lnTo>
                  <a:pt x="704" y="130"/>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7" name="Freeform 57"/>
          <p:cNvSpPr>
            <a:spLocks/>
          </p:cNvSpPr>
          <p:nvPr/>
        </p:nvSpPr>
        <p:spPr bwMode="auto">
          <a:xfrm>
            <a:off x="2443163" y="4281488"/>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8" name="Freeform 58"/>
          <p:cNvSpPr>
            <a:spLocks/>
          </p:cNvSpPr>
          <p:nvPr/>
        </p:nvSpPr>
        <p:spPr bwMode="auto">
          <a:xfrm>
            <a:off x="2443163" y="4281488"/>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79" name="Freeform 59"/>
          <p:cNvSpPr>
            <a:spLocks/>
          </p:cNvSpPr>
          <p:nvPr/>
        </p:nvSpPr>
        <p:spPr bwMode="auto">
          <a:xfrm>
            <a:off x="2617788" y="4689475"/>
            <a:ext cx="1117600" cy="201613"/>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2147483647 w 704"/>
              <a:gd name="T13" fmla="*/ 2147483647 h 127"/>
              <a:gd name="T14" fmla="*/ 0 60000 65536"/>
              <a:gd name="T15" fmla="*/ 0 60000 65536"/>
              <a:gd name="T16" fmla="*/ 0 60000 65536"/>
              <a:gd name="T17" fmla="*/ 0 60000 65536"/>
              <a:gd name="T18" fmla="*/ 0 60000 65536"/>
              <a:gd name="T19" fmla="*/ 0 60000 65536"/>
              <a:gd name="T20" fmla="*/ 0 60000 65536"/>
              <a:gd name="T21" fmla="*/ 0 w 704"/>
              <a:gd name="T22" fmla="*/ 0 h 127"/>
              <a:gd name="T23" fmla="*/ 704 w 704"/>
              <a:gd name="T24" fmla="*/ 127 h 1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4" h="127">
                <a:moveTo>
                  <a:pt x="704" y="125"/>
                </a:moveTo>
                <a:lnTo>
                  <a:pt x="704" y="0"/>
                </a:lnTo>
                <a:lnTo>
                  <a:pt x="0" y="0"/>
                </a:lnTo>
                <a:lnTo>
                  <a:pt x="0" y="127"/>
                </a:lnTo>
                <a:lnTo>
                  <a:pt x="704" y="127"/>
                </a:lnTo>
                <a:lnTo>
                  <a:pt x="704" y="125"/>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0" name="Freeform 60"/>
          <p:cNvSpPr>
            <a:spLocks/>
          </p:cNvSpPr>
          <p:nvPr/>
        </p:nvSpPr>
        <p:spPr bwMode="auto">
          <a:xfrm>
            <a:off x="2617788" y="4689475"/>
            <a:ext cx="1117600" cy="201613"/>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5"/>
                </a:moveTo>
                <a:lnTo>
                  <a:pt x="704" y="0"/>
                </a:lnTo>
                <a:lnTo>
                  <a:pt x="0" y="0"/>
                </a:lnTo>
                <a:lnTo>
                  <a:pt x="0" y="127"/>
                </a:lnTo>
                <a:lnTo>
                  <a:pt x="704"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1" name="Freeform 61"/>
          <p:cNvSpPr>
            <a:spLocks/>
          </p:cNvSpPr>
          <p:nvPr/>
        </p:nvSpPr>
        <p:spPr bwMode="auto">
          <a:xfrm>
            <a:off x="2443163" y="4684713"/>
            <a:ext cx="169862" cy="203200"/>
          </a:xfrm>
          <a:custGeom>
            <a:avLst/>
            <a:gdLst>
              <a:gd name="T0" fmla="*/ 2147483647 w 107"/>
              <a:gd name="T1" fmla="*/ 2147483647 h 128"/>
              <a:gd name="T2" fmla="*/ 2147483647 w 107"/>
              <a:gd name="T3" fmla="*/ 0 h 128"/>
              <a:gd name="T4" fmla="*/ 0 w 107"/>
              <a:gd name="T5" fmla="*/ 0 h 128"/>
              <a:gd name="T6" fmla="*/ 0 w 107"/>
              <a:gd name="T7" fmla="*/ 2147483647 h 128"/>
              <a:gd name="T8" fmla="*/ 2147483647 w 107"/>
              <a:gd name="T9" fmla="*/ 2147483647 h 128"/>
              <a:gd name="T10" fmla="*/ 2147483647 w 107"/>
              <a:gd name="T11" fmla="*/ 2147483647 h 128"/>
              <a:gd name="T12" fmla="*/ 0 60000 65536"/>
              <a:gd name="T13" fmla="*/ 0 60000 65536"/>
              <a:gd name="T14" fmla="*/ 0 60000 65536"/>
              <a:gd name="T15" fmla="*/ 0 60000 65536"/>
              <a:gd name="T16" fmla="*/ 0 60000 65536"/>
              <a:gd name="T17" fmla="*/ 0 60000 65536"/>
              <a:gd name="T18" fmla="*/ 0 w 107"/>
              <a:gd name="T19" fmla="*/ 0 h 128"/>
              <a:gd name="T20" fmla="*/ 107 w 107"/>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107" h="128">
                <a:moveTo>
                  <a:pt x="107" y="128"/>
                </a:moveTo>
                <a:lnTo>
                  <a:pt x="107" y="0"/>
                </a:lnTo>
                <a:lnTo>
                  <a:pt x="0" y="0"/>
                </a:lnTo>
                <a:lnTo>
                  <a:pt x="0" y="128"/>
                </a:lnTo>
                <a:lnTo>
                  <a:pt x="107" y="128"/>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2" name="Freeform 62"/>
          <p:cNvSpPr>
            <a:spLocks/>
          </p:cNvSpPr>
          <p:nvPr/>
        </p:nvSpPr>
        <p:spPr bwMode="auto">
          <a:xfrm>
            <a:off x="2443163" y="4684713"/>
            <a:ext cx="169862" cy="203200"/>
          </a:xfrm>
          <a:custGeom>
            <a:avLst/>
            <a:gdLst>
              <a:gd name="T0" fmla="*/ 2147483647 w 107"/>
              <a:gd name="T1" fmla="*/ 2147483647 h 128"/>
              <a:gd name="T2" fmla="*/ 2147483647 w 107"/>
              <a:gd name="T3" fmla="*/ 0 h 128"/>
              <a:gd name="T4" fmla="*/ 0 w 107"/>
              <a:gd name="T5" fmla="*/ 0 h 128"/>
              <a:gd name="T6" fmla="*/ 0 w 107"/>
              <a:gd name="T7" fmla="*/ 2147483647 h 128"/>
              <a:gd name="T8" fmla="*/ 2147483647 w 107"/>
              <a:gd name="T9" fmla="*/ 2147483647 h 128"/>
              <a:gd name="T10" fmla="*/ 2147483647 w 107"/>
              <a:gd name="T11" fmla="*/ 2147483647 h 128"/>
              <a:gd name="T12" fmla="*/ 0 60000 65536"/>
              <a:gd name="T13" fmla="*/ 0 60000 65536"/>
              <a:gd name="T14" fmla="*/ 0 60000 65536"/>
              <a:gd name="T15" fmla="*/ 0 60000 65536"/>
              <a:gd name="T16" fmla="*/ 0 60000 65536"/>
              <a:gd name="T17" fmla="*/ 0 60000 65536"/>
              <a:gd name="T18" fmla="*/ 0 w 107"/>
              <a:gd name="T19" fmla="*/ 0 h 128"/>
              <a:gd name="T20" fmla="*/ 107 w 107"/>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107" h="128">
                <a:moveTo>
                  <a:pt x="107" y="128"/>
                </a:moveTo>
                <a:lnTo>
                  <a:pt x="107" y="0"/>
                </a:lnTo>
                <a:lnTo>
                  <a:pt x="0" y="0"/>
                </a:lnTo>
                <a:lnTo>
                  <a:pt x="0" y="128"/>
                </a:lnTo>
                <a:lnTo>
                  <a:pt x="107" y="128"/>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3" name="Freeform 63"/>
          <p:cNvSpPr>
            <a:spLocks/>
          </p:cNvSpPr>
          <p:nvPr/>
        </p:nvSpPr>
        <p:spPr bwMode="auto">
          <a:xfrm>
            <a:off x="2617788" y="5089525"/>
            <a:ext cx="1117600" cy="204788"/>
          </a:xfrm>
          <a:custGeom>
            <a:avLst/>
            <a:gdLst>
              <a:gd name="T0" fmla="*/ 2147483647 w 704"/>
              <a:gd name="T1" fmla="*/ 2147483647 h 129"/>
              <a:gd name="T2" fmla="*/ 2147483647 w 704"/>
              <a:gd name="T3" fmla="*/ 0 h 129"/>
              <a:gd name="T4" fmla="*/ 0 w 704"/>
              <a:gd name="T5" fmla="*/ 0 h 129"/>
              <a:gd name="T6" fmla="*/ 0 w 704"/>
              <a:gd name="T7" fmla="*/ 2147483647 h 129"/>
              <a:gd name="T8" fmla="*/ 2147483647 w 704"/>
              <a:gd name="T9" fmla="*/ 2147483647 h 129"/>
              <a:gd name="T10" fmla="*/ 2147483647 w 704"/>
              <a:gd name="T11" fmla="*/ 2147483647 h 129"/>
              <a:gd name="T12" fmla="*/ 2147483647 w 704"/>
              <a:gd name="T13" fmla="*/ 2147483647 h 129"/>
              <a:gd name="T14" fmla="*/ 0 60000 65536"/>
              <a:gd name="T15" fmla="*/ 0 60000 65536"/>
              <a:gd name="T16" fmla="*/ 0 60000 65536"/>
              <a:gd name="T17" fmla="*/ 0 60000 65536"/>
              <a:gd name="T18" fmla="*/ 0 60000 65536"/>
              <a:gd name="T19" fmla="*/ 0 60000 65536"/>
              <a:gd name="T20" fmla="*/ 0 60000 65536"/>
              <a:gd name="T21" fmla="*/ 0 w 704"/>
              <a:gd name="T22" fmla="*/ 0 h 129"/>
              <a:gd name="T23" fmla="*/ 704 w 704"/>
              <a:gd name="T24" fmla="*/ 129 h 12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4" h="129">
                <a:moveTo>
                  <a:pt x="704" y="127"/>
                </a:moveTo>
                <a:lnTo>
                  <a:pt x="704" y="0"/>
                </a:lnTo>
                <a:lnTo>
                  <a:pt x="0" y="0"/>
                </a:lnTo>
                <a:lnTo>
                  <a:pt x="0" y="129"/>
                </a:lnTo>
                <a:lnTo>
                  <a:pt x="704" y="129"/>
                </a:lnTo>
                <a:lnTo>
                  <a:pt x="704"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4" name="Freeform 64"/>
          <p:cNvSpPr>
            <a:spLocks/>
          </p:cNvSpPr>
          <p:nvPr/>
        </p:nvSpPr>
        <p:spPr bwMode="auto">
          <a:xfrm>
            <a:off x="2617788" y="5089525"/>
            <a:ext cx="1117600" cy="204788"/>
          </a:xfrm>
          <a:custGeom>
            <a:avLst/>
            <a:gdLst>
              <a:gd name="T0" fmla="*/ 2147483647 w 704"/>
              <a:gd name="T1" fmla="*/ 2147483647 h 129"/>
              <a:gd name="T2" fmla="*/ 2147483647 w 704"/>
              <a:gd name="T3" fmla="*/ 0 h 129"/>
              <a:gd name="T4" fmla="*/ 0 w 704"/>
              <a:gd name="T5" fmla="*/ 0 h 129"/>
              <a:gd name="T6" fmla="*/ 0 w 704"/>
              <a:gd name="T7" fmla="*/ 2147483647 h 129"/>
              <a:gd name="T8" fmla="*/ 2147483647 w 704"/>
              <a:gd name="T9" fmla="*/ 2147483647 h 129"/>
              <a:gd name="T10" fmla="*/ 2147483647 w 704"/>
              <a:gd name="T11" fmla="*/ 2147483647 h 129"/>
              <a:gd name="T12" fmla="*/ 0 60000 65536"/>
              <a:gd name="T13" fmla="*/ 0 60000 65536"/>
              <a:gd name="T14" fmla="*/ 0 60000 65536"/>
              <a:gd name="T15" fmla="*/ 0 60000 65536"/>
              <a:gd name="T16" fmla="*/ 0 60000 65536"/>
              <a:gd name="T17" fmla="*/ 0 60000 65536"/>
              <a:gd name="T18" fmla="*/ 0 w 704"/>
              <a:gd name="T19" fmla="*/ 0 h 129"/>
              <a:gd name="T20" fmla="*/ 704 w 704"/>
              <a:gd name="T21" fmla="*/ 129 h 129"/>
            </a:gdLst>
            <a:ahLst/>
            <a:cxnLst>
              <a:cxn ang="T12">
                <a:pos x="T0" y="T1"/>
              </a:cxn>
              <a:cxn ang="T13">
                <a:pos x="T2" y="T3"/>
              </a:cxn>
              <a:cxn ang="T14">
                <a:pos x="T4" y="T5"/>
              </a:cxn>
              <a:cxn ang="T15">
                <a:pos x="T6" y="T7"/>
              </a:cxn>
              <a:cxn ang="T16">
                <a:pos x="T8" y="T9"/>
              </a:cxn>
              <a:cxn ang="T17">
                <a:pos x="T10" y="T11"/>
              </a:cxn>
            </a:cxnLst>
            <a:rect l="T18" t="T19" r="T20" b="T21"/>
            <a:pathLst>
              <a:path w="704" h="129">
                <a:moveTo>
                  <a:pt x="704" y="127"/>
                </a:moveTo>
                <a:lnTo>
                  <a:pt x="704" y="0"/>
                </a:lnTo>
                <a:lnTo>
                  <a:pt x="0" y="0"/>
                </a:lnTo>
                <a:lnTo>
                  <a:pt x="0" y="129"/>
                </a:lnTo>
                <a:lnTo>
                  <a:pt x="704" y="129"/>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5" name="Freeform 65"/>
          <p:cNvSpPr>
            <a:spLocks/>
          </p:cNvSpPr>
          <p:nvPr/>
        </p:nvSpPr>
        <p:spPr bwMode="auto">
          <a:xfrm>
            <a:off x="2443163" y="5089525"/>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6" name="Freeform 66"/>
          <p:cNvSpPr>
            <a:spLocks/>
          </p:cNvSpPr>
          <p:nvPr/>
        </p:nvSpPr>
        <p:spPr bwMode="auto">
          <a:xfrm>
            <a:off x="2443163" y="5089525"/>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7" name="Freeform 67"/>
          <p:cNvSpPr>
            <a:spLocks/>
          </p:cNvSpPr>
          <p:nvPr/>
        </p:nvSpPr>
        <p:spPr bwMode="auto">
          <a:xfrm>
            <a:off x="2617788" y="5495925"/>
            <a:ext cx="1117600" cy="201613"/>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8" name="Freeform 68"/>
          <p:cNvSpPr>
            <a:spLocks/>
          </p:cNvSpPr>
          <p:nvPr/>
        </p:nvSpPr>
        <p:spPr bwMode="auto">
          <a:xfrm>
            <a:off x="2617788" y="5495925"/>
            <a:ext cx="1117600" cy="201613"/>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89" name="Freeform 69"/>
          <p:cNvSpPr>
            <a:spLocks/>
          </p:cNvSpPr>
          <p:nvPr/>
        </p:nvSpPr>
        <p:spPr bwMode="auto">
          <a:xfrm>
            <a:off x="2443163" y="5492750"/>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90" name="Freeform 70"/>
          <p:cNvSpPr>
            <a:spLocks/>
          </p:cNvSpPr>
          <p:nvPr/>
        </p:nvSpPr>
        <p:spPr bwMode="auto">
          <a:xfrm>
            <a:off x="2443163" y="5492750"/>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91" name="Freeform 71"/>
          <p:cNvSpPr>
            <a:spLocks/>
          </p:cNvSpPr>
          <p:nvPr/>
        </p:nvSpPr>
        <p:spPr bwMode="auto">
          <a:xfrm>
            <a:off x="2617788" y="5895975"/>
            <a:ext cx="1117600" cy="206375"/>
          </a:xfrm>
          <a:custGeom>
            <a:avLst/>
            <a:gdLst>
              <a:gd name="T0" fmla="*/ 2147483647 w 704"/>
              <a:gd name="T1" fmla="*/ 2147483647 h 130"/>
              <a:gd name="T2" fmla="*/ 2147483647 w 704"/>
              <a:gd name="T3" fmla="*/ 0 h 130"/>
              <a:gd name="T4" fmla="*/ 0 w 704"/>
              <a:gd name="T5" fmla="*/ 0 h 130"/>
              <a:gd name="T6" fmla="*/ 0 w 704"/>
              <a:gd name="T7" fmla="*/ 2147483647 h 130"/>
              <a:gd name="T8" fmla="*/ 2147483647 w 704"/>
              <a:gd name="T9" fmla="*/ 2147483647 h 130"/>
              <a:gd name="T10" fmla="*/ 2147483647 w 704"/>
              <a:gd name="T11" fmla="*/ 2147483647 h 130"/>
              <a:gd name="T12" fmla="*/ 2147483647 w 704"/>
              <a:gd name="T13" fmla="*/ 2147483647 h 130"/>
              <a:gd name="T14" fmla="*/ 0 60000 65536"/>
              <a:gd name="T15" fmla="*/ 0 60000 65536"/>
              <a:gd name="T16" fmla="*/ 0 60000 65536"/>
              <a:gd name="T17" fmla="*/ 0 60000 65536"/>
              <a:gd name="T18" fmla="*/ 0 60000 65536"/>
              <a:gd name="T19" fmla="*/ 0 60000 65536"/>
              <a:gd name="T20" fmla="*/ 0 60000 65536"/>
              <a:gd name="T21" fmla="*/ 0 w 704"/>
              <a:gd name="T22" fmla="*/ 0 h 130"/>
              <a:gd name="T23" fmla="*/ 704 w 704"/>
              <a:gd name="T24" fmla="*/ 130 h 13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4" h="130">
                <a:moveTo>
                  <a:pt x="704" y="127"/>
                </a:moveTo>
                <a:lnTo>
                  <a:pt x="704" y="0"/>
                </a:lnTo>
                <a:lnTo>
                  <a:pt x="0" y="0"/>
                </a:lnTo>
                <a:lnTo>
                  <a:pt x="0" y="130"/>
                </a:lnTo>
                <a:lnTo>
                  <a:pt x="704" y="130"/>
                </a:lnTo>
                <a:lnTo>
                  <a:pt x="704" y="12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92" name="Freeform 72"/>
          <p:cNvSpPr>
            <a:spLocks/>
          </p:cNvSpPr>
          <p:nvPr/>
        </p:nvSpPr>
        <p:spPr bwMode="auto">
          <a:xfrm>
            <a:off x="2617788" y="5895975"/>
            <a:ext cx="1117600" cy="206375"/>
          </a:xfrm>
          <a:custGeom>
            <a:avLst/>
            <a:gdLst>
              <a:gd name="T0" fmla="*/ 2147483647 w 704"/>
              <a:gd name="T1" fmla="*/ 2147483647 h 130"/>
              <a:gd name="T2" fmla="*/ 2147483647 w 704"/>
              <a:gd name="T3" fmla="*/ 0 h 130"/>
              <a:gd name="T4" fmla="*/ 0 w 704"/>
              <a:gd name="T5" fmla="*/ 0 h 130"/>
              <a:gd name="T6" fmla="*/ 0 w 704"/>
              <a:gd name="T7" fmla="*/ 2147483647 h 130"/>
              <a:gd name="T8" fmla="*/ 2147483647 w 704"/>
              <a:gd name="T9" fmla="*/ 2147483647 h 130"/>
              <a:gd name="T10" fmla="*/ 2147483647 w 704"/>
              <a:gd name="T11" fmla="*/ 2147483647 h 130"/>
              <a:gd name="T12" fmla="*/ 0 60000 65536"/>
              <a:gd name="T13" fmla="*/ 0 60000 65536"/>
              <a:gd name="T14" fmla="*/ 0 60000 65536"/>
              <a:gd name="T15" fmla="*/ 0 60000 65536"/>
              <a:gd name="T16" fmla="*/ 0 60000 65536"/>
              <a:gd name="T17" fmla="*/ 0 60000 65536"/>
              <a:gd name="T18" fmla="*/ 0 w 704"/>
              <a:gd name="T19" fmla="*/ 0 h 130"/>
              <a:gd name="T20" fmla="*/ 704 w 704"/>
              <a:gd name="T21" fmla="*/ 130 h 130"/>
            </a:gdLst>
            <a:ahLst/>
            <a:cxnLst>
              <a:cxn ang="T12">
                <a:pos x="T0" y="T1"/>
              </a:cxn>
              <a:cxn ang="T13">
                <a:pos x="T2" y="T3"/>
              </a:cxn>
              <a:cxn ang="T14">
                <a:pos x="T4" y="T5"/>
              </a:cxn>
              <a:cxn ang="T15">
                <a:pos x="T6" y="T7"/>
              </a:cxn>
              <a:cxn ang="T16">
                <a:pos x="T8" y="T9"/>
              </a:cxn>
              <a:cxn ang="T17">
                <a:pos x="T10" y="T11"/>
              </a:cxn>
            </a:cxnLst>
            <a:rect l="T18" t="T19" r="T20" b="T21"/>
            <a:pathLst>
              <a:path w="704" h="130">
                <a:moveTo>
                  <a:pt x="704" y="127"/>
                </a:moveTo>
                <a:lnTo>
                  <a:pt x="704" y="0"/>
                </a:lnTo>
                <a:lnTo>
                  <a:pt x="0" y="0"/>
                </a:lnTo>
                <a:lnTo>
                  <a:pt x="0" y="130"/>
                </a:lnTo>
                <a:lnTo>
                  <a:pt x="704" y="130"/>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93" name="Freeform 73"/>
          <p:cNvSpPr>
            <a:spLocks/>
          </p:cNvSpPr>
          <p:nvPr/>
        </p:nvSpPr>
        <p:spPr bwMode="auto">
          <a:xfrm>
            <a:off x="2443163" y="5895975"/>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94" name="Freeform 74"/>
          <p:cNvSpPr>
            <a:spLocks/>
          </p:cNvSpPr>
          <p:nvPr/>
        </p:nvSpPr>
        <p:spPr bwMode="auto">
          <a:xfrm>
            <a:off x="2443163" y="5895975"/>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7"/>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95" name="Freeform 75"/>
          <p:cNvSpPr>
            <a:spLocks/>
          </p:cNvSpPr>
          <p:nvPr/>
        </p:nvSpPr>
        <p:spPr bwMode="auto">
          <a:xfrm>
            <a:off x="2617788" y="3679825"/>
            <a:ext cx="1117600" cy="201613"/>
          </a:xfrm>
          <a:custGeom>
            <a:avLst/>
            <a:gdLst>
              <a:gd name="T0" fmla="*/ 2147483647 w 704"/>
              <a:gd name="T1" fmla="*/ 2147483647 h 127"/>
              <a:gd name="T2" fmla="*/ 2147483647 w 704"/>
              <a:gd name="T3" fmla="*/ 0 h 127"/>
              <a:gd name="T4" fmla="*/ 0 w 704"/>
              <a:gd name="T5" fmla="*/ 0 h 127"/>
              <a:gd name="T6" fmla="*/ 0 w 704"/>
              <a:gd name="T7" fmla="*/ 2147483647 h 127"/>
              <a:gd name="T8" fmla="*/ 2147483647 w 704"/>
              <a:gd name="T9" fmla="*/ 2147483647 h 127"/>
              <a:gd name="T10" fmla="*/ 2147483647 w 704"/>
              <a:gd name="T11" fmla="*/ 2147483647 h 127"/>
              <a:gd name="T12" fmla="*/ 0 60000 65536"/>
              <a:gd name="T13" fmla="*/ 0 60000 65536"/>
              <a:gd name="T14" fmla="*/ 0 60000 65536"/>
              <a:gd name="T15" fmla="*/ 0 60000 65536"/>
              <a:gd name="T16" fmla="*/ 0 60000 65536"/>
              <a:gd name="T17" fmla="*/ 0 60000 65536"/>
              <a:gd name="T18" fmla="*/ 0 w 704"/>
              <a:gd name="T19" fmla="*/ 0 h 127"/>
              <a:gd name="T20" fmla="*/ 704 w 704"/>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4" h="127">
                <a:moveTo>
                  <a:pt x="704" y="127"/>
                </a:moveTo>
                <a:lnTo>
                  <a:pt x="704" y="0"/>
                </a:lnTo>
                <a:lnTo>
                  <a:pt x="0" y="0"/>
                </a:lnTo>
                <a:lnTo>
                  <a:pt x="0" y="127"/>
                </a:lnTo>
                <a:lnTo>
                  <a:pt x="704"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96" name="Freeform 76"/>
          <p:cNvSpPr>
            <a:spLocks/>
          </p:cNvSpPr>
          <p:nvPr/>
        </p:nvSpPr>
        <p:spPr bwMode="auto">
          <a:xfrm>
            <a:off x="2443163" y="3679825"/>
            <a:ext cx="169862" cy="198438"/>
          </a:xfrm>
          <a:custGeom>
            <a:avLst/>
            <a:gdLst>
              <a:gd name="T0" fmla="*/ 2147483647 w 107"/>
              <a:gd name="T1" fmla="*/ 2147483647 h 125"/>
              <a:gd name="T2" fmla="*/ 2147483647 w 107"/>
              <a:gd name="T3" fmla="*/ 0 h 125"/>
              <a:gd name="T4" fmla="*/ 0 w 107"/>
              <a:gd name="T5" fmla="*/ 0 h 125"/>
              <a:gd name="T6" fmla="*/ 0 w 107"/>
              <a:gd name="T7" fmla="*/ 2147483647 h 125"/>
              <a:gd name="T8" fmla="*/ 2147483647 w 107"/>
              <a:gd name="T9" fmla="*/ 2147483647 h 125"/>
              <a:gd name="T10" fmla="*/ 2147483647 w 107"/>
              <a:gd name="T11" fmla="*/ 2147483647 h 125"/>
              <a:gd name="T12" fmla="*/ 0 60000 65536"/>
              <a:gd name="T13" fmla="*/ 0 60000 65536"/>
              <a:gd name="T14" fmla="*/ 0 60000 65536"/>
              <a:gd name="T15" fmla="*/ 0 60000 65536"/>
              <a:gd name="T16" fmla="*/ 0 60000 65536"/>
              <a:gd name="T17" fmla="*/ 0 60000 65536"/>
              <a:gd name="T18" fmla="*/ 0 w 107"/>
              <a:gd name="T19" fmla="*/ 0 h 125"/>
              <a:gd name="T20" fmla="*/ 107 w 107"/>
              <a:gd name="T21" fmla="*/ 125 h 125"/>
            </a:gdLst>
            <a:ahLst/>
            <a:cxnLst>
              <a:cxn ang="T12">
                <a:pos x="T0" y="T1"/>
              </a:cxn>
              <a:cxn ang="T13">
                <a:pos x="T2" y="T3"/>
              </a:cxn>
              <a:cxn ang="T14">
                <a:pos x="T4" y="T5"/>
              </a:cxn>
              <a:cxn ang="T15">
                <a:pos x="T6" y="T7"/>
              </a:cxn>
              <a:cxn ang="T16">
                <a:pos x="T8" y="T9"/>
              </a:cxn>
              <a:cxn ang="T17">
                <a:pos x="T10" y="T11"/>
              </a:cxn>
            </a:cxnLst>
            <a:rect l="T18" t="T19" r="T20" b="T21"/>
            <a:pathLst>
              <a:path w="107" h="125">
                <a:moveTo>
                  <a:pt x="107" y="125"/>
                </a:moveTo>
                <a:lnTo>
                  <a:pt x="107" y="0"/>
                </a:lnTo>
                <a:lnTo>
                  <a:pt x="0" y="0"/>
                </a:lnTo>
                <a:lnTo>
                  <a:pt x="0" y="125"/>
                </a:lnTo>
                <a:lnTo>
                  <a:pt x="107" y="125"/>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797" name="Rectangle 77"/>
          <p:cNvSpPr>
            <a:spLocks noChangeArrowheads="1"/>
          </p:cNvSpPr>
          <p:nvPr/>
        </p:nvSpPr>
        <p:spPr bwMode="auto">
          <a:xfrm>
            <a:off x="2487613" y="3897313"/>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798" name="Rectangle 78"/>
          <p:cNvSpPr>
            <a:spLocks noChangeArrowheads="1"/>
          </p:cNvSpPr>
          <p:nvPr/>
        </p:nvSpPr>
        <p:spPr bwMode="auto">
          <a:xfrm>
            <a:off x="2487613" y="4100513"/>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799" name="Rectangle 79"/>
          <p:cNvSpPr>
            <a:spLocks noChangeArrowheads="1"/>
          </p:cNvSpPr>
          <p:nvPr/>
        </p:nvSpPr>
        <p:spPr bwMode="auto">
          <a:xfrm>
            <a:off x="2487613" y="430212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00" name="Rectangle 80"/>
          <p:cNvSpPr>
            <a:spLocks noChangeArrowheads="1"/>
          </p:cNvSpPr>
          <p:nvPr/>
        </p:nvSpPr>
        <p:spPr bwMode="auto">
          <a:xfrm>
            <a:off x="2487613" y="4503738"/>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01" name="Rectangle 81"/>
          <p:cNvSpPr>
            <a:spLocks noChangeArrowheads="1"/>
          </p:cNvSpPr>
          <p:nvPr/>
        </p:nvSpPr>
        <p:spPr bwMode="auto">
          <a:xfrm>
            <a:off x="2487613" y="4705350"/>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0</a:t>
            </a:r>
            <a:endParaRPr lang="en-US" altLang="en-US" b="1"/>
          </a:p>
        </p:txBody>
      </p:sp>
      <p:sp>
        <p:nvSpPr>
          <p:cNvPr id="30802" name="Rectangle 82"/>
          <p:cNvSpPr>
            <a:spLocks noChangeArrowheads="1"/>
          </p:cNvSpPr>
          <p:nvPr/>
        </p:nvSpPr>
        <p:spPr bwMode="auto">
          <a:xfrm>
            <a:off x="2487613" y="4906963"/>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03" name="Rectangle 83"/>
          <p:cNvSpPr>
            <a:spLocks noChangeArrowheads="1"/>
          </p:cNvSpPr>
          <p:nvPr/>
        </p:nvSpPr>
        <p:spPr bwMode="auto">
          <a:xfrm>
            <a:off x="2487613" y="510857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04" name="Rectangle 84"/>
          <p:cNvSpPr>
            <a:spLocks noChangeArrowheads="1"/>
          </p:cNvSpPr>
          <p:nvPr/>
        </p:nvSpPr>
        <p:spPr bwMode="auto">
          <a:xfrm>
            <a:off x="2487613" y="5310188"/>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0</a:t>
            </a:r>
            <a:endParaRPr lang="en-US" altLang="en-US" b="1"/>
          </a:p>
        </p:txBody>
      </p:sp>
      <p:sp>
        <p:nvSpPr>
          <p:cNvPr id="30805" name="Rectangle 85"/>
          <p:cNvSpPr>
            <a:spLocks noChangeArrowheads="1"/>
          </p:cNvSpPr>
          <p:nvPr/>
        </p:nvSpPr>
        <p:spPr bwMode="auto">
          <a:xfrm>
            <a:off x="2487613" y="5511800"/>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06" name="Rectangle 86"/>
          <p:cNvSpPr>
            <a:spLocks noChangeArrowheads="1"/>
          </p:cNvSpPr>
          <p:nvPr/>
        </p:nvSpPr>
        <p:spPr bwMode="auto">
          <a:xfrm>
            <a:off x="2487613" y="5713413"/>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07" name="Rectangle 87"/>
          <p:cNvSpPr>
            <a:spLocks noChangeArrowheads="1"/>
          </p:cNvSpPr>
          <p:nvPr/>
        </p:nvSpPr>
        <p:spPr bwMode="auto">
          <a:xfrm>
            <a:off x="2487613" y="5916613"/>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0</a:t>
            </a:r>
            <a:endParaRPr lang="en-US" altLang="en-US" b="1"/>
          </a:p>
        </p:txBody>
      </p:sp>
      <p:sp>
        <p:nvSpPr>
          <p:cNvPr id="30808" name="Rectangle 88"/>
          <p:cNvSpPr>
            <a:spLocks noChangeArrowheads="1"/>
          </p:cNvSpPr>
          <p:nvPr/>
        </p:nvSpPr>
        <p:spPr bwMode="auto">
          <a:xfrm>
            <a:off x="2487613" y="611822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09" name="Freeform 89"/>
          <p:cNvSpPr>
            <a:spLocks/>
          </p:cNvSpPr>
          <p:nvPr/>
        </p:nvSpPr>
        <p:spPr bwMode="auto">
          <a:xfrm>
            <a:off x="3133725" y="3946525"/>
            <a:ext cx="68263" cy="68263"/>
          </a:xfrm>
          <a:custGeom>
            <a:avLst/>
            <a:gdLst>
              <a:gd name="T0" fmla="*/ 2147483647 w 43"/>
              <a:gd name="T1" fmla="*/ 2147483647 h 43"/>
              <a:gd name="T2" fmla="*/ 2147483647 w 43"/>
              <a:gd name="T3" fmla="*/ 2147483647 h 43"/>
              <a:gd name="T4" fmla="*/ 2147483647 w 43"/>
              <a:gd name="T5" fmla="*/ 2147483647 h 43"/>
              <a:gd name="T6" fmla="*/ 2147483647 w 43"/>
              <a:gd name="T7" fmla="*/ 2147483647 h 43"/>
              <a:gd name="T8" fmla="*/ 2147483647 w 43"/>
              <a:gd name="T9" fmla="*/ 2147483647 h 43"/>
              <a:gd name="T10" fmla="*/ 2147483647 w 43"/>
              <a:gd name="T11" fmla="*/ 2147483647 h 43"/>
              <a:gd name="T12" fmla="*/ 2147483647 w 43"/>
              <a:gd name="T13" fmla="*/ 2147483647 h 43"/>
              <a:gd name="T14" fmla="*/ 2147483647 w 43"/>
              <a:gd name="T15" fmla="*/ 2147483647 h 43"/>
              <a:gd name="T16" fmla="*/ 2147483647 w 43"/>
              <a:gd name="T17" fmla="*/ 2147483647 h 43"/>
              <a:gd name="T18" fmla="*/ 2147483647 w 43"/>
              <a:gd name="T19" fmla="*/ 2147483647 h 43"/>
              <a:gd name="T20" fmla="*/ 2147483647 w 43"/>
              <a:gd name="T21" fmla="*/ 2147483647 h 43"/>
              <a:gd name="T22" fmla="*/ 2147483647 w 43"/>
              <a:gd name="T23" fmla="*/ 2147483647 h 43"/>
              <a:gd name="T24" fmla="*/ 2147483647 w 43"/>
              <a:gd name="T25" fmla="*/ 2147483647 h 43"/>
              <a:gd name="T26" fmla="*/ 2147483647 w 43"/>
              <a:gd name="T27" fmla="*/ 2147483647 h 43"/>
              <a:gd name="T28" fmla="*/ 2147483647 w 43"/>
              <a:gd name="T29" fmla="*/ 2147483647 h 43"/>
              <a:gd name="T30" fmla="*/ 2147483647 w 43"/>
              <a:gd name="T31" fmla="*/ 2147483647 h 43"/>
              <a:gd name="T32" fmla="*/ 2147483647 w 43"/>
              <a:gd name="T33" fmla="*/ 2147483647 h 43"/>
              <a:gd name="T34" fmla="*/ 2147483647 w 43"/>
              <a:gd name="T35" fmla="*/ 2147483647 h 43"/>
              <a:gd name="T36" fmla="*/ 2147483647 w 43"/>
              <a:gd name="T37" fmla="*/ 0 h 43"/>
              <a:gd name="T38" fmla="*/ 2147483647 w 43"/>
              <a:gd name="T39" fmla="*/ 0 h 43"/>
              <a:gd name="T40" fmla="*/ 2147483647 w 43"/>
              <a:gd name="T41" fmla="*/ 0 h 43"/>
              <a:gd name="T42" fmla="*/ 2147483647 w 43"/>
              <a:gd name="T43" fmla="*/ 0 h 43"/>
              <a:gd name="T44" fmla="*/ 2147483647 w 43"/>
              <a:gd name="T45" fmla="*/ 0 h 43"/>
              <a:gd name="T46" fmla="*/ 2147483647 w 43"/>
              <a:gd name="T47" fmla="*/ 2147483647 h 43"/>
              <a:gd name="T48" fmla="*/ 2147483647 w 43"/>
              <a:gd name="T49" fmla="*/ 2147483647 h 43"/>
              <a:gd name="T50" fmla="*/ 2147483647 w 43"/>
              <a:gd name="T51" fmla="*/ 2147483647 h 43"/>
              <a:gd name="T52" fmla="*/ 2147483647 w 43"/>
              <a:gd name="T53" fmla="*/ 2147483647 h 43"/>
              <a:gd name="T54" fmla="*/ 2147483647 w 43"/>
              <a:gd name="T55" fmla="*/ 2147483647 h 43"/>
              <a:gd name="T56" fmla="*/ 2147483647 w 43"/>
              <a:gd name="T57" fmla="*/ 2147483647 h 43"/>
              <a:gd name="T58" fmla="*/ 0 w 43"/>
              <a:gd name="T59" fmla="*/ 2147483647 h 43"/>
              <a:gd name="T60" fmla="*/ 0 w 43"/>
              <a:gd name="T61" fmla="*/ 2147483647 h 43"/>
              <a:gd name="T62" fmla="*/ 0 w 43"/>
              <a:gd name="T63" fmla="*/ 2147483647 h 43"/>
              <a:gd name="T64" fmla="*/ 2147483647 w 43"/>
              <a:gd name="T65" fmla="*/ 2147483647 h 43"/>
              <a:gd name="T66" fmla="*/ 2147483647 w 43"/>
              <a:gd name="T67" fmla="*/ 2147483647 h 43"/>
              <a:gd name="T68" fmla="*/ 2147483647 w 43"/>
              <a:gd name="T69" fmla="*/ 2147483647 h 43"/>
              <a:gd name="T70" fmla="*/ 2147483647 w 43"/>
              <a:gd name="T71" fmla="*/ 2147483647 h 43"/>
              <a:gd name="T72" fmla="*/ 2147483647 w 43"/>
              <a:gd name="T73" fmla="*/ 2147483647 h 43"/>
              <a:gd name="T74" fmla="*/ 2147483647 w 43"/>
              <a:gd name="T75" fmla="*/ 2147483647 h 43"/>
              <a:gd name="T76" fmla="*/ 2147483647 w 43"/>
              <a:gd name="T77" fmla="*/ 2147483647 h 43"/>
              <a:gd name="T78" fmla="*/ 2147483647 w 43"/>
              <a:gd name="T79" fmla="*/ 2147483647 h 43"/>
              <a:gd name="T80" fmla="*/ 2147483647 w 43"/>
              <a:gd name="T81" fmla="*/ 2147483647 h 43"/>
              <a:gd name="T82" fmla="*/ 2147483647 w 43"/>
              <a:gd name="T83" fmla="*/ 2147483647 h 43"/>
              <a:gd name="T84" fmla="*/ 2147483647 w 43"/>
              <a:gd name="T85" fmla="*/ 2147483647 h 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3"/>
              <a:gd name="T131" fmla="*/ 43 w 43"/>
              <a:gd name="T132" fmla="*/ 43 h 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3">
                <a:moveTo>
                  <a:pt x="20" y="41"/>
                </a:moveTo>
                <a:lnTo>
                  <a:pt x="25" y="43"/>
                </a:lnTo>
                <a:lnTo>
                  <a:pt x="28" y="41"/>
                </a:lnTo>
                <a:lnTo>
                  <a:pt x="30" y="41"/>
                </a:lnTo>
                <a:lnTo>
                  <a:pt x="33" y="38"/>
                </a:lnTo>
                <a:lnTo>
                  <a:pt x="36" y="36"/>
                </a:lnTo>
                <a:lnTo>
                  <a:pt x="38" y="33"/>
                </a:lnTo>
                <a:lnTo>
                  <a:pt x="41" y="31"/>
                </a:lnTo>
                <a:lnTo>
                  <a:pt x="41" y="28"/>
                </a:lnTo>
                <a:lnTo>
                  <a:pt x="43" y="26"/>
                </a:lnTo>
                <a:lnTo>
                  <a:pt x="43" y="21"/>
                </a:lnTo>
                <a:lnTo>
                  <a:pt x="43" y="18"/>
                </a:lnTo>
                <a:lnTo>
                  <a:pt x="41" y="15"/>
                </a:lnTo>
                <a:lnTo>
                  <a:pt x="41" y="13"/>
                </a:lnTo>
                <a:lnTo>
                  <a:pt x="38" y="8"/>
                </a:lnTo>
                <a:lnTo>
                  <a:pt x="36" y="8"/>
                </a:lnTo>
                <a:lnTo>
                  <a:pt x="33" y="5"/>
                </a:lnTo>
                <a:lnTo>
                  <a:pt x="30" y="3"/>
                </a:lnTo>
                <a:lnTo>
                  <a:pt x="28" y="0"/>
                </a:lnTo>
                <a:lnTo>
                  <a:pt x="25" y="0"/>
                </a:lnTo>
                <a:lnTo>
                  <a:pt x="20" y="0"/>
                </a:lnTo>
                <a:lnTo>
                  <a:pt x="18" y="0"/>
                </a:lnTo>
                <a:lnTo>
                  <a:pt x="15" y="0"/>
                </a:lnTo>
                <a:lnTo>
                  <a:pt x="13" y="3"/>
                </a:lnTo>
                <a:lnTo>
                  <a:pt x="10" y="5"/>
                </a:lnTo>
                <a:lnTo>
                  <a:pt x="8" y="8"/>
                </a:lnTo>
                <a:lnTo>
                  <a:pt x="5" y="8"/>
                </a:lnTo>
                <a:lnTo>
                  <a:pt x="3" y="13"/>
                </a:lnTo>
                <a:lnTo>
                  <a:pt x="3" y="15"/>
                </a:lnTo>
                <a:lnTo>
                  <a:pt x="0" y="18"/>
                </a:lnTo>
                <a:lnTo>
                  <a:pt x="0" y="21"/>
                </a:lnTo>
                <a:lnTo>
                  <a:pt x="0" y="26"/>
                </a:lnTo>
                <a:lnTo>
                  <a:pt x="3" y="28"/>
                </a:lnTo>
                <a:lnTo>
                  <a:pt x="3" y="31"/>
                </a:lnTo>
                <a:lnTo>
                  <a:pt x="5" y="33"/>
                </a:lnTo>
                <a:lnTo>
                  <a:pt x="8" y="36"/>
                </a:lnTo>
                <a:lnTo>
                  <a:pt x="10" y="38"/>
                </a:lnTo>
                <a:lnTo>
                  <a:pt x="13" y="41"/>
                </a:lnTo>
                <a:lnTo>
                  <a:pt x="15" y="41"/>
                </a:lnTo>
                <a:lnTo>
                  <a:pt x="18" y="43"/>
                </a:lnTo>
                <a:lnTo>
                  <a:pt x="20" y="43"/>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0" name="Freeform 90"/>
          <p:cNvSpPr>
            <a:spLocks/>
          </p:cNvSpPr>
          <p:nvPr/>
        </p:nvSpPr>
        <p:spPr bwMode="auto">
          <a:xfrm>
            <a:off x="3133725" y="4148138"/>
            <a:ext cx="68263" cy="69850"/>
          </a:xfrm>
          <a:custGeom>
            <a:avLst/>
            <a:gdLst>
              <a:gd name="T0" fmla="*/ 2147483647 w 43"/>
              <a:gd name="T1" fmla="*/ 2147483647 h 44"/>
              <a:gd name="T2" fmla="*/ 2147483647 w 43"/>
              <a:gd name="T3" fmla="*/ 2147483647 h 44"/>
              <a:gd name="T4" fmla="*/ 2147483647 w 43"/>
              <a:gd name="T5" fmla="*/ 2147483647 h 44"/>
              <a:gd name="T6" fmla="*/ 2147483647 w 43"/>
              <a:gd name="T7" fmla="*/ 2147483647 h 44"/>
              <a:gd name="T8" fmla="*/ 2147483647 w 43"/>
              <a:gd name="T9" fmla="*/ 2147483647 h 44"/>
              <a:gd name="T10" fmla="*/ 2147483647 w 43"/>
              <a:gd name="T11" fmla="*/ 2147483647 h 44"/>
              <a:gd name="T12" fmla="*/ 2147483647 w 43"/>
              <a:gd name="T13" fmla="*/ 2147483647 h 44"/>
              <a:gd name="T14" fmla="*/ 2147483647 w 43"/>
              <a:gd name="T15" fmla="*/ 2147483647 h 44"/>
              <a:gd name="T16" fmla="*/ 2147483647 w 43"/>
              <a:gd name="T17" fmla="*/ 2147483647 h 44"/>
              <a:gd name="T18" fmla="*/ 2147483647 w 43"/>
              <a:gd name="T19" fmla="*/ 2147483647 h 44"/>
              <a:gd name="T20" fmla="*/ 2147483647 w 43"/>
              <a:gd name="T21" fmla="*/ 2147483647 h 44"/>
              <a:gd name="T22" fmla="*/ 2147483647 w 43"/>
              <a:gd name="T23" fmla="*/ 2147483647 h 44"/>
              <a:gd name="T24" fmla="*/ 2147483647 w 43"/>
              <a:gd name="T25" fmla="*/ 2147483647 h 44"/>
              <a:gd name="T26" fmla="*/ 2147483647 w 43"/>
              <a:gd name="T27" fmla="*/ 2147483647 h 44"/>
              <a:gd name="T28" fmla="*/ 2147483647 w 43"/>
              <a:gd name="T29" fmla="*/ 2147483647 h 44"/>
              <a:gd name="T30" fmla="*/ 2147483647 w 43"/>
              <a:gd name="T31" fmla="*/ 2147483647 h 44"/>
              <a:gd name="T32" fmla="*/ 2147483647 w 43"/>
              <a:gd name="T33" fmla="*/ 2147483647 h 44"/>
              <a:gd name="T34" fmla="*/ 2147483647 w 43"/>
              <a:gd name="T35" fmla="*/ 2147483647 h 44"/>
              <a:gd name="T36" fmla="*/ 2147483647 w 43"/>
              <a:gd name="T37" fmla="*/ 0 h 44"/>
              <a:gd name="T38" fmla="*/ 2147483647 w 43"/>
              <a:gd name="T39" fmla="*/ 0 h 44"/>
              <a:gd name="T40" fmla="*/ 2147483647 w 43"/>
              <a:gd name="T41" fmla="*/ 0 h 44"/>
              <a:gd name="T42" fmla="*/ 2147483647 w 43"/>
              <a:gd name="T43" fmla="*/ 0 h 44"/>
              <a:gd name="T44" fmla="*/ 2147483647 w 43"/>
              <a:gd name="T45" fmla="*/ 0 h 44"/>
              <a:gd name="T46" fmla="*/ 2147483647 w 43"/>
              <a:gd name="T47" fmla="*/ 2147483647 h 44"/>
              <a:gd name="T48" fmla="*/ 2147483647 w 43"/>
              <a:gd name="T49" fmla="*/ 2147483647 h 44"/>
              <a:gd name="T50" fmla="*/ 2147483647 w 43"/>
              <a:gd name="T51" fmla="*/ 2147483647 h 44"/>
              <a:gd name="T52" fmla="*/ 2147483647 w 43"/>
              <a:gd name="T53" fmla="*/ 2147483647 h 44"/>
              <a:gd name="T54" fmla="*/ 2147483647 w 43"/>
              <a:gd name="T55" fmla="*/ 2147483647 h 44"/>
              <a:gd name="T56" fmla="*/ 2147483647 w 43"/>
              <a:gd name="T57" fmla="*/ 2147483647 h 44"/>
              <a:gd name="T58" fmla="*/ 0 w 43"/>
              <a:gd name="T59" fmla="*/ 2147483647 h 44"/>
              <a:gd name="T60" fmla="*/ 0 w 43"/>
              <a:gd name="T61" fmla="*/ 2147483647 h 44"/>
              <a:gd name="T62" fmla="*/ 0 w 43"/>
              <a:gd name="T63" fmla="*/ 2147483647 h 44"/>
              <a:gd name="T64" fmla="*/ 2147483647 w 43"/>
              <a:gd name="T65" fmla="*/ 2147483647 h 44"/>
              <a:gd name="T66" fmla="*/ 2147483647 w 43"/>
              <a:gd name="T67" fmla="*/ 2147483647 h 44"/>
              <a:gd name="T68" fmla="*/ 2147483647 w 43"/>
              <a:gd name="T69" fmla="*/ 2147483647 h 44"/>
              <a:gd name="T70" fmla="*/ 2147483647 w 43"/>
              <a:gd name="T71" fmla="*/ 2147483647 h 44"/>
              <a:gd name="T72" fmla="*/ 2147483647 w 43"/>
              <a:gd name="T73" fmla="*/ 2147483647 h 44"/>
              <a:gd name="T74" fmla="*/ 2147483647 w 43"/>
              <a:gd name="T75" fmla="*/ 2147483647 h 44"/>
              <a:gd name="T76" fmla="*/ 2147483647 w 43"/>
              <a:gd name="T77" fmla="*/ 2147483647 h 44"/>
              <a:gd name="T78" fmla="*/ 2147483647 w 43"/>
              <a:gd name="T79" fmla="*/ 2147483647 h 44"/>
              <a:gd name="T80" fmla="*/ 2147483647 w 43"/>
              <a:gd name="T81" fmla="*/ 2147483647 h 44"/>
              <a:gd name="T82" fmla="*/ 2147483647 w 43"/>
              <a:gd name="T83" fmla="*/ 2147483647 h 44"/>
              <a:gd name="T84" fmla="*/ 2147483647 w 43"/>
              <a:gd name="T85" fmla="*/ 2147483647 h 4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4"/>
              <a:gd name="T131" fmla="*/ 43 w 43"/>
              <a:gd name="T132" fmla="*/ 44 h 4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4">
                <a:moveTo>
                  <a:pt x="20" y="41"/>
                </a:moveTo>
                <a:lnTo>
                  <a:pt x="25" y="44"/>
                </a:lnTo>
                <a:lnTo>
                  <a:pt x="28" y="41"/>
                </a:lnTo>
                <a:lnTo>
                  <a:pt x="30" y="41"/>
                </a:lnTo>
                <a:lnTo>
                  <a:pt x="33" y="38"/>
                </a:lnTo>
                <a:lnTo>
                  <a:pt x="36" y="36"/>
                </a:lnTo>
                <a:lnTo>
                  <a:pt x="38" y="33"/>
                </a:lnTo>
                <a:lnTo>
                  <a:pt x="41" y="31"/>
                </a:lnTo>
                <a:lnTo>
                  <a:pt x="41" y="28"/>
                </a:lnTo>
                <a:lnTo>
                  <a:pt x="43" y="26"/>
                </a:lnTo>
                <a:lnTo>
                  <a:pt x="43" y="21"/>
                </a:lnTo>
                <a:lnTo>
                  <a:pt x="43" y="18"/>
                </a:lnTo>
                <a:lnTo>
                  <a:pt x="41" y="16"/>
                </a:lnTo>
                <a:lnTo>
                  <a:pt x="41" y="13"/>
                </a:lnTo>
                <a:lnTo>
                  <a:pt x="38" y="8"/>
                </a:lnTo>
                <a:lnTo>
                  <a:pt x="36" y="8"/>
                </a:lnTo>
                <a:lnTo>
                  <a:pt x="33" y="5"/>
                </a:lnTo>
                <a:lnTo>
                  <a:pt x="30" y="3"/>
                </a:lnTo>
                <a:lnTo>
                  <a:pt x="28" y="0"/>
                </a:lnTo>
                <a:lnTo>
                  <a:pt x="25" y="0"/>
                </a:lnTo>
                <a:lnTo>
                  <a:pt x="20" y="0"/>
                </a:lnTo>
                <a:lnTo>
                  <a:pt x="18" y="0"/>
                </a:lnTo>
                <a:lnTo>
                  <a:pt x="15" y="0"/>
                </a:lnTo>
                <a:lnTo>
                  <a:pt x="13" y="3"/>
                </a:lnTo>
                <a:lnTo>
                  <a:pt x="10" y="5"/>
                </a:lnTo>
                <a:lnTo>
                  <a:pt x="8" y="8"/>
                </a:lnTo>
                <a:lnTo>
                  <a:pt x="5" y="8"/>
                </a:lnTo>
                <a:lnTo>
                  <a:pt x="3" y="13"/>
                </a:lnTo>
                <a:lnTo>
                  <a:pt x="3" y="16"/>
                </a:lnTo>
                <a:lnTo>
                  <a:pt x="0" y="18"/>
                </a:lnTo>
                <a:lnTo>
                  <a:pt x="0" y="21"/>
                </a:lnTo>
                <a:lnTo>
                  <a:pt x="0" y="26"/>
                </a:lnTo>
                <a:lnTo>
                  <a:pt x="3" y="28"/>
                </a:lnTo>
                <a:lnTo>
                  <a:pt x="3" y="31"/>
                </a:lnTo>
                <a:lnTo>
                  <a:pt x="5" y="33"/>
                </a:lnTo>
                <a:lnTo>
                  <a:pt x="8" y="36"/>
                </a:lnTo>
                <a:lnTo>
                  <a:pt x="10" y="38"/>
                </a:lnTo>
                <a:lnTo>
                  <a:pt x="13" y="41"/>
                </a:lnTo>
                <a:lnTo>
                  <a:pt x="15" y="41"/>
                </a:lnTo>
                <a:lnTo>
                  <a:pt x="18" y="44"/>
                </a:lnTo>
                <a:lnTo>
                  <a:pt x="20" y="44"/>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1" name="Freeform 91"/>
          <p:cNvSpPr>
            <a:spLocks/>
          </p:cNvSpPr>
          <p:nvPr/>
        </p:nvSpPr>
        <p:spPr bwMode="auto">
          <a:xfrm>
            <a:off x="3133725" y="4349750"/>
            <a:ext cx="68263" cy="69850"/>
          </a:xfrm>
          <a:custGeom>
            <a:avLst/>
            <a:gdLst>
              <a:gd name="T0" fmla="*/ 2147483647 w 43"/>
              <a:gd name="T1" fmla="*/ 2147483647 h 44"/>
              <a:gd name="T2" fmla="*/ 2147483647 w 43"/>
              <a:gd name="T3" fmla="*/ 2147483647 h 44"/>
              <a:gd name="T4" fmla="*/ 2147483647 w 43"/>
              <a:gd name="T5" fmla="*/ 2147483647 h 44"/>
              <a:gd name="T6" fmla="*/ 2147483647 w 43"/>
              <a:gd name="T7" fmla="*/ 2147483647 h 44"/>
              <a:gd name="T8" fmla="*/ 2147483647 w 43"/>
              <a:gd name="T9" fmla="*/ 2147483647 h 44"/>
              <a:gd name="T10" fmla="*/ 2147483647 w 43"/>
              <a:gd name="T11" fmla="*/ 2147483647 h 44"/>
              <a:gd name="T12" fmla="*/ 2147483647 w 43"/>
              <a:gd name="T13" fmla="*/ 2147483647 h 44"/>
              <a:gd name="T14" fmla="*/ 2147483647 w 43"/>
              <a:gd name="T15" fmla="*/ 2147483647 h 44"/>
              <a:gd name="T16" fmla="*/ 2147483647 w 43"/>
              <a:gd name="T17" fmla="*/ 2147483647 h 44"/>
              <a:gd name="T18" fmla="*/ 2147483647 w 43"/>
              <a:gd name="T19" fmla="*/ 2147483647 h 44"/>
              <a:gd name="T20" fmla="*/ 2147483647 w 43"/>
              <a:gd name="T21" fmla="*/ 2147483647 h 44"/>
              <a:gd name="T22" fmla="*/ 2147483647 w 43"/>
              <a:gd name="T23" fmla="*/ 2147483647 h 44"/>
              <a:gd name="T24" fmla="*/ 2147483647 w 43"/>
              <a:gd name="T25" fmla="*/ 2147483647 h 44"/>
              <a:gd name="T26" fmla="*/ 2147483647 w 43"/>
              <a:gd name="T27" fmla="*/ 2147483647 h 44"/>
              <a:gd name="T28" fmla="*/ 2147483647 w 43"/>
              <a:gd name="T29" fmla="*/ 2147483647 h 44"/>
              <a:gd name="T30" fmla="*/ 2147483647 w 43"/>
              <a:gd name="T31" fmla="*/ 2147483647 h 44"/>
              <a:gd name="T32" fmla="*/ 2147483647 w 43"/>
              <a:gd name="T33" fmla="*/ 2147483647 h 44"/>
              <a:gd name="T34" fmla="*/ 2147483647 w 43"/>
              <a:gd name="T35" fmla="*/ 2147483647 h 44"/>
              <a:gd name="T36" fmla="*/ 2147483647 w 43"/>
              <a:gd name="T37" fmla="*/ 0 h 44"/>
              <a:gd name="T38" fmla="*/ 2147483647 w 43"/>
              <a:gd name="T39" fmla="*/ 0 h 44"/>
              <a:gd name="T40" fmla="*/ 2147483647 w 43"/>
              <a:gd name="T41" fmla="*/ 0 h 44"/>
              <a:gd name="T42" fmla="*/ 2147483647 w 43"/>
              <a:gd name="T43" fmla="*/ 0 h 44"/>
              <a:gd name="T44" fmla="*/ 2147483647 w 43"/>
              <a:gd name="T45" fmla="*/ 0 h 44"/>
              <a:gd name="T46" fmla="*/ 2147483647 w 43"/>
              <a:gd name="T47" fmla="*/ 2147483647 h 44"/>
              <a:gd name="T48" fmla="*/ 2147483647 w 43"/>
              <a:gd name="T49" fmla="*/ 2147483647 h 44"/>
              <a:gd name="T50" fmla="*/ 2147483647 w 43"/>
              <a:gd name="T51" fmla="*/ 2147483647 h 44"/>
              <a:gd name="T52" fmla="*/ 2147483647 w 43"/>
              <a:gd name="T53" fmla="*/ 2147483647 h 44"/>
              <a:gd name="T54" fmla="*/ 2147483647 w 43"/>
              <a:gd name="T55" fmla="*/ 2147483647 h 44"/>
              <a:gd name="T56" fmla="*/ 2147483647 w 43"/>
              <a:gd name="T57" fmla="*/ 2147483647 h 44"/>
              <a:gd name="T58" fmla="*/ 0 w 43"/>
              <a:gd name="T59" fmla="*/ 2147483647 h 44"/>
              <a:gd name="T60" fmla="*/ 0 w 43"/>
              <a:gd name="T61" fmla="*/ 2147483647 h 44"/>
              <a:gd name="T62" fmla="*/ 0 w 43"/>
              <a:gd name="T63" fmla="*/ 2147483647 h 44"/>
              <a:gd name="T64" fmla="*/ 2147483647 w 43"/>
              <a:gd name="T65" fmla="*/ 2147483647 h 44"/>
              <a:gd name="T66" fmla="*/ 2147483647 w 43"/>
              <a:gd name="T67" fmla="*/ 2147483647 h 44"/>
              <a:gd name="T68" fmla="*/ 2147483647 w 43"/>
              <a:gd name="T69" fmla="*/ 2147483647 h 44"/>
              <a:gd name="T70" fmla="*/ 2147483647 w 43"/>
              <a:gd name="T71" fmla="*/ 2147483647 h 44"/>
              <a:gd name="T72" fmla="*/ 2147483647 w 43"/>
              <a:gd name="T73" fmla="*/ 2147483647 h 44"/>
              <a:gd name="T74" fmla="*/ 2147483647 w 43"/>
              <a:gd name="T75" fmla="*/ 2147483647 h 44"/>
              <a:gd name="T76" fmla="*/ 2147483647 w 43"/>
              <a:gd name="T77" fmla="*/ 2147483647 h 44"/>
              <a:gd name="T78" fmla="*/ 2147483647 w 43"/>
              <a:gd name="T79" fmla="*/ 2147483647 h 44"/>
              <a:gd name="T80" fmla="*/ 2147483647 w 43"/>
              <a:gd name="T81" fmla="*/ 2147483647 h 44"/>
              <a:gd name="T82" fmla="*/ 2147483647 w 43"/>
              <a:gd name="T83" fmla="*/ 2147483647 h 44"/>
              <a:gd name="T84" fmla="*/ 2147483647 w 43"/>
              <a:gd name="T85" fmla="*/ 2147483647 h 4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4"/>
              <a:gd name="T131" fmla="*/ 43 w 43"/>
              <a:gd name="T132" fmla="*/ 44 h 4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4">
                <a:moveTo>
                  <a:pt x="20" y="41"/>
                </a:moveTo>
                <a:lnTo>
                  <a:pt x="25" y="44"/>
                </a:lnTo>
                <a:lnTo>
                  <a:pt x="28" y="41"/>
                </a:lnTo>
                <a:lnTo>
                  <a:pt x="30" y="41"/>
                </a:lnTo>
                <a:lnTo>
                  <a:pt x="33" y="39"/>
                </a:lnTo>
                <a:lnTo>
                  <a:pt x="36" y="36"/>
                </a:lnTo>
                <a:lnTo>
                  <a:pt x="38" y="33"/>
                </a:lnTo>
                <a:lnTo>
                  <a:pt x="41" y="31"/>
                </a:lnTo>
                <a:lnTo>
                  <a:pt x="41" y="28"/>
                </a:lnTo>
                <a:lnTo>
                  <a:pt x="43" y="26"/>
                </a:lnTo>
                <a:lnTo>
                  <a:pt x="43" y="21"/>
                </a:lnTo>
                <a:lnTo>
                  <a:pt x="43" y="18"/>
                </a:lnTo>
                <a:lnTo>
                  <a:pt x="41" y="16"/>
                </a:lnTo>
                <a:lnTo>
                  <a:pt x="41" y="13"/>
                </a:lnTo>
                <a:lnTo>
                  <a:pt x="38" y="8"/>
                </a:lnTo>
                <a:lnTo>
                  <a:pt x="36" y="8"/>
                </a:lnTo>
                <a:lnTo>
                  <a:pt x="33" y="5"/>
                </a:lnTo>
                <a:lnTo>
                  <a:pt x="30" y="3"/>
                </a:lnTo>
                <a:lnTo>
                  <a:pt x="28" y="0"/>
                </a:lnTo>
                <a:lnTo>
                  <a:pt x="25" y="0"/>
                </a:lnTo>
                <a:lnTo>
                  <a:pt x="20" y="0"/>
                </a:lnTo>
                <a:lnTo>
                  <a:pt x="18" y="0"/>
                </a:lnTo>
                <a:lnTo>
                  <a:pt x="15" y="0"/>
                </a:lnTo>
                <a:lnTo>
                  <a:pt x="13" y="3"/>
                </a:lnTo>
                <a:lnTo>
                  <a:pt x="10" y="5"/>
                </a:lnTo>
                <a:lnTo>
                  <a:pt x="8" y="8"/>
                </a:lnTo>
                <a:lnTo>
                  <a:pt x="5" y="8"/>
                </a:lnTo>
                <a:lnTo>
                  <a:pt x="3" y="13"/>
                </a:lnTo>
                <a:lnTo>
                  <a:pt x="3" y="16"/>
                </a:lnTo>
                <a:lnTo>
                  <a:pt x="0" y="18"/>
                </a:lnTo>
                <a:lnTo>
                  <a:pt x="0" y="21"/>
                </a:lnTo>
                <a:lnTo>
                  <a:pt x="0" y="26"/>
                </a:lnTo>
                <a:lnTo>
                  <a:pt x="3" y="28"/>
                </a:lnTo>
                <a:lnTo>
                  <a:pt x="3" y="31"/>
                </a:lnTo>
                <a:lnTo>
                  <a:pt x="5" y="33"/>
                </a:lnTo>
                <a:lnTo>
                  <a:pt x="8" y="36"/>
                </a:lnTo>
                <a:lnTo>
                  <a:pt x="10" y="39"/>
                </a:lnTo>
                <a:lnTo>
                  <a:pt x="13" y="41"/>
                </a:lnTo>
                <a:lnTo>
                  <a:pt x="15" y="41"/>
                </a:lnTo>
                <a:lnTo>
                  <a:pt x="18" y="44"/>
                </a:lnTo>
                <a:lnTo>
                  <a:pt x="20" y="44"/>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2" name="Freeform 92"/>
          <p:cNvSpPr>
            <a:spLocks/>
          </p:cNvSpPr>
          <p:nvPr/>
        </p:nvSpPr>
        <p:spPr bwMode="auto">
          <a:xfrm>
            <a:off x="3133725" y="4552950"/>
            <a:ext cx="68263" cy="68263"/>
          </a:xfrm>
          <a:custGeom>
            <a:avLst/>
            <a:gdLst>
              <a:gd name="T0" fmla="*/ 2147483647 w 43"/>
              <a:gd name="T1" fmla="*/ 2147483647 h 43"/>
              <a:gd name="T2" fmla="*/ 2147483647 w 43"/>
              <a:gd name="T3" fmla="*/ 2147483647 h 43"/>
              <a:gd name="T4" fmla="*/ 2147483647 w 43"/>
              <a:gd name="T5" fmla="*/ 2147483647 h 43"/>
              <a:gd name="T6" fmla="*/ 2147483647 w 43"/>
              <a:gd name="T7" fmla="*/ 2147483647 h 43"/>
              <a:gd name="T8" fmla="*/ 2147483647 w 43"/>
              <a:gd name="T9" fmla="*/ 2147483647 h 43"/>
              <a:gd name="T10" fmla="*/ 2147483647 w 43"/>
              <a:gd name="T11" fmla="*/ 2147483647 h 43"/>
              <a:gd name="T12" fmla="*/ 2147483647 w 43"/>
              <a:gd name="T13" fmla="*/ 2147483647 h 43"/>
              <a:gd name="T14" fmla="*/ 2147483647 w 43"/>
              <a:gd name="T15" fmla="*/ 2147483647 h 43"/>
              <a:gd name="T16" fmla="*/ 2147483647 w 43"/>
              <a:gd name="T17" fmla="*/ 2147483647 h 43"/>
              <a:gd name="T18" fmla="*/ 2147483647 w 43"/>
              <a:gd name="T19" fmla="*/ 2147483647 h 43"/>
              <a:gd name="T20" fmla="*/ 2147483647 w 43"/>
              <a:gd name="T21" fmla="*/ 2147483647 h 43"/>
              <a:gd name="T22" fmla="*/ 2147483647 w 43"/>
              <a:gd name="T23" fmla="*/ 2147483647 h 43"/>
              <a:gd name="T24" fmla="*/ 2147483647 w 43"/>
              <a:gd name="T25" fmla="*/ 2147483647 h 43"/>
              <a:gd name="T26" fmla="*/ 2147483647 w 43"/>
              <a:gd name="T27" fmla="*/ 2147483647 h 43"/>
              <a:gd name="T28" fmla="*/ 2147483647 w 43"/>
              <a:gd name="T29" fmla="*/ 2147483647 h 43"/>
              <a:gd name="T30" fmla="*/ 2147483647 w 43"/>
              <a:gd name="T31" fmla="*/ 2147483647 h 43"/>
              <a:gd name="T32" fmla="*/ 2147483647 w 43"/>
              <a:gd name="T33" fmla="*/ 2147483647 h 43"/>
              <a:gd name="T34" fmla="*/ 2147483647 w 43"/>
              <a:gd name="T35" fmla="*/ 2147483647 h 43"/>
              <a:gd name="T36" fmla="*/ 2147483647 w 43"/>
              <a:gd name="T37" fmla="*/ 0 h 43"/>
              <a:gd name="T38" fmla="*/ 2147483647 w 43"/>
              <a:gd name="T39" fmla="*/ 0 h 43"/>
              <a:gd name="T40" fmla="*/ 2147483647 w 43"/>
              <a:gd name="T41" fmla="*/ 0 h 43"/>
              <a:gd name="T42" fmla="*/ 2147483647 w 43"/>
              <a:gd name="T43" fmla="*/ 0 h 43"/>
              <a:gd name="T44" fmla="*/ 2147483647 w 43"/>
              <a:gd name="T45" fmla="*/ 0 h 43"/>
              <a:gd name="T46" fmla="*/ 2147483647 w 43"/>
              <a:gd name="T47" fmla="*/ 2147483647 h 43"/>
              <a:gd name="T48" fmla="*/ 2147483647 w 43"/>
              <a:gd name="T49" fmla="*/ 2147483647 h 43"/>
              <a:gd name="T50" fmla="*/ 2147483647 w 43"/>
              <a:gd name="T51" fmla="*/ 2147483647 h 43"/>
              <a:gd name="T52" fmla="*/ 2147483647 w 43"/>
              <a:gd name="T53" fmla="*/ 2147483647 h 43"/>
              <a:gd name="T54" fmla="*/ 2147483647 w 43"/>
              <a:gd name="T55" fmla="*/ 2147483647 h 43"/>
              <a:gd name="T56" fmla="*/ 2147483647 w 43"/>
              <a:gd name="T57" fmla="*/ 2147483647 h 43"/>
              <a:gd name="T58" fmla="*/ 0 w 43"/>
              <a:gd name="T59" fmla="*/ 2147483647 h 43"/>
              <a:gd name="T60" fmla="*/ 0 w 43"/>
              <a:gd name="T61" fmla="*/ 2147483647 h 43"/>
              <a:gd name="T62" fmla="*/ 0 w 43"/>
              <a:gd name="T63" fmla="*/ 2147483647 h 43"/>
              <a:gd name="T64" fmla="*/ 2147483647 w 43"/>
              <a:gd name="T65" fmla="*/ 2147483647 h 43"/>
              <a:gd name="T66" fmla="*/ 2147483647 w 43"/>
              <a:gd name="T67" fmla="*/ 2147483647 h 43"/>
              <a:gd name="T68" fmla="*/ 2147483647 w 43"/>
              <a:gd name="T69" fmla="*/ 2147483647 h 43"/>
              <a:gd name="T70" fmla="*/ 2147483647 w 43"/>
              <a:gd name="T71" fmla="*/ 2147483647 h 43"/>
              <a:gd name="T72" fmla="*/ 2147483647 w 43"/>
              <a:gd name="T73" fmla="*/ 2147483647 h 43"/>
              <a:gd name="T74" fmla="*/ 2147483647 w 43"/>
              <a:gd name="T75" fmla="*/ 2147483647 h 43"/>
              <a:gd name="T76" fmla="*/ 2147483647 w 43"/>
              <a:gd name="T77" fmla="*/ 2147483647 h 43"/>
              <a:gd name="T78" fmla="*/ 2147483647 w 43"/>
              <a:gd name="T79" fmla="*/ 2147483647 h 43"/>
              <a:gd name="T80" fmla="*/ 2147483647 w 43"/>
              <a:gd name="T81" fmla="*/ 2147483647 h 43"/>
              <a:gd name="T82" fmla="*/ 2147483647 w 43"/>
              <a:gd name="T83" fmla="*/ 2147483647 h 43"/>
              <a:gd name="T84" fmla="*/ 2147483647 w 43"/>
              <a:gd name="T85" fmla="*/ 2147483647 h 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3"/>
              <a:gd name="T131" fmla="*/ 43 w 43"/>
              <a:gd name="T132" fmla="*/ 43 h 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3">
                <a:moveTo>
                  <a:pt x="20" y="40"/>
                </a:moveTo>
                <a:lnTo>
                  <a:pt x="25" y="43"/>
                </a:lnTo>
                <a:lnTo>
                  <a:pt x="28" y="40"/>
                </a:lnTo>
                <a:lnTo>
                  <a:pt x="30" y="40"/>
                </a:lnTo>
                <a:lnTo>
                  <a:pt x="33" y="38"/>
                </a:lnTo>
                <a:lnTo>
                  <a:pt x="36" y="35"/>
                </a:lnTo>
                <a:lnTo>
                  <a:pt x="38" y="33"/>
                </a:lnTo>
                <a:lnTo>
                  <a:pt x="41" y="30"/>
                </a:lnTo>
                <a:lnTo>
                  <a:pt x="41" y="27"/>
                </a:lnTo>
                <a:lnTo>
                  <a:pt x="43" y="25"/>
                </a:lnTo>
                <a:lnTo>
                  <a:pt x="43" y="20"/>
                </a:lnTo>
                <a:lnTo>
                  <a:pt x="43" y="17"/>
                </a:lnTo>
                <a:lnTo>
                  <a:pt x="41" y="15"/>
                </a:lnTo>
                <a:lnTo>
                  <a:pt x="41" y="12"/>
                </a:lnTo>
                <a:lnTo>
                  <a:pt x="38" y="7"/>
                </a:lnTo>
                <a:lnTo>
                  <a:pt x="36" y="7"/>
                </a:lnTo>
                <a:lnTo>
                  <a:pt x="33" y="5"/>
                </a:lnTo>
                <a:lnTo>
                  <a:pt x="30" y="2"/>
                </a:lnTo>
                <a:lnTo>
                  <a:pt x="28" y="0"/>
                </a:lnTo>
                <a:lnTo>
                  <a:pt x="25" y="0"/>
                </a:lnTo>
                <a:lnTo>
                  <a:pt x="20" y="0"/>
                </a:lnTo>
                <a:lnTo>
                  <a:pt x="18" y="0"/>
                </a:lnTo>
                <a:lnTo>
                  <a:pt x="15" y="0"/>
                </a:lnTo>
                <a:lnTo>
                  <a:pt x="13" y="2"/>
                </a:lnTo>
                <a:lnTo>
                  <a:pt x="10" y="5"/>
                </a:lnTo>
                <a:lnTo>
                  <a:pt x="8" y="7"/>
                </a:lnTo>
                <a:lnTo>
                  <a:pt x="5" y="7"/>
                </a:lnTo>
                <a:lnTo>
                  <a:pt x="3" y="12"/>
                </a:lnTo>
                <a:lnTo>
                  <a:pt x="3" y="15"/>
                </a:lnTo>
                <a:lnTo>
                  <a:pt x="0" y="17"/>
                </a:lnTo>
                <a:lnTo>
                  <a:pt x="0" y="20"/>
                </a:lnTo>
                <a:lnTo>
                  <a:pt x="0" y="25"/>
                </a:lnTo>
                <a:lnTo>
                  <a:pt x="3" y="27"/>
                </a:lnTo>
                <a:lnTo>
                  <a:pt x="3" y="30"/>
                </a:lnTo>
                <a:lnTo>
                  <a:pt x="5" y="33"/>
                </a:lnTo>
                <a:lnTo>
                  <a:pt x="8" y="35"/>
                </a:lnTo>
                <a:lnTo>
                  <a:pt x="10" y="38"/>
                </a:lnTo>
                <a:lnTo>
                  <a:pt x="13" y="40"/>
                </a:lnTo>
                <a:lnTo>
                  <a:pt x="15" y="40"/>
                </a:lnTo>
                <a:lnTo>
                  <a:pt x="18" y="43"/>
                </a:lnTo>
                <a:lnTo>
                  <a:pt x="20" y="43"/>
                </a:lnTo>
                <a:lnTo>
                  <a:pt x="20"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3" name="Freeform 93"/>
          <p:cNvSpPr>
            <a:spLocks/>
          </p:cNvSpPr>
          <p:nvPr/>
        </p:nvSpPr>
        <p:spPr bwMode="auto">
          <a:xfrm>
            <a:off x="3133725" y="4754563"/>
            <a:ext cx="68263" cy="68262"/>
          </a:xfrm>
          <a:custGeom>
            <a:avLst/>
            <a:gdLst>
              <a:gd name="T0" fmla="*/ 2147483647 w 43"/>
              <a:gd name="T1" fmla="*/ 2147483647 h 43"/>
              <a:gd name="T2" fmla="*/ 2147483647 w 43"/>
              <a:gd name="T3" fmla="*/ 2147483647 h 43"/>
              <a:gd name="T4" fmla="*/ 2147483647 w 43"/>
              <a:gd name="T5" fmla="*/ 2147483647 h 43"/>
              <a:gd name="T6" fmla="*/ 2147483647 w 43"/>
              <a:gd name="T7" fmla="*/ 2147483647 h 43"/>
              <a:gd name="T8" fmla="*/ 2147483647 w 43"/>
              <a:gd name="T9" fmla="*/ 2147483647 h 43"/>
              <a:gd name="T10" fmla="*/ 2147483647 w 43"/>
              <a:gd name="T11" fmla="*/ 2147483647 h 43"/>
              <a:gd name="T12" fmla="*/ 2147483647 w 43"/>
              <a:gd name="T13" fmla="*/ 2147483647 h 43"/>
              <a:gd name="T14" fmla="*/ 2147483647 w 43"/>
              <a:gd name="T15" fmla="*/ 2147483647 h 43"/>
              <a:gd name="T16" fmla="*/ 2147483647 w 43"/>
              <a:gd name="T17" fmla="*/ 2147483647 h 43"/>
              <a:gd name="T18" fmla="*/ 2147483647 w 43"/>
              <a:gd name="T19" fmla="*/ 2147483647 h 43"/>
              <a:gd name="T20" fmla="*/ 2147483647 w 43"/>
              <a:gd name="T21" fmla="*/ 2147483647 h 43"/>
              <a:gd name="T22" fmla="*/ 2147483647 w 43"/>
              <a:gd name="T23" fmla="*/ 2147483647 h 43"/>
              <a:gd name="T24" fmla="*/ 2147483647 w 43"/>
              <a:gd name="T25" fmla="*/ 2147483647 h 43"/>
              <a:gd name="T26" fmla="*/ 2147483647 w 43"/>
              <a:gd name="T27" fmla="*/ 2147483647 h 43"/>
              <a:gd name="T28" fmla="*/ 2147483647 w 43"/>
              <a:gd name="T29" fmla="*/ 2147483647 h 43"/>
              <a:gd name="T30" fmla="*/ 2147483647 w 43"/>
              <a:gd name="T31" fmla="*/ 2147483647 h 43"/>
              <a:gd name="T32" fmla="*/ 2147483647 w 43"/>
              <a:gd name="T33" fmla="*/ 2147483647 h 43"/>
              <a:gd name="T34" fmla="*/ 2147483647 w 43"/>
              <a:gd name="T35" fmla="*/ 2147483647 h 43"/>
              <a:gd name="T36" fmla="*/ 2147483647 w 43"/>
              <a:gd name="T37" fmla="*/ 0 h 43"/>
              <a:gd name="T38" fmla="*/ 2147483647 w 43"/>
              <a:gd name="T39" fmla="*/ 0 h 43"/>
              <a:gd name="T40" fmla="*/ 2147483647 w 43"/>
              <a:gd name="T41" fmla="*/ 0 h 43"/>
              <a:gd name="T42" fmla="*/ 2147483647 w 43"/>
              <a:gd name="T43" fmla="*/ 0 h 43"/>
              <a:gd name="T44" fmla="*/ 2147483647 w 43"/>
              <a:gd name="T45" fmla="*/ 0 h 43"/>
              <a:gd name="T46" fmla="*/ 2147483647 w 43"/>
              <a:gd name="T47" fmla="*/ 2147483647 h 43"/>
              <a:gd name="T48" fmla="*/ 2147483647 w 43"/>
              <a:gd name="T49" fmla="*/ 2147483647 h 43"/>
              <a:gd name="T50" fmla="*/ 2147483647 w 43"/>
              <a:gd name="T51" fmla="*/ 2147483647 h 43"/>
              <a:gd name="T52" fmla="*/ 2147483647 w 43"/>
              <a:gd name="T53" fmla="*/ 2147483647 h 43"/>
              <a:gd name="T54" fmla="*/ 2147483647 w 43"/>
              <a:gd name="T55" fmla="*/ 2147483647 h 43"/>
              <a:gd name="T56" fmla="*/ 2147483647 w 43"/>
              <a:gd name="T57" fmla="*/ 2147483647 h 43"/>
              <a:gd name="T58" fmla="*/ 0 w 43"/>
              <a:gd name="T59" fmla="*/ 2147483647 h 43"/>
              <a:gd name="T60" fmla="*/ 0 w 43"/>
              <a:gd name="T61" fmla="*/ 2147483647 h 43"/>
              <a:gd name="T62" fmla="*/ 0 w 43"/>
              <a:gd name="T63" fmla="*/ 2147483647 h 43"/>
              <a:gd name="T64" fmla="*/ 2147483647 w 43"/>
              <a:gd name="T65" fmla="*/ 2147483647 h 43"/>
              <a:gd name="T66" fmla="*/ 2147483647 w 43"/>
              <a:gd name="T67" fmla="*/ 2147483647 h 43"/>
              <a:gd name="T68" fmla="*/ 2147483647 w 43"/>
              <a:gd name="T69" fmla="*/ 2147483647 h 43"/>
              <a:gd name="T70" fmla="*/ 2147483647 w 43"/>
              <a:gd name="T71" fmla="*/ 2147483647 h 43"/>
              <a:gd name="T72" fmla="*/ 2147483647 w 43"/>
              <a:gd name="T73" fmla="*/ 2147483647 h 43"/>
              <a:gd name="T74" fmla="*/ 2147483647 w 43"/>
              <a:gd name="T75" fmla="*/ 2147483647 h 43"/>
              <a:gd name="T76" fmla="*/ 2147483647 w 43"/>
              <a:gd name="T77" fmla="*/ 2147483647 h 43"/>
              <a:gd name="T78" fmla="*/ 2147483647 w 43"/>
              <a:gd name="T79" fmla="*/ 2147483647 h 43"/>
              <a:gd name="T80" fmla="*/ 2147483647 w 43"/>
              <a:gd name="T81" fmla="*/ 2147483647 h 43"/>
              <a:gd name="T82" fmla="*/ 2147483647 w 43"/>
              <a:gd name="T83" fmla="*/ 2147483647 h 43"/>
              <a:gd name="T84" fmla="*/ 2147483647 w 43"/>
              <a:gd name="T85" fmla="*/ 2147483647 h 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3"/>
              <a:gd name="T131" fmla="*/ 43 w 43"/>
              <a:gd name="T132" fmla="*/ 43 h 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3">
                <a:moveTo>
                  <a:pt x="20" y="40"/>
                </a:moveTo>
                <a:lnTo>
                  <a:pt x="25" y="43"/>
                </a:lnTo>
                <a:lnTo>
                  <a:pt x="28" y="40"/>
                </a:lnTo>
                <a:lnTo>
                  <a:pt x="30" y="40"/>
                </a:lnTo>
                <a:lnTo>
                  <a:pt x="33" y="38"/>
                </a:lnTo>
                <a:lnTo>
                  <a:pt x="36" y="35"/>
                </a:lnTo>
                <a:lnTo>
                  <a:pt x="38" y="33"/>
                </a:lnTo>
                <a:lnTo>
                  <a:pt x="41" y="30"/>
                </a:lnTo>
                <a:lnTo>
                  <a:pt x="41" y="28"/>
                </a:lnTo>
                <a:lnTo>
                  <a:pt x="43" y="25"/>
                </a:lnTo>
                <a:lnTo>
                  <a:pt x="43" y="20"/>
                </a:lnTo>
                <a:lnTo>
                  <a:pt x="43" y="17"/>
                </a:lnTo>
                <a:lnTo>
                  <a:pt x="41" y="15"/>
                </a:lnTo>
                <a:lnTo>
                  <a:pt x="41" y="12"/>
                </a:lnTo>
                <a:lnTo>
                  <a:pt x="38" y="7"/>
                </a:lnTo>
                <a:lnTo>
                  <a:pt x="36" y="7"/>
                </a:lnTo>
                <a:lnTo>
                  <a:pt x="33" y="5"/>
                </a:lnTo>
                <a:lnTo>
                  <a:pt x="30" y="2"/>
                </a:lnTo>
                <a:lnTo>
                  <a:pt x="28" y="0"/>
                </a:lnTo>
                <a:lnTo>
                  <a:pt x="25" y="0"/>
                </a:lnTo>
                <a:lnTo>
                  <a:pt x="20" y="0"/>
                </a:lnTo>
                <a:lnTo>
                  <a:pt x="18" y="0"/>
                </a:lnTo>
                <a:lnTo>
                  <a:pt x="15" y="0"/>
                </a:lnTo>
                <a:lnTo>
                  <a:pt x="13" y="2"/>
                </a:lnTo>
                <a:lnTo>
                  <a:pt x="10" y="5"/>
                </a:lnTo>
                <a:lnTo>
                  <a:pt x="8" y="7"/>
                </a:lnTo>
                <a:lnTo>
                  <a:pt x="5" y="7"/>
                </a:lnTo>
                <a:lnTo>
                  <a:pt x="3" y="12"/>
                </a:lnTo>
                <a:lnTo>
                  <a:pt x="3" y="15"/>
                </a:lnTo>
                <a:lnTo>
                  <a:pt x="0" y="17"/>
                </a:lnTo>
                <a:lnTo>
                  <a:pt x="0" y="20"/>
                </a:lnTo>
                <a:lnTo>
                  <a:pt x="0" y="25"/>
                </a:lnTo>
                <a:lnTo>
                  <a:pt x="3" y="28"/>
                </a:lnTo>
                <a:lnTo>
                  <a:pt x="3" y="30"/>
                </a:lnTo>
                <a:lnTo>
                  <a:pt x="5" y="33"/>
                </a:lnTo>
                <a:lnTo>
                  <a:pt x="8" y="35"/>
                </a:lnTo>
                <a:lnTo>
                  <a:pt x="10" y="38"/>
                </a:lnTo>
                <a:lnTo>
                  <a:pt x="13" y="40"/>
                </a:lnTo>
                <a:lnTo>
                  <a:pt x="15" y="40"/>
                </a:lnTo>
                <a:lnTo>
                  <a:pt x="18" y="43"/>
                </a:lnTo>
                <a:lnTo>
                  <a:pt x="20" y="43"/>
                </a:lnTo>
                <a:lnTo>
                  <a:pt x="20"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4" name="Freeform 94"/>
          <p:cNvSpPr>
            <a:spLocks/>
          </p:cNvSpPr>
          <p:nvPr/>
        </p:nvSpPr>
        <p:spPr bwMode="auto">
          <a:xfrm>
            <a:off x="3133725" y="4956175"/>
            <a:ext cx="68263" cy="68263"/>
          </a:xfrm>
          <a:custGeom>
            <a:avLst/>
            <a:gdLst>
              <a:gd name="T0" fmla="*/ 2147483647 w 43"/>
              <a:gd name="T1" fmla="*/ 2147483647 h 43"/>
              <a:gd name="T2" fmla="*/ 2147483647 w 43"/>
              <a:gd name="T3" fmla="*/ 2147483647 h 43"/>
              <a:gd name="T4" fmla="*/ 2147483647 w 43"/>
              <a:gd name="T5" fmla="*/ 2147483647 h 43"/>
              <a:gd name="T6" fmla="*/ 2147483647 w 43"/>
              <a:gd name="T7" fmla="*/ 2147483647 h 43"/>
              <a:gd name="T8" fmla="*/ 2147483647 w 43"/>
              <a:gd name="T9" fmla="*/ 2147483647 h 43"/>
              <a:gd name="T10" fmla="*/ 2147483647 w 43"/>
              <a:gd name="T11" fmla="*/ 2147483647 h 43"/>
              <a:gd name="T12" fmla="*/ 2147483647 w 43"/>
              <a:gd name="T13" fmla="*/ 2147483647 h 43"/>
              <a:gd name="T14" fmla="*/ 2147483647 w 43"/>
              <a:gd name="T15" fmla="*/ 2147483647 h 43"/>
              <a:gd name="T16" fmla="*/ 2147483647 w 43"/>
              <a:gd name="T17" fmla="*/ 2147483647 h 43"/>
              <a:gd name="T18" fmla="*/ 2147483647 w 43"/>
              <a:gd name="T19" fmla="*/ 2147483647 h 43"/>
              <a:gd name="T20" fmla="*/ 2147483647 w 43"/>
              <a:gd name="T21" fmla="*/ 2147483647 h 43"/>
              <a:gd name="T22" fmla="*/ 2147483647 w 43"/>
              <a:gd name="T23" fmla="*/ 2147483647 h 43"/>
              <a:gd name="T24" fmla="*/ 2147483647 w 43"/>
              <a:gd name="T25" fmla="*/ 2147483647 h 43"/>
              <a:gd name="T26" fmla="*/ 2147483647 w 43"/>
              <a:gd name="T27" fmla="*/ 2147483647 h 43"/>
              <a:gd name="T28" fmla="*/ 2147483647 w 43"/>
              <a:gd name="T29" fmla="*/ 2147483647 h 43"/>
              <a:gd name="T30" fmla="*/ 2147483647 w 43"/>
              <a:gd name="T31" fmla="*/ 2147483647 h 43"/>
              <a:gd name="T32" fmla="*/ 2147483647 w 43"/>
              <a:gd name="T33" fmla="*/ 2147483647 h 43"/>
              <a:gd name="T34" fmla="*/ 2147483647 w 43"/>
              <a:gd name="T35" fmla="*/ 2147483647 h 43"/>
              <a:gd name="T36" fmla="*/ 2147483647 w 43"/>
              <a:gd name="T37" fmla="*/ 0 h 43"/>
              <a:gd name="T38" fmla="*/ 2147483647 w 43"/>
              <a:gd name="T39" fmla="*/ 0 h 43"/>
              <a:gd name="T40" fmla="*/ 2147483647 w 43"/>
              <a:gd name="T41" fmla="*/ 0 h 43"/>
              <a:gd name="T42" fmla="*/ 2147483647 w 43"/>
              <a:gd name="T43" fmla="*/ 0 h 43"/>
              <a:gd name="T44" fmla="*/ 2147483647 w 43"/>
              <a:gd name="T45" fmla="*/ 0 h 43"/>
              <a:gd name="T46" fmla="*/ 2147483647 w 43"/>
              <a:gd name="T47" fmla="*/ 2147483647 h 43"/>
              <a:gd name="T48" fmla="*/ 2147483647 w 43"/>
              <a:gd name="T49" fmla="*/ 2147483647 h 43"/>
              <a:gd name="T50" fmla="*/ 2147483647 w 43"/>
              <a:gd name="T51" fmla="*/ 2147483647 h 43"/>
              <a:gd name="T52" fmla="*/ 2147483647 w 43"/>
              <a:gd name="T53" fmla="*/ 2147483647 h 43"/>
              <a:gd name="T54" fmla="*/ 2147483647 w 43"/>
              <a:gd name="T55" fmla="*/ 2147483647 h 43"/>
              <a:gd name="T56" fmla="*/ 2147483647 w 43"/>
              <a:gd name="T57" fmla="*/ 2147483647 h 43"/>
              <a:gd name="T58" fmla="*/ 0 w 43"/>
              <a:gd name="T59" fmla="*/ 2147483647 h 43"/>
              <a:gd name="T60" fmla="*/ 0 w 43"/>
              <a:gd name="T61" fmla="*/ 2147483647 h 43"/>
              <a:gd name="T62" fmla="*/ 0 w 43"/>
              <a:gd name="T63" fmla="*/ 2147483647 h 43"/>
              <a:gd name="T64" fmla="*/ 2147483647 w 43"/>
              <a:gd name="T65" fmla="*/ 2147483647 h 43"/>
              <a:gd name="T66" fmla="*/ 2147483647 w 43"/>
              <a:gd name="T67" fmla="*/ 2147483647 h 43"/>
              <a:gd name="T68" fmla="*/ 2147483647 w 43"/>
              <a:gd name="T69" fmla="*/ 2147483647 h 43"/>
              <a:gd name="T70" fmla="*/ 2147483647 w 43"/>
              <a:gd name="T71" fmla="*/ 2147483647 h 43"/>
              <a:gd name="T72" fmla="*/ 2147483647 w 43"/>
              <a:gd name="T73" fmla="*/ 2147483647 h 43"/>
              <a:gd name="T74" fmla="*/ 2147483647 w 43"/>
              <a:gd name="T75" fmla="*/ 2147483647 h 43"/>
              <a:gd name="T76" fmla="*/ 2147483647 w 43"/>
              <a:gd name="T77" fmla="*/ 2147483647 h 43"/>
              <a:gd name="T78" fmla="*/ 2147483647 w 43"/>
              <a:gd name="T79" fmla="*/ 2147483647 h 43"/>
              <a:gd name="T80" fmla="*/ 2147483647 w 43"/>
              <a:gd name="T81" fmla="*/ 2147483647 h 43"/>
              <a:gd name="T82" fmla="*/ 2147483647 w 43"/>
              <a:gd name="T83" fmla="*/ 2147483647 h 43"/>
              <a:gd name="T84" fmla="*/ 2147483647 w 43"/>
              <a:gd name="T85" fmla="*/ 2147483647 h 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3"/>
              <a:gd name="T131" fmla="*/ 43 w 43"/>
              <a:gd name="T132" fmla="*/ 43 h 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3">
                <a:moveTo>
                  <a:pt x="20" y="40"/>
                </a:moveTo>
                <a:lnTo>
                  <a:pt x="25" y="43"/>
                </a:lnTo>
                <a:lnTo>
                  <a:pt x="28" y="40"/>
                </a:lnTo>
                <a:lnTo>
                  <a:pt x="30" y="40"/>
                </a:lnTo>
                <a:lnTo>
                  <a:pt x="33" y="38"/>
                </a:lnTo>
                <a:lnTo>
                  <a:pt x="36" y="35"/>
                </a:lnTo>
                <a:lnTo>
                  <a:pt x="38" y="33"/>
                </a:lnTo>
                <a:lnTo>
                  <a:pt x="41" y="30"/>
                </a:lnTo>
                <a:lnTo>
                  <a:pt x="41" y="28"/>
                </a:lnTo>
                <a:lnTo>
                  <a:pt x="43" y="25"/>
                </a:lnTo>
                <a:lnTo>
                  <a:pt x="43" y="20"/>
                </a:lnTo>
                <a:lnTo>
                  <a:pt x="43" y="18"/>
                </a:lnTo>
                <a:lnTo>
                  <a:pt x="41" y="15"/>
                </a:lnTo>
                <a:lnTo>
                  <a:pt x="41" y="12"/>
                </a:lnTo>
                <a:lnTo>
                  <a:pt x="38" y="7"/>
                </a:lnTo>
                <a:lnTo>
                  <a:pt x="36" y="7"/>
                </a:lnTo>
                <a:lnTo>
                  <a:pt x="33" y="5"/>
                </a:lnTo>
                <a:lnTo>
                  <a:pt x="30" y="2"/>
                </a:lnTo>
                <a:lnTo>
                  <a:pt x="28" y="0"/>
                </a:lnTo>
                <a:lnTo>
                  <a:pt x="25" y="0"/>
                </a:lnTo>
                <a:lnTo>
                  <a:pt x="20" y="0"/>
                </a:lnTo>
                <a:lnTo>
                  <a:pt x="18" y="0"/>
                </a:lnTo>
                <a:lnTo>
                  <a:pt x="15" y="0"/>
                </a:lnTo>
                <a:lnTo>
                  <a:pt x="13" y="2"/>
                </a:lnTo>
                <a:lnTo>
                  <a:pt x="10" y="5"/>
                </a:lnTo>
                <a:lnTo>
                  <a:pt x="8" y="7"/>
                </a:lnTo>
                <a:lnTo>
                  <a:pt x="5" y="7"/>
                </a:lnTo>
                <a:lnTo>
                  <a:pt x="3" y="12"/>
                </a:lnTo>
                <a:lnTo>
                  <a:pt x="3" y="15"/>
                </a:lnTo>
                <a:lnTo>
                  <a:pt x="0" y="18"/>
                </a:lnTo>
                <a:lnTo>
                  <a:pt x="0" y="20"/>
                </a:lnTo>
                <a:lnTo>
                  <a:pt x="0" y="25"/>
                </a:lnTo>
                <a:lnTo>
                  <a:pt x="3" y="28"/>
                </a:lnTo>
                <a:lnTo>
                  <a:pt x="3" y="30"/>
                </a:lnTo>
                <a:lnTo>
                  <a:pt x="5" y="33"/>
                </a:lnTo>
                <a:lnTo>
                  <a:pt x="8" y="35"/>
                </a:lnTo>
                <a:lnTo>
                  <a:pt x="10" y="38"/>
                </a:lnTo>
                <a:lnTo>
                  <a:pt x="13" y="40"/>
                </a:lnTo>
                <a:lnTo>
                  <a:pt x="15" y="40"/>
                </a:lnTo>
                <a:lnTo>
                  <a:pt x="18" y="43"/>
                </a:lnTo>
                <a:lnTo>
                  <a:pt x="20" y="43"/>
                </a:lnTo>
                <a:lnTo>
                  <a:pt x="20"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5" name="Freeform 95"/>
          <p:cNvSpPr>
            <a:spLocks/>
          </p:cNvSpPr>
          <p:nvPr/>
        </p:nvSpPr>
        <p:spPr bwMode="auto">
          <a:xfrm>
            <a:off x="3133725" y="5157788"/>
            <a:ext cx="68263" cy="68262"/>
          </a:xfrm>
          <a:custGeom>
            <a:avLst/>
            <a:gdLst>
              <a:gd name="T0" fmla="*/ 2147483647 w 43"/>
              <a:gd name="T1" fmla="*/ 2147483647 h 43"/>
              <a:gd name="T2" fmla="*/ 2147483647 w 43"/>
              <a:gd name="T3" fmla="*/ 2147483647 h 43"/>
              <a:gd name="T4" fmla="*/ 2147483647 w 43"/>
              <a:gd name="T5" fmla="*/ 2147483647 h 43"/>
              <a:gd name="T6" fmla="*/ 2147483647 w 43"/>
              <a:gd name="T7" fmla="*/ 2147483647 h 43"/>
              <a:gd name="T8" fmla="*/ 2147483647 w 43"/>
              <a:gd name="T9" fmla="*/ 2147483647 h 43"/>
              <a:gd name="T10" fmla="*/ 2147483647 w 43"/>
              <a:gd name="T11" fmla="*/ 2147483647 h 43"/>
              <a:gd name="T12" fmla="*/ 2147483647 w 43"/>
              <a:gd name="T13" fmla="*/ 2147483647 h 43"/>
              <a:gd name="T14" fmla="*/ 2147483647 w 43"/>
              <a:gd name="T15" fmla="*/ 2147483647 h 43"/>
              <a:gd name="T16" fmla="*/ 2147483647 w 43"/>
              <a:gd name="T17" fmla="*/ 2147483647 h 43"/>
              <a:gd name="T18" fmla="*/ 2147483647 w 43"/>
              <a:gd name="T19" fmla="*/ 2147483647 h 43"/>
              <a:gd name="T20" fmla="*/ 2147483647 w 43"/>
              <a:gd name="T21" fmla="*/ 2147483647 h 43"/>
              <a:gd name="T22" fmla="*/ 2147483647 w 43"/>
              <a:gd name="T23" fmla="*/ 2147483647 h 43"/>
              <a:gd name="T24" fmla="*/ 2147483647 w 43"/>
              <a:gd name="T25" fmla="*/ 2147483647 h 43"/>
              <a:gd name="T26" fmla="*/ 2147483647 w 43"/>
              <a:gd name="T27" fmla="*/ 2147483647 h 43"/>
              <a:gd name="T28" fmla="*/ 2147483647 w 43"/>
              <a:gd name="T29" fmla="*/ 2147483647 h 43"/>
              <a:gd name="T30" fmla="*/ 2147483647 w 43"/>
              <a:gd name="T31" fmla="*/ 2147483647 h 43"/>
              <a:gd name="T32" fmla="*/ 2147483647 w 43"/>
              <a:gd name="T33" fmla="*/ 2147483647 h 43"/>
              <a:gd name="T34" fmla="*/ 2147483647 w 43"/>
              <a:gd name="T35" fmla="*/ 2147483647 h 43"/>
              <a:gd name="T36" fmla="*/ 2147483647 w 43"/>
              <a:gd name="T37" fmla="*/ 0 h 43"/>
              <a:gd name="T38" fmla="*/ 2147483647 w 43"/>
              <a:gd name="T39" fmla="*/ 0 h 43"/>
              <a:gd name="T40" fmla="*/ 2147483647 w 43"/>
              <a:gd name="T41" fmla="*/ 0 h 43"/>
              <a:gd name="T42" fmla="*/ 2147483647 w 43"/>
              <a:gd name="T43" fmla="*/ 0 h 43"/>
              <a:gd name="T44" fmla="*/ 2147483647 w 43"/>
              <a:gd name="T45" fmla="*/ 0 h 43"/>
              <a:gd name="T46" fmla="*/ 2147483647 w 43"/>
              <a:gd name="T47" fmla="*/ 2147483647 h 43"/>
              <a:gd name="T48" fmla="*/ 2147483647 w 43"/>
              <a:gd name="T49" fmla="*/ 2147483647 h 43"/>
              <a:gd name="T50" fmla="*/ 2147483647 w 43"/>
              <a:gd name="T51" fmla="*/ 2147483647 h 43"/>
              <a:gd name="T52" fmla="*/ 2147483647 w 43"/>
              <a:gd name="T53" fmla="*/ 2147483647 h 43"/>
              <a:gd name="T54" fmla="*/ 2147483647 w 43"/>
              <a:gd name="T55" fmla="*/ 2147483647 h 43"/>
              <a:gd name="T56" fmla="*/ 2147483647 w 43"/>
              <a:gd name="T57" fmla="*/ 2147483647 h 43"/>
              <a:gd name="T58" fmla="*/ 0 w 43"/>
              <a:gd name="T59" fmla="*/ 2147483647 h 43"/>
              <a:gd name="T60" fmla="*/ 0 w 43"/>
              <a:gd name="T61" fmla="*/ 2147483647 h 43"/>
              <a:gd name="T62" fmla="*/ 0 w 43"/>
              <a:gd name="T63" fmla="*/ 2147483647 h 43"/>
              <a:gd name="T64" fmla="*/ 2147483647 w 43"/>
              <a:gd name="T65" fmla="*/ 2147483647 h 43"/>
              <a:gd name="T66" fmla="*/ 2147483647 w 43"/>
              <a:gd name="T67" fmla="*/ 2147483647 h 43"/>
              <a:gd name="T68" fmla="*/ 2147483647 w 43"/>
              <a:gd name="T69" fmla="*/ 2147483647 h 43"/>
              <a:gd name="T70" fmla="*/ 2147483647 w 43"/>
              <a:gd name="T71" fmla="*/ 2147483647 h 43"/>
              <a:gd name="T72" fmla="*/ 2147483647 w 43"/>
              <a:gd name="T73" fmla="*/ 2147483647 h 43"/>
              <a:gd name="T74" fmla="*/ 2147483647 w 43"/>
              <a:gd name="T75" fmla="*/ 2147483647 h 43"/>
              <a:gd name="T76" fmla="*/ 2147483647 w 43"/>
              <a:gd name="T77" fmla="*/ 2147483647 h 43"/>
              <a:gd name="T78" fmla="*/ 2147483647 w 43"/>
              <a:gd name="T79" fmla="*/ 2147483647 h 43"/>
              <a:gd name="T80" fmla="*/ 2147483647 w 43"/>
              <a:gd name="T81" fmla="*/ 2147483647 h 43"/>
              <a:gd name="T82" fmla="*/ 2147483647 w 43"/>
              <a:gd name="T83" fmla="*/ 2147483647 h 43"/>
              <a:gd name="T84" fmla="*/ 2147483647 w 43"/>
              <a:gd name="T85" fmla="*/ 2147483647 h 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3"/>
              <a:gd name="T131" fmla="*/ 43 w 43"/>
              <a:gd name="T132" fmla="*/ 43 h 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3">
                <a:moveTo>
                  <a:pt x="20" y="41"/>
                </a:moveTo>
                <a:lnTo>
                  <a:pt x="25" y="43"/>
                </a:lnTo>
                <a:lnTo>
                  <a:pt x="28" y="41"/>
                </a:lnTo>
                <a:lnTo>
                  <a:pt x="30" y="41"/>
                </a:lnTo>
                <a:lnTo>
                  <a:pt x="33" y="38"/>
                </a:lnTo>
                <a:lnTo>
                  <a:pt x="36" y="35"/>
                </a:lnTo>
                <a:lnTo>
                  <a:pt x="38" y="33"/>
                </a:lnTo>
                <a:lnTo>
                  <a:pt x="41" y="30"/>
                </a:lnTo>
                <a:lnTo>
                  <a:pt x="41" y="28"/>
                </a:lnTo>
                <a:lnTo>
                  <a:pt x="43" y="25"/>
                </a:lnTo>
                <a:lnTo>
                  <a:pt x="43" y="20"/>
                </a:lnTo>
                <a:lnTo>
                  <a:pt x="43" y="18"/>
                </a:lnTo>
                <a:lnTo>
                  <a:pt x="41" y="15"/>
                </a:lnTo>
                <a:lnTo>
                  <a:pt x="41" y="13"/>
                </a:lnTo>
                <a:lnTo>
                  <a:pt x="38" y="7"/>
                </a:lnTo>
                <a:lnTo>
                  <a:pt x="36" y="7"/>
                </a:lnTo>
                <a:lnTo>
                  <a:pt x="33" y="5"/>
                </a:lnTo>
                <a:lnTo>
                  <a:pt x="30" y="2"/>
                </a:lnTo>
                <a:lnTo>
                  <a:pt x="28" y="0"/>
                </a:lnTo>
                <a:lnTo>
                  <a:pt x="25" y="0"/>
                </a:lnTo>
                <a:lnTo>
                  <a:pt x="20" y="0"/>
                </a:lnTo>
                <a:lnTo>
                  <a:pt x="18" y="0"/>
                </a:lnTo>
                <a:lnTo>
                  <a:pt x="15" y="0"/>
                </a:lnTo>
                <a:lnTo>
                  <a:pt x="13" y="2"/>
                </a:lnTo>
                <a:lnTo>
                  <a:pt x="10" y="5"/>
                </a:lnTo>
                <a:lnTo>
                  <a:pt x="8" y="7"/>
                </a:lnTo>
                <a:lnTo>
                  <a:pt x="5" y="7"/>
                </a:lnTo>
                <a:lnTo>
                  <a:pt x="3" y="13"/>
                </a:lnTo>
                <a:lnTo>
                  <a:pt x="3" y="15"/>
                </a:lnTo>
                <a:lnTo>
                  <a:pt x="0" y="18"/>
                </a:lnTo>
                <a:lnTo>
                  <a:pt x="0" y="20"/>
                </a:lnTo>
                <a:lnTo>
                  <a:pt x="0" y="25"/>
                </a:lnTo>
                <a:lnTo>
                  <a:pt x="3" y="28"/>
                </a:lnTo>
                <a:lnTo>
                  <a:pt x="3" y="30"/>
                </a:lnTo>
                <a:lnTo>
                  <a:pt x="5" y="33"/>
                </a:lnTo>
                <a:lnTo>
                  <a:pt x="8" y="35"/>
                </a:lnTo>
                <a:lnTo>
                  <a:pt x="10" y="38"/>
                </a:lnTo>
                <a:lnTo>
                  <a:pt x="13" y="41"/>
                </a:lnTo>
                <a:lnTo>
                  <a:pt x="15" y="41"/>
                </a:lnTo>
                <a:lnTo>
                  <a:pt x="18" y="43"/>
                </a:lnTo>
                <a:lnTo>
                  <a:pt x="20" y="43"/>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6" name="Freeform 96"/>
          <p:cNvSpPr>
            <a:spLocks/>
          </p:cNvSpPr>
          <p:nvPr/>
        </p:nvSpPr>
        <p:spPr bwMode="auto">
          <a:xfrm>
            <a:off x="3133725" y="5359400"/>
            <a:ext cx="68263" cy="68263"/>
          </a:xfrm>
          <a:custGeom>
            <a:avLst/>
            <a:gdLst>
              <a:gd name="T0" fmla="*/ 2147483647 w 43"/>
              <a:gd name="T1" fmla="*/ 2147483647 h 43"/>
              <a:gd name="T2" fmla="*/ 2147483647 w 43"/>
              <a:gd name="T3" fmla="*/ 2147483647 h 43"/>
              <a:gd name="T4" fmla="*/ 2147483647 w 43"/>
              <a:gd name="T5" fmla="*/ 2147483647 h 43"/>
              <a:gd name="T6" fmla="*/ 2147483647 w 43"/>
              <a:gd name="T7" fmla="*/ 2147483647 h 43"/>
              <a:gd name="T8" fmla="*/ 2147483647 w 43"/>
              <a:gd name="T9" fmla="*/ 2147483647 h 43"/>
              <a:gd name="T10" fmla="*/ 2147483647 w 43"/>
              <a:gd name="T11" fmla="*/ 2147483647 h 43"/>
              <a:gd name="T12" fmla="*/ 2147483647 w 43"/>
              <a:gd name="T13" fmla="*/ 2147483647 h 43"/>
              <a:gd name="T14" fmla="*/ 2147483647 w 43"/>
              <a:gd name="T15" fmla="*/ 2147483647 h 43"/>
              <a:gd name="T16" fmla="*/ 2147483647 w 43"/>
              <a:gd name="T17" fmla="*/ 2147483647 h 43"/>
              <a:gd name="T18" fmla="*/ 2147483647 w 43"/>
              <a:gd name="T19" fmla="*/ 2147483647 h 43"/>
              <a:gd name="T20" fmla="*/ 2147483647 w 43"/>
              <a:gd name="T21" fmla="*/ 2147483647 h 43"/>
              <a:gd name="T22" fmla="*/ 2147483647 w 43"/>
              <a:gd name="T23" fmla="*/ 2147483647 h 43"/>
              <a:gd name="T24" fmla="*/ 2147483647 w 43"/>
              <a:gd name="T25" fmla="*/ 2147483647 h 43"/>
              <a:gd name="T26" fmla="*/ 2147483647 w 43"/>
              <a:gd name="T27" fmla="*/ 2147483647 h 43"/>
              <a:gd name="T28" fmla="*/ 2147483647 w 43"/>
              <a:gd name="T29" fmla="*/ 2147483647 h 43"/>
              <a:gd name="T30" fmla="*/ 2147483647 w 43"/>
              <a:gd name="T31" fmla="*/ 2147483647 h 43"/>
              <a:gd name="T32" fmla="*/ 2147483647 w 43"/>
              <a:gd name="T33" fmla="*/ 2147483647 h 43"/>
              <a:gd name="T34" fmla="*/ 2147483647 w 43"/>
              <a:gd name="T35" fmla="*/ 2147483647 h 43"/>
              <a:gd name="T36" fmla="*/ 2147483647 w 43"/>
              <a:gd name="T37" fmla="*/ 0 h 43"/>
              <a:gd name="T38" fmla="*/ 2147483647 w 43"/>
              <a:gd name="T39" fmla="*/ 0 h 43"/>
              <a:gd name="T40" fmla="*/ 2147483647 w 43"/>
              <a:gd name="T41" fmla="*/ 0 h 43"/>
              <a:gd name="T42" fmla="*/ 2147483647 w 43"/>
              <a:gd name="T43" fmla="*/ 0 h 43"/>
              <a:gd name="T44" fmla="*/ 2147483647 w 43"/>
              <a:gd name="T45" fmla="*/ 0 h 43"/>
              <a:gd name="T46" fmla="*/ 2147483647 w 43"/>
              <a:gd name="T47" fmla="*/ 2147483647 h 43"/>
              <a:gd name="T48" fmla="*/ 2147483647 w 43"/>
              <a:gd name="T49" fmla="*/ 2147483647 h 43"/>
              <a:gd name="T50" fmla="*/ 2147483647 w 43"/>
              <a:gd name="T51" fmla="*/ 2147483647 h 43"/>
              <a:gd name="T52" fmla="*/ 2147483647 w 43"/>
              <a:gd name="T53" fmla="*/ 2147483647 h 43"/>
              <a:gd name="T54" fmla="*/ 2147483647 w 43"/>
              <a:gd name="T55" fmla="*/ 2147483647 h 43"/>
              <a:gd name="T56" fmla="*/ 2147483647 w 43"/>
              <a:gd name="T57" fmla="*/ 2147483647 h 43"/>
              <a:gd name="T58" fmla="*/ 0 w 43"/>
              <a:gd name="T59" fmla="*/ 2147483647 h 43"/>
              <a:gd name="T60" fmla="*/ 0 w 43"/>
              <a:gd name="T61" fmla="*/ 2147483647 h 43"/>
              <a:gd name="T62" fmla="*/ 0 w 43"/>
              <a:gd name="T63" fmla="*/ 2147483647 h 43"/>
              <a:gd name="T64" fmla="*/ 2147483647 w 43"/>
              <a:gd name="T65" fmla="*/ 2147483647 h 43"/>
              <a:gd name="T66" fmla="*/ 2147483647 w 43"/>
              <a:gd name="T67" fmla="*/ 2147483647 h 43"/>
              <a:gd name="T68" fmla="*/ 2147483647 w 43"/>
              <a:gd name="T69" fmla="*/ 2147483647 h 43"/>
              <a:gd name="T70" fmla="*/ 2147483647 w 43"/>
              <a:gd name="T71" fmla="*/ 2147483647 h 43"/>
              <a:gd name="T72" fmla="*/ 2147483647 w 43"/>
              <a:gd name="T73" fmla="*/ 2147483647 h 43"/>
              <a:gd name="T74" fmla="*/ 2147483647 w 43"/>
              <a:gd name="T75" fmla="*/ 2147483647 h 43"/>
              <a:gd name="T76" fmla="*/ 2147483647 w 43"/>
              <a:gd name="T77" fmla="*/ 2147483647 h 43"/>
              <a:gd name="T78" fmla="*/ 2147483647 w 43"/>
              <a:gd name="T79" fmla="*/ 2147483647 h 43"/>
              <a:gd name="T80" fmla="*/ 2147483647 w 43"/>
              <a:gd name="T81" fmla="*/ 2147483647 h 43"/>
              <a:gd name="T82" fmla="*/ 2147483647 w 43"/>
              <a:gd name="T83" fmla="*/ 2147483647 h 43"/>
              <a:gd name="T84" fmla="*/ 2147483647 w 43"/>
              <a:gd name="T85" fmla="*/ 2147483647 h 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3"/>
              <a:gd name="T131" fmla="*/ 43 w 43"/>
              <a:gd name="T132" fmla="*/ 43 h 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3">
                <a:moveTo>
                  <a:pt x="20" y="41"/>
                </a:moveTo>
                <a:lnTo>
                  <a:pt x="25" y="43"/>
                </a:lnTo>
                <a:lnTo>
                  <a:pt x="28" y="41"/>
                </a:lnTo>
                <a:lnTo>
                  <a:pt x="30" y="41"/>
                </a:lnTo>
                <a:lnTo>
                  <a:pt x="33" y="38"/>
                </a:lnTo>
                <a:lnTo>
                  <a:pt x="36" y="36"/>
                </a:lnTo>
                <a:lnTo>
                  <a:pt x="38" y="33"/>
                </a:lnTo>
                <a:lnTo>
                  <a:pt x="41" y="30"/>
                </a:lnTo>
                <a:lnTo>
                  <a:pt x="41" y="28"/>
                </a:lnTo>
                <a:lnTo>
                  <a:pt x="43" y="25"/>
                </a:lnTo>
                <a:lnTo>
                  <a:pt x="43" y="20"/>
                </a:lnTo>
                <a:lnTo>
                  <a:pt x="43" y="18"/>
                </a:lnTo>
                <a:lnTo>
                  <a:pt x="41" y="15"/>
                </a:lnTo>
                <a:lnTo>
                  <a:pt x="41" y="13"/>
                </a:lnTo>
                <a:lnTo>
                  <a:pt x="38" y="8"/>
                </a:lnTo>
                <a:lnTo>
                  <a:pt x="36" y="8"/>
                </a:lnTo>
                <a:lnTo>
                  <a:pt x="33" y="5"/>
                </a:lnTo>
                <a:lnTo>
                  <a:pt x="30" y="2"/>
                </a:lnTo>
                <a:lnTo>
                  <a:pt x="28" y="0"/>
                </a:lnTo>
                <a:lnTo>
                  <a:pt x="25" y="0"/>
                </a:lnTo>
                <a:lnTo>
                  <a:pt x="20" y="0"/>
                </a:lnTo>
                <a:lnTo>
                  <a:pt x="18" y="0"/>
                </a:lnTo>
                <a:lnTo>
                  <a:pt x="15" y="0"/>
                </a:lnTo>
                <a:lnTo>
                  <a:pt x="13" y="2"/>
                </a:lnTo>
                <a:lnTo>
                  <a:pt x="10" y="5"/>
                </a:lnTo>
                <a:lnTo>
                  <a:pt x="8" y="8"/>
                </a:lnTo>
                <a:lnTo>
                  <a:pt x="5" y="8"/>
                </a:lnTo>
                <a:lnTo>
                  <a:pt x="3" y="13"/>
                </a:lnTo>
                <a:lnTo>
                  <a:pt x="3" y="15"/>
                </a:lnTo>
                <a:lnTo>
                  <a:pt x="0" y="18"/>
                </a:lnTo>
                <a:lnTo>
                  <a:pt x="0" y="20"/>
                </a:lnTo>
                <a:lnTo>
                  <a:pt x="0" y="25"/>
                </a:lnTo>
                <a:lnTo>
                  <a:pt x="3" y="28"/>
                </a:lnTo>
                <a:lnTo>
                  <a:pt x="3" y="30"/>
                </a:lnTo>
                <a:lnTo>
                  <a:pt x="5" y="33"/>
                </a:lnTo>
                <a:lnTo>
                  <a:pt x="8" y="36"/>
                </a:lnTo>
                <a:lnTo>
                  <a:pt x="10" y="38"/>
                </a:lnTo>
                <a:lnTo>
                  <a:pt x="13" y="41"/>
                </a:lnTo>
                <a:lnTo>
                  <a:pt x="15" y="41"/>
                </a:lnTo>
                <a:lnTo>
                  <a:pt x="18" y="43"/>
                </a:lnTo>
                <a:lnTo>
                  <a:pt x="20" y="43"/>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7" name="Freeform 97"/>
          <p:cNvSpPr>
            <a:spLocks/>
          </p:cNvSpPr>
          <p:nvPr/>
        </p:nvSpPr>
        <p:spPr bwMode="auto">
          <a:xfrm>
            <a:off x="3133725" y="5561013"/>
            <a:ext cx="68263" cy="68262"/>
          </a:xfrm>
          <a:custGeom>
            <a:avLst/>
            <a:gdLst>
              <a:gd name="T0" fmla="*/ 2147483647 w 43"/>
              <a:gd name="T1" fmla="*/ 2147483647 h 43"/>
              <a:gd name="T2" fmla="*/ 2147483647 w 43"/>
              <a:gd name="T3" fmla="*/ 2147483647 h 43"/>
              <a:gd name="T4" fmla="*/ 2147483647 w 43"/>
              <a:gd name="T5" fmla="*/ 2147483647 h 43"/>
              <a:gd name="T6" fmla="*/ 2147483647 w 43"/>
              <a:gd name="T7" fmla="*/ 2147483647 h 43"/>
              <a:gd name="T8" fmla="*/ 2147483647 w 43"/>
              <a:gd name="T9" fmla="*/ 2147483647 h 43"/>
              <a:gd name="T10" fmla="*/ 2147483647 w 43"/>
              <a:gd name="T11" fmla="*/ 2147483647 h 43"/>
              <a:gd name="T12" fmla="*/ 2147483647 w 43"/>
              <a:gd name="T13" fmla="*/ 2147483647 h 43"/>
              <a:gd name="T14" fmla="*/ 2147483647 w 43"/>
              <a:gd name="T15" fmla="*/ 2147483647 h 43"/>
              <a:gd name="T16" fmla="*/ 2147483647 w 43"/>
              <a:gd name="T17" fmla="*/ 2147483647 h 43"/>
              <a:gd name="T18" fmla="*/ 2147483647 w 43"/>
              <a:gd name="T19" fmla="*/ 2147483647 h 43"/>
              <a:gd name="T20" fmla="*/ 2147483647 w 43"/>
              <a:gd name="T21" fmla="*/ 2147483647 h 43"/>
              <a:gd name="T22" fmla="*/ 2147483647 w 43"/>
              <a:gd name="T23" fmla="*/ 2147483647 h 43"/>
              <a:gd name="T24" fmla="*/ 2147483647 w 43"/>
              <a:gd name="T25" fmla="*/ 2147483647 h 43"/>
              <a:gd name="T26" fmla="*/ 2147483647 w 43"/>
              <a:gd name="T27" fmla="*/ 2147483647 h 43"/>
              <a:gd name="T28" fmla="*/ 2147483647 w 43"/>
              <a:gd name="T29" fmla="*/ 2147483647 h 43"/>
              <a:gd name="T30" fmla="*/ 2147483647 w 43"/>
              <a:gd name="T31" fmla="*/ 2147483647 h 43"/>
              <a:gd name="T32" fmla="*/ 2147483647 w 43"/>
              <a:gd name="T33" fmla="*/ 2147483647 h 43"/>
              <a:gd name="T34" fmla="*/ 2147483647 w 43"/>
              <a:gd name="T35" fmla="*/ 2147483647 h 43"/>
              <a:gd name="T36" fmla="*/ 2147483647 w 43"/>
              <a:gd name="T37" fmla="*/ 0 h 43"/>
              <a:gd name="T38" fmla="*/ 2147483647 w 43"/>
              <a:gd name="T39" fmla="*/ 0 h 43"/>
              <a:gd name="T40" fmla="*/ 2147483647 w 43"/>
              <a:gd name="T41" fmla="*/ 0 h 43"/>
              <a:gd name="T42" fmla="*/ 2147483647 w 43"/>
              <a:gd name="T43" fmla="*/ 0 h 43"/>
              <a:gd name="T44" fmla="*/ 2147483647 w 43"/>
              <a:gd name="T45" fmla="*/ 0 h 43"/>
              <a:gd name="T46" fmla="*/ 2147483647 w 43"/>
              <a:gd name="T47" fmla="*/ 2147483647 h 43"/>
              <a:gd name="T48" fmla="*/ 2147483647 w 43"/>
              <a:gd name="T49" fmla="*/ 2147483647 h 43"/>
              <a:gd name="T50" fmla="*/ 2147483647 w 43"/>
              <a:gd name="T51" fmla="*/ 2147483647 h 43"/>
              <a:gd name="T52" fmla="*/ 2147483647 w 43"/>
              <a:gd name="T53" fmla="*/ 2147483647 h 43"/>
              <a:gd name="T54" fmla="*/ 2147483647 w 43"/>
              <a:gd name="T55" fmla="*/ 2147483647 h 43"/>
              <a:gd name="T56" fmla="*/ 2147483647 w 43"/>
              <a:gd name="T57" fmla="*/ 2147483647 h 43"/>
              <a:gd name="T58" fmla="*/ 0 w 43"/>
              <a:gd name="T59" fmla="*/ 2147483647 h 43"/>
              <a:gd name="T60" fmla="*/ 0 w 43"/>
              <a:gd name="T61" fmla="*/ 2147483647 h 43"/>
              <a:gd name="T62" fmla="*/ 0 w 43"/>
              <a:gd name="T63" fmla="*/ 2147483647 h 43"/>
              <a:gd name="T64" fmla="*/ 2147483647 w 43"/>
              <a:gd name="T65" fmla="*/ 2147483647 h 43"/>
              <a:gd name="T66" fmla="*/ 2147483647 w 43"/>
              <a:gd name="T67" fmla="*/ 2147483647 h 43"/>
              <a:gd name="T68" fmla="*/ 2147483647 w 43"/>
              <a:gd name="T69" fmla="*/ 2147483647 h 43"/>
              <a:gd name="T70" fmla="*/ 2147483647 w 43"/>
              <a:gd name="T71" fmla="*/ 2147483647 h 43"/>
              <a:gd name="T72" fmla="*/ 2147483647 w 43"/>
              <a:gd name="T73" fmla="*/ 2147483647 h 43"/>
              <a:gd name="T74" fmla="*/ 2147483647 w 43"/>
              <a:gd name="T75" fmla="*/ 2147483647 h 43"/>
              <a:gd name="T76" fmla="*/ 2147483647 w 43"/>
              <a:gd name="T77" fmla="*/ 2147483647 h 43"/>
              <a:gd name="T78" fmla="*/ 2147483647 w 43"/>
              <a:gd name="T79" fmla="*/ 2147483647 h 43"/>
              <a:gd name="T80" fmla="*/ 2147483647 w 43"/>
              <a:gd name="T81" fmla="*/ 2147483647 h 43"/>
              <a:gd name="T82" fmla="*/ 2147483647 w 43"/>
              <a:gd name="T83" fmla="*/ 2147483647 h 43"/>
              <a:gd name="T84" fmla="*/ 2147483647 w 43"/>
              <a:gd name="T85" fmla="*/ 2147483647 h 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3"/>
              <a:gd name="T131" fmla="*/ 43 w 43"/>
              <a:gd name="T132" fmla="*/ 43 h 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3">
                <a:moveTo>
                  <a:pt x="20" y="41"/>
                </a:moveTo>
                <a:lnTo>
                  <a:pt x="25" y="43"/>
                </a:lnTo>
                <a:lnTo>
                  <a:pt x="28" y="41"/>
                </a:lnTo>
                <a:lnTo>
                  <a:pt x="30" y="41"/>
                </a:lnTo>
                <a:lnTo>
                  <a:pt x="33" y="38"/>
                </a:lnTo>
                <a:lnTo>
                  <a:pt x="36" y="36"/>
                </a:lnTo>
                <a:lnTo>
                  <a:pt x="38" y="33"/>
                </a:lnTo>
                <a:lnTo>
                  <a:pt x="41" y="31"/>
                </a:lnTo>
                <a:lnTo>
                  <a:pt x="41" y="28"/>
                </a:lnTo>
                <a:lnTo>
                  <a:pt x="43" y="25"/>
                </a:lnTo>
                <a:lnTo>
                  <a:pt x="43" y="20"/>
                </a:lnTo>
                <a:lnTo>
                  <a:pt x="43" y="18"/>
                </a:lnTo>
                <a:lnTo>
                  <a:pt x="41" y="15"/>
                </a:lnTo>
                <a:lnTo>
                  <a:pt x="41" y="13"/>
                </a:lnTo>
                <a:lnTo>
                  <a:pt x="38" y="8"/>
                </a:lnTo>
                <a:lnTo>
                  <a:pt x="36" y="8"/>
                </a:lnTo>
                <a:lnTo>
                  <a:pt x="33" y="5"/>
                </a:lnTo>
                <a:lnTo>
                  <a:pt x="30" y="3"/>
                </a:lnTo>
                <a:lnTo>
                  <a:pt x="28" y="0"/>
                </a:lnTo>
                <a:lnTo>
                  <a:pt x="25" y="0"/>
                </a:lnTo>
                <a:lnTo>
                  <a:pt x="20" y="0"/>
                </a:lnTo>
                <a:lnTo>
                  <a:pt x="18" y="0"/>
                </a:lnTo>
                <a:lnTo>
                  <a:pt x="15" y="0"/>
                </a:lnTo>
                <a:lnTo>
                  <a:pt x="13" y="3"/>
                </a:lnTo>
                <a:lnTo>
                  <a:pt x="10" y="5"/>
                </a:lnTo>
                <a:lnTo>
                  <a:pt x="8" y="8"/>
                </a:lnTo>
                <a:lnTo>
                  <a:pt x="5" y="8"/>
                </a:lnTo>
                <a:lnTo>
                  <a:pt x="3" y="13"/>
                </a:lnTo>
                <a:lnTo>
                  <a:pt x="3" y="15"/>
                </a:lnTo>
                <a:lnTo>
                  <a:pt x="0" y="18"/>
                </a:lnTo>
                <a:lnTo>
                  <a:pt x="0" y="20"/>
                </a:lnTo>
                <a:lnTo>
                  <a:pt x="0" y="25"/>
                </a:lnTo>
                <a:lnTo>
                  <a:pt x="3" y="28"/>
                </a:lnTo>
                <a:lnTo>
                  <a:pt x="3" y="31"/>
                </a:lnTo>
                <a:lnTo>
                  <a:pt x="5" y="33"/>
                </a:lnTo>
                <a:lnTo>
                  <a:pt x="8" y="36"/>
                </a:lnTo>
                <a:lnTo>
                  <a:pt x="10" y="38"/>
                </a:lnTo>
                <a:lnTo>
                  <a:pt x="13" y="41"/>
                </a:lnTo>
                <a:lnTo>
                  <a:pt x="15" y="41"/>
                </a:lnTo>
                <a:lnTo>
                  <a:pt x="18" y="43"/>
                </a:lnTo>
                <a:lnTo>
                  <a:pt x="20" y="43"/>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8" name="Freeform 98"/>
          <p:cNvSpPr>
            <a:spLocks/>
          </p:cNvSpPr>
          <p:nvPr/>
        </p:nvSpPr>
        <p:spPr bwMode="auto">
          <a:xfrm>
            <a:off x="3133725" y="5762625"/>
            <a:ext cx="68263" cy="68263"/>
          </a:xfrm>
          <a:custGeom>
            <a:avLst/>
            <a:gdLst>
              <a:gd name="T0" fmla="*/ 2147483647 w 43"/>
              <a:gd name="T1" fmla="*/ 2147483647 h 43"/>
              <a:gd name="T2" fmla="*/ 2147483647 w 43"/>
              <a:gd name="T3" fmla="*/ 2147483647 h 43"/>
              <a:gd name="T4" fmla="*/ 2147483647 w 43"/>
              <a:gd name="T5" fmla="*/ 2147483647 h 43"/>
              <a:gd name="T6" fmla="*/ 2147483647 w 43"/>
              <a:gd name="T7" fmla="*/ 2147483647 h 43"/>
              <a:gd name="T8" fmla="*/ 2147483647 w 43"/>
              <a:gd name="T9" fmla="*/ 2147483647 h 43"/>
              <a:gd name="T10" fmla="*/ 2147483647 w 43"/>
              <a:gd name="T11" fmla="*/ 2147483647 h 43"/>
              <a:gd name="T12" fmla="*/ 2147483647 w 43"/>
              <a:gd name="T13" fmla="*/ 2147483647 h 43"/>
              <a:gd name="T14" fmla="*/ 2147483647 w 43"/>
              <a:gd name="T15" fmla="*/ 2147483647 h 43"/>
              <a:gd name="T16" fmla="*/ 2147483647 w 43"/>
              <a:gd name="T17" fmla="*/ 2147483647 h 43"/>
              <a:gd name="T18" fmla="*/ 2147483647 w 43"/>
              <a:gd name="T19" fmla="*/ 2147483647 h 43"/>
              <a:gd name="T20" fmla="*/ 2147483647 w 43"/>
              <a:gd name="T21" fmla="*/ 2147483647 h 43"/>
              <a:gd name="T22" fmla="*/ 2147483647 w 43"/>
              <a:gd name="T23" fmla="*/ 2147483647 h 43"/>
              <a:gd name="T24" fmla="*/ 2147483647 w 43"/>
              <a:gd name="T25" fmla="*/ 2147483647 h 43"/>
              <a:gd name="T26" fmla="*/ 2147483647 w 43"/>
              <a:gd name="T27" fmla="*/ 2147483647 h 43"/>
              <a:gd name="T28" fmla="*/ 2147483647 w 43"/>
              <a:gd name="T29" fmla="*/ 2147483647 h 43"/>
              <a:gd name="T30" fmla="*/ 2147483647 w 43"/>
              <a:gd name="T31" fmla="*/ 2147483647 h 43"/>
              <a:gd name="T32" fmla="*/ 2147483647 w 43"/>
              <a:gd name="T33" fmla="*/ 2147483647 h 43"/>
              <a:gd name="T34" fmla="*/ 2147483647 w 43"/>
              <a:gd name="T35" fmla="*/ 2147483647 h 43"/>
              <a:gd name="T36" fmla="*/ 2147483647 w 43"/>
              <a:gd name="T37" fmla="*/ 0 h 43"/>
              <a:gd name="T38" fmla="*/ 2147483647 w 43"/>
              <a:gd name="T39" fmla="*/ 0 h 43"/>
              <a:gd name="T40" fmla="*/ 2147483647 w 43"/>
              <a:gd name="T41" fmla="*/ 0 h 43"/>
              <a:gd name="T42" fmla="*/ 2147483647 w 43"/>
              <a:gd name="T43" fmla="*/ 0 h 43"/>
              <a:gd name="T44" fmla="*/ 2147483647 w 43"/>
              <a:gd name="T45" fmla="*/ 0 h 43"/>
              <a:gd name="T46" fmla="*/ 2147483647 w 43"/>
              <a:gd name="T47" fmla="*/ 2147483647 h 43"/>
              <a:gd name="T48" fmla="*/ 2147483647 w 43"/>
              <a:gd name="T49" fmla="*/ 2147483647 h 43"/>
              <a:gd name="T50" fmla="*/ 2147483647 w 43"/>
              <a:gd name="T51" fmla="*/ 2147483647 h 43"/>
              <a:gd name="T52" fmla="*/ 2147483647 w 43"/>
              <a:gd name="T53" fmla="*/ 2147483647 h 43"/>
              <a:gd name="T54" fmla="*/ 2147483647 w 43"/>
              <a:gd name="T55" fmla="*/ 2147483647 h 43"/>
              <a:gd name="T56" fmla="*/ 2147483647 w 43"/>
              <a:gd name="T57" fmla="*/ 2147483647 h 43"/>
              <a:gd name="T58" fmla="*/ 0 w 43"/>
              <a:gd name="T59" fmla="*/ 2147483647 h 43"/>
              <a:gd name="T60" fmla="*/ 0 w 43"/>
              <a:gd name="T61" fmla="*/ 2147483647 h 43"/>
              <a:gd name="T62" fmla="*/ 0 w 43"/>
              <a:gd name="T63" fmla="*/ 2147483647 h 43"/>
              <a:gd name="T64" fmla="*/ 2147483647 w 43"/>
              <a:gd name="T65" fmla="*/ 2147483647 h 43"/>
              <a:gd name="T66" fmla="*/ 2147483647 w 43"/>
              <a:gd name="T67" fmla="*/ 2147483647 h 43"/>
              <a:gd name="T68" fmla="*/ 2147483647 w 43"/>
              <a:gd name="T69" fmla="*/ 2147483647 h 43"/>
              <a:gd name="T70" fmla="*/ 2147483647 w 43"/>
              <a:gd name="T71" fmla="*/ 2147483647 h 43"/>
              <a:gd name="T72" fmla="*/ 2147483647 w 43"/>
              <a:gd name="T73" fmla="*/ 2147483647 h 43"/>
              <a:gd name="T74" fmla="*/ 2147483647 w 43"/>
              <a:gd name="T75" fmla="*/ 2147483647 h 43"/>
              <a:gd name="T76" fmla="*/ 2147483647 w 43"/>
              <a:gd name="T77" fmla="*/ 2147483647 h 43"/>
              <a:gd name="T78" fmla="*/ 2147483647 w 43"/>
              <a:gd name="T79" fmla="*/ 2147483647 h 43"/>
              <a:gd name="T80" fmla="*/ 2147483647 w 43"/>
              <a:gd name="T81" fmla="*/ 2147483647 h 43"/>
              <a:gd name="T82" fmla="*/ 2147483647 w 43"/>
              <a:gd name="T83" fmla="*/ 2147483647 h 43"/>
              <a:gd name="T84" fmla="*/ 2147483647 w 43"/>
              <a:gd name="T85" fmla="*/ 2147483647 h 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3"/>
              <a:gd name="T131" fmla="*/ 43 w 43"/>
              <a:gd name="T132" fmla="*/ 43 h 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3">
                <a:moveTo>
                  <a:pt x="20" y="41"/>
                </a:moveTo>
                <a:lnTo>
                  <a:pt x="25" y="43"/>
                </a:lnTo>
                <a:lnTo>
                  <a:pt x="28" y="41"/>
                </a:lnTo>
                <a:lnTo>
                  <a:pt x="30" y="41"/>
                </a:lnTo>
                <a:lnTo>
                  <a:pt x="33" y="38"/>
                </a:lnTo>
                <a:lnTo>
                  <a:pt x="36" y="36"/>
                </a:lnTo>
                <a:lnTo>
                  <a:pt x="38" y="33"/>
                </a:lnTo>
                <a:lnTo>
                  <a:pt x="41" y="31"/>
                </a:lnTo>
                <a:lnTo>
                  <a:pt x="41" y="28"/>
                </a:lnTo>
                <a:lnTo>
                  <a:pt x="43" y="26"/>
                </a:lnTo>
                <a:lnTo>
                  <a:pt x="43" y="21"/>
                </a:lnTo>
                <a:lnTo>
                  <a:pt x="43" y="18"/>
                </a:lnTo>
                <a:lnTo>
                  <a:pt x="41" y="15"/>
                </a:lnTo>
                <a:lnTo>
                  <a:pt x="41" y="13"/>
                </a:lnTo>
                <a:lnTo>
                  <a:pt x="38" y="8"/>
                </a:lnTo>
                <a:lnTo>
                  <a:pt x="36" y="8"/>
                </a:lnTo>
                <a:lnTo>
                  <a:pt x="33" y="5"/>
                </a:lnTo>
                <a:lnTo>
                  <a:pt x="30" y="3"/>
                </a:lnTo>
                <a:lnTo>
                  <a:pt x="28" y="0"/>
                </a:lnTo>
                <a:lnTo>
                  <a:pt x="25" y="0"/>
                </a:lnTo>
                <a:lnTo>
                  <a:pt x="20" y="0"/>
                </a:lnTo>
                <a:lnTo>
                  <a:pt x="18" y="0"/>
                </a:lnTo>
                <a:lnTo>
                  <a:pt x="15" y="0"/>
                </a:lnTo>
                <a:lnTo>
                  <a:pt x="13" y="3"/>
                </a:lnTo>
                <a:lnTo>
                  <a:pt x="10" y="5"/>
                </a:lnTo>
                <a:lnTo>
                  <a:pt x="8" y="8"/>
                </a:lnTo>
                <a:lnTo>
                  <a:pt x="5" y="8"/>
                </a:lnTo>
                <a:lnTo>
                  <a:pt x="3" y="13"/>
                </a:lnTo>
                <a:lnTo>
                  <a:pt x="3" y="15"/>
                </a:lnTo>
                <a:lnTo>
                  <a:pt x="0" y="18"/>
                </a:lnTo>
                <a:lnTo>
                  <a:pt x="0" y="21"/>
                </a:lnTo>
                <a:lnTo>
                  <a:pt x="0" y="26"/>
                </a:lnTo>
                <a:lnTo>
                  <a:pt x="3" y="28"/>
                </a:lnTo>
                <a:lnTo>
                  <a:pt x="3" y="31"/>
                </a:lnTo>
                <a:lnTo>
                  <a:pt x="5" y="33"/>
                </a:lnTo>
                <a:lnTo>
                  <a:pt x="8" y="36"/>
                </a:lnTo>
                <a:lnTo>
                  <a:pt x="10" y="38"/>
                </a:lnTo>
                <a:lnTo>
                  <a:pt x="13" y="41"/>
                </a:lnTo>
                <a:lnTo>
                  <a:pt x="15" y="41"/>
                </a:lnTo>
                <a:lnTo>
                  <a:pt x="18" y="43"/>
                </a:lnTo>
                <a:lnTo>
                  <a:pt x="20" y="43"/>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19" name="Freeform 99"/>
          <p:cNvSpPr>
            <a:spLocks/>
          </p:cNvSpPr>
          <p:nvPr/>
        </p:nvSpPr>
        <p:spPr bwMode="auto">
          <a:xfrm>
            <a:off x="3133725" y="5964238"/>
            <a:ext cx="68263" cy="69850"/>
          </a:xfrm>
          <a:custGeom>
            <a:avLst/>
            <a:gdLst>
              <a:gd name="T0" fmla="*/ 2147483647 w 43"/>
              <a:gd name="T1" fmla="*/ 2147483647 h 44"/>
              <a:gd name="T2" fmla="*/ 2147483647 w 43"/>
              <a:gd name="T3" fmla="*/ 2147483647 h 44"/>
              <a:gd name="T4" fmla="*/ 2147483647 w 43"/>
              <a:gd name="T5" fmla="*/ 2147483647 h 44"/>
              <a:gd name="T6" fmla="*/ 2147483647 w 43"/>
              <a:gd name="T7" fmla="*/ 2147483647 h 44"/>
              <a:gd name="T8" fmla="*/ 2147483647 w 43"/>
              <a:gd name="T9" fmla="*/ 2147483647 h 44"/>
              <a:gd name="T10" fmla="*/ 2147483647 w 43"/>
              <a:gd name="T11" fmla="*/ 2147483647 h 44"/>
              <a:gd name="T12" fmla="*/ 2147483647 w 43"/>
              <a:gd name="T13" fmla="*/ 2147483647 h 44"/>
              <a:gd name="T14" fmla="*/ 2147483647 w 43"/>
              <a:gd name="T15" fmla="*/ 2147483647 h 44"/>
              <a:gd name="T16" fmla="*/ 2147483647 w 43"/>
              <a:gd name="T17" fmla="*/ 2147483647 h 44"/>
              <a:gd name="T18" fmla="*/ 2147483647 w 43"/>
              <a:gd name="T19" fmla="*/ 2147483647 h 44"/>
              <a:gd name="T20" fmla="*/ 2147483647 w 43"/>
              <a:gd name="T21" fmla="*/ 2147483647 h 44"/>
              <a:gd name="T22" fmla="*/ 2147483647 w 43"/>
              <a:gd name="T23" fmla="*/ 2147483647 h 44"/>
              <a:gd name="T24" fmla="*/ 2147483647 w 43"/>
              <a:gd name="T25" fmla="*/ 2147483647 h 44"/>
              <a:gd name="T26" fmla="*/ 2147483647 w 43"/>
              <a:gd name="T27" fmla="*/ 2147483647 h 44"/>
              <a:gd name="T28" fmla="*/ 2147483647 w 43"/>
              <a:gd name="T29" fmla="*/ 2147483647 h 44"/>
              <a:gd name="T30" fmla="*/ 2147483647 w 43"/>
              <a:gd name="T31" fmla="*/ 2147483647 h 44"/>
              <a:gd name="T32" fmla="*/ 2147483647 w 43"/>
              <a:gd name="T33" fmla="*/ 2147483647 h 44"/>
              <a:gd name="T34" fmla="*/ 2147483647 w 43"/>
              <a:gd name="T35" fmla="*/ 2147483647 h 44"/>
              <a:gd name="T36" fmla="*/ 2147483647 w 43"/>
              <a:gd name="T37" fmla="*/ 0 h 44"/>
              <a:gd name="T38" fmla="*/ 2147483647 w 43"/>
              <a:gd name="T39" fmla="*/ 0 h 44"/>
              <a:gd name="T40" fmla="*/ 2147483647 w 43"/>
              <a:gd name="T41" fmla="*/ 0 h 44"/>
              <a:gd name="T42" fmla="*/ 2147483647 w 43"/>
              <a:gd name="T43" fmla="*/ 0 h 44"/>
              <a:gd name="T44" fmla="*/ 2147483647 w 43"/>
              <a:gd name="T45" fmla="*/ 0 h 44"/>
              <a:gd name="T46" fmla="*/ 2147483647 w 43"/>
              <a:gd name="T47" fmla="*/ 2147483647 h 44"/>
              <a:gd name="T48" fmla="*/ 2147483647 w 43"/>
              <a:gd name="T49" fmla="*/ 2147483647 h 44"/>
              <a:gd name="T50" fmla="*/ 2147483647 w 43"/>
              <a:gd name="T51" fmla="*/ 2147483647 h 44"/>
              <a:gd name="T52" fmla="*/ 2147483647 w 43"/>
              <a:gd name="T53" fmla="*/ 2147483647 h 44"/>
              <a:gd name="T54" fmla="*/ 2147483647 w 43"/>
              <a:gd name="T55" fmla="*/ 2147483647 h 44"/>
              <a:gd name="T56" fmla="*/ 2147483647 w 43"/>
              <a:gd name="T57" fmla="*/ 2147483647 h 44"/>
              <a:gd name="T58" fmla="*/ 0 w 43"/>
              <a:gd name="T59" fmla="*/ 2147483647 h 44"/>
              <a:gd name="T60" fmla="*/ 0 w 43"/>
              <a:gd name="T61" fmla="*/ 2147483647 h 44"/>
              <a:gd name="T62" fmla="*/ 0 w 43"/>
              <a:gd name="T63" fmla="*/ 2147483647 h 44"/>
              <a:gd name="T64" fmla="*/ 2147483647 w 43"/>
              <a:gd name="T65" fmla="*/ 2147483647 h 44"/>
              <a:gd name="T66" fmla="*/ 2147483647 w 43"/>
              <a:gd name="T67" fmla="*/ 2147483647 h 44"/>
              <a:gd name="T68" fmla="*/ 2147483647 w 43"/>
              <a:gd name="T69" fmla="*/ 2147483647 h 44"/>
              <a:gd name="T70" fmla="*/ 2147483647 w 43"/>
              <a:gd name="T71" fmla="*/ 2147483647 h 44"/>
              <a:gd name="T72" fmla="*/ 2147483647 w 43"/>
              <a:gd name="T73" fmla="*/ 2147483647 h 44"/>
              <a:gd name="T74" fmla="*/ 2147483647 w 43"/>
              <a:gd name="T75" fmla="*/ 2147483647 h 44"/>
              <a:gd name="T76" fmla="*/ 2147483647 w 43"/>
              <a:gd name="T77" fmla="*/ 2147483647 h 44"/>
              <a:gd name="T78" fmla="*/ 2147483647 w 43"/>
              <a:gd name="T79" fmla="*/ 2147483647 h 44"/>
              <a:gd name="T80" fmla="*/ 2147483647 w 43"/>
              <a:gd name="T81" fmla="*/ 2147483647 h 44"/>
              <a:gd name="T82" fmla="*/ 2147483647 w 43"/>
              <a:gd name="T83" fmla="*/ 2147483647 h 44"/>
              <a:gd name="T84" fmla="*/ 2147483647 w 43"/>
              <a:gd name="T85" fmla="*/ 2147483647 h 4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4"/>
              <a:gd name="T131" fmla="*/ 43 w 43"/>
              <a:gd name="T132" fmla="*/ 44 h 4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4">
                <a:moveTo>
                  <a:pt x="20" y="41"/>
                </a:moveTo>
                <a:lnTo>
                  <a:pt x="25" y="44"/>
                </a:lnTo>
                <a:lnTo>
                  <a:pt x="28" y="41"/>
                </a:lnTo>
                <a:lnTo>
                  <a:pt x="30" y="41"/>
                </a:lnTo>
                <a:lnTo>
                  <a:pt x="33" y="38"/>
                </a:lnTo>
                <a:lnTo>
                  <a:pt x="36" y="36"/>
                </a:lnTo>
                <a:lnTo>
                  <a:pt x="38" y="33"/>
                </a:lnTo>
                <a:lnTo>
                  <a:pt x="41" y="31"/>
                </a:lnTo>
                <a:lnTo>
                  <a:pt x="41" y="28"/>
                </a:lnTo>
                <a:lnTo>
                  <a:pt x="43" y="26"/>
                </a:lnTo>
                <a:lnTo>
                  <a:pt x="43" y="21"/>
                </a:lnTo>
                <a:lnTo>
                  <a:pt x="43" y="18"/>
                </a:lnTo>
                <a:lnTo>
                  <a:pt x="41" y="16"/>
                </a:lnTo>
                <a:lnTo>
                  <a:pt x="41" y="13"/>
                </a:lnTo>
                <a:lnTo>
                  <a:pt x="38" y="8"/>
                </a:lnTo>
                <a:lnTo>
                  <a:pt x="36" y="8"/>
                </a:lnTo>
                <a:lnTo>
                  <a:pt x="33" y="5"/>
                </a:lnTo>
                <a:lnTo>
                  <a:pt x="30" y="3"/>
                </a:lnTo>
                <a:lnTo>
                  <a:pt x="28" y="0"/>
                </a:lnTo>
                <a:lnTo>
                  <a:pt x="25" y="0"/>
                </a:lnTo>
                <a:lnTo>
                  <a:pt x="20" y="0"/>
                </a:lnTo>
                <a:lnTo>
                  <a:pt x="18" y="0"/>
                </a:lnTo>
                <a:lnTo>
                  <a:pt x="15" y="0"/>
                </a:lnTo>
                <a:lnTo>
                  <a:pt x="13" y="3"/>
                </a:lnTo>
                <a:lnTo>
                  <a:pt x="10" y="5"/>
                </a:lnTo>
                <a:lnTo>
                  <a:pt x="8" y="8"/>
                </a:lnTo>
                <a:lnTo>
                  <a:pt x="5" y="8"/>
                </a:lnTo>
                <a:lnTo>
                  <a:pt x="3" y="13"/>
                </a:lnTo>
                <a:lnTo>
                  <a:pt x="3" y="16"/>
                </a:lnTo>
                <a:lnTo>
                  <a:pt x="0" y="18"/>
                </a:lnTo>
                <a:lnTo>
                  <a:pt x="0" y="21"/>
                </a:lnTo>
                <a:lnTo>
                  <a:pt x="0" y="26"/>
                </a:lnTo>
                <a:lnTo>
                  <a:pt x="3" y="28"/>
                </a:lnTo>
                <a:lnTo>
                  <a:pt x="3" y="31"/>
                </a:lnTo>
                <a:lnTo>
                  <a:pt x="5" y="33"/>
                </a:lnTo>
                <a:lnTo>
                  <a:pt x="8" y="36"/>
                </a:lnTo>
                <a:lnTo>
                  <a:pt x="10" y="38"/>
                </a:lnTo>
                <a:lnTo>
                  <a:pt x="13" y="41"/>
                </a:lnTo>
                <a:lnTo>
                  <a:pt x="15" y="41"/>
                </a:lnTo>
                <a:lnTo>
                  <a:pt x="18" y="44"/>
                </a:lnTo>
                <a:lnTo>
                  <a:pt x="20" y="44"/>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20" name="Freeform 100"/>
          <p:cNvSpPr>
            <a:spLocks/>
          </p:cNvSpPr>
          <p:nvPr/>
        </p:nvSpPr>
        <p:spPr bwMode="auto">
          <a:xfrm>
            <a:off x="3133725" y="6165850"/>
            <a:ext cx="68263" cy="69850"/>
          </a:xfrm>
          <a:custGeom>
            <a:avLst/>
            <a:gdLst>
              <a:gd name="T0" fmla="*/ 2147483647 w 43"/>
              <a:gd name="T1" fmla="*/ 2147483647 h 44"/>
              <a:gd name="T2" fmla="*/ 2147483647 w 43"/>
              <a:gd name="T3" fmla="*/ 2147483647 h 44"/>
              <a:gd name="T4" fmla="*/ 2147483647 w 43"/>
              <a:gd name="T5" fmla="*/ 2147483647 h 44"/>
              <a:gd name="T6" fmla="*/ 2147483647 w 43"/>
              <a:gd name="T7" fmla="*/ 2147483647 h 44"/>
              <a:gd name="T8" fmla="*/ 2147483647 w 43"/>
              <a:gd name="T9" fmla="*/ 2147483647 h 44"/>
              <a:gd name="T10" fmla="*/ 2147483647 w 43"/>
              <a:gd name="T11" fmla="*/ 2147483647 h 44"/>
              <a:gd name="T12" fmla="*/ 2147483647 w 43"/>
              <a:gd name="T13" fmla="*/ 2147483647 h 44"/>
              <a:gd name="T14" fmla="*/ 2147483647 w 43"/>
              <a:gd name="T15" fmla="*/ 2147483647 h 44"/>
              <a:gd name="T16" fmla="*/ 2147483647 w 43"/>
              <a:gd name="T17" fmla="*/ 2147483647 h 44"/>
              <a:gd name="T18" fmla="*/ 2147483647 w 43"/>
              <a:gd name="T19" fmla="*/ 2147483647 h 44"/>
              <a:gd name="T20" fmla="*/ 2147483647 w 43"/>
              <a:gd name="T21" fmla="*/ 2147483647 h 44"/>
              <a:gd name="T22" fmla="*/ 2147483647 w 43"/>
              <a:gd name="T23" fmla="*/ 2147483647 h 44"/>
              <a:gd name="T24" fmla="*/ 2147483647 w 43"/>
              <a:gd name="T25" fmla="*/ 2147483647 h 44"/>
              <a:gd name="T26" fmla="*/ 2147483647 w 43"/>
              <a:gd name="T27" fmla="*/ 2147483647 h 44"/>
              <a:gd name="T28" fmla="*/ 2147483647 w 43"/>
              <a:gd name="T29" fmla="*/ 2147483647 h 44"/>
              <a:gd name="T30" fmla="*/ 2147483647 w 43"/>
              <a:gd name="T31" fmla="*/ 2147483647 h 44"/>
              <a:gd name="T32" fmla="*/ 2147483647 w 43"/>
              <a:gd name="T33" fmla="*/ 2147483647 h 44"/>
              <a:gd name="T34" fmla="*/ 2147483647 w 43"/>
              <a:gd name="T35" fmla="*/ 2147483647 h 44"/>
              <a:gd name="T36" fmla="*/ 2147483647 w 43"/>
              <a:gd name="T37" fmla="*/ 0 h 44"/>
              <a:gd name="T38" fmla="*/ 2147483647 w 43"/>
              <a:gd name="T39" fmla="*/ 0 h 44"/>
              <a:gd name="T40" fmla="*/ 2147483647 w 43"/>
              <a:gd name="T41" fmla="*/ 0 h 44"/>
              <a:gd name="T42" fmla="*/ 2147483647 w 43"/>
              <a:gd name="T43" fmla="*/ 0 h 44"/>
              <a:gd name="T44" fmla="*/ 2147483647 w 43"/>
              <a:gd name="T45" fmla="*/ 0 h 44"/>
              <a:gd name="T46" fmla="*/ 2147483647 w 43"/>
              <a:gd name="T47" fmla="*/ 2147483647 h 44"/>
              <a:gd name="T48" fmla="*/ 2147483647 w 43"/>
              <a:gd name="T49" fmla="*/ 2147483647 h 44"/>
              <a:gd name="T50" fmla="*/ 2147483647 w 43"/>
              <a:gd name="T51" fmla="*/ 2147483647 h 44"/>
              <a:gd name="T52" fmla="*/ 2147483647 w 43"/>
              <a:gd name="T53" fmla="*/ 2147483647 h 44"/>
              <a:gd name="T54" fmla="*/ 2147483647 w 43"/>
              <a:gd name="T55" fmla="*/ 2147483647 h 44"/>
              <a:gd name="T56" fmla="*/ 2147483647 w 43"/>
              <a:gd name="T57" fmla="*/ 2147483647 h 44"/>
              <a:gd name="T58" fmla="*/ 0 w 43"/>
              <a:gd name="T59" fmla="*/ 2147483647 h 44"/>
              <a:gd name="T60" fmla="*/ 0 w 43"/>
              <a:gd name="T61" fmla="*/ 2147483647 h 44"/>
              <a:gd name="T62" fmla="*/ 0 w 43"/>
              <a:gd name="T63" fmla="*/ 2147483647 h 44"/>
              <a:gd name="T64" fmla="*/ 2147483647 w 43"/>
              <a:gd name="T65" fmla="*/ 2147483647 h 44"/>
              <a:gd name="T66" fmla="*/ 2147483647 w 43"/>
              <a:gd name="T67" fmla="*/ 2147483647 h 44"/>
              <a:gd name="T68" fmla="*/ 2147483647 w 43"/>
              <a:gd name="T69" fmla="*/ 2147483647 h 44"/>
              <a:gd name="T70" fmla="*/ 2147483647 w 43"/>
              <a:gd name="T71" fmla="*/ 2147483647 h 44"/>
              <a:gd name="T72" fmla="*/ 2147483647 w 43"/>
              <a:gd name="T73" fmla="*/ 2147483647 h 44"/>
              <a:gd name="T74" fmla="*/ 2147483647 w 43"/>
              <a:gd name="T75" fmla="*/ 2147483647 h 44"/>
              <a:gd name="T76" fmla="*/ 2147483647 w 43"/>
              <a:gd name="T77" fmla="*/ 2147483647 h 44"/>
              <a:gd name="T78" fmla="*/ 2147483647 w 43"/>
              <a:gd name="T79" fmla="*/ 2147483647 h 44"/>
              <a:gd name="T80" fmla="*/ 2147483647 w 43"/>
              <a:gd name="T81" fmla="*/ 2147483647 h 44"/>
              <a:gd name="T82" fmla="*/ 2147483647 w 43"/>
              <a:gd name="T83" fmla="*/ 2147483647 h 44"/>
              <a:gd name="T84" fmla="*/ 2147483647 w 43"/>
              <a:gd name="T85" fmla="*/ 2147483647 h 4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4"/>
              <a:gd name="T131" fmla="*/ 43 w 43"/>
              <a:gd name="T132" fmla="*/ 44 h 4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4">
                <a:moveTo>
                  <a:pt x="20" y="41"/>
                </a:moveTo>
                <a:lnTo>
                  <a:pt x="25" y="44"/>
                </a:lnTo>
                <a:lnTo>
                  <a:pt x="28" y="41"/>
                </a:lnTo>
                <a:lnTo>
                  <a:pt x="30" y="41"/>
                </a:lnTo>
                <a:lnTo>
                  <a:pt x="33" y="39"/>
                </a:lnTo>
                <a:lnTo>
                  <a:pt x="36" y="36"/>
                </a:lnTo>
                <a:lnTo>
                  <a:pt x="38" y="33"/>
                </a:lnTo>
                <a:lnTo>
                  <a:pt x="41" y="31"/>
                </a:lnTo>
                <a:lnTo>
                  <a:pt x="41" y="28"/>
                </a:lnTo>
                <a:lnTo>
                  <a:pt x="43" y="26"/>
                </a:lnTo>
                <a:lnTo>
                  <a:pt x="43" y="21"/>
                </a:lnTo>
                <a:lnTo>
                  <a:pt x="43" y="18"/>
                </a:lnTo>
                <a:lnTo>
                  <a:pt x="41" y="16"/>
                </a:lnTo>
                <a:lnTo>
                  <a:pt x="41" y="13"/>
                </a:lnTo>
                <a:lnTo>
                  <a:pt x="38" y="8"/>
                </a:lnTo>
                <a:lnTo>
                  <a:pt x="36" y="8"/>
                </a:lnTo>
                <a:lnTo>
                  <a:pt x="33" y="5"/>
                </a:lnTo>
                <a:lnTo>
                  <a:pt x="30" y="3"/>
                </a:lnTo>
                <a:lnTo>
                  <a:pt x="28" y="0"/>
                </a:lnTo>
                <a:lnTo>
                  <a:pt x="25" y="0"/>
                </a:lnTo>
                <a:lnTo>
                  <a:pt x="20" y="0"/>
                </a:lnTo>
                <a:lnTo>
                  <a:pt x="18" y="0"/>
                </a:lnTo>
                <a:lnTo>
                  <a:pt x="15" y="0"/>
                </a:lnTo>
                <a:lnTo>
                  <a:pt x="13" y="3"/>
                </a:lnTo>
                <a:lnTo>
                  <a:pt x="10" y="5"/>
                </a:lnTo>
                <a:lnTo>
                  <a:pt x="8" y="8"/>
                </a:lnTo>
                <a:lnTo>
                  <a:pt x="5" y="8"/>
                </a:lnTo>
                <a:lnTo>
                  <a:pt x="3" y="13"/>
                </a:lnTo>
                <a:lnTo>
                  <a:pt x="3" y="16"/>
                </a:lnTo>
                <a:lnTo>
                  <a:pt x="0" y="18"/>
                </a:lnTo>
                <a:lnTo>
                  <a:pt x="0" y="21"/>
                </a:lnTo>
                <a:lnTo>
                  <a:pt x="0" y="26"/>
                </a:lnTo>
                <a:lnTo>
                  <a:pt x="3" y="28"/>
                </a:lnTo>
                <a:lnTo>
                  <a:pt x="3" y="31"/>
                </a:lnTo>
                <a:lnTo>
                  <a:pt x="5" y="33"/>
                </a:lnTo>
                <a:lnTo>
                  <a:pt x="8" y="36"/>
                </a:lnTo>
                <a:lnTo>
                  <a:pt x="10" y="39"/>
                </a:lnTo>
                <a:lnTo>
                  <a:pt x="13" y="41"/>
                </a:lnTo>
                <a:lnTo>
                  <a:pt x="15" y="41"/>
                </a:lnTo>
                <a:lnTo>
                  <a:pt x="18" y="44"/>
                </a:lnTo>
                <a:lnTo>
                  <a:pt x="20" y="44"/>
                </a:lnTo>
                <a:lnTo>
                  <a:pt x="2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21" name="Freeform 101"/>
          <p:cNvSpPr>
            <a:spLocks/>
          </p:cNvSpPr>
          <p:nvPr/>
        </p:nvSpPr>
        <p:spPr bwMode="auto">
          <a:xfrm>
            <a:off x="2443163" y="1755775"/>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4"/>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22" name="Freeform 102"/>
          <p:cNvSpPr>
            <a:spLocks/>
          </p:cNvSpPr>
          <p:nvPr/>
        </p:nvSpPr>
        <p:spPr bwMode="auto">
          <a:xfrm>
            <a:off x="2443163" y="2159000"/>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5"/>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23" name="Freeform 103"/>
          <p:cNvSpPr>
            <a:spLocks/>
          </p:cNvSpPr>
          <p:nvPr/>
        </p:nvSpPr>
        <p:spPr bwMode="auto">
          <a:xfrm>
            <a:off x="2443163" y="2562225"/>
            <a:ext cx="169862" cy="201613"/>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5"/>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24" name="Rectangle 104"/>
          <p:cNvSpPr>
            <a:spLocks noChangeArrowheads="1"/>
          </p:cNvSpPr>
          <p:nvPr/>
        </p:nvSpPr>
        <p:spPr bwMode="auto">
          <a:xfrm>
            <a:off x="5067300" y="1608138"/>
            <a:ext cx="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0825" name="Freeform 105"/>
          <p:cNvSpPr>
            <a:spLocks/>
          </p:cNvSpPr>
          <p:nvPr/>
        </p:nvSpPr>
        <p:spPr bwMode="auto">
          <a:xfrm>
            <a:off x="3719513" y="1554163"/>
            <a:ext cx="1120775" cy="201612"/>
          </a:xfrm>
          <a:custGeom>
            <a:avLst/>
            <a:gdLst>
              <a:gd name="T0" fmla="*/ 2147483647 w 706"/>
              <a:gd name="T1" fmla="*/ 2147483647 h 127"/>
              <a:gd name="T2" fmla="*/ 2147483647 w 706"/>
              <a:gd name="T3" fmla="*/ 0 h 127"/>
              <a:gd name="T4" fmla="*/ 0 w 706"/>
              <a:gd name="T5" fmla="*/ 0 h 127"/>
              <a:gd name="T6" fmla="*/ 0 w 706"/>
              <a:gd name="T7" fmla="*/ 2147483647 h 127"/>
              <a:gd name="T8" fmla="*/ 2147483647 w 706"/>
              <a:gd name="T9" fmla="*/ 2147483647 h 127"/>
              <a:gd name="T10" fmla="*/ 2147483647 w 706"/>
              <a:gd name="T11" fmla="*/ 2147483647 h 127"/>
              <a:gd name="T12" fmla="*/ 0 60000 65536"/>
              <a:gd name="T13" fmla="*/ 0 60000 65536"/>
              <a:gd name="T14" fmla="*/ 0 60000 65536"/>
              <a:gd name="T15" fmla="*/ 0 60000 65536"/>
              <a:gd name="T16" fmla="*/ 0 60000 65536"/>
              <a:gd name="T17" fmla="*/ 0 60000 65536"/>
              <a:gd name="T18" fmla="*/ 0 w 706"/>
              <a:gd name="T19" fmla="*/ 0 h 127"/>
              <a:gd name="T20" fmla="*/ 706 w 70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6" h="127">
                <a:moveTo>
                  <a:pt x="706" y="124"/>
                </a:moveTo>
                <a:lnTo>
                  <a:pt x="706" y="0"/>
                </a:lnTo>
                <a:lnTo>
                  <a:pt x="0" y="0"/>
                </a:lnTo>
                <a:lnTo>
                  <a:pt x="0" y="127"/>
                </a:lnTo>
                <a:lnTo>
                  <a:pt x="70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26" name="Freeform 106"/>
          <p:cNvSpPr>
            <a:spLocks/>
          </p:cNvSpPr>
          <p:nvPr/>
        </p:nvSpPr>
        <p:spPr bwMode="auto">
          <a:xfrm>
            <a:off x="2443163" y="1554163"/>
            <a:ext cx="169862" cy="201612"/>
          </a:xfrm>
          <a:custGeom>
            <a:avLst/>
            <a:gdLst>
              <a:gd name="T0" fmla="*/ 2147483647 w 107"/>
              <a:gd name="T1" fmla="*/ 2147483647 h 127"/>
              <a:gd name="T2" fmla="*/ 2147483647 w 107"/>
              <a:gd name="T3" fmla="*/ 0 h 127"/>
              <a:gd name="T4" fmla="*/ 0 w 107"/>
              <a:gd name="T5" fmla="*/ 0 h 127"/>
              <a:gd name="T6" fmla="*/ 0 w 107"/>
              <a:gd name="T7" fmla="*/ 2147483647 h 127"/>
              <a:gd name="T8" fmla="*/ 2147483647 w 107"/>
              <a:gd name="T9" fmla="*/ 2147483647 h 127"/>
              <a:gd name="T10" fmla="*/ 2147483647 w 107"/>
              <a:gd name="T11" fmla="*/ 2147483647 h 127"/>
              <a:gd name="T12" fmla="*/ 0 60000 65536"/>
              <a:gd name="T13" fmla="*/ 0 60000 65536"/>
              <a:gd name="T14" fmla="*/ 0 60000 65536"/>
              <a:gd name="T15" fmla="*/ 0 60000 65536"/>
              <a:gd name="T16" fmla="*/ 0 60000 65536"/>
              <a:gd name="T17" fmla="*/ 0 60000 65536"/>
              <a:gd name="T18" fmla="*/ 0 w 107"/>
              <a:gd name="T19" fmla="*/ 0 h 127"/>
              <a:gd name="T20" fmla="*/ 107 w 10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7" h="127">
                <a:moveTo>
                  <a:pt x="107" y="124"/>
                </a:moveTo>
                <a:lnTo>
                  <a:pt x="107" y="0"/>
                </a:lnTo>
                <a:lnTo>
                  <a:pt x="0" y="0"/>
                </a:lnTo>
                <a:lnTo>
                  <a:pt x="0" y="127"/>
                </a:lnTo>
                <a:lnTo>
                  <a:pt x="10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27" name="Rectangle 107"/>
          <p:cNvSpPr>
            <a:spLocks noChangeArrowheads="1"/>
          </p:cNvSpPr>
          <p:nvPr/>
        </p:nvSpPr>
        <p:spPr bwMode="auto">
          <a:xfrm>
            <a:off x="2487613" y="177482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28" name="Rectangle 108"/>
          <p:cNvSpPr>
            <a:spLocks noChangeArrowheads="1"/>
          </p:cNvSpPr>
          <p:nvPr/>
        </p:nvSpPr>
        <p:spPr bwMode="auto">
          <a:xfrm>
            <a:off x="2487613" y="1976438"/>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29" name="Rectangle 109"/>
          <p:cNvSpPr>
            <a:spLocks noChangeArrowheads="1"/>
          </p:cNvSpPr>
          <p:nvPr/>
        </p:nvSpPr>
        <p:spPr bwMode="auto">
          <a:xfrm>
            <a:off x="2487613" y="2178050"/>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30" name="Rectangle 110"/>
          <p:cNvSpPr>
            <a:spLocks noChangeArrowheads="1"/>
          </p:cNvSpPr>
          <p:nvPr/>
        </p:nvSpPr>
        <p:spPr bwMode="auto">
          <a:xfrm>
            <a:off x="2487613" y="2381250"/>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31" name="Rectangle 111"/>
          <p:cNvSpPr>
            <a:spLocks noChangeArrowheads="1"/>
          </p:cNvSpPr>
          <p:nvPr/>
        </p:nvSpPr>
        <p:spPr bwMode="auto">
          <a:xfrm>
            <a:off x="2487613" y="2582863"/>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0</a:t>
            </a:r>
            <a:endParaRPr lang="en-US" altLang="en-US" b="1"/>
          </a:p>
        </p:txBody>
      </p:sp>
      <p:sp>
        <p:nvSpPr>
          <p:cNvPr id="30832" name="Rectangle 112"/>
          <p:cNvSpPr>
            <a:spLocks noChangeArrowheads="1"/>
          </p:cNvSpPr>
          <p:nvPr/>
        </p:nvSpPr>
        <p:spPr bwMode="auto">
          <a:xfrm>
            <a:off x="2487613" y="278447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1</a:t>
            </a:r>
            <a:endParaRPr lang="en-US" altLang="en-US" b="1"/>
          </a:p>
        </p:txBody>
      </p:sp>
      <p:sp>
        <p:nvSpPr>
          <p:cNvPr id="30833" name="Freeform 113"/>
          <p:cNvSpPr>
            <a:spLocks/>
          </p:cNvSpPr>
          <p:nvPr/>
        </p:nvSpPr>
        <p:spPr bwMode="auto">
          <a:xfrm>
            <a:off x="2613025" y="1755775"/>
            <a:ext cx="1106488" cy="201613"/>
          </a:xfrm>
          <a:custGeom>
            <a:avLst/>
            <a:gdLst>
              <a:gd name="T0" fmla="*/ 2147483647 w 697"/>
              <a:gd name="T1" fmla="*/ 2147483647 h 127"/>
              <a:gd name="T2" fmla="*/ 2147483647 w 697"/>
              <a:gd name="T3" fmla="*/ 0 h 127"/>
              <a:gd name="T4" fmla="*/ 0 w 697"/>
              <a:gd name="T5" fmla="*/ 0 h 127"/>
              <a:gd name="T6" fmla="*/ 0 w 697"/>
              <a:gd name="T7" fmla="*/ 2147483647 h 127"/>
              <a:gd name="T8" fmla="*/ 2147483647 w 697"/>
              <a:gd name="T9" fmla="*/ 2147483647 h 127"/>
              <a:gd name="T10" fmla="*/ 2147483647 w 697"/>
              <a:gd name="T11" fmla="*/ 2147483647 h 127"/>
              <a:gd name="T12" fmla="*/ 0 60000 65536"/>
              <a:gd name="T13" fmla="*/ 0 60000 65536"/>
              <a:gd name="T14" fmla="*/ 0 60000 65536"/>
              <a:gd name="T15" fmla="*/ 0 60000 65536"/>
              <a:gd name="T16" fmla="*/ 0 60000 65536"/>
              <a:gd name="T17" fmla="*/ 0 60000 65536"/>
              <a:gd name="T18" fmla="*/ 0 w 697"/>
              <a:gd name="T19" fmla="*/ 0 h 127"/>
              <a:gd name="T20" fmla="*/ 697 w 69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697" h="127">
                <a:moveTo>
                  <a:pt x="697" y="124"/>
                </a:moveTo>
                <a:lnTo>
                  <a:pt x="697" y="0"/>
                </a:lnTo>
                <a:lnTo>
                  <a:pt x="0" y="0"/>
                </a:lnTo>
                <a:lnTo>
                  <a:pt x="0" y="127"/>
                </a:lnTo>
                <a:lnTo>
                  <a:pt x="69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34" name="Freeform 114"/>
          <p:cNvSpPr>
            <a:spLocks/>
          </p:cNvSpPr>
          <p:nvPr/>
        </p:nvSpPr>
        <p:spPr bwMode="auto">
          <a:xfrm>
            <a:off x="2613025" y="2159000"/>
            <a:ext cx="1106488" cy="201613"/>
          </a:xfrm>
          <a:custGeom>
            <a:avLst/>
            <a:gdLst>
              <a:gd name="T0" fmla="*/ 2147483647 w 697"/>
              <a:gd name="T1" fmla="*/ 2147483647 h 127"/>
              <a:gd name="T2" fmla="*/ 2147483647 w 697"/>
              <a:gd name="T3" fmla="*/ 0 h 127"/>
              <a:gd name="T4" fmla="*/ 0 w 697"/>
              <a:gd name="T5" fmla="*/ 0 h 127"/>
              <a:gd name="T6" fmla="*/ 0 w 697"/>
              <a:gd name="T7" fmla="*/ 2147483647 h 127"/>
              <a:gd name="T8" fmla="*/ 2147483647 w 697"/>
              <a:gd name="T9" fmla="*/ 2147483647 h 127"/>
              <a:gd name="T10" fmla="*/ 2147483647 w 697"/>
              <a:gd name="T11" fmla="*/ 2147483647 h 127"/>
              <a:gd name="T12" fmla="*/ 0 60000 65536"/>
              <a:gd name="T13" fmla="*/ 0 60000 65536"/>
              <a:gd name="T14" fmla="*/ 0 60000 65536"/>
              <a:gd name="T15" fmla="*/ 0 60000 65536"/>
              <a:gd name="T16" fmla="*/ 0 60000 65536"/>
              <a:gd name="T17" fmla="*/ 0 60000 65536"/>
              <a:gd name="T18" fmla="*/ 0 w 697"/>
              <a:gd name="T19" fmla="*/ 0 h 127"/>
              <a:gd name="T20" fmla="*/ 697 w 69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697" h="127">
                <a:moveTo>
                  <a:pt x="697" y="125"/>
                </a:moveTo>
                <a:lnTo>
                  <a:pt x="697" y="0"/>
                </a:lnTo>
                <a:lnTo>
                  <a:pt x="0" y="0"/>
                </a:lnTo>
                <a:lnTo>
                  <a:pt x="0" y="127"/>
                </a:lnTo>
                <a:lnTo>
                  <a:pt x="69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35" name="Freeform 115"/>
          <p:cNvSpPr>
            <a:spLocks/>
          </p:cNvSpPr>
          <p:nvPr/>
        </p:nvSpPr>
        <p:spPr bwMode="auto">
          <a:xfrm>
            <a:off x="2613025" y="2562225"/>
            <a:ext cx="1106488" cy="201613"/>
          </a:xfrm>
          <a:custGeom>
            <a:avLst/>
            <a:gdLst>
              <a:gd name="T0" fmla="*/ 2147483647 w 697"/>
              <a:gd name="T1" fmla="*/ 2147483647 h 127"/>
              <a:gd name="T2" fmla="*/ 2147483647 w 697"/>
              <a:gd name="T3" fmla="*/ 0 h 127"/>
              <a:gd name="T4" fmla="*/ 0 w 697"/>
              <a:gd name="T5" fmla="*/ 0 h 127"/>
              <a:gd name="T6" fmla="*/ 0 w 697"/>
              <a:gd name="T7" fmla="*/ 2147483647 h 127"/>
              <a:gd name="T8" fmla="*/ 2147483647 w 697"/>
              <a:gd name="T9" fmla="*/ 2147483647 h 127"/>
              <a:gd name="T10" fmla="*/ 2147483647 w 697"/>
              <a:gd name="T11" fmla="*/ 2147483647 h 127"/>
              <a:gd name="T12" fmla="*/ 0 60000 65536"/>
              <a:gd name="T13" fmla="*/ 0 60000 65536"/>
              <a:gd name="T14" fmla="*/ 0 60000 65536"/>
              <a:gd name="T15" fmla="*/ 0 60000 65536"/>
              <a:gd name="T16" fmla="*/ 0 60000 65536"/>
              <a:gd name="T17" fmla="*/ 0 60000 65536"/>
              <a:gd name="T18" fmla="*/ 0 w 697"/>
              <a:gd name="T19" fmla="*/ 0 h 127"/>
              <a:gd name="T20" fmla="*/ 697 w 69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697" h="127">
                <a:moveTo>
                  <a:pt x="697" y="125"/>
                </a:moveTo>
                <a:lnTo>
                  <a:pt x="697" y="0"/>
                </a:lnTo>
                <a:lnTo>
                  <a:pt x="0" y="0"/>
                </a:lnTo>
                <a:lnTo>
                  <a:pt x="0" y="127"/>
                </a:lnTo>
                <a:lnTo>
                  <a:pt x="69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36" name="Freeform 116"/>
          <p:cNvSpPr>
            <a:spLocks/>
          </p:cNvSpPr>
          <p:nvPr/>
        </p:nvSpPr>
        <p:spPr bwMode="auto">
          <a:xfrm>
            <a:off x="2613025" y="1554163"/>
            <a:ext cx="1106488" cy="201612"/>
          </a:xfrm>
          <a:custGeom>
            <a:avLst/>
            <a:gdLst>
              <a:gd name="T0" fmla="*/ 2147483647 w 697"/>
              <a:gd name="T1" fmla="*/ 2147483647 h 127"/>
              <a:gd name="T2" fmla="*/ 2147483647 w 697"/>
              <a:gd name="T3" fmla="*/ 0 h 127"/>
              <a:gd name="T4" fmla="*/ 0 w 697"/>
              <a:gd name="T5" fmla="*/ 0 h 127"/>
              <a:gd name="T6" fmla="*/ 0 w 697"/>
              <a:gd name="T7" fmla="*/ 2147483647 h 127"/>
              <a:gd name="T8" fmla="*/ 2147483647 w 697"/>
              <a:gd name="T9" fmla="*/ 2147483647 h 127"/>
              <a:gd name="T10" fmla="*/ 2147483647 w 697"/>
              <a:gd name="T11" fmla="*/ 2147483647 h 127"/>
              <a:gd name="T12" fmla="*/ 0 60000 65536"/>
              <a:gd name="T13" fmla="*/ 0 60000 65536"/>
              <a:gd name="T14" fmla="*/ 0 60000 65536"/>
              <a:gd name="T15" fmla="*/ 0 60000 65536"/>
              <a:gd name="T16" fmla="*/ 0 60000 65536"/>
              <a:gd name="T17" fmla="*/ 0 60000 65536"/>
              <a:gd name="T18" fmla="*/ 0 w 697"/>
              <a:gd name="T19" fmla="*/ 0 h 127"/>
              <a:gd name="T20" fmla="*/ 697 w 697"/>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697" h="127">
                <a:moveTo>
                  <a:pt x="697" y="124"/>
                </a:moveTo>
                <a:lnTo>
                  <a:pt x="697" y="0"/>
                </a:lnTo>
                <a:lnTo>
                  <a:pt x="0" y="0"/>
                </a:lnTo>
                <a:lnTo>
                  <a:pt x="0" y="127"/>
                </a:lnTo>
                <a:lnTo>
                  <a:pt x="697"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37" name="Freeform 117"/>
          <p:cNvSpPr>
            <a:spLocks/>
          </p:cNvSpPr>
          <p:nvPr/>
        </p:nvSpPr>
        <p:spPr bwMode="auto">
          <a:xfrm>
            <a:off x="1189038" y="1549400"/>
            <a:ext cx="1162050" cy="201613"/>
          </a:xfrm>
          <a:custGeom>
            <a:avLst/>
            <a:gdLst>
              <a:gd name="T0" fmla="*/ 2147483647 w 732"/>
              <a:gd name="T1" fmla="*/ 2147483647 h 127"/>
              <a:gd name="T2" fmla="*/ 2147483647 w 732"/>
              <a:gd name="T3" fmla="*/ 0 h 127"/>
              <a:gd name="T4" fmla="*/ 0 w 732"/>
              <a:gd name="T5" fmla="*/ 0 h 127"/>
              <a:gd name="T6" fmla="*/ 0 w 732"/>
              <a:gd name="T7" fmla="*/ 2147483647 h 127"/>
              <a:gd name="T8" fmla="*/ 2147483647 w 732"/>
              <a:gd name="T9" fmla="*/ 2147483647 h 127"/>
              <a:gd name="T10" fmla="*/ 2147483647 w 732"/>
              <a:gd name="T11" fmla="*/ 2147483647 h 127"/>
              <a:gd name="T12" fmla="*/ 0 60000 65536"/>
              <a:gd name="T13" fmla="*/ 0 60000 65536"/>
              <a:gd name="T14" fmla="*/ 0 60000 65536"/>
              <a:gd name="T15" fmla="*/ 0 60000 65536"/>
              <a:gd name="T16" fmla="*/ 0 60000 65536"/>
              <a:gd name="T17" fmla="*/ 0 60000 65536"/>
              <a:gd name="T18" fmla="*/ 0 w 732"/>
              <a:gd name="T19" fmla="*/ 0 h 127"/>
              <a:gd name="T20" fmla="*/ 732 w 732"/>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32" h="127">
                <a:moveTo>
                  <a:pt x="729" y="127"/>
                </a:moveTo>
                <a:lnTo>
                  <a:pt x="732" y="0"/>
                </a:lnTo>
                <a:lnTo>
                  <a:pt x="0" y="0"/>
                </a:lnTo>
                <a:lnTo>
                  <a:pt x="0" y="127"/>
                </a:lnTo>
                <a:lnTo>
                  <a:pt x="732"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38" name="Rectangle 118"/>
          <p:cNvSpPr>
            <a:spLocks noChangeArrowheads="1"/>
          </p:cNvSpPr>
          <p:nvPr/>
        </p:nvSpPr>
        <p:spPr bwMode="auto">
          <a:xfrm>
            <a:off x="1427163" y="1165225"/>
            <a:ext cx="9366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V</a:t>
            </a:r>
            <a:endParaRPr lang="en-US" altLang="en-US" b="1"/>
          </a:p>
        </p:txBody>
      </p:sp>
      <p:sp>
        <p:nvSpPr>
          <p:cNvPr id="30839" name="Rectangle 119"/>
          <p:cNvSpPr>
            <a:spLocks noChangeArrowheads="1"/>
          </p:cNvSpPr>
          <p:nvPr/>
        </p:nvSpPr>
        <p:spPr bwMode="auto">
          <a:xfrm>
            <a:off x="1516063" y="1165225"/>
            <a:ext cx="317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i</a:t>
            </a:r>
            <a:endParaRPr lang="en-US" altLang="en-US" b="1"/>
          </a:p>
        </p:txBody>
      </p:sp>
      <p:sp>
        <p:nvSpPr>
          <p:cNvPr id="30840" name="Rectangle 120"/>
          <p:cNvSpPr>
            <a:spLocks noChangeArrowheads="1"/>
          </p:cNvSpPr>
          <p:nvPr/>
        </p:nvSpPr>
        <p:spPr bwMode="auto">
          <a:xfrm>
            <a:off x="1547813" y="1165225"/>
            <a:ext cx="4603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r</a:t>
            </a:r>
            <a:endParaRPr lang="en-US" altLang="en-US" b="1"/>
          </a:p>
        </p:txBody>
      </p:sp>
      <p:sp>
        <p:nvSpPr>
          <p:cNvPr id="30841" name="Rectangle 121"/>
          <p:cNvSpPr>
            <a:spLocks noChangeArrowheads="1"/>
          </p:cNvSpPr>
          <p:nvPr/>
        </p:nvSpPr>
        <p:spPr bwMode="auto">
          <a:xfrm>
            <a:off x="1592263" y="1165225"/>
            <a:ext cx="3810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t</a:t>
            </a:r>
            <a:endParaRPr lang="en-US" altLang="en-US" b="1"/>
          </a:p>
        </p:txBody>
      </p:sp>
      <p:sp>
        <p:nvSpPr>
          <p:cNvPr id="30842" name="Rectangle 122"/>
          <p:cNvSpPr>
            <a:spLocks noChangeArrowheads="1"/>
          </p:cNvSpPr>
          <p:nvPr/>
        </p:nvSpPr>
        <p:spPr bwMode="auto">
          <a:xfrm>
            <a:off x="1628775" y="1165225"/>
            <a:ext cx="777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u</a:t>
            </a:r>
            <a:endParaRPr lang="en-US" altLang="en-US" b="1"/>
          </a:p>
        </p:txBody>
      </p:sp>
      <p:sp>
        <p:nvSpPr>
          <p:cNvPr id="30843" name="Rectangle 123"/>
          <p:cNvSpPr>
            <a:spLocks noChangeArrowheads="1"/>
          </p:cNvSpPr>
          <p:nvPr/>
        </p:nvSpPr>
        <p:spPr bwMode="auto">
          <a:xfrm>
            <a:off x="1704975" y="1165225"/>
            <a:ext cx="777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a</a:t>
            </a:r>
            <a:endParaRPr lang="en-US" altLang="en-US" b="1"/>
          </a:p>
        </p:txBody>
      </p:sp>
      <p:sp>
        <p:nvSpPr>
          <p:cNvPr id="30844" name="Rectangle 124"/>
          <p:cNvSpPr>
            <a:spLocks noChangeArrowheads="1"/>
          </p:cNvSpPr>
          <p:nvPr/>
        </p:nvSpPr>
        <p:spPr bwMode="auto">
          <a:xfrm>
            <a:off x="1778000" y="1165225"/>
            <a:ext cx="317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l</a:t>
            </a:r>
            <a:endParaRPr lang="en-US" altLang="en-US" b="1"/>
          </a:p>
        </p:txBody>
      </p:sp>
      <p:sp>
        <p:nvSpPr>
          <p:cNvPr id="30845" name="Rectangle 125"/>
          <p:cNvSpPr>
            <a:spLocks noChangeArrowheads="1"/>
          </p:cNvSpPr>
          <p:nvPr/>
        </p:nvSpPr>
        <p:spPr bwMode="auto">
          <a:xfrm>
            <a:off x="1809750" y="1165225"/>
            <a:ext cx="3810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 </a:t>
            </a:r>
            <a:endParaRPr lang="en-US" altLang="en-US" b="1"/>
          </a:p>
        </p:txBody>
      </p:sp>
      <p:sp>
        <p:nvSpPr>
          <p:cNvPr id="30846" name="Rectangle 126"/>
          <p:cNvSpPr>
            <a:spLocks noChangeArrowheads="1"/>
          </p:cNvSpPr>
          <p:nvPr/>
        </p:nvSpPr>
        <p:spPr bwMode="auto">
          <a:xfrm>
            <a:off x="1846263" y="116522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p</a:t>
            </a:r>
            <a:endParaRPr lang="en-US" altLang="en-US" b="1"/>
          </a:p>
        </p:txBody>
      </p:sp>
      <p:sp>
        <p:nvSpPr>
          <p:cNvPr id="30847" name="Rectangle 127"/>
          <p:cNvSpPr>
            <a:spLocks noChangeArrowheads="1"/>
          </p:cNvSpPr>
          <p:nvPr/>
        </p:nvSpPr>
        <p:spPr bwMode="auto">
          <a:xfrm>
            <a:off x="1919288" y="116522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a</a:t>
            </a:r>
            <a:endParaRPr lang="en-US" altLang="en-US" b="1"/>
          </a:p>
        </p:txBody>
      </p:sp>
      <p:sp>
        <p:nvSpPr>
          <p:cNvPr id="30848" name="Rectangle 128"/>
          <p:cNvSpPr>
            <a:spLocks noChangeArrowheads="1"/>
          </p:cNvSpPr>
          <p:nvPr/>
        </p:nvSpPr>
        <p:spPr bwMode="auto">
          <a:xfrm>
            <a:off x="1995488" y="116522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g</a:t>
            </a:r>
            <a:endParaRPr lang="en-US" altLang="en-US" b="1"/>
          </a:p>
        </p:txBody>
      </p:sp>
      <p:sp>
        <p:nvSpPr>
          <p:cNvPr id="30849" name="Rectangle 129"/>
          <p:cNvSpPr>
            <a:spLocks noChangeArrowheads="1"/>
          </p:cNvSpPr>
          <p:nvPr/>
        </p:nvSpPr>
        <p:spPr bwMode="auto">
          <a:xfrm>
            <a:off x="2068513" y="116522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e</a:t>
            </a:r>
            <a:endParaRPr lang="en-US" altLang="en-US" b="1"/>
          </a:p>
        </p:txBody>
      </p:sp>
      <p:sp>
        <p:nvSpPr>
          <p:cNvPr id="30850" name="Rectangle 130"/>
          <p:cNvSpPr>
            <a:spLocks noChangeArrowheads="1"/>
          </p:cNvSpPr>
          <p:nvPr/>
        </p:nvSpPr>
        <p:spPr bwMode="auto">
          <a:xfrm>
            <a:off x="2500313" y="1558925"/>
            <a:ext cx="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0851" name="Rectangle 131"/>
          <p:cNvSpPr>
            <a:spLocks noChangeArrowheads="1"/>
          </p:cNvSpPr>
          <p:nvPr/>
        </p:nvSpPr>
        <p:spPr bwMode="auto">
          <a:xfrm>
            <a:off x="1555750" y="1323975"/>
            <a:ext cx="777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n</a:t>
            </a:r>
            <a:endParaRPr lang="en-US" altLang="en-US" b="1"/>
          </a:p>
        </p:txBody>
      </p:sp>
      <p:sp>
        <p:nvSpPr>
          <p:cNvPr id="30852" name="Rectangle 132"/>
          <p:cNvSpPr>
            <a:spLocks noChangeArrowheads="1"/>
          </p:cNvSpPr>
          <p:nvPr/>
        </p:nvSpPr>
        <p:spPr bwMode="auto">
          <a:xfrm>
            <a:off x="1628775" y="1323975"/>
            <a:ext cx="777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u</a:t>
            </a:r>
            <a:endParaRPr lang="en-US" altLang="en-US" b="1"/>
          </a:p>
        </p:txBody>
      </p:sp>
      <p:sp>
        <p:nvSpPr>
          <p:cNvPr id="30853" name="Rectangle 133"/>
          <p:cNvSpPr>
            <a:spLocks noChangeArrowheads="1"/>
          </p:cNvSpPr>
          <p:nvPr/>
        </p:nvSpPr>
        <p:spPr bwMode="auto">
          <a:xfrm>
            <a:off x="1704975" y="1323975"/>
            <a:ext cx="1158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m</a:t>
            </a:r>
            <a:endParaRPr lang="en-US" altLang="en-US" b="1"/>
          </a:p>
        </p:txBody>
      </p:sp>
      <p:sp>
        <p:nvSpPr>
          <p:cNvPr id="30854" name="Rectangle 134"/>
          <p:cNvSpPr>
            <a:spLocks noChangeArrowheads="1"/>
          </p:cNvSpPr>
          <p:nvPr/>
        </p:nvSpPr>
        <p:spPr bwMode="auto">
          <a:xfrm>
            <a:off x="1814513" y="132397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b</a:t>
            </a:r>
            <a:endParaRPr lang="en-US" altLang="en-US" b="1"/>
          </a:p>
        </p:txBody>
      </p:sp>
      <p:sp>
        <p:nvSpPr>
          <p:cNvPr id="30855" name="Rectangle 135"/>
          <p:cNvSpPr>
            <a:spLocks noChangeArrowheads="1"/>
          </p:cNvSpPr>
          <p:nvPr/>
        </p:nvSpPr>
        <p:spPr bwMode="auto">
          <a:xfrm>
            <a:off x="1890713" y="1323975"/>
            <a:ext cx="777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e</a:t>
            </a:r>
            <a:endParaRPr lang="en-US" altLang="en-US" b="1"/>
          </a:p>
        </p:txBody>
      </p:sp>
      <p:sp>
        <p:nvSpPr>
          <p:cNvPr id="30856" name="Rectangle 136"/>
          <p:cNvSpPr>
            <a:spLocks noChangeArrowheads="1"/>
          </p:cNvSpPr>
          <p:nvPr/>
        </p:nvSpPr>
        <p:spPr bwMode="auto">
          <a:xfrm>
            <a:off x="1963738" y="1323975"/>
            <a:ext cx="4603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1100">
                <a:solidFill>
                  <a:srgbClr val="000000"/>
                </a:solidFill>
              </a:rPr>
              <a:t>r</a:t>
            </a:r>
            <a:endParaRPr lang="en-US" altLang="en-US" b="1"/>
          </a:p>
        </p:txBody>
      </p:sp>
      <p:sp>
        <p:nvSpPr>
          <p:cNvPr id="30857" name="Freeform 137"/>
          <p:cNvSpPr>
            <a:spLocks/>
          </p:cNvSpPr>
          <p:nvPr/>
        </p:nvSpPr>
        <p:spPr bwMode="auto">
          <a:xfrm>
            <a:off x="1854200" y="1751013"/>
            <a:ext cx="528638" cy="3236912"/>
          </a:xfrm>
          <a:custGeom>
            <a:avLst/>
            <a:gdLst>
              <a:gd name="T0" fmla="*/ 0 w 333"/>
              <a:gd name="T1" fmla="*/ 0 h 2039"/>
              <a:gd name="T2" fmla="*/ 0 w 333"/>
              <a:gd name="T3" fmla="*/ 2147483647 h 2039"/>
              <a:gd name="T4" fmla="*/ 2147483647 w 333"/>
              <a:gd name="T5" fmla="*/ 2147483647 h 2039"/>
              <a:gd name="T6" fmla="*/ 0 60000 65536"/>
              <a:gd name="T7" fmla="*/ 0 60000 65536"/>
              <a:gd name="T8" fmla="*/ 0 60000 65536"/>
              <a:gd name="T9" fmla="*/ 0 w 333"/>
              <a:gd name="T10" fmla="*/ 0 h 2039"/>
              <a:gd name="T11" fmla="*/ 333 w 333"/>
              <a:gd name="T12" fmla="*/ 2039 h 2039"/>
            </a:gdLst>
            <a:ahLst/>
            <a:cxnLst>
              <a:cxn ang="T6">
                <a:pos x="T0" y="T1"/>
              </a:cxn>
              <a:cxn ang="T7">
                <a:pos x="T2" y="T3"/>
              </a:cxn>
              <a:cxn ang="T8">
                <a:pos x="T4" y="T5"/>
              </a:cxn>
            </a:cxnLst>
            <a:rect l="T9" t="T10" r="T11" b="T12"/>
            <a:pathLst>
              <a:path w="333" h="2039">
                <a:moveTo>
                  <a:pt x="0" y="0"/>
                </a:moveTo>
                <a:lnTo>
                  <a:pt x="0" y="2039"/>
                </a:lnTo>
                <a:lnTo>
                  <a:pt x="333" y="2039"/>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58" name="Freeform 138"/>
          <p:cNvSpPr>
            <a:spLocks/>
          </p:cNvSpPr>
          <p:nvPr/>
        </p:nvSpPr>
        <p:spPr bwMode="auto">
          <a:xfrm>
            <a:off x="5894388" y="2276475"/>
            <a:ext cx="68262" cy="76200"/>
          </a:xfrm>
          <a:custGeom>
            <a:avLst/>
            <a:gdLst>
              <a:gd name="T0" fmla="*/ 0 w 43"/>
              <a:gd name="T1" fmla="*/ 2147483647 h 48"/>
              <a:gd name="T2" fmla="*/ 2147483647 w 43"/>
              <a:gd name="T3" fmla="*/ 2147483647 h 48"/>
              <a:gd name="T4" fmla="*/ 2147483647 w 43"/>
              <a:gd name="T5" fmla="*/ 0 h 48"/>
              <a:gd name="T6" fmla="*/ 0 w 43"/>
              <a:gd name="T7" fmla="*/ 2147483647 h 48"/>
              <a:gd name="T8" fmla="*/ 0 w 43"/>
              <a:gd name="T9" fmla="*/ 2147483647 h 48"/>
              <a:gd name="T10" fmla="*/ 0 60000 65536"/>
              <a:gd name="T11" fmla="*/ 0 60000 65536"/>
              <a:gd name="T12" fmla="*/ 0 60000 65536"/>
              <a:gd name="T13" fmla="*/ 0 60000 65536"/>
              <a:gd name="T14" fmla="*/ 0 60000 65536"/>
              <a:gd name="T15" fmla="*/ 0 w 43"/>
              <a:gd name="T16" fmla="*/ 0 h 48"/>
              <a:gd name="T17" fmla="*/ 43 w 43"/>
              <a:gd name="T18" fmla="*/ 48 h 48"/>
            </a:gdLst>
            <a:ahLst/>
            <a:cxnLst>
              <a:cxn ang="T10">
                <a:pos x="T0" y="T1"/>
              </a:cxn>
              <a:cxn ang="T11">
                <a:pos x="T2" y="T3"/>
              </a:cxn>
              <a:cxn ang="T12">
                <a:pos x="T4" y="T5"/>
              </a:cxn>
              <a:cxn ang="T13">
                <a:pos x="T6" y="T7"/>
              </a:cxn>
              <a:cxn ang="T14">
                <a:pos x="T8" y="T9"/>
              </a:cxn>
            </a:cxnLst>
            <a:rect l="T15" t="T16" r="T17" b="T18"/>
            <a:pathLst>
              <a:path w="43" h="48">
                <a:moveTo>
                  <a:pt x="0" y="23"/>
                </a:moveTo>
                <a:lnTo>
                  <a:pt x="35" y="48"/>
                </a:lnTo>
                <a:lnTo>
                  <a:pt x="43" y="0"/>
                </a:lnTo>
                <a:lnTo>
                  <a:pt x="0"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59" name="Freeform 139"/>
          <p:cNvSpPr>
            <a:spLocks/>
          </p:cNvSpPr>
          <p:nvPr/>
        </p:nvSpPr>
        <p:spPr bwMode="auto">
          <a:xfrm>
            <a:off x="5897563" y="2481263"/>
            <a:ext cx="65087" cy="73025"/>
          </a:xfrm>
          <a:custGeom>
            <a:avLst/>
            <a:gdLst>
              <a:gd name="T0" fmla="*/ 0 w 41"/>
              <a:gd name="T1" fmla="*/ 2147483647 h 46"/>
              <a:gd name="T2" fmla="*/ 2147483647 w 41"/>
              <a:gd name="T3" fmla="*/ 2147483647 h 46"/>
              <a:gd name="T4" fmla="*/ 2147483647 w 41"/>
              <a:gd name="T5" fmla="*/ 0 h 46"/>
              <a:gd name="T6" fmla="*/ 0 w 41"/>
              <a:gd name="T7" fmla="*/ 2147483647 h 46"/>
              <a:gd name="T8" fmla="*/ 0 w 41"/>
              <a:gd name="T9" fmla="*/ 2147483647 h 46"/>
              <a:gd name="T10" fmla="*/ 0 w 41"/>
              <a:gd name="T11" fmla="*/ 2147483647 h 46"/>
              <a:gd name="T12" fmla="*/ 0 60000 65536"/>
              <a:gd name="T13" fmla="*/ 0 60000 65536"/>
              <a:gd name="T14" fmla="*/ 0 60000 65536"/>
              <a:gd name="T15" fmla="*/ 0 60000 65536"/>
              <a:gd name="T16" fmla="*/ 0 60000 65536"/>
              <a:gd name="T17" fmla="*/ 0 60000 65536"/>
              <a:gd name="T18" fmla="*/ 0 w 41"/>
              <a:gd name="T19" fmla="*/ 0 h 46"/>
              <a:gd name="T20" fmla="*/ 41 w 41"/>
              <a:gd name="T21" fmla="*/ 46 h 46"/>
            </a:gdLst>
            <a:ahLst/>
            <a:cxnLst>
              <a:cxn ang="T12">
                <a:pos x="T0" y="T1"/>
              </a:cxn>
              <a:cxn ang="T13">
                <a:pos x="T2" y="T3"/>
              </a:cxn>
              <a:cxn ang="T14">
                <a:pos x="T4" y="T5"/>
              </a:cxn>
              <a:cxn ang="T15">
                <a:pos x="T6" y="T7"/>
              </a:cxn>
              <a:cxn ang="T16">
                <a:pos x="T8" y="T9"/>
              </a:cxn>
              <a:cxn ang="T17">
                <a:pos x="T10" y="T11"/>
              </a:cxn>
            </a:cxnLst>
            <a:rect l="T18" t="T19" r="T20" b="T21"/>
            <a:pathLst>
              <a:path w="41" h="46">
                <a:moveTo>
                  <a:pt x="0" y="23"/>
                </a:moveTo>
                <a:lnTo>
                  <a:pt x="36" y="46"/>
                </a:lnTo>
                <a:lnTo>
                  <a:pt x="41" y="0"/>
                </a:lnTo>
                <a:lnTo>
                  <a:pt x="0" y="26"/>
                </a:lnTo>
                <a:lnTo>
                  <a:pt x="0"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0" name="Freeform 140"/>
          <p:cNvSpPr>
            <a:spLocks/>
          </p:cNvSpPr>
          <p:nvPr/>
        </p:nvSpPr>
        <p:spPr bwMode="auto">
          <a:xfrm>
            <a:off x="5886450" y="2667000"/>
            <a:ext cx="76200" cy="65088"/>
          </a:xfrm>
          <a:custGeom>
            <a:avLst/>
            <a:gdLst>
              <a:gd name="T0" fmla="*/ 0 w 48"/>
              <a:gd name="T1" fmla="*/ 0 h 41"/>
              <a:gd name="T2" fmla="*/ 2147483647 w 48"/>
              <a:gd name="T3" fmla="*/ 2147483647 h 41"/>
              <a:gd name="T4" fmla="*/ 2147483647 w 48"/>
              <a:gd name="T5" fmla="*/ 0 h 41"/>
              <a:gd name="T6" fmla="*/ 0 w 48"/>
              <a:gd name="T7" fmla="*/ 2147483647 h 41"/>
              <a:gd name="T8" fmla="*/ 0 w 48"/>
              <a:gd name="T9" fmla="*/ 2147483647 h 41"/>
              <a:gd name="T10" fmla="*/ 0 w 48"/>
              <a:gd name="T11" fmla="*/ 0 h 41"/>
              <a:gd name="T12" fmla="*/ 0 60000 65536"/>
              <a:gd name="T13" fmla="*/ 0 60000 65536"/>
              <a:gd name="T14" fmla="*/ 0 60000 65536"/>
              <a:gd name="T15" fmla="*/ 0 60000 65536"/>
              <a:gd name="T16" fmla="*/ 0 60000 65536"/>
              <a:gd name="T17" fmla="*/ 0 60000 65536"/>
              <a:gd name="T18" fmla="*/ 0 w 48"/>
              <a:gd name="T19" fmla="*/ 0 h 41"/>
              <a:gd name="T20" fmla="*/ 48 w 48"/>
              <a:gd name="T21" fmla="*/ 41 h 41"/>
            </a:gdLst>
            <a:ahLst/>
            <a:cxnLst>
              <a:cxn ang="T12">
                <a:pos x="T0" y="T1"/>
              </a:cxn>
              <a:cxn ang="T13">
                <a:pos x="T2" y="T3"/>
              </a:cxn>
              <a:cxn ang="T14">
                <a:pos x="T4" y="T5"/>
              </a:cxn>
              <a:cxn ang="T15">
                <a:pos x="T6" y="T7"/>
              </a:cxn>
              <a:cxn ang="T16">
                <a:pos x="T8" y="T9"/>
              </a:cxn>
              <a:cxn ang="T17">
                <a:pos x="T10" y="T11"/>
              </a:cxn>
            </a:cxnLst>
            <a:rect l="T18" t="T19" r="T20" b="T21"/>
            <a:pathLst>
              <a:path w="48" h="41">
                <a:moveTo>
                  <a:pt x="0" y="0"/>
                </a:moveTo>
                <a:lnTo>
                  <a:pt x="20" y="41"/>
                </a:lnTo>
                <a:lnTo>
                  <a:pt x="48" y="0"/>
                </a:lnTo>
                <a:lnTo>
                  <a:pt x="0" y="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1" name="Freeform 141"/>
          <p:cNvSpPr>
            <a:spLocks/>
          </p:cNvSpPr>
          <p:nvPr/>
        </p:nvSpPr>
        <p:spPr bwMode="auto">
          <a:xfrm>
            <a:off x="5886450" y="2873375"/>
            <a:ext cx="76200" cy="68263"/>
          </a:xfrm>
          <a:custGeom>
            <a:avLst/>
            <a:gdLst>
              <a:gd name="T0" fmla="*/ 0 w 48"/>
              <a:gd name="T1" fmla="*/ 2147483647 h 43"/>
              <a:gd name="T2" fmla="*/ 2147483647 w 48"/>
              <a:gd name="T3" fmla="*/ 2147483647 h 43"/>
              <a:gd name="T4" fmla="*/ 2147483647 w 48"/>
              <a:gd name="T5" fmla="*/ 0 h 43"/>
              <a:gd name="T6" fmla="*/ 0 w 48"/>
              <a:gd name="T7" fmla="*/ 2147483647 h 43"/>
              <a:gd name="T8" fmla="*/ 0 w 48"/>
              <a:gd name="T9" fmla="*/ 2147483647 h 43"/>
              <a:gd name="T10" fmla="*/ 0 w 48"/>
              <a:gd name="T11" fmla="*/ 2147483647 h 43"/>
              <a:gd name="T12" fmla="*/ 0 60000 65536"/>
              <a:gd name="T13" fmla="*/ 0 60000 65536"/>
              <a:gd name="T14" fmla="*/ 0 60000 65536"/>
              <a:gd name="T15" fmla="*/ 0 60000 65536"/>
              <a:gd name="T16" fmla="*/ 0 60000 65536"/>
              <a:gd name="T17" fmla="*/ 0 60000 65536"/>
              <a:gd name="T18" fmla="*/ 0 w 48"/>
              <a:gd name="T19" fmla="*/ 0 h 43"/>
              <a:gd name="T20" fmla="*/ 48 w 48"/>
              <a:gd name="T21" fmla="*/ 43 h 43"/>
            </a:gdLst>
            <a:ahLst/>
            <a:cxnLst>
              <a:cxn ang="T12">
                <a:pos x="T0" y="T1"/>
              </a:cxn>
              <a:cxn ang="T13">
                <a:pos x="T2" y="T3"/>
              </a:cxn>
              <a:cxn ang="T14">
                <a:pos x="T4" y="T5"/>
              </a:cxn>
              <a:cxn ang="T15">
                <a:pos x="T6" y="T7"/>
              </a:cxn>
              <a:cxn ang="T16">
                <a:pos x="T8" y="T9"/>
              </a:cxn>
              <a:cxn ang="T17">
                <a:pos x="T10" y="T11"/>
              </a:cxn>
            </a:cxnLst>
            <a:rect l="T18" t="T19" r="T20" b="T21"/>
            <a:pathLst>
              <a:path w="48" h="43">
                <a:moveTo>
                  <a:pt x="0" y="5"/>
                </a:moveTo>
                <a:lnTo>
                  <a:pt x="25" y="43"/>
                </a:lnTo>
                <a:lnTo>
                  <a:pt x="48" y="0"/>
                </a:lnTo>
                <a:lnTo>
                  <a:pt x="0" y="8"/>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2" name="Freeform 142"/>
          <p:cNvSpPr>
            <a:spLocks/>
          </p:cNvSpPr>
          <p:nvPr/>
        </p:nvSpPr>
        <p:spPr bwMode="auto">
          <a:xfrm>
            <a:off x="5889625" y="3079750"/>
            <a:ext cx="73025" cy="76200"/>
          </a:xfrm>
          <a:custGeom>
            <a:avLst/>
            <a:gdLst>
              <a:gd name="T0" fmla="*/ 0 w 46"/>
              <a:gd name="T1" fmla="*/ 2147483647 h 48"/>
              <a:gd name="T2" fmla="*/ 2147483647 w 46"/>
              <a:gd name="T3" fmla="*/ 2147483647 h 48"/>
              <a:gd name="T4" fmla="*/ 2147483647 w 46"/>
              <a:gd name="T5" fmla="*/ 0 h 48"/>
              <a:gd name="T6" fmla="*/ 2147483647 w 46"/>
              <a:gd name="T7" fmla="*/ 2147483647 h 48"/>
              <a:gd name="T8" fmla="*/ 2147483647 w 46"/>
              <a:gd name="T9" fmla="*/ 2147483647 h 48"/>
              <a:gd name="T10" fmla="*/ 0 w 46"/>
              <a:gd name="T11" fmla="*/ 2147483647 h 48"/>
              <a:gd name="T12" fmla="*/ 0 60000 65536"/>
              <a:gd name="T13" fmla="*/ 0 60000 65536"/>
              <a:gd name="T14" fmla="*/ 0 60000 65536"/>
              <a:gd name="T15" fmla="*/ 0 60000 65536"/>
              <a:gd name="T16" fmla="*/ 0 60000 65536"/>
              <a:gd name="T17" fmla="*/ 0 60000 65536"/>
              <a:gd name="T18" fmla="*/ 0 w 46"/>
              <a:gd name="T19" fmla="*/ 0 h 48"/>
              <a:gd name="T20" fmla="*/ 46 w 46"/>
              <a:gd name="T21" fmla="*/ 48 h 48"/>
            </a:gdLst>
            <a:ahLst/>
            <a:cxnLst>
              <a:cxn ang="T12">
                <a:pos x="T0" y="T1"/>
              </a:cxn>
              <a:cxn ang="T13">
                <a:pos x="T2" y="T3"/>
              </a:cxn>
              <a:cxn ang="T14">
                <a:pos x="T4" y="T5"/>
              </a:cxn>
              <a:cxn ang="T15">
                <a:pos x="T6" y="T7"/>
              </a:cxn>
              <a:cxn ang="T16">
                <a:pos x="T8" y="T9"/>
              </a:cxn>
              <a:cxn ang="T17">
                <a:pos x="T10" y="T11"/>
              </a:cxn>
            </a:cxnLst>
            <a:rect l="T18" t="T19" r="T20" b="T21"/>
            <a:pathLst>
              <a:path w="46" h="48">
                <a:moveTo>
                  <a:pt x="0" y="17"/>
                </a:moveTo>
                <a:lnTo>
                  <a:pt x="33" y="48"/>
                </a:lnTo>
                <a:lnTo>
                  <a:pt x="46" y="0"/>
                </a:lnTo>
                <a:lnTo>
                  <a:pt x="3" y="20"/>
                </a:lnTo>
                <a:lnTo>
                  <a:pt x="0"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3" name="Freeform 143"/>
          <p:cNvSpPr>
            <a:spLocks/>
          </p:cNvSpPr>
          <p:nvPr/>
        </p:nvSpPr>
        <p:spPr bwMode="auto">
          <a:xfrm>
            <a:off x="5886450" y="3276600"/>
            <a:ext cx="76200" cy="65088"/>
          </a:xfrm>
          <a:custGeom>
            <a:avLst/>
            <a:gdLst>
              <a:gd name="T0" fmla="*/ 0 w 48"/>
              <a:gd name="T1" fmla="*/ 2147483647 h 41"/>
              <a:gd name="T2" fmla="*/ 2147483647 w 48"/>
              <a:gd name="T3" fmla="*/ 2147483647 h 41"/>
              <a:gd name="T4" fmla="*/ 2147483647 w 48"/>
              <a:gd name="T5" fmla="*/ 0 h 41"/>
              <a:gd name="T6" fmla="*/ 0 w 48"/>
              <a:gd name="T7" fmla="*/ 2147483647 h 41"/>
              <a:gd name="T8" fmla="*/ 0 w 48"/>
              <a:gd name="T9" fmla="*/ 2147483647 h 41"/>
              <a:gd name="T10" fmla="*/ 0 w 48"/>
              <a:gd name="T11" fmla="*/ 2147483647 h 41"/>
              <a:gd name="T12" fmla="*/ 0 60000 65536"/>
              <a:gd name="T13" fmla="*/ 0 60000 65536"/>
              <a:gd name="T14" fmla="*/ 0 60000 65536"/>
              <a:gd name="T15" fmla="*/ 0 60000 65536"/>
              <a:gd name="T16" fmla="*/ 0 60000 65536"/>
              <a:gd name="T17" fmla="*/ 0 60000 65536"/>
              <a:gd name="T18" fmla="*/ 0 w 48"/>
              <a:gd name="T19" fmla="*/ 0 h 41"/>
              <a:gd name="T20" fmla="*/ 48 w 48"/>
              <a:gd name="T21" fmla="*/ 41 h 41"/>
            </a:gdLst>
            <a:ahLst/>
            <a:cxnLst>
              <a:cxn ang="T12">
                <a:pos x="T0" y="T1"/>
              </a:cxn>
              <a:cxn ang="T13">
                <a:pos x="T2" y="T3"/>
              </a:cxn>
              <a:cxn ang="T14">
                <a:pos x="T4" y="T5"/>
              </a:cxn>
              <a:cxn ang="T15">
                <a:pos x="T6" y="T7"/>
              </a:cxn>
              <a:cxn ang="T16">
                <a:pos x="T8" y="T9"/>
              </a:cxn>
              <a:cxn ang="T17">
                <a:pos x="T10" y="T11"/>
              </a:cxn>
            </a:cxnLst>
            <a:rect l="T18" t="T19" r="T20" b="T21"/>
            <a:pathLst>
              <a:path w="48" h="41">
                <a:moveTo>
                  <a:pt x="0" y="5"/>
                </a:moveTo>
                <a:lnTo>
                  <a:pt x="25" y="41"/>
                </a:lnTo>
                <a:lnTo>
                  <a:pt x="48" y="0"/>
                </a:lnTo>
                <a:lnTo>
                  <a:pt x="0" y="8"/>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4" name="Freeform 144"/>
          <p:cNvSpPr>
            <a:spLocks/>
          </p:cNvSpPr>
          <p:nvPr/>
        </p:nvSpPr>
        <p:spPr bwMode="auto">
          <a:xfrm>
            <a:off x="5886450" y="3454400"/>
            <a:ext cx="76200" cy="65088"/>
          </a:xfrm>
          <a:custGeom>
            <a:avLst/>
            <a:gdLst>
              <a:gd name="T0" fmla="*/ 0 w 48"/>
              <a:gd name="T1" fmla="*/ 0 h 41"/>
              <a:gd name="T2" fmla="*/ 2147483647 w 48"/>
              <a:gd name="T3" fmla="*/ 2147483647 h 41"/>
              <a:gd name="T4" fmla="*/ 2147483647 w 48"/>
              <a:gd name="T5" fmla="*/ 2147483647 h 41"/>
              <a:gd name="T6" fmla="*/ 2147483647 w 48"/>
              <a:gd name="T7" fmla="*/ 0 h 41"/>
              <a:gd name="T8" fmla="*/ 2147483647 w 48"/>
              <a:gd name="T9" fmla="*/ 0 h 41"/>
              <a:gd name="T10" fmla="*/ 0 w 48"/>
              <a:gd name="T11" fmla="*/ 0 h 41"/>
              <a:gd name="T12" fmla="*/ 0 60000 65536"/>
              <a:gd name="T13" fmla="*/ 0 60000 65536"/>
              <a:gd name="T14" fmla="*/ 0 60000 65536"/>
              <a:gd name="T15" fmla="*/ 0 60000 65536"/>
              <a:gd name="T16" fmla="*/ 0 60000 65536"/>
              <a:gd name="T17" fmla="*/ 0 60000 65536"/>
              <a:gd name="T18" fmla="*/ 0 w 48"/>
              <a:gd name="T19" fmla="*/ 0 h 41"/>
              <a:gd name="T20" fmla="*/ 48 w 48"/>
              <a:gd name="T21" fmla="*/ 41 h 41"/>
            </a:gdLst>
            <a:ahLst/>
            <a:cxnLst>
              <a:cxn ang="T12">
                <a:pos x="T0" y="T1"/>
              </a:cxn>
              <a:cxn ang="T13">
                <a:pos x="T2" y="T3"/>
              </a:cxn>
              <a:cxn ang="T14">
                <a:pos x="T4" y="T5"/>
              </a:cxn>
              <a:cxn ang="T15">
                <a:pos x="T6" y="T7"/>
              </a:cxn>
              <a:cxn ang="T16">
                <a:pos x="T8" y="T9"/>
              </a:cxn>
              <a:cxn ang="T17">
                <a:pos x="T10" y="T11"/>
              </a:cxn>
            </a:cxnLst>
            <a:rect l="T18" t="T19" r="T20" b="T21"/>
            <a:pathLst>
              <a:path w="48" h="41">
                <a:moveTo>
                  <a:pt x="0" y="0"/>
                </a:moveTo>
                <a:lnTo>
                  <a:pt x="10" y="41"/>
                </a:lnTo>
                <a:lnTo>
                  <a:pt x="48" y="13"/>
                </a:lnTo>
                <a:lnTo>
                  <a:pt x="2"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5" name="Freeform 145"/>
          <p:cNvSpPr>
            <a:spLocks/>
          </p:cNvSpPr>
          <p:nvPr/>
        </p:nvSpPr>
        <p:spPr bwMode="auto">
          <a:xfrm>
            <a:off x="5886450" y="3656013"/>
            <a:ext cx="76200" cy="65087"/>
          </a:xfrm>
          <a:custGeom>
            <a:avLst/>
            <a:gdLst>
              <a:gd name="T0" fmla="*/ 0 w 48"/>
              <a:gd name="T1" fmla="*/ 0 h 41"/>
              <a:gd name="T2" fmla="*/ 2147483647 w 48"/>
              <a:gd name="T3" fmla="*/ 2147483647 h 41"/>
              <a:gd name="T4" fmla="*/ 2147483647 w 48"/>
              <a:gd name="T5" fmla="*/ 2147483647 h 41"/>
              <a:gd name="T6" fmla="*/ 2147483647 w 48"/>
              <a:gd name="T7" fmla="*/ 0 h 41"/>
              <a:gd name="T8" fmla="*/ 2147483647 w 48"/>
              <a:gd name="T9" fmla="*/ 0 h 41"/>
              <a:gd name="T10" fmla="*/ 0 w 48"/>
              <a:gd name="T11" fmla="*/ 0 h 41"/>
              <a:gd name="T12" fmla="*/ 0 60000 65536"/>
              <a:gd name="T13" fmla="*/ 0 60000 65536"/>
              <a:gd name="T14" fmla="*/ 0 60000 65536"/>
              <a:gd name="T15" fmla="*/ 0 60000 65536"/>
              <a:gd name="T16" fmla="*/ 0 60000 65536"/>
              <a:gd name="T17" fmla="*/ 0 60000 65536"/>
              <a:gd name="T18" fmla="*/ 0 w 48"/>
              <a:gd name="T19" fmla="*/ 0 h 41"/>
              <a:gd name="T20" fmla="*/ 48 w 48"/>
              <a:gd name="T21" fmla="*/ 41 h 41"/>
            </a:gdLst>
            <a:ahLst/>
            <a:cxnLst>
              <a:cxn ang="T12">
                <a:pos x="T0" y="T1"/>
              </a:cxn>
              <a:cxn ang="T13">
                <a:pos x="T2" y="T3"/>
              </a:cxn>
              <a:cxn ang="T14">
                <a:pos x="T4" y="T5"/>
              </a:cxn>
              <a:cxn ang="T15">
                <a:pos x="T6" y="T7"/>
              </a:cxn>
              <a:cxn ang="T16">
                <a:pos x="T8" y="T9"/>
              </a:cxn>
              <a:cxn ang="T17">
                <a:pos x="T10" y="T11"/>
              </a:cxn>
            </a:cxnLst>
            <a:rect l="T18" t="T19" r="T20" b="T21"/>
            <a:pathLst>
              <a:path w="48" h="41">
                <a:moveTo>
                  <a:pt x="0" y="0"/>
                </a:moveTo>
                <a:lnTo>
                  <a:pt x="10" y="41"/>
                </a:lnTo>
                <a:lnTo>
                  <a:pt x="48" y="13"/>
                </a:lnTo>
                <a:lnTo>
                  <a:pt x="2"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6" name="Freeform 146"/>
          <p:cNvSpPr>
            <a:spLocks/>
          </p:cNvSpPr>
          <p:nvPr/>
        </p:nvSpPr>
        <p:spPr bwMode="auto">
          <a:xfrm>
            <a:off x="5886450" y="3878263"/>
            <a:ext cx="76200" cy="60325"/>
          </a:xfrm>
          <a:custGeom>
            <a:avLst/>
            <a:gdLst>
              <a:gd name="T0" fmla="*/ 0 w 48"/>
              <a:gd name="T1" fmla="*/ 0 h 38"/>
              <a:gd name="T2" fmla="*/ 2147483647 w 48"/>
              <a:gd name="T3" fmla="*/ 2147483647 h 38"/>
              <a:gd name="T4" fmla="*/ 2147483647 w 48"/>
              <a:gd name="T5" fmla="*/ 0 h 38"/>
              <a:gd name="T6" fmla="*/ 0 w 48"/>
              <a:gd name="T7" fmla="*/ 0 h 38"/>
              <a:gd name="T8" fmla="*/ 0 w 48"/>
              <a:gd name="T9" fmla="*/ 0 h 38"/>
              <a:gd name="T10" fmla="*/ 0 60000 65536"/>
              <a:gd name="T11" fmla="*/ 0 60000 65536"/>
              <a:gd name="T12" fmla="*/ 0 60000 65536"/>
              <a:gd name="T13" fmla="*/ 0 60000 65536"/>
              <a:gd name="T14" fmla="*/ 0 60000 65536"/>
              <a:gd name="T15" fmla="*/ 0 w 48"/>
              <a:gd name="T16" fmla="*/ 0 h 38"/>
              <a:gd name="T17" fmla="*/ 48 w 48"/>
              <a:gd name="T18" fmla="*/ 38 h 38"/>
            </a:gdLst>
            <a:ahLst/>
            <a:cxnLst>
              <a:cxn ang="T10">
                <a:pos x="T0" y="T1"/>
              </a:cxn>
              <a:cxn ang="T11">
                <a:pos x="T2" y="T3"/>
              </a:cxn>
              <a:cxn ang="T12">
                <a:pos x="T4" y="T5"/>
              </a:cxn>
              <a:cxn ang="T13">
                <a:pos x="T6" y="T7"/>
              </a:cxn>
              <a:cxn ang="T14">
                <a:pos x="T8" y="T9"/>
              </a:cxn>
            </a:cxnLst>
            <a:rect l="T15" t="T16" r="T17" b="T18"/>
            <a:pathLst>
              <a:path w="48" h="38">
                <a:moveTo>
                  <a:pt x="0" y="0"/>
                </a:moveTo>
                <a:lnTo>
                  <a:pt x="20" y="38"/>
                </a:lnTo>
                <a:lnTo>
                  <a:pt x="48"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7" name="Rectangle 147"/>
          <p:cNvSpPr>
            <a:spLocks noChangeArrowheads="1"/>
          </p:cNvSpPr>
          <p:nvPr/>
        </p:nvSpPr>
        <p:spPr bwMode="auto">
          <a:xfrm>
            <a:off x="3613150" y="3344863"/>
            <a:ext cx="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0868" name="Freeform 148"/>
          <p:cNvSpPr>
            <a:spLocks/>
          </p:cNvSpPr>
          <p:nvPr/>
        </p:nvSpPr>
        <p:spPr bwMode="auto">
          <a:xfrm>
            <a:off x="2362200" y="2224088"/>
            <a:ext cx="69850" cy="68262"/>
          </a:xfrm>
          <a:custGeom>
            <a:avLst/>
            <a:gdLst>
              <a:gd name="T0" fmla="*/ 0 w 44"/>
              <a:gd name="T1" fmla="*/ 0 h 43"/>
              <a:gd name="T2" fmla="*/ 0 w 44"/>
              <a:gd name="T3" fmla="*/ 2147483647 h 43"/>
              <a:gd name="T4" fmla="*/ 2147483647 w 44"/>
              <a:gd name="T5" fmla="*/ 2147483647 h 43"/>
              <a:gd name="T6" fmla="*/ 0 w 44"/>
              <a:gd name="T7" fmla="*/ 0 h 43"/>
              <a:gd name="T8" fmla="*/ 0 w 44"/>
              <a:gd name="T9" fmla="*/ 0 h 43"/>
              <a:gd name="T10" fmla="*/ 0 60000 65536"/>
              <a:gd name="T11" fmla="*/ 0 60000 65536"/>
              <a:gd name="T12" fmla="*/ 0 60000 65536"/>
              <a:gd name="T13" fmla="*/ 0 60000 65536"/>
              <a:gd name="T14" fmla="*/ 0 60000 65536"/>
              <a:gd name="T15" fmla="*/ 0 w 44"/>
              <a:gd name="T16" fmla="*/ 0 h 43"/>
              <a:gd name="T17" fmla="*/ 44 w 44"/>
              <a:gd name="T18" fmla="*/ 43 h 43"/>
            </a:gdLst>
            <a:ahLst/>
            <a:cxnLst>
              <a:cxn ang="T10">
                <a:pos x="T0" y="T1"/>
              </a:cxn>
              <a:cxn ang="T11">
                <a:pos x="T2" y="T3"/>
              </a:cxn>
              <a:cxn ang="T12">
                <a:pos x="T4" y="T5"/>
              </a:cxn>
              <a:cxn ang="T13">
                <a:pos x="T6" y="T7"/>
              </a:cxn>
              <a:cxn ang="T14">
                <a:pos x="T8" y="T9"/>
              </a:cxn>
            </a:cxnLst>
            <a:rect l="T15" t="T16" r="T17" b="T18"/>
            <a:pathLst>
              <a:path w="44" h="43">
                <a:moveTo>
                  <a:pt x="0" y="0"/>
                </a:moveTo>
                <a:lnTo>
                  <a:pt x="0" y="43"/>
                </a:lnTo>
                <a:lnTo>
                  <a:pt x="44" y="2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69" name="Line 149"/>
          <p:cNvSpPr>
            <a:spLocks noChangeShapeType="1"/>
          </p:cNvSpPr>
          <p:nvPr/>
        </p:nvSpPr>
        <p:spPr bwMode="auto">
          <a:xfrm>
            <a:off x="1854200" y="2255838"/>
            <a:ext cx="525463" cy="1587"/>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70" name="Freeform 150"/>
          <p:cNvSpPr>
            <a:spLocks/>
          </p:cNvSpPr>
          <p:nvPr/>
        </p:nvSpPr>
        <p:spPr bwMode="auto">
          <a:xfrm>
            <a:off x="2362200" y="4956175"/>
            <a:ext cx="69850" cy="68263"/>
          </a:xfrm>
          <a:custGeom>
            <a:avLst/>
            <a:gdLst>
              <a:gd name="T0" fmla="*/ 0 w 44"/>
              <a:gd name="T1" fmla="*/ 0 h 43"/>
              <a:gd name="T2" fmla="*/ 0 w 44"/>
              <a:gd name="T3" fmla="*/ 2147483647 h 43"/>
              <a:gd name="T4" fmla="*/ 2147483647 w 44"/>
              <a:gd name="T5" fmla="*/ 2147483647 h 43"/>
              <a:gd name="T6" fmla="*/ 0 w 44"/>
              <a:gd name="T7" fmla="*/ 0 h 43"/>
              <a:gd name="T8" fmla="*/ 0 w 44"/>
              <a:gd name="T9" fmla="*/ 0 h 43"/>
              <a:gd name="T10" fmla="*/ 0 60000 65536"/>
              <a:gd name="T11" fmla="*/ 0 60000 65536"/>
              <a:gd name="T12" fmla="*/ 0 60000 65536"/>
              <a:gd name="T13" fmla="*/ 0 60000 65536"/>
              <a:gd name="T14" fmla="*/ 0 60000 65536"/>
              <a:gd name="T15" fmla="*/ 0 w 44"/>
              <a:gd name="T16" fmla="*/ 0 h 43"/>
              <a:gd name="T17" fmla="*/ 44 w 44"/>
              <a:gd name="T18" fmla="*/ 43 h 43"/>
            </a:gdLst>
            <a:ahLst/>
            <a:cxnLst>
              <a:cxn ang="T10">
                <a:pos x="T0" y="T1"/>
              </a:cxn>
              <a:cxn ang="T11">
                <a:pos x="T2" y="T3"/>
              </a:cxn>
              <a:cxn ang="T12">
                <a:pos x="T4" y="T5"/>
              </a:cxn>
              <a:cxn ang="T13">
                <a:pos x="T6" y="T7"/>
              </a:cxn>
              <a:cxn ang="T14">
                <a:pos x="T8" y="T9"/>
              </a:cxn>
            </a:cxnLst>
            <a:rect l="T15" t="T16" r="T17" b="T18"/>
            <a:pathLst>
              <a:path w="44" h="43">
                <a:moveTo>
                  <a:pt x="0" y="0"/>
                </a:moveTo>
                <a:lnTo>
                  <a:pt x="0" y="43"/>
                </a:lnTo>
                <a:lnTo>
                  <a:pt x="44" y="2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1" name="Freeform 151"/>
          <p:cNvSpPr>
            <a:spLocks/>
          </p:cNvSpPr>
          <p:nvPr/>
        </p:nvSpPr>
        <p:spPr bwMode="auto">
          <a:xfrm>
            <a:off x="4240213" y="1824038"/>
            <a:ext cx="68262" cy="65087"/>
          </a:xfrm>
          <a:custGeom>
            <a:avLst/>
            <a:gdLst>
              <a:gd name="T0" fmla="*/ 2147483647 w 43"/>
              <a:gd name="T1" fmla="*/ 2147483647 h 41"/>
              <a:gd name="T2" fmla="*/ 2147483647 w 43"/>
              <a:gd name="T3" fmla="*/ 2147483647 h 41"/>
              <a:gd name="T4" fmla="*/ 2147483647 w 43"/>
              <a:gd name="T5" fmla="*/ 2147483647 h 41"/>
              <a:gd name="T6" fmla="*/ 2147483647 w 43"/>
              <a:gd name="T7" fmla="*/ 2147483647 h 41"/>
              <a:gd name="T8" fmla="*/ 2147483647 w 43"/>
              <a:gd name="T9" fmla="*/ 2147483647 h 41"/>
              <a:gd name="T10" fmla="*/ 2147483647 w 43"/>
              <a:gd name="T11" fmla="*/ 2147483647 h 41"/>
              <a:gd name="T12" fmla="*/ 2147483647 w 43"/>
              <a:gd name="T13" fmla="*/ 2147483647 h 41"/>
              <a:gd name="T14" fmla="*/ 2147483647 w 43"/>
              <a:gd name="T15" fmla="*/ 2147483647 h 41"/>
              <a:gd name="T16" fmla="*/ 2147483647 w 43"/>
              <a:gd name="T17" fmla="*/ 2147483647 h 41"/>
              <a:gd name="T18" fmla="*/ 2147483647 w 43"/>
              <a:gd name="T19" fmla="*/ 2147483647 h 41"/>
              <a:gd name="T20" fmla="*/ 2147483647 w 43"/>
              <a:gd name="T21" fmla="*/ 2147483647 h 41"/>
              <a:gd name="T22" fmla="*/ 2147483647 w 43"/>
              <a:gd name="T23" fmla="*/ 2147483647 h 41"/>
              <a:gd name="T24" fmla="*/ 2147483647 w 43"/>
              <a:gd name="T25" fmla="*/ 2147483647 h 41"/>
              <a:gd name="T26" fmla="*/ 2147483647 w 43"/>
              <a:gd name="T27" fmla="*/ 2147483647 h 41"/>
              <a:gd name="T28" fmla="*/ 2147483647 w 43"/>
              <a:gd name="T29" fmla="*/ 2147483647 h 41"/>
              <a:gd name="T30" fmla="*/ 2147483647 w 43"/>
              <a:gd name="T31" fmla="*/ 2147483647 h 41"/>
              <a:gd name="T32" fmla="*/ 2147483647 w 43"/>
              <a:gd name="T33" fmla="*/ 2147483647 h 41"/>
              <a:gd name="T34" fmla="*/ 2147483647 w 43"/>
              <a:gd name="T35" fmla="*/ 0 h 41"/>
              <a:gd name="T36" fmla="*/ 2147483647 w 43"/>
              <a:gd name="T37" fmla="*/ 0 h 41"/>
              <a:gd name="T38" fmla="*/ 2147483647 w 43"/>
              <a:gd name="T39" fmla="*/ 0 h 41"/>
              <a:gd name="T40" fmla="*/ 2147483647 w 43"/>
              <a:gd name="T41" fmla="*/ 0 h 41"/>
              <a:gd name="T42" fmla="*/ 2147483647 w 43"/>
              <a:gd name="T43" fmla="*/ 0 h 41"/>
              <a:gd name="T44" fmla="*/ 2147483647 w 43"/>
              <a:gd name="T45" fmla="*/ 0 h 41"/>
              <a:gd name="T46" fmla="*/ 2147483647 w 43"/>
              <a:gd name="T47" fmla="*/ 0 h 41"/>
              <a:gd name="T48" fmla="*/ 2147483647 w 43"/>
              <a:gd name="T49" fmla="*/ 2147483647 h 41"/>
              <a:gd name="T50" fmla="*/ 2147483647 w 43"/>
              <a:gd name="T51" fmla="*/ 2147483647 h 41"/>
              <a:gd name="T52" fmla="*/ 2147483647 w 43"/>
              <a:gd name="T53" fmla="*/ 2147483647 h 41"/>
              <a:gd name="T54" fmla="*/ 2147483647 w 43"/>
              <a:gd name="T55" fmla="*/ 2147483647 h 41"/>
              <a:gd name="T56" fmla="*/ 2147483647 w 43"/>
              <a:gd name="T57" fmla="*/ 2147483647 h 41"/>
              <a:gd name="T58" fmla="*/ 0 w 43"/>
              <a:gd name="T59" fmla="*/ 2147483647 h 41"/>
              <a:gd name="T60" fmla="*/ 0 w 43"/>
              <a:gd name="T61" fmla="*/ 2147483647 h 41"/>
              <a:gd name="T62" fmla="*/ 0 w 43"/>
              <a:gd name="T63" fmla="*/ 2147483647 h 41"/>
              <a:gd name="T64" fmla="*/ 2147483647 w 43"/>
              <a:gd name="T65" fmla="*/ 2147483647 h 41"/>
              <a:gd name="T66" fmla="*/ 2147483647 w 43"/>
              <a:gd name="T67" fmla="*/ 2147483647 h 41"/>
              <a:gd name="T68" fmla="*/ 2147483647 w 43"/>
              <a:gd name="T69" fmla="*/ 2147483647 h 41"/>
              <a:gd name="T70" fmla="*/ 2147483647 w 43"/>
              <a:gd name="T71" fmla="*/ 2147483647 h 41"/>
              <a:gd name="T72" fmla="*/ 2147483647 w 43"/>
              <a:gd name="T73" fmla="*/ 2147483647 h 41"/>
              <a:gd name="T74" fmla="*/ 2147483647 w 43"/>
              <a:gd name="T75" fmla="*/ 2147483647 h 41"/>
              <a:gd name="T76" fmla="*/ 2147483647 w 43"/>
              <a:gd name="T77" fmla="*/ 2147483647 h 41"/>
              <a:gd name="T78" fmla="*/ 2147483647 w 43"/>
              <a:gd name="T79" fmla="*/ 2147483647 h 41"/>
              <a:gd name="T80" fmla="*/ 2147483647 w 43"/>
              <a:gd name="T81" fmla="*/ 2147483647 h 41"/>
              <a:gd name="T82" fmla="*/ 2147483647 w 43"/>
              <a:gd name="T83" fmla="*/ 2147483647 h 41"/>
              <a:gd name="T84" fmla="*/ 2147483647 w 43"/>
              <a:gd name="T85" fmla="*/ 2147483647 h 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1"/>
              <a:gd name="T131" fmla="*/ 43 w 43"/>
              <a:gd name="T132" fmla="*/ 41 h 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1">
                <a:moveTo>
                  <a:pt x="20" y="41"/>
                </a:moveTo>
                <a:lnTo>
                  <a:pt x="25" y="41"/>
                </a:lnTo>
                <a:lnTo>
                  <a:pt x="27" y="41"/>
                </a:lnTo>
                <a:lnTo>
                  <a:pt x="33" y="38"/>
                </a:lnTo>
                <a:lnTo>
                  <a:pt x="35" y="38"/>
                </a:lnTo>
                <a:lnTo>
                  <a:pt x="38" y="36"/>
                </a:lnTo>
                <a:lnTo>
                  <a:pt x="38" y="33"/>
                </a:lnTo>
                <a:lnTo>
                  <a:pt x="40" y="30"/>
                </a:lnTo>
                <a:lnTo>
                  <a:pt x="43" y="25"/>
                </a:lnTo>
                <a:lnTo>
                  <a:pt x="43" y="23"/>
                </a:lnTo>
                <a:lnTo>
                  <a:pt x="43" y="20"/>
                </a:lnTo>
                <a:lnTo>
                  <a:pt x="43" y="15"/>
                </a:lnTo>
                <a:lnTo>
                  <a:pt x="43" y="13"/>
                </a:lnTo>
                <a:lnTo>
                  <a:pt x="40" y="10"/>
                </a:lnTo>
                <a:lnTo>
                  <a:pt x="38" y="8"/>
                </a:lnTo>
                <a:lnTo>
                  <a:pt x="38" y="5"/>
                </a:lnTo>
                <a:lnTo>
                  <a:pt x="35" y="3"/>
                </a:lnTo>
                <a:lnTo>
                  <a:pt x="33" y="0"/>
                </a:lnTo>
                <a:lnTo>
                  <a:pt x="27" y="0"/>
                </a:lnTo>
                <a:lnTo>
                  <a:pt x="25" y="0"/>
                </a:lnTo>
                <a:lnTo>
                  <a:pt x="22" y="0"/>
                </a:lnTo>
                <a:lnTo>
                  <a:pt x="17" y="0"/>
                </a:lnTo>
                <a:lnTo>
                  <a:pt x="15" y="0"/>
                </a:lnTo>
                <a:lnTo>
                  <a:pt x="12" y="0"/>
                </a:lnTo>
                <a:lnTo>
                  <a:pt x="10" y="3"/>
                </a:lnTo>
                <a:lnTo>
                  <a:pt x="7" y="5"/>
                </a:lnTo>
                <a:lnTo>
                  <a:pt x="5" y="8"/>
                </a:lnTo>
                <a:lnTo>
                  <a:pt x="2" y="10"/>
                </a:lnTo>
                <a:lnTo>
                  <a:pt x="2" y="13"/>
                </a:lnTo>
                <a:lnTo>
                  <a:pt x="0" y="15"/>
                </a:lnTo>
                <a:lnTo>
                  <a:pt x="0" y="20"/>
                </a:lnTo>
                <a:lnTo>
                  <a:pt x="0" y="23"/>
                </a:lnTo>
                <a:lnTo>
                  <a:pt x="2" y="25"/>
                </a:lnTo>
                <a:lnTo>
                  <a:pt x="2" y="30"/>
                </a:lnTo>
                <a:lnTo>
                  <a:pt x="5" y="33"/>
                </a:lnTo>
                <a:lnTo>
                  <a:pt x="7" y="36"/>
                </a:lnTo>
                <a:lnTo>
                  <a:pt x="10" y="38"/>
                </a:lnTo>
                <a:lnTo>
                  <a:pt x="12" y="38"/>
                </a:lnTo>
                <a:lnTo>
                  <a:pt x="15" y="41"/>
                </a:lnTo>
                <a:lnTo>
                  <a:pt x="17" y="41"/>
                </a:lnTo>
                <a:lnTo>
                  <a:pt x="22" y="41"/>
                </a:lnTo>
                <a:lnTo>
                  <a:pt x="20" y="41"/>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2" name="Freeform 152"/>
          <p:cNvSpPr>
            <a:spLocks/>
          </p:cNvSpPr>
          <p:nvPr/>
        </p:nvSpPr>
        <p:spPr bwMode="auto">
          <a:xfrm>
            <a:off x="4240213" y="1824038"/>
            <a:ext cx="68262" cy="65087"/>
          </a:xfrm>
          <a:custGeom>
            <a:avLst/>
            <a:gdLst>
              <a:gd name="T0" fmla="*/ 2147483647 w 43"/>
              <a:gd name="T1" fmla="*/ 2147483647 h 41"/>
              <a:gd name="T2" fmla="*/ 2147483647 w 43"/>
              <a:gd name="T3" fmla="*/ 2147483647 h 41"/>
              <a:gd name="T4" fmla="*/ 2147483647 w 43"/>
              <a:gd name="T5" fmla="*/ 2147483647 h 41"/>
              <a:gd name="T6" fmla="*/ 2147483647 w 43"/>
              <a:gd name="T7" fmla="*/ 2147483647 h 41"/>
              <a:gd name="T8" fmla="*/ 2147483647 w 43"/>
              <a:gd name="T9" fmla="*/ 2147483647 h 41"/>
              <a:gd name="T10" fmla="*/ 2147483647 w 43"/>
              <a:gd name="T11" fmla="*/ 2147483647 h 41"/>
              <a:gd name="T12" fmla="*/ 2147483647 w 43"/>
              <a:gd name="T13" fmla="*/ 2147483647 h 41"/>
              <a:gd name="T14" fmla="*/ 2147483647 w 43"/>
              <a:gd name="T15" fmla="*/ 2147483647 h 41"/>
              <a:gd name="T16" fmla="*/ 2147483647 w 43"/>
              <a:gd name="T17" fmla="*/ 2147483647 h 41"/>
              <a:gd name="T18" fmla="*/ 2147483647 w 43"/>
              <a:gd name="T19" fmla="*/ 2147483647 h 41"/>
              <a:gd name="T20" fmla="*/ 2147483647 w 43"/>
              <a:gd name="T21" fmla="*/ 2147483647 h 41"/>
              <a:gd name="T22" fmla="*/ 2147483647 w 43"/>
              <a:gd name="T23" fmla="*/ 2147483647 h 41"/>
              <a:gd name="T24" fmla="*/ 2147483647 w 43"/>
              <a:gd name="T25" fmla="*/ 2147483647 h 41"/>
              <a:gd name="T26" fmla="*/ 2147483647 w 43"/>
              <a:gd name="T27" fmla="*/ 2147483647 h 41"/>
              <a:gd name="T28" fmla="*/ 2147483647 w 43"/>
              <a:gd name="T29" fmla="*/ 2147483647 h 41"/>
              <a:gd name="T30" fmla="*/ 2147483647 w 43"/>
              <a:gd name="T31" fmla="*/ 2147483647 h 41"/>
              <a:gd name="T32" fmla="*/ 2147483647 w 43"/>
              <a:gd name="T33" fmla="*/ 2147483647 h 41"/>
              <a:gd name="T34" fmla="*/ 2147483647 w 43"/>
              <a:gd name="T35" fmla="*/ 0 h 41"/>
              <a:gd name="T36" fmla="*/ 2147483647 w 43"/>
              <a:gd name="T37" fmla="*/ 0 h 41"/>
              <a:gd name="T38" fmla="*/ 2147483647 w 43"/>
              <a:gd name="T39" fmla="*/ 0 h 41"/>
              <a:gd name="T40" fmla="*/ 2147483647 w 43"/>
              <a:gd name="T41" fmla="*/ 0 h 41"/>
              <a:gd name="T42" fmla="*/ 2147483647 w 43"/>
              <a:gd name="T43" fmla="*/ 0 h 41"/>
              <a:gd name="T44" fmla="*/ 2147483647 w 43"/>
              <a:gd name="T45" fmla="*/ 0 h 41"/>
              <a:gd name="T46" fmla="*/ 2147483647 w 43"/>
              <a:gd name="T47" fmla="*/ 0 h 41"/>
              <a:gd name="T48" fmla="*/ 2147483647 w 43"/>
              <a:gd name="T49" fmla="*/ 2147483647 h 41"/>
              <a:gd name="T50" fmla="*/ 2147483647 w 43"/>
              <a:gd name="T51" fmla="*/ 2147483647 h 41"/>
              <a:gd name="T52" fmla="*/ 2147483647 w 43"/>
              <a:gd name="T53" fmla="*/ 2147483647 h 41"/>
              <a:gd name="T54" fmla="*/ 2147483647 w 43"/>
              <a:gd name="T55" fmla="*/ 2147483647 h 41"/>
              <a:gd name="T56" fmla="*/ 2147483647 w 43"/>
              <a:gd name="T57" fmla="*/ 2147483647 h 41"/>
              <a:gd name="T58" fmla="*/ 0 w 43"/>
              <a:gd name="T59" fmla="*/ 2147483647 h 41"/>
              <a:gd name="T60" fmla="*/ 0 w 43"/>
              <a:gd name="T61" fmla="*/ 2147483647 h 41"/>
              <a:gd name="T62" fmla="*/ 0 w 43"/>
              <a:gd name="T63" fmla="*/ 2147483647 h 41"/>
              <a:gd name="T64" fmla="*/ 2147483647 w 43"/>
              <a:gd name="T65" fmla="*/ 2147483647 h 41"/>
              <a:gd name="T66" fmla="*/ 2147483647 w 43"/>
              <a:gd name="T67" fmla="*/ 2147483647 h 41"/>
              <a:gd name="T68" fmla="*/ 2147483647 w 43"/>
              <a:gd name="T69" fmla="*/ 2147483647 h 41"/>
              <a:gd name="T70" fmla="*/ 2147483647 w 43"/>
              <a:gd name="T71" fmla="*/ 2147483647 h 41"/>
              <a:gd name="T72" fmla="*/ 2147483647 w 43"/>
              <a:gd name="T73" fmla="*/ 2147483647 h 41"/>
              <a:gd name="T74" fmla="*/ 2147483647 w 43"/>
              <a:gd name="T75" fmla="*/ 2147483647 h 41"/>
              <a:gd name="T76" fmla="*/ 2147483647 w 43"/>
              <a:gd name="T77" fmla="*/ 2147483647 h 41"/>
              <a:gd name="T78" fmla="*/ 2147483647 w 43"/>
              <a:gd name="T79" fmla="*/ 2147483647 h 41"/>
              <a:gd name="T80" fmla="*/ 2147483647 w 43"/>
              <a:gd name="T81" fmla="*/ 2147483647 h 41"/>
              <a:gd name="T82" fmla="*/ 2147483647 w 43"/>
              <a:gd name="T83" fmla="*/ 2147483647 h 4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3"/>
              <a:gd name="T127" fmla="*/ 0 h 41"/>
              <a:gd name="T128" fmla="*/ 43 w 43"/>
              <a:gd name="T129" fmla="*/ 41 h 4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3" h="41">
                <a:moveTo>
                  <a:pt x="20" y="41"/>
                </a:moveTo>
                <a:lnTo>
                  <a:pt x="25" y="41"/>
                </a:lnTo>
                <a:lnTo>
                  <a:pt x="27" y="41"/>
                </a:lnTo>
                <a:lnTo>
                  <a:pt x="33" y="38"/>
                </a:lnTo>
                <a:lnTo>
                  <a:pt x="35" y="38"/>
                </a:lnTo>
                <a:lnTo>
                  <a:pt x="38" y="36"/>
                </a:lnTo>
                <a:lnTo>
                  <a:pt x="38" y="33"/>
                </a:lnTo>
                <a:lnTo>
                  <a:pt x="40" y="30"/>
                </a:lnTo>
                <a:lnTo>
                  <a:pt x="43" y="25"/>
                </a:lnTo>
                <a:lnTo>
                  <a:pt x="43" y="23"/>
                </a:lnTo>
                <a:lnTo>
                  <a:pt x="43" y="20"/>
                </a:lnTo>
                <a:lnTo>
                  <a:pt x="43" y="15"/>
                </a:lnTo>
                <a:lnTo>
                  <a:pt x="43" y="13"/>
                </a:lnTo>
                <a:lnTo>
                  <a:pt x="40" y="10"/>
                </a:lnTo>
                <a:lnTo>
                  <a:pt x="38" y="8"/>
                </a:lnTo>
                <a:lnTo>
                  <a:pt x="38" y="5"/>
                </a:lnTo>
                <a:lnTo>
                  <a:pt x="35" y="3"/>
                </a:lnTo>
                <a:lnTo>
                  <a:pt x="33" y="0"/>
                </a:lnTo>
                <a:lnTo>
                  <a:pt x="27" y="0"/>
                </a:lnTo>
                <a:lnTo>
                  <a:pt x="25" y="0"/>
                </a:lnTo>
                <a:lnTo>
                  <a:pt x="22" y="0"/>
                </a:lnTo>
                <a:lnTo>
                  <a:pt x="17" y="0"/>
                </a:lnTo>
                <a:lnTo>
                  <a:pt x="15" y="0"/>
                </a:lnTo>
                <a:lnTo>
                  <a:pt x="12" y="0"/>
                </a:lnTo>
                <a:lnTo>
                  <a:pt x="10" y="3"/>
                </a:lnTo>
                <a:lnTo>
                  <a:pt x="7" y="5"/>
                </a:lnTo>
                <a:lnTo>
                  <a:pt x="5" y="8"/>
                </a:lnTo>
                <a:lnTo>
                  <a:pt x="2" y="10"/>
                </a:lnTo>
                <a:lnTo>
                  <a:pt x="2" y="13"/>
                </a:lnTo>
                <a:lnTo>
                  <a:pt x="0" y="15"/>
                </a:lnTo>
                <a:lnTo>
                  <a:pt x="0" y="20"/>
                </a:lnTo>
                <a:lnTo>
                  <a:pt x="0" y="23"/>
                </a:lnTo>
                <a:lnTo>
                  <a:pt x="2" y="25"/>
                </a:lnTo>
                <a:lnTo>
                  <a:pt x="2" y="30"/>
                </a:lnTo>
                <a:lnTo>
                  <a:pt x="5" y="33"/>
                </a:lnTo>
                <a:lnTo>
                  <a:pt x="7" y="36"/>
                </a:lnTo>
                <a:lnTo>
                  <a:pt x="10" y="38"/>
                </a:lnTo>
                <a:lnTo>
                  <a:pt x="12" y="38"/>
                </a:lnTo>
                <a:lnTo>
                  <a:pt x="15" y="41"/>
                </a:lnTo>
                <a:lnTo>
                  <a:pt x="17" y="41"/>
                </a:lnTo>
                <a:lnTo>
                  <a:pt x="22" y="41"/>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3" name="Freeform 153"/>
          <p:cNvSpPr>
            <a:spLocks/>
          </p:cNvSpPr>
          <p:nvPr/>
        </p:nvSpPr>
        <p:spPr bwMode="auto">
          <a:xfrm>
            <a:off x="4240213" y="2227263"/>
            <a:ext cx="68262" cy="65087"/>
          </a:xfrm>
          <a:custGeom>
            <a:avLst/>
            <a:gdLst>
              <a:gd name="T0" fmla="*/ 2147483647 w 43"/>
              <a:gd name="T1" fmla="*/ 2147483647 h 41"/>
              <a:gd name="T2" fmla="*/ 2147483647 w 43"/>
              <a:gd name="T3" fmla="*/ 2147483647 h 41"/>
              <a:gd name="T4" fmla="*/ 2147483647 w 43"/>
              <a:gd name="T5" fmla="*/ 2147483647 h 41"/>
              <a:gd name="T6" fmla="*/ 2147483647 w 43"/>
              <a:gd name="T7" fmla="*/ 2147483647 h 41"/>
              <a:gd name="T8" fmla="*/ 2147483647 w 43"/>
              <a:gd name="T9" fmla="*/ 2147483647 h 41"/>
              <a:gd name="T10" fmla="*/ 2147483647 w 43"/>
              <a:gd name="T11" fmla="*/ 2147483647 h 41"/>
              <a:gd name="T12" fmla="*/ 2147483647 w 43"/>
              <a:gd name="T13" fmla="*/ 2147483647 h 41"/>
              <a:gd name="T14" fmla="*/ 2147483647 w 43"/>
              <a:gd name="T15" fmla="*/ 2147483647 h 41"/>
              <a:gd name="T16" fmla="*/ 2147483647 w 43"/>
              <a:gd name="T17" fmla="*/ 2147483647 h 41"/>
              <a:gd name="T18" fmla="*/ 2147483647 w 43"/>
              <a:gd name="T19" fmla="*/ 2147483647 h 41"/>
              <a:gd name="T20" fmla="*/ 2147483647 w 43"/>
              <a:gd name="T21" fmla="*/ 2147483647 h 41"/>
              <a:gd name="T22" fmla="*/ 2147483647 w 43"/>
              <a:gd name="T23" fmla="*/ 2147483647 h 41"/>
              <a:gd name="T24" fmla="*/ 2147483647 w 43"/>
              <a:gd name="T25" fmla="*/ 2147483647 h 41"/>
              <a:gd name="T26" fmla="*/ 2147483647 w 43"/>
              <a:gd name="T27" fmla="*/ 2147483647 h 41"/>
              <a:gd name="T28" fmla="*/ 2147483647 w 43"/>
              <a:gd name="T29" fmla="*/ 2147483647 h 41"/>
              <a:gd name="T30" fmla="*/ 2147483647 w 43"/>
              <a:gd name="T31" fmla="*/ 2147483647 h 41"/>
              <a:gd name="T32" fmla="*/ 2147483647 w 43"/>
              <a:gd name="T33" fmla="*/ 2147483647 h 41"/>
              <a:gd name="T34" fmla="*/ 2147483647 w 43"/>
              <a:gd name="T35" fmla="*/ 0 h 41"/>
              <a:gd name="T36" fmla="*/ 2147483647 w 43"/>
              <a:gd name="T37" fmla="*/ 0 h 41"/>
              <a:gd name="T38" fmla="*/ 2147483647 w 43"/>
              <a:gd name="T39" fmla="*/ 0 h 41"/>
              <a:gd name="T40" fmla="*/ 2147483647 w 43"/>
              <a:gd name="T41" fmla="*/ 0 h 41"/>
              <a:gd name="T42" fmla="*/ 2147483647 w 43"/>
              <a:gd name="T43" fmla="*/ 0 h 41"/>
              <a:gd name="T44" fmla="*/ 2147483647 w 43"/>
              <a:gd name="T45" fmla="*/ 0 h 41"/>
              <a:gd name="T46" fmla="*/ 2147483647 w 43"/>
              <a:gd name="T47" fmla="*/ 0 h 41"/>
              <a:gd name="T48" fmla="*/ 2147483647 w 43"/>
              <a:gd name="T49" fmla="*/ 2147483647 h 41"/>
              <a:gd name="T50" fmla="*/ 2147483647 w 43"/>
              <a:gd name="T51" fmla="*/ 2147483647 h 41"/>
              <a:gd name="T52" fmla="*/ 2147483647 w 43"/>
              <a:gd name="T53" fmla="*/ 2147483647 h 41"/>
              <a:gd name="T54" fmla="*/ 2147483647 w 43"/>
              <a:gd name="T55" fmla="*/ 2147483647 h 41"/>
              <a:gd name="T56" fmla="*/ 2147483647 w 43"/>
              <a:gd name="T57" fmla="*/ 2147483647 h 41"/>
              <a:gd name="T58" fmla="*/ 0 w 43"/>
              <a:gd name="T59" fmla="*/ 2147483647 h 41"/>
              <a:gd name="T60" fmla="*/ 0 w 43"/>
              <a:gd name="T61" fmla="*/ 2147483647 h 41"/>
              <a:gd name="T62" fmla="*/ 0 w 43"/>
              <a:gd name="T63" fmla="*/ 2147483647 h 41"/>
              <a:gd name="T64" fmla="*/ 2147483647 w 43"/>
              <a:gd name="T65" fmla="*/ 2147483647 h 41"/>
              <a:gd name="T66" fmla="*/ 2147483647 w 43"/>
              <a:gd name="T67" fmla="*/ 2147483647 h 41"/>
              <a:gd name="T68" fmla="*/ 2147483647 w 43"/>
              <a:gd name="T69" fmla="*/ 2147483647 h 41"/>
              <a:gd name="T70" fmla="*/ 2147483647 w 43"/>
              <a:gd name="T71" fmla="*/ 2147483647 h 41"/>
              <a:gd name="T72" fmla="*/ 2147483647 w 43"/>
              <a:gd name="T73" fmla="*/ 2147483647 h 41"/>
              <a:gd name="T74" fmla="*/ 2147483647 w 43"/>
              <a:gd name="T75" fmla="*/ 2147483647 h 41"/>
              <a:gd name="T76" fmla="*/ 2147483647 w 43"/>
              <a:gd name="T77" fmla="*/ 2147483647 h 41"/>
              <a:gd name="T78" fmla="*/ 2147483647 w 43"/>
              <a:gd name="T79" fmla="*/ 2147483647 h 41"/>
              <a:gd name="T80" fmla="*/ 2147483647 w 43"/>
              <a:gd name="T81" fmla="*/ 2147483647 h 41"/>
              <a:gd name="T82" fmla="*/ 2147483647 w 43"/>
              <a:gd name="T83" fmla="*/ 2147483647 h 41"/>
              <a:gd name="T84" fmla="*/ 2147483647 w 43"/>
              <a:gd name="T85" fmla="*/ 2147483647 h 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1"/>
              <a:gd name="T131" fmla="*/ 43 w 43"/>
              <a:gd name="T132" fmla="*/ 41 h 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1">
                <a:moveTo>
                  <a:pt x="20" y="41"/>
                </a:moveTo>
                <a:lnTo>
                  <a:pt x="25" y="41"/>
                </a:lnTo>
                <a:lnTo>
                  <a:pt x="27" y="41"/>
                </a:lnTo>
                <a:lnTo>
                  <a:pt x="33" y="38"/>
                </a:lnTo>
                <a:lnTo>
                  <a:pt x="35" y="38"/>
                </a:lnTo>
                <a:lnTo>
                  <a:pt x="38" y="36"/>
                </a:lnTo>
                <a:lnTo>
                  <a:pt x="38" y="33"/>
                </a:lnTo>
                <a:lnTo>
                  <a:pt x="40" y="31"/>
                </a:lnTo>
                <a:lnTo>
                  <a:pt x="43" y="26"/>
                </a:lnTo>
                <a:lnTo>
                  <a:pt x="43" y="23"/>
                </a:lnTo>
                <a:lnTo>
                  <a:pt x="43" y="21"/>
                </a:lnTo>
                <a:lnTo>
                  <a:pt x="43" y="15"/>
                </a:lnTo>
                <a:lnTo>
                  <a:pt x="43" y="13"/>
                </a:lnTo>
                <a:lnTo>
                  <a:pt x="40" y="10"/>
                </a:lnTo>
                <a:lnTo>
                  <a:pt x="38" y="8"/>
                </a:lnTo>
                <a:lnTo>
                  <a:pt x="38" y="5"/>
                </a:lnTo>
                <a:lnTo>
                  <a:pt x="35" y="3"/>
                </a:lnTo>
                <a:lnTo>
                  <a:pt x="33" y="0"/>
                </a:lnTo>
                <a:lnTo>
                  <a:pt x="27" y="0"/>
                </a:lnTo>
                <a:lnTo>
                  <a:pt x="25" y="0"/>
                </a:lnTo>
                <a:lnTo>
                  <a:pt x="22" y="0"/>
                </a:lnTo>
                <a:lnTo>
                  <a:pt x="17" y="0"/>
                </a:lnTo>
                <a:lnTo>
                  <a:pt x="15" y="0"/>
                </a:lnTo>
                <a:lnTo>
                  <a:pt x="12" y="0"/>
                </a:lnTo>
                <a:lnTo>
                  <a:pt x="10" y="3"/>
                </a:lnTo>
                <a:lnTo>
                  <a:pt x="7" y="5"/>
                </a:lnTo>
                <a:lnTo>
                  <a:pt x="5" y="8"/>
                </a:lnTo>
                <a:lnTo>
                  <a:pt x="2" y="10"/>
                </a:lnTo>
                <a:lnTo>
                  <a:pt x="2" y="13"/>
                </a:lnTo>
                <a:lnTo>
                  <a:pt x="0" y="15"/>
                </a:lnTo>
                <a:lnTo>
                  <a:pt x="0" y="21"/>
                </a:lnTo>
                <a:lnTo>
                  <a:pt x="0" y="23"/>
                </a:lnTo>
                <a:lnTo>
                  <a:pt x="2" y="26"/>
                </a:lnTo>
                <a:lnTo>
                  <a:pt x="2" y="31"/>
                </a:lnTo>
                <a:lnTo>
                  <a:pt x="5" y="33"/>
                </a:lnTo>
                <a:lnTo>
                  <a:pt x="7" y="36"/>
                </a:lnTo>
                <a:lnTo>
                  <a:pt x="10" y="38"/>
                </a:lnTo>
                <a:lnTo>
                  <a:pt x="12" y="38"/>
                </a:lnTo>
                <a:lnTo>
                  <a:pt x="15" y="41"/>
                </a:lnTo>
                <a:lnTo>
                  <a:pt x="17" y="41"/>
                </a:lnTo>
                <a:lnTo>
                  <a:pt x="22" y="41"/>
                </a:lnTo>
                <a:lnTo>
                  <a:pt x="20" y="41"/>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4" name="Freeform 154"/>
          <p:cNvSpPr>
            <a:spLocks/>
          </p:cNvSpPr>
          <p:nvPr/>
        </p:nvSpPr>
        <p:spPr bwMode="auto">
          <a:xfrm>
            <a:off x="4240213" y="2227263"/>
            <a:ext cx="68262" cy="65087"/>
          </a:xfrm>
          <a:custGeom>
            <a:avLst/>
            <a:gdLst>
              <a:gd name="T0" fmla="*/ 2147483647 w 43"/>
              <a:gd name="T1" fmla="*/ 2147483647 h 41"/>
              <a:gd name="T2" fmla="*/ 2147483647 w 43"/>
              <a:gd name="T3" fmla="*/ 2147483647 h 41"/>
              <a:gd name="T4" fmla="*/ 2147483647 w 43"/>
              <a:gd name="T5" fmla="*/ 2147483647 h 41"/>
              <a:gd name="T6" fmla="*/ 2147483647 w 43"/>
              <a:gd name="T7" fmla="*/ 2147483647 h 41"/>
              <a:gd name="T8" fmla="*/ 2147483647 w 43"/>
              <a:gd name="T9" fmla="*/ 2147483647 h 41"/>
              <a:gd name="T10" fmla="*/ 2147483647 w 43"/>
              <a:gd name="T11" fmla="*/ 2147483647 h 41"/>
              <a:gd name="T12" fmla="*/ 2147483647 w 43"/>
              <a:gd name="T13" fmla="*/ 2147483647 h 41"/>
              <a:gd name="T14" fmla="*/ 2147483647 w 43"/>
              <a:gd name="T15" fmla="*/ 2147483647 h 41"/>
              <a:gd name="T16" fmla="*/ 2147483647 w 43"/>
              <a:gd name="T17" fmla="*/ 2147483647 h 41"/>
              <a:gd name="T18" fmla="*/ 2147483647 w 43"/>
              <a:gd name="T19" fmla="*/ 2147483647 h 41"/>
              <a:gd name="T20" fmla="*/ 2147483647 w 43"/>
              <a:gd name="T21" fmla="*/ 2147483647 h 41"/>
              <a:gd name="T22" fmla="*/ 2147483647 w 43"/>
              <a:gd name="T23" fmla="*/ 2147483647 h 41"/>
              <a:gd name="T24" fmla="*/ 2147483647 w 43"/>
              <a:gd name="T25" fmla="*/ 2147483647 h 41"/>
              <a:gd name="T26" fmla="*/ 2147483647 w 43"/>
              <a:gd name="T27" fmla="*/ 2147483647 h 41"/>
              <a:gd name="T28" fmla="*/ 2147483647 w 43"/>
              <a:gd name="T29" fmla="*/ 2147483647 h 41"/>
              <a:gd name="T30" fmla="*/ 2147483647 w 43"/>
              <a:gd name="T31" fmla="*/ 2147483647 h 41"/>
              <a:gd name="T32" fmla="*/ 2147483647 w 43"/>
              <a:gd name="T33" fmla="*/ 2147483647 h 41"/>
              <a:gd name="T34" fmla="*/ 2147483647 w 43"/>
              <a:gd name="T35" fmla="*/ 0 h 41"/>
              <a:gd name="T36" fmla="*/ 2147483647 w 43"/>
              <a:gd name="T37" fmla="*/ 0 h 41"/>
              <a:gd name="T38" fmla="*/ 2147483647 w 43"/>
              <a:gd name="T39" fmla="*/ 0 h 41"/>
              <a:gd name="T40" fmla="*/ 2147483647 w 43"/>
              <a:gd name="T41" fmla="*/ 0 h 41"/>
              <a:gd name="T42" fmla="*/ 2147483647 w 43"/>
              <a:gd name="T43" fmla="*/ 0 h 41"/>
              <a:gd name="T44" fmla="*/ 2147483647 w 43"/>
              <a:gd name="T45" fmla="*/ 0 h 41"/>
              <a:gd name="T46" fmla="*/ 2147483647 w 43"/>
              <a:gd name="T47" fmla="*/ 0 h 41"/>
              <a:gd name="T48" fmla="*/ 2147483647 w 43"/>
              <a:gd name="T49" fmla="*/ 2147483647 h 41"/>
              <a:gd name="T50" fmla="*/ 2147483647 w 43"/>
              <a:gd name="T51" fmla="*/ 2147483647 h 41"/>
              <a:gd name="T52" fmla="*/ 2147483647 w 43"/>
              <a:gd name="T53" fmla="*/ 2147483647 h 41"/>
              <a:gd name="T54" fmla="*/ 2147483647 w 43"/>
              <a:gd name="T55" fmla="*/ 2147483647 h 41"/>
              <a:gd name="T56" fmla="*/ 2147483647 w 43"/>
              <a:gd name="T57" fmla="*/ 2147483647 h 41"/>
              <a:gd name="T58" fmla="*/ 0 w 43"/>
              <a:gd name="T59" fmla="*/ 2147483647 h 41"/>
              <a:gd name="T60" fmla="*/ 0 w 43"/>
              <a:gd name="T61" fmla="*/ 2147483647 h 41"/>
              <a:gd name="T62" fmla="*/ 0 w 43"/>
              <a:gd name="T63" fmla="*/ 2147483647 h 41"/>
              <a:gd name="T64" fmla="*/ 2147483647 w 43"/>
              <a:gd name="T65" fmla="*/ 2147483647 h 41"/>
              <a:gd name="T66" fmla="*/ 2147483647 w 43"/>
              <a:gd name="T67" fmla="*/ 2147483647 h 41"/>
              <a:gd name="T68" fmla="*/ 2147483647 w 43"/>
              <a:gd name="T69" fmla="*/ 2147483647 h 41"/>
              <a:gd name="T70" fmla="*/ 2147483647 w 43"/>
              <a:gd name="T71" fmla="*/ 2147483647 h 41"/>
              <a:gd name="T72" fmla="*/ 2147483647 w 43"/>
              <a:gd name="T73" fmla="*/ 2147483647 h 41"/>
              <a:gd name="T74" fmla="*/ 2147483647 w 43"/>
              <a:gd name="T75" fmla="*/ 2147483647 h 41"/>
              <a:gd name="T76" fmla="*/ 2147483647 w 43"/>
              <a:gd name="T77" fmla="*/ 2147483647 h 41"/>
              <a:gd name="T78" fmla="*/ 2147483647 w 43"/>
              <a:gd name="T79" fmla="*/ 2147483647 h 41"/>
              <a:gd name="T80" fmla="*/ 2147483647 w 43"/>
              <a:gd name="T81" fmla="*/ 2147483647 h 41"/>
              <a:gd name="T82" fmla="*/ 2147483647 w 43"/>
              <a:gd name="T83" fmla="*/ 2147483647 h 4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3"/>
              <a:gd name="T127" fmla="*/ 0 h 41"/>
              <a:gd name="T128" fmla="*/ 43 w 43"/>
              <a:gd name="T129" fmla="*/ 41 h 4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3" h="41">
                <a:moveTo>
                  <a:pt x="20" y="41"/>
                </a:moveTo>
                <a:lnTo>
                  <a:pt x="25" y="41"/>
                </a:lnTo>
                <a:lnTo>
                  <a:pt x="27" y="41"/>
                </a:lnTo>
                <a:lnTo>
                  <a:pt x="33" y="38"/>
                </a:lnTo>
                <a:lnTo>
                  <a:pt x="35" y="38"/>
                </a:lnTo>
                <a:lnTo>
                  <a:pt x="38" y="36"/>
                </a:lnTo>
                <a:lnTo>
                  <a:pt x="38" y="33"/>
                </a:lnTo>
                <a:lnTo>
                  <a:pt x="40" y="31"/>
                </a:lnTo>
                <a:lnTo>
                  <a:pt x="43" y="26"/>
                </a:lnTo>
                <a:lnTo>
                  <a:pt x="43" y="23"/>
                </a:lnTo>
                <a:lnTo>
                  <a:pt x="43" y="21"/>
                </a:lnTo>
                <a:lnTo>
                  <a:pt x="43" y="15"/>
                </a:lnTo>
                <a:lnTo>
                  <a:pt x="43" y="13"/>
                </a:lnTo>
                <a:lnTo>
                  <a:pt x="40" y="10"/>
                </a:lnTo>
                <a:lnTo>
                  <a:pt x="38" y="8"/>
                </a:lnTo>
                <a:lnTo>
                  <a:pt x="38" y="5"/>
                </a:lnTo>
                <a:lnTo>
                  <a:pt x="35" y="3"/>
                </a:lnTo>
                <a:lnTo>
                  <a:pt x="33" y="0"/>
                </a:lnTo>
                <a:lnTo>
                  <a:pt x="27" y="0"/>
                </a:lnTo>
                <a:lnTo>
                  <a:pt x="25" y="0"/>
                </a:lnTo>
                <a:lnTo>
                  <a:pt x="22" y="0"/>
                </a:lnTo>
                <a:lnTo>
                  <a:pt x="17" y="0"/>
                </a:lnTo>
                <a:lnTo>
                  <a:pt x="15" y="0"/>
                </a:lnTo>
                <a:lnTo>
                  <a:pt x="12" y="0"/>
                </a:lnTo>
                <a:lnTo>
                  <a:pt x="10" y="3"/>
                </a:lnTo>
                <a:lnTo>
                  <a:pt x="7" y="5"/>
                </a:lnTo>
                <a:lnTo>
                  <a:pt x="5" y="8"/>
                </a:lnTo>
                <a:lnTo>
                  <a:pt x="2" y="10"/>
                </a:lnTo>
                <a:lnTo>
                  <a:pt x="2" y="13"/>
                </a:lnTo>
                <a:lnTo>
                  <a:pt x="0" y="15"/>
                </a:lnTo>
                <a:lnTo>
                  <a:pt x="0" y="21"/>
                </a:lnTo>
                <a:lnTo>
                  <a:pt x="0" y="23"/>
                </a:lnTo>
                <a:lnTo>
                  <a:pt x="2" y="26"/>
                </a:lnTo>
                <a:lnTo>
                  <a:pt x="2" y="31"/>
                </a:lnTo>
                <a:lnTo>
                  <a:pt x="5" y="33"/>
                </a:lnTo>
                <a:lnTo>
                  <a:pt x="7" y="36"/>
                </a:lnTo>
                <a:lnTo>
                  <a:pt x="10" y="38"/>
                </a:lnTo>
                <a:lnTo>
                  <a:pt x="12" y="38"/>
                </a:lnTo>
                <a:lnTo>
                  <a:pt x="15" y="41"/>
                </a:lnTo>
                <a:lnTo>
                  <a:pt x="17" y="41"/>
                </a:lnTo>
                <a:lnTo>
                  <a:pt x="22" y="41"/>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5" name="Freeform 155"/>
          <p:cNvSpPr>
            <a:spLocks/>
          </p:cNvSpPr>
          <p:nvPr/>
        </p:nvSpPr>
        <p:spPr bwMode="auto">
          <a:xfrm>
            <a:off x="4240213" y="2428875"/>
            <a:ext cx="68262" cy="65088"/>
          </a:xfrm>
          <a:custGeom>
            <a:avLst/>
            <a:gdLst>
              <a:gd name="T0" fmla="*/ 2147483647 w 43"/>
              <a:gd name="T1" fmla="*/ 2147483647 h 41"/>
              <a:gd name="T2" fmla="*/ 2147483647 w 43"/>
              <a:gd name="T3" fmla="*/ 2147483647 h 41"/>
              <a:gd name="T4" fmla="*/ 2147483647 w 43"/>
              <a:gd name="T5" fmla="*/ 2147483647 h 41"/>
              <a:gd name="T6" fmla="*/ 2147483647 w 43"/>
              <a:gd name="T7" fmla="*/ 2147483647 h 41"/>
              <a:gd name="T8" fmla="*/ 2147483647 w 43"/>
              <a:gd name="T9" fmla="*/ 2147483647 h 41"/>
              <a:gd name="T10" fmla="*/ 2147483647 w 43"/>
              <a:gd name="T11" fmla="*/ 2147483647 h 41"/>
              <a:gd name="T12" fmla="*/ 2147483647 w 43"/>
              <a:gd name="T13" fmla="*/ 2147483647 h 41"/>
              <a:gd name="T14" fmla="*/ 2147483647 w 43"/>
              <a:gd name="T15" fmla="*/ 2147483647 h 41"/>
              <a:gd name="T16" fmla="*/ 2147483647 w 43"/>
              <a:gd name="T17" fmla="*/ 2147483647 h 41"/>
              <a:gd name="T18" fmla="*/ 2147483647 w 43"/>
              <a:gd name="T19" fmla="*/ 2147483647 h 41"/>
              <a:gd name="T20" fmla="*/ 2147483647 w 43"/>
              <a:gd name="T21" fmla="*/ 2147483647 h 41"/>
              <a:gd name="T22" fmla="*/ 2147483647 w 43"/>
              <a:gd name="T23" fmla="*/ 2147483647 h 41"/>
              <a:gd name="T24" fmla="*/ 2147483647 w 43"/>
              <a:gd name="T25" fmla="*/ 2147483647 h 41"/>
              <a:gd name="T26" fmla="*/ 2147483647 w 43"/>
              <a:gd name="T27" fmla="*/ 2147483647 h 41"/>
              <a:gd name="T28" fmla="*/ 2147483647 w 43"/>
              <a:gd name="T29" fmla="*/ 2147483647 h 41"/>
              <a:gd name="T30" fmla="*/ 2147483647 w 43"/>
              <a:gd name="T31" fmla="*/ 2147483647 h 41"/>
              <a:gd name="T32" fmla="*/ 2147483647 w 43"/>
              <a:gd name="T33" fmla="*/ 2147483647 h 41"/>
              <a:gd name="T34" fmla="*/ 2147483647 w 43"/>
              <a:gd name="T35" fmla="*/ 0 h 41"/>
              <a:gd name="T36" fmla="*/ 2147483647 w 43"/>
              <a:gd name="T37" fmla="*/ 0 h 41"/>
              <a:gd name="T38" fmla="*/ 2147483647 w 43"/>
              <a:gd name="T39" fmla="*/ 0 h 41"/>
              <a:gd name="T40" fmla="*/ 2147483647 w 43"/>
              <a:gd name="T41" fmla="*/ 0 h 41"/>
              <a:gd name="T42" fmla="*/ 2147483647 w 43"/>
              <a:gd name="T43" fmla="*/ 0 h 41"/>
              <a:gd name="T44" fmla="*/ 2147483647 w 43"/>
              <a:gd name="T45" fmla="*/ 0 h 41"/>
              <a:gd name="T46" fmla="*/ 2147483647 w 43"/>
              <a:gd name="T47" fmla="*/ 0 h 41"/>
              <a:gd name="T48" fmla="*/ 2147483647 w 43"/>
              <a:gd name="T49" fmla="*/ 2147483647 h 41"/>
              <a:gd name="T50" fmla="*/ 2147483647 w 43"/>
              <a:gd name="T51" fmla="*/ 2147483647 h 41"/>
              <a:gd name="T52" fmla="*/ 2147483647 w 43"/>
              <a:gd name="T53" fmla="*/ 2147483647 h 41"/>
              <a:gd name="T54" fmla="*/ 2147483647 w 43"/>
              <a:gd name="T55" fmla="*/ 2147483647 h 41"/>
              <a:gd name="T56" fmla="*/ 2147483647 w 43"/>
              <a:gd name="T57" fmla="*/ 2147483647 h 41"/>
              <a:gd name="T58" fmla="*/ 0 w 43"/>
              <a:gd name="T59" fmla="*/ 2147483647 h 41"/>
              <a:gd name="T60" fmla="*/ 0 w 43"/>
              <a:gd name="T61" fmla="*/ 2147483647 h 41"/>
              <a:gd name="T62" fmla="*/ 0 w 43"/>
              <a:gd name="T63" fmla="*/ 2147483647 h 41"/>
              <a:gd name="T64" fmla="*/ 2147483647 w 43"/>
              <a:gd name="T65" fmla="*/ 2147483647 h 41"/>
              <a:gd name="T66" fmla="*/ 2147483647 w 43"/>
              <a:gd name="T67" fmla="*/ 2147483647 h 41"/>
              <a:gd name="T68" fmla="*/ 2147483647 w 43"/>
              <a:gd name="T69" fmla="*/ 2147483647 h 41"/>
              <a:gd name="T70" fmla="*/ 2147483647 w 43"/>
              <a:gd name="T71" fmla="*/ 2147483647 h 41"/>
              <a:gd name="T72" fmla="*/ 2147483647 w 43"/>
              <a:gd name="T73" fmla="*/ 2147483647 h 41"/>
              <a:gd name="T74" fmla="*/ 2147483647 w 43"/>
              <a:gd name="T75" fmla="*/ 2147483647 h 41"/>
              <a:gd name="T76" fmla="*/ 2147483647 w 43"/>
              <a:gd name="T77" fmla="*/ 2147483647 h 41"/>
              <a:gd name="T78" fmla="*/ 2147483647 w 43"/>
              <a:gd name="T79" fmla="*/ 2147483647 h 41"/>
              <a:gd name="T80" fmla="*/ 2147483647 w 43"/>
              <a:gd name="T81" fmla="*/ 2147483647 h 41"/>
              <a:gd name="T82" fmla="*/ 2147483647 w 43"/>
              <a:gd name="T83" fmla="*/ 2147483647 h 41"/>
              <a:gd name="T84" fmla="*/ 2147483647 w 43"/>
              <a:gd name="T85" fmla="*/ 2147483647 h 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1"/>
              <a:gd name="T131" fmla="*/ 43 w 43"/>
              <a:gd name="T132" fmla="*/ 41 h 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1">
                <a:moveTo>
                  <a:pt x="20" y="41"/>
                </a:moveTo>
                <a:lnTo>
                  <a:pt x="25" y="41"/>
                </a:lnTo>
                <a:lnTo>
                  <a:pt x="27" y="41"/>
                </a:lnTo>
                <a:lnTo>
                  <a:pt x="33" y="38"/>
                </a:lnTo>
                <a:lnTo>
                  <a:pt x="35" y="38"/>
                </a:lnTo>
                <a:lnTo>
                  <a:pt x="38" y="36"/>
                </a:lnTo>
                <a:lnTo>
                  <a:pt x="38" y="33"/>
                </a:lnTo>
                <a:lnTo>
                  <a:pt x="40" y="31"/>
                </a:lnTo>
                <a:lnTo>
                  <a:pt x="43" y="26"/>
                </a:lnTo>
                <a:lnTo>
                  <a:pt x="43" y="23"/>
                </a:lnTo>
                <a:lnTo>
                  <a:pt x="43" y="21"/>
                </a:lnTo>
                <a:lnTo>
                  <a:pt x="43" y="16"/>
                </a:lnTo>
                <a:lnTo>
                  <a:pt x="43" y="13"/>
                </a:lnTo>
                <a:lnTo>
                  <a:pt x="40" y="10"/>
                </a:lnTo>
                <a:lnTo>
                  <a:pt x="38" y="8"/>
                </a:lnTo>
                <a:lnTo>
                  <a:pt x="38" y="5"/>
                </a:lnTo>
                <a:lnTo>
                  <a:pt x="35" y="3"/>
                </a:lnTo>
                <a:lnTo>
                  <a:pt x="33" y="0"/>
                </a:lnTo>
                <a:lnTo>
                  <a:pt x="27" y="0"/>
                </a:lnTo>
                <a:lnTo>
                  <a:pt x="25" y="0"/>
                </a:lnTo>
                <a:lnTo>
                  <a:pt x="22" y="0"/>
                </a:lnTo>
                <a:lnTo>
                  <a:pt x="17" y="0"/>
                </a:lnTo>
                <a:lnTo>
                  <a:pt x="15" y="0"/>
                </a:lnTo>
                <a:lnTo>
                  <a:pt x="12" y="0"/>
                </a:lnTo>
                <a:lnTo>
                  <a:pt x="10" y="3"/>
                </a:lnTo>
                <a:lnTo>
                  <a:pt x="7" y="5"/>
                </a:lnTo>
                <a:lnTo>
                  <a:pt x="5" y="8"/>
                </a:lnTo>
                <a:lnTo>
                  <a:pt x="2" y="10"/>
                </a:lnTo>
                <a:lnTo>
                  <a:pt x="2" y="13"/>
                </a:lnTo>
                <a:lnTo>
                  <a:pt x="0" y="16"/>
                </a:lnTo>
                <a:lnTo>
                  <a:pt x="0" y="21"/>
                </a:lnTo>
                <a:lnTo>
                  <a:pt x="0" y="23"/>
                </a:lnTo>
                <a:lnTo>
                  <a:pt x="2" y="26"/>
                </a:lnTo>
                <a:lnTo>
                  <a:pt x="2" y="31"/>
                </a:lnTo>
                <a:lnTo>
                  <a:pt x="5" y="33"/>
                </a:lnTo>
                <a:lnTo>
                  <a:pt x="7" y="36"/>
                </a:lnTo>
                <a:lnTo>
                  <a:pt x="10" y="38"/>
                </a:lnTo>
                <a:lnTo>
                  <a:pt x="12" y="38"/>
                </a:lnTo>
                <a:lnTo>
                  <a:pt x="15" y="41"/>
                </a:lnTo>
                <a:lnTo>
                  <a:pt x="17" y="41"/>
                </a:lnTo>
                <a:lnTo>
                  <a:pt x="22" y="41"/>
                </a:lnTo>
                <a:lnTo>
                  <a:pt x="20" y="41"/>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6" name="Freeform 156"/>
          <p:cNvSpPr>
            <a:spLocks/>
          </p:cNvSpPr>
          <p:nvPr/>
        </p:nvSpPr>
        <p:spPr bwMode="auto">
          <a:xfrm>
            <a:off x="4240213" y="2428875"/>
            <a:ext cx="68262" cy="65088"/>
          </a:xfrm>
          <a:custGeom>
            <a:avLst/>
            <a:gdLst>
              <a:gd name="T0" fmla="*/ 2147483647 w 43"/>
              <a:gd name="T1" fmla="*/ 2147483647 h 41"/>
              <a:gd name="T2" fmla="*/ 2147483647 w 43"/>
              <a:gd name="T3" fmla="*/ 2147483647 h 41"/>
              <a:gd name="T4" fmla="*/ 2147483647 w 43"/>
              <a:gd name="T5" fmla="*/ 2147483647 h 41"/>
              <a:gd name="T6" fmla="*/ 2147483647 w 43"/>
              <a:gd name="T7" fmla="*/ 2147483647 h 41"/>
              <a:gd name="T8" fmla="*/ 2147483647 w 43"/>
              <a:gd name="T9" fmla="*/ 2147483647 h 41"/>
              <a:gd name="T10" fmla="*/ 2147483647 w 43"/>
              <a:gd name="T11" fmla="*/ 2147483647 h 41"/>
              <a:gd name="T12" fmla="*/ 2147483647 w 43"/>
              <a:gd name="T13" fmla="*/ 2147483647 h 41"/>
              <a:gd name="T14" fmla="*/ 2147483647 w 43"/>
              <a:gd name="T15" fmla="*/ 2147483647 h 41"/>
              <a:gd name="T16" fmla="*/ 2147483647 w 43"/>
              <a:gd name="T17" fmla="*/ 2147483647 h 41"/>
              <a:gd name="T18" fmla="*/ 2147483647 w 43"/>
              <a:gd name="T19" fmla="*/ 2147483647 h 41"/>
              <a:gd name="T20" fmla="*/ 2147483647 w 43"/>
              <a:gd name="T21" fmla="*/ 2147483647 h 41"/>
              <a:gd name="T22" fmla="*/ 2147483647 w 43"/>
              <a:gd name="T23" fmla="*/ 2147483647 h 41"/>
              <a:gd name="T24" fmla="*/ 2147483647 w 43"/>
              <a:gd name="T25" fmla="*/ 2147483647 h 41"/>
              <a:gd name="T26" fmla="*/ 2147483647 w 43"/>
              <a:gd name="T27" fmla="*/ 2147483647 h 41"/>
              <a:gd name="T28" fmla="*/ 2147483647 w 43"/>
              <a:gd name="T29" fmla="*/ 2147483647 h 41"/>
              <a:gd name="T30" fmla="*/ 2147483647 w 43"/>
              <a:gd name="T31" fmla="*/ 2147483647 h 41"/>
              <a:gd name="T32" fmla="*/ 2147483647 w 43"/>
              <a:gd name="T33" fmla="*/ 2147483647 h 41"/>
              <a:gd name="T34" fmla="*/ 2147483647 w 43"/>
              <a:gd name="T35" fmla="*/ 0 h 41"/>
              <a:gd name="T36" fmla="*/ 2147483647 w 43"/>
              <a:gd name="T37" fmla="*/ 0 h 41"/>
              <a:gd name="T38" fmla="*/ 2147483647 w 43"/>
              <a:gd name="T39" fmla="*/ 0 h 41"/>
              <a:gd name="T40" fmla="*/ 2147483647 w 43"/>
              <a:gd name="T41" fmla="*/ 0 h 41"/>
              <a:gd name="T42" fmla="*/ 2147483647 w 43"/>
              <a:gd name="T43" fmla="*/ 0 h 41"/>
              <a:gd name="T44" fmla="*/ 2147483647 w 43"/>
              <a:gd name="T45" fmla="*/ 0 h 41"/>
              <a:gd name="T46" fmla="*/ 2147483647 w 43"/>
              <a:gd name="T47" fmla="*/ 0 h 41"/>
              <a:gd name="T48" fmla="*/ 2147483647 w 43"/>
              <a:gd name="T49" fmla="*/ 2147483647 h 41"/>
              <a:gd name="T50" fmla="*/ 2147483647 w 43"/>
              <a:gd name="T51" fmla="*/ 2147483647 h 41"/>
              <a:gd name="T52" fmla="*/ 2147483647 w 43"/>
              <a:gd name="T53" fmla="*/ 2147483647 h 41"/>
              <a:gd name="T54" fmla="*/ 2147483647 w 43"/>
              <a:gd name="T55" fmla="*/ 2147483647 h 41"/>
              <a:gd name="T56" fmla="*/ 2147483647 w 43"/>
              <a:gd name="T57" fmla="*/ 2147483647 h 41"/>
              <a:gd name="T58" fmla="*/ 0 w 43"/>
              <a:gd name="T59" fmla="*/ 2147483647 h 41"/>
              <a:gd name="T60" fmla="*/ 0 w 43"/>
              <a:gd name="T61" fmla="*/ 2147483647 h 41"/>
              <a:gd name="T62" fmla="*/ 0 w 43"/>
              <a:gd name="T63" fmla="*/ 2147483647 h 41"/>
              <a:gd name="T64" fmla="*/ 2147483647 w 43"/>
              <a:gd name="T65" fmla="*/ 2147483647 h 41"/>
              <a:gd name="T66" fmla="*/ 2147483647 w 43"/>
              <a:gd name="T67" fmla="*/ 2147483647 h 41"/>
              <a:gd name="T68" fmla="*/ 2147483647 w 43"/>
              <a:gd name="T69" fmla="*/ 2147483647 h 41"/>
              <a:gd name="T70" fmla="*/ 2147483647 w 43"/>
              <a:gd name="T71" fmla="*/ 2147483647 h 41"/>
              <a:gd name="T72" fmla="*/ 2147483647 w 43"/>
              <a:gd name="T73" fmla="*/ 2147483647 h 41"/>
              <a:gd name="T74" fmla="*/ 2147483647 w 43"/>
              <a:gd name="T75" fmla="*/ 2147483647 h 41"/>
              <a:gd name="T76" fmla="*/ 2147483647 w 43"/>
              <a:gd name="T77" fmla="*/ 2147483647 h 41"/>
              <a:gd name="T78" fmla="*/ 2147483647 w 43"/>
              <a:gd name="T79" fmla="*/ 2147483647 h 41"/>
              <a:gd name="T80" fmla="*/ 2147483647 w 43"/>
              <a:gd name="T81" fmla="*/ 2147483647 h 41"/>
              <a:gd name="T82" fmla="*/ 2147483647 w 43"/>
              <a:gd name="T83" fmla="*/ 2147483647 h 4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3"/>
              <a:gd name="T127" fmla="*/ 0 h 41"/>
              <a:gd name="T128" fmla="*/ 43 w 43"/>
              <a:gd name="T129" fmla="*/ 41 h 4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3" h="41">
                <a:moveTo>
                  <a:pt x="20" y="41"/>
                </a:moveTo>
                <a:lnTo>
                  <a:pt x="25" y="41"/>
                </a:lnTo>
                <a:lnTo>
                  <a:pt x="27" y="41"/>
                </a:lnTo>
                <a:lnTo>
                  <a:pt x="33" y="38"/>
                </a:lnTo>
                <a:lnTo>
                  <a:pt x="35" y="38"/>
                </a:lnTo>
                <a:lnTo>
                  <a:pt x="38" y="36"/>
                </a:lnTo>
                <a:lnTo>
                  <a:pt x="38" y="33"/>
                </a:lnTo>
                <a:lnTo>
                  <a:pt x="40" y="31"/>
                </a:lnTo>
                <a:lnTo>
                  <a:pt x="43" y="26"/>
                </a:lnTo>
                <a:lnTo>
                  <a:pt x="43" y="23"/>
                </a:lnTo>
                <a:lnTo>
                  <a:pt x="43" y="21"/>
                </a:lnTo>
                <a:lnTo>
                  <a:pt x="43" y="16"/>
                </a:lnTo>
                <a:lnTo>
                  <a:pt x="43" y="13"/>
                </a:lnTo>
                <a:lnTo>
                  <a:pt x="40" y="10"/>
                </a:lnTo>
                <a:lnTo>
                  <a:pt x="38" y="8"/>
                </a:lnTo>
                <a:lnTo>
                  <a:pt x="38" y="5"/>
                </a:lnTo>
                <a:lnTo>
                  <a:pt x="35" y="3"/>
                </a:lnTo>
                <a:lnTo>
                  <a:pt x="33" y="0"/>
                </a:lnTo>
                <a:lnTo>
                  <a:pt x="27" y="0"/>
                </a:lnTo>
                <a:lnTo>
                  <a:pt x="25" y="0"/>
                </a:lnTo>
                <a:lnTo>
                  <a:pt x="22" y="0"/>
                </a:lnTo>
                <a:lnTo>
                  <a:pt x="17" y="0"/>
                </a:lnTo>
                <a:lnTo>
                  <a:pt x="15" y="0"/>
                </a:lnTo>
                <a:lnTo>
                  <a:pt x="12" y="0"/>
                </a:lnTo>
                <a:lnTo>
                  <a:pt x="10" y="3"/>
                </a:lnTo>
                <a:lnTo>
                  <a:pt x="7" y="5"/>
                </a:lnTo>
                <a:lnTo>
                  <a:pt x="5" y="8"/>
                </a:lnTo>
                <a:lnTo>
                  <a:pt x="2" y="10"/>
                </a:lnTo>
                <a:lnTo>
                  <a:pt x="2" y="13"/>
                </a:lnTo>
                <a:lnTo>
                  <a:pt x="0" y="16"/>
                </a:lnTo>
                <a:lnTo>
                  <a:pt x="0" y="21"/>
                </a:lnTo>
                <a:lnTo>
                  <a:pt x="0" y="23"/>
                </a:lnTo>
                <a:lnTo>
                  <a:pt x="2" y="26"/>
                </a:lnTo>
                <a:lnTo>
                  <a:pt x="2" y="31"/>
                </a:lnTo>
                <a:lnTo>
                  <a:pt x="5" y="33"/>
                </a:lnTo>
                <a:lnTo>
                  <a:pt x="7" y="36"/>
                </a:lnTo>
                <a:lnTo>
                  <a:pt x="10" y="38"/>
                </a:lnTo>
                <a:lnTo>
                  <a:pt x="12" y="38"/>
                </a:lnTo>
                <a:lnTo>
                  <a:pt x="15" y="41"/>
                </a:lnTo>
                <a:lnTo>
                  <a:pt x="17" y="41"/>
                </a:lnTo>
                <a:lnTo>
                  <a:pt x="22" y="41"/>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7" name="Freeform 157"/>
          <p:cNvSpPr>
            <a:spLocks/>
          </p:cNvSpPr>
          <p:nvPr/>
        </p:nvSpPr>
        <p:spPr bwMode="auto">
          <a:xfrm>
            <a:off x="4240213" y="2833688"/>
            <a:ext cx="68262" cy="63500"/>
          </a:xfrm>
          <a:custGeom>
            <a:avLst/>
            <a:gdLst>
              <a:gd name="T0" fmla="*/ 2147483647 w 43"/>
              <a:gd name="T1" fmla="*/ 2147483647 h 40"/>
              <a:gd name="T2" fmla="*/ 2147483647 w 43"/>
              <a:gd name="T3" fmla="*/ 2147483647 h 40"/>
              <a:gd name="T4" fmla="*/ 2147483647 w 43"/>
              <a:gd name="T5" fmla="*/ 2147483647 h 40"/>
              <a:gd name="T6" fmla="*/ 2147483647 w 43"/>
              <a:gd name="T7" fmla="*/ 2147483647 h 40"/>
              <a:gd name="T8" fmla="*/ 2147483647 w 43"/>
              <a:gd name="T9" fmla="*/ 2147483647 h 40"/>
              <a:gd name="T10" fmla="*/ 2147483647 w 43"/>
              <a:gd name="T11" fmla="*/ 2147483647 h 40"/>
              <a:gd name="T12" fmla="*/ 2147483647 w 43"/>
              <a:gd name="T13" fmla="*/ 2147483647 h 40"/>
              <a:gd name="T14" fmla="*/ 2147483647 w 43"/>
              <a:gd name="T15" fmla="*/ 2147483647 h 40"/>
              <a:gd name="T16" fmla="*/ 2147483647 w 43"/>
              <a:gd name="T17" fmla="*/ 2147483647 h 40"/>
              <a:gd name="T18" fmla="*/ 2147483647 w 43"/>
              <a:gd name="T19" fmla="*/ 2147483647 h 40"/>
              <a:gd name="T20" fmla="*/ 2147483647 w 43"/>
              <a:gd name="T21" fmla="*/ 2147483647 h 40"/>
              <a:gd name="T22" fmla="*/ 2147483647 w 43"/>
              <a:gd name="T23" fmla="*/ 2147483647 h 40"/>
              <a:gd name="T24" fmla="*/ 2147483647 w 43"/>
              <a:gd name="T25" fmla="*/ 2147483647 h 40"/>
              <a:gd name="T26" fmla="*/ 2147483647 w 43"/>
              <a:gd name="T27" fmla="*/ 2147483647 h 40"/>
              <a:gd name="T28" fmla="*/ 2147483647 w 43"/>
              <a:gd name="T29" fmla="*/ 2147483647 h 40"/>
              <a:gd name="T30" fmla="*/ 2147483647 w 43"/>
              <a:gd name="T31" fmla="*/ 2147483647 h 40"/>
              <a:gd name="T32" fmla="*/ 2147483647 w 43"/>
              <a:gd name="T33" fmla="*/ 2147483647 h 40"/>
              <a:gd name="T34" fmla="*/ 2147483647 w 43"/>
              <a:gd name="T35" fmla="*/ 0 h 40"/>
              <a:gd name="T36" fmla="*/ 2147483647 w 43"/>
              <a:gd name="T37" fmla="*/ 0 h 40"/>
              <a:gd name="T38" fmla="*/ 2147483647 w 43"/>
              <a:gd name="T39" fmla="*/ 0 h 40"/>
              <a:gd name="T40" fmla="*/ 2147483647 w 43"/>
              <a:gd name="T41" fmla="*/ 0 h 40"/>
              <a:gd name="T42" fmla="*/ 2147483647 w 43"/>
              <a:gd name="T43" fmla="*/ 0 h 40"/>
              <a:gd name="T44" fmla="*/ 2147483647 w 43"/>
              <a:gd name="T45" fmla="*/ 0 h 40"/>
              <a:gd name="T46" fmla="*/ 2147483647 w 43"/>
              <a:gd name="T47" fmla="*/ 0 h 40"/>
              <a:gd name="T48" fmla="*/ 2147483647 w 43"/>
              <a:gd name="T49" fmla="*/ 2147483647 h 40"/>
              <a:gd name="T50" fmla="*/ 2147483647 w 43"/>
              <a:gd name="T51" fmla="*/ 2147483647 h 40"/>
              <a:gd name="T52" fmla="*/ 2147483647 w 43"/>
              <a:gd name="T53" fmla="*/ 2147483647 h 40"/>
              <a:gd name="T54" fmla="*/ 2147483647 w 43"/>
              <a:gd name="T55" fmla="*/ 2147483647 h 40"/>
              <a:gd name="T56" fmla="*/ 2147483647 w 43"/>
              <a:gd name="T57" fmla="*/ 2147483647 h 40"/>
              <a:gd name="T58" fmla="*/ 0 w 43"/>
              <a:gd name="T59" fmla="*/ 2147483647 h 40"/>
              <a:gd name="T60" fmla="*/ 0 w 43"/>
              <a:gd name="T61" fmla="*/ 2147483647 h 40"/>
              <a:gd name="T62" fmla="*/ 0 w 43"/>
              <a:gd name="T63" fmla="*/ 2147483647 h 40"/>
              <a:gd name="T64" fmla="*/ 2147483647 w 43"/>
              <a:gd name="T65" fmla="*/ 2147483647 h 40"/>
              <a:gd name="T66" fmla="*/ 2147483647 w 43"/>
              <a:gd name="T67" fmla="*/ 2147483647 h 40"/>
              <a:gd name="T68" fmla="*/ 2147483647 w 43"/>
              <a:gd name="T69" fmla="*/ 2147483647 h 40"/>
              <a:gd name="T70" fmla="*/ 2147483647 w 43"/>
              <a:gd name="T71" fmla="*/ 2147483647 h 40"/>
              <a:gd name="T72" fmla="*/ 2147483647 w 43"/>
              <a:gd name="T73" fmla="*/ 2147483647 h 40"/>
              <a:gd name="T74" fmla="*/ 2147483647 w 43"/>
              <a:gd name="T75" fmla="*/ 2147483647 h 40"/>
              <a:gd name="T76" fmla="*/ 2147483647 w 43"/>
              <a:gd name="T77" fmla="*/ 2147483647 h 40"/>
              <a:gd name="T78" fmla="*/ 2147483647 w 43"/>
              <a:gd name="T79" fmla="*/ 2147483647 h 40"/>
              <a:gd name="T80" fmla="*/ 2147483647 w 43"/>
              <a:gd name="T81" fmla="*/ 2147483647 h 40"/>
              <a:gd name="T82" fmla="*/ 2147483647 w 43"/>
              <a:gd name="T83" fmla="*/ 2147483647 h 40"/>
              <a:gd name="T84" fmla="*/ 2147483647 w 43"/>
              <a:gd name="T85" fmla="*/ 2147483647 h 4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0"/>
              <a:gd name="T131" fmla="*/ 43 w 43"/>
              <a:gd name="T132" fmla="*/ 40 h 4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0">
                <a:moveTo>
                  <a:pt x="20" y="40"/>
                </a:moveTo>
                <a:lnTo>
                  <a:pt x="25" y="40"/>
                </a:lnTo>
                <a:lnTo>
                  <a:pt x="27" y="40"/>
                </a:lnTo>
                <a:lnTo>
                  <a:pt x="33" y="38"/>
                </a:lnTo>
                <a:lnTo>
                  <a:pt x="35" y="38"/>
                </a:lnTo>
                <a:lnTo>
                  <a:pt x="38" y="35"/>
                </a:lnTo>
                <a:lnTo>
                  <a:pt x="38" y="33"/>
                </a:lnTo>
                <a:lnTo>
                  <a:pt x="40" y="30"/>
                </a:lnTo>
                <a:lnTo>
                  <a:pt x="43" y="25"/>
                </a:lnTo>
                <a:lnTo>
                  <a:pt x="43" y="22"/>
                </a:lnTo>
                <a:lnTo>
                  <a:pt x="43" y="20"/>
                </a:lnTo>
                <a:lnTo>
                  <a:pt x="43" y="15"/>
                </a:lnTo>
                <a:lnTo>
                  <a:pt x="43" y="12"/>
                </a:lnTo>
                <a:lnTo>
                  <a:pt x="40" y="10"/>
                </a:lnTo>
                <a:lnTo>
                  <a:pt x="38" y="7"/>
                </a:lnTo>
                <a:lnTo>
                  <a:pt x="38" y="5"/>
                </a:lnTo>
                <a:lnTo>
                  <a:pt x="35" y="2"/>
                </a:lnTo>
                <a:lnTo>
                  <a:pt x="33" y="0"/>
                </a:lnTo>
                <a:lnTo>
                  <a:pt x="27" y="0"/>
                </a:lnTo>
                <a:lnTo>
                  <a:pt x="25" y="0"/>
                </a:lnTo>
                <a:lnTo>
                  <a:pt x="22" y="0"/>
                </a:lnTo>
                <a:lnTo>
                  <a:pt x="17" y="0"/>
                </a:lnTo>
                <a:lnTo>
                  <a:pt x="15" y="0"/>
                </a:lnTo>
                <a:lnTo>
                  <a:pt x="12" y="0"/>
                </a:lnTo>
                <a:lnTo>
                  <a:pt x="10" y="2"/>
                </a:lnTo>
                <a:lnTo>
                  <a:pt x="7" y="5"/>
                </a:lnTo>
                <a:lnTo>
                  <a:pt x="5" y="7"/>
                </a:lnTo>
                <a:lnTo>
                  <a:pt x="2" y="10"/>
                </a:lnTo>
                <a:lnTo>
                  <a:pt x="2" y="12"/>
                </a:lnTo>
                <a:lnTo>
                  <a:pt x="0" y="15"/>
                </a:lnTo>
                <a:lnTo>
                  <a:pt x="0" y="20"/>
                </a:lnTo>
                <a:lnTo>
                  <a:pt x="0" y="22"/>
                </a:lnTo>
                <a:lnTo>
                  <a:pt x="2" y="25"/>
                </a:lnTo>
                <a:lnTo>
                  <a:pt x="2" y="30"/>
                </a:lnTo>
                <a:lnTo>
                  <a:pt x="5" y="33"/>
                </a:lnTo>
                <a:lnTo>
                  <a:pt x="7" y="35"/>
                </a:lnTo>
                <a:lnTo>
                  <a:pt x="10" y="38"/>
                </a:lnTo>
                <a:lnTo>
                  <a:pt x="12" y="38"/>
                </a:lnTo>
                <a:lnTo>
                  <a:pt x="15" y="40"/>
                </a:lnTo>
                <a:lnTo>
                  <a:pt x="17" y="40"/>
                </a:lnTo>
                <a:lnTo>
                  <a:pt x="22" y="40"/>
                </a:lnTo>
                <a:lnTo>
                  <a:pt x="20" y="40"/>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8" name="Freeform 158"/>
          <p:cNvSpPr>
            <a:spLocks/>
          </p:cNvSpPr>
          <p:nvPr/>
        </p:nvSpPr>
        <p:spPr bwMode="auto">
          <a:xfrm>
            <a:off x="4240213" y="2833688"/>
            <a:ext cx="68262" cy="63500"/>
          </a:xfrm>
          <a:custGeom>
            <a:avLst/>
            <a:gdLst>
              <a:gd name="T0" fmla="*/ 2147483647 w 43"/>
              <a:gd name="T1" fmla="*/ 2147483647 h 40"/>
              <a:gd name="T2" fmla="*/ 2147483647 w 43"/>
              <a:gd name="T3" fmla="*/ 2147483647 h 40"/>
              <a:gd name="T4" fmla="*/ 2147483647 w 43"/>
              <a:gd name="T5" fmla="*/ 2147483647 h 40"/>
              <a:gd name="T6" fmla="*/ 2147483647 w 43"/>
              <a:gd name="T7" fmla="*/ 2147483647 h 40"/>
              <a:gd name="T8" fmla="*/ 2147483647 w 43"/>
              <a:gd name="T9" fmla="*/ 2147483647 h 40"/>
              <a:gd name="T10" fmla="*/ 2147483647 w 43"/>
              <a:gd name="T11" fmla="*/ 2147483647 h 40"/>
              <a:gd name="T12" fmla="*/ 2147483647 w 43"/>
              <a:gd name="T13" fmla="*/ 2147483647 h 40"/>
              <a:gd name="T14" fmla="*/ 2147483647 w 43"/>
              <a:gd name="T15" fmla="*/ 2147483647 h 40"/>
              <a:gd name="T16" fmla="*/ 2147483647 w 43"/>
              <a:gd name="T17" fmla="*/ 2147483647 h 40"/>
              <a:gd name="T18" fmla="*/ 2147483647 w 43"/>
              <a:gd name="T19" fmla="*/ 2147483647 h 40"/>
              <a:gd name="T20" fmla="*/ 2147483647 w 43"/>
              <a:gd name="T21" fmla="*/ 2147483647 h 40"/>
              <a:gd name="T22" fmla="*/ 2147483647 w 43"/>
              <a:gd name="T23" fmla="*/ 2147483647 h 40"/>
              <a:gd name="T24" fmla="*/ 2147483647 w 43"/>
              <a:gd name="T25" fmla="*/ 2147483647 h 40"/>
              <a:gd name="T26" fmla="*/ 2147483647 w 43"/>
              <a:gd name="T27" fmla="*/ 2147483647 h 40"/>
              <a:gd name="T28" fmla="*/ 2147483647 w 43"/>
              <a:gd name="T29" fmla="*/ 2147483647 h 40"/>
              <a:gd name="T30" fmla="*/ 2147483647 w 43"/>
              <a:gd name="T31" fmla="*/ 2147483647 h 40"/>
              <a:gd name="T32" fmla="*/ 2147483647 w 43"/>
              <a:gd name="T33" fmla="*/ 2147483647 h 40"/>
              <a:gd name="T34" fmla="*/ 2147483647 w 43"/>
              <a:gd name="T35" fmla="*/ 0 h 40"/>
              <a:gd name="T36" fmla="*/ 2147483647 w 43"/>
              <a:gd name="T37" fmla="*/ 0 h 40"/>
              <a:gd name="T38" fmla="*/ 2147483647 w 43"/>
              <a:gd name="T39" fmla="*/ 0 h 40"/>
              <a:gd name="T40" fmla="*/ 2147483647 w 43"/>
              <a:gd name="T41" fmla="*/ 0 h 40"/>
              <a:gd name="T42" fmla="*/ 2147483647 w 43"/>
              <a:gd name="T43" fmla="*/ 0 h 40"/>
              <a:gd name="T44" fmla="*/ 2147483647 w 43"/>
              <a:gd name="T45" fmla="*/ 0 h 40"/>
              <a:gd name="T46" fmla="*/ 2147483647 w 43"/>
              <a:gd name="T47" fmla="*/ 0 h 40"/>
              <a:gd name="T48" fmla="*/ 2147483647 w 43"/>
              <a:gd name="T49" fmla="*/ 2147483647 h 40"/>
              <a:gd name="T50" fmla="*/ 2147483647 w 43"/>
              <a:gd name="T51" fmla="*/ 2147483647 h 40"/>
              <a:gd name="T52" fmla="*/ 2147483647 w 43"/>
              <a:gd name="T53" fmla="*/ 2147483647 h 40"/>
              <a:gd name="T54" fmla="*/ 2147483647 w 43"/>
              <a:gd name="T55" fmla="*/ 2147483647 h 40"/>
              <a:gd name="T56" fmla="*/ 2147483647 w 43"/>
              <a:gd name="T57" fmla="*/ 2147483647 h 40"/>
              <a:gd name="T58" fmla="*/ 0 w 43"/>
              <a:gd name="T59" fmla="*/ 2147483647 h 40"/>
              <a:gd name="T60" fmla="*/ 0 w 43"/>
              <a:gd name="T61" fmla="*/ 2147483647 h 40"/>
              <a:gd name="T62" fmla="*/ 0 w 43"/>
              <a:gd name="T63" fmla="*/ 2147483647 h 40"/>
              <a:gd name="T64" fmla="*/ 2147483647 w 43"/>
              <a:gd name="T65" fmla="*/ 2147483647 h 40"/>
              <a:gd name="T66" fmla="*/ 2147483647 w 43"/>
              <a:gd name="T67" fmla="*/ 2147483647 h 40"/>
              <a:gd name="T68" fmla="*/ 2147483647 w 43"/>
              <a:gd name="T69" fmla="*/ 2147483647 h 40"/>
              <a:gd name="T70" fmla="*/ 2147483647 w 43"/>
              <a:gd name="T71" fmla="*/ 2147483647 h 40"/>
              <a:gd name="T72" fmla="*/ 2147483647 w 43"/>
              <a:gd name="T73" fmla="*/ 2147483647 h 40"/>
              <a:gd name="T74" fmla="*/ 2147483647 w 43"/>
              <a:gd name="T75" fmla="*/ 2147483647 h 40"/>
              <a:gd name="T76" fmla="*/ 2147483647 w 43"/>
              <a:gd name="T77" fmla="*/ 2147483647 h 40"/>
              <a:gd name="T78" fmla="*/ 2147483647 w 43"/>
              <a:gd name="T79" fmla="*/ 2147483647 h 40"/>
              <a:gd name="T80" fmla="*/ 2147483647 w 43"/>
              <a:gd name="T81" fmla="*/ 2147483647 h 40"/>
              <a:gd name="T82" fmla="*/ 2147483647 w 43"/>
              <a:gd name="T83" fmla="*/ 2147483647 h 4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3"/>
              <a:gd name="T127" fmla="*/ 0 h 40"/>
              <a:gd name="T128" fmla="*/ 43 w 43"/>
              <a:gd name="T129" fmla="*/ 40 h 4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3" h="40">
                <a:moveTo>
                  <a:pt x="20" y="40"/>
                </a:moveTo>
                <a:lnTo>
                  <a:pt x="25" y="40"/>
                </a:lnTo>
                <a:lnTo>
                  <a:pt x="27" y="40"/>
                </a:lnTo>
                <a:lnTo>
                  <a:pt x="33" y="38"/>
                </a:lnTo>
                <a:lnTo>
                  <a:pt x="35" y="38"/>
                </a:lnTo>
                <a:lnTo>
                  <a:pt x="38" y="35"/>
                </a:lnTo>
                <a:lnTo>
                  <a:pt x="38" y="33"/>
                </a:lnTo>
                <a:lnTo>
                  <a:pt x="40" y="30"/>
                </a:lnTo>
                <a:lnTo>
                  <a:pt x="43" y="25"/>
                </a:lnTo>
                <a:lnTo>
                  <a:pt x="43" y="22"/>
                </a:lnTo>
                <a:lnTo>
                  <a:pt x="43" y="20"/>
                </a:lnTo>
                <a:lnTo>
                  <a:pt x="43" y="15"/>
                </a:lnTo>
                <a:lnTo>
                  <a:pt x="43" y="12"/>
                </a:lnTo>
                <a:lnTo>
                  <a:pt x="40" y="10"/>
                </a:lnTo>
                <a:lnTo>
                  <a:pt x="38" y="7"/>
                </a:lnTo>
                <a:lnTo>
                  <a:pt x="38" y="5"/>
                </a:lnTo>
                <a:lnTo>
                  <a:pt x="35" y="2"/>
                </a:lnTo>
                <a:lnTo>
                  <a:pt x="33" y="0"/>
                </a:lnTo>
                <a:lnTo>
                  <a:pt x="27" y="0"/>
                </a:lnTo>
                <a:lnTo>
                  <a:pt x="25" y="0"/>
                </a:lnTo>
                <a:lnTo>
                  <a:pt x="22" y="0"/>
                </a:lnTo>
                <a:lnTo>
                  <a:pt x="17" y="0"/>
                </a:lnTo>
                <a:lnTo>
                  <a:pt x="15" y="0"/>
                </a:lnTo>
                <a:lnTo>
                  <a:pt x="12" y="0"/>
                </a:lnTo>
                <a:lnTo>
                  <a:pt x="10" y="2"/>
                </a:lnTo>
                <a:lnTo>
                  <a:pt x="7" y="5"/>
                </a:lnTo>
                <a:lnTo>
                  <a:pt x="5" y="7"/>
                </a:lnTo>
                <a:lnTo>
                  <a:pt x="2" y="10"/>
                </a:lnTo>
                <a:lnTo>
                  <a:pt x="2" y="12"/>
                </a:lnTo>
                <a:lnTo>
                  <a:pt x="0" y="15"/>
                </a:lnTo>
                <a:lnTo>
                  <a:pt x="0" y="20"/>
                </a:lnTo>
                <a:lnTo>
                  <a:pt x="0" y="22"/>
                </a:lnTo>
                <a:lnTo>
                  <a:pt x="2" y="25"/>
                </a:lnTo>
                <a:lnTo>
                  <a:pt x="2" y="30"/>
                </a:lnTo>
                <a:lnTo>
                  <a:pt x="5" y="33"/>
                </a:lnTo>
                <a:lnTo>
                  <a:pt x="7" y="35"/>
                </a:lnTo>
                <a:lnTo>
                  <a:pt x="10" y="38"/>
                </a:lnTo>
                <a:lnTo>
                  <a:pt x="12" y="38"/>
                </a:lnTo>
                <a:lnTo>
                  <a:pt x="15" y="40"/>
                </a:lnTo>
                <a:lnTo>
                  <a:pt x="17" y="40"/>
                </a:lnTo>
                <a:lnTo>
                  <a:pt x="22" y="40"/>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79" name="Freeform 159"/>
          <p:cNvSpPr>
            <a:spLocks/>
          </p:cNvSpPr>
          <p:nvPr/>
        </p:nvSpPr>
        <p:spPr bwMode="auto">
          <a:xfrm>
            <a:off x="5886450" y="2994025"/>
            <a:ext cx="76200" cy="65088"/>
          </a:xfrm>
          <a:custGeom>
            <a:avLst/>
            <a:gdLst>
              <a:gd name="T0" fmla="*/ 2147483647 w 48"/>
              <a:gd name="T1" fmla="*/ 0 h 41"/>
              <a:gd name="T2" fmla="*/ 0 w 48"/>
              <a:gd name="T3" fmla="*/ 2147483647 h 41"/>
              <a:gd name="T4" fmla="*/ 2147483647 w 48"/>
              <a:gd name="T5" fmla="*/ 2147483647 h 41"/>
              <a:gd name="T6" fmla="*/ 2147483647 w 48"/>
              <a:gd name="T7" fmla="*/ 0 h 41"/>
              <a:gd name="T8" fmla="*/ 2147483647 w 48"/>
              <a:gd name="T9" fmla="*/ 0 h 41"/>
              <a:gd name="T10" fmla="*/ 2147483647 w 48"/>
              <a:gd name="T11" fmla="*/ 0 h 41"/>
              <a:gd name="T12" fmla="*/ 0 60000 65536"/>
              <a:gd name="T13" fmla="*/ 0 60000 65536"/>
              <a:gd name="T14" fmla="*/ 0 60000 65536"/>
              <a:gd name="T15" fmla="*/ 0 60000 65536"/>
              <a:gd name="T16" fmla="*/ 0 60000 65536"/>
              <a:gd name="T17" fmla="*/ 0 60000 65536"/>
              <a:gd name="T18" fmla="*/ 0 w 48"/>
              <a:gd name="T19" fmla="*/ 0 h 41"/>
              <a:gd name="T20" fmla="*/ 48 w 48"/>
              <a:gd name="T21" fmla="*/ 41 h 41"/>
            </a:gdLst>
            <a:ahLst/>
            <a:cxnLst>
              <a:cxn ang="T12">
                <a:pos x="T0" y="T1"/>
              </a:cxn>
              <a:cxn ang="T13">
                <a:pos x="T2" y="T3"/>
              </a:cxn>
              <a:cxn ang="T14">
                <a:pos x="T4" y="T5"/>
              </a:cxn>
              <a:cxn ang="T15">
                <a:pos x="T6" y="T7"/>
              </a:cxn>
              <a:cxn ang="T16">
                <a:pos x="T8" y="T9"/>
              </a:cxn>
              <a:cxn ang="T17">
                <a:pos x="T10" y="T11"/>
              </a:cxn>
            </a:cxnLst>
            <a:rect l="T18" t="T19" r="T20" b="T21"/>
            <a:pathLst>
              <a:path w="48" h="41">
                <a:moveTo>
                  <a:pt x="20" y="0"/>
                </a:moveTo>
                <a:lnTo>
                  <a:pt x="0" y="38"/>
                </a:lnTo>
                <a:lnTo>
                  <a:pt x="48" y="41"/>
                </a:lnTo>
                <a:lnTo>
                  <a:pt x="23" y="0"/>
                </a:lnTo>
                <a:lnTo>
                  <a:pt x="20" y="0"/>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80" name="Freeform 160"/>
          <p:cNvSpPr>
            <a:spLocks/>
          </p:cNvSpPr>
          <p:nvPr/>
        </p:nvSpPr>
        <p:spPr bwMode="auto">
          <a:xfrm>
            <a:off x="5886450" y="2994025"/>
            <a:ext cx="76200" cy="65088"/>
          </a:xfrm>
          <a:custGeom>
            <a:avLst/>
            <a:gdLst>
              <a:gd name="T0" fmla="*/ 2147483647 w 48"/>
              <a:gd name="T1" fmla="*/ 0 h 41"/>
              <a:gd name="T2" fmla="*/ 0 w 48"/>
              <a:gd name="T3" fmla="*/ 2147483647 h 41"/>
              <a:gd name="T4" fmla="*/ 2147483647 w 48"/>
              <a:gd name="T5" fmla="*/ 2147483647 h 41"/>
              <a:gd name="T6" fmla="*/ 2147483647 w 48"/>
              <a:gd name="T7" fmla="*/ 0 h 41"/>
              <a:gd name="T8" fmla="*/ 2147483647 w 48"/>
              <a:gd name="T9" fmla="*/ 0 h 41"/>
              <a:gd name="T10" fmla="*/ 0 60000 65536"/>
              <a:gd name="T11" fmla="*/ 0 60000 65536"/>
              <a:gd name="T12" fmla="*/ 0 60000 65536"/>
              <a:gd name="T13" fmla="*/ 0 60000 65536"/>
              <a:gd name="T14" fmla="*/ 0 60000 65536"/>
              <a:gd name="T15" fmla="*/ 0 w 48"/>
              <a:gd name="T16" fmla="*/ 0 h 41"/>
              <a:gd name="T17" fmla="*/ 48 w 48"/>
              <a:gd name="T18" fmla="*/ 41 h 41"/>
            </a:gdLst>
            <a:ahLst/>
            <a:cxnLst>
              <a:cxn ang="T10">
                <a:pos x="T0" y="T1"/>
              </a:cxn>
              <a:cxn ang="T11">
                <a:pos x="T2" y="T3"/>
              </a:cxn>
              <a:cxn ang="T12">
                <a:pos x="T4" y="T5"/>
              </a:cxn>
              <a:cxn ang="T13">
                <a:pos x="T6" y="T7"/>
              </a:cxn>
              <a:cxn ang="T14">
                <a:pos x="T8" y="T9"/>
              </a:cxn>
            </a:cxnLst>
            <a:rect l="T15" t="T16" r="T17" b="T18"/>
            <a:pathLst>
              <a:path w="48" h="41">
                <a:moveTo>
                  <a:pt x="20" y="0"/>
                </a:moveTo>
                <a:lnTo>
                  <a:pt x="0" y="38"/>
                </a:lnTo>
                <a:lnTo>
                  <a:pt x="48" y="41"/>
                </a:lnTo>
                <a:lnTo>
                  <a:pt x="23" y="0"/>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81" name="Freeform 161"/>
          <p:cNvSpPr>
            <a:spLocks/>
          </p:cNvSpPr>
          <p:nvPr/>
        </p:nvSpPr>
        <p:spPr bwMode="auto">
          <a:xfrm>
            <a:off x="4256088" y="2049463"/>
            <a:ext cx="1666875" cy="993775"/>
          </a:xfrm>
          <a:custGeom>
            <a:avLst/>
            <a:gdLst>
              <a:gd name="T0" fmla="*/ 0 w 1050"/>
              <a:gd name="T1" fmla="*/ 2147483647 h 626"/>
              <a:gd name="T2" fmla="*/ 2147483647 w 1050"/>
              <a:gd name="T3" fmla="*/ 2147483647 h 626"/>
              <a:gd name="T4" fmla="*/ 2147483647 w 1050"/>
              <a:gd name="T5" fmla="*/ 2147483647 h 626"/>
              <a:gd name="T6" fmla="*/ 2147483647 w 1050"/>
              <a:gd name="T7" fmla="*/ 0 h 626"/>
              <a:gd name="T8" fmla="*/ 2147483647 w 1050"/>
              <a:gd name="T9" fmla="*/ 2147483647 h 626"/>
              <a:gd name="T10" fmla="*/ 2147483647 w 1050"/>
              <a:gd name="T11" fmla="*/ 2147483647 h 626"/>
              <a:gd name="T12" fmla="*/ 0 w 1050"/>
              <a:gd name="T13" fmla="*/ 2147483647 h 626"/>
              <a:gd name="T14" fmla="*/ 0 60000 65536"/>
              <a:gd name="T15" fmla="*/ 0 60000 65536"/>
              <a:gd name="T16" fmla="*/ 0 60000 65536"/>
              <a:gd name="T17" fmla="*/ 0 60000 65536"/>
              <a:gd name="T18" fmla="*/ 0 60000 65536"/>
              <a:gd name="T19" fmla="*/ 0 60000 65536"/>
              <a:gd name="T20" fmla="*/ 0 60000 65536"/>
              <a:gd name="T21" fmla="*/ 0 w 1050"/>
              <a:gd name="T22" fmla="*/ 0 h 626"/>
              <a:gd name="T23" fmla="*/ 1050 w 1050"/>
              <a:gd name="T24" fmla="*/ 626 h 6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50" h="626">
                <a:moveTo>
                  <a:pt x="0" y="8"/>
                </a:moveTo>
                <a:lnTo>
                  <a:pt x="1044" y="626"/>
                </a:lnTo>
                <a:lnTo>
                  <a:pt x="1050" y="616"/>
                </a:lnTo>
                <a:lnTo>
                  <a:pt x="7" y="0"/>
                </a:lnTo>
                <a:lnTo>
                  <a:pt x="2" y="8"/>
                </a:lnTo>
                <a:lnTo>
                  <a:pt x="0" y="8"/>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82" name="Freeform 162"/>
          <p:cNvSpPr>
            <a:spLocks/>
          </p:cNvSpPr>
          <p:nvPr/>
        </p:nvSpPr>
        <p:spPr bwMode="auto">
          <a:xfrm>
            <a:off x="4256088" y="2049463"/>
            <a:ext cx="1666875" cy="993775"/>
          </a:xfrm>
          <a:custGeom>
            <a:avLst/>
            <a:gdLst>
              <a:gd name="T0" fmla="*/ 0 w 1050"/>
              <a:gd name="T1" fmla="*/ 2147483647 h 626"/>
              <a:gd name="T2" fmla="*/ 2147483647 w 1050"/>
              <a:gd name="T3" fmla="*/ 2147483647 h 626"/>
              <a:gd name="T4" fmla="*/ 2147483647 w 1050"/>
              <a:gd name="T5" fmla="*/ 2147483647 h 626"/>
              <a:gd name="T6" fmla="*/ 2147483647 w 1050"/>
              <a:gd name="T7" fmla="*/ 0 h 626"/>
              <a:gd name="T8" fmla="*/ 2147483647 w 1050"/>
              <a:gd name="T9" fmla="*/ 2147483647 h 626"/>
              <a:gd name="T10" fmla="*/ 2147483647 w 1050"/>
              <a:gd name="T11" fmla="*/ 2147483647 h 626"/>
              <a:gd name="T12" fmla="*/ 0 60000 65536"/>
              <a:gd name="T13" fmla="*/ 0 60000 65536"/>
              <a:gd name="T14" fmla="*/ 0 60000 65536"/>
              <a:gd name="T15" fmla="*/ 0 60000 65536"/>
              <a:gd name="T16" fmla="*/ 0 60000 65536"/>
              <a:gd name="T17" fmla="*/ 0 60000 65536"/>
              <a:gd name="T18" fmla="*/ 0 w 1050"/>
              <a:gd name="T19" fmla="*/ 0 h 626"/>
              <a:gd name="T20" fmla="*/ 1050 w 1050"/>
              <a:gd name="T21" fmla="*/ 626 h 626"/>
            </a:gdLst>
            <a:ahLst/>
            <a:cxnLst>
              <a:cxn ang="T12">
                <a:pos x="T0" y="T1"/>
              </a:cxn>
              <a:cxn ang="T13">
                <a:pos x="T2" y="T3"/>
              </a:cxn>
              <a:cxn ang="T14">
                <a:pos x="T4" y="T5"/>
              </a:cxn>
              <a:cxn ang="T15">
                <a:pos x="T6" y="T7"/>
              </a:cxn>
              <a:cxn ang="T16">
                <a:pos x="T8" y="T9"/>
              </a:cxn>
              <a:cxn ang="T17">
                <a:pos x="T10" y="T11"/>
              </a:cxn>
            </a:cxnLst>
            <a:rect l="T18" t="T19" r="T20" b="T21"/>
            <a:pathLst>
              <a:path w="1050" h="626">
                <a:moveTo>
                  <a:pt x="0" y="8"/>
                </a:moveTo>
                <a:lnTo>
                  <a:pt x="1044" y="626"/>
                </a:lnTo>
                <a:lnTo>
                  <a:pt x="1050" y="616"/>
                </a:lnTo>
                <a:lnTo>
                  <a:pt x="7" y="0"/>
                </a:lnTo>
                <a:lnTo>
                  <a:pt x="2" y="8"/>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83" name="Freeform 163"/>
          <p:cNvSpPr>
            <a:spLocks/>
          </p:cNvSpPr>
          <p:nvPr/>
        </p:nvSpPr>
        <p:spPr bwMode="auto">
          <a:xfrm>
            <a:off x="4240213" y="2025650"/>
            <a:ext cx="68262" cy="65088"/>
          </a:xfrm>
          <a:custGeom>
            <a:avLst/>
            <a:gdLst>
              <a:gd name="T0" fmla="*/ 2147483647 w 43"/>
              <a:gd name="T1" fmla="*/ 2147483647 h 41"/>
              <a:gd name="T2" fmla="*/ 2147483647 w 43"/>
              <a:gd name="T3" fmla="*/ 2147483647 h 41"/>
              <a:gd name="T4" fmla="*/ 2147483647 w 43"/>
              <a:gd name="T5" fmla="*/ 2147483647 h 41"/>
              <a:gd name="T6" fmla="*/ 2147483647 w 43"/>
              <a:gd name="T7" fmla="*/ 2147483647 h 41"/>
              <a:gd name="T8" fmla="*/ 2147483647 w 43"/>
              <a:gd name="T9" fmla="*/ 2147483647 h 41"/>
              <a:gd name="T10" fmla="*/ 2147483647 w 43"/>
              <a:gd name="T11" fmla="*/ 2147483647 h 41"/>
              <a:gd name="T12" fmla="*/ 2147483647 w 43"/>
              <a:gd name="T13" fmla="*/ 2147483647 h 41"/>
              <a:gd name="T14" fmla="*/ 2147483647 w 43"/>
              <a:gd name="T15" fmla="*/ 2147483647 h 41"/>
              <a:gd name="T16" fmla="*/ 2147483647 w 43"/>
              <a:gd name="T17" fmla="*/ 2147483647 h 41"/>
              <a:gd name="T18" fmla="*/ 2147483647 w 43"/>
              <a:gd name="T19" fmla="*/ 2147483647 h 41"/>
              <a:gd name="T20" fmla="*/ 2147483647 w 43"/>
              <a:gd name="T21" fmla="*/ 2147483647 h 41"/>
              <a:gd name="T22" fmla="*/ 2147483647 w 43"/>
              <a:gd name="T23" fmla="*/ 2147483647 h 41"/>
              <a:gd name="T24" fmla="*/ 2147483647 w 43"/>
              <a:gd name="T25" fmla="*/ 2147483647 h 41"/>
              <a:gd name="T26" fmla="*/ 2147483647 w 43"/>
              <a:gd name="T27" fmla="*/ 2147483647 h 41"/>
              <a:gd name="T28" fmla="*/ 2147483647 w 43"/>
              <a:gd name="T29" fmla="*/ 2147483647 h 41"/>
              <a:gd name="T30" fmla="*/ 2147483647 w 43"/>
              <a:gd name="T31" fmla="*/ 2147483647 h 41"/>
              <a:gd name="T32" fmla="*/ 2147483647 w 43"/>
              <a:gd name="T33" fmla="*/ 2147483647 h 41"/>
              <a:gd name="T34" fmla="*/ 2147483647 w 43"/>
              <a:gd name="T35" fmla="*/ 0 h 41"/>
              <a:gd name="T36" fmla="*/ 2147483647 w 43"/>
              <a:gd name="T37" fmla="*/ 0 h 41"/>
              <a:gd name="T38" fmla="*/ 2147483647 w 43"/>
              <a:gd name="T39" fmla="*/ 0 h 41"/>
              <a:gd name="T40" fmla="*/ 2147483647 w 43"/>
              <a:gd name="T41" fmla="*/ 0 h 41"/>
              <a:gd name="T42" fmla="*/ 2147483647 w 43"/>
              <a:gd name="T43" fmla="*/ 0 h 41"/>
              <a:gd name="T44" fmla="*/ 2147483647 w 43"/>
              <a:gd name="T45" fmla="*/ 0 h 41"/>
              <a:gd name="T46" fmla="*/ 2147483647 w 43"/>
              <a:gd name="T47" fmla="*/ 0 h 41"/>
              <a:gd name="T48" fmla="*/ 2147483647 w 43"/>
              <a:gd name="T49" fmla="*/ 2147483647 h 41"/>
              <a:gd name="T50" fmla="*/ 2147483647 w 43"/>
              <a:gd name="T51" fmla="*/ 2147483647 h 41"/>
              <a:gd name="T52" fmla="*/ 2147483647 w 43"/>
              <a:gd name="T53" fmla="*/ 2147483647 h 41"/>
              <a:gd name="T54" fmla="*/ 2147483647 w 43"/>
              <a:gd name="T55" fmla="*/ 2147483647 h 41"/>
              <a:gd name="T56" fmla="*/ 2147483647 w 43"/>
              <a:gd name="T57" fmla="*/ 2147483647 h 41"/>
              <a:gd name="T58" fmla="*/ 0 w 43"/>
              <a:gd name="T59" fmla="*/ 2147483647 h 41"/>
              <a:gd name="T60" fmla="*/ 0 w 43"/>
              <a:gd name="T61" fmla="*/ 2147483647 h 41"/>
              <a:gd name="T62" fmla="*/ 0 w 43"/>
              <a:gd name="T63" fmla="*/ 2147483647 h 41"/>
              <a:gd name="T64" fmla="*/ 2147483647 w 43"/>
              <a:gd name="T65" fmla="*/ 2147483647 h 41"/>
              <a:gd name="T66" fmla="*/ 2147483647 w 43"/>
              <a:gd name="T67" fmla="*/ 2147483647 h 41"/>
              <a:gd name="T68" fmla="*/ 2147483647 w 43"/>
              <a:gd name="T69" fmla="*/ 2147483647 h 41"/>
              <a:gd name="T70" fmla="*/ 2147483647 w 43"/>
              <a:gd name="T71" fmla="*/ 2147483647 h 41"/>
              <a:gd name="T72" fmla="*/ 2147483647 w 43"/>
              <a:gd name="T73" fmla="*/ 2147483647 h 41"/>
              <a:gd name="T74" fmla="*/ 2147483647 w 43"/>
              <a:gd name="T75" fmla="*/ 2147483647 h 41"/>
              <a:gd name="T76" fmla="*/ 2147483647 w 43"/>
              <a:gd name="T77" fmla="*/ 2147483647 h 41"/>
              <a:gd name="T78" fmla="*/ 2147483647 w 43"/>
              <a:gd name="T79" fmla="*/ 2147483647 h 41"/>
              <a:gd name="T80" fmla="*/ 2147483647 w 43"/>
              <a:gd name="T81" fmla="*/ 2147483647 h 41"/>
              <a:gd name="T82" fmla="*/ 2147483647 w 43"/>
              <a:gd name="T83" fmla="*/ 2147483647 h 41"/>
              <a:gd name="T84" fmla="*/ 2147483647 w 43"/>
              <a:gd name="T85" fmla="*/ 2147483647 h 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3"/>
              <a:gd name="T130" fmla="*/ 0 h 41"/>
              <a:gd name="T131" fmla="*/ 43 w 43"/>
              <a:gd name="T132" fmla="*/ 41 h 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3" h="41">
                <a:moveTo>
                  <a:pt x="20" y="41"/>
                </a:moveTo>
                <a:lnTo>
                  <a:pt x="25" y="41"/>
                </a:lnTo>
                <a:lnTo>
                  <a:pt x="27" y="41"/>
                </a:lnTo>
                <a:lnTo>
                  <a:pt x="33" y="38"/>
                </a:lnTo>
                <a:lnTo>
                  <a:pt x="35" y="38"/>
                </a:lnTo>
                <a:lnTo>
                  <a:pt x="38" y="36"/>
                </a:lnTo>
                <a:lnTo>
                  <a:pt x="38" y="33"/>
                </a:lnTo>
                <a:lnTo>
                  <a:pt x="40" y="31"/>
                </a:lnTo>
                <a:lnTo>
                  <a:pt x="43" y="25"/>
                </a:lnTo>
                <a:lnTo>
                  <a:pt x="43" y="23"/>
                </a:lnTo>
                <a:lnTo>
                  <a:pt x="43" y="20"/>
                </a:lnTo>
                <a:lnTo>
                  <a:pt x="43" y="15"/>
                </a:lnTo>
                <a:lnTo>
                  <a:pt x="43" y="13"/>
                </a:lnTo>
                <a:lnTo>
                  <a:pt x="40" y="10"/>
                </a:lnTo>
                <a:lnTo>
                  <a:pt x="38" y="8"/>
                </a:lnTo>
                <a:lnTo>
                  <a:pt x="38" y="5"/>
                </a:lnTo>
                <a:lnTo>
                  <a:pt x="35" y="3"/>
                </a:lnTo>
                <a:lnTo>
                  <a:pt x="33" y="0"/>
                </a:lnTo>
                <a:lnTo>
                  <a:pt x="27" y="0"/>
                </a:lnTo>
                <a:lnTo>
                  <a:pt x="25" y="0"/>
                </a:lnTo>
                <a:lnTo>
                  <a:pt x="22" y="0"/>
                </a:lnTo>
                <a:lnTo>
                  <a:pt x="17" y="0"/>
                </a:lnTo>
                <a:lnTo>
                  <a:pt x="15" y="0"/>
                </a:lnTo>
                <a:lnTo>
                  <a:pt x="12" y="0"/>
                </a:lnTo>
                <a:lnTo>
                  <a:pt x="10" y="3"/>
                </a:lnTo>
                <a:lnTo>
                  <a:pt x="7" y="5"/>
                </a:lnTo>
                <a:lnTo>
                  <a:pt x="5" y="8"/>
                </a:lnTo>
                <a:lnTo>
                  <a:pt x="2" y="10"/>
                </a:lnTo>
                <a:lnTo>
                  <a:pt x="2" y="13"/>
                </a:lnTo>
                <a:lnTo>
                  <a:pt x="0" y="15"/>
                </a:lnTo>
                <a:lnTo>
                  <a:pt x="0" y="20"/>
                </a:lnTo>
                <a:lnTo>
                  <a:pt x="0" y="23"/>
                </a:lnTo>
                <a:lnTo>
                  <a:pt x="2" y="25"/>
                </a:lnTo>
                <a:lnTo>
                  <a:pt x="2" y="31"/>
                </a:lnTo>
                <a:lnTo>
                  <a:pt x="5" y="33"/>
                </a:lnTo>
                <a:lnTo>
                  <a:pt x="7" y="36"/>
                </a:lnTo>
                <a:lnTo>
                  <a:pt x="10" y="38"/>
                </a:lnTo>
                <a:lnTo>
                  <a:pt x="12" y="38"/>
                </a:lnTo>
                <a:lnTo>
                  <a:pt x="15" y="41"/>
                </a:lnTo>
                <a:lnTo>
                  <a:pt x="17" y="41"/>
                </a:lnTo>
                <a:lnTo>
                  <a:pt x="22" y="41"/>
                </a:lnTo>
                <a:lnTo>
                  <a:pt x="20" y="41"/>
                </a:lnTo>
                <a:close/>
              </a:path>
            </a:pathLst>
          </a:custGeom>
          <a:solidFill>
            <a:srgbClr val="EB75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84" name="Freeform 164"/>
          <p:cNvSpPr>
            <a:spLocks/>
          </p:cNvSpPr>
          <p:nvPr/>
        </p:nvSpPr>
        <p:spPr bwMode="auto">
          <a:xfrm>
            <a:off x="4240213" y="2025650"/>
            <a:ext cx="68262" cy="65088"/>
          </a:xfrm>
          <a:custGeom>
            <a:avLst/>
            <a:gdLst>
              <a:gd name="T0" fmla="*/ 2147483647 w 43"/>
              <a:gd name="T1" fmla="*/ 2147483647 h 41"/>
              <a:gd name="T2" fmla="*/ 2147483647 w 43"/>
              <a:gd name="T3" fmla="*/ 2147483647 h 41"/>
              <a:gd name="T4" fmla="*/ 2147483647 w 43"/>
              <a:gd name="T5" fmla="*/ 2147483647 h 41"/>
              <a:gd name="T6" fmla="*/ 2147483647 w 43"/>
              <a:gd name="T7" fmla="*/ 2147483647 h 41"/>
              <a:gd name="T8" fmla="*/ 2147483647 w 43"/>
              <a:gd name="T9" fmla="*/ 2147483647 h 41"/>
              <a:gd name="T10" fmla="*/ 2147483647 w 43"/>
              <a:gd name="T11" fmla="*/ 2147483647 h 41"/>
              <a:gd name="T12" fmla="*/ 2147483647 w 43"/>
              <a:gd name="T13" fmla="*/ 2147483647 h 41"/>
              <a:gd name="T14" fmla="*/ 2147483647 w 43"/>
              <a:gd name="T15" fmla="*/ 2147483647 h 41"/>
              <a:gd name="T16" fmla="*/ 2147483647 w 43"/>
              <a:gd name="T17" fmla="*/ 2147483647 h 41"/>
              <a:gd name="T18" fmla="*/ 2147483647 w 43"/>
              <a:gd name="T19" fmla="*/ 2147483647 h 41"/>
              <a:gd name="T20" fmla="*/ 2147483647 w 43"/>
              <a:gd name="T21" fmla="*/ 2147483647 h 41"/>
              <a:gd name="T22" fmla="*/ 2147483647 w 43"/>
              <a:gd name="T23" fmla="*/ 2147483647 h 41"/>
              <a:gd name="T24" fmla="*/ 2147483647 w 43"/>
              <a:gd name="T25" fmla="*/ 2147483647 h 41"/>
              <a:gd name="T26" fmla="*/ 2147483647 w 43"/>
              <a:gd name="T27" fmla="*/ 2147483647 h 41"/>
              <a:gd name="T28" fmla="*/ 2147483647 w 43"/>
              <a:gd name="T29" fmla="*/ 2147483647 h 41"/>
              <a:gd name="T30" fmla="*/ 2147483647 w 43"/>
              <a:gd name="T31" fmla="*/ 2147483647 h 41"/>
              <a:gd name="T32" fmla="*/ 2147483647 w 43"/>
              <a:gd name="T33" fmla="*/ 2147483647 h 41"/>
              <a:gd name="T34" fmla="*/ 2147483647 w 43"/>
              <a:gd name="T35" fmla="*/ 0 h 41"/>
              <a:gd name="T36" fmla="*/ 2147483647 w 43"/>
              <a:gd name="T37" fmla="*/ 0 h 41"/>
              <a:gd name="T38" fmla="*/ 2147483647 w 43"/>
              <a:gd name="T39" fmla="*/ 0 h 41"/>
              <a:gd name="T40" fmla="*/ 2147483647 w 43"/>
              <a:gd name="T41" fmla="*/ 0 h 41"/>
              <a:gd name="T42" fmla="*/ 2147483647 w 43"/>
              <a:gd name="T43" fmla="*/ 0 h 41"/>
              <a:gd name="T44" fmla="*/ 2147483647 w 43"/>
              <a:gd name="T45" fmla="*/ 0 h 41"/>
              <a:gd name="T46" fmla="*/ 2147483647 w 43"/>
              <a:gd name="T47" fmla="*/ 0 h 41"/>
              <a:gd name="T48" fmla="*/ 2147483647 w 43"/>
              <a:gd name="T49" fmla="*/ 2147483647 h 41"/>
              <a:gd name="T50" fmla="*/ 2147483647 w 43"/>
              <a:gd name="T51" fmla="*/ 2147483647 h 41"/>
              <a:gd name="T52" fmla="*/ 2147483647 w 43"/>
              <a:gd name="T53" fmla="*/ 2147483647 h 41"/>
              <a:gd name="T54" fmla="*/ 2147483647 w 43"/>
              <a:gd name="T55" fmla="*/ 2147483647 h 41"/>
              <a:gd name="T56" fmla="*/ 2147483647 w 43"/>
              <a:gd name="T57" fmla="*/ 2147483647 h 41"/>
              <a:gd name="T58" fmla="*/ 0 w 43"/>
              <a:gd name="T59" fmla="*/ 2147483647 h 41"/>
              <a:gd name="T60" fmla="*/ 0 w 43"/>
              <a:gd name="T61" fmla="*/ 2147483647 h 41"/>
              <a:gd name="T62" fmla="*/ 0 w 43"/>
              <a:gd name="T63" fmla="*/ 2147483647 h 41"/>
              <a:gd name="T64" fmla="*/ 2147483647 w 43"/>
              <a:gd name="T65" fmla="*/ 2147483647 h 41"/>
              <a:gd name="T66" fmla="*/ 2147483647 w 43"/>
              <a:gd name="T67" fmla="*/ 2147483647 h 41"/>
              <a:gd name="T68" fmla="*/ 2147483647 w 43"/>
              <a:gd name="T69" fmla="*/ 2147483647 h 41"/>
              <a:gd name="T70" fmla="*/ 2147483647 w 43"/>
              <a:gd name="T71" fmla="*/ 2147483647 h 41"/>
              <a:gd name="T72" fmla="*/ 2147483647 w 43"/>
              <a:gd name="T73" fmla="*/ 2147483647 h 41"/>
              <a:gd name="T74" fmla="*/ 2147483647 w 43"/>
              <a:gd name="T75" fmla="*/ 2147483647 h 41"/>
              <a:gd name="T76" fmla="*/ 2147483647 w 43"/>
              <a:gd name="T77" fmla="*/ 2147483647 h 41"/>
              <a:gd name="T78" fmla="*/ 2147483647 w 43"/>
              <a:gd name="T79" fmla="*/ 2147483647 h 41"/>
              <a:gd name="T80" fmla="*/ 2147483647 w 43"/>
              <a:gd name="T81" fmla="*/ 2147483647 h 41"/>
              <a:gd name="T82" fmla="*/ 2147483647 w 43"/>
              <a:gd name="T83" fmla="*/ 2147483647 h 4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3"/>
              <a:gd name="T127" fmla="*/ 0 h 41"/>
              <a:gd name="T128" fmla="*/ 43 w 43"/>
              <a:gd name="T129" fmla="*/ 41 h 4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3" h="41">
                <a:moveTo>
                  <a:pt x="20" y="41"/>
                </a:moveTo>
                <a:lnTo>
                  <a:pt x="25" y="41"/>
                </a:lnTo>
                <a:lnTo>
                  <a:pt x="27" y="41"/>
                </a:lnTo>
                <a:lnTo>
                  <a:pt x="33" y="38"/>
                </a:lnTo>
                <a:lnTo>
                  <a:pt x="35" y="38"/>
                </a:lnTo>
                <a:lnTo>
                  <a:pt x="38" y="36"/>
                </a:lnTo>
                <a:lnTo>
                  <a:pt x="38" y="33"/>
                </a:lnTo>
                <a:lnTo>
                  <a:pt x="40" y="31"/>
                </a:lnTo>
                <a:lnTo>
                  <a:pt x="43" y="25"/>
                </a:lnTo>
                <a:lnTo>
                  <a:pt x="43" y="23"/>
                </a:lnTo>
                <a:lnTo>
                  <a:pt x="43" y="20"/>
                </a:lnTo>
                <a:lnTo>
                  <a:pt x="43" y="15"/>
                </a:lnTo>
                <a:lnTo>
                  <a:pt x="43" y="13"/>
                </a:lnTo>
                <a:lnTo>
                  <a:pt x="40" y="10"/>
                </a:lnTo>
                <a:lnTo>
                  <a:pt x="38" y="8"/>
                </a:lnTo>
                <a:lnTo>
                  <a:pt x="38" y="5"/>
                </a:lnTo>
                <a:lnTo>
                  <a:pt x="35" y="3"/>
                </a:lnTo>
                <a:lnTo>
                  <a:pt x="33" y="0"/>
                </a:lnTo>
                <a:lnTo>
                  <a:pt x="27" y="0"/>
                </a:lnTo>
                <a:lnTo>
                  <a:pt x="25" y="0"/>
                </a:lnTo>
                <a:lnTo>
                  <a:pt x="22" y="0"/>
                </a:lnTo>
                <a:lnTo>
                  <a:pt x="17" y="0"/>
                </a:lnTo>
                <a:lnTo>
                  <a:pt x="15" y="0"/>
                </a:lnTo>
                <a:lnTo>
                  <a:pt x="12" y="0"/>
                </a:lnTo>
                <a:lnTo>
                  <a:pt x="10" y="3"/>
                </a:lnTo>
                <a:lnTo>
                  <a:pt x="7" y="5"/>
                </a:lnTo>
                <a:lnTo>
                  <a:pt x="5" y="8"/>
                </a:lnTo>
                <a:lnTo>
                  <a:pt x="2" y="10"/>
                </a:lnTo>
                <a:lnTo>
                  <a:pt x="2" y="13"/>
                </a:lnTo>
                <a:lnTo>
                  <a:pt x="0" y="15"/>
                </a:lnTo>
                <a:lnTo>
                  <a:pt x="0" y="20"/>
                </a:lnTo>
                <a:lnTo>
                  <a:pt x="0" y="23"/>
                </a:lnTo>
                <a:lnTo>
                  <a:pt x="2" y="25"/>
                </a:lnTo>
                <a:lnTo>
                  <a:pt x="2" y="31"/>
                </a:lnTo>
                <a:lnTo>
                  <a:pt x="5" y="33"/>
                </a:lnTo>
                <a:lnTo>
                  <a:pt x="7" y="36"/>
                </a:lnTo>
                <a:lnTo>
                  <a:pt x="10" y="38"/>
                </a:lnTo>
                <a:lnTo>
                  <a:pt x="12" y="38"/>
                </a:lnTo>
                <a:lnTo>
                  <a:pt x="15" y="41"/>
                </a:lnTo>
                <a:lnTo>
                  <a:pt x="17" y="41"/>
                </a:lnTo>
                <a:lnTo>
                  <a:pt x="22" y="41"/>
                </a:lnTo>
              </a:path>
            </a:pathLst>
          </a:custGeom>
          <a:noFill/>
          <a:ln w="4763">
            <a:solidFill>
              <a:srgbClr val="EB75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85" name="Line 165"/>
          <p:cNvSpPr>
            <a:spLocks noChangeShapeType="1"/>
          </p:cNvSpPr>
          <p:nvPr/>
        </p:nvSpPr>
        <p:spPr bwMode="auto">
          <a:xfrm flipV="1">
            <a:off x="3178175" y="2316163"/>
            <a:ext cx="2755900" cy="3281362"/>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86" name="Line 166"/>
          <p:cNvSpPr>
            <a:spLocks noChangeShapeType="1"/>
          </p:cNvSpPr>
          <p:nvPr/>
        </p:nvSpPr>
        <p:spPr bwMode="auto">
          <a:xfrm flipV="1">
            <a:off x="3186113" y="2514600"/>
            <a:ext cx="2755900" cy="3684588"/>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87" name="Line 167"/>
          <p:cNvSpPr>
            <a:spLocks noChangeShapeType="1"/>
          </p:cNvSpPr>
          <p:nvPr/>
        </p:nvSpPr>
        <p:spPr bwMode="auto">
          <a:xfrm flipV="1">
            <a:off x="3178175" y="2692400"/>
            <a:ext cx="2740025" cy="1290638"/>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88" name="Line 168"/>
          <p:cNvSpPr>
            <a:spLocks noChangeShapeType="1"/>
          </p:cNvSpPr>
          <p:nvPr/>
        </p:nvSpPr>
        <p:spPr bwMode="auto">
          <a:xfrm flipV="1">
            <a:off x="3178175" y="2901950"/>
            <a:ext cx="2744788" cy="1690688"/>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89" name="Line 169"/>
          <p:cNvSpPr>
            <a:spLocks noChangeShapeType="1"/>
          </p:cNvSpPr>
          <p:nvPr/>
        </p:nvSpPr>
        <p:spPr bwMode="auto">
          <a:xfrm flipV="1">
            <a:off x="3186113" y="3119438"/>
            <a:ext cx="2744787" cy="2679700"/>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90" name="Line 170"/>
          <p:cNvSpPr>
            <a:spLocks noChangeShapeType="1"/>
          </p:cNvSpPr>
          <p:nvPr/>
        </p:nvSpPr>
        <p:spPr bwMode="auto">
          <a:xfrm flipV="1">
            <a:off x="3178175" y="3305175"/>
            <a:ext cx="2744788" cy="1687513"/>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91" name="Line 171"/>
          <p:cNvSpPr>
            <a:spLocks noChangeShapeType="1"/>
          </p:cNvSpPr>
          <p:nvPr/>
        </p:nvSpPr>
        <p:spPr bwMode="auto">
          <a:xfrm flipV="1">
            <a:off x="3178175" y="3482975"/>
            <a:ext cx="2735263" cy="70167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92" name="Line 172"/>
          <p:cNvSpPr>
            <a:spLocks noChangeShapeType="1"/>
          </p:cNvSpPr>
          <p:nvPr/>
        </p:nvSpPr>
        <p:spPr bwMode="auto">
          <a:xfrm flipV="1">
            <a:off x="3165475" y="3684588"/>
            <a:ext cx="2752725" cy="698500"/>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93" name="Line 173"/>
          <p:cNvSpPr>
            <a:spLocks noChangeShapeType="1"/>
          </p:cNvSpPr>
          <p:nvPr/>
        </p:nvSpPr>
        <p:spPr bwMode="auto">
          <a:xfrm flipV="1">
            <a:off x="3178175" y="3902075"/>
            <a:ext cx="2735263" cy="1300163"/>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94" name="Freeform 174"/>
          <p:cNvSpPr>
            <a:spLocks/>
          </p:cNvSpPr>
          <p:nvPr/>
        </p:nvSpPr>
        <p:spPr bwMode="auto">
          <a:xfrm>
            <a:off x="3719513" y="1755775"/>
            <a:ext cx="1120775" cy="201613"/>
          </a:xfrm>
          <a:custGeom>
            <a:avLst/>
            <a:gdLst>
              <a:gd name="T0" fmla="*/ 2147483647 w 706"/>
              <a:gd name="T1" fmla="*/ 2147483647 h 127"/>
              <a:gd name="T2" fmla="*/ 2147483647 w 706"/>
              <a:gd name="T3" fmla="*/ 0 h 127"/>
              <a:gd name="T4" fmla="*/ 0 w 706"/>
              <a:gd name="T5" fmla="*/ 0 h 127"/>
              <a:gd name="T6" fmla="*/ 0 w 706"/>
              <a:gd name="T7" fmla="*/ 2147483647 h 127"/>
              <a:gd name="T8" fmla="*/ 2147483647 w 706"/>
              <a:gd name="T9" fmla="*/ 2147483647 h 127"/>
              <a:gd name="T10" fmla="*/ 2147483647 w 706"/>
              <a:gd name="T11" fmla="*/ 2147483647 h 127"/>
              <a:gd name="T12" fmla="*/ 0 60000 65536"/>
              <a:gd name="T13" fmla="*/ 0 60000 65536"/>
              <a:gd name="T14" fmla="*/ 0 60000 65536"/>
              <a:gd name="T15" fmla="*/ 0 60000 65536"/>
              <a:gd name="T16" fmla="*/ 0 60000 65536"/>
              <a:gd name="T17" fmla="*/ 0 60000 65536"/>
              <a:gd name="T18" fmla="*/ 0 w 706"/>
              <a:gd name="T19" fmla="*/ 0 h 127"/>
              <a:gd name="T20" fmla="*/ 706 w 70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6" h="127">
                <a:moveTo>
                  <a:pt x="706" y="124"/>
                </a:moveTo>
                <a:lnTo>
                  <a:pt x="706" y="0"/>
                </a:lnTo>
                <a:lnTo>
                  <a:pt x="0" y="0"/>
                </a:lnTo>
                <a:lnTo>
                  <a:pt x="0" y="127"/>
                </a:lnTo>
                <a:lnTo>
                  <a:pt x="70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95" name="Freeform 175"/>
          <p:cNvSpPr>
            <a:spLocks/>
          </p:cNvSpPr>
          <p:nvPr/>
        </p:nvSpPr>
        <p:spPr bwMode="auto">
          <a:xfrm>
            <a:off x="3719513" y="1957388"/>
            <a:ext cx="1120775" cy="201612"/>
          </a:xfrm>
          <a:custGeom>
            <a:avLst/>
            <a:gdLst>
              <a:gd name="T0" fmla="*/ 2147483647 w 706"/>
              <a:gd name="T1" fmla="*/ 2147483647 h 127"/>
              <a:gd name="T2" fmla="*/ 2147483647 w 706"/>
              <a:gd name="T3" fmla="*/ 0 h 127"/>
              <a:gd name="T4" fmla="*/ 0 w 706"/>
              <a:gd name="T5" fmla="*/ 0 h 127"/>
              <a:gd name="T6" fmla="*/ 0 w 706"/>
              <a:gd name="T7" fmla="*/ 2147483647 h 127"/>
              <a:gd name="T8" fmla="*/ 2147483647 w 706"/>
              <a:gd name="T9" fmla="*/ 2147483647 h 127"/>
              <a:gd name="T10" fmla="*/ 2147483647 w 706"/>
              <a:gd name="T11" fmla="*/ 2147483647 h 127"/>
              <a:gd name="T12" fmla="*/ 0 60000 65536"/>
              <a:gd name="T13" fmla="*/ 0 60000 65536"/>
              <a:gd name="T14" fmla="*/ 0 60000 65536"/>
              <a:gd name="T15" fmla="*/ 0 60000 65536"/>
              <a:gd name="T16" fmla="*/ 0 60000 65536"/>
              <a:gd name="T17" fmla="*/ 0 60000 65536"/>
              <a:gd name="T18" fmla="*/ 0 w 706"/>
              <a:gd name="T19" fmla="*/ 0 h 127"/>
              <a:gd name="T20" fmla="*/ 706 w 70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6" h="127">
                <a:moveTo>
                  <a:pt x="706" y="124"/>
                </a:moveTo>
                <a:lnTo>
                  <a:pt x="706" y="0"/>
                </a:lnTo>
                <a:lnTo>
                  <a:pt x="0" y="0"/>
                </a:lnTo>
                <a:lnTo>
                  <a:pt x="0" y="127"/>
                </a:lnTo>
                <a:lnTo>
                  <a:pt x="70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96" name="Freeform 176"/>
          <p:cNvSpPr>
            <a:spLocks/>
          </p:cNvSpPr>
          <p:nvPr/>
        </p:nvSpPr>
        <p:spPr bwMode="auto">
          <a:xfrm>
            <a:off x="3719513" y="2360613"/>
            <a:ext cx="1120775" cy="201612"/>
          </a:xfrm>
          <a:custGeom>
            <a:avLst/>
            <a:gdLst>
              <a:gd name="T0" fmla="*/ 2147483647 w 706"/>
              <a:gd name="T1" fmla="*/ 2147483647 h 127"/>
              <a:gd name="T2" fmla="*/ 2147483647 w 706"/>
              <a:gd name="T3" fmla="*/ 0 h 127"/>
              <a:gd name="T4" fmla="*/ 0 w 706"/>
              <a:gd name="T5" fmla="*/ 0 h 127"/>
              <a:gd name="T6" fmla="*/ 0 w 706"/>
              <a:gd name="T7" fmla="*/ 2147483647 h 127"/>
              <a:gd name="T8" fmla="*/ 2147483647 w 706"/>
              <a:gd name="T9" fmla="*/ 2147483647 h 127"/>
              <a:gd name="T10" fmla="*/ 2147483647 w 706"/>
              <a:gd name="T11" fmla="*/ 2147483647 h 127"/>
              <a:gd name="T12" fmla="*/ 0 60000 65536"/>
              <a:gd name="T13" fmla="*/ 0 60000 65536"/>
              <a:gd name="T14" fmla="*/ 0 60000 65536"/>
              <a:gd name="T15" fmla="*/ 0 60000 65536"/>
              <a:gd name="T16" fmla="*/ 0 60000 65536"/>
              <a:gd name="T17" fmla="*/ 0 60000 65536"/>
              <a:gd name="T18" fmla="*/ 0 w 706"/>
              <a:gd name="T19" fmla="*/ 0 h 127"/>
              <a:gd name="T20" fmla="*/ 706 w 70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6" h="127">
                <a:moveTo>
                  <a:pt x="706" y="125"/>
                </a:moveTo>
                <a:lnTo>
                  <a:pt x="706" y="0"/>
                </a:lnTo>
                <a:lnTo>
                  <a:pt x="0" y="0"/>
                </a:lnTo>
                <a:lnTo>
                  <a:pt x="0" y="127"/>
                </a:lnTo>
                <a:lnTo>
                  <a:pt x="70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97" name="Freeform 177"/>
          <p:cNvSpPr>
            <a:spLocks/>
          </p:cNvSpPr>
          <p:nvPr/>
        </p:nvSpPr>
        <p:spPr bwMode="auto">
          <a:xfrm>
            <a:off x="3719513" y="2763838"/>
            <a:ext cx="1120775" cy="201612"/>
          </a:xfrm>
          <a:custGeom>
            <a:avLst/>
            <a:gdLst>
              <a:gd name="T0" fmla="*/ 2147483647 w 706"/>
              <a:gd name="T1" fmla="*/ 2147483647 h 127"/>
              <a:gd name="T2" fmla="*/ 2147483647 w 706"/>
              <a:gd name="T3" fmla="*/ 0 h 127"/>
              <a:gd name="T4" fmla="*/ 0 w 706"/>
              <a:gd name="T5" fmla="*/ 0 h 127"/>
              <a:gd name="T6" fmla="*/ 0 w 706"/>
              <a:gd name="T7" fmla="*/ 2147483647 h 127"/>
              <a:gd name="T8" fmla="*/ 2147483647 w 706"/>
              <a:gd name="T9" fmla="*/ 2147483647 h 127"/>
              <a:gd name="T10" fmla="*/ 2147483647 w 706"/>
              <a:gd name="T11" fmla="*/ 2147483647 h 127"/>
              <a:gd name="T12" fmla="*/ 0 60000 65536"/>
              <a:gd name="T13" fmla="*/ 0 60000 65536"/>
              <a:gd name="T14" fmla="*/ 0 60000 65536"/>
              <a:gd name="T15" fmla="*/ 0 60000 65536"/>
              <a:gd name="T16" fmla="*/ 0 60000 65536"/>
              <a:gd name="T17" fmla="*/ 0 60000 65536"/>
              <a:gd name="T18" fmla="*/ 0 w 706"/>
              <a:gd name="T19" fmla="*/ 0 h 127"/>
              <a:gd name="T20" fmla="*/ 706 w 70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6" h="127">
                <a:moveTo>
                  <a:pt x="706" y="125"/>
                </a:moveTo>
                <a:lnTo>
                  <a:pt x="706" y="0"/>
                </a:lnTo>
                <a:lnTo>
                  <a:pt x="0" y="0"/>
                </a:lnTo>
                <a:lnTo>
                  <a:pt x="0" y="127"/>
                </a:lnTo>
                <a:lnTo>
                  <a:pt x="70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98" name="Freeform 178"/>
          <p:cNvSpPr>
            <a:spLocks/>
          </p:cNvSpPr>
          <p:nvPr/>
        </p:nvSpPr>
        <p:spPr bwMode="auto">
          <a:xfrm>
            <a:off x="3719513" y="2159000"/>
            <a:ext cx="1120775" cy="201613"/>
          </a:xfrm>
          <a:custGeom>
            <a:avLst/>
            <a:gdLst>
              <a:gd name="T0" fmla="*/ 2147483647 w 706"/>
              <a:gd name="T1" fmla="*/ 2147483647 h 127"/>
              <a:gd name="T2" fmla="*/ 2147483647 w 706"/>
              <a:gd name="T3" fmla="*/ 0 h 127"/>
              <a:gd name="T4" fmla="*/ 0 w 706"/>
              <a:gd name="T5" fmla="*/ 0 h 127"/>
              <a:gd name="T6" fmla="*/ 0 w 706"/>
              <a:gd name="T7" fmla="*/ 2147483647 h 127"/>
              <a:gd name="T8" fmla="*/ 2147483647 w 706"/>
              <a:gd name="T9" fmla="*/ 2147483647 h 127"/>
              <a:gd name="T10" fmla="*/ 2147483647 w 706"/>
              <a:gd name="T11" fmla="*/ 2147483647 h 127"/>
              <a:gd name="T12" fmla="*/ 0 60000 65536"/>
              <a:gd name="T13" fmla="*/ 0 60000 65536"/>
              <a:gd name="T14" fmla="*/ 0 60000 65536"/>
              <a:gd name="T15" fmla="*/ 0 60000 65536"/>
              <a:gd name="T16" fmla="*/ 0 60000 65536"/>
              <a:gd name="T17" fmla="*/ 0 60000 65536"/>
              <a:gd name="T18" fmla="*/ 0 w 706"/>
              <a:gd name="T19" fmla="*/ 0 h 127"/>
              <a:gd name="T20" fmla="*/ 706 w 70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706" h="127">
                <a:moveTo>
                  <a:pt x="706" y="125"/>
                </a:moveTo>
                <a:lnTo>
                  <a:pt x="706" y="0"/>
                </a:lnTo>
                <a:lnTo>
                  <a:pt x="0" y="0"/>
                </a:lnTo>
                <a:lnTo>
                  <a:pt x="0" y="127"/>
                </a:lnTo>
                <a:lnTo>
                  <a:pt x="70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899" name="Freeform 179"/>
          <p:cNvSpPr>
            <a:spLocks/>
          </p:cNvSpPr>
          <p:nvPr/>
        </p:nvSpPr>
        <p:spPr bwMode="auto">
          <a:xfrm>
            <a:off x="5622925" y="4560888"/>
            <a:ext cx="1998663" cy="1350962"/>
          </a:xfrm>
          <a:custGeom>
            <a:avLst/>
            <a:gdLst>
              <a:gd name="T0" fmla="*/ 2147483647 w 1259"/>
              <a:gd name="T1" fmla="*/ 2147483647 h 851"/>
              <a:gd name="T2" fmla="*/ 2147483647 w 1259"/>
              <a:gd name="T3" fmla="*/ 2147483647 h 851"/>
              <a:gd name="T4" fmla="*/ 2147483647 w 1259"/>
              <a:gd name="T5" fmla="*/ 2147483647 h 851"/>
              <a:gd name="T6" fmla="*/ 2147483647 w 1259"/>
              <a:gd name="T7" fmla="*/ 2147483647 h 851"/>
              <a:gd name="T8" fmla="*/ 2147483647 w 1259"/>
              <a:gd name="T9" fmla="*/ 2147483647 h 851"/>
              <a:gd name="T10" fmla="*/ 2147483647 w 1259"/>
              <a:gd name="T11" fmla="*/ 2147483647 h 851"/>
              <a:gd name="T12" fmla="*/ 2147483647 w 1259"/>
              <a:gd name="T13" fmla="*/ 2147483647 h 851"/>
              <a:gd name="T14" fmla="*/ 2147483647 w 1259"/>
              <a:gd name="T15" fmla="*/ 2147483647 h 851"/>
              <a:gd name="T16" fmla="*/ 2147483647 w 1259"/>
              <a:gd name="T17" fmla="*/ 2147483647 h 851"/>
              <a:gd name="T18" fmla="*/ 2147483647 w 1259"/>
              <a:gd name="T19" fmla="*/ 0 h 851"/>
              <a:gd name="T20" fmla="*/ 2147483647 w 1259"/>
              <a:gd name="T21" fmla="*/ 0 h 851"/>
              <a:gd name="T22" fmla="*/ 2147483647 w 1259"/>
              <a:gd name="T23" fmla="*/ 0 h 851"/>
              <a:gd name="T24" fmla="*/ 2147483647 w 1259"/>
              <a:gd name="T25" fmla="*/ 2147483647 h 851"/>
              <a:gd name="T26" fmla="*/ 2147483647 w 1259"/>
              <a:gd name="T27" fmla="*/ 2147483647 h 851"/>
              <a:gd name="T28" fmla="*/ 2147483647 w 1259"/>
              <a:gd name="T29" fmla="*/ 2147483647 h 851"/>
              <a:gd name="T30" fmla="*/ 2147483647 w 1259"/>
              <a:gd name="T31" fmla="*/ 2147483647 h 851"/>
              <a:gd name="T32" fmla="*/ 2147483647 w 1259"/>
              <a:gd name="T33" fmla="*/ 2147483647 h 851"/>
              <a:gd name="T34" fmla="*/ 2147483647 w 1259"/>
              <a:gd name="T35" fmla="*/ 2147483647 h 851"/>
              <a:gd name="T36" fmla="*/ 2147483647 w 1259"/>
              <a:gd name="T37" fmla="*/ 2147483647 h 851"/>
              <a:gd name="T38" fmla="*/ 2147483647 w 1259"/>
              <a:gd name="T39" fmla="*/ 2147483647 h 851"/>
              <a:gd name="T40" fmla="*/ 0 w 1259"/>
              <a:gd name="T41" fmla="*/ 2147483647 h 851"/>
              <a:gd name="T42" fmla="*/ 0 w 1259"/>
              <a:gd name="T43" fmla="*/ 2147483647 h 851"/>
              <a:gd name="T44" fmla="*/ 2147483647 w 1259"/>
              <a:gd name="T45" fmla="*/ 2147483647 h 851"/>
              <a:gd name="T46" fmla="*/ 2147483647 w 1259"/>
              <a:gd name="T47" fmla="*/ 2147483647 h 851"/>
              <a:gd name="T48" fmla="*/ 2147483647 w 1259"/>
              <a:gd name="T49" fmla="*/ 2147483647 h 851"/>
              <a:gd name="T50" fmla="*/ 2147483647 w 1259"/>
              <a:gd name="T51" fmla="*/ 2147483647 h 851"/>
              <a:gd name="T52" fmla="*/ 2147483647 w 1259"/>
              <a:gd name="T53" fmla="*/ 2147483647 h 851"/>
              <a:gd name="T54" fmla="*/ 2147483647 w 1259"/>
              <a:gd name="T55" fmla="*/ 2147483647 h 851"/>
              <a:gd name="T56" fmla="*/ 2147483647 w 1259"/>
              <a:gd name="T57" fmla="*/ 2147483647 h 851"/>
              <a:gd name="T58" fmla="*/ 2147483647 w 1259"/>
              <a:gd name="T59" fmla="*/ 2147483647 h 851"/>
              <a:gd name="T60" fmla="*/ 2147483647 w 1259"/>
              <a:gd name="T61" fmla="*/ 2147483647 h 851"/>
              <a:gd name="T62" fmla="*/ 2147483647 w 1259"/>
              <a:gd name="T63" fmla="*/ 2147483647 h 851"/>
              <a:gd name="T64" fmla="*/ 2147483647 w 1259"/>
              <a:gd name="T65" fmla="*/ 2147483647 h 851"/>
              <a:gd name="T66" fmla="*/ 2147483647 w 1259"/>
              <a:gd name="T67" fmla="*/ 2147483647 h 851"/>
              <a:gd name="T68" fmla="*/ 2147483647 w 1259"/>
              <a:gd name="T69" fmla="*/ 2147483647 h 851"/>
              <a:gd name="T70" fmla="*/ 2147483647 w 1259"/>
              <a:gd name="T71" fmla="*/ 2147483647 h 851"/>
              <a:gd name="T72" fmla="*/ 2147483647 w 1259"/>
              <a:gd name="T73" fmla="*/ 2147483647 h 851"/>
              <a:gd name="T74" fmla="*/ 2147483647 w 1259"/>
              <a:gd name="T75" fmla="*/ 2147483647 h 851"/>
              <a:gd name="T76" fmla="*/ 2147483647 w 1259"/>
              <a:gd name="T77" fmla="*/ 2147483647 h 851"/>
              <a:gd name="T78" fmla="*/ 2147483647 w 1259"/>
              <a:gd name="T79" fmla="*/ 2147483647 h 851"/>
              <a:gd name="T80" fmla="*/ 2147483647 w 1259"/>
              <a:gd name="T81" fmla="*/ 2147483647 h 851"/>
              <a:gd name="T82" fmla="*/ 2147483647 w 1259"/>
              <a:gd name="T83" fmla="*/ 2147483647 h 851"/>
              <a:gd name="T84" fmla="*/ 2147483647 w 1259"/>
              <a:gd name="T85" fmla="*/ 2147483647 h 851"/>
              <a:gd name="T86" fmla="*/ 2147483647 w 1259"/>
              <a:gd name="T87" fmla="*/ 2147483647 h 85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59"/>
              <a:gd name="T133" fmla="*/ 0 h 851"/>
              <a:gd name="T134" fmla="*/ 1259 w 1259"/>
              <a:gd name="T135" fmla="*/ 851 h 85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59" h="851">
                <a:moveTo>
                  <a:pt x="1259" y="106"/>
                </a:moveTo>
                <a:lnTo>
                  <a:pt x="1251" y="89"/>
                </a:lnTo>
                <a:lnTo>
                  <a:pt x="1228" y="73"/>
                </a:lnTo>
                <a:lnTo>
                  <a:pt x="1190" y="58"/>
                </a:lnTo>
                <a:lnTo>
                  <a:pt x="1139" y="43"/>
                </a:lnTo>
                <a:lnTo>
                  <a:pt x="1076" y="30"/>
                </a:lnTo>
                <a:lnTo>
                  <a:pt x="1002" y="20"/>
                </a:lnTo>
                <a:lnTo>
                  <a:pt x="921" y="10"/>
                </a:lnTo>
                <a:lnTo>
                  <a:pt x="829" y="5"/>
                </a:lnTo>
                <a:lnTo>
                  <a:pt x="733" y="0"/>
                </a:lnTo>
                <a:lnTo>
                  <a:pt x="631" y="0"/>
                </a:lnTo>
                <a:lnTo>
                  <a:pt x="529" y="0"/>
                </a:lnTo>
                <a:lnTo>
                  <a:pt x="433" y="5"/>
                </a:lnTo>
                <a:lnTo>
                  <a:pt x="341" y="10"/>
                </a:lnTo>
                <a:lnTo>
                  <a:pt x="260" y="20"/>
                </a:lnTo>
                <a:lnTo>
                  <a:pt x="186" y="30"/>
                </a:lnTo>
                <a:lnTo>
                  <a:pt x="122" y="43"/>
                </a:lnTo>
                <a:lnTo>
                  <a:pt x="72" y="58"/>
                </a:lnTo>
                <a:lnTo>
                  <a:pt x="33" y="73"/>
                </a:lnTo>
                <a:lnTo>
                  <a:pt x="11" y="89"/>
                </a:lnTo>
                <a:lnTo>
                  <a:pt x="0" y="106"/>
                </a:lnTo>
                <a:lnTo>
                  <a:pt x="0" y="742"/>
                </a:lnTo>
                <a:lnTo>
                  <a:pt x="11" y="760"/>
                </a:lnTo>
                <a:lnTo>
                  <a:pt x="33" y="778"/>
                </a:lnTo>
                <a:lnTo>
                  <a:pt x="72" y="793"/>
                </a:lnTo>
                <a:lnTo>
                  <a:pt x="122" y="808"/>
                </a:lnTo>
                <a:lnTo>
                  <a:pt x="186" y="821"/>
                </a:lnTo>
                <a:lnTo>
                  <a:pt x="260" y="831"/>
                </a:lnTo>
                <a:lnTo>
                  <a:pt x="341" y="839"/>
                </a:lnTo>
                <a:lnTo>
                  <a:pt x="433" y="846"/>
                </a:lnTo>
                <a:lnTo>
                  <a:pt x="529" y="849"/>
                </a:lnTo>
                <a:lnTo>
                  <a:pt x="631" y="851"/>
                </a:lnTo>
                <a:lnTo>
                  <a:pt x="733" y="849"/>
                </a:lnTo>
                <a:lnTo>
                  <a:pt x="829" y="846"/>
                </a:lnTo>
                <a:lnTo>
                  <a:pt x="921" y="839"/>
                </a:lnTo>
                <a:lnTo>
                  <a:pt x="1002" y="831"/>
                </a:lnTo>
                <a:lnTo>
                  <a:pt x="1076" y="821"/>
                </a:lnTo>
                <a:lnTo>
                  <a:pt x="1139" y="808"/>
                </a:lnTo>
                <a:lnTo>
                  <a:pt x="1190" y="793"/>
                </a:lnTo>
                <a:lnTo>
                  <a:pt x="1228" y="778"/>
                </a:lnTo>
                <a:lnTo>
                  <a:pt x="1251" y="760"/>
                </a:lnTo>
                <a:lnTo>
                  <a:pt x="1259" y="742"/>
                </a:lnTo>
                <a:lnTo>
                  <a:pt x="1259" y="106"/>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0" name="Freeform 180"/>
          <p:cNvSpPr>
            <a:spLocks/>
          </p:cNvSpPr>
          <p:nvPr/>
        </p:nvSpPr>
        <p:spPr bwMode="auto">
          <a:xfrm>
            <a:off x="5970588" y="2255838"/>
            <a:ext cx="1654175" cy="201612"/>
          </a:xfrm>
          <a:custGeom>
            <a:avLst/>
            <a:gdLst>
              <a:gd name="T0" fmla="*/ 2147483647 w 1042"/>
              <a:gd name="T1" fmla="*/ 2147483647 h 127"/>
              <a:gd name="T2" fmla="*/ 2147483647 w 1042"/>
              <a:gd name="T3" fmla="*/ 0 h 127"/>
              <a:gd name="T4" fmla="*/ 0 w 1042"/>
              <a:gd name="T5" fmla="*/ 0 h 127"/>
              <a:gd name="T6" fmla="*/ 0 w 1042"/>
              <a:gd name="T7" fmla="*/ 2147483647 h 127"/>
              <a:gd name="T8" fmla="*/ 2147483647 w 1042"/>
              <a:gd name="T9" fmla="*/ 2147483647 h 127"/>
              <a:gd name="T10" fmla="*/ 2147483647 w 1042"/>
              <a:gd name="T11" fmla="*/ 2147483647 h 127"/>
              <a:gd name="T12" fmla="*/ 0 60000 65536"/>
              <a:gd name="T13" fmla="*/ 0 60000 65536"/>
              <a:gd name="T14" fmla="*/ 0 60000 65536"/>
              <a:gd name="T15" fmla="*/ 0 60000 65536"/>
              <a:gd name="T16" fmla="*/ 0 60000 65536"/>
              <a:gd name="T17" fmla="*/ 0 60000 65536"/>
              <a:gd name="T18" fmla="*/ 0 w 1042"/>
              <a:gd name="T19" fmla="*/ 0 h 127"/>
              <a:gd name="T20" fmla="*/ 1042 w 1042"/>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42" h="127">
                <a:moveTo>
                  <a:pt x="1042" y="127"/>
                </a:moveTo>
                <a:lnTo>
                  <a:pt x="1042" y="0"/>
                </a:lnTo>
                <a:lnTo>
                  <a:pt x="0" y="0"/>
                </a:lnTo>
                <a:lnTo>
                  <a:pt x="0" y="127"/>
                </a:lnTo>
                <a:lnTo>
                  <a:pt x="1042"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1" name="Freeform 181"/>
          <p:cNvSpPr>
            <a:spLocks/>
          </p:cNvSpPr>
          <p:nvPr/>
        </p:nvSpPr>
        <p:spPr bwMode="auto">
          <a:xfrm>
            <a:off x="5970588" y="2457450"/>
            <a:ext cx="1654175" cy="201613"/>
          </a:xfrm>
          <a:custGeom>
            <a:avLst/>
            <a:gdLst>
              <a:gd name="T0" fmla="*/ 2147483647 w 1042"/>
              <a:gd name="T1" fmla="*/ 2147483647 h 127"/>
              <a:gd name="T2" fmla="*/ 2147483647 w 1042"/>
              <a:gd name="T3" fmla="*/ 0 h 127"/>
              <a:gd name="T4" fmla="*/ 0 w 1042"/>
              <a:gd name="T5" fmla="*/ 0 h 127"/>
              <a:gd name="T6" fmla="*/ 0 w 1042"/>
              <a:gd name="T7" fmla="*/ 2147483647 h 127"/>
              <a:gd name="T8" fmla="*/ 2147483647 w 1042"/>
              <a:gd name="T9" fmla="*/ 2147483647 h 127"/>
              <a:gd name="T10" fmla="*/ 2147483647 w 1042"/>
              <a:gd name="T11" fmla="*/ 2147483647 h 127"/>
              <a:gd name="T12" fmla="*/ 0 60000 65536"/>
              <a:gd name="T13" fmla="*/ 0 60000 65536"/>
              <a:gd name="T14" fmla="*/ 0 60000 65536"/>
              <a:gd name="T15" fmla="*/ 0 60000 65536"/>
              <a:gd name="T16" fmla="*/ 0 60000 65536"/>
              <a:gd name="T17" fmla="*/ 0 60000 65536"/>
              <a:gd name="T18" fmla="*/ 0 w 1042"/>
              <a:gd name="T19" fmla="*/ 0 h 127"/>
              <a:gd name="T20" fmla="*/ 1042 w 1042"/>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42" h="127">
                <a:moveTo>
                  <a:pt x="1042" y="125"/>
                </a:moveTo>
                <a:lnTo>
                  <a:pt x="1042" y="0"/>
                </a:lnTo>
                <a:lnTo>
                  <a:pt x="0" y="0"/>
                </a:lnTo>
                <a:lnTo>
                  <a:pt x="0" y="127"/>
                </a:lnTo>
                <a:lnTo>
                  <a:pt x="1042"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2" name="Freeform 182"/>
          <p:cNvSpPr>
            <a:spLocks/>
          </p:cNvSpPr>
          <p:nvPr/>
        </p:nvSpPr>
        <p:spPr bwMode="auto">
          <a:xfrm>
            <a:off x="5970588" y="2659063"/>
            <a:ext cx="1654175" cy="198437"/>
          </a:xfrm>
          <a:custGeom>
            <a:avLst/>
            <a:gdLst>
              <a:gd name="T0" fmla="*/ 2147483647 w 1042"/>
              <a:gd name="T1" fmla="*/ 2147483647 h 125"/>
              <a:gd name="T2" fmla="*/ 2147483647 w 1042"/>
              <a:gd name="T3" fmla="*/ 0 h 125"/>
              <a:gd name="T4" fmla="*/ 0 w 1042"/>
              <a:gd name="T5" fmla="*/ 0 h 125"/>
              <a:gd name="T6" fmla="*/ 0 w 1042"/>
              <a:gd name="T7" fmla="*/ 2147483647 h 125"/>
              <a:gd name="T8" fmla="*/ 2147483647 w 1042"/>
              <a:gd name="T9" fmla="*/ 2147483647 h 125"/>
              <a:gd name="T10" fmla="*/ 2147483647 w 1042"/>
              <a:gd name="T11" fmla="*/ 2147483647 h 125"/>
              <a:gd name="T12" fmla="*/ 0 60000 65536"/>
              <a:gd name="T13" fmla="*/ 0 60000 65536"/>
              <a:gd name="T14" fmla="*/ 0 60000 65536"/>
              <a:gd name="T15" fmla="*/ 0 60000 65536"/>
              <a:gd name="T16" fmla="*/ 0 60000 65536"/>
              <a:gd name="T17" fmla="*/ 0 60000 65536"/>
              <a:gd name="T18" fmla="*/ 0 w 1042"/>
              <a:gd name="T19" fmla="*/ 0 h 125"/>
              <a:gd name="T20" fmla="*/ 1042 w 1042"/>
              <a:gd name="T21" fmla="*/ 125 h 125"/>
            </a:gdLst>
            <a:ahLst/>
            <a:cxnLst>
              <a:cxn ang="T12">
                <a:pos x="T0" y="T1"/>
              </a:cxn>
              <a:cxn ang="T13">
                <a:pos x="T2" y="T3"/>
              </a:cxn>
              <a:cxn ang="T14">
                <a:pos x="T4" y="T5"/>
              </a:cxn>
              <a:cxn ang="T15">
                <a:pos x="T6" y="T7"/>
              </a:cxn>
              <a:cxn ang="T16">
                <a:pos x="T8" y="T9"/>
              </a:cxn>
              <a:cxn ang="T17">
                <a:pos x="T10" y="T11"/>
              </a:cxn>
            </a:cxnLst>
            <a:rect l="T18" t="T19" r="T20" b="T21"/>
            <a:pathLst>
              <a:path w="1042" h="125">
                <a:moveTo>
                  <a:pt x="1042" y="125"/>
                </a:moveTo>
                <a:lnTo>
                  <a:pt x="1042" y="0"/>
                </a:lnTo>
                <a:lnTo>
                  <a:pt x="0" y="0"/>
                </a:lnTo>
                <a:lnTo>
                  <a:pt x="0" y="125"/>
                </a:lnTo>
                <a:lnTo>
                  <a:pt x="1042" y="125"/>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3" name="Freeform 183"/>
          <p:cNvSpPr>
            <a:spLocks/>
          </p:cNvSpPr>
          <p:nvPr/>
        </p:nvSpPr>
        <p:spPr bwMode="auto">
          <a:xfrm>
            <a:off x="5970588" y="2857500"/>
            <a:ext cx="1654175" cy="201613"/>
          </a:xfrm>
          <a:custGeom>
            <a:avLst/>
            <a:gdLst>
              <a:gd name="T0" fmla="*/ 2147483647 w 1042"/>
              <a:gd name="T1" fmla="*/ 2147483647 h 127"/>
              <a:gd name="T2" fmla="*/ 2147483647 w 1042"/>
              <a:gd name="T3" fmla="*/ 0 h 127"/>
              <a:gd name="T4" fmla="*/ 0 w 1042"/>
              <a:gd name="T5" fmla="*/ 0 h 127"/>
              <a:gd name="T6" fmla="*/ 0 w 1042"/>
              <a:gd name="T7" fmla="*/ 2147483647 h 127"/>
              <a:gd name="T8" fmla="*/ 2147483647 w 1042"/>
              <a:gd name="T9" fmla="*/ 2147483647 h 127"/>
              <a:gd name="T10" fmla="*/ 2147483647 w 1042"/>
              <a:gd name="T11" fmla="*/ 2147483647 h 127"/>
              <a:gd name="T12" fmla="*/ 0 60000 65536"/>
              <a:gd name="T13" fmla="*/ 0 60000 65536"/>
              <a:gd name="T14" fmla="*/ 0 60000 65536"/>
              <a:gd name="T15" fmla="*/ 0 60000 65536"/>
              <a:gd name="T16" fmla="*/ 0 60000 65536"/>
              <a:gd name="T17" fmla="*/ 0 60000 65536"/>
              <a:gd name="T18" fmla="*/ 0 w 1042"/>
              <a:gd name="T19" fmla="*/ 0 h 127"/>
              <a:gd name="T20" fmla="*/ 1042 w 1042"/>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42" h="127">
                <a:moveTo>
                  <a:pt x="1042" y="124"/>
                </a:moveTo>
                <a:lnTo>
                  <a:pt x="1042" y="0"/>
                </a:lnTo>
                <a:lnTo>
                  <a:pt x="0" y="0"/>
                </a:lnTo>
                <a:lnTo>
                  <a:pt x="0" y="127"/>
                </a:lnTo>
                <a:lnTo>
                  <a:pt x="1042"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4" name="Freeform 184"/>
          <p:cNvSpPr>
            <a:spLocks/>
          </p:cNvSpPr>
          <p:nvPr/>
        </p:nvSpPr>
        <p:spPr bwMode="auto">
          <a:xfrm>
            <a:off x="5970588" y="3059113"/>
            <a:ext cx="1654175" cy="196850"/>
          </a:xfrm>
          <a:custGeom>
            <a:avLst/>
            <a:gdLst>
              <a:gd name="T0" fmla="*/ 2147483647 w 1042"/>
              <a:gd name="T1" fmla="*/ 2147483647 h 124"/>
              <a:gd name="T2" fmla="*/ 2147483647 w 1042"/>
              <a:gd name="T3" fmla="*/ 0 h 124"/>
              <a:gd name="T4" fmla="*/ 0 w 1042"/>
              <a:gd name="T5" fmla="*/ 0 h 124"/>
              <a:gd name="T6" fmla="*/ 0 w 1042"/>
              <a:gd name="T7" fmla="*/ 2147483647 h 124"/>
              <a:gd name="T8" fmla="*/ 2147483647 w 1042"/>
              <a:gd name="T9" fmla="*/ 2147483647 h 124"/>
              <a:gd name="T10" fmla="*/ 2147483647 w 1042"/>
              <a:gd name="T11" fmla="*/ 2147483647 h 124"/>
              <a:gd name="T12" fmla="*/ 0 60000 65536"/>
              <a:gd name="T13" fmla="*/ 0 60000 65536"/>
              <a:gd name="T14" fmla="*/ 0 60000 65536"/>
              <a:gd name="T15" fmla="*/ 0 60000 65536"/>
              <a:gd name="T16" fmla="*/ 0 60000 65536"/>
              <a:gd name="T17" fmla="*/ 0 60000 65536"/>
              <a:gd name="T18" fmla="*/ 0 w 1042"/>
              <a:gd name="T19" fmla="*/ 0 h 124"/>
              <a:gd name="T20" fmla="*/ 1042 w 1042"/>
              <a:gd name="T21" fmla="*/ 124 h 124"/>
            </a:gdLst>
            <a:ahLst/>
            <a:cxnLst>
              <a:cxn ang="T12">
                <a:pos x="T0" y="T1"/>
              </a:cxn>
              <a:cxn ang="T13">
                <a:pos x="T2" y="T3"/>
              </a:cxn>
              <a:cxn ang="T14">
                <a:pos x="T4" y="T5"/>
              </a:cxn>
              <a:cxn ang="T15">
                <a:pos x="T6" y="T7"/>
              </a:cxn>
              <a:cxn ang="T16">
                <a:pos x="T8" y="T9"/>
              </a:cxn>
              <a:cxn ang="T17">
                <a:pos x="T10" y="T11"/>
              </a:cxn>
            </a:cxnLst>
            <a:rect l="T18" t="T19" r="T20" b="T21"/>
            <a:pathLst>
              <a:path w="1042" h="124">
                <a:moveTo>
                  <a:pt x="1042" y="124"/>
                </a:moveTo>
                <a:lnTo>
                  <a:pt x="1042" y="0"/>
                </a:lnTo>
                <a:lnTo>
                  <a:pt x="0" y="0"/>
                </a:lnTo>
                <a:lnTo>
                  <a:pt x="0" y="124"/>
                </a:lnTo>
                <a:lnTo>
                  <a:pt x="1042" y="124"/>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5" name="Freeform 185"/>
          <p:cNvSpPr>
            <a:spLocks/>
          </p:cNvSpPr>
          <p:nvPr/>
        </p:nvSpPr>
        <p:spPr bwMode="auto">
          <a:xfrm>
            <a:off x="5970588" y="3255963"/>
            <a:ext cx="1654175" cy="203200"/>
          </a:xfrm>
          <a:custGeom>
            <a:avLst/>
            <a:gdLst>
              <a:gd name="T0" fmla="*/ 2147483647 w 1042"/>
              <a:gd name="T1" fmla="*/ 2147483647 h 128"/>
              <a:gd name="T2" fmla="*/ 2147483647 w 1042"/>
              <a:gd name="T3" fmla="*/ 0 h 128"/>
              <a:gd name="T4" fmla="*/ 0 w 1042"/>
              <a:gd name="T5" fmla="*/ 0 h 128"/>
              <a:gd name="T6" fmla="*/ 0 w 1042"/>
              <a:gd name="T7" fmla="*/ 2147483647 h 128"/>
              <a:gd name="T8" fmla="*/ 2147483647 w 1042"/>
              <a:gd name="T9" fmla="*/ 2147483647 h 128"/>
              <a:gd name="T10" fmla="*/ 2147483647 w 1042"/>
              <a:gd name="T11" fmla="*/ 2147483647 h 128"/>
              <a:gd name="T12" fmla="*/ 0 60000 65536"/>
              <a:gd name="T13" fmla="*/ 0 60000 65536"/>
              <a:gd name="T14" fmla="*/ 0 60000 65536"/>
              <a:gd name="T15" fmla="*/ 0 60000 65536"/>
              <a:gd name="T16" fmla="*/ 0 60000 65536"/>
              <a:gd name="T17" fmla="*/ 0 60000 65536"/>
              <a:gd name="T18" fmla="*/ 0 w 1042"/>
              <a:gd name="T19" fmla="*/ 0 h 128"/>
              <a:gd name="T20" fmla="*/ 1042 w 1042"/>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1042" h="128">
                <a:moveTo>
                  <a:pt x="1042" y="125"/>
                </a:moveTo>
                <a:lnTo>
                  <a:pt x="1042" y="0"/>
                </a:lnTo>
                <a:lnTo>
                  <a:pt x="0" y="0"/>
                </a:lnTo>
                <a:lnTo>
                  <a:pt x="0" y="128"/>
                </a:lnTo>
                <a:lnTo>
                  <a:pt x="1042" y="128"/>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6" name="Freeform 186"/>
          <p:cNvSpPr>
            <a:spLocks/>
          </p:cNvSpPr>
          <p:nvPr/>
        </p:nvSpPr>
        <p:spPr bwMode="auto">
          <a:xfrm>
            <a:off x="5970588" y="3459163"/>
            <a:ext cx="1654175" cy="196850"/>
          </a:xfrm>
          <a:custGeom>
            <a:avLst/>
            <a:gdLst>
              <a:gd name="T0" fmla="*/ 2147483647 w 1042"/>
              <a:gd name="T1" fmla="*/ 2147483647 h 124"/>
              <a:gd name="T2" fmla="*/ 2147483647 w 1042"/>
              <a:gd name="T3" fmla="*/ 0 h 124"/>
              <a:gd name="T4" fmla="*/ 0 w 1042"/>
              <a:gd name="T5" fmla="*/ 0 h 124"/>
              <a:gd name="T6" fmla="*/ 0 w 1042"/>
              <a:gd name="T7" fmla="*/ 2147483647 h 124"/>
              <a:gd name="T8" fmla="*/ 2147483647 w 1042"/>
              <a:gd name="T9" fmla="*/ 2147483647 h 124"/>
              <a:gd name="T10" fmla="*/ 2147483647 w 1042"/>
              <a:gd name="T11" fmla="*/ 2147483647 h 124"/>
              <a:gd name="T12" fmla="*/ 0 60000 65536"/>
              <a:gd name="T13" fmla="*/ 0 60000 65536"/>
              <a:gd name="T14" fmla="*/ 0 60000 65536"/>
              <a:gd name="T15" fmla="*/ 0 60000 65536"/>
              <a:gd name="T16" fmla="*/ 0 60000 65536"/>
              <a:gd name="T17" fmla="*/ 0 60000 65536"/>
              <a:gd name="T18" fmla="*/ 0 w 1042"/>
              <a:gd name="T19" fmla="*/ 0 h 124"/>
              <a:gd name="T20" fmla="*/ 1042 w 1042"/>
              <a:gd name="T21" fmla="*/ 124 h 124"/>
            </a:gdLst>
            <a:ahLst/>
            <a:cxnLst>
              <a:cxn ang="T12">
                <a:pos x="T0" y="T1"/>
              </a:cxn>
              <a:cxn ang="T13">
                <a:pos x="T2" y="T3"/>
              </a:cxn>
              <a:cxn ang="T14">
                <a:pos x="T4" y="T5"/>
              </a:cxn>
              <a:cxn ang="T15">
                <a:pos x="T6" y="T7"/>
              </a:cxn>
              <a:cxn ang="T16">
                <a:pos x="T8" y="T9"/>
              </a:cxn>
              <a:cxn ang="T17">
                <a:pos x="T10" y="T11"/>
              </a:cxn>
            </a:cxnLst>
            <a:rect l="T18" t="T19" r="T20" b="T21"/>
            <a:pathLst>
              <a:path w="1042" h="124">
                <a:moveTo>
                  <a:pt x="1042" y="124"/>
                </a:moveTo>
                <a:lnTo>
                  <a:pt x="1042" y="0"/>
                </a:lnTo>
                <a:lnTo>
                  <a:pt x="0" y="0"/>
                </a:lnTo>
                <a:lnTo>
                  <a:pt x="0" y="124"/>
                </a:lnTo>
                <a:lnTo>
                  <a:pt x="1042" y="124"/>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7" name="Freeform 187"/>
          <p:cNvSpPr>
            <a:spLocks/>
          </p:cNvSpPr>
          <p:nvPr/>
        </p:nvSpPr>
        <p:spPr bwMode="auto">
          <a:xfrm>
            <a:off x="5970588" y="3656013"/>
            <a:ext cx="1654175" cy="201612"/>
          </a:xfrm>
          <a:custGeom>
            <a:avLst/>
            <a:gdLst>
              <a:gd name="T0" fmla="*/ 2147483647 w 1042"/>
              <a:gd name="T1" fmla="*/ 2147483647 h 127"/>
              <a:gd name="T2" fmla="*/ 2147483647 w 1042"/>
              <a:gd name="T3" fmla="*/ 0 h 127"/>
              <a:gd name="T4" fmla="*/ 0 w 1042"/>
              <a:gd name="T5" fmla="*/ 0 h 127"/>
              <a:gd name="T6" fmla="*/ 0 w 1042"/>
              <a:gd name="T7" fmla="*/ 2147483647 h 127"/>
              <a:gd name="T8" fmla="*/ 2147483647 w 1042"/>
              <a:gd name="T9" fmla="*/ 2147483647 h 127"/>
              <a:gd name="T10" fmla="*/ 2147483647 w 1042"/>
              <a:gd name="T11" fmla="*/ 2147483647 h 127"/>
              <a:gd name="T12" fmla="*/ 0 60000 65536"/>
              <a:gd name="T13" fmla="*/ 0 60000 65536"/>
              <a:gd name="T14" fmla="*/ 0 60000 65536"/>
              <a:gd name="T15" fmla="*/ 0 60000 65536"/>
              <a:gd name="T16" fmla="*/ 0 60000 65536"/>
              <a:gd name="T17" fmla="*/ 0 60000 65536"/>
              <a:gd name="T18" fmla="*/ 0 w 1042"/>
              <a:gd name="T19" fmla="*/ 0 h 127"/>
              <a:gd name="T20" fmla="*/ 1042 w 1042"/>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42" h="127">
                <a:moveTo>
                  <a:pt x="1042" y="127"/>
                </a:moveTo>
                <a:lnTo>
                  <a:pt x="1042" y="0"/>
                </a:lnTo>
                <a:lnTo>
                  <a:pt x="0" y="0"/>
                </a:lnTo>
                <a:lnTo>
                  <a:pt x="0" y="127"/>
                </a:lnTo>
                <a:lnTo>
                  <a:pt x="1042"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8" name="Freeform 188"/>
          <p:cNvSpPr>
            <a:spLocks/>
          </p:cNvSpPr>
          <p:nvPr/>
        </p:nvSpPr>
        <p:spPr bwMode="auto">
          <a:xfrm>
            <a:off x="5970588" y="3857625"/>
            <a:ext cx="1654175" cy="201613"/>
          </a:xfrm>
          <a:custGeom>
            <a:avLst/>
            <a:gdLst>
              <a:gd name="T0" fmla="*/ 2147483647 w 1042"/>
              <a:gd name="T1" fmla="*/ 2147483647 h 127"/>
              <a:gd name="T2" fmla="*/ 2147483647 w 1042"/>
              <a:gd name="T3" fmla="*/ 0 h 127"/>
              <a:gd name="T4" fmla="*/ 0 w 1042"/>
              <a:gd name="T5" fmla="*/ 0 h 127"/>
              <a:gd name="T6" fmla="*/ 0 w 1042"/>
              <a:gd name="T7" fmla="*/ 2147483647 h 127"/>
              <a:gd name="T8" fmla="*/ 2147483647 w 1042"/>
              <a:gd name="T9" fmla="*/ 2147483647 h 127"/>
              <a:gd name="T10" fmla="*/ 2147483647 w 1042"/>
              <a:gd name="T11" fmla="*/ 2147483647 h 127"/>
              <a:gd name="T12" fmla="*/ 0 60000 65536"/>
              <a:gd name="T13" fmla="*/ 0 60000 65536"/>
              <a:gd name="T14" fmla="*/ 0 60000 65536"/>
              <a:gd name="T15" fmla="*/ 0 60000 65536"/>
              <a:gd name="T16" fmla="*/ 0 60000 65536"/>
              <a:gd name="T17" fmla="*/ 0 60000 65536"/>
              <a:gd name="T18" fmla="*/ 0 w 1042"/>
              <a:gd name="T19" fmla="*/ 0 h 127"/>
              <a:gd name="T20" fmla="*/ 1042 w 1042"/>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042" h="127">
                <a:moveTo>
                  <a:pt x="1042" y="125"/>
                </a:moveTo>
                <a:lnTo>
                  <a:pt x="1042" y="0"/>
                </a:lnTo>
                <a:lnTo>
                  <a:pt x="0" y="0"/>
                </a:lnTo>
                <a:lnTo>
                  <a:pt x="0" y="127"/>
                </a:lnTo>
                <a:lnTo>
                  <a:pt x="1042"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09" name="Freeform 189"/>
          <p:cNvSpPr>
            <a:spLocks/>
          </p:cNvSpPr>
          <p:nvPr/>
        </p:nvSpPr>
        <p:spPr bwMode="auto">
          <a:xfrm>
            <a:off x="5761038" y="4987925"/>
            <a:ext cx="1787525" cy="201613"/>
          </a:xfrm>
          <a:custGeom>
            <a:avLst/>
            <a:gdLst>
              <a:gd name="T0" fmla="*/ 2147483647 w 1126"/>
              <a:gd name="T1" fmla="*/ 2147483647 h 127"/>
              <a:gd name="T2" fmla="*/ 2147483647 w 1126"/>
              <a:gd name="T3" fmla="*/ 0 h 127"/>
              <a:gd name="T4" fmla="*/ 0 w 1126"/>
              <a:gd name="T5" fmla="*/ 0 h 127"/>
              <a:gd name="T6" fmla="*/ 0 w 1126"/>
              <a:gd name="T7" fmla="*/ 2147483647 h 127"/>
              <a:gd name="T8" fmla="*/ 2147483647 w 1126"/>
              <a:gd name="T9" fmla="*/ 2147483647 h 127"/>
              <a:gd name="T10" fmla="*/ 2147483647 w 1126"/>
              <a:gd name="T11" fmla="*/ 2147483647 h 127"/>
              <a:gd name="T12" fmla="*/ 2147483647 w 1126"/>
              <a:gd name="T13" fmla="*/ 2147483647 h 127"/>
              <a:gd name="T14" fmla="*/ 0 60000 65536"/>
              <a:gd name="T15" fmla="*/ 0 60000 65536"/>
              <a:gd name="T16" fmla="*/ 0 60000 65536"/>
              <a:gd name="T17" fmla="*/ 0 60000 65536"/>
              <a:gd name="T18" fmla="*/ 0 60000 65536"/>
              <a:gd name="T19" fmla="*/ 0 60000 65536"/>
              <a:gd name="T20" fmla="*/ 0 60000 65536"/>
              <a:gd name="T21" fmla="*/ 0 w 1126"/>
              <a:gd name="T22" fmla="*/ 0 h 127"/>
              <a:gd name="T23" fmla="*/ 1126 w 1126"/>
              <a:gd name="T24" fmla="*/ 127 h 1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26" h="127">
                <a:moveTo>
                  <a:pt x="1123" y="127"/>
                </a:moveTo>
                <a:lnTo>
                  <a:pt x="1126" y="0"/>
                </a:lnTo>
                <a:lnTo>
                  <a:pt x="0" y="0"/>
                </a:lnTo>
                <a:lnTo>
                  <a:pt x="0" y="127"/>
                </a:lnTo>
                <a:lnTo>
                  <a:pt x="1126" y="127"/>
                </a:lnTo>
                <a:lnTo>
                  <a:pt x="1123" y="12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0" name="Freeform 190"/>
          <p:cNvSpPr>
            <a:spLocks/>
          </p:cNvSpPr>
          <p:nvPr/>
        </p:nvSpPr>
        <p:spPr bwMode="auto">
          <a:xfrm>
            <a:off x="5761038" y="4987925"/>
            <a:ext cx="1787525" cy="201613"/>
          </a:xfrm>
          <a:custGeom>
            <a:avLst/>
            <a:gdLst>
              <a:gd name="T0" fmla="*/ 2147483647 w 1126"/>
              <a:gd name="T1" fmla="*/ 2147483647 h 127"/>
              <a:gd name="T2" fmla="*/ 2147483647 w 1126"/>
              <a:gd name="T3" fmla="*/ 0 h 127"/>
              <a:gd name="T4" fmla="*/ 0 w 1126"/>
              <a:gd name="T5" fmla="*/ 0 h 127"/>
              <a:gd name="T6" fmla="*/ 0 w 1126"/>
              <a:gd name="T7" fmla="*/ 2147483647 h 127"/>
              <a:gd name="T8" fmla="*/ 2147483647 w 1126"/>
              <a:gd name="T9" fmla="*/ 2147483647 h 127"/>
              <a:gd name="T10" fmla="*/ 2147483647 w 1126"/>
              <a:gd name="T11" fmla="*/ 2147483647 h 127"/>
              <a:gd name="T12" fmla="*/ 0 60000 65536"/>
              <a:gd name="T13" fmla="*/ 0 60000 65536"/>
              <a:gd name="T14" fmla="*/ 0 60000 65536"/>
              <a:gd name="T15" fmla="*/ 0 60000 65536"/>
              <a:gd name="T16" fmla="*/ 0 60000 65536"/>
              <a:gd name="T17" fmla="*/ 0 60000 65536"/>
              <a:gd name="T18" fmla="*/ 0 w 1126"/>
              <a:gd name="T19" fmla="*/ 0 h 127"/>
              <a:gd name="T20" fmla="*/ 1126 w 112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126" h="127">
                <a:moveTo>
                  <a:pt x="1123" y="127"/>
                </a:moveTo>
                <a:lnTo>
                  <a:pt x="1126" y="0"/>
                </a:lnTo>
                <a:lnTo>
                  <a:pt x="0" y="0"/>
                </a:lnTo>
                <a:lnTo>
                  <a:pt x="0" y="127"/>
                </a:lnTo>
                <a:lnTo>
                  <a:pt x="112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1" name="Freeform 191"/>
          <p:cNvSpPr>
            <a:spLocks/>
          </p:cNvSpPr>
          <p:nvPr/>
        </p:nvSpPr>
        <p:spPr bwMode="auto">
          <a:xfrm>
            <a:off x="5761038" y="5257800"/>
            <a:ext cx="1787525" cy="203200"/>
          </a:xfrm>
          <a:custGeom>
            <a:avLst/>
            <a:gdLst>
              <a:gd name="T0" fmla="*/ 2147483647 w 1126"/>
              <a:gd name="T1" fmla="*/ 2147483647 h 128"/>
              <a:gd name="T2" fmla="*/ 2147483647 w 1126"/>
              <a:gd name="T3" fmla="*/ 0 h 128"/>
              <a:gd name="T4" fmla="*/ 0 w 1126"/>
              <a:gd name="T5" fmla="*/ 0 h 128"/>
              <a:gd name="T6" fmla="*/ 0 w 1126"/>
              <a:gd name="T7" fmla="*/ 2147483647 h 128"/>
              <a:gd name="T8" fmla="*/ 2147483647 w 1126"/>
              <a:gd name="T9" fmla="*/ 2147483647 h 128"/>
              <a:gd name="T10" fmla="*/ 2147483647 w 1126"/>
              <a:gd name="T11" fmla="*/ 2147483647 h 128"/>
              <a:gd name="T12" fmla="*/ 2147483647 w 1126"/>
              <a:gd name="T13" fmla="*/ 2147483647 h 128"/>
              <a:gd name="T14" fmla="*/ 0 60000 65536"/>
              <a:gd name="T15" fmla="*/ 0 60000 65536"/>
              <a:gd name="T16" fmla="*/ 0 60000 65536"/>
              <a:gd name="T17" fmla="*/ 0 60000 65536"/>
              <a:gd name="T18" fmla="*/ 0 60000 65536"/>
              <a:gd name="T19" fmla="*/ 0 60000 65536"/>
              <a:gd name="T20" fmla="*/ 0 60000 65536"/>
              <a:gd name="T21" fmla="*/ 0 w 1126"/>
              <a:gd name="T22" fmla="*/ 0 h 128"/>
              <a:gd name="T23" fmla="*/ 1126 w 1126"/>
              <a:gd name="T24" fmla="*/ 128 h 1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26" h="128">
                <a:moveTo>
                  <a:pt x="1123" y="125"/>
                </a:moveTo>
                <a:lnTo>
                  <a:pt x="1126" y="0"/>
                </a:lnTo>
                <a:lnTo>
                  <a:pt x="0" y="0"/>
                </a:lnTo>
                <a:lnTo>
                  <a:pt x="0" y="128"/>
                </a:lnTo>
                <a:lnTo>
                  <a:pt x="1126" y="128"/>
                </a:lnTo>
                <a:lnTo>
                  <a:pt x="1123" y="125"/>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2" name="Freeform 192"/>
          <p:cNvSpPr>
            <a:spLocks/>
          </p:cNvSpPr>
          <p:nvPr/>
        </p:nvSpPr>
        <p:spPr bwMode="auto">
          <a:xfrm>
            <a:off x="5761038" y="5257800"/>
            <a:ext cx="1787525" cy="203200"/>
          </a:xfrm>
          <a:custGeom>
            <a:avLst/>
            <a:gdLst>
              <a:gd name="T0" fmla="*/ 2147483647 w 1126"/>
              <a:gd name="T1" fmla="*/ 2147483647 h 128"/>
              <a:gd name="T2" fmla="*/ 2147483647 w 1126"/>
              <a:gd name="T3" fmla="*/ 0 h 128"/>
              <a:gd name="T4" fmla="*/ 0 w 1126"/>
              <a:gd name="T5" fmla="*/ 0 h 128"/>
              <a:gd name="T6" fmla="*/ 0 w 1126"/>
              <a:gd name="T7" fmla="*/ 2147483647 h 128"/>
              <a:gd name="T8" fmla="*/ 2147483647 w 1126"/>
              <a:gd name="T9" fmla="*/ 2147483647 h 128"/>
              <a:gd name="T10" fmla="*/ 2147483647 w 1126"/>
              <a:gd name="T11" fmla="*/ 2147483647 h 128"/>
              <a:gd name="T12" fmla="*/ 0 60000 65536"/>
              <a:gd name="T13" fmla="*/ 0 60000 65536"/>
              <a:gd name="T14" fmla="*/ 0 60000 65536"/>
              <a:gd name="T15" fmla="*/ 0 60000 65536"/>
              <a:gd name="T16" fmla="*/ 0 60000 65536"/>
              <a:gd name="T17" fmla="*/ 0 60000 65536"/>
              <a:gd name="T18" fmla="*/ 0 w 1126"/>
              <a:gd name="T19" fmla="*/ 0 h 128"/>
              <a:gd name="T20" fmla="*/ 1126 w 1126"/>
              <a:gd name="T21" fmla="*/ 128 h 128"/>
            </a:gdLst>
            <a:ahLst/>
            <a:cxnLst>
              <a:cxn ang="T12">
                <a:pos x="T0" y="T1"/>
              </a:cxn>
              <a:cxn ang="T13">
                <a:pos x="T2" y="T3"/>
              </a:cxn>
              <a:cxn ang="T14">
                <a:pos x="T4" y="T5"/>
              </a:cxn>
              <a:cxn ang="T15">
                <a:pos x="T6" y="T7"/>
              </a:cxn>
              <a:cxn ang="T16">
                <a:pos x="T8" y="T9"/>
              </a:cxn>
              <a:cxn ang="T17">
                <a:pos x="T10" y="T11"/>
              </a:cxn>
            </a:cxnLst>
            <a:rect l="T18" t="T19" r="T20" b="T21"/>
            <a:pathLst>
              <a:path w="1126" h="128">
                <a:moveTo>
                  <a:pt x="1123" y="125"/>
                </a:moveTo>
                <a:lnTo>
                  <a:pt x="1126" y="0"/>
                </a:lnTo>
                <a:lnTo>
                  <a:pt x="0" y="0"/>
                </a:lnTo>
                <a:lnTo>
                  <a:pt x="0" y="128"/>
                </a:lnTo>
                <a:lnTo>
                  <a:pt x="1126" y="128"/>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3" name="Freeform 193"/>
          <p:cNvSpPr>
            <a:spLocks/>
          </p:cNvSpPr>
          <p:nvPr/>
        </p:nvSpPr>
        <p:spPr bwMode="auto">
          <a:xfrm>
            <a:off x="5761038" y="5524500"/>
            <a:ext cx="1787525" cy="201613"/>
          </a:xfrm>
          <a:custGeom>
            <a:avLst/>
            <a:gdLst>
              <a:gd name="T0" fmla="*/ 2147483647 w 1126"/>
              <a:gd name="T1" fmla="*/ 2147483647 h 127"/>
              <a:gd name="T2" fmla="*/ 2147483647 w 1126"/>
              <a:gd name="T3" fmla="*/ 0 h 127"/>
              <a:gd name="T4" fmla="*/ 0 w 1126"/>
              <a:gd name="T5" fmla="*/ 0 h 127"/>
              <a:gd name="T6" fmla="*/ 0 w 1126"/>
              <a:gd name="T7" fmla="*/ 2147483647 h 127"/>
              <a:gd name="T8" fmla="*/ 2147483647 w 1126"/>
              <a:gd name="T9" fmla="*/ 2147483647 h 127"/>
              <a:gd name="T10" fmla="*/ 2147483647 w 1126"/>
              <a:gd name="T11" fmla="*/ 2147483647 h 127"/>
              <a:gd name="T12" fmla="*/ 2147483647 w 1126"/>
              <a:gd name="T13" fmla="*/ 2147483647 h 127"/>
              <a:gd name="T14" fmla="*/ 0 60000 65536"/>
              <a:gd name="T15" fmla="*/ 0 60000 65536"/>
              <a:gd name="T16" fmla="*/ 0 60000 65536"/>
              <a:gd name="T17" fmla="*/ 0 60000 65536"/>
              <a:gd name="T18" fmla="*/ 0 60000 65536"/>
              <a:gd name="T19" fmla="*/ 0 60000 65536"/>
              <a:gd name="T20" fmla="*/ 0 60000 65536"/>
              <a:gd name="T21" fmla="*/ 0 w 1126"/>
              <a:gd name="T22" fmla="*/ 0 h 127"/>
              <a:gd name="T23" fmla="*/ 1126 w 1126"/>
              <a:gd name="T24" fmla="*/ 127 h 1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26" h="127">
                <a:moveTo>
                  <a:pt x="1123" y="127"/>
                </a:moveTo>
                <a:lnTo>
                  <a:pt x="1126" y="0"/>
                </a:lnTo>
                <a:lnTo>
                  <a:pt x="0" y="0"/>
                </a:lnTo>
                <a:lnTo>
                  <a:pt x="0" y="127"/>
                </a:lnTo>
                <a:lnTo>
                  <a:pt x="1126" y="127"/>
                </a:lnTo>
                <a:lnTo>
                  <a:pt x="1123" y="12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4" name="Freeform 194"/>
          <p:cNvSpPr>
            <a:spLocks/>
          </p:cNvSpPr>
          <p:nvPr/>
        </p:nvSpPr>
        <p:spPr bwMode="auto">
          <a:xfrm>
            <a:off x="5761038" y="5524500"/>
            <a:ext cx="1787525" cy="201613"/>
          </a:xfrm>
          <a:custGeom>
            <a:avLst/>
            <a:gdLst>
              <a:gd name="T0" fmla="*/ 2147483647 w 1126"/>
              <a:gd name="T1" fmla="*/ 2147483647 h 127"/>
              <a:gd name="T2" fmla="*/ 2147483647 w 1126"/>
              <a:gd name="T3" fmla="*/ 0 h 127"/>
              <a:gd name="T4" fmla="*/ 0 w 1126"/>
              <a:gd name="T5" fmla="*/ 0 h 127"/>
              <a:gd name="T6" fmla="*/ 0 w 1126"/>
              <a:gd name="T7" fmla="*/ 2147483647 h 127"/>
              <a:gd name="T8" fmla="*/ 2147483647 w 1126"/>
              <a:gd name="T9" fmla="*/ 2147483647 h 127"/>
              <a:gd name="T10" fmla="*/ 2147483647 w 1126"/>
              <a:gd name="T11" fmla="*/ 2147483647 h 127"/>
              <a:gd name="T12" fmla="*/ 0 60000 65536"/>
              <a:gd name="T13" fmla="*/ 0 60000 65536"/>
              <a:gd name="T14" fmla="*/ 0 60000 65536"/>
              <a:gd name="T15" fmla="*/ 0 60000 65536"/>
              <a:gd name="T16" fmla="*/ 0 60000 65536"/>
              <a:gd name="T17" fmla="*/ 0 60000 65536"/>
              <a:gd name="T18" fmla="*/ 0 w 1126"/>
              <a:gd name="T19" fmla="*/ 0 h 127"/>
              <a:gd name="T20" fmla="*/ 1126 w 1126"/>
              <a:gd name="T21" fmla="*/ 127 h 127"/>
            </a:gdLst>
            <a:ahLst/>
            <a:cxnLst>
              <a:cxn ang="T12">
                <a:pos x="T0" y="T1"/>
              </a:cxn>
              <a:cxn ang="T13">
                <a:pos x="T2" y="T3"/>
              </a:cxn>
              <a:cxn ang="T14">
                <a:pos x="T4" y="T5"/>
              </a:cxn>
              <a:cxn ang="T15">
                <a:pos x="T6" y="T7"/>
              </a:cxn>
              <a:cxn ang="T16">
                <a:pos x="T8" y="T9"/>
              </a:cxn>
              <a:cxn ang="T17">
                <a:pos x="T10" y="T11"/>
              </a:cxn>
            </a:cxnLst>
            <a:rect l="T18" t="T19" r="T20" b="T21"/>
            <a:pathLst>
              <a:path w="1126" h="127">
                <a:moveTo>
                  <a:pt x="1123" y="127"/>
                </a:moveTo>
                <a:lnTo>
                  <a:pt x="1126" y="0"/>
                </a:lnTo>
                <a:lnTo>
                  <a:pt x="0" y="0"/>
                </a:lnTo>
                <a:lnTo>
                  <a:pt x="0" y="127"/>
                </a:lnTo>
                <a:lnTo>
                  <a:pt x="1126" y="127"/>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5" name="Freeform 195"/>
          <p:cNvSpPr>
            <a:spLocks/>
          </p:cNvSpPr>
          <p:nvPr/>
        </p:nvSpPr>
        <p:spPr bwMode="auto">
          <a:xfrm>
            <a:off x="5622925" y="4729163"/>
            <a:ext cx="1998663" cy="174625"/>
          </a:xfrm>
          <a:custGeom>
            <a:avLst/>
            <a:gdLst>
              <a:gd name="T0" fmla="*/ 0 w 1259"/>
              <a:gd name="T1" fmla="*/ 0 h 110"/>
              <a:gd name="T2" fmla="*/ 2147483647 w 1259"/>
              <a:gd name="T3" fmla="*/ 2147483647 h 110"/>
              <a:gd name="T4" fmla="*/ 2147483647 w 1259"/>
              <a:gd name="T5" fmla="*/ 2147483647 h 110"/>
              <a:gd name="T6" fmla="*/ 2147483647 w 1259"/>
              <a:gd name="T7" fmla="*/ 2147483647 h 110"/>
              <a:gd name="T8" fmla="*/ 2147483647 w 1259"/>
              <a:gd name="T9" fmla="*/ 2147483647 h 110"/>
              <a:gd name="T10" fmla="*/ 2147483647 w 1259"/>
              <a:gd name="T11" fmla="*/ 2147483647 h 110"/>
              <a:gd name="T12" fmla="*/ 2147483647 w 1259"/>
              <a:gd name="T13" fmla="*/ 2147483647 h 110"/>
              <a:gd name="T14" fmla="*/ 2147483647 w 1259"/>
              <a:gd name="T15" fmla="*/ 2147483647 h 110"/>
              <a:gd name="T16" fmla="*/ 2147483647 w 1259"/>
              <a:gd name="T17" fmla="*/ 2147483647 h 110"/>
              <a:gd name="T18" fmla="*/ 2147483647 w 1259"/>
              <a:gd name="T19" fmla="*/ 2147483647 h 110"/>
              <a:gd name="T20" fmla="*/ 2147483647 w 1259"/>
              <a:gd name="T21" fmla="*/ 2147483647 h 110"/>
              <a:gd name="T22" fmla="*/ 2147483647 w 1259"/>
              <a:gd name="T23" fmla="*/ 2147483647 h 110"/>
              <a:gd name="T24" fmla="*/ 2147483647 w 1259"/>
              <a:gd name="T25" fmla="*/ 2147483647 h 110"/>
              <a:gd name="T26" fmla="*/ 2147483647 w 1259"/>
              <a:gd name="T27" fmla="*/ 2147483647 h 110"/>
              <a:gd name="T28" fmla="*/ 2147483647 w 1259"/>
              <a:gd name="T29" fmla="*/ 2147483647 h 110"/>
              <a:gd name="T30" fmla="*/ 2147483647 w 1259"/>
              <a:gd name="T31" fmla="*/ 2147483647 h 110"/>
              <a:gd name="T32" fmla="*/ 2147483647 w 1259"/>
              <a:gd name="T33" fmla="*/ 2147483647 h 110"/>
              <a:gd name="T34" fmla="*/ 2147483647 w 1259"/>
              <a:gd name="T35" fmla="*/ 2147483647 h 110"/>
              <a:gd name="T36" fmla="*/ 2147483647 w 1259"/>
              <a:gd name="T37" fmla="*/ 2147483647 h 110"/>
              <a:gd name="T38" fmla="*/ 2147483647 w 1259"/>
              <a:gd name="T39" fmla="*/ 2147483647 h 110"/>
              <a:gd name="T40" fmla="*/ 2147483647 w 1259"/>
              <a:gd name="T41" fmla="*/ 0 h 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259"/>
              <a:gd name="T64" fmla="*/ 0 h 110"/>
              <a:gd name="T65" fmla="*/ 1259 w 1259"/>
              <a:gd name="T66" fmla="*/ 110 h 11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259" h="110">
                <a:moveTo>
                  <a:pt x="0" y="0"/>
                </a:moveTo>
                <a:lnTo>
                  <a:pt x="11" y="18"/>
                </a:lnTo>
                <a:lnTo>
                  <a:pt x="33" y="36"/>
                </a:lnTo>
                <a:lnTo>
                  <a:pt x="72" y="51"/>
                </a:lnTo>
                <a:lnTo>
                  <a:pt x="122" y="66"/>
                </a:lnTo>
                <a:lnTo>
                  <a:pt x="186" y="79"/>
                </a:lnTo>
                <a:lnTo>
                  <a:pt x="260" y="89"/>
                </a:lnTo>
                <a:lnTo>
                  <a:pt x="341" y="100"/>
                </a:lnTo>
                <a:lnTo>
                  <a:pt x="433" y="105"/>
                </a:lnTo>
                <a:lnTo>
                  <a:pt x="529" y="110"/>
                </a:lnTo>
                <a:lnTo>
                  <a:pt x="631" y="110"/>
                </a:lnTo>
                <a:lnTo>
                  <a:pt x="733" y="110"/>
                </a:lnTo>
                <a:lnTo>
                  <a:pt x="829" y="105"/>
                </a:lnTo>
                <a:lnTo>
                  <a:pt x="921" y="100"/>
                </a:lnTo>
                <a:lnTo>
                  <a:pt x="1002" y="89"/>
                </a:lnTo>
                <a:lnTo>
                  <a:pt x="1076" y="79"/>
                </a:lnTo>
                <a:lnTo>
                  <a:pt x="1139" y="66"/>
                </a:lnTo>
                <a:lnTo>
                  <a:pt x="1190" y="51"/>
                </a:lnTo>
                <a:lnTo>
                  <a:pt x="1228" y="36"/>
                </a:lnTo>
                <a:lnTo>
                  <a:pt x="1251" y="18"/>
                </a:lnTo>
                <a:lnTo>
                  <a:pt x="1259" y="0"/>
                </a:lnTo>
              </a:path>
            </a:pathLst>
          </a:custGeom>
          <a:noFill/>
          <a:ln w="158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6" name="Freeform 196"/>
          <p:cNvSpPr>
            <a:spLocks/>
          </p:cNvSpPr>
          <p:nvPr/>
        </p:nvSpPr>
        <p:spPr bwMode="auto">
          <a:xfrm>
            <a:off x="5688013" y="4940300"/>
            <a:ext cx="68262" cy="68263"/>
          </a:xfrm>
          <a:custGeom>
            <a:avLst/>
            <a:gdLst>
              <a:gd name="T0" fmla="*/ 2147483647 w 43"/>
              <a:gd name="T1" fmla="*/ 0 h 43"/>
              <a:gd name="T2" fmla="*/ 0 w 43"/>
              <a:gd name="T3" fmla="*/ 2147483647 h 43"/>
              <a:gd name="T4" fmla="*/ 2147483647 w 43"/>
              <a:gd name="T5" fmla="*/ 2147483647 h 43"/>
              <a:gd name="T6" fmla="*/ 2147483647 w 43"/>
              <a:gd name="T7" fmla="*/ 0 h 43"/>
              <a:gd name="T8" fmla="*/ 2147483647 w 43"/>
              <a:gd name="T9" fmla="*/ 0 h 43"/>
              <a:gd name="T10" fmla="*/ 0 60000 65536"/>
              <a:gd name="T11" fmla="*/ 0 60000 65536"/>
              <a:gd name="T12" fmla="*/ 0 60000 65536"/>
              <a:gd name="T13" fmla="*/ 0 60000 65536"/>
              <a:gd name="T14" fmla="*/ 0 60000 65536"/>
              <a:gd name="T15" fmla="*/ 0 w 43"/>
              <a:gd name="T16" fmla="*/ 0 h 43"/>
              <a:gd name="T17" fmla="*/ 43 w 43"/>
              <a:gd name="T18" fmla="*/ 43 h 43"/>
            </a:gdLst>
            <a:ahLst/>
            <a:cxnLst>
              <a:cxn ang="T10">
                <a:pos x="T0" y="T1"/>
              </a:cxn>
              <a:cxn ang="T11">
                <a:pos x="T2" y="T3"/>
              </a:cxn>
              <a:cxn ang="T12">
                <a:pos x="T4" y="T5"/>
              </a:cxn>
              <a:cxn ang="T13">
                <a:pos x="T6" y="T7"/>
              </a:cxn>
              <a:cxn ang="T14">
                <a:pos x="T8" y="T9"/>
              </a:cxn>
            </a:cxnLst>
            <a:rect l="T15" t="T16" r="T17" b="T18"/>
            <a:pathLst>
              <a:path w="43" h="43">
                <a:moveTo>
                  <a:pt x="5" y="0"/>
                </a:moveTo>
                <a:lnTo>
                  <a:pt x="0" y="43"/>
                </a:lnTo>
                <a:lnTo>
                  <a:pt x="43" y="28"/>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7" name="Freeform 197"/>
          <p:cNvSpPr>
            <a:spLocks/>
          </p:cNvSpPr>
          <p:nvPr/>
        </p:nvSpPr>
        <p:spPr bwMode="auto">
          <a:xfrm>
            <a:off x="5684838" y="5508625"/>
            <a:ext cx="71437" cy="65088"/>
          </a:xfrm>
          <a:custGeom>
            <a:avLst/>
            <a:gdLst>
              <a:gd name="T0" fmla="*/ 0 w 45"/>
              <a:gd name="T1" fmla="*/ 0 h 41"/>
              <a:gd name="T2" fmla="*/ 2147483647 w 45"/>
              <a:gd name="T3" fmla="*/ 2147483647 h 41"/>
              <a:gd name="T4" fmla="*/ 2147483647 w 45"/>
              <a:gd name="T5" fmla="*/ 2147483647 h 41"/>
              <a:gd name="T6" fmla="*/ 0 w 45"/>
              <a:gd name="T7" fmla="*/ 0 h 41"/>
              <a:gd name="T8" fmla="*/ 0 w 45"/>
              <a:gd name="T9" fmla="*/ 0 h 41"/>
              <a:gd name="T10" fmla="*/ 0 60000 65536"/>
              <a:gd name="T11" fmla="*/ 0 60000 65536"/>
              <a:gd name="T12" fmla="*/ 0 60000 65536"/>
              <a:gd name="T13" fmla="*/ 0 60000 65536"/>
              <a:gd name="T14" fmla="*/ 0 60000 65536"/>
              <a:gd name="T15" fmla="*/ 0 w 45"/>
              <a:gd name="T16" fmla="*/ 0 h 41"/>
              <a:gd name="T17" fmla="*/ 45 w 45"/>
              <a:gd name="T18" fmla="*/ 41 h 41"/>
            </a:gdLst>
            <a:ahLst/>
            <a:cxnLst>
              <a:cxn ang="T10">
                <a:pos x="T0" y="T1"/>
              </a:cxn>
              <a:cxn ang="T11">
                <a:pos x="T2" y="T3"/>
              </a:cxn>
              <a:cxn ang="T12">
                <a:pos x="T4" y="T5"/>
              </a:cxn>
              <a:cxn ang="T13">
                <a:pos x="T6" y="T7"/>
              </a:cxn>
              <a:cxn ang="T14">
                <a:pos x="T8" y="T9"/>
              </a:cxn>
            </a:cxnLst>
            <a:rect l="T15" t="T16" r="T17" b="T18"/>
            <a:pathLst>
              <a:path w="45" h="41">
                <a:moveTo>
                  <a:pt x="0" y="0"/>
                </a:moveTo>
                <a:lnTo>
                  <a:pt x="10" y="41"/>
                </a:lnTo>
                <a:lnTo>
                  <a:pt x="45" y="1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8" name="Freeform 198"/>
          <p:cNvSpPr>
            <a:spLocks/>
          </p:cNvSpPr>
          <p:nvPr/>
        </p:nvSpPr>
        <p:spPr bwMode="auto">
          <a:xfrm>
            <a:off x="5684838" y="5222875"/>
            <a:ext cx="71437" cy="68263"/>
          </a:xfrm>
          <a:custGeom>
            <a:avLst/>
            <a:gdLst>
              <a:gd name="T0" fmla="*/ 0 w 45"/>
              <a:gd name="T1" fmla="*/ 0 h 43"/>
              <a:gd name="T2" fmla="*/ 2147483647 w 45"/>
              <a:gd name="T3" fmla="*/ 2147483647 h 43"/>
              <a:gd name="T4" fmla="*/ 2147483647 w 45"/>
              <a:gd name="T5" fmla="*/ 2147483647 h 43"/>
              <a:gd name="T6" fmla="*/ 2147483647 w 45"/>
              <a:gd name="T7" fmla="*/ 0 h 43"/>
              <a:gd name="T8" fmla="*/ 2147483647 w 45"/>
              <a:gd name="T9" fmla="*/ 0 h 43"/>
              <a:gd name="T10" fmla="*/ 0 w 45"/>
              <a:gd name="T11" fmla="*/ 0 h 43"/>
              <a:gd name="T12" fmla="*/ 0 60000 65536"/>
              <a:gd name="T13" fmla="*/ 0 60000 65536"/>
              <a:gd name="T14" fmla="*/ 0 60000 65536"/>
              <a:gd name="T15" fmla="*/ 0 60000 65536"/>
              <a:gd name="T16" fmla="*/ 0 60000 65536"/>
              <a:gd name="T17" fmla="*/ 0 60000 65536"/>
              <a:gd name="T18" fmla="*/ 0 w 45"/>
              <a:gd name="T19" fmla="*/ 0 h 43"/>
              <a:gd name="T20" fmla="*/ 45 w 45"/>
              <a:gd name="T21" fmla="*/ 43 h 43"/>
            </a:gdLst>
            <a:ahLst/>
            <a:cxnLst>
              <a:cxn ang="T12">
                <a:pos x="T0" y="T1"/>
              </a:cxn>
              <a:cxn ang="T13">
                <a:pos x="T2" y="T3"/>
              </a:cxn>
              <a:cxn ang="T14">
                <a:pos x="T4" y="T5"/>
              </a:cxn>
              <a:cxn ang="T15">
                <a:pos x="T6" y="T7"/>
              </a:cxn>
              <a:cxn ang="T16">
                <a:pos x="T8" y="T9"/>
              </a:cxn>
              <a:cxn ang="T17">
                <a:pos x="T10" y="T11"/>
              </a:cxn>
            </a:cxnLst>
            <a:rect l="T18" t="T19" r="T20" b="T21"/>
            <a:pathLst>
              <a:path w="45" h="43">
                <a:moveTo>
                  <a:pt x="0" y="0"/>
                </a:moveTo>
                <a:lnTo>
                  <a:pt x="5" y="43"/>
                </a:lnTo>
                <a:lnTo>
                  <a:pt x="45" y="20"/>
                </a:lnTo>
                <a:lnTo>
                  <a:pt x="2"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0919" name="Line 199"/>
          <p:cNvSpPr>
            <a:spLocks noChangeShapeType="1"/>
          </p:cNvSpPr>
          <p:nvPr/>
        </p:nvSpPr>
        <p:spPr bwMode="auto">
          <a:xfrm>
            <a:off x="3165475" y="4786313"/>
            <a:ext cx="2590800" cy="198437"/>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20" name="Line 200"/>
          <p:cNvSpPr>
            <a:spLocks noChangeShapeType="1"/>
          </p:cNvSpPr>
          <p:nvPr/>
        </p:nvSpPr>
        <p:spPr bwMode="auto">
          <a:xfrm flipV="1">
            <a:off x="3178175" y="5537200"/>
            <a:ext cx="2538413" cy="46037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21" name="Line 201"/>
          <p:cNvSpPr>
            <a:spLocks noChangeShapeType="1"/>
          </p:cNvSpPr>
          <p:nvPr/>
        </p:nvSpPr>
        <p:spPr bwMode="auto">
          <a:xfrm flipV="1">
            <a:off x="3165475" y="5254625"/>
            <a:ext cx="2590800" cy="136525"/>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22" name="Text Box 202"/>
          <p:cNvSpPr txBox="1">
            <a:spLocks noChangeArrowheads="1"/>
          </p:cNvSpPr>
          <p:nvPr/>
        </p:nvSpPr>
        <p:spPr bwMode="auto">
          <a:xfrm>
            <a:off x="4978400" y="1206500"/>
            <a:ext cx="1171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2800">
                <a:solidFill>
                  <a:srgbClr val="FF0000"/>
                </a:solidFill>
              </a:rPr>
              <a:t>TLB</a:t>
            </a:r>
          </a:p>
        </p:txBody>
      </p:sp>
      <p:sp>
        <p:nvSpPr>
          <p:cNvPr id="30923" name="Text Box 203"/>
          <p:cNvSpPr txBox="1">
            <a:spLocks noChangeArrowheads="1"/>
          </p:cNvSpPr>
          <p:nvPr/>
        </p:nvSpPr>
        <p:spPr bwMode="auto">
          <a:xfrm>
            <a:off x="863600" y="5168900"/>
            <a:ext cx="11715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2800">
                <a:solidFill>
                  <a:srgbClr val="FF0000"/>
                </a:solidFill>
              </a:rPr>
              <a:t>Page</a:t>
            </a:r>
            <a:br>
              <a:rPr lang="en-US" altLang="en-US" sz="2800">
                <a:solidFill>
                  <a:srgbClr val="FF0000"/>
                </a:solidFill>
              </a:rPr>
            </a:br>
            <a:r>
              <a:rPr lang="en-US" altLang="en-US" sz="2800">
                <a:solidFill>
                  <a:srgbClr val="FF0000"/>
                </a:solidFill>
              </a:rPr>
              <a:t>Table</a:t>
            </a:r>
          </a:p>
        </p:txBody>
      </p:sp>
      <p:sp>
        <p:nvSpPr>
          <p:cNvPr id="30924" name="Text Box 204"/>
          <p:cNvSpPr txBox="1">
            <a:spLocks noChangeArrowheads="1"/>
          </p:cNvSpPr>
          <p:nvPr/>
        </p:nvSpPr>
        <p:spPr bwMode="auto">
          <a:xfrm>
            <a:off x="2892425" y="1206500"/>
            <a:ext cx="1171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t>Tag</a:t>
            </a:r>
          </a:p>
        </p:txBody>
      </p:sp>
      <p:sp>
        <p:nvSpPr>
          <p:cNvPr id="30925" name="Text Box 205"/>
          <p:cNvSpPr txBox="1">
            <a:spLocks noChangeArrowheads="1"/>
          </p:cNvSpPr>
          <p:nvPr/>
        </p:nvSpPr>
        <p:spPr bwMode="auto">
          <a:xfrm>
            <a:off x="3683000" y="1054100"/>
            <a:ext cx="22098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t>Physical Page</a:t>
            </a:r>
            <a:br>
              <a:rPr lang="en-US" altLang="en-US" sz="1400"/>
            </a:br>
            <a:r>
              <a:rPr lang="en-US" altLang="en-US" sz="1400"/>
              <a:t>Number</a:t>
            </a:r>
          </a:p>
        </p:txBody>
      </p:sp>
      <p:sp>
        <p:nvSpPr>
          <p:cNvPr id="30926" name="Text Box 206"/>
          <p:cNvSpPr txBox="1">
            <a:spLocks noChangeArrowheads="1"/>
          </p:cNvSpPr>
          <p:nvPr/>
        </p:nvSpPr>
        <p:spPr bwMode="auto">
          <a:xfrm>
            <a:off x="2387600" y="1206500"/>
            <a:ext cx="228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t>V</a:t>
            </a:r>
          </a:p>
        </p:txBody>
      </p:sp>
      <p:sp>
        <p:nvSpPr>
          <p:cNvPr id="30927" name="Text Box 207"/>
          <p:cNvSpPr txBox="1">
            <a:spLocks noChangeArrowheads="1"/>
          </p:cNvSpPr>
          <p:nvPr/>
        </p:nvSpPr>
        <p:spPr bwMode="auto">
          <a:xfrm>
            <a:off x="2311400" y="3340100"/>
            <a:ext cx="228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t>V</a:t>
            </a:r>
          </a:p>
        </p:txBody>
      </p:sp>
      <p:sp>
        <p:nvSpPr>
          <p:cNvPr id="30928" name="Text Box 208"/>
          <p:cNvSpPr txBox="1">
            <a:spLocks noChangeArrowheads="1"/>
          </p:cNvSpPr>
          <p:nvPr/>
        </p:nvSpPr>
        <p:spPr bwMode="auto">
          <a:xfrm>
            <a:off x="2616200" y="3111500"/>
            <a:ext cx="22098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t>Physical Page Number</a:t>
            </a:r>
            <a:br>
              <a:rPr lang="en-US" altLang="en-US" sz="1400"/>
            </a:br>
            <a:r>
              <a:rPr lang="en-US" altLang="en-US" sz="1400"/>
              <a:t>or Disk Address</a:t>
            </a:r>
          </a:p>
        </p:txBody>
      </p:sp>
      <p:sp>
        <p:nvSpPr>
          <p:cNvPr id="30929" name="Text Box 209"/>
          <p:cNvSpPr txBox="1">
            <a:spLocks noChangeArrowheads="1"/>
          </p:cNvSpPr>
          <p:nvPr/>
        </p:nvSpPr>
        <p:spPr bwMode="auto">
          <a:xfrm>
            <a:off x="6045200" y="1892300"/>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t>Physical Memory</a:t>
            </a:r>
          </a:p>
        </p:txBody>
      </p:sp>
      <p:sp>
        <p:nvSpPr>
          <p:cNvPr id="30930" name="Text Box 210"/>
          <p:cNvSpPr txBox="1">
            <a:spLocks noChangeArrowheads="1"/>
          </p:cNvSpPr>
          <p:nvPr/>
        </p:nvSpPr>
        <p:spPr bwMode="auto">
          <a:xfrm>
            <a:off x="6426200" y="4178300"/>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a:t>Disk</a:t>
            </a:r>
          </a:p>
        </p:txBody>
      </p:sp>
      <p:sp>
        <p:nvSpPr>
          <p:cNvPr id="30931" name="Slide Number Placeholder 21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F4257553-0087-4A07-A9A1-00A99C6AC896}" type="slidenum">
              <a:rPr lang="en-US" altLang="en-US" sz="1400">
                <a:latin typeface="Arial  " charset="0"/>
              </a:rPr>
              <a:pPr/>
              <a:t>43</a:t>
            </a:fld>
            <a:endParaRPr lang="en-US" altLang="en-US" sz="1400">
              <a:latin typeface="Arial  " charset="0"/>
            </a:endParaRPr>
          </a:p>
        </p:txBody>
      </p:sp>
    </p:spTree>
    <p:extLst>
      <p:ext uri="{BB962C8B-B14F-4D97-AF65-F5344CB8AC3E}">
        <p14:creationId xmlns:p14="http://schemas.microsoft.com/office/powerpoint/2010/main" val="344606719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3600" smtClean="0">
                <a:latin typeface="Arial  " charset="0"/>
              </a:rPr>
              <a:t>Combined TLB &amp; Cache Structure</a:t>
            </a:r>
          </a:p>
        </p:txBody>
      </p:sp>
      <p:grpSp>
        <p:nvGrpSpPr>
          <p:cNvPr id="34819" name="Group 3"/>
          <p:cNvGrpSpPr>
            <a:grpSpLocks noChangeAspect="1"/>
          </p:cNvGrpSpPr>
          <p:nvPr/>
        </p:nvGrpSpPr>
        <p:grpSpPr bwMode="auto">
          <a:xfrm>
            <a:off x="2438400" y="850900"/>
            <a:ext cx="5867400" cy="5499100"/>
            <a:chOff x="1333" y="960"/>
            <a:chExt cx="3093" cy="2899"/>
          </a:xfrm>
        </p:grpSpPr>
        <p:sp>
          <p:nvSpPr>
            <p:cNvPr id="34825" name="AutoShape 4"/>
            <p:cNvSpPr>
              <a:spLocks noChangeAspect="1" noChangeArrowheads="1" noTextEdit="1"/>
            </p:cNvSpPr>
            <p:nvPr/>
          </p:nvSpPr>
          <p:spPr bwMode="auto">
            <a:xfrm>
              <a:off x="1333" y="1008"/>
              <a:ext cx="3093"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34826" name="Group 5"/>
            <p:cNvGrpSpPr>
              <a:grpSpLocks/>
            </p:cNvGrpSpPr>
            <p:nvPr/>
          </p:nvGrpSpPr>
          <p:grpSpPr bwMode="auto">
            <a:xfrm>
              <a:off x="1336" y="960"/>
              <a:ext cx="3083" cy="2892"/>
              <a:chOff x="1336" y="960"/>
              <a:chExt cx="3083" cy="2892"/>
            </a:xfrm>
          </p:grpSpPr>
          <p:sp>
            <p:nvSpPr>
              <p:cNvPr id="34996" name="Freeform 6"/>
              <p:cNvSpPr>
                <a:spLocks/>
              </p:cNvSpPr>
              <p:nvPr/>
            </p:nvSpPr>
            <p:spPr bwMode="auto">
              <a:xfrm>
                <a:off x="1771" y="3014"/>
                <a:ext cx="2646" cy="554"/>
              </a:xfrm>
              <a:custGeom>
                <a:avLst/>
                <a:gdLst>
                  <a:gd name="T0" fmla="*/ 2646 w 2646"/>
                  <a:gd name="T1" fmla="*/ 554 h 554"/>
                  <a:gd name="T2" fmla="*/ 2646 w 2646"/>
                  <a:gd name="T3" fmla="*/ 0 h 554"/>
                  <a:gd name="T4" fmla="*/ 0 w 2646"/>
                  <a:gd name="T5" fmla="*/ 0 h 554"/>
                  <a:gd name="T6" fmla="*/ 0 w 2646"/>
                  <a:gd name="T7" fmla="*/ 554 h 554"/>
                  <a:gd name="T8" fmla="*/ 2646 w 2646"/>
                  <a:gd name="T9" fmla="*/ 554 h 554"/>
                  <a:gd name="T10" fmla="*/ 2646 w 2646"/>
                  <a:gd name="T11" fmla="*/ 554 h 554"/>
                  <a:gd name="T12" fmla="*/ 0 60000 65536"/>
                  <a:gd name="T13" fmla="*/ 0 60000 65536"/>
                  <a:gd name="T14" fmla="*/ 0 60000 65536"/>
                  <a:gd name="T15" fmla="*/ 0 60000 65536"/>
                  <a:gd name="T16" fmla="*/ 0 60000 65536"/>
                  <a:gd name="T17" fmla="*/ 0 60000 65536"/>
                  <a:gd name="T18" fmla="*/ 0 w 2646"/>
                  <a:gd name="T19" fmla="*/ 0 h 554"/>
                  <a:gd name="T20" fmla="*/ 2646 w 2646"/>
                  <a:gd name="T21" fmla="*/ 554 h 554"/>
                </a:gdLst>
                <a:ahLst/>
                <a:cxnLst>
                  <a:cxn ang="T12">
                    <a:pos x="T0" y="T1"/>
                  </a:cxn>
                  <a:cxn ang="T13">
                    <a:pos x="T2" y="T3"/>
                  </a:cxn>
                  <a:cxn ang="T14">
                    <a:pos x="T4" y="T5"/>
                  </a:cxn>
                  <a:cxn ang="T15">
                    <a:pos x="T6" y="T7"/>
                  </a:cxn>
                  <a:cxn ang="T16">
                    <a:pos x="T8" y="T9"/>
                  </a:cxn>
                  <a:cxn ang="T17">
                    <a:pos x="T10" y="T11"/>
                  </a:cxn>
                </a:cxnLst>
                <a:rect l="T18" t="T19" r="T20" b="T21"/>
                <a:pathLst>
                  <a:path w="2646" h="554">
                    <a:moveTo>
                      <a:pt x="2646" y="554"/>
                    </a:moveTo>
                    <a:lnTo>
                      <a:pt x="2646" y="0"/>
                    </a:lnTo>
                    <a:lnTo>
                      <a:pt x="0" y="0"/>
                    </a:lnTo>
                    <a:lnTo>
                      <a:pt x="0" y="554"/>
                    </a:lnTo>
                    <a:lnTo>
                      <a:pt x="2646" y="554"/>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7" name="Rectangle 7"/>
              <p:cNvSpPr>
                <a:spLocks noChangeArrowheads="1"/>
              </p:cNvSpPr>
              <p:nvPr/>
            </p:nvSpPr>
            <p:spPr bwMode="auto">
              <a:xfrm>
                <a:off x="1742" y="2934"/>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V</a:t>
                </a:r>
                <a:endParaRPr lang="en-US" altLang="en-US" b="1"/>
              </a:p>
            </p:txBody>
          </p:sp>
          <p:sp>
            <p:nvSpPr>
              <p:cNvPr id="34998" name="Rectangle 8"/>
              <p:cNvSpPr>
                <a:spLocks noChangeArrowheads="1"/>
              </p:cNvSpPr>
              <p:nvPr/>
            </p:nvSpPr>
            <p:spPr bwMode="auto">
              <a:xfrm>
                <a:off x="1779" y="2934"/>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999" name="Rectangle 9"/>
              <p:cNvSpPr>
                <a:spLocks noChangeArrowheads="1"/>
              </p:cNvSpPr>
              <p:nvPr/>
            </p:nvSpPr>
            <p:spPr bwMode="auto">
              <a:xfrm>
                <a:off x="1812" y="2934"/>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00" name="Rectangle 10"/>
              <p:cNvSpPr>
                <a:spLocks noChangeArrowheads="1"/>
              </p:cNvSpPr>
              <p:nvPr/>
            </p:nvSpPr>
            <p:spPr bwMode="auto">
              <a:xfrm>
                <a:off x="1824" y="2934"/>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001" name="Rectangle 11"/>
              <p:cNvSpPr>
                <a:spLocks noChangeArrowheads="1"/>
              </p:cNvSpPr>
              <p:nvPr/>
            </p:nvSpPr>
            <p:spPr bwMode="auto">
              <a:xfrm>
                <a:off x="1836" y="2934"/>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002" name="Rectangle 12"/>
              <p:cNvSpPr>
                <a:spLocks noChangeArrowheads="1"/>
              </p:cNvSpPr>
              <p:nvPr/>
            </p:nvSpPr>
            <p:spPr bwMode="auto">
              <a:xfrm>
                <a:off x="2231" y="2930"/>
                <a:ext cx="28"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03" name="Rectangle 13"/>
              <p:cNvSpPr>
                <a:spLocks noChangeArrowheads="1"/>
              </p:cNvSpPr>
              <p:nvPr/>
            </p:nvSpPr>
            <p:spPr bwMode="auto">
              <a:xfrm>
                <a:off x="2265" y="293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04" name="Rectangle 14"/>
              <p:cNvSpPr>
                <a:spLocks noChangeArrowheads="1"/>
              </p:cNvSpPr>
              <p:nvPr/>
            </p:nvSpPr>
            <p:spPr bwMode="auto">
              <a:xfrm>
                <a:off x="2297" y="293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05" name="Rectangle 15"/>
              <p:cNvSpPr>
                <a:spLocks noChangeArrowheads="1"/>
              </p:cNvSpPr>
              <p:nvPr/>
            </p:nvSpPr>
            <p:spPr bwMode="auto">
              <a:xfrm>
                <a:off x="3518" y="2932"/>
                <a:ext cx="3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006" name="Rectangle 16"/>
              <p:cNvSpPr>
                <a:spLocks noChangeArrowheads="1"/>
              </p:cNvSpPr>
              <p:nvPr/>
            </p:nvSpPr>
            <p:spPr bwMode="auto">
              <a:xfrm>
                <a:off x="3559" y="293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07" name="Rectangle 17"/>
              <p:cNvSpPr>
                <a:spLocks noChangeArrowheads="1"/>
              </p:cNvSpPr>
              <p:nvPr/>
            </p:nvSpPr>
            <p:spPr bwMode="auto">
              <a:xfrm>
                <a:off x="3592" y="2933"/>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08" name="Rectangle 18"/>
              <p:cNvSpPr>
                <a:spLocks noChangeArrowheads="1"/>
              </p:cNvSpPr>
              <p:nvPr/>
            </p:nvSpPr>
            <p:spPr bwMode="auto">
              <a:xfrm>
                <a:off x="3607" y="293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09" name="Freeform 19"/>
              <p:cNvSpPr>
                <a:spLocks/>
              </p:cNvSpPr>
              <p:nvPr/>
            </p:nvSpPr>
            <p:spPr bwMode="auto">
              <a:xfrm>
                <a:off x="1772" y="3329"/>
                <a:ext cx="2647" cy="78"/>
              </a:xfrm>
              <a:custGeom>
                <a:avLst/>
                <a:gdLst>
                  <a:gd name="T0" fmla="*/ 2645 w 2647"/>
                  <a:gd name="T1" fmla="*/ 77 h 78"/>
                  <a:gd name="T2" fmla="*/ 2647 w 2647"/>
                  <a:gd name="T3" fmla="*/ 0 h 78"/>
                  <a:gd name="T4" fmla="*/ 0 w 2647"/>
                  <a:gd name="T5" fmla="*/ 0 h 78"/>
                  <a:gd name="T6" fmla="*/ 0 w 2647"/>
                  <a:gd name="T7" fmla="*/ 78 h 78"/>
                  <a:gd name="T8" fmla="*/ 2645 w 2647"/>
                  <a:gd name="T9" fmla="*/ 78 h 78"/>
                  <a:gd name="T10" fmla="*/ 2645 w 2647"/>
                  <a:gd name="T11" fmla="*/ 78 h 78"/>
                  <a:gd name="T12" fmla="*/ 2645 w 2647"/>
                  <a:gd name="T13" fmla="*/ 77 h 78"/>
                  <a:gd name="T14" fmla="*/ 0 60000 65536"/>
                  <a:gd name="T15" fmla="*/ 0 60000 65536"/>
                  <a:gd name="T16" fmla="*/ 0 60000 65536"/>
                  <a:gd name="T17" fmla="*/ 0 60000 65536"/>
                  <a:gd name="T18" fmla="*/ 0 60000 65536"/>
                  <a:gd name="T19" fmla="*/ 0 60000 65536"/>
                  <a:gd name="T20" fmla="*/ 0 60000 65536"/>
                  <a:gd name="T21" fmla="*/ 0 w 2647"/>
                  <a:gd name="T22" fmla="*/ 0 h 78"/>
                  <a:gd name="T23" fmla="*/ 2647 w 2647"/>
                  <a:gd name="T24" fmla="*/ 78 h 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47" h="78">
                    <a:moveTo>
                      <a:pt x="2645" y="77"/>
                    </a:moveTo>
                    <a:lnTo>
                      <a:pt x="2647" y="0"/>
                    </a:lnTo>
                    <a:lnTo>
                      <a:pt x="0" y="0"/>
                    </a:lnTo>
                    <a:lnTo>
                      <a:pt x="0" y="78"/>
                    </a:lnTo>
                    <a:lnTo>
                      <a:pt x="2645" y="78"/>
                    </a:lnTo>
                    <a:lnTo>
                      <a:pt x="2645" y="7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010" name="Freeform 20"/>
              <p:cNvSpPr>
                <a:spLocks/>
              </p:cNvSpPr>
              <p:nvPr/>
            </p:nvSpPr>
            <p:spPr bwMode="auto">
              <a:xfrm>
                <a:off x="1772" y="3329"/>
                <a:ext cx="2647" cy="78"/>
              </a:xfrm>
              <a:custGeom>
                <a:avLst/>
                <a:gdLst>
                  <a:gd name="T0" fmla="*/ 2645 w 2647"/>
                  <a:gd name="T1" fmla="*/ 77 h 78"/>
                  <a:gd name="T2" fmla="*/ 2647 w 2647"/>
                  <a:gd name="T3" fmla="*/ 0 h 78"/>
                  <a:gd name="T4" fmla="*/ 0 w 2647"/>
                  <a:gd name="T5" fmla="*/ 0 h 78"/>
                  <a:gd name="T6" fmla="*/ 0 w 2647"/>
                  <a:gd name="T7" fmla="*/ 78 h 78"/>
                  <a:gd name="T8" fmla="*/ 2645 w 2647"/>
                  <a:gd name="T9" fmla="*/ 78 h 78"/>
                  <a:gd name="T10" fmla="*/ 2645 w 2647"/>
                  <a:gd name="T11" fmla="*/ 78 h 78"/>
                  <a:gd name="T12" fmla="*/ 0 60000 65536"/>
                  <a:gd name="T13" fmla="*/ 0 60000 65536"/>
                  <a:gd name="T14" fmla="*/ 0 60000 65536"/>
                  <a:gd name="T15" fmla="*/ 0 60000 65536"/>
                  <a:gd name="T16" fmla="*/ 0 60000 65536"/>
                  <a:gd name="T17" fmla="*/ 0 60000 65536"/>
                  <a:gd name="T18" fmla="*/ 0 w 2647"/>
                  <a:gd name="T19" fmla="*/ 0 h 78"/>
                  <a:gd name="T20" fmla="*/ 2647 w 2647"/>
                  <a:gd name="T21" fmla="*/ 78 h 78"/>
                </a:gdLst>
                <a:ahLst/>
                <a:cxnLst>
                  <a:cxn ang="T12">
                    <a:pos x="T0" y="T1"/>
                  </a:cxn>
                  <a:cxn ang="T13">
                    <a:pos x="T2" y="T3"/>
                  </a:cxn>
                  <a:cxn ang="T14">
                    <a:pos x="T4" y="T5"/>
                  </a:cxn>
                  <a:cxn ang="T15">
                    <a:pos x="T6" y="T7"/>
                  </a:cxn>
                  <a:cxn ang="T16">
                    <a:pos x="T8" y="T9"/>
                  </a:cxn>
                  <a:cxn ang="T17">
                    <a:pos x="T10" y="T11"/>
                  </a:cxn>
                </a:cxnLst>
                <a:rect l="T18" t="T19" r="T20" b="T21"/>
                <a:pathLst>
                  <a:path w="2647" h="78">
                    <a:moveTo>
                      <a:pt x="2645" y="77"/>
                    </a:moveTo>
                    <a:lnTo>
                      <a:pt x="2647" y="0"/>
                    </a:lnTo>
                    <a:lnTo>
                      <a:pt x="0" y="0"/>
                    </a:lnTo>
                    <a:lnTo>
                      <a:pt x="0" y="78"/>
                    </a:lnTo>
                    <a:lnTo>
                      <a:pt x="2645" y="78"/>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011" name="Line 21"/>
              <p:cNvSpPr>
                <a:spLocks noChangeShapeType="1"/>
              </p:cNvSpPr>
              <p:nvPr/>
            </p:nvSpPr>
            <p:spPr bwMode="auto">
              <a:xfrm flipH="1">
                <a:off x="1771" y="3093"/>
                <a:ext cx="2646"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2" name="Line 22"/>
              <p:cNvSpPr>
                <a:spLocks noChangeShapeType="1"/>
              </p:cNvSpPr>
              <p:nvPr/>
            </p:nvSpPr>
            <p:spPr bwMode="auto">
              <a:xfrm flipH="1">
                <a:off x="1771" y="3171"/>
                <a:ext cx="2646"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3" name="Line 23"/>
              <p:cNvSpPr>
                <a:spLocks noChangeShapeType="1"/>
              </p:cNvSpPr>
              <p:nvPr/>
            </p:nvSpPr>
            <p:spPr bwMode="auto">
              <a:xfrm flipH="1">
                <a:off x="1771" y="3250"/>
                <a:ext cx="2646"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4" name="Line 24"/>
              <p:cNvSpPr>
                <a:spLocks noChangeShapeType="1"/>
              </p:cNvSpPr>
              <p:nvPr/>
            </p:nvSpPr>
            <p:spPr bwMode="auto">
              <a:xfrm flipH="1">
                <a:off x="1798" y="3406"/>
                <a:ext cx="2619"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5" name="Line 25"/>
              <p:cNvSpPr>
                <a:spLocks noChangeShapeType="1"/>
              </p:cNvSpPr>
              <p:nvPr/>
            </p:nvSpPr>
            <p:spPr bwMode="auto">
              <a:xfrm flipH="1">
                <a:off x="1771" y="3484"/>
                <a:ext cx="2646" cy="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6" name="Line 26"/>
              <p:cNvSpPr>
                <a:spLocks noChangeShapeType="1"/>
              </p:cNvSpPr>
              <p:nvPr/>
            </p:nvSpPr>
            <p:spPr bwMode="auto">
              <a:xfrm>
                <a:off x="1836" y="3018"/>
                <a:ext cx="1" cy="55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7" name="Line 27"/>
              <p:cNvSpPr>
                <a:spLocks noChangeShapeType="1"/>
              </p:cNvSpPr>
              <p:nvPr/>
            </p:nvSpPr>
            <p:spPr bwMode="auto">
              <a:xfrm>
                <a:off x="2720" y="3016"/>
                <a:ext cx="1" cy="54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8" name="Line 28"/>
              <p:cNvSpPr>
                <a:spLocks noChangeShapeType="1"/>
              </p:cNvSpPr>
              <p:nvPr/>
            </p:nvSpPr>
            <p:spPr bwMode="auto">
              <a:xfrm flipV="1">
                <a:off x="3053" y="1162"/>
                <a:ext cx="1" cy="10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9" name="Freeform 29"/>
              <p:cNvSpPr>
                <a:spLocks/>
              </p:cNvSpPr>
              <p:nvPr/>
            </p:nvSpPr>
            <p:spPr bwMode="auto">
              <a:xfrm>
                <a:off x="1981" y="1162"/>
                <a:ext cx="1756" cy="104"/>
              </a:xfrm>
              <a:custGeom>
                <a:avLst/>
                <a:gdLst>
                  <a:gd name="T0" fmla="*/ 0 w 1756"/>
                  <a:gd name="T1" fmla="*/ 104 h 104"/>
                  <a:gd name="T2" fmla="*/ 0 w 1756"/>
                  <a:gd name="T3" fmla="*/ 0 h 104"/>
                  <a:gd name="T4" fmla="*/ 1756 w 1756"/>
                  <a:gd name="T5" fmla="*/ 0 h 104"/>
                  <a:gd name="T6" fmla="*/ 1756 w 1756"/>
                  <a:gd name="T7" fmla="*/ 104 h 104"/>
                  <a:gd name="T8" fmla="*/ 0 w 1756"/>
                  <a:gd name="T9" fmla="*/ 104 h 104"/>
                  <a:gd name="T10" fmla="*/ 0 w 1756"/>
                  <a:gd name="T11" fmla="*/ 104 h 104"/>
                  <a:gd name="T12" fmla="*/ 0 60000 65536"/>
                  <a:gd name="T13" fmla="*/ 0 60000 65536"/>
                  <a:gd name="T14" fmla="*/ 0 60000 65536"/>
                  <a:gd name="T15" fmla="*/ 0 60000 65536"/>
                  <a:gd name="T16" fmla="*/ 0 60000 65536"/>
                  <a:gd name="T17" fmla="*/ 0 60000 65536"/>
                  <a:gd name="T18" fmla="*/ 0 w 1756"/>
                  <a:gd name="T19" fmla="*/ 0 h 104"/>
                  <a:gd name="T20" fmla="*/ 1756 w 1756"/>
                  <a:gd name="T21" fmla="*/ 104 h 104"/>
                </a:gdLst>
                <a:ahLst/>
                <a:cxnLst>
                  <a:cxn ang="T12">
                    <a:pos x="T0" y="T1"/>
                  </a:cxn>
                  <a:cxn ang="T13">
                    <a:pos x="T2" y="T3"/>
                  </a:cxn>
                  <a:cxn ang="T14">
                    <a:pos x="T4" y="T5"/>
                  </a:cxn>
                  <a:cxn ang="T15">
                    <a:pos x="T6" y="T7"/>
                  </a:cxn>
                  <a:cxn ang="T16">
                    <a:pos x="T8" y="T9"/>
                  </a:cxn>
                  <a:cxn ang="T17">
                    <a:pos x="T10" y="T11"/>
                  </a:cxn>
                </a:cxnLst>
                <a:rect l="T18" t="T19" r="T20" b="T21"/>
                <a:pathLst>
                  <a:path w="1756" h="104">
                    <a:moveTo>
                      <a:pt x="0" y="104"/>
                    </a:moveTo>
                    <a:lnTo>
                      <a:pt x="0" y="0"/>
                    </a:lnTo>
                    <a:lnTo>
                      <a:pt x="1756" y="0"/>
                    </a:lnTo>
                    <a:lnTo>
                      <a:pt x="1756" y="104"/>
                    </a:lnTo>
                    <a:lnTo>
                      <a:pt x="0" y="104"/>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020" name="Rectangle 30"/>
              <p:cNvSpPr>
                <a:spLocks noChangeArrowheads="1"/>
              </p:cNvSpPr>
              <p:nvPr/>
            </p:nvSpPr>
            <p:spPr bwMode="auto">
              <a:xfrm>
                <a:off x="3209" y="1179"/>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21" name="Rectangle 31"/>
              <p:cNvSpPr>
                <a:spLocks noChangeArrowheads="1"/>
              </p:cNvSpPr>
              <p:nvPr/>
            </p:nvSpPr>
            <p:spPr bwMode="auto">
              <a:xfrm>
                <a:off x="3246"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22" name="Rectangle 32"/>
              <p:cNvSpPr>
                <a:spLocks noChangeArrowheads="1"/>
              </p:cNvSpPr>
              <p:nvPr/>
            </p:nvSpPr>
            <p:spPr bwMode="auto">
              <a:xfrm>
                <a:off x="3279"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23" name="Rectangle 33"/>
              <p:cNvSpPr>
                <a:spLocks noChangeArrowheads="1"/>
              </p:cNvSpPr>
              <p:nvPr/>
            </p:nvSpPr>
            <p:spPr bwMode="auto">
              <a:xfrm>
                <a:off x="3310"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24" name="Rectangle 34"/>
              <p:cNvSpPr>
                <a:spLocks noChangeArrowheads="1"/>
              </p:cNvSpPr>
              <p:nvPr/>
            </p:nvSpPr>
            <p:spPr bwMode="auto">
              <a:xfrm>
                <a:off x="3342"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25" name="Rectangle 35"/>
              <p:cNvSpPr>
                <a:spLocks noChangeArrowheads="1"/>
              </p:cNvSpPr>
              <p:nvPr/>
            </p:nvSpPr>
            <p:spPr bwMode="auto">
              <a:xfrm>
                <a:off x="3357"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o</a:t>
                </a:r>
                <a:endParaRPr lang="en-US" altLang="en-US" b="1"/>
              </a:p>
            </p:txBody>
          </p:sp>
          <p:sp>
            <p:nvSpPr>
              <p:cNvPr id="35026" name="Rectangle 36"/>
              <p:cNvSpPr>
                <a:spLocks noChangeArrowheads="1"/>
              </p:cNvSpPr>
              <p:nvPr/>
            </p:nvSpPr>
            <p:spPr bwMode="auto">
              <a:xfrm>
                <a:off x="3390"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027" name="Rectangle 37"/>
              <p:cNvSpPr>
                <a:spLocks noChangeArrowheads="1"/>
              </p:cNvSpPr>
              <p:nvPr/>
            </p:nvSpPr>
            <p:spPr bwMode="auto">
              <a:xfrm>
                <a:off x="3405"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028" name="Rectangle 38"/>
              <p:cNvSpPr>
                <a:spLocks noChangeArrowheads="1"/>
              </p:cNvSpPr>
              <p:nvPr/>
            </p:nvSpPr>
            <p:spPr bwMode="auto">
              <a:xfrm>
                <a:off x="3421" y="1179"/>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29" name="Rectangle 39"/>
              <p:cNvSpPr>
                <a:spLocks noChangeArrowheads="1"/>
              </p:cNvSpPr>
              <p:nvPr/>
            </p:nvSpPr>
            <p:spPr bwMode="auto">
              <a:xfrm>
                <a:off x="3450"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30" name="Rectangle 40"/>
              <p:cNvSpPr>
                <a:spLocks noChangeArrowheads="1"/>
              </p:cNvSpPr>
              <p:nvPr/>
            </p:nvSpPr>
            <p:spPr bwMode="auto">
              <a:xfrm>
                <a:off x="3480" y="1179"/>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31" name="Rectangle 41"/>
              <p:cNvSpPr>
                <a:spLocks noChangeArrowheads="1"/>
              </p:cNvSpPr>
              <p:nvPr/>
            </p:nvSpPr>
            <p:spPr bwMode="auto">
              <a:xfrm>
                <a:off x="3689" y="2340"/>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32" name="Rectangle 42"/>
              <p:cNvSpPr>
                <a:spLocks noChangeArrowheads="1"/>
              </p:cNvSpPr>
              <p:nvPr/>
            </p:nvSpPr>
            <p:spPr bwMode="auto">
              <a:xfrm>
                <a:off x="3727"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33" name="Rectangle 43"/>
              <p:cNvSpPr>
                <a:spLocks noChangeArrowheads="1"/>
              </p:cNvSpPr>
              <p:nvPr/>
            </p:nvSpPr>
            <p:spPr bwMode="auto">
              <a:xfrm>
                <a:off x="3759"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34" name="Rectangle 44"/>
              <p:cNvSpPr>
                <a:spLocks noChangeArrowheads="1"/>
              </p:cNvSpPr>
              <p:nvPr/>
            </p:nvSpPr>
            <p:spPr bwMode="auto">
              <a:xfrm>
                <a:off x="3790"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35" name="Rectangle 45"/>
              <p:cNvSpPr>
                <a:spLocks noChangeArrowheads="1"/>
              </p:cNvSpPr>
              <p:nvPr/>
            </p:nvSpPr>
            <p:spPr bwMode="auto">
              <a:xfrm>
                <a:off x="3822" y="234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36" name="Rectangle 46"/>
              <p:cNvSpPr>
                <a:spLocks noChangeArrowheads="1"/>
              </p:cNvSpPr>
              <p:nvPr/>
            </p:nvSpPr>
            <p:spPr bwMode="auto">
              <a:xfrm>
                <a:off x="3838"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o</a:t>
                </a:r>
                <a:endParaRPr lang="en-US" altLang="en-US" b="1"/>
              </a:p>
            </p:txBody>
          </p:sp>
          <p:sp>
            <p:nvSpPr>
              <p:cNvPr id="35037" name="Rectangle 47"/>
              <p:cNvSpPr>
                <a:spLocks noChangeArrowheads="1"/>
              </p:cNvSpPr>
              <p:nvPr/>
            </p:nvSpPr>
            <p:spPr bwMode="auto">
              <a:xfrm>
                <a:off x="3870" y="234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038" name="Rectangle 48"/>
              <p:cNvSpPr>
                <a:spLocks noChangeArrowheads="1"/>
              </p:cNvSpPr>
              <p:nvPr/>
            </p:nvSpPr>
            <p:spPr bwMode="auto">
              <a:xfrm>
                <a:off x="3886" y="234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039" name="Rectangle 49"/>
              <p:cNvSpPr>
                <a:spLocks noChangeArrowheads="1"/>
              </p:cNvSpPr>
              <p:nvPr/>
            </p:nvSpPr>
            <p:spPr bwMode="auto">
              <a:xfrm>
                <a:off x="3901" y="2340"/>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40" name="Rectangle 50"/>
              <p:cNvSpPr>
                <a:spLocks noChangeArrowheads="1"/>
              </p:cNvSpPr>
              <p:nvPr/>
            </p:nvSpPr>
            <p:spPr bwMode="auto">
              <a:xfrm>
                <a:off x="3930"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41" name="Rectangle 51"/>
              <p:cNvSpPr>
                <a:spLocks noChangeArrowheads="1"/>
              </p:cNvSpPr>
              <p:nvPr/>
            </p:nvSpPr>
            <p:spPr bwMode="auto">
              <a:xfrm>
                <a:off x="3961" y="234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42" name="Rectangle 52"/>
              <p:cNvSpPr>
                <a:spLocks noChangeArrowheads="1"/>
              </p:cNvSpPr>
              <p:nvPr/>
            </p:nvSpPr>
            <p:spPr bwMode="auto">
              <a:xfrm>
                <a:off x="2378" y="1179"/>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V</a:t>
                </a:r>
                <a:endParaRPr lang="en-US" altLang="en-US" b="1"/>
              </a:p>
            </p:txBody>
          </p:sp>
          <p:sp>
            <p:nvSpPr>
              <p:cNvPr id="35043" name="Rectangle 53"/>
              <p:cNvSpPr>
                <a:spLocks noChangeArrowheads="1"/>
              </p:cNvSpPr>
              <p:nvPr/>
            </p:nvSpPr>
            <p:spPr bwMode="auto">
              <a:xfrm>
                <a:off x="2415" y="1179"/>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044" name="Rectangle 54"/>
              <p:cNvSpPr>
                <a:spLocks noChangeArrowheads="1"/>
              </p:cNvSpPr>
              <p:nvPr/>
            </p:nvSpPr>
            <p:spPr bwMode="auto">
              <a:xfrm>
                <a:off x="2427" y="1179"/>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45" name="Rectangle 55"/>
              <p:cNvSpPr>
                <a:spLocks noChangeArrowheads="1"/>
              </p:cNvSpPr>
              <p:nvPr/>
            </p:nvSpPr>
            <p:spPr bwMode="auto">
              <a:xfrm>
                <a:off x="2446"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46" name="Rectangle 56"/>
              <p:cNvSpPr>
                <a:spLocks noChangeArrowheads="1"/>
              </p:cNvSpPr>
              <p:nvPr/>
            </p:nvSpPr>
            <p:spPr bwMode="auto">
              <a:xfrm>
                <a:off x="2461"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5047" name="Rectangle 57"/>
              <p:cNvSpPr>
                <a:spLocks noChangeArrowheads="1"/>
              </p:cNvSpPr>
              <p:nvPr/>
            </p:nvSpPr>
            <p:spPr bwMode="auto">
              <a:xfrm>
                <a:off x="2494"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48" name="Rectangle 58"/>
              <p:cNvSpPr>
                <a:spLocks noChangeArrowheads="1"/>
              </p:cNvSpPr>
              <p:nvPr/>
            </p:nvSpPr>
            <p:spPr bwMode="auto">
              <a:xfrm>
                <a:off x="2526" y="1179"/>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49" name="Rectangle 59"/>
              <p:cNvSpPr>
                <a:spLocks noChangeArrowheads="1"/>
              </p:cNvSpPr>
              <p:nvPr/>
            </p:nvSpPr>
            <p:spPr bwMode="auto">
              <a:xfrm>
                <a:off x="2538"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50" name="Rectangle 60"/>
              <p:cNvSpPr>
                <a:spLocks noChangeArrowheads="1"/>
              </p:cNvSpPr>
              <p:nvPr/>
            </p:nvSpPr>
            <p:spPr bwMode="auto">
              <a:xfrm>
                <a:off x="2554"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51" name="Rectangle 61"/>
              <p:cNvSpPr>
                <a:spLocks noChangeArrowheads="1"/>
              </p:cNvSpPr>
              <p:nvPr/>
            </p:nvSpPr>
            <p:spPr bwMode="auto">
              <a:xfrm>
                <a:off x="2586"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52" name="Rectangle 62"/>
              <p:cNvSpPr>
                <a:spLocks noChangeArrowheads="1"/>
              </p:cNvSpPr>
              <p:nvPr/>
            </p:nvSpPr>
            <p:spPr bwMode="auto">
              <a:xfrm>
                <a:off x="2617"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53" name="Rectangle 63"/>
              <p:cNvSpPr>
                <a:spLocks noChangeArrowheads="1"/>
              </p:cNvSpPr>
              <p:nvPr/>
            </p:nvSpPr>
            <p:spPr bwMode="auto">
              <a:xfrm>
                <a:off x="2650"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54" name="Rectangle 64"/>
              <p:cNvSpPr>
                <a:spLocks noChangeArrowheads="1"/>
              </p:cNvSpPr>
              <p:nvPr/>
            </p:nvSpPr>
            <p:spPr bwMode="auto">
              <a:xfrm>
                <a:off x="2680"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55" name="Rectangle 65"/>
              <p:cNvSpPr>
                <a:spLocks noChangeArrowheads="1"/>
              </p:cNvSpPr>
              <p:nvPr/>
            </p:nvSpPr>
            <p:spPr bwMode="auto">
              <a:xfrm>
                <a:off x="2697"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n</a:t>
                </a:r>
                <a:endParaRPr lang="en-US" altLang="en-US" b="1"/>
              </a:p>
            </p:txBody>
          </p:sp>
          <p:sp>
            <p:nvSpPr>
              <p:cNvPr id="35056" name="Rectangle 66"/>
              <p:cNvSpPr>
                <a:spLocks noChangeArrowheads="1"/>
              </p:cNvSpPr>
              <p:nvPr/>
            </p:nvSpPr>
            <p:spPr bwMode="auto">
              <a:xfrm>
                <a:off x="2728"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5057" name="Rectangle 67"/>
              <p:cNvSpPr>
                <a:spLocks noChangeArrowheads="1"/>
              </p:cNvSpPr>
              <p:nvPr/>
            </p:nvSpPr>
            <p:spPr bwMode="auto">
              <a:xfrm>
                <a:off x="2762" y="1179"/>
                <a:ext cx="3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m</a:t>
                </a:r>
                <a:endParaRPr lang="en-US" altLang="en-US" b="1"/>
              </a:p>
            </p:txBody>
          </p:sp>
          <p:sp>
            <p:nvSpPr>
              <p:cNvPr id="35058" name="Rectangle 68"/>
              <p:cNvSpPr>
                <a:spLocks noChangeArrowheads="1"/>
              </p:cNvSpPr>
              <p:nvPr/>
            </p:nvSpPr>
            <p:spPr bwMode="auto">
              <a:xfrm>
                <a:off x="2807"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5059" name="Rectangle 69"/>
              <p:cNvSpPr>
                <a:spLocks noChangeArrowheads="1"/>
              </p:cNvSpPr>
              <p:nvPr/>
            </p:nvSpPr>
            <p:spPr bwMode="auto">
              <a:xfrm>
                <a:off x="2839"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60" name="Rectangle 70"/>
              <p:cNvSpPr>
                <a:spLocks noChangeArrowheads="1"/>
              </p:cNvSpPr>
              <p:nvPr/>
            </p:nvSpPr>
            <p:spPr bwMode="auto">
              <a:xfrm>
                <a:off x="2870" y="1179"/>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61" name="Rectangle 71"/>
              <p:cNvSpPr>
                <a:spLocks noChangeArrowheads="1"/>
              </p:cNvSpPr>
              <p:nvPr/>
            </p:nvSpPr>
            <p:spPr bwMode="auto">
              <a:xfrm>
                <a:off x="2723" y="960"/>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V</a:t>
                </a:r>
                <a:endParaRPr lang="en-US" altLang="en-US" b="1"/>
              </a:p>
            </p:txBody>
          </p:sp>
          <p:sp>
            <p:nvSpPr>
              <p:cNvPr id="35062" name="Rectangle 72"/>
              <p:cNvSpPr>
                <a:spLocks noChangeArrowheads="1"/>
              </p:cNvSpPr>
              <p:nvPr/>
            </p:nvSpPr>
            <p:spPr bwMode="auto">
              <a:xfrm>
                <a:off x="2761" y="96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063" name="Rectangle 73"/>
              <p:cNvSpPr>
                <a:spLocks noChangeArrowheads="1"/>
              </p:cNvSpPr>
              <p:nvPr/>
            </p:nvSpPr>
            <p:spPr bwMode="auto">
              <a:xfrm>
                <a:off x="2773" y="960"/>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64" name="Rectangle 74"/>
              <p:cNvSpPr>
                <a:spLocks noChangeArrowheads="1"/>
              </p:cNvSpPr>
              <p:nvPr/>
            </p:nvSpPr>
            <p:spPr bwMode="auto">
              <a:xfrm>
                <a:off x="2791" y="96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65" name="Rectangle 75"/>
              <p:cNvSpPr>
                <a:spLocks noChangeArrowheads="1"/>
              </p:cNvSpPr>
              <p:nvPr/>
            </p:nvSpPr>
            <p:spPr bwMode="auto">
              <a:xfrm>
                <a:off x="2807"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5066" name="Rectangle 76"/>
              <p:cNvSpPr>
                <a:spLocks noChangeArrowheads="1"/>
              </p:cNvSpPr>
              <p:nvPr/>
            </p:nvSpPr>
            <p:spPr bwMode="auto">
              <a:xfrm>
                <a:off x="2839"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67" name="Rectangle 77"/>
              <p:cNvSpPr>
                <a:spLocks noChangeArrowheads="1"/>
              </p:cNvSpPr>
              <p:nvPr/>
            </p:nvSpPr>
            <p:spPr bwMode="auto">
              <a:xfrm>
                <a:off x="2872" y="96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68" name="Rectangle 78"/>
              <p:cNvSpPr>
                <a:spLocks noChangeArrowheads="1"/>
              </p:cNvSpPr>
              <p:nvPr/>
            </p:nvSpPr>
            <p:spPr bwMode="auto">
              <a:xfrm>
                <a:off x="2884" y="96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69" name="Rectangle 79"/>
              <p:cNvSpPr>
                <a:spLocks noChangeArrowheads="1"/>
              </p:cNvSpPr>
              <p:nvPr/>
            </p:nvSpPr>
            <p:spPr bwMode="auto">
              <a:xfrm>
                <a:off x="2899"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70" name="Rectangle 80"/>
              <p:cNvSpPr>
                <a:spLocks noChangeArrowheads="1"/>
              </p:cNvSpPr>
              <p:nvPr/>
            </p:nvSpPr>
            <p:spPr bwMode="auto">
              <a:xfrm>
                <a:off x="2932"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071" name="Rectangle 81"/>
              <p:cNvSpPr>
                <a:spLocks noChangeArrowheads="1"/>
              </p:cNvSpPr>
              <p:nvPr/>
            </p:nvSpPr>
            <p:spPr bwMode="auto">
              <a:xfrm>
                <a:off x="2962"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072" name="Rectangle 82"/>
              <p:cNvSpPr>
                <a:spLocks noChangeArrowheads="1"/>
              </p:cNvSpPr>
              <p:nvPr/>
            </p:nvSpPr>
            <p:spPr bwMode="auto">
              <a:xfrm>
                <a:off x="2995" y="960"/>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73" name="Rectangle 83"/>
              <p:cNvSpPr>
                <a:spLocks noChangeArrowheads="1"/>
              </p:cNvSpPr>
              <p:nvPr/>
            </p:nvSpPr>
            <p:spPr bwMode="auto">
              <a:xfrm>
                <a:off x="3014"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74" name="Rectangle 84"/>
              <p:cNvSpPr>
                <a:spLocks noChangeArrowheads="1"/>
              </p:cNvSpPr>
              <p:nvPr/>
            </p:nvSpPr>
            <p:spPr bwMode="auto">
              <a:xfrm>
                <a:off x="3044" y="960"/>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75" name="Rectangle 85"/>
              <p:cNvSpPr>
                <a:spLocks noChangeArrowheads="1"/>
              </p:cNvSpPr>
              <p:nvPr/>
            </p:nvSpPr>
            <p:spPr bwMode="auto">
              <a:xfrm>
                <a:off x="3074" y="960"/>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76" name="Rectangle 86"/>
              <p:cNvSpPr>
                <a:spLocks noChangeArrowheads="1"/>
              </p:cNvSpPr>
              <p:nvPr/>
            </p:nvSpPr>
            <p:spPr bwMode="auto">
              <a:xfrm>
                <a:off x="3204" y="1487"/>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77" name="Rectangle 87"/>
              <p:cNvSpPr>
                <a:spLocks noChangeArrowheads="1"/>
              </p:cNvSpPr>
              <p:nvPr/>
            </p:nvSpPr>
            <p:spPr bwMode="auto">
              <a:xfrm>
                <a:off x="3243"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078" name="Rectangle 88"/>
              <p:cNvSpPr>
                <a:spLocks noChangeArrowheads="1"/>
              </p:cNvSpPr>
              <p:nvPr/>
            </p:nvSpPr>
            <p:spPr bwMode="auto">
              <a:xfrm>
                <a:off x="3274" y="1487"/>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5079" name="Rectangle 89"/>
              <p:cNvSpPr>
                <a:spLocks noChangeArrowheads="1"/>
              </p:cNvSpPr>
              <p:nvPr/>
            </p:nvSpPr>
            <p:spPr bwMode="auto">
              <a:xfrm>
                <a:off x="3303" y="1487"/>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80" name="Rectangle 90"/>
              <p:cNvSpPr>
                <a:spLocks noChangeArrowheads="1"/>
              </p:cNvSpPr>
              <p:nvPr/>
            </p:nvSpPr>
            <p:spPr bwMode="auto">
              <a:xfrm>
                <a:off x="3330"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081" name="Rectangle 91"/>
              <p:cNvSpPr>
                <a:spLocks noChangeArrowheads="1"/>
              </p:cNvSpPr>
              <p:nvPr/>
            </p:nvSpPr>
            <p:spPr bwMode="auto">
              <a:xfrm>
                <a:off x="3344" y="1487"/>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082" name="Rectangle 92"/>
              <p:cNvSpPr>
                <a:spLocks noChangeArrowheads="1"/>
              </p:cNvSpPr>
              <p:nvPr/>
            </p:nvSpPr>
            <p:spPr bwMode="auto">
              <a:xfrm>
                <a:off x="3373"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83" name="Rectangle 93"/>
              <p:cNvSpPr>
                <a:spLocks noChangeArrowheads="1"/>
              </p:cNvSpPr>
              <p:nvPr/>
            </p:nvSpPr>
            <p:spPr bwMode="auto">
              <a:xfrm>
                <a:off x="3404"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84" name="Rectangle 94"/>
              <p:cNvSpPr>
                <a:spLocks noChangeArrowheads="1"/>
              </p:cNvSpPr>
              <p:nvPr/>
            </p:nvSpPr>
            <p:spPr bwMode="auto">
              <a:xfrm>
                <a:off x="3416" y="1487"/>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85" name="Rectangle 95"/>
              <p:cNvSpPr>
                <a:spLocks noChangeArrowheads="1"/>
              </p:cNvSpPr>
              <p:nvPr/>
            </p:nvSpPr>
            <p:spPr bwMode="auto">
              <a:xfrm>
                <a:off x="3433"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86" name="Rectangle 96"/>
              <p:cNvSpPr>
                <a:spLocks noChangeArrowheads="1"/>
              </p:cNvSpPr>
              <p:nvPr/>
            </p:nvSpPr>
            <p:spPr bwMode="auto">
              <a:xfrm>
                <a:off x="3463"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87" name="Rectangle 97"/>
              <p:cNvSpPr>
                <a:spLocks noChangeArrowheads="1"/>
              </p:cNvSpPr>
              <p:nvPr/>
            </p:nvSpPr>
            <p:spPr bwMode="auto">
              <a:xfrm>
                <a:off x="3496"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88" name="Rectangle 98"/>
              <p:cNvSpPr>
                <a:spLocks noChangeArrowheads="1"/>
              </p:cNvSpPr>
              <p:nvPr/>
            </p:nvSpPr>
            <p:spPr bwMode="auto">
              <a:xfrm>
                <a:off x="3527"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89" name="Rectangle 99"/>
              <p:cNvSpPr>
                <a:spLocks noChangeArrowheads="1"/>
              </p:cNvSpPr>
              <p:nvPr/>
            </p:nvSpPr>
            <p:spPr bwMode="auto">
              <a:xfrm>
                <a:off x="3559" y="1487"/>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90" name="Rectangle 100"/>
              <p:cNvSpPr>
                <a:spLocks noChangeArrowheads="1"/>
              </p:cNvSpPr>
              <p:nvPr/>
            </p:nvSpPr>
            <p:spPr bwMode="auto">
              <a:xfrm>
                <a:off x="3575"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n</a:t>
                </a:r>
                <a:endParaRPr lang="en-US" altLang="en-US" b="1"/>
              </a:p>
            </p:txBody>
          </p:sp>
          <p:sp>
            <p:nvSpPr>
              <p:cNvPr id="35091" name="Rectangle 101"/>
              <p:cNvSpPr>
                <a:spLocks noChangeArrowheads="1"/>
              </p:cNvSpPr>
              <p:nvPr/>
            </p:nvSpPr>
            <p:spPr bwMode="auto">
              <a:xfrm>
                <a:off x="3607"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5092" name="Rectangle 102"/>
              <p:cNvSpPr>
                <a:spLocks noChangeArrowheads="1"/>
              </p:cNvSpPr>
              <p:nvPr/>
            </p:nvSpPr>
            <p:spPr bwMode="auto">
              <a:xfrm>
                <a:off x="3639" y="1487"/>
                <a:ext cx="3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m</a:t>
                </a:r>
                <a:endParaRPr lang="en-US" altLang="en-US" b="1"/>
              </a:p>
            </p:txBody>
          </p:sp>
          <p:sp>
            <p:nvSpPr>
              <p:cNvPr id="35093" name="Rectangle 103"/>
              <p:cNvSpPr>
                <a:spLocks noChangeArrowheads="1"/>
              </p:cNvSpPr>
              <p:nvPr/>
            </p:nvSpPr>
            <p:spPr bwMode="auto">
              <a:xfrm>
                <a:off x="3686"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5094" name="Rectangle 104"/>
              <p:cNvSpPr>
                <a:spLocks noChangeArrowheads="1"/>
              </p:cNvSpPr>
              <p:nvPr/>
            </p:nvSpPr>
            <p:spPr bwMode="auto">
              <a:xfrm>
                <a:off x="3716"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95" name="Rectangle 105"/>
              <p:cNvSpPr>
                <a:spLocks noChangeArrowheads="1"/>
              </p:cNvSpPr>
              <p:nvPr/>
            </p:nvSpPr>
            <p:spPr bwMode="auto">
              <a:xfrm>
                <a:off x="3749" y="1487"/>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96" name="Rectangle 106"/>
              <p:cNvSpPr>
                <a:spLocks noChangeArrowheads="1"/>
              </p:cNvSpPr>
              <p:nvPr/>
            </p:nvSpPr>
            <p:spPr bwMode="auto">
              <a:xfrm>
                <a:off x="1677" y="1487"/>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V</a:t>
                </a:r>
                <a:endParaRPr lang="en-US" altLang="en-US" b="1"/>
              </a:p>
            </p:txBody>
          </p:sp>
          <p:sp>
            <p:nvSpPr>
              <p:cNvPr id="35097" name="Rectangle 107"/>
              <p:cNvSpPr>
                <a:spLocks noChangeArrowheads="1"/>
              </p:cNvSpPr>
              <p:nvPr/>
            </p:nvSpPr>
            <p:spPr bwMode="auto">
              <a:xfrm>
                <a:off x="1714"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98" name="Rectangle 108"/>
              <p:cNvSpPr>
                <a:spLocks noChangeArrowheads="1"/>
              </p:cNvSpPr>
              <p:nvPr/>
            </p:nvSpPr>
            <p:spPr bwMode="auto">
              <a:xfrm>
                <a:off x="1747"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99" name="Rectangle 109"/>
              <p:cNvSpPr>
                <a:spLocks noChangeArrowheads="1"/>
              </p:cNvSpPr>
              <p:nvPr/>
            </p:nvSpPr>
            <p:spPr bwMode="auto">
              <a:xfrm>
                <a:off x="1759"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100" name="Rectangle 110"/>
              <p:cNvSpPr>
                <a:spLocks noChangeArrowheads="1"/>
              </p:cNvSpPr>
              <p:nvPr/>
            </p:nvSpPr>
            <p:spPr bwMode="auto">
              <a:xfrm>
                <a:off x="1772"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101" name="Freeform 111"/>
              <p:cNvSpPr>
                <a:spLocks/>
              </p:cNvSpPr>
              <p:nvPr/>
            </p:nvSpPr>
            <p:spPr bwMode="auto">
              <a:xfrm>
                <a:off x="1747" y="1567"/>
                <a:ext cx="2265" cy="79"/>
              </a:xfrm>
              <a:custGeom>
                <a:avLst/>
                <a:gdLst>
                  <a:gd name="T0" fmla="*/ 2264 w 2265"/>
                  <a:gd name="T1" fmla="*/ 79 h 79"/>
                  <a:gd name="T2" fmla="*/ 2265 w 2265"/>
                  <a:gd name="T3" fmla="*/ 0 h 79"/>
                  <a:gd name="T4" fmla="*/ 0 w 2265"/>
                  <a:gd name="T5" fmla="*/ 0 h 79"/>
                  <a:gd name="T6" fmla="*/ 0 w 2265"/>
                  <a:gd name="T7" fmla="*/ 79 h 79"/>
                  <a:gd name="T8" fmla="*/ 2265 w 2265"/>
                  <a:gd name="T9" fmla="*/ 79 h 79"/>
                  <a:gd name="T10" fmla="*/ 2265 w 2265"/>
                  <a:gd name="T11" fmla="*/ 79 h 79"/>
                  <a:gd name="T12" fmla="*/ 0 60000 65536"/>
                  <a:gd name="T13" fmla="*/ 0 60000 65536"/>
                  <a:gd name="T14" fmla="*/ 0 60000 65536"/>
                  <a:gd name="T15" fmla="*/ 0 60000 65536"/>
                  <a:gd name="T16" fmla="*/ 0 60000 65536"/>
                  <a:gd name="T17" fmla="*/ 0 60000 65536"/>
                  <a:gd name="T18" fmla="*/ 0 w 2265"/>
                  <a:gd name="T19" fmla="*/ 0 h 79"/>
                  <a:gd name="T20" fmla="*/ 2265 w 2265"/>
                  <a:gd name="T21" fmla="*/ 79 h 79"/>
                </a:gdLst>
                <a:ahLst/>
                <a:cxnLst>
                  <a:cxn ang="T12">
                    <a:pos x="T0" y="T1"/>
                  </a:cxn>
                  <a:cxn ang="T13">
                    <a:pos x="T2" y="T3"/>
                  </a:cxn>
                  <a:cxn ang="T14">
                    <a:pos x="T4" y="T5"/>
                  </a:cxn>
                  <a:cxn ang="T15">
                    <a:pos x="T6" y="T7"/>
                  </a:cxn>
                  <a:cxn ang="T16">
                    <a:pos x="T8" y="T9"/>
                  </a:cxn>
                  <a:cxn ang="T17">
                    <a:pos x="T10" y="T11"/>
                  </a:cxn>
                </a:cxnLst>
                <a:rect l="T18" t="T19" r="T20" b="T21"/>
                <a:pathLst>
                  <a:path w="2265" h="79">
                    <a:moveTo>
                      <a:pt x="2264" y="79"/>
                    </a:moveTo>
                    <a:lnTo>
                      <a:pt x="2265" y="0"/>
                    </a:lnTo>
                    <a:lnTo>
                      <a:pt x="0" y="0"/>
                    </a:lnTo>
                    <a:lnTo>
                      <a:pt x="0" y="79"/>
                    </a:lnTo>
                    <a:lnTo>
                      <a:pt x="2265" y="79"/>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2" name="Freeform 112"/>
              <p:cNvSpPr>
                <a:spLocks/>
              </p:cNvSpPr>
              <p:nvPr/>
            </p:nvSpPr>
            <p:spPr bwMode="auto">
              <a:xfrm>
                <a:off x="1748" y="1646"/>
                <a:ext cx="2264" cy="79"/>
              </a:xfrm>
              <a:custGeom>
                <a:avLst/>
                <a:gdLst>
                  <a:gd name="T0" fmla="*/ 2263 w 2264"/>
                  <a:gd name="T1" fmla="*/ 79 h 79"/>
                  <a:gd name="T2" fmla="*/ 2264 w 2264"/>
                  <a:gd name="T3" fmla="*/ 0 h 79"/>
                  <a:gd name="T4" fmla="*/ 0 w 2264"/>
                  <a:gd name="T5" fmla="*/ 0 h 79"/>
                  <a:gd name="T6" fmla="*/ 0 w 2264"/>
                  <a:gd name="T7" fmla="*/ 79 h 79"/>
                  <a:gd name="T8" fmla="*/ 2264 w 2264"/>
                  <a:gd name="T9" fmla="*/ 79 h 79"/>
                  <a:gd name="T10" fmla="*/ 2264 w 2264"/>
                  <a:gd name="T11" fmla="*/ 79 h 79"/>
                  <a:gd name="T12" fmla="*/ 0 60000 65536"/>
                  <a:gd name="T13" fmla="*/ 0 60000 65536"/>
                  <a:gd name="T14" fmla="*/ 0 60000 65536"/>
                  <a:gd name="T15" fmla="*/ 0 60000 65536"/>
                  <a:gd name="T16" fmla="*/ 0 60000 65536"/>
                  <a:gd name="T17" fmla="*/ 0 60000 65536"/>
                  <a:gd name="T18" fmla="*/ 0 w 2264"/>
                  <a:gd name="T19" fmla="*/ 0 h 79"/>
                  <a:gd name="T20" fmla="*/ 2264 w 2264"/>
                  <a:gd name="T21" fmla="*/ 79 h 79"/>
                </a:gdLst>
                <a:ahLst/>
                <a:cxnLst>
                  <a:cxn ang="T12">
                    <a:pos x="T0" y="T1"/>
                  </a:cxn>
                  <a:cxn ang="T13">
                    <a:pos x="T2" y="T3"/>
                  </a:cxn>
                  <a:cxn ang="T14">
                    <a:pos x="T4" y="T5"/>
                  </a:cxn>
                  <a:cxn ang="T15">
                    <a:pos x="T6" y="T7"/>
                  </a:cxn>
                  <a:cxn ang="T16">
                    <a:pos x="T8" y="T9"/>
                  </a:cxn>
                  <a:cxn ang="T17">
                    <a:pos x="T10" y="T11"/>
                  </a:cxn>
                </a:cxnLst>
                <a:rect l="T18" t="T19" r="T20" b="T21"/>
                <a:pathLst>
                  <a:path w="2264" h="79">
                    <a:moveTo>
                      <a:pt x="2263" y="79"/>
                    </a:moveTo>
                    <a:lnTo>
                      <a:pt x="2264" y="0"/>
                    </a:lnTo>
                    <a:lnTo>
                      <a:pt x="0" y="0"/>
                    </a:lnTo>
                    <a:lnTo>
                      <a:pt x="0" y="79"/>
                    </a:lnTo>
                    <a:lnTo>
                      <a:pt x="2264" y="79"/>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3" name="Freeform 113"/>
              <p:cNvSpPr>
                <a:spLocks/>
              </p:cNvSpPr>
              <p:nvPr/>
            </p:nvSpPr>
            <p:spPr bwMode="auto">
              <a:xfrm>
                <a:off x="1748" y="1725"/>
                <a:ext cx="2264" cy="78"/>
              </a:xfrm>
              <a:custGeom>
                <a:avLst/>
                <a:gdLst>
                  <a:gd name="T0" fmla="*/ 2263 w 2264"/>
                  <a:gd name="T1" fmla="*/ 78 h 78"/>
                  <a:gd name="T2" fmla="*/ 2264 w 2264"/>
                  <a:gd name="T3" fmla="*/ 0 h 78"/>
                  <a:gd name="T4" fmla="*/ 0 w 2264"/>
                  <a:gd name="T5" fmla="*/ 0 h 78"/>
                  <a:gd name="T6" fmla="*/ 0 w 2264"/>
                  <a:gd name="T7" fmla="*/ 78 h 78"/>
                  <a:gd name="T8" fmla="*/ 2264 w 2264"/>
                  <a:gd name="T9" fmla="*/ 78 h 78"/>
                  <a:gd name="T10" fmla="*/ 2264 w 2264"/>
                  <a:gd name="T11" fmla="*/ 78 h 78"/>
                  <a:gd name="T12" fmla="*/ 2263 w 2264"/>
                  <a:gd name="T13" fmla="*/ 78 h 78"/>
                  <a:gd name="T14" fmla="*/ 0 60000 65536"/>
                  <a:gd name="T15" fmla="*/ 0 60000 65536"/>
                  <a:gd name="T16" fmla="*/ 0 60000 65536"/>
                  <a:gd name="T17" fmla="*/ 0 60000 65536"/>
                  <a:gd name="T18" fmla="*/ 0 60000 65536"/>
                  <a:gd name="T19" fmla="*/ 0 60000 65536"/>
                  <a:gd name="T20" fmla="*/ 0 60000 65536"/>
                  <a:gd name="T21" fmla="*/ 0 w 2264"/>
                  <a:gd name="T22" fmla="*/ 0 h 78"/>
                  <a:gd name="T23" fmla="*/ 2264 w 2264"/>
                  <a:gd name="T24" fmla="*/ 78 h 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64" h="78">
                    <a:moveTo>
                      <a:pt x="2263" y="78"/>
                    </a:moveTo>
                    <a:lnTo>
                      <a:pt x="2264" y="0"/>
                    </a:lnTo>
                    <a:lnTo>
                      <a:pt x="0" y="0"/>
                    </a:lnTo>
                    <a:lnTo>
                      <a:pt x="0" y="78"/>
                    </a:lnTo>
                    <a:lnTo>
                      <a:pt x="2264" y="78"/>
                    </a:lnTo>
                    <a:lnTo>
                      <a:pt x="2263" y="78"/>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4" name="Freeform 114"/>
              <p:cNvSpPr>
                <a:spLocks/>
              </p:cNvSpPr>
              <p:nvPr/>
            </p:nvSpPr>
            <p:spPr bwMode="auto">
              <a:xfrm>
                <a:off x="1748" y="1725"/>
                <a:ext cx="2264" cy="78"/>
              </a:xfrm>
              <a:custGeom>
                <a:avLst/>
                <a:gdLst>
                  <a:gd name="T0" fmla="*/ 2263 w 2264"/>
                  <a:gd name="T1" fmla="*/ 78 h 78"/>
                  <a:gd name="T2" fmla="*/ 2264 w 2264"/>
                  <a:gd name="T3" fmla="*/ 0 h 78"/>
                  <a:gd name="T4" fmla="*/ 0 w 2264"/>
                  <a:gd name="T5" fmla="*/ 0 h 78"/>
                  <a:gd name="T6" fmla="*/ 0 w 2264"/>
                  <a:gd name="T7" fmla="*/ 78 h 78"/>
                  <a:gd name="T8" fmla="*/ 2264 w 2264"/>
                  <a:gd name="T9" fmla="*/ 78 h 78"/>
                  <a:gd name="T10" fmla="*/ 2264 w 2264"/>
                  <a:gd name="T11" fmla="*/ 78 h 78"/>
                  <a:gd name="T12" fmla="*/ 0 60000 65536"/>
                  <a:gd name="T13" fmla="*/ 0 60000 65536"/>
                  <a:gd name="T14" fmla="*/ 0 60000 65536"/>
                  <a:gd name="T15" fmla="*/ 0 60000 65536"/>
                  <a:gd name="T16" fmla="*/ 0 60000 65536"/>
                  <a:gd name="T17" fmla="*/ 0 60000 65536"/>
                  <a:gd name="T18" fmla="*/ 0 w 2264"/>
                  <a:gd name="T19" fmla="*/ 0 h 78"/>
                  <a:gd name="T20" fmla="*/ 2264 w 2264"/>
                  <a:gd name="T21" fmla="*/ 78 h 78"/>
                </a:gdLst>
                <a:ahLst/>
                <a:cxnLst>
                  <a:cxn ang="T12">
                    <a:pos x="T0" y="T1"/>
                  </a:cxn>
                  <a:cxn ang="T13">
                    <a:pos x="T2" y="T3"/>
                  </a:cxn>
                  <a:cxn ang="T14">
                    <a:pos x="T4" y="T5"/>
                  </a:cxn>
                  <a:cxn ang="T15">
                    <a:pos x="T6" y="T7"/>
                  </a:cxn>
                  <a:cxn ang="T16">
                    <a:pos x="T8" y="T9"/>
                  </a:cxn>
                  <a:cxn ang="T17">
                    <a:pos x="T10" y="T11"/>
                  </a:cxn>
                </a:cxnLst>
                <a:rect l="T18" t="T19" r="T20" b="T21"/>
                <a:pathLst>
                  <a:path w="2264" h="78">
                    <a:moveTo>
                      <a:pt x="2263" y="78"/>
                    </a:moveTo>
                    <a:lnTo>
                      <a:pt x="2264" y="0"/>
                    </a:lnTo>
                    <a:lnTo>
                      <a:pt x="0" y="0"/>
                    </a:lnTo>
                    <a:lnTo>
                      <a:pt x="0" y="78"/>
                    </a:lnTo>
                    <a:lnTo>
                      <a:pt x="2264" y="78"/>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5" name="Freeform 115"/>
              <p:cNvSpPr>
                <a:spLocks/>
              </p:cNvSpPr>
              <p:nvPr/>
            </p:nvSpPr>
            <p:spPr bwMode="auto">
              <a:xfrm>
                <a:off x="1747" y="1803"/>
                <a:ext cx="2265" cy="79"/>
              </a:xfrm>
              <a:custGeom>
                <a:avLst/>
                <a:gdLst>
                  <a:gd name="T0" fmla="*/ 2264 w 2265"/>
                  <a:gd name="T1" fmla="*/ 79 h 79"/>
                  <a:gd name="T2" fmla="*/ 2265 w 2265"/>
                  <a:gd name="T3" fmla="*/ 0 h 79"/>
                  <a:gd name="T4" fmla="*/ 0 w 2265"/>
                  <a:gd name="T5" fmla="*/ 0 h 79"/>
                  <a:gd name="T6" fmla="*/ 0 w 2265"/>
                  <a:gd name="T7" fmla="*/ 79 h 79"/>
                  <a:gd name="T8" fmla="*/ 2265 w 2265"/>
                  <a:gd name="T9" fmla="*/ 79 h 79"/>
                  <a:gd name="T10" fmla="*/ 2265 w 2265"/>
                  <a:gd name="T11" fmla="*/ 79 h 79"/>
                  <a:gd name="T12" fmla="*/ 0 60000 65536"/>
                  <a:gd name="T13" fmla="*/ 0 60000 65536"/>
                  <a:gd name="T14" fmla="*/ 0 60000 65536"/>
                  <a:gd name="T15" fmla="*/ 0 60000 65536"/>
                  <a:gd name="T16" fmla="*/ 0 60000 65536"/>
                  <a:gd name="T17" fmla="*/ 0 60000 65536"/>
                  <a:gd name="T18" fmla="*/ 0 w 2265"/>
                  <a:gd name="T19" fmla="*/ 0 h 79"/>
                  <a:gd name="T20" fmla="*/ 2265 w 2265"/>
                  <a:gd name="T21" fmla="*/ 79 h 79"/>
                </a:gdLst>
                <a:ahLst/>
                <a:cxnLst>
                  <a:cxn ang="T12">
                    <a:pos x="T0" y="T1"/>
                  </a:cxn>
                  <a:cxn ang="T13">
                    <a:pos x="T2" y="T3"/>
                  </a:cxn>
                  <a:cxn ang="T14">
                    <a:pos x="T4" y="T5"/>
                  </a:cxn>
                  <a:cxn ang="T15">
                    <a:pos x="T6" y="T7"/>
                  </a:cxn>
                  <a:cxn ang="T16">
                    <a:pos x="T8" y="T9"/>
                  </a:cxn>
                  <a:cxn ang="T17">
                    <a:pos x="T10" y="T11"/>
                  </a:cxn>
                </a:cxnLst>
                <a:rect l="T18" t="T19" r="T20" b="T21"/>
                <a:pathLst>
                  <a:path w="2265" h="79">
                    <a:moveTo>
                      <a:pt x="2264" y="79"/>
                    </a:moveTo>
                    <a:lnTo>
                      <a:pt x="2265" y="0"/>
                    </a:lnTo>
                    <a:lnTo>
                      <a:pt x="0" y="0"/>
                    </a:lnTo>
                    <a:lnTo>
                      <a:pt x="0" y="79"/>
                    </a:lnTo>
                    <a:lnTo>
                      <a:pt x="2265" y="79"/>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6" name="Freeform 116"/>
              <p:cNvSpPr>
                <a:spLocks/>
              </p:cNvSpPr>
              <p:nvPr/>
            </p:nvSpPr>
            <p:spPr bwMode="auto">
              <a:xfrm>
                <a:off x="1747" y="1882"/>
                <a:ext cx="2265" cy="79"/>
              </a:xfrm>
              <a:custGeom>
                <a:avLst/>
                <a:gdLst>
                  <a:gd name="T0" fmla="*/ 2264 w 2265"/>
                  <a:gd name="T1" fmla="*/ 79 h 79"/>
                  <a:gd name="T2" fmla="*/ 2265 w 2265"/>
                  <a:gd name="T3" fmla="*/ 0 h 79"/>
                  <a:gd name="T4" fmla="*/ 0 w 2265"/>
                  <a:gd name="T5" fmla="*/ 0 h 79"/>
                  <a:gd name="T6" fmla="*/ 0 w 2265"/>
                  <a:gd name="T7" fmla="*/ 79 h 79"/>
                  <a:gd name="T8" fmla="*/ 2265 w 2265"/>
                  <a:gd name="T9" fmla="*/ 79 h 79"/>
                  <a:gd name="T10" fmla="*/ 2265 w 2265"/>
                  <a:gd name="T11" fmla="*/ 79 h 79"/>
                  <a:gd name="T12" fmla="*/ 0 60000 65536"/>
                  <a:gd name="T13" fmla="*/ 0 60000 65536"/>
                  <a:gd name="T14" fmla="*/ 0 60000 65536"/>
                  <a:gd name="T15" fmla="*/ 0 60000 65536"/>
                  <a:gd name="T16" fmla="*/ 0 60000 65536"/>
                  <a:gd name="T17" fmla="*/ 0 60000 65536"/>
                  <a:gd name="T18" fmla="*/ 0 w 2265"/>
                  <a:gd name="T19" fmla="*/ 0 h 79"/>
                  <a:gd name="T20" fmla="*/ 2265 w 2265"/>
                  <a:gd name="T21" fmla="*/ 79 h 79"/>
                </a:gdLst>
                <a:ahLst/>
                <a:cxnLst>
                  <a:cxn ang="T12">
                    <a:pos x="T0" y="T1"/>
                  </a:cxn>
                  <a:cxn ang="T13">
                    <a:pos x="T2" y="T3"/>
                  </a:cxn>
                  <a:cxn ang="T14">
                    <a:pos x="T4" y="T5"/>
                  </a:cxn>
                  <a:cxn ang="T15">
                    <a:pos x="T6" y="T7"/>
                  </a:cxn>
                  <a:cxn ang="T16">
                    <a:pos x="T8" y="T9"/>
                  </a:cxn>
                  <a:cxn ang="T17">
                    <a:pos x="T10" y="T11"/>
                  </a:cxn>
                </a:cxnLst>
                <a:rect l="T18" t="T19" r="T20" b="T21"/>
                <a:pathLst>
                  <a:path w="2265" h="79">
                    <a:moveTo>
                      <a:pt x="2264" y="79"/>
                    </a:moveTo>
                    <a:lnTo>
                      <a:pt x="2265" y="0"/>
                    </a:lnTo>
                    <a:lnTo>
                      <a:pt x="0" y="0"/>
                    </a:lnTo>
                    <a:lnTo>
                      <a:pt x="0" y="79"/>
                    </a:lnTo>
                    <a:lnTo>
                      <a:pt x="2265" y="79"/>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7" name="Freeform 117"/>
              <p:cNvSpPr>
                <a:spLocks/>
              </p:cNvSpPr>
              <p:nvPr/>
            </p:nvSpPr>
            <p:spPr bwMode="auto">
              <a:xfrm>
                <a:off x="1748" y="1961"/>
                <a:ext cx="2264" cy="78"/>
              </a:xfrm>
              <a:custGeom>
                <a:avLst/>
                <a:gdLst>
                  <a:gd name="T0" fmla="*/ 2263 w 2264"/>
                  <a:gd name="T1" fmla="*/ 78 h 78"/>
                  <a:gd name="T2" fmla="*/ 2264 w 2264"/>
                  <a:gd name="T3" fmla="*/ 0 h 78"/>
                  <a:gd name="T4" fmla="*/ 0 w 2264"/>
                  <a:gd name="T5" fmla="*/ 0 h 78"/>
                  <a:gd name="T6" fmla="*/ 0 w 2264"/>
                  <a:gd name="T7" fmla="*/ 78 h 78"/>
                  <a:gd name="T8" fmla="*/ 2264 w 2264"/>
                  <a:gd name="T9" fmla="*/ 78 h 78"/>
                  <a:gd name="T10" fmla="*/ 2264 w 2264"/>
                  <a:gd name="T11" fmla="*/ 78 h 78"/>
                  <a:gd name="T12" fmla="*/ 0 60000 65536"/>
                  <a:gd name="T13" fmla="*/ 0 60000 65536"/>
                  <a:gd name="T14" fmla="*/ 0 60000 65536"/>
                  <a:gd name="T15" fmla="*/ 0 60000 65536"/>
                  <a:gd name="T16" fmla="*/ 0 60000 65536"/>
                  <a:gd name="T17" fmla="*/ 0 60000 65536"/>
                  <a:gd name="T18" fmla="*/ 0 w 2264"/>
                  <a:gd name="T19" fmla="*/ 0 h 78"/>
                  <a:gd name="T20" fmla="*/ 2264 w 2264"/>
                  <a:gd name="T21" fmla="*/ 78 h 78"/>
                </a:gdLst>
                <a:ahLst/>
                <a:cxnLst>
                  <a:cxn ang="T12">
                    <a:pos x="T0" y="T1"/>
                  </a:cxn>
                  <a:cxn ang="T13">
                    <a:pos x="T2" y="T3"/>
                  </a:cxn>
                  <a:cxn ang="T14">
                    <a:pos x="T4" y="T5"/>
                  </a:cxn>
                  <a:cxn ang="T15">
                    <a:pos x="T6" y="T7"/>
                  </a:cxn>
                  <a:cxn ang="T16">
                    <a:pos x="T8" y="T9"/>
                  </a:cxn>
                  <a:cxn ang="T17">
                    <a:pos x="T10" y="T11"/>
                  </a:cxn>
                </a:cxnLst>
                <a:rect l="T18" t="T19" r="T20" b="T21"/>
                <a:pathLst>
                  <a:path w="2264" h="78">
                    <a:moveTo>
                      <a:pt x="2263" y="78"/>
                    </a:moveTo>
                    <a:lnTo>
                      <a:pt x="2264" y="0"/>
                    </a:lnTo>
                    <a:lnTo>
                      <a:pt x="0" y="0"/>
                    </a:lnTo>
                    <a:lnTo>
                      <a:pt x="0" y="78"/>
                    </a:lnTo>
                    <a:lnTo>
                      <a:pt x="2264" y="78"/>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8" name="Line 118"/>
              <p:cNvSpPr>
                <a:spLocks noChangeShapeType="1"/>
              </p:cNvSpPr>
              <p:nvPr/>
            </p:nvSpPr>
            <p:spPr bwMode="auto">
              <a:xfrm>
                <a:off x="2942" y="1567"/>
                <a:ext cx="2" cy="47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09" name="Freeform 119"/>
              <p:cNvSpPr>
                <a:spLocks/>
              </p:cNvSpPr>
              <p:nvPr/>
            </p:nvSpPr>
            <p:spPr bwMode="auto">
              <a:xfrm>
                <a:off x="1766" y="1750"/>
                <a:ext cx="25" cy="28"/>
              </a:xfrm>
              <a:custGeom>
                <a:avLst/>
                <a:gdLst>
                  <a:gd name="T0" fmla="*/ 12 w 25"/>
                  <a:gd name="T1" fmla="*/ 26 h 28"/>
                  <a:gd name="T2" fmla="*/ 15 w 25"/>
                  <a:gd name="T3" fmla="*/ 28 h 28"/>
                  <a:gd name="T4" fmla="*/ 17 w 25"/>
                  <a:gd name="T5" fmla="*/ 26 h 28"/>
                  <a:gd name="T6" fmla="*/ 18 w 25"/>
                  <a:gd name="T7" fmla="*/ 26 h 28"/>
                  <a:gd name="T8" fmla="*/ 20 w 25"/>
                  <a:gd name="T9" fmla="*/ 24 h 28"/>
                  <a:gd name="T10" fmla="*/ 22 w 25"/>
                  <a:gd name="T11" fmla="*/ 22 h 28"/>
                  <a:gd name="T12" fmla="*/ 24 w 25"/>
                  <a:gd name="T13" fmla="*/ 22 h 28"/>
                  <a:gd name="T14" fmla="*/ 24 w 25"/>
                  <a:gd name="T15" fmla="*/ 21 h 28"/>
                  <a:gd name="T16" fmla="*/ 25 w 25"/>
                  <a:gd name="T17" fmla="*/ 17 h 28"/>
                  <a:gd name="T18" fmla="*/ 25 w 25"/>
                  <a:gd name="T19" fmla="*/ 16 h 28"/>
                  <a:gd name="T20" fmla="*/ 25 w 25"/>
                  <a:gd name="T21" fmla="*/ 14 h 28"/>
                  <a:gd name="T22" fmla="*/ 25 w 25"/>
                  <a:gd name="T23" fmla="*/ 12 h 28"/>
                  <a:gd name="T24" fmla="*/ 25 w 25"/>
                  <a:gd name="T25" fmla="*/ 11 h 28"/>
                  <a:gd name="T26" fmla="*/ 24 w 25"/>
                  <a:gd name="T27" fmla="*/ 7 h 28"/>
                  <a:gd name="T28" fmla="*/ 24 w 25"/>
                  <a:gd name="T29" fmla="*/ 5 h 28"/>
                  <a:gd name="T30" fmla="*/ 22 w 25"/>
                  <a:gd name="T31" fmla="*/ 5 h 28"/>
                  <a:gd name="T32" fmla="*/ 20 w 25"/>
                  <a:gd name="T33" fmla="*/ 4 h 28"/>
                  <a:gd name="T34" fmla="*/ 18 w 25"/>
                  <a:gd name="T35" fmla="*/ 2 h 28"/>
                  <a:gd name="T36" fmla="*/ 17 w 25"/>
                  <a:gd name="T37" fmla="*/ 2 h 28"/>
                  <a:gd name="T38" fmla="*/ 15 w 25"/>
                  <a:gd name="T39" fmla="*/ 0 h 28"/>
                  <a:gd name="T40" fmla="*/ 13 w 25"/>
                  <a:gd name="T41" fmla="*/ 0 h 28"/>
                  <a:gd name="T42" fmla="*/ 10 w 25"/>
                  <a:gd name="T43" fmla="*/ 0 h 28"/>
                  <a:gd name="T44" fmla="*/ 8 w 25"/>
                  <a:gd name="T45" fmla="*/ 2 h 28"/>
                  <a:gd name="T46" fmla="*/ 6 w 25"/>
                  <a:gd name="T47" fmla="*/ 2 h 28"/>
                  <a:gd name="T48" fmla="*/ 5 w 25"/>
                  <a:gd name="T49" fmla="*/ 4 h 28"/>
                  <a:gd name="T50" fmla="*/ 3 w 25"/>
                  <a:gd name="T51" fmla="*/ 5 h 28"/>
                  <a:gd name="T52" fmla="*/ 1 w 25"/>
                  <a:gd name="T53" fmla="*/ 5 h 28"/>
                  <a:gd name="T54" fmla="*/ 1 w 25"/>
                  <a:gd name="T55" fmla="*/ 7 h 28"/>
                  <a:gd name="T56" fmla="*/ 0 w 25"/>
                  <a:gd name="T57" fmla="*/ 11 h 28"/>
                  <a:gd name="T58" fmla="*/ 0 w 25"/>
                  <a:gd name="T59" fmla="*/ 12 h 28"/>
                  <a:gd name="T60" fmla="*/ 0 w 25"/>
                  <a:gd name="T61" fmla="*/ 14 h 28"/>
                  <a:gd name="T62" fmla="*/ 0 w 25"/>
                  <a:gd name="T63" fmla="*/ 16 h 28"/>
                  <a:gd name="T64" fmla="*/ 0 w 25"/>
                  <a:gd name="T65" fmla="*/ 17 h 28"/>
                  <a:gd name="T66" fmla="*/ 1 w 25"/>
                  <a:gd name="T67" fmla="*/ 21 h 28"/>
                  <a:gd name="T68" fmla="*/ 1 w 25"/>
                  <a:gd name="T69" fmla="*/ 22 h 28"/>
                  <a:gd name="T70" fmla="*/ 3 w 25"/>
                  <a:gd name="T71" fmla="*/ 22 h 28"/>
                  <a:gd name="T72" fmla="*/ 5 w 25"/>
                  <a:gd name="T73" fmla="*/ 24 h 28"/>
                  <a:gd name="T74" fmla="*/ 6 w 25"/>
                  <a:gd name="T75" fmla="*/ 26 h 28"/>
                  <a:gd name="T76" fmla="*/ 8 w 25"/>
                  <a:gd name="T77" fmla="*/ 26 h 28"/>
                  <a:gd name="T78" fmla="*/ 10 w 25"/>
                  <a:gd name="T79" fmla="*/ 28 h 28"/>
                  <a:gd name="T80" fmla="*/ 13 w 25"/>
                  <a:gd name="T81" fmla="*/ 28 h 28"/>
                  <a:gd name="T82" fmla="*/ 13 w 25"/>
                  <a:gd name="T83" fmla="*/ 28 h 28"/>
                  <a:gd name="T84" fmla="*/ 12 w 25"/>
                  <a:gd name="T85" fmla="*/ 26 h 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5"/>
                  <a:gd name="T130" fmla="*/ 0 h 28"/>
                  <a:gd name="T131" fmla="*/ 25 w 25"/>
                  <a:gd name="T132" fmla="*/ 28 h 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5" h="28">
                    <a:moveTo>
                      <a:pt x="12" y="26"/>
                    </a:moveTo>
                    <a:lnTo>
                      <a:pt x="15" y="28"/>
                    </a:lnTo>
                    <a:lnTo>
                      <a:pt x="17" y="26"/>
                    </a:lnTo>
                    <a:lnTo>
                      <a:pt x="18" y="26"/>
                    </a:lnTo>
                    <a:lnTo>
                      <a:pt x="20" y="24"/>
                    </a:lnTo>
                    <a:lnTo>
                      <a:pt x="22" y="22"/>
                    </a:lnTo>
                    <a:lnTo>
                      <a:pt x="24" y="22"/>
                    </a:lnTo>
                    <a:lnTo>
                      <a:pt x="24" y="21"/>
                    </a:lnTo>
                    <a:lnTo>
                      <a:pt x="25" y="17"/>
                    </a:lnTo>
                    <a:lnTo>
                      <a:pt x="25" y="16"/>
                    </a:lnTo>
                    <a:lnTo>
                      <a:pt x="25" y="14"/>
                    </a:lnTo>
                    <a:lnTo>
                      <a:pt x="25" y="12"/>
                    </a:lnTo>
                    <a:lnTo>
                      <a:pt x="25" y="11"/>
                    </a:lnTo>
                    <a:lnTo>
                      <a:pt x="24" y="7"/>
                    </a:lnTo>
                    <a:lnTo>
                      <a:pt x="24" y="5"/>
                    </a:lnTo>
                    <a:lnTo>
                      <a:pt x="22" y="5"/>
                    </a:lnTo>
                    <a:lnTo>
                      <a:pt x="20" y="4"/>
                    </a:lnTo>
                    <a:lnTo>
                      <a:pt x="18" y="2"/>
                    </a:lnTo>
                    <a:lnTo>
                      <a:pt x="17" y="2"/>
                    </a:lnTo>
                    <a:lnTo>
                      <a:pt x="15" y="0"/>
                    </a:lnTo>
                    <a:lnTo>
                      <a:pt x="13" y="0"/>
                    </a:lnTo>
                    <a:lnTo>
                      <a:pt x="10" y="0"/>
                    </a:lnTo>
                    <a:lnTo>
                      <a:pt x="8" y="2"/>
                    </a:lnTo>
                    <a:lnTo>
                      <a:pt x="6" y="2"/>
                    </a:lnTo>
                    <a:lnTo>
                      <a:pt x="5" y="4"/>
                    </a:lnTo>
                    <a:lnTo>
                      <a:pt x="3" y="5"/>
                    </a:lnTo>
                    <a:lnTo>
                      <a:pt x="1" y="5"/>
                    </a:lnTo>
                    <a:lnTo>
                      <a:pt x="1" y="7"/>
                    </a:lnTo>
                    <a:lnTo>
                      <a:pt x="0" y="11"/>
                    </a:lnTo>
                    <a:lnTo>
                      <a:pt x="0" y="12"/>
                    </a:lnTo>
                    <a:lnTo>
                      <a:pt x="0" y="14"/>
                    </a:lnTo>
                    <a:lnTo>
                      <a:pt x="0" y="16"/>
                    </a:lnTo>
                    <a:lnTo>
                      <a:pt x="0" y="17"/>
                    </a:lnTo>
                    <a:lnTo>
                      <a:pt x="1" y="21"/>
                    </a:lnTo>
                    <a:lnTo>
                      <a:pt x="1" y="22"/>
                    </a:lnTo>
                    <a:lnTo>
                      <a:pt x="3" y="22"/>
                    </a:lnTo>
                    <a:lnTo>
                      <a:pt x="5" y="24"/>
                    </a:lnTo>
                    <a:lnTo>
                      <a:pt x="6" y="26"/>
                    </a:lnTo>
                    <a:lnTo>
                      <a:pt x="8" y="26"/>
                    </a:lnTo>
                    <a:lnTo>
                      <a:pt x="10" y="28"/>
                    </a:lnTo>
                    <a:lnTo>
                      <a:pt x="13" y="28"/>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10" name="Line 120"/>
              <p:cNvSpPr>
                <a:spLocks noChangeShapeType="1"/>
              </p:cNvSpPr>
              <p:nvPr/>
            </p:nvSpPr>
            <p:spPr bwMode="auto">
              <a:xfrm>
                <a:off x="3496" y="1318"/>
                <a:ext cx="68"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11" name="Rectangle 121"/>
              <p:cNvSpPr>
                <a:spLocks noChangeArrowheads="1"/>
              </p:cNvSpPr>
              <p:nvPr/>
            </p:nvSpPr>
            <p:spPr bwMode="auto">
              <a:xfrm>
                <a:off x="3581" y="12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5112" name="Rectangle 122"/>
              <p:cNvSpPr>
                <a:spLocks noChangeArrowheads="1"/>
              </p:cNvSpPr>
              <p:nvPr/>
            </p:nvSpPr>
            <p:spPr bwMode="auto">
              <a:xfrm>
                <a:off x="3614" y="12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13" name="Rectangle 123"/>
              <p:cNvSpPr>
                <a:spLocks noChangeArrowheads="1"/>
              </p:cNvSpPr>
              <p:nvPr/>
            </p:nvSpPr>
            <p:spPr bwMode="auto">
              <a:xfrm>
                <a:off x="2294" y="12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14" name="Rectangle 124"/>
              <p:cNvSpPr>
                <a:spLocks noChangeArrowheads="1"/>
              </p:cNvSpPr>
              <p:nvPr/>
            </p:nvSpPr>
            <p:spPr bwMode="auto">
              <a:xfrm>
                <a:off x="2325" y="12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5115" name="Freeform 125"/>
              <p:cNvSpPr>
                <a:spLocks/>
              </p:cNvSpPr>
              <p:nvPr/>
            </p:nvSpPr>
            <p:spPr bwMode="auto">
              <a:xfrm>
                <a:off x="3463" y="1750"/>
                <a:ext cx="26" cy="28"/>
              </a:xfrm>
              <a:custGeom>
                <a:avLst/>
                <a:gdLst>
                  <a:gd name="T0" fmla="*/ 12 w 26"/>
                  <a:gd name="T1" fmla="*/ 26 h 28"/>
                  <a:gd name="T2" fmla="*/ 16 w 26"/>
                  <a:gd name="T3" fmla="*/ 28 h 28"/>
                  <a:gd name="T4" fmla="*/ 17 w 26"/>
                  <a:gd name="T5" fmla="*/ 26 h 28"/>
                  <a:gd name="T6" fmla="*/ 19 w 26"/>
                  <a:gd name="T7" fmla="*/ 26 h 28"/>
                  <a:gd name="T8" fmla="*/ 21 w 26"/>
                  <a:gd name="T9" fmla="*/ 24 h 28"/>
                  <a:gd name="T10" fmla="*/ 23 w 26"/>
                  <a:gd name="T11" fmla="*/ 22 h 28"/>
                  <a:gd name="T12" fmla="*/ 24 w 26"/>
                  <a:gd name="T13" fmla="*/ 22 h 28"/>
                  <a:gd name="T14" fmla="*/ 24 w 26"/>
                  <a:gd name="T15" fmla="*/ 21 h 28"/>
                  <a:gd name="T16" fmla="*/ 26 w 26"/>
                  <a:gd name="T17" fmla="*/ 17 h 28"/>
                  <a:gd name="T18" fmla="*/ 26 w 26"/>
                  <a:gd name="T19" fmla="*/ 16 h 28"/>
                  <a:gd name="T20" fmla="*/ 26 w 26"/>
                  <a:gd name="T21" fmla="*/ 14 h 28"/>
                  <a:gd name="T22" fmla="*/ 26 w 26"/>
                  <a:gd name="T23" fmla="*/ 12 h 28"/>
                  <a:gd name="T24" fmla="*/ 26 w 26"/>
                  <a:gd name="T25" fmla="*/ 11 h 28"/>
                  <a:gd name="T26" fmla="*/ 24 w 26"/>
                  <a:gd name="T27" fmla="*/ 7 h 28"/>
                  <a:gd name="T28" fmla="*/ 24 w 26"/>
                  <a:gd name="T29" fmla="*/ 5 h 28"/>
                  <a:gd name="T30" fmla="*/ 23 w 26"/>
                  <a:gd name="T31" fmla="*/ 5 h 28"/>
                  <a:gd name="T32" fmla="*/ 21 w 26"/>
                  <a:gd name="T33" fmla="*/ 4 h 28"/>
                  <a:gd name="T34" fmla="*/ 19 w 26"/>
                  <a:gd name="T35" fmla="*/ 2 h 28"/>
                  <a:gd name="T36" fmla="*/ 17 w 26"/>
                  <a:gd name="T37" fmla="*/ 2 h 28"/>
                  <a:gd name="T38" fmla="*/ 16 w 26"/>
                  <a:gd name="T39" fmla="*/ 0 h 28"/>
                  <a:gd name="T40" fmla="*/ 12 w 26"/>
                  <a:gd name="T41" fmla="*/ 0 h 28"/>
                  <a:gd name="T42" fmla="*/ 11 w 26"/>
                  <a:gd name="T43" fmla="*/ 0 h 28"/>
                  <a:gd name="T44" fmla="*/ 9 w 26"/>
                  <a:gd name="T45" fmla="*/ 2 h 28"/>
                  <a:gd name="T46" fmla="*/ 7 w 26"/>
                  <a:gd name="T47" fmla="*/ 2 h 28"/>
                  <a:gd name="T48" fmla="*/ 6 w 26"/>
                  <a:gd name="T49" fmla="*/ 4 h 28"/>
                  <a:gd name="T50" fmla="*/ 4 w 26"/>
                  <a:gd name="T51" fmla="*/ 5 h 28"/>
                  <a:gd name="T52" fmla="*/ 2 w 26"/>
                  <a:gd name="T53" fmla="*/ 5 h 28"/>
                  <a:gd name="T54" fmla="*/ 2 w 26"/>
                  <a:gd name="T55" fmla="*/ 7 h 28"/>
                  <a:gd name="T56" fmla="*/ 0 w 26"/>
                  <a:gd name="T57" fmla="*/ 11 h 28"/>
                  <a:gd name="T58" fmla="*/ 0 w 26"/>
                  <a:gd name="T59" fmla="*/ 12 h 28"/>
                  <a:gd name="T60" fmla="*/ 0 w 26"/>
                  <a:gd name="T61" fmla="*/ 14 h 28"/>
                  <a:gd name="T62" fmla="*/ 0 w 26"/>
                  <a:gd name="T63" fmla="*/ 16 h 28"/>
                  <a:gd name="T64" fmla="*/ 0 w 26"/>
                  <a:gd name="T65" fmla="*/ 17 h 28"/>
                  <a:gd name="T66" fmla="*/ 2 w 26"/>
                  <a:gd name="T67" fmla="*/ 21 h 28"/>
                  <a:gd name="T68" fmla="*/ 2 w 26"/>
                  <a:gd name="T69" fmla="*/ 22 h 28"/>
                  <a:gd name="T70" fmla="*/ 4 w 26"/>
                  <a:gd name="T71" fmla="*/ 22 h 28"/>
                  <a:gd name="T72" fmla="*/ 6 w 26"/>
                  <a:gd name="T73" fmla="*/ 24 h 28"/>
                  <a:gd name="T74" fmla="*/ 7 w 26"/>
                  <a:gd name="T75" fmla="*/ 26 h 28"/>
                  <a:gd name="T76" fmla="*/ 9 w 26"/>
                  <a:gd name="T77" fmla="*/ 26 h 28"/>
                  <a:gd name="T78" fmla="*/ 11 w 26"/>
                  <a:gd name="T79" fmla="*/ 28 h 28"/>
                  <a:gd name="T80" fmla="*/ 12 w 26"/>
                  <a:gd name="T81" fmla="*/ 28 h 28"/>
                  <a:gd name="T82" fmla="*/ 12 w 26"/>
                  <a:gd name="T83" fmla="*/ 28 h 28"/>
                  <a:gd name="T84" fmla="*/ 12 w 26"/>
                  <a:gd name="T85" fmla="*/ 26 h 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28"/>
                  <a:gd name="T131" fmla="*/ 26 w 26"/>
                  <a:gd name="T132" fmla="*/ 28 h 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28">
                    <a:moveTo>
                      <a:pt x="12" y="26"/>
                    </a:moveTo>
                    <a:lnTo>
                      <a:pt x="16" y="28"/>
                    </a:lnTo>
                    <a:lnTo>
                      <a:pt x="17" y="26"/>
                    </a:lnTo>
                    <a:lnTo>
                      <a:pt x="19" y="26"/>
                    </a:lnTo>
                    <a:lnTo>
                      <a:pt x="21" y="24"/>
                    </a:lnTo>
                    <a:lnTo>
                      <a:pt x="23" y="22"/>
                    </a:lnTo>
                    <a:lnTo>
                      <a:pt x="24" y="22"/>
                    </a:lnTo>
                    <a:lnTo>
                      <a:pt x="24" y="21"/>
                    </a:lnTo>
                    <a:lnTo>
                      <a:pt x="26" y="17"/>
                    </a:lnTo>
                    <a:lnTo>
                      <a:pt x="26" y="16"/>
                    </a:lnTo>
                    <a:lnTo>
                      <a:pt x="26" y="14"/>
                    </a:lnTo>
                    <a:lnTo>
                      <a:pt x="26" y="12"/>
                    </a:lnTo>
                    <a:lnTo>
                      <a:pt x="26" y="11"/>
                    </a:lnTo>
                    <a:lnTo>
                      <a:pt x="24" y="7"/>
                    </a:lnTo>
                    <a:lnTo>
                      <a:pt x="24" y="5"/>
                    </a:lnTo>
                    <a:lnTo>
                      <a:pt x="23" y="5"/>
                    </a:lnTo>
                    <a:lnTo>
                      <a:pt x="21" y="4"/>
                    </a:lnTo>
                    <a:lnTo>
                      <a:pt x="19" y="2"/>
                    </a:lnTo>
                    <a:lnTo>
                      <a:pt x="17" y="2"/>
                    </a:lnTo>
                    <a:lnTo>
                      <a:pt x="16" y="0"/>
                    </a:lnTo>
                    <a:lnTo>
                      <a:pt x="12" y="0"/>
                    </a:lnTo>
                    <a:lnTo>
                      <a:pt x="11" y="0"/>
                    </a:lnTo>
                    <a:lnTo>
                      <a:pt x="9" y="2"/>
                    </a:lnTo>
                    <a:lnTo>
                      <a:pt x="7" y="2"/>
                    </a:lnTo>
                    <a:lnTo>
                      <a:pt x="6" y="4"/>
                    </a:lnTo>
                    <a:lnTo>
                      <a:pt x="4" y="5"/>
                    </a:lnTo>
                    <a:lnTo>
                      <a:pt x="2" y="5"/>
                    </a:lnTo>
                    <a:lnTo>
                      <a:pt x="2" y="7"/>
                    </a:lnTo>
                    <a:lnTo>
                      <a:pt x="0" y="11"/>
                    </a:lnTo>
                    <a:lnTo>
                      <a:pt x="0" y="12"/>
                    </a:lnTo>
                    <a:lnTo>
                      <a:pt x="0" y="14"/>
                    </a:lnTo>
                    <a:lnTo>
                      <a:pt x="0" y="16"/>
                    </a:lnTo>
                    <a:lnTo>
                      <a:pt x="0" y="17"/>
                    </a:lnTo>
                    <a:lnTo>
                      <a:pt x="2" y="21"/>
                    </a:lnTo>
                    <a:lnTo>
                      <a:pt x="2" y="22"/>
                    </a:lnTo>
                    <a:lnTo>
                      <a:pt x="4" y="22"/>
                    </a:lnTo>
                    <a:lnTo>
                      <a:pt x="6" y="24"/>
                    </a:lnTo>
                    <a:lnTo>
                      <a:pt x="7" y="26"/>
                    </a:lnTo>
                    <a:lnTo>
                      <a:pt x="9" y="26"/>
                    </a:lnTo>
                    <a:lnTo>
                      <a:pt x="11" y="28"/>
                    </a:lnTo>
                    <a:lnTo>
                      <a:pt x="12" y="28"/>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16" name="Line 126"/>
              <p:cNvSpPr>
                <a:spLocks noChangeShapeType="1"/>
              </p:cNvSpPr>
              <p:nvPr/>
            </p:nvSpPr>
            <p:spPr bwMode="auto">
              <a:xfrm>
                <a:off x="3441" y="2096"/>
                <a:ext cx="69"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17" name="Rectangle 127"/>
              <p:cNvSpPr>
                <a:spLocks noChangeArrowheads="1"/>
              </p:cNvSpPr>
              <p:nvPr/>
            </p:nvSpPr>
            <p:spPr bwMode="auto">
              <a:xfrm>
                <a:off x="3501" y="2056"/>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18" name="Rectangle 128"/>
              <p:cNvSpPr>
                <a:spLocks noChangeArrowheads="1"/>
              </p:cNvSpPr>
              <p:nvPr/>
            </p:nvSpPr>
            <p:spPr bwMode="auto">
              <a:xfrm>
                <a:off x="3530" y="2056"/>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5119" name="Freeform 129"/>
              <p:cNvSpPr>
                <a:spLocks/>
              </p:cNvSpPr>
              <p:nvPr/>
            </p:nvSpPr>
            <p:spPr bwMode="auto">
              <a:xfrm>
                <a:off x="2260" y="3602"/>
                <a:ext cx="25" cy="28"/>
              </a:xfrm>
              <a:custGeom>
                <a:avLst/>
                <a:gdLst>
                  <a:gd name="T0" fmla="*/ 25 w 25"/>
                  <a:gd name="T1" fmla="*/ 0 h 28"/>
                  <a:gd name="T2" fmla="*/ 0 w 25"/>
                  <a:gd name="T3" fmla="*/ 2 h 28"/>
                  <a:gd name="T4" fmla="*/ 13 w 25"/>
                  <a:gd name="T5" fmla="*/ 28 h 28"/>
                  <a:gd name="T6" fmla="*/ 25 w 25"/>
                  <a:gd name="T7" fmla="*/ 2 h 28"/>
                  <a:gd name="T8" fmla="*/ 25 w 25"/>
                  <a:gd name="T9" fmla="*/ 2 h 28"/>
                  <a:gd name="T10" fmla="*/ 25 w 25"/>
                  <a:gd name="T11" fmla="*/ 0 h 28"/>
                  <a:gd name="T12" fmla="*/ 0 60000 65536"/>
                  <a:gd name="T13" fmla="*/ 0 60000 65536"/>
                  <a:gd name="T14" fmla="*/ 0 60000 65536"/>
                  <a:gd name="T15" fmla="*/ 0 60000 65536"/>
                  <a:gd name="T16" fmla="*/ 0 60000 65536"/>
                  <a:gd name="T17" fmla="*/ 0 60000 65536"/>
                  <a:gd name="T18" fmla="*/ 0 w 25"/>
                  <a:gd name="T19" fmla="*/ 0 h 28"/>
                  <a:gd name="T20" fmla="*/ 25 w 25"/>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25" h="28">
                    <a:moveTo>
                      <a:pt x="25" y="0"/>
                    </a:moveTo>
                    <a:lnTo>
                      <a:pt x="0" y="2"/>
                    </a:lnTo>
                    <a:lnTo>
                      <a:pt x="13" y="28"/>
                    </a:lnTo>
                    <a:lnTo>
                      <a:pt x="25" y="2"/>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20" name="Line 130"/>
              <p:cNvSpPr>
                <a:spLocks noChangeShapeType="1"/>
              </p:cNvSpPr>
              <p:nvPr/>
            </p:nvSpPr>
            <p:spPr bwMode="auto">
              <a:xfrm>
                <a:off x="2573" y="2622"/>
                <a:ext cx="70" cy="40"/>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21" name="Rectangle 131"/>
              <p:cNvSpPr>
                <a:spLocks noChangeArrowheads="1"/>
              </p:cNvSpPr>
              <p:nvPr/>
            </p:nvSpPr>
            <p:spPr bwMode="auto">
              <a:xfrm>
                <a:off x="2634" y="25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5122" name="Rectangle 132"/>
              <p:cNvSpPr>
                <a:spLocks noChangeArrowheads="1"/>
              </p:cNvSpPr>
              <p:nvPr/>
            </p:nvSpPr>
            <p:spPr bwMode="auto">
              <a:xfrm>
                <a:off x="2665" y="25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6</a:t>
                </a:r>
                <a:endParaRPr lang="en-US" altLang="en-US" b="1"/>
              </a:p>
            </p:txBody>
          </p:sp>
          <p:sp>
            <p:nvSpPr>
              <p:cNvPr id="35123" name="Line 133"/>
              <p:cNvSpPr>
                <a:spLocks noChangeShapeType="1"/>
              </p:cNvSpPr>
              <p:nvPr/>
            </p:nvSpPr>
            <p:spPr bwMode="auto">
              <a:xfrm>
                <a:off x="3592" y="2619"/>
                <a:ext cx="70"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24" name="Rectangle 134"/>
              <p:cNvSpPr>
                <a:spLocks noChangeArrowheads="1"/>
              </p:cNvSpPr>
              <p:nvPr/>
            </p:nvSpPr>
            <p:spPr bwMode="auto">
              <a:xfrm>
                <a:off x="3653" y="257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5125" name="Rectangle 135"/>
              <p:cNvSpPr>
                <a:spLocks noChangeArrowheads="1"/>
              </p:cNvSpPr>
              <p:nvPr/>
            </p:nvSpPr>
            <p:spPr bwMode="auto">
              <a:xfrm>
                <a:off x="3684" y="257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4</a:t>
                </a:r>
                <a:endParaRPr lang="en-US" altLang="en-US" b="1"/>
              </a:p>
            </p:txBody>
          </p:sp>
          <p:sp>
            <p:nvSpPr>
              <p:cNvPr id="35126" name="Freeform 136"/>
              <p:cNvSpPr>
                <a:spLocks/>
              </p:cNvSpPr>
              <p:nvPr/>
            </p:nvSpPr>
            <p:spPr bwMode="auto">
              <a:xfrm>
                <a:off x="1791" y="3349"/>
                <a:ext cx="26" cy="26"/>
              </a:xfrm>
              <a:custGeom>
                <a:avLst/>
                <a:gdLst>
                  <a:gd name="T0" fmla="*/ 12 w 26"/>
                  <a:gd name="T1" fmla="*/ 26 h 26"/>
                  <a:gd name="T2" fmla="*/ 16 w 26"/>
                  <a:gd name="T3" fmla="*/ 26 h 26"/>
                  <a:gd name="T4" fmla="*/ 17 w 26"/>
                  <a:gd name="T5" fmla="*/ 26 h 26"/>
                  <a:gd name="T6" fmla="*/ 19 w 26"/>
                  <a:gd name="T7" fmla="*/ 24 h 26"/>
                  <a:gd name="T8" fmla="*/ 21 w 26"/>
                  <a:gd name="T9" fmla="*/ 24 h 26"/>
                  <a:gd name="T10" fmla="*/ 22 w 26"/>
                  <a:gd name="T11" fmla="*/ 23 h 26"/>
                  <a:gd name="T12" fmla="*/ 24 w 26"/>
                  <a:gd name="T13" fmla="*/ 21 h 26"/>
                  <a:gd name="T14" fmla="*/ 24 w 26"/>
                  <a:gd name="T15" fmla="*/ 19 h 26"/>
                  <a:gd name="T16" fmla="*/ 26 w 26"/>
                  <a:gd name="T17" fmla="*/ 17 h 26"/>
                  <a:gd name="T18" fmla="*/ 26 w 26"/>
                  <a:gd name="T19" fmla="*/ 16 h 26"/>
                  <a:gd name="T20" fmla="*/ 26 w 26"/>
                  <a:gd name="T21" fmla="*/ 14 h 26"/>
                  <a:gd name="T22" fmla="*/ 26 w 26"/>
                  <a:gd name="T23" fmla="*/ 11 h 26"/>
                  <a:gd name="T24" fmla="*/ 26 w 26"/>
                  <a:gd name="T25" fmla="*/ 9 h 26"/>
                  <a:gd name="T26" fmla="*/ 24 w 26"/>
                  <a:gd name="T27" fmla="*/ 7 h 26"/>
                  <a:gd name="T28" fmla="*/ 24 w 26"/>
                  <a:gd name="T29" fmla="*/ 5 h 26"/>
                  <a:gd name="T30" fmla="*/ 22 w 26"/>
                  <a:gd name="T31" fmla="*/ 4 h 26"/>
                  <a:gd name="T32" fmla="*/ 21 w 26"/>
                  <a:gd name="T33" fmla="*/ 2 h 26"/>
                  <a:gd name="T34" fmla="*/ 19 w 26"/>
                  <a:gd name="T35" fmla="*/ 2 h 26"/>
                  <a:gd name="T36" fmla="*/ 17 w 26"/>
                  <a:gd name="T37" fmla="*/ 0 h 26"/>
                  <a:gd name="T38" fmla="*/ 16 w 26"/>
                  <a:gd name="T39" fmla="*/ 0 h 26"/>
                  <a:gd name="T40" fmla="*/ 14 w 26"/>
                  <a:gd name="T41" fmla="*/ 0 h 26"/>
                  <a:gd name="T42" fmla="*/ 10 w 26"/>
                  <a:gd name="T43" fmla="*/ 0 h 26"/>
                  <a:gd name="T44" fmla="*/ 9 w 26"/>
                  <a:gd name="T45" fmla="*/ 0 h 26"/>
                  <a:gd name="T46" fmla="*/ 7 w 26"/>
                  <a:gd name="T47" fmla="*/ 2 h 26"/>
                  <a:gd name="T48" fmla="*/ 5 w 26"/>
                  <a:gd name="T49" fmla="*/ 2 h 26"/>
                  <a:gd name="T50" fmla="*/ 4 w 26"/>
                  <a:gd name="T51" fmla="*/ 4 h 26"/>
                  <a:gd name="T52" fmla="*/ 2 w 26"/>
                  <a:gd name="T53" fmla="*/ 5 h 26"/>
                  <a:gd name="T54" fmla="*/ 2 w 26"/>
                  <a:gd name="T55" fmla="*/ 7 h 26"/>
                  <a:gd name="T56" fmla="*/ 0 w 26"/>
                  <a:gd name="T57" fmla="*/ 9 h 26"/>
                  <a:gd name="T58" fmla="*/ 0 w 26"/>
                  <a:gd name="T59" fmla="*/ 11 h 26"/>
                  <a:gd name="T60" fmla="*/ 0 w 26"/>
                  <a:gd name="T61" fmla="*/ 14 h 26"/>
                  <a:gd name="T62" fmla="*/ 0 w 26"/>
                  <a:gd name="T63" fmla="*/ 16 h 26"/>
                  <a:gd name="T64" fmla="*/ 0 w 26"/>
                  <a:gd name="T65" fmla="*/ 17 h 26"/>
                  <a:gd name="T66" fmla="*/ 2 w 26"/>
                  <a:gd name="T67" fmla="*/ 19 h 26"/>
                  <a:gd name="T68" fmla="*/ 2 w 26"/>
                  <a:gd name="T69" fmla="*/ 21 h 26"/>
                  <a:gd name="T70" fmla="*/ 4 w 26"/>
                  <a:gd name="T71" fmla="*/ 23 h 26"/>
                  <a:gd name="T72" fmla="*/ 5 w 26"/>
                  <a:gd name="T73" fmla="*/ 24 h 26"/>
                  <a:gd name="T74" fmla="*/ 7 w 26"/>
                  <a:gd name="T75" fmla="*/ 24 h 26"/>
                  <a:gd name="T76" fmla="*/ 9 w 26"/>
                  <a:gd name="T77" fmla="*/ 26 h 26"/>
                  <a:gd name="T78" fmla="*/ 10 w 26"/>
                  <a:gd name="T79" fmla="*/ 26 h 26"/>
                  <a:gd name="T80" fmla="*/ 14 w 26"/>
                  <a:gd name="T81" fmla="*/ 26 h 26"/>
                  <a:gd name="T82" fmla="*/ 14 w 26"/>
                  <a:gd name="T83" fmla="*/ 26 h 26"/>
                  <a:gd name="T84" fmla="*/ 12 w 26"/>
                  <a:gd name="T85" fmla="*/ 26 h 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26"/>
                  <a:gd name="T131" fmla="*/ 26 w 26"/>
                  <a:gd name="T132" fmla="*/ 26 h 2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26">
                    <a:moveTo>
                      <a:pt x="12" y="26"/>
                    </a:moveTo>
                    <a:lnTo>
                      <a:pt x="16" y="26"/>
                    </a:lnTo>
                    <a:lnTo>
                      <a:pt x="17" y="26"/>
                    </a:lnTo>
                    <a:lnTo>
                      <a:pt x="19" y="24"/>
                    </a:lnTo>
                    <a:lnTo>
                      <a:pt x="21" y="24"/>
                    </a:lnTo>
                    <a:lnTo>
                      <a:pt x="22" y="23"/>
                    </a:lnTo>
                    <a:lnTo>
                      <a:pt x="24" y="21"/>
                    </a:lnTo>
                    <a:lnTo>
                      <a:pt x="24" y="19"/>
                    </a:lnTo>
                    <a:lnTo>
                      <a:pt x="26" y="17"/>
                    </a:lnTo>
                    <a:lnTo>
                      <a:pt x="26" y="16"/>
                    </a:lnTo>
                    <a:lnTo>
                      <a:pt x="26" y="14"/>
                    </a:lnTo>
                    <a:lnTo>
                      <a:pt x="26" y="11"/>
                    </a:lnTo>
                    <a:lnTo>
                      <a:pt x="26" y="9"/>
                    </a:lnTo>
                    <a:lnTo>
                      <a:pt x="24" y="7"/>
                    </a:lnTo>
                    <a:lnTo>
                      <a:pt x="24" y="5"/>
                    </a:lnTo>
                    <a:lnTo>
                      <a:pt x="22" y="4"/>
                    </a:lnTo>
                    <a:lnTo>
                      <a:pt x="21" y="2"/>
                    </a:lnTo>
                    <a:lnTo>
                      <a:pt x="19" y="2"/>
                    </a:lnTo>
                    <a:lnTo>
                      <a:pt x="17" y="0"/>
                    </a:lnTo>
                    <a:lnTo>
                      <a:pt x="16" y="0"/>
                    </a:lnTo>
                    <a:lnTo>
                      <a:pt x="14" y="0"/>
                    </a:lnTo>
                    <a:lnTo>
                      <a:pt x="10" y="0"/>
                    </a:lnTo>
                    <a:lnTo>
                      <a:pt x="9" y="0"/>
                    </a:lnTo>
                    <a:lnTo>
                      <a:pt x="7" y="2"/>
                    </a:lnTo>
                    <a:lnTo>
                      <a:pt x="5" y="2"/>
                    </a:lnTo>
                    <a:lnTo>
                      <a:pt x="4" y="4"/>
                    </a:lnTo>
                    <a:lnTo>
                      <a:pt x="2" y="5"/>
                    </a:lnTo>
                    <a:lnTo>
                      <a:pt x="2" y="7"/>
                    </a:lnTo>
                    <a:lnTo>
                      <a:pt x="0" y="9"/>
                    </a:lnTo>
                    <a:lnTo>
                      <a:pt x="0" y="11"/>
                    </a:lnTo>
                    <a:lnTo>
                      <a:pt x="0" y="14"/>
                    </a:lnTo>
                    <a:lnTo>
                      <a:pt x="0" y="16"/>
                    </a:lnTo>
                    <a:lnTo>
                      <a:pt x="0" y="17"/>
                    </a:lnTo>
                    <a:lnTo>
                      <a:pt x="2" y="19"/>
                    </a:lnTo>
                    <a:lnTo>
                      <a:pt x="2" y="21"/>
                    </a:lnTo>
                    <a:lnTo>
                      <a:pt x="4" y="23"/>
                    </a:lnTo>
                    <a:lnTo>
                      <a:pt x="5" y="24"/>
                    </a:lnTo>
                    <a:lnTo>
                      <a:pt x="7" y="24"/>
                    </a:lnTo>
                    <a:lnTo>
                      <a:pt x="9" y="26"/>
                    </a:lnTo>
                    <a:lnTo>
                      <a:pt x="10" y="26"/>
                    </a:lnTo>
                    <a:lnTo>
                      <a:pt x="14" y="26"/>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27" name="Freeform 137"/>
              <p:cNvSpPr>
                <a:spLocks/>
              </p:cNvSpPr>
              <p:nvPr/>
            </p:nvSpPr>
            <p:spPr bwMode="auto">
              <a:xfrm>
                <a:off x="2260" y="3346"/>
                <a:ext cx="25" cy="26"/>
              </a:xfrm>
              <a:custGeom>
                <a:avLst/>
                <a:gdLst>
                  <a:gd name="T0" fmla="*/ 12 w 25"/>
                  <a:gd name="T1" fmla="*/ 26 h 26"/>
                  <a:gd name="T2" fmla="*/ 15 w 25"/>
                  <a:gd name="T3" fmla="*/ 26 h 26"/>
                  <a:gd name="T4" fmla="*/ 17 w 25"/>
                  <a:gd name="T5" fmla="*/ 26 h 26"/>
                  <a:gd name="T6" fmla="*/ 19 w 25"/>
                  <a:gd name="T7" fmla="*/ 24 h 26"/>
                  <a:gd name="T8" fmla="*/ 20 w 25"/>
                  <a:gd name="T9" fmla="*/ 24 h 26"/>
                  <a:gd name="T10" fmla="*/ 22 w 25"/>
                  <a:gd name="T11" fmla="*/ 22 h 26"/>
                  <a:gd name="T12" fmla="*/ 24 w 25"/>
                  <a:gd name="T13" fmla="*/ 20 h 26"/>
                  <a:gd name="T14" fmla="*/ 25 w 25"/>
                  <a:gd name="T15" fmla="*/ 19 h 26"/>
                  <a:gd name="T16" fmla="*/ 25 w 25"/>
                  <a:gd name="T17" fmla="*/ 17 h 26"/>
                  <a:gd name="T18" fmla="*/ 25 w 25"/>
                  <a:gd name="T19" fmla="*/ 15 h 26"/>
                  <a:gd name="T20" fmla="*/ 25 w 25"/>
                  <a:gd name="T21" fmla="*/ 12 h 26"/>
                  <a:gd name="T22" fmla="*/ 25 w 25"/>
                  <a:gd name="T23" fmla="*/ 10 h 26"/>
                  <a:gd name="T24" fmla="*/ 25 w 25"/>
                  <a:gd name="T25" fmla="*/ 8 h 26"/>
                  <a:gd name="T26" fmla="*/ 25 w 25"/>
                  <a:gd name="T27" fmla="*/ 7 h 26"/>
                  <a:gd name="T28" fmla="*/ 24 w 25"/>
                  <a:gd name="T29" fmla="*/ 5 h 26"/>
                  <a:gd name="T30" fmla="*/ 22 w 25"/>
                  <a:gd name="T31" fmla="*/ 3 h 26"/>
                  <a:gd name="T32" fmla="*/ 20 w 25"/>
                  <a:gd name="T33" fmla="*/ 2 h 26"/>
                  <a:gd name="T34" fmla="*/ 19 w 25"/>
                  <a:gd name="T35" fmla="*/ 2 h 26"/>
                  <a:gd name="T36" fmla="*/ 17 w 25"/>
                  <a:gd name="T37" fmla="*/ 0 h 26"/>
                  <a:gd name="T38" fmla="*/ 15 w 25"/>
                  <a:gd name="T39" fmla="*/ 0 h 26"/>
                  <a:gd name="T40" fmla="*/ 13 w 25"/>
                  <a:gd name="T41" fmla="*/ 0 h 26"/>
                  <a:gd name="T42" fmla="*/ 12 w 25"/>
                  <a:gd name="T43" fmla="*/ 0 h 26"/>
                  <a:gd name="T44" fmla="*/ 8 w 25"/>
                  <a:gd name="T45" fmla="*/ 0 h 26"/>
                  <a:gd name="T46" fmla="*/ 7 w 25"/>
                  <a:gd name="T47" fmla="*/ 2 h 26"/>
                  <a:gd name="T48" fmla="*/ 5 w 25"/>
                  <a:gd name="T49" fmla="*/ 2 h 26"/>
                  <a:gd name="T50" fmla="*/ 3 w 25"/>
                  <a:gd name="T51" fmla="*/ 3 h 26"/>
                  <a:gd name="T52" fmla="*/ 3 w 25"/>
                  <a:gd name="T53" fmla="*/ 5 h 26"/>
                  <a:gd name="T54" fmla="*/ 1 w 25"/>
                  <a:gd name="T55" fmla="*/ 7 h 26"/>
                  <a:gd name="T56" fmla="*/ 1 w 25"/>
                  <a:gd name="T57" fmla="*/ 8 h 26"/>
                  <a:gd name="T58" fmla="*/ 0 w 25"/>
                  <a:gd name="T59" fmla="*/ 10 h 26"/>
                  <a:gd name="T60" fmla="*/ 0 w 25"/>
                  <a:gd name="T61" fmla="*/ 12 h 26"/>
                  <a:gd name="T62" fmla="*/ 0 w 25"/>
                  <a:gd name="T63" fmla="*/ 15 h 26"/>
                  <a:gd name="T64" fmla="*/ 1 w 25"/>
                  <a:gd name="T65" fmla="*/ 17 h 26"/>
                  <a:gd name="T66" fmla="*/ 1 w 25"/>
                  <a:gd name="T67" fmla="*/ 19 h 26"/>
                  <a:gd name="T68" fmla="*/ 3 w 25"/>
                  <a:gd name="T69" fmla="*/ 20 h 26"/>
                  <a:gd name="T70" fmla="*/ 3 w 25"/>
                  <a:gd name="T71" fmla="*/ 22 h 26"/>
                  <a:gd name="T72" fmla="*/ 5 w 25"/>
                  <a:gd name="T73" fmla="*/ 24 h 26"/>
                  <a:gd name="T74" fmla="*/ 7 w 25"/>
                  <a:gd name="T75" fmla="*/ 24 h 26"/>
                  <a:gd name="T76" fmla="*/ 8 w 25"/>
                  <a:gd name="T77" fmla="*/ 26 h 26"/>
                  <a:gd name="T78" fmla="*/ 12 w 25"/>
                  <a:gd name="T79" fmla="*/ 26 h 26"/>
                  <a:gd name="T80" fmla="*/ 13 w 25"/>
                  <a:gd name="T81" fmla="*/ 26 h 26"/>
                  <a:gd name="T82" fmla="*/ 13 w 25"/>
                  <a:gd name="T83" fmla="*/ 26 h 26"/>
                  <a:gd name="T84" fmla="*/ 12 w 25"/>
                  <a:gd name="T85" fmla="*/ 26 h 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5"/>
                  <a:gd name="T130" fmla="*/ 0 h 26"/>
                  <a:gd name="T131" fmla="*/ 25 w 25"/>
                  <a:gd name="T132" fmla="*/ 26 h 2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5" h="26">
                    <a:moveTo>
                      <a:pt x="12" y="26"/>
                    </a:moveTo>
                    <a:lnTo>
                      <a:pt x="15" y="26"/>
                    </a:lnTo>
                    <a:lnTo>
                      <a:pt x="17" y="26"/>
                    </a:lnTo>
                    <a:lnTo>
                      <a:pt x="19" y="24"/>
                    </a:lnTo>
                    <a:lnTo>
                      <a:pt x="20" y="24"/>
                    </a:lnTo>
                    <a:lnTo>
                      <a:pt x="22" y="22"/>
                    </a:lnTo>
                    <a:lnTo>
                      <a:pt x="24" y="20"/>
                    </a:lnTo>
                    <a:lnTo>
                      <a:pt x="25" y="19"/>
                    </a:lnTo>
                    <a:lnTo>
                      <a:pt x="25" y="17"/>
                    </a:lnTo>
                    <a:lnTo>
                      <a:pt x="25" y="15"/>
                    </a:lnTo>
                    <a:lnTo>
                      <a:pt x="25" y="12"/>
                    </a:lnTo>
                    <a:lnTo>
                      <a:pt x="25" y="10"/>
                    </a:lnTo>
                    <a:lnTo>
                      <a:pt x="25" y="8"/>
                    </a:lnTo>
                    <a:lnTo>
                      <a:pt x="25" y="7"/>
                    </a:lnTo>
                    <a:lnTo>
                      <a:pt x="24" y="5"/>
                    </a:lnTo>
                    <a:lnTo>
                      <a:pt x="22" y="3"/>
                    </a:lnTo>
                    <a:lnTo>
                      <a:pt x="20" y="2"/>
                    </a:lnTo>
                    <a:lnTo>
                      <a:pt x="19" y="2"/>
                    </a:lnTo>
                    <a:lnTo>
                      <a:pt x="17" y="0"/>
                    </a:lnTo>
                    <a:lnTo>
                      <a:pt x="15" y="0"/>
                    </a:lnTo>
                    <a:lnTo>
                      <a:pt x="13" y="0"/>
                    </a:lnTo>
                    <a:lnTo>
                      <a:pt x="12" y="0"/>
                    </a:lnTo>
                    <a:lnTo>
                      <a:pt x="8" y="0"/>
                    </a:lnTo>
                    <a:lnTo>
                      <a:pt x="7" y="2"/>
                    </a:lnTo>
                    <a:lnTo>
                      <a:pt x="5" y="2"/>
                    </a:lnTo>
                    <a:lnTo>
                      <a:pt x="3" y="3"/>
                    </a:lnTo>
                    <a:lnTo>
                      <a:pt x="3" y="5"/>
                    </a:lnTo>
                    <a:lnTo>
                      <a:pt x="1" y="7"/>
                    </a:lnTo>
                    <a:lnTo>
                      <a:pt x="1" y="8"/>
                    </a:lnTo>
                    <a:lnTo>
                      <a:pt x="0" y="10"/>
                    </a:lnTo>
                    <a:lnTo>
                      <a:pt x="0" y="12"/>
                    </a:lnTo>
                    <a:lnTo>
                      <a:pt x="0" y="15"/>
                    </a:lnTo>
                    <a:lnTo>
                      <a:pt x="1" y="17"/>
                    </a:lnTo>
                    <a:lnTo>
                      <a:pt x="1" y="19"/>
                    </a:lnTo>
                    <a:lnTo>
                      <a:pt x="3" y="20"/>
                    </a:lnTo>
                    <a:lnTo>
                      <a:pt x="3" y="22"/>
                    </a:lnTo>
                    <a:lnTo>
                      <a:pt x="5" y="24"/>
                    </a:lnTo>
                    <a:lnTo>
                      <a:pt x="7" y="24"/>
                    </a:lnTo>
                    <a:lnTo>
                      <a:pt x="8" y="26"/>
                    </a:lnTo>
                    <a:lnTo>
                      <a:pt x="12" y="26"/>
                    </a:lnTo>
                    <a:lnTo>
                      <a:pt x="13" y="26"/>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28" name="Freeform 138"/>
              <p:cNvSpPr>
                <a:spLocks/>
              </p:cNvSpPr>
              <p:nvPr/>
            </p:nvSpPr>
            <p:spPr bwMode="auto">
              <a:xfrm>
                <a:off x="3564" y="3349"/>
                <a:ext cx="26" cy="28"/>
              </a:xfrm>
              <a:custGeom>
                <a:avLst/>
                <a:gdLst>
                  <a:gd name="T0" fmla="*/ 12 w 26"/>
                  <a:gd name="T1" fmla="*/ 26 h 28"/>
                  <a:gd name="T2" fmla="*/ 16 w 26"/>
                  <a:gd name="T3" fmla="*/ 28 h 28"/>
                  <a:gd name="T4" fmla="*/ 17 w 26"/>
                  <a:gd name="T5" fmla="*/ 26 h 28"/>
                  <a:gd name="T6" fmla="*/ 19 w 26"/>
                  <a:gd name="T7" fmla="*/ 26 h 28"/>
                  <a:gd name="T8" fmla="*/ 21 w 26"/>
                  <a:gd name="T9" fmla="*/ 24 h 28"/>
                  <a:gd name="T10" fmla="*/ 22 w 26"/>
                  <a:gd name="T11" fmla="*/ 23 h 28"/>
                  <a:gd name="T12" fmla="*/ 24 w 26"/>
                  <a:gd name="T13" fmla="*/ 21 h 28"/>
                  <a:gd name="T14" fmla="*/ 24 w 26"/>
                  <a:gd name="T15" fmla="*/ 19 h 28"/>
                  <a:gd name="T16" fmla="*/ 26 w 26"/>
                  <a:gd name="T17" fmla="*/ 17 h 28"/>
                  <a:gd name="T18" fmla="*/ 26 w 26"/>
                  <a:gd name="T19" fmla="*/ 16 h 28"/>
                  <a:gd name="T20" fmla="*/ 26 w 26"/>
                  <a:gd name="T21" fmla="*/ 14 h 28"/>
                  <a:gd name="T22" fmla="*/ 26 w 26"/>
                  <a:gd name="T23" fmla="*/ 12 h 28"/>
                  <a:gd name="T24" fmla="*/ 26 w 26"/>
                  <a:gd name="T25" fmla="*/ 11 h 28"/>
                  <a:gd name="T26" fmla="*/ 24 w 26"/>
                  <a:gd name="T27" fmla="*/ 7 h 28"/>
                  <a:gd name="T28" fmla="*/ 24 w 26"/>
                  <a:gd name="T29" fmla="*/ 5 h 28"/>
                  <a:gd name="T30" fmla="*/ 22 w 26"/>
                  <a:gd name="T31" fmla="*/ 5 h 28"/>
                  <a:gd name="T32" fmla="*/ 21 w 26"/>
                  <a:gd name="T33" fmla="*/ 4 h 28"/>
                  <a:gd name="T34" fmla="*/ 19 w 26"/>
                  <a:gd name="T35" fmla="*/ 2 h 28"/>
                  <a:gd name="T36" fmla="*/ 17 w 26"/>
                  <a:gd name="T37" fmla="*/ 2 h 28"/>
                  <a:gd name="T38" fmla="*/ 16 w 26"/>
                  <a:gd name="T39" fmla="*/ 0 h 28"/>
                  <a:gd name="T40" fmla="*/ 12 w 26"/>
                  <a:gd name="T41" fmla="*/ 0 h 28"/>
                  <a:gd name="T42" fmla="*/ 11 w 26"/>
                  <a:gd name="T43" fmla="*/ 0 h 28"/>
                  <a:gd name="T44" fmla="*/ 9 w 26"/>
                  <a:gd name="T45" fmla="*/ 2 h 28"/>
                  <a:gd name="T46" fmla="*/ 7 w 26"/>
                  <a:gd name="T47" fmla="*/ 2 h 28"/>
                  <a:gd name="T48" fmla="*/ 5 w 26"/>
                  <a:gd name="T49" fmla="*/ 4 h 28"/>
                  <a:gd name="T50" fmla="*/ 4 w 26"/>
                  <a:gd name="T51" fmla="*/ 5 h 28"/>
                  <a:gd name="T52" fmla="*/ 2 w 26"/>
                  <a:gd name="T53" fmla="*/ 5 h 28"/>
                  <a:gd name="T54" fmla="*/ 2 w 26"/>
                  <a:gd name="T55" fmla="*/ 7 h 28"/>
                  <a:gd name="T56" fmla="*/ 0 w 26"/>
                  <a:gd name="T57" fmla="*/ 11 h 28"/>
                  <a:gd name="T58" fmla="*/ 0 w 26"/>
                  <a:gd name="T59" fmla="*/ 12 h 28"/>
                  <a:gd name="T60" fmla="*/ 0 w 26"/>
                  <a:gd name="T61" fmla="*/ 14 h 28"/>
                  <a:gd name="T62" fmla="*/ 0 w 26"/>
                  <a:gd name="T63" fmla="*/ 16 h 28"/>
                  <a:gd name="T64" fmla="*/ 0 w 26"/>
                  <a:gd name="T65" fmla="*/ 17 h 28"/>
                  <a:gd name="T66" fmla="*/ 2 w 26"/>
                  <a:gd name="T67" fmla="*/ 19 h 28"/>
                  <a:gd name="T68" fmla="*/ 2 w 26"/>
                  <a:gd name="T69" fmla="*/ 21 h 28"/>
                  <a:gd name="T70" fmla="*/ 4 w 26"/>
                  <a:gd name="T71" fmla="*/ 23 h 28"/>
                  <a:gd name="T72" fmla="*/ 5 w 26"/>
                  <a:gd name="T73" fmla="*/ 24 h 28"/>
                  <a:gd name="T74" fmla="*/ 7 w 26"/>
                  <a:gd name="T75" fmla="*/ 26 h 28"/>
                  <a:gd name="T76" fmla="*/ 9 w 26"/>
                  <a:gd name="T77" fmla="*/ 26 h 28"/>
                  <a:gd name="T78" fmla="*/ 11 w 26"/>
                  <a:gd name="T79" fmla="*/ 28 h 28"/>
                  <a:gd name="T80" fmla="*/ 12 w 26"/>
                  <a:gd name="T81" fmla="*/ 28 h 28"/>
                  <a:gd name="T82" fmla="*/ 12 w 26"/>
                  <a:gd name="T83" fmla="*/ 28 h 28"/>
                  <a:gd name="T84" fmla="*/ 12 w 26"/>
                  <a:gd name="T85" fmla="*/ 26 h 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28"/>
                  <a:gd name="T131" fmla="*/ 26 w 26"/>
                  <a:gd name="T132" fmla="*/ 28 h 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28">
                    <a:moveTo>
                      <a:pt x="12" y="26"/>
                    </a:moveTo>
                    <a:lnTo>
                      <a:pt x="16" y="28"/>
                    </a:lnTo>
                    <a:lnTo>
                      <a:pt x="17" y="26"/>
                    </a:lnTo>
                    <a:lnTo>
                      <a:pt x="19" y="26"/>
                    </a:lnTo>
                    <a:lnTo>
                      <a:pt x="21" y="24"/>
                    </a:lnTo>
                    <a:lnTo>
                      <a:pt x="22" y="23"/>
                    </a:lnTo>
                    <a:lnTo>
                      <a:pt x="24" y="21"/>
                    </a:lnTo>
                    <a:lnTo>
                      <a:pt x="24" y="19"/>
                    </a:lnTo>
                    <a:lnTo>
                      <a:pt x="26" y="17"/>
                    </a:lnTo>
                    <a:lnTo>
                      <a:pt x="26" y="16"/>
                    </a:lnTo>
                    <a:lnTo>
                      <a:pt x="26" y="14"/>
                    </a:lnTo>
                    <a:lnTo>
                      <a:pt x="26" y="12"/>
                    </a:lnTo>
                    <a:lnTo>
                      <a:pt x="26" y="11"/>
                    </a:lnTo>
                    <a:lnTo>
                      <a:pt x="24" y="7"/>
                    </a:lnTo>
                    <a:lnTo>
                      <a:pt x="24" y="5"/>
                    </a:lnTo>
                    <a:lnTo>
                      <a:pt x="22" y="5"/>
                    </a:lnTo>
                    <a:lnTo>
                      <a:pt x="21" y="4"/>
                    </a:lnTo>
                    <a:lnTo>
                      <a:pt x="19" y="2"/>
                    </a:lnTo>
                    <a:lnTo>
                      <a:pt x="17" y="2"/>
                    </a:lnTo>
                    <a:lnTo>
                      <a:pt x="16" y="0"/>
                    </a:lnTo>
                    <a:lnTo>
                      <a:pt x="12" y="0"/>
                    </a:lnTo>
                    <a:lnTo>
                      <a:pt x="11" y="0"/>
                    </a:lnTo>
                    <a:lnTo>
                      <a:pt x="9" y="2"/>
                    </a:lnTo>
                    <a:lnTo>
                      <a:pt x="7" y="2"/>
                    </a:lnTo>
                    <a:lnTo>
                      <a:pt x="5" y="4"/>
                    </a:lnTo>
                    <a:lnTo>
                      <a:pt x="4" y="5"/>
                    </a:lnTo>
                    <a:lnTo>
                      <a:pt x="2" y="5"/>
                    </a:lnTo>
                    <a:lnTo>
                      <a:pt x="2" y="7"/>
                    </a:lnTo>
                    <a:lnTo>
                      <a:pt x="0" y="11"/>
                    </a:lnTo>
                    <a:lnTo>
                      <a:pt x="0" y="12"/>
                    </a:lnTo>
                    <a:lnTo>
                      <a:pt x="0" y="14"/>
                    </a:lnTo>
                    <a:lnTo>
                      <a:pt x="0" y="16"/>
                    </a:lnTo>
                    <a:lnTo>
                      <a:pt x="0" y="17"/>
                    </a:lnTo>
                    <a:lnTo>
                      <a:pt x="2" y="19"/>
                    </a:lnTo>
                    <a:lnTo>
                      <a:pt x="2" y="21"/>
                    </a:lnTo>
                    <a:lnTo>
                      <a:pt x="4" y="23"/>
                    </a:lnTo>
                    <a:lnTo>
                      <a:pt x="5" y="24"/>
                    </a:lnTo>
                    <a:lnTo>
                      <a:pt x="7" y="26"/>
                    </a:lnTo>
                    <a:lnTo>
                      <a:pt x="9" y="26"/>
                    </a:lnTo>
                    <a:lnTo>
                      <a:pt x="11" y="28"/>
                    </a:lnTo>
                    <a:lnTo>
                      <a:pt x="12" y="28"/>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29" name="Rectangle 139"/>
              <p:cNvSpPr>
                <a:spLocks noChangeArrowheads="1"/>
              </p:cNvSpPr>
              <p:nvPr/>
            </p:nvSpPr>
            <p:spPr bwMode="auto">
              <a:xfrm>
                <a:off x="3545" y="2462"/>
                <a:ext cx="3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30" name="Rectangle 140"/>
              <p:cNvSpPr>
                <a:spLocks noChangeArrowheads="1"/>
              </p:cNvSpPr>
              <p:nvPr/>
            </p:nvSpPr>
            <p:spPr bwMode="auto">
              <a:xfrm>
                <a:off x="3586"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31" name="Rectangle 141"/>
              <p:cNvSpPr>
                <a:spLocks noChangeArrowheads="1"/>
              </p:cNvSpPr>
              <p:nvPr/>
            </p:nvSpPr>
            <p:spPr bwMode="auto">
              <a:xfrm>
                <a:off x="3619" y="2462"/>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32" name="Rectangle 142"/>
              <p:cNvSpPr>
                <a:spLocks noChangeArrowheads="1"/>
              </p:cNvSpPr>
              <p:nvPr/>
            </p:nvSpPr>
            <p:spPr bwMode="auto">
              <a:xfrm>
                <a:off x="3648"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133" name="Rectangle 143"/>
              <p:cNvSpPr>
                <a:spLocks noChangeArrowheads="1"/>
              </p:cNvSpPr>
              <p:nvPr/>
            </p:nvSpPr>
            <p:spPr bwMode="auto">
              <a:xfrm>
                <a:off x="3679"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34" name="Rectangle 144"/>
              <p:cNvSpPr>
                <a:spLocks noChangeArrowheads="1"/>
              </p:cNvSpPr>
              <p:nvPr/>
            </p:nvSpPr>
            <p:spPr bwMode="auto">
              <a:xfrm>
                <a:off x="3711" y="2462"/>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135" name="Rectangle 145"/>
              <p:cNvSpPr>
                <a:spLocks noChangeArrowheads="1"/>
              </p:cNvSpPr>
              <p:nvPr/>
            </p:nvSpPr>
            <p:spPr bwMode="auto">
              <a:xfrm>
                <a:off x="3727" y="2462"/>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136" name="Rectangle 146"/>
              <p:cNvSpPr>
                <a:spLocks noChangeArrowheads="1"/>
              </p:cNvSpPr>
              <p:nvPr/>
            </p:nvSpPr>
            <p:spPr bwMode="auto">
              <a:xfrm>
                <a:off x="3739"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dirty="0">
                    <a:solidFill>
                      <a:srgbClr val="000000"/>
                    </a:solidFill>
                  </a:rPr>
                  <a:t>n</a:t>
                </a:r>
                <a:endParaRPr lang="en-US" altLang="en-US" b="1" dirty="0"/>
              </a:p>
            </p:txBody>
          </p:sp>
          <p:sp>
            <p:nvSpPr>
              <p:cNvPr id="35137" name="Rectangle 147"/>
              <p:cNvSpPr>
                <a:spLocks noChangeArrowheads="1"/>
              </p:cNvSpPr>
              <p:nvPr/>
            </p:nvSpPr>
            <p:spPr bwMode="auto">
              <a:xfrm>
                <a:off x="3771"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138" name="Rectangle 148"/>
              <p:cNvSpPr>
                <a:spLocks noChangeArrowheads="1"/>
              </p:cNvSpPr>
              <p:nvPr/>
            </p:nvSpPr>
            <p:spPr bwMode="auto">
              <a:xfrm>
                <a:off x="3802"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39" name="Rectangle 149"/>
              <p:cNvSpPr>
                <a:spLocks noChangeArrowheads="1"/>
              </p:cNvSpPr>
              <p:nvPr/>
            </p:nvSpPr>
            <p:spPr bwMode="auto">
              <a:xfrm>
                <a:off x="3834" y="2462"/>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x</a:t>
                </a:r>
                <a:endParaRPr lang="en-US" altLang="en-US" b="1"/>
              </a:p>
            </p:txBody>
          </p:sp>
          <p:sp>
            <p:nvSpPr>
              <p:cNvPr id="35140" name="Freeform 150"/>
              <p:cNvSpPr>
                <a:spLocks/>
              </p:cNvSpPr>
              <p:nvPr/>
            </p:nvSpPr>
            <p:spPr bwMode="auto">
              <a:xfrm>
                <a:off x="1740" y="3349"/>
                <a:ext cx="27" cy="28"/>
              </a:xfrm>
              <a:custGeom>
                <a:avLst/>
                <a:gdLst>
                  <a:gd name="T0" fmla="*/ 0 w 27"/>
                  <a:gd name="T1" fmla="*/ 0 h 28"/>
                  <a:gd name="T2" fmla="*/ 2 w 27"/>
                  <a:gd name="T3" fmla="*/ 28 h 28"/>
                  <a:gd name="T4" fmla="*/ 27 w 27"/>
                  <a:gd name="T5" fmla="*/ 14 h 28"/>
                  <a:gd name="T6" fmla="*/ 2 w 27"/>
                  <a:gd name="T7" fmla="*/ 0 h 28"/>
                  <a:gd name="T8" fmla="*/ 2 w 27"/>
                  <a:gd name="T9" fmla="*/ 0 h 28"/>
                  <a:gd name="T10" fmla="*/ 0 w 27"/>
                  <a:gd name="T11" fmla="*/ 0 h 28"/>
                  <a:gd name="T12" fmla="*/ 0 60000 65536"/>
                  <a:gd name="T13" fmla="*/ 0 60000 65536"/>
                  <a:gd name="T14" fmla="*/ 0 60000 65536"/>
                  <a:gd name="T15" fmla="*/ 0 60000 65536"/>
                  <a:gd name="T16" fmla="*/ 0 60000 65536"/>
                  <a:gd name="T17" fmla="*/ 0 60000 65536"/>
                  <a:gd name="T18" fmla="*/ 0 w 27"/>
                  <a:gd name="T19" fmla="*/ 0 h 28"/>
                  <a:gd name="T20" fmla="*/ 27 w 27"/>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27" h="28">
                    <a:moveTo>
                      <a:pt x="0" y="0"/>
                    </a:moveTo>
                    <a:lnTo>
                      <a:pt x="2" y="28"/>
                    </a:lnTo>
                    <a:lnTo>
                      <a:pt x="27" y="14"/>
                    </a:lnTo>
                    <a:lnTo>
                      <a:pt x="2"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1" name="Freeform 151"/>
              <p:cNvSpPr>
                <a:spLocks/>
              </p:cNvSpPr>
              <p:nvPr/>
            </p:nvSpPr>
            <p:spPr bwMode="auto">
              <a:xfrm>
                <a:off x="1709" y="2561"/>
                <a:ext cx="1919" cy="802"/>
              </a:xfrm>
              <a:custGeom>
                <a:avLst/>
                <a:gdLst>
                  <a:gd name="T0" fmla="*/ 1917 w 1919"/>
                  <a:gd name="T1" fmla="*/ 0 h 802"/>
                  <a:gd name="T2" fmla="*/ 1919 w 1919"/>
                  <a:gd name="T3" fmla="*/ 292 h 802"/>
                  <a:gd name="T4" fmla="*/ 0 w 1919"/>
                  <a:gd name="T5" fmla="*/ 292 h 802"/>
                  <a:gd name="T6" fmla="*/ 0 w 1919"/>
                  <a:gd name="T7" fmla="*/ 802 h 802"/>
                  <a:gd name="T8" fmla="*/ 34 w 1919"/>
                  <a:gd name="T9" fmla="*/ 802 h 802"/>
                  <a:gd name="T10" fmla="*/ 0 60000 65536"/>
                  <a:gd name="T11" fmla="*/ 0 60000 65536"/>
                  <a:gd name="T12" fmla="*/ 0 60000 65536"/>
                  <a:gd name="T13" fmla="*/ 0 60000 65536"/>
                  <a:gd name="T14" fmla="*/ 0 60000 65536"/>
                  <a:gd name="T15" fmla="*/ 0 w 1919"/>
                  <a:gd name="T16" fmla="*/ 0 h 802"/>
                  <a:gd name="T17" fmla="*/ 1919 w 1919"/>
                  <a:gd name="T18" fmla="*/ 802 h 802"/>
                </a:gdLst>
                <a:ahLst/>
                <a:cxnLst>
                  <a:cxn ang="T10">
                    <a:pos x="T0" y="T1"/>
                  </a:cxn>
                  <a:cxn ang="T11">
                    <a:pos x="T2" y="T3"/>
                  </a:cxn>
                  <a:cxn ang="T12">
                    <a:pos x="T4" y="T5"/>
                  </a:cxn>
                  <a:cxn ang="T13">
                    <a:pos x="T6" y="T7"/>
                  </a:cxn>
                  <a:cxn ang="T14">
                    <a:pos x="T8" y="T9"/>
                  </a:cxn>
                </a:cxnLst>
                <a:rect l="T15" t="T16" r="T17" b="T18"/>
                <a:pathLst>
                  <a:path w="1919" h="802">
                    <a:moveTo>
                      <a:pt x="1917" y="0"/>
                    </a:moveTo>
                    <a:lnTo>
                      <a:pt x="1919" y="292"/>
                    </a:lnTo>
                    <a:lnTo>
                      <a:pt x="0" y="292"/>
                    </a:lnTo>
                    <a:lnTo>
                      <a:pt x="0" y="802"/>
                    </a:lnTo>
                    <a:lnTo>
                      <a:pt x="34" y="802"/>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2" name="Freeform 152"/>
              <p:cNvSpPr>
                <a:spLocks/>
              </p:cNvSpPr>
              <p:nvPr/>
            </p:nvSpPr>
            <p:spPr bwMode="auto">
              <a:xfrm>
                <a:off x="1660" y="3750"/>
                <a:ext cx="124" cy="102"/>
              </a:xfrm>
              <a:custGeom>
                <a:avLst/>
                <a:gdLst>
                  <a:gd name="T0" fmla="*/ 49 w 124"/>
                  <a:gd name="T1" fmla="*/ 0 h 102"/>
                  <a:gd name="T2" fmla="*/ 42 w 124"/>
                  <a:gd name="T3" fmla="*/ 0 h 102"/>
                  <a:gd name="T4" fmla="*/ 34 w 124"/>
                  <a:gd name="T5" fmla="*/ 3 h 102"/>
                  <a:gd name="T6" fmla="*/ 27 w 124"/>
                  <a:gd name="T7" fmla="*/ 5 h 102"/>
                  <a:gd name="T8" fmla="*/ 20 w 124"/>
                  <a:gd name="T9" fmla="*/ 10 h 102"/>
                  <a:gd name="T10" fmla="*/ 15 w 124"/>
                  <a:gd name="T11" fmla="*/ 15 h 102"/>
                  <a:gd name="T12" fmla="*/ 10 w 124"/>
                  <a:gd name="T13" fmla="*/ 20 h 102"/>
                  <a:gd name="T14" fmla="*/ 6 w 124"/>
                  <a:gd name="T15" fmla="*/ 27 h 102"/>
                  <a:gd name="T16" fmla="*/ 3 w 124"/>
                  <a:gd name="T17" fmla="*/ 35 h 102"/>
                  <a:gd name="T18" fmla="*/ 1 w 124"/>
                  <a:gd name="T19" fmla="*/ 42 h 102"/>
                  <a:gd name="T20" fmla="*/ 0 w 124"/>
                  <a:gd name="T21" fmla="*/ 51 h 102"/>
                  <a:gd name="T22" fmla="*/ 1 w 124"/>
                  <a:gd name="T23" fmla="*/ 59 h 102"/>
                  <a:gd name="T24" fmla="*/ 3 w 124"/>
                  <a:gd name="T25" fmla="*/ 68 h 102"/>
                  <a:gd name="T26" fmla="*/ 6 w 124"/>
                  <a:gd name="T27" fmla="*/ 75 h 102"/>
                  <a:gd name="T28" fmla="*/ 10 w 124"/>
                  <a:gd name="T29" fmla="*/ 82 h 102"/>
                  <a:gd name="T30" fmla="*/ 15 w 124"/>
                  <a:gd name="T31" fmla="*/ 87 h 102"/>
                  <a:gd name="T32" fmla="*/ 20 w 124"/>
                  <a:gd name="T33" fmla="*/ 92 h 102"/>
                  <a:gd name="T34" fmla="*/ 27 w 124"/>
                  <a:gd name="T35" fmla="*/ 97 h 102"/>
                  <a:gd name="T36" fmla="*/ 34 w 124"/>
                  <a:gd name="T37" fmla="*/ 100 h 102"/>
                  <a:gd name="T38" fmla="*/ 42 w 124"/>
                  <a:gd name="T39" fmla="*/ 102 h 102"/>
                  <a:gd name="T40" fmla="*/ 51 w 124"/>
                  <a:gd name="T41" fmla="*/ 102 h 102"/>
                  <a:gd name="T42" fmla="*/ 124 w 124"/>
                  <a:gd name="T43" fmla="*/ 102 h 102"/>
                  <a:gd name="T44" fmla="*/ 124 w 124"/>
                  <a:gd name="T45" fmla="*/ 0 h 102"/>
                  <a:gd name="T46" fmla="*/ 51 w 124"/>
                  <a:gd name="T47" fmla="*/ 0 h 102"/>
                  <a:gd name="T48" fmla="*/ 51 w 124"/>
                  <a:gd name="T49" fmla="*/ 0 h 10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4"/>
                  <a:gd name="T76" fmla="*/ 0 h 102"/>
                  <a:gd name="T77" fmla="*/ 124 w 124"/>
                  <a:gd name="T78" fmla="*/ 102 h 10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4" h="102">
                    <a:moveTo>
                      <a:pt x="49" y="0"/>
                    </a:moveTo>
                    <a:lnTo>
                      <a:pt x="42" y="0"/>
                    </a:lnTo>
                    <a:lnTo>
                      <a:pt x="34" y="3"/>
                    </a:lnTo>
                    <a:lnTo>
                      <a:pt x="27" y="5"/>
                    </a:lnTo>
                    <a:lnTo>
                      <a:pt x="20" y="10"/>
                    </a:lnTo>
                    <a:lnTo>
                      <a:pt x="15" y="15"/>
                    </a:lnTo>
                    <a:lnTo>
                      <a:pt x="10" y="20"/>
                    </a:lnTo>
                    <a:lnTo>
                      <a:pt x="6" y="27"/>
                    </a:lnTo>
                    <a:lnTo>
                      <a:pt x="3" y="35"/>
                    </a:lnTo>
                    <a:lnTo>
                      <a:pt x="1" y="42"/>
                    </a:lnTo>
                    <a:lnTo>
                      <a:pt x="0" y="51"/>
                    </a:lnTo>
                    <a:lnTo>
                      <a:pt x="1" y="59"/>
                    </a:lnTo>
                    <a:lnTo>
                      <a:pt x="3" y="68"/>
                    </a:lnTo>
                    <a:lnTo>
                      <a:pt x="6" y="75"/>
                    </a:lnTo>
                    <a:lnTo>
                      <a:pt x="10" y="82"/>
                    </a:lnTo>
                    <a:lnTo>
                      <a:pt x="15" y="87"/>
                    </a:lnTo>
                    <a:lnTo>
                      <a:pt x="20" y="92"/>
                    </a:lnTo>
                    <a:lnTo>
                      <a:pt x="27" y="97"/>
                    </a:lnTo>
                    <a:lnTo>
                      <a:pt x="34" y="100"/>
                    </a:lnTo>
                    <a:lnTo>
                      <a:pt x="42" y="102"/>
                    </a:lnTo>
                    <a:lnTo>
                      <a:pt x="51" y="102"/>
                    </a:lnTo>
                    <a:lnTo>
                      <a:pt x="124" y="102"/>
                    </a:lnTo>
                    <a:lnTo>
                      <a:pt x="124" y="0"/>
                    </a:lnTo>
                    <a:lnTo>
                      <a:pt x="51" y="0"/>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3" name="Freeform 153"/>
              <p:cNvSpPr>
                <a:spLocks/>
              </p:cNvSpPr>
              <p:nvPr/>
            </p:nvSpPr>
            <p:spPr bwMode="auto">
              <a:xfrm>
                <a:off x="2215" y="3638"/>
                <a:ext cx="118" cy="118"/>
              </a:xfrm>
              <a:custGeom>
                <a:avLst/>
                <a:gdLst>
                  <a:gd name="T0" fmla="*/ 58 w 118"/>
                  <a:gd name="T1" fmla="*/ 117 h 118"/>
                  <a:gd name="T2" fmla="*/ 69 w 118"/>
                  <a:gd name="T3" fmla="*/ 117 h 118"/>
                  <a:gd name="T4" fmla="*/ 77 w 118"/>
                  <a:gd name="T5" fmla="*/ 115 h 118"/>
                  <a:gd name="T6" fmla="*/ 86 w 118"/>
                  <a:gd name="T7" fmla="*/ 112 h 118"/>
                  <a:gd name="T8" fmla="*/ 93 w 118"/>
                  <a:gd name="T9" fmla="*/ 106 h 118"/>
                  <a:gd name="T10" fmla="*/ 99 w 118"/>
                  <a:gd name="T11" fmla="*/ 100 h 118"/>
                  <a:gd name="T12" fmla="*/ 106 w 118"/>
                  <a:gd name="T13" fmla="*/ 93 h 118"/>
                  <a:gd name="T14" fmla="*/ 111 w 118"/>
                  <a:gd name="T15" fmla="*/ 86 h 118"/>
                  <a:gd name="T16" fmla="*/ 115 w 118"/>
                  <a:gd name="T17" fmla="*/ 77 h 118"/>
                  <a:gd name="T18" fmla="*/ 117 w 118"/>
                  <a:gd name="T19" fmla="*/ 69 h 118"/>
                  <a:gd name="T20" fmla="*/ 118 w 118"/>
                  <a:gd name="T21" fmla="*/ 59 h 118"/>
                  <a:gd name="T22" fmla="*/ 117 w 118"/>
                  <a:gd name="T23" fmla="*/ 50 h 118"/>
                  <a:gd name="T24" fmla="*/ 115 w 118"/>
                  <a:gd name="T25" fmla="*/ 40 h 118"/>
                  <a:gd name="T26" fmla="*/ 111 w 118"/>
                  <a:gd name="T27" fmla="*/ 31 h 118"/>
                  <a:gd name="T28" fmla="*/ 106 w 118"/>
                  <a:gd name="T29" fmla="*/ 24 h 118"/>
                  <a:gd name="T30" fmla="*/ 99 w 118"/>
                  <a:gd name="T31" fmla="*/ 17 h 118"/>
                  <a:gd name="T32" fmla="*/ 93 w 118"/>
                  <a:gd name="T33" fmla="*/ 11 h 118"/>
                  <a:gd name="T34" fmla="*/ 86 w 118"/>
                  <a:gd name="T35" fmla="*/ 6 h 118"/>
                  <a:gd name="T36" fmla="*/ 77 w 118"/>
                  <a:gd name="T37" fmla="*/ 2 h 118"/>
                  <a:gd name="T38" fmla="*/ 69 w 118"/>
                  <a:gd name="T39" fmla="*/ 0 h 118"/>
                  <a:gd name="T40" fmla="*/ 58 w 118"/>
                  <a:gd name="T41" fmla="*/ 0 h 118"/>
                  <a:gd name="T42" fmla="*/ 48 w 118"/>
                  <a:gd name="T43" fmla="*/ 0 h 118"/>
                  <a:gd name="T44" fmla="*/ 40 w 118"/>
                  <a:gd name="T45" fmla="*/ 2 h 118"/>
                  <a:gd name="T46" fmla="*/ 31 w 118"/>
                  <a:gd name="T47" fmla="*/ 6 h 118"/>
                  <a:gd name="T48" fmla="*/ 24 w 118"/>
                  <a:gd name="T49" fmla="*/ 11 h 118"/>
                  <a:gd name="T50" fmla="*/ 17 w 118"/>
                  <a:gd name="T51" fmla="*/ 17 h 118"/>
                  <a:gd name="T52" fmla="*/ 11 w 118"/>
                  <a:gd name="T53" fmla="*/ 24 h 118"/>
                  <a:gd name="T54" fmla="*/ 5 w 118"/>
                  <a:gd name="T55" fmla="*/ 31 h 118"/>
                  <a:gd name="T56" fmla="*/ 2 w 118"/>
                  <a:gd name="T57" fmla="*/ 40 h 118"/>
                  <a:gd name="T58" fmla="*/ 0 w 118"/>
                  <a:gd name="T59" fmla="*/ 50 h 118"/>
                  <a:gd name="T60" fmla="*/ 0 w 118"/>
                  <a:gd name="T61" fmla="*/ 59 h 118"/>
                  <a:gd name="T62" fmla="*/ 0 w 118"/>
                  <a:gd name="T63" fmla="*/ 69 h 118"/>
                  <a:gd name="T64" fmla="*/ 2 w 118"/>
                  <a:gd name="T65" fmla="*/ 77 h 118"/>
                  <a:gd name="T66" fmla="*/ 5 w 118"/>
                  <a:gd name="T67" fmla="*/ 86 h 118"/>
                  <a:gd name="T68" fmla="*/ 11 w 118"/>
                  <a:gd name="T69" fmla="*/ 93 h 118"/>
                  <a:gd name="T70" fmla="*/ 17 w 118"/>
                  <a:gd name="T71" fmla="*/ 100 h 118"/>
                  <a:gd name="T72" fmla="*/ 24 w 118"/>
                  <a:gd name="T73" fmla="*/ 106 h 118"/>
                  <a:gd name="T74" fmla="*/ 31 w 118"/>
                  <a:gd name="T75" fmla="*/ 112 h 118"/>
                  <a:gd name="T76" fmla="*/ 40 w 118"/>
                  <a:gd name="T77" fmla="*/ 115 h 118"/>
                  <a:gd name="T78" fmla="*/ 48 w 118"/>
                  <a:gd name="T79" fmla="*/ 117 h 118"/>
                  <a:gd name="T80" fmla="*/ 58 w 118"/>
                  <a:gd name="T81" fmla="*/ 118 h 118"/>
                  <a:gd name="T82" fmla="*/ 58 w 118"/>
                  <a:gd name="T83" fmla="*/ 118 h 11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8"/>
                  <a:gd name="T127" fmla="*/ 0 h 118"/>
                  <a:gd name="T128" fmla="*/ 118 w 118"/>
                  <a:gd name="T129" fmla="*/ 118 h 11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8" h="118">
                    <a:moveTo>
                      <a:pt x="58" y="117"/>
                    </a:moveTo>
                    <a:lnTo>
                      <a:pt x="69" y="117"/>
                    </a:lnTo>
                    <a:lnTo>
                      <a:pt x="77" y="115"/>
                    </a:lnTo>
                    <a:lnTo>
                      <a:pt x="86" y="112"/>
                    </a:lnTo>
                    <a:lnTo>
                      <a:pt x="93" y="106"/>
                    </a:lnTo>
                    <a:lnTo>
                      <a:pt x="99" y="100"/>
                    </a:lnTo>
                    <a:lnTo>
                      <a:pt x="106" y="93"/>
                    </a:lnTo>
                    <a:lnTo>
                      <a:pt x="111" y="86"/>
                    </a:lnTo>
                    <a:lnTo>
                      <a:pt x="115" y="77"/>
                    </a:lnTo>
                    <a:lnTo>
                      <a:pt x="117" y="69"/>
                    </a:lnTo>
                    <a:lnTo>
                      <a:pt x="118" y="59"/>
                    </a:lnTo>
                    <a:lnTo>
                      <a:pt x="117" y="50"/>
                    </a:lnTo>
                    <a:lnTo>
                      <a:pt x="115" y="40"/>
                    </a:lnTo>
                    <a:lnTo>
                      <a:pt x="111" y="31"/>
                    </a:lnTo>
                    <a:lnTo>
                      <a:pt x="106" y="24"/>
                    </a:lnTo>
                    <a:lnTo>
                      <a:pt x="99" y="17"/>
                    </a:lnTo>
                    <a:lnTo>
                      <a:pt x="93" y="11"/>
                    </a:lnTo>
                    <a:lnTo>
                      <a:pt x="86" y="6"/>
                    </a:lnTo>
                    <a:lnTo>
                      <a:pt x="77" y="2"/>
                    </a:lnTo>
                    <a:lnTo>
                      <a:pt x="69" y="0"/>
                    </a:lnTo>
                    <a:lnTo>
                      <a:pt x="58" y="0"/>
                    </a:lnTo>
                    <a:lnTo>
                      <a:pt x="48" y="0"/>
                    </a:lnTo>
                    <a:lnTo>
                      <a:pt x="40" y="2"/>
                    </a:lnTo>
                    <a:lnTo>
                      <a:pt x="31" y="6"/>
                    </a:lnTo>
                    <a:lnTo>
                      <a:pt x="24" y="11"/>
                    </a:lnTo>
                    <a:lnTo>
                      <a:pt x="17" y="17"/>
                    </a:lnTo>
                    <a:lnTo>
                      <a:pt x="11" y="24"/>
                    </a:lnTo>
                    <a:lnTo>
                      <a:pt x="5" y="31"/>
                    </a:lnTo>
                    <a:lnTo>
                      <a:pt x="2" y="40"/>
                    </a:lnTo>
                    <a:lnTo>
                      <a:pt x="0" y="50"/>
                    </a:lnTo>
                    <a:lnTo>
                      <a:pt x="0" y="59"/>
                    </a:lnTo>
                    <a:lnTo>
                      <a:pt x="0" y="69"/>
                    </a:lnTo>
                    <a:lnTo>
                      <a:pt x="2" y="77"/>
                    </a:lnTo>
                    <a:lnTo>
                      <a:pt x="5" y="86"/>
                    </a:lnTo>
                    <a:lnTo>
                      <a:pt x="11" y="93"/>
                    </a:lnTo>
                    <a:lnTo>
                      <a:pt x="17" y="100"/>
                    </a:lnTo>
                    <a:lnTo>
                      <a:pt x="24" y="106"/>
                    </a:lnTo>
                    <a:lnTo>
                      <a:pt x="31" y="112"/>
                    </a:lnTo>
                    <a:lnTo>
                      <a:pt x="40" y="115"/>
                    </a:lnTo>
                    <a:lnTo>
                      <a:pt x="48" y="117"/>
                    </a:lnTo>
                    <a:lnTo>
                      <a:pt x="58" y="118"/>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4" name="Line 154"/>
              <p:cNvSpPr>
                <a:spLocks noChangeShapeType="1"/>
              </p:cNvSpPr>
              <p:nvPr/>
            </p:nvSpPr>
            <p:spPr bwMode="auto">
              <a:xfrm>
                <a:off x="2272" y="3358"/>
                <a:ext cx="1" cy="25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45" name="Freeform 155"/>
              <p:cNvSpPr>
                <a:spLocks noEditPoints="1"/>
              </p:cNvSpPr>
              <p:nvPr/>
            </p:nvSpPr>
            <p:spPr bwMode="auto">
              <a:xfrm>
                <a:off x="2256" y="3688"/>
                <a:ext cx="34" cy="17"/>
              </a:xfrm>
              <a:custGeom>
                <a:avLst/>
                <a:gdLst>
                  <a:gd name="T0" fmla="*/ 0 w 34"/>
                  <a:gd name="T1" fmla="*/ 0 h 17"/>
                  <a:gd name="T2" fmla="*/ 34 w 34"/>
                  <a:gd name="T3" fmla="*/ 0 h 17"/>
                  <a:gd name="T4" fmla="*/ 34 w 34"/>
                  <a:gd name="T5" fmla="*/ 5 h 17"/>
                  <a:gd name="T6" fmla="*/ 0 w 34"/>
                  <a:gd name="T7" fmla="*/ 5 h 17"/>
                  <a:gd name="T8" fmla="*/ 0 w 34"/>
                  <a:gd name="T9" fmla="*/ 0 h 17"/>
                  <a:gd name="T10" fmla="*/ 0 w 34"/>
                  <a:gd name="T11" fmla="*/ 0 h 17"/>
                  <a:gd name="T12" fmla="*/ 0 w 34"/>
                  <a:gd name="T13" fmla="*/ 14 h 17"/>
                  <a:gd name="T14" fmla="*/ 34 w 34"/>
                  <a:gd name="T15" fmla="*/ 14 h 17"/>
                  <a:gd name="T16" fmla="*/ 34 w 34"/>
                  <a:gd name="T17" fmla="*/ 17 h 17"/>
                  <a:gd name="T18" fmla="*/ 0 w 34"/>
                  <a:gd name="T19" fmla="*/ 17 h 17"/>
                  <a:gd name="T20" fmla="*/ 0 w 34"/>
                  <a:gd name="T21" fmla="*/ 14 h 17"/>
                  <a:gd name="T22" fmla="*/ 0 w 34"/>
                  <a:gd name="T23" fmla="*/ 14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4"/>
                  <a:gd name="T37" fmla="*/ 0 h 17"/>
                  <a:gd name="T38" fmla="*/ 34 w 34"/>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4" h="17">
                    <a:moveTo>
                      <a:pt x="0" y="0"/>
                    </a:moveTo>
                    <a:lnTo>
                      <a:pt x="34" y="0"/>
                    </a:lnTo>
                    <a:lnTo>
                      <a:pt x="34" y="5"/>
                    </a:lnTo>
                    <a:lnTo>
                      <a:pt x="0" y="5"/>
                    </a:lnTo>
                    <a:lnTo>
                      <a:pt x="0" y="0"/>
                    </a:lnTo>
                    <a:close/>
                    <a:moveTo>
                      <a:pt x="0" y="14"/>
                    </a:moveTo>
                    <a:lnTo>
                      <a:pt x="34" y="14"/>
                    </a:lnTo>
                    <a:lnTo>
                      <a:pt x="34" y="17"/>
                    </a:lnTo>
                    <a:lnTo>
                      <a:pt x="0" y="17"/>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6" name="Freeform 156"/>
              <p:cNvSpPr>
                <a:spLocks/>
              </p:cNvSpPr>
              <p:nvPr/>
            </p:nvSpPr>
            <p:spPr bwMode="auto">
              <a:xfrm>
                <a:off x="1784" y="3361"/>
                <a:ext cx="19" cy="407"/>
              </a:xfrm>
              <a:custGeom>
                <a:avLst/>
                <a:gdLst>
                  <a:gd name="T0" fmla="*/ 19 w 19"/>
                  <a:gd name="T1" fmla="*/ 0 h 407"/>
                  <a:gd name="T2" fmla="*/ 19 w 19"/>
                  <a:gd name="T3" fmla="*/ 407 h 407"/>
                  <a:gd name="T4" fmla="*/ 0 w 19"/>
                  <a:gd name="T5" fmla="*/ 407 h 407"/>
                  <a:gd name="T6" fmla="*/ 0 60000 65536"/>
                  <a:gd name="T7" fmla="*/ 0 60000 65536"/>
                  <a:gd name="T8" fmla="*/ 0 60000 65536"/>
                  <a:gd name="T9" fmla="*/ 0 w 19"/>
                  <a:gd name="T10" fmla="*/ 0 h 407"/>
                  <a:gd name="T11" fmla="*/ 19 w 19"/>
                  <a:gd name="T12" fmla="*/ 407 h 407"/>
                </a:gdLst>
                <a:ahLst/>
                <a:cxnLst>
                  <a:cxn ang="T6">
                    <a:pos x="T0" y="T1"/>
                  </a:cxn>
                  <a:cxn ang="T7">
                    <a:pos x="T2" y="T3"/>
                  </a:cxn>
                  <a:cxn ang="T8">
                    <a:pos x="T4" y="T5"/>
                  </a:cxn>
                </a:cxnLst>
                <a:rect l="T9" t="T10" r="T11" b="T12"/>
                <a:pathLst>
                  <a:path w="19" h="407">
                    <a:moveTo>
                      <a:pt x="19" y="0"/>
                    </a:moveTo>
                    <a:lnTo>
                      <a:pt x="19" y="407"/>
                    </a:lnTo>
                    <a:lnTo>
                      <a:pt x="0" y="407"/>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7" name="Freeform 157"/>
              <p:cNvSpPr>
                <a:spLocks/>
              </p:cNvSpPr>
              <p:nvPr/>
            </p:nvSpPr>
            <p:spPr bwMode="auto">
              <a:xfrm>
                <a:off x="1784" y="3755"/>
                <a:ext cx="489" cy="80"/>
              </a:xfrm>
              <a:custGeom>
                <a:avLst/>
                <a:gdLst>
                  <a:gd name="T0" fmla="*/ 488 w 489"/>
                  <a:gd name="T1" fmla="*/ 0 h 80"/>
                  <a:gd name="T2" fmla="*/ 489 w 489"/>
                  <a:gd name="T3" fmla="*/ 80 h 80"/>
                  <a:gd name="T4" fmla="*/ 0 w 489"/>
                  <a:gd name="T5" fmla="*/ 80 h 80"/>
                  <a:gd name="T6" fmla="*/ 0 60000 65536"/>
                  <a:gd name="T7" fmla="*/ 0 60000 65536"/>
                  <a:gd name="T8" fmla="*/ 0 60000 65536"/>
                  <a:gd name="T9" fmla="*/ 0 w 489"/>
                  <a:gd name="T10" fmla="*/ 0 h 80"/>
                  <a:gd name="T11" fmla="*/ 489 w 489"/>
                  <a:gd name="T12" fmla="*/ 80 h 80"/>
                </a:gdLst>
                <a:ahLst/>
                <a:cxnLst>
                  <a:cxn ang="T6">
                    <a:pos x="T0" y="T1"/>
                  </a:cxn>
                  <a:cxn ang="T7">
                    <a:pos x="T2" y="T3"/>
                  </a:cxn>
                  <a:cxn ang="T8">
                    <a:pos x="T4" y="T5"/>
                  </a:cxn>
                </a:cxnLst>
                <a:rect l="T9" t="T10" r="T11" b="T12"/>
                <a:pathLst>
                  <a:path w="489" h="80">
                    <a:moveTo>
                      <a:pt x="488" y="0"/>
                    </a:moveTo>
                    <a:lnTo>
                      <a:pt x="489" y="80"/>
                    </a:lnTo>
                    <a:lnTo>
                      <a:pt x="0" y="8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8" name="Freeform 158"/>
              <p:cNvSpPr>
                <a:spLocks/>
              </p:cNvSpPr>
              <p:nvPr/>
            </p:nvSpPr>
            <p:spPr bwMode="auto">
              <a:xfrm>
                <a:off x="2184" y="3679"/>
                <a:ext cx="26" cy="26"/>
              </a:xfrm>
              <a:custGeom>
                <a:avLst/>
                <a:gdLst>
                  <a:gd name="T0" fmla="*/ 0 w 26"/>
                  <a:gd name="T1" fmla="*/ 0 h 26"/>
                  <a:gd name="T2" fmla="*/ 0 w 26"/>
                  <a:gd name="T3" fmla="*/ 26 h 26"/>
                  <a:gd name="T4" fmla="*/ 26 w 26"/>
                  <a:gd name="T5" fmla="*/ 14 h 26"/>
                  <a:gd name="T6" fmla="*/ 0 w 26"/>
                  <a:gd name="T7" fmla="*/ 0 h 26"/>
                  <a:gd name="T8" fmla="*/ 0 w 26"/>
                  <a:gd name="T9" fmla="*/ 0 h 26"/>
                  <a:gd name="T10" fmla="*/ 0 60000 65536"/>
                  <a:gd name="T11" fmla="*/ 0 60000 65536"/>
                  <a:gd name="T12" fmla="*/ 0 60000 65536"/>
                  <a:gd name="T13" fmla="*/ 0 60000 65536"/>
                  <a:gd name="T14" fmla="*/ 0 60000 65536"/>
                  <a:gd name="T15" fmla="*/ 0 w 26"/>
                  <a:gd name="T16" fmla="*/ 0 h 26"/>
                  <a:gd name="T17" fmla="*/ 26 w 26"/>
                  <a:gd name="T18" fmla="*/ 26 h 26"/>
                </a:gdLst>
                <a:ahLst/>
                <a:cxnLst>
                  <a:cxn ang="T10">
                    <a:pos x="T0" y="T1"/>
                  </a:cxn>
                  <a:cxn ang="T11">
                    <a:pos x="T2" y="T3"/>
                  </a:cxn>
                  <a:cxn ang="T12">
                    <a:pos x="T4" y="T5"/>
                  </a:cxn>
                  <a:cxn ang="T13">
                    <a:pos x="T6" y="T7"/>
                  </a:cxn>
                  <a:cxn ang="T14">
                    <a:pos x="T8" y="T9"/>
                  </a:cxn>
                </a:cxnLst>
                <a:rect l="T15" t="T16" r="T17" b="T18"/>
                <a:pathLst>
                  <a:path w="26" h="26">
                    <a:moveTo>
                      <a:pt x="0" y="0"/>
                    </a:moveTo>
                    <a:lnTo>
                      <a:pt x="0" y="26"/>
                    </a:lnTo>
                    <a:lnTo>
                      <a:pt x="26" y="14"/>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9" name="Freeform 159"/>
              <p:cNvSpPr>
                <a:spLocks/>
              </p:cNvSpPr>
              <p:nvPr/>
            </p:nvSpPr>
            <p:spPr bwMode="auto">
              <a:xfrm>
                <a:off x="1654" y="2561"/>
                <a:ext cx="954" cy="1136"/>
              </a:xfrm>
              <a:custGeom>
                <a:avLst/>
                <a:gdLst>
                  <a:gd name="T0" fmla="*/ 953 w 954"/>
                  <a:gd name="T1" fmla="*/ 0 h 1136"/>
                  <a:gd name="T2" fmla="*/ 954 w 954"/>
                  <a:gd name="T3" fmla="*/ 179 h 1136"/>
                  <a:gd name="T4" fmla="*/ 0 w 954"/>
                  <a:gd name="T5" fmla="*/ 179 h 1136"/>
                  <a:gd name="T6" fmla="*/ 0 w 954"/>
                  <a:gd name="T7" fmla="*/ 1136 h 1136"/>
                  <a:gd name="T8" fmla="*/ 542 w 954"/>
                  <a:gd name="T9" fmla="*/ 1132 h 1136"/>
                  <a:gd name="T10" fmla="*/ 0 60000 65536"/>
                  <a:gd name="T11" fmla="*/ 0 60000 65536"/>
                  <a:gd name="T12" fmla="*/ 0 60000 65536"/>
                  <a:gd name="T13" fmla="*/ 0 60000 65536"/>
                  <a:gd name="T14" fmla="*/ 0 60000 65536"/>
                  <a:gd name="T15" fmla="*/ 0 w 954"/>
                  <a:gd name="T16" fmla="*/ 0 h 1136"/>
                  <a:gd name="T17" fmla="*/ 954 w 954"/>
                  <a:gd name="T18" fmla="*/ 1136 h 1136"/>
                </a:gdLst>
                <a:ahLst/>
                <a:cxnLst>
                  <a:cxn ang="T10">
                    <a:pos x="T0" y="T1"/>
                  </a:cxn>
                  <a:cxn ang="T11">
                    <a:pos x="T2" y="T3"/>
                  </a:cxn>
                  <a:cxn ang="T12">
                    <a:pos x="T4" y="T5"/>
                  </a:cxn>
                  <a:cxn ang="T13">
                    <a:pos x="T6" y="T7"/>
                  </a:cxn>
                  <a:cxn ang="T14">
                    <a:pos x="T8" y="T9"/>
                  </a:cxn>
                </a:cxnLst>
                <a:rect l="T15" t="T16" r="T17" b="T18"/>
                <a:pathLst>
                  <a:path w="954" h="1136">
                    <a:moveTo>
                      <a:pt x="953" y="0"/>
                    </a:moveTo>
                    <a:lnTo>
                      <a:pt x="954" y="179"/>
                    </a:lnTo>
                    <a:lnTo>
                      <a:pt x="0" y="179"/>
                    </a:lnTo>
                    <a:lnTo>
                      <a:pt x="0" y="1136"/>
                    </a:lnTo>
                    <a:lnTo>
                      <a:pt x="542" y="1132"/>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50" name="Line 160"/>
              <p:cNvSpPr>
                <a:spLocks noChangeShapeType="1"/>
              </p:cNvSpPr>
              <p:nvPr/>
            </p:nvSpPr>
            <p:spPr bwMode="auto">
              <a:xfrm>
                <a:off x="3576" y="3363"/>
                <a:ext cx="1" cy="35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51" name="Line 161"/>
              <p:cNvSpPr>
                <a:spLocks noChangeShapeType="1"/>
              </p:cNvSpPr>
              <p:nvPr/>
            </p:nvSpPr>
            <p:spPr bwMode="auto">
              <a:xfrm>
                <a:off x="3542" y="3616"/>
                <a:ext cx="68"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52" name="Rectangle 162"/>
              <p:cNvSpPr>
                <a:spLocks noChangeArrowheads="1"/>
              </p:cNvSpPr>
              <p:nvPr/>
            </p:nvSpPr>
            <p:spPr bwMode="auto">
              <a:xfrm>
                <a:off x="3602" y="357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5153" name="Rectangle 163"/>
              <p:cNvSpPr>
                <a:spLocks noChangeArrowheads="1"/>
              </p:cNvSpPr>
              <p:nvPr/>
            </p:nvSpPr>
            <p:spPr bwMode="auto">
              <a:xfrm>
                <a:off x="3634" y="357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54" name="Rectangle 164"/>
              <p:cNvSpPr>
                <a:spLocks noChangeArrowheads="1"/>
              </p:cNvSpPr>
              <p:nvPr/>
            </p:nvSpPr>
            <p:spPr bwMode="auto">
              <a:xfrm>
                <a:off x="1448" y="3248"/>
                <a:ext cx="3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55" name="Rectangle 165"/>
              <p:cNvSpPr>
                <a:spLocks noChangeArrowheads="1"/>
              </p:cNvSpPr>
              <p:nvPr/>
            </p:nvSpPr>
            <p:spPr bwMode="auto">
              <a:xfrm>
                <a:off x="1489" y="324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56" name="Rectangle 166"/>
              <p:cNvSpPr>
                <a:spLocks noChangeArrowheads="1"/>
              </p:cNvSpPr>
              <p:nvPr/>
            </p:nvSpPr>
            <p:spPr bwMode="auto">
              <a:xfrm>
                <a:off x="1521" y="3248"/>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57" name="Rectangle 167"/>
              <p:cNvSpPr>
                <a:spLocks noChangeArrowheads="1"/>
              </p:cNvSpPr>
              <p:nvPr/>
            </p:nvSpPr>
            <p:spPr bwMode="auto">
              <a:xfrm>
                <a:off x="1548" y="324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158" name="Rectangle 168"/>
              <p:cNvSpPr>
                <a:spLocks noChangeArrowheads="1"/>
              </p:cNvSpPr>
              <p:nvPr/>
            </p:nvSpPr>
            <p:spPr bwMode="auto">
              <a:xfrm>
                <a:off x="1581" y="324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59" name="Freeform 169"/>
              <p:cNvSpPr>
                <a:spLocks/>
              </p:cNvSpPr>
              <p:nvPr/>
            </p:nvSpPr>
            <p:spPr bwMode="auto">
              <a:xfrm>
                <a:off x="3563" y="3712"/>
                <a:ext cx="27" cy="27"/>
              </a:xfrm>
              <a:custGeom>
                <a:avLst/>
                <a:gdLst>
                  <a:gd name="T0" fmla="*/ 25 w 27"/>
                  <a:gd name="T1" fmla="*/ 0 h 27"/>
                  <a:gd name="T2" fmla="*/ 0 w 27"/>
                  <a:gd name="T3" fmla="*/ 2 h 27"/>
                  <a:gd name="T4" fmla="*/ 13 w 27"/>
                  <a:gd name="T5" fmla="*/ 27 h 27"/>
                  <a:gd name="T6" fmla="*/ 27 w 27"/>
                  <a:gd name="T7" fmla="*/ 2 h 27"/>
                  <a:gd name="T8" fmla="*/ 27 w 27"/>
                  <a:gd name="T9" fmla="*/ 2 h 27"/>
                  <a:gd name="T10" fmla="*/ 25 w 27"/>
                  <a:gd name="T11" fmla="*/ 0 h 27"/>
                  <a:gd name="T12" fmla="*/ 0 60000 65536"/>
                  <a:gd name="T13" fmla="*/ 0 60000 65536"/>
                  <a:gd name="T14" fmla="*/ 0 60000 65536"/>
                  <a:gd name="T15" fmla="*/ 0 60000 65536"/>
                  <a:gd name="T16" fmla="*/ 0 60000 65536"/>
                  <a:gd name="T17" fmla="*/ 0 60000 65536"/>
                  <a:gd name="T18" fmla="*/ 0 w 27"/>
                  <a:gd name="T19" fmla="*/ 0 h 27"/>
                  <a:gd name="T20" fmla="*/ 27 w 27"/>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7" h="27">
                    <a:moveTo>
                      <a:pt x="25" y="0"/>
                    </a:moveTo>
                    <a:lnTo>
                      <a:pt x="0" y="2"/>
                    </a:lnTo>
                    <a:lnTo>
                      <a:pt x="13" y="27"/>
                    </a:lnTo>
                    <a:lnTo>
                      <a:pt x="27" y="2"/>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60" name="Rectangle 170"/>
              <p:cNvSpPr>
                <a:spLocks noChangeArrowheads="1"/>
              </p:cNvSpPr>
              <p:nvPr/>
            </p:nvSpPr>
            <p:spPr bwMode="auto">
              <a:xfrm>
                <a:off x="3518" y="3744"/>
                <a:ext cx="3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161" name="Rectangle 171"/>
              <p:cNvSpPr>
                <a:spLocks noChangeArrowheads="1"/>
              </p:cNvSpPr>
              <p:nvPr/>
            </p:nvSpPr>
            <p:spPr bwMode="auto">
              <a:xfrm>
                <a:off x="3559" y="3744"/>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62" name="Rectangle 172"/>
              <p:cNvSpPr>
                <a:spLocks noChangeArrowheads="1"/>
              </p:cNvSpPr>
              <p:nvPr/>
            </p:nvSpPr>
            <p:spPr bwMode="auto">
              <a:xfrm>
                <a:off x="3592" y="3744"/>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163" name="Rectangle 173"/>
              <p:cNvSpPr>
                <a:spLocks noChangeArrowheads="1"/>
              </p:cNvSpPr>
              <p:nvPr/>
            </p:nvSpPr>
            <p:spPr bwMode="auto">
              <a:xfrm>
                <a:off x="3607" y="3744"/>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64" name="Freeform 174"/>
              <p:cNvSpPr>
                <a:spLocks/>
              </p:cNvSpPr>
              <p:nvPr/>
            </p:nvSpPr>
            <p:spPr bwMode="auto">
              <a:xfrm>
                <a:off x="1584" y="3789"/>
                <a:ext cx="28" cy="26"/>
              </a:xfrm>
              <a:custGeom>
                <a:avLst/>
                <a:gdLst>
                  <a:gd name="T0" fmla="*/ 26 w 28"/>
                  <a:gd name="T1" fmla="*/ 24 h 26"/>
                  <a:gd name="T2" fmla="*/ 28 w 28"/>
                  <a:gd name="T3" fmla="*/ 0 h 26"/>
                  <a:gd name="T4" fmla="*/ 0 w 28"/>
                  <a:gd name="T5" fmla="*/ 12 h 26"/>
                  <a:gd name="T6" fmla="*/ 28 w 28"/>
                  <a:gd name="T7" fmla="*/ 26 h 26"/>
                  <a:gd name="T8" fmla="*/ 28 w 28"/>
                  <a:gd name="T9" fmla="*/ 26 h 26"/>
                  <a:gd name="T10" fmla="*/ 26 w 28"/>
                  <a:gd name="T11" fmla="*/ 24 h 26"/>
                  <a:gd name="T12" fmla="*/ 0 60000 65536"/>
                  <a:gd name="T13" fmla="*/ 0 60000 65536"/>
                  <a:gd name="T14" fmla="*/ 0 60000 65536"/>
                  <a:gd name="T15" fmla="*/ 0 60000 65536"/>
                  <a:gd name="T16" fmla="*/ 0 60000 65536"/>
                  <a:gd name="T17" fmla="*/ 0 60000 65536"/>
                  <a:gd name="T18" fmla="*/ 0 w 28"/>
                  <a:gd name="T19" fmla="*/ 0 h 26"/>
                  <a:gd name="T20" fmla="*/ 28 w 28"/>
                  <a:gd name="T21" fmla="*/ 26 h 26"/>
                </a:gdLst>
                <a:ahLst/>
                <a:cxnLst>
                  <a:cxn ang="T12">
                    <a:pos x="T0" y="T1"/>
                  </a:cxn>
                  <a:cxn ang="T13">
                    <a:pos x="T2" y="T3"/>
                  </a:cxn>
                  <a:cxn ang="T14">
                    <a:pos x="T4" y="T5"/>
                  </a:cxn>
                  <a:cxn ang="T15">
                    <a:pos x="T6" y="T7"/>
                  </a:cxn>
                  <a:cxn ang="T16">
                    <a:pos x="T8" y="T9"/>
                  </a:cxn>
                  <a:cxn ang="T17">
                    <a:pos x="T10" y="T11"/>
                  </a:cxn>
                </a:cxnLst>
                <a:rect l="T18" t="T19" r="T20" b="T21"/>
                <a:pathLst>
                  <a:path w="28" h="26">
                    <a:moveTo>
                      <a:pt x="26" y="24"/>
                    </a:moveTo>
                    <a:lnTo>
                      <a:pt x="28" y="0"/>
                    </a:lnTo>
                    <a:lnTo>
                      <a:pt x="0" y="12"/>
                    </a:lnTo>
                    <a:lnTo>
                      <a:pt x="28" y="26"/>
                    </a:lnTo>
                    <a:lnTo>
                      <a:pt x="26"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65" name="Line 175"/>
              <p:cNvSpPr>
                <a:spLocks noChangeShapeType="1"/>
              </p:cNvSpPr>
              <p:nvPr/>
            </p:nvSpPr>
            <p:spPr bwMode="auto">
              <a:xfrm flipH="1">
                <a:off x="1605" y="3801"/>
                <a:ext cx="55"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66" name="Rectangle 176"/>
              <p:cNvSpPr>
                <a:spLocks noChangeArrowheads="1"/>
              </p:cNvSpPr>
              <p:nvPr/>
            </p:nvSpPr>
            <p:spPr bwMode="auto">
              <a:xfrm>
                <a:off x="1336" y="3765"/>
                <a:ext cx="3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67" name="Rectangle 177"/>
              <p:cNvSpPr>
                <a:spLocks noChangeArrowheads="1"/>
              </p:cNvSpPr>
              <p:nvPr/>
            </p:nvSpPr>
            <p:spPr bwMode="auto">
              <a:xfrm>
                <a:off x="1377" y="376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68" name="Rectangle 178"/>
              <p:cNvSpPr>
                <a:spLocks noChangeArrowheads="1"/>
              </p:cNvSpPr>
              <p:nvPr/>
            </p:nvSpPr>
            <p:spPr bwMode="auto">
              <a:xfrm>
                <a:off x="1410" y="3765"/>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69" name="Rectangle 179"/>
              <p:cNvSpPr>
                <a:spLocks noChangeArrowheads="1"/>
              </p:cNvSpPr>
              <p:nvPr/>
            </p:nvSpPr>
            <p:spPr bwMode="auto">
              <a:xfrm>
                <a:off x="1437" y="376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170" name="Rectangle 180"/>
              <p:cNvSpPr>
                <a:spLocks noChangeArrowheads="1"/>
              </p:cNvSpPr>
              <p:nvPr/>
            </p:nvSpPr>
            <p:spPr bwMode="auto">
              <a:xfrm>
                <a:off x="1470" y="376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71" name="Rectangle 181"/>
              <p:cNvSpPr>
                <a:spLocks noChangeArrowheads="1"/>
              </p:cNvSpPr>
              <p:nvPr/>
            </p:nvSpPr>
            <p:spPr bwMode="auto">
              <a:xfrm>
                <a:off x="1501" y="3765"/>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172" name="Rectangle 182"/>
              <p:cNvSpPr>
                <a:spLocks noChangeArrowheads="1"/>
              </p:cNvSpPr>
              <p:nvPr/>
            </p:nvSpPr>
            <p:spPr bwMode="auto">
              <a:xfrm>
                <a:off x="1518" y="376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173" name="Rectangle 183"/>
              <p:cNvSpPr>
                <a:spLocks noChangeArrowheads="1"/>
              </p:cNvSpPr>
              <p:nvPr/>
            </p:nvSpPr>
            <p:spPr bwMode="auto">
              <a:xfrm>
                <a:off x="1548" y="3765"/>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174" name="Rectangle 184"/>
              <p:cNvSpPr>
                <a:spLocks noChangeArrowheads="1"/>
              </p:cNvSpPr>
              <p:nvPr/>
            </p:nvSpPr>
            <p:spPr bwMode="auto">
              <a:xfrm>
                <a:off x="1560" y="3765"/>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175" name="Line 185"/>
              <p:cNvSpPr>
                <a:spLocks noChangeShapeType="1"/>
              </p:cNvSpPr>
              <p:nvPr/>
            </p:nvSpPr>
            <p:spPr bwMode="auto">
              <a:xfrm>
                <a:off x="4144" y="2559"/>
                <a:ext cx="1" cy="16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76" name="Line 186"/>
              <p:cNvSpPr>
                <a:spLocks noChangeShapeType="1"/>
              </p:cNvSpPr>
              <p:nvPr/>
            </p:nvSpPr>
            <p:spPr bwMode="auto">
              <a:xfrm>
                <a:off x="4110" y="2621"/>
                <a:ext cx="68"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77" name="Rectangle 187"/>
              <p:cNvSpPr>
                <a:spLocks noChangeArrowheads="1"/>
              </p:cNvSpPr>
              <p:nvPr/>
            </p:nvSpPr>
            <p:spPr bwMode="auto">
              <a:xfrm>
                <a:off x="4170" y="2576"/>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78" name="Freeform 188"/>
              <p:cNvSpPr>
                <a:spLocks/>
              </p:cNvSpPr>
              <p:nvPr/>
            </p:nvSpPr>
            <p:spPr bwMode="auto">
              <a:xfrm>
                <a:off x="4132" y="2710"/>
                <a:ext cx="26" cy="25"/>
              </a:xfrm>
              <a:custGeom>
                <a:avLst/>
                <a:gdLst>
                  <a:gd name="T0" fmla="*/ 26 w 26"/>
                  <a:gd name="T1" fmla="*/ 0 h 25"/>
                  <a:gd name="T2" fmla="*/ 0 w 26"/>
                  <a:gd name="T3" fmla="*/ 0 h 25"/>
                  <a:gd name="T4" fmla="*/ 12 w 26"/>
                  <a:gd name="T5" fmla="*/ 25 h 25"/>
                  <a:gd name="T6" fmla="*/ 26 w 26"/>
                  <a:gd name="T7" fmla="*/ 0 h 25"/>
                  <a:gd name="T8" fmla="*/ 26 w 26"/>
                  <a:gd name="T9" fmla="*/ 0 h 25"/>
                  <a:gd name="T10" fmla="*/ 0 60000 65536"/>
                  <a:gd name="T11" fmla="*/ 0 60000 65536"/>
                  <a:gd name="T12" fmla="*/ 0 60000 65536"/>
                  <a:gd name="T13" fmla="*/ 0 60000 65536"/>
                  <a:gd name="T14" fmla="*/ 0 60000 65536"/>
                  <a:gd name="T15" fmla="*/ 0 w 26"/>
                  <a:gd name="T16" fmla="*/ 0 h 25"/>
                  <a:gd name="T17" fmla="*/ 26 w 26"/>
                  <a:gd name="T18" fmla="*/ 25 h 25"/>
                </a:gdLst>
                <a:ahLst/>
                <a:cxnLst>
                  <a:cxn ang="T10">
                    <a:pos x="T0" y="T1"/>
                  </a:cxn>
                  <a:cxn ang="T11">
                    <a:pos x="T2" y="T3"/>
                  </a:cxn>
                  <a:cxn ang="T12">
                    <a:pos x="T4" y="T5"/>
                  </a:cxn>
                  <a:cxn ang="T13">
                    <a:pos x="T6" y="T7"/>
                  </a:cxn>
                  <a:cxn ang="T14">
                    <a:pos x="T8" y="T9"/>
                  </a:cxn>
                </a:cxnLst>
                <a:rect l="T15" t="T16" r="T17" b="T18"/>
                <a:pathLst>
                  <a:path w="26" h="25">
                    <a:moveTo>
                      <a:pt x="26" y="0"/>
                    </a:moveTo>
                    <a:lnTo>
                      <a:pt x="0" y="0"/>
                    </a:lnTo>
                    <a:lnTo>
                      <a:pt x="12" y="25"/>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79" name="Freeform 189"/>
              <p:cNvSpPr>
                <a:spLocks/>
              </p:cNvSpPr>
              <p:nvPr/>
            </p:nvSpPr>
            <p:spPr bwMode="auto">
              <a:xfrm>
                <a:off x="2966" y="2282"/>
                <a:ext cx="25" cy="26"/>
              </a:xfrm>
              <a:custGeom>
                <a:avLst/>
                <a:gdLst>
                  <a:gd name="T0" fmla="*/ 25 w 25"/>
                  <a:gd name="T1" fmla="*/ 0 h 26"/>
                  <a:gd name="T2" fmla="*/ 0 w 25"/>
                  <a:gd name="T3" fmla="*/ 0 h 26"/>
                  <a:gd name="T4" fmla="*/ 12 w 25"/>
                  <a:gd name="T5" fmla="*/ 26 h 26"/>
                  <a:gd name="T6" fmla="*/ 25 w 25"/>
                  <a:gd name="T7" fmla="*/ 0 h 26"/>
                  <a:gd name="T8" fmla="*/ 25 w 25"/>
                  <a:gd name="T9" fmla="*/ 0 h 26"/>
                  <a:gd name="T10" fmla="*/ 0 60000 65536"/>
                  <a:gd name="T11" fmla="*/ 0 60000 65536"/>
                  <a:gd name="T12" fmla="*/ 0 60000 65536"/>
                  <a:gd name="T13" fmla="*/ 0 60000 65536"/>
                  <a:gd name="T14" fmla="*/ 0 60000 65536"/>
                  <a:gd name="T15" fmla="*/ 0 w 25"/>
                  <a:gd name="T16" fmla="*/ 0 h 26"/>
                  <a:gd name="T17" fmla="*/ 25 w 25"/>
                  <a:gd name="T18" fmla="*/ 26 h 26"/>
                </a:gdLst>
                <a:ahLst/>
                <a:cxnLst>
                  <a:cxn ang="T10">
                    <a:pos x="T0" y="T1"/>
                  </a:cxn>
                  <a:cxn ang="T11">
                    <a:pos x="T2" y="T3"/>
                  </a:cxn>
                  <a:cxn ang="T12">
                    <a:pos x="T4" y="T5"/>
                  </a:cxn>
                  <a:cxn ang="T13">
                    <a:pos x="T6" y="T7"/>
                  </a:cxn>
                  <a:cxn ang="T14">
                    <a:pos x="T8" y="T9"/>
                  </a:cxn>
                </a:cxnLst>
                <a:rect l="T15" t="T16" r="T17" b="T18"/>
                <a:pathLst>
                  <a:path w="25" h="26">
                    <a:moveTo>
                      <a:pt x="25" y="0"/>
                    </a:moveTo>
                    <a:lnTo>
                      <a:pt x="0" y="0"/>
                    </a:lnTo>
                    <a:lnTo>
                      <a:pt x="12" y="26"/>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80" name="Freeform 190"/>
              <p:cNvSpPr>
                <a:spLocks/>
              </p:cNvSpPr>
              <p:nvPr/>
            </p:nvSpPr>
            <p:spPr bwMode="auto">
              <a:xfrm>
                <a:off x="3532" y="1266"/>
                <a:ext cx="605" cy="1025"/>
              </a:xfrm>
              <a:custGeom>
                <a:avLst/>
                <a:gdLst>
                  <a:gd name="T0" fmla="*/ 311 w 605"/>
                  <a:gd name="T1" fmla="*/ 1025 h 1025"/>
                  <a:gd name="T2" fmla="*/ 313 w 605"/>
                  <a:gd name="T3" fmla="*/ 917 h 1025"/>
                  <a:gd name="T4" fmla="*/ 603 w 605"/>
                  <a:gd name="T5" fmla="*/ 917 h 1025"/>
                  <a:gd name="T6" fmla="*/ 605 w 605"/>
                  <a:gd name="T7" fmla="*/ 125 h 1025"/>
                  <a:gd name="T8" fmla="*/ 0 w 605"/>
                  <a:gd name="T9" fmla="*/ 125 h 1025"/>
                  <a:gd name="T10" fmla="*/ 0 w 605"/>
                  <a:gd name="T11" fmla="*/ 0 h 1025"/>
                  <a:gd name="T12" fmla="*/ 0 60000 65536"/>
                  <a:gd name="T13" fmla="*/ 0 60000 65536"/>
                  <a:gd name="T14" fmla="*/ 0 60000 65536"/>
                  <a:gd name="T15" fmla="*/ 0 60000 65536"/>
                  <a:gd name="T16" fmla="*/ 0 60000 65536"/>
                  <a:gd name="T17" fmla="*/ 0 60000 65536"/>
                  <a:gd name="T18" fmla="*/ 0 w 605"/>
                  <a:gd name="T19" fmla="*/ 0 h 1025"/>
                  <a:gd name="T20" fmla="*/ 605 w 605"/>
                  <a:gd name="T21" fmla="*/ 1025 h 1025"/>
                </a:gdLst>
                <a:ahLst/>
                <a:cxnLst>
                  <a:cxn ang="T12">
                    <a:pos x="T0" y="T1"/>
                  </a:cxn>
                  <a:cxn ang="T13">
                    <a:pos x="T2" y="T3"/>
                  </a:cxn>
                  <a:cxn ang="T14">
                    <a:pos x="T4" y="T5"/>
                  </a:cxn>
                  <a:cxn ang="T15">
                    <a:pos x="T6" y="T7"/>
                  </a:cxn>
                  <a:cxn ang="T16">
                    <a:pos x="T8" y="T9"/>
                  </a:cxn>
                  <a:cxn ang="T17">
                    <a:pos x="T10" y="T11"/>
                  </a:cxn>
                </a:cxnLst>
                <a:rect l="T18" t="T19" r="T20" b="T21"/>
                <a:pathLst>
                  <a:path w="605" h="1025">
                    <a:moveTo>
                      <a:pt x="311" y="1025"/>
                    </a:moveTo>
                    <a:lnTo>
                      <a:pt x="313" y="917"/>
                    </a:lnTo>
                    <a:lnTo>
                      <a:pt x="603" y="917"/>
                    </a:lnTo>
                    <a:lnTo>
                      <a:pt x="605" y="125"/>
                    </a:lnTo>
                    <a:lnTo>
                      <a:pt x="0" y="125"/>
                    </a:lnTo>
                    <a:lnTo>
                      <a:pt x="0" y="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81" name="Freeform 191"/>
              <p:cNvSpPr>
                <a:spLocks/>
              </p:cNvSpPr>
              <p:nvPr/>
            </p:nvSpPr>
            <p:spPr bwMode="auto">
              <a:xfrm>
                <a:off x="3831" y="2282"/>
                <a:ext cx="26" cy="26"/>
              </a:xfrm>
              <a:custGeom>
                <a:avLst/>
                <a:gdLst>
                  <a:gd name="T0" fmla="*/ 26 w 26"/>
                  <a:gd name="T1" fmla="*/ 0 h 26"/>
                  <a:gd name="T2" fmla="*/ 0 w 26"/>
                  <a:gd name="T3" fmla="*/ 0 h 26"/>
                  <a:gd name="T4" fmla="*/ 14 w 26"/>
                  <a:gd name="T5" fmla="*/ 26 h 26"/>
                  <a:gd name="T6" fmla="*/ 26 w 26"/>
                  <a:gd name="T7" fmla="*/ 0 h 26"/>
                  <a:gd name="T8" fmla="*/ 26 w 26"/>
                  <a:gd name="T9" fmla="*/ 0 h 26"/>
                  <a:gd name="T10" fmla="*/ 0 60000 65536"/>
                  <a:gd name="T11" fmla="*/ 0 60000 65536"/>
                  <a:gd name="T12" fmla="*/ 0 60000 65536"/>
                  <a:gd name="T13" fmla="*/ 0 60000 65536"/>
                  <a:gd name="T14" fmla="*/ 0 60000 65536"/>
                  <a:gd name="T15" fmla="*/ 0 w 26"/>
                  <a:gd name="T16" fmla="*/ 0 h 26"/>
                  <a:gd name="T17" fmla="*/ 26 w 26"/>
                  <a:gd name="T18" fmla="*/ 26 h 26"/>
                </a:gdLst>
                <a:ahLst/>
                <a:cxnLst>
                  <a:cxn ang="T10">
                    <a:pos x="T0" y="T1"/>
                  </a:cxn>
                  <a:cxn ang="T11">
                    <a:pos x="T2" y="T3"/>
                  </a:cxn>
                  <a:cxn ang="T12">
                    <a:pos x="T4" y="T5"/>
                  </a:cxn>
                  <a:cxn ang="T13">
                    <a:pos x="T6" y="T7"/>
                  </a:cxn>
                  <a:cxn ang="T14">
                    <a:pos x="T8" y="T9"/>
                  </a:cxn>
                </a:cxnLst>
                <a:rect l="T15" t="T16" r="T17" b="T18"/>
                <a:pathLst>
                  <a:path w="26" h="26">
                    <a:moveTo>
                      <a:pt x="26" y="0"/>
                    </a:moveTo>
                    <a:lnTo>
                      <a:pt x="0" y="0"/>
                    </a:lnTo>
                    <a:lnTo>
                      <a:pt x="14" y="26"/>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82" name="Freeform 192"/>
              <p:cNvSpPr>
                <a:spLocks/>
              </p:cNvSpPr>
              <p:nvPr/>
            </p:nvSpPr>
            <p:spPr bwMode="auto">
              <a:xfrm>
                <a:off x="2978" y="1764"/>
                <a:ext cx="499" cy="527"/>
              </a:xfrm>
              <a:custGeom>
                <a:avLst/>
                <a:gdLst>
                  <a:gd name="T0" fmla="*/ 0 w 499"/>
                  <a:gd name="T1" fmla="*/ 527 h 527"/>
                  <a:gd name="T2" fmla="*/ 2 w 499"/>
                  <a:gd name="T3" fmla="*/ 436 h 527"/>
                  <a:gd name="T4" fmla="*/ 499 w 499"/>
                  <a:gd name="T5" fmla="*/ 436 h 527"/>
                  <a:gd name="T6" fmla="*/ 497 w 499"/>
                  <a:gd name="T7" fmla="*/ 0 h 527"/>
                  <a:gd name="T8" fmla="*/ 0 60000 65536"/>
                  <a:gd name="T9" fmla="*/ 0 60000 65536"/>
                  <a:gd name="T10" fmla="*/ 0 60000 65536"/>
                  <a:gd name="T11" fmla="*/ 0 60000 65536"/>
                  <a:gd name="T12" fmla="*/ 0 w 499"/>
                  <a:gd name="T13" fmla="*/ 0 h 527"/>
                  <a:gd name="T14" fmla="*/ 499 w 499"/>
                  <a:gd name="T15" fmla="*/ 527 h 527"/>
                </a:gdLst>
                <a:ahLst/>
                <a:cxnLst>
                  <a:cxn ang="T8">
                    <a:pos x="T0" y="T1"/>
                  </a:cxn>
                  <a:cxn ang="T9">
                    <a:pos x="T2" y="T3"/>
                  </a:cxn>
                  <a:cxn ang="T10">
                    <a:pos x="T4" y="T5"/>
                  </a:cxn>
                  <a:cxn ang="T11">
                    <a:pos x="T6" y="T7"/>
                  </a:cxn>
                </a:cxnLst>
                <a:rect l="T12" t="T13" r="T14" b="T15"/>
                <a:pathLst>
                  <a:path w="499" h="527">
                    <a:moveTo>
                      <a:pt x="0" y="527"/>
                    </a:moveTo>
                    <a:lnTo>
                      <a:pt x="2" y="436"/>
                    </a:lnTo>
                    <a:lnTo>
                      <a:pt x="499" y="436"/>
                    </a:lnTo>
                    <a:lnTo>
                      <a:pt x="497" y="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83" name="Rectangle 193"/>
              <p:cNvSpPr>
                <a:spLocks noChangeArrowheads="1"/>
              </p:cNvSpPr>
              <p:nvPr/>
            </p:nvSpPr>
            <p:spPr bwMode="auto">
              <a:xfrm>
                <a:off x="4235" y="2441"/>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5184" name="Rectangle 194"/>
              <p:cNvSpPr>
                <a:spLocks noChangeArrowheads="1"/>
              </p:cNvSpPr>
              <p:nvPr/>
            </p:nvSpPr>
            <p:spPr bwMode="auto">
              <a:xfrm>
                <a:off x="4272" y="2441"/>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5185" name="Rectangle 195"/>
              <p:cNvSpPr>
                <a:spLocks noChangeArrowheads="1"/>
              </p:cNvSpPr>
              <p:nvPr/>
            </p:nvSpPr>
            <p:spPr bwMode="auto">
              <a:xfrm>
                <a:off x="4301" y="244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186" name="Rectangle 196"/>
              <p:cNvSpPr>
                <a:spLocks noChangeArrowheads="1"/>
              </p:cNvSpPr>
              <p:nvPr/>
            </p:nvSpPr>
            <p:spPr bwMode="auto">
              <a:xfrm>
                <a:off x="4317" y="244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87" name="Rectangle 197"/>
              <p:cNvSpPr>
                <a:spLocks noChangeArrowheads="1"/>
              </p:cNvSpPr>
              <p:nvPr/>
            </p:nvSpPr>
            <p:spPr bwMode="auto">
              <a:xfrm>
                <a:off x="4349" y="2441"/>
                <a:ext cx="0"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5188" name="Rectangle 198"/>
              <p:cNvSpPr>
                <a:spLocks noChangeArrowheads="1"/>
              </p:cNvSpPr>
              <p:nvPr/>
            </p:nvSpPr>
            <p:spPr bwMode="auto">
              <a:xfrm>
                <a:off x="4217" y="24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o</a:t>
                </a:r>
                <a:endParaRPr lang="en-US" altLang="en-US" b="1"/>
              </a:p>
            </p:txBody>
          </p:sp>
          <p:sp>
            <p:nvSpPr>
              <p:cNvPr id="35189" name="Rectangle 199"/>
              <p:cNvSpPr>
                <a:spLocks noChangeArrowheads="1"/>
              </p:cNvSpPr>
              <p:nvPr/>
            </p:nvSpPr>
            <p:spPr bwMode="auto">
              <a:xfrm>
                <a:off x="4248" y="2498"/>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190" name="Rectangle 200"/>
              <p:cNvSpPr>
                <a:spLocks noChangeArrowheads="1"/>
              </p:cNvSpPr>
              <p:nvPr/>
            </p:nvSpPr>
            <p:spPr bwMode="auto">
              <a:xfrm>
                <a:off x="4264" y="2498"/>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191" name="Rectangle 201"/>
              <p:cNvSpPr>
                <a:spLocks noChangeArrowheads="1"/>
              </p:cNvSpPr>
              <p:nvPr/>
            </p:nvSpPr>
            <p:spPr bwMode="auto">
              <a:xfrm>
                <a:off x="4281" y="2498"/>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192" name="Rectangle 202"/>
              <p:cNvSpPr>
                <a:spLocks noChangeArrowheads="1"/>
              </p:cNvSpPr>
              <p:nvPr/>
            </p:nvSpPr>
            <p:spPr bwMode="auto">
              <a:xfrm>
                <a:off x="4308" y="24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93" name="Rectangle 203"/>
              <p:cNvSpPr>
                <a:spLocks noChangeArrowheads="1"/>
              </p:cNvSpPr>
              <p:nvPr/>
            </p:nvSpPr>
            <p:spPr bwMode="auto">
              <a:xfrm>
                <a:off x="4341" y="2498"/>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194" name="Rectangle 204"/>
              <p:cNvSpPr>
                <a:spLocks noChangeArrowheads="1"/>
              </p:cNvSpPr>
              <p:nvPr/>
            </p:nvSpPr>
            <p:spPr bwMode="auto">
              <a:xfrm>
                <a:off x="1813" y="1487"/>
                <a:ext cx="3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195" name="Rectangle 205"/>
              <p:cNvSpPr>
                <a:spLocks noChangeArrowheads="1"/>
              </p:cNvSpPr>
              <p:nvPr/>
            </p:nvSpPr>
            <p:spPr bwMode="auto">
              <a:xfrm>
                <a:off x="1854"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grpSp>
        <p:sp>
          <p:nvSpPr>
            <p:cNvPr id="34827" name="Rectangle 206"/>
            <p:cNvSpPr>
              <a:spLocks noChangeArrowheads="1"/>
            </p:cNvSpPr>
            <p:nvPr/>
          </p:nvSpPr>
          <p:spPr bwMode="auto">
            <a:xfrm>
              <a:off x="1868" y="1487"/>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4828" name="Rectangle 207"/>
            <p:cNvSpPr>
              <a:spLocks noChangeArrowheads="1"/>
            </p:cNvSpPr>
            <p:nvPr/>
          </p:nvSpPr>
          <p:spPr bwMode="auto">
            <a:xfrm>
              <a:off x="1887" y="1487"/>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29" name="Rectangle 208"/>
            <p:cNvSpPr>
              <a:spLocks noChangeArrowheads="1"/>
            </p:cNvSpPr>
            <p:nvPr/>
          </p:nvSpPr>
          <p:spPr bwMode="auto">
            <a:xfrm>
              <a:off x="1902" y="1487"/>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4830" name="Rectangle 209"/>
            <p:cNvSpPr>
              <a:spLocks noChangeArrowheads="1"/>
            </p:cNvSpPr>
            <p:nvPr/>
          </p:nvSpPr>
          <p:spPr bwMode="auto">
            <a:xfrm>
              <a:off x="2436" y="1492"/>
              <a:ext cx="28"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31" name="Rectangle 210"/>
            <p:cNvSpPr>
              <a:spLocks noChangeArrowheads="1"/>
            </p:cNvSpPr>
            <p:nvPr/>
          </p:nvSpPr>
          <p:spPr bwMode="auto">
            <a:xfrm>
              <a:off x="2470" y="149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32" name="Rectangle 211"/>
            <p:cNvSpPr>
              <a:spLocks noChangeArrowheads="1"/>
            </p:cNvSpPr>
            <p:nvPr/>
          </p:nvSpPr>
          <p:spPr bwMode="auto">
            <a:xfrm>
              <a:off x="2502" y="149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4833" name="Line 212"/>
            <p:cNvSpPr>
              <a:spLocks noChangeShapeType="1"/>
            </p:cNvSpPr>
            <p:nvPr/>
          </p:nvSpPr>
          <p:spPr bwMode="auto">
            <a:xfrm>
              <a:off x="2212" y="1323"/>
              <a:ext cx="68"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34" name="Freeform 213"/>
            <p:cNvSpPr>
              <a:spLocks/>
            </p:cNvSpPr>
            <p:nvPr/>
          </p:nvSpPr>
          <p:spPr bwMode="auto">
            <a:xfrm>
              <a:off x="1644" y="1750"/>
              <a:ext cx="26" cy="28"/>
            </a:xfrm>
            <a:custGeom>
              <a:avLst/>
              <a:gdLst>
                <a:gd name="T0" fmla="*/ 26 w 26"/>
                <a:gd name="T1" fmla="*/ 26 h 28"/>
                <a:gd name="T2" fmla="*/ 26 w 26"/>
                <a:gd name="T3" fmla="*/ 0 h 28"/>
                <a:gd name="T4" fmla="*/ 0 w 26"/>
                <a:gd name="T5" fmla="*/ 14 h 28"/>
                <a:gd name="T6" fmla="*/ 26 w 26"/>
                <a:gd name="T7" fmla="*/ 28 h 28"/>
                <a:gd name="T8" fmla="*/ 26 w 26"/>
                <a:gd name="T9" fmla="*/ 28 h 28"/>
                <a:gd name="T10" fmla="*/ 26 w 26"/>
                <a:gd name="T11" fmla="*/ 26 h 28"/>
                <a:gd name="T12" fmla="*/ 0 60000 65536"/>
                <a:gd name="T13" fmla="*/ 0 60000 65536"/>
                <a:gd name="T14" fmla="*/ 0 60000 65536"/>
                <a:gd name="T15" fmla="*/ 0 60000 65536"/>
                <a:gd name="T16" fmla="*/ 0 60000 65536"/>
                <a:gd name="T17" fmla="*/ 0 60000 65536"/>
                <a:gd name="T18" fmla="*/ 0 w 26"/>
                <a:gd name="T19" fmla="*/ 0 h 28"/>
                <a:gd name="T20" fmla="*/ 26 w 26"/>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26" h="28">
                  <a:moveTo>
                    <a:pt x="26" y="26"/>
                  </a:moveTo>
                  <a:lnTo>
                    <a:pt x="26" y="0"/>
                  </a:lnTo>
                  <a:lnTo>
                    <a:pt x="0" y="14"/>
                  </a:lnTo>
                  <a:lnTo>
                    <a:pt x="26" y="28"/>
                  </a:lnTo>
                  <a:lnTo>
                    <a:pt x="26"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5" name="Freeform 214"/>
            <p:cNvSpPr>
              <a:spLocks/>
            </p:cNvSpPr>
            <p:nvPr/>
          </p:nvSpPr>
          <p:spPr bwMode="auto">
            <a:xfrm>
              <a:off x="2147" y="1986"/>
              <a:ext cx="26" cy="28"/>
            </a:xfrm>
            <a:custGeom>
              <a:avLst/>
              <a:gdLst>
                <a:gd name="T0" fmla="*/ 26 w 26"/>
                <a:gd name="T1" fmla="*/ 26 h 28"/>
                <a:gd name="T2" fmla="*/ 26 w 26"/>
                <a:gd name="T3" fmla="*/ 0 h 28"/>
                <a:gd name="T4" fmla="*/ 0 w 26"/>
                <a:gd name="T5" fmla="*/ 14 h 28"/>
                <a:gd name="T6" fmla="*/ 26 w 26"/>
                <a:gd name="T7" fmla="*/ 28 h 28"/>
                <a:gd name="T8" fmla="*/ 26 w 26"/>
                <a:gd name="T9" fmla="*/ 28 h 28"/>
                <a:gd name="T10" fmla="*/ 26 w 26"/>
                <a:gd name="T11" fmla="*/ 26 h 28"/>
                <a:gd name="T12" fmla="*/ 0 60000 65536"/>
                <a:gd name="T13" fmla="*/ 0 60000 65536"/>
                <a:gd name="T14" fmla="*/ 0 60000 65536"/>
                <a:gd name="T15" fmla="*/ 0 60000 65536"/>
                <a:gd name="T16" fmla="*/ 0 60000 65536"/>
                <a:gd name="T17" fmla="*/ 0 60000 65536"/>
                <a:gd name="T18" fmla="*/ 0 w 26"/>
                <a:gd name="T19" fmla="*/ 0 h 28"/>
                <a:gd name="T20" fmla="*/ 26 w 26"/>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26" h="28">
                  <a:moveTo>
                    <a:pt x="26" y="26"/>
                  </a:moveTo>
                  <a:lnTo>
                    <a:pt x="26" y="0"/>
                  </a:lnTo>
                  <a:lnTo>
                    <a:pt x="0" y="14"/>
                  </a:lnTo>
                  <a:lnTo>
                    <a:pt x="26" y="28"/>
                  </a:lnTo>
                  <a:lnTo>
                    <a:pt x="26"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6" name="Freeform 215"/>
            <p:cNvSpPr>
              <a:spLocks/>
            </p:cNvSpPr>
            <p:nvPr/>
          </p:nvSpPr>
          <p:spPr bwMode="auto">
            <a:xfrm>
              <a:off x="2147" y="1908"/>
              <a:ext cx="26" cy="25"/>
            </a:xfrm>
            <a:custGeom>
              <a:avLst/>
              <a:gdLst>
                <a:gd name="T0" fmla="*/ 26 w 26"/>
                <a:gd name="T1" fmla="*/ 24 h 25"/>
                <a:gd name="T2" fmla="*/ 26 w 26"/>
                <a:gd name="T3" fmla="*/ 0 h 25"/>
                <a:gd name="T4" fmla="*/ 0 w 26"/>
                <a:gd name="T5" fmla="*/ 12 h 25"/>
                <a:gd name="T6" fmla="*/ 26 w 26"/>
                <a:gd name="T7" fmla="*/ 25 h 25"/>
                <a:gd name="T8" fmla="*/ 26 w 26"/>
                <a:gd name="T9" fmla="*/ 25 h 25"/>
                <a:gd name="T10" fmla="*/ 26 w 26"/>
                <a:gd name="T11" fmla="*/ 24 h 25"/>
                <a:gd name="T12" fmla="*/ 0 60000 65536"/>
                <a:gd name="T13" fmla="*/ 0 60000 65536"/>
                <a:gd name="T14" fmla="*/ 0 60000 65536"/>
                <a:gd name="T15" fmla="*/ 0 60000 65536"/>
                <a:gd name="T16" fmla="*/ 0 60000 65536"/>
                <a:gd name="T17" fmla="*/ 0 60000 65536"/>
                <a:gd name="T18" fmla="*/ 0 w 26"/>
                <a:gd name="T19" fmla="*/ 0 h 25"/>
                <a:gd name="T20" fmla="*/ 26 w 26"/>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26" h="25">
                  <a:moveTo>
                    <a:pt x="26" y="24"/>
                  </a:moveTo>
                  <a:lnTo>
                    <a:pt x="26" y="0"/>
                  </a:lnTo>
                  <a:lnTo>
                    <a:pt x="0" y="12"/>
                  </a:lnTo>
                  <a:lnTo>
                    <a:pt x="26" y="25"/>
                  </a:lnTo>
                  <a:lnTo>
                    <a:pt x="26"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7" name="Freeform 216"/>
            <p:cNvSpPr>
              <a:spLocks/>
            </p:cNvSpPr>
            <p:nvPr/>
          </p:nvSpPr>
          <p:spPr bwMode="auto">
            <a:xfrm>
              <a:off x="2147" y="1829"/>
              <a:ext cx="26" cy="26"/>
            </a:xfrm>
            <a:custGeom>
              <a:avLst/>
              <a:gdLst>
                <a:gd name="T0" fmla="*/ 26 w 26"/>
                <a:gd name="T1" fmla="*/ 26 h 26"/>
                <a:gd name="T2" fmla="*/ 26 w 26"/>
                <a:gd name="T3" fmla="*/ 0 h 26"/>
                <a:gd name="T4" fmla="*/ 0 w 26"/>
                <a:gd name="T5" fmla="*/ 14 h 26"/>
                <a:gd name="T6" fmla="*/ 26 w 26"/>
                <a:gd name="T7" fmla="*/ 26 h 26"/>
                <a:gd name="T8" fmla="*/ 26 w 26"/>
                <a:gd name="T9" fmla="*/ 26 h 26"/>
                <a:gd name="T10" fmla="*/ 0 60000 65536"/>
                <a:gd name="T11" fmla="*/ 0 60000 65536"/>
                <a:gd name="T12" fmla="*/ 0 60000 65536"/>
                <a:gd name="T13" fmla="*/ 0 60000 65536"/>
                <a:gd name="T14" fmla="*/ 0 60000 65536"/>
                <a:gd name="T15" fmla="*/ 0 w 26"/>
                <a:gd name="T16" fmla="*/ 0 h 26"/>
                <a:gd name="T17" fmla="*/ 26 w 26"/>
                <a:gd name="T18" fmla="*/ 26 h 26"/>
              </a:gdLst>
              <a:ahLst/>
              <a:cxnLst>
                <a:cxn ang="T10">
                  <a:pos x="T0" y="T1"/>
                </a:cxn>
                <a:cxn ang="T11">
                  <a:pos x="T2" y="T3"/>
                </a:cxn>
                <a:cxn ang="T12">
                  <a:pos x="T4" y="T5"/>
                </a:cxn>
                <a:cxn ang="T13">
                  <a:pos x="T6" y="T7"/>
                </a:cxn>
                <a:cxn ang="T14">
                  <a:pos x="T8" y="T9"/>
                </a:cxn>
              </a:cxnLst>
              <a:rect l="T15" t="T16" r="T17" b="T18"/>
              <a:pathLst>
                <a:path w="26" h="26">
                  <a:moveTo>
                    <a:pt x="26" y="26"/>
                  </a:moveTo>
                  <a:lnTo>
                    <a:pt x="26" y="0"/>
                  </a:lnTo>
                  <a:lnTo>
                    <a:pt x="0" y="14"/>
                  </a:lnTo>
                  <a:lnTo>
                    <a:pt x="26"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8" name="Freeform 217"/>
            <p:cNvSpPr>
              <a:spLocks/>
            </p:cNvSpPr>
            <p:nvPr/>
          </p:nvSpPr>
          <p:spPr bwMode="auto">
            <a:xfrm>
              <a:off x="2147" y="1749"/>
              <a:ext cx="26" cy="27"/>
            </a:xfrm>
            <a:custGeom>
              <a:avLst/>
              <a:gdLst>
                <a:gd name="T0" fmla="*/ 26 w 26"/>
                <a:gd name="T1" fmla="*/ 25 h 27"/>
                <a:gd name="T2" fmla="*/ 26 w 26"/>
                <a:gd name="T3" fmla="*/ 0 h 27"/>
                <a:gd name="T4" fmla="*/ 0 w 26"/>
                <a:gd name="T5" fmla="*/ 13 h 27"/>
                <a:gd name="T6" fmla="*/ 26 w 26"/>
                <a:gd name="T7" fmla="*/ 27 h 27"/>
                <a:gd name="T8" fmla="*/ 26 w 26"/>
                <a:gd name="T9" fmla="*/ 27 h 27"/>
                <a:gd name="T10" fmla="*/ 26 w 26"/>
                <a:gd name="T11" fmla="*/ 25 h 27"/>
                <a:gd name="T12" fmla="*/ 0 60000 65536"/>
                <a:gd name="T13" fmla="*/ 0 60000 65536"/>
                <a:gd name="T14" fmla="*/ 0 60000 65536"/>
                <a:gd name="T15" fmla="*/ 0 60000 65536"/>
                <a:gd name="T16" fmla="*/ 0 60000 65536"/>
                <a:gd name="T17" fmla="*/ 0 60000 65536"/>
                <a:gd name="T18" fmla="*/ 0 w 26"/>
                <a:gd name="T19" fmla="*/ 0 h 27"/>
                <a:gd name="T20" fmla="*/ 26 w 2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6" h="27">
                  <a:moveTo>
                    <a:pt x="26" y="25"/>
                  </a:moveTo>
                  <a:lnTo>
                    <a:pt x="26" y="0"/>
                  </a:lnTo>
                  <a:lnTo>
                    <a:pt x="0" y="13"/>
                  </a:lnTo>
                  <a:lnTo>
                    <a:pt x="26" y="27"/>
                  </a:lnTo>
                  <a:lnTo>
                    <a:pt x="26"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9" name="Freeform 218"/>
            <p:cNvSpPr>
              <a:spLocks/>
            </p:cNvSpPr>
            <p:nvPr/>
          </p:nvSpPr>
          <p:spPr bwMode="auto">
            <a:xfrm>
              <a:off x="2147" y="1672"/>
              <a:ext cx="26" cy="27"/>
            </a:xfrm>
            <a:custGeom>
              <a:avLst/>
              <a:gdLst>
                <a:gd name="T0" fmla="*/ 26 w 26"/>
                <a:gd name="T1" fmla="*/ 25 h 27"/>
                <a:gd name="T2" fmla="*/ 26 w 26"/>
                <a:gd name="T3" fmla="*/ 0 h 27"/>
                <a:gd name="T4" fmla="*/ 0 w 26"/>
                <a:gd name="T5" fmla="*/ 13 h 27"/>
                <a:gd name="T6" fmla="*/ 26 w 26"/>
                <a:gd name="T7" fmla="*/ 27 h 27"/>
                <a:gd name="T8" fmla="*/ 26 w 26"/>
                <a:gd name="T9" fmla="*/ 27 h 27"/>
                <a:gd name="T10" fmla="*/ 26 w 26"/>
                <a:gd name="T11" fmla="*/ 25 h 27"/>
                <a:gd name="T12" fmla="*/ 0 60000 65536"/>
                <a:gd name="T13" fmla="*/ 0 60000 65536"/>
                <a:gd name="T14" fmla="*/ 0 60000 65536"/>
                <a:gd name="T15" fmla="*/ 0 60000 65536"/>
                <a:gd name="T16" fmla="*/ 0 60000 65536"/>
                <a:gd name="T17" fmla="*/ 0 60000 65536"/>
                <a:gd name="T18" fmla="*/ 0 w 26"/>
                <a:gd name="T19" fmla="*/ 0 h 27"/>
                <a:gd name="T20" fmla="*/ 26 w 2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6" h="27">
                  <a:moveTo>
                    <a:pt x="26" y="25"/>
                  </a:moveTo>
                  <a:lnTo>
                    <a:pt x="26" y="0"/>
                  </a:lnTo>
                  <a:lnTo>
                    <a:pt x="0" y="13"/>
                  </a:lnTo>
                  <a:lnTo>
                    <a:pt x="26" y="27"/>
                  </a:lnTo>
                  <a:lnTo>
                    <a:pt x="26"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40" name="Freeform 219"/>
            <p:cNvSpPr>
              <a:spLocks/>
            </p:cNvSpPr>
            <p:nvPr/>
          </p:nvSpPr>
          <p:spPr bwMode="auto">
            <a:xfrm>
              <a:off x="2147" y="1595"/>
              <a:ext cx="26" cy="25"/>
            </a:xfrm>
            <a:custGeom>
              <a:avLst/>
              <a:gdLst>
                <a:gd name="T0" fmla="*/ 26 w 26"/>
                <a:gd name="T1" fmla="*/ 25 h 25"/>
                <a:gd name="T2" fmla="*/ 26 w 26"/>
                <a:gd name="T3" fmla="*/ 0 h 25"/>
                <a:gd name="T4" fmla="*/ 0 w 26"/>
                <a:gd name="T5" fmla="*/ 13 h 25"/>
                <a:gd name="T6" fmla="*/ 26 w 26"/>
                <a:gd name="T7" fmla="*/ 25 h 25"/>
                <a:gd name="T8" fmla="*/ 26 w 26"/>
                <a:gd name="T9" fmla="*/ 25 h 25"/>
                <a:gd name="T10" fmla="*/ 0 60000 65536"/>
                <a:gd name="T11" fmla="*/ 0 60000 65536"/>
                <a:gd name="T12" fmla="*/ 0 60000 65536"/>
                <a:gd name="T13" fmla="*/ 0 60000 65536"/>
                <a:gd name="T14" fmla="*/ 0 60000 65536"/>
                <a:gd name="T15" fmla="*/ 0 w 26"/>
                <a:gd name="T16" fmla="*/ 0 h 25"/>
                <a:gd name="T17" fmla="*/ 26 w 26"/>
                <a:gd name="T18" fmla="*/ 25 h 25"/>
              </a:gdLst>
              <a:ahLst/>
              <a:cxnLst>
                <a:cxn ang="T10">
                  <a:pos x="T0" y="T1"/>
                </a:cxn>
                <a:cxn ang="T11">
                  <a:pos x="T2" y="T3"/>
                </a:cxn>
                <a:cxn ang="T12">
                  <a:pos x="T4" y="T5"/>
                </a:cxn>
                <a:cxn ang="T13">
                  <a:pos x="T6" y="T7"/>
                </a:cxn>
                <a:cxn ang="T14">
                  <a:pos x="T8" y="T9"/>
                </a:cxn>
              </a:cxnLst>
              <a:rect l="T15" t="T16" r="T17" b="T18"/>
              <a:pathLst>
                <a:path w="26" h="25">
                  <a:moveTo>
                    <a:pt x="26" y="25"/>
                  </a:moveTo>
                  <a:lnTo>
                    <a:pt x="26" y="0"/>
                  </a:lnTo>
                  <a:lnTo>
                    <a:pt x="0" y="13"/>
                  </a:lnTo>
                  <a:lnTo>
                    <a:pt x="26"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41" name="Line 220"/>
            <p:cNvSpPr>
              <a:spLocks noChangeShapeType="1"/>
            </p:cNvSpPr>
            <p:nvPr/>
          </p:nvSpPr>
          <p:spPr bwMode="auto">
            <a:xfrm flipH="1">
              <a:off x="1668" y="1764"/>
              <a:ext cx="115"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42" name="Rectangle 221"/>
            <p:cNvSpPr>
              <a:spLocks noChangeArrowheads="1"/>
            </p:cNvSpPr>
            <p:nvPr/>
          </p:nvSpPr>
          <p:spPr bwMode="auto">
            <a:xfrm>
              <a:off x="1454" y="1730"/>
              <a:ext cx="2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43" name="Rectangle 222"/>
            <p:cNvSpPr>
              <a:spLocks noChangeArrowheads="1"/>
            </p:cNvSpPr>
            <p:nvPr/>
          </p:nvSpPr>
          <p:spPr bwMode="auto">
            <a:xfrm>
              <a:off x="1489" y="173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844" name="Rectangle 223"/>
            <p:cNvSpPr>
              <a:spLocks noChangeArrowheads="1"/>
            </p:cNvSpPr>
            <p:nvPr/>
          </p:nvSpPr>
          <p:spPr bwMode="auto">
            <a:xfrm>
              <a:off x="1521" y="1730"/>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4845" name="Rectangle 224"/>
            <p:cNvSpPr>
              <a:spLocks noChangeArrowheads="1"/>
            </p:cNvSpPr>
            <p:nvPr/>
          </p:nvSpPr>
          <p:spPr bwMode="auto">
            <a:xfrm>
              <a:off x="1559" y="173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46" name="Rectangle 225"/>
            <p:cNvSpPr>
              <a:spLocks noChangeArrowheads="1"/>
            </p:cNvSpPr>
            <p:nvPr/>
          </p:nvSpPr>
          <p:spPr bwMode="auto">
            <a:xfrm>
              <a:off x="1574" y="173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4847" name="Rectangle 226"/>
            <p:cNvSpPr>
              <a:spLocks noChangeArrowheads="1"/>
            </p:cNvSpPr>
            <p:nvPr/>
          </p:nvSpPr>
          <p:spPr bwMode="auto">
            <a:xfrm>
              <a:off x="1607" y="173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4848" name="Rectangle 227"/>
            <p:cNvSpPr>
              <a:spLocks noChangeArrowheads="1"/>
            </p:cNvSpPr>
            <p:nvPr/>
          </p:nvSpPr>
          <p:spPr bwMode="auto">
            <a:xfrm>
              <a:off x="1619" y="173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49" name="Rectangle 228"/>
            <p:cNvSpPr>
              <a:spLocks noChangeArrowheads="1"/>
            </p:cNvSpPr>
            <p:nvPr/>
          </p:nvSpPr>
          <p:spPr bwMode="auto">
            <a:xfrm>
              <a:off x="2680" y="2340"/>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4850" name="Rectangle 229"/>
            <p:cNvSpPr>
              <a:spLocks noChangeArrowheads="1"/>
            </p:cNvSpPr>
            <p:nvPr/>
          </p:nvSpPr>
          <p:spPr bwMode="auto">
            <a:xfrm>
              <a:off x="2718"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4851" name="Rectangle 230"/>
            <p:cNvSpPr>
              <a:spLocks noChangeArrowheads="1"/>
            </p:cNvSpPr>
            <p:nvPr/>
          </p:nvSpPr>
          <p:spPr bwMode="auto">
            <a:xfrm>
              <a:off x="2750" y="2340"/>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4852" name="Rectangle 231"/>
            <p:cNvSpPr>
              <a:spLocks noChangeArrowheads="1"/>
            </p:cNvSpPr>
            <p:nvPr/>
          </p:nvSpPr>
          <p:spPr bwMode="auto">
            <a:xfrm>
              <a:off x="2779" y="2340"/>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853" name="Rectangle 232"/>
            <p:cNvSpPr>
              <a:spLocks noChangeArrowheads="1"/>
            </p:cNvSpPr>
            <p:nvPr/>
          </p:nvSpPr>
          <p:spPr bwMode="auto">
            <a:xfrm>
              <a:off x="2807" y="234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4854" name="Rectangle 233"/>
            <p:cNvSpPr>
              <a:spLocks noChangeArrowheads="1"/>
            </p:cNvSpPr>
            <p:nvPr/>
          </p:nvSpPr>
          <p:spPr bwMode="auto">
            <a:xfrm>
              <a:off x="2821" y="2340"/>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4855" name="Rectangle 234"/>
            <p:cNvSpPr>
              <a:spLocks noChangeArrowheads="1"/>
            </p:cNvSpPr>
            <p:nvPr/>
          </p:nvSpPr>
          <p:spPr bwMode="auto">
            <a:xfrm>
              <a:off x="2848"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56" name="Rectangle 235"/>
            <p:cNvSpPr>
              <a:spLocks noChangeArrowheads="1"/>
            </p:cNvSpPr>
            <p:nvPr/>
          </p:nvSpPr>
          <p:spPr bwMode="auto">
            <a:xfrm>
              <a:off x="2880" y="234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857" name="Rectangle 236"/>
            <p:cNvSpPr>
              <a:spLocks noChangeArrowheads="1"/>
            </p:cNvSpPr>
            <p:nvPr/>
          </p:nvSpPr>
          <p:spPr bwMode="auto">
            <a:xfrm>
              <a:off x="2892" y="234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58" name="Rectangle 237"/>
            <p:cNvSpPr>
              <a:spLocks noChangeArrowheads="1"/>
            </p:cNvSpPr>
            <p:nvPr/>
          </p:nvSpPr>
          <p:spPr bwMode="auto">
            <a:xfrm>
              <a:off x="2908"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4859" name="Rectangle 238"/>
            <p:cNvSpPr>
              <a:spLocks noChangeArrowheads="1"/>
            </p:cNvSpPr>
            <p:nvPr/>
          </p:nvSpPr>
          <p:spPr bwMode="auto">
            <a:xfrm>
              <a:off x="2940"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60" name="Rectangle 239"/>
            <p:cNvSpPr>
              <a:spLocks noChangeArrowheads="1"/>
            </p:cNvSpPr>
            <p:nvPr/>
          </p:nvSpPr>
          <p:spPr bwMode="auto">
            <a:xfrm>
              <a:off x="2973"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4861" name="Rectangle 240"/>
            <p:cNvSpPr>
              <a:spLocks noChangeArrowheads="1"/>
            </p:cNvSpPr>
            <p:nvPr/>
          </p:nvSpPr>
          <p:spPr bwMode="auto">
            <a:xfrm>
              <a:off x="3003"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4862" name="Rectangle 241"/>
            <p:cNvSpPr>
              <a:spLocks noChangeArrowheads="1"/>
            </p:cNvSpPr>
            <p:nvPr/>
          </p:nvSpPr>
          <p:spPr bwMode="auto">
            <a:xfrm>
              <a:off x="3036" y="234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63" name="Rectangle 242"/>
            <p:cNvSpPr>
              <a:spLocks noChangeArrowheads="1"/>
            </p:cNvSpPr>
            <p:nvPr/>
          </p:nvSpPr>
          <p:spPr bwMode="auto">
            <a:xfrm>
              <a:off x="3051"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n</a:t>
              </a:r>
              <a:endParaRPr lang="en-US" altLang="en-US" b="1"/>
            </a:p>
          </p:txBody>
        </p:sp>
        <p:sp>
          <p:nvSpPr>
            <p:cNvPr id="34864" name="Rectangle 243"/>
            <p:cNvSpPr>
              <a:spLocks noChangeArrowheads="1"/>
            </p:cNvSpPr>
            <p:nvPr/>
          </p:nvSpPr>
          <p:spPr bwMode="auto">
            <a:xfrm>
              <a:off x="3082"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4865" name="Rectangle 244"/>
            <p:cNvSpPr>
              <a:spLocks noChangeArrowheads="1"/>
            </p:cNvSpPr>
            <p:nvPr/>
          </p:nvSpPr>
          <p:spPr bwMode="auto">
            <a:xfrm>
              <a:off x="3115" y="2340"/>
              <a:ext cx="3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m</a:t>
              </a:r>
              <a:endParaRPr lang="en-US" altLang="en-US" b="1"/>
            </a:p>
          </p:txBody>
        </p:sp>
        <p:sp>
          <p:nvSpPr>
            <p:cNvPr id="34866" name="Rectangle 245"/>
            <p:cNvSpPr>
              <a:spLocks noChangeArrowheads="1"/>
            </p:cNvSpPr>
            <p:nvPr/>
          </p:nvSpPr>
          <p:spPr bwMode="auto">
            <a:xfrm>
              <a:off x="3162"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4867" name="Rectangle 246"/>
            <p:cNvSpPr>
              <a:spLocks noChangeArrowheads="1"/>
            </p:cNvSpPr>
            <p:nvPr/>
          </p:nvSpPr>
          <p:spPr bwMode="auto">
            <a:xfrm>
              <a:off x="3193"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4868" name="Rectangle 247"/>
            <p:cNvSpPr>
              <a:spLocks noChangeArrowheads="1"/>
            </p:cNvSpPr>
            <p:nvPr/>
          </p:nvSpPr>
          <p:spPr bwMode="auto">
            <a:xfrm>
              <a:off x="3226" y="2340"/>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4869" name="Rectangle 248"/>
            <p:cNvSpPr>
              <a:spLocks noChangeArrowheads="1"/>
            </p:cNvSpPr>
            <p:nvPr/>
          </p:nvSpPr>
          <p:spPr bwMode="auto">
            <a:xfrm>
              <a:off x="2614" y="2462"/>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4870" name="Rectangle 249"/>
            <p:cNvSpPr>
              <a:spLocks noChangeArrowheads="1"/>
            </p:cNvSpPr>
            <p:nvPr/>
          </p:nvSpPr>
          <p:spPr bwMode="auto">
            <a:xfrm>
              <a:off x="2651"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4871" name="Rectangle 250"/>
            <p:cNvSpPr>
              <a:spLocks noChangeArrowheads="1"/>
            </p:cNvSpPr>
            <p:nvPr/>
          </p:nvSpPr>
          <p:spPr bwMode="auto">
            <a:xfrm>
              <a:off x="2684" y="2462"/>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4872" name="Rectangle 251"/>
            <p:cNvSpPr>
              <a:spLocks noChangeArrowheads="1"/>
            </p:cNvSpPr>
            <p:nvPr/>
          </p:nvSpPr>
          <p:spPr bwMode="auto">
            <a:xfrm>
              <a:off x="2713" y="2462"/>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873" name="Rectangle 252"/>
            <p:cNvSpPr>
              <a:spLocks noChangeArrowheads="1"/>
            </p:cNvSpPr>
            <p:nvPr/>
          </p:nvSpPr>
          <p:spPr bwMode="auto">
            <a:xfrm>
              <a:off x="2740" y="2462"/>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4874" name="Rectangle 253"/>
            <p:cNvSpPr>
              <a:spLocks noChangeArrowheads="1"/>
            </p:cNvSpPr>
            <p:nvPr/>
          </p:nvSpPr>
          <p:spPr bwMode="auto">
            <a:xfrm>
              <a:off x="2754" y="2462"/>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4875" name="Rectangle 254"/>
            <p:cNvSpPr>
              <a:spLocks noChangeArrowheads="1"/>
            </p:cNvSpPr>
            <p:nvPr/>
          </p:nvSpPr>
          <p:spPr bwMode="auto">
            <a:xfrm>
              <a:off x="2781"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76" name="Rectangle 255"/>
            <p:cNvSpPr>
              <a:spLocks noChangeArrowheads="1"/>
            </p:cNvSpPr>
            <p:nvPr/>
          </p:nvSpPr>
          <p:spPr bwMode="auto">
            <a:xfrm>
              <a:off x="2814" y="2462"/>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877" name="Rectangle 256"/>
            <p:cNvSpPr>
              <a:spLocks noChangeArrowheads="1"/>
            </p:cNvSpPr>
            <p:nvPr/>
          </p:nvSpPr>
          <p:spPr bwMode="auto">
            <a:xfrm>
              <a:off x="2826" y="2462"/>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78" name="Rectangle 257"/>
            <p:cNvSpPr>
              <a:spLocks noChangeArrowheads="1"/>
            </p:cNvSpPr>
            <p:nvPr/>
          </p:nvSpPr>
          <p:spPr bwMode="auto">
            <a:xfrm>
              <a:off x="2843"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79" name="Rectangle 258"/>
            <p:cNvSpPr>
              <a:spLocks noChangeArrowheads="1"/>
            </p:cNvSpPr>
            <p:nvPr/>
          </p:nvSpPr>
          <p:spPr bwMode="auto">
            <a:xfrm>
              <a:off x="2874"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4880" name="Rectangle 259"/>
            <p:cNvSpPr>
              <a:spLocks noChangeArrowheads="1"/>
            </p:cNvSpPr>
            <p:nvPr/>
          </p:nvSpPr>
          <p:spPr bwMode="auto">
            <a:xfrm>
              <a:off x="2906"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4881" name="Rectangle 260"/>
            <p:cNvSpPr>
              <a:spLocks noChangeArrowheads="1"/>
            </p:cNvSpPr>
            <p:nvPr/>
          </p:nvSpPr>
          <p:spPr bwMode="auto">
            <a:xfrm>
              <a:off x="2937" y="2462"/>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4882" name="Rectangle 261"/>
            <p:cNvSpPr>
              <a:spLocks noChangeArrowheads="1"/>
            </p:cNvSpPr>
            <p:nvPr/>
          </p:nvSpPr>
          <p:spPr bwMode="auto">
            <a:xfrm>
              <a:off x="2956"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4883" name="Rectangle 262"/>
            <p:cNvSpPr>
              <a:spLocks noChangeArrowheads="1"/>
            </p:cNvSpPr>
            <p:nvPr/>
          </p:nvSpPr>
          <p:spPr bwMode="auto">
            <a:xfrm>
              <a:off x="2988" y="2462"/>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884" name="Rectangle 263"/>
            <p:cNvSpPr>
              <a:spLocks noChangeArrowheads="1"/>
            </p:cNvSpPr>
            <p:nvPr/>
          </p:nvSpPr>
          <p:spPr bwMode="auto">
            <a:xfrm>
              <a:off x="3015" y="2462"/>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885" name="Rectangle 264"/>
            <p:cNvSpPr>
              <a:spLocks noChangeArrowheads="1"/>
            </p:cNvSpPr>
            <p:nvPr/>
          </p:nvSpPr>
          <p:spPr bwMode="auto">
            <a:xfrm>
              <a:off x="3044" y="2462"/>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86" name="Rectangle 265"/>
            <p:cNvSpPr>
              <a:spLocks noChangeArrowheads="1"/>
            </p:cNvSpPr>
            <p:nvPr/>
          </p:nvSpPr>
          <p:spPr bwMode="auto">
            <a:xfrm>
              <a:off x="3060" y="2462"/>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87" name="Rectangle 266"/>
            <p:cNvSpPr>
              <a:spLocks noChangeArrowheads="1"/>
            </p:cNvSpPr>
            <p:nvPr/>
          </p:nvSpPr>
          <p:spPr bwMode="auto">
            <a:xfrm>
              <a:off x="3077"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88" name="Rectangle 267"/>
            <p:cNvSpPr>
              <a:spLocks noChangeArrowheads="1"/>
            </p:cNvSpPr>
            <p:nvPr/>
          </p:nvSpPr>
          <p:spPr bwMode="auto">
            <a:xfrm>
              <a:off x="3108"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4889" name="Rectangle 268"/>
            <p:cNvSpPr>
              <a:spLocks noChangeArrowheads="1"/>
            </p:cNvSpPr>
            <p:nvPr/>
          </p:nvSpPr>
          <p:spPr bwMode="auto">
            <a:xfrm>
              <a:off x="1536" y="1596"/>
              <a:ext cx="2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90" name="Rectangle 269"/>
            <p:cNvSpPr>
              <a:spLocks noChangeArrowheads="1"/>
            </p:cNvSpPr>
            <p:nvPr/>
          </p:nvSpPr>
          <p:spPr bwMode="auto">
            <a:xfrm>
              <a:off x="1572" y="1596"/>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891" name="Rectangle 270"/>
            <p:cNvSpPr>
              <a:spLocks noChangeArrowheads="1"/>
            </p:cNvSpPr>
            <p:nvPr/>
          </p:nvSpPr>
          <p:spPr bwMode="auto">
            <a:xfrm>
              <a:off x="1603" y="1596"/>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4892" name="Freeform 271"/>
            <p:cNvSpPr>
              <a:spLocks/>
            </p:cNvSpPr>
            <p:nvPr/>
          </p:nvSpPr>
          <p:spPr bwMode="auto">
            <a:xfrm>
              <a:off x="2174" y="1265"/>
              <a:ext cx="75" cy="735"/>
            </a:xfrm>
            <a:custGeom>
              <a:avLst/>
              <a:gdLst>
                <a:gd name="T0" fmla="*/ 75 w 75"/>
                <a:gd name="T1" fmla="*/ 0 h 735"/>
                <a:gd name="T2" fmla="*/ 75 w 75"/>
                <a:gd name="T3" fmla="*/ 735 h 735"/>
                <a:gd name="T4" fmla="*/ 0 w 75"/>
                <a:gd name="T5" fmla="*/ 735 h 735"/>
                <a:gd name="T6" fmla="*/ 0 60000 65536"/>
                <a:gd name="T7" fmla="*/ 0 60000 65536"/>
                <a:gd name="T8" fmla="*/ 0 60000 65536"/>
                <a:gd name="T9" fmla="*/ 0 w 75"/>
                <a:gd name="T10" fmla="*/ 0 h 735"/>
                <a:gd name="T11" fmla="*/ 75 w 75"/>
                <a:gd name="T12" fmla="*/ 735 h 735"/>
              </a:gdLst>
              <a:ahLst/>
              <a:cxnLst>
                <a:cxn ang="T6">
                  <a:pos x="T0" y="T1"/>
                </a:cxn>
                <a:cxn ang="T7">
                  <a:pos x="T2" y="T3"/>
                </a:cxn>
                <a:cxn ang="T8">
                  <a:pos x="T4" y="T5"/>
                </a:cxn>
              </a:cxnLst>
              <a:rect l="T9" t="T10" r="T11" b="T12"/>
              <a:pathLst>
                <a:path w="75" h="735">
                  <a:moveTo>
                    <a:pt x="75" y="0"/>
                  </a:moveTo>
                  <a:lnTo>
                    <a:pt x="75" y="735"/>
                  </a:lnTo>
                  <a:lnTo>
                    <a:pt x="0" y="735"/>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3" name="Freeform 272"/>
            <p:cNvSpPr>
              <a:spLocks/>
            </p:cNvSpPr>
            <p:nvPr/>
          </p:nvSpPr>
          <p:spPr bwMode="auto">
            <a:xfrm>
              <a:off x="2084" y="1578"/>
              <a:ext cx="59" cy="59"/>
            </a:xfrm>
            <a:custGeom>
              <a:avLst/>
              <a:gdLst>
                <a:gd name="T0" fmla="*/ 30 w 59"/>
                <a:gd name="T1" fmla="*/ 59 h 59"/>
                <a:gd name="T2" fmla="*/ 36 w 59"/>
                <a:gd name="T3" fmla="*/ 59 h 59"/>
                <a:gd name="T4" fmla="*/ 39 w 59"/>
                <a:gd name="T5" fmla="*/ 58 h 59"/>
                <a:gd name="T6" fmla="*/ 44 w 59"/>
                <a:gd name="T7" fmla="*/ 56 h 59"/>
                <a:gd name="T8" fmla="*/ 47 w 59"/>
                <a:gd name="T9" fmla="*/ 54 h 59"/>
                <a:gd name="T10" fmla="*/ 51 w 59"/>
                <a:gd name="T11" fmla="*/ 51 h 59"/>
                <a:gd name="T12" fmla="*/ 54 w 59"/>
                <a:gd name="T13" fmla="*/ 47 h 59"/>
                <a:gd name="T14" fmla="*/ 56 w 59"/>
                <a:gd name="T15" fmla="*/ 44 h 59"/>
                <a:gd name="T16" fmla="*/ 59 w 59"/>
                <a:gd name="T17" fmla="*/ 39 h 59"/>
                <a:gd name="T18" fmla="*/ 59 w 59"/>
                <a:gd name="T19" fmla="*/ 34 h 59"/>
                <a:gd name="T20" fmla="*/ 59 w 59"/>
                <a:gd name="T21" fmla="*/ 30 h 59"/>
                <a:gd name="T22" fmla="*/ 59 w 59"/>
                <a:gd name="T23" fmla="*/ 25 h 59"/>
                <a:gd name="T24" fmla="*/ 59 w 59"/>
                <a:gd name="T25" fmla="*/ 20 h 59"/>
                <a:gd name="T26" fmla="*/ 56 w 59"/>
                <a:gd name="T27" fmla="*/ 17 h 59"/>
                <a:gd name="T28" fmla="*/ 54 w 59"/>
                <a:gd name="T29" fmla="*/ 11 h 59"/>
                <a:gd name="T30" fmla="*/ 51 w 59"/>
                <a:gd name="T31" fmla="*/ 8 h 59"/>
                <a:gd name="T32" fmla="*/ 47 w 59"/>
                <a:gd name="T33" fmla="*/ 5 h 59"/>
                <a:gd name="T34" fmla="*/ 44 w 59"/>
                <a:gd name="T35" fmla="*/ 3 h 59"/>
                <a:gd name="T36" fmla="*/ 39 w 59"/>
                <a:gd name="T37" fmla="*/ 1 h 59"/>
                <a:gd name="T38" fmla="*/ 36 w 59"/>
                <a:gd name="T39" fmla="*/ 0 h 59"/>
                <a:gd name="T40" fmla="*/ 30 w 59"/>
                <a:gd name="T41" fmla="*/ 0 h 59"/>
                <a:gd name="T42" fmla="*/ 25 w 59"/>
                <a:gd name="T43" fmla="*/ 0 h 59"/>
                <a:gd name="T44" fmla="*/ 20 w 59"/>
                <a:gd name="T45" fmla="*/ 1 h 59"/>
                <a:gd name="T46" fmla="*/ 17 w 59"/>
                <a:gd name="T47" fmla="*/ 3 h 59"/>
                <a:gd name="T48" fmla="*/ 13 w 59"/>
                <a:gd name="T49" fmla="*/ 5 h 59"/>
                <a:gd name="T50" fmla="*/ 10 w 59"/>
                <a:gd name="T51" fmla="*/ 8 h 59"/>
                <a:gd name="T52" fmla="*/ 6 w 59"/>
                <a:gd name="T53" fmla="*/ 11 h 59"/>
                <a:gd name="T54" fmla="*/ 3 w 59"/>
                <a:gd name="T55" fmla="*/ 17 h 59"/>
                <a:gd name="T56" fmla="*/ 1 w 59"/>
                <a:gd name="T57" fmla="*/ 20 h 59"/>
                <a:gd name="T58" fmla="*/ 1 w 59"/>
                <a:gd name="T59" fmla="*/ 25 h 59"/>
                <a:gd name="T60" fmla="*/ 0 w 59"/>
                <a:gd name="T61" fmla="*/ 30 h 59"/>
                <a:gd name="T62" fmla="*/ 1 w 59"/>
                <a:gd name="T63" fmla="*/ 34 h 59"/>
                <a:gd name="T64" fmla="*/ 1 w 59"/>
                <a:gd name="T65" fmla="*/ 39 h 59"/>
                <a:gd name="T66" fmla="*/ 3 w 59"/>
                <a:gd name="T67" fmla="*/ 44 h 59"/>
                <a:gd name="T68" fmla="*/ 6 w 59"/>
                <a:gd name="T69" fmla="*/ 47 h 59"/>
                <a:gd name="T70" fmla="*/ 10 w 59"/>
                <a:gd name="T71" fmla="*/ 51 h 59"/>
                <a:gd name="T72" fmla="*/ 13 w 59"/>
                <a:gd name="T73" fmla="*/ 54 h 59"/>
                <a:gd name="T74" fmla="*/ 17 w 59"/>
                <a:gd name="T75" fmla="*/ 56 h 59"/>
                <a:gd name="T76" fmla="*/ 20 w 59"/>
                <a:gd name="T77" fmla="*/ 58 h 59"/>
                <a:gd name="T78" fmla="*/ 25 w 59"/>
                <a:gd name="T79" fmla="*/ 59 h 59"/>
                <a:gd name="T80" fmla="*/ 30 w 59"/>
                <a:gd name="T81" fmla="*/ 59 h 59"/>
                <a:gd name="T82" fmla="*/ 30 w 59"/>
                <a:gd name="T83" fmla="*/ 59 h 5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59"/>
                <a:gd name="T128" fmla="*/ 59 w 59"/>
                <a:gd name="T129" fmla="*/ 59 h 5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59">
                  <a:moveTo>
                    <a:pt x="30" y="59"/>
                  </a:moveTo>
                  <a:lnTo>
                    <a:pt x="36" y="59"/>
                  </a:lnTo>
                  <a:lnTo>
                    <a:pt x="39" y="58"/>
                  </a:lnTo>
                  <a:lnTo>
                    <a:pt x="44" y="56"/>
                  </a:lnTo>
                  <a:lnTo>
                    <a:pt x="47" y="54"/>
                  </a:lnTo>
                  <a:lnTo>
                    <a:pt x="51" y="51"/>
                  </a:lnTo>
                  <a:lnTo>
                    <a:pt x="54" y="47"/>
                  </a:lnTo>
                  <a:lnTo>
                    <a:pt x="56" y="44"/>
                  </a:lnTo>
                  <a:lnTo>
                    <a:pt x="59" y="39"/>
                  </a:lnTo>
                  <a:lnTo>
                    <a:pt x="59" y="34"/>
                  </a:lnTo>
                  <a:lnTo>
                    <a:pt x="59" y="30"/>
                  </a:lnTo>
                  <a:lnTo>
                    <a:pt x="59" y="25"/>
                  </a:lnTo>
                  <a:lnTo>
                    <a:pt x="59" y="20"/>
                  </a:lnTo>
                  <a:lnTo>
                    <a:pt x="56" y="17"/>
                  </a:lnTo>
                  <a:lnTo>
                    <a:pt x="54" y="11"/>
                  </a:lnTo>
                  <a:lnTo>
                    <a:pt x="51" y="8"/>
                  </a:lnTo>
                  <a:lnTo>
                    <a:pt x="47" y="5"/>
                  </a:lnTo>
                  <a:lnTo>
                    <a:pt x="44" y="3"/>
                  </a:lnTo>
                  <a:lnTo>
                    <a:pt x="39" y="1"/>
                  </a:lnTo>
                  <a:lnTo>
                    <a:pt x="36" y="0"/>
                  </a:lnTo>
                  <a:lnTo>
                    <a:pt x="30" y="0"/>
                  </a:lnTo>
                  <a:lnTo>
                    <a:pt x="25" y="0"/>
                  </a:lnTo>
                  <a:lnTo>
                    <a:pt x="20" y="1"/>
                  </a:lnTo>
                  <a:lnTo>
                    <a:pt x="17" y="3"/>
                  </a:lnTo>
                  <a:lnTo>
                    <a:pt x="13" y="5"/>
                  </a:lnTo>
                  <a:lnTo>
                    <a:pt x="10" y="8"/>
                  </a:lnTo>
                  <a:lnTo>
                    <a:pt x="6" y="11"/>
                  </a:lnTo>
                  <a:lnTo>
                    <a:pt x="3" y="17"/>
                  </a:lnTo>
                  <a:lnTo>
                    <a:pt x="1" y="20"/>
                  </a:lnTo>
                  <a:lnTo>
                    <a:pt x="1" y="25"/>
                  </a:lnTo>
                  <a:lnTo>
                    <a:pt x="0" y="30"/>
                  </a:lnTo>
                  <a:lnTo>
                    <a:pt x="1" y="34"/>
                  </a:lnTo>
                  <a:lnTo>
                    <a:pt x="1" y="39"/>
                  </a:lnTo>
                  <a:lnTo>
                    <a:pt x="3" y="44"/>
                  </a:lnTo>
                  <a:lnTo>
                    <a:pt x="6" y="47"/>
                  </a:lnTo>
                  <a:lnTo>
                    <a:pt x="10" y="51"/>
                  </a:lnTo>
                  <a:lnTo>
                    <a:pt x="13" y="54"/>
                  </a:lnTo>
                  <a:lnTo>
                    <a:pt x="17" y="56"/>
                  </a:lnTo>
                  <a:lnTo>
                    <a:pt x="20" y="58"/>
                  </a:lnTo>
                  <a:lnTo>
                    <a:pt x="25" y="59"/>
                  </a:lnTo>
                  <a:lnTo>
                    <a:pt x="30" y="59"/>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4" name="Freeform 273"/>
            <p:cNvSpPr>
              <a:spLocks/>
            </p:cNvSpPr>
            <p:nvPr/>
          </p:nvSpPr>
          <p:spPr bwMode="auto">
            <a:xfrm>
              <a:off x="2084" y="1654"/>
              <a:ext cx="59" cy="60"/>
            </a:xfrm>
            <a:custGeom>
              <a:avLst/>
              <a:gdLst>
                <a:gd name="T0" fmla="*/ 30 w 59"/>
                <a:gd name="T1" fmla="*/ 60 h 60"/>
                <a:gd name="T2" fmla="*/ 36 w 59"/>
                <a:gd name="T3" fmla="*/ 60 h 60"/>
                <a:gd name="T4" fmla="*/ 39 w 59"/>
                <a:gd name="T5" fmla="*/ 59 h 60"/>
                <a:gd name="T6" fmla="*/ 44 w 59"/>
                <a:gd name="T7" fmla="*/ 57 h 60"/>
                <a:gd name="T8" fmla="*/ 47 w 59"/>
                <a:gd name="T9" fmla="*/ 55 h 60"/>
                <a:gd name="T10" fmla="*/ 51 w 59"/>
                <a:gd name="T11" fmla="*/ 52 h 60"/>
                <a:gd name="T12" fmla="*/ 54 w 59"/>
                <a:gd name="T13" fmla="*/ 48 h 60"/>
                <a:gd name="T14" fmla="*/ 56 w 59"/>
                <a:gd name="T15" fmla="*/ 43 h 60"/>
                <a:gd name="T16" fmla="*/ 59 w 59"/>
                <a:gd name="T17" fmla="*/ 40 h 60"/>
                <a:gd name="T18" fmla="*/ 59 w 59"/>
                <a:gd name="T19" fmla="*/ 35 h 60"/>
                <a:gd name="T20" fmla="*/ 59 w 59"/>
                <a:gd name="T21" fmla="*/ 30 h 60"/>
                <a:gd name="T22" fmla="*/ 59 w 59"/>
                <a:gd name="T23" fmla="*/ 26 h 60"/>
                <a:gd name="T24" fmla="*/ 59 w 59"/>
                <a:gd name="T25" fmla="*/ 21 h 60"/>
                <a:gd name="T26" fmla="*/ 56 w 59"/>
                <a:gd name="T27" fmla="*/ 16 h 60"/>
                <a:gd name="T28" fmla="*/ 54 w 59"/>
                <a:gd name="T29" fmla="*/ 12 h 60"/>
                <a:gd name="T30" fmla="*/ 51 w 59"/>
                <a:gd name="T31" fmla="*/ 9 h 60"/>
                <a:gd name="T32" fmla="*/ 47 w 59"/>
                <a:gd name="T33" fmla="*/ 6 h 60"/>
                <a:gd name="T34" fmla="*/ 44 w 59"/>
                <a:gd name="T35" fmla="*/ 4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4 h 60"/>
                <a:gd name="T48" fmla="*/ 13 w 59"/>
                <a:gd name="T49" fmla="*/ 6 h 60"/>
                <a:gd name="T50" fmla="*/ 10 w 59"/>
                <a:gd name="T51" fmla="*/ 9 h 60"/>
                <a:gd name="T52" fmla="*/ 6 w 59"/>
                <a:gd name="T53" fmla="*/ 12 h 60"/>
                <a:gd name="T54" fmla="*/ 3 w 59"/>
                <a:gd name="T55" fmla="*/ 16 h 60"/>
                <a:gd name="T56" fmla="*/ 1 w 59"/>
                <a:gd name="T57" fmla="*/ 21 h 60"/>
                <a:gd name="T58" fmla="*/ 1 w 59"/>
                <a:gd name="T59" fmla="*/ 26 h 60"/>
                <a:gd name="T60" fmla="*/ 0 w 59"/>
                <a:gd name="T61" fmla="*/ 30 h 60"/>
                <a:gd name="T62" fmla="*/ 1 w 59"/>
                <a:gd name="T63" fmla="*/ 35 h 60"/>
                <a:gd name="T64" fmla="*/ 1 w 59"/>
                <a:gd name="T65" fmla="*/ 40 h 60"/>
                <a:gd name="T66" fmla="*/ 3 w 59"/>
                <a:gd name="T67" fmla="*/ 43 h 60"/>
                <a:gd name="T68" fmla="*/ 6 w 59"/>
                <a:gd name="T69" fmla="*/ 48 h 60"/>
                <a:gd name="T70" fmla="*/ 10 w 59"/>
                <a:gd name="T71" fmla="*/ 52 h 60"/>
                <a:gd name="T72" fmla="*/ 13 w 59"/>
                <a:gd name="T73" fmla="*/ 55 h 60"/>
                <a:gd name="T74" fmla="*/ 17 w 59"/>
                <a:gd name="T75" fmla="*/ 57 h 60"/>
                <a:gd name="T76" fmla="*/ 20 w 59"/>
                <a:gd name="T77" fmla="*/ 59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60"/>
                  </a:moveTo>
                  <a:lnTo>
                    <a:pt x="36" y="60"/>
                  </a:lnTo>
                  <a:lnTo>
                    <a:pt x="39" y="59"/>
                  </a:lnTo>
                  <a:lnTo>
                    <a:pt x="44" y="57"/>
                  </a:lnTo>
                  <a:lnTo>
                    <a:pt x="47" y="55"/>
                  </a:lnTo>
                  <a:lnTo>
                    <a:pt x="51" y="52"/>
                  </a:lnTo>
                  <a:lnTo>
                    <a:pt x="54" y="48"/>
                  </a:lnTo>
                  <a:lnTo>
                    <a:pt x="56" y="43"/>
                  </a:lnTo>
                  <a:lnTo>
                    <a:pt x="59" y="40"/>
                  </a:lnTo>
                  <a:lnTo>
                    <a:pt x="59" y="35"/>
                  </a:lnTo>
                  <a:lnTo>
                    <a:pt x="59" y="30"/>
                  </a:lnTo>
                  <a:lnTo>
                    <a:pt x="59" y="26"/>
                  </a:lnTo>
                  <a:lnTo>
                    <a:pt x="59" y="21"/>
                  </a:lnTo>
                  <a:lnTo>
                    <a:pt x="56" y="16"/>
                  </a:lnTo>
                  <a:lnTo>
                    <a:pt x="54" y="12"/>
                  </a:lnTo>
                  <a:lnTo>
                    <a:pt x="51" y="9"/>
                  </a:lnTo>
                  <a:lnTo>
                    <a:pt x="47" y="6"/>
                  </a:lnTo>
                  <a:lnTo>
                    <a:pt x="44" y="4"/>
                  </a:lnTo>
                  <a:lnTo>
                    <a:pt x="39" y="2"/>
                  </a:lnTo>
                  <a:lnTo>
                    <a:pt x="36" y="0"/>
                  </a:lnTo>
                  <a:lnTo>
                    <a:pt x="30" y="0"/>
                  </a:lnTo>
                  <a:lnTo>
                    <a:pt x="25" y="0"/>
                  </a:lnTo>
                  <a:lnTo>
                    <a:pt x="20" y="2"/>
                  </a:lnTo>
                  <a:lnTo>
                    <a:pt x="17" y="4"/>
                  </a:lnTo>
                  <a:lnTo>
                    <a:pt x="13" y="6"/>
                  </a:lnTo>
                  <a:lnTo>
                    <a:pt x="10" y="9"/>
                  </a:lnTo>
                  <a:lnTo>
                    <a:pt x="6" y="12"/>
                  </a:lnTo>
                  <a:lnTo>
                    <a:pt x="3" y="16"/>
                  </a:lnTo>
                  <a:lnTo>
                    <a:pt x="1" y="21"/>
                  </a:lnTo>
                  <a:lnTo>
                    <a:pt x="1" y="26"/>
                  </a:lnTo>
                  <a:lnTo>
                    <a:pt x="0" y="30"/>
                  </a:lnTo>
                  <a:lnTo>
                    <a:pt x="1" y="35"/>
                  </a:lnTo>
                  <a:lnTo>
                    <a:pt x="1" y="40"/>
                  </a:lnTo>
                  <a:lnTo>
                    <a:pt x="3" y="43"/>
                  </a:lnTo>
                  <a:lnTo>
                    <a:pt x="6" y="48"/>
                  </a:lnTo>
                  <a:lnTo>
                    <a:pt x="10" y="52"/>
                  </a:lnTo>
                  <a:lnTo>
                    <a:pt x="13" y="55"/>
                  </a:lnTo>
                  <a:lnTo>
                    <a:pt x="17" y="57"/>
                  </a:lnTo>
                  <a:lnTo>
                    <a:pt x="20" y="59"/>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5" name="Freeform 274"/>
            <p:cNvSpPr>
              <a:spLocks/>
            </p:cNvSpPr>
            <p:nvPr/>
          </p:nvSpPr>
          <p:spPr bwMode="auto">
            <a:xfrm>
              <a:off x="2084" y="1731"/>
              <a:ext cx="59" cy="60"/>
            </a:xfrm>
            <a:custGeom>
              <a:avLst/>
              <a:gdLst>
                <a:gd name="T0" fmla="*/ 30 w 59"/>
                <a:gd name="T1" fmla="*/ 59 h 60"/>
                <a:gd name="T2" fmla="*/ 36 w 59"/>
                <a:gd name="T3" fmla="*/ 60 h 60"/>
                <a:gd name="T4" fmla="*/ 39 w 59"/>
                <a:gd name="T5" fmla="*/ 59 h 60"/>
                <a:gd name="T6" fmla="*/ 44 w 59"/>
                <a:gd name="T7" fmla="*/ 57 h 60"/>
                <a:gd name="T8" fmla="*/ 47 w 59"/>
                <a:gd name="T9" fmla="*/ 53 h 60"/>
                <a:gd name="T10" fmla="*/ 51 w 59"/>
                <a:gd name="T11" fmla="*/ 52 h 60"/>
                <a:gd name="T12" fmla="*/ 54 w 59"/>
                <a:gd name="T13" fmla="*/ 48 h 60"/>
                <a:gd name="T14" fmla="*/ 56 w 59"/>
                <a:gd name="T15" fmla="*/ 43 h 60"/>
                <a:gd name="T16" fmla="*/ 59 w 59"/>
                <a:gd name="T17" fmla="*/ 40 h 60"/>
                <a:gd name="T18" fmla="*/ 59 w 59"/>
                <a:gd name="T19" fmla="*/ 35 h 60"/>
                <a:gd name="T20" fmla="*/ 59 w 59"/>
                <a:gd name="T21" fmla="*/ 30 h 60"/>
                <a:gd name="T22" fmla="*/ 59 w 59"/>
                <a:gd name="T23" fmla="*/ 26 h 60"/>
                <a:gd name="T24" fmla="*/ 59 w 59"/>
                <a:gd name="T25" fmla="*/ 21 h 60"/>
                <a:gd name="T26" fmla="*/ 56 w 59"/>
                <a:gd name="T27" fmla="*/ 16 h 60"/>
                <a:gd name="T28" fmla="*/ 54 w 59"/>
                <a:gd name="T29" fmla="*/ 12 h 60"/>
                <a:gd name="T30" fmla="*/ 51 w 59"/>
                <a:gd name="T31" fmla="*/ 9 h 60"/>
                <a:gd name="T32" fmla="*/ 47 w 59"/>
                <a:gd name="T33" fmla="*/ 6 h 60"/>
                <a:gd name="T34" fmla="*/ 44 w 59"/>
                <a:gd name="T35" fmla="*/ 4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4 h 60"/>
                <a:gd name="T48" fmla="*/ 13 w 59"/>
                <a:gd name="T49" fmla="*/ 6 h 60"/>
                <a:gd name="T50" fmla="*/ 10 w 59"/>
                <a:gd name="T51" fmla="*/ 9 h 60"/>
                <a:gd name="T52" fmla="*/ 6 w 59"/>
                <a:gd name="T53" fmla="*/ 12 h 60"/>
                <a:gd name="T54" fmla="*/ 3 w 59"/>
                <a:gd name="T55" fmla="*/ 16 h 60"/>
                <a:gd name="T56" fmla="*/ 1 w 59"/>
                <a:gd name="T57" fmla="*/ 21 h 60"/>
                <a:gd name="T58" fmla="*/ 1 w 59"/>
                <a:gd name="T59" fmla="*/ 26 h 60"/>
                <a:gd name="T60" fmla="*/ 0 w 59"/>
                <a:gd name="T61" fmla="*/ 30 h 60"/>
                <a:gd name="T62" fmla="*/ 1 w 59"/>
                <a:gd name="T63" fmla="*/ 35 h 60"/>
                <a:gd name="T64" fmla="*/ 1 w 59"/>
                <a:gd name="T65" fmla="*/ 40 h 60"/>
                <a:gd name="T66" fmla="*/ 3 w 59"/>
                <a:gd name="T67" fmla="*/ 43 h 60"/>
                <a:gd name="T68" fmla="*/ 6 w 59"/>
                <a:gd name="T69" fmla="*/ 48 h 60"/>
                <a:gd name="T70" fmla="*/ 10 w 59"/>
                <a:gd name="T71" fmla="*/ 52 h 60"/>
                <a:gd name="T72" fmla="*/ 13 w 59"/>
                <a:gd name="T73" fmla="*/ 53 h 60"/>
                <a:gd name="T74" fmla="*/ 17 w 59"/>
                <a:gd name="T75" fmla="*/ 57 h 60"/>
                <a:gd name="T76" fmla="*/ 20 w 59"/>
                <a:gd name="T77" fmla="*/ 59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59"/>
                  </a:moveTo>
                  <a:lnTo>
                    <a:pt x="36" y="60"/>
                  </a:lnTo>
                  <a:lnTo>
                    <a:pt x="39" y="59"/>
                  </a:lnTo>
                  <a:lnTo>
                    <a:pt x="44" y="57"/>
                  </a:lnTo>
                  <a:lnTo>
                    <a:pt x="47" y="53"/>
                  </a:lnTo>
                  <a:lnTo>
                    <a:pt x="51" y="52"/>
                  </a:lnTo>
                  <a:lnTo>
                    <a:pt x="54" y="48"/>
                  </a:lnTo>
                  <a:lnTo>
                    <a:pt x="56" y="43"/>
                  </a:lnTo>
                  <a:lnTo>
                    <a:pt x="59" y="40"/>
                  </a:lnTo>
                  <a:lnTo>
                    <a:pt x="59" y="35"/>
                  </a:lnTo>
                  <a:lnTo>
                    <a:pt x="59" y="30"/>
                  </a:lnTo>
                  <a:lnTo>
                    <a:pt x="59" y="26"/>
                  </a:lnTo>
                  <a:lnTo>
                    <a:pt x="59" y="21"/>
                  </a:lnTo>
                  <a:lnTo>
                    <a:pt x="56" y="16"/>
                  </a:lnTo>
                  <a:lnTo>
                    <a:pt x="54" y="12"/>
                  </a:lnTo>
                  <a:lnTo>
                    <a:pt x="51" y="9"/>
                  </a:lnTo>
                  <a:lnTo>
                    <a:pt x="47" y="6"/>
                  </a:lnTo>
                  <a:lnTo>
                    <a:pt x="44" y="4"/>
                  </a:lnTo>
                  <a:lnTo>
                    <a:pt x="39" y="2"/>
                  </a:lnTo>
                  <a:lnTo>
                    <a:pt x="36" y="0"/>
                  </a:lnTo>
                  <a:lnTo>
                    <a:pt x="30" y="0"/>
                  </a:lnTo>
                  <a:lnTo>
                    <a:pt x="25" y="0"/>
                  </a:lnTo>
                  <a:lnTo>
                    <a:pt x="20" y="2"/>
                  </a:lnTo>
                  <a:lnTo>
                    <a:pt x="17" y="4"/>
                  </a:lnTo>
                  <a:lnTo>
                    <a:pt x="13" y="6"/>
                  </a:lnTo>
                  <a:lnTo>
                    <a:pt x="10" y="9"/>
                  </a:lnTo>
                  <a:lnTo>
                    <a:pt x="6" y="12"/>
                  </a:lnTo>
                  <a:lnTo>
                    <a:pt x="3" y="16"/>
                  </a:lnTo>
                  <a:lnTo>
                    <a:pt x="1" y="21"/>
                  </a:lnTo>
                  <a:lnTo>
                    <a:pt x="1" y="26"/>
                  </a:lnTo>
                  <a:lnTo>
                    <a:pt x="0" y="30"/>
                  </a:lnTo>
                  <a:lnTo>
                    <a:pt x="1" y="35"/>
                  </a:lnTo>
                  <a:lnTo>
                    <a:pt x="1" y="40"/>
                  </a:lnTo>
                  <a:lnTo>
                    <a:pt x="3" y="43"/>
                  </a:lnTo>
                  <a:lnTo>
                    <a:pt x="6" y="48"/>
                  </a:lnTo>
                  <a:lnTo>
                    <a:pt x="10" y="52"/>
                  </a:lnTo>
                  <a:lnTo>
                    <a:pt x="13" y="53"/>
                  </a:lnTo>
                  <a:lnTo>
                    <a:pt x="17" y="57"/>
                  </a:lnTo>
                  <a:lnTo>
                    <a:pt x="20" y="59"/>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6" name="Freeform 275"/>
            <p:cNvSpPr>
              <a:spLocks/>
            </p:cNvSpPr>
            <p:nvPr/>
          </p:nvSpPr>
          <p:spPr bwMode="auto">
            <a:xfrm>
              <a:off x="2084" y="1812"/>
              <a:ext cx="59" cy="60"/>
            </a:xfrm>
            <a:custGeom>
              <a:avLst/>
              <a:gdLst>
                <a:gd name="T0" fmla="*/ 30 w 59"/>
                <a:gd name="T1" fmla="*/ 58 h 60"/>
                <a:gd name="T2" fmla="*/ 36 w 59"/>
                <a:gd name="T3" fmla="*/ 60 h 60"/>
                <a:gd name="T4" fmla="*/ 39 w 59"/>
                <a:gd name="T5" fmla="*/ 58 h 60"/>
                <a:gd name="T6" fmla="*/ 44 w 59"/>
                <a:gd name="T7" fmla="*/ 56 h 60"/>
                <a:gd name="T8" fmla="*/ 47 w 59"/>
                <a:gd name="T9" fmla="*/ 55 h 60"/>
                <a:gd name="T10" fmla="*/ 51 w 59"/>
                <a:gd name="T11" fmla="*/ 51 h 60"/>
                <a:gd name="T12" fmla="*/ 54 w 59"/>
                <a:gd name="T13" fmla="*/ 48 h 60"/>
                <a:gd name="T14" fmla="*/ 56 w 59"/>
                <a:gd name="T15" fmla="*/ 43 h 60"/>
                <a:gd name="T16" fmla="*/ 59 w 59"/>
                <a:gd name="T17" fmla="*/ 39 h 60"/>
                <a:gd name="T18" fmla="*/ 59 w 59"/>
                <a:gd name="T19" fmla="*/ 34 h 60"/>
                <a:gd name="T20" fmla="*/ 59 w 59"/>
                <a:gd name="T21" fmla="*/ 29 h 60"/>
                <a:gd name="T22" fmla="*/ 59 w 59"/>
                <a:gd name="T23" fmla="*/ 25 h 60"/>
                <a:gd name="T24" fmla="*/ 59 w 59"/>
                <a:gd name="T25" fmla="*/ 20 h 60"/>
                <a:gd name="T26" fmla="*/ 56 w 59"/>
                <a:gd name="T27" fmla="*/ 15 h 60"/>
                <a:gd name="T28" fmla="*/ 54 w 59"/>
                <a:gd name="T29" fmla="*/ 12 h 60"/>
                <a:gd name="T30" fmla="*/ 51 w 59"/>
                <a:gd name="T31" fmla="*/ 8 h 60"/>
                <a:gd name="T32" fmla="*/ 47 w 59"/>
                <a:gd name="T33" fmla="*/ 5 h 60"/>
                <a:gd name="T34" fmla="*/ 44 w 59"/>
                <a:gd name="T35" fmla="*/ 3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3 h 60"/>
                <a:gd name="T48" fmla="*/ 13 w 59"/>
                <a:gd name="T49" fmla="*/ 5 h 60"/>
                <a:gd name="T50" fmla="*/ 10 w 59"/>
                <a:gd name="T51" fmla="*/ 8 h 60"/>
                <a:gd name="T52" fmla="*/ 6 w 59"/>
                <a:gd name="T53" fmla="*/ 12 h 60"/>
                <a:gd name="T54" fmla="*/ 3 w 59"/>
                <a:gd name="T55" fmla="*/ 15 h 60"/>
                <a:gd name="T56" fmla="*/ 1 w 59"/>
                <a:gd name="T57" fmla="*/ 20 h 60"/>
                <a:gd name="T58" fmla="*/ 1 w 59"/>
                <a:gd name="T59" fmla="*/ 25 h 60"/>
                <a:gd name="T60" fmla="*/ 0 w 59"/>
                <a:gd name="T61" fmla="*/ 29 h 60"/>
                <a:gd name="T62" fmla="*/ 1 w 59"/>
                <a:gd name="T63" fmla="*/ 34 h 60"/>
                <a:gd name="T64" fmla="*/ 1 w 59"/>
                <a:gd name="T65" fmla="*/ 39 h 60"/>
                <a:gd name="T66" fmla="*/ 3 w 59"/>
                <a:gd name="T67" fmla="*/ 43 h 60"/>
                <a:gd name="T68" fmla="*/ 6 w 59"/>
                <a:gd name="T69" fmla="*/ 48 h 60"/>
                <a:gd name="T70" fmla="*/ 10 w 59"/>
                <a:gd name="T71" fmla="*/ 51 h 60"/>
                <a:gd name="T72" fmla="*/ 13 w 59"/>
                <a:gd name="T73" fmla="*/ 55 h 60"/>
                <a:gd name="T74" fmla="*/ 17 w 59"/>
                <a:gd name="T75" fmla="*/ 56 h 60"/>
                <a:gd name="T76" fmla="*/ 20 w 59"/>
                <a:gd name="T77" fmla="*/ 58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58"/>
                  </a:moveTo>
                  <a:lnTo>
                    <a:pt x="36" y="60"/>
                  </a:lnTo>
                  <a:lnTo>
                    <a:pt x="39" y="58"/>
                  </a:lnTo>
                  <a:lnTo>
                    <a:pt x="44" y="56"/>
                  </a:lnTo>
                  <a:lnTo>
                    <a:pt x="47" y="55"/>
                  </a:lnTo>
                  <a:lnTo>
                    <a:pt x="51" y="51"/>
                  </a:lnTo>
                  <a:lnTo>
                    <a:pt x="54" y="48"/>
                  </a:lnTo>
                  <a:lnTo>
                    <a:pt x="56" y="43"/>
                  </a:lnTo>
                  <a:lnTo>
                    <a:pt x="59" y="39"/>
                  </a:lnTo>
                  <a:lnTo>
                    <a:pt x="59" y="34"/>
                  </a:lnTo>
                  <a:lnTo>
                    <a:pt x="59" y="29"/>
                  </a:lnTo>
                  <a:lnTo>
                    <a:pt x="59" y="25"/>
                  </a:lnTo>
                  <a:lnTo>
                    <a:pt x="59" y="20"/>
                  </a:lnTo>
                  <a:lnTo>
                    <a:pt x="56" y="15"/>
                  </a:lnTo>
                  <a:lnTo>
                    <a:pt x="54" y="12"/>
                  </a:lnTo>
                  <a:lnTo>
                    <a:pt x="51" y="8"/>
                  </a:lnTo>
                  <a:lnTo>
                    <a:pt x="47" y="5"/>
                  </a:lnTo>
                  <a:lnTo>
                    <a:pt x="44" y="3"/>
                  </a:lnTo>
                  <a:lnTo>
                    <a:pt x="39" y="2"/>
                  </a:lnTo>
                  <a:lnTo>
                    <a:pt x="36" y="0"/>
                  </a:lnTo>
                  <a:lnTo>
                    <a:pt x="30" y="0"/>
                  </a:lnTo>
                  <a:lnTo>
                    <a:pt x="25" y="0"/>
                  </a:lnTo>
                  <a:lnTo>
                    <a:pt x="20" y="2"/>
                  </a:lnTo>
                  <a:lnTo>
                    <a:pt x="17" y="3"/>
                  </a:lnTo>
                  <a:lnTo>
                    <a:pt x="13" y="5"/>
                  </a:lnTo>
                  <a:lnTo>
                    <a:pt x="10" y="8"/>
                  </a:lnTo>
                  <a:lnTo>
                    <a:pt x="6" y="12"/>
                  </a:lnTo>
                  <a:lnTo>
                    <a:pt x="3" y="15"/>
                  </a:lnTo>
                  <a:lnTo>
                    <a:pt x="1" y="20"/>
                  </a:lnTo>
                  <a:lnTo>
                    <a:pt x="1" y="25"/>
                  </a:lnTo>
                  <a:lnTo>
                    <a:pt x="0" y="29"/>
                  </a:lnTo>
                  <a:lnTo>
                    <a:pt x="1" y="34"/>
                  </a:lnTo>
                  <a:lnTo>
                    <a:pt x="1" y="39"/>
                  </a:lnTo>
                  <a:lnTo>
                    <a:pt x="3" y="43"/>
                  </a:lnTo>
                  <a:lnTo>
                    <a:pt x="6" y="48"/>
                  </a:lnTo>
                  <a:lnTo>
                    <a:pt x="10" y="51"/>
                  </a:lnTo>
                  <a:lnTo>
                    <a:pt x="13" y="55"/>
                  </a:lnTo>
                  <a:lnTo>
                    <a:pt x="17" y="56"/>
                  </a:lnTo>
                  <a:lnTo>
                    <a:pt x="20" y="58"/>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7" name="Freeform 276"/>
            <p:cNvSpPr>
              <a:spLocks/>
            </p:cNvSpPr>
            <p:nvPr/>
          </p:nvSpPr>
          <p:spPr bwMode="auto">
            <a:xfrm>
              <a:off x="2084" y="1890"/>
              <a:ext cx="59" cy="60"/>
            </a:xfrm>
            <a:custGeom>
              <a:avLst/>
              <a:gdLst>
                <a:gd name="T0" fmla="*/ 30 w 59"/>
                <a:gd name="T1" fmla="*/ 59 h 60"/>
                <a:gd name="T2" fmla="*/ 36 w 59"/>
                <a:gd name="T3" fmla="*/ 60 h 60"/>
                <a:gd name="T4" fmla="*/ 39 w 59"/>
                <a:gd name="T5" fmla="*/ 59 h 60"/>
                <a:gd name="T6" fmla="*/ 44 w 59"/>
                <a:gd name="T7" fmla="*/ 57 h 60"/>
                <a:gd name="T8" fmla="*/ 47 w 59"/>
                <a:gd name="T9" fmla="*/ 55 h 60"/>
                <a:gd name="T10" fmla="*/ 51 w 59"/>
                <a:gd name="T11" fmla="*/ 52 h 60"/>
                <a:gd name="T12" fmla="*/ 54 w 59"/>
                <a:gd name="T13" fmla="*/ 48 h 60"/>
                <a:gd name="T14" fmla="*/ 56 w 59"/>
                <a:gd name="T15" fmla="*/ 43 h 60"/>
                <a:gd name="T16" fmla="*/ 59 w 59"/>
                <a:gd name="T17" fmla="*/ 40 h 60"/>
                <a:gd name="T18" fmla="*/ 59 w 59"/>
                <a:gd name="T19" fmla="*/ 35 h 60"/>
                <a:gd name="T20" fmla="*/ 59 w 59"/>
                <a:gd name="T21" fmla="*/ 30 h 60"/>
                <a:gd name="T22" fmla="*/ 59 w 59"/>
                <a:gd name="T23" fmla="*/ 26 h 60"/>
                <a:gd name="T24" fmla="*/ 59 w 59"/>
                <a:gd name="T25" fmla="*/ 21 h 60"/>
                <a:gd name="T26" fmla="*/ 56 w 59"/>
                <a:gd name="T27" fmla="*/ 16 h 60"/>
                <a:gd name="T28" fmla="*/ 54 w 59"/>
                <a:gd name="T29" fmla="*/ 12 h 60"/>
                <a:gd name="T30" fmla="*/ 51 w 59"/>
                <a:gd name="T31" fmla="*/ 9 h 60"/>
                <a:gd name="T32" fmla="*/ 47 w 59"/>
                <a:gd name="T33" fmla="*/ 6 h 60"/>
                <a:gd name="T34" fmla="*/ 44 w 59"/>
                <a:gd name="T35" fmla="*/ 4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4 h 60"/>
                <a:gd name="T48" fmla="*/ 13 w 59"/>
                <a:gd name="T49" fmla="*/ 6 h 60"/>
                <a:gd name="T50" fmla="*/ 10 w 59"/>
                <a:gd name="T51" fmla="*/ 9 h 60"/>
                <a:gd name="T52" fmla="*/ 6 w 59"/>
                <a:gd name="T53" fmla="*/ 12 h 60"/>
                <a:gd name="T54" fmla="*/ 3 w 59"/>
                <a:gd name="T55" fmla="*/ 16 h 60"/>
                <a:gd name="T56" fmla="*/ 1 w 59"/>
                <a:gd name="T57" fmla="*/ 21 h 60"/>
                <a:gd name="T58" fmla="*/ 1 w 59"/>
                <a:gd name="T59" fmla="*/ 26 h 60"/>
                <a:gd name="T60" fmla="*/ 0 w 59"/>
                <a:gd name="T61" fmla="*/ 30 h 60"/>
                <a:gd name="T62" fmla="*/ 1 w 59"/>
                <a:gd name="T63" fmla="*/ 35 h 60"/>
                <a:gd name="T64" fmla="*/ 1 w 59"/>
                <a:gd name="T65" fmla="*/ 40 h 60"/>
                <a:gd name="T66" fmla="*/ 3 w 59"/>
                <a:gd name="T67" fmla="*/ 43 h 60"/>
                <a:gd name="T68" fmla="*/ 6 w 59"/>
                <a:gd name="T69" fmla="*/ 48 h 60"/>
                <a:gd name="T70" fmla="*/ 10 w 59"/>
                <a:gd name="T71" fmla="*/ 52 h 60"/>
                <a:gd name="T72" fmla="*/ 13 w 59"/>
                <a:gd name="T73" fmla="*/ 55 h 60"/>
                <a:gd name="T74" fmla="*/ 17 w 59"/>
                <a:gd name="T75" fmla="*/ 57 h 60"/>
                <a:gd name="T76" fmla="*/ 20 w 59"/>
                <a:gd name="T77" fmla="*/ 59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59"/>
                  </a:moveTo>
                  <a:lnTo>
                    <a:pt x="36" y="60"/>
                  </a:lnTo>
                  <a:lnTo>
                    <a:pt x="39" y="59"/>
                  </a:lnTo>
                  <a:lnTo>
                    <a:pt x="44" y="57"/>
                  </a:lnTo>
                  <a:lnTo>
                    <a:pt x="47" y="55"/>
                  </a:lnTo>
                  <a:lnTo>
                    <a:pt x="51" y="52"/>
                  </a:lnTo>
                  <a:lnTo>
                    <a:pt x="54" y="48"/>
                  </a:lnTo>
                  <a:lnTo>
                    <a:pt x="56" y="43"/>
                  </a:lnTo>
                  <a:lnTo>
                    <a:pt x="59" y="40"/>
                  </a:lnTo>
                  <a:lnTo>
                    <a:pt x="59" y="35"/>
                  </a:lnTo>
                  <a:lnTo>
                    <a:pt x="59" y="30"/>
                  </a:lnTo>
                  <a:lnTo>
                    <a:pt x="59" y="26"/>
                  </a:lnTo>
                  <a:lnTo>
                    <a:pt x="59" y="21"/>
                  </a:lnTo>
                  <a:lnTo>
                    <a:pt x="56" y="16"/>
                  </a:lnTo>
                  <a:lnTo>
                    <a:pt x="54" y="12"/>
                  </a:lnTo>
                  <a:lnTo>
                    <a:pt x="51" y="9"/>
                  </a:lnTo>
                  <a:lnTo>
                    <a:pt x="47" y="6"/>
                  </a:lnTo>
                  <a:lnTo>
                    <a:pt x="44" y="4"/>
                  </a:lnTo>
                  <a:lnTo>
                    <a:pt x="39" y="2"/>
                  </a:lnTo>
                  <a:lnTo>
                    <a:pt x="36" y="0"/>
                  </a:lnTo>
                  <a:lnTo>
                    <a:pt x="30" y="0"/>
                  </a:lnTo>
                  <a:lnTo>
                    <a:pt x="25" y="0"/>
                  </a:lnTo>
                  <a:lnTo>
                    <a:pt x="20" y="2"/>
                  </a:lnTo>
                  <a:lnTo>
                    <a:pt x="17" y="4"/>
                  </a:lnTo>
                  <a:lnTo>
                    <a:pt x="13" y="6"/>
                  </a:lnTo>
                  <a:lnTo>
                    <a:pt x="10" y="9"/>
                  </a:lnTo>
                  <a:lnTo>
                    <a:pt x="6" y="12"/>
                  </a:lnTo>
                  <a:lnTo>
                    <a:pt x="3" y="16"/>
                  </a:lnTo>
                  <a:lnTo>
                    <a:pt x="1" y="21"/>
                  </a:lnTo>
                  <a:lnTo>
                    <a:pt x="1" y="26"/>
                  </a:lnTo>
                  <a:lnTo>
                    <a:pt x="0" y="30"/>
                  </a:lnTo>
                  <a:lnTo>
                    <a:pt x="1" y="35"/>
                  </a:lnTo>
                  <a:lnTo>
                    <a:pt x="1" y="40"/>
                  </a:lnTo>
                  <a:lnTo>
                    <a:pt x="3" y="43"/>
                  </a:lnTo>
                  <a:lnTo>
                    <a:pt x="6" y="48"/>
                  </a:lnTo>
                  <a:lnTo>
                    <a:pt x="10" y="52"/>
                  </a:lnTo>
                  <a:lnTo>
                    <a:pt x="13" y="55"/>
                  </a:lnTo>
                  <a:lnTo>
                    <a:pt x="17" y="57"/>
                  </a:lnTo>
                  <a:lnTo>
                    <a:pt x="20" y="59"/>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8" name="Freeform 277"/>
            <p:cNvSpPr>
              <a:spLocks/>
            </p:cNvSpPr>
            <p:nvPr/>
          </p:nvSpPr>
          <p:spPr bwMode="auto">
            <a:xfrm>
              <a:off x="2084" y="1969"/>
              <a:ext cx="59" cy="60"/>
            </a:xfrm>
            <a:custGeom>
              <a:avLst/>
              <a:gdLst>
                <a:gd name="T0" fmla="*/ 30 w 59"/>
                <a:gd name="T1" fmla="*/ 58 h 60"/>
                <a:gd name="T2" fmla="*/ 36 w 59"/>
                <a:gd name="T3" fmla="*/ 60 h 60"/>
                <a:gd name="T4" fmla="*/ 39 w 59"/>
                <a:gd name="T5" fmla="*/ 58 h 60"/>
                <a:gd name="T6" fmla="*/ 44 w 59"/>
                <a:gd name="T7" fmla="*/ 57 h 60"/>
                <a:gd name="T8" fmla="*/ 47 w 59"/>
                <a:gd name="T9" fmla="*/ 55 h 60"/>
                <a:gd name="T10" fmla="*/ 51 w 59"/>
                <a:gd name="T11" fmla="*/ 51 h 60"/>
                <a:gd name="T12" fmla="*/ 54 w 59"/>
                <a:gd name="T13" fmla="*/ 48 h 60"/>
                <a:gd name="T14" fmla="*/ 56 w 59"/>
                <a:gd name="T15" fmla="*/ 43 h 60"/>
                <a:gd name="T16" fmla="*/ 59 w 59"/>
                <a:gd name="T17" fmla="*/ 40 h 60"/>
                <a:gd name="T18" fmla="*/ 59 w 59"/>
                <a:gd name="T19" fmla="*/ 34 h 60"/>
                <a:gd name="T20" fmla="*/ 59 w 59"/>
                <a:gd name="T21" fmla="*/ 29 h 60"/>
                <a:gd name="T22" fmla="*/ 59 w 59"/>
                <a:gd name="T23" fmla="*/ 26 h 60"/>
                <a:gd name="T24" fmla="*/ 59 w 59"/>
                <a:gd name="T25" fmla="*/ 21 h 60"/>
                <a:gd name="T26" fmla="*/ 56 w 59"/>
                <a:gd name="T27" fmla="*/ 16 h 60"/>
                <a:gd name="T28" fmla="*/ 54 w 59"/>
                <a:gd name="T29" fmla="*/ 12 h 60"/>
                <a:gd name="T30" fmla="*/ 51 w 59"/>
                <a:gd name="T31" fmla="*/ 9 h 60"/>
                <a:gd name="T32" fmla="*/ 47 w 59"/>
                <a:gd name="T33" fmla="*/ 5 h 60"/>
                <a:gd name="T34" fmla="*/ 44 w 59"/>
                <a:gd name="T35" fmla="*/ 4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4 h 60"/>
                <a:gd name="T48" fmla="*/ 13 w 59"/>
                <a:gd name="T49" fmla="*/ 5 h 60"/>
                <a:gd name="T50" fmla="*/ 10 w 59"/>
                <a:gd name="T51" fmla="*/ 9 h 60"/>
                <a:gd name="T52" fmla="*/ 6 w 59"/>
                <a:gd name="T53" fmla="*/ 12 h 60"/>
                <a:gd name="T54" fmla="*/ 3 w 59"/>
                <a:gd name="T55" fmla="*/ 16 h 60"/>
                <a:gd name="T56" fmla="*/ 1 w 59"/>
                <a:gd name="T57" fmla="*/ 21 h 60"/>
                <a:gd name="T58" fmla="*/ 1 w 59"/>
                <a:gd name="T59" fmla="*/ 26 h 60"/>
                <a:gd name="T60" fmla="*/ 0 w 59"/>
                <a:gd name="T61" fmla="*/ 29 h 60"/>
                <a:gd name="T62" fmla="*/ 1 w 59"/>
                <a:gd name="T63" fmla="*/ 34 h 60"/>
                <a:gd name="T64" fmla="*/ 1 w 59"/>
                <a:gd name="T65" fmla="*/ 40 h 60"/>
                <a:gd name="T66" fmla="*/ 3 w 59"/>
                <a:gd name="T67" fmla="*/ 43 h 60"/>
                <a:gd name="T68" fmla="*/ 6 w 59"/>
                <a:gd name="T69" fmla="*/ 48 h 60"/>
                <a:gd name="T70" fmla="*/ 10 w 59"/>
                <a:gd name="T71" fmla="*/ 51 h 60"/>
                <a:gd name="T72" fmla="*/ 13 w 59"/>
                <a:gd name="T73" fmla="*/ 55 h 60"/>
                <a:gd name="T74" fmla="*/ 17 w 59"/>
                <a:gd name="T75" fmla="*/ 57 h 60"/>
                <a:gd name="T76" fmla="*/ 20 w 59"/>
                <a:gd name="T77" fmla="*/ 58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58"/>
                  </a:moveTo>
                  <a:lnTo>
                    <a:pt x="36" y="60"/>
                  </a:lnTo>
                  <a:lnTo>
                    <a:pt x="39" y="58"/>
                  </a:lnTo>
                  <a:lnTo>
                    <a:pt x="44" y="57"/>
                  </a:lnTo>
                  <a:lnTo>
                    <a:pt x="47" y="55"/>
                  </a:lnTo>
                  <a:lnTo>
                    <a:pt x="51" y="51"/>
                  </a:lnTo>
                  <a:lnTo>
                    <a:pt x="54" y="48"/>
                  </a:lnTo>
                  <a:lnTo>
                    <a:pt x="56" y="43"/>
                  </a:lnTo>
                  <a:lnTo>
                    <a:pt x="59" y="40"/>
                  </a:lnTo>
                  <a:lnTo>
                    <a:pt x="59" y="34"/>
                  </a:lnTo>
                  <a:lnTo>
                    <a:pt x="59" y="29"/>
                  </a:lnTo>
                  <a:lnTo>
                    <a:pt x="59" y="26"/>
                  </a:lnTo>
                  <a:lnTo>
                    <a:pt x="59" y="21"/>
                  </a:lnTo>
                  <a:lnTo>
                    <a:pt x="56" y="16"/>
                  </a:lnTo>
                  <a:lnTo>
                    <a:pt x="54" y="12"/>
                  </a:lnTo>
                  <a:lnTo>
                    <a:pt x="51" y="9"/>
                  </a:lnTo>
                  <a:lnTo>
                    <a:pt x="47" y="5"/>
                  </a:lnTo>
                  <a:lnTo>
                    <a:pt x="44" y="4"/>
                  </a:lnTo>
                  <a:lnTo>
                    <a:pt x="39" y="2"/>
                  </a:lnTo>
                  <a:lnTo>
                    <a:pt x="36" y="0"/>
                  </a:lnTo>
                  <a:lnTo>
                    <a:pt x="30" y="0"/>
                  </a:lnTo>
                  <a:lnTo>
                    <a:pt x="25" y="0"/>
                  </a:lnTo>
                  <a:lnTo>
                    <a:pt x="20" y="2"/>
                  </a:lnTo>
                  <a:lnTo>
                    <a:pt x="17" y="4"/>
                  </a:lnTo>
                  <a:lnTo>
                    <a:pt x="13" y="5"/>
                  </a:lnTo>
                  <a:lnTo>
                    <a:pt x="10" y="9"/>
                  </a:lnTo>
                  <a:lnTo>
                    <a:pt x="6" y="12"/>
                  </a:lnTo>
                  <a:lnTo>
                    <a:pt x="3" y="16"/>
                  </a:lnTo>
                  <a:lnTo>
                    <a:pt x="1" y="21"/>
                  </a:lnTo>
                  <a:lnTo>
                    <a:pt x="1" y="26"/>
                  </a:lnTo>
                  <a:lnTo>
                    <a:pt x="0" y="29"/>
                  </a:lnTo>
                  <a:lnTo>
                    <a:pt x="1" y="34"/>
                  </a:lnTo>
                  <a:lnTo>
                    <a:pt x="1" y="40"/>
                  </a:lnTo>
                  <a:lnTo>
                    <a:pt x="3" y="43"/>
                  </a:lnTo>
                  <a:lnTo>
                    <a:pt x="6" y="48"/>
                  </a:lnTo>
                  <a:lnTo>
                    <a:pt x="10" y="51"/>
                  </a:lnTo>
                  <a:lnTo>
                    <a:pt x="13" y="55"/>
                  </a:lnTo>
                  <a:lnTo>
                    <a:pt x="17" y="57"/>
                  </a:lnTo>
                  <a:lnTo>
                    <a:pt x="20" y="58"/>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9" name="Rectangle 278"/>
            <p:cNvSpPr>
              <a:spLocks noChangeArrowheads="1"/>
            </p:cNvSpPr>
            <p:nvPr/>
          </p:nvSpPr>
          <p:spPr bwMode="auto">
            <a:xfrm>
              <a:off x="2097" y="1964"/>
              <a:ext cx="0"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4900" name="Line 279"/>
            <p:cNvSpPr>
              <a:spLocks noChangeShapeType="1"/>
            </p:cNvSpPr>
            <p:nvPr/>
          </p:nvSpPr>
          <p:spPr bwMode="auto">
            <a:xfrm flipH="1">
              <a:off x="2174" y="1920"/>
              <a:ext cx="74"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1" name="Line 280"/>
            <p:cNvSpPr>
              <a:spLocks noChangeShapeType="1"/>
            </p:cNvSpPr>
            <p:nvPr/>
          </p:nvSpPr>
          <p:spPr bwMode="auto">
            <a:xfrm flipH="1">
              <a:off x="2174" y="1841"/>
              <a:ext cx="74" cy="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2" name="Line 281"/>
            <p:cNvSpPr>
              <a:spLocks noChangeShapeType="1"/>
            </p:cNvSpPr>
            <p:nvPr/>
          </p:nvSpPr>
          <p:spPr bwMode="auto">
            <a:xfrm flipH="1">
              <a:off x="2174" y="1762"/>
              <a:ext cx="74"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3" name="Line 282"/>
            <p:cNvSpPr>
              <a:spLocks noChangeShapeType="1"/>
            </p:cNvSpPr>
            <p:nvPr/>
          </p:nvSpPr>
          <p:spPr bwMode="auto">
            <a:xfrm flipH="1">
              <a:off x="2174" y="1685"/>
              <a:ext cx="74"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4" name="Line 283"/>
            <p:cNvSpPr>
              <a:spLocks noChangeShapeType="1"/>
            </p:cNvSpPr>
            <p:nvPr/>
          </p:nvSpPr>
          <p:spPr bwMode="auto">
            <a:xfrm flipH="1">
              <a:off x="2174" y="1607"/>
              <a:ext cx="74"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5" name="Rectangle 284"/>
            <p:cNvSpPr>
              <a:spLocks noChangeArrowheads="1"/>
            </p:cNvSpPr>
            <p:nvPr/>
          </p:nvSpPr>
          <p:spPr bwMode="auto">
            <a:xfrm>
              <a:off x="1466" y="2092"/>
              <a:ext cx="0"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4906" name="Freeform 285"/>
            <p:cNvSpPr>
              <a:spLocks/>
            </p:cNvSpPr>
            <p:nvPr/>
          </p:nvSpPr>
          <p:spPr bwMode="auto">
            <a:xfrm>
              <a:off x="1747" y="1567"/>
              <a:ext cx="63" cy="472"/>
            </a:xfrm>
            <a:custGeom>
              <a:avLst/>
              <a:gdLst>
                <a:gd name="T0" fmla="*/ 61 w 63"/>
                <a:gd name="T1" fmla="*/ 472 h 472"/>
                <a:gd name="T2" fmla="*/ 63 w 63"/>
                <a:gd name="T3" fmla="*/ 0 h 472"/>
                <a:gd name="T4" fmla="*/ 0 w 63"/>
                <a:gd name="T5" fmla="*/ 0 h 472"/>
                <a:gd name="T6" fmla="*/ 0 w 63"/>
                <a:gd name="T7" fmla="*/ 472 h 472"/>
                <a:gd name="T8" fmla="*/ 63 w 63"/>
                <a:gd name="T9" fmla="*/ 472 h 472"/>
                <a:gd name="T10" fmla="*/ 63 w 63"/>
                <a:gd name="T11" fmla="*/ 472 h 472"/>
                <a:gd name="T12" fmla="*/ 0 60000 65536"/>
                <a:gd name="T13" fmla="*/ 0 60000 65536"/>
                <a:gd name="T14" fmla="*/ 0 60000 65536"/>
                <a:gd name="T15" fmla="*/ 0 60000 65536"/>
                <a:gd name="T16" fmla="*/ 0 60000 65536"/>
                <a:gd name="T17" fmla="*/ 0 60000 65536"/>
                <a:gd name="T18" fmla="*/ 0 w 63"/>
                <a:gd name="T19" fmla="*/ 0 h 472"/>
                <a:gd name="T20" fmla="*/ 63 w 63"/>
                <a:gd name="T21" fmla="*/ 472 h 472"/>
              </a:gdLst>
              <a:ahLst/>
              <a:cxnLst>
                <a:cxn ang="T12">
                  <a:pos x="T0" y="T1"/>
                </a:cxn>
                <a:cxn ang="T13">
                  <a:pos x="T2" y="T3"/>
                </a:cxn>
                <a:cxn ang="T14">
                  <a:pos x="T4" y="T5"/>
                </a:cxn>
                <a:cxn ang="T15">
                  <a:pos x="T6" y="T7"/>
                </a:cxn>
                <a:cxn ang="T16">
                  <a:pos x="T8" y="T9"/>
                </a:cxn>
                <a:cxn ang="T17">
                  <a:pos x="T10" y="T11"/>
                </a:cxn>
              </a:cxnLst>
              <a:rect l="T18" t="T19" r="T20" b="T21"/>
              <a:pathLst>
                <a:path w="63" h="472">
                  <a:moveTo>
                    <a:pt x="61" y="472"/>
                  </a:moveTo>
                  <a:lnTo>
                    <a:pt x="63" y="0"/>
                  </a:lnTo>
                  <a:lnTo>
                    <a:pt x="0" y="0"/>
                  </a:lnTo>
                  <a:lnTo>
                    <a:pt x="0" y="472"/>
                  </a:lnTo>
                  <a:lnTo>
                    <a:pt x="63" y="472"/>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07" name="Freeform 286"/>
            <p:cNvSpPr>
              <a:spLocks/>
            </p:cNvSpPr>
            <p:nvPr/>
          </p:nvSpPr>
          <p:spPr bwMode="auto">
            <a:xfrm>
              <a:off x="1810" y="1567"/>
              <a:ext cx="63" cy="472"/>
            </a:xfrm>
            <a:custGeom>
              <a:avLst/>
              <a:gdLst>
                <a:gd name="T0" fmla="*/ 63 w 63"/>
                <a:gd name="T1" fmla="*/ 472 h 472"/>
                <a:gd name="T2" fmla="*/ 63 w 63"/>
                <a:gd name="T3" fmla="*/ 0 h 472"/>
                <a:gd name="T4" fmla="*/ 0 w 63"/>
                <a:gd name="T5" fmla="*/ 0 h 472"/>
                <a:gd name="T6" fmla="*/ 0 w 63"/>
                <a:gd name="T7" fmla="*/ 472 h 472"/>
                <a:gd name="T8" fmla="*/ 63 w 63"/>
                <a:gd name="T9" fmla="*/ 472 h 472"/>
                <a:gd name="T10" fmla="*/ 63 w 63"/>
                <a:gd name="T11" fmla="*/ 472 h 472"/>
                <a:gd name="T12" fmla="*/ 0 60000 65536"/>
                <a:gd name="T13" fmla="*/ 0 60000 65536"/>
                <a:gd name="T14" fmla="*/ 0 60000 65536"/>
                <a:gd name="T15" fmla="*/ 0 60000 65536"/>
                <a:gd name="T16" fmla="*/ 0 60000 65536"/>
                <a:gd name="T17" fmla="*/ 0 60000 65536"/>
                <a:gd name="T18" fmla="*/ 0 w 63"/>
                <a:gd name="T19" fmla="*/ 0 h 472"/>
                <a:gd name="T20" fmla="*/ 63 w 63"/>
                <a:gd name="T21" fmla="*/ 472 h 472"/>
              </a:gdLst>
              <a:ahLst/>
              <a:cxnLst>
                <a:cxn ang="T12">
                  <a:pos x="T0" y="T1"/>
                </a:cxn>
                <a:cxn ang="T13">
                  <a:pos x="T2" y="T3"/>
                </a:cxn>
                <a:cxn ang="T14">
                  <a:pos x="T4" y="T5"/>
                </a:cxn>
                <a:cxn ang="T15">
                  <a:pos x="T6" y="T7"/>
                </a:cxn>
                <a:cxn ang="T16">
                  <a:pos x="T8" y="T9"/>
                </a:cxn>
                <a:cxn ang="T17">
                  <a:pos x="T10" y="T11"/>
                </a:cxn>
              </a:cxnLst>
              <a:rect l="T18" t="T19" r="T20" b="T21"/>
              <a:pathLst>
                <a:path w="63" h="472">
                  <a:moveTo>
                    <a:pt x="63" y="472"/>
                  </a:moveTo>
                  <a:lnTo>
                    <a:pt x="63" y="0"/>
                  </a:lnTo>
                  <a:lnTo>
                    <a:pt x="0" y="0"/>
                  </a:lnTo>
                  <a:lnTo>
                    <a:pt x="0" y="472"/>
                  </a:lnTo>
                  <a:lnTo>
                    <a:pt x="63" y="472"/>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08" name="Freeform 287"/>
            <p:cNvSpPr>
              <a:spLocks/>
            </p:cNvSpPr>
            <p:nvPr/>
          </p:nvSpPr>
          <p:spPr bwMode="auto">
            <a:xfrm>
              <a:off x="4093" y="2436"/>
              <a:ext cx="94" cy="121"/>
            </a:xfrm>
            <a:custGeom>
              <a:avLst/>
              <a:gdLst>
                <a:gd name="T0" fmla="*/ 92 w 94"/>
                <a:gd name="T1" fmla="*/ 121 h 121"/>
                <a:gd name="T2" fmla="*/ 94 w 94"/>
                <a:gd name="T3" fmla="*/ 0 h 121"/>
                <a:gd name="T4" fmla="*/ 0 w 94"/>
                <a:gd name="T5" fmla="*/ 0 h 121"/>
                <a:gd name="T6" fmla="*/ 0 w 94"/>
                <a:gd name="T7" fmla="*/ 121 h 121"/>
                <a:gd name="T8" fmla="*/ 94 w 94"/>
                <a:gd name="T9" fmla="*/ 121 h 121"/>
                <a:gd name="T10" fmla="*/ 94 w 94"/>
                <a:gd name="T11" fmla="*/ 121 h 121"/>
                <a:gd name="T12" fmla="*/ 0 60000 65536"/>
                <a:gd name="T13" fmla="*/ 0 60000 65536"/>
                <a:gd name="T14" fmla="*/ 0 60000 65536"/>
                <a:gd name="T15" fmla="*/ 0 60000 65536"/>
                <a:gd name="T16" fmla="*/ 0 60000 65536"/>
                <a:gd name="T17" fmla="*/ 0 60000 65536"/>
                <a:gd name="T18" fmla="*/ 0 w 94"/>
                <a:gd name="T19" fmla="*/ 0 h 121"/>
                <a:gd name="T20" fmla="*/ 94 w 94"/>
                <a:gd name="T21" fmla="*/ 121 h 121"/>
              </a:gdLst>
              <a:ahLst/>
              <a:cxnLst>
                <a:cxn ang="T12">
                  <a:pos x="T0" y="T1"/>
                </a:cxn>
                <a:cxn ang="T13">
                  <a:pos x="T2" y="T3"/>
                </a:cxn>
                <a:cxn ang="T14">
                  <a:pos x="T4" y="T5"/>
                </a:cxn>
                <a:cxn ang="T15">
                  <a:pos x="T6" y="T7"/>
                </a:cxn>
                <a:cxn ang="T16">
                  <a:pos x="T8" y="T9"/>
                </a:cxn>
                <a:cxn ang="T17">
                  <a:pos x="T10" y="T11"/>
                </a:cxn>
              </a:cxnLst>
              <a:rect l="T18" t="T19" r="T20" b="T21"/>
              <a:pathLst>
                <a:path w="94" h="121">
                  <a:moveTo>
                    <a:pt x="92" y="121"/>
                  </a:moveTo>
                  <a:lnTo>
                    <a:pt x="94" y="0"/>
                  </a:lnTo>
                  <a:lnTo>
                    <a:pt x="0" y="0"/>
                  </a:lnTo>
                  <a:lnTo>
                    <a:pt x="0" y="121"/>
                  </a:lnTo>
                  <a:lnTo>
                    <a:pt x="94" y="121"/>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09" name="Freeform 288"/>
            <p:cNvSpPr>
              <a:spLocks/>
            </p:cNvSpPr>
            <p:nvPr/>
          </p:nvSpPr>
          <p:spPr bwMode="auto">
            <a:xfrm>
              <a:off x="3310" y="2434"/>
              <a:ext cx="781" cy="123"/>
            </a:xfrm>
            <a:custGeom>
              <a:avLst/>
              <a:gdLst>
                <a:gd name="T0" fmla="*/ 781 w 781"/>
                <a:gd name="T1" fmla="*/ 123 h 123"/>
                <a:gd name="T2" fmla="*/ 781 w 781"/>
                <a:gd name="T3" fmla="*/ 0 h 123"/>
                <a:gd name="T4" fmla="*/ 0 w 781"/>
                <a:gd name="T5" fmla="*/ 0 h 123"/>
                <a:gd name="T6" fmla="*/ 0 w 781"/>
                <a:gd name="T7" fmla="*/ 123 h 123"/>
                <a:gd name="T8" fmla="*/ 781 w 781"/>
                <a:gd name="T9" fmla="*/ 123 h 123"/>
                <a:gd name="T10" fmla="*/ 781 w 781"/>
                <a:gd name="T11" fmla="*/ 123 h 123"/>
                <a:gd name="T12" fmla="*/ 0 60000 65536"/>
                <a:gd name="T13" fmla="*/ 0 60000 65536"/>
                <a:gd name="T14" fmla="*/ 0 60000 65536"/>
                <a:gd name="T15" fmla="*/ 0 60000 65536"/>
                <a:gd name="T16" fmla="*/ 0 60000 65536"/>
                <a:gd name="T17" fmla="*/ 0 60000 65536"/>
                <a:gd name="T18" fmla="*/ 0 w 781"/>
                <a:gd name="T19" fmla="*/ 0 h 123"/>
                <a:gd name="T20" fmla="*/ 781 w 781"/>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781" h="123">
                  <a:moveTo>
                    <a:pt x="781" y="123"/>
                  </a:moveTo>
                  <a:lnTo>
                    <a:pt x="781" y="0"/>
                  </a:lnTo>
                  <a:lnTo>
                    <a:pt x="0" y="0"/>
                  </a:lnTo>
                  <a:lnTo>
                    <a:pt x="0" y="123"/>
                  </a:lnTo>
                  <a:lnTo>
                    <a:pt x="781" y="123"/>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0" name="Freeform 289"/>
            <p:cNvSpPr>
              <a:spLocks/>
            </p:cNvSpPr>
            <p:nvPr/>
          </p:nvSpPr>
          <p:spPr bwMode="auto">
            <a:xfrm>
              <a:off x="2431" y="2434"/>
              <a:ext cx="879" cy="123"/>
            </a:xfrm>
            <a:custGeom>
              <a:avLst/>
              <a:gdLst>
                <a:gd name="T0" fmla="*/ 879 w 879"/>
                <a:gd name="T1" fmla="*/ 123 h 123"/>
                <a:gd name="T2" fmla="*/ 879 w 879"/>
                <a:gd name="T3" fmla="*/ 0 h 123"/>
                <a:gd name="T4" fmla="*/ 0 w 879"/>
                <a:gd name="T5" fmla="*/ 0 h 123"/>
                <a:gd name="T6" fmla="*/ 0 w 879"/>
                <a:gd name="T7" fmla="*/ 123 h 123"/>
                <a:gd name="T8" fmla="*/ 879 w 879"/>
                <a:gd name="T9" fmla="*/ 123 h 123"/>
                <a:gd name="T10" fmla="*/ 879 w 879"/>
                <a:gd name="T11" fmla="*/ 123 h 123"/>
                <a:gd name="T12" fmla="*/ 0 60000 65536"/>
                <a:gd name="T13" fmla="*/ 0 60000 65536"/>
                <a:gd name="T14" fmla="*/ 0 60000 65536"/>
                <a:gd name="T15" fmla="*/ 0 60000 65536"/>
                <a:gd name="T16" fmla="*/ 0 60000 65536"/>
                <a:gd name="T17" fmla="*/ 0 60000 65536"/>
                <a:gd name="T18" fmla="*/ 0 w 879"/>
                <a:gd name="T19" fmla="*/ 0 h 123"/>
                <a:gd name="T20" fmla="*/ 879 w 879"/>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879" h="123">
                  <a:moveTo>
                    <a:pt x="879" y="123"/>
                  </a:moveTo>
                  <a:lnTo>
                    <a:pt x="879" y="0"/>
                  </a:lnTo>
                  <a:lnTo>
                    <a:pt x="0" y="0"/>
                  </a:lnTo>
                  <a:lnTo>
                    <a:pt x="0" y="123"/>
                  </a:lnTo>
                  <a:lnTo>
                    <a:pt x="879" y="123"/>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1" name="Freeform 290"/>
            <p:cNvSpPr>
              <a:spLocks/>
            </p:cNvSpPr>
            <p:nvPr/>
          </p:nvSpPr>
          <p:spPr bwMode="auto">
            <a:xfrm>
              <a:off x="3477" y="2311"/>
              <a:ext cx="708" cy="123"/>
            </a:xfrm>
            <a:custGeom>
              <a:avLst/>
              <a:gdLst>
                <a:gd name="T0" fmla="*/ 708 w 708"/>
                <a:gd name="T1" fmla="*/ 122 h 123"/>
                <a:gd name="T2" fmla="*/ 708 w 708"/>
                <a:gd name="T3" fmla="*/ 0 h 123"/>
                <a:gd name="T4" fmla="*/ 0 w 708"/>
                <a:gd name="T5" fmla="*/ 0 h 123"/>
                <a:gd name="T6" fmla="*/ 0 w 708"/>
                <a:gd name="T7" fmla="*/ 123 h 123"/>
                <a:gd name="T8" fmla="*/ 708 w 708"/>
                <a:gd name="T9" fmla="*/ 123 h 123"/>
                <a:gd name="T10" fmla="*/ 708 w 708"/>
                <a:gd name="T11" fmla="*/ 123 h 123"/>
                <a:gd name="T12" fmla="*/ 0 60000 65536"/>
                <a:gd name="T13" fmla="*/ 0 60000 65536"/>
                <a:gd name="T14" fmla="*/ 0 60000 65536"/>
                <a:gd name="T15" fmla="*/ 0 60000 65536"/>
                <a:gd name="T16" fmla="*/ 0 60000 65536"/>
                <a:gd name="T17" fmla="*/ 0 60000 65536"/>
                <a:gd name="T18" fmla="*/ 0 w 708"/>
                <a:gd name="T19" fmla="*/ 0 h 123"/>
                <a:gd name="T20" fmla="*/ 708 w 708"/>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708" h="123">
                  <a:moveTo>
                    <a:pt x="708" y="122"/>
                  </a:moveTo>
                  <a:lnTo>
                    <a:pt x="708" y="0"/>
                  </a:lnTo>
                  <a:lnTo>
                    <a:pt x="0" y="0"/>
                  </a:lnTo>
                  <a:lnTo>
                    <a:pt x="0" y="123"/>
                  </a:lnTo>
                  <a:lnTo>
                    <a:pt x="708" y="123"/>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2" name="Freeform 291"/>
            <p:cNvSpPr>
              <a:spLocks/>
            </p:cNvSpPr>
            <p:nvPr/>
          </p:nvSpPr>
          <p:spPr bwMode="auto">
            <a:xfrm>
              <a:off x="2431" y="2311"/>
              <a:ext cx="1046" cy="123"/>
            </a:xfrm>
            <a:custGeom>
              <a:avLst/>
              <a:gdLst>
                <a:gd name="T0" fmla="*/ 1046 w 1046"/>
                <a:gd name="T1" fmla="*/ 123 h 123"/>
                <a:gd name="T2" fmla="*/ 1046 w 1046"/>
                <a:gd name="T3" fmla="*/ 0 h 123"/>
                <a:gd name="T4" fmla="*/ 0 w 1046"/>
                <a:gd name="T5" fmla="*/ 0 h 123"/>
                <a:gd name="T6" fmla="*/ 0 w 1046"/>
                <a:gd name="T7" fmla="*/ 123 h 123"/>
                <a:gd name="T8" fmla="*/ 1046 w 1046"/>
                <a:gd name="T9" fmla="*/ 123 h 123"/>
                <a:gd name="T10" fmla="*/ 1046 w 1046"/>
                <a:gd name="T11" fmla="*/ 123 h 123"/>
                <a:gd name="T12" fmla="*/ 0 60000 65536"/>
                <a:gd name="T13" fmla="*/ 0 60000 65536"/>
                <a:gd name="T14" fmla="*/ 0 60000 65536"/>
                <a:gd name="T15" fmla="*/ 0 60000 65536"/>
                <a:gd name="T16" fmla="*/ 0 60000 65536"/>
                <a:gd name="T17" fmla="*/ 0 60000 65536"/>
                <a:gd name="T18" fmla="*/ 0 w 1046"/>
                <a:gd name="T19" fmla="*/ 0 h 123"/>
                <a:gd name="T20" fmla="*/ 1046 w 1046"/>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1046" h="123">
                  <a:moveTo>
                    <a:pt x="1046" y="123"/>
                  </a:moveTo>
                  <a:lnTo>
                    <a:pt x="1046" y="0"/>
                  </a:lnTo>
                  <a:lnTo>
                    <a:pt x="0" y="0"/>
                  </a:lnTo>
                  <a:lnTo>
                    <a:pt x="0" y="123"/>
                  </a:lnTo>
                  <a:lnTo>
                    <a:pt x="1046" y="123"/>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3" name="Freeform 292"/>
            <p:cNvSpPr>
              <a:spLocks/>
            </p:cNvSpPr>
            <p:nvPr/>
          </p:nvSpPr>
          <p:spPr bwMode="auto">
            <a:xfrm>
              <a:off x="3171" y="2407"/>
              <a:ext cx="482" cy="55"/>
            </a:xfrm>
            <a:custGeom>
              <a:avLst/>
              <a:gdLst>
                <a:gd name="T0" fmla="*/ 482 w 482"/>
                <a:gd name="T1" fmla="*/ 55 h 55"/>
                <a:gd name="T2" fmla="*/ 482 w 482"/>
                <a:gd name="T3" fmla="*/ 0 h 55"/>
                <a:gd name="T4" fmla="*/ 0 w 482"/>
                <a:gd name="T5" fmla="*/ 0 h 55"/>
                <a:gd name="T6" fmla="*/ 0 w 482"/>
                <a:gd name="T7" fmla="*/ 55 h 55"/>
                <a:gd name="T8" fmla="*/ 482 w 482"/>
                <a:gd name="T9" fmla="*/ 55 h 55"/>
                <a:gd name="T10" fmla="*/ 482 w 482"/>
                <a:gd name="T11" fmla="*/ 55 h 55"/>
                <a:gd name="T12" fmla="*/ 0 60000 65536"/>
                <a:gd name="T13" fmla="*/ 0 60000 65536"/>
                <a:gd name="T14" fmla="*/ 0 60000 65536"/>
                <a:gd name="T15" fmla="*/ 0 60000 65536"/>
                <a:gd name="T16" fmla="*/ 0 60000 65536"/>
                <a:gd name="T17" fmla="*/ 0 60000 65536"/>
                <a:gd name="T18" fmla="*/ 0 w 482"/>
                <a:gd name="T19" fmla="*/ 0 h 55"/>
                <a:gd name="T20" fmla="*/ 482 w 482"/>
                <a:gd name="T21" fmla="*/ 55 h 55"/>
              </a:gdLst>
              <a:ahLst/>
              <a:cxnLst>
                <a:cxn ang="T12">
                  <a:pos x="T0" y="T1"/>
                </a:cxn>
                <a:cxn ang="T13">
                  <a:pos x="T2" y="T3"/>
                </a:cxn>
                <a:cxn ang="T14">
                  <a:pos x="T4" y="T5"/>
                </a:cxn>
                <a:cxn ang="T15">
                  <a:pos x="T6" y="T7"/>
                </a:cxn>
                <a:cxn ang="T16">
                  <a:pos x="T8" y="T9"/>
                </a:cxn>
                <a:cxn ang="T17">
                  <a:pos x="T10" y="T11"/>
                </a:cxn>
              </a:cxnLst>
              <a:rect l="T18" t="T19" r="T20" b="T21"/>
              <a:pathLst>
                <a:path w="482" h="55">
                  <a:moveTo>
                    <a:pt x="482" y="55"/>
                  </a:moveTo>
                  <a:lnTo>
                    <a:pt x="482" y="0"/>
                  </a:lnTo>
                  <a:lnTo>
                    <a:pt x="0" y="0"/>
                  </a:lnTo>
                  <a:lnTo>
                    <a:pt x="0" y="55"/>
                  </a:lnTo>
                  <a:lnTo>
                    <a:pt x="482"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4" name="Rectangle 293"/>
            <p:cNvSpPr>
              <a:spLocks noChangeArrowheads="1"/>
            </p:cNvSpPr>
            <p:nvPr/>
          </p:nvSpPr>
          <p:spPr bwMode="auto">
            <a:xfrm>
              <a:off x="3207" y="2398"/>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4915" name="Rectangle 294"/>
            <p:cNvSpPr>
              <a:spLocks noChangeArrowheads="1"/>
            </p:cNvSpPr>
            <p:nvPr/>
          </p:nvSpPr>
          <p:spPr bwMode="auto">
            <a:xfrm>
              <a:off x="3246"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4916" name="Rectangle 295"/>
            <p:cNvSpPr>
              <a:spLocks noChangeArrowheads="1"/>
            </p:cNvSpPr>
            <p:nvPr/>
          </p:nvSpPr>
          <p:spPr bwMode="auto">
            <a:xfrm>
              <a:off x="3277" y="2398"/>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4917" name="Rectangle 296"/>
            <p:cNvSpPr>
              <a:spLocks noChangeArrowheads="1"/>
            </p:cNvSpPr>
            <p:nvPr/>
          </p:nvSpPr>
          <p:spPr bwMode="auto">
            <a:xfrm>
              <a:off x="3306" y="2398"/>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918" name="Rectangle 297"/>
            <p:cNvSpPr>
              <a:spLocks noChangeArrowheads="1"/>
            </p:cNvSpPr>
            <p:nvPr/>
          </p:nvSpPr>
          <p:spPr bwMode="auto">
            <a:xfrm>
              <a:off x="3333" y="2398"/>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4919" name="Rectangle 298"/>
            <p:cNvSpPr>
              <a:spLocks noChangeArrowheads="1"/>
            </p:cNvSpPr>
            <p:nvPr/>
          </p:nvSpPr>
          <p:spPr bwMode="auto">
            <a:xfrm>
              <a:off x="3347" y="2398"/>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4920" name="Rectangle 299"/>
            <p:cNvSpPr>
              <a:spLocks noChangeArrowheads="1"/>
            </p:cNvSpPr>
            <p:nvPr/>
          </p:nvSpPr>
          <p:spPr bwMode="auto">
            <a:xfrm>
              <a:off x="3376"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921" name="Rectangle 300"/>
            <p:cNvSpPr>
              <a:spLocks noChangeArrowheads="1"/>
            </p:cNvSpPr>
            <p:nvPr/>
          </p:nvSpPr>
          <p:spPr bwMode="auto">
            <a:xfrm>
              <a:off x="3407" y="2398"/>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922" name="Rectangle 301"/>
            <p:cNvSpPr>
              <a:spLocks noChangeArrowheads="1"/>
            </p:cNvSpPr>
            <p:nvPr/>
          </p:nvSpPr>
          <p:spPr bwMode="auto">
            <a:xfrm>
              <a:off x="3419" y="2398"/>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23" name="Rectangle 302"/>
            <p:cNvSpPr>
              <a:spLocks noChangeArrowheads="1"/>
            </p:cNvSpPr>
            <p:nvPr/>
          </p:nvSpPr>
          <p:spPr bwMode="auto">
            <a:xfrm>
              <a:off x="3436"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924" name="Rectangle 303"/>
            <p:cNvSpPr>
              <a:spLocks noChangeArrowheads="1"/>
            </p:cNvSpPr>
            <p:nvPr/>
          </p:nvSpPr>
          <p:spPr bwMode="auto">
            <a:xfrm>
              <a:off x="3467"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4925" name="Rectangle 304"/>
            <p:cNvSpPr>
              <a:spLocks noChangeArrowheads="1"/>
            </p:cNvSpPr>
            <p:nvPr/>
          </p:nvSpPr>
          <p:spPr bwMode="auto">
            <a:xfrm>
              <a:off x="3499"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4926" name="Rectangle 305"/>
            <p:cNvSpPr>
              <a:spLocks noChangeArrowheads="1"/>
            </p:cNvSpPr>
            <p:nvPr/>
          </p:nvSpPr>
          <p:spPr bwMode="auto">
            <a:xfrm>
              <a:off x="3530" y="2398"/>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4927" name="Rectangle 306"/>
            <p:cNvSpPr>
              <a:spLocks noChangeArrowheads="1"/>
            </p:cNvSpPr>
            <p:nvPr/>
          </p:nvSpPr>
          <p:spPr bwMode="auto">
            <a:xfrm>
              <a:off x="3549"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4928" name="Rectangle 307"/>
            <p:cNvSpPr>
              <a:spLocks noChangeArrowheads="1"/>
            </p:cNvSpPr>
            <p:nvPr/>
          </p:nvSpPr>
          <p:spPr bwMode="auto">
            <a:xfrm>
              <a:off x="3581" y="2398"/>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929" name="Rectangle 308"/>
            <p:cNvSpPr>
              <a:spLocks noChangeArrowheads="1"/>
            </p:cNvSpPr>
            <p:nvPr/>
          </p:nvSpPr>
          <p:spPr bwMode="auto">
            <a:xfrm>
              <a:off x="3610" y="2398"/>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930" name="Rectangle 309"/>
            <p:cNvSpPr>
              <a:spLocks noChangeArrowheads="1"/>
            </p:cNvSpPr>
            <p:nvPr/>
          </p:nvSpPr>
          <p:spPr bwMode="auto">
            <a:xfrm>
              <a:off x="200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4931" name="Rectangle 310"/>
            <p:cNvSpPr>
              <a:spLocks noChangeArrowheads="1"/>
            </p:cNvSpPr>
            <p:nvPr/>
          </p:nvSpPr>
          <p:spPr bwMode="auto">
            <a:xfrm>
              <a:off x="2031"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32" name="Rectangle 311"/>
            <p:cNvSpPr>
              <a:spLocks noChangeArrowheads="1"/>
            </p:cNvSpPr>
            <p:nvPr/>
          </p:nvSpPr>
          <p:spPr bwMode="auto">
            <a:xfrm>
              <a:off x="2063"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33" name="Rectangle 312"/>
            <p:cNvSpPr>
              <a:spLocks noChangeArrowheads="1"/>
            </p:cNvSpPr>
            <p:nvPr/>
          </p:nvSpPr>
          <p:spPr bwMode="auto">
            <a:xfrm>
              <a:off x="2078"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4934" name="Rectangle 313"/>
            <p:cNvSpPr>
              <a:spLocks noChangeArrowheads="1"/>
            </p:cNvSpPr>
            <p:nvPr/>
          </p:nvSpPr>
          <p:spPr bwMode="auto">
            <a:xfrm>
              <a:off x="2111"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4935" name="Rectangle 314"/>
            <p:cNvSpPr>
              <a:spLocks noChangeArrowheads="1"/>
            </p:cNvSpPr>
            <p:nvPr/>
          </p:nvSpPr>
          <p:spPr bwMode="auto">
            <a:xfrm>
              <a:off x="2142"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36" name="Rectangle 315"/>
            <p:cNvSpPr>
              <a:spLocks noChangeArrowheads="1"/>
            </p:cNvSpPr>
            <p:nvPr/>
          </p:nvSpPr>
          <p:spPr bwMode="auto">
            <a:xfrm>
              <a:off x="2157"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4937" name="Rectangle 316"/>
            <p:cNvSpPr>
              <a:spLocks noChangeArrowheads="1"/>
            </p:cNvSpPr>
            <p:nvPr/>
          </p:nvSpPr>
          <p:spPr bwMode="auto">
            <a:xfrm>
              <a:off x="219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9</a:t>
              </a:r>
              <a:endParaRPr lang="en-US" altLang="en-US" b="1"/>
            </a:p>
          </p:txBody>
        </p:sp>
        <p:sp>
          <p:nvSpPr>
            <p:cNvPr id="34938" name="Rectangle 317"/>
            <p:cNvSpPr>
              <a:spLocks noChangeArrowheads="1"/>
            </p:cNvSpPr>
            <p:nvPr/>
          </p:nvSpPr>
          <p:spPr bwMode="auto">
            <a:xfrm>
              <a:off x="2220"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39" name="Rectangle 318"/>
            <p:cNvSpPr>
              <a:spLocks noChangeArrowheads="1"/>
            </p:cNvSpPr>
            <p:nvPr/>
          </p:nvSpPr>
          <p:spPr bwMode="auto">
            <a:xfrm>
              <a:off x="2802"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40" name="Rectangle 319"/>
            <p:cNvSpPr>
              <a:spLocks noChangeArrowheads="1"/>
            </p:cNvSpPr>
            <p:nvPr/>
          </p:nvSpPr>
          <p:spPr bwMode="auto">
            <a:xfrm>
              <a:off x="2819"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41" name="Rectangle 320"/>
            <p:cNvSpPr>
              <a:spLocks noChangeArrowheads="1"/>
            </p:cNvSpPr>
            <p:nvPr/>
          </p:nvSpPr>
          <p:spPr bwMode="auto">
            <a:xfrm>
              <a:off x="285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5</a:t>
              </a:r>
              <a:endParaRPr lang="en-US" altLang="en-US" b="1"/>
            </a:p>
          </p:txBody>
        </p:sp>
        <p:sp>
          <p:nvSpPr>
            <p:cNvPr id="34942" name="Rectangle 321"/>
            <p:cNvSpPr>
              <a:spLocks noChangeArrowheads="1"/>
            </p:cNvSpPr>
            <p:nvPr/>
          </p:nvSpPr>
          <p:spPr bwMode="auto">
            <a:xfrm>
              <a:off x="2882"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43" name="Rectangle 322"/>
            <p:cNvSpPr>
              <a:spLocks noChangeArrowheads="1"/>
            </p:cNvSpPr>
            <p:nvPr/>
          </p:nvSpPr>
          <p:spPr bwMode="auto">
            <a:xfrm>
              <a:off x="2897"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44" name="Rectangle 323"/>
            <p:cNvSpPr>
              <a:spLocks noChangeArrowheads="1"/>
            </p:cNvSpPr>
            <p:nvPr/>
          </p:nvSpPr>
          <p:spPr bwMode="auto">
            <a:xfrm>
              <a:off x="2928"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4</a:t>
              </a:r>
              <a:endParaRPr lang="en-US" altLang="en-US" b="1"/>
            </a:p>
          </p:txBody>
        </p:sp>
        <p:sp>
          <p:nvSpPr>
            <p:cNvPr id="34945" name="Rectangle 324"/>
            <p:cNvSpPr>
              <a:spLocks noChangeArrowheads="1"/>
            </p:cNvSpPr>
            <p:nvPr/>
          </p:nvSpPr>
          <p:spPr bwMode="auto">
            <a:xfrm>
              <a:off x="2961"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46" name="Rectangle 325"/>
            <p:cNvSpPr>
              <a:spLocks noChangeArrowheads="1"/>
            </p:cNvSpPr>
            <p:nvPr/>
          </p:nvSpPr>
          <p:spPr bwMode="auto">
            <a:xfrm>
              <a:off x="2976"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47" name="Rectangle 326"/>
            <p:cNvSpPr>
              <a:spLocks noChangeArrowheads="1"/>
            </p:cNvSpPr>
            <p:nvPr/>
          </p:nvSpPr>
          <p:spPr bwMode="auto">
            <a:xfrm>
              <a:off x="3009"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4948" name="Rectangle 327"/>
            <p:cNvSpPr>
              <a:spLocks noChangeArrowheads="1"/>
            </p:cNvSpPr>
            <p:nvPr/>
          </p:nvSpPr>
          <p:spPr bwMode="auto">
            <a:xfrm>
              <a:off x="3039"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49" name="Rectangle 328"/>
            <p:cNvSpPr>
              <a:spLocks noChangeArrowheads="1"/>
            </p:cNvSpPr>
            <p:nvPr/>
          </p:nvSpPr>
          <p:spPr bwMode="auto">
            <a:xfrm>
              <a:off x="3055"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50" name="Rectangle 329"/>
            <p:cNvSpPr>
              <a:spLocks noChangeArrowheads="1"/>
            </p:cNvSpPr>
            <p:nvPr/>
          </p:nvSpPr>
          <p:spPr bwMode="auto">
            <a:xfrm>
              <a:off x="3087"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4951" name="Rectangle 330"/>
            <p:cNvSpPr>
              <a:spLocks noChangeArrowheads="1"/>
            </p:cNvSpPr>
            <p:nvPr/>
          </p:nvSpPr>
          <p:spPr bwMode="auto">
            <a:xfrm>
              <a:off x="3118"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52" name="Rectangle 331"/>
            <p:cNvSpPr>
              <a:spLocks noChangeArrowheads="1"/>
            </p:cNvSpPr>
            <p:nvPr/>
          </p:nvSpPr>
          <p:spPr bwMode="auto">
            <a:xfrm>
              <a:off x="3135"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53" name="Rectangle 332"/>
            <p:cNvSpPr>
              <a:spLocks noChangeArrowheads="1"/>
            </p:cNvSpPr>
            <p:nvPr/>
          </p:nvSpPr>
          <p:spPr bwMode="auto">
            <a:xfrm>
              <a:off x="3166"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54" name="Rectangle 333"/>
            <p:cNvSpPr>
              <a:spLocks noChangeArrowheads="1"/>
            </p:cNvSpPr>
            <p:nvPr/>
          </p:nvSpPr>
          <p:spPr bwMode="auto">
            <a:xfrm>
              <a:off x="3198"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55" name="Rectangle 334"/>
            <p:cNvSpPr>
              <a:spLocks noChangeArrowheads="1"/>
            </p:cNvSpPr>
            <p:nvPr/>
          </p:nvSpPr>
          <p:spPr bwMode="auto">
            <a:xfrm>
              <a:off x="3214"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56" name="Rectangle 335"/>
            <p:cNvSpPr>
              <a:spLocks noChangeArrowheads="1"/>
            </p:cNvSpPr>
            <p:nvPr/>
          </p:nvSpPr>
          <p:spPr bwMode="auto">
            <a:xfrm>
              <a:off x="3246"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4957" name="Rectangle 336"/>
            <p:cNvSpPr>
              <a:spLocks noChangeArrowheads="1"/>
            </p:cNvSpPr>
            <p:nvPr/>
          </p:nvSpPr>
          <p:spPr bwMode="auto">
            <a:xfrm>
              <a:off x="3277"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58" name="Rectangle 337"/>
            <p:cNvSpPr>
              <a:spLocks noChangeArrowheads="1"/>
            </p:cNvSpPr>
            <p:nvPr/>
          </p:nvSpPr>
          <p:spPr bwMode="auto">
            <a:xfrm>
              <a:off x="3292"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9</a:t>
              </a:r>
              <a:endParaRPr lang="en-US" altLang="en-US" b="1"/>
            </a:p>
          </p:txBody>
        </p:sp>
        <p:sp>
          <p:nvSpPr>
            <p:cNvPr id="34959" name="Rectangle 338"/>
            <p:cNvSpPr>
              <a:spLocks noChangeArrowheads="1"/>
            </p:cNvSpPr>
            <p:nvPr/>
          </p:nvSpPr>
          <p:spPr bwMode="auto">
            <a:xfrm>
              <a:off x="3325"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0" name="Rectangle 339"/>
            <p:cNvSpPr>
              <a:spLocks noChangeArrowheads="1"/>
            </p:cNvSpPr>
            <p:nvPr/>
          </p:nvSpPr>
          <p:spPr bwMode="auto">
            <a:xfrm>
              <a:off x="334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8</a:t>
              </a:r>
              <a:endParaRPr lang="en-US" altLang="en-US" b="1"/>
            </a:p>
          </p:txBody>
        </p:sp>
        <p:sp>
          <p:nvSpPr>
            <p:cNvPr id="34961" name="Rectangle 340"/>
            <p:cNvSpPr>
              <a:spLocks noChangeArrowheads="1"/>
            </p:cNvSpPr>
            <p:nvPr/>
          </p:nvSpPr>
          <p:spPr bwMode="auto">
            <a:xfrm>
              <a:off x="3373"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2" name="Rectangle 341"/>
            <p:cNvSpPr>
              <a:spLocks noChangeArrowheads="1"/>
            </p:cNvSpPr>
            <p:nvPr/>
          </p:nvSpPr>
          <p:spPr bwMode="auto">
            <a:xfrm>
              <a:off x="3607"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3" name="Rectangle 342"/>
            <p:cNvSpPr>
              <a:spLocks noChangeArrowheads="1"/>
            </p:cNvSpPr>
            <p:nvPr/>
          </p:nvSpPr>
          <p:spPr bwMode="auto">
            <a:xfrm>
              <a:off x="3624"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4964" name="Rectangle 343"/>
            <p:cNvSpPr>
              <a:spLocks noChangeArrowheads="1"/>
            </p:cNvSpPr>
            <p:nvPr/>
          </p:nvSpPr>
          <p:spPr bwMode="auto">
            <a:xfrm>
              <a:off x="3655"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5" name="Rectangle 344"/>
            <p:cNvSpPr>
              <a:spLocks noChangeArrowheads="1"/>
            </p:cNvSpPr>
            <p:nvPr/>
          </p:nvSpPr>
          <p:spPr bwMode="auto">
            <a:xfrm>
              <a:off x="3672"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4966" name="Rectangle 345"/>
            <p:cNvSpPr>
              <a:spLocks noChangeArrowheads="1"/>
            </p:cNvSpPr>
            <p:nvPr/>
          </p:nvSpPr>
          <p:spPr bwMode="auto">
            <a:xfrm>
              <a:off x="3704"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7" name="Rectangle 346"/>
            <p:cNvSpPr>
              <a:spLocks noChangeArrowheads="1"/>
            </p:cNvSpPr>
            <p:nvPr/>
          </p:nvSpPr>
          <p:spPr bwMode="auto">
            <a:xfrm>
              <a:off x="372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68" name="Rectangle 347"/>
            <p:cNvSpPr>
              <a:spLocks noChangeArrowheads="1"/>
            </p:cNvSpPr>
            <p:nvPr/>
          </p:nvSpPr>
          <p:spPr bwMode="auto">
            <a:xfrm>
              <a:off x="3752"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9" name="Rectangle 348"/>
            <p:cNvSpPr>
              <a:spLocks noChangeArrowheads="1"/>
            </p:cNvSpPr>
            <p:nvPr/>
          </p:nvSpPr>
          <p:spPr bwMode="auto">
            <a:xfrm>
              <a:off x="3769"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4970" name="Rectangle 349"/>
            <p:cNvSpPr>
              <a:spLocks noChangeArrowheads="1"/>
            </p:cNvSpPr>
            <p:nvPr/>
          </p:nvSpPr>
          <p:spPr bwMode="auto">
            <a:xfrm>
              <a:off x="3802"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71" name="Freeform 350"/>
            <p:cNvSpPr>
              <a:spLocks/>
            </p:cNvSpPr>
            <p:nvPr/>
          </p:nvSpPr>
          <p:spPr bwMode="auto">
            <a:xfrm>
              <a:off x="2302" y="1102"/>
              <a:ext cx="12" cy="10"/>
            </a:xfrm>
            <a:custGeom>
              <a:avLst/>
              <a:gdLst>
                <a:gd name="T0" fmla="*/ 6 w 12"/>
                <a:gd name="T1" fmla="*/ 10 h 10"/>
                <a:gd name="T2" fmla="*/ 7 w 12"/>
                <a:gd name="T3" fmla="*/ 10 h 10"/>
                <a:gd name="T4" fmla="*/ 7 w 12"/>
                <a:gd name="T5" fmla="*/ 10 h 10"/>
                <a:gd name="T6" fmla="*/ 9 w 12"/>
                <a:gd name="T7" fmla="*/ 10 h 10"/>
                <a:gd name="T8" fmla="*/ 9 w 12"/>
                <a:gd name="T9" fmla="*/ 10 h 10"/>
                <a:gd name="T10" fmla="*/ 11 w 12"/>
                <a:gd name="T11" fmla="*/ 9 h 10"/>
                <a:gd name="T12" fmla="*/ 11 w 12"/>
                <a:gd name="T13" fmla="*/ 9 h 10"/>
                <a:gd name="T14" fmla="*/ 11 w 12"/>
                <a:gd name="T15" fmla="*/ 9 h 10"/>
                <a:gd name="T16" fmla="*/ 11 w 12"/>
                <a:gd name="T17" fmla="*/ 7 h 10"/>
                <a:gd name="T18" fmla="*/ 11 w 12"/>
                <a:gd name="T19" fmla="*/ 7 h 10"/>
                <a:gd name="T20" fmla="*/ 12 w 12"/>
                <a:gd name="T21" fmla="*/ 5 h 10"/>
                <a:gd name="T22" fmla="*/ 11 w 12"/>
                <a:gd name="T23" fmla="*/ 5 h 10"/>
                <a:gd name="T24" fmla="*/ 11 w 12"/>
                <a:gd name="T25" fmla="*/ 3 h 10"/>
                <a:gd name="T26" fmla="*/ 11 w 12"/>
                <a:gd name="T27" fmla="*/ 3 h 10"/>
                <a:gd name="T28" fmla="*/ 11 w 12"/>
                <a:gd name="T29" fmla="*/ 2 h 10"/>
                <a:gd name="T30" fmla="*/ 11 w 12"/>
                <a:gd name="T31" fmla="*/ 2 h 10"/>
                <a:gd name="T32" fmla="*/ 9 w 12"/>
                <a:gd name="T33" fmla="*/ 2 h 10"/>
                <a:gd name="T34" fmla="*/ 9 w 12"/>
                <a:gd name="T35" fmla="*/ 0 h 10"/>
                <a:gd name="T36" fmla="*/ 7 w 12"/>
                <a:gd name="T37" fmla="*/ 0 h 10"/>
                <a:gd name="T38" fmla="*/ 7 w 12"/>
                <a:gd name="T39" fmla="*/ 0 h 10"/>
                <a:gd name="T40" fmla="*/ 6 w 12"/>
                <a:gd name="T41" fmla="*/ 0 h 10"/>
                <a:gd name="T42" fmla="*/ 6 w 12"/>
                <a:gd name="T43" fmla="*/ 0 h 10"/>
                <a:gd name="T44" fmla="*/ 4 w 12"/>
                <a:gd name="T45" fmla="*/ 0 h 10"/>
                <a:gd name="T46" fmla="*/ 4 w 12"/>
                <a:gd name="T47" fmla="*/ 0 h 10"/>
                <a:gd name="T48" fmla="*/ 4 w 12"/>
                <a:gd name="T49" fmla="*/ 2 h 10"/>
                <a:gd name="T50" fmla="*/ 2 w 12"/>
                <a:gd name="T51" fmla="*/ 2 h 10"/>
                <a:gd name="T52" fmla="*/ 2 w 12"/>
                <a:gd name="T53" fmla="*/ 2 h 10"/>
                <a:gd name="T54" fmla="*/ 2 w 12"/>
                <a:gd name="T55" fmla="*/ 3 h 10"/>
                <a:gd name="T56" fmla="*/ 0 w 12"/>
                <a:gd name="T57" fmla="*/ 3 h 10"/>
                <a:gd name="T58" fmla="*/ 0 w 12"/>
                <a:gd name="T59" fmla="*/ 5 h 10"/>
                <a:gd name="T60" fmla="*/ 0 w 12"/>
                <a:gd name="T61" fmla="*/ 5 h 10"/>
                <a:gd name="T62" fmla="*/ 0 w 12"/>
                <a:gd name="T63" fmla="*/ 7 h 10"/>
                <a:gd name="T64" fmla="*/ 0 w 12"/>
                <a:gd name="T65" fmla="*/ 7 h 10"/>
                <a:gd name="T66" fmla="*/ 2 w 12"/>
                <a:gd name="T67" fmla="*/ 9 h 10"/>
                <a:gd name="T68" fmla="*/ 2 w 12"/>
                <a:gd name="T69" fmla="*/ 9 h 10"/>
                <a:gd name="T70" fmla="*/ 2 w 12"/>
                <a:gd name="T71" fmla="*/ 9 h 10"/>
                <a:gd name="T72" fmla="*/ 4 w 12"/>
                <a:gd name="T73" fmla="*/ 10 h 10"/>
                <a:gd name="T74" fmla="*/ 4 w 12"/>
                <a:gd name="T75" fmla="*/ 10 h 10"/>
                <a:gd name="T76" fmla="*/ 4 w 12"/>
                <a:gd name="T77" fmla="*/ 10 h 10"/>
                <a:gd name="T78" fmla="*/ 6 w 12"/>
                <a:gd name="T79" fmla="*/ 10 h 10"/>
                <a:gd name="T80" fmla="*/ 6 w 12"/>
                <a:gd name="T81" fmla="*/ 10 h 10"/>
                <a:gd name="T82" fmla="*/ 6 w 12"/>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2"/>
                <a:gd name="T127" fmla="*/ 0 h 10"/>
                <a:gd name="T128" fmla="*/ 12 w 12"/>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2" h="10">
                  <a:moveTo>
                    <a:pt x="6" y="10"/>
                  </a:moveTo>
                  <a:lnTo>
                    <a:pt x="7" y="10"/>
                  </a:lnTo>
                  <a:lnTo>
                    <a:pt x="9" y="10"/>
                  </a:lnTo>
                  <a:lnTo>
                    <a:pt x="11" y="9"/>
                  </a:lnTo>
                  <a:lnTo>
                    <a:pt x="11" y="7"/>
                  </a:lnTo>
                  <a:lnTo>
                    <a:pt x="12" y="5"/>
                  </a:lnTo>
                  <a:lnTo>
                    <a:pt x="11" y="5"/>
                  </a:lnTo>
                  <a:lnTo>
                    <a:pt x="11" y="3"/>
                  </a:lnTo>
                  <a:lnTo>
                    <a:pt x="11" y="2"/>
                  </a:lnTo>
                  <a:lnTo>
                    <a:pt x="9" y="2"/>
                  </a:lnTo>
                  <a:lnTo>
                    <a:pt x="9" y="0"/>
                  </a:lnTo>
                  <a:lnTo>
                    <a:pt x="7" y="0"/>
                  </a:lnTo>
                  <a:lnTo>
                    <a:pt x="6" y="0"/>
                  </a:lnTo>
                  <a:lnTo>
                    <a:pt x="4" y="0"/>
                  </a:lnTo>
                  <a:lnTo>
                    <a:pt x="4" y="2"/>
                  </a:lnTo>
                  <a:lnTo>
                    <a:pt x="2" y="2"/>
                  </a:lnTo>
                  <a:lnTo>
                    <a:pt x="2" y="3"/>
                  </a:lnTo>
                  <a:lnTo>
                    <a:pt x="0" y="3"/>
                  </a:lnTo>
                  <a:lnTo>
                    <a:pt x="0" y="5"/>
                  </a:lnTo>
                  <a:lnTo>
                    <a:pt x="0" y="7"/>
                  </a:lnTo>
                  <a:lnTo>
                    <a:pt x="2" y="9"/>
                  </a:lnTo>
                  <a:lnTo>
                    <a:pt x="4" y="10"/>
                  </a:lnTo>
                  <a:lnTo>
                    <a:pt x="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2" name="Freeform 351"/>
            <p:cNvSpPr>
              <a:spLocks/>
            </p:cNvSpPr>
            <p:nvPr/>
          </p:nvSpPr>
          <p:spPr bwMode="auto">
            <a:xfrm>
              <a:off x="2338" y="1102"/>
              <a:ext cx="11" cy="10"/>
            </a:xfrm>
            <a:custGeom>
              <a:avLst/>
              <a:gdLst>
                <a:gd name="T0" fmla="*/ 5 w 11"/>
                <a:gd name="T1" fmla="*/ 10 h 10"/>
                <a:gd name="T2" fmla="*/ 7 w 11"/>
                <a:gd name="T3" fmla="*/ 10 h 10"/>
                <a:gd name="T4" fmla="*/ 7 w 11"/>
                <a:gd name="T5" fmla="*/ 10 h 10"/>
                <a:gd name="T6" fmla="*/ 9 w 11"/>
                <a:gd name="T7" fmla="*/ 10 h 10"/>
                <a:gd name="T8" fmla="*/ 9 w 11"/>
                <a:gd name="T9" fmla="*/ 10 h 10"/>
                <a:gd name="T10" fmla="*/ 9 w 11"/>
                <a:gd name="T11" fmla="*/ 9 h 10"/>
                <a:gd name="T12" fmla="*/ 11 w 11"/>
                <a:gd name="T13" fmla="*/ 9 h 10"/>
                <a:gd name="T14" fmla="*/ 11 w 11"/>
                <a:gd name="T15" fmla="*/ 9 h 10"/>
                <a:gd name="T16" fmla="*/ 11 w 11"/>
                <a:gd name="T17" fmla="*/ 7 h 10"/>
                <a:gd name="T18" fmla="*/ 11 w 11"/>
                <a:gd name="T19" fmla="*/ 7 h 10"/>
                <a:gd name="T20" fmla="*/ 11 w 11"/>
                <a:gd name="T21" fmla="*/ 5 h 10"/>
                <a:gd name="T22" fmla="*/ 11 w 11"/>
                <a:gd name="T23" fmla="*/ 5 h 10"/>
                <a:gd name="T24" fmla="*/ 11 w 11"/>
                <a:gd name="T25" fmla="*/ 3 h 10"/>
                <a:gd name="T26" fmla="*/ 11 w 11"/>
                <a:gd name="T27" fmla="*/ 3 h 10"/>
                <a:gd name="T28" fmla="*/ 11 w 11"/>
                <a:gd name="T29" fmla="*/ 2 h 10"/>
                <a:gd name="T30" fmla="*/ 9 w 11"/>
                <a:gd name="T31" fmla="*/ 2 h 10"/>
                <a:gd name="T32" fmla="*/ 9 w 11"/>
                <a:gd name="T33" fmla="*/ 2 h 10"/>
                <a:gd name="T34" fmla="*/ 9 w 11"/>
                <a:gd name="T35" fmla="*/ 0 h 10"/>
                <a:gd name="T36" fmla="*/ 7 w 11"/>
                <a:gd name="T37" fmla="*/ 0 h 10"/>
                <a:gd name="T38" fmla="*/ 7 w 11"/>
                <a:gd name="T39" fmla="*/ 0 h 10"/>
                <a:gd name="T40" fmla="*/ 5 w 11"/>
                <a:gd name="T41" fmla="*/ 0 h 10"/>
                <a:gd name="T42" fmla="*/ 5 w 11"/>
                <a:gd name="T43" fmla="*/ 0 h 10"/>
                <a:gd name="T44" fmla="*/ 4 w 11"/>
                <a:gd name="T45" fmla="*/ 0 h 10"/>
                <a:gd name="T46" fmla="*/ 4 w 11"/>
                <a:gd name="T47" fmla="*/ 0 h 10"/>
                <a:gd name="T48" fmla="*/ 2 w 11"/>
                <a:gd name="T49" fmla="*/ 2 h 10"/>
                <a:gd name="T50" fmla="*/ 2 w 11"/>
                <a:gd name="T51" fmla="*/ 2 h 10"/>
                <a:gd name="T52" fmla="*/ 2 w 11"/>
                <a:gd name="T53" fmla="*/ 2 h 10"/>
                <a:gd name="T54" fmla="*/ 0 w 11"/>
                <a:gd name="T55" fmla="*/ 3 h 10"/>
                <a:gd name="T56" fmla="*/ 0 w 11"/>
                <a:gd name="T57" fmla="*/ 3 h 10"/>
                <a:gd name="T58" fmla="*/ 0 w 11"/>
                <a:gd name="T59" fmla="*/ 5 h 10"/>
                <a:gd name="T60" fmla="*/ 0 w 11"/>
                <a:gd name="T61" fmla="*/ 5 h 10"/>
                <a:gd name="T62" fmla="*/ 0 w 11"/>
                <a:gd name="T63" fmla="*/ 7 h 10"/>
                <a:gd name="T64" fmla="*/ 0 w 11"/>
                <a:gd name="T65" fmla="*/ 7 h 10"/>
                <a:gd name="T66" fmla="*/ 0 w 11"/>
                <a:gd name="T67" fmla="*/ 9 h 10"/>
                <a:gd name="T68" fmla="*/ 2 w 11"/>
                <a:gd name="T69" fmla="*/ 9 h 10"/>
                <a:gd name="T70" fmla="*/ 2 w 11"/>
                <a:gd name="T71" fmla="*/ 9 h 10"/>
                <a:gd name="T72" fmla="*/ 2 w 11"/>
                <a:gd name="T73" fmla="*/ 10 h 10"/>
                <a:gd name="T74" fmla="*/ 4 w 11"/>
                <a:gd name="T75" fmla="*/ 10 h 10"/>
                <a:gd name="T76" fmla="*/ 4 w 11"/>
                <a:gd name="T77" fmla="*/ 10 h 10"/>
                <a:gd name="T78" fmla="*/ 5 w 11"/>
                <a:gd name="T79" fmla="*/ 10 h 10"/>
                <a:gd name="T80" fmla="*/ 5 w 11"/>
                <a:gd name="T81" fmla="*/ 10 h 10"/>
                <a:gd name="T82" fmla="*/ 5 w 11"/>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
                <a:gd name="T127" fmla="*/ 0 h 10"/>
                <a:gd name="T128" fmla="*/ 11 w 11"/>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 h="10">
                  <a:moveTo>
                    <a:pt x="5" y="10"/>
                  </a:moveTo>
                  <a:lnTo>
                    <a:pt x="7" y="10"/>
                  </a:lnTo>
                  <a:lnTo>
                    <a:pt x="9" y="10"/>
                  </a:lnTo>
                  <a:lnTo>
                    <a:pt x="9" y="9"/>
                  </a:lnTo>
                  <a:lnTo>
                    <a:pt x="11" y="9"/>
                  </a:lnTo>
                  <a:lnTo>
                    <a:pt x="11" y="7"/>
                  </a:lnTo>
                  <a:lnTo>
                    <a:pt x="11" y="5"/>
                  </a:lnTo>
                  <a:lnTo>
                    <a:pt x="11" y="3"/>
                  </a:lnTo>
                  <a:lnTo>
                    <a:pt x="11" y="2"/>
                  </a:lnTo>
                  <a:lnTo>
                    <a:pt x="9" y="2"/>
                  </a:lnTo>
                  <a:lnTo>
                    <a:pt x="9" y="0"/>
                  </a:lnTo>
                  <a:lnTo>
                    <a:pt x="7" y="0"/>
                  </a:lnTo>
                  <a:lnTo>
                    <a:pt x="5" y="0"/>
                  </a:lnTo>
                  <a:lnTo>
                    <a:pt x="4" y="0"/>
                  </a:lnTo>
                  <a:lnTo>
                    <a:pt x="2" y="2"/>
                  </a:lnTo>
                  <a:lnTo>
                    <a:pt x="0" y="3"/>
                  </a:lnTo>
                  <a:lnTo>
                    <a:pt x="0" y="5"/>
                  </a:lnTo>
                  <a:lnTo>
                    <a:pt x="0" y="7"/>
                  </a:lnTo>
                  <a:lnTo>
                    <a:pt x="0" y="9"/>
                  </a:lnTo>
                  <a:lnTo>
                    <a:pt x="2" y="9"/>
                  </a:lnTo>
                  <a:lnTo>
                    <a:pt x="2" y="10"/>
                  </a:lnTo>
                  <a:lnTo>
                    <a:pt x="4"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3" name="Freeform 352"/>
            <p:cNvSpPr>
              <a:spLocks/>
            </p:cNvSpPr>
            <p:nvPr/>
          </p:nvSpPr>
          <p:spPr bwMode="auto">
            <a:xfrm>
              <a:off x="2267" y="1102"/>
              <a:ext cx="12" cy="10"/>
            </a:xfrm>
            <a:custGeom>
              <a:avLst/>
              <a:gdLst>
                <a:gd name="T0" fmla="*/ 5 w 12"/>
                <a:gd name="T1" fmla="*/ 10 h 10"/>
                <a:gd name="T2" fmla="*/ 6 w 12"/>
                <a:gd name="T3" fmla="*/ 10 h 10"/>
                <a:gd name="T4" fmla="*/ 8 w 12"/>
                <a:gd name="T5" fmla="*/ 10 h 10"/>
                <a:gd name="T6" fmla="*/ 8 w 12"/>
                <a:gd name="T7" fmla="*/ 10 h 10"/>
                <a:gd name="T8" fmla="*/ 8 w 12"/>
                <a:gd name="T9" fmla="*/ 10 h 10"/>
                <a:gd name="T10" fmla="*/ 10 w 12"/>
                <a:gd name="T11" fmla="*/ 9 h 10"/>
                <a:gd name="T12" fmla="*/ 10 w 12"/>
                <a:gd name="T13" fmla="*/ 9 h 10"/>
                <a:gd name="T14" fmla="*/ 10 w 12"/>
                <a:gd name="T15" fmla="*/ 9 h 10"/>
                <a:gd name="T16" fmla="*/ 12 w 12"/>
                <a:gd name="T17" fmla="*/ 7 h 10"/>
                <a:gd name="T18" fmla="*/ 12 w 12"/>
                <a:gd name="T19" fmla="*/ 7 h 10"/>
                <a:gd name="T20" fmla="*/ 12 w 12"/>
                <a:gd name="T21" fmla="*/ 5 h 10"/>
                <a:gd name="T22" fmla="*/ 12 w 12"/>
                <a:gd name="T23" fmla="*/ 5 h 10"/>
                <a:gd name="T24" fmla="*/ 12 w 12"/>
                <a:gd name="T25" fmla="*/ 3 h 10"/>
                <a:gd name="T26" fmla="*/ 10 w 12"/>
                <a:gd name="T27" fmla="*/ 3 h 10"/>
                <a:gd name="T28" fmla="*/ 10 w 12"/>
                <a:gd name="T29" fmla="*/ 2 h 10"/>
                <a:gd name="T30" fmla="*/ 10 w 12"/>
                <a:gd name="T31" fmla="*/ 2 h 10"/>
                <a:gd name="T32" fmla="*/ 8 w 12"/>
                <a:gd name="T33" fmla="*/ 2 h 10"/>
                <a:gd name="T34" fmla="*/ 8 w 12"/>
                <a:gd name="T35" fmla="*/ 0 h 10"/>
                <a:gd name="T36" fmla="*/ 8 w 12"/>
                <a:gd name="T37" fmla="*/ 0 h 10"/>
                <a:gd name="T38" fmla="*/ 6 w 12"/>
                <a:gd name="T39" fmla="*/ 0 h 10"/>
                <a:gd name="T40" fmla="*/ 6 w 12"/>
                <a:gd name="T41" fmla="*/ 0 h 10"/>
                <a:gd name="T42" fmla="*/ 5 w 12"/>
                <a:gd name="T43" fmla="*/ 0 h 10"/>
                <a:gd name="T44" fmla="*/ 5 w 12"/>
                <a:gd name="T45" fmla="*/ 0 h 10"/>
                <a:gd name="T46" fmla="*/ 3 w 12"/>
                <a:gd name="T47" fmla="*/ 0 h 10"/>
                <a:gd name="T48" fmla="*/ 3 w 12"/>
                <a:gd name="T49" fmla="*/ 2 h 10"/>
                <a:gd name="T50" fmla="*/ 1 w 12"/>
                <a:gd name="T51" fmla="*/ 2 h 10"/>
                <a:gd name="T52" fmla="*/ 1 w 12"/>
                <a:gd name="T53" fmla="*/ 2 h 10"/>
                <a:gd name="T54" fmla="*/ 1 w 12"/>
                <a:gd name="T55" fmla="*/ 3 h 10"/>
                <a:gd name="T56" fmla="*/ 1 w 12"/>
                <a:gd name="T57" fmla="*/ 3 h 10"/>
                <a:gd name="T58" fmla="*/ 0 w 12"/>
                <a:gd name="T59" fmla="*/ 5 h 10"/>
                <a:gd name="T60" fmla="*/ 0 w 12"/>
                <a:gd name="T61" fmla="*/ 5 h 10"/>
                <a:gd name="T62" fmla="*/ 0 w 12"/>
                <a:gd name="T63" fmla="*/ 7 h 10"/>
                <a:gd name="T64" fmla="*/ 1 w 12"/>
                <a:gd name="T65" fmla="*/ 7 h 10"/>
                <a:gd name="T66" fmla="*/ 1 w 12"/>
                <a:gd name="T67" fmla="*/ 9 h 10"/>
                <a:gd name="T68" fmla="*/ 1 w 12"/>
                <a:gd name="T69" fmla="*/ 9 h 10"/>
                <a:gd name="T70" fmla="*/ 1 w 12"/>
                <a:gd name="T71" fmla="*/ 9 h 10"/>
                <a:gd name="T72" fmla="*/ 3 w 12"/>
                <a:gd name="T73" fmla="*/ 10 h 10"/>
                <a:gd name="T74" fmla="*/ 3 w 12"/>
                <a:gd name="T75" fmla="*/ 10 h 10"/>
                <a:gd name="T76" fmla="*/ 5 w 12"/>
                <a:gd name="T77" fmla="*/ 10 h 10"/>
                <a:gd name="T78" fmla="*/ 5 w 12"/>
                <a:gd name="T79" fmla="*/ 10 h 10"/>
                <a:gd name="T80" fmla="*/ 6 w 12"/>
                <a:gd name="T81" fmla="*/ 10 h 10"/>
                <a:gd name="T82" fmla="*/ 6 w 12"/>
                <a:gd name="T83" fmla="*/ 10 h 10"/>
                <a:gd name="T84" fmla="*/ 5 w 12"/>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
                <a:gd name="T130" fmla="*/ 0 h 10"/>
                <a:gd name="T131" fmla="*/ 12 w 12"/>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 h="10">
                  <a:moveTo>
                    <a:pt x="5" y="10"/>
                  </a:moveTo>
                  <a:lnTo>
                    <a:pt x="6" y="10"/>
                  </a:lnTo>
                  <a:lnTo>
                    <a:pt x="8" y="10"/>
                  </a:lnTo>
                  <a:lnTo>
                    <a:pt x="10" y="9"/>
                  </a:lnTo>
                  <a:lnTo>
                    <a:pt x="12" y="7"/>
                  </a:lnTo>
                  <a:lnTo>
                    <a:pt x="12" y="5"/>
                  </a:lnTo>
                  <a:lnTo>
                    <a:pt x="12" y="3"/>
                  </a:lnTo>
                  <a:lnTo>
                    <a:pt x="10" y="3"/>
                  </a:lnTo>
                  <a:lnTo>
                    <a:pt x="10" y="2"/>
                  </a:lnTo>
                  <a:lnTo>
                    <a:pt x="8" y="2"/>
                  </a:lnTo>
                  <a:lnTo>
                    <a:pt x="8" y="0"/>
                  </a:lnTo>
                  <a:lnTo>
                    <a:pt x="6" y="0"/>
                  </a:lnTo>
                  <a:lnTo>
                    <a:pt x="5" y="0"/>
                  </a:lnTo>
                  <a:lnTo>
                    <a:pt x="3" y="0"/>
                  </a:lnTo>
                  <a:lnTo>
                    <a:pt x="3" y="2"/>
                  </a:lnTo>
                  <a:lnTo>
                    <a:pt x="1" y="2"/>
                  </a:lnTo>
                  <a:lnTo>
                    <a:pt x="1" y="3"/>
                  </a:lnTo>
                  <a:lnTo>
                    <a:pt x="0" y="5"/>
                  </a:lnTo>
                  <a:lnTo>
                    <a:pt x="0" y="7"/>
                  </a:lnTo>
                  <a:lnTo>
                    <a:pt x="1" y="7"/>
                  </a:lnTo>
                  <a:lnTo>
                    <a:pt x="1" y="9"/>
                  </a:lnTo>
                  <a:lnTo>
                    <a:pt x="3" y="10"/>
                  </a:lnTo>
                  <a:lnTo>
                    <a:pt x="5" y="10"/>
                  </a:lnTo>
                  <a:lnTo>
                    <a:pt x="6"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4" name="Freeform 353"/>
            <p:cNvSpPr>
              <a:spLocks/>
            </p:cNvSpPr>
            <p:nvPr/>
          </p:nvSpPr>
          <p:spPr bwMode="auto">
            <a:xfrm>
              <a:off x="2407" y="1102"/>
              <a:ext cx="12" cy="10"/>
            </a:xfrm>
            <a:custGeom>
              <a:avLst/>
              <a:gdLst>
                <a:gd name="T0" fmla="*/ 5 w 12"/>
                <a:gd name="T1" fmla="*/ 10 h 10"/>
                <a:gd name="T2" fmla="*/ 7 w 12"/>
                <a:gd name="T3" fmla="*/ 10 h 10"/>
                <a:gd name="T4" fmla="*/ 7 w 12"/>
                <a:gd name="T5" fmla="*/ 10 h 10"/>
                <a:gd name="T6" fmla="*/ 8 w 12"/>
                <a:gd name="T7" fmla="*/ 10 h 10"/>
                <a:gd name="T8" fmla="*/ 8 w 12"/>
                <a:gd name="T9" fmla="*/ 10 h 10"/>
                <a:gd name="T10" fmla="*/ 10 w 12"/>
                <a:gd name="T11" fmla="*/ 9 h 10"/>
                <a:gd name="T12" fmla="*/ 10 w 12"/>
                <a:gd name="T13" fmla="*/ 9 h 10"/>
                <a:gd name="T14" fmla="*/ 10 w 12"/>
                <a:gd name="T15" fmla="*/ 9 h 10"/>
                <a:gd name="T16" fmla="*/ 10 w 12"/>
                <a:gd name="T17" fmla="*/ 7 h 10"/>
                <a:gd name="T18" fmla="*/ 12 w 12"/>
                <a:gd name="T19" fmla="*/ 7 h 10"/>
                <a:gd name="T20" fmla="*/ 12 w 12"/>
                <a:gd name="T21" fmla="*/ 5 h 10"/>
                <a:gd name="T22" fmla="*/ 12 w 12"/>
                <a:gd name="T23" fmla="*/ 5 h 10"/>
                <a:gd name="T24" fmla="*/ 10 w 12"/>
                <a:gd name="T25" fmla="*/ 3 h 10"/>
                <a:gd name="T26" fmla="*/ 10 w 12"/>
                <a:gd name="T27" fmla="*/ 3 h 10"/>
                <a:gd name="T28" fmla="*/ 10 w 12"/>
                <a:gd name="T29" fmla="*/ 2 h 10"/>
                <a:gd name="T30" fmla="*/ 10 w 12"/>
                <a:gd name="T31" fmla="*/ 2 h 10"/>
                <a:gd name="T32" fmla="*/ 8 w 12"/>
                <a:gd name="T33" fmla="*/ 2 h 10"/>
                <a:gd name="T34" fmla="*/ 8 w 12"/>
                <a:gd name="T35" fmla="*/ 0 h 10"/>
                <a:gd name="T36" fmla="*/ 7 w 12"/>
                <a:gd name="T37" fmla="*/ 0 h 10"/>
                <a:gd name="T38" fmla="*/ 7 w 12"/>
                <a:gd name="T39" fmla="*/ 0 h 10"/>
                <a:gd name="T40" fmla="*/ 5 w 12"/>
                <a:gd name="T41" fmla="*/ 0 h 10"/>
                <a:gd name="T42" fmla="*/ 5 w 12"/>
                <a:gd name="T43" fmla="*/ 0 h 10"/>
                <a:gd name="T44" fmla="*/ 5 w 12"/>
                <a:gd name="T45" fmla="*/ 0 h 10"/>
                <a:gd name="T46" fmla="*/ 3 w 12"/>
                <a:gd name="T47" fmla="*/ 0 h 10"/>
                <a:gd name="T48" fmla="*/ 3 w 12"/>
                <a:gd name="T49" fmla="*/ 2 h 10"/>
                <a:gd name="T50" fmla="*/ 1 w 12"/>
                <a:gd name="T51" fmla="*/ 2 h 10"/>
                <a:gd name="T52" fmla="*/ 1 w 12"/>
                <a:gd name="T53" fmla="*/ 2 h 10"/>
                <a:gd name="T54" fmla="*/ 1 w 12"/>
                <a:gd name="T55" fmla="*/ 3 h 10"/>
                <a:gd name="T56" fmla="*/ 1 w 12"/>
                <a:gd name="T57" fmla="*/ 3 h 10"/>
                <a:gd name="T58" fmla="*/ 0 w 12"/>
                <a:gd name="T59" fmla="*/ 5 h 10"/>
                <a:gd name="T60" fmla="*/ 0 w 12"/>
                <a:gd name="T61" fmla="*/ 5 h 10"/>
                <a:gd name="T62" fmla="*/ 0 w 12"/>
                <a:gd name="T63" fmla="*/ 7 h 10"/>
                <a:gd name="T64" fmla="*/ 1 w 12"/>
                <a:gd name="T65" fmla="*/ 7 h 10"/>
                <a:gd name="T66" fmla="*/ 1 w 12"/>
                <a:gd name="T67" fmla="*/ 9 h 10"/>
                <a:gd name="T68" fmla="*/ 1 w 12"/>
                <a:gd name="T69" fmla="*/ 9 h 10"/>
                <a:gd name="T70" fmla="*/ 1 w 12"/>
                <a:gd name="T71" fmla="*/ 9 h 10"/>
                <a:gd name="T72" fmla="*/ 3 w 12"/>
                <a:gd name="T73" fmla="*/ 10 h 10"/>
                <a:gd name="T74" fmla="*/ 3 w 12"/>
                <a:gd name="T75" fmla="*/ 10 h 10"/>
                <a:gd name="T76" fmla="*/ 5 w 12"/>
                <a:gd name="T77" fmla="*/ 10 h 10"/>
                <a:gd name="T78" fmla="*/ 5 w 12"/>
                <a:gd name="T79" fmla="*/ 10 h 10"/>
                <a:gd name="T80" fmla="*/ 5 w 12"/>
                <a:gd name="T81" fmla="*/ 10 h 10"/>
                <a:gd name="T82" fmla="*/ 5 w 12"/>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2"/>
                <a:gd name="T127" fmla="*/ 0 h 10"/>
                <a:gd name="T128" fmla="*/ 12 w 12"/>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2" h="10">
                  <a:moveTo>
                    <a:pt x="5" y="10"/>
                  </a:moveTo>
                  <a:lnTo>
                    <a:pt x="7" y="10"/>
                  </a:lnTo>
                  <a:lnTo>
                    <a:pt x="8" y="10"/>
                  </a:lnTo>
                  <a:lnTo>
                    <a:pt x="10" y="9"/>
                  </a:lnTo>
                  <a:lnTo>
                    <a:pt x="10" y="7"/>
                  </a:lnTo>
                  <a:lnTo>
                    <a:pt x="12" y="7"/>
                  </a:lnTo>
                  <a:lnTo>
                    <a:pt x="12" y="5"/>
                  </a:lnTo>
                  <a:lnTo>
                    <a:pt x="10" y="3"/>
                  </a:lnTo>
                  <a:lnTo>
                    <a:pt x="10" y="2"/>
                  </a:lnTo>
                  <a:lnTo>
                    <a:pt x="8" y="2"/>
                  </a:lnTo>
                  <a:lnTo>
                    <a:pt x="8" y="0"/>
                  </a:lnTo>
                  <a:lnTo>
                    <a:pt x="7" y="0"/>
                  </a:lnTo>
                  <a:lnTo>
                    <a:pt x="5" y="0"/>
                  </a:lnTo>
                  <a:lnTo>
                    <a:pt x="3" y="0"/>
                  </a:lnTo>
                  <a:lnTo>
                    <a:pt x="3" y="2"/>
                  </a:lnTo>
                  <a:lnTo>
                    <a:pt x="1" y="2"/>
                  </a:lnTo>
                  <a:lnTo>
                    <a:pt x="1" y="3"/>
                  </a:lnTo>
                  <a:lnTo>
                    <a:pt x="0" y="5"/>
                  </a:lnTo>
                  <a:lnTo>
                    <a:pt x="0" y="7"/>
                  </a:lnTo>
                  <a:lnTo>
                    <a:pt x="1" y="7"/>
                  </a:lnTo>
                  <a:lnTo>
                    <a:pt x="1" y="9"/>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5" name="Freeform 354"/>
            <p:cNvSpPr>
              <a:spLocks/>
            </p:cNvSpPr>
            <p:nvPr/>
          </p:nvSpPr>
          <p:spPr bwMode="auto">
            <a:xfrm>
              <a:off x="2443" y="1102"/>
              <a:ext cx="10" cy="10"/>
            </a:xfrm>
            <a:custGeom>
              <a:avLst/>
              <a:gdLst>
                <a:gd name="T0" fmla="*/ 5 w 10"/>
                <a:gd name="T1" fmla="*/ 10 h 10"/>
                <a:gd name="T2" fmla="*/ 6 w 10"/>
                <a:gd name="T3" fmla="*/ 10 h 10"/>
                <a:gd name="T4" fmla="*/ 6 w 10"/>
                <a:gd name="T5" fmla="*/ 10 h 10"/>
                <a:gd name="T6" fmla="*/ 8 w 10"/>
                <a:gd name="T7" fmla="*/ 10 h 10"/>
                <a:gd name="T8" fmla="*/ 8 w 10"/>
                <a:gd name="T9" fmla="*/ 10 h 10"/>
                <a:gd name="T10" fmla="*/ 10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10 w 10"/>
                <a:gd name="T31" fmla="*/ 2 h 10"/>
                <a:gd name="T32" fmla="*/ 8 w 10"/>
                <a:gd name="T33" fmla="*/ 2 h 10"/>
                <a:gd name="T34" fmla="*/ 8 w 10"/>
                <a:gd name="T35" fmla="*/ 0 h 10"/>
                <a:gd name="T36" fmla="*/ 6 w 10"/>
                <a:gd name="T37" fmla="*/ 0 h 10"/>
                <a:gd name="T38" fmla="*/ 6 w 10"/>
                <a:gd name="T39" fmla="*/ 0 h 10"/>
                <a:gd name="T40" fmla="*/ 5 w 10"/>
                <a:gd name="T41" fmla="*/ 0 h 10"/>
                <a:gd name="T42" fmla="*/ 5 w 10"/>
                <a:gd name="T43" fmla="*/ 0 h 10"/>
                <a:gd name="T44" fmla="*/ 3 w 10"/>
                <a:gd name="T45" fmla="*/ 0 h 10"/>
                <a:gd name="T46" fmla="*/ 3 w 10"/>
                <a:gd name="T47" fmla="*/ 0 h 10"/>
                <a:gd name="T48" fmla="*/ 1 w 10"/>
                <a:gd name="T49" fmla="*/ 2 h 10"/>
                <a:gd name="T50" fmla="*/ 1 w 10"/>
                <a:gd name="T51" fmla="*/ 2 h 10"/>
                <a:gd name="T52" fmla="*/ 1 w 10"/>
                <a:gd name="T53" fmla="*/ 2 h 10"/>
                <a:gd name="T54" fmla="*/ 1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1 w 10"/>
                <a:gd name="T67" fmla="*/ 9 h 10"/>
                <a:gd name="T68" fmla="*/ 1 w 10"/>
                <a:gd name="T69" fmla="*/ 9 h 10"/>
                <a:gd name="T70" fmla="*/ 1 w 10"/>
                <a:gd name="T71" fmla="*/ 9 h 10"/>
                <a:gd name="T72" fmla="*/ 1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6" y="10"/>
                  </a:lnTo>
                  <a:lnTo>
                    <a:pt x="8" y="10"/>
                  </a:lnTo>
                  <a:lnTo>
                    <a:pt x="10" y="9"/>
                  </a:lnTo>
                  <a:lnTo>
                    <a:pt x="10" y="7"/>
                  </a:lnTo>
                  <a:lnTo>
                    <a:pt x="10" y="5"/>
                  </a:lnTo>
                  <a:lnTo>
                    <a:pt x="10" y="3"/>
                  </a:lnTo>
                  <a:lnTo>
                    <a:pt x="10" y="2"/>
                  </a:lnTo>
                  <a:lnTo>
                    <a:pt x="8" y="2"/>
                  </a:lnTo>
                  <a:lnTo>
                    <a:pt x="8" y="0"/>
                  </a:lnTo>
                  <a:lnTo>
                    <a:pt x="6" y="0"/>
                  </a:lnTo>
                  <a:lnTo>
                    <a:pt x="5" y="0"/>
                  </a:lnTo>
                  <a:lnTo>
                    <a:pt x="3" y="0"/>
                  </a:lnTo>
                  <a:lnTo>
                    <a:pt x="1" y="2"/>
                  </a:lnTo>
                  <a:lnTo>
                    <a:pt x="1" y="3"/>
                  </a:lnTo>
                  <a:lnTo>
                    <a:pt x="0" y="3"/>
                  </a:lnTo>
                  <a:lnTo>
                    <a:pt x="0" y="5"/>
                  </a:lnTo>
                  <a:lnTo>
                    <a:pt x="0" y="7"/>
                  </a:lnTo>
                  <a:lnTo>
                    <a:pt x="1" y="9"/>
                  </a:lnTo>
                  <a:lnTo>
                    <a:pt x="1"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6" name="Freeform 355"/>
            <p:cNvSpPr>
              <a:spLocks/>
            </p:cNvSpPr>
            <p:nvPr/>
          </p:nvSpPr>
          <p:spPr bwMode="auto">
            <a:xfrm>
              <a:off x="2373" y="1102"/>
              <a:ext cx="10" cy="10"/>
            </a:xfrm>
            <a:custGeom>
              <a:avLst/>
              <a:gdLst>
                <a:gd name="T0" fmla="*/ 3 w 10"/>
                <a:gd name="T1" fmla="*/ 10 h 10"/>
                <a:gd name="T2" fmla="*/ 5 w 10"/>
                <a:gd name="T3" fmla="*/ 10 h 10"/>
                <a:gd name="T4" fmla="*/ 6 w 10"/>
                <a:gd name="T5" fmla="*/ 10 h 10"/>
                <a:gd name="T6" fmla="*/ 6 w 10"/>
                <a:gd name="T7" fmla="*/ 10 h 10"/>
                <a:gd name="T8" fmla="*/ 8 w 10"/>
                <a:gd name="T9" fmla="*/ 10 h 10"/>
                <a:gd name="T10" fmla="*/ 8 w 10"/>
                <a:gd name="T11" fmla="*/ 9 h 10"/>
                <a:gd name="T12" fmla="*/ 8 w 10"/>
                <a:gd name="T13" fmla="*/ 9 h 10"/>
                <a:gd name="T14" fmla="*/ 8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8 w 10"/>
                <a:gd name="T27" fmla="*/ 3 h 10"/>
                <a:gd name="T28" fmla="*/ 8 w 10"/>
                <a:gd name="T29" fmla="*/ 2 h 10"/>
                <a:gd name="T30" fmla="*/ 8 w 10"/>
                <a:gd name="T31" fmla="*/ 2 h 10"/>
                <a:gd name="T32" fmla="*/ 8 w 10"/>
                <a:gd name="T33" fmla="*/ 2 h 10"/>
                <a:gd name="T34" fmla="*/ 6 w 10"/>
                <a:gd name="T35" fmla="*/ 0 h 10"/>
                <a:gd name="T36" fmla="*/ 6 w 10"/>
                <a:gd name="T37" fmla="*/ 0 h 10"/>
                <a:gd name="T38" fmla="*/ 5 w 10"/>
                <a:gd name="T39" fmla="*/ 0 h 10"/>
                <a:gd name="T40" fmla="*/ 5 w 10"/>
                <a:gd name="T41" fmla="*/ 0 h 10"/>
                <a:gd name="T42" fmla="*/ 3 w 10"/>
                <a:gd name="T43" fmla="*/ 0 h 10"/>
                <a:gd name="T44" fmla="*/ 3 w 10"/>
                <a:gd name="T45" fmla="*/ 0 h 10"/>
                <a:gd name="T46" fmla="*/ 1 w 10"/>
                <a:gd name="T47" fmla="*/ 0 h 10"/>
                <a:gd name="T48" fmla="*/ 1 w 10"/>
                <a:gd name="T49" fmla="*/ 2 h 10"/>
                <a:gd name="T50" fmla="*/ 0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0 w 10"/>
                <a:gd name="T71" fmla="*/ 9 h 10"/>
                <a:gd name="T72" fmla="*/ 1 w 10"/>
                <a:gd name="T73" fmla="*/ 10 h 10"/>
                <a:gd name="T74" fmla="*/ 1 w 10"/>
                <a:gd name="T75" fmla="*/ 10 h 10"/>
                <a:gd name="T76" fmla="*/ 3 w 10"/>
                <a:gd name="T77" fmla="*/ 10 h 10"/>
                <a:gd name="T78" fmla="*/ 3 w 10"/>
                <a:gd name="T79" fmla="*/ 10 h 10"/>
                <a:gd name="T80" fmla="*/ 5 w 10"/>
                <a:gd name="T81" fmla="*/ 10 h 10"/>
                <a:gd name="T82" fmla="*/ 5 w 10"/>
                <a:gd name="T83" fmla="*/ 10 h 10"/>
                <a:gd name="T84" fmla="*/ 3 w 10"/>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
                <a:gd name="T130" fmla="*/ 0 h 10"/>
                <a:gd name="T131" fmla="*/ 10 w 10"/>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 h="10">
                  <a:moveTo>
                    <a:pt x="3" y="10"/>
                  </a:moveTo>
                  <a:lnTo>
                    <a:pt x="5" y="10"/>
                  </a:lnTo>
                  <a:lnTo>
                    <a:pt x="6" y="10"/>
                  </a:lnTo>
                  <a:lnTo>
                    <a:pt x="8" y="10"/>
                  </a:lnTo>
                  <a:lnTo>
                    <a:pt x="8" y="9"/>
                  </a:lnTo>
                  <a:lnTo>
                    <a:pt x="10" y="7"/>
                  </a:lnTo>
                  <a:lnTo>
                    <a:pt x="10" y="5"/>
                  </a:lnTo>
                  <a:lnTo>
                    <a:pt x="10" y="3"/>
                  </a:lnTo>
                  <a:lnTo>
                    <a:pt x="8" y="3"/>
                  </a:lnTo>
                  <a:lnTo>
                    <a:pt x="8" y="2"/>
                  </a:lnTo>
                  <a:lnTo>
                    <a:pt x="6" y="0"/>
                  </a:lnTo>
                  <a:lnTo>
                    <a:pt x="5" y="0"/>
                  </a:lnTo>
                  <a:lnTo>
                    <a:pt x="3" y="0"/>
                  </a:lnTo>
                  <a:lnTo>
                    <a:pt x="1" y="0"/>
                  </a:lnTo>
                  <a:lnTo>
                    <a:pt x="1" y="2"/>
                  </a:lnTo>
                  <a:lnTo>
                    <a:pt x="0" y="2"/>
                  </a:lnTo>
                  <a:lnTo>
                    <a:pt x="0" y="3"/>
                  </a:lnTo>
                  <a:lnTo>
                    <a:pt x="0" y="5"/>
                  </a:lnTo>
                  <a:lnTo>
                    <a:pt x="0" y="7"/>
                  </a:lnTo>
                  <a:lnTo>
                    <a:pt x="0" y="9"/>
                  </a:lnTo>
                  <a:lnTo>
                    <a:pt x="1" y="10"/>
                  </a:lnTo>
                  <a:lnTo>
                    <a:pt x="3" y="10"/>
                  </a:lnTo>
                  <a:lnTo>
                    <a:pt x="5" y="10"/>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7" name="Freeform 356"/>
            <p:cNvSpPr>
              <a:spLocks/>
            </p:cNvSpPr>
            <p:nvPr/>
          </p:nvSpPr>
          <p:spPr bwMode="auto">
            <a:xfrm>
              <a:off x="2514" y="1102"/>
              <a:ext cx="11" cy="10"/>
            </a:xfrm>
            <a:custGeom>
              <a:avLst/>
              <a:gdLst>
                <a:gd name="T0" fmla="*/ 6 w 11"/>
                <a:gd name="T1" fmla="*/ 10 h 10"/>
                <a:gd name="T2" fmla="*/ 7 w 11"/>
                <a:gd name="T3" fmla="*/ 10 h 10"/>
                <a:gd name="T4" fmla="*/ 7 w 11"/>
                <a:gd name="T5" fmla="*/ 10 h 10"/>
                <a:gd name="T6" fmla="*/ 7 w 11"/>
                <a:gd name="T7" fmla="*/ 10 h 10"/>
                <a:gd name="T8" fmla="*/ 9 w 11"/>
                <a:gd name="T9" fmla="*/ 10 h 10"/>
                <a:gd name="T10" fmla="*/ 9 w 11"/>
                <a:gd name="T11" fmla="*/ 9 h 10"/>
                <a:gd name="T12" fmla="*/ 11 w 11"/>
                <a:gd name="T13" fmla="*/ 9 h 10"/>
                <a:gd name="T14" fmla="*/ 11 w 11"/>
                <a:gd name="T15" fmla="*/ 9 h 10"/>
                <a:gd name="T16" fmla="*/ 11 w 11"/>
                <a:gd name="T17" fmla="*/ 7 h 10"/>
                <a:gd name="T18" fmla="*/ 11 w 11"/>
                <a:gd name="T19" fmla="*/ 7 h 10"/>
                <a:gd name="T20" fmla="*/ 11 w 11"/>
                <a:gd name="T21" fmla="*/ 5 h 10"/>
                <a:gd name="T22" fmla="*/ 11 w 11"/>
                <a:gd name="T23" fmla="*/ 5 h 10"/>
                <a:gd name="T24" fmla="*/ 11 w 11"/>
                <a:gd name="T25" fmla="*/ 3 h 10"/>
                <a:gd name="T26" fmla="*/ 11 w 11"/>
                <a:gd name="T27" fmla="*/ 3 h 10"/>
                <a:gd name="T28" fmla="*/ 11 w 11"/>
                <a:gd name="T29" fmla="*/ 2 h 10"/>
                <a:gd name="T30" fmla="*/ 9 w 11"/>
                <a:gd name="T31" fmla="*/ 2 h 10"/>
                <a:gd name="T32" fmla="*/ 9 w 11"/>
                <a:gd name="T33" fmla="*/ 2 h 10"/>
                <a:gd name="T34" fmla="*/ 7 w 11"/>
                <a:gd name="T35" fmla="*/ 0 h 10"/>
                <a:gd name="T36" fmla="*/ 7 w 11"/>
                <a:gd name="T37" fmla="*/ 0 h 10"/>
                <a:gd name="T38" fmla="*/ 7 w 11"/>
                <a:gd name="T39" fmla="*/ 0 h 10"/>
                <a:gd name="T40" fmla="*/ 6 w 11"/>
                <a:gd name="T41" fmla="*/ 0 h 10"/>
                <a:gd name="T42" fmla="*/ 4 w 11"/>
                <a:gd name="T43" fmla="*/ 0 h 10"/>
                <a:gd name="T44" fmla="*/ 4 w 11"/>
                <a:gd name="T45" fmla="*/ 0 h 10"/>
                <a:gd name="T46" fmla="*/ 4 w 11"/>
                <a:gd name="T47" fmla="*/ 0 h 10"/>
                <a:gd name="T48" fmla="*/ 2 w 11"/>
                <a:gd name="T49" fmla="*/ 2 h 10"/>
                <a:gd name="T50" fmla="*/ 2 w 11"/>
                <a:gd name="T51" fmla="*/ 2 h 10"/>
                <a:gd name="T52" fmla="*/ 0 w 11"/>
                <a:gd name="T53" fmla="*/ 2 h 10"/>
                <a:gd name="T54" fmla="*/ 0 w 11"/>
                <a:gd name="T55" fmla="*/ 3 h 10"/>
                <a:gd name="T56" fmla="*/ 0 w 11"/>
                <a:gd name="T57" fmla="*/ 3 h 10"/>
                <a:gd name="T58" fmla="*/ 0 w 11"/>
                <a:gd name="T59" fmla="*/ 5 h 10"/>
                <a:gd name="T60" fmla="*/ 0 w 11"/>
                <a:gd name="T61" fmla="*/ 5 h 10"/>
                <a:gd name="T62" fmla="*/ 0 w 11"/>
                <a:gd name="T63" fmla="*/ 7 h 10"/>
                <a:gd name="T64" fmla="*/ 0 w 11"/>
                <a:gd name="T65" fmla="*/ 7 h 10"/>
                <a:gd name="T66" fmla="*/ 0 w 11"/>
                <a:gd name="T67" fmla="*/ 9 h 10"/>
                <a:gd name="T68" fmla="*/ 0 w 11"/>
                <a:gd name="T69" fmla="*/ 9 h 10"/>
                <a:gd name="T70" fmla="*/ 2 w 11"/>
                <a:gd name="T71" fmla="*/ 9 h 10"/>
                <a:gd name="T72" fmla="*/ 2 w 11"/>
                <a:gd name="T73" fmla="*/ 10 h 10"/>
                <a:gd name="T74" fmla="*/ 4 w 11"/>
                <a:gd name="T75" fmla="*/ 10 h 10"/>
                <a:gd name="T76" fmla="*/ 4 w 11"/>
                <a:gd name="T77" fmla="*/ 10 h 10"/>
                <a:gd name="T78" fmla="*/ 4 w 11"/>
                <a:gd name="T79" fmla="*/ 10 h 10"/>
                <a:gd name="T80" fmla="*/ 6 w 11"/>
                <a:gd name="T81" fmla="*/ 10 h 10"/>
                <a:gd name="T82" fmla="*/ 6 w 11"/>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
                <a:gd name="T127" fmla="*/ 0 h 10"/>
                <a:gd name="T128" fmla="*/ 11 w 11"/>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 h="10">
                  <a:moveTo>
                    <a:pt x="6" y="10"/>
                  </a:moveTo>
                  <a:lnTo>
                    <a:pt x="7" y="10"/>
                  </a:lnTo>
                  <a:lnTo>
                    <a:pt x="9" y="10"/>
                  </a:lnTo>
                  <a:lnTo>
                    <a:pt x="9" y="9"/>
                  </a:lnTo>
                  <a:lnTo>
                    <a:pt x="11" y="9"/>
                  </a:lnTo>
                  <a:lnTo>
                    <a:pt x="11" y="7"/>
                  </a:lnTo>
                  <a:lnTo>
                    <a:pt x="11" y="5"/>
                  </a:lnTo>
                  <a:lnTo>
                    <a:pt x="11" y="3"/>
                  </a:lnTo>
                  <a:lnTo>
                    <a:pt x="11" y="2"/>
                  </a:lnTo>
                  <a:lnTo>
                    <a:pt x="9" y="2"/>
                  </a:lnTo>
                  <a:lnTo>
                    <a:pt x="7" y="0"/>
                  </a:lnTo>
                  <a:lnTo>
                    <a:pt x="6" y="0"/>
                  </a:lnTo>
                  <a:lnTo>
                    <a:pt x="4" y="0"/>
                  </a:lnTo>
                  <a:lnTo>
                    <a:pt x="2" y="2"/>
                  </a:lnTo>
                  <a:lnTo>
                    <a:pt x="0" y="2"/>
                  </a:lnTo>
                  <a:lnTo>
                    <a:pt x="0" y="3"/>
                  </a:lnTo>
                  <a:lnTo>
                    <a:pt x="0" y="5"/>
                  </a:lnTo>
                  <a:lnTo>
                    <a:pt x="0" y="7"/>
                  </a:lnTo>
                  <a:lnTo>
                    <a:pt x="0" y="9"/>
                  </a:lnTo>
                  <a:lnTo>
                    <a:pt x="2" y="9"/>
                  </a:lnTo>
                  <a:lnTo>
                    <a:pt x="2" y="10"/>
                  </a:lnTo>
                  <a:lnTo>
                    <a:pt x="4" y="10"/>
                  </a:lnTo>
                  <a:lnTo>
                    <a:pt x="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8" name="Freeform 357"/>
            <p:cNvSpPr>
              <a:spLocks/>
            </p:cNvSpPr>
            <p:nvPr/>
          </p:nvSpPr>
          <p:spPr bwMode="auto">
            <a:xfrm>
              <a:off x="2550" y="1102"/>
              <a:ext cx="11" cy="10"/>
            </a:xfrm>
            <a:custGeom>
              <a:avLst/>
              <a:gdLst>
                <a:gd name="T0" fmla="*/ 4 w 11"/>
                <a:gd name="T1" fmla="*/ 10 h 10"/>
                <a:gd name="T2" fmla="*/ 5 w 11"/>
                <a:gd name="T3" fmla="*/ 10 h 10"/>
                <a:gd name="T4" fmla="*/ 7 w 11"/>
                <a:gd name="T5" fmla="*/ 10 h 10"/>
                <a:gd name="T6" fmla="*/ 7 w 11"/>
                <a:gd name="T7" fmla="*/ 10 h 10"/>
                <a:gd name="T8" fmla="*/ 9 w 11"/>
                <a:gd name="T9" fmla="*/ 10 h 10"/>
                <a:gd name="T10" fmla="*/ 9 w 11"/>
                <a:gd name="T11" fmla="*/ 9 h 10"/>
                <a:gd name="T12" fmla="*/ 9 w 11"/>
                <a:gd name="T13" fmla="*/ 9 h 10"/>
                <a:gd name="T14" fmla="*/ 11 w 11"/>
                <a:gd name="T15" fmla="*/ 9 h 10"/>
                <a:gd name="T16" fmla="*/ 11 w 11"/>
                <a:gd name="T17" fmla="*/ 7 h 10"/>
                <a:gd name="T18" fmla="*/ 11 w 11"/>
                <a:gd name="T19" fmla="*/ 7 h 10"/>
                <a:gd name="T20" fmla="*/ 11 w 11"/>
                <a:gd name="T21" fmla="*/ 5 h 10"/>
                <a:gd name="T22" fmla="*/ 11 w 11"/>
                <a:gd name="T23" fmla="*/ 5 h 10"/>
                <a:gd name="T24" fmla="*/ 11 w 11"/>
                <a:gd name="T25" fmla="*/ 3 h 10"/>
                <a:gd name="T26" fmla="*/ 11 w 11"/>
                <a:gd name="T27" fmla="*/ 3 h 10"/>
                <a:gd name="T28" fmla="*/ 9 w 11"/>
                <a:gd name="T29" fmla="*/ 2 h 10"/>
                <a:gd name="T30" fmla="*/ 9 w 11"/>
                <a:gd name="T31" fmla="*/ 2 h 10"/>
                <a:gd name="T32" fmla="*/ 9 w 11"/>
                <a:gd name="T33" fmla="*/ 2 h 10"/>
                <a:gd name="T34" fmla="*/ 7 w 11"/>
                <a:gd name="T35" fmla="*/ 0 h 10"/>
                <a:gd name="T36" fmla="*/ 7 w 11"/>
                <a:gd name="T37" fmla="*/ 0 h 10"/>
                <a:gd name="T38" fmla="*/ 5 w 11"/>
                <a:gd name="T39" fmla="*/ 0 h 10"/>
                <a:gd name="T40" fmla="*/ 5 w 11"/>
                <a:gd name="T41" fmla="*/ 0 h 10"/>
                <a:gd name="T42" fmla="*/ 4 w 11"/>
                <a:gd name="T43" fmla="*/ 0 h 10"/>
                <a:gd name="T44" fmla="*/ 4 w 11"/>
                <a:gd name="T45" fmla="*/ 0 h 10"/>
                <a:gd name="T46" fmla="*/ 2 w 11"/>
                <a:gd name="T47" fmla="*/ 0 h 10"/>
                <a:gd name="T48" fmla="*/ 2 w 11"/>
                <a:gd name="T49" fmla="*/ 2 h 10"/>
                <a:gd name="T50" fmla="*/ 2 w 11"/>
                <a:gd name="T51" fmla="*/ 2 h 10"/>
                <a:gd name="T52" fmla="*/ 0 w 11"/>
                <a:gd name="T53" fmla="*/ 2 h 10"/>
                <a:gd name="T54" fmla="*/ 0 w 11"/>
                <a:gd name="T55" fmla="*/ 3 h 10"/>
                <a:gd name="T56" fmla="*/ 0 w 11"/>
                <a:gd name="T57" fmla="*/ 3 h 10"/>
                <a:gd name="T58" fmla="*/ 0 w 11"/>
                <a:gd name="T59" fmla="*/ 5 h 10"/>
                <a:gd name="T60" fmla="*/ 0 w 11"/>
                <a:gd name="T61" fmla="*/ 5 h 10"/>
                <a:gd name="T62" fmla="*/ 0 w 11"/>
                <a:gd name="T63" fmla="*/ 7 h 10"/>
                <a:gd name="T64" fmla="*/ 0 w 11"/>
                <a:gd name="T65" fmla="*/ 7 h 10"/>
                <a:gd name="T66" fmla="*/ 0 w 11"/>
                <a:gd name="T67" fmla="*/ 9 h 10"/>
                <a:gd name="T68" fmla="*/ 0 w 11"/>
                <a:gd name="T69" fmla="*/ 9 h 10"/>
                <a:gd name="T70" fmla="*/ 2 w 11"/>
                <a:gd name="T71" fmla="*/ 9 h 10"/>
                <a:gd name="T72" fmla="*/ 2 w 11"/>
                <a:gd name="T73" fmla="*/ 10 h 10"/>
                <a:gd name="T74" fmla="*/ 2 w 11"/>
                <a:gd name="T75" fmla="*/ 10 h 10"/>
                <a:gd name="T76" fmla="*/ 4 w 11"/>
                <a:gd name="T77" fmla="*/ 10 h 10"/>
                <a:gd name="T78" fmla="*/ 4 w 11"/>
                <a:gd name="T79" fmla="*/ 10 h 10"/>
                <a:gd name="T80" fmla="*/ 5 w 11"/>
                <a:gd name="T81" fmla="*/ 10 h 10"/>
                <a:gd name="T82" fmla="*/ 5 w 11"/>
                <a:gd name="T83" fmla="*/ 10 h 10"/>
                <a:gd name="T84" fmla="*/ 4 w 11"/>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1"/>
                <a:gd name="T130" fmla="*/ 0 h 10"/>
                <a:gd name="T131" fmla="*/ 11 w 11"/>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1" h="10">
                  <a:moveTo>
                    <a:pt x="4" y="10"/>
                  </a:moveTo>
                  <a:lnTo>
                    <a:pt x="5" y="10"/>
                  </a:lnTo>
                  <a:lnTo>
                    <a:pt x="7" y="10"/>
                  </a:lnTo>
                  <a:lnTo>
                    <a:pt x="9" y="10"/>
                  </a:lnTo>
                  <a:lnTo>
                    <a:pt x="9" y="9"/>
                  </a:lnTo>
                  <a:lnTo>
                    <a:pt x="11" y="9"/>
                  </a:lnTo>
                  <a:lnTo>
                    <a:pt x="11" y="7"/>
                  </a:lnTo>
                  <a:lnTo>
                    <a:pt x="11" y="5"/>
                  </a:lnTo>
                  <a:lnTo>
                    <a:pt x="11" y="3"/>
                  </a:lnTo>
                  <a:lnTo>
                    <a:pt x="9" y="2"/>
                  </a:lnTo>
                  <a:lnTo>
                    <a:pt x="7" y="0"/>
                  </a:lnTo>
                  <a:lnTo>
                    <a:pt x="5" y="0"/>
                  </a:lnTo>
                  <a:lnTo>
                    <a:pt x="4" y="0"/>
                  </a:lnTo>
                  <a:lnTo>
                    <a:pt x="2" y="0"/>
                  </a:lnTo>
                  <a:lnTo>
                    <a:pt x="2" y="2"/>
                  </a:lnTo>
                  <a:lnTo>
                    <a:pt x="0" y="2"/>
                  </a:lnTo>
                  <a:lnTo>
                    <a:pt x="0" y="3"/>
                  </a:lnTo>
                  <a:lnTo>
                    <a:pt x="0" y="5"/>
                  </a:lnTo>
                  <a:lnTo>
                    <a:pt x="0" y="7"/>
                  </a:lnTo>
                  <a:lnTo>
                    <a:pt x="0" y="9"/>
                  </a:lnTo>
                  <a:lnTo>
                    <a:pt x="2" y="9"/>
                  </a:lnTo>
                  <a:lnTo>
                    <a:pt x="2" y="10"/>
                  </a:lnTo>
                  <a:lnTo>
                    <a:pt x="4" y="10"/>
                  </a:lnTo>
                  <a:lnTo>
                    <a:pt x="5" y="10"/>
                  </a:lnTo>
                  <a:lnTo>
                    <a:pt x="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9" name="Freeform 358"/>
            <p:cNvSpPr>
              <a:spLocks/>
            </p:cNvSpPr>
            <p:nvPr/>
          </p:nvSpPr>
          <p:spPr bwMode="auto">
            <a:xfrm>
              <a:off x="2479" y="1102"/>
              <a:ext cx="10" cy="10"/>
            </a:xfrm>
            <a:custGeom>
              <a:avLst/>
              <a:gdLst>
                <a:gd name="T0" fmla="*/ 5 w 10"/>
                <a:gd name="T1" fmla="*/ 10 h 10"/>
                <a:gd name="T2" fmla="*/ 6 w 10"/>
                <a:gd name="T3" fmla="*/ 10 h 10"/>
                <a:gd name="T4" fmla="*/ 6 w 10"/>
                <a:gd name="T5" fmla="*/ 10 h 10"/>
                <a:gd name="T6" fmla="*/ 8 w 10"/>
                <a:gd name="T7" fmla="*/ 10 h 10"/>
                <a:gd name="T8" fmla="*/ 8 w 10"/>
                <a:gd name="T9" fmla="*/ 10 h 10"/>
                <a:gd name="T10" fmla="*/ 8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8 w 10"/>
                <a:gd name="T31" fmla="*/ 2 h 10"/>
                <a:gd name="T32" fmla="*/ 8 w 10"/>
                <a:gd name="T33" fmla="*/ 2 h 10"/>
                <a:gd name="T34" fmla="*/ 8 w 10"/>
                <a:gd name="T35" fmla="*/ 0 h 10"/>
                <a:gd name="T36" fmla="*/ 6 w 10"/>
                <a:gd name="T37" fmla="*/ 0 h 10"/>
                <a:gd name="T38" fmla="*/ 6 w 10"/>
                <a:gd name="T39" fmla="*/ 0 h 10"/>
                <a:gd name="T40" fmla="*/ 5 w 10"/>
                <a:gd name="T41" fmla="*/ 0 h 10"/>
                <a:gd name="T42" fmla="*/ 5 w 10"/>
                <a:gd name="T43" fmla="*/ 0 h 10"/>
                <a:gd name="T44" fmla="*/ 3 w 10"/>
                <a:gd name="T45" fmla="*/ 0 h 10"/>
                <a:gd name="T46" fmla="*/ 3 w 10"/>
                <a:gd name="T47" fmla="*/ 0 h 10"/>
                <a:gd name="T48" fmla="*/ 1 w 10"/>
                <a:gd name="T49" fmla="*/ 2 h 10"/>
                <a:gd name="T50" fmla="*/ 1 w 10"/>
                <a:gd name="T51" fmla="*/ 2 h 10"/>
                <a:gd name="T52" fmla="*/ 1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1 w 10"/>
                <a:gd name="T69" fmla="*/ 9 h 10"/>
                <a:gd name="T70" fmla="*/ 1 w 10"/>
                <a:gd name="T71" fmla="*/ 9 h 10"/>
                <a:gd name="T72" fmla="*/ 1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6" y="10"/>
                  </a:lnTo>
                  <a:lnTo>
                    <a:pt x="8" y="10"/>
                  </a:lnTo>
                  <a:lnTo>
                    <a:pt x="8" y="9"/>
                  </a:lnTo>
                  <a:lnTo>
                    <a:pt x="10" y="9"/>
                  </a:lnTo>
                  <a:lnTo>
                    <a:pt x="10" y="7"/>
                  </a:lnTo>
                  <a:lnTo>
                    <a:pt x="10" y="5"/>
                  </a:lnTo>
                  <a:lnTo>
                    <a:pt x="10" y="3"/>
                  </a:lnTo>
                  <a:lnTo>
                    <a:pt x="10" y="2"/>
                  </a:lnTo>
                  <a:lnTo>
                    <a:pt x="8" y="2"/>
                  </a:lnTo>
                  <a:lnTo>
                    <a:pt x="8" y="0"/>
                  </a:lnTo>
                  <a:lnTo>
                    <a:pt x="6" y="0"/>
                  </a:lnTo>
                  <a:lnTo>
                    <a:pt x="5" y="0"/>
                  </a:lnTo>
                  <a:lnTo>
                    <a:pt x="3" y="0"/>
                  </a:lnTo>
                  <a:lnTo>
                    <a:pt x="1" y="2"/>
                  </a:lnTo>
                  <a:lnTo>
                    <a:pt x="0" y="3"/>
                  </a:lnTo>
                  <a:lnTo>
                    <a:pt x="0" y="5"/>
                  </a:lnTo>
                  <a:lnTo>
                    <a:pt x="0" y="7"/>
                  </a:lnTo>
                  <a:lnTo>
                    <a:pt x="0" y="9"/>
                  </a:lnTo>
                  <a:lnTo>
                    <a:pt x="1" y="9"/>
                  </a:lnTo>
                  <a:lnTo>
                    <a:pt x="1"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0" name="Freeform 359"/>
            <p:cNvSpPr>
              <a:spLocks/>
            </p:cNvSpPr>
            <p:nvPr/>
          </p:nvSpPr>
          <p:spPr bwMode="auto">
            <a:xfrm>
              <a:off x="3371" y="1102"/>
              <a:ext cx="10" cy="10"/>
            </a:xfrm>
            <a:custGeom>
              <a:avLst/>
              <a:gdLst>
                <a:gd name="T0" fmla="*/ 3 w 10"/>
                <a:gd name="T1" fmla="*/ 10 h 10"/>
                <a:gd name="T2" fmla="*/ 5 w 10"/>
                <a:gd name="T3" fmla="*/ 10 h 10"/>
                <a:gd name="T4" fmla="*/ 7 w 10"/>
                <a:gd name="T5" fmla="*/ 10 h 10"/>
                <a:gd name="T6" fmla="*/ 7 w 10"/>
                <a:gd name="T7" fmla="*/ 10 h 10"/>
                <a:gd name="T8" fmla="*/ 9 w 10"/>
                <a:gd name="T9" fmla="*/ 10 h 10"/>
                <a:gd name="T10" fmla="*/ 9 w 10"/>
                <a:gd name="T11" fmla="*/ 9 h 10"/>
                <a:gd name="T12" fmla="*/ 9 w 10"/>
                <a:gd name="T13" fmla="*/ 9 h 10"/>
                <a:gd name="T14" fmla="*/ 9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9 w 10"/>
                <a:gd name="T27" fmla="*/ 3 h 10"/>
                <a:gd name="T28" fmla="*/ 9 w 10"/>
                <a:gd name="T29" fmla="*/ 2 h 10"/>
                <a:gd name="T30" fmla="*/ 9 w 10"/>
                <a:gd name="T31" fmla="*/ 2 h 10"/>
                <a:gd name="T32" fmla="*/ 9 w 10"/>
                <a:gd name="T33" fmla="*/ 2 h 10"/>
                <a:gd name="T34" fmla="*/ 7 w 10"/>
                <a:gd name="T35" fmla="*/ 0 h 10"/>
                <a:gd name="T36" fmla="*/ 7 w 10"/>
                <a:gd name="T37" fmla="*/ 0 h 10"/>
                <a:gd name="T38" fmla="*/ 5 w 10"/>
                <a:gd name="T39" fmla="*/ 0 h 10"/>
                <a:gd name="T40" fmla="*/ 5 w 10"/>
                <a:gd name="T41" fmla="*/ 0 h 10"/>
                <a:gd name="T42" fmla="*/ 3 w 10"/>
                <a:gd name="T43" fmla="*/ 0 h 10"/>
                <a:gd name="T44" fmla="*/ 3 w 10"/>
                <a:gd name="T45" fmla="*/ 0 h 10"/>
                <a:gd name="T46" fmla="*/ 2 w 10"/>
                <a:gd name="T47" fmla="*/ 0 h 10"/>
                <a:gd name="T48" fmla="*/ 2 w 10"/>
                <a:gd name="T49" fmla="*/ 2 h 10"/>
                <a:gd name="T50" fmla="*/ 0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0 w 10"/>
                <a:gd name="T71" fmla="*/ 9 h 10"/>
                <a:gd name="T72" fmla="*/ 2 w 10"/>
                <a:gd name="T73" fmla="*/ 10 h 10"/>
                <a:gd name="T74" fmla="*/ 2 w 10"/>
                <a:gd name="T75" fmla="*/ 10 h 10"/>
                <a:gd name="T76" fmla="*/ 3 w 10"/>
                <a:gd name="T77" fmla="*/ 10 h 10"/>
                <a:gd name="T78" fmla="*/ 3 w 10"/>
                <a:gd name="T79" fmla="*/ 10 h 10"/>
                <a:gd name="T80" fmla="*/ 5 w 10"/>
                <a:gd name="T81" fmla="*/ 10 h 10"/>
                <a:gd name="T82" fmla="*/ 5 w 10"/>
                <a:gd name="T83" fmla="*/ 10 h 10"/>
                <a:gd name="T84" fmla="*/ 3 w 10"/>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
                <a:gd name="T130" fmla="*/ 0 h 10"/>
                <a:gd name="T131" fmla="*/ 10 w 10"/>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 h="10">
                  <a:moveTo>
                    <a:pt x="3" y="10"/>
                  </a:moveTo>
                  <a:lnTo>
                    <a:pt x="5" y="10"/>
                  </a:lnTo>
                  <a:lnTo>
                    <a:pt x="7" y="10"/>
                  </a:lnTo>
                  <a:lnTo>
                    <a:pt x="9" y="10"/>
                  </a:lnTo>
                  <a:lnTo>
                    <a:pt x="9" y="9"/>
                  </a:lnTo>
                  <a:lnTo>
                    <a:pt x="10" y="7"/>
                  </a:lnTo>
                  <a:lnTo>
                    <a:pt x="10" y="5"/>
                  </a:lnTo>
                  <a:lnTo>
                    <a:pt x="10" y="3"/>
                  </a:lnTo>
                  <a:lnTo>
                    <a:pt x="9" y="3"/>
                  </a:lnTo>
                  <a:lnTo>
                    <a:pt x="9" y="2"/>
                  </a:lnTo>
                  <a:lnTo>
                    <a:pt x="7" y="0"/>
                  </a:lnTo>
                  <a:lnTo>
                    <a:pt x="5" y="0"/>
                  </a:lnTo>
                  <a:lnTo>
                    <a:pt x="3" y="0"/>
                  </a:lnTo>
                  <a:lnTo>
                    <a:pt x="2" y="0"/>
                  </a:lnTo>
                  <a:lnTo>
                    <a:pt x="2" y="2"/>
                  </a:lnTo>
                  <a:lnTo>
                    <a:pt x="0" y="2"/>
                  </a:lnTo>
                  <a:lnTo>
                    <a:pt x="0" y="3"/>
                  </a:lnTo>
                  <a:lnTo>
                    <a:pt x="0" y="5"/>
                  </a:lnTo>
                  <a:lnTo>
                    <a:pt x="0" y="7"/>
                  </a:lnTo>
                  <a:lnTo>
                    <a:pt x="0" y="9"/>
                  </a:lnTo>
                  <a:lnTo>
                    <a:pt x="2" y="10"/>
                  </a:lnTo>
                  <a:lnTo>
                    <a:pt x="3" y="10"/>
                  </a:lnTo>
                  <a:lnTo>
                    <a:pt x="5" y="10"/>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1" name="Freeform 360"/>
            <p:cNvSpPr>
              <a:spLocks/>
            </p:cNvSpPr>
            <p:nvPr/>
          </p:nvSpPr>
          <p:spPr bwMode="auto">
            <a:xfrm>
              <a:off x="3405" y="1102"/>
              <a:ext cx="12" cy="10"/>
            </a:xfrm>
            <a:custGeom>
              <a:avLst/>
              <a:gdLst>
                <a:gd name="T0" fmla="*/ 5 w 12"/>
                <a:gd name="T1" fmla="*/ 10 h 10"/>
                <a:gd name="T2" fmla="*/ 7 w 12"/>
                <a:gd name="T3" fmla="*/ 10 h 10"/>
                <a:gd name="T4" fmla="*/ 9 w 12"/>
                <a:gd name="T5" fmla="*/ 10 h 10"/>
                <a:gd name="T6" fmla="*/ 9 w 12"/>
                <a:gd name="T7" fmla="*/ 10 h 10"/>
                <a:gd name="T8" fmla="*/ 9 w 12"/>
                <a:gd name="T9" fmla="*/ 10 h 10"/>
                <a:gd name="T10" fmla="*/ 11 w 12"/>
                <a:gd name="T11" fmla="*/ 9 h 10"/>
                <a:gd name="T12" fmla="*/ 11 w 12"/>
                <a:gd name="T13" fmla="*/ 9 h 10"/>
                <a:gd name="T14" fmla="*/ 11 w 12"/>
                <a:gd name="T15" fmla="*/ 9 h 10"/>
                <a:gd name="T16" fmla="*/ 11 w 12"/>
                <a:gd name="T17" fmla="*/ 7 h 10"/>
                <a:gd name="T18" fmla="*/ 12 w 12"/>
                <a:gd name="T19" fmla="*/ 7 h 10"/>
                <a:gd name="T20" fmla="*/ 12 w 12"/>
                <a:gd name="T21" fmla="*/ 5 h 10"/>
                <a:gd name="T22" fmla="*/ 12 w 12"/>
                <a:gd name="T23" fmla="*/ 5 h 10"/>
                <a:gd name="T24" fmla="*/ 11 w 12"/>
                <a:gd name="T25" fmla="*/ 3 h 10"/>
                <a:gd name="T26" fmla="*/ 11 w 12"/>
                <a:gd name="T27" fmla="*/ 3 h 10"/>
                <a:gd name="T28" fmla="*/ 11 w 12"/>
                <a:gd name="T29" fmla="*/ 2 h 10"/>
                <a:gd name="T30" fmla="*/ 11 w 12"/>
                <a:gd name="T31" fmla="*/ 2 h 10"/>
                <a:gd name="T32" fmla="*/ 9 w 12"/>
                <a:gd name="T33" fmla="*/ 2 h 10"/>
                <a:gd name="T34" fmla="*/ 9 w 12"/>
                <a:gd name="T35" fmla="*/ 0 h 10"/>
                <a:gd name="T36" fmla="*/ 9 w 12"/>
                <a:gd name="T37" fmla="*/ 0 h 10"/>
                <a:gd name="T38" fmla="*/ 7 w 12"/>
                <a:gd name="T39" fmla="*/ 0 h 10"/>
                <a:gd name="T40" fmla="*/ 7 w 12"/>
                <a:gd name="T41" fmla="*/ 0 h 10"/>
                <a:gd name="T42" fmla="*/ 5 w 12"/>
                <a:gd name="T43" fmla="*/ 0 h 10"/>
                <a:gd name="T44" fmla="*/ 5 w 12"/>
                <a:gd name="T45" fmla="*/ 0 h 10"/>
                <a:gd name="T46" fmla="*/ 4 w 12"/>
                <a:gd name="T47" fmla="*/ 0 h 10"/>
                <a:gd name="T48" fmla="*/ 4 w 12"/>
                <a:gd name="T49" fmla="*/ 2 h 10"/>
                <a:gd name="T50" fmla="*/ 2 w 12"/>
                <a:gd name="T51" fmla="*/ 2 h 10"/>
                <a:gd name="T52" fmla="*/ 2 w 12"/>
                <a:gd name="T53" fmla="*/ 2 h 10"/>
                <a:gd name="T54" fmla="*/ 2 w 12"/>
                <a:gd name="T55" fmla="*/ 3 h 10"/>
                <a:gd name="T56" fmla="*/ 2 w 12"/>
                <a:gd name="T57" fmla="*/ 3 h 10"/>
                <a:gd name="T58" fmla="*/ 0 w 12"/>
                <a:gd name="T59" fmla="*/ 5 h 10"/>
                <a:gd name="T60" fmla="*/ 0 w 12"/>
                <a:gd name="T61" fmla="*/ 5 h 10"/>
                <a:gd name="T62" fmla="*/ 0 w 12"/>
                <a:gd name="T63" fmla="*/ 7 h 10"/>
                <a:gd name="T64" fmla="*/ 2 w 12"/>
                <a:gd name="T65" fmla="*/ 7 h 10"/>
                <a:gd name="T66" fmla="*/ 2 w 12"/>
                <a:gd name="T67" fmla="*/ 9 h 10"/>
                <a:gd name="T68" fmla="*/ 2 w 12"/>
                <a:gd name="T69" fmla="*/ 9 h 10"/>
                <a:gd name="T70" fmla="*/ 2 w 12"/>
                <a:gd name="T71" fmla="*/ 9 h 10"/>
                <a:gd name="T72" fmla="*/ 4 w 12"/>
                <a:gd name="T73" fmla="*/ 10 h 10"/>
                <a:gd name="T74" fmla="*/ 4 w 12"/>
                <a:gd name="T75" fmla="*/ 10 h 10"/>
                <a:gd name="T76" fmla="*/ 5 w 12"/>
                <a:gd name="T77" fmla="*/ 10 h 10"/>
                <a:gd name="T78" fmla="*/ 5 w 12"/>
                <a:gd name="T79" fmla="*/ 10 h 10"/>
                <a:gd name="T80" fmla="*/ 7 w 12"/>
                <a:gd name="T81" fmla="*/ 10 h 10"/>
                <a:gd name="T82" fmla="*/ 7 w 12"/>
                <a:gd name="T83" fmla="*/ 10 h 10"/>
                <a:gd name="T84" fmla="*/ 5 w 12"/>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
                <a:gd name="T130" fmla="*/ 0 h 10"/>
                <a:gd name="T131" fmla="*/ 12 w 12"/>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 h="10">
                  <a:moveTo>
                    <a:pt x="5" y="10"/>
                  </a:moveTo>
                  <a:lnTo>
                    <a:pt x="7" y="10"/>
                  </a:lnTo>
                  <a:lnTo>
                    <a:pt x="9" y="10"/>
                  </a:lnTo>
                  <a:lnTo>
                    <a:pt x="11" y="9"/>
                  </a:lnTo>
                  <a:lnTo>
                    <a:pt x="11" y="7"/>
                  </a:lnTo>
                  <a:lnTo>
                    <a:pt x="12" y="7"/>
                  </a:lnTo>
                  <a:lnTo>
                    <a:pt x="12" y="5"/>
                  </a:lnTo>
                  <a:lnTo>
                    <a:pt x="11" y="3"/>
                  </a:lnTo>
                  <a:lnTo>
                    <a:pt x="11" y="2"/>
                  </a:lnTo>
                  <a:lnTo>
                    <a:pt x="9" y="2"/>
                  </a:lnTo>
                  <a:lnTo>
                    <a:pt x="9" y="0"/>
                  </a:lnTo>
                  <a:lnTo>
                    <a:pt x="7" y="0"/>
                  </a:lnTo>
                  <a:lnTo>
                    <a:pt x="5" y="0"/>
                  </a:lnTo>
                  <a:lnTo>
                    <a:pt x="4" y="0"/>
                  </a:lnTo>
                  <a:lnTo>
                    <a:pt x="4" y="2"/>
                  </a:lnTo>
                  <a:lnTo>
                    <a:pt x="2" y="2"/>
                  </a:lnTo>
                  <a:lnTo>
                    <a:pt x="2" y="3"/>
                  </a:lnTo>
                  <a:lnTo>
                    <a:pt x="0" y="5"/>
                  </a:lnTo>
                  <a:lnTo>
                    <a:pt x="0" y="7"/>
                  </a:lnTo>
                  <a:lnTo>
                    <a:pt x="2" y="7"/>
                  </a:lnTo>
                  <a:lnTo>
                    <a:pt x="2" y="9"/>
                  </a:lnTo>
                  <a:lnTo>
                    <a:pt x="4" y="10"/>
                  </a:lnTo>
                  <a:lnTo>
                    <a:pt x="5" y="10"/>
                  </a:lnTo>
                  <a:lnTo>
                    <a:pt x="7"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2" name="Freeform 361"/>
            <p:cNvSpPr>
              <a:spLocks/>
            </p:cNvSpPr>
            <p:nvPr/>
          </p:nvSpPr>
          <p:spPr bwMode="auto">
            <a:xfrm>
              <a:off x="3335" y="1102"/>
              <a:ext cx="10" cy="10"/>
            </a:xfrm>
            <a:custGeom>
              <a:avLst/>
              <a:gdLst>
                <a:gd name="T0" fmla="*/ 4 w 10"/>
                <a:gd name="T1" fmla="*/ 10 h 10"/>
                <a:gd name="T2" fmla="*/ 5 w 10"/>
                <a:gd name="T3" fmla="*/ 10 h 10"/>
                <a:gd name="T4" fmla="*/ 7 w 10"/>
                <a:gd name="T5" fmla="*/ 10 h 10"/>
                <a:gd name="T6" fmla="*/ 7 w 10"/>
                <a:gd name="T7" fmla="*/ 10 h 10"/>
                <a:gd name="T8" fmla="*/ 9 w 10"/>
                <a:gd name="T9" fmla="*/ 10 h 10"/>
                <a:gd name="T10" fmla="*/ 9 w 10"/>
                <a:gd name="T11" fmla="*/ 9 h 10"/>
                <a:gd name="T12" fmla="*/ 9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9 w 10"/>
                <a:gd name="T29" fmla="*/ 2 h 10"/>
                <a:gd name="T30" fmla="*/ 9 w 10"/>
                <a:gd name="T31" fmla="*/ 2 h 10"/>
                <a:gd name="T32" fmla="*/ 9 w 10"/>
                <a:gd name="T33" fmla="*/ 2 h 10"/>
                <a:gd name="T34" fmla="*/ 7 w 10"/>
                <a:gd name="T35" fmla="*/ 0 h 10"/>
                <a:gd name="T36" fmla="*/ 7 w 10"/>
                <a:gd name="T37" fmla="*/ 0 h 10"/>
                <a:gd name="T38" fmla="*/ 5 w 10"/>
                <a:gd name="T39" fmla="*/ 0 h 10"/>
                <a:gd name="T40" fmla="*/ 5 w 10"/>
                <a:gd name="T41" fmla="*/ 0 h 10"/>
                <a:gd name="T42" fmla="*/ 4 w 10"/>
                <a:gd name="T43" fmla="*/ 0 h 10"/>
                <a:gd name="T44" fmla="*/ 4 w 10"/>
                <a:gd name="T45" fmla="*/ 0 h 10"/>
                <a:gd name="T46" fmla="*/ 2 w 10"/>
                <a:gd name="T47" fmla="*/ 0 h 10"/>
                <a:gd name="T48" fmla="*/ 2 w 10"/>
                <a:gd name="T49" fmla="*/ 2 h 10"/>
                <a:gd name="T50" fmla="*/ 2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2 w 10"/>
                <a:gd name="T71" fmla="*/ 9 h 10"/>
                <a:gd name="T72" fmla="*/ 2 w 10"/>
                <a:gd name="T73" fmla="*/ 10 h 10"/>
                <a:gd name="T74" fmla="*/ 2 w 10"/>
                <a:gd name="T75" fmla="*/ 10 h 10"/>
                <a:gd name="T76" fmla="*/ 4 w 10"/>
                <a:gd name="T77" fmla="*/ 10 h 10"/>
                <a:gd name="T78" fmla="*/ 4 w 10"/>
                <a:gd name="T79" fmla="*/ 10 h 10"/>
                <a:gd name="T80" fmla="*/ 5 w 10"/>
                <a:gd name="T81" fmla="*/ 10 h 10"/>
                <a:gd name="T82" fmla="*/ 5 w 10"/>
                <a:gd name="T83" fmla="*/ 10 h 10"/>
                <a:gd name="T84" fmla="*/ 4 w 10"/>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
                <a:gd name="T130" fmla="*/ 0 h 10"/>
                <a:gd name="T131" fmla="*/ 10 w 10"/>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 h="10">
                  <a:moveTo>
                    <a:pt x="4" y="10"/>
                  </a:moveTo>
                  <a:lnTo>
                    <a:pt x="5" y="10"/>
                  </a:lnTo>
                  <a:lnTo>
                    <a:pt x="7" y="10"/>
                  </a:lnTo>
                  <a:lnTo>
                    <a:pt x="9" y="10"/>
                  </a:lnTo>
                  <a:lnTo>
                    <a:pt x="9" y="9"/>
                  </a:lnTo>
                  <a:lnTo>
                    <a:pt x="10" y="9"/>
                  </a:lnTo>
                  <a:lnTo>
                    <a:pt x="10" y="7"/>
                  </a:lnTo>
                  <a:lnTo>
                    <a:pt x="10" y="5"/>
                  </a:lnTo>
                  <a:lnTo>
                    <a:pt x="10" y="3"/>
                  </a:lnTo>
                  <a:lnTo>
                    <a:pt x="9" y="2"/>
                  </a:lnTo>
                  <a:lnTo>
                    <a:pt x="7" y="0"/>
                  </a:lnTo>
                  <a:lnTo>
                    <a:pt x="5" y="0"/>
                  </a:lnTo>
                  <a:lnTo>
                    <a:pt x="4" y="0"/>
                  </a:lnTo>
                  <a:lnTo>
                    <a:pt x="2" y="0"/>
                  </a:lnTo>
                  <a:lnTo>
                    <a:pt x="2" y="2"/>
                  </a:lnTo>
                  <a:lnTo>
                    <a:pt x="0" y="2"/>
                  </a:lnTo>
                  <a:lnTo>
                    <a:pt x="0" y="3"/>
                  </a:lnTo>
                  <a:lnTo>
                    <a:pt x="0" y="5"/>
                  </a:lnTo>
                  <a:lnTo>
                    <a:pt x="0" y="7"/>
                  </a:lnTo>
                  <a:lnTo>
                    <a:pt x="0" y="9"/>
                  </a:lnTo>
                  <a:lnTo>
                    <a:pt x="2" y="9"/>
                  </a:lnTo>
                  <a:lnTo>
                    <a:pt x="2" y="10"/>
                  </a:lnTo>
                  <a:lnTo>
                    <a:pt x="4" y="10"/>
                  </a:lnTo>
                  <a:lnTo>
                    <a:pt x="5" y="10"/>
                  </a:lnTo>
                  <a:lnTo>
                    <a:pt x="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3" name="Freeform 362"/>
            <p:cNvSpPr>
              <a:spLocks/>
            </p:cNvSpPr>
            <p:nvPr/>
          </p:nvSpPr>
          <p:spPr bwMode="auto">
            <a:xfrm>
              <a:off x="3477" y="1102"/>
              <a:ext cx="10" cy="10"/>
            </a:xfrm>
            <a:custGeom>
              <a:avLst/>
              <a:gdLst>
                <a:gd name="T0" fmla="*/ 5 w 10"/>
                <a:gd name="T1" fmla="*/ 10 h 10"/>
                <a:gd name="T2" fmla="*/ 7 w 10"/>
                <a:gd name="T3" fmla="*/ 10 h 10"/>
                <a:gd name="T4" fmla="*/ 7 w 10"/>
                <a:gd name="T5" fmla="*/ 10 h 10"/>
                <a:gd name="T6" fmla="*/ 9 w 10"/>
                <a:gd name="T7" fmla="*/ 10 h 10"/>
                <a:gd name="T8" fmla="*/ 9 w 10"/>
                <a:gd name="T9" fmla="*/ 10 h 10"/>
                <a:gd name="T10" fmla="*/ 9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9 w 10"/>
                <a:gd name="T31" fmla="*/ 2 h 10"/>
                <a:gd name="T32" fmla="*/ 9 w 10"/>
                <a:gd name="T33" fmla="*/ 2 h 10"/>
                <a:gd name="T34" fmla="*/ 9 w 10"/>
                <a:gd name="T35" fmla="*/ 0 h 10"/>
                <a:gd name="T36" fmla="*/ 7 w 10"/>
                <a:gd name="T37" fmla="*/ 0 h 10"/>
                <a:gd name="T38" fmla="*/ 7 w 10"/>
                <a:gd name="T39" fmla="*/ 0 h 10"/>
                <a:gd name="T40" fmla="*/ 5 w 10"/>
                <a:gd name="T41" fmla="*/ 0 h 10"/>
                <a:gd name="T42" fmla="*/ 5 w 10"/>
                <a:gd name="T43" fmla="*/ 0 h 10"/>
                <a:gd name="T44" fmla="*/ 3 w 10"/>
                <a:gd name="T45" fmla="*/ 0 h 10"/>
                <a:gd name="T46" fmla="*/ 3 w 10"/>
                <a:gd name="T47" fmla="*/ 0 h 10"/>
                <a:gd name="T48" fmla="*/ 2 w 10"/>
                <a:gd name="T49" fmla="*/ 2 h 10"/>
                <a:gd name="T50" fmla="*/ 2 w 10"/>
                <a:gd name="T51" fmla="*/ 2 h 10"/>
                <a:gd name="T52" fmla="*/ 2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2 w 10"/>
                <a:gd name="T69" fmla="*/ 9 h 10"/>
                <a:gd name="T70" fmla="*/ 2 w 10"/>
                <a:gd name="T71" fmla="*/ 9 h 10"/>
                <a:gd name="T72" fmla="*/ 2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9" y="10"/>
                  </a:lnTo>
                  <a:lnTo>
                    <a:pt x="9" y="9"/>
                  </a:lnTo>
                  <a:lnTo>
                    <a:pt x="10" y="9"/>
                  </a:lnTo>
                  <a:lnTo>
                    <a:pt x="10" y="7"/>
                  </a:lnTo>
                  <a:lnTo>
                    <a:pt x="10" y="5"/>
                  </a:lnTo>
                  <a:lnTo>
                    <a:pt x="10" y="3"/>
                  </a:lnTo>
                  <a:lnTo>
                    <a:pt x="10" y="2"/>
                  </a:lnTo>
                  <a:lnTo>
                    <a:pt x="9" y="2"/>
                  </a:lnTo>
                  <a:lnTo>
                    <a:pt x="9" y="0"/>
                  </a:lnTo>
                  <a:lnTo>
                    <a:pt x="7" y="0"/>
                  </a:lnTo>
                  <a:lnTo>
                    <a:pt x="5" y="0"/>
                  </a:lnTo>
                  <a:lnTo>
                    <a:pt x="3" y="0"/>
                  </a:lnTo>
                  <a:lnTo>
                    <a:pt x="2" y="2"/>
                  </a:lnTo>
                  <a:lnTo>
                    <a:pt x="0" y="3"/>
                  </a:lnTo>
                  <a:lnTo>
                    <a:pt x="0" y="5"/>
                  </a:lnTo>
                  <a:lnTo>
                    <a:pt x="0" y="7"/>
                  </a:lnTo>
                  <a:lnTo>
                    <a:pt x="0" y="9"/>
                  </a:lnTo>
                  <a:lnTo>
                    <a:pt x="2" y="9"/>
                  </a:lnTo>
                  <a:lnTo>
                    <a:pt x="2"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4" name="Freeform 363"/>
            <p:cNvSpPr>
              <a:spLocks/>
            </p:cNvSpPr>
            <p:nvPr/>
          </p:nvSpPr>
          <p:spPr bwMode="auto">
            <a:xfrm>
              <a:off x="3513" y="1102"/>
              <a:ext cx="10" cy="10"/>
            </a:xfrm>
            <a:custGeom>
              <a:avLst/>
              <a:gdLst>
                <a:gd name="T0" fmla="*/ 5 w 10"/>
                <a:gd name="T1" fmla="*/ 10 h 10"/>
                <a:gd name="T2" fmla="*/ 7 w 10"/>
                <a:gd name="T3" fmla="*/ 10 h 10"/>
                <a:gd name="T4" fmla="*/ 7 w 10"/>
                <a:gd name="T5" fmla="*/ 10 h 10"/>
                <a:gd name="T6" fmla="*/ 7 w 10"/>
                <a:gd name="T7" fmla="*/ 10 h 10"/>
                <a:gd name="T8" fmla="*/ 9 w 10"/>
                <a:gd name="T9" fmla="*/ 10 h 10"/>
                <a:gd name="T10" fmla="*/ 9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9 w 10"/>
                <a:gd name="T31" fmla="*/ 2 h 10"/>
                <a:gd name="T32" fmla="*/ 9 w 10"/>
                <a:gd name="T33" fmla="*/ 2 h 10"/>
                <a:gd name="T34" fmla="*/ 7 w 10"/>
                <a:gd name="T35" fmla="*/ 0 h 10"/>
                <a:gd name="T36" fmla="*/ 7 w 10"/>
                <a:gd name="T37" fmla="*/ 0 h 10"/>
                <a:gd name="T38" fmla="*/ 7 w 10"/>
                <a:gd name="T39" fmla="*/ 0 h 10"/>
                <a:gd name="T40" fmla="*/ 5 w 10"/>
                <a:gd name="T41" fmla="*/ 0 h 10"/>
                <a:gd name="T42" fmla="*/ 5 w 10"/>
                <a:gd name="T43" fmla="*/ 0 h 10"/>
                <a:gd name="T44" fmla="*/ 3 w 10"/>
                <a:gd name="T45" fmla="*/ 0 h 10"/>
                <a:gd name="T46" fmla="*/ 3 w 10"/>
                <a:gd name="T47" fmla="*/ 0 h 10"/>
                <a:gd name="T48" fmla="*/ 2 w 10"/>
                <a:gd name="T49" fmla="*/ 2 h 10"/>
                <a:gd name="T50" fmla="*/ 2 w 10"/>
                <a:gd name="T51" fmla="*/ 2 h 10"/>
                <a:gd name="T52" fmla="*/ 2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2 w 10"/>
                <a:gd name="T69" fmla="*/ 9 h 10"/>
                <a:gd name="T70" fmla="*/ 2 w 10"/>
                <a:gd name="T71" fmla="*/ 9 h 10"/>
                <a:gd name="T72" fmla="*/ 2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9" y="10"/>
                  </a:lnTo>
                  <a:lnTo>
                    <a:pt x="9" y="9"/>
                  </a:lnTo>
                  <a:lnTo>
                    <a:pt x="10" y="9"/>
                  </a:lnTo>
                  <a:lnTo>
                    <a:pt x="10" y="7"/>
                  </a:lnTo>
                  <a:lnTo>
                    <a:pt x="10" y="5"/>
                  </a:lnTo>
                  <a:lnTo>
                    <a:pt x="10" y="3"/>
                  </a:lnTo>
                  <a:lnTo>
                    <a:pt x="10" y="2"/>
                  </a:lnTo>
                  <a:lnTo>
                    <a:pt x="9" y="2"/>
                  </a:lnTo>
                  <a:lnTo>
                    <a:pt x="7" y="0"/>
                  </a:lnTo>
                  <a:lnTo>
                    <a:pt x="5" y="0"/>
                  </a:lnTo>
                  <a:lnTo>
                    <a:pt x="3" y="0"/>
                  </a:lnTo>
                  <a:lnTo>
                    <a:pt x="2" y="2"/>
                  </a:lnTo>
                  <a:lnTo>
                    <a:pt x="0" y="3"/>
                  </a:lnTo>
                  <a:lnTo>
                    <a:pt x="0" y="5"/>
                  </a:lnTo>
                  <a:lnTo>
                    <a:pt x="0" y="7"/>
                  </a:lnTo>
                  <a:lnTo>
                    <a:pt x="0" y="9"/>
                  </a:lnTo>
                  <a:lnTo>
                    <a:pt x="2" y="9"/>
                  </a:lnTo>
                  <a:lnTo>
                    <a:pt x="2"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5" name="Freeform 364"/>
            <p:cNvSpPr>
              <a:spLocks/>
            </p:cNvSpPr>
            <p:nvPr/>
          </p:nvSpPr>
          <p:spPr bwMode="auto">
            <a:xfrm>
              <a:off x="3441" y="1102"/>
              <a:ext cx="10" cy="10"/>
            </a:xfrm>
            <a:custGeom>
              <a:avLst/>
              <a:gdLst>
                <a:gd name="T0" fmla="*/ 5 w 10"/>
                <a:gd name="T1" fmla="*/ 10 h 10"/>
                <a:gd name="T2" fmla="*/ 7 w 10"/>
                <a:gd name="T3" fmla="*/ 10 h 10"/>
                <a:gd name="T4" fmla="*/ 7 w 10"/>
                <a:gd name="T5" fmla="*/ 10 h 10"/>
                <a:gd name="T6" fmla="*/ 9 w 10"/>
                <a:gd name="T7" fmla="*/ 10 h 10"/>
                <a:gd name="T8" fmla="*/ 9 w 10"/>
                <a:gd name="T9" fmla="*/ 10 h 10"/>
                <a:gd name="T10" fmla="*/ 10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10 w 10"/>
                <a:gd name="T31" fmla="*/ 2 h 10"/>
                <a:gd name="T32" fmla="*/ 9 w 10"/>
                <a:gd name="T33" fmla="*/ 2 h 10"/>
                <a:gd name="T34" fmla="*/ 9 w 10"/>
                <a:gd name="T35" fmla="*/ 0 h 10"/>
                <a:gd name="T36" fmla="*/ 7 w 10"/>
                <a:gd name="T37" fmla="*/ 0 h 10"/>
                <a:gd name="T38" fmla="*/ 7 w 10"/>
                <a:gd name="T39" fmla="*/ 0 h 10"/>
                <a:gd name="T40" fmla="*/ 5 w 10"/>
                <a:gd name="T41" fmla="*/ 0 h 10"/>
                <a:gd name="T42" fmla="*/ 5 w 10"/>
                <a:gd name="T43" fmla="*/ 0 h 10"/>
                <a:gd name="T44" fmla="*/ 4 w 10"/>
                <a:gd name="T45" fmla="*/ 0 h 10"/>
                <a:gd name="T46" fmla="*/ 4 w 10"/>
                <a:gd name="T47" fmla="*/ 0 h 10"/>
                <a:gd name="T48" fmla="*/ 4 w 10"/>
                <a:gd name="T49" fmla="*/ 2 h 10"/>
                <a:gd name="T50" fmla="*/ 2 w 10"/>
                <a:gd name="T51" fmla="*/ 2 h 10"/>
                <a:gd name="T52" fmla="*/ 2 w 10"/>
                <a:gd name="T53" fmla="*/ 2 h 10"/>
                <a:gd name="T54" fmla="*/ 2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2 w 10"/>
                <a:gd name="T67" fmla="*/ 9 h 10"/>
                <a:gd name="T68" fmla="*/ 2 w 10"/>
                <a:gd name="T69" fmla="*/ 9 h 10"/>
                <a:gd name="T70" fmla="*/ 2 w 10"/>
                <a:gd name="T71" fmla="*/ 9 h 10"/>
                <a:gd name="T72" fmla="*/ 4 w 10"/>
                <a:gd name="T73" fmla="*/ 10 h 10"/>
                <a:gd name="T74" fmla="*/ 4 w 10"/>
                <a:gd name="T75" fmla="*/ 10 h 10"/>
                <a:gd name="T76" fmla="*/ 4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9" y="10"/>
                  </a:lnTo>
                  <a:lnTo>
                    <a:pt x="10" y="9"/>
                  </a:lnTo>
                  <a:lnTo>
                    <a:pt x="10" y="7"/>
                  </a:lnTo>
                  <a:lnTo>
                    <a:pt x="10" y="5"/>
                  </a:lnTo>
                  <a:lnTo>
                    <a:pt x="10" y="3"/>
                  </a:lnTo>
                  <a:lnTo>
                    <a:pt x="10" y="2"/>
                  </a:lnTo>
                  <a:lnTo>
                    <a:pt x="9" y="2"/>
                  </a:lnTo>
                  <a:lnTo>
                    <a:pt x="9" y="0"/>
                  </a:lnTo>
                  <a:lnTo>
                    <a:pt x="7" y="0"/>
                  </a:lnTo>
                  <a:lnTo>
                    <a:pt x="5" y="0"/>
                  </a:lnTo>
                  <a:lnTo>
                    <a:pt x="4" y="0"/>
                  </a:lnTo>
                  <a:lnTo>
                    <a:pt x="4" y="2"/>
                  </a:lnTo>
                  <a:lnTo>
                    <a:pt x="2" y="2"/>
                  </a:lnTo>
                  <a:lnTo>
                    <a:pt x="2" y="3"/>
                  </a:lnTo>
                  <a:lnTo>
                    <a:pt x="0" y="3"/>
                  </a:lnTo>
                  <a:lnTo>
                    <a:pt x="0" y="5"/>
                  </a:lnTo>
                  <a:lnTo>
                    <a:pt x="0" y="7"/>
                  </a:lnTo>
                  <a:lnTo>
                    <a:pt x="2" y="9"/>
                  </a:lnTo>
                  <a:lnTo>
                    <a:pt x="4"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6" name="Freeform 365"/>
            <p:cNvSpPr>
              <a:spLocks/>
            </p:cNvSpPr>
            <p:nvPr/>
          </p:nvSpPr>
          <p:spPr bwMode="auto">
            <a:xfrm>
              <a:off x="2619" y="1102"/>
              <a:ext cx="10" cy="10"/>
            </a:xfrm>
            <a:custGeom>
              <a:avLst/>
              <a:gdLst>
                <a:gd name="T0" fmla="*/ 5 w 10"/>
                <a:gd name="T1" fmla="*/ 10 h 10"/>
                <a:gd name="T2" fmla="*/ 7 w 10"/>
                <a:gd name="T3" fmla="*/ 10 h 10"/>
                <a:gd name="T4" fmla="*/ 7 w 10"/>
                <a:gd name="T5" fmla="*/ 10 h 10"/>
                <a:gd name="T6" fmla="*/ 8 w 10"/>
                <a:gd name="T7" fmla="*/ 10 h 10"/>
                <a:gd name="T8" fmla="*/ 8 w 10"/>
                <a:gd name="T9" fmla="*/ 10 h 10"/>
                <a:gd name="T10" fmla="*/ 8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8 w 10"/>
                <a:gd name="T31" fmla="*/ 2 h 10"/>
                <a:gd name="T32" fmla="*/ 8 w 10"/>
                <a:gd name="T33" fmla="*/ 2 h 10"/>
                <a:gd name="T34" fmla="*/ 8 w 10"/>
                <a:gd name="T35" fmla="*/ 0 h 10"/>
                <a:gd name="T36" fmla="*/ 7 w 10"/>
                <a:gd name="T37" fmla="*/ 0 h 10"/>
                <a:gd name="T38" fmla="*/ 7 w 10"/>
                <a:gd name="T39" fmla="*/ 0 h 10"/>
                <a:gd name="T40" fmla="*/ 5 w 10"/>
                <a:gd name="T41" fmla="*/ 0 h 10"/>
                <a:gd name="T42" fmla="*/ 5 w 10"/>
                <a:gd name="T43" fmla="*/ 0 h 10"/>
                <a:gd name="T44" fmla="*/ 3 w 10"/>
                <a:gd name="T45" fmla="*/ 0 h 10"/>
                <a:gd name="T46" fmla="*/ 3 w 10"/>
                <a:gd name="T47" fmla="*/ 0 h 10"/>
                <a:gd name="T48" fmla="*/ 1 w 10"/>
                <a:gd name="T49" fmla="*/ 2 h 10"/>
                <a:gd name="T50" fmla="*/ 1 w 10"/>
                <a:gd name="T51" fmla="*/ 2 h 10"/>
                <a:gd name="T52" fmla="*/ 1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1 w 10"/>
                <a:gd name="T69" fmla="*/ 9 h 10"/>
                <a:gd name="T70" fmla="*/ 1 w 10"/>
                <a:gd name="T71" fmla="*/ 9 h 10"/>
                <a:gd name="T72" fmla="*/ 1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8" y="10"/>
                  </a:lnTo>
                  <a:lnTo>
                    <a:pt x="8" y="9"/>
                  </a:lnTo>
                  <a:lnTo>
                    <a:pt x="10" y="9"/>
                  </a:lnTo>
                  <a:lnTo>
                    <a:pt x="10" y="7"/>
                  </a:lnTo>
                  <a:lnTo>
                    <a:pt x="10" y="5"/>
                  </a:lnTo>
                  <a:lnTo>
                    <a:pt x="10" y="3"/>
                  </a:lnTo>
                  <a:lnTo>
                    <a:pt x="10" y="2"/>
                  </a:lnTo>
                  <a:lnTo>
                    <a:pt x="8" y="2"/>
                  </a:lnTo>
                  <a:lnTo>
                    <a:pt x="8" y="0"/>
                  </a:lnTo>
                  <a:lnTo>
                    <a:pt x="7" y="0"/>
                  </a:lnTo>
                  <a:lnTo>
                    <a:pt x="5" y="0"/>
                  </a:lnTo>
                  <a:lnTo>
                    <a:pt x="3" y="0"/>
                  </a:lnTo>
                  <a:lnTo>
                    <a:pt x="1" y="2"/>
                  </a:lnTo>
                  <a:lnTo>
                    <a:pt x="0" y="3"/>
                  </a:lnTo>
                  <a:lnTo>
                    <a:pt x="0" y="5"/>
                  </a:lnTo>
                  <a:lnTo>
                    <a:pt x="0" y="7"/>
                  </a:lnTo>
                  <a:lnTo>
                    <a:pt x="0" y="9"/>
                  </a:lnTo>
                  <a:lnTo>
                    <a:pt x="1" y="9"/>
                  </a:lnTo>
                  <a:lnTo>
                    <a:pt x="1"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7" name="Freeform 366"/>
            <p:cNvSpPr>
              <a:spLocks/>
            </p:cNvSpPr>
            <p:nvPr/>
          </p:nvSpPr>
          <p:spPr bwMode="auto">
            <a:xfrm>
              <a:off x="2655" y="1102"/>
              <a:ext cx="10" cy="10"/>
            </a:xfrm>
            <a:custGeom>
              <a:avLst/>
              <a:gdLst>
                <a:gd name="T0" fmla="*/ 5 w 10"/>
                <a:gd name="T1" fmla="*/ 10 h 10"/>
                <a:gd name="T2" fmla="*/ 5 w 10"/>
                <a:gd name="T3" fmla="*/ 10 h 10"/>
                <a:gd name="T4" fmla="*/ 7 w 10"/>
                <a:gd name="T5" fmla="*/ 10 h 10"/>
                <a:gd name="T6" fmla="*/ 7 w 10"/>
                <a:gd name="T7" fmla="*/ 10 h 10"/>
                <a:gd name="T8" fmla="*/ 8 w 10"/>
                <a:gd name="T9" fmla="*/ 10 h 10"/>
                <a:gd name="T10" fmla="*/ 8 w 10"/>
                <a:gd name="T11" fmla="*/ 9 h 10"/>
                <a:gd name="T12" fmla="*/ 8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8 w 10"/>
                <a:gd name="T29" fmla="*/ 2 h 10"/>
                <a:gd name="T30" fmla="*/ 8 w 10"/>
                <a:gd name="T31" fmla="*/ 2 h 10"/>
                <a:gd name="T32" fmla="*/ 8 w 10"/>
                <a:gd name="T33" fmla="*/ 2 h 10"/>
                <a:gd name="T34" fmla="*/ 7 w 10"/>
                <a:gd name="T35" fmla="*/ 0 h 10"/>
                <a:gd name="T36" fmla="*/ 7 w 10"/>
                <a:gd name="T37" fmla="*/ 0 h 10"/>
                <a:gd name="T38" fmla="*/ 5 w 10"/>
                <a:gd name="T39" fmla="*/ 0 h 10"/>
                <a:gd name="T40" fmla="*/ 5 w 10"/>
                <a:gd name="T41" fmla="*/ 0 h 10"/>
                <a:gd name="T42" fmla="*/ 3 w 10"/>
                <a:gd name="T43" fmla="*/ 0 h 10"/>
                <a:gd name="T44" fmla="*/ 3 w 10"/>
                <a:gd name="T45" fmla="*/ 0 h 10"/>
                <a:gd name="T46" fmla="*/ 3 w 10"/>
                <a:gd name="T47" fmla="*/ 0 h 10"/>
                <a:gd name="T48" fmla="*/ 1 w 10"/>
                <a:gd name="T49" fmla="*/ 2 h 10"/>
                <a:gd name="T50" fmla="*/ 1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1 w 10"/>
                <a:gd name="T71" fmla="*/ 9 h 10"/>
                <a:gd name="T72" fmla="*/ 1 w 10"/>
                <a:gd name="T73" fmla="*/ 10 h 10"/>
                <a:gd name="T74" fmla="*/ 3 w 10"/>
                <a:gd name="T75" fmla="*/ 10 h 10"/>
                <a:gd name="T76" fmla="*/ 3 w 10"/>
                <a:gd name="T77" fmla="*/ 10 h 10"/>
                <a:gd name="T78" fmla="*/ 3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5" y="10"/>
                  </a:lnTo>
                  <a:lnTo>
                    <a:pt x="7" y="10"/>
                  </a:lnTo>
                  <a:lnTo>
                    <a:pt x="8" y="10"/>
                  </a:lnTo>
                  <a:lnTo>
                    <a:pt x="8" y="9"/>
                  </a:lnTo>
                  <a:lnTo>
                    <a:pt x="10" y="9"/>
                  </a:lnTo>
                  <a:lnTo>
                    <a:pt x="10" y="7"/>
                  </a:lnTo>
                  <a:lnTo>
                    <a:pt x="10" y="5"/>
                  </a:lnTo>
                  <a:lnTo>
                    <a:pt x="10" y="3"/>
                  </a:lnTo>
                  <a:lnTo>
                    <a:pt x="8" y="2"/>
                  </a:lnTo>
                  <a:lnTo>
                    <a:pt x="7" y="0"/>
                  </a:lnTo>
                  <a:lnTo>
                    <a:pt x="5" y="0"/>
                  </a:lnTo>
                  <a:lnTo>
                    <a:pt x="3" y="0"/>
                  </a:lnTo>
                  <a:lnTo>
                    <a:pt x="1" y="2"/>
                  </a:lnTo>
                  <a:lnTo>
                    <a:pt x="0" y="2"/>
                  </a:lnTo>
                  <a:lnTo>
                    <a:pt x="0" y="3"/>
                  </a:lnTo>
                  <a:lnTo>
                    <a:pt x="0" y="5"/>
                  </a:lnTo>
                  <a:lnTo>
                    <a:pt x="0" y="7"/>
                  </a:lnTo>
                  <a:lnTo>
                    <a:pt x="0" y="9"/>
                  </a:lnTo>
                  <a:lnTo>
                    <a:pt x="1" y="9"/>
                  </a:lnTo>
                  <a:lnTo>
                    <a:pt x="1"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8" name="Freeform 367"/>
            <p:cNvSpPr>
              <a:spLocks/>
            </p:cNvSpPr>
            <p:nvPr/>
          </p:nvSpPr>
          <p:spPr bwMode="auto">
            <a:xfrm>
              <a:off x="2583" y="1102"/>
              <a:ext cx="10" cy="10"/>
            </a:xfrm>
            <a:custGeom>
              <a:avLst/>
              <a:gdLst>
                <a:gd name="T0" fmla="*/ 5 w 10"/>
                <a:gd name="T1" fmla="*/ 10 h 10"/>
                <a:gd name="T2" fmla="*/ 7 w 10"/>
                <a:gd name="T3" fmla="*/ 10 h 10"/>
                <a:gd name="T4" fmla="*/ 7 w 10"/>
                <a:gd name="T5" fmla="*/ 10 h 10"/>
                <a:gd name="T6" fmla="*/ 8 w 10"/>
                <a:gd name="T7" fmla="*/ 10 h 10"/>
                <a:gd name="T8" fmla="*/ 8 w 10"/>
                <a:gd name="T9" fmla="*/ 10 h 10"/>
                <a:gd name="T10" fmla="*/ 8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8 w 10"/>
                <a:gd name="T31" fmla="*/ 2 h 10"/>
                <a:gd name="T32" fmla="*/ 8 w 10"/>
                <a:gd name="T33" fmla="*/ 2 h 10"/>
                <a:gd name="T34" fmla="*/ 8 w 10"/>
                <a:gd name="T35" fmla="*/ 0 h 10"/>
                <a:gd name="T36" fmla="*/ 7 w 10"/>
                <a:gd name="T37" fmla="*/ 0 h 10"/>
                <a:gd name="T38" fmla="*/ 7 w 10"/>
                <a:gd name="T39" fmla="*/ 0 h 10"/>
                <a:gd name="T40" fmla="*/ 5 w 10"/>
                <a:gd name="T41" fmla="*/ 0 h 10"/>
                <a:gd name="T42" fmla="*/ 5 w 10"/>
                <a:gd name="T43" fmla="*/ 0 h 10"/>
                <a:gd name="T44" fmla="*/ 3 w 10"/>
                <a:gd name="T45" fmla="*/ 0 h 10"/>
                <a:gd name="T46" fmla="*/ 3 w 10"/>
                <a:gd name="T47" fmla="*/ 0 h 10"/>
                <a:gd name="T48" fmla="*/ 2 w 10"/>
                <a:gd name="T49" fmla="*/ 2 h 10"/>
                <a:gd name="T50" fmla="*/ 2 w 10"/>
                <a:gd name="T51" fmla="*/ 2 h 10"/>
                <a:gd name="T52" fmla="*/ 2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2 w 10"/>
                <a:gd name="T69" fmla="*/ 9 h 10"/>
                <a:gd name="T70" fmla="*/ 2 w 10"/>
                <a:gd name="T71" fmla="*/ 9 h 10"/>
                <a:gd name="T72" fmla="*/ 2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8" y="10"/>
                  </a:lnTo>
                  <a:lnTo>
                    <a:pt x="8" y="9"/>
                  </a:lnTo>
                  <a:lnTo>
                    <a:pt x="10" y="9"/>
                  </a:lnTo>
                  <a:lnTo>
                    <a:pt x="10" y="7"/>
                  </a:lnTo>
                  <a:lnTo>
                    <a:pt x="10" y="5"/>
                  </a:lnTo>
                  <a:lnTo>
                    <a:pt x="10" y="3"/>
                  </a:lnTo>
                  <a:lnTo>
                    <a:pt x="10" y="2"/>
                  </a:lnTo>
                  <a:lnTo>
                    <a:pt x="8" y="2"/>
                  </a:lnTo>
                  <a:lnTo>
                    <a:pt x="8" y="0"/>
                  </a:lnTo>
                  <a:lnTo>
                    <a:pt x="7" y="0"/>
                  </a:lnTo>
                  <a:lnTo>
                    <a:pt x="5" y="0"/>
                  </a:lnTo>
                  <a:lnTo>
                    <a:pt x="3" y="0"/>
                  </a:lnTo>
                  <a:lnTo>
                    <a:pt x="2" y="2"/>
                  </a:lnTo>
                  <a:lnTo>
                    <a:pt x="0" y="3"/>
                  </a:lnTo>
                  <a:lnTo>
                    <a:pt x="0" y="5"/>
                  </a:lnTo>
                  <a:lnTo>
                    <a:pt x="0" y="7"/>
                  </a:lnTo>
                  <a:lnTo>
                    <a:pt x="0" y="9"/>
                  </a:lnTo>
                  <a:lnTo>
                    <a:pt x="2" y="9"/>
                  </a:lnTo>
                  <a:lnTo>
                    <a:pt x="2"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9" name="Freeform 368"/>
            <p:cNvSpPr>
              <a:spLocks/>
            </p:cNvSpPr>
            <p:nvPr/>
          </p:nvSpPr>
          <p:spPr bwMode="auto">
            <a:xfrm>
              <a:off x="2689" y="1102"/>
              <a:ext cx="10" cy="10"/>
            </a:xfrm>
            <a:custGeom>
              <a:avLst/>
              <a:gdLst>
                <a:gd name="T0" fmla="*/ 3 w 10"/>
                <a:gd name="T1" fmla="*/ 10 h 10"/>
                <a:gd name="T2" fmla="*/ 5 w 10"/>
                <a:gd name="T3" fmla="*/ 10 h 10"/>
                <a:gd name="T4" fmla="*/ 7 w 10"/>
                <a:gd name="T5" fmla="*/ 10 h 10"/>
                <a:gd name="T6" fmla="*/ 7 w 10"/>
                <a:gd name="T7" fmla="*/ 10 h 10"/>
                <a:gd name="T8" fmla="*/ 8 w 10"/>
                <a:gd name="T9" fmla="*/ 10 h 10"/>
                <a:gd name="T10" fmla="*/ 8 w 10"/>
                <a:gd name="T11" fmla="*/ 9 h 10"/>
                <a:gd name="T12" fmla="*/ 8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8 w 10"/>
                <a:gd name="T29" fmla="*/ 2 h 10"/>
                <a:gd name="T30" fmla="*/ 8 w 10"/>
                <a:gd name="T31" fmla="*/ 2 h 10"/>
                <a:gd name="T32" fmla="*/ 8 w 10"/>
                <a:gd name="T33" fmla="*/ 2 h 10"/>
                <a:gd name="T34" fmla="*/ 7 w 10"/>
                <a:gd name="T35" fmla="*/ 0 h 10"/>
                <a:gd name="T36" fmla="*/ 7 w 10"/>
                <a:gd name="T37" fmla="*/ 0 h 10"/>
                <a:gd name="T38" fmla="*/ 5 w 10"/>
                <a:gd name="T39" fmla="*/ 0 h 10"/>
                <a:gd name="T40" fmla="*/ 5 w 10"/>
                <a:gd name="T41" fmla="*/ 0 h 10"/>
                <a:gd name="T42" fmla="*/ 3 w 10"/>
                <a:gd name="T43" fmla="*/ 0 h 10"/>
                <a:gd name="T44" fmla="*/ 3 w 10"/>
                <a:gd name="T45" fmla="*/ 0 h 10"/>
                <a:gd name="T46" fmla="*/ 2 w 10"/>
                <a:gd name="T47" fmla="*/ 0 h 10"/>
                <a:gd name="T48" fmla="*/ 2 w 10"/>
                <a:gd name="T49" fmla="*/ 2 h 10"/>
                <a:gd name="T50" fmla="*/ 2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2 w 10"/>
                <a:gd name="T71" fmla="*/ 9 h 10"/>
                <a:gd name="T72" fmla="*/ 2 w 10"/>
                <a:gd name="T73" fmla="*/ 10 h 10"/>
                <a:gd name="T74" fmla="*/ 2 w 10"/>
                <a:gd name="T75" fmla="*/ 10 h 10"/>
                <a:gd name="T76" fmla="*/ 3 w 10"/>
                <a:gd name="T77" fmla="*/ 10 h 10"/>
                <a:gd name="T78" fmla="*/ 3 w 10"/>
                <a:gd name="T79" fmla="*/ 10 h 10"/>
                <a:gd name="T80" fmla="*/ 5 w 10"/>
                <a:gd name="T81" fmla="*/ 10 h 10"/>
                <a:gd name="T82" fmla="*/ 5 w 10"/>
                <a:gd name="T83" fmla="*/ 10 h 10"/>
                <a:gd name="T84" fmla="*/ 3 w 10"/>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
                <a:gd name="T130" fmla="*/ 0 h 10"/>
                <a:gd name="T131" fmla="*/ 10 w 10"/>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 h="10">
                  <a:moveTo>
                    <a:pt x="3" y="10"/>
                  </a:moveTo>
                  <a:lnTo>
                    <a:pt x="5" y="10"/>
                  </a:lnTo>
                  <a:lnTo>
                    <a:pt x="7" y="10"/>
                  </a:lnTo>
                  <a:lnTo>
                    <a:pt x="8" y="10"/>
                  </a:lnTo>
                  <a:lnTo>
                    <a:pt x="8" y="9"/>
                  </a:lnTo>
                  <a:lnTo>
                    <a:pt x="10" y="9"/>
                  </a:lnTo>
                  <a:lnTo>
                    <a:pt x="10" y="7"/>
                  </a:lnTo>
                  <a:lnTo>
                    <a:pt x="10" y="5"/>
                  </a:lnTo>
                  <a:lnTo>
                    <a:pt x="10" y="3"/>
                  </a:lnTo>
                  <a:lnTo>
                    <a:pt x="8" y="2"/>
                  </a:lnTo>
                  <a:lnTo>
                    <a:pt x="7" y="0"/>
                  </a:lnTo>
                  <a:lnTo>
                    <a:pt x="5" y="0"/>
                  </a:lnTo>
                  <a:lnTo>
                    <a:pt x="3" y="0"/>
                  </a:lnTo>
                  <a:lnTo>
                    <a:pt x="2" y="0"/>
                  </a:lnTo>
                  <a:lnTo>
                    <a:pt x="2" y="2"/>
                  </a:lnTo>
                  <a:lnTo>
                    <a:pt x="0" y="2"/>
                  </a:lnTo>
                  <a:lnTo>
                    <a:pt x="0" y="3"/>
                  </a:lnTo>
                  <a:lnTo>
                    <a:pt x="0" y="5"/>
                  </a:lnTo>
                  <a:lnTo>
                    <a:pt x="0" y="7"/>
                  </a:lnTo>
                  <a:lnTo>
                    <a:pt x="0" y="9"/>
                  </a:lnTo>
                  <a:lnTo>
                    <a:pt x="2" y="9"/>
                  </a:lnTo>
                  <a:lnTo>
                    <a:pt x="2" y="10"/>
                  </a:lnTo>
                  <a:lnTo>
                    <a:pt x="3" y="10"/>
                  </a:lnTo>
                  <a:lnTo>
                    <a:pt x="5" y="10"/>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0" name="Freeform 369"/>
            <p:cNvSpPr>
              <a:spLocks noEditPoints="1"/>
            </p:cNvSpPr>
            <p:nvPr/>
          </p:nvSpPr>
          <p:spPr bwMode="auto">
            <a:xfrm>
              <a:off x="2101" y="1990"/>
              <a:ext cx="25" cy="19"/>
            </a:xfrm>
            <a:custGeom>
              <a:avLst/>
              <a:gdLst>
                <a:gd name="T0" fmla="*/ 0 w 25"/>
                <a:gd name="T1" fmla="*/ 0 h 19"/>
                <a:gd name="T2" fmla="*/ 25 w 25"/>
                <a:gd name="T3" fmla="*/ 1 h 19"/>
                <a:gd name="T4" fmla="*/ 25 w 25"/>
                <a:gd name="T5" fmla="*/ 5 h 19"/>
                <a:gd name="T6" fmla="*/ 0 w 25"/>
                <a:gd name="T7" fmla="*/ 5 h 19"/>
                <a:gd name="T8" fmla="*/ 0 w 25"/>
                <a:gd name="T9" fmla="*/ 1 h 19"/>
                <a:gd name="T10" fmla="*/ 0 w 25"/>
                <a:gd name="T11" fmla="*/ 1 h 19"/>
                <a:gd name="T12" fmla="*/ 0 w 25"/>
                <a:gd name="T13" fmla="*/ 0 h 19"/>
                <a:gd name="T14" fmla="*/ 0 w 25"/>
                <a:gd name="T15" fmla="*/ 13 h 19"/>
                <a:gd name="T16" fmla="*/ 25 w 25"/>
                <a:gd name="T17" fmla="*/ 13 h 19"/>
                <a:gd name="T18" fmla="*/ 25 w 25"/>
                <a:gd name="T19" fmla="*/ 19 h 19"/>
                <a:gd name="T20" fmla="*/ 0 w 25"/>
                <a:gd name="T21" fmla="*/ 19 h 19"/>
                <a:gd name="T22" fmla="*/ 0 w 25"/>
                <a:gd name="T23" fmla="*/ 13 h 19"/>
                <a:gd name="T24" fmla="*/ 0 w 25"/>
                <a:gd name="T25" fmla="*/ 13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19"/>
                <a:gd name="T41" fmla="*/ 25 w 25"/>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19">
                  <a:moveTo>
                    <a:pt x="0" y="0"/>
                  </a:moveTo>
                  <a:lnTo>
                    <a:pt x="25" y="1"/>
                  </a:lnTo>
                  <a:lnTo>
                    <a:pt x="25" y="5"/>
                  </a:lnTo>
                  <a:lnTo>
                    <a:pt x="0" y="5"/>
                  </a:lnTo>
                  <a:lnTo>
                    <a:pt x="0" y="1"/>
                  </a:lnTo>
                  <a:lnTo>
                    <a:pt x="0" y="0"/>
                  </a:lnTo>
                  <a:close/>
                  <a:moveTo>
                    <a:pt x="0" y="13"/>
                  </a:moveTo>
                  <a:lnTo>
                    <a:pt x="25" y="13"/>
                  </a:lnTo>
                  <a:lnTo>
                    <a:pt x="25" y="19"/>
                  </a:lnTo>
                  <a:lnTo>
                    <a:pt x="0" y="19"/>
                  </a:lnTo>
                  <a:lnTo>
                    <a:pt x="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1" name="Freeform 370"/>
            <p:cNvSpPr>
              <a:spLocks noEditPoints="1"/>
            </p:cNvSpPr>
            <p:nvPr/>
          </p:nvSpPr>
          <p:spPr bwMode="auto">
            <a:xfrm>
              <a:off x="2101" y="1913"/>
              <a:ext cx="25" cy="17"/>
            </a:xfrm>
            <a:custGeom>
              <a:avLst/>
              <a:gdLst>
                <a:gd name="T0" fmla="*/ 0 w 25"/>
                <a:gd name="T1" fmla="*/ 0 h 17"/>
                <a:gd name="T2" fmla="*/ 25 w 25"/>
                <a:gd name="T3" fmla="*/ 0 h 17"/>
                <a:gd name="T4" fmla="*/ 25 w 25"/>
                <a:gd name="T5" fmla="*/ 5 h 17"/>
                <a:gd name="T6" fmla="*/ 0 w 25"/>
                <a:gd name="T7" fmla="*/ 5 h 17"/>
                <a:gd name="T8" fmla="*/ 0 w 25"/>
                <a:gd name="T9" fmla="*/ 0 h 17"/>
                <a:gd name="T10" fmla="*/ 0 w 25"/>
                <a:gd name="T11" fmla="*/ 0 h 17"/>
                <a:gd name="T12" fmla="*/ 0 w 25"/>
                <a:gd name="T13" fmla="*/ 13 h 17"/>
                <a:gd name="T14" fmla="*/ 25 w 25"/>
                <a:gd name="T15" fmla="*/ 13 h 17"/>
                <a:gd name="T16" fmla="*/ 25 w 25"/>
                <a:gd name="T17" fmla="*/ 17 h 17"/>
                <a:gd name="T18" fmla="*/ 0 w 25"/>
                <a:gd name="T19" fmla="*/ 17 h 17"/>
                <a:gd name="T20" fmla="*/ 0 w 25"/>
                <a:gd name="T21" fmla="*/ 13 h 17"/>
                <a:gd name="T22" fmla="*/ 0 w 25"/>
                <a:gd name="T23" fmla="*/ 13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
                <a:gd name="T37" fmla="*/ 0 h 17"/>
                <a:gd name="T38" fmla="*/ 25 w 25"/>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 h="17">
                  <a:moveTo>
                    <a:pt x="0" y="0"/>
                  </a:moveTo>
                  <a:lnTo>
                    <a:pt x="25" y="0"/>
                  </a:lnTo>
                  <a:lnTo>
                    <a:pt x="25" y="5"/>
                  </a:lnTo>
                  <a:lnTo>
                    <a:pt x="0" y="5"/>
                  </a:lnTo>
                  <a:lnTo>
                    <a:pt x="0" y="0"/>
                  </a:lnTo>
                  <a:close/>
                  <a:moveTo>
                    <a:pt x="0" y="13"/>
                  </a:moveTo>
                  <a:lnTo>
                    <a:pt x="25" y="13"/>
                  </a:lnTo>
                  <a:lnTo>
                    <a:pt x="25" y="17"/>
                  </a:lnTo>
                  <a:lnTo>
                    <a:pt x="0" y="17"/>
                  </a:lnTo>
                  <a:lnTo>
                    <a:pt x="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2" name="Freeform 371"/>
            <p:cNvSpPr>
              <a:spLocks noEditPoints="1"/>
            </p:cNvSpPr>
            <p:nvPr/>
          </p:nvSpPr>
          <p:spPr bwMode="auto">
            <a:xfrm>
              <a:off x="2101" y="1832"/>
              <a:ext cx="25" cy="17"/>
            </a:xfrm>
            <a:custGeom>
              <a:avLst/>
              <a:gdLst>
                <a:gd name="T0" fmla="*/ 0 w 25"/>
                <a:gd name="T1" fmla="*/ 0 h 17"/>
                <a:gd name="T2" fmla="*/ 25 w 25"/>
                <a:gd name="T3" fmla="*/ 0 h 17"/>
                <a:gd name="T4" fmla="*/ 25 w 25"/>
                <a:gd name="T5" fmla="*/ 5 h 17"/>
                <a:gd name="T6" fmla="*/ 0 w 25"/>
                <a:gd name="T7" fmla="*/ 5 h 17"/>
                <a:gd name="T8" fmla="*/ 0 w 25"/>
                <a:gd name="T9" fmla="*/ 0 h 17"/>
                <a:gd name="T10" fmla="*/ 0 w 25"/>
                <a:gd name="T11" fmla="*/ 0 h 17"/>
                <a:gd name="T12" fmla="*/ 0 w 25"/>
                <a:gd name="T13" fmla="*/ 14 h 17"/>
                <a:gd name="T14" fmla="*/ 25 w 25"/>
                <a:gd name="T15" fmla="*/ 14 h 17"/>
                <a:gd name="T16" fmla="*/ 25 w 25"/>
                <a:gd name="T17" fmla="*/ 17 h 17"/>
                <a:gd name="T18" fmla="*/ 0 w 25"/>
                <a:gd name="T19" fmla="*/ 17 h 17"/>
                <a:gd name="T20" fmla="*/ 0 w 25"/>
                <a:gd name="T21" fmla="*/ 14 h 17"/>
                <a:gd name="T22" fmla="*/ 0 w 25"/>
                <a:gd name="T23" fmla="*/ 14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
                <a:gd name="T37" fmla="*/ 0 h 17"/>
                <a:gd name="T38" fmla="*/ 25 w 25"/>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 h="17">
                  <a:moveTo>
                    <a:pt x="0" y="0"/>
                  </a:moveTo>
                  <a:lnTo>
                    <a:pt x="25" y="0"/>
                  </a:lnTo>
                  <a:lnTo>
                    <a:pt x="25" y="5"/>
                  </a:lnTo>
                  <a:lnTo>
                    <a:pt x="0" y="5"/>
                  </a:lnTo>
                  <a:lnTo>
                    <a:pt x="0" y="0"/>
                  </a:lnTo>
                  <a:close/>
                  <a:moveTo>
                    <a:pt x="0" y="14"/>
                  </a:moveTo>
                  <a:lnTo>
                    <a:pt x="25" y="14"/>
                  </a:lnTo>
                  <a:lnTo>
                    <a:pt x="25" y="17"/>
                  </a:lnTo>
                  <a:lnTo>
                    <a:pt x="0" y="17"/>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3" name="Freeform 372"/>
            <p:cNvSpPr>
              <a:spLocks noEditPoints="1"/>
            </p:cNvSpPr>
            <p:nvPr/>
          </p:nvSpPr>
          <p:spPr bwMode="auto">
            <a:xfrm>
              <a:off x="2101" y="1752"/>
              <a:ext cx="25" cy="19"/>
            </a:xfrm>
            <a:custGeom>
              <a:avLst/>
              <a:gdLst>
                <a:gd name="T0" fmla="*/ 0 w 25"/>
                <a:gd name="T1" fmla="*/ 0 h 19"/>
                <a:gd name="T2" fmla="*/ 25 w 25"/>
                <a:gd name="T3" fmla="*/ 2 h 19"/>
                <a:gd name="T4" fmla="*/ 25 w 25"/>
                <a:gd name="T5" fmla="*/ 5 h 19"/>
                <a:gd name="T6" fmla="*/ 0 w 25"/>
                <a:gd name="T7" fmla="*/ 5 h 19"/>
                <a:gd name="T8" fmla="*/ 0 w 25"/>
                <a:gd name="T9" fmla="*/ 2 h 19"/>
                <a:gd name="T10" fmla="*/ 0 w 25"/>
                <a:gd name="T11" fmla="*/ 2 h 19"/>
                <a:gd name="T12" fmla="*/ 0 w 25"/>
                <a:gd name="T13" fmla="*/ 0 h 19"/>
                <a:gd name="T14" fmla="*/ 0 w 25"/>
                <a:gd name="T15" fmla="*/ 14 h 19"/>
                <a:gd name="T16" fmla="*/ 25 w 25"/>
                <a:gd name="T17" fmla="*/ 14 h 19"/>
                <a:gd name="T18" fmla="*/ 25 w 25"/>
                <a:gd name="T19" fmla="*/ 19 h 19"/>
                <a:gd name="T20" fmla="*/ 0 w 25"/>
                <a:gd name="T21" fmla="*/ 19 h 19"/>
                <a:gd name="T22" fmla="*/ 0 w 25"/>
                <a:gd name="T23" fmla="*/ 14 h 19"/>
                <a:gd name="T24" fmla="*/ 0 w 25"/>
                <a:gd name="T25" fmla="*/ 14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19"/>
                <a:gd name="T41" fmla="*/ 25 w 25"/>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19">
                  <a:moveTo>
                    <a:pt x="0" y="0"/>
                  </a:moveTo>
                  <a:lnTo>
                    <a:pt x="25" y="2"/>
                  </a:lnTo>
                  <a:lnTo>
                    <a:pt x="25" y="5"/>
                  </a:lnTo>
                  <a:lnTo>
                    <a:pt x="0" y="5"/>
                  </a:lnTo>
                  <a:lnTo>
                    <a:pt x="0" y="2"/>
                  </a:lnTo>
                  <a:lnTo>
                    <a:pt x="0" y="0"/>
                  </a:lnTo>
                  <a:close/>
                  <a:moveTo>
                    <a:pt x="0" y="14"/>
                  </a:moveTo>
                  <a:lnTo>
                    <a:pt x="25" y="14"/>
                  </a:lnTo>
                  <a:lnTo>
                    <a:pt x="25" y="19"/>
                  </a:lnTo>
                  <a:lnTo>
                    <a:pt x="0" y="19"/>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4" name="Freeform 373"/>
            <p:cNvSpPr>
              <a:spLocks noEditPoints="1"/>
            </p:cNvSpPr>
            <p:nvPr/>
          </p:nvSpPr>
          <p:spPr bwMode="auto">
            <a:xfrm>
              <a:off x="2101" y="1677"/>
              <a:ext cx="25" cy="17"/>
            </a:xfrm>
            <a:custGeom>
              <a:avLst/>
              <a:gdLst>
                <a:gd name="T0" fmla="*/ 0 w 25"/>
                <a:gd name="T1" fmla="*/ 0 h 17"/>
                <a:gd name="T2" fmla="*/ 25 w 25"/>
                <a:gd name="T3" fmla="*/ 0 h 17"/>
                <a:gd name="T4" fmla="*/ 25 w 25"/>
                <a:gd name="T5" fmla="*/ 5 h 17"/>
                <a:gd name="T6" fmla="*/ 0 w 25"/>
                <a:gd name="T7" fmla="*/ 5 h 17"/>
                <a:gd name="T8" fmla="*/ 0 w 25"/>
                <a:gd name="T9" fmla="*/ 0 h 17"/>
                <a:gd name="T10" fmla="*/ 0 w 25"/>
                <a:gd name="T11" fmla="*/ 0 h 17"/>
                <a:gd name="T12" fmla="*/ 0 w 25"/>
                <a:gd name="T13" fmla="*/ 12 h 17"/>
                <a:gd name="T14" fmla="*/ 25 w 25"/>
                <a:gd name="T15" fmla="*/ 12 h 17"/>
                <a:gd name="T16" fmla="*/ 25 w 25"/>
                <a:gd name="T17" fmla="*/ 17 h 17"/>
                <a:gd name="T18" fmla="*/ 0 w 25"/>
                <a:gd name="T19" fmla="*/ 17 h 17"/>
                <a:gd name="T20" fmla="*/ 0 w 25"/>
                <a:gd name="T21" fmla="*/ 12 h 17"/>
                <a:gd name="T22" fmla="*/ 0 w 25"/>
                <a:gd name="T23" fmla="*/ 12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
                <a:gd name="T37" fmla="*/ 0 h 17"/>
                <a:gd name="T38" fmla="*/ 25 w 25"/>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 h="17">
                  <a:moveTo>
                    <a:pt x="0" y="0"/>
                  </a:moveTo>
                  <a:lnTo>
                    <a:pt x="25" y="0"/>
                  </a:lnTo>
                  <a:lnTo>
                    <a:pt x="25" y="5"/>
                  </a:lnTo>
                  <a:lnTo>
                    <a:pt x="0" y="5"/>
                  </a:lnTo>
                  <a:lnTo>
                    <a:pt x="0" y="0"/>
                  </a:lnTo>
                  <a:close/>
                  <a:moveTo>
                    <a:pt x="0" y="12"/>
                  </a:moveTo>
                  <a:lnTo>
                    <a:pt x="25" y="12"/>
                  </a:lnTo>
                  <a:lnTo>
                    <a:pt x="25" y="17"/>
                  </a:lnTo>
                  <a:lnTo>
                    <a:pt x="0" y="17"/>
                  </a:lnTo>
                  <a:lnTo>
                    <a:pt x="0"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5" name="Freeform 374"/>
            <p:cNvSpPr>
              <a:spLocks noEditPoints="1"/>
            </p:cNvSpPr>
            <p:nvPr/>
          </p:nvSpPr>
          <p:spPr bwMode="auto">
            <a:xfrm>
              <a:off x="2101" y="1600"/>
              <a:ext cx="25" cy="17"/>
            </a:xfrm>
            <a:custGeom>
              <a:avLst/>
              <a:gdLst>
                <a:gd name="T0" fmla="*/ 0 w 25"/>
                <a:gd name="T1" fmla="*/ 0 h 17"/>
                <a:gd name="T2" fmla="*/ 25 w 25"/>
                <a:gd name="T3" fmla="*/ 0 h 17"/>
                <a:gd name="T4" fmla="*/ 25 w 25"/>
                <a:gd name="T5" fmla="*/ 5 h 17"/>
                <a:gd name="T6" fmla="*/ 0 w 25"/>
                <a:gd name="T7" fmla="*/ 5 h 17"/>
                <a:gd name="T8" fmla="*/ 0 w 25"/>
                <a:gd name="T9" fmla="*/ 0 h 17"/>
                <a:gd name="T10" fmla="*/ 0 w 25"/>
                <a:gd name="T11" fmla="*/ 0 h 17"/>
                <a:gd name="T12" fmla="*/ 0 w 25"/>
                <a:gd name="T13" fmla="*/ 13 h 17"/>
                <a:gd name="T14" fmla="*/ 25 w 25"/>
                <a:gd name="T15" fmla="*/ 13 h 17"/>
                <a:gd name="T16" fmla="*/ 25 w 25"/>
                <a:gd name="T17" fmla="*/ 17 h 17"/>
                <a:gd name="T18" fmla="*/ 0 w 25"/>
                <a:gd name="T19" fmla="*/ 17 h 17"/>
                <a:gd name="T20" fmla="*/ 0 w 25"/>
                <a:gd name="T21" fmla="*/ 13 h 17"/>
                <a:gd name="T22" fmla="*/ 0 w 25"/>
                <a:gd name="T23" fmla="*/ 13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
                <a:gd name="T37" fmla="*/ 0 h 17"/>
                <a:gd name="T38" fmla="*/ 25 w 25"/>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 h="17">
                  <a:moveTo>
                    <a:pt x="0" y="0"/>
                  </a:moveTo>
                  <a:lnTo>
                    <a:pt x="25" y="0"/>
                  </a:lnTo>
                  <a:lnTo>
                    <a:pt x="25" y="5"/>
                  </a:lnTo>
                  <a:lnTo>
                    <a:pt x="0" y="5"/>
                  </a:lnTo>
                  <a:lnTo>
                    <a:pt x="0" y="0"/>
                  </a:lnTo>
                  <a:close/>
                  <a:moveTo>
                    <a:pt x="0" y="13"/>
                  </a:moveTo>
                  <a:lnTo>
                    <a:pt x="25" y="13"/>
                  </a:lnTo>
                  <a:lnTo>
                    <a:pt x="25" y="17"/>
                  </a:lnTo>
                  <a:lnTo>
                    <a:pt x="0" y="17"/>
                  </a:lnTo>
                  <a:lnTo>
                    <a:pt x="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grpSp>
      <p:sp>
        <p:nvSpPr>
          <p:cNvPr id="34820" name="Text Box 375"/>
          <p:cNvSpPr txBox="1">
            <a:spLocks noChangeArrowheads="1"/>
          </p:cNvSpPr>
          <p:nvPr/>
        </p:nvSpPr>
        <p:spPr bwMode="auto">
          <a:xfrm>
            <a:off x="457200" y="20701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a:t>1. TLB lookup</a:t>
            </a:r>
          </a:p>
        </p:txBody>
      </p:sp>
      <p:sp>
        <p:nvSpPr>
          <p:cNvPr id="34821" name="Text Box 376"/>
          <p:cNvSpPr txBox="1">
            <a:spLocks noChangeArrowheads="1"/>
          </p:cNvSpPr>
          <p:nvPr/>
        </p:nvSpPr>
        <p:spPr bwMode="auto">
          <a:xfrm>
            <a:off x="457200" y="4051300"/>
            <a:ext cx="2286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a:t>3. Access data cache</a:t>
            </a:r>
          </a:p>
        </p:txBody>
      </p:sp>
      <p:sp>
        <p:nvSpPr>
          <p:cNvPr id="34822" name="Text Box 377"/>
          <p:cNvSpPr txBox="1">
            <a:spLocks noChangeArrowheads="1"/>
          </p:cNvSpPr>
          <p:nvPr/>
        </p:nvSpPr>
        <p:spPr bwMode="auto">
          <a:xfrm>
            <a:off x="457200" y="33655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a:t>2. Convert VA to PA</a:t>
            </a:r>
          </a:p>
        </p:txBody>
      </p:sp>
      <p:sp>
        <p:nvSpPr>
          <p:cNvPr id="34824" name="Slide Number Placeholder 38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5C6D58B6-D0BA-4990-B11E-F9058A42CDD0}" type="slidenum">
              <a:rPr lang="en-US" altLang="en-US" sz="1400">
                <a:latin typeface="Arial  " charset="0"/>
              </a:rPr>
              <a:pPr/>
              <a:t>44</a:t>
            </a:fld>
            <a:endParaRPr lang="en-US" altLang="en-US" sz="1400">
              <a:latin typeface="Arial  " charset="0"/>
            </a:endParaRPr>
          </a:p>
        </p:txBody>
      </p:sp>
      <p:sp>
        <p:nvSpPr>
          <p:cNvPr id="2" name="TextBox 1"/>
          <p:cNvSpPr txBox="1"/>
          <p:nvPr/>
        </p:nvSpPr>
        <p:spPr>
          <a:xfrm>
            <a:off x="6933575" y="3643131"/>
            <a:ext cx="370614" cy="230832"/>
          </a:xfrm>
          <a:prstGeom prst="rect">
            <a:avLst/>
          </a:prstGeom>
          <a:solidFill>
            <a:schemeClr val="bg1"/>
          </a:solidFill>
        </p:spPr>
        <p:txBody>
          <a:bodyPr wrap="square" rtlCol="0">
            <a:spAutoFit/>
          </a:bodyPr>
          <a:lstStyle/>
          <a:p>
            <a:r>
              <a:rPr lang="en-US" sz="900" dirty="0" smtClean="0"/>
              <a:t>set </a:t>
            </a:r>
            <a:endParaRPr lang="en-US" sz="900" dirty="0"/>
          </a:p>
        </p:txBody>
      </p:sp>
    </p:spTree>
    <p:extLst>
      <p:ext uri="{BB962C8B-B14F-4D97-AF65-F5344CB8AC3E}">
        <p14:creationId xmlns:p14="http://schemas.microsoft.com/office/powerpoint/2010/main" val="32740406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0"/>
            <a:ext cx="9144000" cy="762000"/>
          </a:xfrm>
        </p:spPr>
        <p:txBody>
          <a:bodyPr/>
          <a:lstStyle/>
          <a:p>
            <a:pPr eaLnBrk="1" hangingPunct="1"/>
            <a:r>
              <a:rPr lang="en-US" altLang="en-US" sz="3600" smtClean="0">
                <a:latin typeface="Arial  " charset="0"/>
              </a:rPr>
              <a:t>Memory Access:</a:t>
            </a:r>
            <a:r>
              <a:rPr lang="en-US" altLang="en-US" sz="3200" smtClean="0">
                <a:latin typeface="Arial  " charset="0"/>
              </a:rPr>
              <a:t>TLB Usage Algorithm</a:t>
            </a:r>
          </a:p>
        </p:txBody>
      </p:sp>
      <p:pic>
        <p:nvPicPr>
          <p:cNvPr id="32771" name="Picture 3" descr="F072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12800" y="892175"/>
            <a:ext cx="7526338" cy="5411788"/>
          </a:xfrm>
        </p:spPr>
      </p:pic>
      <p:sp>
        <p:nvSpPr>
          <p:cNvPr id="32772" name="Text Box 4"/>
          <p:cNvSpPr txBox="1">
            <a:spLocks noChangeArrowheads="1"/>
          </p:cNvSpPr>
          <p:nvPr/>
        </p:nvSpPr>
        <p:spPr bwMode="auto">
          <a:xfrm>
            <a:off x="254000" y="3149600"/>
            <a:ext cx="1676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200"/>
              <a:t>Both hardware and software solutions are possible for TLB miss</a:t>
            </a:r>
          </a:p>
        </p:txBody>
      </p:sp>
      <p:sp>
        <p:nvSpPr>
          <p:cNvPr id="32773" name="Text Box 5"/>
          <p:cNvSpPr txBox="1">
            <a:spLocks noChangeArrowheads="1"/>
          </p:cNvSpPr>
          <p:nvPr/>
        </p:nvSpPr>
        <p:spPr bwMode="auto">
          <a:xfrm>
            <a:off x="6540500" y="1625600"/>
            <a:ext cx="22860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sz="1400" dirty="0"/>
              <a:t>NOTICE: software designates some memory pages as READ-ONLY</a:t>
            </a:r>
          </a:p>
          <a:p>
            <a:pPr eaLnBrk="1" hangingPunct="1">
              <a:spcBef>
                <a:spcPct val="50000"/>
              </a:spcBef>
            </a:pPr>
            <a:r>
              <a:rPr lang="en-US" altLang="en-US" sz="1400" dirty="0"/>
              <a:t>Example: pages holding instructions.</a:t>
            </a:r>
          </a:p>
          <a:p>
            <a:pPr eaLnBrk="1" hangingPunct="1">
              <a:spcBef>
                <a:spcPct val="50000"/>
              </a:spcBef>
            </a:pPr>
            <a:r>
              <a:rPr lang="en-US" altLang="en-US" sz="1400" dirty="0"/>
              <a:t>It will may share some read-only pages with multiple programs, </a:t>
            </a:r>
            <a:r>
              <a:rPr lang="en-US" altLang="en-US" sz="1400" dirty="0" err="1"/>
              <a:t>eg</a:t>
            </a:r>
            <a:r>
              <a:rPr lang="en-US" altLang="en-US" sz="1400" dirty="0"/>
              <a:t> you run </a:t>
            </a:r>
            <a:r>
              <a:rPr lang="en-US" altLang="en-US" sz="1400" dirty="0" smtClean="0"/>
              <a:t>Firefox </a:t>
            </a:r>
            <a:r>
              <a:rPr lang="en-US" altLang="en-US" sz="1400" dirty="0"/>
              <a:t>twice.</a:t>
            </a:r>
          </a:p>
        </p:txBody>
      </p:sp>
      <p:sp>
        <p:nvSpPr>
          <p:cNvPr id="32774" name="Line 6"/>
          <p:cNvSpPr>
            <a:spLocks noChangeShapeType="1"/>
          </p:cNvSpPr>
          <p:nvPr/>
        </p:nvSpPr>
        <p:spPr bwMode="auto">
          <a:xfrm flipH="1">
            <a:off x="6375400" y="3924300"/>
            <a:ext cx="914400" cy="3810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75"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7CCD5B5B-8C58-4FA8-BAD4-DA5F3FC3DB0B}" type="slidenum">
              <a:rPr lang="en-US" altLang="en-US" sz="1400">
                <a:latin typeface="Arial  " charset="0"/>
              </a:rPr>
              <a:pPr/>
              <a:t>45</a:t>
            </a:fld>
            <a:endParaRPr lang="en-US" altLang="en-US" sz="1400">
              <a:latin typeface="Arial  " charset="0"/>
            </a:endParaRPr>
          </a:p>
        </p:txBody>
      </p:sp>
    </p:spTree>
    <p:extLst>
      <p:ext uri="{BB962C8B-B14F-4D97-AF65-F5344CB8AC3E}">
        <p14:creationId xmlns:p14="http://schemas.microsoft.com/office/powerpoint/2010/main" val="184401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mtClean="0">
                <a:latin typeface="Arial  " charset="0"/>
              </a:rPr>
              <a:t>TLB Notes</a:t>
            </a:r>
          </a:p>
        </p:txBody>
      </p:sp>
      <p:sp>
        <p:nvSpPr>
          <p:cNvPr id="33795" name="Rectangle 3"/>
          <p:cNvSpPr>
            <a:spLocks noGrp="1" noChangeArrowheads="1"/>
          </p:cNvSpPr>
          <p:nvPr>
            <p:ph type="body" idx="1"/>
          </p:nvPr>
        </p:nvSpPr>
        <p:spPr>
          <a:xfrm>
            <a:off x="228600" y="685800"/>
            <a:ext cx="8915400" cy="6019800"/>
          </a:xfrm>
        </p:spPr>
        <p:txBody>
          <a:bodyPr/>
          <a:lstStyle/>
          <a:p>
            <a:pPr eaLnBrk="1" hangingPunct="1">
              <a:lnSpc>
                <a:spcPct val="80000"/>
              </a:lnSpc>
            </a:pPr>
            <a:r>
              <a:rPr lang="en-US" altLang="en-US" b="1" dirty="0" smtClean="0">
                <a:latin typeface="Arial  " charset="0"/>
              </a:rPr>
              <a:t>TLB Miss</a:t>
            </a:r>
          </a:p>
          <a:p>
            <a:pPr lvl="1" eaLnBrk="1" hangingPunct="1">
              <a:lnSpc>
                <a:spcPct val="80000"/>
              </a:lnSpc>
            </a:pPr>
            <a:r>
              <a:rPr lang="en-US" altLang="en-US" sz="2000" dirty="0" smtClean="0">
                <a:latin typeface="Arial  " charset="0"/>
              </a:rPr>
              <a:t>If handled by software: raises exception on TLB miss.</a:t>
            </a:r>
          </a:p>
          <a:p>
            <a:pPr lvl="1" eaLnBrk="1" hangingPunct="1">
              <a:lnSpc>
                <a:spcPct val="80000"/>
              </a:lnSpc>
            </a:pPr>
            <a:r>
              <a:rPr lang="en-US" altLang="en-US" sz="2000" dirty="0" smtClean="0">
                <a:latin typeface="Arial  " charset="0"/>
              </a:rPr>
              <a:t>If handled by hardware: special hardware unit will check DRAM for translation</a:t>
            </a:r>
          </a:p>
          <a:p>
            <a:pPr lvl="1" eaLnBrk="1" hangingPunct="1">
              <a:lnSpc>
                <a:spcPct val="80000"/>
              </a:lnSpc>
            </a:pPr>
            <a:r>
              <a:rPr lang="en-US" altLang="en-US" sz="2000" dirty="0" smtClean="0">
                <a:latin typeface="Arial  " charset="0"/>
              </a:rPr>
              <a:t>If page is not in DRAM, then </a:t>
            </a:r>
            <a:r>
              <a:rPr lang="en-US" altLang="en-US" sz="2000" u="sng" dirty="0" smtClean="0">
                <a:latin typeface="Arial  " charset="0"/>
              </a:rPr>
              <a:t>need</a:t>
            </a:r>
            <a:r>
              <a:rPr lang="en-US" altLang="en-US" sz="2000" dirty="0" smtClean="0">
                <a:latin typeface="Arial  " charset="0"/>
              </a:rPr>
              <a:t> OS to transfer it in (“page fault”).</a:t>
            </a:r>
          </a:p>
          <a:p>
            <a:pPr lvl="1" eaLnBrk="1" hangingPunct="1">
              <a:lnSpc>
                <a:spcPct val="80000"/>
              </a:lnSpc>
            </a:pPr>
            <a:r>
              <a:rPr lang="en-US" altLang="en-US" sz="2000" dirty="0" smtClean="0">
                <a:latin typeface="Arial  " charset="0"/>
              </a:rPr>
              <a:t>OS handles security issues (invalidating TLB entries, </a:t>
            </a:r>
            <a:r>
              <a:rPr lang="en-US" altLang="en-US" sz="2000" dirty="0" err="1" smtClean="0">
                <a:latin typeface="Arial  " charset="0"/>
              </a:rPr>
              <a:t>etc</a:t>
            </a:r>
            <a:r>
              <a:rPr lang="en-US" altLang="en-US" sz="2000" dirty="0" smtClean="0">
                <a:latin typeface="Arial  " charset="0"/>
              </a:rPr>
              <a:t>…)</a:t>
            </a:r>
          </a:p>
          <a:p>
            <a:pPr lvl="1" eaLnBrk="1" hangingPunct="1">
              <a:lnSpc>
                <a:spcPct val="80000"/>
              </a:lnSpc>
            </a:pPr>
            <a:endParaRPr lang="en-US" altLang="en-US" sz="2000" dirty="0" smtClean="0">
              <a:latin typeface="Arial  " charset="0"/>
            </a:endParaRPr>
          </a:p>
          <a:p>
            <a:pPr eaLnBrk="1" hangingPunct="1">
              <a:lnSpc>
                <a:spcPct val="80000"/>
              </a:lnSpc>
            </a:pPr>
            <a:r>
              <a:rPr lang="en-US" altLang="en-US" b="1" dirty="0" smtClean="0">
                <a:latin typeface="Arial  " charset="0"/>
              </a:rPr>
              <a:t>Read-only pages</a:t>
            </a:r>
          </a:p>
          <a:p>
            <a:pPr lvl="1" eaLnBrk="1" hangingPunct="1">
              <a:lnSpc>
                <a:spcPct val="80000"/>
              </a:lnSpc>
            </a:pPr>
            <a:r>
              <a:rPr lang="en-US" altLang="en-US" sz="2000" dirty="0" smtClean="0">
                <a:latin typeface="Arial  " charset="0"/>
              </a:rPr>
              <a:t>Can share non-sensitive data, e.g., instructions and pre-compiled data tables in a program such as Firefox</a:t>
            </a:r>
          </a:p>
          <a:p>
            <a:pPr lvl="1" eaLnBrk="1" hangingPunct="1">
              <a:lnSpc>
                <a:spcPct val="80000"/>
              </a:lnSpc>
            </a:pPr>
            <a:r>
              <a:rPr lang="en-US" altLang="en-US" sz="2000" dirty="0" smtClean="0">
                <a:latin typeface="Arial  " charset="0"/>
              </a:rPr>
              <a:t>Writes to read-only pages cause exception</a:t>
            </a:r>
          </a:p>
          <a:p>
            <a:pPr lvl="1" eaLnBrk="1" hangingPunct="1">
              <a:lnSpc>
                <a:spcPct val="80000"/>
              </a:lnSpc>
            </a:pPr>
            <a:r>
              <a:rPr lang="en-US" altLang="en-US" sz="2000" dirty="0" smtClean="0">
                <a:latin typeface="Arial  " charset="0"/>
              </a:rPr>
              <a:t>OS handles, possible outcomes:</a:t>
            </a:r>
          </a:p>
          <a:p>
            <a:pPr lvl="2" eaLnBrk="1" hangingPunct="1">
              <a:lnSpc>
                <a:spcPct val="80000"/>
              </a:lnSpc>
            </a:pPr>
            <a:r>
              <a:rPr lang="en-US" altLang="en-US" sz="1800" dirty="0" smtClean="0">
                <a:latin typeface="Arial  " charset="0"/>
              </a:rPr>
              <a:t>Illegal to write to this page</a:t>
            </a:r>
          </a:p>
          <a:p>
            <a:pPr lvl="2" eaLnBrk="1" hangingPunct="1">
              <a:lnSpc>
                <a:spcPct val="80000"/>
              </a:lnSpc>
            </a:pPr>
            <a:r>
              <a:rPr lang="en-US" altLang="en-US" sz="1800" dirty="0" smtClean="0">
                <a:latin typeface="Arial  " charset="0"/>
              </a:rPr>
              <a:t>Change page to writable</a:t>
            </a:r>
          </a:p>
          <a:p>
            <a:pPr lvl="2" eaLnBrk="1" hangingPunct="1">
              <a:lnSpc>
                <a:spcPct val="80000"/>
              </a:lnSpc>
            </a:pPr>
            <a:r>
              <a:rPr lang="en-US" altLang="en-US" sz="1800" dirty="0" smtClean="0">
                <a:latin typeface="Arial  " charset="0"/>
              </a:rPr>
              <a:t>If page is shared, make a new writable copy of this page for this program only.  Remaining program share the original read-only copy.  This is called “copy on write”</a:t>
            </a:r>
          </a:p>
        </p:txBody>
      </p:sp>
      <p:sp>
        <p:nvSpPr>
          <p:cNvPr id="3379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B53675F0-8086-410A-9488-9147C65F1634}" type="slidenum">
              <a:rPr lang="en-US" altLang="en-US" sz="1400">
                <a:latin typeface="Arial  " charset="0"/>
              </a:rPr>
              <a:pPr/>
              <a:t>46</a:t>
            </a:fld>
            <a:endParaRPr lang="en-US" altLang="en-US" sz="1400">
              <a:latin typeface="Arial  " charset="0"/>
            </a:endParaRPr>
          </a:p>
        </p:txBody>
      </p:sp>
    </p:spTree>
    <p:extLst>
      <p:ext uri="{BB962C8B-B14F-4D97-AF65-F5344CB8AC3E}">
        <p14:creationId xmlns:p14="http://schemas.microsoft.com/office/powerpoint/2010/main" val="3865044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TLB Operation</a:t>
            </a:r>
            <a:endParaRPr lang="en-US" dirty="0"/>
          </a:p>
        </p:txBody>
      </p:sp>
      <p:sp>
        <p:nvSpPr>
          <p:cNvPr id="3" name="Content Placeholder 2"/>
          <p:cNvSpPr>
            <a:spLocks noGrp="1"/>
          </p:cNvSpPr>
          <p:nvPr>
            <p:ph idx="1"/>
          </p:nvPr>
        </p:nvSpPr>
        <p:spPr/>
        <p:txBody>
          <a:bodyPr/>
          <a:lstStyle/>
          <a:p>
            <a:r>
              <a:rPr lang="en-US" b="1" dirty="0" smtClean="0"/>
              <a:t>Like a Cache</a:t>
            </a:r>
          </a:p>
          <a:p>
            <a:pPr lvl="1"/>
            <a:r>
              <a:rPr lang="en-US" dirty="0" smtClean="0"/>
              <a:t>Processor does “reads”</a:t>
            </a:r>
          </a:p>
          <a:p>
            <a:pPr lvl="1"/>
            <a:r>
              <a:rPr lang="en-US" dirty="0" smtClean="0"/>
              <a:t>OS does “writes”</a:t>
            </a:r>
          </a:p>
          <a:p>
            <a:pPr lvl="1"/>
            <a:endParaRPr lang="en-US" dirty="0" smtClean="0"/>
          </a:p>
          <a:p>
            <a:r>
              <a:rPr lang="en-US" dirty="0" smtClean="0"/>
              <a:t>Initially Empty</a:t>
            </a:r>
          </a:p>
          <a:p>
            <a:endParaRPr lang="en-US" dirty="0" smtClean="0"/>
          </a:p>
          <a:p>
            <a:r>
              <a:rPr lang="en-US" dirty="0" smtClean="0"/>
              <a:t>On Page Fault cache PT entry</a:t>
            </a:r>
          </a:p>
          <a:p>
            <a:r>
              <a:rPr lang="en-US" dirty="0" smtClean="0"/>
              <a:t>When full evict TLB entry</a:t>
            </a:r>
          </a:p>
          <a:p>
            <a:r>
              <a:rPr lang="en-US" dirty="0" smtClean="0"/>
              <a:t>On Hit no need to access PT</a:t>
            </a:r>
          </a:p>
          <a:p>
            <a:r>
              <a:rPr lang="en-US" dirty="0" smtClean="0"/>
              <a:t>On Miss access PT</a:t>
            </a:r>
          </a:p>
          <a:p>
            <a:pPr lvl="1"/>
            <a:r>
              <a:rPr lang="en-US" dirty="0" smtClean="0"/>
              <a:t>Software (e.g., SPARC) or hardware (x86)</a:t>
            </a:r>
          </a:p>
          <a:p>
            <a:r>
              <a:rPr lang="en-US" dirty="0" smtClean="0"/>
              <a:t>OS manages the TLB</a:t>
            </a:r>
          </a:p>
        </p:txBody>
      </p:sp>
    </p:spTree>
    <p:extLst>
      <p:ext uri="{BB962C8B-B14F-4D97-AF65-F5344CB8AC3E}">
        <p14:creationId xmlns:p14="http://schemas.microsoft.com/office/powerpoint/2010/main" val="26881264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TLB Typical Organization</a:t>
            </a:r>
            <a:endParaRPr lang="en-US" dirty="0"/>
          </a:p>
        </p:txBody>
      </p:sp>
      <p:sp>
        <p:nvSpPr>
          <p:cNvPr id="3" name="Content Placeholder 2"/>
          <p:cNvSpPr>
            <a:spLocks noGrp="1"/>
          </p:cNvSpPr>
          <p:nvPr>
            <p:ph idx="1"/>
          </p:nvPr>
        </p:nvSpPr>
        <p:spPr/>
        <p:txBody>
          <a:bodyPr/>
          <a:lstStyle/>
          <a:p>
            <a:r>
              <a:rPr lang="en-US" dirty="0" smtClean="0"/>
              <a:t>32-128 Fully Associative L1 TLB</a:t>
            </a:r>
          </a:p>
          <a:p>
            <a:r>
              <a:rPr lang="en-US" dirty="0" smtClean="0"/>
              <a:t>256-1024 2- to 8-way Set-Associative L2 TLB</a:t>
            </a:r>
            <a:endParaRPr lang="en-US" dirty="0"/>
          </a:p>
        </p:txBody>
      </p:sp>
    </p:spTree>
    <p:extLst>
      <p:ext uri="{BB962C8B-B14F-4D97-AF65-F5344CB8AC3E}">
        <p14:creationId xmlns:p14="http://schemas.microsoft.com/office/powerpoint/2010/main" val="165068721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Superpages</a:t>
            </a:r>
            <a:endParaRPr lang="en-US" dirty="0"/>
          </a:p>
        </p:txBody>
      </p:sp>
      <p:sp>
        <p:nvSpPr>
          <p:cNvPr id="3" name="Content Placeholder 2"/>
          <p:cNvSpPr>
            <a:spLocks noGrp="1"/>
          </p:cNvSpPr>
          <p:nvPr>
            <p:ph idx="1"/>
          </p:nvPr>
        </p:nvSpPr>
        <p:spPr/>
        <p:txBody>
          <a:bodyPr/>
          <a:lstStyle/>
          <a:p>
            <a:r>
              <a:rPr lang="en-US" dirty="0" err="1" smtClean="0"/>
              <a:t>Framebuffer</a:t>
            </a:r>
            <a:endParaRPr lang="en-US" dirty="0" smtClean="0"/>
          </a:p>
          <a:p>
            <a:pPr lvl="1"/>
            <a:r>
              <a:rPr lang="en-US" dirty="0" smtClean="0"/>
              <a:t>1920 x 1200 x 3 bytes ~ 6.6 Mbytes</a:t>
            </a:r>
          </a:p>
          <a:p>
            <a:pPr lvl="1"/>
            <a:r>
              <a:rPr lang="en-US" dirty="0" smtClean="0"/>
              <a:t>Accessed frequently</a:t>
            </a:r>
          </a:p>
          <a:p>
            <a:pPr lvl="2"/>
            <a:r>
              <a:rPr lang="en-US" dirty="0" smtClean="0"/>
              <a:t>Refresh rate say 100Hz</a:t>
            </a:r>
          </a:p>
          <a:p>
            <a:pPr lvl="2"/>
            <a:r>
              <a:rPr lang="en-US" dirty="0" smtClean="0"/>
              <a:t>Every pixel (3 bytes) accessed times a second</a:t>
            </a:r>
          </a:p>
          <a:p>
            <a:pPr lvl="2"/>
            <a:r>
              <a:rPr lang="en-US" dirty="0" smtClean="0"/>
              <a:t>But there are millions of pixels</a:t>
            </a:r>
          </a:p>
          <a:p>
            <a:pPr lvl="1"/>
            <a:r>
              <a:rPr lang="en-US" dirty="0" smtClean="0"/>
              <a:t>With 4K pages</a:t>
            </a:r>
          </a:p>
          <a:p>
            <a:pPr lvl="2"/>
            <a:r>
              <a:rPr lang="en-US" dirty="0" smtClean="0"/>
              <a:t>1688 pages</a:t>
            </a:r>
          </a:p>
          <a:p>
            <a:r>
              <a:rPr lang="en-US" dirty="0" smtClean="0"/>
              <a:t>OS can support large pages to avoid allocating multiple entries</a:t>
            </a:r>
            <a:endParaRPr lang="en-US" dirty="0"/>
          </a:p>
        </p:txBody>
      </p:sp>
    </p:spTree>
    <p:extLst>
      <p:ext uri="{BB962C8B-B14F-4D97-AF65-F5344CB8AC3E}">
        <p14:creationId xmlns:p14="http://schemas.microsoft.com/office/powerpoint/2010/main" val="27425568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600200" y="501134"/>
            <a:ext cx="1056700" cy="369332"/>
          </a:xfrm>
          <a:prstGeom prst="rect">
            <a:avLst/>
          </a:prstGeom>
          <a:noFill/>
        </p:spPr>
        <p:txBody>
          <a:bodyPr wrap="none" rtlCol="0">
            <a:spAutoFit/>
          </a:bodyPr>
          <a:lstStyle/>
          <a:p>
            <a:r>
              <a:rPr lang="en-US" b="1" dirty="0" smtClean="0"/>
              <a:t>Chrome</a:t>
            </a:r>
            <a:endParaRPr lang="en-US" b="1" dirty="0"/>
          </a:p>
        </p:txBody>
      </p:sp>
      <p:sp>
        <p:nvSpPr>
          <p:cNvPr id="6" name="Rectangle 5"/>
          <p:cNvSpPr/>
          <p:nvPr/>
        </p:nvSpPr>
        <p:spPr>
          <a:xfrm>
            <a:off x="4572000" y="914400"/>
            <a:ext cx="1080868"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4586068" y="9906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7005625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Paging to Secondary Storage</a:t>
            </a:r>
            <a:endParaRPr lang="en-US" dirty="0"/>
          </a:p>
        </p:txBody>
      </p:sp>
      <p:sp>
        <p:nvSpPr>
          <p:cNvPr id="3" name="Content Placeholder 2"/>
          <p:cNvSpPr>
            <a:spLocks noGrp="1"/>
          </p:cNvSpPr>
          <p:nvPr>
            <p:ph idx="1"/>
          </p:nvPr>
        </p:nvSpPr>
        <p:spPr/>
        <p:txBody>
          <a:bodyPr/>
          <a:lstStyle/>
          <a:p>
            <a:r>
              <a:rPr lang="en-US" dirty="0" smtClean="0"/>
              <a:t>Not all pages need to stay resident</a:t>
            </a:r>
          </a:p>
          <a:p>
            <a:r>
              <a:rPr lang="en-US" dirty="0" smtClean="0"/>
              <a:t>Think of many apps running </a:t>
            </a:r>
          </a:p>
          <a:p>
            <a:r>
              <a:rPr lang="en-US" dirty="0" smtClean="0"/>
              <a:t>Think of one app that “needs” 4G but system has only 2G</a:t>
            </a:r>
          </a:p>
          <a:p>
            <a:endParaRPr lang="en-US" dirty="0"/>
          </a:p>
          <a:p>
            <a:r>
              <a:rPr lang="en-US" b="1" dirty="0" smtClean="0"/>
              <a:t>“SWAP file”:</a:t>
            </a:r>
            <a:r>
              <a:rPr lang="en-US" dirty="0" smtClean="0"/>
              <a:t> evict pages from physical memory to disk</a:t>
            </a:r>
          </a:p>
          <a:p>
            <a:r>
              <a:rPr lang="en-US" b="1" dirty="0" smtClean="0"/>
              <a:t>Page table extended to keep track of both</a:t>
            </a:r>
            <a:endParaRPr lang="en-US" b="1" dirty="0"/>
          </a:p>
        </p:txBody>
      </p:sp>
    </p:spTree>
    <p:extLst>
      <p:ext uri="{BB962C8B-B14F-4D97-AF65-F5344CB8AC3E}">
        <p14:creationId xmlns:p14="http://schemas.microsoft.com/office/powerpoint/2010/main" val="108858990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Permissions?</a:t>
            </a:r>
            <a:endParaRPr lang="en-US" dirty="0"/>
          </a:p>
        </p:txBody>
      </p:sp>
      <p:sp>
        <p:nvSpPr>
          <p:cNvPr id="3" name="Content Placeholder 2"/>
          <p:cNvSpPr>
            <a:spLocks noGrp="1"/>
          </p:cNvSpPr>
          <p:nvPr>
            <p:ph idx="1"/>
          </p:nvPr>
        </p:nvSpPr>
        <p:spPr/>
        <p:txBody>
          <a:bodyPr/>
          <a:lstStyle/>
          <a:p>
            <a:r>
              <a:rPr lang="en-US" dirty="0" smtClean="0"/>
              <a:t>Read/Write/Execute</a:t>
            </a:r>
          </a:p>
          <a:p>
            <a:r>
              <a:rPr lang="en-US" dirty="0" smtClean="0"/>
              <a:t>Devices?</a:t>
            </a:r>
          </a:p>
          <a:p>
            <a:pPr lvl="1"/>
            <a:r>
              <a:rPr lang="en-US" dirty="0" smtClean="0"/>
              <a:t>Cacheable / Non-Cacheable</a:t>
            </a:r>
          </a:p>
          <a:p>
            <a:r>
              <a:rPr lang="en-US" dirty="0" smtClean="0"/>
              <a:t>Can we swapped?</a:t>
            </a:r>
          </a:p>
          <a:p>
            <a:pPr lvl="1"/>
            <a:r>
              <a:rPr lang="en-US" dirty="0" err="1" smtClean="0"/>
              <a:t>Pageable</a:t>
            </a:r>
            <a:r>
              <a:rPr lang="en-US" dirty="0" smtClean="0"/>
              <a:t> vs. Non-</a:t>
            </a:r>
            <a:r>
              <a:rPr lang="en-US" dirty="0" err="1" smtClean="0"/>
              <a:t>Pageable</a:t>
            </a:r>
            <a:endParaRPr lang="en-US" dirty="0" smtClean="0"/>
          </a:p>
          <a:p>
            <a:pPr lvl="1"/>
            <a:r>
              <a:rPr lang="en-US" dirty="0" smtClean="0"/>
              <a:t>Lock pages in memory</a:t>
            </a:r>
          </a:p>
          <a:p>
            <a:pPr lvl="2"/>
            <a:r>
              <a:rPr lang="en-US" dirty="0" smtClean="0"/>
              <a:t>OS, performance</a:t>
            </a:r>
          </a:p>
        </p:txBody>
      </p:sp>
    </p:spTree>
    <p:extLst>
      <p:ext uri="{BB962C8B-B14F-4D97-AF65-F5344CB8AC3E}">
        <p14:creationId xmlns:p14="http://schemas.microsoft.com/office/powerpoint/2010/main" val="256365939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all works?</a:t>
            </a:r>
            <a:endParaRPr lang="en-US" dirty="0"/>
          </a:p>
        </p:txBody>
      </p:sp>
      <p:sp>
        <p:nvSpPr>
          <p:cNvPr id="6" name="Rectangle 5"/>
          <p:cNvSpPr/>
          <p:nvPr/>
        </p:nvSpPr>
        <p:spPr>
          <a:xfrm>
            <a:off x="1981200" y="1095960"/>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1991832" y="3402902"/>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986516" y="6088912"/>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991832" y="492956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1991832" y="416844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991832" y="5669812"/>
            <a:ext cx="1066800" cy="381000"/>
          </a:xfrm>
          <a:prstGeom prst="rect">
            <a:avLst/>
          </a:prstGeom>
          <a:solidFill>
            <a:schemeClr val="accent6">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1991832" y="3799851"/>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1986516" y="5288812"/>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1981200" y="1095960"/>
            <a:ext cx="1066800" cy="2306942"/>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53" name="TextBox 52"/>
          <p:cNvSpPr txBox="1"/>
          <p:nvPr/>
        </p:nvSpPr>
        <p:spPr>
          <a:xfrm>
            <a:off x="3276600" y="1295400"/>
            <a:ext cx="4916731" cy="1323439"/>
          </a:xfrm>
          <a:prstGeom prst="rect">
            <a:avLst/>
          </a:prstGeom>
          <a:noFill/>
        </p:spPr>
        <p:txBody>
          <a:bodyPr wrap="none" rtlCol="0">
            <a:spAutoFit/>
          </a:bodyPr>
          <a:lstStyle/>
          <a:p>
            <a:pPr marL="457200" indent="-457200">
              <a:buFont typeface="Arial" panose="020B0604020202020204" pitchFamily="34" charset="0"/>
              <a:buChar char="•"/>
            </a:pPr>
            <a:r>
              <a:rPr lang="en-US" sz="2000" dirty="0" smtClean="0"/>
              <a:t>Part of Memory Space Belongs to OS</a:t>
            </a:r>
          </a:p>
          <a:p>
            <a:pPr marL="457200" indent="-457200">
              <a:buFont typeface="Arial" panose="020B0604020202020204" pitchFamily="34" charset="0"/>
              <a:buChar char="•"/>
            </a:pPr>
            <a:r>
              <a:rPr lang="en-US" sz="2000" dirty="0" smtClean="0"/>
              <a:t>Application cannot touch</a:t>
            </a:r>
          </a:p>
          <a:p>
            <a:pPr marL="457200" indent="-457200">
              <a:buFont typeface="Arial" panose="020B0604020202020204" pitchFamily="34" charset="0"/>
              <a:buChar char="•"/>
            </a:pPr>
            <a:r>
              <a:rPr lang="en-US" sz="2000" dirty="0" smtClean="0"/>
              <a:t>Special Call Instructions</a:t>
            </a:r>
          </a:p>
          <a:p>
            <a:pPr marL="457200" indent="-457200">
              <a:buFont typeface="Arial" panose="020B0604020202020204" pitchFamily="34" charset="0"/>
              <a:buChar char="•"/>
            </a:pPr>
            <a:r>
              <a:rPr lang="en-US" sz="2000" dirty="0"/>
              <a:t>	</a:t>
            </a:r>
            <a:r>
              <a:rPr lang="en-US" sz="2000" dirty="0" smtClean="0"/>
              <a:t>System Calls</a:t>
            </a:r>
            <a:endParaRPr lang="en-US" sz="2000" dirty="0"/>
          </a:p>
        </p:txBody>
      </p:sp>
    </p:spTree>
    <p:extLst>
      <p:ext uri="{BB962C8B-B14F-4D97-AF65-F5344CB8AC3E}">
        <p14:creationId xmlns:p14="http://schemas.microsoft.com/office/powerpoint/2010/main" val="97298612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all works?</a:t>
            </a:r>
            <a:endParaRPr lang="en-US" dirty="0"/>
          </a:p>
        </p:txBody>
      </p:sp>
      <p:sp>
        <p:nvSpPr>
          <p:cNvPr id="6" name="Rectangle 5"/>
          <p:cNvSpPr/>
          <p:nvPr/>
        </p:nvSpPr>
        <p:spPr>
          <a:xfrm>
            <a:off x="1981200" y="1095960"/>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1991832" y="3402902"/>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986516" y="6088912"/>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991832" y="492956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1991832" y="416844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991832" y="5669812"/>
            <a:ext cx="1066800" cy="381000"/>
          </a:xfrm>
          <a:prstGeom prst="rect">
            <a:avLst/>
          </a:prstGeom>
          <a:solidFill>
            <a:schemeClr val="accent6">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1991832" y="3799851"/>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1986516" y="5288812"/>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1981200" y="1095960"/>
            <a:ext cx="1066800" cy="2306942"/>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53" name="TextBox 52"/>
          <p:cNvSpPr txBox="1"/>
          <p:nvPr/>
        </p:nvSpPr>
        <p:spPr>
          <a:xfrm>
            <a:off x="3276600" y="1295400"/>
            <a:ext cx="3950505" cy="1384995"/>
          </a:xfrm>
          <a:prstGeom prst="rect">
            <a:avLst/>
          </a:prstGeom>
          <a:noFill/>
        </p:spPr>
        <p:txBody>
          <a:bodyPr wrap="none" rtlCol="0">
            <a:spAutoFit/>
          </a:bodyPr>
          <a:lstStyle/>
          <a:p>
            <a:pPr marL="457200" indent="-457200">
              <a:buFont typeface="Arial" panose="020B0604020202020204" pitchFamily="34" charset="0"/>
              <a:buChar char="•"/>
            </a:pPr>
            <a:r>
              <a:rPr lang="en-US" sz="2800" dirty="0" smtClean="0"/>
              <a:t>OS Maintains</a:t>
            </a:r>
          </a:p>
          <a:p>
            <a:pPr marL="457200" indent="-457200">
              <a:buFont typeface="Arial" panose="020B0604020202020204" pitchFamily="34" charset="0"/>
              <a:buChar char="•"/>
            </a:pPr>
            <a:r>
              <a:rPr lang="en-US" sz="2800" dirty="0" smtClean="0"/>
              <a:t>Free list of pages</a:t>
            </a:r>
          </a:p>
          <a:p>
            <a:pPr marL="457200" indent="-457200">
              <a:buFont typeface="Arial" panose="020B0604020202020204" pitchFamily="34" charset="0"/>
              <a:buChar char="•"/>
            </a:pPr>
            <a:r>
              <a:rPr lang="en-US" sz="2800" dirty="0" smtClean="0"/>
              <a:t>Page Table per Process</a:t>
            </a:r>
            <a:endParaRPr lang="en-US" sz="2800" dirty="0"/>
          </a:p>
        </p:txBody>
      </p:sp>
    </p:spTree>
    <p:extLst>
      <p:ext uri="{BB962C8B-B14F-4D97-AF65-F5344CB8AC3E}">
        <p14:creationId xmlns:p14="http://schemas.microsoft.com/office/powerpoint/2010/main" val="337824094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all works?</a:t>
            </a:r>
            <a:endParaRPr lang="en-US" dirty="0"/>
          </a:p>
        </p:txBody>
      </p:sp>
      <p:sp>
        <p:nvSpPr>
          <p:cNvPr id="6" name="Rectangle 5"/>
          <p:cNvSpPr/>
          <p:nvPr/>
        </p:nvSpPr>
        <p:spPr>
          <a:xfrm>
            <a:off x="680484" y="10268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91116" y="333379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85800" y="60198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91116" y="4860448"/>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691116" y="4099334"/>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691116" y="5600700"/>
            <a:ext cx="1066800" cy="381000"/>
          </a:xfrm>
          <a:prstGeom prst="rect">
            <a:avLst/>
          </a:prstGeom>
          <a:solidFill>
            <a:schemeClr val="accent6">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691116" y="3730739"/>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685800" y="5219700"/>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680484" y="1026848"/>
            <a:ext cx="1066800" cy="2306942"/>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
        <p:nvSpPr>
          <p:cNvPr id="53" name="TextBox 52"/>
          <p:cNvSpPr txBox="1"/>
          <p:nvPr/>
        </p:nvSpPr>
        <p:spPr>
          <a:xfrm>
            <a:off x="2133600" y="1219200"/>
            <a:ext cx="6518131" cy="1569660"/>
          </a:xfrm>
          <a:prstGeom prst="rect">
            <a:avLst/>
          </a:prstGeom>
          <a:noFill/>
        </p:spPr>
        <p:txBody>
          <a:bodyPr wrap="none" rtlCol="0">
            <a:spAutoFit/>
          </a:bodyPr>
          <a:lstStyle/>
          <a:p>
            <a:pPr marL="457200" indent="-457200">
              <a:buFont typeface="Arial" panose="020B0604020202020204" pitchFamily="34" charset="0"/>
              <a:buChar char="•"/>
            </a:pPr>
            <a:r>
              <a:rPr lang="en-US" sz="2400" dirty="0" smtClean="0"/>
              <a:t>Part of the OS is always resident</a:t>
            </a:r>
          </a:p>
          <a:p>
            <a:pPr marL="914400" lvl="1" indent="-457200">
              <a:buFont typeface="Arial" panose="020B0604020202020204" pitchFamily="34" charset="0"/>
              <a:buChar char="•"/>
            </a:pPr>
            <a:r>
              <a:rPr lang="en-US" sz="2400" dirty="0" smtClean="0"/>
              <a:t>Non-</a:t>
            </a:r>
            <a:r>
              <a:rPr lang="en-US" sz="2400" dirty="0" err="1" smtClean="0"/>
              <a:t>Pageable</a:t>
            </a:r>
            <a:r>
              <a:rPr lang="en-US" sz="2400" dirty="0" smtClean="0"/>
              <a:t> memory</a:t>
            </a:r>
          </a:p>
          <a:p>
            <a:pPr marL="457200" indent="-457200">
              <a:buFont typeface="Arial" panose="020B0604020202020204" pitchFamily="34" charset="0"/>
              <a:buChar char="•"/>
            </a:pPr>
            <a:r>
              <a:rPr lang="en-US" sz="2400" dirty="0" smtClean="0"/>
              <a:t>The rest is </a:t>
            </a:r>
            <a:r>
              <a:rPr lang="en-US" sz="2400" dirty="0" err="1" smtClean="0"/>
              <a:t>pageable</a:t>
            </a:r>
            <a:endParaRPr lang="en-US" sz="2400" dirty="0" smtClean="0"/>
          </a:p>
          <a:p>
            <a:pPr marL="914400" lvl="1" indent="-457200">
              <a:buFont typeface="Arial" panose="020B0604020202020204" pitchFamily="34" charset="0"/>
              <a:buChar char="•"/>
            </a:pPr>
            <a:r>
              <a:rPr lang="en-US" sz="2400" dirty="0" smtClean="0"/>
              <a:t>This includes page tables for processes</a:t>
            </a:r>
          </a:p>
        </p:txBody>
      </p:sp>
      <p:sp>
        <p:nvSpPr>
          <p:cNvPr id="13" name="Rectangle 12"/>
          <p:cNvSpPr/>
          <p:nvPr/>
        </p:nvSpPr>
        <p:spPr>
          <a:xfrm>
            <a:off x="691116" y="1026848"/>
            <a:ext cx="1056168" cy="73284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OS</a:t>
            </a:r>
            <a:endParaRPr lang="en-US" dirty="0">
              <a:solidFill>
                <a:schemeClr val="tx1"/>
              </a:solidFill>
            </a:endParaRPr>
          </a:p>
        </p:txBody>
      </p:sp>
    </p:spTree>
    <p:extLst>
      <p:ext uri="{BB962C8B-B14F-4D97-AF65-F5344CB8AC3E}">
        <p14:creationId xmlns:p14="http://schemas.microsoft.com/office/powerpoint/2010/main" val="20029457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Multi-Level Page Tables</a:t>
            </a:r>
            <a:endParaRPr lang="en-US" dirty="0"/>
          </a:p>
        </p:txBody>
      </p:sp>
      <p:sp>
        <p:nvSpPr>
          <p:cNvPr id="3" name="Content Placeholder 2"/>
          <p:cNvSpPr>
            <a:spLocks noGrp="1"/>
          </p:cNvSpPr>
          <p:nvPr>
            <p:ph idx="1"/>
          </p:nvPr>
        </p:nvSpPr>
        <p:spPr>
          <a:xfrm>
            <a:off x="0" y="533400"/>
            <a:ext cx="9144000" cy="457200"/>
          </a:xfrm>
        </p:spPr>
        <p:txBody>
          <a:bodyPr>
            <a:normAutofit/>
          </a:bodyPr>
          <a:lstStyle/>
          <a:p>
            <a:r>
              <a:rPr lang="en-US" dirty="0" smtClean="0"/>
              <a:t>Usually Processes are like this</a:t>
            </a:r>
            <a:endParaRPr lang="en-US" dirty="0"/>
          </a:p>
        </p:txBody>
      </p:sp>
      <p:sp>
        <p:nvSpPr>
          <p:cNvPr id="4" name="Rectangle 3"/>
          <p:cNvSpPr/>
          <p:nvPr/>
        </p:nvSpPr>
        <p:spPr>
          <a:xfrm>
            <a:off x="1702980" y="11430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702980" y="1524000"/>
            <a:ext cx="1066800" cy="1143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1702980" y="1143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702980" y="15204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702980" y="1905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702980" y="2286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702980" y="2667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702980" y="30586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702980" y="34272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695892" y="3810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702310" y="4191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705850" y="4572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695218" y="4953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1702310" y="5334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700534" y="57150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1705850" y="6096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953000" y="2095500"/>
            <a:ext cx="1219200" cy="30861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953000" y="2514600"/>
            <a:ext cx="1219200" cy="4572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 use</a:t>
            </a:r>
            <a:endParaRPr lang="en-US" dirty="0">
              <a:solidFill>
                <a:schemeClr val="tx1"/>
              </a:solidFill>
            </a:endParaRPr>
          </a:p>
        </p:txBody>
      </p:sp>
      <p:sp>
        <p:nvSpPr>
          <p:cNvPr id="22" name="Rectangle 21"/>
          <p:cNvSpPr/>
          <p:nvPr/>
        </p:nvSpPr>
        <p:spPr>
          <a:xfrm>
            <a:off x="4953000" y="4876800"/>
            <a:ext cx="1219200" cy="1524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 use</a:t>
            </a:r>
            <a:endParaRPr lang="en-US" dirty="0">
              <a:solidFill>
                <a:schemeClr val="tx1"/>
              </a:solidFill>
            </a:endParaRPr>
          </a:p>
        </p:txBody>
      </p:sp>
      <p:sp>
        <p:nvSpPr>
          <p:cNvPr id="23" name="TextBox 22"/>
          <p:cNvSpPr txBox="1"/>
          <p:nvPr/>
        </p:nvSpPr>
        <p:spPr>
          <a:xfrm>
            <a:off x="5029200" y="1623974"/>
            <a:ext cx="1197379" cy="369332"/>
          </a:xfrm>
          <a:prstGeom prst="rect">
            <a:avLst/>
          </a:prstGeom>
          <a:noFill/>
        </p:spPr>
        <p:txBody>
          <a:bodyPr wrap="none" rtlCol="0">
            <a:spAutoFit/>
          </a:bodyPr>
          <a:lstStyle/>
          <a:p>
            <a:r>
              <a:rPr lang="en-US" b="1" dirty="0" smtClean="0"/>
              <a:t>Page Table</a:t>
            </a:r>
            <a:endParaRPr lang="en-US" b="1" dirty="0"/>
          </a:p>
        </p:txBody>
      </p:sp>
      <p:sp>
        <p:nvSpPr>
          <p:cNvPr id="24" name="TextBox 23"/>
          <p:cNvSpPr txBox="1"/>
          <p:nvPr/>
        </p:nvSpPr>
        <p:spPr>
          <a:xfrm>
            <a:off x="3886200" y="5791200"/>
            <a:ext cx="1701107" cy="369332"/>
          </a:xfrm>
          <a:prstGeom prst="rect">
            <a:avLst/>
          </a:prstGeom>
          <a:noFill/>
        </p:spPr>
        <p:txBody>
          <a:bodyPr wrap="none" rtlCol="0">
            <a:spAutoFit/>
          </a:bodyPr>
          <a:lstStyle/>
          <a:p>
            <a:r>
              <a:rPr lang="en-US" b="1" dirty="0" smtClean="0"/>
              <a:t>Lots of “Empty”</a:t>
            </a:r>
            <a:endParaRPr lang="en-US" b="1" dirty="0"/>
          </a:p>
        </p:txBody>
      </p:sp>
    </p:spTree>
    <p:extLst>
      <p:ext uri="{BB962C8B-B14F-4D97-AF65-F5344CB8AC3E}">
        <p14:creationId xmlns:p14="http://schemas.microsoft.com/office/powerpoint/2010/main" val="315242366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44033" y="1981200"/>
            <a:ext cx="762000" cy="1143000"/>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Rectangle 29"/>
          <p:cNvSpPr/>
          <p:nvPr/>
        </p:nvSpPr>
        <p:spPr>
          <a:xfrm>
            <a:off x="544033" y="2280385"/>
            <a:ext cx="762000" cy="155800"/>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p:txBody>
          <a:bodyPr/>
          <a:lstStyle/>
          <a:p>
            <a:r>
              <a:rPr lang="en-US" dirty="0" smtClean="0"/>
              <a:t>Multilevel Page Tables</a:t>
            </a:r>
            <a:endParaRPr lang="en-US" dirty="0"/>
          </a:p>
        </p:txBody>
      </p:sp>
      <p:sp>
        <p:nvSpPr>
          <p:cNvPr id="4" name="Rectangle 3"/>
          <p:cNvSpPr/>
          <p:nvPr/>
        </p:nvSpPr>
        <p:spPr>
          <a:xfrm>
            <a:off x="6781800" y="2384794"/>
            <a:ext cx="1219200" cy="30861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781800" y="2803894"/>
            <a:ext cx="1219200" cy="4572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 use</a:t>
            </a:r>
            <a:endParaRPr lang="en-US" dirty="0">
              <a:solidFill>
                <a:schemeClr val="tx1"/>
              </a:solidFill>
            </a:endParaRPr>
          </a:p>
        </p:txBody>
      </p:sp>
      <p:sp>
        <p:nvSpPr>
          <p:cNvPr id="6" name="Rectangle 5"/>
          <p:cNvSpPr/>
          <p:nvPr/>
        </p:nvSpPr>
        <p:spPr>
          <a:xfrm>
            <a:off x="6781800" y="5166094"/>
            <a:ext cx="1219200" cy="1524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in use</a:t>
            </a:r>
            <a:endParaRPr lang="en-US" dirty="0">
              <a:solidFill>
                <a:schemeClr val="tx1"/>
              </a:solidFill>
            </a:endParaRPr>
          </a:p>
        </p:txBody>
      </p:sp>
      <p:sp>
        <p:nvSpPr>
          <p:cNvPr id="7" name="TextBox 6"/>
          <p:cNvSpPr txBox="1"/>
          <p:nvPr/>
        </p:nvSpPr>
        <p:spPr>
          <a:xfrm>
            <a:off x="6858000" y="1913268"/>
            <a:ext cx="1197379" cy="369332"/>
          </a:xfrm>
          <a:prstGeom prst="rect">
            <a:avLst/>
          </a:prstGeom>
          <a:noFill/>
        </p:spPr>
        <p:txBody>
          <a:bodyPr wrap="none" rtlCol="0">
            <a:spAutoFit/>
          </a:bodyPr>
          <a:lstStyle/>
          <a:p>
            <a:r>
              <a:rPr lang="en-US" b="1" dirty="0" smtClean="0"/>
              <a:t>Page Table</a:t>
            </a:r>
            <a:endParaRPr lang="en-US" b="1" dirty="0"/>
          </a:p>
        </p:txBody>
      </p:sp>
      <p:sp>
        <p:nvSpPr>
          <p:cNvPr id="8" name="Rectangle 7"/>
          <p:cNvSpPr/>
          <p:nvPr/>
        </p:nvSpPr>
        <p:spPr>
          <a:xfrm>
            <a:off x="6781800" y="2384794"/>
            <a:ext cx="1219200" cy="10287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781800" y="4438650"/>
            <a:ext cx="1219200" cy="10287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53533" y="609600"/>
            <a:ext cx="2286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VPN</a:t>
            </a:r>
            <a:endParaRPr lang="en-US" dirty="0">
              <a:solidFill>
                <a:schemeClr val="tx1"/>
              </a:solidFill>
            </a:endParaRPr>
          </a:p>
        </p:txBody>
      </p:sp>
      <p:sp>
        <p:nvSpPr>
          <p:cNvPr id="11" name="Rectangle 10"/>
          <p:cNvSpPr/>
          <p:nvPr/>
        </p:nvSpPr>
        <p:spPr>
          <a:xfrm>
            <a:off x="2639533" y="609600"/>
            <a:ext cx="914400" cy="381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offset</a:t>
            </a:r>
            <a:endParaRPr lang="en-US" dirty="0">
              <a:solidFill>
                <a:schemeClr val="tx1"/>
              </a:solidFill>
            </a:endParaRPr>
          </a:p>
        </p:txBody>
      </p:sp>
      <p:sp>
        <p:nvSpPr>
          <p:cNvPr id="12" name="Rectangle 11"/>
          <p:cNvSpPr/>
          <p:nvPr/>
        </p:nvSpPr>
        <p:spPr>
          <a:xfrm>
            <a:off x="353533" y="1143000"/>
            <a:ext cx="1143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L1 </a:t>
            </a:r>
            <a:r>
              <a:rPr lang="en-US" dirty="0" err="1" smtClean="0">
                <a:solidFill>
                  <a:schemeClr val="tx1"/>
                </a:solidFill>
              </a:rPr>
              <a:t>idx</a:t>
            </a:r>
            <a:endParaRPr lang="en-US" dirty="0">
              <a:solidFill>
                <a:schemeClr val="tx1"/>
              </a:solidFill>
            </a:endParaRPr>
          </a:p>
        </p:txBody>
      </p:sp>
      <p:sp>
        <p:nvSpPr>
          <p:cNvPr id="13" name="Rectangle 12"/>
          <p:cNvSpPr/>
          <p:nvPr/>
        </p:nvSpPr>
        <p:spPr>
          <a:xfrm>
            <a:off x="1496533" y="1143000"/>
            <a:ext cx="1143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L2 </a:t>
            </a:r>
            <a:r>
              <a:rPr lang="en-US" dirty="0" err="1" smtClean="0">
                <a:solidFill>
                  <a:schemeClr val="tx1"/>
                </a:solidFill>
              </a:rPr>
              <a:t>idx</a:t>
            </a:r>
            <a:endParaRPr lang="en-US" dirty="0">
              <a:solidFill>
                <a:schemeClr val="tx1"/>
              </a:solidFill>
            </a:endParaRPr>
          </a:p>
        </p:txBody>
      </p:sp>
      <p:cxnSp>
        <p:nvCxnSpPr>
          <p:cNvPr id="16" name="Straight Arrow Connector 15"/>
          <p:cNvCxnSpPr>
            <a:stCxn id="12" idx="2"/>
            <a:endCxn id="14" idx="0"/>
          </p:cNvCxnSpPr>
          <p:nvPr/>
        </p:nvCxnSpPr>
        <p:spPr>
          <a:xfrm>
            <a:off x="925033" y="1524000"/>
            <a:ext cx="0" cy="4572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639186" y="3256667"/>
            <a:ext cx="762000" cy="1143000"/>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ctangle 18"/>
          <p:cNvSpPr/>
          <p:nvPr/>
        </p:nvSpPr>
        <p:spPr>
          <a:xfrm>
            <a:off x="1791586" y="3441408"/>
            <a:ext cx="762000" cy="1143000"/>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Rectangle 19"/>
          <p:cNvSpPr/>
          <p:nvPr/>
        </p:nvSpPr>
        <p:spPr>
          <a:xfrm>
            <a:off x="2527891" y="4670794"/>
            <a:ext cx="762000" cy="1143000"/>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2" name="Straight Connector 21"/>
          <p:cNvCxnSpPr/>
          <p:nvPr/>
        </p:nvCxnSpPr>
        <p:spPr>
          <a:xfrm>
            <a:off x="1867786" y="3517608"/>
            <a:ext cx="646814" cy="1153186"/>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628900" y="3494571"/>
            <a:ext cx="571500" cy="1089837"/>
          </a:xfrm>
          <a:prstGeom prst="line">
            <a:avLst/>
          </a:prstGeom>
          <a:ln>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850065" y="4626938"/>
            <a:ext cx="664535" cy="1186856"/>
          </a:xfrm>
          <a:prstGeom prst="line">
            <a:avLst/>
          </a:prstGeom>
          <a:ln>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925033" y="2362200"/>
            <a:ext cx="0" cy="115540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925033" y="3494571"/>
            <a:ext cx="866553" cy="23037"/>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1793358" y="4036900"/>
            <a:ext cx="762000" cy="155800"/>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6" name="Straight Arrow Connector 35"/>
          <p:cNvCxnSpPr/>
          <p:nvPr/>
        </p:nvCxnSpPr>
        <p:spPr>
          <a:xfrm>
            <a:off x="2160181" y="1524000"/>
            <a:ext cx="0" cy="25908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2160181" y="4114800"/>
            <a:ext cx="0" cy="19050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1002119" y="6019800"/>
            <a:ext cx="2286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PPN</a:t>
            </a:r>
            <a:endParaRPr lang="en-US" dirty="0">
              <a:solidFill>
                <a:schemeClr val="tx1"/>
              </a:solidFill>
            </a:endParaRPr>
          </a:p>
        </p:txBody>
      </p:sp>
      <p:sp>
        <p:nvSpPr>
          <p:cNvPr id="45" name="Rectangle 44"/>
          <p:cNvSpPr/>
          <p:nvPr/>
        </p:nvSpPr>
        <p:spPr>
          <a:xfrm>
            <a:off x="3289891" y="6019800"/>
            <a:ext cx="914400" cy="381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offset</a:t>
            </a:r>
            <a:endParaRPr lang="en-US" dirty="0">
              <a:solidFill>
                <a:schemeClr val="tx1"/>
              </a:solidFill>
            </a:endParaRPr>
          </a:p>
        </p:txBody>
      </p:sp>
      <p:sp>
        <p:nvSpPr>
          <p:cNvPr id="46" name="TextBox 45"/>
          <p:cNvSpPr txBox="1"/>
          <p:nvPr/>
        </p:nvSpPr>
        <p:spPr>
          <a:xfrm>
            <a:off x="3747091" y="3886200"/>
            <a:ext cx="1037079" cy="369332"/>
          </a:xfrm>
          <a:prstGeom prst="rect">
            <a:avLst/>
          </a:prstGeom>
          <a:noFill/>
        </p:spPr>
        <p:txBody>
          <a:bodyPr wrap="none" rtlCol="0">
            <a:spAutoFit/>
          </a:bodyPr>
          <a:lstStyle/>
          <a:p>
            <a:r>
              <a:rPr lang="en-US" dirty="0" smtClean="0"/>
              <a:t>L2 Tables</a:t>
            </a:r>
            <a:endParaRPr lang="en-US" dirty="0"/>
          </a:p>
        </p:txBody>
      </p:sp>
      <p:cxnSp>
        <p:nvCxnSpPr>
          <p:cNvPr id="49" name="Straight Arrow Connector 48"/>
          <p:cNvCxnSpPr/>
          <p:nvPr/>
        </p:nvCxnSpPr>
        <p:spPr>
          <a:xfrm flipH="1">
            <a:off x="1143000" y="1981200"/>
            <a:ext cx="2209800" cy="4035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368749" y="1725202"/>
            <a:ext cx="3249736" cy="646331"/>
          </a:xfrm>
          <a:prstGeom prst="rect">
            <a:avLst/>
          </a:prstGeom>
          <a:noFill/>
        </p:spPr>
        <p:txBody>
          <a:bodyPr wrap="none" rtlCol="0">
            <a:spAutoFit/>
          </a:bodyPr>
          <a:lstStyle/>
          <a:p>
            <a:r>
              <a:rPr lang="en-US" dirty="0" smtClean="0"/>
              <a:t>Where in memory is the L2 table</a:t>
            </a:r>
          </a:p>
          <a:p>
            <a:r>
              <a:rPr lang="en-US" dirty="0" smtClean="0"/>
              <a:t>(address, valid)</a:t>
            </a:r>
            <a:endParaRPr lang="en-US" dirty="0"/>
          </a:p>
        </p:txBody>
      </p:sp>
      <p:cxnSp>
        <p:nvCxnSpPr>
          <p:cNvPr id="51" name="Straight Arrow Connector 50"/>
          <p:cNvCxnSpPr/>
          <p:nvPr/>
        </p:nvCxnSpPr>
        <p:spPr>
          <a:xfrm flipH="1">
            <a:off x="2401186" y="3200400"/>
            <a:ext cx="1637414" cy="9024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3521554" y="2847828"/>
            <a:ext cx="1861087" cy="369332"/>
          </a:xfrm>
          <a:prstGeom prst="rect">
            <a:avLst/>
          </a:prstGeom>
          <a:noFill/>
        </p:spPr>
        <p:txBody>
          <a:bodyPr wrap="none" rtlCol="0">
            <a:spAutoFit/>
          </a:bodyPr>
          <a:lstStyle/>
          <a:p>
            <a:r>
              <a:rPr lang="en-US" dirty="0" smtClean="0"/>
              <a:t>Actual Translation</a:t>
            </a:r>
            <a:endParaRPr lang="en-US" dirty="0"/>
          </a:p>
        </p:txBody>
      </p:sp>
    </p:spTree>
    <p:extLst>
      <p:ext uri="{BB962C8B-B14F-4D97-AF65-F5344CB8AC3E}">
        <p14:creationId xmlns:p14="http://schemas.microsoft.com/office/powerpoint/2010/main" val="403673973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Multi-Level Page Table Example</a:t>
            </a:r>
            <a:endParaRPr lang="en-US" dirty="0"/>
          </a:p>
        </p:txBody>
      </p:sp>
      <p:sp>
        <p:nvSpPr>
          <p:cNvPr id="3" name="Content Placeholder 2"/>
          <p:cNvSpPr>
            <a:spLocks noGrp="1"/>
          </p:cNvSpPr>
          <p:nvPr>
            <p:ph idx="1"/>
          </p:nvPr>
        </p:nvSpPr>
        <p:spPr/>
        <p:txBody>
          <a:bodyPr/>
          <a:lstStyle/>
          <a:p>
            <a:r>
              <a:rPr lang="en-US" dirty="0" smtClean="0"/>
              <a:t>4GB address space, 4K pages</a:t>
            </a:r>
          </a:p>
          <a:p>
            <a:pPr lvl="1"/>
            <a:r>
              <a:rPr lang="en-US" dirty="0" smtClean="0"/>
              <a:t>1M pages</a:t>
            </a:r>
          </a:p>
          <a:p>
            <a:pPr lvl="1"/>
            <a:r>
              <a:rPr lang="en-US" dirty="0" smtClean="0"/>
              <a:t>VPN = PPN = 20 bits</a:t>
            </a:r>
          </a:p>
          <a:p>
            <a:r>
              <a:rPr lang="en-US" dirty="0" smtClean="0"/>
              <a:t>Flat PT:</a:t>
            </a:r>
          </a:p>
          <a:p>
            <a:pPr lvl="1"/>
            <a:r>
              <a:rPr lang="en-US" dirty="0" smtClean="0"/>
              <a:t>1M entries, all allocated</a:t>
            </a:r>
          </a:p>
          <a:p>
            <a:r>
              <a:rPr lang="en-US" dirty="0" smtClean="0"/>
              <a:t>2-level PT with 2K fist level (2^11)</a:t>
            </a:r>
          </a:p>
          <a:p>
            <a:pPr lvl="1"/>
            <a:r>
              <a:rPr lang="en-US" dirty="0" smtClean="0"/>
              <a:t>1</a:t>
            </a:r>
            <a:r>
              <a:rPr lang="en-US" baseline="30000" dirty="0" smtClean="0"/>
              <a:t>st</a:t>
            </a:r>
            <a:r>
              <a:rPr lang="en-US" dirty="0" smtClean="0"/>
              <a:t> level 2K entries</a:t>
            </a:r>
          </a:p>
          <a:p>
            <a:pPr lvl="1"/>
            <a:r>
              <a:rPr lang="en-US" dirty="0" smtClean="0"/>
              <a:t>2K 2</a:t>
            </a:r>
            <a:r>
              <a:rPr lang="en-US" baseline="30000" dirty="0" smtClean="0"/>
              <a:t>nd</a:t>
            </a:r>
            <a:r>
              <a:rPr lang="en-US" dirty="0" smtClean="0"/>
              <a:t> level tables</a:t>
            </a:r>
          </a:p>
          <a:p>
            <a:pPr lvl="1"/>
            <a:r>
              <a:rPr lang="en-US" dirty="0" smtClean="0"/>
              <a:t>Each with 512 entries (20 (VPN) – 11 (1</a:t>
            </a:r>
            <a:r>
              <a:rPr lang="en-US" baseline="30000" dirty="0" smtClean="0"/>
              <a:t>st</a:t>
            </a:r>
            <a:r>
              <a:rPr lang="en-US" dirty="0" smtClean="0"/>
              <a:t> level index)) </a:t>
            </a:r>
          </a:p>
        </p:txBody>
      </p:sp>
    </p:spTree>
    <p:extLst>
      <p:ext uri="{BB962C8B-B14F-4D97-AF65-F5344CB8AC3E}">
        <p14:creationId xmlns:p14="http://schemas.microsoft.com/office/powerpoint/2010/main" val="272534279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0"/>
            <a:ext cx="7874000" cy="812800"/>
          </a:xfrm>
          <a:noFill/>
        </p:spPr>
        <p:txBody>
          <a:bodyPr/>
          <a:lstStyle/>
          <a:p>
            <a:pPr marL="25400" eaLnBrk="1" hangingPunct="1">
              <a:tabLst>
                <a:tab pos="317500" algn="l"/>
                <a:tab pos="1231900" algn="l"/>
                <a:tab pos="2146300" algn="l"/>
                <a:tab pos="3060700" algn="l"/>
                <a:tab pos="3975100" algn="l"/>
                <a:tab pos="4889500" algn="l"/>
                <a:tab pos="5803900" algn="l"/>
              </a:tabLst>
            </a:pPr>
            <a:r>
              <a:rPr lang="en-US" altLang="en-US" sz="3600" smtClean="0">
                <a:latin typeface="Arial" panose="020B0604020202020204" pitchFamily="34" charset="0"/>
                <a:cs typeface="Arial" panose="020B0604020202020204" pitchFamily="34" charset="0"/>
              </a:rPr>
              <a:t>Page tables may not fit in memory!</a:t>
            </a:r>
            <a:endParaRPr lang="en-US" altLang="en-US" smtClean="0">
              <a:latin typeface="Arial" panose="020B0604020202020204" pitchFamily="34" charset="0"/>
              <a:cs typeface="Arial" panose="020B0604020202020204" pitchFamily="34" charset="0"/>
            </a:endParaRPr>
          </a:p>
        </p:txBody>
      </p:sp>
      <p:sp>
        <p:nvSpPr>
          <p:cNvPr id="28675" name="Freeform 3"/>
          <p:cNvSpPr>
            <a:spLocks/>
          </p:cNvSpPr>
          <p:nvPr/>
        </p:nvSpPr>
        <p:spPr bwMode="auto">
          <a:xfrm>
            <a:off x="279400" y="1250950"/>
            <a:ext cx="857250" cy="768350"/>
          </a:xfrm>
          <a:custGeom>
            <a:avLst/>
            <a:gdLst>
              <a:gd name="T0" fmla="*/ 0 w 10000"/>
              <a:gd name="T1" fmla="*/ 0 h 10000"/>
              <a:gd name="T2" fmla="*/ 2147483647 w 10000"/>
              <a:gd name="T3" fmla="*/ 0 h 10000"/>
              <a:gd name="T4" fmla="*/ 2147483647 w 10000"/>
              <a:gd name="T5" fmla="*/ 2147483647 h 10000"/>
              <a:gd name="T6" fmla="*/ 0 w 10000"/>
              <a:gd name="T7" fmla="*/ 2147483647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solidFill>
            <a:srgbClr val="FFFFFF"/>
          </a:solidFill>
          <a:ln w="9525">
            <a:solidFill>
              <a:srgbClr val="FFFFFF"/>
            </a:solidFill>
            <a:round/>
            <a:headEnd/>
            <a:tailEnd/>
          </a:ln>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8676" name="Text Box 4"/>
          <p:cNvSpPr txBox="1">
            <a:spLocks noChangeArrowheads="1"/>
          </p:cNvSpPr>
          <p:nvPr/>
        </p:nvSpPr>
        <p:spPr bwMode="auto">
          <a:xfrm>
            <a:off x="1438275" y="1030288"/>
            <a:ext cx="6235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300" b="1">
                <a:cs typeface="Arial" panose="020B0604020202020204" pitchFamily="34" charset="0"/>
              </a:rPr>
              <a:t>A table for 4KB pages for a 32-bit address space has 1M entries </a:t>
            </a:r>
          </a:p>
        </p:txBody>
      </p:sp>
      <p:sp>
        <p:nvSpPr>
          <p:cNvPr id="28677" name="Text Box 5"/>
          <p:cNvSpPr txBox="1">
            <a:spLocks noChangeArrowheads="1"/>
          </p:cNvSpPr>
          <p:nvPr/>
        </p:nvSpPr>
        <p:spPr bwMode="auto">
          <a:xfrm>
            <a:off x="495300" y="1690688"/>
            <a:ext cx="81534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700" b="1">
                <a:solidFill>
                  <a:srgbClr val="0000FF"/>
                </a:solidFill>
                <a:cs typeface="Arial" panose="020B0604020202020204" pitchFamily="34" charset="0"/>
              </a:rPr>
              <a:t>Each process needs its own address space!</a:t>
            </a:r>
          </a:p>
        </p:txBody>
      </p:sp>
      <p:grpSp>
        <p:nvGrpSpPr>
          <p:cNvPr id="28678" name="Group 6"/>
          <p:cNvGrpSpPr>
            <a:grpSpLocks/>
          </p:cNvGrpSpPr>
          <p:nvPr/>
        </p:nvGrpSpPr>
        <p:grpSpPr bwMode="auto">
          <a:xfrm>
            <a:off x="279400" y="3232150"/>
            <a:ext cx="4178300" cy="1028700"/>
            <a:chOff x="154" y="1778"/>
            <a:chExt cx="2632" cy="648"/>
          </a:xfrm>
        </p:grpSpPr>
        <p:grpSp>
          <p:nvGrpSpPr>
            <p:cNvPr id="28688" name="Group 7"/>
            <p:cNvGrpSpPr>
              <a:grpSpLocks/>
            </p:cNvGrpSpPr>
            <p:nvPr/>
          </p:nvGrpSpPr>
          <p:grpSpPr bwMode="auto">
            <a:xfrm>
              <a:off x="438" y="2108"/>
              <a:ext cx="2032" cy="318"/>
              <a:chOff x="402" y="2070"/>
              <a:chExt cx="2032" cy="318"/>
            </a:xfrm>
          </p:grpSpPr>
          <p:sp>
            <p:nvSpPr>
              <p:cNvPr id="28690" name="Freeform 8"/>
              <p:cNvSpPr>
                <a:spLocks/>
              </p:cNvSpPr>
              <p:nvPr/>
            </p:nvSpPr>
            <p:spPr bwMode="auto">
              <a:xfrm>
                <a:off x="474" y="2204"/>
                <a:ext cx="616" cy="184"/>
              </a:xfrm>
              <a:custGeom>
                <a:avLst/>
                <a:gdLst>
                  <a:gd name="T0" fmla="*/ 0 w 10000"/>
                  <a:gd name="T1" fmla="*/ 0 h 10000"/>
                  <a:gd name="T2" fmla="*/ 0 w 10000"/>
                  <a:gd name="T3" fmla="*/ 0 h 10000"/>
                  <a:gd name="T4" fmla="*/ 0 w 10000"/>
                  <a:gd name="T5" fmla="*/ 0 h 10000"/>
                  <a:gd name="T6" fmla="*/ 0 w 10000"/>
                  <a:gd name="T7" fmla="*/ 0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8691" name="Freeform 9"/>
              <p:cNvSpPr>
                <a:spLocks/>
              </p:cNvSpPr>
              <p:nvPr/>
            </p:nvSpPr>
            <p:spPr bwMode="auto">
              <a:xfrm>
                <a:off x="1098" y="2204"/>
                <a:ext cx="616" cy="184"/>
              </a:xfrm>
              <a:custGeom>
                <a:avLst/>
                <a:gdLst>
                  <a:gd name="T0" fmla="*/ 0 w 10000"/>
                  <a:gd name="T1" fmla="*/ 0 h 10000"/>
                  <a:gd name="T2" fmla="*/ 0 w 10000"/>
                  <a:gd name="T3" fmla="*/ 0 h 10000"/>
                  <a:gd name="T4" fmla="*/ 0 w 10000"/>
                  <a:gd name="T5" fmla="*/ 0 h 10000"/>
                  <a:gd name="T6" fmla="*/ 0 w 10000"/>
                  <a:gd name="T7" fmla="*/ 0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8692" name="Freeform 10"/>
              <p:cNvSpPr>
                <a:spLocks/>
              </p:cNvSpPr>
              <p:nvPr/>
            </p:nvSpPr>
            <p:spPr bwMode="auto">
              <a:xfrm>
                <a:off x="1722" y="2204"/>
                <a:ext cx="712" cy="184"/>
              </a:xfrm>
              <a:custGeom>
                <a:avLst/>
                <a:gdLst>
                  <a:gd name="T0" fmla="*/ 0 w 10000"/>
                  <a:gd name="T1" fmla="*/ 0 h 10000"/>
                  <a:gd name="T2" fmla="*/ 0 w 10000"/>
                  <a:gd name="T3" fmla="*/ 0 h 10000"/>
                  <a:gd name="T4" fmla="*/ 0 w 10000"/>
                  <a:gd name="T5" fmla="*/ 0 h 10000"/>
                  <a:gd name="T6" fmla="*/ 0 w 10000"/>
                  <a:gd name="T7" fmla="*/ 0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8693" name="Text Box 11"/>
              <p:cNvSpPr txBox="1">
                <a:spLocks noChangeArrowheads="1"/>
              </p:cNvSpPr>
              <p:nvPr/>
            </p:nvSpPr>
            <p:spPr bwMode="auto">
              <a:xfrm>
                <a:off x="547" y="2230"/>
                <a:ext cx="462"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Lst>
                  <a:defRPr sz="2400">
                    <a:solidFill>
                      <a:schemeClr val="tx1"/>
                    </a:solidFill>
                    <a:latin typeface="Arial" panose="020B0604020202020204" pitchFamily="34" charset="0"/>
                    <a:ea typeface="ＭＳ Ｐゴシック" pitchFamily="-84" charset="-128"/>
                  </a:defRPr>
                </a:lvl2pPr>
                <a:lvl3pPr>
                  <a:tabLst>
                    <a:tab pos="0" algn="l"/>
                  </a:tabLst>
                  <a:defRPr sz="2400">
                    <a:solidFill>
                      <a:schemeClr val="tx1"/>
                    </a:solidFill>
                    <a:latin typeface="Arial" panose="020B0604020202020204" pitchFamily="34" charset="0"/>
                    <a:ea typeface="ＭＳ Ｐゴシック" pitchFamily="-84" charset="-128"/>
                  </a:defRPr>
                </a:lvl3pPr>
                <a:lvl4pPr>
                  <a:tabLst>
                    <a:tab pos="0" algn="l"/>
                  </a:tabLst>
                  <a:defRPr sz="2400">
                    <a:solidFill>
                      <a:schemeClr val="tx1"/>
                    </a:solidFill>
                    <a:latin typeface="Arial" panose="020B0604020202020204" pitchFamily="34" charset="0"/>
                    <a:ea typeface="ＭＳ Ｐゴシック" pitchFamily="-84" charset="-128"/>
                  </a:defRPr>
                </a:lvl4pPr>
                <a:lvl5pPr>
                  <a:tabLst>
                    <a:tab pos="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1500"/>
                  </a:lnSpc>
                </a:pPr>
                <a:r>
                  <a:rPr lang="en-US" altLang="en-US" sz="1400" b="1">
                    <a:cs typeface="Arial" panose="020B0604020202020204" pitchFamily="34" charset="0"/>
                  </a:rPr>
                  <a:t>P1 index</a:t>
                </a:r>
              </a:p>
            </p:txBody>
          </p:sp>
          <p:sp>
            <p:nvSpPr>
              <p:cNvPr id="28694" name="Text Box 12"/>
              <p:cNvSpPr txBox="1">
                <a:spLocks noChangeArrowheads="1"/>
              </p:cNvSpPr>
              <p:nvPr/>
            </p:nvSpPr>
            <p:spPr bwMode="auto">
              <a:xfrm>
                <a:off x="1171" y="2230"/>
                <a:ext cx="462"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Lst>
                  <a:defRPr sz="2400">
                    <a:solidFill>
                      <a:schemeClr val="tx1"/>
                    </a:solidFill>
                    <a:latin typeface="Arial" panose="020B0604020202020204" pitchFamily="34" charset="0"/>
                    <a:ea typeface="ＭＳ Ｐゴシック" pitchFamily="-84" charset="-128"/>
                  </a:defRPr>
                </a:lvl2pPr>
                <a:lvl3pPr>
                  <a:tabLst>
                    <a:tab pos="0" algn="l"/>
                  </a:tabLst>
                  <a:defRPr sz="2400">
                    <a:solidFill>
                      <a:schemeClr val="tx1"/>
                    </a:solidFill>
                    <a:latin typeface="Arial" panose="020B0604020202020204" pitchFamily="34" charset="0"/>
                    <a:ea typeface="ＭＳ Ｐゴシック" pitchFamily="-84" charset="-128"/>
                  </a:defRPr>
                </a:lvl3pPr>
                <a:lvl4pPr>
                  <a:tabLst>
                    <a:tab pos="0" algn="l"/>
                  </a:tabLst>
                  <a:defRPr sz="2400">
                    <a:solidFill>
                      <a:schemeClr val="tx1"/>
                    </a:solidFill>
                    <a:latin typeface="Arial" panose="020B0604020202020204" pitchFamily="34" charset="0"/>
                    <a:ea typeface="ＭＳ Ｐゴシック" pitchFamily="-84" charset="-128"/>
                  </a:defRPr>
                </a:lvl4pPr>
                <a:lvl5pPr>
                  <a:tabLst>
                    <a:tab pos="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1500"/>
                  </a:lnSpc>
                </a:pPr>
                <a:r>
                  <a:rPr lang="en-US" altLang="en-US" sz="1400" b="1">
                    <a:cs typeface="Arial" panose="020B0604020202020204" pitchFamily="34" charset="0"/>
                  </a:rPr>
                  <a:t>P2 index</a:t>
                </a:r>
              </a:p>
            </p:txBody>
          </p:sp>
          <p:sp>
            <p:nvSpPr>
              <p:cNvPr id="28695" name="Text Box 13"/>
              <p:cNvSpPr txBox="1">
                <a:spLocks noChangeArrowheads="1"/>
              </p:cNvSpPr>
              <p:nvPr/>
            </p:nvSpPr>
            <p:spPr bwMode="auto">
              <a:xfrm>
                <a:off x="1722" y="2230"/>
                <a:ext cx="626"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 pos="91440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 pos="914400" algn="l"/>
                  </a:tabLst>
                  <a:defRPr sz="2400">
                    <a:solidFill>
                      <a:schemeClr val="tx1"/>
                    </a:solidFill>
                    <a:latin typeface="Arial" panose="020B0604020202020204" pitchFamily="34" charset="0"/>
                    <a:ea typeface="ＭＳ Ｐゴシック" pitchFamily="-84" charset="-128"/>
                  </a:defRPr>
                </a:lvl2pPr>
                <a:lvl3pPr>
                  <a:tabLst>
                    <a:tab pos="0" algn="l"/>
                    <a:tab pos="914400" algn="l"/>
                  </a:tabLst>
                  <a:defRPr sz="2400">
                    <a:solidFill>
                      <a:schemeClr val="tx1"/>
                    </a:solidFill>
                    <a:latin typeface="Arial" panose="020B0604020202020204" pitchFamily="34" charset="0"/>
                    <a:ea typeface="ＭＳ Ｐゴシック" pitchFamily="-84" charset="-128"/>
                  </a:defRPr>
                </a:lvl3pPr>
                <a:lvl4pPr>
                  <a:tabLst>
                    <a:tab pos="0" algn="l"/>
                    <a:tab pos="914400" algn="l"/>
                  </a:tabLst>
                  <a:defRPr sz="2400">
                    <a:solidFill>
                      <a:schemeClr val="tx1"/>
                    </a:solidFill>
                    <a:latin typeface="Arial" panose="020B0604020202020204" pitchFamily="34" charset="0"/>
                    <a:ea typeface="ＭＳ Ｐゴシック" pitchFamily="-84" charset="-128"/>
                  </a:defRPr>
                </a:lvl4pPr>
                <a:lvl5pPr>
                  <a:tabLst>
                    <a:tab pos="0" algn="l"/>
                    <a:tab pos="9144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 pos="9144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 pos="9144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 pos="9144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 pos="914400" algn="l"/>
                  </a:tabLst>
                  <a:defRPr sz="2400">
                    <a:solidFill>
                      <a:schemeClr val="tx1"/>
                    </a:solidFill>
                    <a:latin typeface="Arial" panose="020B0604020202020204" pitchFamily="34" charset="0"/>
                    <a:ea typeface="ＭＳ Ｐゴシック" pitchFamily="-84" charset="-128"/>
                  </a:defRPr>
                </a:lvl9pPr>
              </a:lstStyle>
              <a:p>
                <a:pPr eaLnBrk="1" hangingPunct="1">
                  <a:lnSpc>
                    <a:spcPts val="1500"/>
                  </a:lnSpc>
                </a:pPr>
                <a:r>
                  <a:rPr lang="en-US" altLang="en-US" sz="1400" b="1">
                    <a:cs typeface="Arial" panose="020B0604020202020204" pitchFamily="34" charset="0"/>
                  </a:rPr>
                  <a:t>Page Offset</a:t>
                </a:r>
              </a:p>
            </p:txBody>
          </p:sp>
          <p:sp>
            <p:nvSpPr>
              <p:cNvPr id="28696" name="Text Box 14"/>
              <p:cNvSpPr txBox="1">
                <a:spLocks noChangeArrowheads="1"/>
              </p:cNvSpPr>
              <p:nvPr/>
            </p:nvSpPr>
            <p:spPr bwMode="auto">
              <a:xfrm>
                <a:off x="402" y="2070"/>
                <a:ext cx="12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Lst>
                  <a:defRPr sz="2400">
                    <a:solidFill>
                      <a:schemeClr val="tx1"/>
                    </a:solidFill>
                    <a:latin typeface="Arial" panose="020B0604020202020204" pitchFamily="34" charset="0"/>
                    <a:ea typeface="ＭＳ Ｐゴシック" pitchFamily="-84" charset="-128"/>
                  </a:defRPr>
                </a:lvl2pPr>
                <a:lvl3pPr>
                  <a:tabLst>
                    <a:tab pos="0" algn="l"/>
                  </a:tabLst>
                  <a:defRPr sz="2400">
                    <a:solidFill>
                      <a:schemeClr val="tx1"/>
                    </a:solidFill>
                    <a:latin typeface="Arial" panose="020B0604020202020204" pitchFamily="34" charset="0"/>
                    <a:ea typeface="ＭＳ Ｐゴシック" pitchFamily="-84" charset="-128"/>
                  </a:defRPr>
                </a:lvl3pPr>
                <a:lvl4pPr>
                  <a:tabLst>
                    <a:tab pos="0" algn="l"/>
                  </a:tabLst>
                  <a:defRPr sz="2400">
                    <a:solidFill>
                      <a:schemeClr val="tx1"/>
                    </a:solidFill>
                    <a:latin typeface="Arial" panose="020B0604020202020204" pitchFamily="34" charset="0"/>
                    <a:ea typeface="ＭＳ Ｐゴシック" pitchFamily="-84" charset="-128"/>
                  </a:defRPr>
                </a:lvl4pPr>
                <a:lvl5pPr>
                  <a:tabLst>
                    <a:tab pos="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9pPr>
              </a:lstStyle>
              <a:p>
                <a:pPr eaLnBrk="1" hangingPunct="1">
                  <a:lnSpc>
                    <a:spcPts val="1500"/>
                  </a:lnSpc>
                </a:pPr>
                <a:r>
                  <a:rPr lang="en-US" altLang="en-US" sz="1400" b="1">
                    <a:cs typeface="Arial" panose="020B0604020202020204" pitchFamily="34" charset="0"/>
                  </a:rPr>
                  <a:t>31</a:t>
                </a:r>
              </a:p>
            </p:txBody>
          </p:sp>
          <p:sp>
            <p:nvSpPr>
              <p:cNvPr id="28697" name="Text Box 15"/>
              <p:cNvSpPr txBox="1">
                <a:spLocks noChangeArrowheads="1"/>
              </p:cNvSpPr>
              <p:nvPr/>
            </p:nvSpPr>
            <p:spPr bwMode="auto">
              <a:xfrm>
                <a:off x="1506" y="2070"/>
                <a:ext cx="12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Lst>
                  <a:defRPr sz="2400">
                    <a:solidFill>
                      <a:schemeClr val="tx1"/>
                    </a:solidFill>
                    <a:latin typeface="Arial" panose="020B0604020202020204" pitchFamily="34" charset="0"/>
                    <a:ea typeface="ＭＳ Ｐゴシック" pitchFamily="-84" charset="-128"/>
                  </a:defRPr>
                </a:lvl2pPr>
                <a:lvl3pPr>
                  <a:tabLst>
                    <a:tab pos="0" algn="l"/>
                  </a:tabLst>
                  <a:defRPr sz="2400">
                    <a:solidFill>
                      <a:schemeClr val="tx1"/>
                    </a:solidFill>
                    <a:latin typeface="Arial" panose="020B0604020202020204" pitchFamily="34" charset="0"/>
                    <a:ea typeface="ＭＳ Ｐゴシック" pitchFamily="-84" charset="-128"/>
                  </a:defRPr>
                </a:lvl3pPr>
                <a:lvl4pPr>
                  <a:tabLst>
                    <a:tab pos="0" algn="l"/>
                  </a:tabLst>
                  <a:defRPr sz="2400">
                    <a:solidFill>
                      <a:schemeClr val="tx1"/>
                    </a:solidFill>
                    <a:latin typeface="Arial" panose="020B0604020202020204" pitchFamily="34" charset="0"/>
                    <a:ea typeface="ＭＳ Ｐゴシック" pitchFamily="-84" charset="-128"/>
                  </a:defRPr>
                </a:lvl4pPr>
                <a:lvl5pPr>
                  <a:tabLst>
                    <a:tab pos="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9pPr>
              </a:lstStyle>
              <a:p>
                <a:pPr eaLnBrk="1" hangingPunct="1">
                  <a:lnSpc>
                    <a:spcPts val="1500"/>
                  </a:lnSpc>
                </a:pPr>
                <a:r>
                  <a:rPr lang="en-US" altLang="en-US" sz="1400" b="1">
                    <a:cs typeface="Arial" panose="020B0604020202020204" pitchFamily="34" charset="0"/>
                  </a:rPr>
                  <a:t>12</a:t>
                </a:r>
              </a:p>
            </p:txBody>
          </p:sp>
          <p:sp>
            <p:nvSpPr>
              <p:cNvPr id="28698" name="Text Box 16"/>
              <p:cNvSpPr txBox="1">
                <a:spLocks noChangeArrowheads="1"/>
              </p:cNvSpPr>
              <p:nvPr/>
            </p:nvSpPr>
            <p:spPr bwMode="auto">
              <a:xfrm>
                <a:off x="1714" y="2070"/>
                <a:ext cx="208"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Lst>
                  <a:defRPr sz="2400">
                    <a:solidFill>
                      <a:schemeClr val="tx1"/>
                    </a:solidFill>
                    <a:latin typeface="Arial" panose="020B0604020202020204" pitchFamily="34" charset="0"/>
                    <a:ea typeface="ＭＳ Ｐゴシック" pitchFamily="-84" charset="-128"/>
                  </a:defRPr>
                </a:lvl2pPr>
                <a:lvl3pPr>
                  <a:tabLst>
                    <a:tab pos="0" algn="l"/>
                  </a:tabLst>
                  <a:defRPr sz="2400">
                    <a:solidFill>
                      <a:schemeClr val="tx1"/>
                    </a:solidFill>
                    <a:latin typeface="Arial" panose="020B0604020202020204" pitchFamily="34" charset="0"/>
                    <a:ea typeface="ＭＳ Ｐゴシック" pitchFamily="-84" charset="-128"/>
                  </a:defRPr>
                </a:lvl3pPr>
                <a:lvl4pPr>
                  <a:tabLst>
                    <a:tab pos="0" algn="l"/>
                  </a:tabLst>
                  <a:defRPr sz="2400">
                    <a:solidFill>
                      <a:schemeClr val="tx1"/>
                    </a:solidFill>
                    <a:latin typeface="Arial" panose="020B0604020202020204" pitchFamily="34" charset="0"/>
                    <a:ea typeface="ＭＳ Ｐゴシック" pitchFamily="-84" charset="-128"/>
                  </a:defRPr>
                </a:lvl4pPr>
                <a:lvl5pPr>
                  <a:tabLst>
                    <a:tab pos="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9pPr>
              </a:lstStyle>
              <a:p>
                <a:pPr eaLnBrk="1" hangingPunct="1">
                  <a:lnSpc>
                    <a:spcPts val="1500"/>
                  </a:lnSpc>
                </a:pPr>
                <a:r>
                  <a:rPr lang="en-US" altLang="en-US" sz="1400" b="1">
                    <a:cs typeface="Arial" panose="020B0604020202020204" pitchFamily="34" charset="0"/>
                  </a:rPr>
                  <a:t>11</a:t>
                </a:r>
              </a:p>
            </p:txBody>
          </p:sp>
          <p:sp>
            <p:nvSpPr>
              <p:cNvPr id="28699" name="Text Box 17"/>
              <p:cNvSpPr txBox="1">
                <a:spLocks noChangeArrowheads="1"/>
              </p:cNvSpPr>
              <p:nvPr/>
            </p:nvSpPr>
            <p:spPr bwMode="auto">
              <a:xfrm>
                <a:off x="2322" y="2070"/>
                <a:ext cx="63"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Lst>
                  <a:defRPr sz="2400">
                    <a:solidFill>
                      <a:schemeClr val="tx1"/>
                    </a:solidFill>
                    <a:latin typeface="Arial" panose="020B0604020202020204" pitchFamily="34" charset="0"/>
                    <a:ea typeface="ＭＳ Ｐゴシック" pitchFamily="-84" charset="-128"/>
                  </a:defRPr>
                </a:lvl2pPr>
                <a:lvl3pPr>
                  <a:tabLst>
                    <a:tab pos="0" algn="l"/>
                  </a:tabLst>
                  <a:defRPr sz="2400">
                    <a:solidFill>
                      <a:schemeClr val="tx1"/>
                    </a:solidFill>
                    <a:latin typeface="Arial" panose="020B0604020202020204" pitchFamily="34" charset="0"/>
                    <a:ea typeface="ＭＳ Ｐゴシック" pitchFamily="-84" charset="-128"/>
                  </a:defRPr>
                </a:lvl3pPr>
                <a:lvl4pPr>
                  <a:tabLst>
                    <a:tab pos="0" algn="l"/>
                  </a:tabLst>
                  <a:defRPr sz="2400">
                    <a:solidFill>
                      <a:schemeClr val="tx1"/>
                    </a:solidFill>
                    <a:latin typeface="Arial" panose="020B0604020202020204" pitchFamily="34" charset="0"/>
                    <a:ea typeface="ＭＳ Ｐゴシック" pitchFamily="-84" charset="-128"/>
                  </a:defRPr>
                </a:lvl4pPr>
                <a:lvl5pPr>
                  <a:tabLst>
                    <a:tab pos="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9pPr>
              </a:lstStyle>
              <a:p>
                <a:pPr eaLnBrk="1" hangingPunct="1">
                  <a:lnSpc>
                    <a:spcPts val="1500"/>
                  </a:lnSpc>
                </a:pPr>
                <a:r>
                  <a:rPr lang="en-US" altLang="en-US" sz="1400" b="1">
                    <a:cs typeface="Arial" panose="020B0604020202020204" pitchFamily="34" charset="0"/>
                  </a:rPr>
                  <a:t>0</a:t>
                </a:r>
              </a:p>
            </p:txBody>
          </p:sp>
          <p:sp>
            <p:nvSpPr>
              <p:cNvPr id="28700" name="Text Box 18"/>
              <p:cNvSpPr txBox="1">
                <a:spLocks noChangeArrowheads="1"/>
              </p:cNvSpPr>
              <p:nvPr/>
            </p:nvSpPr>
            <p:spPr bwMode="auto">
              <a:xfrm>
                <a:off x="1090" y="2070"/>
                <a:ext cx="12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Lst>
                  <a:defRPr sz="2400">
                    <a:solidFill>
                      <a:schemeClr val="tx1"/>
                    </a:solidFill>
                    <a:latin typeface="Arial" panose="020B0604020202020204" pitchFamily="34" charset="0"/>
                    <a:ea typeface="ＭＳ Ｐゴシック" pitchFamily="-84" charset="-128"/>
                  </a:defRPr>
                </a:lvl2pPr>
                <a:lvl3pPr>
                  <a:tabLst>
                    <a:tab pos="0" algn="l"/>
                  </a:tabLst>
                  <a:defRPr sz="2400">
                    <a:solidFill>
                      <a:schemeClr val="tx1"/>
                    </a:solidFill>
                    <a:latin typeface="Arial" panose="020B0604020202020204" pitchFamily="34" charset="0"/>
                    <a:ea typeface="ＭＳ Ｐゴシック" pitchFamily="-84" charset="-128"/>
                  </a:defRPr>
                </a:lvl3pPr>
                <a:lvl4pPr>
                  <a:tabLst>
                    <a:tab pos="0" algn="l"/>
                  </a:tabLst>
                  <a:defRPr sz="2400">
                    <a:solidFill>
                      <a:schemeClr val="tx1"/>
                    </a:solidFill>
                    <a:latin typeface="Arial" panose="020B0604020202020204" pitchFamily="34" charset="0"/>
                    <a:ea typeface="ＭＳ Ｐゴシック" pitchFamily="-84" charset="-128"/>
                  </a:defRPr>
                </a:lvl4pPr>
                <a:lvl5pPr>
                  <a:tabLst>
                    <a:tab pos="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9pPr>
              </a:lstStyle>
              <a:p>
                <a:pPr eaLnBrk="1" hangingPunct="1">
                  <a:lnSpc>
                    <a:spcPts val="1500"/>
                  </a:lnSpc>
                </a:pPr>
                <a:r>
                  <a:rPr lang="en-US" altLang="en-US" sz="1400" b="1">
                    <a:cs typeface="Arial" panose="020B0604020202020204" pitchFamily="34" charset="0"/>
                  </a:rPr>
                  <a:t>21</a:t>
                </a:r>
              </a:p>
            </p:txBody>
          </p:sp>
          <p:sp>
            <p:nvSpPr>
              <p:cNvPr id="28701" name="Text Box 19"/>
              <p:cNvSpPr txBox="1">
                <a:spLocks noChangeArrowheads="1"/>
              </p:cNvSpPr>
              <p:nvPr/>
            </p:nvSpPr>
            <p:spPr bwMode="auto">
              <a:xfrm>
                <a:off x="922" y="2070"/>
                <a:ext cx="12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sz="2400">
                    <a:solidFill>
                      <a:schemeClr val="tx1"/>
                    </a:solidFill>
                    <a:latin typeface="Arial" panose="020B0604020202020204" pitchFamily="34" charset="0"/>
                    <a:ea typeface="ＭＳ Ｐゴシック" pitchFamily="-84" charset="-128"/>
                  </a:defRPr>
                </a:lvl1pPr>
                <a:lvl2pPr marL="37931725" indent="-37474525">
                  <a:tabLst>
                    <a:tab pos="0" algn="l"/>
                  </a:tabLst>
                  <a:defRPr sz="2400">
                    <a:solidFill>
                      <a:schemeClr val="tx1"/>
                    </a:solidFill>
                    <a:latin typeface="Arial" panose="020B0604020202020204" pitchFamily="34" charset="0"/>
                    <a:ea typeface="ＭＳ Ｐゴシック" pitchFamily="-84" charset="-128"/>
                  </a:defRPr>
                </a:lvl2pPr>
                <a:lvl3pPr>
                  <a:tabLst>
                    <a:tab pos="0" algn="l"/>
                  </a:tabLst>
                  <a:defRPr sz="2400">
                    <a:solidFill>
                      <a:schemeClr val="tx1"/>
                    </a:solidFill>
                    <a:latin typeface="Arial" panose="020B0604020202020204" pitchFamily="34" charset="0"/>
                    <a:ea typeface="ＭＳ Ｐゴシック" pitchFamily="-84" charset="-128"/>
                  </a:defRPr>
                </a:lvl3pPr>
                <a:lvl4pPr>
                  <a:tabLst>
                    <a:tab pos="0" algn="l"/>
                  </a:tabLst>
                  <a:defRPr sz="2400">
                    <a:solidFill>
                      <a:schemeClr val="tx1"/>
                    </a:solidFill>
                    <a:latin typeface="Arial" panose="020B0604020202020204" pitchFamily="34" charset="0"/>
                    <a:ea typeface="ＭＳ Ｐゴシック" pitchFamily="-84" charset="-128"/>
                  </a:defRPr>
                </a:lvl4pPr>
                <a:lvl5pPr>
                  <a:tabLst>
                    <a:tab pos="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0" algn="l"/>
                  </a:tabLst>
                  <a:defRPr sz="2400">
                    <a:solidFill>
                      <a:schemeClr val="tx1"/>
                    </a:solidFill>
                    <a:latin typeface="Arial" panose="020B0604020202020204" pitchFamily="34" charset="0"/>
                    <a:ea typeface="ＭＳ Ｐゴシック" pitchFamily="-84" charset="-128"/>
                  </a:defRPr>
                </a:lvl9pPr>
              </a:lstStyle>
              <a:p>
                <a:pPr eaLnBrk="1" hangingPunct="1">
                  <a:lnSpc>
                    <a:spcPts val="1500"/>
                  </a:lnSpc>
                </a:pPr>
                <a:r>
                  <a:rPr lang="en-US" altLang="en-US" sz="1400" b="1">
                    <a:cs typeface="Arial" panose="020B0604020202020204" pitchFamily="34" charset="0"/>
                  </a:rPr>
                  <a:t>22</a:t>
                </a:r>
              </a:p>
            </p:txBody>
          </p:sp>
        </p:grpSp>
        <p:sp>
          <p:nvSpPr>
            <p:cNvPr id="28689" name="Text Box 20"/>
            <p:cNvSpPr txBox="1">
              <a:spLocks noChangeArrowheads="1"/>
            </p:cNvSpPr>
            <p:nvPr/>
          </p:nvSpPr>
          <p:spPr bwMode="auto">
            <a:xfrm>
              <a:off x="154" y="1778"/>
              <a:ext cx="263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1900" b="1">
                  <a:solidFill>
                    <a:srgbClr val="0000FF"/>
                  </a:solidFill>
                  <a:cs typeface="Arial" panose="020B0604020202020204" pitchFamily="34" charset="0"/>
                </a:rPr>
                <a:t>32 bit virtual address</a:t>
              </a:r>
            </a:p>
          </p:txBody>
        </p:sp>
      </p:grpSp>
      <p:sp>
        <p:nvSpPr>
          <p:cNvPr id="28679" name="Text Box 21"/>
          <p:cNvSpPr txBox="1">
            <a:spLocks noChangeArrowheads="1"/>
          </p:cNvSpPr>
          <p:nvPr/>
        </p:nvSpPr>
        <p:spPr bwMode="auto">
          <a:xfrm>
            <a:off x="0" y="4692650"/>
            <a:ext cx="50038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1900" b="1">
                <a:cs typeface="Arial" panose="020B0604020202020204" pitchFamily="34" charset="0"/>
              </a:rPr>
              <a:t>Top-level table wired in main memory</a:t>
            </a:r>
          </a:p>
        </p:txBody>
      </p:sp>
      <p:sp>
        <p:nvSpPr>
          <p:cNvPr id="28680" name="Text Box 22"/>
          <p:cNvSpPr txBox="1">
            <a:spLocks noChangeArrowheads="1"/>
          </p:cNvSpPr>
          <p:nvPr/>
        </p:nvSpPr>
        <p:spPr bwMode="auto">
          <a:xfrm>
            <a:off x="381000" y="5187950"/>
            <a:ext cx="4330700" cy="87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sz="1900" b="1">
                <a:solidFill>
                  <a:srgbClr val="0000FF"/>
                </a:solidFill>
                <a:cs typeface="Arial" panose="020B0604020202020204" pitchFamily="34" charset="0"/>
              </a:rPr>
              <a:t>Subset of 1024 second-level tables in main memory; rest are on disk or unallocated </a:t>
            </a:r>
          </a:p>
        </p:txBody>
      </p:sp>
      <p:grpSp>
        <p:nvGrpSpPr>
          <p:cNvPr id="28681" name="Group 23"/>
          <p:cNvGrpSpPr>
            <a:grpSpLocks/>
          </p:cNvGrpSpPr>
          <p:nvPr/>
        </p:nvGrpSpPr>
        <p:grpSpPr bwMode="auto">
          <a:xfrm>
            <a:off x="279400" y="2217738"/>
            <a:ext cx="8494713" cy="4498975"/>
            <a:chOff x="154" y="1222"/>
            <a:chExt cx="5351" cy="2834"/>
          </a:xfrm>
        </p:grpSpPr>
        <p:sp>
          <p:nvSpPr>
            <p:cNvPr id="28683" name="Text Box 24"/>
            <p:cNvSpPr txBox="1">
              <a:spLocks noChangeArrowheads="1"/>
            </p:cNvSpPr>
            <p:nvPr/>
          </p:nvSpPr>
          <p:spPr bwMode="auto">
            <a:xfrm>
              <a:off x="154" y="1354"/>
              <a:ext cx="2632"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700" b="1">
                  <a:cs typeface="Arial" panose="020B0604020202020204" pitchFamily="34" charset="0"/>
                </a:rPr>
                <a:t>Two-level Page Tables</a:t>
              </a:r>
            </a:p>
          </p:txBody>
        </p:sp>
        <p:grpSp>
          <p:nvGrpSpPr>
            <p:cNvPr id="28684" name="Group 25"/>
            <p:cNvGrpSpPr>
              <a:grpSpLocks/>
            </p:cNvGrpSpPr>
            <p:nvPr/>
          </p:nvGrpSpPr>
          <p:grpSpPr bwMode="auto">
            <a:xfrm>
              <a:off x="2750" y="1222"/>
              <a:ext cx="2755" cy="2834"/>
              <a:chOff x="2425" y="1222"/>
              <a:chExt cx="2755" cy="2834"/>
            </a:xfrm>
          </p:grpSpPr>
          <p:pic>
            <p:nvPicPr>
              <p:cNvPr id="28685"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5" y="1222"/>
                <a:ext cx="2455" cy="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
            <p:nvSpPr>
              <p:cNvPr id="28686" name="Freeform 27"/>
              <p:cNvSpPr>
                <a:spLocks/>
              </p:cNvSpPr>
              <p:nvPr/>
            </p:nvSpPr>
            <p:spPr bwMode="auto">
              <a:xfrm>
                <a:off x="2425" y="1765"/>
                <a:ext cx="468" cy="496"/>
              </a:xfrm>
              <a:custGeom>
                <a:avLst/>
                <a:gdLst>
                  <a:gd name="T0" fmla="*/ 0 w 10000"/>
                  <a:gd name="T1" fmla="*/ 0 h 10000"/>
                  <a:gd name="T2" fmla="*/ 0 w 10000"/>
                  <a:gd name="T3" fmla="*/ 0 h 10000"/>
                  <a:gd name="T4" fmla="*/ 0 w 10000"/>
                  <a:gd name="T5" fmla="*/ 0 h 10000"/>
                  <a:gd name="T6" fmla="*/ 0 w 10000"/>
                  <a:gd name="T7" fmla="*/ 0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solidFill>
                <a:srgbClr val="FFFFFF"/>
              </a:solidFill>
              <a:ln w="9525">
                <a:solidFill>
                  <a:srgbClr val="FFFFFF"/>
                </a:solidFill>
                <a:round/>
                <a:headEnd/>
                <a:tailEnd/>
              </a:ln>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8687" name="Freeform 28"/>
              <p:cNvSpPr>
                <a:spLocks/>
              </p:cNvSpPr>
              <p:nvPr/>
            </p:nvSpPr>
            <p:spPr bwMode="auto">
              <a:xfrm>
                <a:off x="2601" y="3669"/>
                <a:ext cx="672" cy="384"/>
              </a:xfrm>
              <a:custGeom>
                <a:avLst/>
                <a:gdLst>
                  <a:gd name="T0" fmla="*/ 0 w 10000"/>
                  <a:gd name="T1" fmla="*/ 0 h 10000"/>
                  <a:gd name="T2" fmla="*/ 0 w 10000"/>
                  <a:gd name="T3" fmla="*/ 0 h 10000"/>
                  <a:gd name="T4" fmla="*/ 0 w 10000"/>
                  <a:gd name="T5" fmla="*/ 0 h 10000"/>
                  <a:gd name="T6" fmla="*/ 0 w 10000"/>
                  <a:gd name="T7" fmla="*/ 0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solidFill>
                <a:srgbClr val="FFFFFF"/>
              </a:solidFill>
              <a:ln w="9525">
                <a:solidFill>
                  <a:srgbClr val="FFFFFF"/>
                </a:solidFill>
                <a:round/>
                <a:headEnd/>
                <a:tailEnd/>
              </a:ln>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grpSp>
      </p:grpSp>
      <p:sp>
        <p:nvSpPr>
          <p:cNvPr id="28682" name="Slide Number Placeholder 3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F6DBD562-CA89-4DB5-996E-896CC6A3D6E6}" type="slidenum">
              <a:rPr lang="en-US" altLang="en-US" sz="1400">
                <a:cs typeface="Arial" panose="020B0604020202020204" pitchFamily="34" charset="0"/>
              </a:rPr>
              <a:pPr/>
              <a:t>58</a:t>
            </a:fld>
            <a:endParaRPr lang="en-US" altLang="en-US" sz="1400">
              <a:cs typeface="Arial" panose="020B0604020202020204" pitchFamily="34" charset="0"/>
            </a:endParaRPr>
          </a:p>
        </p:txBody>
      </p:sp>
    </p:spTree>
    <p:extLst>
      <p:ext uri="{BB962C8B-B14F-4D97-AF65-F5344CB8AC3E}">
        <p14:creationId xmlns:p14="http://schemas.microsoft.com/office/powerpoint/2010/main" val="3406005534"/>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3600" smtClean="0">
                <a:latin typeface="Arial  " charset="0"/>
              </a:rPr>
              <a:t>Combined TLB &amp; Cache Structure</a:t>
            </a:r>
          </a:p>
        </p:txBody>
      </p:sp>
      <p:grpSp>
        <p:nvGrpSpPr>
          <p:cNvPr id="34819" name="Group 3"/>
          <p:cNvGrpSpPr>
            <a:grpSpLocks noChangeAspect="1"/>
          </p:cNvGrpSpPr>
          <p:nvPr/>
        </p:nvGrpSpPr>
        <p:grpSpPr bwMode="auto">
          <a:xfrm>
            <a:off x="2438400" y="850900"/>
            <a:ext cx="5867400" cy="5499100"/>
            <a:chOff x="1333" y="960"/>
            <a:chExt cx="3093" cy="2899"/>
          </a:xfrm>
        </p:grpSpPr>
        <p:sp>
          <p:nvSpPr>
            <p:cNvPr id="34825" name="AutoShape 4"/>
            <p:cNvSpPr>
              <a:spLocks noChangeAspect="1" noChangeArrowheads="1" noTextEdit="1"/>
            </p:cNvSpPr>
            <p:nvPr/>
          </p:nvSpPr>
          <p:spPr bwMode="auto">
            <a:xfrm>
              <a:off x="1333" y="1008"/>
              <a:ext cx="3093"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34826" name="Group 5"/>
            <p:cNvGrpSpPr>
              <a:grpSpLocks/>
            </p:cNvGrpSpPr>
            <p:nvPr/>
          </p:nvGrpSpPr>
          <p:grpSpPr bwMode="auto">
            <a:xfrm>
              <a:off x="1336" y="960"/>
              <a:ext cx="3083" cy="2892"/>
              <a:chOff x="1336" y="960"/>
              <a:chExt cx="3083" cy="2892"/>
            </a:xfrm>
          </p:grpSpPr>
          <p:sp>
            <p:nvSpPr>
              <p:cNvPr id="34996" name="Freeform 6"/>
              <p:cNvSpPr>
                <a:spLocks/>
              </p:cNvSpPr>
              <p:nvPr/>
            </p:nvSpPr>
            <p:spPr bwMode="auto">
              <a:xfrm>
                <a:off x="1771" y="3014"/>
                <a:ext cx="2646" cy="554"/>
              </a:xfrm>
              <a:custGeom>
                <a:avLst/>
                <a:gdLst>
                  <a:gd name="T0" fmla="*/ 2646 w 2646"/>
                  <a:gd name="T1" fmla="*/ 554 h 554"/>
                  <a:gd name="T2" fmla="*/ 2646 w 2646"/>
                  <a:gd name="T3" fmla="*/ 0 h 554"/>
                  <a:gd name="T4" fmla="*/ 0 w 2646"/>
                  <a:gd name="T5" fmla="*/ 0 h 554"/>
                  <a:gd name="T6" fmla="*/ 0 w 2646"/>
                  <a:gd name="T7" fmla="*/ 554 h 554"/>
                  <a:gd name="T8" fmla="*/ 2646 w 2646"/>
                  <a:gd name="T9" fmla="*/ 554 h 554"/>
                  <a:gd name="T10" fmla="*/ 2646 w 2646"/>
                  <a:gd name="T11" fmla="*/ 554 h 554"/>
                  <a:gd name="T12" fmla="*/ 0 60000 65536"/>
                  <a:gd name="T13" fmla="*/ 0 60000 65536"/>
                  <a:gd name="T14" fmla="*/ 0 60000 65536"/>
                  <a:gd name="T15" fmla="*/ 0 60000 65536"/>
                  <a:gd name="T16" fmla="*/ 0 60000 65536"/>
                  <a:gd name="T17" fmla="*/ 0 60000 65536"/>
                  <a:gd name="T18" fmla="*/ 0 w 2646"/>
                  <a:gd name="T19" fmla="*/ 0 h 554"/>
                  <a:gd name="T20" fmla="*/ 2646 w 2646"/>
                  <a:gd name="T21" fmla="*/ 554 h 554"/>
                </a:gdLst>
                <a:ahLst/>
                <a:cxnLst>
                  <a:cxn ang="T12">
                    <a:pos x="T0" y="T1"/>
                  </a:cxn>
                  <a:cxn ang="T13">
                    <a:pos x="T2" y="T3"/>
                  </a:cxn>
                  <a:cxn ang="T14">
                    <a:pos x="T4" y="T5"/>
                  </a:cxn>
                  <a:cxn ang="T15">
                    <a:pos x="T6" y="T7"/>
                  </a:cxn>
                  <a:cxn ang="T16">
                    <a:pos x="T8" y="T9"/>
                  </a:cxn>
                  <a:cxn ang="T17">
                    <a:pos x="T10" y="T11"/>
                  </a:cxn>
                </a:cxnLst>
                <a:rect l="T18" t="T19" r="T20" b="T21"/>
                <a:pathLst>
                  <a:path w="2646" h="554">
                    <a:moveTo>
                      <a:pt x="2646" y="554"/>
                    </a:moveTo>
                    <a:lnTo>
                      <a:pt x="2646" y="0"/>
                    </a:lnTo>
                    <a:lnTo>
                      <a:pt x="0" y="0"/>
                    </a:lnTo>
                    <a:lnTo>
                      <a:pt x="0" y="554"/>
                    </a:lnTo>
                    <a:lnTo>
                      <a:pt x="2646" y="554"/>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7" name="Rectangle 7"/>
              <p:cNvSpPr>
                <a:spLocks noChangeArrowheads="1"/>
              </p:cNvSpPr>
              <p:nvPr/>
            </p:nvSpPr>
            <p:spPr bwMode="auto">
              <a:xfrm>
                <a:off x="1742" y="2934"/>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V</a:t>
                </a:r>
                <a:endParaRPr lang="en-US" altLang="en-US" b="1"/>
              </a:p>
            </p:txBody>
          </p:sp>
          <p:sp>
            <p:nvSpPr>
              <p:cNvPr id="34998" name="Rectangle 8"/>
              <p:cNvSpPr>
                <a:spLocks noChangeArrowheads="1"/>
              </p:cNvSpPr>
              <p:nvPr/>
            </p:nvSpPr>
            <p:spPr bwMode="auto">
              <a:xfrm>
                <a:off x="1779" y="2934"/>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999" name="Rectangle 9"/>
              <p:cNvSpPr>
                <a:spLocks noChangeArrowheads="1"/>
              </p:cNvSpPr>
              <p:nvPr/>
            </p:nvSpPr>
            <p:spPr bwMode="auto">
              <a:xfrm>
                <a:off x="1812" y="2934"/>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00" name="Rectangle 10"/>
              <p:cNvSpPr>
                <a:spLocks noChangeArrowheads="1"/>
              </p:cNvSpPr>
              <p:nvPr/>
            </p:nvSpPr>
            <p:spPr bwMode="auto">
              <a:xfrm>
                <a:off x="1824" y="2934"/>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001" name="Rectangle 11"/>
              <p:cNvSpPr>
                <a:spLocks noChangeArrowheads="1"/>
              </p:cNvSpPr>
              <p:nvPr/>
            </p:nvSpPr>
            <p:spPr bwMode="auto">
              <a:xfrm>
                <a:off x="1836" y="2934"/>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002" name="Rectangle 12"/>
              <p:cNvSpPr>
                <a:spLocks noChangeArrowheads="1"/>
              </p:cNvSpPr>
              <p:nvPr/>
            </p:nvSpPr>
            <p:spPr bwMode="auto">
              <a:xfrm>
                <a:off x="2231" y="2930"/>
                <a:ext cx="28"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03" name="Rectangle 13"/>
              <p:cNvSpPr>
                <a:spLocks noChangeArrowheads="1"/>
              </p:cNvSpPr>
              <p:nvPr/>
            </p:nvSpPr>
            <p:spPr bwMode="auto">
              <a:xfrm>
                <a:off x="2265" y="293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04" name="Rectangle 14"/>
              <p:cNvSpPr>
                <a:spLocks noChangeArrowheads="1"/>
              </p:cNvSpPr>
              <p:nvPr/>
            </p:nvSpPr>
            <p:spPr bwMode="auto">
              <a:xfrm>
                <a:off x="2297" y="293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05" name="Rectangle 15"/>
              <p:cNvSpPr>
                <a:spLocks noChangeArrowheads="1"/>
              </p:cNvSpPr>
              <p:nvPr/>
            </p:nvSpPr>
            <p:spPr bwMode="auto">
              <a:xfrm>
                <a:off x="3518" y="2932"/>
                <a:ext cx="3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006" name="Rectangle 16"/>
              <p:cNvSpPr>
                <a:spLocks noChangeArrowheads="1"/>
              </p:cNvSpPr>
              <p:nvPr/>
            </p:nvSpPr>
            <p:spPr bwMode="auto">
              <a:xfrm>
                <a:off x="3559" y="293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07" name="Rectangle 17"/>
              <p:cNvSpPr>
                <a:spLocks noChangeArrowheads="1"/>
              </p:cNvSpPr>
              <p:nvPr/>
            </p:nvSpPr>
            <p:spPr bwMode="auto">
              <a:xfrm>
                <a:off x="3592" y="2933"/>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08" name="Rectangle 18"/>
              <p:cNvSpPr>
                <a:spLocks noChangeArrowheads="1"/>
              </p:cNvSpPr>
              <p:nvPr/>
            </p:nvSpPr>
            <p:spPr bwMode="auto">
              <a:xfrm>
                <a:off x="3607" y="293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09" name="Freeform 19"/>
              <p:cNvSpPr>
                <a:spLocks/>
              </p:cNvSpPr>
              <p:nvPr/>
            </p:nvSpPr>
            <p:spPr bwMode="auto">
              <a:xfrm>
                <a:off x="1772" y="3329"/>
                <a:ext cx="2647" cy="78"/>
              </a:xfrm>
              <a:custGeom>
                <a:avLst/>
                <a:gdLst>
                  <a:gd name="T0" fmla="*/ 2645 w 2647"/>
                  <a:gd name="T1" fmla="*/ 77 h 78"/>
                  <a:gd name="T2" fmla="*/ 2647 w 2647"/>
                  <a:gd name="T3" fmla="*/ 0 h 78"/>
                  <a:gd name="T4" fmla="*/ 0 w 2647"/>
                  <a:gd name="T5" fmla="*/ 0 h 78"/>
                  <a:gd name="T6" fmla="*/ 0 w 2647"/>
                  <a:gd name="T7" fmla="*/ 78 h 78"/>
                  <a:gd name="T8" fmla="*/ 2645 w 2647"/>
                  <a:gd name="T9" fmla="*/ 78 h 78"/>
                  <a:gd name="T10" fmla="*/ 2645 w 2647"/>
                  <a:gd name="T11" fmla="*/ 78 h 78"/>
                  <a:gd name="T12" fmla="*/ 2645 w 2647"/>
                  <a:gd name="T13" fmla="*/ 77 h 78"/>
                  <a:gd name="T14" fmla="*/ 0 60000 65536"/>
                  <a:gd name="T15" fmla="*/ 0 60000 65536"/>
                  <a:gd name="T16" fmla="*/ 0 60000 65536"/>
                  <a:gd name="T17" fmla="*/ 0 60000 65536"/>
                  <a:gd name="T18" fmla="*/ 0 60000 65536"/>
                  <a:gd name="T19" fmla="*/ 0 60000 65536"/>
                  <a:gd name="T20" fmla="*/ 0 60000 65536"/>
                  <a:gd name="T21" fmla="*/ 0 w 2647"/>
                  <a:gd name="T22" fmla="*/ 0 h 78"/>
                  <a:gd name="T23" fmla="*/ 2647 w 2647"/>
                  <a:gd name="T24" fmla="*/ 78 h 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47" h="78">
                    <a:moveTo>
                      <a:pt x="2645" y="77"/>
                    </a:moveTo>
                    <a:lnTo>
                      <a:pt x="2647" y="0"/>
                    </a:lnTo>
                    <a:lnTo>
                      <a:pt x="0" y="0"/>
                    </a:lnTo>
                    <a:lnTo>
                      <a:pt x="0" y="78"/>
                    </a:lnTo>
                    <a:lnTo>
                      <a:pt x="2645" y="78"/>
                    </a:lnTo>
                    <a:lnTo>
                      <a:pt x="2645" y="77"/>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010" name="Freeform 20"/>
              <p:cNvSpPr>
                <a:spLocks/>
              </p:cNvSpPr>
              <p:nvPr/>
            </p:nvSpPr>
            <p:spPr bwMode="auto">
              <a:xfrm>
                <a:off x="1772" y="3329"/>
                <a:ext cx="2647" cy="78"/>
              </a:xfrm>
              <a:custGeom>
                <a:avLst/>
                <a:gdLst>
                  <a:gd name="T0" fmla="*/ 2645 w 2647"/>
                  <a:gd name="T1" fmla="*/ 77 h 78"/>
                  <a:gd name="T2" fmla="*/ 2647 w 2647"/>
                  <a:gd name="T3" fmla="*/ 0 h 78"/>
                  <a:gd name="T4" fmla="*/ 0 w 2647"/>
                  <a:gd name="T5" fmla="*/ 0 h 78"/>
                  <a:gd name="T6" fmla="*/ 0 w 2647"/>
                  <a:gd name="T7" fmla="*/ 78 h 78"/>
                  <a:gd name="T8" fmla="*/ 2645 w 2647"/>
                  <a:gd name="T9" fmla="*/ 78 h 78"/>
                  <a:gd name="T10" fmla="*/ 2645 w 2647"/>
                  <a:gd name="T11" fmla="*/ 78 h 78"/>
                  <a:gd name="T12" fmla="*/ 0 60000 65536"/>
                  <a:gd name="T13" fmla="*/ 0 60000 65536"/>
                  <a:gd name="T14" fmla="*/ 0 60000 65536"/>
                  <a:gd name="T15" fmla="*/ 0 60000 65536"/>
                  <a:gd name="T16" fmla="*/ 0 60000 65536"/>
                  <a:gd name="T17" fmla="*/ 0 60000 65536"/>
                  <a:gd name="T18" fmla="*/ 0 w 2647"/>
                  <a:gd name="T19" fmla="*/ 0 h 78"/>
                  <a:gd name="T20" fmla="*/ 2647 w 2647"/>
                  <a:gd name="T21" fmla="*/ 78 h 78"/>
                </a:gdLst>
                <a:ahLst/>
                <a:cxnLst>
                  <a:cxn ang="T12">
                    <a:pos x="T0" y="T1"/>
                  </a:cxn>
                  <a:cxn ang="T13">
                    <a:pos x="T2" y="T3"/>
                  </a:cxn>
                  <a:cxn ang="T14">
                    <a:pos x="T4" y="T5"/>
                  </a:cxn>
                  <a:cxn ang="T15">
                    <a:pos x="T6" y="T7"/>
                  </a:cxn>
                  <a:cxn ang="T16">
                    <a:pos x="T8" y="T9"/>
                  </a:cxn>
                  <a:cxn ang="T17">
                    <a:pos x="T10" y="T11"/>
                  </a:cxn>
                </a:cxnLst>
                <a:rect l="T18" t="T19" r="T20" b="T21"/>
                <a:pathLst>
                  <a:path w="2647" h="78">
                    <a:moveTo>
                      <a:pt x="2645" y="77"/>
                    </a:moveTo>
                    <a:lnTo>
                      <a:pt x="2647" y="0"/>
                    </a:lnTo>
                    <a:lnTo>
                      <a:pt x="0" y="0"/>
                    </a:lnTo>
                    <a:lnTo>
                      <a:pt x="0" y="78"/>
                    </a:lnTo>
                    <a:lnTo>
                      <a:pt x="2645" y="78"/>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011" name="Line 21"/>
              <p:cNvSpPr>
                <a:spLocks noChangeShapeType="1"/>
              </p:cNvSpPr>
              <p:nvPr/>
            </p:nvSpPr>
            <p:spPr bwMode="auto">
              <a:xfrm flipH="1">
                <a:off x="1771" y="3093"/>
                <a:ext cx="2646"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2" name="Line 22"/>
              <p:cNvSpPr>
                <a:spLocks noChangeShapeType="1"/>
              </p:cNvSpPr>
              <p:nvPr/>
            </p:nvSpPr>
            <p:spPr bwMode="auto">
              <a:xfrm flipH="1">
                <a:off x="1771" y="3171"/>
                <a:ext cx="2646"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3" name="Line 23"/>
              <p:cNvSpPr>
                <a:spLocks noChangeShapeType="1"/>
              </p:cNvSpPr>
              <p:nvPr/>
            </p:nvSpPr>
            <p:spPr bwMode="auto">
              <a:xfrm flipH="1">
                <a:off x="1771" y="3250"/>
                <a:ext cx="2646"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4" name="Line 24"/>
              <p:cNvSpPr>
                <a:spLocks noChangeShapeType="1"/>
              </p:cNvSpPr>
              <p:nvPr/>
            </p:nvSpPr>
            <p:spPr bwMode="auto">
              <a:xfrm flipH="1">
                <a:off x="1798" y="3406"/>
                <a:ext cx="2619"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5" name="Line 25"/>
              <p:cNvSpPr>
                <a:spLocks noChangeShapeType="1"/>
              </p:cNvSpPr>
              <p:nvPr/>
            </p:nvSpPr>
            <p:spPr bwMode="auto">
              <a:xfrm flipH="1">
                <a:off x="1771" y="3484"/>
                <a:ext cx="2646" cy="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6" name="Line 26"/>
              <p:cNvSpPr>
                <a:spLocks noChangeShapeType="1"/>
              </p:cNvSpPr>
              <p:nvPr/>
            </p:nvSpPr>
            <p:spPr bwMode="auto">
              <a:xfrm>
                <a:off x="1836" y="3018"/>
                <a:ext cx="1" cy="55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7" name="Line 27"/>
              <p:cNvSpPr>
                <a:spLocks noChangeShapeType="1"/>
              </p:cNvSpPr>
              <p:nvPr/>
            </p:nvSpPr>
            <p:spPr bwMode="auto">
              <a:xfrm>
                <a:off x="2720" y="3016"/>
                <a:ext cx="1" cy="54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8" name="Line 28"/>
              <p:cNvSpPr>
                <a:spLocks noChangeShapeType="1"/>
              </p:cNvSpPr>
              <p:nvPr/>
            </p:nvSpPr>
            <p:spPr bwMode="auto">
              <a:xfrm flipV="1">
                <a:off x="3053" y="1162"/>
                <a:ext cx="1" cy="10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019" name="Freeform 29"/>
              <p:cNvSpPr>
                <a:spLocks/>
              </p:cNvSpPr>
              <p:nvPr/>
            </p:nvSpPr>
            <p:spPr bwMode="auto">
              <a:xfrm>
                <a:off x="1981" y="1162"/>
                <a:ext cx="1756" cy="104"/>
              </a:xfrm>
              <a:custGeom>
                <a:avLst/>
                <a:gdLst>
                  <a:gd name="T0" fmla="*/ 0 w 1756"/>
                  <a:gd name="T1" fmla="*/ 104 h 104"/>
                  <a:gd name="T2" fmla="*/ 0 w 1756"/>
                  <a:gd name="T3" fmla="*/ 0 h 104"/>
                  <a:gd name="T4" fmla="*/ 1756 w 1756"/>
                  <a:gd name="T5" fmla="*/ 0 h 104"/>
                  <a:gd name="T6" fmla="*/ 1756 w 1756"/>
                  <a:gd name="T7" fmla="*/ 104 h 104"/>
                  <a:gd name="T8" fmla="*/ 0 w 1756"/>
                  <a:gd name="T9" fmla="*/ 104 h 104"/>
                  <a:gd name="T10" fmla="*/ 0 w 1756"/>
                  <a:gd name="T11" fmla="*/ 104 h 104"/>
                  <a:gd name="T12" fmla="*/ 0 60000 65536"/>
                  <a:gd name="T13" fmla="*/ 0 60000 65536"/>
                  <a:gd name="T14" fmla="*/ 0 60000 65536"/>
                  <a:gd name="T15" fmla="*/ 0 60000 65536"/>
                  <a:gd name="T16" fmla="*/ 0 60000 65536"/>
                  <a:gd name="T17" fmla="*/ 0 60000 65536"/>
                  <a:gd name="T18" fmla="*/ 0 w 1756"/>
                  <a:gd name="T19" fmla="*/ 0 h 104"/>
                  <a:gd name="T20" fmla="*/ 1756 w 1756"/>
                  <a:gd name="T21" fmla="*/ 104 h 104"/>
                </a:gdLst>
                <a:ahLst/>
                <a:cxnLst>
                  <a:cxn ang="T12">
                    <a:pos x="T0" y="T1"/>
                  </a:cxn>
                  <a:cxn ang="T13">
                    <a:pos x="T2" y="T3"/>
                  </a:cxn>
                  <a:cxn ang="T14">
                    <a:pos x="T4" y="T5"/>
                  </a:cxn>
                  <a:cxn ang="T15">
                    <a:pos x="T6" y="T7"/>
                  </a:cxn>
                  <a:cxn ang="T16">
                    <a:pos x="T8" y="T9"/>
                  </a:cxn>
                  <a:cxn ang="T17">
                    <a:pos x="T10" y="T11"/>
                  </a:cxn>
                </a:cxnLst>
                <a:rect l="T18" t="T19" r="T20" b="T21"/>
                <a:pathLst>
                  <a:path w="1756" h="104">
                    <a:moveTo>
                      <a:pt x="0" y="104"/>
                    </a:moveTo>
                    <a:lnTo>
                      <a:pt x="0" y="0"/>
                    </a:lnTo>
                    <a:lnTo>
                      <a:pt x="1756" y="0"/>
                    </a:lnTo>
                    <a:lnTo>
                      <a:pt x="1756" y="104"/>
                    </a:lnTo>
                    <a:lnTo>
                      <a:pt x="0" y="104"/>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020" name="Rectangle 30"/>
              <p:cNvSpPr>
                <a:spLocks noChangeArrowheads="1"/>
              </p:cNvSpPr>
              <p:nvPr/>
            </p:nvSpPr>
            <p:spPr bwMode="auto">
              <a:xfrm>
                <a:off x="3209" y="1179"/>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21" name="Rectangle 31"/>
              <p:cNvSpPr>
                <a:spLocks noChangeArrowheads="1"/>
              </p:cNvSpPr>
              <p:nvPr/>
            </p:nvSpPr>
            <p:spPr bwMode="auto">
              <a:xfrm>
                <a:off x="3246"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22" name="Rectangle 32"/>
              <p:cNvSpPr>
                <a:spLocks noChangeArrowheads="1"/>
              </p:cNvSpPr>
              <p:nvPr/>
            </p:nvSpPr>
            <p:spPr bwMode="auto">
              <a:xfrm>
                <a:off x="3279"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23" name="Rectangle 33"/>
              <p:cNvSpPr>
                <a:spLocks noChangeArrowheads="1"/>
              </p:cNvSpPr>
              <p:nvPr/>
            </p:nvSpPr>
            <p:spPr bwMode="auto">
              <a:xfrm>
                <a:off x="3310"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24" name="Rectangle 34"/>
              <p:cNvSpPr>
                <a:spLocks noChangeArrowheads="1"/>
              </p:cNvSpPr>
              <p:nvPr/>
            </p:nvSpPr>
            <p:spPr bwMode="auto">
              <a:xfrm>
                <a:off x="3342"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25" name="Rectangle 35"/>
              <p:cNvSpPr>
                <a:spLocks noChangeArrowheads="1"/>
              </p:cNvSpPr>
              <p:nvPr/>
            </p:nvSpPr>
            <p:spPr bwMode="auto">
              <a:xfrm>
                <a:off x="3357"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o</a:t>
                </a:r>
                <a:endParaRPr lang="en-US" altLang="en-US" b="1"/>
              </a:p>
            </p:txBody>
          </p:sp>
          <p:sp>
            <p:nvSpPr>
              <p:cNvPr id="35026" name="Rectangle 36"/>
              <p:cNvSpPr>
                <a:spLocks noChangeArrowheads="1"/>
              </p:cNvSpPr>
              <p:nvPr/>
            </p:nvSpPr>
            <p:spPr bwMode="auto">
              <a:xfrm>
                <a:off x="3390"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027" name="Rectangle 37"/>
              <p:cNvSpPr>
                <a:spLocks noChangeArrowheads="1"/>
              </p:cNvSpPr>
              <p:nvPr/>
            </p:nvSpPr>
            <p:spPr bwMode="auto">
              <a:xfrm>
                <a:off x="3405"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028" name="Rectangle 38"/>
              <p:cNvSpPr>
                <a:spLocks noChangeArrowheads="1"/>
              </p:cNvSpPr>
              <p:nvPr/>
            </p:nvSpPr>
            <p:spPr bwMode="auto">
              <a:xfrm>
                <a:off x="3421" y="1179"/>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29" name="Rectangle 39"/>
              <p:cNvSpPr>
                <a:spLocks noChangeArrowheads="1"/>
              </p:cNvSpPr>
              <p:nvPr/>
            </p:nvSpPr>
            <p:spPr bwMode="auto">
              <a:xfrm>
                <a:off x="3450"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30" name="Rectangle 40"/>
              <p:cNvSpPr>
                <a:spLocks noChangeArrowheads="1"/>
              </p:cNvSpPr>
              <p:nvPr/>
            </p:nvSpPr>
            <p:spPr bwMode="auto">
              <a:xfrm>
                <a:off x="3480" y="1179"/>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31" name="Rectangle 41"/>
              <p:cNvSpPr>
                <a:spLocks noChangeArrowheads="1"/>
              </p:cNvSpPr>
              <p:nvPr/>
            </p:nvSpPr>
            <p:spPr bwMode="auto">
              <a:xfrm>
                <a:off x="3689" y="2340"/>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32" name="Rectangle 42"/>
              <p:cNvSpPr>
                <a:spLocks noChangeArrowheads="1"/>
              </p:cNvSpPr>
              <p:nvPr/>
            </p:nvSpPr>
            <p:spPr bwMode="auto">
              <a:xfrm>
                <a:off x="3727"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33" name="Rectangle 43"/>
              <p:cNvSpPr>
                <a:spLocks noChangeArrowheads="1"/>
              </p:cNvSpPr>
              <p:nvPr/>
            </p:nvSpPr>
            <p:spPr bwMode="auto">
              <a:xfrm>
                <a:off x="3759"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34" name="Rectangle 44"/>
              <p:cNvSpPr>
                <a:spLocks noChangeArrowheads="1"/>
              </p:cNvSpPr>
              <p:nvPr/>
            </p:nvSpPr>
            <p:spPr bwMode="auto">
              <a:xfrm>
                <a:off x="3790"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35" name="Rectangle 45"/>
              <p:cNvSpPr>
                <a:spLocks noChangeArrowheads="1"/>
              </p:cNvSpPr>
              <p:nvPr/>
            </p:nvSpPr>
            <p:spPr bwMode="auto">
              <a:xfrm>
                <a:off x="3822" y="234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36" name="Rectangle 46"/>
              <p:cNvSpPr>
                <a:spLocks noChangeArrowheads="1"/>
              </p:cNvSpPr>
              <p:nvPr/>
            </p:nvSpPr>
            <p:spPr bwMode="auto">
              <a:xfrm>
                <a:off x="3838"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o</a:t>
                </a:r>
                <a:endParaRPr lang="en-US" altLang="en-US" b="1"/>
              </a:p>
            </p:txBody>
          </p:sp>
          <p:sp>
            <p:nvSpPr>
              <p:cNvPr id="35037" name="Rectangle 47"/>
              <p:cNvSpPr>
                <a:spLocks noChangeArrowheads="1"/>
              </p:cNvSpPr>
              <p:nvPr/>
            </p:nvSpPr>
            <p:spPr bwMode="auto">
              <a:xfrm>
                <a:off x="3870" y="234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038" name="Rectangle 48"/>
              <p:cNvSpPr>
                <a:spLocks noChangeArrowheads="1"/>
              </p:cNvSpPr>
              <p:nvPr/>
            </p:nvSpPr>
            <p:spPr bwMode="auto">
              <a:xfrm>
                <a:off x="3886" y="234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039" name="Rectangle 49"/>
              <p:cNvSpPr>
                <a:spLocks noChangeArrowheads="1"/>
              </p:cNvSpPr>
              <p:nvPr/>
            </p:nvSpPr>
            <p:spPr bwMode="auto">
              <a:xfrm>
                <a:off x="3901" y="2340"/>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40" name="Rectangle 50"/>
              <p:cNvSpPr>
                <a:spLocks noChangeArrowheads="1"/>
              </p:cNvSpPr>
              <p:nvPr/>
            </p:nvSpPr>
            <p:spPr bwMode="auto">
              <a:xfrm>
                <a:off x="3930"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41" name="Rectangle 51"/>
              <p:cNvSpPr>
                <a:spLocks noChangeArrowheads="1"/>
              </p:cNvSpPr>
              <p:nvPr/>
            </p:nvSpPr>
            <p:spPr bwMode="auto">
              <a:xfrm>
                <a:off x="3961" y="234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42" name="Rectangle 52"/>
              <p:cNvSpPr>
                <a:spLocks noChangeArrowheads="1"/>
              </p:cNvSpPr>
              <p:nvPr/>
            </p:nvSpPr>
            <p:spPr bwMode="auto">
              <a:xfrm>
                <a:off x="2378" y="1179"/>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V</a:t>
                </a:r>
                <a:endParaRPr lang="en-US" altLang="en-US" b="1"/>
              </a:p>
            </p:txBody>
          </p:sp>
          <p:sp>
            <p:nvSpPr>
              <p:cNvPr id="35043" name="Rectangle 53"/>
              <p:cNvSpPr>
                <a:spLocks noChangeArrowheads="1"/>
              </p:cNvSpPr>
              <p:nvPr/>
            </p:nvSpPr>
            <p:spPr bwMode="auto">
              <a:xfrm>
                <a:off x="2415" y="1179"/>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044" name="Rectangle 54"/>
              <p:cNvSpPr>
                <a:spLocks noChangeArrowheads="1"/>
              </p:cNvSpPr>
              <p:nvPr/>
            </p:nvSpPr>
            <p:spPr bwMode="auto">
              <a:xfrm>
                <a:off x="2427" y="1179"/>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45" name="Rectangle 55"/>
              <p:cNvSpPr>
                <a:spLocks noChangeArrowheads="1"/>
              </p:cNvSpPr>
              <p:nvPr/>
            </p:nvSpPr>
            <p:spPr bwMode="auto">
              <a:xfrm>
                <a:off x="2446"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46" name="Rectangle 56"/>
              <p:cNvSpPr>
                <a:spLocks noChangeArrowheads="1"/>
              </p:cNvSpPr>
              <p:nvPr/>
            </p:nvSpPr>
            <p:spPr bwMode="auto">
              <a:xfrm>
                <a:off x="2461"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5047" name="Rectangle 57"/>
              <p:cNvSpPr>
                <a:spLocks noChangeArrowheads="1"/>
              </p:cNvSpPr>
              <p:nvPr/>
            </p:nvSpPr>
            <p:spPr bwMode="auto">
              <a:xfrm>
                <a:off x="2494"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48" name="Rectangle 58"/>
              <p:cNvSpPr>
                <a:spLocks noChangeArrowheads="1"/>
              </p:cNvSpPr>
              <p:nvPr/>
            </p:nvSpPr>
            <p:spPr bwMode="auto">
              <a:xfrm>
                <a:off x="2526" y="1179"/>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49" name="Rectangle 59"/>
              <p:cNvSpPr>
                <a:spLocks noChangeArrowheads="1"/>
              </p:cNvSpPr>
              <p:nvPr/>
            </p:nvSpPr>
            <p:spPr bwMode="auto">
              <a:xfrm>
                <a:off x="2538"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50" name="Rectangle 60"/>
              <p:cNvSpPr>
                <a:spLocks noChangeArrowheads="1"/>
              </p:cNvSpPr>
              <p:nvPr/>
            </p:nvSpPr>
            <p:spPr bwMode="auto">
              <a:xfrm>
                <a:off x="2554"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51" name="Rectangle 61"/>
              <p:cNvSpPr>
                <a:spLocks noChangeArrowheads="1"/>
              </p:cNvSpPr>
              <p:nvPr/>
            </p:nvSpPr>
            <p:spPr bwMode="auto">
              <a:xfrm>
                <a:off x="2586"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52" name="Rectangle 62"/>
              <p:cNvSpPr>
                <a:spLocks noChangeArrowheads="1"/>
              </p:cNvSpPr>
              <p:nvPr/>
            </p:nvSpPr>
            <p:spPr bwMode="auto">
              <a:xfrm>
                <a:off x="2617"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53" name="Rectangle 63"/>
              <p:cNvSpPr>
                <a:spLocks noChangeArrowheads="1"/>
              </p:cNvSpPr>
              <p:nvPr/>
            </p:nvSpPr>
            <p:spPr bwMode="auto">
              <a:xfrm>
                <a:off x="2650"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54" name="Rectangle 64"/>
              <p:cNvSpPr>
                <a:spLocks noChangeArrowheads="1"/>
              </p:cNvSpPr>
              <p:nvPr/>
            </p:nvSpPr>
            <p:spPr bwMode="auto">
              <a:xfrm>
                <a:off x="2680" y="1179"/>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55" name="Rectangle 65"/>
              <p:cNvSpPr>
                <a:spLocks noChangeArrowheads="1"/>
              </p:cNvSpPr>
              <p:nvPr/>
            </p:nvSpPr>
            <p:spPr bwMode="auto">
              <a:xfrm>
                <a:off x="2697"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n</a:t>
                </a:r>
                <a:endParaRPr lang="en-US" altLang="en-US" b="1"/>
              </a:p>
            </p:txBody>
          </p:sp>
          <p:sp>
            <p:nvSpPr>
              <p:cNvPr id="35056" name="Rectangle 66"/>
              <p:cNvSpPr>
                <a:spLocks noChangeArrowheads="1"/>
              </p:cNvSpPr>
              <p:nvPr/>
            </p:nvSpPr>
            <p:spPr bwMode="auto">
              <a:xfrm>
                <a:off x="2728"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5057" name="Rectangle 67"/>
              <p:cNvSpPr>
                <a:spLocks noChangeArrowheads="1"/>
              </p:cNvSpPr>
              <p:nvPr/>
            </p:nvSpPr>
            <p:spPr bwMode="auto">
              <a:xfrm>
                <a:off x="2762" y="1179"/>
                <a:ext cx="3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m</a:t>
                </a:r>
                <a:endParaRPr lang="en-US" altLang="en-US" b="1"/>
              </a:p>
            </p:txBody>
          </p:sp>
          <p:sp>
            <p:nvSpPr>
              <p:cNvPr id="35058" name="Rectangle 68"/>
              <p:cNvSpPr>
                <a:spLocks noChangeArrowheads="1"/>
              </p:cNvSpPr>
              <p:nvPr/>
            </p:nvSpPr>
            <p:spPr bwMode="auto">
              <a:xfrm>
                <a:off x="2807"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5059" name="Rectangle 69"/>
              <p:cNvSpPr>
                <a:spLocks noChangeArrowheads="1"/>
              </p:cNvSpPr>
              <p:nvPr/>
            </p:nvSpPr>
            <p:spPr bwMode="auto">
              <a:xfrm>
                <a:off x="2839" y="11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60" name="Rectangle 70"/>
              <p:cNvSpPr>
                <a:spLocks noChangeArrowheads="1"/>
              </p:cNvSpPr>
              <p:nvPr/>
            </p:nvSpPr>
            <p:spPr bwMode="auto">
              <a:xfrm>
                <a:off x="2870" y="1179"/>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61" name="Rectangle 71"/>
              <p:cNvSpPr>
                <a:spLocks noChangeArrowheads="1"/>
              </p:cNvSpPr>
              <p:nvPr/>
            </p:nvSpPr>
            <p:spPr bwMode="auto">
              <a:xfrm>
                <a:off x="2723" y="960"/>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V</a:t>
                </a:r>
                <a:endParaRPr lang="en-US" altLang="en-US" b="1"/>
              </a:p>
            </p:txBody>
          </p:sp>
          <p:sp>
            <p:nvSpPr>
              <p:cNvPr id="35062" name="Rectangle 72"/>
              <p:cNvSpPr>
                <a:spLocks noChangeArrowheads="1"/>
              </p:cNvSpPr>
              <p:nvPr/>
            </p:nvSpPr>
            <p:spPr bwMode="auto">
              <a:xfrm>
                <a:off x="2761" y="96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063" name="Rectangle 73"/>
              <p:cNvSpPr>
                <a:spLocks noChangeArrowheads="1"/>
              </p:cNvSpPr>
              <p:nvPr/>
            </p:nvSpPr>
            <p:spPr bwMode="auto">
              <a:xfrm>
                <a:off x="2773" y="960"/>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64" name="Rectangle 74"/>
              <p:cNvSpPr>
                <a:spLocks noChangeArrowheads="1"/>
              </p:cNvSpPr>
              <p:nvPr/>
            </p:nvSpPr>
            <p:spPr bwMode="auto">
              <a:xfrm>
                <a:off x="2791" y="96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065" name="Rectangle 75"/>
              <p:cNvSpPr>
                <a:spLocks noChangeArrowheads="1"/>
              </p:cNvSpPr>
              <p:nvPr/>
            </p:nvSpPr>
            <p:spPr bwMode="auto">
              <a:xfrm>
                <a:off x="2807"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5066" name="Rectangle 76"/>
              <p:cNvSpPr>
                <a:spLocks noChangeArrowheads="1"/>
              </p:cNvSpPr>
              <p:nvPr/>
            </p:nvSpPr>
            <p:spPr bwMode="auto">
              <a:xfrm>
                <a:off x="2839"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67" name="Rectangle 77"/>
              <p:cNvSpPr>
                <a:spLocks noChangeArrowheads="1"/>
              </p:cNvSpPr>
              <p:nvPr/>
            </p:nvSpPr>
            <p:spPr bwMode="auto">
              <a:xfrm>
                <a:off x="2872" y="96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68" name="Rectangle 78"/>
              <p:cNvSpPr>
                <a:spLocks noChangeArrowheads="1"/>
              </p:cNvSpPr>
              <p:nvPr/>
            </p:nvSpPr>
            <p:spPr bwMode="auto">
              <a:xfrm>
                <a:off x="2884" y="96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69" name="Rectangle 79"/>
              <p:cNvSpPr>
                <a:spLocks noChangeArrowheads="1"/>
              </p:cNvSpPr>
              <p:nvPr/>
            </p:nvSpPr>
            <p:spPr bwMode="auto">
              <a:xfrm>
                <a:off x="2899"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70" name="Rectangle 80"/>
              <p:cNvSpPr>
                <a:spLocks noChangeArrowheads="1"/>
              </p:cNvSpPr>
              <p:nvPr/>
            </p:nvSpPr>
            <p:spPr bwMode="auto">
              <a:xfrm>
                <a:off x="2932"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071" name="Rectangle 81"/>
              <p:cNvSpPr>
                <a:spLocks noChangeArrowheads="1"/>
              </p:cNvSpPr>
              <p:nvPr/>
            </p:nvSpPr>
            <p:spPr bwMode="auto">
              <a:xfrm>
                <a:off x="2962"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072" name="Rectangle 82"/>
              <p:cNvSpPr>
                <a:spLocks noChangeArrowheads="1"/>
              </p:cNvSpPr>
              <p:nvPr/>
            </p:nvSpPr>
            <p:spPr bwMode="auto">
              <a:xfrm>
                <a:off x="2995" y="960"/>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73" name="Rectangle 83"/>
              <p:cNvSpPr>
                <a:spLocks noChangeArrowheads="1"/>
              </p:cNvSpPr>
              <p:nvPr/>
            </p:nvSpPr>
            <p:spPr bwMode="auto">
              <a:xfrm>
                <a:off x="3014" y="96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74" name="Rectangle 84"/>
              <p:cNvSpPr>
                <a:spLocks noChangeArrowheads="1"/>
              </p:cNvSpPr>
              <p:nvPr/>
            </p:nvSpPr>
            <p:spPr bwMode="auto">
              <a:xfrm>
                <a:off x="3044" y="960"/>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75" name="Rectangle 85"/>
              <p:cNvSpPr>
                <a:spLocks noChangeArrowheads="1"/>
              </p:cNvSpPr>
              <p:nvPr/>
            </p:nvSpPr>
            <p:spPr bwMode="auto">
              <a:xfrm>
                <a:off x="3074" y="960"/>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76" name="Rectangle 86"/>
              <p:cNvSpPr>
                <a:spLocks noChangeArrowheads="1"/>
              </p:cNvSpPr>
              <p:nvPr/>
            </p:nvSpPr>
            <p:spPr bwMode="auto">
              <a:xfrm>
                <a:off x="3204" y="1487"/>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77" name="Rectangle 87"/>
              <p:cNvSpPr>
                <a:spLocks noChangeArrowheads="1"/>
              </p:cNvSpPr>
              <p:nvPr/>
            </p:nvSpPr>
            <p:spPr bwMode="auto">
              <a:xfrm>
                <a:off x="3243"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078" name="Rectangle 88"/>
              <p:cNvSpPr>
                <a:spLocks noChangeArrowheads="1"/>
              </p:cNvSpPr>
              <p:nvPr/>
            </p:nvSpPr>
            <p:spPr bwMode="auto">
              <a:xfrm>
                <a:off x="3274" y="1487"/>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5079" name="Rectangle 89"/>
              <p:cNvSpPr>
                <a:spLocks noChangeArrowheads="1"/>
              </p:cNvSpPr>
              <p:nvPr/>
            </p:nvSpPr>
            <p:spPr bwMode="auto">
              <a:xfrm>
                <a:off x="3303" y="1487"/>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080" name="Rectangle 90"/>
              <p:cNvSpPr>
                <a:spLocks noChangeArrowheads="1"/>
              </p:cNvSpPr>
              <p:nvPr/>
            </p:nvSpPr>
            <p:spPr bwMode="auto">
              <a:xfrm>
                <a:off x="3330"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081" name="Rectangle 91"/>
              <p:cNvSpPr>
                <a:spLocks noChangeArrowheads="1"/>
              </p:cNvSpPr>
              <p:nvPr/>
            </p:nvSpPr>
            <p:spPr bwMode="auto">
              <a:xfrm>
                <a:off x="3344" y="1487"/>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082" name="Rectangle 92"/>
              <p:cNvSpPr>
                <a:spLocks noChangeArrowheads="1"/>
              </p:cNvSpPr>
              <p:nvPr/>
            </p:nvSpPr>
            <p:spPr bwMode="auto">
              <a:xfrm>
                <a:off x="3373"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83" name="Rectangle 93"/>
              <p:cNvSpPr>
                <a:spLocks noChangeArrowheads="1"/>
              </p:cNvSpPr>
              <p:nvPr/>
            </p:nvSpPr>
            <p:spPr bwMode="auto">
              <a:xfrm>
                <a:off x="3404"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84" name="Rectangle 94"/>
              <p:cNvSpPr>
                <a:spLocks noChangeArrowheads="1"/>
              </p:cNvSpPr>
              <p:nvPr/>
            </p:nvSpPr>
            <p:spPr bwMode="auto">
              <a:xfrm>
                <a:off x="3416" y="1487"/>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85" name="Rectangle 95"/>
              <p:cNvSpPr>
                <a:spLocks noChangeArrowheads="1"/>
              </p:cNvSpPr>
              <p:nvPr/>
            </p:nvSpPr>
            <p:spPr bwMode="auto">
              <a:xfrm>
                <a:off x="3433"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5086" name="Rectangle 96"/>
              <p:cNvSpPr>
                <a:spLocks noChangeArrowheads="1"/>
              </p:cNvSpPr>
              <p:nvPr/>
            </p:nvSpPr>
            <p:spPr bwMode="auto">
              <a:xfrm>
                <a:off x="3463"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87" name="Rectangle 97"/>
              <p:cNvSpPr>
                <a:spLocks noChangeArrowheads="1"/>
              </p:cNvSpPr>
              <p:nvPr/>
            </p:nvSpPr>
            <p:spPr bwMode="auto">
              <a:xfrm>
                <a:off x="3496"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5088" name="Rectangle 98"/>
              <p:cNvSpPr>
                <a:spLocks noChangeArrowheads="1"/>
              </p:cNvSpPr>
              <p:nvPr/>
            </p:nvSpPr>
            <p:spPr bwMode="auto">
              <a:xfrm>
                <a:off x="3527"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89" name="Rectangle 99"/>
              <p:cNvSpPr>
                <a:spLocks noChangeArrowheads="1"/>
              </p:cNvSpPr>
              <p:nvPr/>
            </p:nvSpPr>
            <p:spPr bwMode="auto">
              <a:xfrm>
                <a:off x="3559" y="1487"/>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090" name="Rectangle 100"/>
              <p:cNvSpPr>
                <a:spLocks noChangeArrowheads="1"/>
              </p:cNvSpPr>
              <p:nvPr/>
            </p:nvSpPr>
            <p:spPr bwMode="auto">
              <a:xfrm>
                <a:off x="3575"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n</a:t>
                </a:r>
                <a:endParaRPr lang="en-US" altLang="en-US" b="1"/>
              </a:p>
            </p:txBody>
          </p:sp>
          <p:sp>
            <p:nvSpPr>
              <p:cNvPr id="35091" name="Rectangle 101"/>
              <p:cNvSpPr>
                <a:spLocks noChangeArrowheads="1"/>
              </p:cNvSpPr>
              <p:nvPr/>
            </p:nvSpPr>
            <p:spPr bwMode="auto">
              <a:xfrm>
                <a:off x="3607"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5092" name="Rectangle 102"/>
              <p:cNvSpPr>
                <a:spLocks noChangeArrowheads="1"/>
              </p:cNvSpPr>
              <p:nvPr/>
            </p:nvSpPr>
            <p:spPr bwMode="auto">
              <a:xfrm>
                <a:off x="3639" y="1487"/>
                <a:ext cx="3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m</a:t>
                </a:r>
                <a:endParaRPr lang="en-US" altLang="en-US" b="1"/>
              </a:p>
            </p:txBody>
          </p:sp>
          <p:sp>
            <p:nvSpPr>
              <p:cNvPr id="35093" name="Rectangle 103"/>
              <p:cNvSpPr>
                <a:spLocks noChangeArrowheads="1"/>
              </p:cNvSpPr>
              <p:nvPr/>
            </p:nvSpPr>
            <p:spPr bwMode="auto">
              <a:xfrm>
                <a:off x="3686"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5094" name="Rectangle 104"/>
              <p:cNvSpPr>
                <a:spLocks noChangeArrowheads="1"/>
              </p:cNvSpPr>
              <p:nvPr/>
            </p:nvSpPr>
            <p:spPr bwMode="auto">
              <a:xfrm>
                <a:off x="3716"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095" name="Rectangle 105"/>
              <p:cNvSpPr>
                <a:spLocks noChangeArrowheads="1"/>
              </p:cNvSpPr>
              <p:nvPr/>
            </p:nvSpPr>
            <p:spPr bwMode="auto">
              <a:xfrm>
                <a:off x="3749" y="1487"/>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5096" name="Rectangle 106"/>
              <p:cNvSpPr>
                <a:spLocks noChangeArrowheads="1"/>
              </p:cNvSpPr>
              <p:nvPr/>
            </p:nvSpPr>
            <p:spPr bwMode="auto">
              <a:xfrm>
                <a:off x="1677" y="1487"/>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V</a:t>
                </a:r>
                <a:endParaRPr lang="en-US" altLang="en-US" b="1"/>
              </a:p>
            </p:txBody>
          </p:sp>
          <p:sp>
            <p:nvSpPr>
              <p:cNvPr id="35097" name="Rectangle 107"/>
              <p:cNvSpPr>
                <a:spLocks noChangeArrowheads="1"/>
              </p:cNvSpPr>
              <p:nvPr/>
            </p:nvSpPr>
            <p:spPr bwMode="auto">
              <a:xfrm>
                <a:off x="1714"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098" name="Rectangle 108"/>
              <p:cNvSpPr>
                <a:spLocks noChangeArrowheads="1"/>
              </p:cNvSpPr>
              <p:nvPr/>
            </p:nvSpPr>
            <p:spPr bwMode="auto">
              <a:xfrm>
                <a:off x="1747"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5099" name="Rectangle 109"/>
              <p:cNvSpPr>
                <a:spLocks noChangeArrowheads="1"/>
              </p:cNvSpPr>
              <p:nvPr/>
            </p:nvSpPr>
            <p:spPr bwMode="auto">
              <a:xfrm>
                <a:off x="1759"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100" name="Rectangle 110"/>
              <p:cNvSpPr>
                <a:spLocks noChangeArrowheads="1"/>
              </p:cNvSpPr>
              <p:nvPr/>
            </p:nvSpPr>
            <p:spPr bwMode="auto">
              <a:xfrm>
                <a:off x="1772" y="1487"/>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101" name="Freeform 111"/>
              <p:cNvSpPr>
                <a:spLocks/>
              </p:cNvSpPr>
              <p:nvPr/>
            </p:nvSpPr>
            <p:spPr bwMode="auto">
              <a:xfrm>
                <a:off x="1747" y="1567"/>
                <a:ext cx="2265" cy="79"/>
              </a:xfrm>
              <a:custGeom>
                <a:avLst/>
                <a:gdLst>
                  <a:gd name="T0" fmla="*/ 2264 w 2265"/>
                  <a:gd name="T1" fmla="*/ 79 h 79"/>
                  <a:gd name="T2" fmla="*/ 2265 w 2265"/>
                  <a:gd name="T3" fmla="*/ 0 h 79"/>
                  <a:gd name="T4" fmla="*/ 0 w 2265"/>
                  <a:gd name="T5" fmla="*/ 0 h 79"/>
                  <a:gd name="T6" fmla="*/ 0 w 2265"/>
                  <a:gd name="T7" fmla="*/ 79 h 79"/>
                  <a:gd name="T8" fmla="*/ 2265 w 2265"/>
                  <a:gd name="T9" fmla="*/ 79 h 79"/>
                  <a:gd name="T10" fmla="*/ 2265 w 2265"/>
                  <a:gd name="T11" fmla="*/ 79 h 79"/>
                  <a:gd name="T12" fmla="*/ 0 60000 65536"/>
                  <a:gd name="T13" fmla="*/ 0 60000 65536"/>
                  <a:gd name="T14" fmla="*/ 0 60000 65536"/>
                  <a:gd name="T15" fmla="*/ 0 60000 65536"/>
                  <a:gd name="T16" fmla="*/ 0 60000 65536"/>
                  <a:gd name="T17" fmla="*/ 0 60000 65536"/>
                  <a:gd name="T18" fmla="*/ 0 w 2265"/>
                  <a:gd name="T19" fmla="*/ 0 h 79"/>
                  <a:gd name="T20" fmla="*/ 2265 w 2265"/>
                  <a:gd name="T21" fmla="*/ 79 h 79"/>
                </a:gdLst>
                <a:ahLst/>
                <a:cxnLst>
                  <a:cxn ang="T12">
                    <a:pos x="T0" y="T1"/>
                  </a:cxn>
                  <a:cxn ang="T13">
                    <a:pos x="T2" y="T3"/>
                  </a:cxn>
                  <a:cxn ang="T14">
                    <a:pos x="T4" y="T5"/>
                  </a:cxn>
                  <a:cxn ang="T15">
                    <a:pos x="T6" y="T7"/>
                  </a:cxn>
                  <a:cxn ang="T16">
                    <a:pos x="T8" y="T9"/>
                  </a:cxn>
                  <a:cxn ang="T17">
                    <a:pos x="T10" y="T11"/>
                  </a:cxn>
                </a:cxnLst>
                <a:rect l="T18" t="T19" r="T20" b="T21"/>
                <a:pathLst>
                  <a:path w="2265" h="79">
                    <a:moveTo>
                      <a:pt x="2264" y="79"/>
                    </a:moveTo>
                    <a:lnTo>
                      <a:pt x="2265" y="0"/>
                    </a:lnTo>
                    <a:lnTo>
                      <a:pt x="0" y="0"/>
                    </a:lnTo>
                    <a:lnTo>
                      <a:pt x="0" y="79"/>
                    </a:lnTo>
                    <a:lnTo>
                      <a:pt x="2265" y="79"/>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2" name="Freeform 112"/>
              <p:cNvSpPr>
                <a:spLocks/>
              </p:cNvSpPr>
              <p:nvPr/>
            </p:nvSpPr>
            <p:spPr bwMode="auto">
              <a:xfrm>
                <a:off x="1748" y="1646"/>
                <a:ext cx="2264" cy="79"/>
              </a:xfrm>
              <a:custGeom>
                <a:avLst/>
                <a:gdLst>
                  <a:gd name="T0" fmla="*/ 2263 w 2264"/>
                  <a:gd name="T1" fmla="*/ 79 h 79"/>
                  <a:gd name="T2" fmla="*/ 2264 w 2264"/>
                  <a:gd name="T3" fmla="*/ 0 h 79"/>
                  <a:gd name="T4" fmla="*/ 0 w 2264"/>
                  <a:gd name="T5" fmla="*/ 0 h 79"/>
                  <a:gd name="T6" fmla="*/ 0 w 2264"/>
                  <a:gd name="T7" fmla="*/ 79 h 79"/>
                  <a:gd name="T8" fmla="*/ 2264 w 2264"/>
                  <a:gd name="T9" fmla="*/ 79 h 79"/>
                  <a:gd name="T10" fmla="*/ 2264 w 2264"/>
                  <a:gd name="T11" fmla="*/ 79 h 79"/>
                  <a:gd name="T12" fmla="*/ 0 60000 65536"/>
                  <a:gd name="T13" fmla="*/ 0 60000 65536"/>
                  <a:gd name="T14" fmla="*/ 0 60000 65536"/>
                  <a:gd name="T15" fmla="*/ 0 60000 65536"/>
                  <a:gd name="T16" fmla="*/ 0 60000 65536"/>
                  <a:gd name="T17" fmla="*/ 0 60000 65536"/>
                  <a:gd name="T18" fmla="*/ 0 w 2264"/>
                  <a:gd name="T19" fmla="*/ 0 h 79"/>
                  <a:gd name="T20" fmla="*/ 2264 w 2264"/>
                  <a:gd name="T21" fmla="*/ 79 h 79"/>
                </a:gdLst>
                <a:ahLst/>
                <a:cxnLst>
                  <a:cxn ang="T12">
                    <a:pos x="T0" y="T1"/>
                  </a:cxn>
                  <a:cxn ang="T13">
                    <a:pos x="T2" y="T3"/>
                  </a:cxn>
                  <a:cxn ang="T14">
                    <a:pos x="T4" y="T5"/>
                  </a:cxn>
                  <a:cxn ang="T15">
                    <a:pos x="T6" y="T7"/>
                  </a:cxn>
                  <a:cxn ang="T16">
                    <a:pos x="T8" y="T9"/>
                  </a:cxn>
                  <a:cxn ang="T17">
                    <a:pos x="T10" y="T11"/>
                  </a:cxn>
                </a:cxnLst>
                <a:rect l="T18" t="T19" r="T20" b="T21"/>
                <a:pathLst>
                  <a:path w="2264" h="79">
                    <a:moveTo>
                      <a:pt x="2263" y="79"/>
                    </a:moveTo>
                    <a:lnTo>
                      <a:pt x="2264" y="0"/>
                    </a:lnTo>
                    <a:lnTo>
                      <a:pt x="0" y="0"/>
                    </a:lnTo>
                    <a:lnTo>
                      <a:pt x="0" y="79"/>
                    </a:lnTo>
                    <a:lnTo>
                      <a:pt x="2264" y="79"/>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3" name="Freeform 113"/>
              <p:cNvSpPr>
                <a:spLocks/>
              </p:cNvSpPr>
              <p:nvPr/>
            </p:nvSpPr>
            <p:spPr bwMode="auto">
              <a:xfrm>
                <a:off x="1748" y="1725"/>
                <a:ext cx="2264" cy="78"/>
              </a:xfrm>
              <a:custGeom>
                <a:avLst/>
                <a:gdLst>
                  <a:gd name="T0" fmla="*/ 2263 w 2264"/>
                  <a:gd name="T1" fmla="*/ 78 h 78"/>
                  <a:gd name="T2" fmla="*/ 2264 w 2264"/>
                  <a:gd name="T3" fmla="*/ 0 h 78"/>
                  <a:gd name="T4" fmla="*/ 0 w 2264"/>
                  <a:gd name="T5" fmla="*/ 0 h 78"/>
                  <a:gd name="T6" fmla="*/ 0 w 2264"/>
                  <a:gd name="T7" fmla="*/ 78 h 78"/>
                  <a:gd name="T8" fmla="*/ 2264 w 2264"/>
                  <a:gd name="T9" fmla="*/ 78 h 78"/>
                  <a:gd name="T10" fmla="*/ 2264 w 2264"/>
                  <a:gd name="T11" fmla="*/ 78 h 78"/>
                  <a:gd name="T12" fmla="*/ 2263 w 2264"/>
                  <a:gd name="T13" fmla="*/ 78 h 78"/>
                  <a:gd name="T14" fmla="*/ 0 60000 65536"/>
                  <a:gd name="T15" fmla="*/ 0 60000 65536"/>
                  <a:gd name="T16" fmla="*/ 0 60000 65536"/>
                  <a:gd name="T17" fmla="*/ 0 60000 65536"/>
                  <a:gd name="T18" fmla="*/ 0 60000 65536"/>
                  <a:gd name="T19" fmla="*/ 0 60000 65536"/>
                  <a:gd name="T20" fmla="*/ 0 60000 65536"/>
                  <a:gd name="T21" fmla="*/ 0 w 2264"/>
                  <a:gd name="T22" fmla="*/ 0 h 78"/>
                  <a:gd name="T23" fmla="*/ 2264 w 2264"/>
                  <a:gd name="T24" fmla="*/ 78 h 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64" h="78">
                    <a:moveTo>
                      <a:pt x="2263" y="78"/>
                    </a:moveTo>
                    <a:lnTo>
                      <a:pt x="2264" y="0"/>
                    </a:lnTo>
                    <a:lnTo>
                      <a:pt x="0" y="0"/>
                    </a:lnTo>
                    <a:lnTo>
                      <a:pt x="0" y="78"/>
                    </a:lnTo>
                    <a:lnTo>
                      <a:pt x="2264" y="78"/>
                    </a:lnTo>
                    <a:lnTo>
                      <a:pt x="2263" y="78"/>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4" name="Freeform 114"/>
              <p:cNvSpPr>
                <a:spLocks/>
              </p:cNvSpPr>
              <p:nvPr/>
            </p:nvSpPr>
            <p:spPr bwMode="auto">
              <a:xfrm>
                <a:off x="1748" y="1725"/>
                <a:ext cx="2264" cy="78"/>
              </a:xfrm>
              <a:custGeom>
                <a:avLst/>
                <a:gdLst>
                  <a:gd name="T0" fmla="*/ 2263 w 2264"/>
                  <a:gd name="T1" fmla="*/ 78 h 78"/>
                  <a:gd name="T2" fmla="*/ 2264 w 2264"/>
                  <a:gd name="T3" fmla="*/ 0 h 78"/>
                  <a:gd name="T4" fmla="*/ 0 w 2264"/>
                  <a:gd name="T5" fmla="*/ 0 h 78"/>
                  <a:gd name="T6" fmla="*/ 0 w 2264"/>
                  <a:gd name="T7" fmla="*/ 78 h 78"/>
                  <a:gd name="T8" fmla="*/ 2264 w 2264"/>
                  <a:gd name="T9" fmla="*/ 78 h 78"/>
                  <a:gd name="T10" fmla="*/ 2264 w 2264"/>
                  <a:gd name="T11" fmla="*/ 78 h 78"/>
                  <a:gd name="T12" fmla="*/ 0 60000 65536"/>
                  <a:gd name="T13" fmla="*/ 0 60000 65536"/>
                  <a:gd name="T14" fmla="*/ 0 60000 65536"/>
                  <a:gd name="T15" fmla="*/ 0 60000 65536"/>
                  <a:gd name="T16" fmla="*/ 0 60000 65536"/>
                  <a:gd name="T17" fmla="*/ 0 60000 65536"/>
                  <a:gd name="T18" fmla="*/ 0 w 2264"/>
                  <a:gd name="T19" fmla="*/ 0 h 78"/>
                  <a:gd name="T20" fmla="*/ 2264 w 2264"/>
                  <a:gd name="T21" fmla="*/ 78 h 78"/>
                </a:gdLst>
                <a:ahLst/>
                <a:cxnLst>
                  <a:cxn ang="T12">
                    <a:pos x="T0" y="T1"/>
                  </a:cxn>
                  <a:cxn ang="T13">
                    <a:pos x="T2" y="T3"/>
                  </a:cxn>
                  <a:cxn ang="T14">
                    <a:pos x="T4" y="T5"/>
                  </a:cxn>
                  <a:cxn ang="T15">
                    <a:pos x="T6" y="T7"/>
                  </a:cxn>
                  <a:cxn ang="T16">
                    <a:pos x="T8" y="T9"/>
                  </a:cxn>
                  <a:cxn ang="T17">
                    <a:pos x="T10" y="T11"/>
                  </a:cxn>
                </a:cxnLst>
                <a:rect l="T18" t="T19" r="T20" b="T21"/>
                <a:pathLst>
                  <a:path w="2264" h="78">
                    <a:moveTo>
                      <a:pt x="2263" y="78"/>
                    </a:moveTo>
                    <a:lnTo>
                      <a:pt x="2264" y="0"/>
                    </a:lnTo>
                    <a:lnTo>
                      <a:pt x="0" y="0"/>
                    </a:lnTo>
                    <a:lnTo>
                      <a:pt x="0" y="78"/>
                    </a:lnTo>
                    <a:lnTo>
                      <a:pt x="2264" y="78"/>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5" name="Freeform 115"/>
              <p:cNvSpPr>
                <a:spLocks/>
              </p:cNvSpPr>
              <p:nvPr/>
            </p:nvSpPr>
            <p:spPr bwMode="auto">
              <a:xfrm>
                <a:off x="1747" y="1803"/>
                <a:ext cx="2265" cy="79"/>
              </a:xfrm>
              <a:custGeom>
                <a:avLst/>
                <a:gdLst>
                  <a:gd name="T0" fmla="*/ 2264 w 2265"/>
                  <a:gd name="T1" fmla="*/ 79 h 79"/>
                  <a:gd name="T2" fmla="*/ 2265 w 2265"/>
                  <a:gd name="T3" fmla="*/ 0 h 79"/>
                  <a:gd name="T4" fmla="*/ 0 w 2265"/>
                  <a:gd name="T5" fmla="*/ 0 h 79"/>
                  <a:gd name="T6" fmla="*/ 0 w 2265"/>
                  <a:gd name="T7" fmla="*/ 79 h 79"/>
                  <a:gd name="T8" fmla="*/ 2265 w 2265"/>
                  <a:gd name="T9" fmla="*/ 79 h 79"/>
                  <a:gd name="T10" fmla="*/ 2265 w 2265"/>
                  <a:gd name="T11" fmla="*/ 79 h 79"/>
                  <a:gd name="T12" fmla="*/ 0 60000 65536"/>
                  <a:gd name="T13" fmla="*/ 0 60000 65536"/>
                  <a:gd name="T14" fmla="*/ 0 60000 65536"/>
                  <a:gd name="T15" fmla="*/ 0 60000 65536"/>
                  <a:gd name="T16" fmla="*/ 0 60000 65536"/>
                  <a:gd name="T17" fmla="*/ 0 60000 65536"/>
                  <a:gd name="T18" fmla="*/ 0 w 2265"/>
                  <a:gd name="T19" fmla="*/ 0 h 79"/>
                  <a:gd name="T20" fmla="*/ 2265 w 2265"/>
                  <a:gd name="T21" fmla="*/ 79 h 79"/>
                </a:gdLst>
                <a:ahLst/>
                <a:cxnLst>
                  <a:cxn ang="T12">
                    <a:pos x="T0" y="T1"/>
                  </a:cxn>
                  <a:cxn ang="T13">
                    <a:pos x="T2" y="T3"/>
                  </a:cxn>
                  <a:cxn ang="T14">
                    <a:pos x="T4" y="T5"/>
                  </a:cxn>
                  <a:cxn ang="T15">
                    <a:pos x="T6" y="T7"/>
                  </a:cxn>
                  <a:cxn ang="T16">
                    <a:pos x="T8" y="T9"/>
                  </a:cxn>
                  <a:cxn ang="T17">
                    <a:pos x="T10" y="T11"/>
                  </a:cxn>
                </a:cxnLst>
                <a:rect l="T18" t="T19" r="T20" b="T21"/>
                <a:pathLst>
                  <a:path w="2265" h="79">
                    <a:moveTo>
                      <a:pt x="2264" y="79"/>
                    </a:moveTo>
                    <a:lnTo>
                      <a:pt x="2265" y="0"/>
                    </a:lnTo>
                    <a:lnTo>
                      <a:pt x="0" y="0"/>
                    </a:lnTo>
                    <a:lnTo>
                      <a:pt x="0" y="79"/>
                    </a:lnTo>
                    <a:lnTo>
                      <a:pt x="2265" y="79"/>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6" name="Freeform 116"/>
              <p:cNvSpPr>
                <a:spLocks/>
              </p:cNvSpPr>
              <p:nvPr/>
            </p:nvSpPr>
            <p:spPr bwMode="auto">
              <a:xfrm>
                <a:off x="1747" y="1882"/>
                <a:ext cx="2265" cy="79"/>
              </a:xfrm>
              <a:custGeom>
                <a:avLst/>
                <a:gdLst>
                  <a:gd name="T0" fmla="*/ 2264 w 2265"/>
                  <a:gd name="T1" fmla="*/ 79 h 79"/>
                  <a:gd name="T2" fmla="*/ 2265 w 2265"/>
                  <a:gd name="T3" fmla="*/ 0 h 79"/>
                  <a:gd name="T4" fmla="*/ 0 w 2265"/>
                  <a:gd name="T5" fmla="*/ 0 h 79"/>
                  <a:gd name="T6" fmla="*/ 0 w 2265"/>
                  <a:gd name="T7" fmla="*/ 79 h 79"/>
                  <a:gd name="T8" fmla="*/ 2265 w 2265"/>
                  <a:gd name="T9" fmla="*/ 79 h 79"/>
                  <a:gd name="T10" fmla="*/ 2265 w 2265"/>
                  <a:gd name="T11" fmla="*/ 79 h 79"/>
                  <a:gd name="T12" fmla="*/ 0 60000 65536"/>
                  <a:gd name="T13" fmla="*/ 0 60000 65536"/>
                  <a:gd name="T14" fmla="*/ 0 60000 65536"/>
                  <a:gd name="T15" fmla="*/ 0 60000 65536"/>
                  <a:gd name="T16" fmla="*/ 0 60000 65536"/>
                  <a:gd name="T17" fmla="*/ 0 60000 65536"/>
                  <a:gd name="T18" fmla="*/ 0 w 2265"/>
                  <a:gd name="T19" fmla="*/ 0 h 79"/>
                  <a:gd name="T20" fmla="*/ 2265 w 2265"/>
                  <a:gd name="T21" fmla="*/ 79 h 79"/>
                </a:gdLst>
                <a:ahLst/>
                <a:cxnLst>
                  <a:cxn ang="T12">
                    <a:pos x="T0" y="T1"/>
                  </a:cxn>
                  <a:cxn ang="T13">
                    <a:pos x="T2" y="T3"/>
                  </a:cxn>
                  <a:cxn ang="T14">
                    <a:pos x="T4" y="T5"/>
                  </a:cxn>
                  <a:cxn ang="T15">
                    <a:pos x="T6" y="T7"/>
                  </a:cxn>
                  <a:cxn ang="T16">
                    <a:pos x="T8" y="T9"/>
                  </a:cxn>
                  <a:cxn ang="T17">
                    <a:pos x="T10" y="T11"/>
                  </a:cxn>
                </a:cxnLst>
                <a:rect l="T18" t="T19" r="T20" b="T21"/>
                <a:pathLst>
                  <a:path w="2265" h="79">
                    <a:moveTo>
                      <a:pt x="2264" y="79"/>
                    </a:moveTo>
                    <a:lnTo>
                      <a:pt x="2265" y="0"/>
                    </a:lnTo>
                    <a:lnTo>
                      <a:pt x="0" y="0"/>
                    </a:lnTo>
                    <a:lnTo>
                      <a:pt x="0" y="79"/>
                    </a:lnTo>
                    <a:lnTo>
                      <a:pt x="2265" y="79"/>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7" name="Freeform 117"/>
              <p:cNvSpPr>
                <a:spLocks/>
              </p:cNvSpPr>
              <p:nvPr/>
            </p:nvSpPr>
            <p:spPr bwMode="auto">
              <a:xfrm>
                <a:off x="1748" y="1961"/>
                <a:ext cx="2264" cy="78"/>
              </a:xfrm>
              <a:custGeom>
                <a:avLst/>
                <a:gdLst>
                  <a:gd name="T0" fmla="*/ 2263 w 2264"/>
                  <a:gd name="T1" fmla="*/ 78 h 78"/>
                  <a:gd name="T2" fmla="*/ 2264 w 2264"/>
                  <a:gd name="T3" fmla="*/ 0 h 78"/>
                  <a:gd name="T4" fmla="*/ 0 w 2264"/>
                  <a:gd name="T5" fmla="*/ 0 h 78"/>
                  <a:gd name="T6" fmla="*/ 0 w 2264"/>
                  <a:gd name="T7" fmla="*/ 78 h 78"/>
                  <a:gd name="T8" fmla="*/ 2264 w 2264"/>
                  <a:gd name="T9" fmla="*/ 78 h 78"/>
                  <a:gd name="T10" fmla="*/ 2264 w 2264"/>
                  <a:gd name="T11" fmla="*/ 78 h 78"/>
                  <a:gd name="T12" fmla="*/ 0 60000 65536"/>
                  <a:gd name="T13" fmla="*/ 0 60000 65536"/>
                  <a:gd name="T14" fmla="*/ 0 60000 65536"/>
                  <a:gd name="T15" fmla="*/ 0 60000 65536"/>
                  <a:gd name="T16" fmla="*/ 0 60000 65536"/>
                  <a:gd name="T17" fmla="*/ 0 60000 65536"/>
                  <a:gd name="T18" fmla="*/ 0 w 2264"/>
                  <a:gd name="T19" fmla="*/ 0 h 78"/>
                  <a:gd name="T20" fmla="*/ 2264 w 2264"/>
                  <a:gd name="T21" fmla="*/ 78 h 78"/>
                </a:gdLst>
                <a:ahLst/>
                <a:cxnLst>
                  <a:cxn ang="T12">
                    <a:pos x="T0" y="T1"/>
                  </a:cxn>
                  <a:cxn ang="T13">
                    <a:pos x="T2" y="T3"/>
                  </a:cxn>
                  <a:cxn ang="T14">
                    <a:pos x="T4" y="T5"/>
                  </a:cxn>
                  <a:cxn ang="T15">
                    <a:pos x="T6" y="T7"/>
                  </a:cxn>
                  <a:cxn ang="T16">
                    <a:pos x="T8" y="T9"/>
                  </a:cxn>
                  <a:cxn ang="T17">
                    <a:pos x="T10" y="T11"/>
                  </a:cxn>
                </a:cxnLst>
                <a:rect l="T18" t="T19" r="T20" b="T21"/>
                <a:pathLst>
                  <a:path w="2264" h="78">
                    <a:moveTo>
                      <a:pt x="2263" y="78"/>
                    </a:moveTo>
                    <a:lnTo>
                      <a:pt x="2264" y="0"/>
                    </a:lnTo>
                    <a:lnTo>
                      <a:pt x="0" y="0"/>
                    </a:lnTo>
                    <a:lnTo>
                      <a:pt x="0" y="78"/>
                    </a:lnTo>
                    <a:lnTo>
                      <a:pt x="2264" y="78"/>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08" name="Line 118"/>
              <p:cNvSpPr>
                <a:spLocks noChangeShapeType="1"/>
              </p:cNvSpPr>
              <p:nvPr/>
            </p:nvSpPr>
            <p:spPr bwMode="auto">
              <a:xfrm>
                <a:off x="2942" y="1567"/>
                <a:ext cx="2" cy="47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09" name="Freeform 119"/>
              <p:cNvSpPr>
                <a:spLocks/>
              </p:cNvSpPr>
              <p:nvPr/>
            </p:nvSpPr>
            <p:spPr bwMode="auto">
              <a:xfrm>
                <a:off x="1766" y="1750"/>
                <a:ext cx="25" cy="28"/>
              </a:xfrm>
              <a:custGeom>
                <a:avLst/>
                <a:gdLst>
                  <a:gd name="T0" fmla="*/ 12 w 25"/>
                  <a:gd name="T1" fmla="*/ 26 h 28"/>
                  <a:gd name="T2" fmla="*/ 15 w 25"/>
                  <a:gd name="T3" fmla="*/ 28 h 28"/>
                  <a:gd name="T4" fmla="*/ 17 w 25"/>
                  <a:gd name="T5" fmla="*/ 26 h 28"/>
                  <a:gd name="T6" fmla="*/ 18 w 25"/>
                  <a:gd name="T7" fmla="*/ 26 h 28"/>
                  <a:gd name="T8" fmla="*/ 20 w 25"/>
                  <a:gd name="T9" fmla="*/ 24 h 28"/>
                  <a:gd name="T10" fmla="*/ 22 w 25"/>
                  <a:gd name="T11" fmla="*/ 22 h 28"/>
                  <a:gd name="T12" fmla="*/ 24 w 25"/>
                  <a:gd name="T13" fmla="*/ 22 h 28"/>
                  <a:gd name="T14" fmla="*/ 24 w 25"/>
                  <a:gd name="T15" fmla="*/ 21 h 28"/>
                  <a:gd name="T16" fmla="*/ 25 w 25"/>
                  <a:gd name="T17" fmla="*/ 17 h 28"/>
                  <a:gd name="T18" fmla="*/ 25 w 25"/>
                  <a:gd name="T19" fmla="*/ 16 h 28"/>
                  <a:gd name="T20" fmla="*/ 25 w 25"/>
                  <a:gd name="T21" fmla="*/ 14 h 28"/>
                  <a:gd name="T22" fmla="*/ 25 w 25"/>
                  <a:gd name="T23" fmla="*/ 12 h 28"/>
                  <a:gd name="T24" fmla="*/ 25 w 25"/>
                  <a:gd name="T25" fmla="*/ 11 h 28"/>
                  <a:gd name="T26" fmla="*/ 24 w 25"/>
                  <a:gd name="T27" fmla="*/ 7 h 28"/>
                  <a:gd name="T28" fmla="*/ 24 w 25"/>
                  <a:gd name="T29" fmla="*/ 5 h 28"/>
                  <a:gd name="T30" fmla="*/ 22 w 25"/>
                  <a:gd name="T31" fmla="*/ 5 h 28"/>
                  <a:gd name="T32" fmla="*/ 20 w 25"/>
                  <a:gd name="T33" fmla="*/ 4 h 28"/>
                  <a:gd name="T34" fmla="*/ 18 w 25"/>
                  <a:gd name="T35" fmla="*/ 2 h 28"/>
                  <a:gd name="T36" fmla="*/ 17 w 25"/>
                  <a:gd name="T37" fmla="*/ 2 h 28"/>
                  <a:gd name="T38" fmla="*/ 15 w 25"/>
                  <a:gd name="T39" fmla="*/ 0 h 28"/>
                  <a:gd name="T40" fmla="*/ 13 w 25"/>
                  <a:gd name="T41" fmla="*/ 0 h 28"/>
                  <a:gd name="T42" fmla="*/ 10 w 25"/>
                  <a:gd name="T43" fmla="*/ 0 h 28"/>
                  <a:gd name="T44" fmla="*/ 8 w 25"/>
                  <a:gd name="T45" fmla="*/ 2 h 28"/>
                  <a:gd name="T46" fmla="*/ 6 w 25"/>
                  <a:gd name="T47" fmla="*/ 2 h 28"/>
                  <a:gd name="T48" fmla="*/ 5 w 25"/>
                  <a:gd name="T49" fmla="*/ 4 h 28"/>
                  <a:gd name="T50" fmla="*/ 3 w 25"/>
                  <a:gd name="T51" fmla="*/ 5 h 28"/>
                  <a:gd name="T52" fmla="*/ 1 w 25"/>
                  <a:gd name="T53" fmla="*/ 5 h 28"/>
                  <a:gd name="T54" fmla="*/ 1 w 25"/>
                  <a:gd name="T55" fmla="*/ 7 h 28"/>
                  <a:gd name="T56" fmla="*/ 0 w 25"/>
                  <a:gd name="T57" fmla="*/ 11 h 28"/>
                  <a:gd name="T58" fmla="*/ 0 w 25"/>
                  <a:gd name="T59" fmla="*/ 12 h 28"/>
                  <a:gd name="T60" fmla="*/ 0 w 25"/>
                  <a:gd name="T61" fmla="*/ 14 h 28"/>
                  <a:gd name="T62" fmla="*/ 0 w 25"/>
                  <a:gd name="T63" fmla="*/ 16 h 28"/>
                  <a:gd name="T64" fmla="*/ 0 w 25"/>
                  <a:gd name="T65" fmla="*/ 17 h 28"/>
                  <a:gd name="T66" fmla="*/ 1 w 25"/>
                  <a:gd name="T67" fmla="*/ 21 h 28"/>
                  <a:gd name="T68" fmla="*/ 1 w 25"/>
                  <a:gd name="T69" fmla="*/ 22 h 28"/>
                  <a:gd name="T70" fmla="*/ 3 w 25"/>
                  <a:gd name="T71" fmla="*/ 22 h 28"/>
                  <a:gd name="T72" fmla="*/ 5 w 25"/>
                  <a:gd name="T73" fmla="*/ 24 h 28"/>
                  <a:gd name="T74" fmla="*/ 6 w 25"/>
                  <a:gd name="T75" fmla="*/ 26 h 28"/>
                  <a:gd name="T76" fmla="*/ 8 w 25"/>
                  <a:gd name="T77" fmla="*/ 26 h 28"/>
                  <a:gd name="T78" fmla="*/ 10 w 25"/>
                  <a:gd name="T79" fmla="*/ 28 h 28"/>
                  <a:gd name="T80" fmla="*/ 13 w 25"/>
                  <a:gd name="T81" fmla="*/ 28 h 28"/>
                  <a:gd name="T82" fmla="*/ 13 w 25"/>
                  <a:gd name="T83" fmla="*/ 28 h 28"/>
                  <a:gd name="T84" fmla="*/ 12 w 25"/>
                  <a:gd name="T85" fmla="*/ 26 h 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5"/>
                  <a:gd name="T130" fmla="*/ 0 h 28"/>
                  <a:gd name="T131" fmla="*/ 25 w 25"/>
                  <a:gd name="T132" fmla="*/ 28 h 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5" h="28">
                    <a:moveTo>
                      <a:pt x="12" y="26"/>
                    </a:moveTo>
                    <a:lnTo>
                      <a:pt x="15" y="28"/>
                    </a:lnTo>
                    <a:lnTo>
                      <a:pt x="17" y="26"/>
                    </a:lnTo>
                    <a:lnTo>
                      <a:pt x="18" y="26"/>
                    </a:lnTo>
                    <a:lnTo>
                      <a:pt x="20" y="24"/>
                    </a:lnTo>
                    <a:lnTo>
                      <a:pt x="22" y="22"/>
                    </a:lnTo>
                    <a:lnTo>
                      <a:pt x="24" y="22"/>
                    </a:lnTo>
                    <a:lnTo>
                      <a:pt x="24" y="21"/>
                    </a:lnTo>
                    <a:lnTo>
                      <a:pt x="25" y="17"/>
                    </a:lnTo>
                    <a:lnTo>
                      <a:pt x="25" y="16"/>
                    </a:lnTo>
                    <a:lnTo>
                      <a:pt x="25" y="14"/>
                    </a:lnTo>
                    <a:lnTo>
                      <a:pt x="25" y="12"/>
                    </a:lnTo>
                    <a:lnTo>
                      <a:pt x="25" y="11"/>
                    </a:lnTo>
                    <a:lnTo>
                      <a:pt x="24" y="7"/>
                    </a:lnTo>
                    <a:lnTo>
                      <a:pt x="24" y="5"/>
                    </a:lnTo>
                    <a:lnTo>
                      <a:pt x="22" y="5"/>
                    </a:lnTo>
                    <a:lnTo>
                      <a:pt x="20" y="4"/>
                    </a:lnTo>
                    <a:lnTo>
                      <a:pt x="18" y="2"/>
                    </a:lnTo>
                    <a:lnTo>
                      <a:pt x="17" y="2"/>
                    </a:lnTo>
                    <a:lnTo>
                      <a:pt x="15" y="0"/>
                    </a:lnTo>
                    <a:lnTo>
                      <a:pt x="13" y="0"/>
                    </a:lnTo>
                    <a:lnTo>
                      <a:pt x="10" y="0"/>
                    </a:lnTo>
                    <a:lnTo>
                      <a:pt x="8" y="2"/>
                    </a:lnTo>
                    <a:lnTo>
                      <a:pt x="6" y="2"/>
                    </a:lnTo>
                    <a:lnTo>
                      <a:pt x="5" y="4"/>
                    </a:lnTo>
                    <a:lnTo>
                      <a:pt x="3" y="5"/>
                    </a:lnTo>
                    <a:lnTo>
                      <a:pt x="1" y="5"/>
                    </a:lnTo>
                    <a:lnTo>
                      <a:pt x="1" y="7"/>
                    </a:lnTo>
                    <a:lnTo>
                      <a:pt x="0" y="11"/>
                    </a:lnTo>
                    <a:lnTo>
                      <a:pt x="0" y="12"/>
                    </a:lnTo>
                    <a:lnTo>
                      <a:pt x="0" y="14"/>
                    </a:lnTo>
                    <a:lnTo>
                      <a:pt x="0" y="16"/>
                    </a:lnTo>
                    <a:lnTo>
                      <a:pt x="0" y="17"/>
                    </a:lnTo>
                    <a:lnTo>
                      <a:pt x="1" y="21"/>
                    </a:lnTo>
                    <a:lnTo>
                      <a:pt x="1" y="22"/>
                    </a:lnTo>
                    <a:lnTo>
                      <a:pt x="3" y="22"/>
                    </a:lnTo>
                    <a:lnTo>
                      <a:pt x="5" y="24"/>
                    </a:lnTo>
                    <a:lnTo>
                      <a:pt x="6" y="26"/>
                    </a:lnTo>
                    <a:lnTo>
                      <a:pt x="8" y="26"/>
                    </a:lnTo>
                    <a:lnTo>
                      <a:pt x="10" y="28"/>
                    </a:lnTo>
                    <a:lnTo>
                      <a:pt x="13" y="28"/>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10" name="Line 120"/>
              <p:cNvSpPr>
                <a:spLocks noChangeShapeType="1"/>
              </p:cNvSpPr>
              <p:nvPr/>
            </p:nvSpPr>
            <p:spPr bwMode="auto">
              <a:xfrm>
                <a:off x="3496" y="1318"/>
                <a:ext cx="68"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11" name="Rectangle 121"/>
              <p:cNvSpPr>
                <a:spLocks noChangeArrowheads="1"/>
              </p:cNvSpPr>
              <p:nvPr/>
            </p:nvSpPr>
            <p:spPr bwMode="auto">
              <a:xfrm>
                <a:off x="3581" y="12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5112" name="Rectangle 122"/>
              <p:cNvSpPr>
                <a:spLocks noChangeArrowheads="1"/>
              </p:cNvSpPr>
              <p:nvPr/>
            </p:nvSpPr>
            <p:spPr bwMode="auto">
              <a:xfrm>
                <a:off x="3614" y="12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13" name="Rectangle 123"/>
              <p:cNvSpPr>
                <a:spLocks noChangeArrowheads="1"/>
              </p:cNvSpPr>
              <p:nvPr/>
            </p:nvSpPr>
            <p:spPr bwMode="auto">
              <a:xfrm>
                <a:off x="2294" y="12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14" name="Rectangle 124"/>
              <p:cNvSpPr>
                <a:spLocks noChangeArrowheads="1"/>
              </p:cNvSpPr>
              <p:nvPr/>
            </p:nvSpPr>
            <p:spPr bwMode="auto">
              <a:xfrm>
                <a:off x="2325" y="12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5115" name="Freeform 125"/>
              <p:cNvSpPr>
                <a:spLocks/>
              </p:cNvSpPr>
              <p:nvPr/>
            </p:nvSpPr>
            <p:spPr bwMode="auto">
              <a:xfrm>
                <a:off x="3463" y="1750"/>
                <a:ext cx="26" cy="28"/>
              </a:xfrm>
              <a:custGeom>
                <a:avLst/>
                <a:gdLst>
                  <a:gd name="T0" fmla="*/ 12 w 26"/>
                  <a:gd name="T1" fmla="*/ 26 h 28"/>
                  <a:gd name="T2" fmla="*/ 16 w 26"/>
                  <a:gd name="T3" fmla="*/ 28 h 28"/>
                  <a:gd name="T4" fmla="*/ 17 w 26"/>
                  <a:gd name="T5" fmla="*/ 26 h 28"/>
                  <a:gd name="T6" fmla="*/ 19 w 26"/>
                  <a:gd name="T7" fmla="*/ 26 h 28"/>
                  <a:gd name="T8" fmla="*/ 21 w 26"/>
                  <a:gd name="T9" fmla="*/ 24 h 28"/>
                  <a:gd name="T10" fmla="*/ 23 w 26"/>
                  <a:gd name="T11" fmla="*/ 22 h 28"/>
                  <a:gd name="T12" fmla="*/ 24 w 26"/>
                  <a:gd name="T13" fmla="*/ 22 h 28"/>
                  <a:gd name="T14" fmla="*/ 24 w 26"/>
                  <a:gd name="T15" fmla="*/ 21 h 28"/>
                  <a:gd name="T16" fmla="*/ 26 w 26"/>
                  <a:gd name="T17" fmla="*/ 17 h 28"/>
                  <a:gd name="T18" fmla="*/ 26 w 26"/>
                  <a:gd name="T19" fmla="*/ 16 h 28"/>
                  <a:gd name="T20" fmla="*/ 26 w 26"/>
                  <a:gd name="T21" fmla="*/ 14 h 28"/>
                  <a:gd name="T22" fmla="*/ 26 w 26"/>
                  <a:gd name="T23" fmla="*/ 12 h 28"/>
                  <a:gd name="T24" fmla="*/ 26 w 26"/>
                  <a:gd name="T25" fmla="*/ 11 h 28"/>
                  <a:gd name="T26" fmla="*/ 24 w 26"/>
                  <a:gd name="T27" fmla="*/ 7 h 28"/>
                  <a:gd name="T28" fmla="*/ 24 w 26"/>
                  <a:gd name="T29" fmla="*/ 5 h 28"/>
                  <a:gd name="T30" fmla="*/ 23 w 26"/>
                  <a:gd name="T31" fmla="*/ 5 h 28"/>
                  <a:gd name="T32" fmla="*/ 21 w 26"/>
                  <a:gd name="T33" fmla="*/ 4 h 28"/>
                  <a:gd name="T34" fmla="*/ 19 w 26"/>
                  <a:gd name="T35" fmla="*/ 2 h 28"/>
                  <a:gd name="T36" fmla="*/ 17 w 26"/>
                  <a:gd name="T37" fmla="*/ 2 h 28"/>
                  <a:gd name="T38" fmla="*/ 16 w 26"/>
                  <a:gd name="T39" fmla="*/ 0 h 28"/>
                  <a:gd name="T40" fmla="*/ 12 w 26"/>
                  <a:gd name="T41" fmla="*/ 0 h 28"/>
                  <a:gd name="T42" fmla="*/ 11 w 26"/>
                  <a:gd name="T43" fmla="*/ 0 h 28"/>
                  <a:gd name="T44" fmla="*/ 9 w 26"/>
                  <a:gd name="T45" fmla="*/ 2 h 28"/>
                  <a:gd name="T46" fmla="*/ 7 w 26"/>
                  <a:gd name="T47" fmla="*/ 2 h 28"/>
                  <a:gd name="T48" fmla="*/ 6 w 26"/>
                  <a:gd name="T49" fmla="*/ 4 h 28"/>
                  <a:gd name="T50" fmla="*/ 4 w 26"/>
                  <a:gd name="T51" fmla="*/ 5 h 28"/>
                  <a:gd name="T52" fmla="*/ 2 w 26"/>
                  <a:gd name="T53" fmla="*/ 5 h 28"/>
                  <a:gd name="T54" fmla="*/ 2 w 26"/>
                  <a:gd name="T55" fmla="*/ 7 h 28"/>
                  <a:gd name="T56" fmla="*/ 0 w 26"/>
                  <a:gd name="T57" fmla="*/ 11 h 28"/>
                  <a:gd name="T58" fmla="*/ 0 w 26"/>
                  <a:gd name="T59" fmla="*/ 12 h 28"/>
                  <a:gd name="T60" fmla="*/ 0 w 26"/>
                  <a:gd name="T61" fmla="*/ 14 h 28"/>
                  <a:gd name="T62" fmla="*/ 0 w 26"/>
                  <a:gd name="T63" fmla="*/ 16 h 28"/>
                  <a:gd name="T64" fmla="*/ 0 w 26"/>
                  <a:gd name="T65" fmla="*/ 17 h 28"/>
                  <a:gd name="T66" fmla="*/ 2 w 26"/>
                  <a:gd name="T67" fmla="*/ 21 h 28"/>
                  <a:gd name="T68" fmla="*/ 2 w 26"/>
                  <a:gd name="T69" fmla="*/ 22 h 28"/>
                  <a:gd name="T70" fmla="*/ 4 w 26"/>
                  <a:gd name="T71" fmla="*/ 22 h 28"/>
                  <a:gd name="T72" fmla="*/ 6 w 26"/>
                  <a:gd name="T73" fmla="*/ 24 h 28"/>
                  <a:gd name="T74" fmla="*/ 7 w 26"/>
                  <a:gd name="T75" fmla="*/ 26 h 28"/>
                  <a:gd name="T76" fmla="*/ 9 w 26"/>
                  <a:gd name="T77" fmla="*/ 26 h 28"/>
                  <a:gd name="T78" fmla="*/ 11 w 26"/>
                  <a:gd name="T79" fmla="*/ 28 h 28"/>
                  <a:gd name="T80" fmla="*/ 12 w 26"/>
                  <a:gd name="T81" fmla="*/ 28 h 28"/>
                  <a:gd name="T82" fmla="*/ 12 w 26"/>
                  <a:gd name="T83" fmla="*/ 28 h 28"/>
                  <a:gd name="T84" fmla="*/ 12 w 26"/>
                  <a:gd name="T85" fmla="*/ 26 h 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28"/>
                  <a:gd name="T131" fmla="*/ 26 w 26"/>
                  <a:gd name="T132" fmla="*/ 28 h 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28">
                    <a:moveTo>
                      <a:pt x="12" y="26"/>
                    </a:moveTo>
                    <a:lnTo>
                      <a:pt x="16" y="28"/>
                    </a:lnTo>
                    <a:lnTo>
                      <a:pt x="17" y="26"/>
                    </a:lnTo>
                    <a:lnTo>
                      <a:pt x="19" y="26"/>
                    </a:lnTo>
                    <a:lnTo>
                      <a:pt x="21" y="24"/>
                    </a:lnTo>
                    <a:lnTo>
                      <a:pt x="23" y="22"/>
                    </a:lnTo>
                    <a:lnTo>
                      <a:pt x="24" y="22"/>
                    </a:lnTo>
                    <a:lnTo>
                      <a:pt x="24" y="21"/>
                    </a:lnTo>
                    <a:lnTo>
                      <a:pt x="26" y="17"/>
                    </a:lnTo>
                    <a:lnTo>
                      <a:pt x="26" y="16"/>
                    </a:lnTo>
                    <a:lnTo>
                      <a:pt x="26" y="14"/>
                    </a:lnTo>
                    <a:lnTo>
                      <a:pt x="26" y="12"/>
                    </a:lnTo>
                    <a:lnTo>
                      <a:pt x="26" y="11"/>
                    </a:lnTo>
                    <a:lnTo>
                      <a:pt x="24" y="7"/>
                    </a:lnTo>
                    <a:lnTo>
                      <a:pt x="24" y="5"/>
                    </a:lnTo>
                    <a:lnTo>
                      <a:pt x="23" y="5"/>
                    </a:lnTo>
                    <a:lnTo>
                      <a:pt x="21" y="4"/>
                    </a:lnTo>
                    <a:lnTo>
                      <a:pt x="19" y="2"/>
                    </a:lnTo>
                    <a:lnTo>
                      <a:pt x="17" y="2"/>
                    </a:lnTo>
                    <a:lnTo>
                      <a:pt x="16" y="0"/>
                    </a:lnTo>
                    <a:lnTo>
                      <a:pt x="12" y="0"/>
                    </a:lnTo>
                    <a:lnTo>
                      <a:pt x="11" y="0"/>
                    </a:lnTo>
                    <a:lnTo>
                      <a:pt x="9" y="2"/>
                    </a:lnTo>
                    <a:lnTo>
                      <a:pt x="7" y="2"/>
                    </a:lnTo>
                    <a:lnTo>
                      <a:pt x="6" y="4"/>
                    </a:lnTo>
                    <a:lnTo>
                      <a:pt x="4" y="5"/>
                    </a:lnTo>
                    <a:lnTo>
                      <a:pt x="2" y="5"/>
                    </a:lnTo>
                    <a:lnTo>
                      <a:pt x="2" y="7"/>
                    </a:lnTo>
                    <a:lnTo>
                      <a:pt x="0" y="11"/>
                    </a:lnTo>
                    <a:lnTo>
                      <a:pt x="0" y="12"/>
                    </a:lnTo>
                    <a:lnTo>
                      <a:pt x="0" y="14"/>
                    </a:lnTo>
                    <a:lnTo>
                      <a:pt x="0" y="16"/>
                    </a:lnTo>
                    <a:lnTo>
                      <a:pt x="0" y="17"/>
                    </a:lnTo>
                    <a:lnTo>
                      <a:pt x="2" y="21"/>
                    </a:lnTo>
                    <a:lnTo>
                      <a:pt x="2" y="22"/>
                    </a:lnTo>
                    <a:lnTo>
                      <a:pt x="4" y="22"/>
                    </a:lnTo>
                    <a:lnTo>
                      <a:pt x="6" y="24"/>
                    </a:lnTo>
                    <a:lnTo>
                      <a:pt x="7" y="26"/>
                    </a:lnTo>
                    <a:lnTo>
                      <a:pt x="9" y="26"/>
                    </a:lnTo>
                    <a:lnTo>
                      <a:pt x="11" y="28"/>
                    </a:lnTo>
                    <a:lnTo>
                      <a:pt x="12" y="28"/>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16" name="Line 126"/>
              <p:cNvSpPr>
                <a:spLocks noChangeShapeType="1"/>
              </p:cNvSpPr>
              <p:nvPr/>
            </p:nvSpPr>
            <p:spPr bwMode="auto">
              <a:xfrm>
                <a:off x="3441" y="2096"/>
                <a:ext cx="69"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17" name="Rectangle 127"/>
              <p:cNvSpPr>
                <a:spLocks noChangeArrowheads="1"/>
              </p:cNvSpPr>
              <p:nvPr/>
            </p:nvSpPr>
            <p:spPr bwMode="auto">
              <a:xfrm>
                <a:off x="3501" y="2056"/>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18" name="Rectangle 128"/>
              <p:cNvSpPr>
                <a:spLocks noChangeArrowheads="1"/>
              </p:cNvSpPr>
              <p:nvPr/>
            </p:nvSpPr>
            <p:spPr bwMode="auto">
              <a:xfrm>
                <a:off x="3530" y="2056"/>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5119" name="Freeform 129"/>
              <p:cNvSpPr>
                <a:spLocks/>
              </p:cNvSpPr>
              <p:nvPr/>
            </p:nvSpPr>
            <p:spPr bwMode="auto">
              <a:xfrm>
                <a:off x="2260" y="3602"/>
                <a:ext cx="25" cy="28"/>
              </a:xfrm>
              <a:custGeom>
                <a:avLst/>
                <a:gdLst>
                  <a:gd name="T0" fmla="*/ 25 w 25"/>
                  <a:gd name="T1" fmla="*/ 0 h 28"/>
                  <a:gd name="T2" fmla="*/ 0 w 25"/>
                  <a:gd name="T3" fmla="*/ 2 h 28"/>
                  <a:gd name="T4" fmla="*/ 13 w 25"/>
                  <a:gd name="T5" fmla="*/ 28 h 28"/>
                  <a:gd name="T6" fmla="*/ 25 w 25"/>
                  <a:gd name="T7" fmla="*/ 2 h 28"/>
                  <a:gd name="T8" fmla="*/ 25 w 25"/>
                  <a:gd name="T9" fmla="*/ 2 h 28"/>
                  <a:gd name="T10" fmla="*/ 25 w 25"/>
                  <a:gd name="T11" fmla="*/ 0 h 28"/>
                  <a:gd name="T12" fmla="*/ 0 60000 65536"/>
                  <a:gd name="T13" fmla="*/ 0 60000 65536"/>
                  <a:gd name="T14" fmla="*/ 0 60000 65536"/>
                  <a:gd name="T15" fmla="*/ 0 60000 65536"/>
                  <a:gd name="T16" fmla="*/ 0 60000 65536"/>
                  <a:gd name="T17" fmla="*/ 0 60000 65536"/>
                  <a:gd name="T18" fmla="*/ 0 w 25"/>
                  <a:gd name="T19" fmla="*/ 0 h 28"/>
                  <a:gd name="T20" fmla="*/ 25 w 25"/>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25" h="28">
                    <a:moveTo>
                      <a:pt x="25" y="0"/>
                    </a:moveTo>
                    <a:lnTo>
                      <a:pt x="0" y="2"/>
                    </a:lnTo>
                    <a:lnTo>
                      <a:pt x="13" y="28"/>
                    </a:lnTo>
                    <a:lnTo>
                      <a:pt x="25" y="2"/>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20" name="Line 130"/>
              <p:cNvSpPr>
                <a:spLocks noChangeShapeType="1"/>
              </p:cNvSpPr>
              <p:nvPr/>
            </p:nvSpPr>
            <p:spPr bwMode="auto">
              <a:xfrm>
                <a:off x="2573" y="2622"/>
                <a:ext cx="70" cy="40"/>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21" name="Rectangle 131"/>
              <p:cNvSpPr>
                <a:spLocks noChangeArrowheads="1"/>
              </p:cNvSpPr>
              <p:nvPr/>
            </p:nvSpPr>
            <p:spPr bwMode="auto">
              <a:xfrm>
                <a:off x="2634" y="25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5122" name="Rectangle 132"/>
              <p:cNvSpPr>
                <a:spLocks noChangeArrowheads="1"/>
              </p:cNvSpPr>
              <p:nvPr/>
            </p:nvSpPr>
            <p:spPr bwMode="auto">
              <a:xfrm>
                <a:off x="2665" y="2579"/>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6</a:t>
                </a:r>
                <a:endParaRPr lang="en-US" altLang="en-US" b="1"/>
              </a:p>
            </p:txBody>
          </p:sp>
          <p:sp>
            <p:nvSpPr>
              <p:cNvPr id="35123" name="Line 133"/>
              <p:cNvSpPr>
                <a:spLocks noChangeShapeType="1"/>
              </p:cNvSpPr>
              <p:nvPr/>
            </p:nvSpPr>
            <p:spPr bwMode="auto">
              <a:xfrm>
                <a:off x="3592" y="2619"/>
                <a:ext cx="70"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24" name="Rectangle 134"/>
              <p:cNvSpPr>
                <a:spLocks noChangeArrowheads="1"/>
              </p:cNvSpPr>
              <p:nvPr/>
            </p:nvSpPr>
            <p:spPr bwMode="auto">
              <a:xfrm>
                <a:off x="3653" y="257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5125" name="Rectangle 135"/>
              <p:cNvSpPr>
                <a:spLocks noChangeArrowheads="1"/>
              </p:cNvSpPr>
              <p:nvPr/>
            </p:nvSpPr>
            <p:spPr bwMode="auto">
              <a:xfrm>
                <a:off x="3684" y="257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4</a:t>
                </a:r>
                <a:endParaRPr lang="en-US" altLang="en-US" b="1"/>
              </a:p>
            </p:txBody>
          </p:sp>
          <p:sp>
            <p:nvSpPr>
              <p:cNvPr id="35126" name="Freeform 136"/>
              <p:cNvSpPr>
                <a:spLocks/>
              </p:cNvSpPr>
              <p:nvPr/>
            </p:nvSpPr>
            <p:spPr bwMode="auto">
              <a:xfrm>
                <a:off x="1791" y="3349"/>
                <a:ext cx="26" cy="26"/>
              </a:xfrm>
              <a:custGeom>
                <a:avLst/>
                <a:gdLst>
                  <a:gd name="T0" fmla="*/ 12 w 26"/>
                  <a:gd name="T1" fmla="*/ 26 h 26"/>
                  <a:gd name="T2" fmla="*/ 16 w 26"/>
                  <a:gd name="T3" fmla="*/ 26 h 26"/>
                  <a:gd name="T4" fmla="*/ 17 w 26"/>
                  <a:gd name="T5" fmla="*/ 26 h 26"/>
                  <a:gd name="T6" fmla="*/ 19 w 26"/>
                  <a:gd name="T7" fmla="*/ 24 h 26"/>
                  <a:gd name="T8" fmla="*/ 21 w 26"/>
                  <a:gd name="T9" fmla="*/ 24 h 26"/>
                  <a:gd name="T10" fmla="*/ 22 w 26"/>
                  <a:gd name="T11" fmla="*/ 23 h 26"/>
                  <a:gd name="T12" fmla="*/ 24 w 26"/>
                  <a:gd name="T13" fmla="*/ 21 h 26"/>
                  <a:gd name="T14" fmla="*/ 24 w 26"/>
                  <a:gd name="T15" fmla="*/ 19 h 26"/>
                  <a:gd name="T16" fmla="*/ 26 w 26"/>
                  <a:gd name="T17" fmla="*/ 17 h 26"/>
                  <a:gd name="T18" fmla="*/ 26 w 26"/>
                  <a:gd name="T19" fmla="*/ 16 h 26"/>
                  <a:gd name="T20" fmla="*/ 26 w 26"/>
                  <a:gd name="T21" fmla="*/ 14 h 26"/>
                  <a:gd name="T22" fmla="*/ 26 w 26"/>
                  <a:gd name="T23" fmla="*/ 11 h 26"/>
                  <a:gd name="T24" fmla="*/ 26 w 26"/>
                  <a:gd name="T25" fmla="*/ 9 h 26"/>
                  <a:gd name="T26" fmla="*/ 24 w 26"/>
                  <a:gd name="T27" fmla="*/ 7 h 26"/>
                  <a:gd name="T28" fmla="*/ 24 w 26"/>
                  <a:gd name="T29" fmla="*/ 5 h 26"/>
                  <a:gd name="T30" fmla="*/ 22 w 26"/>
                  <a:gd name="T31" fmla="*/ 4 h 26"/>
                  <a:gd name="T32" fmla="*/ 21 w 26"/>
                  <a:gd name="T33" fmla="*/ 2 h 26"/>
                  <a:gd name="T34" fmla="*/ 19 w 26"/>
                  <a:gd name="T35" fmla="*/ 2 h 26"/>
                  <a:gd name="T36" fmla="*/ 17 w 26"/>
                  <a:gd name="T37" fmla="*/ 0 h 26"/>
                  <a:gd name="T38" fmla="*/ 16 w 26"/>
                  <a:gd name="T39" fmla="*/ 0 h 26"/>
                  <a:gd name="T40" fmla="*/ 14 w 26"/>
                  <a:gd name="T41" fmla="*/ 0 h 26"/>
                  <a:gd name="T42" fmla="*/ 10 w 26"/>
                  <a:gd name="T43" fmla="*/ 0 h 26"/>
                  <a:gd name="T44" fmla="*/ 9 w 26"/>
                  <a:gd name="T45" fmla="*/ 0 h 26"/>
                  <a:gd name="T46" fmla="*/ 7 w 26"/>
                  <a:gd name="T47" fmla="*/ 2 h 26"/>
                  <a:gd name="T48" fmla="*/ 5 w 26"/>
                  <a:gd name="T49" fmla="*/ 2 h 26"/>
                  <a:gd name="T50" fmla="*/ 4 w 26"/>
                  <a:gd name="T51" fmla="*/ 4 h 26"/>
                  <a:gd name="T52" fmla="*/ 2 w 26"/>
                  <a:gd name="T53" fmla="*/ 5 h 26"/>
                  <a:gd name="T54" fmla="*/ 2 w 26"/>
                  <a:gd name="T55" fmla="*/ 7 h 26"/>
                  <a:gd name="T56" fmla="*/ 0 w 26"/>
                  <a:gd name="T57" fmla="*/ 9 h 26"/>
                  <a:gd name="T58" fmla="*/ 0 w 26"/>
                  <a:gd name="T59" fmla="*/ 11 h 26"/>
                  <a:gd name="T60" fmla="*/ 0 w 26"/>
                  <a:gd name="T61" fmla="*/ 14 h 26"/>
                  <a:gd name="T62" fmla="*/ 0 w 26"/>
                  <a:gd name="T63" fmla="*/ 16 h 26"/>
                  <a:gd name="T64" fmla="*/ 0 w 26"/>
                  <a:gd name="T65" fmla="*/ 17 h 26"/>
                  <a:gd name="T66" fmla="*/ 2 w 26"/>
                  <a:gd name="T67" fmla="*/ 19 h 26"/>
                  <a:gd name="T68" fmla="*/ 2 w 26"/>
                  <a:gd name="T69" fmla="*/ 21 h 26"/>
                  <a:gd name="T70" fmla="*/ 4 w 26"/>
                  <a:gd name="T71" fmla="*/ 23 h 26"/>
                  <a:gd name="T72" fmla="*/ 5 w 26"/>
                  <a:gd name="T73" fmla="*/ 24 h 26"/>
                  <a:gd name="T74" fmla="*/ 7 w 26"/>
                  <a:gd name="T75" fmla="*/ 24 h 26"/>
                  <a:gd name="T76" fmla="*/ 9 w 26"/>
                  <a:gd name="T77" fmla="*/ 26 h 26"/>
                  <a:gd name="T78" fmla="*/ 10 w 26"/>
                  <a:gd name="T79" fmla="*/ 26 h 26"/>
                  <a:gd name="T80" fmla="*/ 14 w 26"/>
                  <a:gd name="T81" fmla="*/ 26 h 26"/>
                  <a:gd name="T82" fmla="*/ 14 w 26"/>
                  <a:gd name="T83" fmla="*/ 26 h 26"/>
                  <a:gd name="T84" fmla="*/ 12 w 26"/>
                  <a:gd name="T85" fmla="*/ 26 h 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26"/>
                  <a:gd name="T131" fmla="*/ 26 w 26"/>
                  <a:gd name="T132" fmla="*/ 26 h 2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26">
                    <a:moveTo>
                      <a:pt x="12" y="26"/>
                    </a:moveTo>
                    <a:lnTo>
                      <a:pt x="16" y="26"/>
                    </a:lnTo>
                    <a:lnTo>
                      <a:pt x="17" y="26"/>
                    </a:lnTo>
                    <a:lnTo>
                      <a:pt x="19" y="24"/>
                    </a:lnTo>
                    <a:lnTo>
                      <a:pt x="21" y="24"/>
                    </a:lnTo>
                    <a:lnTo>
                      <a:pt x="22" y="23"/>
                    </a:lnTo>
                    <a:lnTo>
                      <a:pt x="24" y="21"/>
                    </a:lnTo>
                    <a:lnTo>
                      <a:pt x="24" y="19"/>
                    </a:lnTo>
                    <a:lnTo>
                      <a:pt x="26" y="17"/>
                    </a:lnTo>
                    <a:lnTo>
                      <a:pt x="26" y="16"/>
                    </a:lnTo>
                    <a:lnTo>
                      <a:pt x="26" y="14"/>
                    </a:lnTo>
                    <a:lnTo>
                      <a:pt x="26" y="11"/>
                    </a:lnTo>
                    <a:lnTo>
                      <a:pt x="26" y="9"/>
                    </a:lnTo>
                    <a:lnTo>
                      <a:pt x="24" y="7"/>
                    </a:lnTo>
                    <a:lnTo>
                      <a:pt x="24" y="5"/>
                    </a:lnTo>
                    <a:lnTo>
                      <a:pt x="22" y="4"/>
                    </a:lnTo>
                    <a:lnTo>
                      <a:pt x="21" y="2"/>
                    </a:lnTo>
                    <a:lnTo>
                      <a:pt x="19" y="2"/>
                    </a:lnTo>
                    <a:lnTo>
                      <a:pt x="17" y="0"/>
                    </a:lnTo>
                    <a:lnTo>
                      <a:pt x="16" y="0"/>
                    </a:lnTo>
                    <a:lnTo>
                      <a:pt x="14" y="0"/>
                    </a:lnTo>
                    <a:lnTo>
                      <a:pt x="10" y="0"/>
                    </a:lnTo>
                    <a:lnTo>
                      <a:pt x="9" y="0"/>
                    </a:lnTo>
                    <a:lnTo>
                      <a:pt x="7" y="2"/>
                    </a:lnTo>
                    <a:lnTo>
                      <a:pt x="5" y="2"/>
                    </a:lnTo>
                    <a:lnTo>
                      <a:pt x="4" y="4"/>
                    </a:lnTo>
                    <a:lnTo>
                      <a:pt x="2" y="5"/>
                    </a:lnTo>
                    <a:lnTo>
                      <a:pt x="2" y="7"/>
                    </a:lnTo>
                    <a:lnTo>
                      <a:pt x="0" y="9"/>
                    </a:lnTo>
                    <a:lnTo>
                      <a:pt x="0" y="11"/>
                    </a:lnTo>
                    <a:lnTo>
                      <a:pt x="0" y="14"/>
                    </a:lnTo>
                    <a:lnTo>
                      <a:pt x="0" y="16"/>
                    </a:lnTo>
                    <a:lnTo>
                      <a:pt x="0" y="17"/>
                    </a:lnTo>
                    <a:lnTo>
                      <a:pt x="2" y="19"/>
                    </a:lnTo>
                    <a:lnTo>
                      <a:pt x="2" y="21"/>
                    </a:lnTo>
                    <a:lnTo>
                      <a:pt x="4" y="23"/>
                    </a:lnTo>
                    <a:lnTo>
                      <a:pt x="5" y="24"/>
                    </a:lnTo>
                    <a:lnTo>
                      <a:pt x="7" y="24"/>
                    </a:lnTo>
                    <a:lnTo>
                      <a:pt x="9" y="26"/>
                    </a:lnTo>
                    <a:lnTo>
                      <a:pt x="10" y="26"/>
                    </a:lnTo>
                    <a:lnTo>
                      <a:pt x="14" y="26"/>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27" name="Freeform 137"/>
              <p:cNvSpPr>
                <a:spLocks/>
              </p:cNvSpPr>
              <p:nvPr/>
            </p:nvSpPr>
            <p:spPr bwMode="auto">
              <a:xfrm>
                <a:off x="2260" y="3346"/>
                <a:ext cx="25" cy="26"/>
              </a:xfrm>
              <a:custGeom>
                <a:avLst/>
                <a:gdLst>
                  <a:gd name="T0" fmla="*/ 12 w 25"/>
                  <a:gd name="T1" fmla="*/ 26 h 26"/>
                  <a:gd name="T2" fmla="*/ 15 w 25"/>
                  <a:gd name="T3" fmla="*/ 26 h 26"/>
                  <a:gd name="T4" fmla="*/ 17 w 25"/>
                  <a:gd name="T5" fmla="*/ 26 h 26"/>
                  <a:gd name="T6" fmla="*/ 19 w 25"/>
                  <a:gd name="T7" fmla="*/ 24 h 26"/>
                  <a:gd name="T8" fmla="*/ 20 w 25"/>
                  <a:gd name="T9" fmla="*/ 24 h 26"/>
                  <a:gd name="T10" fmla="*/ 22 w 25"/>
                  <a:gd name="T11" fmla="*/ 22 h 26"/>
                  <a:gd name="T12" fmla="*/ 24 w 25"/>
                  <a:gd name="T13" fmla="*/ 20 h 26"/>
                  <a:gd name="T14" fmla="*/ 25 w 25"/>
                  <a:gd name="T15" fmla="*/ 19 h 26"/>
                  <a:gd name="T16" fmla="*/ 25 w 25"/>
                  <a:gd name="T17" fmla="*/ 17 h 26"/>
                  <a:gd name="T18" fmla="*/ 25 w 25"/>
                  <a:gd name="T19" fmla="*/ 15 h 26"/>
                  <a:gd name="T20" fmla="*/ 25 w 25"/>
                  <a:gd name="T21" fmla="*/ 12 h 26"/>
                  <a:gd name="T22" fmla="*/ 25 w 25"/>
                  <a:gd name="T23" fmla="*/ 10 h 26"/>
                  <a:gd name="T24" fmla="*/ 25 w 25"/>
                  <a:gd name="T25" fmla="*/ 8 h 26"/>
                  <a:gd name="T26" fmla="*/ 25 w 25"/>
                  <a:gd name="T27" fmla="*/ 7 h 26"/>
                  <a:gd name="T28" fmla="*/ 24 w 25"/>
                  <a:gd name="T29" fmla="*/ 5 h 26"/>
                  <a:gd name="T30" fmla="*/ 22 w 25"/>
                  <a:gd name="T31" fmla="*/ 3 h 26"/>
                  <a:gd name="T32" fmla="*/ 20 w 25"/>
                  <a:gd name="T33" fmla="*/ 2 h 26"/>
                  <a:gd name="T34" fmla="*/ 19 w 25"/>
                  <a:gd name="T35" fmla="*/ 2 h 26"/>
                  <a:gd name="T36" fmla="*/ 17 w 25"/>
                  <a:gd name="T37" fmla="*/ 0 h 26"/>
                  <a:gd name="T38" fmla="*/ 15 w 25"/>
                  <a:gd name="T39" fmla="*/ 0 h 26"/>
                  <a:gd name="T40" fmla="*/ 13 w 25"/>
                  <a:gd name="T41" fmla="*/ 0 h 26"/>
                  <a:gd name="T42" fmla="*/ 12 w 25"/>
                  <a:gd name="T43" fmla="*/ 0 h 26"/>
                  <a:gd name="T44" fmla="*/ 8 w 25"/>
                  <a:gd name="T45" fmla="*/ 0 h 26"/>
                  <a:gd name="T46" fmla="*/ 7 w 25"/>
                  <a:gd name="T47" fmla="*/ 2 h 26"/>
                  <a:gd name="T48" fmla="*/ 5 w 25"/>
                  <a:gd name="T49" fmla="*/ 2 h 26"/>
                  <a:gd name="T50" fmla="*/ 3 w 25"/>
                  <a:gd name="T51" fmla="*/ 3 h 26"/>
                  <a:gd name="T52" fmla="*/ 3 w 25"/>
                  <a:gd name="T53" fmla="*/ 5 h 26"/>
                  <a:gd name="T54" fmla="*/ 1 w 25"/>
                  <a:gd name="T55" fmla="*/ 7 h 26"/>
                  <a:gd name="T56" fmla="*/ 1 w 25"/>
                  <a:gd name="T57" fmla="*/ 8 h 26"/>
                  <a:gd name="T58" fmla="*/ 0 w 25"/>
                  <a:gd name="T59" fmla="*/ 10 h 26"/>
                  <a:gd name="T60" fmla="*/ 0 w 25"/>
                  <a:gd name="T61" fmla="*/ 12 h 26"/>
                  <a:gd name="T62" fmla="*/ 0 w 25"/>
                  <a:gd name="T63" fmla="*/ 15 h 26"/>
                  <a:gd name="T64" fmla="*/ 1 w 25"/>
                  <a:gd name="T65" fmla="*/ 17 h 26"/>
                  <a:gd name="T66" fmla="*/ 1 w 25"/>
                  <a:gd name="T67" fmla="*/ 19 h 26"/>
                  <a:gd name="T68" fmla="*/ 3 w 25"/>
                  <a:gd name="T69" fmla="*/ 20 h 26"/>
                  <a:gd name="T70" fmla="*/ 3 w 25"/>
                  <a:gd name="T71" fmla="*/ 22 h 26"/>
                  <a:gd name="T72" fmla="*/ 5 w 25"/>
                  <a:gd name="T73" fmla="*/ 24 h 26"/>
                  <a:gd name="T74" fmla="*/ 7 w 25"/>
                  <a:gd name="T75" fmla="*/ 24 h 26"/>
                  <a:gd name="T76" fmla="*/ 8 w 25"/>
                  <a:gd name="T77" fmla="*/ 26 h 26"/>
                  <a:gd name="T78" fmla="*/ 12 w 25"/>
                  <a:gd name="T79" fmla="*/ 26 h 26"/>
                  <a:gd name="T80" fmla="*/ 13 w 25"/>
                  <a:gd name="T81" fmla="*/ 26 h 26"/>
                  <a:gd name="T82" fmla="*/ 13 w 25"/>
                  <a:gd name="T83" fmla="*/ 26 h 26"/>
                  <a:gd name="T84" fmla="*/ 12 w 25"/>
                  <a:gd name="T85" fmla="*/ 26 h 2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5"/>
                  <a:gd name="T130" fmla="*/ 0 h 26"/>
                  <a:gd name="T131" fmla="*/ 25 w 25"/>
                  <a:gd name="T132" fmla="*/ 26 h 2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5" h="26">
                    <a:moveTo>
                      <a:pt x="12" y="26"/>
                    </a:moveTo>
                    <a:lnTo>
                      <a:pt x="15" y="26"/>
                    </a:lnTo>
                    <a:lnTo>
                      <a:pt x="17" y="26"/>
                    </a:lnTo>
                    <a:lnTo>
                      <a:pt x="19" y="24"/>
                    </a:lnTo>
                    <a:lnTo>
                      <a:pt x="20" y="24"/>
                    </a:lnTo>
                    <a:lnTo>
                      <a:pt x="22" y="22"/>
                    </a:lnTo>
                    <a:lnTo>
                      <a:pt x="24" y="20"/>
                    </a:lnTo>
                    <a:lnTo>
                      <a:pt x="25" y="19"/>
                    </a:lnTo>
                    <a:lnTo>
                      <a:pt x="25" y="17"/>
                    </a:lnTo>
                    <a:lnTo>
                      <a:pt x="25" y="15"/>
                    </a:lnTo>
                    <a:lnTo>
                      <a:pt x="25" y="12"/>
                    </a:lnTo>
                    <a:lnTo>
                      <a:pt x="25" y="10"/>
                    </a:lnTo>
                    <a:lnTo>
                      <a:pt x="25" y="8"/>
                    </a:lnTo>
                    <a:lnTo>
                      <a:pt x="25" y="7"/>
                    </a:lnTo>
                    <a:lnTo>
                      <a:pt x="24" y="5"/>
                    </a:lnTo>
                    <a:lnTo>
                      <a:pt x="22" y="3"/>
                    </a:lnTo>
                    <a:lnTo>
                      <a:pt x="20" y="2"/>
                    </a:lnTo>
                    <a:lnTo>
                      <a:pt x="19" y="2"/>
                    </a:lnTo>
                    <a:lnTo>
                      <a:pt x="17" y="0"/>
                    </a:lnTo>
                    <a:lnTo>
                      <a:pt x="15" y="0"/>
                    </a:lnTo>
                    <a:lnTo>
                      <a:pt x="13" y="0"/>
                    </a:lnTo>
                    <a:lnTo>
                      <a:pt x="12" y="0"/>
                    </a:lnTo>
                    <a:lnTo>
                      <a:pt x="8" y="0"/>
                    </a:lnTo>
                    <a:lnTo>
                      <a:pt x="7" y="2"/>
                    </a:lnTo>
                    <a:lnTo>
                      <a:pt x="5" y="2"/>
                    </a:lnTo>
                    <a:lnTo>
                      <a:pt x="3" y="3"/>
                    </a:lnTo>
                    <a:lnTo>
                      <a:pt x="3" y="5"/>
                    </a:lnTo>
                    <a:lnTo>
                      <a:pt x="1" y="7"/>
                    </a:lnTo>
                    <a:lnTo>
                      <a:pt x="1" y="8"/>
                    </a:lnTo>
                    <a:lnTo>
                      <a:pt x="0" y="10"/>
                    </a:lnTo>
                    <a:lnTo>
                      <a:pt x="0" y="12"/>
                    </a:lnTo>
                    <a:lnTo>
                      <a:pt x="0" y="15"/>
                    </a:lnTo>
                    <a:lnTo>
                      <a:pt x="1" y="17"/>
                    </a:lnTo>
                    <a:lnTo>
                      <a:pt x="1" y="19"/>
                    </a:lnTo>
                    <a:lnTo>
                      <a:pt x="3" y="20"/>
                    </a:lnTo>
                    <a:lnTo>
                      <a:pt x="3" y="22"/>
                    </a:lnTo>
                    <a:lnTo>
                      <a:pt x="5" y="24"/>
                    </a:lnTo>
                    <a:lnTo>
                      <a:pt x="7" y="24"/>
                    </a:lnTo>
                    <a:lnTo>
                      <a:pt x="8" y="26"/>
                    </a:lnTo>
                    <a:lnTo>
                      <a:pt x="12" y="26"/>
                    </a:lnTo>
                    <a:lnTo>
                      <a:pt x="13" y="26"/>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28" name="Freeform 138"/>
              <p:cNvSpPr>
                <a:spLocks/>
              </p:cNvSpPr>
              <p:nvPr/>
            </p:nvSpPr>
            <p:spPr bwMode="auto">
              <a:xfrm>
                <a:off x="3564" y="3349"/>
                <a:ext cx="26" cy="28"/>
              </a:xfrm>
              <a:custGeom>
                <a:avLst/>
                <a:gdLst>
                  <a:gd name="T0" fmla="*/ 12 w 26"/>
                  <a:gd name="T1" fmla="*/ 26 h 28"/>
                  <a:gd name="T2" fmla="*/ 16 w 26"/>
                  <a:gd name="T3" fmla="*/ 28 h 28"/>
                  <a:gd name="T4" fmla="*/ 17 w 26"/>
                  <a:gd name="T5" fmla="*/ 26 h 28"/>
                  <a:gd name="T6" fmla="*/ 19 w 26"/>
                  <a:gd name="T7" fmla="*/ 26 h 28"/>
                  <a:gd name="T8" fmla="*/ 21 w 26"/>
                  <a:gd name="T9" fmla="*/ 24 h 28"/>
                  <a:gd name="T10" fmla="*/ 22 w 26"/>
                  <a:gd name="T11" fmla="*/ 23 h 28"/>
                  <a:gd name="T12" fmla="*/ 24 w 26"/>
                  <a:gd name="T13" fmla="*/ 21 h 28"/>
                  <a:gd name="T14" fmla="*/ 24 w 26"/>
                  <a:gd name="T15" fmla="*/ 19 h 28"/>
                  <a:gd name="T16" fmla="*/ 26 w 26"/>
                  <a:gd name="T17" fmla="*/ 17 h 28"/>
                  <a:gd name="T18" fmla="*/ 26 w 26"/>
                  <a:gd name="T19" fmla="*/ 16 h 28"/>
                  <a:gd name="T20" fmla="*/ 26 w 26"/>
                  <a:gd name="T21" fmla="*/ 14 h 28"/>
                  <a:gd name="T22" fmla="*/ 26 w 26"/>
                  <a:gd name="T23" fmla="*/ 12 h 28"/>
                  <a:gd name="T24" fmla="*/ 26 w 26"/>
                  <a:gd name="T25" fmla="*/ 11 h 28"/>
                  <a:gd name="T26" fmla="*/ 24 w 26"/>
                  <a:gd name="T27" fmla="*/ 7 h 28"/>
                  <a:gd name="T28" fmla="*/ 24 w 26"/>
                  <a:gd name="T29" fmla="*/ 5 h 28"/>
                  <a:gd name="T30" fmla="*/ 22 w 26"/>
                  <a:gd name="T31" fmla="*/ 5 h 28"/>
                  <a:gd name="T32" fmla="*/ 21 w 26"/>
                  <a:gd name="T33" fmla="*/ 4 h 28"/>
                  <a:gd name="T34" fmla="*/ 19 w 26"/>
                  <a:gd name="T35" fmla="*/ 2 h 28"/>
                  <a:gd name="T36" fmla="*/ 17 w 26"/>
                  <a:gd name="T37" fmla="*/ 2 h 28"/>
                  <a:gd name="T38" fmla="*/ 16 w 26"/>
                  <a:gd name="T39" fmla="*/ 0 h 28"/>
                  <a:gd name="T40" fmla="*/ 12 w 26"/>
                  <a:gd name="T41" fmla="*/ 0 h 28"/>
                  <a:gd name="T42" fmla="*/ 11 w 26"/>
                  <a:gd name="T43" fmla="*/ 0 h 28"/>
                  <a:gd name="T44" fmla="*/ 9 w 26"/>
                  <a:gd name="T45" fmla="*/ 2 h 28"/>
                  <a:gd name="T46" fmla="*/ 7 w 26"/>
                  <a:gd name="T47" fmla="*/ 2 h 28"/>
                  <a:gd name="T48" fmla="*/ 5 w 26"/>
                  <a:gd name="T49" fmla="*/ 4 h 28"/>
                  <a:gd name="T50" fmla="*/ 4 w 26"/>
                  <a:gd name="T51" fmla="*/ 5 h 28"/>
                  <a:gd name="T52" fmla="*/ 2 w 26"/>
                  <a:gd name="T53" fmla="*/ 5 h 28"/>
                  <a:gd name="T54" fmla="*/ 2 w 26"/>
                  <a:gd name="T55" fmla="*/ 7 h 28"/>
                  <a:gd name="T56" fmla="*/ 0 w 26"/>
                  <a:gd name="T57" fmla="*/ 11 h 28"/>
                  <a:gd name="T58" fmla="*/ 0 w 26"/>
                  <a:gd name="T59" fmla="*/ 12 h 28"/>
                  <a:gd name="T60" fmla="*/ 0 w 26"/>
                  <a:gd name="T61" fmla="*/ 14 h 28"/>
                  <a:gd name="T62" fmla="*/ 0 w 26"/>
                  <a:gd name="T63" fmla="*/ 16 h 28"/>
                  <a:gd name="T64" fmla="*/ 0 w 26"/>
                  <a:gd name="T65" fmla="*/ 17 h 28"/>
                  <a:gd name="T66" fmla="*/ 2 w 26"/>
                  <a:gd name="T67" fmla="*/ 19 h 28"/>
                  <a:gd name="T68" fmla="*/ 2 w 26"/>
                  <a:gd name="T69" fmla="*/ 21 h 28"/>
                  <a:gd name="T70" fmla="*/ 4 w 26"/>
                  <a:gd name="T71" fmla="*/ 23 h 28"/>
                  <a:gd name="T72" fmla="*/ 5 w 26"/>
                  <a:gd name="T73" fmla="*/ 24 h 28"/>
                  <a:gd name="T74" fmla="*/ 7 w 26"/>
                  <a:gd name="T75" fmla="*/ 26 h 28"/>
                  <a:gd name="T76" fmla="*/ 9 w 26"/>
                  <a:gd name="T77" fmla="*/ 26 h 28"/>
                  <a:gd name="T78" fmla="*/ 11 w 26"/>
                  <a:gd name="T79" fmla="*/ 28 h 28"/>
                  <a:gd name="T80" fmla="*/ 12 w 26"/>
                  <a:gd name="T81" fmla="*/ 28 h 28"/>
                  <a:gd name="T82" fmla="*/ 12 w 26"/>
                  <a:gd name="T83" fmla="*/ 28 h 28"/>
                  <a:gd name="T84" fmla="*/ 12 w 26"/>
                  <a:gd name="T85" fmla="*/ 26 h 2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28"/>
                  <a:gd name="T131" fmla="*/ 26 w 26"/>
                  <a:gd name="T132" fmla="*/ 28 h 2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28">
                    <a:moveTo>
                      <a:pt x="12" y="26"/>
                    </a:moveTo>
                    <a:lnTo>
                      <a:pt x="16" y="28"/>
                    </a:lnTo>
                    <a:lnTo>
                      <a:pt x="17" y="26"/>
                    </a:lnTo>
                    <a:lnTo>
                      <a:pt x="19" y="26"/>
                    </a:lnTo>
                    <a:lnTo>
                      <a:pt x="21" y="24"/>
                    </a:lnTo>
                    <a:lnTo>
                      <a:pt x="22" y="23"/>
                    </a:lnTo>
                    <a:lnTo>
                      <a:pt x="24" y="21"/>
                    </a:lnTo>
                    <a:lnTo>
                      <a:pt x="24" y="19"/>
                    </a:lnTo>
                    <a:lnTo>
                      <a:pt x="26" y="17"/>
                    </a:lnTo>
                    <a:lnTo>
                      <a:pt x="26" y="16"/>
                    </a:lnTo>
                    <a:lnTo>
                      <a:pt x="26" y="14"/>
                    </a:lnTo>
                    <a:lnTo>
                      <a:pt x="26" y="12"/>
                    </a:lnTo>
                    <a:lnTo>
                      <a:pt x="26" y="11"/>
                    </a:lnTo>
                    <a:lnTo>
                      <a:pt x="24" y="7"/>
                    </a:lnTo>
                    <a:lnTo>
                      <a:pt x="24" y="5"/>
                    </a:lnTo>
                    <a:lnTo>
                      <a:pt x="22" y="5"/>
                    </a:lnTo>
                    <a:lnTo>
                      <a:pt x="21" y="4"/>
                    </a:lnTo>
                    <a:lnTo>
                      <a:pt x="19" y="2"/>
                    </a:lnTo>
                    <a:lnTo>
                      <a:pt x="17" y="2"/>
                    </a:lnTo>
                    <a:lnTo>
                      <a:pt x="16" y="0"/>
                    </a:lnTo>
                    <a:lnTo>
                      <a:pt x="12" y="0"/>
                    </a:lnTo>
                    <a:lnTo>
                      <a:pt x="11" y="0"/>
                    </a:lnTo>
                    <a:lnTo>
                      <a:pt x="9" y="2"/>
                    </a:lnTo>
                    <a:lnTo>
                      <a:pt x="7" y="2"/>
                    </a:lnTo>
                    <a:lnTo>
                      <a:pt x="5" y="4"/>
                    </a:lnTo>
                    <a:lnTo>
                      <a:pt x="4" y="5"/>
                    </a:lnTo>
                    <a:lnTo>
                      <a:pt x="2" y="5"/>
                    </a:lnTo>
                    <a:lnTo>
                      <a:pt x="2" y="7"/>
                    </a:lnTo>
                    <a:lnTo>
                      <a:pt x="0" y="11"/>
                    </a:lnTo>
                    <a:lnTo>
                      <a:pt x="0" y="12"/>
                    </a:lnTo>
                    <a:lnTo>
                      <a:pt x="0" y="14"/>
                    </a:lnTo>
                    <a:lnTo>
                      <a:pt x="0" y="16"/>
                    </a:lnTo>
                    <a:lnTo>
                      <a:pt x="0" y="17"/>
                    </a:lnTo>
                    <a:lnTo>
                      <a:pt x="2" y="19"/>
                    </a:lnTo>
                    <a:lnTo>
                      <a:pt x="2" y="21"/>
                    </a:lnTo>
                    <a:lnTo>
                      <a:pt x="4" y="23"/>
                    </a:lnTo>
                    <a:lnTo>
                      <a:pt x="5" y="24"/>
                    </a:lnTo>
                    <a:lnTo>
                      <a:pt x="7" y="26"/>
                    </a:lnTo>
                    <a:lnTo>
                      <a:pt x="9" y="26"/>
                    </a:lnTo>
                    <a:lnTo>
                      <a:pt x="11" y="28"/>
                    </a:lnTo>
                    <a:lnTo>
                      <a:pt x="12" y="28"/>
                    </a:lnTo>
                    <a:lnTo>
                      <a:pt x="12"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29" name="Rectangle 139"/>
              <p:cNvSpPr>
                <a:spLocks noChangeArrowheads="1"/>
              </p:cNvSpPr>
              <p:nvPr/>
            </p:nvSpPr>
            <p:spPr bwMode="auto">
              <a:xfrm>
                <a:off x="3545" y="2462"/>
                <a:ext cx="3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30" name="Rectangle 140"/>
              <p:cNvSpPr>
                <a:spLocks noChangeArrowheads="1"/>
              </p:cNvSpPr>
              <p:nvPr/>
            </p:nvSpPr>
            <p:spPr bwMode="auto">
              <a:xfrm>
                <a:off x="3586"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31" name="Rectangle 141"/>
              <p:cNvSpPr>
                <a:spLocks noChangeArrowheads="1"/>
              </p:cNvSpPr>
              <p:nvPr/>
            </p:nvSpPr>
            <p:spPr bwMode="auto">
              <a:xfrm>
                <a:off x="3619" y="2462"/>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32" name="Rectangle 142"/>
              <p:cNvSpPr>
                <a:spLocks noChangeArrowheads="1"/>
              </p:cNvSpPr>
              <p:nvPr/>
            </p:nvSpPr>
            <p:spPr bwMode="auto">
              <a:xfrm>
                <a:off x="3648"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133" name="Rectangle 143"/>
              <p:cNvSpPr>
                <a:spLocks noChangeArrowheads="1"/>
              </p:cNvSpPr>
              <p:nvPr/>
            </p:nvSpPr>
            <p:spPr bwMode="auto">
              <a:xfrm>
                <a:off x="3679"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34" name="Rectangle 144"/>
              <p:cNvSpPr>
                <a:spLocks noChangeArrowheads="1"/>
              </p:cNvSpPr>
              <p:nvPr/>
            </p:nvSpPr>
            <p:spPr bwMode="auto">
              <a:xfrm>
                <a:off x="3711" y="2462"/>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135" name="Rectangle 145"/>
              <p:cNvSpPr>
                <a:spLocks noChangeArrowheads="1"/>
              </p:cNvSpPr>
              <p:nvPr/>
            </p:nvSpPr>
            <p:spPr bwMode="auto">
              <a:xfrm>
                <a:off x="3727" y="2462"/>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136" name="Rectangle 146"/>
              <p:cNvSpPr>
                <a:spLocks noChangeArrowheads="1"/>
              </p:cNvSpPr>
              <p:nvPr/>
            </p:nvSpPr>
            <p:spPr bwMode="auto">
              <a:xfrm>
                <a:off x="3739"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dirty="0">
                    <a:solidFill>
                      <a:srgbClr val="000000"/>
                    </a:solidFill>
                  </a:rPr>
                  <a:t>n</a:t>
                </a:r>
                <a:endParaRPr lang="en-US" altLang="en-US" b="1" dirty="0"/>
              </a:p>
            </p:txBody>
          </p:sp>
          <p:sp>
            <p:nvSpPr>
              <p:cNvPr id="35137" name="Rectangle 147"/>
              <p:cNvSpPr>
                <a:spLocks noChangeArrowheads="1"/>
              </p:cNvSpPr>
              <p:nvPr/>
            </p:nvSpPr>
            <p:spPr bwMode="auto">
              <a:xfrm>
                <a:off x="3771"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138" name="Rectangle 148"/>
              <p:cNvSpPr>
                <a:spLocks noChangeArrowheads="1"/>
              </p:cNvSpPr>
              <p:nvPr/>
            </p:nvSpPr>
            <p:spPr bwMode="auto">
              <a:xfrm>
                <a:off x="3802"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39" name="Rectangle 149"/>
              <p:cNvSpPr>
                <a:spLocks noChangeArrowheads="1"/>
              </p:cNvSpPr>
              <p:nvPr/>
            </p:nvSpPr>
            <p:spPr bwMode="auto">
              <a:xfrm>
                <a:off x="3834" y="2462"/>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x</a:t>
                </a:r>
                <a:endParaRPr lang="en-US" altLang="en-US" b="1"/>
              </a:p>
            </p:txBody>
          </p:sp>
          <p:sp>
            <p:nvSpPr>
              <p:cNvPr id="35140" name="Freeform 150"/>
              <p:cNvSpPr>
                <a:spLocks/>
              </p:cNvSpPr>
              <p:nvPr/>
            </p:nvSpPr>
            <p:spPr bwMode="auto">
              <a:xfrm>
                <a:off x="1740" y="3349"/>
                <a:ext cx="27" cy="28"/>
              </a:xfrm>
              <a:custGeom>
                <a:avLst/>
                <a:gdLst>
                  <a:gd name="T0" fmla="*/ 0 w 27"/>
                  <a:gd name="T1" fmla="*/ 0 h 28"/>
                  <a:gd name="T2" fmla="*/ 2 w 27"/>
                  <a:gd name="T3" fmla="*/ 28 h 28"/>
                  <a:gd name="T4" fmla="*/ 27 w 27"/>
                  <a:gd name="T5" fmla="*/ 14 h 28"/>
                  <a:gd name="T6" fmla="*/ 2 w 27"/>
                  <a:gd name="T7" fmla="*/ 0 h 28"/>
                  <a:gd name="T8" fmla="*/ 2 w 27"/>
                  <a:gd name="T9" fmla="*/ 0 h 28"/>
                  <a:gd name="T10" fmla="*/ 0 w 27"/>
                  <a:gd name="T11" fmla="*/ 0 h 28"/>
                  <a:gd name="T12" fmla="*/ 0 60000 65536"/>
                  <a:gd name="T13" fmla="*/ 0 60000 65536"/>
                  <a:gd name="T14" fmla="*/ 0 60000 65536"/>
                  <a:gd name="T15" fmla="*/ 0 60000 65536"/>
                  <a:gd name="T16" fmla="*/ 0 60000 65536"/>
                  <a:gd name="T17" fmla="*/ 0 60000 65536"/>
                  <a:gd name="T18" fmla="*/ 0 w 27"/>
                  <a:gd name="T19" fmla="*/ 0 h 28"/>
                  <a:gd name="T20" fmla="*/ 27 w 27"/>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27" h="28">
                    <a:moveTo>
                      <a:pt x="0" y="0"/>
                    </a:moveTo>
                    <a:lnTo>
                      <a:pt x="2" y="28"/>
                    </a:lnTo>
                    <a:lnTo>
                      <a:pt x="27" y="14"/>
                    </a:lnTo>
                    <a:lnTo>
                      <a:pt x="2"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1" name="Freeform 151"/>
              <p:cNvSpPr>
                <a:spLocks/>
              </p:cNvSpPr>
              <p:nvPr/>
            </p:nvSpPr>
            <p:spPr bwMode="auto">
              <a:xfrm>
                <a:off x="1709" y="2561"/>
                <a:ext cx="1919" cy="802"/>
              </a:xfrm>
              <a:custGeom>
                <a:avLst/>
                <a:gdLst>
                  <a:gd name="T0" fmla="*/ 1917 w 1919"/>
                  <a:gd name="T1" fmla="*/ 0 h 802"/>
                  <a:gd name="T2" fmla="*/ 1919 w 1919"/>
                  <a:gd name="T3" fmla="*/ 292 h 802"/>
                  <a:gd name="T4" fmla="*/ 0 w 1919"/>
                  <a:gd name="T5" fmla="*/ 292 h 802"/>
                  <a:gd name="T6" fmla="*/ 0 w 1919"/>
                  <a:gd name="T7" fmla="*/ 802 h 802"/>
                  <a:gd name="T8" fmla="*/ 34 w 1919"/>
                  <a:gd name="T9" fmla="*/ 802 h 802"/>
                  <a:gd name="T10" fmla="*/ 0 60000 65536"/>
                  <a:gd name="T11" fmla="*/ 0 60000 65536"/>
                  <a:gd name="T12" fmla="*/ 0 60000 65536"/>
                  <a:gd name="T13" fmla="*/ 0 60000 65536"/>
                  <a:gd name="T14" fmla="*/ 0 60000 65536"/>
                  <a:gd name="T15" fmla="*/ 0 w 1919"/>
                  <a:gd name="T16" fmla="*/ 0 h 802"/>
                  <a:gd name="T17" fmla="*/ 1919 w 1919"/>
                  <a:gd name="T18" fmla="*/ 802 h 802"/>
                </a:gdLst>
                <a:ahLst/>
                <a:cxnLst>
                  <a:cxn ang="T10">
                    <a:pos x="T0" y="T1"/>
                  </a:cxn>
                  <a:cxn ang="T11">
                    <a:pos x="T2" y="T3"/>
                  </a:cxn>
                  <a:cxn ang="T12">
                    <a:pos x="T4" y="T5"/>
                  </a:cxn>
                  <a:cxn ang="T13">
                    <a:pos x="T6" y="T7"/>
                  </a:cxn>
                  <a:cxn ang="T14">
                    <a:pos x="T8" y="T9"/>
                  </a:cxn>
                </a:cxnLst>
                <a:rect l="T15" t="T16" r="T17" b="T18"/>
                <a:pathLst>
                  <a:path w="1919" h="802">
                    <a:moveTo>
                      <a:pt x="1917" y="0"/>
                    </a:moveTo>
                    <a:lnTo>
                      <a:pt x="1919" y="292"/>
                    </a:lnTo>
                    <a:lnTo>
                      <a:pt x="0" y="292"/>
                    </a:lnTo>
                    <a:lnTo>
                      <a:pt x="0" y="802"/>
                    </a:lnTo>
                    <a:lnTo>
                      <a:pt x="34" y="802"/>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2" name="Freeform 152"/>
              <p:cNvSpPr>
                <a:spLocks/>
              </p:cNvSpPr>
              <p:nvPr/>
            </p:nvSpPr>
            <p:spPr bwMode="auto">
              <a:xfrm>
                <a:off x="1660" y="3750"/>
                <a:ext cx="124" cy="102"/>
              </a:xfrm>
              <a:custGeom>
                <a:avLst/>
                <a:gdLst>
                  <a:gd name="T0" fmla="*/ 49 w 124"/>
                  <a:gd name="T1" fmla="*/ 0 h 102"/>
                  <a:gd name="T2" fmla="*/ 42 w 124"/>
                  <a:gd name="T3" fmla="*/ 0 h 102"/>
                  <a:gd name="T4" fmla="*/ 34 w 124"/>
                  <a:gd name="T5" fmla="*/ 3 h 102"/>
                  <a:gd name="T6" fmla="*/ 27 w 124"/>
                  <a:gd name="T7" fmla="*/ 5 h 102"/>
                  <a:gd name="T8" fmla="*/ 20 w 124"/>
                  <a:gd name="T9" fmla="*/ 10 h 102"/>
                  <a:gd name="T10" fmla="*/ 15 w 124"/>
                  <a:gd name="T11" fmla="*/ 15 h 102"/>
                  <a:gd name="T12" fmla="*/ 10 w 124"/>
                  <a:gd name="T13" fmla="*/ 20 h 102"/>
                  <a:gd name="T14" fmla="*/ 6 w 124"/>
                  <a:gd name="T15" fmla="*/ 27 h 102"/>
                  <a:gd name="T16" fmla="*/ 3 w 124"/>
                  <a:gd name="T17" fmla="*/ 35 h 102"/>
                  <a:gd name="T18" fmla="*/ 1 w 124"/>
                  <a:gd name="T19" fmla="*/ 42 h 102"/>
                  <a:gd name="T20" fmla="*/ 0 w 124"/>
                  <a:gd name="T21" fmla="*/ 51 h 102"/>
                  <a:gd name="T22" fmla="*/ 1 w 124"/>
                  <a:gd name="T23" fmla="*/ 59 h 102"/>
                  <a:gd name="T24" fmla="*/ 3 w 124"/>
                  <a:gd name="T25" fmla="*/ 68 h 102"/>
                  <a:gd name="T26" fmla="*/ 6 w 124"/>
                  <a:gd name="T27" fmla="*/ 75 h 102"/>
                  <a:gd name="T28" fmla="*/ 10 w 124"/>
                  <a:gd name="T29" fmla="*/ 82 h 102"/>
                  <a:gd name="T30" fmla="*/ 15 w 124"/>
                  <a:gd name="T31" fmla="*/ 87 h 102"/>
                  <a:gd name="T32" fmla="*/ 20 w 124"/>
                  <a:gd name="T33" fmla="*/ 92 h 102"/>
                  <a:gd name="T34" fmla="*/ 27 w 124"/>
                  <a:gd name="T35" fmla="*/ 97 h 102"/>
                  <a:gd name="T36" fmla="*/ 34 w 124"/>
                  <a:gd name="T37" fmla="*/ 100 h 102"/>
                  <a:gd name="T38" fmla="*/ 42 w 124"/>
                  <a:gd name="T39" fmla="*/ 102 h 102"/>
                  <a:gd name="T40" fmla="*/ 51 w 124"/>
                  <a:gd name="T41" fmla="*/ 102 h 102"/>
                  <a:gd name="T42" fmla="*/ 124 w 124"/>
                  <a:gd name="T43" fmla="*/ 102 h 102"/>
                  <a:gd name="T44" fmla="*/ 124 w 124"/>
                  <a:gd name="T45" fmla="*/ 0 h 102"/>
                  <a:gd name="T46" fmla="*/ 51 w 124"/>
                  <a:gd name="T47" fmla="*/ 0 h 102"/>
                  <a:gd name="T48" fmla="*/ 51 w 124"/>
                  <a:gd name="T49" fmla="*/ 0 h 10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4"/>
                  <a:gd name="T76" fmla="*/ 0 h 102"/>
                  <a:gd name="T77" fmla="*/ 124 w 124"/>
                  <a:gd name="T78" fmla="*/ 102 h 10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4" h="102">
                    <a:moveTo>
                      <a:pt x="49" y="0"/>
                    </a:moveTo>
                    <a:lnTo>
                      <a:pt x="42" y="0"/>
                    </a:lnTo>
                    <a:lnTo>
                      <a:pt x="34" y="3"/>
                    </a:lnTo>
                    <a:lnTo>
                      <a:pt x="27" y="5"/>
                    </a:lnTo>
                    <a:lnTo>
                      <a:pt x="20" y="10"/>
                    </a:lnTo>
                    <a:lnTo>
                      <a:pt x="15" y="15"/>
                    </a:lnTo>
                    <a:lnTo>
                      <a:pt x="10" y="20"/>
                    </a:lnTo>
                    <a:lnTo>
                      <a:pt x="6" y="27"/>
                    </a:lnTo>
                    <a:lnTo>
                      <a:pt x="3" y="35"/>
                    </a:lnTo>
                    <a:lnTo>
                      <a:pt x="1" y="42"/>
                    </a:lnTo>
                    <a:lnTo>
                      <a:pt x="0" y="51"/>
                    </a:lnTo>
                    <a:lnTo>
                      <a:pt x="1" y="59"/>
                    </a:lnTo>
                    <a:lnTo>
                      <a:pt x="3" y="68"/>
                    </a:lnTo>
                    <a:lnTo>
                      <a:pt x="6" y="75"/>
                    </a:lnTo>
                    <a:lnTo>
                      <a:pt x="10" y="82"/>
                    </a:lnTo>
                    <a:lnTo>
                      <a:pt x="15" y="87"/>
                    </a:lnTo>
                    <a:lnTo>
                      <a:pt x="20" y="92"/>
                    </a:lnTo>
                    <a:lnTo>
                      <a:pt x="27" y="97"/>
                    </a:lnTo>
                    <a:lnTo>
                      <a:pt x="34" y="100"/>
                    </a:lnTo>
                    <a:lnTo>
                      <a:pt x="42" y="102"/>
                    </a:lnTo>
                    <a:lnTo>
                      <a:pt x="51" y="102"/>
                    </a:lnTo>
                    <a:lnTo>
                      <a:pt x="124" y="102"/>
                    </a:lnTo>
                    <a:lnTo>
                      <a:pt x="124" y="0"/>
                    </a:lnTo>
                    <a:lnTo>
                      <a:pt x="51" y="0"/>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3" name="Freeform 153"/>
              <p:cNvSpPr>
                <a:spLocks/>
              </p:cNvSpPr>
              <p:nvPr/>
            </p:nvSpPr>
            <p:spPr bwMode="auto">
              <a:xfrm>
                <a:off x="2215" y="3638"/>
                <a:ext cx="118" cy="118"/>
              </a:xfrm>
              <a:custGeom>
                <a:avLst/>
                <a:gdLst>
                  <a:gd name="T0" fmla="*/ 58 w 118"/>
                  <a:gd name="T1" fmla="*/ 117 h 118"/>
                  <a:gd name="T2" fmla="*/ 69 w 118"/>
                  <a:gd name="T3" fmla="*/ 117 h 118"/>
                  <a:gd name="T4" fmla="*/ 77 w 118"/>
                  <a:gd name="T5" fmla="*/ 115 h 118"/>
                  <a:gd name="T6" fmla="*/ 86 w 118"/>
                  <a:gd name="T7" fmla="*/ 112 h 118"/>
                  <a:gd name="T8" fmla="*/ 93 w 118"/>
                  <a:gd name="T9" fmla="*/ 106 h 118"/>
                  <a:gd name="T10" fmla="*/ 99 w 118"/>
                  <a:gd name="T11" fmla="*/ 100 h 118"/>
                  <a:gd name="T12" fmla="*/ 106 w 118"/>
                  <a:gd name="T13" fmla="*/ 93 h 118"/>
                  <a:gd name="T14" fmla="*/ 111 w 118"/>
                  <a:gd name="T15" fmla="*/ 86 h 118"/>
                  <a:gd name="T16" fmla="*/ 115 w 118"/>
                  <a:gd name="T17" fmla="*/ 77 h 118"/>
                  <a:gd name="T18" fmla="*/ 117 w 118"/>
                  <a:gd name="T19" fmla="*/ 69 h 118"/>
                  <a:gd name="T20" fmla="*/ 118 w 118"/>
                  <a:gd name="T21" fmla="*/ 59 h 118"/>
                  <a:gd name="T22" fmla="*/ 117 w 118"/>
                  <a:gd name="T23" fmla="*/ 50 h 118"/>
                  <a:gd name="T24" fmla="*/ 115 w 118"/>
                  <a:gd name="T25" fmla="*/ 40 h 118"/>
                  <a:gd name="T26" fmla="*/ 111 w 118"/>
                  <a:gd name="T27" fmla="*/ 31 h 118"/>
                  <a:gd name="T28" fmla="*/ 106 w 118"/>
                  <a:gd name="T29" fmla="*/ 24 h 118"/>
                  <a:gd name="T30" fmla="*/ 99 w 118"/>
                  <a:gd name="T31" fmla="*/ 17 h 118"/>
                  <a:gd name="T32" fmla="*/ 93 w 118"/>
                  <a:gd name="T33" fmla="*/ 11 h 118"/>
                  <a:gd name="T34" fmla="*/ 86 w 118"/>
                  <a:gd name="T35" fmla="*/ 6 h 118"/>
                  <a:gd name="T36" fmla="*/ 77 w 118"/>
                  <a:gd name="T37" fmla="*/ 2 h 118"/>
                  <a:gd name="T38" fmla="*/ 69 w 118"/>
                  <a:gd name="T39" fmla="*/ 0 h 118"/>
                  <a:gd name="T40" fmla="*/ 58 w 118"/>
                  <a:gd name="T41" fmla="*/ 0 h 118"/>
                  <a:gd name="T42" fmla="*/ 48 w 118"/>
                  <a:gd name="T43" fmla="*/ 0 h 118"/>
                  <a:gd name="T44" fmla="*/ 40 w 118"/>
                  <a:gd name="T45" fmla="*/ 2 h 118"/>
                  <a:gd name="T46" fmla="*/ 31 w 118"/>
                  <a:gd name="T47" fmla="*/ 6 h 118"/>
                  <a:gd name="T48" fmla="*/ 24 w 118"/>
                  <a:gd name="T49" fmla="*/ 11 h 118"/>
                  <a:gd name="T50" fmla="*/ 17 w 118"/>
                  <a:gd name="T51" fmla="*/ 17 h 118"/>
                  <a:gd name="T52" fmla="*/ 11 w 118"/>
                  <a:gd name="T53" fmla="*/ 24 h 118"/>
                  <a:gd name="T54" fmla="*/ 5 w 118"/>
                  <a:gd name="T55" fmla="*/ 31 h 118"/>
                  <a:gd name="T56" fmla="*/ 2 w 118"/>
                  <a:gd name="T57" fmla="*/ 40 h 118"/>
                  <a:gd name="T58" fmla="*/ 0 w 118"/>
                  <a:gd name="T59" fmla="*/ 50 h 118"/>
                  <a:gd name="T60" fmla="*/ 0 w 118"/>
                  <a:gd name="T61" fmla="*/ 59 h 118"/>
                  <a:gd name="T62" fmla="*/ 0 w 118"/>
                  <a:gd name="T63" fmla="*/ 69 h 118"/>
                  <a:gd name="T64" fmla="*/ 2 w 118"/>
                  <a:gd name="T65" fmla="*/ 77 h 118"/>
                  <a:gd name="T66" fmla="*/ 5 w 118"/>
                  <a:gd name="T67" fmla="*/ 86 h 118"/>
                  <a:gd name="T68" fmla="*/ 11 w 118"/>
                  <a:gd name="T69" fmla="*/ 93 h 118"/>
                  <a:gd name="T70" fmla="*/ 17 w 118"/>
                  <a:gd name="T71" fmla="*/ 100 h 118"/>
                  <a:gd name="T72" fmla="*/ 24 w 118"/>
                  <a:gd name="T73" fmla="*/ 106 h 118"/>
                  <a:gd name="T74" fmla="*/ 31 w 118"/>
                  <a:gd name="T75" fmla="*/ 112 h 118"/>
                  <a:gd name="T76" fmla="*/ 40 w 118"/>
                  <a:gd name="T77" fmla="*/ 115 h 118"/>
                  <a:gd name="T78" fmla="*/ 48 w 118"/>
                  <a:gd name="T79" fmla="*/ 117 h 118"/>
                  <a:gd name="T80" fmla="*/ 58 w 118"/>
                  <a:gd name="T81" fmla="*/ 118 h 118"/>
                  <a:gd name="T82" fmla="*/ 58 w 118"/>
                  <a:gd name="T83" fmla="*/ 118 h 11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8"/>
                  <a:gd name="T127" fmla="*/ 0 h 118"/>
                  <a:gd name="T128" fmla="*/ 118 w 118"/>
                  <a:gd name="T129" fmla="*/ 118 h 11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8" h="118">
                    <a:moveTo>
                      <a:pt x="58" y="117"/>
                    </a:moveTo>
                    <a:lnTo>
                      <a:pt x="69" y="117"/>
                    </a:lnTo>
                    <a:lnTo>
                      <a:pt x="77" y="115"/>
                    </a:lnTo>
                    <a:lnTo>
                      <a:pt x="86" y="112"/>
                    </a:lnTo>
                    <a:lnTo>
                      <a:pt x="93" y="106"/>
                    </a:lnTo>
                    <a:lnTo>
                      <a:pt x="99" y="100"/>
                    </a:lnTo>
                    <a:lnTo>
                      <a:pt x="106" y="93"/>
                    </a:lnTo>
                    <a:lnTo>
                      <a:pt x="111" y="86"/>
                    </a:lnTo>
                    <a:lnTo>
                      <a:pt x="115" y="77"/>
                    </a:lnTo>
                    <a:lnTo>
                      <a:pt x="117" y="69"/>
                    </a:lnTo>
                    <a:lnTo>
                      <a:pt x="118" y="59"/>
                    </a:lnTo>
                    <a:lnTo>
                      <a:pt x="117" y="50"/>
                    </a:lnTo>
                    <a:lnTo>
                      <a:pt x="115" y="40"/>
                    </a:lnTo>
                    <a:lnTo>
                      <a:pt x="111" y="31"/>
                    </a:lnTo>
                    <a:lnTo>
                      <a:pt x="106" y="24"/>
                    </a:lnTo>
                    <a:lnTo>
                      <a:pt x="99" y="17"/>
                    </a:lnTo>
                    <a:lnTo>
                      <a:pt x="93" y="11"/>
                    </a:lnTo>
                    <a:lnTo>
                      <a:pt x="86" y="6"/>
                    </a:lnTo>
                    <a:lnTo>
                      <a:pt x="77" y="2"/>
                    </a:lnTo>
                    <a:lnTo>
                      <a:pt x="69" y="0"/>
                    </a:lnTo>
                    <a:lnTo>
                      <a:pt x="58" y="0"/>
                    </a:lnTo>
                    <a:lnTo>
                      <a:pt x="48" y="0"/>
                    </a:lnTo>
                    <a:lnTo>
                      <a:pt x="40" y="2"/>
                    </a:lnTo>
                    <a:lnTo>
                      <a:pt x="31" y="6"/>
                    </a:lnTo>
                    <a:lnTo>
                      <a:pt x="24" y="11"/>
                    </a:lnTo>
                    <a:lnTo>
                      <a:pt x="17" y="17"/>
                    </a:lnTo>
                    <a:lnTo>
                      <a:pt x="11" y="24"/>
                    </a:lnTo>
                    <a:lnTo>
                      <a:pt x="5" y="31"/>
                    </a:lnTo>
                    <a:lnTo>
                      <a:pt x="2" y="40"/>
                    </a:lnTo>
                    <a:lnTo>
                      <a:pt x="0" y="50"/>
                    </a:lnTo>
                    <a:lnTo>
                      <a:pt x="0" y="59"/>
                    </a:lnTo>
                    <a:lnTo>
                      <a:pt x="0" y="69"/>
                    </a:lnTo>
                    <a:lnTo>
                      <a:pt x="2" y="77"/>
                    </a:lnTo>
                    <a:lnTo>
                      <a:pt x="5" y="86"/>
                    </a:lnTo>
                    <a:lnTo>
                      <a:pt x="11" y="93"/>
                    </a:lnTo>
                    <a:lnTo>
                      <a:pt x="17" y="100"/>
                    </a:lnTo>
                    <a:lnTo>
                      <a:pt x="24" y="106"/>
                    </a:lnTo>
                    <a:lnTo>
                      <a:pt x="31" y="112"/>
                    </a:lnTo>
                    <a:lnTo>
                      <a:pt x="40" y="115"/>
                    </a:lnTo>
                    <a:lnTo>
                      <a:pt x="48" y="117"/>
                    </a:lnTo>
                    <a:lnTo>
                      <a:pt x="58" y="118"/>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4" name="Line 154"/>
              <p:cNvSpPr>
                <a:spLocks noChangeShapeType="1"/>
              </p:cNvSpPr>
              <p:nvPr/>
            </p:nvSpPr>
            <p:spPr bwMode="auto">
              <a:xfrm>
                <a:off x="2272" y="3358"/>
                <a:ext cx="1" cy="25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45" name="Freeform 155"/>
              <p:cNvSpPr>
                <a:spLocks noEditPoints="1"/>
              </p:cNvSpPr>
              <p:nvPr/>
            </p:nvSpPr>
            <p:spPr bwMode="auto">
              <a:xfrm>
                <a:off x="2256" y="3688"/>
                <a:ext cx="34" cy="17"/>
              </a:xfrm>
              <a:custGeom>
                <a:avLst/>
                <a:gdLst>
                  <a:gd name="T0" fmla="*/ 0 w 34"/>
                  <a:gd name="T1" fmla="*/ 0 h 17"/>
                  <a:gd name="T2" fmla="*/ 34 w 34"/>
                  <a:gd name="T3" fmla="*/ 0 h 17"/>
                  <a:gd name="T4" fmla="*/ 34 w 34"/>
                  <a:gd name="T5" fmla="*/ 5 h 17"/>
                  <a:gd name="T6" fmla="*/ 0 w 34"/>
                  <a:gd name="T7" fmla="*/ 5 h 17"/>
                  <a:gd name="T8" fmla="*/ 0 w 34"/>
                  <a:gd name="T9" fmla="*/ 0 h 17"/>
                  <a:gd name="T10" fmla="*/ 0 w 34"/>
                  <a:gd name="T11" fmla="*/ 0 h 17"/>
                  <a:gd name="T12" fmla="*/ 0 w 34"/>
                  <a:gd name="T13" fmla="*/ 14 h 17"/>
                  <a:gd name="T14" fmla="*/ 34 w 34"/>
                  <a:gd name="T15" fmla="*/ 14 h 17"/>
                  <a:gd name="T16" fmla="*/ 34 w 34"/>
                  <a:gd name="T17" fmla="*/ 17 h 17"/>
                  <a:gd name="T18" fmla="*/ 0 w 34"/>
                  <a:gd name="T19" fmla="*/ 17 h 17"/>
                  <a:gd name="T20" fmla="*/ 0 w 34"/>
                  <a:gd name="T21" fmla="*/ 14 h 17"/>
                  <a:gd name="T22" fmla="*/ 0 w 34"/>
                  <a:gd name="T23" fmla="*/ 14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4"/>
                  <a:gd name="T37" fmla="*/ 0 h 17"/>
                  <a:gd name="T38" fmla="*/ 34 w 34"/>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4" h="17">
                    <a:moveTo>
                      <a:pt x="0" y="0"/>
                    </a:moveTo>
                    <a:lnTo>
                      <a:pt x="34" y="0"/>
                    </a:lnTo>
                    <a:lnTo>
                      <a:pt x="34" y="5"/>
                    </a:lnTo>
                    <a:lnTo>
                      <a:pt x="0" y="5"/>
                    </a:lnTo>
                    <a:lnTo>
                      <a:pt x="0" y="0"/>
                    </a:lnTo>
                    <a:close/>
                    <a:moveTo>
                      <a:pt x="0" y="14"/>
                    </a:moveTo>
                    <a:lnTo>
                      <a:pt x="34" y="14"/>
                    </a:lnTo>
                    <a:lnTo>
                      <a:pt x="34" y="17"/>
                    </a:lnTo>
                    <a:lnTo>
                      <a:pt x="0" y="17"/>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6" name="Freeform 156"/>
              <p:cNvSpPr>
                <a:spLocks/>
              </p:cNvSpPr>
              <p:nvPr/>
            </p:nvSpPr>
            <p:spPr bwMode="auto">
              <a:xfrm>
                <a:off x="1784" y="3361"/>
                <a:ext cx="19" cy="407"/>
              </a:xfrm>
              <a:custGeom>
                <a:avLst/>
                <a:gdLst>
                  <a:gd name="T0" fmla="*/ 19 w 19"/>
                  <a:gd name="T1" fmla="*/ 0 h 407"/>
                  <a:gd name="T2" fmla="*/ 19 w 19"/>
                  <a:gd name="T3" fmla="*/ 407 h 407"/>
                  <a:gd name="T4" fmla="*/ 0 w 19"/>
                  <a:gd name="T5" fmla="*/ 407 h 407"/>
                  <a:gd name="T6" fmla="*/ 0 60000 65536"/>
                  <a:gd name="T7" fmla="*/ 0 60000 65536"/>
                  <a:gd name="T8" fmla="*/ 0 60000 65536"/>
                  <a:gd name="T9" fmla="*/ 0 w 19"/>
                  <a:gd name="T10" fmla="*/ 0 h 407"/>
                  <a:gd name="T11" fmla="*/ 19 w 19"/>
                  <a:gd name="T12" fmla="*/ 407 h 407"/>
                </a:gdLst>
                <a:ahLst/>
                <a:cxnLst>
                  <a:cxn ang="T6">
                    <a:pos x="T0" y="T1"/>
                  </a:cxn>
                  <a:cxn ang="T7">
                    <a:pos x="T2" y="T3"/>
                  </a:cxn>
                  <a:cxn ang="T8">
                    <a:pos x="T4" y="T5"/>
                  </a:cxn>
                </a:cxnLst>
                <a:rect l="T9" t="T10" r="T11" b="T12"/>
                <a:pathLst>
                  <a:path w="19" h="407">
                    <a:moveTo>
                      <a:pt x="19" y="0"/>
                    </a:moveTo>
                    <a:lnTo>
                      <a:pt x="19" y="407"/>
                    </a:lnTo>
                    <a:lnTo>
                      <a:pt x="0" y="407"/>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7" name="Freeform 157"/>
              <p:cNvSpPr>
                <a:spLocks/>
              </p:cNvSpPr>
              <p:nvPr/>
            </p:nvSpPr>
            <p:spPr bwMode="auto">
              <a:xfrm>
                <a:off x="1784" y="3755"/>
                <a:ext cx="489" cy="80"/>
              </a:xfrm>
              <a:custGeom>
                <a:avLst/>
                <a:gdLst>
                  <a:gd name="T0" fmla="*/ 488 w 489"/>
                  <a:gd name="T1" fmla="*/ 0 h 80"/>
                  <a:gd name="T2" fmla="*/ 489 w 489"/>
                  <a:gd name="T3" fmla="*/ 80 h 80"/>
                  <a:gd name="T4" fmla="*/ 0 w 489"/>
                  <a:gd name="T5" fmla="*/ 80 h 80"/>
                  <a:gd name="T6" fmla="*/ 0 60000 65536"/>
                  <a:gd name="T7" fmla="*/ 0 60000 65536"/>
                  <a:gd name="T8" fmla="*/ 0 60000 65536"/>
                  <a:gd name="T9" fmla="*/ 0 w 489"/>
                  <a:gd name="T10" fmla="*/ 0 h 80"/>
                  <a:gd name="T11" fmla="*/ 489 w 489"/>
                  <a:gd name="T12" fmla="*/ 80 h 80"/>
                </a:gdLst>
                <a:ahLst/>
                <a:cxnLst>
                  <a:cxn ang="T6">
                    <a:pos x="T0" y="T1"/>
                  </a:cxn>
                  <a:cxn ang="T7">
                    <a:pos x="T2" y="T3"/>
                  </a:cxn>
                  <a:cxn ang="T8">
                    <a:pos x="T4" y="T5"/>
                  </a:cxn>
                </a:cxnLst>
                <a:rect l="T9" t="T10" r="T11" b="T12"/>
                <a:pathLst>
                  <a:path w="489" h="80">
                    <a:moveTo>
                      <a:pt x="488" y="0"/>
                    </a:moveTo>
                    <a:lnTo>
                      <a:pt x="489" y="80"/>
                    </a:lnTo>
                    <a:lnTo>
                      <a:pt x="0" y="8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8" name="Freeform 158"/>
              <p:cNvSpPr>
                <a:spLocks/>
              </p:cNvSpPr>
              <p:nvPr/>
            </p:nvSpPr>
            <p:spPr bwMode="auto">
              <a:xfrm>
                <a:off x="2184" y="3679"/>
                <a:ext cx="26" cy="26"/>
              </a:xfrm>
              <a:custGeom>
                <a:avLst/>
                <a:gdLst>
                  <a:gd name="T0" fmla="*/ 0 w 26"/>
                  <a:gd name="T1" fmla="*/ 0 h 26"/>
                  <a:gd name="T2" fmla="*/ 0 w 26"/>
                  <a:gd name="T3" fmla="*/ 26 h 26"/>
                  <a:gd name="T4" fmla="*/ 26 w 26"/>
                  <a:gd name="T5" fmla="*/ 14 h 26"/>
                  <a:gd name="T6" fmla="*/ 0 w 26"/>
                  <a:gd name="T7" fmla="*/ 0 h 26"/>
                  <a:gd name="T8" fmla="*/ 0 w 26"/>
                  <a:gd name="T9" fmla="*/ 0 h 26"/>
                  <a:gd name="T10" fmla="*/ 0 60000 65536"/>
                  <a:gd name="T11" fmla="*/ 0 60000 65536"/>
                  <a:gd name="T12" fmla="*/ 0 60000 65536"/>
                  <a:gd name="T13" fmla="*/ 0 60000 65536"/>
                  <a:gd name="T14" fmla="*/ 0 60000 65536"/>
                  <a:gd name="T15" fmla="*/ 0 w 26"/>
                  <a:gd name="T16" fmla="*/ 0 h 26"/>
                  <a:gd name="T17" fmla="*/ 26 w 26"/>
                  <a:gd name="T18" fmla="*/ 26 h 26"/>
                </a:gdLst>
                <a:ahLst/>
                <a:cxnLst>
                  <a:cxn ang="T10">
                    <a:pos x="T0" y="T1"/>
                  </a:cxn>
                  <a:cxn ang="T11">
                    <a:pos x="T2" y="T3"/>
                  </a:cxn>
                  <a:cxn ang="T12">
                    <a:pos x="T4" y="T5"/>
                  </a:cxn>
                  <a:cxn ang="T13">
                    <a:pos x="T6" y="T7"/>
                  </a:cxn>
                  <a:cxn ang="T14">
                    <a:pos x="T8" y="T9"/>
                  </a:cxn>
                </a:cxnLst>
                <a:rect l="T15" t="T16" r="T17" b="T18"/>
                <a:pathLst>
                  <a:path w="26" h="26">
                    <a:moveTo>
                      <a:pt x="0" y="0"/>
                    </a:moveTo>
                    <a:lnTo>
                      <a:pt x="0" y="26"/>
                    </a:lnTo>
                    <a:lnTo>
                      <a:pt x="26" y="14"/>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49" name="Freeform 159"/>
              <p:cNvSpPr>
                <a:spLocks/>
              </p:cNvSpPr>
              <p:nvPr/>
            </p:nvSpPr>
            <p:spPr bwMode="auto">
              <a:xfrm>
                <a:off x="1654" y="2561"/>
                <a:ext cx="954" cy="1136"/>
              </a:xfrm>
              <a:custGeom>
                <a:avLst/>
                <a:gdLst>
                  <a:gd name="T0" fmla="*/ 953 w 954"/>
                  <a:gd name="T1" fmla="*/ 0 h 1136"/>
                  <a:gd name="T2" fmla="*/ 954 w 954"/>
                  <a:gd name="T3" fmla="*/ 179 h 1136"/>
                  <a:gd name="T4" fmla="*/ 0 w 954"/>
                  <a:gd name="T5" fmla="*/ 179 h 1136"/>
                  <a:gd name="T6" fmla="*/ 0 w 954"/>
                  <a:gd name="T7" fmla="*/ 1136 h 1136"/>
                  <a:gd name="T8" fmla="*/ 542 w 954"/>
                  <a:gd name="T9" fmla="*/ 1132 h 1136"/>
                  <a:gd name="T10" fmla="*/ 0 60000 65536"/>
                  <a:gd name="T11" fmla="*/ 0 60000 65536"/>
                  <a:gd name="T12" fmla="*/ 0 60000 65536"/>
                  <a:gd name="T13" fmla="*/ 0 60000 65536"/>
                  <a:gd name="T14" fmla="*/ 0 60000 65536"/>
                  <a:gd name="T15" fmla="*/ 0 w 954"/>
                  <a:gd name="T16" fmla="*/ 0 h 1136"/>
                  <a:gd name="T17" fmla="*/ 954 w 954"/>
                  <a:gd name="T18" fmla="*/ 1136 h 1136"/>
                </a:gdLst>
                <a:ahLst/>
                <a:cxnLst>
                  <a:cxn ang="T10">
                    <a:pos x="T0" y="T1"/>
                  </a:cxn>
                  <a:cxn ang="T11">
                    <a:pos x="T2" y="T3"/>
                  </a:cxn>
                  <a:cxn ang="T12">
                    <a:pos x="T4" y="T5"/>
                  </a:cxn>
                  <a:cxn ang="T13">
                    <a:pos x="T6" y="T7"/>
                  </a:cxn>
                  <a:cxn ang="T14">
                    <a:pos x="T8" y="T9"/>
                  </a:cxn>
                </a:cxnLst>
                <a:rect l="T15" t="T16" r="T17" b="T18"/>
                <a:pathLst>
                  <a:path w="954" h="1136">
                    <a:moveTo>
                      <a:pt x="953" y="0"/>
                    </a:moveTo>
                    <a:lnTo>
                      <a:pt x="954" y="179"/>
                    </a:lnTo>
                    <a:lnTo>
                      <a:pt x="0" y="179"/>
                    </a:lnTo>
                    <a:lnTo>
                      <a:pt x="0" y="1136"/>
                    </a:lnTo>
                    <a:lnTo>
                      <a:pt x="542" y="1132"/>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50" name="Line 160"/>
              <p:cNvSpPr>
                <a:spLocks noChangeShapeType="1"/>
              </p:cNvSpPr>
              <p:nvPr/>
            </p:nvSpPr>
            <p:spPr bwMode="auto">
              <a:xfrm>
                <a:off x="3576" y="3363"/>
                <a:ext cx="1" cy="35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51" name="Line 161"/>
              <p:cNvSpPr>
                <a:spLocks noChangeShapeType="1"/>
              </p:cNvSpPr>
              <p:nvPr/>
            </p:nvSpPr>
            <p:spPr bwMode="auto">
              <a:xfrm>
                <a:off x="3542" y="3616"/>
                <a:ext cx="68"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52" name="Rectangle 162"/>
              <p:cNvSpPr>
                <a:spLocks noChangeArrowheads="1"/>
              </p:cNvSpPr>
              <p:nvPr/>
            </p:nvSpPr>
            <p:spPr bwMode="auto">
              <a:xfrm>
                <a:off x="3602" y="357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5153" name="Rectangle 163"/>
              <p:cNvSpPr>
                <a:spLocks noChangeArrowheads="1"/>
              </p:cNvSpPr>
              <p:nvPr/>
            </p:nvSpPr>
            <p:spPr bwMode="auto">
              <a:xfrm>
                <a:off x="3634" y="357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54" name="Rectangle 164"/>
              <p:cNvSpPr>
                <a:spLocks noChangeArrowheads="1"/>
              </p:cNvSpPr>
              <p:nvPr/>
            </p:nvSpPr>
            <p:spPr bwMode="auto">
              <a:xfrm>
                <a:off x="1448" y="3248"/>
                <a:ext cx="3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55" name="Rectangle 165"/>
              <p:cNvSpPr>
                <a:spLocks noChangeArrowheads="1"/>
              </p:cNvSpPr>
              <p:nvPr/>
            </p:nvSpPr>
            <p:spPr bwMode="auto">
              <a:xfrm>
                <a:off x="1489" y="324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56" name="Rectangle 166"/>
              <p:cNvSpPr>
                <a:spLocks noChangeArrowheads="1"/>
              </p:cNvSpPr>
              <p:nvPr/>
            </p:nvSpPr>
            <p:spPr bwMode="auto">
              <a:xfrm>
                <a:off x="1521" y="3248"/>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57" name="Rectangle 167"/>
              <p:cNvSpPr>
                <a:spLocks noChangeArrowheads="1"/>
              </p:cNvSpPr>
              <p:nvPr/>
            </p:nvSpPr>
            <p:spPr bwMode="auto">
              <a:xfrm>
                <a:off x="1548" y="324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158" name="Rectangle 168"/>
              <p:cNvSpPr>
                <a:spLocks noChangeArrowheads="1"/>
              </p:cNvSpPr>
              <p:nvPr/>
            </p:nvSpPr>
            <p:spPr bwMode="auto">
              <a:xfrm>
                <a:off x="1581" y="324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59" name="Freeform 169"/>
              <p:cNvSpPr>
                <a:spLocks/>
              </p:cNvSpPr>
              <p:nvPr/>
            </p:nvSpPr>
            <p:spPr bwMode="auto">
              <a:xfrm>
                <a:off x="3563" y="3712"/>
                <a:ext cx="27" cy="27"/>
              </a:xfrm>
              <a:custGeom>
                <a:avLst/>
                <a:gdLst>
                  <a:gd name="T0" fmla="*/ 25 w 27"/>
                  <a:gd name="T1" fmla="*/ 0 h 27"/>
                  <a:gd name="T2" fmla="*/ 0 w 27"/>
                  <a:gd name="T3" fmla="*/ 2 h 27"/>
                  <a:gd name="T4" fmla="*/ 13 w 27"/>
                  <a:gd name="T5" fmla="*/ 27 h 27"/>
                  <a:gd name="T6" fmla="*/ 27 w 27"/>
                  <a:gd name="T7" fmla="*/ 2 h 27"/>
                  <a:gd name="T8" fmla="*/ 27 w 27"/>
                  <a:gd name="T9" fmla="*/ 2 h 27"/>
                  <a:gd name="T10" fmla="*/ 25 w 27"/>
                  <a:gd name="T11" fmla="*/ 0 h 27"/>
                  <a:gd name="T12" fmla="*/ 0 60000 65536"/>
                  <a:gd name="T13" fmla="*/ 0 60000 65536"/>
                  <a:gd name="T14" fmla="*/ 0 60000 65536"/>
                  <a:gd name="T15" fmla="*/ 0 60000 65536"/>
                  <a:gd name="T16" fmla="*/ 0 60000 65536"/>
                  <a:gd name="T17" fmla="*/ 0 60000 65536"/>
                  <a:gd name="T18" fmla="*/ 0 w 27"/>
                  <a:gd name="T19" fmla="*/ 0 h 27"/>
                  <a:gd name="T20" fmla="*/ 27 w 27"/>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7" h="27">
                    <a:moveTo>
                      <a:pt x="25" y="0"/>
                    </a:moveTo>
                    <a:lnTo>
                      <a:pt x="0" y="2"/>
                    </a:lnTo>
                    <a:lnTo>
                      <a:pt x="13" y="27"/>
                    </a:lnTo>
                    <a:lnTo>
                      <a:pt x="27" y="2"/>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60" name="Rectangle 170"/>
              <p:cNvSpPr>
                <a:spLocks noChangeArrowheads="1"/>
              </p:cNvSpPr>
              <p:nvPr/>
            </p:nvSpPr>
            <p:spPr bwMode="auto">
              <a:xfrm>
                <a:off x="3518" y="3744"/>
                <a:ext cx="3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161" name="Rectangle 171"/>
              <p:cNvSpPr>
                <a:spLocks noChangeArrowheads="1"/>
              </p:cNvSpPr>
              <p:nvPr/>
            </p:nvSpPr>
            <p:spPr bwMode="auto">
              <a:xfrm>
                <a:off x="3559" y="3744"/>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62" name="Rectangle 172"/>
              <p:cNvSpPr>
                <a:spLocks noChangeArrowheads="1"/>
              </p:cNvSpPr>
              <p:nvPr/>
            </p:nvSpPr>
            <p:spPr bwMode="auto">
              <a:xfrm>
                <a:off x="3592" y="3744"/>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163" name="Rectangle 173"/>
              <p:cNvSpPr>
                <a:spLocks noChangeArrowheads="1"/>
              </p:cNvSpPr>
              <p:nvPr/>
            </p:nvSpPr>
            <p:spPr bwMode="auto">
              <a:xfrm>
                <a:off x="3607" y="3744"/>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64" name="Freeform 174"/>
              <p:cNvSpPr>
                <a:spLocks/>
              </p:cNvSpPr>
              <p:nvPr/>
            </p:nvSpPr>
            <p:spPr bwMode="auto">
              <a:xfrm>
                <a:off x="1584" y="3789"/>
                <a:ext cx="28" cy="26"/>
              </a:xfrm>
              <a:custGeom>
                <a:avLst/>
                <a:gdLst>
                  <a:gd name="T0" fmla="*/ 26 w 28"/>
                  <a:gd name="T1" fmla="*/ 24 h 26"/>
                  <a:gd name="T2" fmla="*/ 28 w 28"/>
                  <a:gd name="T3" fmla="*/ 0 h 26"/>
                  <a:gd name="T4" fmla="*/ 0 w 28"/>
                  <a:gd name="T5" fmla="*/ 12 h 26"/>
                  <a:gd name="T6" fmla="*/ 28 w 28"/>
                  <a:gd name="T7" fmla="*/ 26 h 26"/>
                  <a:gd name="T8" fmla="*/ 28 w 28"/>
                  <a:gd name="T9" fmla="*/ 26 h 26"/>
                  <a:gd name="T10" fmla="*/ 26 w 28"/>
                  <a:gd name="T11" fmla="*/ 24 h 26"/>
                  <a:gd name="T12" fmla="*/ 0 60000 65536"/>
                  <a:gd name="T13" fmla="*/ 0 60000 65536"/>
                  <a:gd name="T14" fmla="*/ 0 60000 65536"/>
                  <a:gd name="T15" fmla="*/ 0 60000 65536"/>
                  <a:gd name="T16" fmla="*/ 0 60000 65536"/>
                  <a:gd name="T17" fmla="*/ 0 60000 65536"/>
                  <a:gd name="T18" fmla="*/ 0 w 28"/>
                  <a:gd name="T19" fmla="*/ 0 h 26"/>
                  <a:gd name="T20" fmla="*/ 28 w 28"/>
                  <a:gd name="T21" fmla="*/ 26 h 26"/>
                </a:gdLst>
                <a:ahLst/>
                <a:cxnLst>
                  <a:cxn ang="T12">
                    <a:pos x="T0" y="T1"/>
                  </a:cxn>
                  <a:cxn ang="T13">
                    <a:pos x="T2" y="T3"/>
                  </a:cxn>
                  <a:cxn ang="T14">
                    <a:pos x="T4" y="T5"/>
                  </a:cxn>
                  <a:cxn ang="T15">
                    <a:pos x="T6" y="T7"/>
                  </a:cxn>
                  <a:cxn ang="T16">
                    <a:pos x="T8" y="T9"/>
                  </a:cxn>
                  <a:cxn ang="T17">
                    <a:pos x="T10" y="T11"/>
                  </a:cxn>
                </a:cxnLst>
                <a:rect l="T18" t="T19" r="T20" b="T21"/>
                <a:pathLst>
                  <a:path w="28" h="26">
                    <a:moveTo>
                      <a:pt x="26" y="24"/>
                    </a:moveTo>
                    <a:lnTo>
                      <a:pt x="28" y="0"/>
                    </a:lnTo>
                    <a:lnTo>
                      <a:pt x="0" y="12"/>
                    </a:lnTo>
                    <a:lnTo>
                      <a:pt x="28" y="26"/>
                    </a:lnTo>
                    <a:lnTo>
                      <a:pt x="26"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65" name="Line 175"/>
              <p:cNvSpPr>
                <a:spLocks noChangeShapeType="1"/>
              </p:cNvSpPr>
              <p:nvPr/>
            </p:nvSpPr>
            <p:spPr bwMode="auto">
              <a:xfrm flipH="1">
                <a:off x="1605" y="3801"/>
                <a:ext cx="55"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66" name="Rectangle 176"/>
              <p:cNvSpPr>
                <a:spLocks noChangeArrowheads="1"/>
              </p:cNvSpPr>
              <p:nvPr/>
            </p:nvSpPr>
            <p:spPr bwMode="auto">
              <a:xfrm>
                <a:off x="1336" y="3765"/>
                <a:ext cx="3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67" name="Rectangle 177"/>
              <p:cNvSpPr>
                <a:spLocks noChangeArrowheads="1"/>
              </p:cNvSpPr>
              <p:nvPr/>
            </p:nvSpPr>
            <p:spPr bwMode="auto">
              <a:xfrm>
                <a:off x="1377" y="376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5168" name="Rectangle 178"/>
              <p:cNvSpPr>
                <a:spLocks noChangeArrowheads="1"/>
              </p:cNvSpPr>
              <p:nvPr/>
            </p:nvSpPr>
            <p:spPr bwMode="auto">
              <a:xfrm>
                <a:off x="1410" y="3765"/>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5169" name="Rectangle 179"/>
              <p:cNvSpPr>
                <a:spLocks noChangeArrowheads="1"/>
              </p:cNvSpPr>
              <p:nvPr/>
            </p:nvSpPr>
            <p:spPr bwMode="auto">
              <a:xfrm>
                <a:off x="1437" y="376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170" name="Rectangle 180"/>
              <p:cNvSpPr>
                <a:spLocks noChangeArrowheads="1"/>
              </p:cNvSpPr>
              <p:nvPr/>
            </p:nvSpPr>
            <p:spPr bwMode="auto">
              <a:xfrm>
                <a:off x="1470" y="376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71" name="Rectangle 181"/>
              <p:cNvSpPr>
                <a:spLocks noChangeArrowheads="1"/>
              </p:cNvSpPr>
              <p:nvPr/>
            </p:nvSpPr>
            <p:spPr bwMode="auto">
              <a:xfrm>
                <a:off x="1501" y="3765"/>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5172" name="Rectangle 182"/>
              <p:cNvSpPr>
                <a:spLocks noChangeArrowheads="1"/>
              </p:cNvSpPr>
              <p:nvPr/>
            </p:nvSpPr>
            <p:spPr bwMode="auto">
              <a:xfrm>
                <a:off x="1518" y="3765"/>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5173" name="Rectangle 183"/>
              <p:cNvSpPr>
                <a:spLocks noChangeArrowheads="1"/>
              </p:cNvSpPr>
              <p:nvPr/>
            </p:nvSpPr>
            <p:spPr bwMode="auto">
              <a:xfrm>
                <a:off x="1548" y="3765"/>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5174" name="Rectangle 184"/>
              <p:cNvSpPr>
                <a:spLocks noChangeArrowheads="1"/>
              </p:cNvSpPr>
              <p:nvPr/>
            </p:nvSpPr>
            <p:spPr bwMode="auto">
              <a:xfrm>
                <a:off x="1560" y="3765"/>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175" name="Line 185"/>
              <p:cNvSpPr>
                <a:spLocks noChangeShapeType="1"/>
              </p:cNvSpPr>
              <p:nvPr/>
            </p:nvSpPr>
            <p:spPr bwMode="auto">
              <a:xfrm>
                <a:off x="4144" y="2559"/>
                <a:ext cx="1" cy="16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76" name="Line 186"/>
              <p:cNvSpPr>
                <a:spLocks noChangeShapeType="1"/>
              </p:cNvSpPr>
              <p:nvPr/>
            </p:nvSpPr>
            <p:spPr bwMode="auto">
              <a:xfrm>
                <a:off x="4110" y="2621"/>
                <a:ext cx="68"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177" name="Rectangle 187"/>
              <p:cNvSpPr>
                <a:spLocks noChangeArrowheads="1"/>
              </p:cNvSpPr>
              <p:nvPr/>
            </p:nvSpPr>
            <p:spPr bwMode="auto">
              <a:xfrm>
                <a:off x="4170" y="2576"/>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5178" name="Freeform 188"/>
              <p:cNvSpPr>
                <a:spLocks/>
              </p:cNvSpPr>
              <p:nvPr/>
            </p:nvSpPr>
            <p:spPr bwMode="auto">
              <a:xfrm>
                <a:off x="4132" y="2710"/>
                <a:ext cx="26" cy="25"/>
              </a:xfrm>
              <a:custGeom>
                <a:avLst/>
                <a:gdLst>
                  <a:gd name="T0" fmla="*/ 26 w 26"/>
                  <a:gd name="T1" fmla="*/ 0 h 25"/>
                  <a:gd name="T2" fmla="*/ 0 w 26"/>
                  <a:gd name="T3" fmla="*/ 0 h 25"/>
                  <a:gd name="T4" fmla="*/ 12 w 26"/>
                  <a:gd name="T5" fmla="*/ 25 h 25"/>
                  <a:gd name="T6" fmla="*/ 26 w 26"/>
                  <a:gd name="T7" fmla="*/ 0 h 25"/>
                  <a:gd name="T8" fmla="*/ 26 w 26"/>
                  <a:gd name="T9" fmla="*/ 0 h 25"/>
                  <a:gd name="T10" fmla="*/ 0 60000 65536"/>
                  <a:gd name="T11" fmla="*/ 0 60000 65536"/>
                  <a:gd name="T12" fmla="*/ 0 60000 65536"/>
                  <a:gd name="T13" fmla="*/ 0 60000 65536"/>
                  <a:gd name="T14" fmla="*/ 0 60000 65536"/>
                  <a:gd name="T15" fmla="*/ 0 w 26"/>
                  <a:gd name="T16" fmla="*/ 0 h 25"/>
                  <a:gd name="T17" fmla="*/ 26 w 26"/>
                  <a:gd name="T18" fmla="*/ 25 h 25"/>
                </a:gdLst>
                <a:ahLst/>
                <a:cxnLst>
                  <a:cxn ang="T10">
                    <a:pos x="T0" y="T1"/>
                  </a:cxn>
                  <a:cxn ang="T11">
                    <a:pos x="T2" y="T3"/>
                  </a:cxn>
                  <a:cxn ang="T12">
                    <a:pos x="T4" y="T5"/>
                  </a:cxn>
                  <a:cxn ang="T13">
                    <a:pos x="T6" y="T7"/>
                  </a:cxn>
                  <a:cxn ang="T14">
                    <a:pos x="T8" y="T9"/>
                  </a:cxn>
                </a:cxnLst>
                <a:rect l="T15" t="T16" r="T17" b="T18"/>
                <a:pathLst>
                  <a:path w="26" h="25">
                    <a:moveTo>
                      <a:pt x="26" y="0"/>
                    </a:moveTo>
                    <a:lnTo>
                      <a:pt x="0" y="0"/>
                    </a:lnTo>
                    <a:lnTo>
                      <a:pt x="12" y="25"/>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79" name="Freeform 189"/>
              <p:cNvSpPr>
                <a:spLocks/>
              </p:cNvSpPr>
              <p:nvPr/>
            </p:nvSpPr>
            <p:spPr bwMode="auto">
              <a:xfrm>
                <a:off x="2966" y="2282"/>
                <a:ext cx="25" cy="26"/>
              </a:xfrm>
              <a:custGeom>
                <a:avLst/>
                <a:gdLst>
                  <a:gd name="T0" fmla="*/ 25 w 25"/>
                  <a:gd name="T1" fmla="*/ 0 h 26"/>
                  <a:gd name="T2" fmla="*/ 0 w 25"/>
                  <a:gd name="T3" fmla="*/ 0 h 26"/>
                  <a:gd name="T4" fmla="*/ 12 w 25"/>
                  <a:gd name="T5" fmla="*/ 26 h 26"/>
                  <a:gd name="T6" fmla="*/ 25 w 25"/>
                  <a:gd name="T7" fmla="*/ 0 h 26"/>
                  <a:gd name="T8" fmla="*/ 25 w 25"/>
                  <a:gd name="T9" fmla="*/ 0 h 26"/>
                  <a:gd name="T10" fmla="*/ 0 60000 65536"/>
                  <a:gd name="T11" fmla="*/ 0 60000 65536"/>
                  <a:gd name="T12" fmla="*/ 0 60000 65536"/>
                  <a:gd name="T13" fmla="*/ 0 60000 65536"/>
                  <a:gd name="T14" fmla="*/ 0 60000 65536"/>
                  <a:gd name="T15" fmla="*/ 0 w 25"/>
                  <a:gd name="T16" fmla="*/ 0 h 26"/>
                  <a:gd name="T17" fmla="*/ 25 w 25"/>
                  <a:gd name="T18" fmla="*/ 26 h 26"/>
                </a:gdLst>
                <a:ahLst/>
                <a:cxnLst>
                  <a:cxn ang="T10">
                    <a:pos x="T0" y="T1"/>
                  </a:cxn>
                  <a:cxn ang="T11">
                    <a:pos x="T2" y="T3"/>
                  </a:cxn>
                  <a:cxn ang="T12">
                    <a:pos x="T4" y="T5"/>
                  </a:cxn>
                  <a:cxn ang="T13">
                    <a:pos x="T6" y="T7"/>
                  </a:cxn>
                  <a:cxn ang="T14">
                    <a:pos x="T8" y="T9"/>
                  </a:cxn>
                </a:cxnLst>
                <a:rect l="T15" t="T16" r="T17" b="T18"/>
                <a:pathLst>
                  <a:path w="25" h="26">
                    <a:moveTo>
                      <a:pt x="25" y="0"/>
                    </a:moveTo>
                    <a:lnTo>
                      <a:pt x="0" y="0"/>
                    </a:lnTo>
                    <a:lnTo>
                      <a:pt x="12" y="26"/>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80" name="Freeform 190"/>
              <p:cNvSpPr>
                <a:spLocks/>
              </p:cNvSpPr>
              <p:nvPr/>
            </p:nvSpPr>
            <p:spPr bwMode="auto">
              <a:xfrm>
                <a:off x="3532" y="1266"/>
                <a:ext cx="605" cy="1025"/>
              </a:xfrm>
              <a:custGeom>
                <a:avLst/>
                <a:gdLst>
                  <a:gd name="T0" fmla="*/ 311 w 605"/>
                  <a:gd name="T1" fmla="*/ 1025 h 1025"/>
                  <a:gd name="T2" fmla="*/ 313 w 605"/>
                  <a:gd name="T3" fmla="*/ 917 h 1025"/>
                  <a:gd name="T4" fmla="*/ 603 w 605"/>
                  <a:gd name="T5" fmla="*/ 917 h 1025"/>
                  <a:gd name="T6" fmla="*/ 605 w 605"/>
                  <a:gd name="T7" fmla="*/ 125 h 1025"/>
                  <a:gd name="T8" fmla="*/ 0 w 605"/>
                  <a:gd name="T9" fmla="*/ 125 h 1025"/>
                  <a:gd name="T10" fmla="*/ 0 w 605"/>
                  <a:gd name="T11" fmla="*/ 0 h 1025"/>
                  <a:gd name="T12" fmla="*/ 0 60000 65536"/>
                  <a:gd name="T13" fmla="*/ 0 60000 65536"/>
                  <a:gd name="T14" fmla="*/ 0 60000 65536"/>
                  <a:gd name="T15" fmla="*/ 0 60000 65536"/>
                  <a:gd name="T16" fmla="*/ 0 60000 65536"/>
                  <a:gd name="T17" fmla="*/ 0 60000 65536"/>
                  <a:gd name="T18" fmla="*/ 0 w 605"/>
                  <a:gd name="T19" fmla="*/ 0 h 1025"/>
                  <a:gd name="T20" fmla="*/ 605 w 605"/>
                  <a:gd name="T21" fmla="*/ 1025 h 1025"/>
                </a:gdLst>
                <a:ahLst/>
                <a:cxnLst>
                  <a:cxn ang="T12">
                    <a:pos x="T0" y="T1"/>
                  </a:cxn>
                  <a:cxn ang="T13">
                    <a:pos x="T2" y="T3"/>
                  </a:cxn>
                  <a:cxn ang="T14">
                    <a:pos x="T4" y="T5"/>
                  </a:cxn>
                  <a:cxn ang="T15">
                    <a:pos x="T6" y="T7"/>
                  </a:cxn>
                  <a:cxn ang="T16">
                    <a:pos x="T8" y="T9"/>
                  </a:cxn>
                  <a:cxn ang="T17">
                    <a:pos x="T10" y="T11"/>
                  </a:cxn>
                </a:cxnLst>
                <a:rect l="T18" t="T19" r="T20" b="T21"/>
                <a:pathLst>
                  <a:path w="605" h="1025">
                    <a:moveTo>
                      <a:pt x="311" y="1025"/>
                    </a:moveTo>
                    <a:lnTo>
                      <a:pt x="313" y="917"/>
                    </a:lnTo>
                    <a:lnTo>
                      <a:pt x="603" y="917"/>
                    </a:lnTo>
                    <a:lnTo>
                      <a:pt x="605" y="125"/>
                    </a:lnTo>
                    <a:lnTo>
                      <a:pt x="0" y="125"/>
                    </a:lnTo>
                    <a:lnTo>
                      <a:pt x="0" y="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81" name="Freeform 191"/>
              <p:cNvSpPr>
                <a:spLocks/>
              </p:cNvSpPr>
              <p:nvPr/>
            </p:nvSpPr>
            <p:spPr bwMode="auto">
              <a:xfrm>
                <a:off x="3831" y="2282"/>
                <a:ext cx="26" cy="26"/>
              </a:xfrm>
              <a:custGeom>
                <a:avLst/>
                <a:gdLst>
                  <a:gd name="T0" fmla="*/ 26 w 26"/>
                  <a:gd name="T1" fmla="*/ 0 h 26"/>
                  <a:gd name="T2" fmla="*/ 0 w 26"/>
                  <a:gd name="T3" fmla="*/ 0 h 26"/>
                  <a:gd name="T4" fmla="*/ 14 w 26"/>
                  <a:gd name="T5" fmla="*/ 26 h 26"/>
                  <a:gd name="T6" fmla="*/ 26 w 26"/>
                  <a:gd name="T7" fmla="*/ 0 h 26"/>
                  <a:gd name="T8" fmla="*/ 26 w 26"/>
                  <a:gd name="T9" fmla="*/ 0 h 26"/>
                  <a:gd name="T10" fmla="*/ 0 60000 65536"/>
                  <a:gd name="T11" fmla="*/ 0 60000 65536"/>
                  <a:gd name="T12" fmla="*/ 0 60000 65536"/>
                  <a:gd name="T13" fmla="*/ 0 60000 65536"/>
                  <a:gd name="T14" fmla="*/ 0 60000 65536"/>
                  <a:gd name="T15" fmla="*/ 0 w 26"/>
                  <a:gd name="T16" fmla="*/ 0 h 26"/>
                  <a:gd name="T17" fmla="*/ 26 w 26"/>
                  <a:gd name="T18" fmla="*/ 26 h 26"/>
                </a:gdLst>
                <a:ahLst/>
                <a:cxnLst>
                  <a:cxn ang="T10">
                    <a:pos x="T0" y="T1"/>
                  </a:cxn>
                  <a:cxn ang="T11">
                    <a:pos x="T2" y="T3"/>
                  </a:cxn>
                  <a:cxn ang="T12">
                    <a:pos x="T4" y="T5"/>
                  </a:cxn>
                  <a:cxn ang="T13">
                    <a:pos x="T6" y="T7"/>
                  </a:cxn>
                  <a:cxn ang="T14">
                    <a:pos x="T8" y="T9"/>
                  </a:cxn>
                </a:cxnLst>
                <a:rect l="T15" t="T16" r="T17" b="T18"/>
                <a:pathLst>
                  <a:path w="26" h="26">
                    <a:moveTo>
                      <a:pt x="26" y="0"/>
                    </a:moveTo>
                    <a:lnTo>
                      <a:pt x="0" y="0"/>
                    </a:lnTo>
                    <a:lnTo>
                      <a:pt x="14" y="26"/>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82" name="Freeform 192"/>
              <p:cNvSpPr>
                <a:spLocks/>
              </p:cNvSpPr>
              <p:nvPr/>
            </p:nvSpPr>
            <p:spPr bwMode="auto">
              <a:xfrm>
                <a:off x="2978" y="1764"/>
                <a:ext cx="499" cy="527"/>
              </a:xfrm>
              <a:custGeom>
                <a:avLst/>
                <a:gdLst>
                  <a:gd name="T0" fmla="*/ 0 w 499"/>
                  <a:gd name="T1" fmla="*/ 527 h 527"/>
                  <a:gd name="T2" fmla="*/ 2 w 499"/>
                  <a:gd name="T3" fmla="*/ 436 h 527"/>
                  <a:gd name="T4" fmla="*/ 499 w 499"/>
                  <a:gd name="T5" fmla="*/ 436 h 527"/>
                  <a:gd name="T6" fmla="*/ 497 w 499"/>
                  <a:gd name="T7" fmla="*/ 0 h 527"/>
                  <a:gd name="T8" fmla="*/ 0 60000 65536"/>
                  <a:gd name="T9" fmla="*/ 0 60000 65536"/>
                  <a:gd name="T10" fmla="*/ 0 60000 65536"/>
                  <a:gd name="T11" fmla="*/ 0 60000 65536"/>
                  <a:gd name="T12" fmla="*/ 0 w 499"/>
                  <a:gd name="T13" fmla="*/ 0 h 527"/>
                  <a:gd name="T14" fmla="*/ 499 w 499"/>
                  <a:gd name="T15" fmla="*/ 527 h 527"/>
                </a:gdLst>
                <a:ahLst/>
                <a:cxnLst>
                  <a:cxn ang="T8">
                    <a:pos x="T0" y="T1"/>
                  </a:cxn>
                  <a:cxn ang="T9">
                    <a:pos x="T2" y="T3"/>
                  </a:cxn>
                  <a:cxn ang="T10">
                    <a:pos x="T4" y="T5"/>
                  </a:cxn>
                  <a:cxn ang="T11">
                    <a:pos x="T6" y="T7"/>
                  </a:cxn>
                </a:cxnLst>
                <a:rect l="T12" t="T13" r="T14" b="T15"/>
                <a:pathLst>
                  <a:path w="499" h="527">
                    <a:moveTo>
                      <a:pt x="0" y="527"/>
                    </a:moveTo>
                    <a:lnTo>
                      <a:pt x="2" y="436"/>
                    </a:lnTo>
                    <a:lnTo>
                      <a:pt x="499" y="436"/>
                    </a:lnTo>
                    <a:lnTo>
                      <a:pt x="497" y="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5183" name="Rectangle 193"/>
              <p:cNvSpPr>
                <a:spLocks noChangeArrowheads="1"/>
              </p:cNvSpPr>
              <p:nvPr/>
            </p:nvSpPr>
            <p:spPr bwMode="auto">
              <a:xfrm>
                <a:off x="4235" y="2441"/>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5184" name="Rectangle 194"/>
              <p:cNvSpPr>
                <a:spLocks noChangeArrowheads="1"/>
              </p:cNvSpPr>
              <p:nvPr/>
            </p:nvSpPr>
            <p:spPr bwMode="auto">
              <a:xfrm>
                <a:off x="4272" y="2441"/>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5185" name="Rectangle 195"/>
              <p:cNvSpPr>
                <a:spLocks noChangeArrowheads="1"/>
              </p:cNvSpPr>
              <p:nvPr/>
            </p:nvSpPr>
            <p:spPr bwMode="auto">
              <a:xfrm>
                <a:off x="4301" y="244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186" name="Rectangle 196"/>
              <p:cNvSpPr>
                <a:spLocks noChangeArrowheads="1"/>
              </p:cNvSpPr>
              <p:nvPr/>
            </p:nvSpPr>
            <p:spPr bwMode="auto">
              <a:xfrm>
                <a:off x="4317" y="244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87" name="Rectangle 197"/>
              <p:cNvSpPr>
                <a:spLocks noChangeArrowheads="1"/>
              </p:cNvSpPr>
              <p:nvPr/>
            </p:nvSpPr>
            <p:spPr bwMode="auto">
              <a:xfrm>
                <a:off x="4349" y="2441"/>
                <a:ext cx="0"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5188" name="Rectangle 198"/>
              <p:cNvSpPr>
                <a:spLocks noChangeArrowheads="1"/>
              </p:cNvSpPr>
              <p:nvPr/>
            </p:nvSpPr>
            <p:spPr bwMode="auto">
              <a:xfrm>
                <a:off x="4217" y="24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o</a:t>
                </a:r>
                <a:endParaRPr lang="en-US" altLang="en-US" b="1"/>
              </a:p>
            </p:txBody>
          </p:sp>
          <p:sp>
            <p:nvSpPr>
              <p:cNvPr id="35189" name="Rectangle 199"/>
              <p:cNvSpPr>
                <a:spLocks noChangeArrowheads="1"/>
              </p:cNvSpPr>
              <p:nvPr/>
            </p:nvSpPr>
            <p:spPr bwMode="auto">
              <a:xfrm>
                <a:off x="4248" y="2498"/>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190" name="Rectangle 200"/>
              <p:cNvSpPr>
                <a:spLocks noChangeArrowheads="1"/>
              </p:cNvSpPr>
              <p:nvPr/>
            </p:nvSpPr>
            <p:spPr bwMode="auto">
              <a:xfrm>
                <a:off x="4264" y="2498"/>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f</a:t>
                </a:r>
                <a:endParaRPr lang="en-US" altLang="en-US" b="1"/>
              </a:p>
            </p:txBody>
          </p:sp>
          <p:sp>
            <p:nvSpPr>
              <p:cNvPr id="35191" name="Rectangle 201"/>
              <p:cNvSpPr>
                <a:spLocks noChangeArrowheads="1"/>
              </p:cNvSpPr>
              <p:nvPr/>
            </p:nvSpPr>
            <p:spPr bwMode="auto">
              <a:xfrm>
                <a:off x="4281" y="2498"/>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5192" name="Rectangle 202"/>
              <p:cNvSpPr>
                <a:spLocks noChangeArrowheads="1"/>
              </p:cNvSpPr>
              <p:nvPr/>
            </p:nvSpPr>
            <p:spPr bwMode="auto">
              <a:xfrm>
                <a:off x="4308" y="24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5193" name="Rectangle 203"/>
              <p:cNvSpPr>
                <a:spLocks noChangeArrowheads="1"/>
              </p:cNvSpPr>
              <p:nvPr/>
            </p:nvSpPr>
            <p:spPr bwMode="auto">
              <a:xfrm>
                <a:off x="4341" y="2498"/>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5194" name="Rectangle 204"/>
              <p:cNvSpPr>
                <a:spLocks noChangeArrowheads="1"/>
              </p:cNvSpPr>
              <p:nvPr/>
            </p:nvSpPr>
            <p:spPr bwMode="auto">
              <a:xfrm>
                <a:off x="1813" y="1487"/>
                <a:ext cx="3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5195" name="Rectangle 205"/>
              <p:cNvSpPr>
                <a:spLocks noChangeArrowheads="1"/>
              </p:cNvSpPr>
              <p:nvPr/>
            </p:nvSpPr>
            <p:spPr bwMode="auto">
              <a:xfrm>
                <a:off x="1854" y="1487"/>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grpSp>
        <p:sp>
          <p:nvSpPr>
            <p:cNvPr id="34827" name="Rectangle 206"/>
            <p:cNvSpPr>
              <a:spLocks noChangeArrowheads="1"/>
            </p:cNvSpPr>
            <p:nvPr/>
          </p:nvSpPr>
          <p:spPr bwMode="auto">
            <a:xfrm>
              <a:off x="1868" y="1487"/>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4828" name="Rectangle 207"/>
            <p:cNvSpPr>
              <a:spLocks noChangeArrowheads="1"/>
            </p:cNvSpPr>
            <p:nvPr/>
          </p:nvSpPr>
          <p:spPr bwMode="auto">
            <a:xfrm>
              <a:off x="1887" y="1487"/>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29" name="Rectangle 208"/>
            <p:cNvSpPr>
              <a:spLocks noChangeArrowheads="1"/>
            </p:cNvSpPr>
            <p:nvPr/>
          </p:nvSpPr>
          <p:spPr bwMode="auto">
            <a:xfrm>
              <a:off x="1902" y="1487"/>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4830" name="Rectangle 209"/>
            <p:cNvSpPr>
              <a:spLocks noChangeArrowheads="1"/>
            </p:cNvSpPr>
            <p:nvPr/>
          </p:nvSpPr>
          <p:spPr bwMode="auto">
            <a:xfrm>
              <a:off x="2436" y="1492"/>
              <a:ext cx="28"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31" name="Rectangle 210"/>
            <p:cNvSpPr>
              <a:spLocks noChangeArrowheads="1"/>
            </p:cNvSpPr>
            <p:nvPr/>
          </p:nvSpPr>
          <p:spPr bwMode="auto">
            <a:xfrm>
              <a:off x="2470" y="149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32" name="Rectangle 211"/>
            <p:cNvSpPr>
              <a:spLocks noChangeArrowheads="1"/>
            </p:cNvSpPr>
            <p:nvPr/>
          </p:nvSpPr>
          <p:spPr bwMode="auto">
            <a:xfrm>
              <a:off x="2502" y="149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4833" name="Line 212"/>
            <p:cNvSpPr>
              <a:spLocks noChangeShapeType="1"/>
            </p:cNvSpPr>
            <p:nvPr/>
          </p:nvSpPr>
          <p:spPr bwMode="auto">
            <a:xfrm>
              <a:off x="2212" y="1323"/>
              <a:ext cx="68" cy="39"/>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34" name="Freeform 213"/>
            <p:cNvSpPr>
              <a:spLocks/>
            </p:cNvSpPr>
            <p:nvPr/>
          </p:nvSpPr>
          <p:spPr bwMode="auto">
            <a:xfrm>
              <a:off x="1644" y="1750"/>
              <a:ext cx="26" cy="28"/>
            </a:xfrm>
            <a:custGeom>
              <a:avLst/>
              <a:gdLst>
                <a:gd name="T0" fmla="*/ 26 w 26"/>
                <a:gd name="T1" fmla="*/ 26 h 28"/>
                <a:gd name="T2" fmla="*/ 26 w 26"/>
                <a:gd name="T3" fmla="*/ 0 h 28"/>
                <a:gd name="T4" fmla="*/ 0 w 26"/>
                <a:gd name="T5" fmla="*/ 14 h 28"/>
                <a:gd name="T6" fmla="*/ 26 w 26"/>
                <a:gd name="T7" fmla="*/ 28 h 28"/>
                <a:gd name="T8" fmla="*/ 26 w 26"/>
                <a:gd name="T9" fmla="*/ 28 h 28"/>
                <a:gd name="T10" fmla="*/ 26 w 26"/>
                <a:gd name="T11" fmla="*/ 26 h 28"/>
                <a:gd name="T12" fmla="*/ 0 60000 65536"/>
                <a:gd name="T13" fmla="*/ 0 60000 65536"/>
                <a:gd name="T14" fmla="*/ 0 60000 65536"/>
                <a:gd name="T15" fmla="*/ 0 60000 65536"/>
                <a:gd name="T16" fmla="*/ 0 60000 65536"/>
                <a:gd name="T17" fmla="*/ 0 60000 65536"/>
                <a:gd name="T18" fmla="*/ 0 w 26"/>
                <a:gd name="T19" fmla="*/ 0 h 28"/>
                <a:gd name="T20" fmla="*/ 26 w 26"/>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26" h="28">
                  <a:moveTo>
                    <a:pt x="26" y="26"/>
                  </a:moveTo>
                  <a:lnTo>
                    <a:pt x="26" y="0"/>
                  </a:lnTo>
                  <a:lnTo>
                    <a:pt x="0" y="14"/>
                  </a:lnTo>
                  <a:lnTo>
                    <a:pt x="26" y="28"/>
                  </a:lnTo>
                  <a:lnTo>
                    <a:pt x="26"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5" name="Freeform 214"/>
            <p:cNvSpPr>
              <a:spLocks/>
            </p:cNvSpPr>
            <p:nvPr/>
          </p:nvSpPr>
          <p:spPr bwMode="auto">
            <a:xfrm>
              <a:off x="2147" y="1986"/>
              <a:ext cx="26" cy="28"/>
            </a:xfrm>
            <a:custGeom>
              <a:avLst/>
              <a:gdLst>
                <a:gd name="T0" fmla="*/ 26 w 26"/>
                <a:gd name="T1" fmla="*/ 26 h 28"/>
                <a:gd name="T2" fmla="*/ 26 w 26"/>
                <a:gd name="T3" fmla="*/ 0 h 28"/>
                <a:gd name="T4" fmla="*/ 0 w 26"/>
                <a:gd name="T5" fmla="*/ 14 h 28"/>
                <a:gd name="T6" fmla="*/ 26 w 26"/>
                <a:gd name="T7" fmla="*/ 28 h 28"/>
                <a:gd name="T8" fmla="*/ 26 w 26"/>
                <a:gd name="T9" fmla="*/ 28 h 28"/>
                <a:gd name="T10" fmla="*/ 26 w 26"/>
                <a:gd name="T11" fmla="*/ 26 h 28"/>
                <a:gd name="T12" fmla="*/ 0 60000 65536"/>
                <a:gd name="T13" fmla="*/ 0 60000 65536"/>
                <a:gd name="T14" fmla="*/ 0 60000 65536"/>
                <a:gd name="T15" fmla="*/ 0 60000 65536"/>
                <a:gd name="T16" fmla="*/ 0 60000 65536"/>
                <a:gd name="T17" fmla="*/ 0 60000 65536"/>
                <a:gd name="T18" fmla="*/ 0 w 26"/>
                <a:gd name="T19" fmla="*/ 0 h 28"/>
                <a:gd name="T20" fmla="*/ 26 w 26"/>
                <a:gd name="T21" fmla="*/ 28 h 28"/>
              </a:gdLst>
              <a:ahLst/>
              <a:cxnLst>
                <a:cxn ang="T12">
                  <a:pos x="T0" y="T1"/>
                </a:cxn>
                <a:cxn ang="T13">
                  <a:pos x="T2" y="T3"/>
                </a:cxn>
                <a:cxn ang="T14">
                  <a:pos x="T4" y="T5"/>
                </a:cxn>
                <a:cxn ang="T15">
                  <a:pos x="T6" y="T7"/>
                </a:cxn>
                <a:cxn ang="T16">
                  <a:pos x="T8" y="T9"/>
                </a:cxn>
                <a:cxn ang="T17">
                  <a:pos x="T10" y="T11"/>
                </a:cxn>
              </a:cxnLst>
              <a:rect l="T18" t="T19" r="T20" b="T21"/>
              <a:pathLst>
                <a:path w="26" h="28">
                  <a:moveTo>
                    <a:pt x="26" y="26"/>
                  </a:moveTo>
                  <a:lnTo>
                    <a:pt x="26" y="0"/>
                  </a:lnTo>
                  <a:lnTo>
                    <a:pt x="0" y="14"/>
                  </a:lnTo>
                  <a:lnTo>
                    <a:pt x="26" y="28"/>
                  </a:lnTo>
                  <a:lnTo>
                    <a:pt x="26"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6" name="Freeform 215"/>
            <p:cNvSpPr>
              <a:spLocks/>
            </p:cNvSpPr>
            <p:nvPr/>
          </p:nvSpPr>
          <p:spPr bwMode="auto">
            <a:xfrm>
              <a:off x="2147" y="1908"/>
              <a:ext cx="26" cy="25"/>
            </a:xfrm>
            <a:custGeom>
              <a:avLst/>
              <a:gdLst>
                <a:gd name="T0" fmla="*/ 26 w 26"/>
                <a:gd name="T1" fmla="*/ 24 h 25"/>
                <a:gd name="T2" fmla="*/ 26 w 26"/>
                <a:gd name="T3" fmla="*/ 0 h 25"/>
                <a:gd name="T4" fmla="*/ 0 w 26"/>
                <a:gd name="T5" fmla="*/ 12 h 25"/>
                <a:gd name="T6" fmla="*/ 26 w 26"/>
                <a:gd name="T7" fmla="*/ 25 h 25"/>
                <a:gd name="T8" fmla="*/ 26 w 26"/>
                <a:gd name="T9" fmla="*/ 25 h 25"/>
                <a:gd name="T10" fmla="*/ 26 w 26"/>
                <a:gd name="T11" fmla="*/ 24 h 25"/>
                <a:gd name="T12" fmla="*/ 0 60000 65536"/>
                <a:gd name="T13" fmla="*/ 0 60000 65536"/>
                <a:gd name="T14" fmla="*/ 0 60000 65536"/>
                <a:gd name="T15" fmla="*/ 0 60000 65536"/>
                <a:gd name="T16" fmla="*/ 0 60000 65536"/>
                <a:gd name="T17" fmla="*/ 0 60000 65536"/>
                <a:gd name="T18" fmla="*/ 0 w 26"/>
                <a:gd name="T19" fmla="*/ 0 h 25"/>
                <a:gd name="T20" fmla="*/ 26 w 26"/>
                <a:gd name="T21" fmla="*/ 25 h 25"/>
              </a:gdLst>
              <a:ahLst/>
              <a:cxnLst>
                <a:cxn ang="T12">
                  <a:pos x="T0" y="T1"/>
                </a:cxn>
                <a:cxn ang="T13">
                  <a:pos x="T2" y="T3"/>
                </a:cxn>
                <a:cxn ang="T14">
                  <a:pos x="T4" y="T5"/>
                </a:cxn>
                <a:cxn ang="T15">
                  <a:pos x="T6" y="T7"/>
                </a:cxn>
                <a:cxn ang="T16">
                  <a:pos x="T8" y="T9"/>
                </a:cxn>
                <a:cxn ang="T17">
                  <a:pos x="T10" y="T11"/>
                </a:cxn>
              </a:cxnLst>
              <a:rect l="T18" t="T19" r="T20" b="T21"/>
              <a:pathLst>
                <a:path w="26" h="25">
                  <a:moveTo>
                    <a:pt x="26" y="24"/>
                  </a:moveTo>
                  <a:lnTo>
                    <a:pt x="26" y="0"/>
                  </a:lnTo>
                  <a:lnTo>
                    <a:pt x="0" y="12"/>
                  </a:lnTo>
                  <a:lnTo>
                    <a:pt x="26" y="25"/>
                  </a:lnTo>
                  <a:lnTo>
                    <a:pt x="26"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7" name="Freeform 216"/>
            <p:cNvSpPr>
              <a:spLocks/>
            </p:cNvSpPr>
            <p:nvPr/>
          </p:nvSpPr>
          <p:spPr bwMode="auto">
            <a:xfrm>
              <a:off x="2147" y="1829"/>
              <a:ext cx="26" cy="26"/>
            </a:xfrm>
            <a:custGeom>
              <a:avLst/>
              <a:gdLst>
                <a:gd name="T0" fmla="*/ 26 w 26"/>
                <a:gd name="T1" fmla="*/ 26 h 26"/>
                <a:gd name="T2" fmla="*/ 26 w 26"/>
                <a:gd name="T3" fmla="*/ 0 h 26"/>
                <a:gd name="T4" fmla="*/ 0 w 26"/>
                <a:gd name="T5" fmla="*/ 14 h 26"/>
                <a:gd name="T6" fmla="*/ 26 w 26"/>
                <a:gd name="T7" fmla="*/ 26 h 26"/>
                <a:gd name="T8" fmla="*/ 26 w 26"/>
                <a:gd name="T9" fmla="*/ 26 h 26"/>
                <a:gd name="T10" fmla="*/ 0 60000 65536"/>
                <a:gd name="T11" fmla="*/ 0 60000 65536"/>
                <a:gd name="T12" fmla="*/ 0 60000 65536"/>
                <a:gd name="T13" fmla="*/ 0 60000 65536"/>
                <a:gd name="T14" fmla="*/ 0 60000 65536"/>
                <a:gd name="T15" fmla="*/ 0 w 26"/>
                <a:gd name="T16" fmla="*/ 0 h 26"/>
                <a:gd name="T17" fmla="*/ 26 w 26"/>
                <a:gd name="T18" fmla="*/ 26 h 26"/>
              </a:gdLst>
              <a:ahLst/>
              <a:cxnLst>
                <a:cxn ang="T10">
                  <a:pos x="T0" y="T1"/>
                </a:cxn>
                <a:cxn ang="T11">
                  <a:pos x="T2" y="T3"/>
                </a:cxn>
                <a:cxn ang="T12">
                  <a:pos x="T4" y="T5"/>
                </a:cxn>
                <a:cxn ang="T13">
                  <a:pos x="T6" y="T7"/>
                </a:cxn>
                <a:cxn ang="T14">
                  <a:pos x="T8" y="T9"/>
                </a:cxn>
              </a:cxnLst>
              <a:rect l="T15" t="T16" r="T17" b="T18"/>
              <a:pathLst>
                <a:path w="26" h="26">
                  <a:moveTo>
                    <a:pt x="26" y="26"/>
                  </a:moveTo>
                  <a:lnTo>
                    <a:pt x="26" y="0"/>
                  </a:lnTo>
                  <a:lnTo>
                    <a:pt x="0" y="14"/>
                  </a:lnTo>
                  <a:lnTo>
                    <a:pt x="26"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8" name="Freeform 217"/>
            <p:cNvSpPr>
              <a:spLocks/>
            </p:cNvSpPr>
            <p:nvPr/>
          </p:nvSpPr>
          <p:spPr bwMode="auto">
            <a:xfrm>
              <a:off x="2147" y="1749"/>
              <a:ext cx="26" cy="27"/>
            </a:xfrm>
            <a:custGeom>
              <a:avLst/>
              <a:gdLst>
                <a:gd name="T0" fmla="*/ 26 w 26"/>
                <a:gd name="T1" fmla="*/ 25 h 27"/>
                <a:gd name="T2" fmla="*/ 26 w 26"/>
                <a:gd name="T3" fmla="*/ 0 h 27"/>
                <a:gd name="T4" fmla="*/ 0 w 26"/>
                <a:gd name="T5" fmla="*/ 13 h 27"/>
                <a:gd name="T6" fmla="*/ 26 w 26"/>
                <a:gd name="T7" fmla="*/ 27 h 27"/>
                <a:gd name="T8" fmla="*/ 26 w 26"/>
                <a:gd name="T9" fmla="*/ 27 h 27"/>
                <a:gd name="T10" fmla="*/ 26 w 26"/>
                <a:gd name="T11" fmla="*/ 25 h 27"/>
                <a:gd name="T12" fmla="*/ 0 60000 65536"/>
                <a:gd name="T13" fmla="*/ 0 60000 65536"/>
                <a:gd name="T14" fmla="*/ 0 60000 65536"/>
                <a:gd name="T15" fmla="*/ 0 60000 65536"/>
                <a:gd name="T16" fmla="*/ 0 60000 65536"/>
                <a:gd name="T17" fmla="*/ 0 60000 65536"/>
                <a:gd name="T18" fmla="*/ 0 w 26"/>
                <a:gd name="T19" fmla="*/ 0 h 27"/>
                <a:gd name="T20" fmla="*/ 26 w 2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6" h="27">
                  <a:moveTo>
                    <a:pt x="26" y="25"/>
                  </a:moveTo>
                  <a:lnTo>
                    <a:pt x="26" y="0"/>
                  </a:lnTo>
                  <a:lnTo>
                    <a:pt x="0" y="13"/>
                  </a:lnTo>
                  <a:lnTo>
                    <a:pt x="26" y="27"/>
                  </a:lnTo>
                  <a:lnTo>
                    <a:pt x="26"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39" name="Freeform 218"/>
            <p:cNvSpPr>
              <a:spLocks/>
            </p:cNvSpPr>
            <p:nvPr/>
          </p:nvSpPr>
          <p:spPr bwMode="auto">
            <a:xfrm>
              <a:off x="2147" y="1672"/>
              <a:ext cx="26" cy="27"/>
            </a:xfrm>
            <a:custGeom>
              <a:avLst/>
              <a:gdLst>
                <a:gd name="T0" fmla="*/ 26 w 26"/>
                <a:gd name="T1" fmla="*/ 25 h 27"/>
                <a:gd name="T2" fmla="*/ 26 w 26"/>
                <a:gd name="T3" fmla="*/ 0 h 27"/>
                <a:gd name="T4" fmla="*/ 0 w 26"/>
                <a:gd name="T5" fmla="*/ 13 h 27"/>
                <a:gd name="T6" fmla="*/ 26 w 26"/>
                <a:gd name="T7" fmla="*/ 27 h 27"/>
                <a:gd name="T8" fmla="*/ 26 w 26"/>
                <a:gd name="T9" fmla="*/ 27 h 27"/>
                <a:gd name="T10" fmla="*/ 26 w 26"/>
                <a:gd name="T11" fmla="*/ 25 h 27"/>
                <a:gd name="T12" fmla="*/ 0 60000 65536"/>
                <a:gd name="T13" fmla="*/ 0 60000 65536"/>
                <a:gd name="T14" fmla="*/ 0 60000 65536"/>
                <a:gd name="T15" fmla="*/ 0 60000 65536"/>
                <a:gd name="T16" fmla="*/ 0 60000 65536"/>
                <a:gd name="T17" fmla="*/ 0 60000 65536"/>
                <a:gd name="T18" fmla="*/ 0 w 26"/>
                <a:gd name="T19" fmla="*/ 0 h 27"/>
                <a:gd name="T20" fmla="*/ 26 w 2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6" h="27">
                  <a:moveTo>
                    <a:pt x="26" y="25"/>
                  </a:moveTo>
                  <a:lnTo>
                    <a:pt x="26" y="0"/>
                  </a:lnTo>
                  <a:lnTo>
                    <a:pt x="0" y="13"/>
                  </a:lnTo>
                  <a:lnTo>
                    <a:pt x="26" y="27"/>
                  </a:lnTo>
                  <a:lnTo>
                    <a:pt x="26"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40" name="Freeform 219"/>
            <p:cNvSpPr>
              <a:spLocks/>
            </p:cNvSpPr>
            <p:nvPr/>
          </p:nvSpPr>
          <p:spPr bwMode="auto">
            <a:xfrm>
              <a:off x="2147" y="1595"/>
              <a:ext cx="26" cy="25"/>
            </a:xfrm>
            <a:custGeom>
              <a:avLst/>
              <a:gdLst>
                <a:gd name="T0" fmla="*/ 26 w 26"/>
                <a:gd name="T1" fmla="*/ 25 h 25"/>
                <a:gd name="T2" fmla="*/ 26 w 26"/>
                <a:gd name="T3" fmla="*/ 0 h 25"/>
                <a:gd name="T4" fmla="*/ 0 w 26"/>
                <a:gd name="T5" fmla="*/ 13 h 25"/>
                <a:gd name="T6" fmla="*/ 26 w 26"/>
                <a:gd name="T7" fmla="*/ 25 h 25"/>
                <a:gd name="T8" fmla="*/ 26 w 26"/>
                <a:gd name="T9" fmla="*/ 25 h 25"/>
                <a:gd name="T10" fmla="*/ 0 60000 65536"/>
                <a:gd name="T11" fmla="*/ 0 60000 65536"/>
                <a:gd name="T12" fmla="*/ 0 60000 65536"/>
                <a:gd name="T13" fmla="*/ 0 60000 65536"/>
                <a:gd name="T14" fmla="*/ 0 60000 65536"/>
                <a:gd name="T15" fmla="*/ 0 w 26"/>
                <a:gd name="T16" fmla="*/ 0 h 25"/>
                <a:gd name="T17" fmla="*/ 26 w 26"/>
                <a:gd name="T18" fmla="*/ 25 h 25"/>
              </a:gdLst>
              <a:ahLst/>
              <a:cxnLst>
                <a:cxn ang="T10">
                  <a:pos x="T0" y="T1"/>
                </a:cxn>
                <a:cxn ang="T11">
                  <a:pos x="T2" y="T3"/>
                </a:cxn>
                <a:cxn ang="T12">
                  <a:pos x="T4" y="T5"/>
                </a:cxn>
                <a:cxn ang="T13">
                  <a:pos x="T6" y="T7"/>
                </a:cxn>
                <a:cxn ang="T14">
                  <a:pos x="T8" y="T9"/>
                </a:cxn>
              </a:cxnLst>
              <a:rect l="T15" t="T16" r="T17" b="T18"/>
              <a:pathLst>
                <a:path w="26" h="25">
                  <a:moveTo>
                    <a:pt x="26" y="25"/>
                  </a:moveTo>
                  <a:lnTo>
                    <a:pt x="26" y="0"/>
                  </a:lnTo>
                  <a:lnTo>
                    <a:pt x="0" y="13"/>
                  </a:lnTo>
                  <a:lnTo>
                    <a:pt x="26"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41" name="Line 220"/>
            <p:cNvSpPr>
              <a:spLocks noChangeShapeType="1"/>
            </p:cNvSpPr>
            <p:nvPr/>
          </p:nvSpPr>
          <p:spPr bwMode="auto">
            <a:xfrm flipH="1">
              <a:off x="1668" y="1764"/>
              <a:ext cx="115"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42" name="Rectangle 221"/>
            <p:cNvSpPr>
              <a:spLocks noChangeArrowheads="1"/>
            </p:cNvSpPr>
            <p:nvPr/>
          </p:nvSpPr>
          <p:spPr bwMode="auto">
            <a:xfrm>
              <a:off x="1454" y="1730"/>
              <a:ext cx="2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43" name="Rectangle 222"/>
            <p:cNvSpPr>
              <a:spLocks noChangeArrowheads="1"/>
            </p:cNvSpPr>
            <p:nvPr/>
          </p:nvSpPr>
          <p:spPr bwMode="auto">
            <a:xfrm>
              <a:off x="1489" y="173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844" name="Rectangle 223"/>
            <p:cNvSpPr>
              <a:spLocks noChangeArrowheads="1"/>
            </p:cNvSpPr>
            <p:nvPr/>
          </p:nvSpPr>
          <p:spPr bwMode="auto">
            <a:xfrm>
              <a:off x="1521" y="1730"/>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4845" name="Rectangle 224"/>
            <p:cNvSpPr>
              <a:spLocks noChangeArrowheads="1"/>
            </p:cNvSpPr>
            <p:nvPr/>
          </p:nvSpPr>
          <p:spPr bwMode="auto">
            <a:xfrm>
              <a:off x="1559" y="173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46" name="Rectangle 225"/>
            <p:cNvSpPr>
              <a:spLocks noChangeArrowheads="1"/>
            </p:cNvSpPr>
            <p:nvPr/>
          </p:nvSpPr>
          <p:spPr bwMode="auto">
            <a:xfrm>
              <a:off x="1574" y="173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4847" name="Rectangle 226"/>
            <p:cNvSpPr>
              <a:spLocks noChangeArrowheads="1"/>
            </p:cNvSpPr>
            <p:nvPr/>
          </p:nvSpPr>
          <p:spPr bwMode="auto">
            <a:xfrm>
              <a:off x="1607" y="173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4848" name="Rectangle 227"/>
            <p:cNvSpPr>
              <a:spLocks noChangeArrowheads="1"/>
            </p:cNvSpPr>
            <p:nvPr/>
          </p:nvSpPr>
          <p:spPr bwMode="auto">
            <a:xfrm>
              <a:off x="1619" y="1730"/>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49" name="Rectangle 228"/>
            <p:cNvSpPr>
              <a:spLocks noChangeArrowheads="1"/>
            </p:cNvSpPr>
            <p:nvPr/>
          </p:nvSpPr>
          <p:spPr bwMode="auto">
            <a:xfrm>
              <a:off x="2680" y="2340"/>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4850" name="Rectangle 229"/>
            <p:cNvSpPr>
              <a:spLocks noChangeArrowheads="1"/>
            </p:cNvSpPr>
            <p:nvPr/>
          </p:nvSpPr>
          <p:spPr bwMode="auto">
            <a:xfrm>
              <a:off x="2718"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4851" name="Rectangle 230"/>
            <p:cNvSpPr>
              <a:spLocks noChangeArrowheads="1"/>
            </p:cNvSpPr>
            <p:nvPr/>
          </p:nvSpPr>
          <p:spPr bwMode="auto">
            <a:xfrm>
              <a:off x="2750" y="2340"/>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4852" name="Rectangle 231"/>
            <p:cNvSpPr>
              <a:spLocks noChangeArrowheads="1"/>
            </p:cNvSpPr>
            <p:nvPr/>
          </p:nvSpPr>
          <p:spPr bwMode="auto">
            <a:xfrm>
              <a:off x="2779" y="2340"/>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853" name="Rectangle 232"/>
            <p:cNvSpPr>
              <a:spLocks noChangeArrowheads="1"/>
            </p:cNvSpPr>
            <p:nvPr/>
          </p:nvSpPr>
          <p:spPr bwMode="auto">
            <a:xfrm>
              <a:off x="2807" y="234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4854" name="Rectangle 233"/>
            <p:cNvSpPr>
              <a:spLocks noChangeArrowheads="1"/>
            </p:cNvSpPr>
            <p:nvPr/>
          </p:nvSpPr>
          <p:spPr bwMode="auto">
            <a:xfrm>
              <a:off x="2821" y="2340"/>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4855" name="Rectangle 234"/>
            <p:cNvSpPr>
              <a:spLocks noChangeArrowheads="1"/>
            </p:cNvSpPr>
            <p:nvPr/>
          </p:nvSpPr>
          <p:spPr bwMode="auto">
            <a:xfrm>
              <a:off x="2848"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56" name="Rectangle 235"/>
            <p:cNvSpPr>
              <a:spLocks noChangeArrowheads="1"/>
            </p:cNvSpPr>
            <p:nvPr/>
          </p:nvSpPr>
          <p:spPr bwMode="auto">
            <a:xfrm>
              <a:off x="2880" y="2340"/>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857" name="Rectangle 236"/>
            <p:cNvSpPr>
              <a:spLocks noChangeArrowheads="1"/>
            </p:cNvSpPr>
            <p:nvPr/>
          </p:nvSpPr>
          <p:spPr bwMode="auto">
            <a:xfrm>
              <a:off x="2892" y="234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58" name="Rectangle 237"/>
            <p:cNvSpPr>
              <a:spLocks noChangeArrowheads="1"/>
            </p:cNvSpPr>
            <p:nvPr/>
          </p:nvSpPr>
          <p:spPr bwMode="auto">
            <a:xfrm>
              <a:off x="2908"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4859" name="Rectangle 238"/>
            <p:cNvSpPr>
              <a:spLocks noChangeArrowheads="1"/>
            </p:cNvSpPr>
            <p:nvPr/>
          </p:nvSpPr>
          <p:spPr bwMode="auto">
            <a:xfrm>
              <a:off x="2940"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60" name="Rectangle 239"/>
            <p:cNvSpPr>
              <a:spLocks noChangeArrowheads="1"/>
            </p:cNvSpPr>
            <p:nvPr/>
          </p:nvSpPr>
          <p:spPr bwMode="auto">
            <a:xfrm>
              <a:off x="2973"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4861" name="Rectangle 240"/>
            <p:cNvSpPr>
              <a:spLocks noChangeArrowheads="1"/>
            </p:cNvSpPr>
            <p:nvPr/>
          </p:nvSpPr>
          <p:spPr bwMode="auto">
            <a:xfrm>
              <a:off x="3003"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4862" name="Rectangle 241"/>
            <p:cNvSpPr>
              <a:spLocks noChangeArrowheads="1"/>
            </p:cNvSpPr>
            <p:nvPr/>
          </p:nvSpPr>
          <p:spPr bwMode="auto">
            <a:xfrm>
              <a:off x="3036" y="2340"/>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63" name="Rectangle 242"/>
            <p:cNvSpPr>
              <a:spLocks noChangeArrowheads="1"/>
            </p:cNvSpPr>
            <p:nvPr/>
          </p:nvSpPr>
          <p:spPr bwMode="auto">
            <a:xfrm>
              <a:off x="3051"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n</a:t>
              </a:r>
              <a:endParaRPr lang="en-US" altLang="en-US" b="1"/>
            </a:p>
          </p:txBody>
        </p:sp>
        <p:sp>
          <p:nvSpPr>
            <p:cNvPr id="34864" name="Rectangle 243"/>
            <p:cNvSpPr>
              <a:spLocks noChangeArrowheads="1"/>
            </p:cNvSpPr>
            <p:nvPr/>
          </p:nvSpPr>
          <p:spPr bwMode="auto">
            <a:xfrm>
              <a:off x="3082"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u</a:t>
              </a:r>
              <a:endParaRPr lang="en-US" altLang="en-US" b="1"/>
            </a:p>
          </p:txBody>
        </p:sp>
        <p:sp>
          <p:nvSpPr>
            <p:cNvPr id="34865" name="Rectangle 244"/>
            <p:cNvSpPr>
              <a:spLocks noChangeArrowheads="1"/>
            </p:cNvSpPr>
            <p:nvPr/>
          </p:nvSpPr>
          <p:spPr bwMode="auto">
            <a:xfrm>
              <a:off x="3115" y="2340"/>
              <a:ext cx="3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m</a:t>
              </a:r>
              <a:endParaRPr lang="en-US" altLang="en-US" b="1"/>
            </a:p>
          </p:txBody>
        </p:sp>
        <p:sp>
          <p:nvSpPr>
            <p:cNvPr id="34866" name="Rectangle 245"/>
            <p:cNvSpPr>
              <a:spLocks noChangeArrowheads="1"/>
            </p:cNvSpPr>
            <p:nvPr/>
          </p:nvSpPr>
          <p:spPr bwMode="auto">
            <a:xfrm>
              <a:off x="3162"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4867" name="Rectangle 246"/>
            <p:cNvSpPr>
              <a:spLocks noChangeArrowheads="1"/>
            </p:cNvSpPr>
            <p:nvPr/>
          </p:nvSpPr>
          <p:spPr bwMode="auto">
            <a:xfrm>
              <a:off x="3193" y="2340"/>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4868" name="Rectangle 247"/>
            <p:cNvSpPr>
              <a:spLocks noChangeArrowheads="1"/>
            </p:cNvSpPr>
            <p:nvPr/>
          </p:nvSpPr>
          <p:spPr bwMode="auto">
            <a:xfrm>
              <a:off x="3226" y="2340"/>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4869" name="Rectangle 248"/>
            <p:cNvSpPr>
              <a:spLocks noChangeArrowheads="1"/>
            </p:cNvSpPr>
            <p:nvPr/>
          </p:nvSpPr>
          <p:spPr bwMode="auto">
            <a:xfrm>
              <a:off x="2614" y="2462"/>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4870" name="Rectangle 249"/>
            <p:cNvSpPr>
              <a:spLocks noChangeArrowheads="1"/>
            </p:cNvSpPr>
            <p:nvPr/>
          </p:nvSpPr>
          <p:spPr bwMode="auto">
            <a:xfrm>
              <a:off x="2651"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4871" name="Rectangle 250"/>
            <p:cNvSpPr>
              <a:spLocks noChangeArrowheads="1"/>
            </p:cNvSpPr>
            <p:nvPr/>
          </p:nvSpPr>
          <p:spPr bwMode="auto">
            <a:xfrm>
              <a:off x="2684" y="2462"/>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4872" name="Rectangle 251"/>
            <p:cNvSpPr>
              <a:spLocks noChangeArrowheads="1"/>
            </p:cNvSpPr>
            <p:nvPr/>
          </p:nvSpPr>
          <p:spPr bwMode="auto">
            <a:xfrm>
              <a:off x="2713" y="2462"/>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873" name="Rectangle 252"/>
            <p:cNvSpPr>
              <a:spLocks noChangeArrowheads="1"/>
            </p:cNvSpPr>
            <p:nvPr/>
          </p:nvSpPr>
          <p:spPr bwMode="auto">
            <a:xfrm>
              <a:off x="2740" y="2462"/>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4874" name="Rectangle 253"/>
            <p:cNvSpPr>
              <a:spLocks noChangeArrowheads="1"/>
            </p:cNvSpPr>
            <p:nvPr/>
          </p:nvSpPr>
          <p:spPr bwMode="auto">
            <a:xfrm>
              <a:off x="2754" y="2462"/>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4875" name="Rectangle 254"/>
            <p:cNvSpPr>
              <a:spLocks noChangeArrowheads="1"/>
            </p:cNvSpPr>
            <p:nvPr/>
          </p:nvSpPr>
          <p:spPr bwMode="auto">
            <a:xfrm>
              <a:off x="2781"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76" name="Rectangle 255"/>
            <p:cNvSpPr>
              <a:spLocks noChangeArrowheads="1"/>
            </p:cNvSpPr>
            <p:nvPr/>
          </p:nvSpPr>
          <p:spPr bwMode="auto">
            <a:xfrm>
              <a:off x="2814" y="2462"/>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877" name="Rectangle 256"/>
            <p:cNvSpPr>
              <a:spLocks noChangeArrowheads="1"/>
            </p:cNvSpPr>
            <p:nvPr/>
          </p:nvSpPr>
          <p:spPr bwMode="auto">
            <a:xfrm>
              <a:off x="2826" y="2462"/>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78" name="Rectangle 257"/>
            <p:cNvSpPr>
              <a:spLocks noChangeArrowheads="1"/>
            </p:cNvSpPr>
            <p:nvPr/>
          </p:nvSpPr>
          <p:spPr bwMode="auto">
            <a:xfrm>
              <a:off x="2843"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79" name="Rectangle 258"/>
            <p:cNvSpPr>
              <a:spLocks noChangeArrowheads="1"/>
            </p:cNvSpPr>
            <p:nvPr/>
          </p:nvSpPr>
          <p:spPr bwMode="auto">
            <a:xfrm>
              <a:off x="2874"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4880" name="Rectangle 259"/>
            <p:cNvSpPr>
              <a:spLocks noChangeArrowheads="1"/>
            </p:cNvSpPr>
            <p:nvPr/>
          </p:nvSpPr>
          <p:spPr bwMode="auto">
            <a:xfrm>
              <a:off x="2906"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4881" name="Rectangle 260"/>
            <p:cNvSpPr>
              <a:spLocks noChangeArrowheads="1"/>
            </p:cNvSpPr>
            <p:nvPr/>
          </p:nvSpPr>
          <p:spPr bwMode="auto">
            <a:xfrm>
              <a:off x="2937" y="2462"/>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4882" name="Rectangle 261"/>
            <p:cNvSpPr>
              <a:spLocks noChangeArrowheads="1"/>
            </p:cNvSpPr>
            <p:nvPr/>
          </p:nvSpPr>
          <p:spPr bwMode="auto">
            <a:xfrm>
              <a:off x="2956"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4883" name="Rectangle 262"/>
            <p:cNvSpPr>
              <a:spLocks noChangeArrowheads="1"/>
            </p:cNvSpPr>
            <p:nvPr/>
          </p:nvSpPr>
          <p:spPr bwMode="auto">
            <a:xfrm>
              <a:off x="2988" y="2462"/>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884" name="Rectangle 263"/>
            <p:cNvSpPr>
              <a:spLocks noChangeArrowheads="1"/>
            </p:cNvSpPr>
            <p:nvPr/>
          </p:nvSpPr>
          <p:spPr bwMode="auto">
            <a:xfrm>
              <a:off x="3015" y="2462"/>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885" name="Rectangle 264"/>
            <p:cNvSpPr>
              <a:spLocks noChangeArrowheads="1"/>
            </p:cNvSpPr>
            <p:nvPr/>
          </p:nvSpPr>
          <p:spPr bwMode="auto">
            <a:xfrm>
              <a:off x="3044" y="2462"/>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886" name="Rectangle 265"/>
            <p:cNvSpPr>
              <a:spLocks noChangeArrowheads="1"/>
            </p:cNvSpPr>
            <p:nvPr/>
          </p:nvSpPr>
          <p:spPr bwMode="auto">
            <a:xfrm>
              <a:off x="3060" y="2462"/>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87" name="Rectangle 266"/>
            <p:cNvSpPr>
              <a:spLocks noChangeArrowheads="1"/>
            </p:cNvSpPr>
            <p:nvPr/>
          </p:nvSpPr>
          <p:spPr bwMode="auto">
            <a:xfrm>
              <a:off x="3077"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888" name="Rectangle 267"/>
            <p:cNvSpPr>
              <a:spLocks noChangeArrowheads="1"/>
            </p:cNvSpPr>
            <p:nvPr/>
          </p:nvSpPr>
          <p:spPr bwMode="auto">
            <a:xfrm>
              <a:off x="3108" y="2462"/>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g</a:t>
              </a:r>
              <a:endParaRPr lang="en-US" altLang="en-US" b="1"/>
            </a:p>
          </p:txBody>
        </p:sp>
        <p:sp>
          <p:nvSpPr>
            <p:cNvPr id="34889" name="Rectangle 268"/>
            <p:cNvSpPr>
              <a:spLocks noChangeArrowheads="1"/>
            </p:cNvSpPr>
            <p:nvPr/>
          </p:nvSpPr>
          <p:spPr bwMode="auto">
            <a:xfrm>
              <a:off x="1536" y="1596"/>
              <a:ext cx="29"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T</a:t>
              </a:r>
              <a:endParaRPr lang="en-US" altLang="en-US" b="1"/>
            </a:p>
          </p:txBody>
        </p:sp>
        <p:sp>
          <p:nvSpPr>
            <p:cNvPr id="34890" name="Rectangle 269"/>
            <p:cNvSpPr>
              <a:spLocks noChangeArrowheads="1"/>
            </p:cNvSpPr>
            <p:nvPr/>
          </p:nvSpPr>
          <p:spPr bwMode="auto">
            <a:xfrm>
              <a:off x="1572" y="1596"/>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891" name="Rectangle 270"/>
            <p:cNvSpPr>
              <a:spLocks noChangeArrowheads="1"/>
            </p:cNvSpPr>
            <p:nvPr/>
          </p:nvSpPr>
          <p:spPr bwMode="auto">
            <a:xfrm>
              <a:off x="1603" y="1596"/>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B</a:t>
              </a:r>
              <a:endParaRPr lang="en-US" altLang="en-US" b="1"/>
            </a:p>
          </p:txBody>
        </p:sp>
        <p:sp>
          <p:nvSpPr>
            <p:cNvPr id="34892" name="Freeform 271"/>
            <p:cNvSpPr>
              <a:spLocks/>
            </p:cNvSpPr>
            <p:nvPr/>
          </p:nvSpPr>
          <p:spPr bwMode="auto">
            <a:xfrm>
              <a:off x="2174" y="1265"/>
              <a:ext cx="75" cy="735"/>
            </a:xfrm>
            <a:custGeom>
              <a:avLst/>
              <a:gdLst>
                <a:gd name="T0" fmla="*/ 75 w 75"/>
                <a:gd name="T1" fmla="*/ 0 h 735"/>
                <a:gd name="T2" fmla="*/ 75 w 75"/>
                <a:gd name="T3" fmla="*/ 735 h 735"/>
                <a:gd name="T4" fmla="*/ 0 w 75"/>
                <a:gd name="T5" fmla="*/ 735 h 735"/>
                <a:gd name="T6" fmla="*/ 0 60000 65536"/>
                <a:gd name="T7" fmla="*/ 0 60000 65536"/>
                <a:gd name="T8" fmla="*/ 0 60000 65536"/>
                <a:gd name="T9" fmla="*/ 0 w 75"/>
                <a:gd name="T10" fmla="*/ 0 h 735"/>
                <a:gd name="T11" fmla="*/ 75 w 75"/>
                <a:gd name="T12" fmla="*/ 735 h 735"/>
              </a:gdLst>
              <a:ahLst/>
              <a:cxnLst>
                <a:cxn ang="T6">
                  <a:pos x="T0" y="T1"/>
                </a:cxn>
                <a:cxn ang="T7">
                  <a:pos x="T2" y="T3"/>
                </a:cxn>
                <a:cxn ang="T8">
                  <a:pos x="T4" y="T5"/>
                </a:cxn>
              </a:cxnLst>
              <a:rect l="T9" t="T10" r="T11" b="T12"/>
              <a:pathLst>
                <a:path w="75" h="735">
                  <a:moveTo>
                    <a:pt x="75" y="0"/>
                  </a:moveTo>
                  <a:lnTo>
                    <a:pt x="75" y="735"/>
                  </a:lnTo>
                  <a:lnTo>
                    <a:pt x="0" y="735"/>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3" name="Freeform 272"/>
            <p:cNvSpPr>
              <a:spLocks/>
            </p:cNvSpPr>
            <p:nvPr/>
          </p:nvSpPr>
          <p:spPr bwMode="auto">
            <a:xfrm>
              <a:off x="2084" y="1578"/>
              <a:ext cx="59" cy="59"/>
            </a:xfrm>
            <a:custGeom>
              <a:avLst/>
              <a:gdLst>
                <a:gd name="T0" fmla="*/ 30 w 59"/>
                <a:gd name="T1" fmla="*/ 59 h 59"/>
                <a:gd name="T2" fmla="*/ 36 w 59"/>
                <a:gd name="T3" fmla="*/ 59 h 59"/>
                <a:gd name="T4" fmla="*/ 39 w 59"/>
                <a:gd name="T5" fmla="*/ 58 h 59"/>
                <a:gd name="T6" fmla="*/ 44 w 59"/>
                <a:gd name="T7" fmla="*/ 56 h 59"/>
                <a:gd name="T8" fmla="*/ 47 w 59"/>
                <a:gd name="T9" fmla="*/ 54 h 59"/>
                <a:gd name="T10" fmla="*/ 51 w 59"/>
                <a:gd name="T11" fmla="*/ 51 h 59"/>
                <a:gd name="T12" fmla="*/ 54 w 59"/>
                <a:gd name="T13" fmla="*/ 47 h 59"/>
                <a:gd name="T14" fmla="*/ 56 w 59"/>
                <a:gd name="T15" fmla="*/ 44 h 59"/>
                <a:gd name="T16" fmla="*/ 59 w 59"/>
                <a:gd name="T17" fmla="*/ 39 h 59"/>
                <a:gd name="T18" fmla="*/ 59 w 59"/>
                <a:gd name="T19" fmla="*/ 34 h 59"/>
                <a:gd name="T20" fmla="*/ 59 w 59"/>
                <a:gd name="T21" fmla="*/ 30 h 59"/>
                <a:gd name="T22" fmla="*/ 59 w 59"/>
                <a:gd name="T23" fmla="*/ 25 h 59"/>
                <a:gd name="T24" fmla="*/ 59 w 59"/>
                <a:gd name="T25" fmla="*/ 20 h 59"/>
                <a:gd name="T26" fmla="*/ 56 w 59"/>
                <a:gd name="T27" fmla="*/ 17 h 59"/>
                <a:gd name="T28" fmla="*/ 54 w 59"/>
                <a:gd name="T29" fmla="*/ 11 h 59"/>
                <a:gd name="T30" fmla="*/ 51 w 59"/>
                <a:gd name="T31" fmla="*/ 8 h 59"/>
                <a:gd name="T32" fmla="*/ 47 w 59"/>
                <a:gd name="T33" fmla="*/ 5 h 59"/>
                <a:gd name="T34" fmla="*/ 44 w 59"/>
                <a:gd name="T35" fmla="*/ 3 h 59"/>
                <a:gd name="T36" fmla="*/ 39 w 59"/>
                <a:gd name="T37" fmla="*/ 1 h 59"/>
                <a:gd name="T38" fmla="*/ 36 w 59"/>
                <a:gd name="T39" fmla="*/ 0 h 59"/>
                <a:gd name="T40" fmla="*/ 30 w 59"/>
                <a:gd name="T41" fmla="*/ 0 h 59"/>
                <a:gd name="T42" fmla="*/ 25 w 59"/>
                <a:gd name="T43" fmla="*/ 0 h 59"/>
                <a:gd name="T44" fmla="*/ 20 w 59"/>
                <a:gd name="T45" fmla="*/ 1 h 59"/>
                <a:gd name="T46" fmla="*/ 17 w 59"/>
                <a:gd name="T47" fmla="*/ 3 h 59"/>
                <a:gd name="T48" fmla="*/ 13 w 59"/>
                <a:gd name="T49" fmla="*/ 5 h 59"/>
                <a:gd name="T50" fmla="*/ 10 w 59"/>
                <a:gd name="T51" fmla="*/ 8 h 59"/>
                <a:gd name="T52" fmla="*/ 6 w 59"/>
                <a:gd name="T53" fmla="*/ 11 h 59"/>
                <a:gd name="T54" fmla="*/ 3 w 59"/>
                <a:gd name="T55" fmla="*/ 17 h 59"/>
                <a:gd name="T56" fmla="*/ 1 w 59"/>
                <a:gd name="T57" fmla="*/ 20 h 59"/>
                <a:gd name="T58" fmla="*/ 1 w 59"/>
                <a:gd name="T59" fmla="*/ 25 h 59"/>
                <a:gd name="T60" fmla="*/ 0 w 59"/>
                <a:gd name="T61" fmla="*/ 30 h 59"/>
                <a:gd name="T62" fmla="*/ 1 w 59"/>
                <a:gd name="T63" fmla="*/ 34 h 59"/>
                <a:gd name="T64" fmla="*/ 1 w 59"/>
                <a:gd name="T65" fmla="*/ 39 h 59"/>
                <a:gd name="T66" fmla="*/ 3 w 59"/>
                <a:gd name="T67" fmla="*/ 44 h 59"/>
                <a:gd name="T68" fmla="*/ 6 w 59"/>
                <a:gd name="T69" fmla="*/ 47 h 59"/>
                <a:gd name="T70" fmla="*/ 10 w 59"/>
                <a:gd name="T71" fmla="*/ 51 h 59"/>
                <a:gd name="T72" fmla="*/ 13 w 59"/>
                <a:gd name="T73" fmla="*/ 54 h 59"/>
                <a:gd name="T74" fmla="*/ 17 w 59"/>
                <a:gd name="T75" fmla="*/ 56 h 59"/>
                <a:gd name="T76" fmla="*/ 20 w 59"/>
                <a:gd name="T77" fmla="*/ 58 h 59"/>
                <a:gd name="T78" fmla="*/ 25 w 59"/>
                <a:gd name="T79" fmla="*/ 59 h 59"/>
                <a:gd name="T80" fmla="*/ 30 w 59"/>
                <a:gd name="T81" fmla="*/ 59 h 59"/>
                <a:gd name="T82" fmla="*/ 30 w 59"/>
                <a:gd name="T83" fmla="*/ 59 h 5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59"/>
                <a:gd name="T128" fmla="*/ 59 w 59"/>
                <a:gd name="T129" fmla="*/ 59 h 5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59">
                  <a:moveTo>
                    <a:pt x="30" y="59"/>
                  </a:moveTo>
                  <a:lnTo>
                    <a:pt x="36" y="59"/>
                  </a:lnTo>
                  <a:lnTo>
                    <a:pt x="39" y="58"/>
                  </a:lnTo>
                  <a:lnTo>
                    <a:pt x="44" y="56"/>
                  </a:lnTo>
                  <a:lnTo>
                    <a:pt x="47" y="54"/>
                  </a:lnTo>
                  <a:lnTo>
                    <a:pt x="51" y="51"/>
                  </a:lnTo>
                  <a:lnTo>
                    <a:pt x="54" y="47"/>
                  </a:lnTo>
                  <a:lnTo>
                    <a:pt x="56" y="44"/>
                  </a:lnTo>
                  <a:lnTo>
                    <a:pt x="59" y="39"/>
                  </a:lnTo>
                  <a:lnTo>
                    <a:pt x="59" y="34"/>
                  </a:lnTo>
                  <a:lnTo>
                    <a:pt x="59" y="30"/>
                  </a:lnTo>
                  <a:lnTo>
                    <a:pt x="59" y="25"/>
                  </a:lnTo>
                  <a:lnTo>
                    <a:pt x="59" y="20"/>
                  </a:lnTo>
                  <a:lnTo>
                    <a:pt x="56" y="17"/>
                  </a:lnTo>
                  <a:lnTo>
                    <a:pt x="54" y="11"/>
                  </a:lnTo>
                  <a:lnTo>
                    <a:pt x="51" y="8"/>
                  </a:lnTo>
                  <a:lnTo>
                    <a:pt x="47" y="5"/>
                  </a:lnTo>
                  <a:lnTo>
                    <a:pt x="44" y="3"/>
                  </a:lnTo>
                  <a:lnTo>
                    <a:pt x="39" y="1"/>
                  </a:lnTo>
                  <a:lnTo>
                    <a:pt x="36" y="0"/>
                  </a:lnTo>
                  <a:lnTo>
                    <a:pt x="30" y="0"/>
                  </a:lnTo>
                  <a:lnTo>
                    <a:pt x="25" y="0"/>
                  </a:lnTo>
                  <a:lnTo>
                    <a:pt x="20" y="1"/>
                  </a:lnTo>
                  <a:lnTo>
                    <a:pt x="17" y="3"/>
                  </a:lnTo>
                  <a:lnTo>
                    <a:pt x="13" y="5"/>
                  </a:lnTo>
                  <a:lnTo>
                    <a:pt x="10" y="8"/>
                  </a:lnTo>
                  <a:lnTo>
                    <a:pt x="6" y="11"/>
                  </a:lnTo>
                  <a:lnTo>
                    <a:pt x="3" y="17"/>
                  </a:lnTo>
                  <a:lnTo>
                    <a:pt x="1" y="20"/>
                  </a:lnTo>
                  <a:lnTo>
                    <a:pt x="1" y="25"/>
                  </a:lnTo>
                  <a:lnTo>
                    <a:pt x="0" y="30"/>
                  </a:lnTo>
                  <a:lnTo>
                    <a:pt x="1" y="34"/>
                  </a:lnTo>
                  <a:lnTo>
                    <a:pt x="1" y="39"/>
                  </a:lnTo>
                  <a:lnTo>
                    <a:pt x="3" y="44"/>
                  </a:lnTo>
                  <a:lnTo>
                    <a:pt x="6" y="47"/>
                  </a:lnTo>
                  <a:lnTo>
                    <a:pt x="10" y="51"/>
                  </a:lnTo>
                  <a:lnTo>
                    <a:pt x="13" y="54"/>
                  </a:lnTo>
                  <a:lnTo>
                    <a:pt x="17" y="56"/>
                  </a:lnTo>
                  <a:lnTo>
                    <a:pt x="20" y="58"/>
                  </a:lnTo>
                  <a:lnTo>
                    <a:pt x="25" y="59"/>
                  </a:lnTo>
                  <a:lnTo>
                    <a:pt x="30" y="59"/>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4" name="Freeform 273"/>
            <p:cNvSpPr>
              <a:spLocks/>
            </p:cNvSpPr>
            <p:nvPr/>
          </p:nvSpPr>
          <p:spPr bwMode="auto">
            <a:xfrm>
              <a:off x="2084" y="1654"/>
              <a:ext cx="59" cy="60"/>
            </a:xfrm>
            <a:custGeom>
              <a:avLst/>
              <a:gdLst>
                <a:gd name="T0" fmla="*/ 30 w 59"/>
                <a:gd name="T1" fmla="*/ 60 h 60"/>
                <a:gd name="T2" fmla="*/ 36 w 59"/>
                <a:gd name="T3" fmla="*/ 60 h 60"/>
                <a:gd name="T4" fmla="*/ 39 w 59"/>
                <a:gd name="T5" fmla="*/ 59 h 60"/>
                <a:gd name="T6" fmla="*/ 44 w 59"/>
                <a:gd name="T7" fmla="*/ 57 h 60"/>
                <a:gd name="T8" fmla="*/ 47 w 59"/>
                <a:gd name="T9" fmla="*/ 55 h 60"/>
                <a:gd name="T10" fmla="*/ 51 w 59"/>
                <a:gd name="T11" fmla="*/ 52 h 60"/>
                <a:gd name="T12" fmla="*/ 54 w 59"/>
                <a:gd name="T13" fmla="*/ 48 h 60"/>
                <a:gd name="T14" fmla="*/ 56 w 59"/>
                <a:gd name="T15" fmla="*/ 43 h 60"/>
                <a:gd name="T16" fmla="*/ 59 w 59"/>
                <a:gd name="T17" fmla="*/ 40 h 60"/>
                <a:gd name="T18" fmla="*/ 59 w 59"/>
                <a:gd name="T19" fmla="*/ 35 h 60"/>
                <a:gd name="T20" fmla="*/ 59 w 59"/>
                <a:gd name="T21" fmla="*/ 30 h 60"/>
                <a:gd name="T22" fmla="*/ 59 w 59"/>
                <a:gd name="T23" fmla="*/ 26 h 60"/>
                <a:gd name="T24" fmla="*/ 59 w 59"/>
                <a:gd name="T25" fmla="*/ 21 h 60"/>
                <a:gd name="T26" fmla="*/ 56 w 59"/>
                <a:gd name="T27" fmla="*/ 16 h 60"/>
                <a:gd name="T28" fmla="*/ 54 w 59"/>
                <a:gd name="T29" fmla="*/ 12 h 60"/>
                <a:gd name="T30" fmla="*/ 51 w 59"/>
                <a:gd name="T31" fmla="*/ 9 h 60"/>
                <a:gd name="T32" fmla="*/ 47 w 59"/>
                <a:gd name="T33" fmla="*/ 6 h 60"/>
                <a:gd name="T34" fmla="*/ 44 w 59"/>
                <a:gd name="T35" fmla="*/ 4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4 h 60"/>
                <a:gd name="T48" fmla="*/ 13 w 59"/>
                <a:gd name="T49" fmla="*/ 6 h 60"/>
                <a:gd name="T50" fmla="*/ 10 w 59"/>
                <a:gd name="T51" fmla="*/ 9 h 60"/>
                <a:gd name="T52" fmla="*/ 6 w 59"/>
                <a:gd name="T53" fmla="*/ 12 h 60"/>
                <a:gd name="T54" fmla="*/ 3 w 59"/>
                <a:gd name="T55" fmla="*/ 16 h 60"/>
                <a:gd name="T56" fmla="*/ 1 w 59"/>
                <a:gd name="T57" fmla="*/ 21 h 60"/>
                <a:gd name="T58" fmla="*/ 1 w 59"/>
                <a:gd name="T59" fmla="*/ 26 h 60"/>
                <a:gd name="T60" fmla="*/ 0 w 59"/>
                <a:gd name="T61" fmla="*/ 30 h 60"/>
                <a:gd name="T62" fmla="*/ 1 w 59"/>
                <a:gd name="T63" fmla="*/ 35 h 60"/>
                <a:gd name="T64" fmla="*/ 1 w 59"/>
                <a:gd name="T65" fmla="*/ 40 h 60"/>
                <a:gd name="T66" fmla="*/ 3 w 59"/>
                <a:gd name="T67" fmla="*/ 43 h 60"/>
                <a:gd name="T68" fmla="*/ 6 w 59"/>
                <a:gd name="T69" fmla="*/ 48 h 60"/>
                <a:gd name="T70" fmla="*/ 10 w 59"/>
                <a:gd name="T71" fmla="*/ 52 h 60"/>
                <a:gd name="T72" fmla="*/ 13 w 59"/>
                <a:gd name="T73" fmla="*/ 55 h 60"/>
                <a:gd name="T74" fmla="*/ 17 w 59"/>
                <a:gd name="T75" fmla="*/ 57 h 60"/>
                <a:gd name="T76" fmla="*/ 20 w 59"/>
                <a:gd name="T77" fmla="*/ 59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60"/>
                  </a:moveTo>
                  <a:lnTo>
                    <a:pt x="36" y="60"/>
                  </a:lnTo>
                  <a:lnTo>
                    <a:pt x="39" y="59"/>
                  </a:lnTo>
                  <a:lnTo>
                    <a:pt x="44" y="57"/>
                  </a:lnTo>
                  <a:lnTo>
                    <a:pt x="47" y="55"/>
                  </a:lnTo>
                  <a:lnTo>
                    <a:pt x="51" y="52"/>
                  </a:lnTo>
                  <a:lnTo>
                    <a:pt x="54" y="48"/>
                  </a:lnTo>
                  <a:lnTo>
                    <a:pt x="56" y="43"/>
                  </a:lnTo>
                  <a:lnTo>
                    <a:pt x="59" y="40"/>
                  </a:lnTo>
                  <a:lnTo>
                    <a:pt x="59" y="35"/>
                  </a:lnTo>
                  <a:lnTo>
                    <a:pt x="59" y="30"/>
                  </a:lnTo>
                  <a:lnTo>
                    <a:pt x="59" y="26"/>
                  </a:lnTo>
                  <a:lnTo>
                    <a:pt x="59" y="21"/>
                  </a:lnTo>
                  <a:lnTo>
                    <a:pt x="56" y="16"/>
                  </a:lnTo>
                  <a:lnTo>
                    <a:pt x="54" y="12"/>
                  </a:lnTo>
                  <a:lnTo>
                    <a:pt x="51" y="9"/>
                  </a:lnTo>
                  <a:lnTo>
                    <a:pt x="47" y="6"/>
                  </a:lnTo>
                  <a:lnTo>
                    <a:pt x="44" y="4"/>
                  </a:lnTo>
                  <a:lnTo>
                    <a:pt x="39" y="2"/>
                  </a:lnTo>
                  <a:lnTo>
                    <a:pt x="36" y="0"/>
                  </a:lnTo>
                  <a:lnTo>
                    <a:pt x="30" y="0"/>
                  </a:lnTo>
                  <a:lnTo>
                    <a:pt x="25" y="0"/>
                  </a:lnTo>
                  <a:lnTo>
                    <a:pt x="20" y="2"/>
                  </a:lnTo>
                  <a:lnTo>
                    <a:pt x="17" y="4"/>
                  </a:lnTo>
                  <a:lnTo>
                    <a:pt x="13" y="6"/>
                  </a:lnTo>
                  <a:lnTo>
                    <a:pt x="10" y="9"/>
                  </a:lnTo>
                  <a:lnTo>
                    <a:pt x="6" y="12"/>
                  </a:lnTo>
                  <a:lnTo>
                    <a:pt x="3" y="16"/>
                  </a:lnTo>
                  <a:lnTo>
                    <a:pt x="1" y="21"/>
                  </a:lnTo>
                  <a:lnTo>
                    <a:pt x="1" y="26"/>
                  </a:lnTo>
                  <a:lnTo>
                    <a:pt x="0" y="30"/>
                  </a:lnTo>
                  <a:lnTo>
                    <a:pt x="1" y="35"/>
                  </a:lnTo>
                  <a:lnTo>
                    <a:pt x="1" y="40"/>
                  </a:lnTo>
                  <a:lnTo>
                    <a:pt x="3" y="43"/>
                  </a:lnTo>
                  <a:lnTo>
                    <a:pt x="6" y="48"/>
                  </a:lnTo>
                  <a:lnTo>
                    <a:pt x="10" y="52"/>
                  </a:lnTo>
                  <a:lnTo>
                    <a:pt x="13" y="55"/>
                  </a:lnTo>
                  <a:lnTo>
                    <a:pt x="17" y="57"/>
                  </a:lnTo>
                  <a:lnTo>
                    <a:pt x="20" y="59"/>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5" name="Freeform 274"/>
            <p:cNvSpPr>
              <a:spLocks/>
            </p:cNvSpPr>
            <p:nvPr/>
          </p:nvSpPr>
          <p:spPr bwMode="auto">
            <a:xfrm>
              <a:off x="2084" y="1731"/>
              <a:ext cx="59" cy="60"/>
            </a:xfrm>
            <a:custGeom>
              <a:avLst/>
              <a:gdLst>
                <a:gd name="T0" fmla="*/ 30 w 59"/>
                <a:gd name="T1" fmla="*/ 59 h 60"/>
                <a:gd name="T2" fmla="*/ 36 w 59"/>
                <a:gd name="T3" fmla="*/ 60 h 60"/>
                <a:gd name="T4" fmla="*/ 39 w 59"/>
                <a:gd name="T5" fmla="*/ 59 h 60"/>
                <a:gd name="T6" fmla="*/ 44 w 59"/>
                <a:gd name="T7" fmla="*/ 57 h 60"/>
                <a:gd name="T8" fmla="*/ 47 w 59"/>
                <a:gd name="T9" fmla="*/ 53 h 60"/>
                <a:gd name="T10" fmla="*/ 51 w 59"/>
                <a:gd name="T11" fmla="*/ 52 h 60"/>
                <a:gd name="T12" fmla="*/ 54 w 59"/>
                <a:gd name="T13" fmla="*/ 48 h 60"/>
                <a:gd name="T14" fmla="*/ 56 w 59"/>
                <a:gd name="T15" fmla="*/ 43 h 60"/>
                <a:gd name="T16" fmla="*/ 59 w 59"/>
                <a:gd name="T17" fmla="*/ 40 h 60"/>
                <a:gd name="T18" fmla="*/ 59 w 59"/>
                <a:gd name="T19" fmla="*/ 35 h 60"/>
                <a:gd name="T20" fmla="*/ 59 w 59"/>
                <a:gd name="T21" fmla="*/ 30 h 60"/>
                <a:gd name="T22" fmla="*/ 59 w 59"/>
                <a:gd name="T23" fmla="*/ 26 h 60"/>
                <a:gd name="T24" fmla="*/ 59 w 59"/>
                <a:gd name="T25" fmla="*/ 21 h 60"/>
                <a:gd name="T26" fmla="*/ 56 w 59"/>
                <a:gd name="T27" fmla="*/ 16 h 60"/>
                <a:gd name="T28" fmla="*/ 54 w 59"/>
                <a:gd name="T29" fmla="*/ 12 h 60"/>
                <a:gd name="T30" fmla="*/ 51 w 59"/>
                <a:gd name="T31" fmla="*/ 9 h 60"/>
                <a:gd name="T32" fmla="*/ 47 w 59"/>
                <a:gd name="T33" fmla="*/ 6 h 60"/>
                <a:gd name="T34" fmla="*/ 44 w 59"/>
                <a:gd name="T35" fmla="*/ 4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4 h 60"/>
                <a:gd name="T48" fmla="*/ 13 w 59"/>
                <a:gd name="T49" fmla="*/ 6 h 60"/>
                <a:gd name="T50" fmla="*/ 10 w 59"/>
                <a:gd name="T51" fmla="*/ 9 h 60"/>
                <a:gd name="T52" fmla="*/ 6 w 59"/>
                <a:gd name="T53" fmla="*/ 12 h 60"/>
                <a:gd name="T54" fmla="*/ 3 w 59"/>
                <a:gd name="T55" fmla="*/ 16 h 60"/>
                <a:gd name="T56" fmla="*/ 1 w 59"/>
                <a:gd name="T57" fmla="*/ 21 h 60"/>
                <a:gd name="T58" fmla="*/ 1 w 59"/>
                <a:gd name="T59" fmla="*/ 26 h 60"/>
                <a:gd name="T60" fmla="*/ 0 w 59"/>
                <a:gd name="T61" fmla="*/ 30 h 60"/>
                <a:gd name="T62" fmla="*/ 1 w 59"/>
                <a:gd name="T63" fmla="*/ 35 h 60"/>
                <a:gd name="T64" fmla="*/ 1 w 59"/>
                <a:gd name="T65" fmla="*/ 40 h 60"/>
                <a:gd name="T66" fmla="*/ 3 w 59"/>
                <a:gd name="T67" fmla="*/ 43 h 60"/>
                <a:gd name="T68" fmla="*/ 6 w 59"/>
                <a:gd name="T69" fmla="*/ 48 h 60"/>
                <a:gd name="T70" fmla="*/ 10 w 59"/>
                <a:gd name="T71" fmla="*/ 52 h 60"/>
                <a:gd name="T72" fmla="*/ 13 w 59"/>
                <a:gd name="T73" fmla="*/ 53 h 60"/>
                <a:gd name="T74" fmla="*/ 17 w 59"/>
                <a:gd name="T75" fmla="*/ 57 h 60"/>
                <a:gd name="T76" fmla="*/ 20 w 59"/>
                <a:gd name="T77" fmla="*/ 59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59"/>
                  </a:moveTo>
                  <a:lnTo>
                    <a:pt x="36" y="60"/>
                  </a:lnTo>
                  <a:lnTo>
                    <a:pt x="39" y="59"/>
                  </a:lnTo>
                  <a:lnTo>
                    <a:pt x="44" y="57"/>
                  </a:lnTo>
                  <a:lnTo>
                    <a:pt x="47" y="53"/>
                  </a:lnTo>
                  <a:lnTo>
                    <a:pt x="51" y="52"/>
                  </a:lnTo>
                  <a:lnTo>
                    <a:pt x="54" y="48"/>
                  </a:lnTo>
                  <a:lnTo>
                    <a:pt x="56" y="43"/>
                  </a:lnTo>
                  <a:lnTo>
                    <a:pt x="59" y="40"/>
                  </a:lnTo>
                  <a:lnTo>
                    <a:pt x="59" y="35"/>
                  </a:lnTo>
                  <a:lnTo>
                    <a:pt x="59" y="30"/>
                  </a:lnTo>
                  <a:lnTo>
                    <a:pt x="59" y="26"/>
                  </a:lnTo>
                  <a:lnTo>
                    <a:pt x="59" y="21"/>
                  </a:lnTo>
                  <a:lnTo>
                    <a:pt x="56" y="16"/>
                  </a:lnTo>
                  <a:lnTo>
                    <a:pt x="54" y="12"/>
                  </a:lnTo>
                  <a:lnTo>
                    <a:pt x="51" y="9"/>
                  </a:lnTo>
                  <a:lnTo>
                    <a:pt x="47" y="6"/>
                  </a:lnTo>
                  <a:lnTo>
                    <a:pt x="44" y="4"/>
                  </a:lnTo>
                  <a:lnTo>
                    <a:pt x="39" y="2"/>
                  </a:lnTo>
                  <a:lnTo>
                    <a:pt x="36" y="0"/>
                  </a:lnTo>
                  <a:lnTo>
                    <a:pt x="30" y="0"/>
                  </a:lnTo>
                  <a:lnTo>
                    <a:pt x="25" y="0"/>
                  </a:lnTo>
                  <a:lnTo>
                    <a:pt x="20" y="2"/>
                  </a:lnTo>
                  <a:lnTo>
                    <a:pt x="17" y="4"/>
                  </a:lnTo>
                  <a:lnTo>
                    <a:pt x="13" y="6"/>
                  </a:lnTo>
                  <a:lnTo>
                    <a:pt x="10" y="9"/>
                  </a:lnTo>
                  <a:lnTo>
                    <a:pt x="6" y="12"/>
                  </a:lnTo>
                  <a:lnTo>
                    <a:pt x="3" y="16"/>
                  </a:lnTo>
                  <a:lnTo>
                    <a:pt x="1" y="21"/>
                  </a:lnTo>
                  <a:lnTo>
                    <a:pt x="1" y="26"/>
                  </a:lnTo>
                  <a:lnTo>
                    <a:pt x="0" y="30"/>
                  </a:lnTo>
                  <a:lnTo>
                    <a:pt x="1" y="35"/>
                  </a:lnTo>
                  <a:lnTo>
                    <a:pt x="1" y="40"/>
                  </a:lnTo>
                  <a:lnTo>
                    <a:pt x="3" y="43"/>
                  </a:lnTo>
                  <a:lnTo>
                    <a:pt x="6" y="48"/>
                  </a:lnTo>
                  <a:lnTo>
                    <a:pt x="10" y="52"/>
                  </a:lnTo>
                  <a:lnTo>
                    <a:pt x="13" y="53"/>
                  </a:lnTo>
                  <a:lnTo>
                    <a:pt x="17" y="57"/>
                  </a:lnTo>
                  <a:lnTo>
                    <a:pt x="20" y="59"/>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6" name="Freeform 275"/>
            <p:cNvSpPr>
              <a:spLocks/>
            </p:cNvSpPr>
            <p:nvPr/>
          </p:nvSpPr>
          <p:spPr bwMode="auto">
            <a:xfrm>
              <a:off x="2084" y="1812"/>
              <a:ext cx="59" cy="60"/>
            </a:xfrm>
            <a:custGeom>
              <a:avLst/>
              <a:gdLst>
                <a:gd name="T0" fmla="*/ 30 w 59"/>
                <a:gd name="T1" fmla="*/ 58 h 60"/>
                <a:gd name="T2" fmla="*/ 36 w 59"/>
                <a:gd name="T3" fmla="*/ 60 h 60"/>
                <a:gd name="T4" fmla="*/ 39 w 59"/>
                <a:gd name="T5" fmla="*/ 58 h 60"/>
                <a:gd name="T6" fmla="*/ 44 w 59"/>
                <a:gd name="T7" fmla="*/ 56 h 60"/>
                <a:gd name="T8" fmla="*/ 47 w 59"/>
                <a:gd name="T9" fmla="*/ 55 h 60"/>
                <a:gd name="T10" fmla="*/ 51 w 59"/>
                <a:gd name="T11" fmla="*/ 51 h 60"/>
                <a:gd name="T12" fmla="*/ 54 w 59"/>
                <a:gd name="T13" fmla="*/ 48 h 60"/>
                <a:gd name="T14" fmla="*/ 56 w 59"/>
                <a:gd name="T15" fmla="*/ 43 h 60"/>
                <a:gd name="T16" fmla="*/ 59 w 59"/>
                <a:gd name="T17" fmla="*/ 39 h 60"/>
                <a:gd name="T18" fmla="*/ 59 w 59"/>
                <a:gd name="T19" fmla="*/ 34 h 60"/>
                <a:gd name="T20" fmla="*/ 59 w 59"/>
                <a:gd name="T21" fmla="*/ 29 h 60"/>
                <a:gd name="T22" fmla="*/ 59 w 59"/>
                <a:gd name="T23" fmla="*/ 25 h 60"/>
                <a:gd name="T24" fmla="*/ 59 w 59"/>
                <a:gd name="T25" fmla="*/ 20 h 60"/>
                <a:gd name="T26" fmla="*/ 56 w 59"/>
                <a:gd name="T27" fmla="*/ 15 h 60"/>
                <a:gd name="T28" fmla="*/ 54 w 59"/>
                <a:gd name="T29" fmla="*/ 12 h 60"/>
                <a:gd name="T30" fmla="*/ 51 w 59"/>
                <a:gd name="T31" fmla="*/ 8 h 60"/>
                <a:gd name="T32" fmla="*/ 47 w 59"/>
                <a:gd name="T33" fmla="*/ 5 h 60"/>
                <a:gd name="T34" fmla="*/ 44 w 59"/>
                <a:gd name="T35" fmla="*/ 3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3 h 60"/>
                <a:gd name="T48" fmla="*/ 13 w 59"/>
                <a:gd name="T49" fmla="*/ 5 h 60"/>
                <a:gd name="T50" fmla="*/ 10 w 59"/>
                <a:gd name="T51" fmla="*/ 8 h 60"/>
                <a:gd name="T52" fmla="*/ 6 w 59"/>
                <a:gd name="T53" fmla="*/ 12 h 60"/>
                <a:gd name="T54" fmla="*/ 3 w 59"/>
                <a:gd name="T55" fmla="*/ 15 h 60"/>
                <a:gd name="T56" fmla="*/ 1 w 59"/>
                <a:gd name="T57" fmla="*/ 20 h 60"/>
                <a:gd name="T58" fmla="*/ 1 w 59"/>
                <a:gd name="T59" fmla="*/ 25 h 60"/>
                <a:gd name="T60" fmla="*/ 0 w 59"/>
                <a:gd name="T61" fmla="*/ 29 h 60"/>
                <a:gd name="T62" fmla="*/ 1 w 59"/>
                <a:gd name="T63" fmla="*/ 34 h 60"/>
                <a:gd name="T64" fmla="*/ 1 w 59"/>
                <a:gd name="T65" fmla="*/ 39 h 60"/>
                <a:gd name="T66" fmla="*/ 3 w 59"/>
                <a:gd name="T67" fmla="*/ 43 h 60"/>
                <a:gd name="T68" fmla="*/ 6 w 59"/>
                <a:gd name="T69" fmla="*/ 48 h 60"/>
                <a:gd name="T70" fmla="*/ 10 w 59"/>
                <a:gd name="T71" fmla="*/ 51 h 60"/>
                <a:gd name="T72" fmla="*/ 13 w 59"/>
                <a:gd name="T73" fmla="*/ 55 h 60"/>
                <a:gd name="T74" fmla="*/ 17 w 59"/>
                <a:gd name="T75" fmla="*/ 56 h 60"/>
                <a:gd name="T76" fmla="*/ 20 w 59"/>
                <a:gd name="T77" fmla="*/ 58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58"/>
                  </a:moveTo>
                  <a:lnTo>
                    <a:pt x="36" y="60"/>
                  </a:lnTo>
                  <a:lnTo>
                    <a:pt x="39" y="58"/>
                  </a:lnTo>
                  <a:lnTo>
                    <a:pt x="44" y="56"/>
                  </a:lnTo>
                  <a:lnTo>
                    <a:pt x="47" y="55"/>
                  </a:lnTo>
                  <a:lnTo>
                    <a:pt x="51" y="51"/>
                  </a:lnTo>
                  <a:lnTo>
                    <a:pt x="54" y="48"/>
                  </a:lnTo>
                  <a:lnTo>
                    <a:pt x="56" y="43"/>
                  </a:lnTo>
                  <a:lnTo>
                    <a:pt x="59" y="39"/>
                  </a:lnTo>
                  <a:lnTo>
                    <a:pt x="59" y="34"/>
                  </a:lnTo>
                  <a:lnTo>
                    <a:pt x="59" y="29"/>
                  </a:lnTo>
                  <a:lnTo>
                    <a:pt x="59" y="25"/>
                  </a:lnTo>
                  <a:lnTo>
                    <a:pt x="59" y="20"/>
                  </a:lnTo>
                  <a:lnTo>
                    <a:pt x="56" y="15"/>
                  </a:lnTo>
                  <a:lnTo>
                    <a:pt x="54" y="12"/>
                  </a:lnTo>
                  <a:lnTo>
                    <a:pt x="51" y="8"/>
                  </a:lnTo>
                  <a:lnTo>
                    <a:pt x="47" y="5"/>
                  </a:lnTo>
                  <a:lnTo>
                    <a:pt x="44" y="3"/>
                  </a:lnTo>
                  <a:lnTo>
                    <a:pt x="39" y="2"/>
                  </a:lnTo>
                  <a:lnTo>
                    <a:pt x="36" y="0"/>
                  </a:lnTo>
                  <a:lnTo>
                    <a:pt x="30" y="0"/>
                  </a:lnTo>
                  <a:lnTo>
                    <a:pt x="25" y="0"/>
                  </a:lnTo>
                  <a:lnTo>
                    <a:pt x="20" y="2"/>
                  </a:lnTo>
                  <a:lnTo>
                    <a:pt x="17" y="3"/>
                  </a:lnTo>
                  <a:lnTo>
                    <a:pt x="13" y="5"/>
                  </a:lnTo>
                  <a:lnTo>
                    <a:pt x="10" y="8"/>
                  </a:lnTo>
                  <a:lnTo>
                    <a:pt x="6" y="12"/>
                  </a:lnTo>
                  <a:lnTo>
                    <a:pt x="3" y="15"/>
                  </a:lnTo>
                  <a:lnTo>
                    <a:pt x="1" y="20"/>
                  </a:lnTo>
                  <a:lnTo>
                    <a:pt x="1" y="25"/>
                  </a:lnTo>
                  <a:lnTo>
                    <a:pt x="0" y="29"/>
                  </a:lnTo>
                  <a:lnTo>
                    <a:pt x="1" y="34"/>
                  </a:lnTo>
                  <a:lnTo>
                    <a:pt x="1" y="39"/>
                  </a:lnTo>
                  <a:lnTo>
                    <a:pt x="3" y="43"/>
                  </a:lnTo>
                  <a:lnTo>
                    <a:pt x="6" y="48"/>
                  </a:lnTo>
                  <a:lnTo>
                    <a:pt x="10" y="51"/>
                  </a:lnTo>
                  <a:lnTo>
                    <a:pt x="13" y="55"/>
                  </a:lnTo>
                  <a:lnTo>
                    <a:pt x="17" y="56"/>
                  </a:lnTo>
                  <a:lnTo>
                    <a:pt x="20" y="58"/>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7" name="Freeform 276"/>
            <p:cNvSpPr>
              <a:spLocks/>
            </p:cNvSpPr>
            <p:nvPr/>
          </p:nvSpPr>
          <p:spPr bwMode="auto">
            <a:xfrm>
              <a:off x="2084" y="1890"/>
              <a:ext cx="59" cy="60"/>
            </a:xfrm>
            <a:custGeom>
              <a:avLst/>
              <a:gdLst>
                <a:gd name="T0" fmla="*/ 30 w 59"/>
                <a:gd name="T1" fmla="*/ 59 h 60"/>
                <a:gd name="T2" fmla="*/ 36 w 59"/>
                <a:gd name="T3" fmla="*/ 60 h 60"/>
                <a:gd name="T4" fmla="*/ 39 w 59"/>
                <a:gd name="T5" fmla="*/ 59 h 60"/>
                <a:gd name="T6" fmla="*/ 44 w 59"/>
                <a:gd name="T7" fmla="*/ 57 h 60"/>
                <a:gd name="T8" fmla="*/ 47 w 59"/>
                <a:gd name="T9" fmla="*/ 55 h 60"/>
                <a:gd name="T10" fmla="*/ 51 w 59"/>
                <a:gd name="T11" fmla="*/ 52 h 60"/>
                <a:gd name="T12" fmla="*/ 54 w 59"/>
                <a:gd name="T13" fmla="*/ 48 h 60"/>
                <a:gd name="T14" fmla="*/ 56 w 59"/>
                <a:gd name="T15" fmla="*/ 43 h 60"/>
                <a:gd name="T16" fmla="*/ 59 w 59"/>
                <a:gd name="T17" fmla="*/ 40 h 60"/>
                <a:gd name="T18" fmla="*/ 59 w 59"/>
                <a:gd name="T19" fmla="*/ 35 h 60"/>
                <a:gd name="T20" fmla="*/ 59 w 59"/>
                <a:gd name="T21" fmla="*/ 30 h 60"/>
                <a:gd name="T22" fmla="*/ 59 w 59"/>
                <a:gd name="T23" fmla="*/ 26 h 60"/>
                <a:gd name="T24" fmla="*/ 59 w 59"/>
                <a:gd name="T25" fmla="*/ 21 h 60"/>
                <a:gd name="T26" fmla="*/ 56 w 59"/>
                <a:gd name="T27" fmla="*/ 16 h 60"/>
                <a:gd name="T28" fmla="*/ 54 w 59"/>
                <a:gd name="T29" fmla="*/ 12 h 60"/>
                <a:gd name="T30" fmla="*/ 51 w 59"/>
                <a:gd name="T31" fmla="*/ 9 h 60"/>
                <a:gd name="T32" fmla="*/ 47 w 59"/>
                <a:gd name="T33" fmla="*/ 6 h 60"/>
                <a:gd name="T34" fmla="*/ 44 w 59"/>
                <a:gd name="T35" fmla="*/ 4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4 h 60"/>
                <a:gd name="T48" fmla="*/ 13 w 59"/>
                <a:gd name="T49" fmla="*/ 6 h 60"/>
                <a:gd name="T50" fmla="*/ 10 w 59"/>
                <a:gd name="T51" fmla="*/ 9 h 60"/>
                <a:gd name="T52" fmla="*/ 6 w 59"/>
                <a:gd name="T53" fmla="*/ 12 h 60"/>
                <a:gd name="T54" fmla="*/ 3 w 59"/>
                <a:gd name="T55" fmla="*/ 16 h 60"/>
                <a:gd name="T56" fmla="*/ 1 w 59"/>
                <a:gd name="T57" fmla="*/ 21 h 60"/>
                <a:gd name="T58" fmla="*/ 1 w 59"/>
                <a:gd name="T59" fmla="*/ 26 h 60"/>
                <a:gd name="T60" fmla="*/ 0 w 59"/>
                <a:gd name="T61" fmla="*/ 30 h 60"/>
                <a:gd name="T62" fmla="*/ 1 w 59"/>
                <a:gd name="T63" fmla="*/ 35 h 60"/>
                <a:gd name="T64" fmla="*/ 1 w 59"/>
                <a:gd name="T65" fmla="*/ 40 h 60"/>
                <a:gd name="T66" fmla="*/ 3 w 59"/>
                <a:gd name="T67" fmla="*/ 43 h 60"/>
                <a:gd name="T68" fmla="*/ 6 w 59"/>
                <a:gd name="T69" fmla="*/ 48 h 60"/>
                <a:gd name="T70" fmla="*/ 10 w 59"/>
                <a:gd name="T71" fmla="*/ 52 h 60"/>
                <a:gd name="T72" fmla="*/ 13 w 59"/>
                <a:gd name="T73" fmla="*/ 55 h 60"/>
                <a:gd name="T74" fmla="*/ 17 w 59"/>
                <a:gd name="T75" fmla="*/ 57 h 60"/>
                <a:gd name="T76" fmla="*/ 20 w 59"/>
                <a:gd name="T77" fmla="*/ 59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59"/>
                  </a:moveTo>
                  <a:lnTo>
                    <a:pt x="36" y="60"/>
                  </a:lnTo>
                  <a:lnTo>
                    <a:pt x="39" y="59"/>
                  </a:lnTo>
                  <a:lnTo>
                    <a:pt x="44" y="57"/>
                  </a:lnTo>
                  <a:lnTo>
                    <a:pt x="47" y="55"/>
                  </a:lnTo>
                  <a:lnTo>
                    <a:pt x="51" y="52"/>
                  </a:lnTo>
                  <a:lnTo>
                    <a:pt x="54" y="48"/>
                  </a:lnTo>
                  <a:lnTo>
                    <a:pt x="56" y="43"/>
                  </a:lnTo>
                  <a:lnTo>
                    <a:pt x="59" y="40"/>
                  </a:lnTo>
                  <a:lnTo>
                    <a:pt x="59" y="35"/>
                  </a:lnTo>
                  <a:lnTo>
                    <a:pt x="59" y="30"/>
                  </a:lnTo>
                  <a:lnTo>
                    <a:pt x="59" y="26"/>
                  </a:lnTo>
                  <a:lnTo>
                    <a:pt x="59" y="21"/>
                  </a:lnTo>
                  <a:lnTo>
                    <a:pt x="56" y="16"/>
                  </a:lnTo>
                  <a:lnTo>
                    <a:pt x="54" y="12"/>
                  </a:lnTo>
                  <a:lnTo>
                    <a:pt x="51" y="9"/>
                  </a:lnTo>
                  <a:lnTo>
                    <a:pt x="47" y="6"/>
                  </a:lnTo>
                  <a:lnTo>
                    <a:pt x="44" y="4"/>
                  </a:lnTo>
                  <a:lnTo>
                    <a:pt x="39" y="2"/>
                  </a:lnTo>
                  <a:lnTo>
                    <a:pt x="36" y="0"/>
                  </a:lnTo>
                  <a:lnTo>
                    <a:pt x="30" y="0"/>
                  </a:lnTo>
                  <a:lnTo>
                    <a:pt x="25" y="0"/>
                  </a:lnTo>
                  <a:lnTo>
                    <a:pt x="20" y="2"/>
                  </a:lnTo>
                  <a:lnTo>
                    <a:pt x="17" y="4"/>
                  </a:lnTo>
                  <a:lnTo>
                    <a:pt x="13" y="6"/>
                  </a:lnTo>
                  <a:lnTo>
                    <a:pt x="10" y="9"/>
                  </a:lnTo>
                  <a:lnTo>
                    <a:pt x="6" y="12"/>
                  </a:lnTo>
                  <a:lnTo>
                    <a:pt x="3" y="16"/>
                  </a:lnTo>
                  <a:lnTo>
                    <a:pt x="1" y="21"/>
                  </a:lnTo>
                  <a:lnTo>
                    <a:pt x="1" y="26"/>
                  </a:lnTo>
                  <a:lnTo>
                    <a:pt x="0" y="30"/>
                  </a:lnTo>
                  <a:lnTo>
                    <a:pt x="1" y="35"/>
                  </a:lnTo>
                  <a:lnTo>
                    <a:pt x="1" y="40"/>
                  </a:lnTo>
                  <a:lnTo>
                    <a:pt x="3" y="43"/>
                  </a:lnTo>
                  <a:lnTo>
                    <a:pt x="6" y="48"/>
                  </a:lnTo>
                  <a:lnTo>
                    <a:pt x="10" y="52"/>
                  </a:lnTo>
                  <a:lnTo>
                    <a:pt x="13" y="55"/>
                  </a:lnTo>
                  <a:lnTo>
                    <a:pt x="17" y="57"/>
                  </a:lnTo>
                  <a:lnTo>
                    <a:pt x="20" y="59"/>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8" name="Freeform 277"/>
            <p:cNvSpPr>
              <a:spLocks/>
            </p:cNvSpPr>
            <p:nvPr/>
          </p:nvSpPr>
          <p:spPr bwMode="auto">
            <a:xfrm>
              <a:off x="2084" y="1969"/>
              <a:ext cx="59" cy="60"/>
            </a:xfrm>
            <a:custGeom>
              <a:avLst/>
              <a:gdLst>
                <a:gd name="T0" fmla="*/ 30 w 59"/>
                <a:gd name="T1" fmla="*/ 58 h 60"/>
                <a:gd name="T2" fmla="*/ 36 w 59"/>
                <a:gd name="T3" fmla="*/ 60 h 60"/>
                <a:gd name="T4" fmla="*/ 39 w 59"/>
                <a:gd name="T5" fmla="*/ 58 h 60"/>
                <a:gd name="T6" fmla="*/ 44 w 59"/>
                <a:gd name="T7" fmla="*/ 57 h 60"/>
                <a:gd name="T8" fmla="*/ 47 w 59"/>
                <a:gd name="T9" fmla="*/ 55 h 60"/>
                <a:gd name="T10" fmla="*/ 51 w 59"/>
                <a:gd name="T11" fmla="*/ 51 h 60"/>
                <a:gd name="T12" fmla="*/ 54 w 59"/>
                <a:gd name="T13" fmla="*/ 48 h 60"/>
                <a:gd name="T14" fmla="*/ 56 w 59"/>
                <a:gd name="T15" fmla="*/ 43 h 60"/>
                <a:gd name="T16" fmla="*/ 59 w 59"/>
                <a:gd name="T17" fmla="*/ 40 h 60"/>
                <a:gd name="T18" fmla="*/ 59 w 59"/>
                <a:gd name="T19" fmla="*/ 34 h 60"/>
                <a:gd name="T20" fmla="*/ 59 w 59"/>
                <a:gd name="T21" fmla="*/ 29 h 60"/>
                <a:gd name="T22" fmla="*/ 59 w 59"/>
                <a:gd name="T23" fmla="*/ 26 h 60"/>
                <a:gd name="T24" fmla="*/ 59 w 59"/>
                <a:gd name="T25" fmla="*/ 21 h 60"/>
                <a:gd name="T26" fmla="*/ 56 w 59"/>
                <a:gd name="T27" fmla="*/ 16 h 60"/>
                <a:gd name="T28" fmla="*/ 54 w 59"/>
                <a:gd name="T29" fmla="*/ 12 h 60"/>
                <a:gd name="T30" fmla="*/ 51 w 59"/>
                <a:gd name="T31" fmla="*/ 9 h 60"/>
                <a:gd name="T32" fmla="*/ 47 w 59"/>
                <a:gd name="T33" fmla="*/ 5 h 60"/>
                <a:gd name="T34" fmla="*/ 44 w 59"/>
                <a:gd name="T35" fmla="*/ 4 h 60"/>
                <a:gd name="T36" fmla="*/ 39 w 59"/>
                <a:gd name="T37" fmla="*/ 2 h 60"/>
                <a:gd name="T38" fmla="*/ 36 w 59"/>
                <a:gd name="T39" fmla="*/ 0 h 60"/>
                <a:gd name="T40" fmla="*/ 30 w 59"/>
                <a:gd name="T41" fmla="*/ 0 h 60"/>
                <a:gd name="T42" fmla="*/ 25 w 59"/>
                <a:gd name="T43" fmla="*/ 0 h 60"/>
                <a:gd name="T44" fmla="*/ 20 w 59"/>
                <a:gd name="T45" fmla="*/ 2 h 60"/>
                <a:gd name="T46" fmla="*/ 17 w 59"/>
                <a:gd name="T47" fmla="*/ 4 h 60"/>
                <a:gd name="T48" fmla="*/ 13 w 59"/>
                <a:gd name="T49" fmla="*/ 5 h 60"/>
                <a:gd name="T50" fmla="*/ 10 w 59"/>
                <a:gd name="T51" fmla="*/ 9 h 60"/>
                <a:gd name="T52" fmla="*/ 6 w 59"/>
                <a:gd name="T53" fmla="*/ 12 h 60"/>
                <a:gd name="T54" fmla="*/ 3 w 59"/>
                <a:gd name="T55" fmla="*/ 16 h 60"/>
                <a:gd name="T56" fmla="*/ 1 w 59"/>
                <a:gd name="T57" fmla="*/ 21 h 60"/>
                <a:gd name="T58" fmla="*/ 1 w 59"/>
                <a:gd name="T59" fmla="*/ 26 h 60"/>
                <a:gd name="T60" fmla="*/ 0 w 59"/>
                <a:gd name="T61" fmla="*/ 29 h 60"/>
                <a:gd name="T62" fmla="*/ 1 w 59"/>
                <a:gd name="T63" fmla="*/ 34 h 60"/>
                <a:gd name="T64" fmla="*/ 1 w 59"/>
                <a:gd name="T65" fmla="*/ 40 h 60"/>
                <a:gd name="T66" fmla="*/ 3 w 59"/>
                <a:gd name="T67" fmla="*/ 43 h 60"/>
                <a:gd name="T68" fmla="*/ 6 w 59"/>
                <a:gd name="T69" fmla="*/ 48 h 60"/>
                <a:gd name="T70" fmla="*/ 10 w 59"/>
                <a:gd name="T71" fmla="*/ 51 h 60"/>
                <a:gd name="T72" fmla="*/ 13 w 59"/>
                <a:gd name="T73" fmla="*/ 55 h 60"/>
                <a:gd name="T74" fmla="*/ 17 w 59"/>
                <a:gd name="T75" fmla="*/ 57 h 60"/>
                <a:gd name="T76" fmla="*/ 20 w 59"/>
                <a:gd name="T77" fmla="*/ 58 h 60"/>
                <a:gd name="T78" fmla="*/ 25 w 59"/>
                <a:gd name="T79" fmla="*/ 60 h 60"/>
                <a:gd name="T80" fmla="*/ 30 w 59"/>
                <a:gd name="T81" fmla="*/ 60 h 60"/>
                <a:gd name="T82" fmla="*/ 30 w 59"/>
                <a:gd name="T83" fmla="*/ 6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9"/>
                <a:gd name="T127" fmla="*/ 0 h 60"/>
                <a:gd name="T128" fmla="*/ 59 w 59"/>
                <a:gd name="T129" fmla="*/ 60 h 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9" h="60">
                  <a:moveTo>
                    <a:pt x="30" y="58"/>
                  </a:moveTo>
                  <a:lnTo>
                    <a:pt x="36" y="60"/>
                  </a:lnTo>
                  <a:lnTo>
                    <a:pt x="39" y="58"/>
                  </a:lnTo>
                  <a:lnTo>
                    <a:pt x="44" y="57"/>
                  </a:lnTo>
                  <a:lnTo>
                    <a:pt x="47" y="55"/>
                  </a:lnTo>
                  <a:lnTo>
                    <a:pt x="51" y="51"/>
                  </a:lnTo>
                  <a:lnTo>
                    <a:pt x="54" y="48"/>
                  </a:lnTo>
                  <a:lnTo>
                    <a:pt x="56" y="43"/>
                  </a:lnTo>
                  <a:lnTo>
                    <a:pt x="59" y="40"/>
                  </a:lnTo>
                  <a:lnTo>
                    <a:pt x="59" y="34"/>
                  </a:lnTo>
                  <a:lnTo>
                    <a:pt x="59" y="29"/>
                  </a:lnTo>
                  <a:lnTo>
                    <a:pt x="59" y="26"/>
                  </a:lnTo>
                  <a:lnTo>
                    <a:pt x="59" y="21"/>
                  </a:lnTo>
                  <a:lnTo>
                    <a:pt x="56" y="16"/>
                  </a:lnTo>
                  <a:lnTo>
                    <a:pt x="54" y="12"/>
                  </a:lnTo>
                  <a:lnTo>
                    <a:pt x="51" y="9"/>
                  </a:lnTo>
                  <a:lnTo>
                    <a:pt x="47" y="5"/>
                  </a:lnTo>
                  <a:lnTo>
                    <a:pt x="44" y="4"/>
                  </a:lnTo>
                  <a:lnTo>
                    <a:pt x="39" y="2"/>
                  </a:lnTo>
                  <a:lnTo>
                    <a:pt x="36" y="0"/>
                  </a:lnTo>
                  <a:lnTo>
                    <a:pt x="30" y="0"/>
                  </a:lnTo>
                  <a:lnTo>
                    <a:pt x="25" y="0"/>
                  </a:lnTo>
                  <a:lnTo>
                    <a:pt x="20" y="2"/>
                  </a:lnTo>
                  <a:lnTo>
                    <a:pt x="17" y="4"/>
                  </a:lnTo>
                  <a:lnTo>
                    <a:pt x="13" y="5"/>
                  </a:lnTo>
                  <a:lnTo>
                    <a:pt x="10" y="9"/>
                  </a:lnTo>
                  <a:lnTo>
                    <a:pt x="6" y="12"/>
                  </a:lnTo>
                  <a:lnTo>
                    <a:pt x="3" y="16"/>
                  </a:lnTo>
                  <a:lnTo>
                    <a:pt x="1" y="21"/>
                  </a:lnTo>
                  <a:lnTo>
                    <a:pt x="1" y="26"/>
                  </a:lnTo>
                  <a:lnTo>
                    <a:pt x="0" y="29"/>
                  </a:lnTo>
                  <a:lnTo>
                    <a:pt x="1" y="34"/>
                  </a:lnTo>
                  <a:lnTo>
                    <a:pt x="1" y="40"/>
                  </a:lnTo>
                  <a:lnTo>
                    <a:pt x="3" y="43"/>
                  </a:lnTo>
                  <a:lnTo>
                    <a:pt x="6" y="48"/>
                  </a:lnTo>
                  <a:lnTo>
                    <a:pt x="10" y="51"/>
                  </a:lnTo>
                  <a:lnTo>
                    <a:pt x="13" y="55"/>
                  </a:lnTo>
                  <a:lnTo>
                    <a:pt x="17" y="57"/>
                  </a:lnTo>
                  <a:lnTo>
                    <a:pt x="20" y="58"/>
                  </a:lnTo>
                  <a:lnTo>
                    <a:pt x="25" y="60"/>
                  </a:lnTo>
                  <a:lnTo>
                    <a:pt x="30" y="60"/>
                  </a:lnTo>
                </a:path>
              </a:pathLst>
            </a:custGeom>
            <a:noFill/>
            <a:ln w="476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899" name="Rectangle 278"/>
            <p:cNvSpPr>
              <a:spLocks noChangeArrowheads="1"/>
            </p:cNvSpPr>
            <p:nvPr/>
          </p:nvSpPr>
          <p:spPr bwMode="auto">
            <a:xfrm>
              <a:off x="2097" y="1964"/>
              <a:ext cx="0"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4900" name="Line 279"/>
            <p:cNvSpPr>
              <a:spLocks noChangeShapeType="1"/>
            </p:cNvSpPr>
            <p:nvPr/>
          </p:nvSpPr>
          <p:spPr bwMode="auto">
            <a:xfrm flipH="1">
              <a:off x="2174" y="1920"/>
              <a:ext cx="74"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1" name="Line 280"/>
            <p:cNvSpPr>
              <a:spLocks noChangeShapeType="1"/>
            </p:cNvSpPr>
            <p:nvPr/>
          </p:nvSpPr>
          <p:spPr bwMode="auto">
            <a:xfrm flipH="1">
              <a:off x="2174" y="1841"/>
              <a:ext cx="74" cy="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2" name="Line 281"/>
            <p:cNvSpPr>
              <a:spLocks noChangeShapeType="1"/>
            </p:cNvSpPr>
            <p:nvPr/>
          </p:nvSpPr>
          <p:spPr bwMode="auto">
            <a:xfrm flipH="1">
              <a:off x="2174" y="1762"/>
              <a:ext cx="74"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3" name="Line 282"/>
            <p:cNvSpPr>
              <a:spLocks noChangeShapeType="1"/>
            </p:cNvSpPr>
            <p:nvPr/>
          </p:nvSpPr>
          <p:spPr bwMode="auto">
            <a:xfrm flipH="1">
              <a:off x="2174" y="1685"/>
              <a:ext cx="74"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4" name="Line 283"/>
            <p:cNvSpPr>
              <a:spLocks noChangeShapeType="1"/>
            </p:cNvSpPr>
            <p:nvPr/>
          </p:nvSpPr>
          <p:spPr bwMode="auto">
            <a:xfrm flipH="1">
              <a:off x="2174" y="1607"/>
              <a:ext cx="74"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905" name="Rectangle 284"/>
            <p:cNvSpPr>
              <a:spLocks noChangeArrowheads="1"/>
            </p:cNvSpPr>
            <p:nvPr/>
          </p:nvSpPr>
          <p:spPr bwMode="auto">
            <a:xfrm>
              <a:off x="1466" y="2092"/>
              <a:ext cx="0"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endParaRPr lang="en-US" altLang="en-US" b="1"/>
            </a:p>
          </p:txBody>
        </p:sp>
        <p:sp>
          <p:nvSpPr>
            <p:cNvPr id="34906" name="Freeform 285"/>
            <p:cNvSpPr>
              <a:spLocks/>
            </p:cNvSpPr>
            <p:nvPr/>
          </p:nvSpPr>
          <p:spPr bwMode="auto">
            <a:xfrm>
              <a:off x="1747" y="1567"/>
              <a:ext cx="63" cy="472"/>
            </a:xfrm>
            <a:custGeom>
              <a:avLst/>
              <a:gdLst>
                <a:gd name="T0" fmla="*/ 61 w 63"/>
                <a:gd name="T1" fmla="*/ 472 h 472"/>
                <a:gd name="T2" fmla="*/ 63 w 63"/>
                <a:gd name="T3" fmla="*/ 0 h 472"/>
                <a:gd name="T4" fmla="*/ 0 w 63"/>
                <a:gd name="T5" fmla="*/ 0 h 472"/>
                <a:gd name="T6" fmla="*/ 0 w 63"/>
                <a:gd name="T7" fmla="*/ 472 h 472"/>
                <a:gd name="T8" fmla="*/ 63 w 63"/>
                <a:gd name="T9" fmla="*/ 472 h 472"/>
                <a:gd name="T10" fmla="*/ 63 w 63"/>
                <a:gd name="T11" fmla="*/ 472 h 472"/>
                <a:gd name="T12" fmla="*/ 0 60000 65536"/>
                <a:gd name="T13" fmla="*/ 0 60000 65536"/>
                <a:gd name="T14" fmla="*/ 0 60000 65536"/>
                <a:gd name="T15" fmla="*/ 0 60000 65536"/>
                <a:gd name="T16" fmla="*/ 0 60000 65536"/>
                <a:gd name="T17" fmla="*/ 0 60000 65536"/>
                <a:gd name="T18" fmla="*/ 0 w 63"/>
                <a:gd name="T19" fmla="*/ 0 h 472"/>
                <a:gd name="T20" fmla="*/ 63 w 63"/>
                <a:gd name="T21" fmla="*/ 472 h 472"/>
              </a:gdLst>
              <a:ahLst/>
              <a:cxnLst>
                <a:cxn ang="T12">
                  <a:pos x="T0" y="T1"/>
                </a:cxn>
                <a:cxn ang="T13">
                  <a:pos x="T2" y="T3"/>
                </a:cxn>
                <a:cxn ang="T14">
                  <a:pos x="T4" y="T5"/>
                </a:cxn>
                <a:cxn ang="T15">
                  <a:pos x="T6" y="T7"/>
                </a:cxn>
                <a:cxn ang="T16">
                  <a:pos x="T8" y="T9"/>
                </a:cxn>
                <a:cxn ang="T17">
                  <a:pos x="T10" y="T11"/>
                </a:cxn>
              </a:cxnLst>
              <a:rect l="T18" t="T19" r="T20" b="T21"/>
              <a:pathLst>
                <a:path w="63" h="472">
                  <a:moveTo>
                    <a:pt x="61" y="472"/>
                  </a:moveTo>
                  <a:lnTo>
                    <a:pt x="63" y="0"/>
                  </a:lnTo>
                  <a:lnTo>
                    <a:pt x="0" y="0"/>
                  </a:lnTo>
                  <a:lnTo>
                    <a:pt x="0" y="472"/>
                  </a:lnTo>
                  <a:lnTo>
                    <a:pt x="63" y="472"/>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07" name="Freeform 286"/>
            <p:cNvSpPr>
              <a:spLocks/>
            </p:cNvSpPr>
            <p:nvPr/>
          </p:nvSpPr>
          <p:spPr bwMode="auto">
            <a:xfrm>
              <a:off x="1810" y="1567"/>
              <a:ext cx="63" cy="472"/>
            </a:xfrm>
            <a:custGeom>
              <a:avLst/>
              <a:gdLst>
                <a:gd name="T0" fmla="*/ 63 w 63"/>
                <a:gd name="T1" fmla="*/ 472 h 472"/>
                <a:gd name="T2" fmla="*/ 63 w 63"/>
                <a:gd name="T3" fmla="*/ 0 h 472"/>
                <a:gd name="T4" fmla="*/ 0 w 63"/>
                <a:gd name="T5" fmla="*/ 0 h 472"/>
                <a:gd name="T6" fmla="*/ 0 w 63"/>
                <a:gd name="T7" fmla="*/ 472 h 472"/>
                <a:gd name="T8" fmla="*/ 63 w 63"/>
                <a:gd name="T9" fmla="*/ 472 h 472"/>
                <a:gd name="T10" fmla="*/ 63 w 63"/>
                <a:gd name="T11" fmla="*/ 472 h 472"/>
                <a:gd name="T12" fmla="*/ 0 60000 65536"/>
                <a:gd name="T13" fmla="*/ 0 60000 65536"/>
                <a:gd name="T14" fmla="*/ 0 60000 65536"/>
                <a:gd name="T15" fmla="*/ 0 60000 65536"/>
                <a:gd name="T16" fmla="*/ 0 60000 65536"/>
                <a:gd name="T17" fmla="*/ 0 60000 65536"/>
                <a:gd name="T18" fmla="*/ 0 w 63"/>
                <a:gd name="T19" fmla="*/ 0 h 472"/>
                <a:gd name="T20" fmla="*/ 63 w 63"/>
                <a:gd name="T21" fmla="*/ 472 h 472"/>
              </a:gdLst>
              <a:ahLst/>
              <a:cxnLst>
                <a:cxn ang="T12">
                  <a:pos x="T0" y="T1"/>
                </a:cxn>
                <a:cxn ang="T13">
                  <a:pos x="T2" y="T3"/>
                </a:cxn>
                <a:cxn ang="T14">
                  <a:pos x="T4" y="T5"/>
                </a:cxn>
                <a:cxn ang="T15">
                  <a:pos x="T6" y="T7"/>
                </a:cxn>
                <a:cxn ang="T16">
                  <a:pos x="T8" y="T9"/>
                </a:cxn>
                <a:cxn ang="T17">
                  <a:pos x="T10" y="T11"/>
                </a:cxn>
              </a:cxnLst>
              <a:rect l="T18" t="T19" r="T20" b="T21"/>
              <a:pathLst>
                <a:path w="63" h="472">
                  <a:moveTo>
                    <a:pt x="63" y="472"/>
                  </a:moveTo>
                  <a:lnTo>
                    <a:pt x="63" y="0"/>
                  </a:lnTo>
                  <a:lnTo>
                    <a:pt x="0" y="0"/>
                  </a:lnTo>
                  <a:lnTo>
                    <a:pt x="0" y="472"/>
                  </a:lnTo>
                  <a:lnTo>
                    <a:pt x="63" y="472"/>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08" name="Freeform 287"/>
            <p:cNvSpPr>
              <a:spLocks/>
            </p:cNvSpPr>
            <p:nvPr/>
          </p:nvSpPr>
          <p:spPr bwMode="auto">
            <a:xfrm>
              <a:off x="4093" y="2436"/>
              <a:ext cx="94" cy="121"/>
            </a:xfrm>
            <a:custGeom>
              <a:avLst/>
              <a:gdLst>
                <a:gd name="T0" fmla="*/ 92 w 94"/>
                <a:gd name="T1" fmla="*/ 121 h 121"/>
                <a:gd name="T2" fmla="*/ 94 w 94"/>
                <a:gd name="T3" fmla="*/ 0 h 121"/>
                <a:gd name="T4" fmla="*/ 0 w 94"/>
                <a:gd name="T5" fmla="*/ 0 h 121"/>
                <a:gd name="T6" fmla="*/ 0 w 94"/>
                <a:gd name="T7" fmla="*/ 121 h 121"/>
                <a:gd name="T8" fmla="*/ 94 w 94"/>
                <a:gd name="T9" fmla="*/ 121 h 121"/>
                <a:gd name="T10" fmla="*/ 94 w 94"/>
                <a:gd name="T11" fmla="*/ 121 h 121"/>
                <a:gd name="T12" fmla="*/ 0 60000 65536"/>
                <a:gd name="T13" fmla="*/ 0 60000 65536"/>
                <a:gd name="T14" fmla="*/ 0 60000 65536"/>
                <a:gd name="T15" fmla="*/ 0 60000 65536"/>
                <a:gd name="T16" fmla="*/ 0 60000 65536"/>
                <a:gd name="T17" fmla="*/ 0 60000 65536"/>
                <a:gd name="T18" fmla="*/ 0 w 94"/>
                <a:gd name="T19" fmla="*/ 0 h 121"/>
                <a:gd name="T20" fmla="*/ 94 w 94"/>
                <a:gd name="T21" fmla="*/ 121 h 121"/>
              </a:gdLst>
              <a:ahLst/>
              <a:cxnLst>
                <a:cxn ang="T12">
                  <a:pos x="T0" y="T1"/>
                </a:cxn>
                <a:cxn ang="T13">
                  <a:pos x="T2" y="T3"/>
                </a:cxn>
                <a:cxn ang="T14">
                  <a:pos x="T4" y="T5"/>
                </a:cxn>
                <a:cxn ang="T15">
                  <a:pos x="T6" y="T7"/>
                </a:cxn>
                <a:cxn ang="T16">
                  <a:pos x="T8" y="T9"/>
                </a:cxn>
                <a:cxn ang="T17">
                  <a:pos x="T10" y="T11"/>
                </a:cxn>
              </a:cxnLst>
              <a:rect l="T18" t="T19" r="T20" b="T21"/>
              <a:pathLst>
                <a:path w="94" h="121">
                  <a:moveTo>
                    <a:pt x="92" y="121"/>
                  </a:moveTo>
                  <a:lnTo>
                    <a:pt x="94" y="0"/>
                  </a:lnTo>
                  <a:lnTo>
                    <a:pt x="0" y="0"/>
                  </a:lnTo>
                  <a:lnTo>
                    <a:pt x="0" y="121"/>
                  </a:lnTo>
                  <a:lnTo>
                    <a:pt x="94" y="121"/>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09" name="Freeform 288"/>
            <p:cNvSpPr>
              <a:spLocks/>
            </p:cNvSpPr>
            <p:nvPr/>
          </p:nvSpPr>
          <p:spPr bwMode="auto">
            <a:xfrm>
              <a:off x="3310" y="2434"/>
              <a:ext cx="781" cy="123"/>
            </a:xfrm>
            <a:custGeom>
              <a:avLst/>
              <a:gdLst>
                <a:gd name="T0" fmla="*/ 781 w 781"/>
                <a:gd name="T1" fmla="*/ 123 h 123"/>
                <a:gd name="T2" fmla="*/ 781 w 781"/>
                <a:gd name="T3" fmla="*/ 0 h 123"/>
                <a:gd name="T4" fmla="*/ 0 w 781"/>
                <a:gd name="T5" fmla="*/ 0 h 123"/>
                <a:gd name="T6" fmla="*/ 0 w 781"/>
                <a:gd name="T7" fmla="*/ 123 h 123"/>
                <a:gd name="T8" fmla="*/ 781 w 781"/>
                <a:gd name="T9" fmla="*/ 123 h 123"/>
                <a:gd name="T10" fmla="*/ 781 w 781"/>
                <a:gd name="T11" fmla="*/ 123 h 123"/>
                <a:gd name="T12" fmla="*/ 0 60000 65536"/>
                <a:gd name="T13" fmla="*/ 0 60000 65536"/>
                <a:gd name="T14" fmla="*/ 0 60000 65536"/>
                <a:gd name="T15" fmla="*/ 0 60000 65536"/>
                <a:gd name="T16" fmla="*/ 0 60000 65536"/>
                <a:gd name="T17" fmla="*/ 0 60000 65536"/>
                <a:gd name="T18" fmla="*/ 0 w 781"/>
                <a:gd name="T19" fmla="*/ 0 h 123"/>
                <a:gd name="T20" fmla="*/ 781 w 781"/>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781" h="123">
                  <a:moveTo>
                    <a:pt x="781" y="123"/>
                  </a:moveTo>
                  <a:lnTo>
                    <a:pt x="781" y="0"/>
                  </a:lnTo>
                  <a:lnTo>
                    <a:pt x="0" y="0"/>
                  </a:lnTo>
                  <a:lnTo>
                    <a:pt x="0" y="123"/>
                  </a:lnTo>
                  <a:lnTo>
                    <a:pt x="781" y="123"/>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0" name="Freeform 289"/>
            <p:cNvSpPr>
              <a:spLocks/>
            </p:cNvSpPr>
            <p:nvPr/>
          </p:nvSpPr>
          <p:spPr bwMode="auto">
            <a:xfrm>
              <a:off x="2431" y="2434"/>
              <a:ext cx="879" cy="123"/>
            </a:xfrm>
            <a:custGeom>
              <a:avLst/>
              <a:gdLst>
                <a:gd name="T0" fmla="*/ 879 w 879"/>
                <a:gd name="T1" fmla="*/ 123 h 123"/>
                <a:gd name="T2" fmla="*/ 879 w 879"/>
                <a:gd name="T3" fmla="*/ 0 h 123"/>
                <a:gd name="T4" fmla="*/ 0 w 879"/>
                <a:gd name="T5" fmla="*/ 0 h 123"/>
                <a:gd name="T6" fmla="*/ 0 w 879"/>
                <a:gd name="T7" fmla="*/ 123 h 123"/>
                <a:gd name="T8" fmla="*/ 879 w 879"/>
                <a:gd name="T9" fmla="*/ 123 h 123"/>
                <a:gd name="T10" fmla="*/ 879 w 879"/>
                <a:gd name="T11" fmla="*/ 123 h 123"/>
                <a:gd name="T12" fmla="*/ 0 60000 65536"/>
                <a:gd name="T13" fmla="*/ 0 60000 65536"/>
                <a:gd name="T14" fmla="*/ 0 60000 65536"/>
                <a:gd name="T15" fmla="*/ 0 60000 65536"/>
                <a:gd name="T16" fmla="*/ 0 60000 65536"/>
                <a:gd name="T17" fmla="*/ 0 60000 65536"/>
                <a:gd name="T18" fmla="*/ 0 w 879"/>
                <a:gd name="T19" fmla="*/ 0 h 123"/>
                <a:gd name="T20" fmla="*/ 879 w 879"/>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879" h="123">
                  <a:moveTo>
                    <a:pt x="879" y="123"/>
                  </a:moveTo>
                  <a:lnTo>
                    <a:pt x="879" y="0"/>
                  </a:lnTo>
                  <a:lnTo>
                    <a:pt x="0" y="0"/>
                  </a:lnTo>
                  <a:lnTo>
                    <a:pt x="0" y="123"/>
                  </a:lnTo>
                  <a:lnTo>
                    <a:pt x="879" y="123"/>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1" name="Freeform 290"/>
            <p:cNvSpPr>
              <a:spLocks/>
            </p:cNvSpPr>
            <p:nvPr/>
          </p:nvSpPr>
          <p:spPr bwMode="auto">
            <a:xfrm>
              <a:off x="3477" y="2311"/>
              <a:ext cx="708" cy="123"/>
            </a:xfrm>
            <a:custGeom>
              <a:avLst/>
              <a:gdLst>
                <a:gd name="T0" fmla="*/ 708 w 708"/>
                <a:gd name="T1" fmla="*/ 122 h 123"/>
                <a:gd name="T2" fmla="*/ 708 w 708"/>
                <a:gd name="T3" fmla="*/ 0 h 123"/>
                <a:gd name="T4" fmla="*/ 0 w 708"/>
                <a:gd name="T5" fmla="*/ 0 h 123"/>
                <a:gd name="T6" fmla="*/ 0 w 708"/>
                <a:gd name="T7" fmla="*/ 123 h 123"/>
                <a:gd name="T8" fmla="*/ 708 w 708"/>
                <a:gd name="T9" fmla="*/ 123 h 123"/>
                <a:gd name="T10" fmla="*/ 708 w 708"/>
                <a:gd name="T11" fmla="*/ 123 h 123"/>
                <a:gd name="T12" fmla="*/ 0 60000 65536"/>
                <a:gd name="T13" fmla="*/ 0 60000 65536"/>
                <a:gd name="T14" fmla="*/ 0 60000 65536"/>
                <a:gd name="T15" fmla="*/ 0 60000 65536"/>
                <a:gd name="T16" fmla="*/ 0 60000 65536"/>
                <a:gd name="T17" fmla="*/ 0 60000 65536"/>
                <a:gd name="T18" fmla="*/ 0 w 708"/>
                <a:gd name="T19" fmla="*/ 0 h 123"/>
                <a:gd name="T20" fmla="*/ 708 w 708"/>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708" h="123">
                  <a:moveTo>
                    <a:pt x="708" y="122"/>
                  </a:moveTo>
                  <a:lnTo>
                    <a:pt x="708" y="0"/>
                  </a:lnTo>
                  <a:lnTo>
                    <a:pt x="0" y="0"/>
                  </a:lnTo>
                  <a:lnTo>
                    <a:pt x="0" y="123"/>
                  </a:lnTo>
                  <a:lnTo>
                    <a:pt x="708" y="123"/>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2" name="Freeform 291"/>
            <p:cNvSpPr>
              <a:spLocks/>
            </p:cNvSpPr>
            <p:nvPr/>
          </p:nvSpPr>
          <p:spPr bwMode="auto">
            <a:xfrm>
              <a:off x="2431" y="2311"/>
              <a:ext cx="1046" cy="123"/>
            </a:xfrm>
            <a:custGeom>
              <a:avLst/>
              <a:gdLst>
                <a:gd name="T0" fmla="*/ 1046 w 1046"/>
                <a:gd name="T1" fmla="*/ 123 h 123"/>
                <a:gd name="T2" fmla="*/ 1046 w 1046"/>
                <a:gd name="T3" fmla="*/ 0 h 123"/>
                <a:gd name="T4" fmla="*/ 0 w 1046"/>
                <a:gd name="T5" fmla="*/ 0 h 123"/>
                <a:gd name="T6" fmla="*/ 0 w 1046"/>
                <a:gd name="T7" fmla="*/ 123 h 123"/>
                <a:gd name="T8" fmla="*/ 1046 w 1046"/>
                <a:gd name="T9" fmla="*/ 123 h 123"/>
                <a:gd name="T10" fmla="*/ 1046 w 1046"/>
                <a:gd name="T11" fmla="*/ 123 h 123"/>
                <a:gd name="T12" fmla="*/ 0 60000 65536"/>
                <a:gd name="T13" fmla="*/ 0 60000 65536"/>
                <a:gd name="T14" fmla="*/ 0 60000 65536"/>
                <a:gd name="T15" fmla="*/ 0 60000 65536"/>
                <a:gd name="T16" fmla="*/ 0 60000 65536"/>
                <a:gd name="T17" fmla="*/ 0 60000 65536"/>
                <a:gd name="T18" fmla="*/ 0 w 1046"/>
                <a:gd name="T19" fmla="*/ 0 h 123"/>
                <a:gd name="T20" fmla="*/ 1046 w 1046"/>
                <a:gd name="T21" fmla="*/ 123 h 123"/>
              </a:gdLst>
              <a:ahLst/>
              <a:cxnLst>
                <a:cxn ang="T12">
                  <a:pos x="T0" y="T1"/>
                </a:cxn>
                <a:cxn ang="T13">
                  <a:pos x="T2" y="T3"/>
                </a:cxn>
                <a:cxn ang="T14">
                  <a:pos x="T4" y="T5"/>
                </a:cxn>
                <a:cxn ang="T15">
                  <a:pos x="T6" y="T7"/>
                </a:cxn>
                <a:cxn ang="T16">
                  <a:pos x="T8" y="T9"/>
                </a:cxn>
                <a:cxn ang="T17">
                  <a:pos x="T10" y="T11"/>
                </a:cxn>
              </a:cxnLst>
              <a:rect l="T18" t="T19" r="T20" b="T21"/>
              <a:pathLst>
                <a:path w="1046" h="123">
                  <a:moveTo>
                    <a:pt x="1046" y="123"/>
                  </a:moveTo>
                  <a:lnTo>
                    <a:pt x="1046" y="0"/>
                  </a:lnTo>
                  <a:lnTo>
                    <a:pt x="0" y="0"/>
                  </a:lnTo>
                  <a:lnTo>
                    <a:pt x="0" y="123"/>
                  </a:lnTo>
                  <a:lnTo>
                    <a:pt x="1046" y="123"/>
                  </a:lnTo>
                </a:path>
              </a:pathLst>
            </a:custGeom>
            <a:noFill/>
            <a:ln w="1111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3" name="Freeform 292"/>
            <p:cNvSpPr>
              <a:spLocks/>
            </p:cNvSpPr>
            <p:nvPr/>
          </p:nvSpPr>
          <p:spPr bwMode="auto">
            <a:xfrm>
              <a:off x="3171" y="2407"/>
              <a:ext cx="482" cy="55"/>
            </a:xfrm>
            <a:custGeom>
              <a:avLst/>
              <a:gdLst>
                <a:gd name="T0" fmla="*/ 482 w 482"/>
                <a:gd name="T1" fmla="*/ 55 h 55"/>
                <a:gd name="T2" fmla="*/ 482 w 482"/>
                <a:gd name="T3" fmla="*/ 0 h 55"/>
                <a:gd name="T4" fmla="*/ 0 w 482"/>
                <a:gd name="T5" fmla="*/ 0 h 55"/>
                <a:gd name="T6" fmla="*/ 0 w 482"/>
                <a:gd name="T7" fmla="*/ 55 h 55"/>
                <a:gd name="T8" fmla="*/ 482 w 482"/>
                <a:gd name="T9" fmla="*/ 55 h 55"/>
                <a:gd name="T10" fmla="*/ 482 w 482"/>
                <a:gd name="T11" fmla="*/ 55 h 55"/>
                <a:gd name="T12" fmla="*/ 0 60000 65536"/>
                <a:gd name="T13" fmla="*/ 0 60000 65536"/>
                <a:gd name="T14" fmla="*/ 0 60000 65536"/>
                <a:gd name="T15" fmla="*/ 0 60000 65536"/>
                <a:gd name="T16" fmla="*/ 0 60000 65536"/>
                <a:gd name="T17" fmla="*/ 0 60000 65536"/>
                <a:gd name="T18" fmla="*/ 0 w 482"/>
                <a:gd name="T19" fmla="*/ 0 h 55"/>
                <a:gd name="T20" fmla="*/ 482 w 482"/>
                <a:gd name="T21" fmla="*/ 55 h 55"/>
              </a:gdLst>
              <a:ahLst/>
              <a:cxnLst>
                <a:cxn ang="T12">
                  <a:pos x="T0" y="T1"/>
                </a:cxn>
                <a:cxn ang="T13">
                  <a:pos x="T2" y="T3"/>
                </a:cxn>
                <a:cxn ang="T14">
                  <a:pos x="T4" y="T5"/>
                </a:cxn>
                <a:cxn ang="T15">
                  <a:pos x="T6" y="T7"/>
                </a:cxn>
                <a:cxn ang="T16">
                  <a:pos x="T8" y="T9"/>
                </a:cxn>
                <a:cxn ang="T17">
                  <a:pos x="T10" y="T11"/>
                </a:cxn>
              </a:cxnLst>
              <a:rect l="T18" t="T19" r="T20" b="T21"/>
              <a:pathLst>
                <a:path w="482" h="55">
                  <a:moveTo>
                    <a:pt x="482" y="55"/>
                  </a:moveTo>
                  <a:lnTo>
                    <a:pt x="482" y="0"/>
                  </a:lnTo>
                  <a:lnTo>
                    <a:pt x="0" y="0"/>
                  </a:lnTo>
                  <a:lnTo>
                    <a:pt x="0" y="55"/>
                  </a:lnTo>
                  <a:lnTo>
                    <a:pt x="482"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14" name="Rectangle 293"/>
            <p:cNvSpPr>
              <a:spLocks noChangeArrowheads="1"/>
            </p:cNvSpPr>
            <p:nvPr/>
          </p:nvSpPr>
          <p:spPr bwMode="auto">
            <a:xfrm>
              <a:off x="3207" y="2398"/>
              <a:ext cx="31"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P</a:t>
              </a:r>
              <a:endParaRPr lang="en-US" altLang="en-US" b="1"/>
            </a:p>
          </p:txBody>
        </p:sp>
        <p:sp>
          <p:nvSpPr>
            <p:cNvPr id="34915" name="Rectangle 294"/>
            <p:cNvSpPr>
              <a:spLocks noChangeArrowheads="1"/>
            </p:cNvSpPr>
            <p:nvPr/>
          </p:nvSpPr>
          <p:spPr bwMode="auto">
            <a:xfrm>
              <a:off x="3246"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h</a:t>
              </a:r>
              <a:endParaRPr lang="en-US" altLang="en-US" b="1"/>
            </a:p>
          </p:txBody>
        </p:sp>
        <p:sp>
          <p:nvSpPr>
            <p:cNvPr id="34916" name="Rectangle 295"/>
            <p:cNvSpPr>
              <a:spLocks noChangeArrowheads="1"/>
            </p:cNvSpPr>
            <p:nvPr/>
          </p:nvSpPr>
          <p:spPr bwMode="auto">
            <a:xfrm>
              <a:off x="3277" y="2398"/>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y</a:t>
              </a:r>
              <a:endParaRPr lang="en-US" altLang="en-US" b="1"/>
            </a:p>
          </p:txBody>
        </p:sp>
        <p:sp>
          <p:nvSpPr>
            <p:cNvPr id="34917" name="Rectangle 296"/>
            <p:cNvSpPr>
              <a:spLocks noChangeArrowheads="1"/>
            </p:cNvSpPr>
            <p:nvPr/>
          </p:nvSpPr>
          <p:spPr bwMode="auto">
            <a:xfrm>
              <a:off x="3306" y="2398"/>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918" name="Rectangle 297"/>
            <p:cNvSpPr>
              <a:spLocks noChangeArrowheads="1"/>
            </p:cNvSpPr>
            <p:nvPr/>
          </p:nvSpPr>
          <p:spPr bwMode="auto">
            <a:xfrm>
              <a:off x="3333" y="2398"/>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i</a:t>
              </a:r>
              <a:endParaRPr lang="en-US" altLang="en-US" b="1"/>
            </a:p>
          </p:txBody>
        </p:sp>
        <p:sp>
          <p:nvSpPr>
            <p:cNvPr id="34919" name="Rectangle 298"/>
            <p:cNvSpPr>
              <a:spLocks noChangeArrowheads="1"/>
            </p:cNvSpPr>
            <p:nvPr/>
          </p:nvSpPr>
          <p:spPr bwMode="auto">
            <a:xfrm>
              <a:off x="3347" y="2398"/>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c</a:t>
              </a:r>
              <a:endParaRPr lang="en-US" altLang="en-US" b="1"/>
            </a:p>
          </p:txBody>
        </p:sp>
        <p:sp>
          <p:nvSpPr>
            <p:cNvPr id="34920" name="Rectangle 299"/>
            <p:cNvSpPr>
              <a:spLocks noChangeArrowheads="1"/>
            </p:cNvSpPr>
            <p:nvPr/>
          </p:nvSpPr>
          <p:spPr bwMode="auto">
            <a:xfrm>
              <a:off x="3376"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921" name="Rectangle 300"/>
            <p:cNvSpPr>
              <a:spLocks noChangeArrowheads="1"/>
            </p:cNvSpPr>
            <p:nvPr/>
          </p:nvSpPr>
          <p:spPr bwMode="auto">
            <a:xfrm>
              <a:off x="3407" y="2398"/>
              <a:ext cx="10"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l</a:t>
              </a:r>
              <a:endParaRPr lang="en-US" altLang="en-US" b="1"/>
            </a:p>
          </p:txBody>
        </p:sp>
        <p:sp>
          <p:nvSpPr>
            <p:cNvPr id="34922" name="Rectangle 301"/>
            <p:cNvSpPr>
              <a:spLocks noChangeArrowheads="1"/>
            </p:cNvSpPr>
            <p:nvPr/>
          </p:nvSpPr>
          <p:spPr bwMode="auto">
            <a:xfrm>
              <a:off x="3419" y="2398"/>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23" name="Rectangle 302"/>
            <p:cNvSpPr>
              <a:spLocks noChangeArrowheads="1"/>
            </p:cNvSpPr>
            <p:nvPr/>
          </p:nvSpPr>
          <p:spPr bwMode="auto">
            <a:xfrm>
              <a:off x="3436"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a</a:t>
              </a:r>
              <a:endParaRPr lang="en-US" altLang="en-US" b="1"/>
            </a:p>
          </p:txBody>
        </p:sp>
        <p:sp>
          <p:nvSpPr>
            <p:cNvPr id="34924" name="Rectangle 303"/>
            <p:cNvSpPr>
              <a:spLocks noChangeArrowheads="1"/>
            </p:cNvSpPr>
            <p:nvPr/>
          </p:nvSpPr>
          <p:spPr bwMode="auto">
            <a:xfrm>
              <a:off x="3467"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4925" name="Rectangle 304"/>
            <p:cNvSpPr>
              <a:spLocks noChangeArrowheads="1"/>
            </p:cNvSpPr>
            <p:nvPr/>
          </p:nvSpPr>
          <p:spPr bwMode="auto">
            <a:xfrm>
              <a:off x="3499"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d</a:t>
              </a:r>
              <a:endParaRPr lang="en-US" altLang="en-US" b="1"/>
            </a:p>
          </p:txBody>
        </p:sp>
        <p:sp>
          <p:nvSpPr>
            <p:cNvPr id="34926" name="Rectangle 305"/>
            <p:cNvSpPr>
              <a:spLocks noChangeArrowheads="1"/>
            </p:cNvSpPr>
            <p:nvPr/>
          </p:nvSpPr>
          <p:spPr bwMode="auto">
            <a:xfrm>
              <a:off x="3530" y="2398"/>
              <a:ext cx="1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r</a:t>
              </a:r>
              <a:endParaRPr lang="en-US" altLang="en-US" b="1"/>
            </a:p>
          </p:txBody>
        </p:sp>
        <p:sp>
          <p:nvSpPr>
            <p:cNvPr id="34927" name="Rectangle 306"/>
            <p:cNvSpPr>
              <a:spLocks noChangeArrowheads="1"/>
            </p:cNvSpPr>
            <p:nvPr/>
          </p:nvSpPr>
          <p:spPr bwMode="auto">
            <a:xfrm>
              <a:off x="3549" y="2398"/>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e</a:t>
              </a:r>
              <a:endParaRPr lang="en-US" altLang="en-US" b="1"/>
            </a:p>
          </p:txBody>
        </p:sp>
        <p:sp>
          <p:nvSpPr>
            <p:cNvPr id="34928" name="Rectangle 307"/>
            <p:cNvSpPr>
              <a:spLocks noChangeArrowheads="1"/>
            </p:cNvSpPr>
            <p:nvPr/>
          </p:nvSpPr>
          <p:spPr bwMode="auto">
            <a:xfrm>
              <a:off x="3581" y="2398"/>
              <a:ext cx="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929" name="Rectangle 308"/>
            <p:cNvSpPr>
              <a:spLocks noChangeArrowheads="1"/>
            </p:cNvSpPr>
            <p:nvPr/>
          </p:nvSpPr>
          <p:spPr bwMode="auto">
            <a:xfrm>
              <a:off x="3610" y="2398"/>
              <a:ext cx="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s</a:t>
              </a:r>
              <a:endParaRPr lang="en-US" altLang="en-US" b="1"/>
            </a:p>
          </p:txBody>
        </p:sp>
        <p:sp>
          <p:nvSpPr>
            <p:cNvPr id="34930" name="Rectangle 309"/>
            <p:cNvSpPr>
              <a:spLocks noChangeArrowheads="1"/>
            </p:cNvSpPr>
            <p:nvPr/>
          </p:nvSpPr>
          <p:spPr bwMode="auto">
            <a:xfrm>
              <a:off x="200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4931" name="Rectangle 310"/>
            <p:cNvSpPr>
              <a:spLocks noChangeArrowheads="1"/>
            </p:cNvSpPr>
            <p:nvPr/>
          </p:nvSpPr>
          <p:spPr bwMode="auto">
            <a:xfrm>
              <a:off x="2031"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32" name="Rectangle 311"/>
            <p:cNvSpPr>
              <a:spLocks noChangeArrowheads="1"/>
            </p:cNvSpPr>
            <p:nvPr/>
          </p:nvSpPr>
          <p:spPr bwMode="auto">
            <a:xfrm>
              <a:off x="2063"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33" name="Rectangle 312"/>
            <p:cNvSpPr>
              <a:spLocks noChangeArrowheads="1"/>
            </p:cNvSpPr>
            <p:nvPr/>
          </p:nvSpPr>
          <p:spPr bwMode="auto">
            <a:xfrm>
              <a:off x="2078"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4934" name="Rectangle 313"/>
            <p:cNvSpPr>
              <a:spLocks noChangeArrowheads="1"/>
            </p:cNvSpPr>
            <p:nvPr/>
          </p:nvSpPr>
          <p:spPr bwMode="auto">
            <a:xfrm>
              <a:off x="2111"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4935" name="Rectangle 314"/>
            <p:cNvSpPr>
              <a:spLocks noChangeArrowheads="1"/>
            </p:cNvSpPr>
            <p:nvPr/>
          </p:nvSpPr>
          <p:spPr bwMode="auto">
            <a:xfrm>
              <a:off x="2142"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36" name="Rectangle 315"/>
            <p:cNvSpPr>
              <a:spLocks noChangeArrowheads="1"/>
            </p:cNvSpPr>
            <p:nvPr/>
          </p:nvSpPr>
          <p:spPr bwMode="auto">
            <a:xfrm>
              <a:off x="2157"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4937" name="Rectangle 316"/>
            <p:cNvSpPr>
              <a:spLocks noChangeArrowheads="1"/>
            </p:cNvSpPr>
            <p:nvPr/>
          </p:nvSpPr>
          <p:spPr bwMode="auto">
            <a:xfrm>
              <a:off x="219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9</a:t>
              </a:r>
              <a:endParaRPr lang="en-US" altLang="en-US" b="1"/>
            </a:p>
          </p:txBody>
        </p:sp>
        <p:sp>
          <p:nvSpPr>
            <p:cNvPr id="34938" name="Rectangle 317"/>
            <p:cNvSpPr>
              <a:spLocks noChangeArrowheads="1"/>
            </p:cNvSpPr>
            <p:nvPr/>
          </p:nvSpPr>
          <p:spPr bwMode="auto">
            <a:xfrm>
              <a:off x="2220"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39" name="Rectangle 318"/>
            <p:cNvSpPr>
              <a:spLocks noChangeArrowheads="1"/>
            </p:cNvSpPr>
            <p:nvPr/>
          </p:nvSpPr>
          <p:spPr bwMode="auto">
            <a:xfrm>
              <a:off x="2802"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40" name="Rectangle 319"/>
            <p:cNvSpPr>
              <a:spLocks noChangeArrowheads="1"/>
            </p:cNvSpPr>
            <p:nvPr/>
          </p:nvSpPr>
          <p:spPr bwMode="auto">
            <a:xfrm>
              <a:off x="2819"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41" name="Rectangle 320"/>
            <p:cNvSpPr>
              <a:spLocks noChangeArrowheads="1"/>
            </p:cNvSpPr>
            <p:nvPr/>
          </p:nvSpPr>
          <p:spPr bwMode="auto">
            <a:xfrm>
              <a:off x="285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5</a:t>
              </a:r>
              <a:endParaRPr lang="en-US" altLang="en-US" b="1"/>
            </a:p>
          </p:txBody>
        </p:sp>
        <p:sp>
          <p:nvSpPr>
            <p:cNvPr id="34942" name="Rectangle 321"/>
            <p:cNvSpPr>
              <a:spLocks noChangeArrowheads="1"/>
            </p:cNvSpPr>
            <p:nvPr/>
          </p:nvSpPr>
          <p:spPr bwMode="auto">
            <a:xfrm>
              <a:off x="2882"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43" name="Rectangle 322"/>
            <p:cNvSpPr>
              <a:spLocks noChangeArrowheads="1"/>
            </p:cNvSpPr>
            <p:nvPr/>
          </p:nvSpPr>
          <p:spPr bwMode="auto">
            <a:xfrm>
              <a:off x="2897"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44" name="Rectangle 323"/>
            <p:cNvSpPr>
              <a:spLocks noChangeArrowheads="1"/>
            </p:cNvSpPr>
            <p:nvPr/>
          </p:nvSpPr>
          <p:spPr bwMode="auto">
            <a:xfrm>
              <a:off x="2928"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4</a:t>
              </a:r>
              <a:endParaRPr lang="en-US" altLang="en-US" b="1"/>
            </a:p>
          </p:txBody>
        </p:sp>
        <p:sp>
          <p:nvSpPr>
            <p:cNvPr id="34945" name="Rectangle 324"/>
            <p:cNvSpPr>
              <a:spLocks noChangeArrowheads="1"/>
            </p:cNvSpPr>
            <p:nvPr/>
          </p:nvSpPr>
          <p:spPr bwMode="auto">
            <a:xfrm>
              <a:off x="2961"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46" name="Rectangle 325"/>
            <p:cNvSpPr>
              <a:spLocks noChangeArrowheads="1"/>
            </p:cNvSpPr>
            <p:nvPr/>
          </p:nvSpPr>
          <p:spPr bwMode="auto">
            <a:xfrm>
              <a:off x="2976"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47" name="Rectangle 326"/>
            <p:cNvSpPr>
              <a:spLocks noChangeArrowheads="1"/>
            </p:cNvSpPr>
            <p:nvPr/>
          </p:nvSpPr>
          <p:spPr bwMode="auto">
            <a:xfrm>
              <a:off x="3009"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4948" name="Rectangle 327"/>
            <p:cNvSpPr>
              <a:spLocks noChangeArrowheads="1"/>
            </p:cNvSpPr>
            <p:nvPr/>
          </p:nvSpPr>
          <p:spPr bwMode="auto">
            <a:xfrm>
              <a:off x="3039"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49" name="Rectangle 328"/>
            <p:cNvSpPr>
              <a:spLocks noChangeArrowheads="1"/>
            </p:cNvSpPr>
            <p:nvPr/>
          </p:nvSpPr>
          <p:spPr bwMode="auto">
            <a:xfrm>
              <a:off x="3055"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50" name="Rectangle 329"/>
            <p:cNvSpPr>
              <a:spLocks noChangeArrowheads="1"/>
            </p:cNvSpPr>
            <p:nvPr/>
          </p:nvSpPr>
          <p:spPr bwMode="auto">
            <a:xfrm>
              <a:off x="3087"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4951" name="Rectangle 330"/>
            <p:cNvSpPr>
              <a:spLocks noChangeArrowheads="1"/>
            </p:cNvSpPr>
            <p:nvPr/>
          </p:nvSpPr>
          <p:spPr bwMode="auto">
            <a:xfrm>
              <a:off x="3118"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52" name="Rectangle 331"/>
            <p:cNvSpPr>
              <a:spLocks noChangeArrowheads="1"/>
            </p:cNvSpPr>
            <p:nvPr/>
          </p:nvSpPr>
          <p:spPr bwMode="auto">
            <a:xfrm>
              <a:off x="3135"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53" name="Rectangle 332"/>
            <p:cNvSpPr>
              <a:spLocks noChangeArrowheads="1"/>
            </p:cNvSpPr>
            <p:nvPr/>
          </p:nvSpPr>
          <p:spPr bwMode="auto">
            <a:xfrm>
              <a:off x="3166"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54" name="Rectangle 333"/>
            <p:cNvSpPr>
              <a:spLocks noChangeArrowheads="1"/>
            </p:cNvSpPr>
            <p:nvPr/>
          </p:nvSpPr>
          <p:spPr bwMode="auto">
            <a:xfrm>
              <a:off x="3198"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55" name="Rectangle 334"/>
            <p:cNvSpPr>
              <a:spLocks noChangeArrowheads="1"/>
            </p:cNvSpPr>
            <p:nvPr/>
          </p:nvSpPr>
          <p:spPr bwMode="auto">
            <a:xfrm>
              <a:off x="3214"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56" name="Rectangle 335"/>
            <p:cNvSpPr>
              <a:spLocks noChangeArrowheads="1"/>
            </p:cNvSpPr>
            <p:nvPr/>
          </p:nvSpPr>
          <p:spPr bwMode="auto">
            <a:xfrm>
              <a:off x="3246"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4957" name="Rectangle 336"/>
            <p:cNvSpPr>
              <a:spLocks noChangeArrowheads="1"/>
            </p:cNvSpPr>
            <p:nvPr/>
          </p:nvSpPr>
          <p:spPr bwMode="auto">
            <a:xfrm>
              <a:off x="3277"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58" name="Rectangle 337"/>
            <p:cNvSpPr>
              <a:spLocks noChangeArrowheads="1"/>
            </p:cNvSpPr>
            <p:nvPr/>
          </p:nvSpPr>
          <p:spPr bwMode="auto">
            <a:xfrm>
              <a:off x="3292"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9</a:t>
              </a:r>
              <a:endParaRPr lang="en-US" altLang="en-US" b="1"/>
            </a:p>
          </p:txBody>
        </p:sp>
        <p:sp>
          <p:nvSpPr>
            <p:cNvPr id="34959" name="Rectangle 338"/>
            <p:cNvSpPr>
              <a:spLocks noChangeArrowheads="1"/>
            </p:cNvSpPr>
            <p:nvPr/>
          </p:nvSpPr>
          <p:spPr bwMode="auto">
            <a:xfrm>
              <a:off x="3325"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0" name="Rectangle 339"/>
            <p:cNvSpPr>
              <a:spLocks noChangeArrowheads="1"/>
            </p:cNvSpPr>
            <p:nvPr/>
          </p:nvSpPr>
          <p:spPr bwMode="auto">
            <a:xfrm>
              <a:off x="334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8</a:t>
              </a:r>
              <a:endParaRPr lang="en-US" altLang="en-US" b="1"/>
            </a:p>
          </p:txBody>
        </p:sp>
        <p:sp>
          <p:nvSpPr>
            <p:cNvPr id="34961" name="Rectangle 340"/>
            <p:cNvSpPr>
              <a:spLocks noChangeArrowheads="1"/>
            </p:cNvSpPr>
            <p:nvPr/>
          </p:nvSpPr>
          <p:spPr bwMode="auto">
            <a:xfrm>
              <a:off x="3373"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2" name="Rectangle 341"/>
            <p:cNvSpPr>
              <a:spLocks noChangeArrowheads="1"/>
            </p:cNvSpPr>
            <p:nvPr/>
          </p:nvSpPr>
          <p:spPr bwMode="auto">
            <a:xfrm>
              <a:off x="3607"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3" name="Rectangle 342"/>
            <p:cNvSpPr>
              <a:spLocks noChangeArrowheads="1"/>
            </p:cNvSpPr>
            <p:nvPr/>
          </p:nvSpPr>
          <p:spPr bwMode="auto">
            <a:xfrm>
              <a:off x="3624"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3</a:t>
              </a:r>
              <a:endParaRPr lang="en-US" altLang="en-US" b="1"/>
            </a:p>
          </p:txBody>
        </p:sp>
        <p:sp>
          <p:nvSpPr>
            <p:cNvPr id="34964" name="Rectangle 343"/>
            <p:cNvSpPr>
              <a:spLocks noChangeArrowheads="1"/>
            </p:cNvSpPr>
            <p:nvPr/>
          </p:nvSpPr>
          <p:spPr bwMode="auto">
            <a:xfrm>
              <a:off x="3655"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5" name="Rectangle 344"/>
            <p:cNvSpPr>
              <a:spLocks noChangeArrowheads="1"/>
            </p:cNvSpPr>
            <p:nvPr/>
          </p:nvSpPr>
          <p:spPr bwMode="auto">
            <a:xfrm>
              <a:off x="3672"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2</a:t>
              </a:r>
              <a:endParaRPr lang="en-US" altLang="en-US" b="1"/>
            </a:p>
          </p:txBody>
        </p:sp>
        <p:sp>
          <p:nvSpPr>
            <p:cNvPr id="34966" name="Rectangle 345"/>
            <p:cNvSpPr>
              <a:spLocks noChangeArrowheads="1"/>
            </p:cNvSpPr>
            <p:nvPr/>
          </p:nvSpPr>
          <p:spPr bwMode="auto">
            <a:xfrm>
              <a:off x="3704"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7" name="Rectangle 346"/>
            <p:cNvSpPr>
              <a:spLocks noChangeArrowheads="1"/>
            </p:cNvSpPr>
            <p:nvPr/>
          </p:nvSpPr>
          <p:spPr bwMode="auto">
            <a:xfrm>
              <a:off x="3720"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1</a:t>
              </a:r>
              <a:endParaRPr lang="en-US" altLang="en-US" b="1"/>
            </a:p>
          </p:txBody>
        </p:sp>
        <p:sp>
          <p:nvSpPr>
            <p:cNvPr id="34968" name="Rectangle 347"/>
            <p:cNvSpPr>
              <a:spLocks noChangeArrowheads="1"/>
            </p:cNvSpPr>
            <p:nvPr/>
          </p:nvSpPr>
          <p:spPr bwMode="auto">
            <a:xfrm>
              <a:off x="3752" y="1071"/>
              <a:ext cx="1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69" name="Rectangle 348"/>
            <p:cNvSpPr>
              <a:spLocks noChangeArrowheads="1"/>
            </p:cNvSpPr>
            <p:nvPr/>
          </p:nvSpPr>
          <p:spPr bwMode="auto">
            <a:xfrm>
              <a:off x="3769" y="1071"/>
              <a:ext cx="26"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0</a:t>
              </a:r>
              <a:endParaRPr lang="en-US" altLang="en-US" b="1"/>
            </a:p>
          </p:txBody>
        </p:sp>
        <p:sp>
          <p:nvSpPr>
            <p:cNvPr id="34970" name="Rectangle 349"/>
            <p:cNvSpPr>
              <a:spLocks noChangeArrowheads="1"/>
            </p:cNvSpPr>
            <p:nvPr/>
          </p:nvSpPr>
          <p:spPr bwMode="auto">
            <a:xfrm>
              <a:off x="3802" y="1071"/>
              <a:ext cx="1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sz="700">
                  <a:solidFill>
                    <a:srgbClr val="000000"/>
                  </a:solidFill>
                </a:rPr>
                <a:t> </a:t>
              </a:r>
              <a:endParaRPr lang="en-US" altLang="en-US" b="1"/>
            </a:p>
          </p:txBody>
        </p:sp>
        <p:sp>
          <p:nvSpPr>
            <p:cNvPr id="34971" name="Freeform 350"/>
            <p:cNvSpPr>
              <a:spLocks/>
            </p:cNvSpPr>
            <p:nvPr/>
          </p:nvSpPr>
          <p:spPr bwMode="auto">
            <a:xfrm>
              <a:off x="2302" y="1102"/>
              <a:ext cx="12" cy="10"/>
            </a:xfrm>
            <a:custGeom>
              <a:avLst/>
              <a:gdLst>
                <a:gd name="T0" fmla="*/ 6 w 12"/>
                <a:gd name="T1" fmla="*/ 10 h 10"/>
                <a:gd name="T2" fmla="*/ 7 w 12"/>
                <a:gd name="T3" fmla="*/ 10 h 10"/>
                <a:gd name="T4" fmla="*/ 7 w 12"/>
                <a:gd name="T5" fmla="*/ 10 h 10"/>
                <a:gd name="T6" fmla="*/ 9 w 12"/>
                <a:gd name="T7" fmla="*/ 10 h 10"/>
                <a:gd name="T8" fmla="*/ 9 w 12"/>
                <a:gd name="T9" fmla="*/ 10 h 10"/>
                <a:gd name="T10" fmla="*/ 11 w 12"/>
                <a:gd name="T11" fmla="*/ 9 h 10"/>
                <a:gd name="T12" fmla="*/ 11 w 12"/>
                <a:gd name="T13" fmla="*/ 9 h 10"/>
                <a:gd name="T14" fmla="*/ 11 w 12"/>
                <a:gd name="T15" fmla="*/ 9 h 10"/>
                <a:gd name="T16" fmla="*/ 11 w 12"/>
                <a:gd name="T17" fmla="*/ 7 h 10"/>
                <a:gd name="T18" fmla="*/ 11 w 12"/>
                <a:gd name="T19" fmla="*/ 7 h 10"/>
                <a:gd name="T20" fmla="*/ 12 w 12"/>
                <a:gd name="T21" fmla="*/ 5 h 10"/>
                <a:gd name="T22" fmla="*/ 11 w 12"/>
                <a:gd name="T23" fmla="*/ 5 h 10"/>
                <a:gd name="T24" fmla="*/ 11 w 12"/>
                <a:gd name="T25" fmla="*/ 3 h 10"/>
                <a:gd name="T26" fmla="*/ 11 w 12"/>
                <a:gd name="T27" fmla="*/ 3 h 10"/>
                <a:gd name="T28" fmla="*/ 11 w 12"/>
                <a:gd name="T29" fmla="*/ 2 h 10"/>
                <a:gd name="T30" fmla="*/ 11 w 12"/>
                <a:gd name="T31" fmla="*/ 2 h 10"/>
                <a:gd name="T32" fmla="*/ 9 w 12"/>
                <a:gd name="T33" fmla="*/ 2 h 10"/>
                <a:gd name="T34" fmla="*/ 9 w 12"/>
                <a:gd name="T35" fmla="*/ 0 h 10"/>
                <a:gd name="T36" fmla="*/ 7 w 12"/>
                <a:gd name="T37" fmla="*/ 0 h 10"/>
                <a:gd name="T38" fmla="*/ 7 w 12"/>
                <a:gd name="T39" fmla="*/ 0 h 10"/>
                <a:gd name="T40" fmla="*/ 6 w 12"/>
                <a:gd name="T41" fmla="*/ 0 h 10"/>
                <a:gd name="T42" fmla="*/ 6 w 12"/>
                <a:gd name="T43" fmla="*/ 0 h 10"/>
                <a:gd name="T44" fmla="*/ 4 w 12"/>
                <a:gd name="T45" fmla="*/ 0 h 10"/>
                <a:gd name="T46" fmla="*/ 4 w 12"/>
                <a:gd name="T47" fmla="*/ 0 h 10"/>
                <a:gd name="T48" fmla="*/ 4 w 12"/>
                <a:gd name="T49" fmla="*/ 2 h 10"/>
                <a:gd name="T50" fmla="*/ 2 w 12"/>
                <a:gd name="T51" fmla="*/ 2 h 10"/>
                <a:gd name="T52" fmla="*/ 2 w 12"/>
                <a:gd name="T53" fmla="*/ 2 h 10"/>
                <a:gd name="T54" fmla="*/ 2 w 12"/>
                <a:gd name="T55" fmla="*/ 3 h 10"/>
                <a:gd name="T56" fmla="*/ 0 w 12"/>
                <a:gd name="T57" fmla="*/ 3 h 10"/>
                <a:gd name="T58" fmla="*/ 0 w 12"/>
                <a:gd name="T59" fmla="*/ 5 h 10"/>
                <a:gd name="T60" fmla="*/ 0 w 12"/>
                <a:gd name="T61" fmla="*/ 5 h 10"/>
                <a:gd name="T62" fmla="*/ 0 w 12"/>
                <a:gd name="T63" fmla="*/ 7 h 10"/>
                <a:gd name="T64" fmla="*/ 0 w 12"/>
                <a:gd name="T65" fmla="*/ 7 h 10"/>
                <a:gd name="T66" fmla="*/ 2 w 12"/>
                <a:gd name="T67" fmla="*/ 9 h 10"/>
                <a:gd name="T68" fmla="*/ 2 w 12"/>
                <a:gd name="T69" fmla="*/ 9 h 10"/>
                <a:gd name="T70" fmla="*/ 2 w 12"/>
                <a:gd name="T71" fmla="*/ 9 h 10"/>
                <a:gd name="T72" fmla="*/ 4 w 12"/>
                <a:gd name="T73" fmla="*/ 10 h 10"/>
                <a:gd name="T74" fmla="*/ 4 w 12"/>
                <a:gd name="T75" fmla="*/ 10 h 10"/>
                <a:gd name="T76" fmla="*/ 4 w 12"/>
                <a:gd name="T77" fmla="*/ 10 h 10"/>
                <a:gd name="T78" fmla="*/ 6 w 12"/>
                <a:gd name="T79" fmla="*/ 10 h 10"/>
                <a:gd name="T80" fmla="*/ 6 w 12"/>
                <a:gd name="T81" fmla="*/ 10 h 10"/>
                <a:gd name="T82" fmla="*/ 6 w 12"/>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2"/>
                <a:gd name="T127" fmla="*/ 0 h 10"/>
                <a:gd name="T128" fmla="*/ 12 w 12"/>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2" h="10">
                  <a:moveTo>
                    <a:pt x="6" y="10"/>
                  </a:moveTo>
                  <a:lnTo>
                    <a:pt x="7" y="10"/>
                  </a:lnTo>
                  <a:lnTo>
                    <a:pt x="9" y="10"/>
                  </a:lnTo>
                  <a:lnTo>
                    <a:pt x="11" y="9"/>
                  </a:lnTo>
                  <a:lnTo>
                    <a:pt x="11" y="7"/>
                  </a:lnTo>
                  <a:lnTo>
                    <a:pt x="12" y="5"/>
                  </a:lnTo>
                  <a:lnTo>
                    <a:pt x="11" y="5"/>
                  </a:lnTo>
                  <a:lnTo>
                    <a:pt x="11" y="3"/>
                  </a:lnTo>
                  <a:lnTo>
                    <a:pt x="11" y="2"/>
                  </a:lnTo>
                  <a:lnTo>
                    <a:pt x="9" y="2"/>
                  </a:lnTo>
                  <a:lnTo>
                    <a:pt x="9" y="0"/>
                  </a:lnTo>
                  <a:lnTo>
                    <a:pt x="7" y="0"/>
                  </a:lnTo>
                  <a:lnTo>
                    <a:pt x="6" y="0"/>
                  </a:lnTo>
                  <a:lnTo>
                    <a:pt x="4" y="0"/>
                  </a:lnTo>
                  <a:lnTo>
                    <a:pt x="4" y="2"/>
                  </a:lnTo>
                  <a:lnTo>
                    <a:pt x="2" y="2"/>
                  </a:lnTo>
                  <a:lnTo>
                    <a:pt x="2" y="3"/>
                  </a:lnTo>
                  <a:lnTo>
                    <a:pt x="0" y="3"/>
                  </a:lnTo>
                  <a:lnTo>
                    <a:pt x="0" y="5"/>
                  </a:lnTo>
                  <a:lnTo>
                    <a:pt x="0" y="7"/>
                  </a:lnTo>
                  <a:lnTo>
                    <a:pt x="2" y="9"/>
                  </a:lnTo>
                  <a:lnTo>
                    <a:pt x="4" y="10"/>
                  </a:lnTo>
                  <a:lnTo>
                    <a:pt x="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2" name="Freeform 351"/>
            <p:cNvSpPr>
              <a:spLocks/>
            </p:cNvSpPr>
            <p:nvPr/>
          </p:nvSpPr>
          <p:spPr bwMode="auto">
            <a:xfrm>
              <a:off x="2338" y="1102"/>
              <a:ext cx="11" cy="10"/>
            </a:xfrm>
            <a:custGeom>
              <a:avLst/>
              <a:gdLst>
                <a:gd name="T0" fmla="*/ 5 w 11"/>
                <a:gd name="T1" fmla="*/ 10 h 10"/>
                <a:gd name="T2" fmla="*/ 7 w 11"/>
                <a:gd name="T3" fmla="*/ 10 h 10"/>
                <a:gd name="T4" fmla="*/ 7 w 11"/>
                <a:gd name="T5" fmla="*/ 10 h 10"/>
                <a:gd name="T6" fmla="*/ 9 w 11"/>
                <a:gd name="T7" fmla="*/ 10 h 10"/>
                <a:gd name="T8" fmla="*/ 9 w 11"/>
                <a:gd name="T9" fmla="*/ 10 h 10"/>
                <a:gd name="T10" fmla="*/ 9 w 11"/>
                <a:gd name="T11" fmla="*/ 9 h 10"/>
                <a:gd name="T12" fmla="*/ 11 w 11"/>
                <a:gd name="T13" fmla="*/ 9 h 10"/>
                <a:gd name="T14" fmla="*/ 11 w 11"/>
                <a:gd name="T15" fmla="*/ 9 h 10"/>
                <a:gd name="T16" fmla="*/ 11 w 11"/>
                <a:gd name="T17" fmla="*/ 7 h 10"/>
                <a:gd name="T18" fmla="*/ 11 w 11"/>
                <a:gd name="T19" fmla="*/ 7 h 10"/>
                <a:gd name="T20" fmla="*/ 11 w 11"/>
                <a:gd name="T21" fmla="*/ 5 h 10"/>
                <a:gd name="T22" fmla="*/ 11 w 11"/>
                <a:gd name="T23" fmla="*/ 5 h 10"/>
                <a:gd name="T24" fmla="*/ 11 w 11"/>
                <a:gd name="T25" fmla="*/ 3 h 10"/>
                <a:gd name="T26" fmla="*/ 11 w 11"/>
                <a:gd name="T27" fmla="*/ 3 h 10"/>
                <a:gd name="T28" fmla="*/ 11 w 11"/>
                <a:gd name="T29" fmla="*/ 2 h 10"/>
                <a:gd name="T30" fmla="*/ 9 w 11"/>
                <a:gd name="T31" fmla="*/ 2 h 10"/>
                <a:gd name="T32" fmla="*/ 9 w 11"/>
                <a:gd name="T33" fmla="*/ 2 h 10"/>
                <a:gd name="T34" fmla="*/ 9 w 11"/>
                <a:gd name="T35" fmla="*/ 0 h 10"/>
                <a:gd name="T36" fmla="*/ 7 w 11"/>
                <a:gd name="T37" fmla="*/ 0 h 10"/>
                <a:gd name="T38" fmla="*/ 7 w 11"/>
                <a:gd name="T39" fmla="*/ 0 h 10"/>
                <a:gd name="T40" fmla="*/ 5 w 11"/>
                <a:gd name="T41" fmla="*/ 0 h 10"/>
                <a:gd name="T42" fmla="*/ 5 w 11"/>
                <a:gd name="T43" fmla="*/ 0 h 10"/>
                <a:gd name="T44" fmla="*/ 4 w 11"/>
                <a:gd name="T45" fmla="*/ 0 h 10"/>
                <a:gd name="T46" fmla="*/ 4 w 11"/>
                <a:gd name="T47" fmla="*/ 0 h 10"/>
                <a:gd name="T48" fmla="*/ 2 w 11"/>
                <a:gd name="T49" fmla="*/ 2 h 10"/>
                <a:gd name="T50" fmla="*/ 2 w 11"/>
                <a:gd name="T51" fmla="*/ 2 h 10"/>
                <a:gd name="T52" fmla="*/ 2 w 11"/>
                <a:gd name="T53" fmla="*/ 2 h 10"/>
                <a:gd name="T54" fmla="*/ 0 w 11"/>
                <a:gd name="T55" fmla="*/ 3 h 10"/>
                <a:gd name="T56" fmla="*/ 0 w 11"/>
                <a:gd name="T57" fmla="*/ 3 h 10"/>
                <a:gd name="T58" fmla="*/ 0 w 11"/>
                <a:gd name="T59" fmla="*/ 5 h 10"/>
                <a:gd name="T60" fmla="*/ 0 w 11"/>
                <a:gd name="T61" fmla="*/ 5 h 10"/>
                <a:gd name="T62" fmla="*/ 0 w 11"/>
                <a:gd name="T63" fmla="*/ 7 h 10"/>
                <a:gd name="T64" fmla="*/ 0 w 11"/>
                <a:gd name="T65" fmla="*/ 7 h 10"/>
                <a:gd name="T66" fmla="*/ 0 w 11"/>
                <a:gd name="T67" fmla="*/ 9 h 10"/>
                <a:gd name="T68" fmla="*/ 2 w 11"/>
                <a:gd name="T69" fmla="*/ 9 h 10"/>
                <a:gd name="T70" fmla="*/ 2 w 11"/>
                <a:gd name="T71" fmla="*/ 9 h 10"/>
                <a:gd name="T72" fmla="*/ 2 w 11"/>
                <a:gd name="T73" fmla="*/ 10 h 10"/>
                <a:gd name="T74" fmla="*/ 4 w 11"/>
                <a:gd name="T75" fmla="*/ 10 h 10"/>
                <a:gd name="T76" fmla="*/ 4 w 11"/>
                <a:gd name="T77" fmla="*/ 10 h 10"/>
                <a:gd name="T78" fmla="*/ 5 w 11"/>
                <a:gd name="T79" fmla="*/ 10 h 10"/>
                <a:gd name="T80" fmla="*/ 5 w 11"/>
                <a:gd name="T81" fmla="*/ 10 h 10"/>
                <a:gd name="T82" fmla="*/ 5 w 11"/>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
                <a:gd name="T127" fmla="*/ 0 h 10"/>
                <a:gd name="T128" fmla="*/ 11 w 11"/>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 h="10">
                  <a:moveTo>
                    <a:pt x="5" y="10"/>
                  </a:moveTo>
                  <a:lnTo>
                    <a:pt x="7" y="10"/>
                  </a:lnTo>
                  <a:lnTo>
                    <a:pt x="9" y="10"/>
                  </a:lnTo>
                  <a:lnTo>
                    <a:pt x="9" y="9"/>
                  </a:lnTo>
                  <a:lnTo>
                    <a:pt x="11" y="9"/>
                  </a:lnTo>
                  <a:lnTo>
                    <a:pt x="11" y="7"/>
                  </a:lnTo>
                  <a:lnTo>
                    <a:pt x="11" y="5"/>
                  </a:lnTo>
                  <a:lnTo>
                    <a:pt x="11" y="3"/>
                  </a:lnTo>
                  <a:lnTo>
                    <a:pt x="11" y="2"/>
                  </a:lnTo>
                  <a:lnTo>
                    <a:pt x="9" y="2"/>
                  </a:lnTo>
                  <a:lnTo>
                    <a:pt x="9" y="0"/>
                  </a:lnTo>
                  <a:lnTo>
                    <a:pt x="7" y="0"/>
                  </a:lnTo>
                  <a:lnTo>
                    <a:pt x="5" y="0"/>
                  </a:lnTo>
                  <a:lnTo>
                    <a:pt x="4" y="0"/>
                  </a:lnTo>
                  <a:lnTo>
                    <a:pt x="2" y="2"/>
                  </a:lnTo>
                  <a:lnTo>
                    <a:pt x="0" y="3"/>
                  </a:lnTo>
                  <a:lnTo>
                    <a:pt x="0" y="5"/>
                  </a:lnTo>
                  <a:lnTo>
                    <a:pt x="0" y="7"/>
                  </a:lnTo>
                  <a:lnTo>
                    <a:pt x="0" y="9"/>
                  </a:lnTo>
                  <a:lnTo>
                    <a:pt x="2" y="9"/>
                  </a:lnTo>
                  <a:lnTo>
                    <a:pt x="2" y="10"/>
                  </a:lnTo>
                  <a:lnTo>
                    <a:pt x="4"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3" name="Freeform 352"/>
            <p:cNvSpPr>
              <a:spLocks/>
            </p:cNvSpPr>
            <p:nvPr/>
          </p:nvSpPr>
          <p:spPr bwMode="auto">
            <a:xfrm>
              <a:off x="2267" y="1102"/>
              <a:ext cx="12" cy="10"/>
            </a:xfrm>
            <a:custGeom>
              <a:avLst/>
              <a:gdLst>
                <a:gd name="T0" fmla="*/ 5 w 12"/>
                <a:gd name="T1" fmla="*/ 10 h 10"/>
                <a:gd name="T2" fmla="*/ 6 w 12"/>
                <a:gd name="T3" fmla="*/ 10 h 10"/>
                <a:gd name="T4" fmla="*/ 8 w 12"/>
                <a:gd name="T5" fmla="*/ 10 h 10"/>
                <a:gd name="T6" fmla="*/ 8 w 12"/>
                <a:gd name="T7" fmla="*/ 10 h 10"/>
                <a:gd name="T8" fmla="*/ 8 w 12"/>
                <a:gd name="T9" fmla="*/ 10 h 10"/>
                <a:gd name="T10" fmla="*/ 10 w 12"/>
                <a:gd name="T11" fmla="*/ 9 h 10"/>
                <a:gd name="T12" fmla="*/ 10 w 12"/>
                <a:gd name="T13" fmla="*/ 9 h 10"/>
                <a:gd name="T14" fmla="*/ 10 w 12"/>
                <a:gd name="T15" fmla="*/ 9 h 10"/>
                <a:gd name="T16" fmla="*/ 12 w 12"/>
                <a:gd name="T17" fmla="*/ 7 h 10"/>
                <a:gd name="T18" fmla="*/ 12 w 12"/>
                <a:gd name="T19" fmla="*/ 7 h 10"/>
                <a:gd name="T20" fmla="*/ 12 w 12"/>
                <a:gd name="T21" fmla="*/ 5 h 10"/>
                <a:gd name="T22" fmla="*/ 12 w 12"/>
                <a:gd name="T23" fmla="*/ 5 h 10"/>
                <a:gd name="T24" fmla="*/ 12 w 12"/>
                <a:gd name="T25" fmla="*/ 3 h 10"/>
                <a:gd name="T26" fmla="*/ 10 w 12"/>
                <a:gd name="T27" fmla="*/ 3 h 10"/>
                <a:gd name="T28" fmla="*/ 10 w 12"/>
                <a:gd name="T29" fmla="*/ 2 h 10"/>
                <a:gd name="T30" fmla="*/ 10 w 12"/>
                <a:gd name="T31" fmla="*/ 2 h 10"/>
                <a:gd name="T32" fmla="*/ 8 w 12"/>
                <a:gd name="T33" fmla="*/ 2 h 10"/>
                <a:gd name="T34" fmla="*/ 8 w 12"/>
                <a:gd name="T35" fmla="*/ 0 h 10"/>
                <a:gd name="T36" fmla="*/ 8 w 12"/>
                <a:gd name="T37" fmla="*/ 0 h 10"/>
                <a:gd name="T38" fmla="*/ 6 w 12"/>
                <a:gd name="T39" fmla="*/ 0 h 10"/>
                <a:gd name="T40" fmla="*/ 6 w 12"/>
                <a:gd name="T41" fmla="*/ 0 h 10"/>
                <a:gd name="T42" fmla="*/ 5 w 12"/>
                <a:gd name="T43" fmla="*/ 0 h 10"/>
                <a:gd name="T44" fmla="*/ 5 w 12"/>
                <a:gd name="T45" fmla="*/ 0 h 10"/>
                <a:gd name="T46" fmla="*/ 3 w 12"/>
                <a:gd name="T47" fmla="*/ 0 h 10"/>
                <a:gd name="T48" fmla="*/ 3 w 12"/>
                <a:gd name="T49" fmla="*/ 2 h 10"/>
                <a:gd name="T50" fmla="*/ 1 w 12"/>
                <a:gd name="T51" fmla="*/ 2 h 10"/>
                <a:gd name="T52" fmla="*/ 1 w 12"/>
                <a:gd name="T53" fmla="*/ 2 h 10"/>
                <a:gd name="T54" fmla="*/ 1 w 12"/>
                <a:gd name="T55" fmla="*/ 3 h 10"/>
                <a:gd name="T56" fmla="*/ 1 w 12"/>
                <a:gd name="T57" fmla="*/ 3 h 10"/>
                <a:gd name="T58" fmla="*/ 0 w 12"/>
                <a:gd name="T59" fmla="*/ 5 h 10"/>
                <a:gd name="T60" fmla="*/ 0 w 12"/>
                <a:gd name="T61" fmla="*/ 5 h 10"/>
                <a:gd name="T62" fmla="*/ 0 w 12"/>
                <a:gd name="T63" fmla="*/ 7 h 10"/>
                <a:gd name="T64" fmla="*/ 1 w 12"/>
                <a:gd name="T65" fmla="*/ 7 h 10"/>
                <a:gd name="T66" fmla="*/ 1 w 12"/>
                <a:gd name="T67" fmla="*/ 9 h 10"/>
                <a:gd name="T68" fmla="*/ 1 w 12"/>
                <a:gd name="T69" fmla="*/ 9 h 10"/>
                <a:gd name="T70" fmla="*/ 1 w 12"/>
                <a:gd name="T71" fmla="*/ 9 h 10"/>
                <a:gd name="T72" fmla="*/ 3 w 12"/>
                <a:gd name="T73" fmla="*/ 10 h 10"/>
                <a:gd name="T74" fmla="*/ 3 w 12"/>
                <a:gd name="T75" fmla="*/ 10 h 10"/>
                <a:gd name="T76" fmla="*/ 5 w 12"/>
                <a:gd name="T77" fmla="*/ 10 h 10"/>
                <a:gd name="T78" fmla="*/ 5 w 12"/>
                <a:gd name="T79" fmla="*/ 10 h 10"/>
                <a:gd name="T80" fmla="*/ 6 w 12"/>
                <a:gd name="T81" fmla="*/ 10 h 10"/>
                <a:gd name="T82" fmla="*/ 6 w 12"/>
                <a:gd name="T83" fmla="*/ 10 h 10"/>
                <a:gd name="T84" fmla="*/ 5 w 12"/>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
                <a:gd name="T130" fmla="*/ 0 h 10"/>
                <a:gd name="T131" fmla="*/ 12 w 12"/>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 h="10">
                  <a:moveTo>
                    <a:pt x="5" y="10"/>
                  </a:moveTo>
                  <a:lnTo>
                    <a:pt x="6" y="10"/>
                  </a:lnTo>
                  <a:lnTo>
                    <a:pt x="8" y="10"/>
                  </a:lnTo>
                  <a:lnTo>
                    <a:pt x="10" y="9"/>
                  </a:lnTo>
                  <a:lnTo>
                    <a:pt x="12" y="7"/>
                  </a:lnTo>
                  <a:lnTo>
                    <a:pt x="12" y="5"/>
                  </a:lnTo>
                  <a:lnTo>
                    <a:pt x="12" y="3"/>
                  </a:lnTo>
                  <a:lnTo>
                    <a:pt x="10" y="3"/>
                  </a:lnTo>
                  <a:lnTo>
                    <a:pt x="10" y="2"/>
                  </a:lnTo>
                  <a:lnTo>
                    <a:pt x="8" y="2"/>
                  </a:lnTo>
                  <a:lnTo>
                    <a:pt x="8" y="0"/>
                  </a:lnTo>
                  <a:lnTo>
                    <a:pt x="6" y="0"/>
                  </a:lnTo>
                  <a:lnTo>
                    <a:pt x="5" y="0"/>
                  </a:lnTo>
                  <a:lnTo>
                    <a:pt x="3" y="0"/>
                  </a:lnTo>
                  <a:lnTo>
                    <a:pt x="3" y="2"/>
                  </a:lnTo>
                  <a:lnTo>
                    <a:pt x="1" y="2"/>
                  </a:lnTo>
                  <a:lnTo>
                    <a:pt x="1" y="3"/>
                  </a:lnTo>
                  <a:lnTo>
                    <a:pt x="0" y="5"/>
                  </a:lnTo>
                  <a:lnTo>
                    <a:pt x="0" y="7"/>
                  </a:lnTo>
                  <a:lnTo>
                    <a:pt x="1" y="7"/>
                  </a:lnTo>
                  <a:lnTo>
                    <a:pt x="1" y="9"/>
                  </a:lnTo>
                  <a:lnTo>
                    <a:pt x="3" y="10"/>
                  </a:lnTo>
                  <a:lnTo>
                    <a:pt x="5" y="10"/>
                  </a:lnTo>
                  <a:lnTo>
                    <a:pt x="6"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4" name="Freeform 353"/>
            <p:cNvSpPr>
              <a:spLocks/>
            </p:cNvSpPr>
            <p:nvPr/>
          </p:nvSpPr>
          <p:spPr bwMode="auto">
            <a:xfrm>
              <a:off x="2407" y="1102"/>
              <a:ext cx="12" cy="10"/>
            </a:xfrm>
            <a:custGeom>
              <a:avLst/>
              <a:gdLst>
                <a:gd name="T0" fmla="*/ 5 w 12"/>
                <a:gd name="T1" fmla="*/ 10 h 10"/>
                <a:gd name="T2" fmla="*/ 7 w 12"/>
                <a:gd name="T3" fmla="*/ 10 h 10"/>
                <a:gd name="T4" fmla="*/ 7 w 12"/>
                <a:gd name="T5" fmla="*/ 10 h 10"/>
                <a:gd name="T6" fmla="*/ 8 w 12"/>
                <a:gd name="T7" fmla="*/ 10 h 10"/>
                <a:gd name="T8" fmla="*/ 8 w 12"/>
                <a:gd name="T9" fmla="*/ 10 h 10"/>
                <a:gd name="T10" fmla="*/ 10 w 12"/>
                <a:gd name="T11" fmla="*/ 9 h 10"/>
                <a:gd name="T12" fmla="*/ 10 w 12"/>
                <a:gd name="T13" fmla="*/ 9 h 10"/>
                <a:gd name="T14" fmla="*/ 10 w 12"/>
                <a:gd name="T15" fmla="*/ 9 h 10"/>
                <a:gd name="T16" fmla="*/ 10 w 12"/>
                <a:gd name="T17" fmla="*/ 7 h 10"/>
                <a:gd name="T18" fmla="*/ 12 w 12"/>
                <a:gd name="T19" fmla="*/ 7 h 10"/>
                <a:gd name="T20" fmla="*/ 12 w 12"/>
                <a:gd name="T21" fmla="*/ 5 h 10"/>
                <a:gd name="T22" fmla="*/ 12 w 12"/>
                <a:gd name="T23" fmla="*/ 5 h 10"/>
                <a:gd name="T24" fmla="*/ 10 w 12"/>
                <a:gd name="T25" fmla="*/ 3 h 10"/>
                <a:gd name="T26" fmla="*/ 10 w 12"/>
                <a:gd name="T27" fmla="*/ 3 h 10"/>
                <a:gd name="T28" fmla="*/ 10 w 12"/>
                <a:gd name="T29" fmla="*/ 2 h 10"/>
                <a:gd name="T30" fmla="*/ 10 w 12"/>
                <a:gd name="T31" fmla="*/ 2 h 10"/>
                <a:gd name="T32" fmla="*/ 8 w 12"/>
                <a:gd name="T33" fmla="*/ 2 h 10"/>
                <a:gd name="T34" fmla="*/ 8 w 12"/>
                <a:gd name="T35" fmla="*/ 0 h 10"/>
                <a:gd name="T36" fmla="*/ 7 w 12"/>
                <a:gd name="T37" fmla="*/ 0 h 10"/>
                <a:gd name="T38" fmla="*/ 7 w 12"/>
                <a:gd name="T39" fmla="*/ 0 h 10"/>
                <a:gd name="T40" fmla="*/ 5 w 12"/>
                <a:gd name="T41" fmla="*/ 0 h 10"/>
                <a:gd name="T42" fmla="*/ 5 w 12"/>
                <a:gd name="T43" fmla="*/ 0 h 10"/>
                <a:gd name="T44" fmla="*/ 5 w 12"/>
                <a:gd name="T45" fmla="*/ 0 h 10"/>
                <a:gd name="T46" fmla="*/ 3 w 12"/>
                <a:gd name="T47" fmla="*/ 0 h 10"/>
                <a:gd name="T48" fmla="*/ 3 w 12"/>
                <a:gd name="T49" fmla="*/ 2 h 10"/>
                <a:gd name="T50" fmla="*/ 1 w 12"/>
                <a:gd name="T51" fmla="*/ 2 h 10"/>
                <a:gd name="T52" fmla="*/ 1 w 12"/>
                <a:gd name="T53" fmla="*/ 2 h 10"/>
                <a:gd name="T54" fmla="*/ 1 w 12"/>
                <a:gd name="T55" fmla="*/ 3 h 10"/>
                <a:gd name="T56" fmla="*/ 1 w 12"/>
                <a:gd name="T57" fmla="*/ 3 h 10"/>
                <a:gd name="T58" fmla="*/ 0 w 12"/>
                <a:gd name="T59" fmla="*/ 5 h 10"/>
                <a:gd name="T60" fmla="*/ 0 w 12"/>
                <a:gd name="T61" fmla="*/ 5 h 10"/>
                <a:gd name="T62" fmla="*/ 0 w 12"/>
                <a:gd name="T63" fmla="*/ 7 h 10"/>
                <a:gd name="T64" fmla="*/ 1 w 12"/>
                <a:gd name="T65" fmla="*/ 7 h 10"/>
                <a:gd name="T66" fmla="*/ 1 w 12"/>
                <a:gd name="T67" fmla="*/ 9 h 10"/>
                <a:gd name="T68" fmla="*/ 1 w 12"/>
                <a:gd name="T69" fmla="*/ 9 h 10"/>
                <a:gd name="T70" fmla="*/ 1 w 12"/>
                <a:gd name="T71" fmla="*/ 9 h 10"/>
                <a:gd name="T72" fmla="*/ 3 w 12"/>
                <a:gd name="T73" fmla="*/ 10 h 10"/>
                <a:gd name="T74" fmla="*/ 3 w 12"/>
                <a:gd name="T75" fmla="*/ 10 h 10"/>
                <a:gd name="T76" fmla="*/ 5 w 12"/>
                <a:gd name="T77" fmla="*/ 10 h 10"/>
                <a:gd name="T78" fmla="*/ 5 w 12"/>
                <a:gd name="T79" fmla="*/ 10 h 10"/>
                <a:gd name="T80" fmla="*/ 5 w 12"/>
                <a:gd name="T81" fmla="*/ 10 h 10"/>
                <a:gd name="T82" fmla="*/ 5 w 12"/>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2"/>
                <a:gd name="T127" fmla="*/ 0 h 10"/>
                <a:gd name="T128" fmla="*/ 12 w 12"/>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2" h="10">
                  <a:moveTo>
                    <a:pt x="5" y="10"/>
                  </a:moveTo>
                  <a:lnTo>
                    <a:pt x="7" y="10"/>
                  </a:lnTo>
                  <a:lnTo>
                    <a:pt x="8" y="10"/>
                  </a:lnTo>
                  <a:lnTo>
                    <a:pt x="10" y="9"/>
                  </a:lnTo>
                  <a:lnTo>
                    <a:pt x="10" y="7"/>
                  </a:lnTo>
                  <a:lnTo>
                    <a:pt x="12" y="7"/>
                  </a:lnTo>
                  <a:lnTo>
                    <a:pt x="12" y="5"/>
                  </a:lnTo>
                  <a:lnTo>
                    <a:pt x="10" y="3"/>
                  </a:lnTo>
                  <a:lnTo>
                    <a:pt x="10" y="2"/>
                  </a:lnTo>
                  <a:lnTo>
                    <a:pt x="8" y="2"/>
                  </a:lnTo>
                  <a:lnTo>
                    <a:pt x="8" y="0"/>
                  </a:lnTo>
                  <a:lnTo>
                    <a:pt x="7" y="0"/>
                  </a:lnTo>
                  <a:lnTo>
                    <a:pt x="5" y="0"/>
                  </a:lnTo>
                  <a:lnTo>
                    <a:pt x="3" y="0"/>
                  </a:lnTo>
                  <a:lnTo>
                    <a:pt x="3" y="2"/>
                  </a:lnTo>
                  <a:lnTo>
                    <a:pt x="1" y="2"/>
                  </a:lnTo>
                  <a:lnTo>
                    <a:pt x="1" y="3"/>
                  </a:lnTo>
                  <a:lnTo>
                    <a:pt x="0" y="5"/>
                  </a:lnTo>
                  <a:lnTo>
                    <a:pt x="0" y="7"/>
                  </a:lnTo>
                  <a:lnTo>
                    <a:pt x="1" y="7"/>
                  </a:lnTo>
                  <a:lnTo>
                    <a:pt x="1" y="9"/>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5" name="Freeform 354"/>
            <p:cNvSpPr>
              <a:spLocks/>
            </p:cNvSpPr>
            <p:nvPr/>
          </p:nvSpPr>
          <p:spPr bwMode="auto">
            <a:xfrm>
              <a:off x="2443" y="1102"/>
              <a:ext cx="10" cy="10"/>
            </a:xfrm>
            <a:custGeom>
              <a:avLst/>
              <a:gdLst>
                <a:gd name="T0" fmla="*/ 5 w 10"/>
                <a:gd name="T1" fmla="*/ 10 h 10"/>
                <a:gd name="T2" fmla="*/ 6 w 10"/>
                <a:gd name="T3" fmla="*/ 10 h 10"/>
                <a:gd name="T4" fmla="*/ 6 w 10"/>
                <a:gd name="T5" fmla="*/ 10 h 10"/>
                <a:gd name="T6" fmla="*/ 8 w 10"/>
                <a:gd name="T7" fmla="*/ 10 h 10"/>
                <a:gd name="T8" fmla="*/ 8 w 10"/>
                <a:gd name="T9" fmla="*/ 10 h 10"/>
                <a:gd name="T10" fmla="*/ 10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10 w 10"/>
                <a:gd name="T31" fmla="*/ 2 h 10"/>
                <a:gd name="T32" fmla="*/ 8 w 10"/>
                <a:gd name="T33" fmla="*/ 2 h 10"/>
                <a:gd name="T34" fmla="*/ 8 w 10"/>
                <a:gd name="T35" fmla="*/ 0 h 10"/>
                <a:gd name="T36" fmla="*/ 6 w 10"/>
                <a:gd name="T37" fmla="*/ 0 h 10"/>
                <a:gd name="T38" fmla="*/ 6 w 10"/>
                <a:gd name="T39" fmla="*/ 0 h 10"/>
                <a:gd name="T40" fmla="*/ 5 w 10"/>
                <a:gd name="T41" fmla="*/ 0 h 10"/>
                <a:gd name="T42" fmla="*/ 5 w 10"/>
                <a:gd name="T43" fmla="*/ 0 h 10"/>
                <a:gd name="T44" fmla="*/ 3 w 10"/>
                <a:gd name="T45" fmla="*/ 0 h 10"/>
                <a:gd name="T46" fmla="*/ 3 w 10"/>
                <a:gd name="T47" fmla="*/ 0 h 10"/>
                <a:gd name="T48" fmla="*/ 1 w 10"/>
                <a:gd name="T49" fmla="*/ 2 h 10"/>
                <a:gd name="T50" fmla="*/ 1 w 10"/>
                <a:gd name="T51" fmla="*/ 2 h 10"/>
                <a:gd name="T52" fmla="*/ 1 w 10"/>
                <a:gd name="T53" fmla="*/ 2 h 10"/>
                <a:gd name="T54" fmla="*/ 1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1 w 10"/>
                <a:gd name="T67" fmla="*/ 9 h 10"/>
                <a:gd name="T68" fmla="*/ 1 w 10"/>
                <a:gd name="T69" fmla="*/ 9 h 10"/>
                <a:gd name="T70" fmla="*/ 1 w 10"/>
                <a:gd name="T71" fmla="*/ 9 h 10"/>
                <a:gd name="T72" fmla="*/ 1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6" y="10"/>
                  </a:lnTo>
                  <a:lnTo>
                    <a:pt x="8" y="10"/>
                  </a:lnTo>
                  <a:lnTo>
                    <a:pt x="10" y="9"/>
                  </a:lnTo>
                  <a:lnTo>
                    <a:pt x="10" y="7"/>
                  </a:lnTo>
                  <a:lnTo>
                    <a:pt x="10" y="5"/>
                  </a:lnTo>
                  <a:lnTo>
                    <a:pt x="10" y="3"/>
                  </a:lnTo>
                  <a:lnTo>
                    <a:pt x="10" y="2"/>
                  </a:lnTo>
                  <a:lnTo>
                    <a:pt x="8" y="2"/>
                  </a:lnTo>
                  <a:lnTo>
                    <a:pt x="8" y="0"/>
                  </a:lnTo>
                  <a:lnTo>
                    <a:pt x="6" y="0"/>
                  </a:lnTo>
                  <a:lnTo>
                    <a:pt x="5" y="0"/>
                  </a:lnTo>
                  <a:lnTo>
                    <a:pt x="3" y="0"/>
                  </a:lnTo>
                  <a:lnTo>
                    <a:pt x="1" y="2"/>
                  </a:lnTo>
                  <a:lnTo>
                    <a:pt x="1" y="3"/>
                  </a:lnTo>
                  <a:lnTo>
                    <a:pt x="0" y="3"/>
                  </a:lnTo>
                  <a:lnTo>
                    <a:pt x="0" y="5"/>
                  </a:lnTo>
                  <a:lnTo>
                    <a:pt x="0" y="7"/>
                  </a:lnTo>
                  <a:lnTo>
                    <a:pt x="1" y="9"/>
                  </a:lnTo>
                  <a:lnTo>
                    <a:pt x="1"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6" name="Freeform 355"/>
            <p:cNvSpPr>
              <a:spLocks/>
            </p:cNvSpPr>
            <p:nvPr/>
          </p:nvSpPr>
          <p:spPr bwMode="auto">
            <a:xfrm>
              <a:off x="2373" y="1102"/>
              <a:ext cx="10" cy="10"/>
            </a:xfrm>
            <a:custGeom>
              <a:avLst/>
              <a:gdLst>
                <a:gd name="T0" fmla="*/ 3 w 10"/>
                <a:gd name="T1" fmla="*/ 10 h 10"/>
                <a:gd name="T2" fmla="*/ 5 w 10"/>
                <a:gd name="T3" fmla="*/ 10 h 10"/>
                <a:gd name="T4" fmla="*/ 6 w 10"/>
                <a:gd name="T5" fmla="*/ 10 h 10"/>
                <a:gd name="T6" fmla="*/ 6 w 10"/>
                <a:gd name="T7" fmla="*/ 10 h 10"/>
                <a:gd name="T8" fmla="*/ 8 w 10"/>
                <a:gd name="T9" fmla="*/ 10 h 10"/>
                <a:gd name="T10" fmla="*/ 8 w 10"/>
                <a:gd name="T11" fmla="*/ 9 h 10"/>
                <a:gd name="T12" fmla="*/ 8 w 10"/>
                <a:gd name="T13" fmla="*/ 9 h 10"/>
                <a:gd name="T14" fmla="*/ 8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8 w 10"/>
                <a:gd name="T27" fmla="*/ 3 h 10"/>
                <a:gd name="T28" fmla="*/ 8 w 10"/>
                <a:gd name="T29" fmla="*/ 2 h 10"/>
                <a:gd name="T30" fmla="*/ 8 w 10"/>
                <a:gd name="T31" fmla="*/ 2 h 10"/>
                <a:gd name="T32" fmla="*/ 8 w 10"/>
                <a:gd name="T33" fmla="*/ 2 h 10"/>
                <a:gd name="T34" fmla="*/ 6 w 10"/>
                <a:gd name="T35" fmla="*/ 0 h 10"/>
                <a:gd name="T36" fmla="*/ 6 w 10"/>
                <a:gd name="T37" fmla="*/ 0 h 10"/>
                <a:gd name="T38" fmla="*/ 5 w 10"/>
                <a:gd name="T39" fmla="*/ 0 h 10"/>
                <a:gd name="T40" fmla="*/ 5 w 10"/>
                <a:gd name="T41" fmla="*/ 0 h 10"/>
                <a:gd name="T42" fmla="*/ 3 w 10"/>
                <a:gd name="T43" fmla="*/ 0 h 10"/>
                <a:gd name="T44" fmla="*/ 3 w 10"/>
                <a:gd name="T45" fmla="*/ 0 h 10"/>
                <a:gd name="T46" fmla="*/ 1 w 10"/>
                <a:gd name="T47" fmla="*/ 0 h 10"/>
                <a:gd name="T48" fmla="*/ 1 w 10"/>
                <a:gd name="T49" fmla="*/ 2 h 10"/>
                <a:gd name="T50" fmla="*/ 0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0 w 10"/>
                <a:gd name="T71" fmla="*/ 9 h 10"/>
                <a:gd name="T72" fmla="*/ 1 w 10"/>
                <a:gd name="T73" fmla="*/ 10 h 10"/>
                <a:gd name="T74" fmla="*/ 1 w 10"/>
                <a:gd name="T75" fmla="*/ 10 h 10"/>
                <a:gd name="T76" fmla="*/ 3 w 10"/>
                <a:gd name="T77" fmla="*/ 10 h 10"/>
                <a:gd name="T78" fmla="*/ 3 w 10"/>
                <a:gd name="T79" fmla="*/ 10 h 10"/>
                <a:gd name="T80" fmla="*/ 5 w 10"/>
                <a:gd name="T81" fmla="*/ 10 h 10"/>
                <a:gd name="T82" fmla="*/ 5 w 10"/>
                <a:gd name="T83" fmla="*/ 10 h 10"/>
                <a:gd name="T84" fmla="*/ 3 w 10"/>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
                <a:gd name="T130" fmla="*/ 0 h 10"/>
                <a:gd name="T131" fmla="*/ 10 w 10"/>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 h="10">
                  <a:moveTo>
                    <a:pt x="3" y="10"/>
                  </a:moveTo>
                  <a:lnTo>
                    <a:pt x="5" y="10"/>
                  </a:lnTo>
                  <a:lnTo>
                    <a:pt x="6" y="10"/>
                  </a:lnTo>
                  <a:lnTo>
                    <a:pt x="8" y="10"/>
                  </a:lnTo>
                  <a:lnTo>
                    <a:pt x="8" y="9"/>
                  </a:lnTo>
                  <a:lnTo>
                    <a:pt x="10" y="7"/>
                  </a:lnTo>
                  <a:lnTo>
                    <a:pt x="10" y="5"/>
                  </a:lnTo>
                  <a:lnTo>
                    <a:pt x="10" y="3"/>
                  </a:lnTo>
                  <a:lnTo>
                    <a:pt x="8" y="3"/>
                  </a:lnTo>
                  <a:lnTo>
                    <a:pt x="8" y="2"/>
                  </a:lnTo>
                  <a:lnTo>
                    <a:pt x="6" y="0"/>
                  </a:lnTo>
                  <a:lnTo>
                    <a:pt x="5" y="0"/>
                  </a:lnTo>
                  <a:lnTo>
                    <a:pt x="3" y="0"/>
                  </a:lnTo>
                  <a:lnTo>
                    <a:pt x="1" y="0"/>
                  </a:lnTo>
                  <a:lnTo>
                    <a:pt x="1" y="2"/>
                  </a:lnTo>
                  <a:lnTo>
                    <a:pt x="0" y="2"/>
                  </a:lnTo>
                  <a:lnTo>
                    <a:pt x="0" y="3"/>
                  </a:lnTo>
                  <a:lnTo>
                    <a:pt x="0" y="5"/>
                  </a:lnTo>
                  <a:lnTo>
                    <a:pt x="0" y="7"/>
                  </a:lnTo>
                  <a:lnTo>
                    <a:pt x="0" y="9"/>
                  </a:lnTo>
                  <a:lnTo>
                    <a:pt x="1" y="10"/>
                  </a:lnTo>
                  <a:lnTo>
                    <a:pt x="3" y="10"/>
                  </a:lnTo>
                  <a:lnTo>
                    <a:pt x="5" y="10"/>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7" name="Freeform 356"/>
            <p:cNvSpPr>
              <a:spLocks/>
            </p:cNvSpPr>
            <p:nvPr/>
          </p:nvSpPr>
          <p:spPr bwMode="auto">
            <a:xfrm>
              <a:off x="2514" y="1102"/>
              <a:ext cx="11" cy="10"/>
            </a:xfrm>
            <a:custGeom>
              <a:avLst/>
              <a:gdLst>
                <a:gd name="T0" fmla="*/ 6 w 11"/>
                <a:gd name="T1" fmla="*/ 10 h 10"/>
                <a:gd name="T2" fmla="*/ 7 w 11"/>
                <a:gd name="T3" fmla="*/ 10 h 10"/>
                <a:gd name="T4" fmla="*/ 7 w 11"/>
                <a:gd name="T5" fmla="*/ 10 h 10"/>
                <a:gd name="T6" fmla="*/ 7 w 11"/>
                <a:gd name="T7" fmla="*/ 10 h 10"/>
                <a:gd name="T8" fmla="*/ 9 w 11"/>
                <a:gd name="T9" fmla="*/ 10 h 10"/>
                <a:gd name="T10" fmla="*/ 9 w 11"/>
                <a:gd name="T11" fmla="*/ 9 h 10"/>
                <a:gd name="T12" fmla="*/ 11 w 11"/>
                <a:gd name="T13" fmla="*/ 9 h 10"/>
                <a:gd name="T14" fmla="*/ 11 w 11"/>
                <a:gd name="T15" fmla="*/ 9 h 10"/>
                <a:gd name="T16" fmla="*/ 11 w 11"/>
                <a:gd name="T17" fmla="*/ 7 h 10"/>
                <a:gd name="T18" fmla="*/ 11 w 11"/>
                <a:gd name="T19" fmla="*/ 7 h 10"/>
                <a:gd name="T20" fmla="*/ 11 w 11"/>
                <a:gd name="T21" fmla="*/ 5 h 10"/>
                <a:gd name="T22" fmla="*/ 11 w 11"/>
                <a:gd name="T23" fmla="*/ 5 h 10"/>
                <a:gd name="T24" fmla="*/ 11 w 11"/>
                <a:gd name="T25" fmla="*/ 3 h 10"/>
                <a:gd name="T26" fmla="*/ 11 w 11"/>
                <a:gd name="T27" fmla="*/ 3 h 10"/>
                <a:gd name="T28" fmla="*/ 11 w 11"/>
                <a:gd name="T29" fmla="*/ 2 h 10"/>
                <a:gd name="T30" fmla="*/ 9 w 11"/>
                <a:gd name="T31" fmla="*/ 2 h 10"/>
                <a:gd name="T32" fmla="*/ 9 w 11"/>
                <a:gd name="T33" fmla="*/ 2 h 10"/>
                <a:gd name="T34" fmla="*/ 7 w 11"/>
                <a:gd name="T35" fmla="*/ 0 h 10"/>
                <a:gd name="T36" fmla="*/ 7 w 11"/>
                <a:gd name="T37" fmla="*/ 0 h 10"/>
                <a:gd name="T38" fmla="*/ 7 w 11"/>
                <a:gd name="T39" fmla="*/ 0 h 10"/>
                <a:gd name="T40" fmla="*/ 6 w 11"/>
                <a:gd name="T41" fmla="*/ 0 h 10"/>
                <a:gd name="T42" fmla="*/ 4 w 11"/>
                <a:gd name="T43" fmla="*/ 0 h 10"/>
                <a:gd name="T44" fmla="*/ 4 w 11"/>
                <a:gd name="T45" fmla="*/ 0 h 10"/>
                <a:gd name="T46" fmla="*/ 4 w 11"/>
                <a:gd name="T47" fmla="*/ 0 h 10"/>
                <a:gd name="T48" fmla="*/ 2 w 11"/>
                <a:gd name="T49" fmla="*/ 2 h 10"/>
                <a:gd name="T50" fmla="*/ 2 w 11"/>
                <a:gd name="T51" fmla="*/ 2 h 10"/>
                <a:gd name="T52" fmla="*/ 0 w 11"/>
                <a:gd name="T53" fmla="*/ 2 h 10"/>
                <a:gd name="T54" fmla="*/ 0 w 11"/>
                <a:gd name="T55" fmla="*/ 3 h 10"/>
                <a:gd name="T56" fmla="*/ 0 w 11"/>
                <a:gd name="T57" fmla="*/ 3 h 10"/>
                <a:gd name="T58" fmla="*/ 0 w 11"/>
                <a:gd name="T59" fmla="*/ 5 h 10"/>
                <a:gd name="T60" fmla="*/ 0 w 11"/>
                <a:gd name="T61" fmla="*/ 5 h 10"/>
                <a:gd name="T62" fmla="*/ 0 w 11"/>
                <a:gd name="T63" fmla="*/ 7 h 10"/>
                <a:gd name="T64" fmla="*/ 0 w 11"/>
                <a:gd name="T65" fmla="*/ 7 h 10"/>
                <a:gd name="T66" fmla="*/ 0 w 11"/>
                <a:gd name="T67" fmla="*/ 9 h 10"/>
                <a:gd name="T68" fmla="*/ 0 w 11"/>
                <a:gd name="T69" fmla="*/ 9 h 10"/>
                <a:gd name="T70" fmla="*/ 2 w 11"/>
                <a:gd name="T71" fmla="*/ 9 h 10"/>
                <a:gd name="T72" fmla="*/ 2 w 11"/>
                <a:gd name="T73" fmla="*/ 10 h 10"/>
                <a:gd name="T74" fmla="*/ 4 w 11"/>
                <a:gd name="T75" fmla="*/ 10 h 10"/>
                <a:gd name="T76" fmla="*/ 4 w 11"/>
                <a:gd name="T77" fmla="*/ 10 h 10"/>
                <a:gd name="T78" fmla="*/ 4 w 11"/>
                <a:gd name="T79" fmla="*/ 10 h 10"/>
                <a:gd name="T80" fmla="*/ 6 w 11"/>
                <a:gd name="T81" fmla="*/ 10 h 10"/>
                <a:gd name="T82" fmla="*/ 6 w 11"/>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
                <a:gd name="T127" fmla="*/ 0 h 10"/>
                <a:gd name="T128" fmla="*/ 11 w 11"/>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 h="10">
                  <a:moveTo>
                    <a:pt x="6" y="10"/>
                  </a:moveTo>
                  <a:lnTo>
                    <a:pt x="7" y="10"/>
                  </a:lnTo>
                  <a:lnTo>
                    <a:pt x="9" y="10"/>
                  </a:lnTo>
                  <a:lnTo>
                    <a:pt x="9" y="9"/>
                  </a:lnTo>
                  <a:lnTo>
                    <a:pt x="11" y="9"/>
                  </a:lnTo>
                  <a:lnTo>
                    <a:pt x="11" y="7"/>
                  </a:lnTo>
                  <a:lnTo>
                    <a:pt x="11" y="5"/>
                  </a:lnTo>
                  <a:lnTo>
                    <a:pt x="11" y="3"/>
                  </a:lnTo>
                  <a:lnTo>
                    <a:pt x="11" y="2"/>
                  </a:lnTo>
                  <a:lnTo>
                    <a:pt x="9" y="2"/>
                  </a:lnTo>
                  <a:lnTo>
                    <a:pt x="7" y="0"/>
                  </a:lnTo>
                  <a:lnTo>
                    <a:pt x="6" y="0"/>
                  </a:lnTo>
                  <a:lnTo>
                    <a:pt x="4" y="0"/>
                  </a:lnTo>
                  <a:lnTo>
                    <a:pt x="2" y="2"/>
                  </a:lnTo>
                  <a:lnTo>
                    <a:pt x="0" y="2"/>
                  </a:lnTo>
                  <a:lnTo>
                    <a:pt x="0" y="3"/>
                  </a:lnTo>
                  <a:lnTo>
                    <a:pt x="0" y="5"/>
                  </a:lnTo>
                  <a:lnTo>
                    <a:pt x="0" y="7"/>
                  </a:lnTo>
                  <a:lnTo>
                    <a:pt x="0" y="9"/>
                  </a:lnTo>
                  <a:lnTo>
                    <a:pt x="2" y="9"/>
                  </a:lnTo>
                  <a:lnTo>
                    <a:pt x="2" y="10"/>
                  </a:lnTo>
                  <a:lnTo>
                    <a:pt x="4" y="10"/>
                  </a:lnTo>
                  <a:lnTo>
                    <a:pt x="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8" name="Freeform 357"/>
            <p:cNvSpPr>
              <a:spLocks/>
            </p:cNvSpPr>
            <p:nvPr/>
          </p:nvSpPr>
          <p:spPr bwMode="auto">
            <a:xfrm>
              <a:off x="2550" y="1102"/>
              <a:ext cx="11" cy="10"/>
            </a:xfrm>
            <a:custGeom>
              <a:avLst/>
              <a:gdLst>
                <a:gd name="T0" fmla="*/ 4 w 11"/>
                <a:gd name="T1" fmla="*/ 10 h 10"/>
                <a:gd name="T2" fmla="*/ 5 w 11"/>
                <a:gd name="T3" fmla="*/ 10 h 10"/>
                <a:gd name="T4" fmla="*/ 7 w 11"/>
                <a:gd name="T5" fmla="*/ 10 h 10"/>
                <a:gd name="T6" fmla="*/ 7 w 11"/>
                <a:gd name="T7" fmla="*/ 10 h 10"/>
                <a:gd name="T8" fmla="*/ 9 w 11"/>
                <a:gd name="T9" fmla="*/ 10 h 10"/>
                <a:gd name="T10" fmla="*/ 9 w 11"/>
                <a:gd name="T11" fmla="*/ 9 h 10"/>
                <a:gd name="T12" fmla="*/ 9 w 11"/>
                <a:gd name="T13" fmla="*/ 9 h 10"/>
                <a:gd name="T14" fmla="*/ 11 w 11"/>
                <a:gd name="T15" fmla="*/ 9 h 10"/>
                <a:gd name="T16" fmla="*/ 11 w 11"/>
                <a:gd name="T17" fmla="*/ 7 h 10"/>
                <a:gd name="T18" fmla="*/ 11 w 11"/>
                <a:gd name="T19" fmla="*/ 7 h 10"/>
                <a:gd name="T20" fmla="*/ 11 w 11"/>
                <a:gd name="T21" fmla="*/ 5 h 10"/>
                <a:gd name="T22" fmla="*/ 11 w 11"/>
                <a:gd name="T23" fmla="*/ 5 h 10"/>
                <a:gd name="T24" fmla="*/ 11 w 11"/>
                <a:gd name="T25" fmla="*/ 3 h 10"/>
                <a:gd name="T26" fmla="*/ 11 w 11"/>
                <a:gd name="T27" fmla="*/ 3 h 10"/>
                <a:gd name="T28" fmla="*/ 9 w 11"/>
                <a:gd name="T29" fmla="*/ 2 h 10"/>
                <a:gd name="T30" fmla="*/ 9 w 11"/>
                <a:gd name="T31" fmla="*/ 2 h 10"/>
                <a:gd name="T32" fmla="*/ 9 w 11"/>
                <a:gd name="T33" fmla="*/ 2 h 10"/>
                <a:gd name="T34" fmla="*/ 7 w 11"/>
                <a:gd name="T35" fmla="*/ 0 h 10"/>
                <a:gd name="T36" fmla="*/ 7 w 11"/>
                <a:gd name="T37" fmla="*/ 0 h 10"/>
                <a:gd name="T38" fmla="*/ 5 w 11"/>
                <a:gd name="T39" fmla="*/ 0 h 10"/>
                <a:gd name="T40" fmla="*/ 5 w 11"/>
                <a:gd name="T41" fmla="*/ 0 h 10"/>
                <a:gd name="T42" fmla="*/ 4 w 11"/>
                <a:gd name="T43" fmla="*/ 0 h 10"/>
                <a:gd name="T44" fmla="*/ 4 w 11"/>
                <a:gd name="T45" fmla="*/ 0 h 10"/>
                <a:gd name="T46" fmla="*/ 2 w 11"/>
                <a:gd name="T47" fmla="*/ 0 h 10"/>
                <a:gd name="T48" fmla="*/ 2 w 11"/>
                <a:gd name="T49" fmla="*/ 2 h 10"/>
                <a:gd name="T50" fmla="*/ 2 w 11"/>
                <a:gd name="T51" fmla="*/ 2 h 10"/>
                <a:gd name="T52" fmla="*/ 0 w 11"/>
                <a:gd name="T53" fmla="*/ 2 h 10"/>
                <a:gd name="T54" fmla="*/ 0 w 11"/>
                <a:gd name="T55" fmla="*/ 3 h 10"/>
                <a:gd name="T56" fmla="*/ 0 w 11"/>
                <a:gd name="T57" fmla="*/ 3 h 10"/>
                <a:gd name="T58" fmla="*/ 0 w 11"/>
                <a:gd name="T59" fmla="*/ 5 h 10"/>
                <a:gd name="T60" fmla="*/ 0 w 11"/>
                <a:gd name="T61" fmla="*/ 5 h 10"/>
                <a:gd name="T62" fmla="*/ 0 w 11"/>
                <a:gd name="T63" fmla="*/ 7 h 10"/>
                <a:gd name="T64" fmla="*/ 0 w 11"/>
                <a:gd name="T65" fmla="*/ 7 h 10"/>
                <a:gd name="T66" fmla="*/ 0 w 11"/>
                <a:gd name="T67" fmla="*/ 9 h 10"/>
                <a:gd name="T68" fmla="*/ 0 w 11"/>
                <a:gd name="T69" fmla="*/ 9 h 10"/>
                <a:gd name="T70" fmla="*/ 2 w 11"/>
                <a:gd name="T71" fmla="*/ 9 h 10"/>
                <a:gd name="T72" fmla="*/ 2 w 11"/>
                <a:gd name="T73" fmla="*/ 10 h 10"/>
                <a:gd name="T74" fmla="*/ 2 w 11"/>
                <a:gd name="T75" fmla="*/ 10 h 10"/>
                <a:gd name="T76" fmla="*/ 4 w 11"/>
                <a:gd name="T77" fmla="*/ 10 h 10"/>
                <a:gd name="T78" fmla="*/ 4 w 11"/>
                <a:gd name="T79" fmla="*/ 10 h 10"/>
                <a:gd name="T80" fmla="*/ 5 w 11"/>
                <a:gd name="T81" fmla="*/ 10 h 10"/>
                <a:gd name="T82" fmla="*/ 5 w 11"/>
                <a:gd name="T83" fmla="*/ 10 h 10"/>
                <a:gd name="T84" fmla="*/ 4 w 11"/>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1"/>
                <a:gd name="T130" fmla="*/ 0 h 10"/>
                <a:gd name="T131" fmla="*/ 11 w 11"/>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1" h="10">
                  <a:moveTo>
                    <a:pt x="4" y="10"/>
                  </a:moveTo>
                  <a:lnTo>
                    <a:pt x="5" y="10"/>
                  </a:lnTo>
                  <a:lnTo>
                    <a:pt x="7" y="10"/>
                  </a:lnTo>
                  <a:lnTo>
                    <a:pt x="9" y="10"/>
                  </a:lnTo>
                  <a:lnTo>
                    <a:pt x="9" y="9"/>
                  </a:lnTo>
                  <a:lnTo>
                    <a:pt x="11" y="9"/>
                  </a:lnTo>
                  <a:lnTo>
                    <a:pt x="11" y="7"/>
                  </a:lnTo>
                  <a:lnTo>
                    <a:pt x="11" y="5"/>
                  </a:lnTo>
                  <a:lnTo>
                    <a:pt x="11" y="3"/>
                  </a:lnTo>
                  <a:lnTo>
                    <a:pt x="9" y="2"/>
                  </a:lnTo>
                  <a:lnTo>
                    <a:pt x="7" y="0"/>
                  </a:lnTo>
                  <a:lnTo>
                    <a:pt x="5" y="0"/>
                  </a:lnTo>
                  <a:lnTo>
                    <a:pt x="4" y="0"/>
                  </a:lnTo>
                  <a:lnTo>
                    <a:pt x="2" y="0"/>
                  </a:lnTo>
                  <a:lnTo>
                    <a:pt x="2" y="2"/>
                  </a:lnTo>
                  <a:lnTo>
                    <a:pt x="0" y="2"/>
                  </a:lnTo>
                  <a:lnTo>
                    <a:pt x="0" y="3"/>
                  </a:lnTo>
                  <a:lnTo>
                    <a:pt x="0" y="5"/>
                  </a:lnTo>
                  <a:lnTo>
                    <a:pt x="0" y="7"/>
                  </a:lnTo>
                  <a:lnTo>
                    <a:pt x="0" y="9"/>
                  </a:lnTo>
                  <a:lnTo>
                    <a:pt x="2" y="9"/>
                  </a:lnTo>
                  <a:lnTo>
                    <a:pt x="2" y="10"/>
                  </a:lnTo>
                  <a:lnTo>
                    <a:pt x="4" y="10"/>
                  </a:lnTo>
                  <a:lnTo>
                    <a:pt x="5" y="10"/>
                  </a:lnTo>
                  <a:lnTo>
                    <a:pt x="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79" name="Freeform 358"/>
            <p:cNvSpPr>
              <a:spLocks/>
            </p:cNvSpPr>
            <p:nvPr/>
          </p:nvSpPr>
          <p:spPr bwMode="auto">
            <a:xfrm>
              <a:off x="2479" y="1102"/>
              <a:ext cx="10" cy="10"/>
            </a:xfrm>
            <a:custGeom>
              <a:avLst/>
              <a:gdLst>
                <a:gd name="T0" fmla="*/ 5 w 10"/>
                <a:gd name="T1" fmla="*/ 10 h 10"/>
                <a:gd name="T2" fmla="*/ 6 w 10"/>
                <a:gd name="T3" fmla="*/ 10 h 10"/>
                <a:gd name="T4" fmla="*/ 6 w 10"/>
                <a:gd name="T5" fmla="*/ 10 h 10"/>
                <a:gd name="T6" fmla="*/ 8 w 10"/>
                <a:gd name="T7" fmla="*/ 10 h 10"/>
                <a:gd name="T8" fmla="*/ 8 w 10"/>
                <a:gd name="T9" fmla="*/ 10 h 10"/>
                <a:gd name="T10" fmla="*/ 8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8 w 10"/>
                <a:gd name="T31" fmla="*/ 2 h 10"/>
                <a:gd name="T32" fmla="*/ 8 w 10"/>
                <a:gd name="T33" fmla="*/ 2 h 10"/>
                <a:gd name="T34" fmla="*/ 8 w 10"/>
                <a:gd name="T35" fmla="*/ 0 h 10"/>
                <a:gd name="T36" fmla="*/ 6 w 10"/>
                <a:gd name="T37" fmla="*/ 0 h 10"/>
                <a:gd name="T38" fmla="*/ 6 w 10"/>
                <a:gd name="T39" fmla="*/ 0 h 10"/>
                <a:gd name="T40" fmla="*/ 5 w 10"/>
                <a:gd name="T41" fmla="*/ 0 h 10"/>
                <a:gd name="T42" fmla="*/ 5 w 10"/>
                <a:gd name="T43" fmla="*/ 0 h 10"/>
                <a:gd name="T44" fmla="*/ 3 w 10"/>
                <a:gd name="T45" fmla="*/ 0 h 10"/>
                <a:gd name="T46" fmla="*/ 3 w 10"/>
                <a:gd name="T47" fmla="*/ 0 h 10"/>
                <a:gd name="T48" fmla="*/ 1 w 10"/>
                <a:gd name="T49" fmla="*/ 2 h 10"/>
                <a:gd name="T50" fmla="*/ 1 w 10"/>
                <a:gd name="T51" fmla="*/ 2 h 10"/>
                <a:gd name="T52" fmla="*/ 1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1 w 10"/>
                <a:gd name="T69" fmla="*/ 9 h 10"/>
                <a:gd name="T70" fmla="*/ 1 w 10"/>
                <a:gd name="T71" fmla="*/ 9 h 10"/>
                <a:gd name="T72" fmla="*/ 1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6" y="10"/>
                  </a:lnTo>
                  <a:lnTo>
                    <a:pt x="8" y="10"/>
                  </a:lnTo>
                  <a:lnTo>
                    <a:pt x="8" y="9"/>
                  </a:lnTo>
                  <a:lnTo>
                    <a:pt x="10" y="9"/>
                  </a:lnTo>
                  <a:lnTo>
                    <a:pt x="10" y="7"/>
                  </a:lnTo>
                  <a:lnTo>
                    <a:pt x="10" y="5"/>
                  </a:lnTo>
                  <a:lnTo>
                    <a:pt x="10" y="3"/>
                  </a:lnTo>
                  <a:lnTo>
                    <a:pt x="10" y="2"/>
                  </a:lnTo>
                  <a:lnTo>
                    <a:pt x="8" y="2"/>
                  </a:lnTo>
                  <a:lnTo>
                    <a:pt x="8" y="0"/>
                  </a:lnTo>
                  <a:lnTo>
                    <a:pt x="6" y="0"/>
                  </a:lnTo>
                  <a:lnTo>
                    <a:pt x="5" y="0"/>
                  </a:lnTo>
                  <a:lnTo>
                    <a:pt x="3" y="0"/>
                  </a:lnTo>
                  <a:lnTo>
                    <a:pt x="1" y="2"/>
                  </a:lnTo>
                  <a:lnTo>
                    <a:pt x="0" y="3"/>
                  </a:lnTo>
                  <a:lnTo>
                    <a:pt x="0" y="5"/>
                  </a:lnTo>
                  <a:lnTo>
                    <a:pt x="0" y="7"/>
                  </a:lnTo>
                  <a:lnTo>
                    <a:pt x="0" y="9"/>
                  </a:lnTo>
                  <a:lnTo>
                    <a:pt x="1" y="9"/>
                  </a:lnTo>
                  <a:lnTo>
                    <a:pt x="1"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0" name="Freeform 359"/>
            <p:cNvSpPr>
              <a:spLocks/>
            </p:cNvSpPr>
            <p:nvPr/>
          </p:nvSpPr>
          <p:spPr bwMode="auto">
            <a:xfrm>
              <a:off x="3371" y="1102"/>
              <a:ext cx="10" cy="10"/>
            </a:xfrm>
            <a:custGeom>
              <a:avLst/>
              <a:gdLst>
                <a:gd name="T0" fmla="*/ 3 w 10"/>
                <a:gd name="T1" fmla="*/ 10 h 10"/>
                <a:gd name="T2" fmla="*/ 5 w 10"/>
                <a:gd name="T3" fmla="*/ 10 h 10"/>
                <a:gd name="T4" fmla="*/ 7 w 10"/>
                <a:gd name="T5" fmla="*/ 10 h 10"/>
                <a:gd name="T6" fmla="*/ 7 w 10"/>
                <a:gd name="T7" fmla="*/ 10 h 10"/>
                <a:gd name="T8" fmla="*/ 9 w 10"/>
                <a:gd name="T9" fmla="*/ 10 h 10"/>
                <a:gd name="T10" fmla="*/ 9 w 10"/>
                <a:gd name="T11" fmla="*/ 9 h 10"/>
                <a:gd name="T12" fmla="*/ 9 w 10"/>
                <a:gd name="T13" fmla="*/ 9 h 10"/>
                <a:gd name="T14" fmla="*/ 9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9 w 10"/>
                <a:gd name="T27" fmla="*/ 3 h 10"/>
                <a:gd name="T28" fmla="*/ 9 w 10"/>
                <a:gd name="T29" fmla="*/ 2 h 10"/>
                <a:gd name="T30" fmla="*/ 9 w 10"/>
                <a:gd name="T31" fmla="*/ 2 h 10"/>
                <a:gd name="T32" fmla="*/ 9 w 10"/>
                <a:gd name="T33" fmla="*/ 2 h 10"/>
                <a:gd name="T34" fmla="*/ 7 w 10"/>
                <a:gd name="T35" fmla="*/ 0 h 10"/>
                <a:gd name="T36" fmla="*/ 7 w 10"/>
                <a:gd name="T37" fmla="*/ 0 h 10"/>
                <a:gd name="T38" fmla="*/ 5 w 10"/>
                <a:gd name="T39" fmla="*/ 0 h 10"/>
                <a:gd name="T40" fmla="*/ 5 w 10"/>
                <a:gd name="T41" fmla="*/ 0 h 10"/>
                <a:gd name="T42" fmla="*/ 3 w 10"/>
                <a:gd name="T43" fmla="*/ 0 h 10"/>
                <a:gd name="T44" fmla="*/ 3 w 10"/>
                <a:gd name="T45" fmla="*/ 0 h 10"/>
                <a:gd name="T46" fmla="*/ 2 w 10"/>
                <a:gd name="T47" fmla="*/ 0 h 10"/>
                <a:gd name="T48" fmla="*/ 2 w 10"/>
                <a:gd name="T49" fmla="*/ 2 h 10"/>
                <a:gd name="T50" fmla="*/ 0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0 w 10"/>
                <a:gd name="T71" fmla="*/ 9 h 10"/>
                <a:gd name="T72" fmla="*/ 2 w 10"/>
                <a:gd name="T73" fmla="*/ 10 h 10"/>
                <a:gd name="T74" fmla="*/ 2 w 10"/>
                <a:gd name="T75" fmla="*/ 10 h 10"/>
                <a:gd name="T76" fmla="*/ 3 w 10"/>
                <a:gd name="T77" fmla="*/ 10 h 10"/>
                <a:gd name="T78" fmla="*/ 3 w 10"/>
                <a:gd name="T79" fmla="*/ 10 h 10"/>
                <a:gd name="T80" fmla="*/ 5 w 10"/>
                <a:gd name="T81" fmla="*/ 10 h 10"/>
                <a:gd name="T82" fmla="*/ 5 w 10"/>
                <a:gd name="T83" fmla="*/ 10 h 10"/>
                <a:gd name="T84" fmla="*/ 3 w 10"/>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
                <a:gd name="T130" fmla="*/ 0 h 10"/>
                <a:gd name="T131" fmla="*/ 10 w 10"/>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 h="10">
                  <a:moveTo>
                    <a:pt x="3" y="10"/>
                  </a:moveTo>
                  <a:lnTo>
                    <a:pt x="5" y="10"/>
                  </a:lnTo>
                  <a:lnTo>
                    <a:pt x="7" y="10"/>
                  </a:lnTo>
                  <a:lnTo>
                    <a:pt x="9" y="10"/>
                  </a:lnTo>
                  <a:lnTo>
                    <a:pt x="9" y="9"/>
                  </a:lnTo>
                  <a:lnTo>
                    <a:pt x="10" y="7"/>
                  </a:lnTo>
                  <a:lnTo>
                    <a:pt x="10" y="5"/>
                  </a:lnTo>
                  <a:lnTo>
                    <a:pt x="10" y="3"/>
                  </a:lnTo>
                  <a:lnTo>
                    <a:pt x="9" y="3"/>
                  </a:lnTo>
                  <a:lnTo>
                    <a:pt x="9" y="2"/>
                  </a:lnTo>
                  <a:lnTo>
                    <a:pt x="7" y="0"/>
                  </a:lnTo>
                  <a:lnTo>
                    <a:pt x="5" y="0"/>
                  </a:lnTo>
                  <a:lnTo>
                    <a:pt x="3" y="0"/>
                  </a:lnTo>
                  <a:lnTo>
                    <a:pt x="2" y="0"/>
                  </a:lnTo>
                  <a:lnTo>
                    <a:pt x="2" y="2"/>
                  </a:lnTo>
                  <a:lnTo>
                    <a:pt x="0" y="2"/>
                  </a:lnTo>
                  <a:lnTo>
                    <a:pt x="0" y="3"/>
                  </a:lnTo>
                  <a:lnTo>
                    <a:pt x="0" y="5"/>
                  </a:lnTo>
                  <a:lnTo>
                    <a:pt x="0" y="7"/>
                  </a:lnTo>
                  <a:lnTo>
                    <a:pt x="0" y="9"/>
                  </a:lnTo>
                  <a:lnTo>
                    <a:pt x="2" y="10"/>
                  </a:lnTo>
                  <a:lnTo>
                    <a:pt x="3" y="10"/>
                  </a:lnTo>
                  <a:lnTo>
                    <a:pt x="5" y="10"/>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1" name="Freeform 360"/>
            <p:cNvSpPr>
              <a:spLocks/>
            </p:cNvSpPr>
            <p:nvPr/>
          </p:nvSpPr>
          <p:spPr bwMode="auto">
            <a:xfrm>
              <a:off x="3405" y="1102"/>
              <a:ext cx="12" cy="10"/>
            </a:xfrm>
            <a:custGeom>
              <a:avLst/>
              <a:gdLst>
                <a:gd name="T0" fmla="*/ 5 w 12"/>
                <a:gd name="T1" fmla="*/ 10 h 10"/>
                <a:gd name="T2" fmla="*/ 7 w 12"/>
                <a:gd name="T3" fmla="*/ 10 h 10"/>
                <a:gd name="T4" fmla="*/ 9 w 12"/>
                <a:gd name="T5" fmla="*/ 10 h 10"/>
                <a:gd name="T6" fmla="*/ 9 w 12"/>
                <a:gd name="T7" fmla="*/ 10 h 10"/>
                <a:gd name="T8" fmla="*/ 9 w 12"/>
                <a:gd name="T9" fmla="*/ 10 h 10"/>
                <a:gd name="T10" fmla="*/ 11 w 12"/>
                <a:gd name="T11" fmla="*/ 9 h 10"/>
                <a:gd name="T12" fmla="*/ 11 w 12"/>
                <a:gd name="T13" fmla="*/ 9 h 10"/>
                <a:gd name="T14" fmla="*/ 11 w 12"/>
                <a:gd name="T15" fmla="*/ 9 h 10"/>
                <a:gd name="T16" fmla="*/ 11 w 12"/>
                <a:gd name="T17" fmla="*/ 7 h 10"/>
                <a:gd name="T18" fmla="*/ 12 w 12"/>
                <a:gd name="T19" fmla="*/ 7 h 10"/>
                <a:gd name="T20" fmla="*/ 12 w 12"/>
                <a:gd name="T21" fmla="*/ 5 h 10"/>
                <a:gd name="T22" fmla="*/ 12 w 12"/>
                <a:gd name="T23" fmla="*/ 5 h 10"/>
                <a:gd name="T24" fmla="*/ 11 w 12"/>
                <a:gd name="T25" fmla="*/ 3 h 10"/>
                <a:gd name="T26" fmla="*/ 11 w 12"/>
                <a:gd name="T27" fmla="*/ 3 h 10"/>
                <a:gd name="T28" fmla="*/ 11 w 12"/>
                <a:gd name="T29" fmla="*/ 2 h 10"/>
                <a:gd name="T30" fmla="*/ 11 w 12"/>
                <a:gd name="T31" fmla="*/ 2 h 10"/>
                <a:gd name="T32" fmla="*/ 9 w 12"/>
                <a:gd name="T33" fmla="*/ 2 h 10"/>
                <a:gd name="T34" fmla="*/ 9 w 12"/>
                <a:gd name="T35" fmla="*/ 0 h 10"/>
                <a:gd name="T36" fmla="*/ 9 w 12"/>
                <a:gd name="T37" fmla="*/ 0 h 10"/>
                <a:gd name="T38" fmla="*/ 7 w 12"/>
                <a:gd name="T39" fmla="*/ 0 h 10"/>
                <a:gd name="T40" fmla="*/ 7 w 12"/>
                <a:gd name="T41" fmla="*/ 0 h 10"/>
                <a:gd name="T42" fmla="*/ 5 w 12"/>
                <a:gd name="T43" fmla="*/ 0 h 10"/>
                <a:gd name="T44" fmla="*/ 5 w 12"/>
                <a:gd name="T45" fmla="*/ 0 h 10"/>
                <a:gd name="T46" fmla="*/ 4 w 12"/>
                <a:gd name="T47" fmla="*/ 0 h 10"/>
                <a:gd name="T48" fmla="*/ 4 w 12"/>
                <a:gd name="T49" fmla="*/ 2 h 10"/>
                <a:gd name="T50" fmla="*/ 2 w 12"/>
                <a:gd name="T51" fmla="*/ 2 h 10"/>
                <a:gd name="T52" fmla="*/ 2 w 12"/>
                <a:gd name="T53" fmla="*/ 2 h 10"/>
                <a:gd name="T54" fmla="*/ 2 w 12"/>
                <a:gd name="T55" fmla="*/ 3 h 10"/>
                <a:gd name="T56" fmla="*/ 2 w 12"/>
                <a:gd name="T57" fmla="*/ 3 h 10"/>
                <a:gd name="T58" fmla="*/ 0 w 12"/>
                <a:gd name="T59" fmla="*/ 5 h 10"/>
                <a:gd name="T60" fmla="*/ 0 w 12"/>
                <a:gd name="T61" fmla="*/ 5 h 10"/>
                <a:gd name="T62" fmla="*/ 0 w 12"/>
                <a:gd name="T63" fmla="*/ 7 h 10"/>
                <a:gd name="T64" fmla="*/ 2 w 12"/>
                <a:gd name="T65" fmla="*/ 7 h 10"/>
                <a:gd name="T66" fmla="*/ 2 w 12"/>
                <a:gd name="T67" fmla="*/ 9 h 10"/>
                <a:gd name="T68" fmla="*/ 2 w 12"/>
                <a:gd name="T69" fmla="*/ 9 h 10"/>
                <a:gd name="T70" fmla="*/ 2 w 12"/>
                <a:gd name="T71" fmla="*/ 9 h 10"/>
                <a:gd name="T72" fmla="*/ 4 w 12"/>
                <a:gd name="T73" fmla="*/ 10 h 10"/>
                <a:gd name="T74" fmla="*/ 4 w 12"/>
                <a:gd name="T75" fmla="*/ 10 h 10"/>
                <a:gd name="T76" fmla="*/ 5 w 12"/>
                <a:gd name="T77" fmla="*/ 10 h 10"/>
                <a:gd name="T78" fmla="*/ 5 w 12"/>
                <a:gd name="T79" fmla="*/ 10 h 10"/>
                <a:gd name="T80" fmla="*/ 7 w 12"/>
                <a:gd name="T81" fmla="*/ 10 h 10"/>
                <a:gd name="T82" fmla="*/ 7 w 12"/>
                <a:gd name="T83" fmla="*/ 10 h 10"/>
                <a:gd name="T84" fmla="*/ 5 w 12"/>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
                <a:gd name="T130" fmla="*/ 0 h 10"/>
                <a:gd name="T131" fmla="*/ 12 w 12"/>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 h="10">
                  <a:moveTo>
                    <a:pt x="5" y="10"/>
                  </a:moveTo>
                  <a:lnTo>
                    <a:pt x="7" y="10"/>
                  </a:lnTo>
                  <a:lnTo>
                    <a:pt x="9" y="10"/>
                  </a:lnTo>
                  <a:lnTo>
                    <a:pt x="11" y="9"/>
                  </a:lnTo>
                  <a:lnTo>
                    <a:pt x="11" y="7"/>
                  </a:lnTo>
                  <a:lnTo>
                    <a:pt x="12" y="7"/>
                  </a:lnTo>
                  <a:lnTo>
                    <a:pt x="12" y="5"/>
                  </a:lnTo>
                  <a:lnTo>
                    <a:pt x="11" y="3"/>
                  </a:lnTo>
                  <a:lnTo>
                    <a:pt x="11" y="2"/>
                  </a:lnTo>
                  <a:lnTo>
                    <a:pt x="9" y="2"/>
                  </a:lnTo>
                  <a:lnTo>
                    <a:pt x="9" y="0"/>
                  </a:lnTo>
                  <a:lnTo>
                    <a:pt x="7" y="0"/>
                  </a:lnTo>
                  <a:lnTo>
                    <a:pt x="5" y="0"/>
                  </a:lnTo>
                  <a:lnTo>
                    <a:pt x="4" y="0"/>
                  </a:lnTo>
                  <a:lnTo>
                    <a:pt x="4" y="2"/>
                  </a:lnTo>
                  <a:lnTo>
                    <a:pt x="2" y="2"/>
                  </a:lnTo>
                  <a:lnTo>
                    <a:pt x="2" y="3"/>
                  </a:lnTo>
                  <a:lnTo>
                    <a:pt x="0" y="5"/>
                  </a:lnTo>
                  <a:lnTo>
                    <a:pt x="0" y="7"/>
                  </a:lnTo>
                  <a:lnTo>
                    <a:pt x="2" y="7"/>
                  </a:lnTo>
                  <a:lnTo>
                    <a:pt x="2" y="9"/>
                  </a:lnTo>
                  <a:lnTo>
                    <a:pt x="4" y="10"/>
                  </a:lnTo>
                  <a:lnTo>
                    <a:pt x="5" y="10"/>
                  </a:lnTo>
                  <a:lnTo>
                    <a:pt x="7"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2" name="Freeform 361"/>
            <p:cNvSpPr>
              <a:spLocks/>
            </p:cNvSpPr>
            <p:nvPr/>
          </p:nvSpPr>
          <p:spPr bwMode="auto">
            <a:xfrm>
              <a:off x="3335" y="1102"/>
              <a:ext cx="10" cy="10"/>
            </a:xfrm>
            <a:custGeom>
              <a:avLst/>
              <a:gdLst>
                <a:gd name="T0" fmla="*/ 4 w 10"/>
                <a:gd name="T1" fmla="*/ 10 h 10"/>
                <a:gd name="T2" fmla="*/ 5 w 10"/>
                <a:gd name="T3" fmla="*/ 10 h 10"/>
                <a:gd name="T4" fmla="*/ 7 w 10"/>
                <a:gd name="T5" fmla="*/ 10 h 10"/>
                <a:gd name="T6" fmla="*/ 7 w 10"/>
                <a:gd name="T7" fmla="*/ 10 h 10"/>
                <a:gd name="T8" fmla="*/ 9 w 10"/>
                <a:gd name="T9" fmla="*/ 10 h 10"/>
                <a:gd name="T10" fmla="*/ 9 w 10"/>
                <a:gd name="T11" fmla="*/ 9 h 10"/>
                <a:gd name="T12" fmla="*/ 9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9 w 10"/>
                <a:gd name="T29" fmla="*/ 2 h 10"/>
                <a:gd name="T30" fmla="*/ 9 w 10"/>
                <a:gd name="T31" fmla="*/ 2 h 10"/>
                <a:gd name="T32" fmla="*/ 9 w 10"/>
                <a:gd name="T33" fmla="*/ 2 h 10"/>
                <a:gd name="T34" fmla="*/ 7 w 10"/>
                <a:gd name="T35" fmla="*/ 0 h 10"/>
                <a:gd name="T36" fmla="*/ 7 w 10"/>
                <a:gd name="T37" fmla="*/ 0 h 10"/>
                <a:gd name="T38" fmla="*/ 5 w 10"/>
                <a:gd name="T39" fmla="*/ 0 h 10"/>
                <a:gd name="T40" fmla="*/ 5 w 10"/>
                <a:gd name="T41" fmla="*/ 0 h 10"/>
                <a:gd name="T42" fmla="*/ 4 w 10"/>
                <a:gd name="T43" fmla="*/ 0 h 10"/>
                <a:gd name="T44" fmla="*/ 4 w 10"/>
                <a:gd name="T45" fmla="*/ 0 h 10"/>
                <a:gd name="T46" fmla="*/ 2 w 10"/>
                <a:gd name="T47" fmla="*/ 0 h 10"/>
                <a:gd name="T48" fmla="*/ 2 w 10"/>
                <a:gd name="T49" fmla="*/ 2 h 10"/>
                <a:gd name="T50" fmla="*/ 2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2 w 10"/>
                <a:gd name="T71" fmla="*/ 9 h 10"/>
                <a:gd name="T72" fmla="*/ 2 w 10"/>
                <a:gd name="T73" fmla="*/ 10 h 10"/>
                <a:gd name="T74" fmla="*/ 2 w 10"/>
                <a:gd name="T75" fmla="*/ 10 h 10"/>
                <a:gd name="T76" fmla="*/ 4 w 10"/>
                <a:gd name="T77" fmla="*/ 10 h 10"/>
                <a:gd name="T78" fmla="*/ 4 w 10"/>
                <a:gd name="T79" fmla="*/ 10 h 10"/>
                <a:gd name="T80" fmla="*/ 5 w 10"/>
                <a:gd name="T81" fmla="*/ 10 h 10"/>
                <a:gd name="T82" fmla="*/ 5 w 10"/>
                <a:gd name="T83" fmla="*/ 10 h 10"/>
                <a:gd name="T84" fmla="*/ 4 w 10"/>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
                <a:gd name="T130" fmla="*/ 0 h 10"/>
                <a:gd name="T131" fmla="*/ 10 w 10"/>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 h="10">
                  <a:moveTo>
                    <a:pt x="4" y="10"/>
                  </a:moveTo>
                  <a:lnTo>
                    <a:pt x="5" y="10"/>
                  </a:lnTo>
                  <a:lnTo>
                    <a:pt x="7" y="10"/>
                  </a:lnTo>
                  <a:lnTo>
                    <a:pt x="9" y="10"/>
                  </a:lnTo>
                  <a:lnTo>
                    <a:pt x="9" y="9"/>
                  </a:lnTo>
                  <a:lnTo>
                    <a:pt x="10" y="9"/>
                  </a:lnTo>
                  <a:lnTo>
                    <a:pt x="10" y="7"/>
                  </a:lnTo>
                  <a:lnTo>
                    <a:pt x="10" y="5"/>
                  </a:lnTo>
                  <a:lnTo>
                    <a:pt x="10" y="3"/>
                  </a:lnTo>
                  <a:lnTo>
                    <a:pt x="9" y="2"/>
                  </a:lnTo>
                  <a:lnTo>
                    <a:pt x="7" y="0"/>
                  </a:lnTo>
                  <a:lnTo>
                    <a:pt x="5" y="0"/>
                  </a:lnTo>
                  <a:lnTo>
                    <a:pt x="4" y="0"/>
                  </a:lnTo>
                  <a:lnTo>
                    <a:pt x="2" y="0"/>
                  </a:lnTo>
                  <a:lnTo>
                    <a:pt x="2" y="2"/>
                  </a:lnTo>
                  <a:lnTo>
                    <a:pt x="0" y="2"/>
                  </a:lnTo>
                  <a:lnTo>
                    <a:pt x="0" y="3"/>
                  </a:lnTo>
                  <a:lnTo>
                    <a:pt x="0" y="5"/>
                  </a:lnTo>
                  <a:lnTo>
                    <a:pt x="0" y="7"/>
                  </a:lnTo>
                  <a:lnTo>
                    <a:pt x="0" y="9"/>
                  </a:lnTo>
                  <a:lnTo>
                    <a:pt x="2" y="9"/>
                  </a:lnTo>
                  <a:lnTo>
                    <a:pt x="2" y="10"/>
                  </a:lnTo>
                  <a:lnTo>
                    <a:pt x="4" y="10"/>
                  </a:lnTo>
                  <a:lnTo>
                    <a:pt x="5" y="10"/>
                  </a:lnTo>
                  <a:lnTo>
                    <a:pt x="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3" name="Freeform 362"/>
            <p:cNvSpPr>
              <a:spLocks/>
            </p:cNvSpPr>
            <p:nvPr/>
          </p:nvSpPr>
          <p:spPr bwMode="auto">
            <a:xfrm>
              <a:off x="3477" y="1102"/>
              <a:ext cx="10" cy="10"/>
            </a:xfrm>
            <a:custGeom>
              <a:avLst/>
              <a:gdLst>
                <a:gd name="T0" fmla="*/ 5 w 10"/>
                <a:gd name="T1" fmla="*/ 10 h 10"/>
                <a:gd name="T2" fmla="*/ 7 w 10"/>
                <a:gd name="T3" fmla="*/ 10 h 10"/>
                <a:gd name="T4" fmla="*/ 7 w 10"/>
                <a:gd name="T5" fmla="*/ 10 h 10"/>
                <a:gd name="T6" fmla="*/ 9 w 10"/>
                <a:gd name="T7" fmla="*/ 10 h 10"/>
                <a:gd name="T8" fmla="*/ 9 w 10"/>
                <a:gd name="T9" fmla="*/ 10 h 10"/>
                <a:gd name="T10" fmla="*/ 9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9 w 10"/>
                <a:gd name="T31" fmla="*/ 2 h 10"/>
                <a:gd name="T32" fmla="*/ 9 w 10"/>
                <a:gd name="T33" fmla="*/ 2 h 10"/>
                <a:gd name="T34" fmla="*/ 9 w 10"/>
                <a:gd name="T35" fmla="*/ 0 h 10"/>
                <a:gd name="T36" fmla="*/ 7 w 10"/>
                <a:gd name="T37" fmla="*/ 0 h 10"/>
                <a:gd name="T38" fmla="*/ 7 w 10"/>
                <a:gd name="T39" fmla="*/ 0 h 10"/>
                <a:gd name="T40" fmla="*/ 5 w 10"/>
                <a:gd name="T41" fmla="*/ 0 h 10"/>
                <a:gd name="T42" fmla="*/ 5 w 10"/>
                <a:gd name="T43" fmla="*/ 0 h 10"/>
                <a:gd name="T44" fmla="*/ 3 w 10"/>
                <a:gd name="T45" fmla="*/ 0 h 10"/>
                <a:gd name="T46" fmla="*/ 3 w 10"/>
                <a:gd name="T47" fmla="*/ 0 h 10"/>
                <a:gd name="T48" fmla="*/ 2 w 10"/>
                <a:gd name="T49" fmla="*/ 2 h 10"/>
                <a:gd name="T50" fmla="*/ 2 w 10"/>
                <a:gd name="T51" fmla="*/ 2 h 10"/>
                <a:gd name="T52" fmla="*/ 2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2 w 10"/>
                <a:gd name="T69" fmla="*/ 9 h 10"/>
                <a:gd name="T70" fmla="*/ 2 w 10"/>
                <a:gd name="T71" fmla="*/ 9 h 10"/>
                <a:gd name="T72" fmla="*/ 2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9" y="10"/>
                  </a:lnTo>
                  <a:lnTo>
                    <a:pt x="9" y="9"/>
                  </a:lnTo>
                  <a:lnTo>
                    <a:pt x="10" y="9"/>
                  </a:lnTo>
                  <a:lnTo>
                    <a:pt x="10" y="7"/>
                  </a:lnTo>
                  <a:lnTo>
                    <a:pt x="10" y="5"/>
                  </a:lnTo>
                  <a:lnTo>
                    <a:pt x="10" y="3"/>
                  </a:lnTo>
                  <a:lnTo>
                    <a:pt x="10" y="2"/>
                  </a:lnTo>
                  <a:lnTo>
                    <a:pt x="9" y="2"/>
                  </a:lnTo>
                  <a:lnTo>
                    <a:pt x="9" y="0"/>
                  </a:lnTo>
                  <a:lnTo>
                    <a:pt x="7" y="0"/>
                  </a:lnTo>
                  <a:lnTo>
                    <a:pt x="5" y="0"/>
                  </a:lnTo>
                  <a:lnTo>
                    <a:pt x="3" y="0"/>
                  </a:lnTo>
                  <a:lnTo>
                    <a:pt x="2" y="2"/>
                  </a:lnTo>
                  <a:lnTo>
                    <a:pt x="0" y="3"/>
                  </a:lnTo>
                  <a:lnTo>
                    <a:pt x="0" y="5"/>
                  </a:lnTo>
                  <a:lnTo>
                    <a:pt x="0" y="7"/>
                  </a:lnTo>
                  <a:lnTo>
                    <a:pt x="0" y="9"/>
                  </a:lnTo>
                  <a:lnTo>
                    <a:pt x="2" y="9"/>
                  </a:lnTo>
                  <a:lnTo>
                    <a:pt x="2"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4" name="Freeform 363"/>
            <p:cNvSpPr>
              <a:spLocks/>
            </p:cNvSpPr>
            <p:nvPr/>
          </p:nvSpPr>
          <p:spPr bwMode="auto">
            <a:xfrm>
              <a:off x="3513" y="1102"/>
              <a:ext cx="10" cy="10"/>
            </a:xfrm>
            <a:custGeom>
              <a:avLst/>
              <a:gdLst>
                <a:gd name="T0" fmla="*/ 5 w 10"/>
                <a:gd name="T1" fmla="*/ 10 h 10"/>
                <a:gd name="T2" fmla="*/ 7 w 10"/>
                <a:gd name="T3" fmla="*/ 10 h 10"/>
                <a:gd name="T4" fmla="*/ 7 w 10"/>
                <a:gd name="T5" fmla="*/ 10 h 10"/>
                <a:gd name="T6" fmla="*/ 7 w 10"/>
                <a:gd name="T7" fmla="*/ 10 h 10"/>
                <a:gd name="T8" fmla="*/ 9 w 10"/>
                <a:gd name="T9" fmla="*/ 10 h 10"/>
                <a:gd name="T10" fmla="*/ 9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9 w 10"/>
                <a:gd name="T31" fmla="*/ 2 h 10"/>
                <a:gd name="T32" fmla="*/ 9 w 10"/>
                <a:gd name="T33" fmla="*/ 2 h 10"/>
                <a:gd name="T34" fmla="*/ 7 w 10"/>
                <a:gd name="T35" fmla="*/ 0 h 10"/>
                <a:gd name="T36" fmla="*/ 7 w 10"/>
                <a:gd name="T37" fmla="*/ 0 h 10"/>
                <a:gd name="T38" fmla="*/ 7 w 10"/>
                <a:gd name="T39" fmla="*/ 0 h 10"/>
                <a:gd name="T40" fmla="*/ 5 w 10"/>
                <a:gd name="T41" fmla="*/ 0 h 10"/>
                <a:gd name="T42" fmla="*/ 5 w 10"/>
                <a:gd name="T43" fmla="*/ 0 h 10"/>
                <a:gd name="T44" fmla="*/ 3 w 10"/>
                <a:gd name="T45" fmla="*/ 0 h 10"/>
                <a:gd name="T46" fmla="*/ 3 w 10"/>
                <a:gd name="T47" fmla="*/ 0 h 10"/>
                <a:gd name="T48" fmla="*/ 2 w 10"/>
                <a:gd name="T49" fmla="*/ 2 h 10"/>
                <a:gd name="T50" fmla="*/ 2 w 10"/>
                <a:gd name="T51" fmla="*/ 2 h 10"/>
                <a:gd name="T52" fmla="*/ 2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2 w 10"/>
                <a:gd name="T69" fmla="*/ 9 h 10"/>
                <a:gd name="T70" fmla="*/ 2 w 10"/>
                <a:gd name="T71" fmla="*/ 9 h 10"/>
                <a:gd name="T72" fmla="*/ 2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9" y="10"/>
                  </a:lnTo>
                  <a:lnTo>
                    <a:pt x="9" y="9"/>
                  </a:lnTo>
                  <a:lnTo>
                    <a:pt x="10" y="9"/>
                  </a:lnTo>
                  <a:lnTo>
                    <a:pt x="10" y="7"/>
                  </a:lnTo>
                  <a:lnTo>
                    <a:pt x="10" y="5"/>
                  </a:lnTo>
                  <a:lnTo>
                    <a:pt x="10" y="3"/>
                  </a:lnTo>
                  <a:lnTo>
                    <a:pt x="10" y="2"/>
                  </a:lnTo>
                  <a:lnTo>
                    <a:pt x="9" y="2"/>
                  </a:lnTo>
                  <a:lnTo>
                    <a:pt x="7" y="0"/>
                  </a:lnTo>
                  <a:lnTo>
                    <a:pt x="5" y="0"/>
                  </a:lnTo>
                  <a:lnTo>
                    <a:pt x="3" y="0"/>
                  </a:lnTo>
                  <a:lnTo>
                    <a:pt x="2" y="2"/>
                  </a:lnTo>
                  <a:lnTo>
                    <a:pt x="0" y="3"/>
                  </a:lnTo>
                  <a:lnTo>
                    <a:pt x="0" y="5"/>
                  </a:lnTo>
                  <a:lnTo>
                    <a:pt x="0" y="7"/>
                  </a:lnTo>
                  <a:lnTo>
                    <a:pt x="0" y="9"/>
                  </a:lnTo>
                  <a:lnTo>
                    <a:pt x="2" y="9"/>
                  </a:lnTo>
                  <a:lnTo>
                    <a:pt x="2"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5" name="Freeform 364"/>
            <p:cNvSpPr>
              <a:spLocks/>
            </p:cNvSpPr>
            <p:nvPr/>
          </p:nvSpPr>
          <p:spPr bwMode="auto">
            <a:xfrm>
              <a:off x="3441" y="1102"/>
              <a:ext cx="10" cy="10"/>
            </a:xfrm>
            <a:custGeom>
              <a:avLst/>
              <a:gdLst>
                <a:gd name="T0" fmla="*/ 5 w 10"/>
                <a:gd name="T1" fmla="*/ 10 h 10"/>
                <a:gd name="T2" fmla="*/ 7 w 10"/>
                <a:gd name="T3" fmla="*/ 10 h 10"/>
                <a:gd name="T4" fmla="*/ 7 w 10"/>
                <a:gd name="T5" fmla="*/ 10 h 10"/>
                <a:gd name="T6" fmla="*/ 9 w 10"/>
                <a:gd name="T7" fmla="*/ 10 h 10"/>
                <a:gd name="T8" fmla="*/ 9 w 10"/>
                <a:gd name="T9" fmla="*/ 10 h 10"/>
                <a:gd name="T10" fmla="*/ 10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10 w 10"/>
                <a:gd name="T31" fmla="*/ 2 h 10"/>
                <a:gd name="T32" fmla="*/ 9 w 10"/>
                <a:gd name="T33" fmla="*/ 2 h 10"/>
                <a:gd name="T34" fmla="*/ 9 w 10"/>
                <a:gd name="T35" fmla="*/ 0 h 10"/>
                <a:gd name="T36" fmla="*/ 7 w 10"/>
                <a:gd name="T37" fmla="*/ 0 h 10"/>
                <a:gd name="T38" fmla="*/ 7 w 10"/>
                <a:gd name="T39" fmla="*/ 0 h 10"/>
                <a:gd name="T40" fmla="*/ 5 w 10"/>
                <a:gd name="T41" fmla="*/ 0 h 10"/>
                <a:gd name="T42" fmla="*/ 5 w 10"/>
                <a:gd name="T43" fmla="*/ 0 h 10"/>
                <a:gd name="T44" fmla="*/ 4 w 10"/>
                <a:gd name="T45" fmla="*/ 0 h 10"/>
                <a:gd name="T46" fmla="*/ 4 w 10"/>
                <a:gd name="T47" fmla="*/ 0 h 10"/>
                <a:gd name="T48" fmla="*/ 4 w 10"/>
                <a:gd name="T49" fmla="*/ 2 h 10"/>
                <a:gd name="T50" fmla="*/ 2 w 10"/>
                <a:gd name="T51" fmla="*/ 2 h 10"/>
                <a:gd name="T52" fmla="*/ 2 w 10"/>
                <a:gd name="T53" fmla="*/ 2 h 10"/>
                <a:gd name="T54" fmla="*/ 2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2 w 10"/>
                <a:gd name="T67" fmla="*/ 9 h 10"/>
                <a:gd name="T68" fmla="*/ 2 w 10"/>
                <a:gd name="T69" fmla="*/ 9 h 10"/>
                <a:gd name="T70" fmla="*/ 2 w 10"/>
                <a:gd name="T71" fmla="*/ 9 h 10"/>
                <a:gd name="T72" fmla="*/ 4 w 10"/>
                <a:gd name="T73" fmla="*/ 10 h 10"/>
                <a:gd name="T74" fmla="*/ 4 w 10"/>
                <a:gd name="T75" fmla="*/ 10 h 10"/>
                <a:gd name="T76" fmla="*/ 4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9" y="10"/>
                  </a:lnTo>
                  <a:lnTo>
                    <a:pt x="10" y="9"/>
                  </a:lnTo>
                  <a:lnTo>
                    <a:pt x="10" y="7"/>
                  </a:lnTo>
                  <a:lnTo>
                    <a:pt x="10" y="5"/>
                  </a:lnTo>
                  <a:lnTo>
                    <a:pt x="10" y="3"/>
                  </a:lnTo>
                  <a:lnTo>
                    <a:pt x="10" y="2"/>
                  </a:lnTo>
                  <a:lnTo>
                    <a:pt x="9" y="2"/>
                  </a:lnTo>
                  <a:lnTo>
                    <a:pt x="9" y="0"/>
                  </a:lnTo>
                  <a:lnTo>
                    <a:pt x="7" y="0"/>
                  </a:lnTo>
                  <a:lnTo>
                    <a:pt x="5" y="0"/>
                  </a:lnTo>
                  <a:lnTo>
                    <a:pt x="4" y="0"/>
                  </a:lnTo>
                  <a:lnTo>
                    <a:pt x="4" y="2"/>
                  </a:lnTo>
                  <a:lnTo>
                    <a:pt x="2" y="2"/>
                  </a:lnTo>
                  <a:lnTo>
                    <a:pt x="2" y="3"/>
                  </a:lnTo>
                  <a:lnTo>
                    <a:pt x="0" y="3"/>
                  </a:lnTo>
                  <a:lnTo>
                    <a:pt x="0" y="5"/>
                  </a:lnTo>
                  <a:lnTo>
                    <a:pt x="0" y="7"/>
                  </a:lnTo>
                  <a:lnTo>
                    <a:pt x="2" y="9"/>
                  </a:lnTo>
                  <a:lnTo>
                    <a:pt x="4"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6" name="Freeform 365"/>
            <p:cNvSpPr>
              <a:spLocks/>
            </p:cNvSpPr>
            <p:nvPr/>
          </p:nvSpPr>
          <p:spPr bwMode="auto">
            <a:xfrm>
              <a:off x="2619" y="1102"/>
              <a:ext cx="10" cy="10"/>
            </a:xfrm>
            <a:custGeom>
              <a:avLst/>
              <a:gdLst>
                <a:gd name="T0" fmla="*/ 5 w 10"/>
                <a:gd name="T1" fmla="*/ 10 h 10"/>
                <a:gd name="T2" fmla="*/ 7 w 10"/>
                <a:gd name="T3" fmla="*/ 10 h 10"/>
                <a:gd name="T4" fmla="*/ 7 w 10"/>
                <a:gd name="T5" fmla="*/ 10 h 10"/>
                <a:gd name="T6" fmla="*/ 8 w 10"/>
                <a:gd name="T7" fmla="*/ 10 h 10"/>
                <a:gd name="T8" fmla="*/ 8 w 10"/>
                <a:gd name="T9" fmla="*/ 10 h 10"/>
                <a:gd name="T10" fmla="*/ 8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8 w 10"/>
                <a:gd name="T31" fmla="*/ 2 h 10"/>
                <a:gd name="T32" fmla="*/ 8 w 10"/>
                <a:gd name="T33" fmla="*/ 2 h 10"/>
                <a:gd name="T34" fmla="*/ 8 w 10"/>
                <a:gd name="T35" fmla="*/ 0 h 10"/>
                <a:gd name="T36" fmla="*/ 7 w 10"/>
                <a:gd name="T37" fmla="*/ 0 h 10"/>
                <a:gd name="T38" fmla="*/ 7 w 10"/>
                <a:gd name="T39" fmla="*/ 0 h 10"/>
                <a:gd name="T40" fmla="*/ 5 w 10"/>
                <a:gd name="T41" fmla="*/ 0 h 10"/>
                <a:gd name="T42" fmla="*/ 5 w 10"/>
                <a:gd name="T43" fmla="*/ 0 h 10"/>
                <a:gd name="T44" fmla="*/ 3 w 10"/>
                <a:gd name="T45" fmla="*/ 0 h 10"/>
                <a:gd name="T46" fmla="*/ 3 w 10"/>
                <a:gd name="T47" fmla="*/ 0 h 10"/>
                <a:gd name="T48" fmla="*/ 1 w 10"/>
                <a:gd name="T49" fmla="*/ 2 h 10"/>
                <a:gd name="T50" fmla="*/ 1 w 10"/>
                <a:gd name="T51" fmla="*/ 2 h 10"/>
                <a:gd name="T52" fmla="*/ 1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1 w 10"/>
                <a:gd name="T69" fmla="*/ 9 h 10"/>
                <a:gd name="T70" fmla="*/ 1 w 10"/>
                <a:gd name="T71" fmla="*/ 9 h 10"/>
                <a:gd name="T72" fmla="*/ 1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8" y="10"/>
                  </a:lnTo>
                  <a:lnTo>
                    <a:pt x="8" y="9"/>
                  </a:lnTo>
                  <a:lnTo>
                    <a:pt x="10" y="9"/>
                  </a:lnTo>
                  <a:lnTo>
                    <a:pt x="10" y="7"/>
                  </a:lnTo>
                  <a:lnTo>
                    <a:pt x="10" y="5"/>
                  </a:lnTo>
                  <a:lnTo>
                    <a:pt x="10" y="3"/>
                  </a:lnTo>
                  <a:lnTo>
                    <a:pt x="10" y="2"/>
                  </a:lnTo>
                  <a:lnTo>
                    <a:pt x="8" y="2"/>
                  </a:lnTo>
                  <a:lnTo>
                    <a:pt x="8" y="0"/>
                  </a:lnTo>
                  <a:lnTo>
                    <a:pt x="7" y="0"/>
                  </a:lnTo>
                  <a:lnTo>
                    <a:pt x="5" y="0"/>
                  </a:lnTo>
                  <a:lnTo>
                    <a:pt x="3" y="0"/>
                  </a:lnTo>
                  <a:lnTo>
                    <a:pt x="1" y="2"/>
                  </a:lnTo>
                  <a:lnTo>
                    <a:pt x="0" y="3"/>
                  </a:lnTo>
                  <a:lnTo>
                    <a:pt x="0" y="5"/>
                  </a:lnTo>
                  <a:lnTo>
                    <a:pt x="0" y="7"/>
                  </a:lnTo>
                  <a:lnTo>
                    <a:pt x="0" y="9"/>
                  </a:lnTo>
                  <a:lnTo>
                    <a:pt x="1" y="9"/>
                  </a:lnTo>
                  <a:lnTo>
                    <a:pt x="1"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7" name="Freeform 366"/>
            <p:cNvSpPr>
              <a:spLocks/>
            </p:cNvSpPr>
            <p:nvPr/>
          </p:nvSpPr>
          <p:spPr bwMode="auto">
            <a:xfrm>
              <a:off x="2655" y="1102"/>
              <a:ext cx="10" cy="10"/>
            </a:xfrm>
            <a:custGeom>
              <a:avLst/>
              <a:gdLst>
                <a:gd name="T0" fmla="*/ 5 w 10"/>
                <a:gd name="T1" fmla="*/ 10 h 10"/>
                <a:gd name="T2" fmla="*/ 5 w 10"/>
                <a:gd name="T3" fmla="*/ 10 h 10"/>
                <a:gd name="T4" fmla="*/ 7 w 10"/>
                <a:gd name="T5" fmla="*/ 10 h 10"/>
                <a:gd name="T6" fmla="*/ 7 w 10"/>
                <a:gd name="T7" fmla="*/ 10 h 10"/>
                <a:gd name="T8" fmla="*/ 8 w 10"/>
                <a:gd name="T9" fmla="*/ 10 h 10"/>
                <a:gd name="T10" fmla="*/ 8 w 10"/>
                <a:gd name="T11" fmla="*/ 9 h 10"/>
                <a:gd name="T12" fmla="*/ 8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8 w 10"/>
                <a:gd name="T29" fmla="*/ 2 h 10"/>
                <a:gd name="T30" fmla="*/ 8 w 10"/>
                <a:gd name="T31" fmla="*/ 2 h 10"/>
                <a:gd name="T32" fmla="*/ 8 w 10"/>
                <a:gd name="T33" fmla="*/ 2 h 10"/>
                <a:gd name="T34" fmla="*/ 7 w 10"/>
                <a:gd name="T35" fmla="*/ 0 h 10"/>
                <a:gd name="T36" fmla="*/ 7 w 10"/>
                <a:gd name="T37" fmla="*/ 0 h 10"/>
                <a:gd name="T38" fmla="*/ 5 w 10"/>
                <a:gd name="T39" fmla="*/ 0 h 10"/>
                <a:gd name="T40" fmla="*/ 5 w 10"/>
                <a:gd name="T41" fmla="*/ 0 h 10"/>
                <a:gd name="T42" fmla="*/ 3 w 10"/>
                <a:gd name="T43" fmla="*/ 0 h 10"/>
                <a:gd name="T44" fmla="*/ 3 w 10"/>
                <a:gd name="T45" fmla="*/ 0 h 10"/>
                <a:gd name="T46" fmla="*/ 3 w 10"/>
                <a:gd name="T47" fmla="*/ 0 h 10"/>
                <a:gd name="T48" fmla="*/ 1 w 10"/>
                <a:gd name="T49" fmla="*/ 2 h 10"/>
                <a:gd name="T50" fmla="*/ 1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1 w 10"/>
                <a:gd name="T71" fmla="*/ 9 h 10"/>
                <a:gd name="T72" fmla="*/ 1 w 10"/>
                <a:gd name="T73" fmla="*/ 10 h 10"/>
                <a:gd name="T74" fmla="*/ 3 w 10"/>
                <a:gd name="T75" fmla="*/ 10 h 10"/>
                <a:gd name="T76" fmla="*/ 3 w 10"/>
                <a:gd name="T77" fmla="*/ 10 h 10"/>
                <a:gd name="T78" fmla="*/ 3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5" y="10"/>
                  </a:lnTo>
                  <a:lnTo>
                    <a:pt x="7" y="10"/>
                  </a:lnTo>
                  <a:lnTo>
                    <a:pt x="8" y="10"/>
                  </a:lnTo>
                  <a:lnTo>
                    <a:pt x="8" y="9"/>
                  </a:lnTo>
                  <a:lnTo>
                    <a:pt x="10" y="9"/>
                  </a:lnTo>
                  <a:lnTo>
                    <a:pt x="10" y="7"/>
                  </a:lnTo>
                  <a:lnTo>
                    <a:pt x="10" y="5"/>
                  </a:lnTo>
                  <a:lnTo>
                    <a:pt x="10" y="3"/>
                  </a:lnTo>
                  <a:lnTo>
                    <a:pt x="8" y="2"/>
                  </a:lnTo>
                  <a:lnTo>
                    <a:pt x="7" y="0"/>
                  </a:lnTo>
                  <a:lnTo>
                    <a:pt x="5" y="0"/>
                  </a:lnTo>
                  <a:lnTo>
                    <a:pt x="3" y="0"/>
                  </a:lnTo>
                  <a:lnTo>
                    <a:pt x="1" y="2"/>
                  </a:lnTo>
                  <a:lnTo>
                    <a:pt x="0" y="2"/>
                  </a:lnTo>
                  <a:lnTo>
                    <a:pt x="0" y="3"/>
                  </a:lnTo>
                  <a:lnTo>
                    <a:pt x="0" y="5"/>
                  </a:lnTo>
                  <a:lnTo>
                    <a:pt x="0" y="7"/>
                  </a:lnTo>
                  <a:lnTo>
                    <a:pt x="0" y="9"/>
                  </a:lnTo>
                  <a:lnTo>
                    <a:pt x="1" y="9"/>
                  </a:lnTo>
                  <a:lnTo>
                    <a:pt x="1"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8" name="Freeform 367"/>
            <p:cNvSpPr>
              <a:spLocks/>
            </p:cNvSpPr>
            <p:nvPr/>
          </p:nvSpPr>
          <p:spPr bwMode="auto">
            <a:xfrm>
              <a:off x="2583" y="1102"/>
              <a:ext cx="10" cy="10"/>
            </a:xfrm>
            <a:custGeom>
              <a:avLst/>
              <a:gdLst>
                <a:gd name="T0" fmla="*/ 5 w 10"/>
                <a:gd name="T1" fmla="*/ 10 h 10"/>
                <a:gd name="T2" fmla="*/ 7 w 10"/>
                <a:gd name="T3" fmla="*/ 10 h 10"/>
                <a:gd name="T4" fmla="*/ 7 w 10"/>
                <a:gd name="T5" fmla="*/ 10 h 10"/>
                <a:gd name="T6" fmla="*/ 8 w 10"/>
                <a:gd name="T7" fmla="*/ 10 h 10"/>
                <a:gd name="T8" fmla="*/ 8 w 10"/>
                <a:gd name="T9" fmla="*/ 10 h 10"/>
                <a:gd name="T10" fmla="*/ 8 w 10"/>
                <a:gd name="T11" fmla="*/ 9 h 10"/>
                <a:gd name="T12" fmla="*/ 10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10 w 10"/>
                <a:gd name="T29" fmla="*/ 2 h 10"/>
                <a:gd name="T30" fmla="*/ 8 w 10"/>
                <a:gd name="T31" fmla="*/ 2 h 10"/>
                <a:gd name="T32" fmla="*/ 8 w 10"/>
                <a:gd name="T33" fmla="*/ 2 h 10"/>
                <a:gd name="T34" fmla="*/ 8 w 10"/>
                <a:gd name="T35" fmla="*/ 0 h 10"/>
                <a:gd name="T36" fmla="*/ 7 w 10"/>
                <a:gd name="T37" fmla="*/ 0 h 10"/>
                <a:gd name="T38" fmla="*/ 7 w 10"/>
                <a:gd name="T39" fmla="*/ 0 h 10"/>
                <a:gd name="T40" fmla="*/ 5 w 10"/>
                <a:gd name="T41" fmla="*/ 0 h 10"/>
                <a:gd name="T42" fmla="*/ 5 w 10"/>
                <a:gd name="T43" fmla="*/ 0 h 10"/>
                <a:gd name="T44" fmla="*/ 3 w 10"/>
                <a:gd name="T45" fmla="*/ 0 h 10"/>
                <a:gd name="T46" fmla="*/ 3 w 10"/>
                <a:gd name="T47" fmla="*/ 0 h 10"/>
                <a:gd name="T48" fmla="*/ 2 w 10"/>
                <a:gd name="T49" fmla="*/ 2 h 10"/>
                <a:gd name="T50" fmla="*/ 2 w 10"/>
                <a:gd name="T51" fmla="*/ 2 h 10"/>
                <a:gd name="T52" fmla="*/ 2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2 w 10"/>
                <a:gd name="T69" fmla="*/ 9 h 10"/>
                <a:gd name="T70" fmla="*/ 2 w 10"/>
                <a:gd name="T71" fmla="*/ 9 h 10"/>
                <a:gd name="T72" fmla="*/ 2 w 10"/>
                <a:gd name="T73" fmla="*/ 10 h 10"/>
                <a:gd name="T74" fmla="*/ 3 w 10"/>
                <a:gd name="T75" fmla="*/ 10 h 10"/>
                <a:gd name="T76" fmla="*/ 3 w 10"/>
                <a:gd name="T77" fmla="*/ 10 h 10"/>
                <a:gd name="T78" fmla="*/ 5 w 10"/>
                <a:gd name="T79" fmla="*/ 10 h 10"/>
                <a:gd name="T80" fmla="*/ 5 w 10"/>
                <a:gd name="T81" fmla="*/ 10 h 10"/>
                <a:gd name="T82" fmla="*/ 5 w 10"/>
                <a:gd name="T83" fmla="*/ 10 h 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0"/>
                <a:gd name="T127" fmla="*/ 0 h 10"/>
                <a:gd name="T128" fmla="*/ 10 w 10"/>
                <a:gd name="T129" fmla="*/ 10 h 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0" h="10">
                  <a:moveTo>
                    <a:pt x="5" y="10"/>
                  </a:moveTo>
                  <a:lnTo>
                    <a:pt x="7" y="10"/>
                  </a:lnTo>
                  <a:lnTo>
                    <a:pt x="8" y="10"/>
                  </a:lnTo>
                  <a:lnTo>
                    <a:pt x="8" y="9"/>
                  </a:lnTo>
                  <a:lnTo>
                    <a:pt x="10" y="9"/>
                  </a:lnTo>
                  <a:lnTo>
                    <a:pt x="10" y="7"/>
                  </a:lnTo>
                  <a:lnTo>
                    <a:pt x="10" y="5"/>
                  </a:lnTo>
                  <a:lnTo>
                    <a:pt x="10" y="3"/>
                  </a:lnTo>
                  <a:lnTo>
                    <a:pt x="10" y="2"/>
                  </a:lnTo>
                  <a:lnTo>
                    <a:pt x="8" y="2"/>
                  </a:lnTo>
                  <a:lnTo>
                    <a:pt x="8" y="0"/>
                  </a:lnTo>
                  <a:lnTo>
                    <a:pt x="7" y="0"/>
                  </a:lnTo>
                  <a:lnTo>
                    <a:pt x="5" y="0"/>
                  </a:lnTo>
                  <a:lnTo>
                    <a:pt x="3" y="0"/>
                  </a:lnTo>
                  <a:lnTo>
                    <a:pt x="2" y="2"/>
                  </a:lnTo>
                  <a:lnTo>
                    <a:pt x="0" y="3"/>
                  </a:lnTo>
                  <a:lnTo>
                    <a:pt x="0" y="5"/>
                  </a:lnTo>
                  <a:lnTo>
                    <a:pt x="0" y="7"/>
                  </a:lnTo>
                  <a:lnTo>
                    <a:pt x="0" y="9"/>
                  </a:lnTo>
                  <a:lnTo>
                    <a:pt x="2" y="9"/>
                  </a:lnTo>
                  <a:lnTo>
                    <a:pt x="2" y="10"/>
                  </a:lnTo>
                  <a:lnTo>
                    <a:pt x="3" y="10"/>
                  </a:lnTo>
                  <a:lnTo>
                    <a:pt x="5"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89" name="Freeform 368"/>
            <p:cNvSpPr>
              <a:spLocks/>
            </p:cNvSpPr>
            <p:nvPr/>
          </p:nvSpPr>
          <p:spPr bwMode="auto">
            <a:xfrm>
              <a:off x="2689" y="1102"/>
              <a:ext cx="10" cy="10"/>
            </a:xfrm>
            <a:custGeom>
              <a:avLst/>
              <a:gdLst>
                <a:gd name="T0" fmla="*/ 3 w 10"/>
                <a:gd name="T1" fmla="*/ 10 h 10"/>
                <a:gd name="T2" fmla="*/ 5 w 10"/>
                <a:gd name="T3" fmla="*/ 10 h 10"/>
                <a:gd name="T4" fmla="*/ 7 w 10"/>
                <a:gd name="T5" fmla="*/ 10 h 10"/>
                <a:gd name="T6" fmla="*/ 7 w 10"/>
                <a:gd name="T7" fmla="*/ 10 h 10"/>
                <a:gd name="T8" fmla="*/ 8 w 10"/>
                <a:gd name="T9" fmla="*/ 10 h 10"/>
                <a:gd name="T10" fmla="*/ 8 w 10"/>
                <a:gd name="T11" fmla="*/ 9 h 10"/>
                <a:gd name="T12" fmla="*/ 8 w 10"/>
                <a:gd name="T13" fmla="*/ 9 h 10"/>
                <a:gd name="T14" fmla="*/ 10 w 10"/>
                <a:gd name="T15" fmla="*/ 9 h 10"/>
                <a:gd name="T16" fmla="*/ 10 w 10"/>
                <a:gd name="T17" fmla="*/ 7 h 10"/>
                <a:gd name="T18" fmla="*/ 10 w 10"/>
                <a:gd name="T19" fmla="*/ 7 h 10"/>
                <a:gd name="T20" fmla="*/ 10 w 10"/>
                <a:gd name="T21" fmla="*/ 5 h 10"/>
                <a:gd name="T22" fmla="*/ 10 w 10"/>
                <a:gd name="T23" fmla="*/ 5 h 10"/>
                <a:gd name="T24" fmla="*/ 10 w 10"/>
                <a:gd name="T25" fmla="*/ 3 h 10"/>
                <a:gd name="T26" fmla="*/ 10 w 10"/>
                <a:gd name="T27" fmla="*/ 3 h 10"/>
                <a:gd name="T28" fmla="*/ 8 w 10"/>
                <a:gd name="T29" fmla="*/ 2 h 10"/>
                <a:gd name="T30" fmla="*/ 8 w 10"/>
                <a:gd name="T31" fmla="*/ 2 h 10"/>
                <a:gd name="T32" fmla="*/ 8 w 10"/>
                <a:gd name="T33" fmla="*/ 2 h 10"/>
                <a:gd name="T34" fmla="*/ 7 w 10"/>
                <a:gd name="T35" fmla="*/ 0 h 10"/>
                <a:gd name="T36" fmla="*/ 7 w 10"/>
                <a:gd name="T37" fmla="*/ 0 h 10"/>
                <a:gd name="T38" fmla="*/ 5 w 10"/>
                <a:gd name="T39" fmla="*/ 0 h 10"/>
                <a:gd name="T40" fmla="*/ 5 w 10"/>
                <a:gd name="T41" fmla="*/ 0 h 10"/>
                <a:gd name="T42" fmla="*/ 3 w 10"/>
                <a:gd name="T43" fmla="*/ 0 h 10"/>
                <a:gd name="T44" fmla="*/ 3 w 10"/>
                <a:gd name="T45" fmla="*/ 0 h 10"/>
                <a:gd name="T46" fmla="*/ 2 w 10"/>
                <a:gd name="T47" fmla="*/ 0 h 10"/>
                <a:gd name="T48" fmla="*/ 2 w 10"/>
                <a:gd name="T49" fmla="*/ 2 h 10"/>
                <a:gd name="T50" fmla="*/ 2 w 10"/>
                <a:gd name="T51" fmla="*/ 2 h 10"/>
                <a:gd name="T52" fmla="*/ 0 w 10"/>
                <a:gd name="T53" fmla="*/ 2 h 10"/>
                <a:gd name="T54" fmla="*/ 0 w 10"/>
                <a:gd name="T55" fmla="*/ 3 h 10"/>
                <a:gd name="T56" fmla="*/ 0 w 10"/>
                <a:gd name="T57" fmla="*/ 3 h 10"/>
                <a:gd name="T58" fmla="*/ 0 w 10"/>
                <a:gd name="T59" fmla="*/ 5 h 10"/>
                <a:gd name="T60" fmla="*/ 0 w 10"/>
                <a:gd name="T61" fmla="*/ 5 h 10"/>
                <a:gd name="T62" fmla="*/ 0 w 10"/>
                <a:gd name="T63" fmla="*/ 7 h 10"/>
                <a:gd name="T64" fmla="*/ 0 w 10"/>
                <a:gd name="T65" fmla="*/ 7 h 10"/>
                <a:gd name="T66" fmla="*/ 0 w 10"/>
                <a:gd name="T67" fmla="*/ 9 h 10"/>
                <a:gd name="T68" fmla="*/ 0 w 10"/>
                <a:gd name="T69" fmla="*/ 9 h 10"/>
                <a:gd name="T70" fmla="*/ 2 w 10"/>
                <a:gd name="T71" fmla="*/ 9 h 10"/>
                <a:gd name="T72" fmla="*/ 2 w 10"/>
                <a:gd name="T73" fmla="*/ 10 h 10"/>
                <a:gd name="T74" fmla="*/ 2 w 10"/>
                <a:gd name="T75" fmla="*/ 10 h 10"/>
                <a:gd name="T76" fmla="*/ 3 w 10"/>
                <a:gd name="T77" fmla="*/ 10 h 10"/>
                <a:gd name="T78" fmla="*/ 3 w 10"/>
                <a:gd name="T79" fmla="*/ 10 h 10"/>
                <a:gd name="T80" fmla="*/ 5 w 10"/>
                <a:gd name="T81" fmla="*/ 10 h 10"/>
                <a:gd name="T82" fmla="*/ 5 w 10"/>
                <a:gd name="T83" fmla="*/ 10 h 10"/>
                <a:gd name="T84" fmla="*/ 3 w 10"/>
                <a:gd name="T85" fmla="*/ 10 h 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
                <a:gd name="T130" fmla="*/ 0 h 10"/>
                <a:gd name="T131" fmla="*/ 10 w 10"/>
                <a:gd name="T132" fmla="*/ 10 h 1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 h="10">
                  <a:moveTo>
                    <a:pt x="3" y="10"/>
                  </a:moveTo>
                  <a:lnTo>
                    <a:pt x="5" y="10"/>
                  </a:lnTo>
                  <a:lnTo>
                    <a:pt x="7" y="10"/>
                  </a:lnTo>
                  <a:lnTo>
                    <a:pt x="8" y="10"/>
                  </a:lnTo>
                  <a:lnTo>
                    <a:pt x="8" y="9"/>
                  </a:lnTo>
                  <a:lnTo>
                    <a:pt x="10" y="9"/>
                  </a:lnTo>
                  <a:lnTo>
                    <a:pt x="10" y="7"/>
                  </a:lnTo>
                  <a:lnTo>
                    <a:pt x="10" y="5"/>
                  </a:lnTo>
                  <a:lnTo>
                    <a:pt x="10" y="3"/>
                  </a:lnTo>
                  <a:lnTo>
                    <a:pt x="8" y="2"/>
                  </a:lnTo>
                  <a:lnTo>
                    <a:pt x="7" y="0"/>
                  </a:lnTo>
                  <a:lnTo>
                    <a:pt x="5" y="0"/>
                  </a:lnTo>
                  <a:lnTo>
                    <a:pt x="3" y="0"/>
                  </a:lnTo>
                  <a:lnTo>
                    <a:pt x="2" y="0"/>
                  </a:lnTo>
                  <a:lnTo>
                    <a:pt x="2" y="2"/>
                  </a:lnTo>
                  <a:lnTo>
                    <a:pt x="0" y="2"/>
                  </a:lnTo>
                  <a:lnTo>
                    <a:pt x="0" y="3"/>
                  </a:lnTo>
                  <a:lnTo>
                    <a:pt x="0" y="5"/>
                  </a:lnTo>
                  <a:lnTo>
                    <a:pt x="0" y="7"/>
                  </a:lnTo>
                  <a:lnTo>
                    <a:pt x="0" y="9"/>
                  </a:lnTo>
                  <a:lnTo>
                    <a:pt x="2" y="9"/>
                  </a:lnTo>
                  <a:lnTo>
                    <a:pt x="2" y="10"/>
                  </a:lnTo>
                  <a:lnTo>
                    <a:pt x="3" y="10"/>
                  </a:lnTo>
                  <a:lnTo>
                    <a:pt x="5" y="10"/>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0" name="Freeform 369"/>
            <p:cNvSpPr>
              <a:spLocks noEditPoints="1"/>
            </p:cNvSpPr>
            <p:nvPr/>
          </p:nvSpPr>
          <p:spPr bwMode="auto">
            <a:xfrm>
              <a:off x="2101" y="1990"/>
              <a:ext cx="25" cy="19"/>
            </a:xfrm>
            <a:custGeom>
              <a:avLst/>
              <a:gdLst>
                <a:gd name="T0" fmla="*/ 0 w 25"/>
                <a:gd name="T1" fmla="*/ 0 h 19"/>
                <a:gd name="T2" fmla="*/ 25 w 25"/>
                <a:gd name="T3" fmla="*/ 1 h 19"/>
                <a:gd name="T4" fmla="*/ 25 w 25"/>
                <a:gd name="T5" fmla="*/ 5 h 19"/>
                <a:gd name="T6" fmla="*/ 0 w 25"/>
                <a:gd name="T7" fmla="*/ 5 h 19"/>
                <a:gd name="T8" fmla="*/ 0 w 25"/>
                <a:gd name="T9" fmla="*/ 1 h 19"/>
                <a:gd name="T10" fmla="*/ 0 w 25"/>
                <a:gd name="T11" fmla="*/ 1 h 19"/>
                <a:gd name="T12" fmla="*/ 0 w 25"/>
                <a:gd name="T13" fmla="*/ 0 h 19"/>
                <a:gd name="T14" fmla="*/ 0 w 25"/>
                <a:gd name="T15" fmla="*/ 13 h 19"/>
                <a:gd name="T16" fmla="*/ 25 w 25"/>
                <a:gd name="T17" fmla="*/ 13 h 19"/>
                <a:gd name="T18" fmla="*/ 25 w 25"/>
                <a:gd name="T19" fmla="*/ 19 h 19"/>
                <a:gd name="T20" fmla="*/ 0 w 25"/>
                <a:gd name="T21" fmla="*/ 19 h 19"/>
                <a:gd name="T22" fmla="*/ 0 w 25"/>
                <a:gd name="T23" fmla="*/ 13 h 19"/>
                <a:gd name="T24" fmla="*/ 0 w 25"/>
                <a:gd name="T25" fmla="*/ 13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19"/>
                <a:gd name="T41" fmla="*/ 25 w 25"/>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19">
                  <a:moveTo>
                    <a:pt x="0" y="0"/>
                  </a:moveTo>
                  <a:lnTo>
                    <a:pt x="25" y="1"/>
                  </a:lnTo>
                  <a:lnTo>
                    <a:pt x="25" y="5"/>
                  </a:lnTo>
                  <a:lnTo>
                    <a:pt x="0" y="5"/>
                  </a:lnTo>
                  <a:lnTo>
                    <a:pt x="0" y="1"/>
                  </a:lnTo>
                  <a:lnTo>
                    <a:pt x="0" y="0"/>
                  </a:lnTo>
                  <a:close/>
                  <a:moveTo>
                    <a:pt x="0" y="13"/>
                  </a:moveTo>
                  <a:lnTo>
                    <a:pt x="25" y="13"/>
                  </a:lnTo>
                  <a:lnTo>
                    <a:pt x="25" y="19"/>
                  </a:lnTo>
                  <a:lnTo>
                    <a:pt x="0" y="19"/>
                  </a:lnTo>
                  <a:lnTo>
                    <a:pt x="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1" name="Freeform 370"/>
            <p:cNvSpPr>
              <a:spLocks noEditPoints="1"/>
            </p:cNvSpPr>
            <p:nvPr/>
          </p:nvSpPr>
          <p:spPr bwMode="auto">
            <a:xfrm>
              <a:off x="2101" y="1913"/>
              <a:ext cx="25" cy="17"/>
            </a:xfrm>
            <a:custGeom>
              <a:avLst/>
              <a:gdLst>
                <a:gd name="T0" fmla="*/ 0 w 25"/>
                <a:gd name="T1" fmla="*/ 0 h 17"/>
                <a:gd name="T2" fmla="*/ 25 w 25"/>
                <a:gd name="T3" fmla="*/ 0 h 17"/>
                <a:gd name="T4" fmla="*/ 25 w 25"/>
                <a:gd name="T5" fmla="*/ 5 h 17"/>
                <a:gd name="T6" fmla="*/ 0 w 25"/>
                <a:gd name="T7" fmla="*/ 5 h 17"/>
                <a:gd name="T8" fmla="*/ 0 w 25"/>
                <a:gd name="T9" fmla="*/ 0 h 17"/>
                <a:gd name="T10" fmla="*/ 0 w 25"/>
                <a:gd name="T11" fmla="*/ 0 h 17"/>
                <a:gd name="T12" fmla="*/ 0 w 25"/>
                <a:gd name="T13" fmla="*/ 13 h 17"/>
                <a:gd name="T14" fmla="*/ 25 w 25"/>
                <a:gd name="T15" fmla="*/ 13 h 17"/>
                <a:gd name="T16" fmla="*/ 25 w 25"/>
                <a:gd name="T17" fmla="*/ 17 h 17"/>
                <a:gd name="T18" fmla="*/ 0 w 25"/>
                <a:gd name="T19" fmla="*/ 17 h 17"/>
                <a:gd name="T20" fmla="*/ 0 w 25"/>
                <a:gd name="T21" fmla="*/ 13 h 17"/>
                <a:gd name="T22" fmla="*/ 0 w 25"/>
                <a:gd name="T23" fmla="*/ 13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
                <a:gd name="T37" fmla="*/ 0 h 17"/>
                <a:gd name="T38" fmla="*/ 25 w 25"/>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 h="17">
                  <a:moveTo>
                    <a:pt x="0" y="0"/>
                  </a:moveTo>
                  <a:lnTo>
                    <a:pt x="25" y="0"/>
                  </a:lnTo>
                  <a:lnTo>
                    <a:pt x="25" y="5"/>
                  </a:lnTo>
                  <a:lnTo>
                    <a:pt x="0" y="5"/>
                  </a:lnTo>
                  <a:lnTo>
                    <a:pt x="0" y="0"/>
                  </a:lnTo>
                  <a:close/>
                  <a:moveTo>
                    <a:pt x="0" y="13"/>
                  </a:moveTo>
                  <a:lnTo>
                    <a:pt x="25" y="13"/>
                  </a:lnTo>
                  <a:lnTo>
                    <a:pt x="25" y="17"/>
                  </a:lnTo>
                  <a:lnTo>
                    <a:pt x="0" y="17"/>
                  </a:lnTo>
                  <a:lnTo>
                    <a:pt x="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2" name="Freeform 371"/>
            <p:cNvSpPr>
              <a:spLocks noEditPoints="1"/>
            </p:cNvSpPr>
            <p:nvPr/>
          </p:nvSpPr>
          <p:spPr bwMode="auto">
            <a:xfrm>
              <a:off x="2101" y="1832"/>
              <a:ext cx="25" cy="17"/>
            </a:xfrm>
            <a:custGeom>
              <a:avLst/>
              <a:gdLst>
                <a:gd name="T0" fmla="*/ 0 w 25"/>
                <a:gd name="T1" fmla="*/ 0 h 17"/>
                <a:gd name="T2" fmla="*/ 25 w 25"/>
                <a:gd name="T3" fmla="*/ 0 h 17"/>
                <a:gd name="T4" fmla="*/ 25 w 25"/>
                <a:gd name="T5" fmla="*/ 5 h 17"/>
                <a:gd name="T6" fmla="*/ 0 w 25"/>
                <a:gd name="T7" fmla="*/ 5 h 17"/>
                <a:gd name="T8" fmla="*/ 0 w 25"/>
                <a:gd name="T9" fmla="*/ 0 h 17"/>
                <a:gd name="T10" fmla="*/ 0 w 25"/>
                <a:gd name="T11" fmla="*/ 0 h 17"/>
                <a:gd name="T12" fmla="*/ 0 w 25"/>
                <a:gd name="T13" fmla="*/ 14 h 17"/>
                <a:gd name="T14" fmla="*/ 25 w 25"/>
                <a:gd name="T15" fmla="*/ 14 h 17"/>
                <a:gd name="T16" fmla="*/ 25 w 25"/>
                <a:gd name="T17" fmla="*/ 17 h 17"/>
                <a:gd name="T18" fmla="*/ 0 w 25"/>
                <a:gd name="T19" fmla="*/ 17 h 17"/>
                <a:gd name="T20" fmla="*/ 0 w 25"/>
                <a:gd name="T21" fmla="*/ 14 h 17"/>
                <a:gd name="T22" fmla="*/ 0 w 25"/>
                <a:gd name="T23" fmla="*/ 14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
                <a:gd name="T37" fmla="*/ 0 h 17"/>
                <a:gd name="T38" fmla="*/ 25 w 25"/>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 h="17">
                  <a:moveTo>
                    <a:pt x="0" y="0"/>
                  </a:moveTo>
                  <a:lnTo>
                    <a:pt x="25" y="0"/>
                  </a:lnTo>
                  <a:lnTo>
                    <a:pt x="25" y="5"/>
                  </a:lnTo>
                  <a:lnTo>
                    <a:pt x="0" y="5"/>
                  </a:lnTo>
                  <a:lnTo>
                    <a:pt x="0" y="0"/>
                  </a:lnTo>
                  <a:close/>
                  <a:moveTo>
                    <a:pt x="0" y="14"/>
                  </a:moveTo>
                  <a:lnTo>
                    <a:pt x="25" y="14"/>
                  </a:lnTo>
                  <a:lnTo>
                    <a:pt x="25" y="17"/>
                  </a:lnTo>
                  <a:lnTo>
                    <a:pt x="0" y="17"/>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3" name="Freeform 372"/>
            <p:cNvSpPr>
              <a:spLocks noEditPoints="1"/>
            </p:cNvSpPr>
            <p:nvPr/>
          </p:nvSpPr>
          <p:spPr bwMode="auto">
            <a:xfrm>
              <a:off x="2101" y="1752"/>
              <a:ext cx="25" cy="19"/>
            </a:xfrm>
            <a:custGeom>
              <a:avLst/>
              <a:gdLst>
                <a:gd name="T0" fmla="*/ 0 w 25"/>
                <a:gd name="T1" fmla="*/ 0 h 19"/>
                <a:gd name="T2" fmla="*/ 25 w 25"/>
                <a:gd name="T3" fmla="*/ 2 h 19"/>
                <a:gd name="T4" fmla="*/ 25 w 25"/>
                <a:gd name="T5" fmla="*/ 5 h 19"/>
                <a:gd name="T6" fmla="*/ 0 w 25"/>
                <a:gd name="T7" fmla="*/ 5 h 19"/>
                <a:gd name="T8" fmla="*/ 0 w 25"/>
                <a:gd name="T9" fmla="*/ 2 h 19"/>
                <a:gd name="T10" fmla="*/ 0 w 25"/>
                <a:gd name="T11" fmla="*/ 2 h 19"/>
                <a:gd name="T12" fmla="*/ 0 w 25"/>
                <a:gd name="T13" fmla="*/ 0 h 19"/>
                <a:gd name="T14" fmla="*/ 0 w 25"/>
                <a:gd name="T15" fmla="*/ 14 h 19"/>
                <a:gd name="T16" fmla="*/ 25 w 25"/>
                <a:gd name="T17" fmla="*/ 14 h 19"/>
                <a:gd name="T18" fmla="*/ 25 w 25"/>
                <a:gd name="T19" fmla="*/ 19 h 19"/>
                <a:gd name="T20" fmla="*/ 0 w 25"/>
                <a:gd name="T21" fmla="*/ 19 h 19"/>
                <a:gd name="T22" fmla="*/ 0 w 25"/>
                <a:gd name="T23" fmla="*/ 14 h 19"/>
                <a:gd name="T24" fmla="*/ 0 w 25"/>
                <a:gd name="T25" fmla="*/ 14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5"/>
                <a:gd name="T40" fmla="*/ 0 h 19"/>
                <a:gd name="T41" fmla="*/ 25 w 25"/>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5" h="19">
                  <a:moveTo>
                    <a:pt x="0" y="0"/>
                  </a:moveTo>
                  <a:lnTo>
                    <a:pt x="25" y="2"/>
                  </a:lnTo>
                  <a:lnTo>
                    <a:pt x="25" y="5"/>
                  </a:lnTo>
                  <a:lnTo>
                    <a:pt x="0" y="5"/>
                  </a:lnTo>
                  <a:lnTo>
                    <a:pt x="0" y="2"/>
                  </a:lnTo>
                  <a:lnTo>
                    <a:pt x="0" y="0"/>
                  </a:lnTo>
                  <a:close/>
                  <a:moveTo>
                    <a:pt x="0" y="14"/>
                  </a:moveTo>
                  <a:lnTo>
                    <a:pt x="25" y="14"/>
                  </a:lnTo>
                  <a:lnTo>
                    <a:pt x="25" y="19"/>
                  </a:lnTo>
                  <a:lnTo>
                    <a:pt x="0" y="19"/>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4" name="Freeform 373"/>
            <p:cNvSpPr>
              <a:spLocks noEditPoints="1"/>
            </p:cNvSpPr>
            <p:nvPr/>
          </p:nvSpPr>
          <p:spPr bwMode="auto">
            <a:xfrm>
              <a:off x="2101" y="1677"/>
              <a:ext cx="25" cy="17"/>
            </a:xfrm>
            <a:custGeom>
              <a:avLst/>
              <a:gdLst>
                <a:gd name="T0" fmla="*/ 0 w 25"/>
                <a:gd name="T1" fmla="*/ 0 h 17"/>
                <a:gd name="T2" fmla="*/ 25 w 25"/>
                <a:gd name="T3" fmla="*/ 0 h 17"/>
                <a:gd name="T4" fmla="*/ 25 w 25"/>
                <a:gd name="T5" fmla="*/ 5 h 17"/>
                <a:gd name="T6" fmla="*/ 0 w 25"/>
                <a:gd name="T7" fmla="*/ 5 h 17"/>
                <a:gd name="T8" fmla="*/ 0 w 25"/>
                <a:gd name="T9" fmla="*/ 0 h 17"/>
                <a:gd name="T10" fmla="*/ 0 w 25"/>
                <a:gd name="T11" fmla="*/ 0 h 17"/>
                <a:gd name="T12" fmla="*/ 0 w 25"/>
                <a:gd name="T13" fmla="*/ 12 h 17"/>
                <a:gd name="T14" fmla="*/ 25 w 25"/>
                <a:gd name="T15" fmla="*/ 12 h 17"/>
                <a:gd name="T16" fmla="*/ 25 w 25"/>
                <a:gd name="T17" fmla="*/ 17 h 17"/>
                <a:gd name="T18" fmla="*/ 0 w 25"/>
                <a:gd name="T19" fmla="*/ 17 h 17"/>
                <a:gd name="T20" fmla="*/ 0 w 25"/>
                <a:gd name="T21" fmla="*/ 12 h 17"/>
                <a:gd name="T22" fmla="*/ 0 w 25"/>
                <a:gd name="T23" fmla="*/ 12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
                <a:gd name="T37" fmla="*/ 0 h 17"/>
                <a:gd name="T38" fmla="*/ 25 w 25"/>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 h="17">
                  <a:moveTo>
                    <a:pt x="0" y="0"/>
                  </a:moveTo>
                  <a:lnTo>
                    <a:pt x="25" y="0"/>
                  </a:lnTo>
                  <a:lnTo>
                    <a:pt x="25" y="5"/>
                  </a:lnTo>
                  <a:lnTo>
                    <a:pt x="0" y="5"/>
                  </a:lnTo>
                  <a:lnTo>
                    <a:pt x="0" y="0"/>
                  </a:lnTo>
                  <a:close/>
                  <a:moveTo>
                    <a:pt x="0" y="12"/>
                  </a:moveTo>
                  <a:lnTo>
                    <a:pt x="25" y="12"/>
                  </a:lnTo>
                  <a:lnTo>
                    <a:pt x="25" y="17"/>
                  </a:lnTo>
                  <a:lnTo>
                    <a:pt x="0" y="17"/>
                  </a:lnTo>
                  <a:lnTo>
                    <a:pt x="0"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34995" name="Freeform 374"/>
            <p:cNvSpPr>
              <a:spLocks noEditPoints="1"/>
            </p:cNvSpPr>
            <p:nvPr/>
          </p:nvSpPr>
          <p:spPr bwMode="auto">
            <a:xfrm>
              <a:off x="2101" y="1600"/>
              <a:ext cx="25" cy="17"/>
            </a:xfrm>
            <a:custGeom>
              <a:avLst/>
              <a:gdLst>
                <a:gd name="T0" fmla="*/ 0 w 25"/>
                <a:gd name="T1" fmla="*/ 0 h 17"/>
                <a:gd name="T2" fmla="*/ 25 w 25"/>
                <a:gd name="T3" fmla="*/ 0 h 17"/>
                <a:gd name="T4" fmla="*/ 25 w 25"/>
                <a:gd name="T5" fmla="*/ 5 h 17"/>
                <a:gd name="T6" fmla="*/ 0 w 25"/>
                <a:gd name="T7" fmla="*/ 5 h 17"/>
                <a:gd name="T8" fmla="*/ 0 w 25"/>
                <a:gd name="T9" fmla="*/ 0 h 17"/>
                <a:gd name="T10" fmla="*/ 0 w 25"/>
                <a:gd name="T11" fmla="*/ 0 h 17"/>
                <a:gd name="T12" fmla="*/ 0 w 25"/>
                <a:gd name="T13" fmla="*/ 13 h 17"/>
                <a:gd name="T14" fmla="*/ 25 w 25"/>
                <a:gd name="T15" fmla="*/ 13 h 17"/>
                <a:gd name="T16" fmla="*/ 25 w 25"/>
                <a:gd name="T17" fmla="*/ 17 h 17"/>
                <a:gd name="T18" fmla="*/ 0 w 25"/>
                <a:gd name="T19" fmla="*/ 17 h 17"/>
                <a:gd name="T20" fmla="*/ 0 w 25"/>
                <a:gd name="T21" fmla="*/ 13 h 17"/>
                <a:gd name="T22" fmla="*/ 0 w 25"/>
                <a:gd name="T23" fmla="*/ 13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
                <a:gd name="T37" fmla="*/ 0 h 17"/>
                <a:gd name="T38" fmla="*/ 25 w 25"/>
                <a:gd name="T39" fmla="*/ 17 h 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 h="17">
                  <a:moveTo>
                    <a:pt x="0" y="0"/>
                  </a:moveTo>
                  <a:lnTo>
                    <a:pt x="25" y="0"/>
                  </a:lnTo>
                  <a:lnTo>
                    <a:pt x="25" y="5"/>
                  </a:lnTo>
                  <a:lnTo>
                    <a:pt x="0" y="5"/>
                  </a:lnTo>
                  <a:lnTo>
                    <a:pt x="0" y="0"/>
                  </a:lnTo>
                  <a:close/>
                  <a:moveTo>
                    <a:pt x="0" y="13"/>
                  </a:moveTo>
                  <a:lnTo>
                    <a:pt x="25" y="13"/>
                  </a:lnTo>
                  <a:lnTo>
                    <a:pt x="25" y="17"/>
                  </a:lnTo>
                  <a:lnTo>
                    <a:pt x="0" y="17"/>
                  </a:lnTo>
                  <a:lnTo>
                    <a:pt x="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grpSp>
      <p:sp>
        <p:nvSpPr>
          <p:cNvPr id="34820" name="Text Box 375"/>
          <p:cNvSpPr txBox="1">
            <a:spLocks noChangeArrowheads="1"/>
          </p:cNvSpPr>
          <p:nvPr/>
        </p:nvSpPr>
        <p:spPr bwMode="auto">
          <a:xfrm>
            <a:off x="457200" y="20701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a:t>1. TLB lookup</a:t>
            </a:r>
          </a:p>
        </p:txBody>
      </p:sp>
      <p:sp>
        <p:nvSpPr>
          <p:cNvPr id="34821" name="Text Box 376"/>
          <p:cNvSpPr txBox="1">
            <a:spLocks noChangeArrowheads="1"/>
          </p:cNvSpPr>
          <p:nvPr/>
        </p:nvSpPr>
        <p:spPr bwMode="auto">
          <a:xfrm>
            <a:off x="457200" y="4051300"/>
            <a:ext cx="2286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a:t>3. Access data cache</a:t>
            </a:r>
          </a:p>
        </p:txBody>
      </p:sp>
      <p:sp>
        <p:nvSpPr>
          <p:cNvPr id="34822" name="Text Box 377"/>
          <p:cNvSpPr txBox="1">
            <a:spLocks noChangeArrowheads="1"/>
          </p:cNvSpPr>
          <p:nvPr/>
        </p:nvSpPr>
        <p:spPr bwMode="auto">
          <a:xfrm>
            <a:off x="457200" y="33655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spcBef>
                <a:spcPct val="50000"/>
              </a:spcBef>
            </a:pPr>
            <a:r>
              <a:rPr lang="en-US" altLang="en-US"/>
              <a:t>2. Convert VA to PA</a:t>
            </a:r>
          </a:p>
        </p:txBody>
      </p:sp>
      <p:sp>
        <p:nvSpPr>
          <p:cNvPr id="34823" name="Text Box 378"/>
          <p:cNvSpPr txBox="1">
            <a:spLocks noChangeArrowheads="1"/>
          </p:cNvSpPr>
          <p:nvPr/>
        </p:nvSpPr>
        <p:spPr bwMode="auto">
          <a:xfrm>
            <a:off x="288925" y="5157788"/>
            <a:ext cx="216597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eaLnBrk="1" hangingPunct="1"/>
            <a:r>
              <a:rPr lang="en-US" altLang="en-US" b="1" dirty="0"/>
              <a:t>NOTE: TLB is</a:t>
            </a:r>
            <a:br>
              <a:rPr lang="en-US" altLang="en-US" b="1" dirty="0"/>
            </a:br>
            <a:r>
              <a:rPr lang="en-US" altLang="en-US" b="1" dirty="0"/>
              <a:t>now slowing</a:t>
            </a:r>
            <a:br>
              <a:rPr lang="en-US" altLang="en-US" b="1" dirty="0"/>
            </a:br>
            <a:r>
              <a:rPr lang="en-US" altLang="en-US" b="1" dirty="0"/>
              <a:t>our </a:t>
            </a:r>
            <a:r>
              <a:rPr lang="en-US" altLang="en-US" b="1" dirty="0" smtClean="0"/>
              <a:t>cache</a:t>
            </a:r>
            <a:endParaRPr lang="en-US" altLang="en-US" b="1" dirty="0"/>
          </a:p>
        </p:txBody>
      </p:sp>
      <p:sp>
        <p:nvSpPr>
          <p:cNvPr id="34824" name="Slide Number Placeholder 38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5C6D58B6-D0BA-4990-B11E-F9058A42CDD0}" type="slidenum">
              <a:rPr lang="en-US" altLang="en-US" sz="1400">
                <a:latin typeface="Arial  " charset="0"/>
              </a:rPr>
              <a:pPr/>
              <a:t>59</a:t>
            </a:fld>
            <a:endParaRPr lang="en-US" altLang="en-US" sz="1400">
              <a:latin typeface="Arial  " charset="0"/>
            </a:endParaRPr>
          </a:p>
        </p:txBody>
      </p:sp>
      <p:sp>
        <p:nvSpPr>
          <p:cNvPr id="2" name="TextBox 1"/>
          <p:cNvSpPr txBox="1"/>
          <p:nvPr/>
        </p:nvSpPr>
        <p:spPr>
          <a:xfrm>
            <a:off x="6933575" y="3643131"/>
            <a:ext cx="370614" cy="230832"/>
          </a:xfrm>
          <a:prstGeom prst="rect">
            <a:avLst/>
          </a:prstGeom>
          <a:solidFill>
            <a:schemeClr val="bg1"/>
          </a:solidFill>
        </p:spPr>
        <p:txBody>
          <a:bodyPr wrap="square" rtlCol="0">
            <a:spAutoFit/>
          </a:bodyPr>
          <a:lstStyle/>
          <a:p>
            <a:r>
              <a:rPr lang="en-US" sz="900" dirty="0" smtClean="0"/>
              <a:t>set </a:t>
            </a:r>
            <a:endParaRPr lang="en-US" sz="900" dirty="0"/>
          </a:p>
        </p:txBody>
      </p:sp>
    </p:spTree>
    <p:extLst>
      <p:ext uri="{BB962C8B-B14F-4D97-AF65-F5344CB8AC3E}">
        <p14:creationId xmlns:p14="http://schemas.microsoft.com/office/powerpoint/2010/main" val="3277869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005403" cy="369332"/>
          </a:xfrm>
          <a:prstGeom prst="rect">
            <a:avLst/>
          </a:prstGeom>
          <a:noFill/>
        </p:spPr>
        <p:txBody>
          <a:bodyPr wrap="none" rtlCol="0">
            <a:spAutoFit/>
          </a:bodyPr>
          <a:lstStyle/>
          <a:p>
            <a:r>
              <a:rPr lang="en-US" dirty="0" smtClean="0"/>
              <a:t>Chrome</a:t>
            </a:r>
            <a:endParaRPr lang="en-US" dirty="0"/>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889987" cy="369332"/>
          </a:xfrm>
          <a:prstGeom prst="rect">
            <a:avLst/>
          </a:prstGeom>
          <a:noFill/>
        </p:spPr>
        <p:txBody>
          <a:bodyPr wrap="none" rtlCol="0">
            <a:spAutoFit/>
          </a:bodyPr>
          <a:lstStyle/>
          <a:p>
            <a:r>
              <a:rPr lang="en-US" dirty="0" smtClean="0"/>
              <a:t>Firefox</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8029903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89000" y="0"/>
            <a:ext cx="7543800" cy="1143000"/>
          </a:xfrm>
          <a:noFill/>
        </p:spPr>
        <p:txBody>
          <a:bodyPr lIns="90488" tIns="44450" rIns="90488" bIns="44450"/>
          <a:lstStyle/>
          <a:p>
            <a:pPr eaLnBrk="1" hangingPunct="1">
              <a:lnSpc>
                <a:spcPct val="80000"/>
              </a:lnSpc>
            </a:pPr>
            <a:r>
              <a:rPr lang="en-US" altLang="en-US" sz="3600" smtClean="0">
                <a:latin typeface="Arial  " charset="0"/>
              </a:rPr>
              <a:t>6th Cache Optimization: Fast hits by Avoiding Address Translation</a:t>
            </a:r>
            <a:r>
              <a:rPr lang="en-US" altLang="en-US" smtClean="0">
                <a:latin typeface="Arial  " charset="0"/>
              </a:rPr>
              <a:t> </a:t>
            </a:r>
          </a:p>
        </p:txBody>
      </p:sp>
      <p:sp>
        <p:nvSpPr>
          <p:cNvPr id="36867" name="Rectangle 3"/>
          <p:cNvSpPr>
            <a:spLocks noChangeArrowheads="1"/>
          </p:cNvSpPr>
          <p:nvPr/>
        </p:nvSpPr>
        <p:spPr bwMode="auto">
          <a:xfrm>
            <a:off x="1009650" y="138430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CPU</a:t>
            </a:r>
          </a:p>
        </p:txBody>
      </p:sp>
      <p:sp>
        <p:nvSpPr>
          <p:cNvPr id="36868" name="Rectangle 4"/>
          <p:cNvSpPr>
            <a:spLocks noChangeArrowheads="1"/>
          </p:cNvSpPr>
          <p:nvPr/>
        </p:nvSpPr>
        <p:spPr bwMode="auto">
          <a:xfrm>
            <a:off x="1009650" y="245110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TB</a:t>
            </a:r>
          </a:p>
        </p:txBody>
      </p:sp>
      <p:sp>
        <p:nvSpPr>
          <p:cNvPr id="36869" name="Rectangle 5"/>
          <p:cNvSpPr>
            <a:spLocks noChangeArrowheads="1"/>
          </p:cNvSpPr>
          <p:nvPr/>
        </p:nvSpPr>
        <p:spPr bwMode="auto">
          <a:xfrm>
            <a:off x="1009650" y="347980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a:t>
            </a:r>
          </a:p>
        </p:txBody>
      </p:sp>
      <p:sp>
        <p:nvSpPr>
          <p:cNvPr id="36870" name="Rectangle 6"/>
          <p:cNvSpPr>
            <a:spLocks noChangeArrowheads="1"/>
          </p:cNvSpPr>
          <p:nvPr/>
        </p:nvSpPr>
        <p:spPr bwMode="auto">
          <a:xfrm>
            <a:off x="1009650" y="454660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cs typeface="Arial" panose="020B0604020202020204" pitchFamily="34" charset="0"/>
              </a:rPr>
              <a:t>MEM</a:t>
            </a:r>
          </a:p>
        </p:txBody>
      </p:sp>
      <p:sp>
        <p:nvSpPr>
          <p:cNvPr id="36871" name="Line 7"/>
          <p:cNvSpPr>
            <a:spLocks noChangeShapeType="1"/>
          </p:cNvSpPr>
          <p:nvPr/>
        </p:nvSpPr>
        <p:spPr bwMode="auto">
          <a:xfrm>
            <a:off x="1416050" y="197485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2" name="Line 8"/>
          <p:cNvSpPr>
            <a:spLocks noChangeShapeType="1"/>
          </p:cNvSpPr>
          <p:nvPr/>
        </p:nvSpPr>
        <p:spPr bwMode="auto">
          <a:xfrm>
            <a:off x="1416050" y="302260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3" name="Line 9"/>
          <p:cNvSpPr>
            <a:spLocks noChangeShapeType="1"/>
          </p:cNvSpPr>
          <p:nvPr/>
        </p:nvSpPr>
        <p:spPr bwMode="auto">
          <a:xfrm>
            <a:off x="1416050" y="407035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latin typeface="Arial" panose="020B0604020202020204" pitchFamily="34" charset="0"/>
              <a:cs typeface="Arial" panose="020B0604020202020204" pitchFamily="34" charset="0"/>
            </a:endParaRPr>
          </a:p>
        </p:txBody>
      </p:sp>
      <p:sp>
        <p:nvSpPr>
          <p:cNvPr id="36874" name="Rectangle 10"/>
          <p:cNvSpPr>
            <a:spLocks noChangeArrowheads="1"/>
          </p:cNvSpPr>
          <p:nvPr/>
        </p:nvSpPr>
        <p:spPr bwMode="auto">
          <a:xfrm>
            <a:off x="1585913" y="204787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VA</a:t>
            </a:r>
          </a:p>
        </p:txBody>
      </p:sp>
      <p:sp>
        <p:nvSpPr>
          <p:cNvPr id="36875" name="Rectangle 11"/>
          <p:cNvSpPr>
            <a:spLocks noChangeArrowheads="1"/>
          </p:cNvSpPr>
          <p:nvPr/>
        </p:nvSpPr>
        <p:spPr bwMode="auto">
          <a:xfrm>
            <a:off x="1585913" y="303847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PA</a:t>
            </a:r>
          </a:p>
        </p:txBody>
      </p:sp>
      <p:sp>
        <p:nvSpPr>
          <p:cNvPr id="36876" name="Rectangle 12"/>
          <p:cNvSpPr>
            <a:spLocks noChangeArrowheads="1"/>
          </p:cNvSpPr>
          <p:nvPr/>
        </p:nvSpPr>
        <p:spPr bwMode="auto">
          <a:xfrm>
            <a:off x="1604963" y="408622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cs typeface="Arial" panose="020B0604020202020204" pitchFamily="34" charset="0"/>
              </a:rPr>
              <a:t>PA</a:t>
            </a:r>
          </a:p>
        </p:txBody>
      </p:sp>
      <p:sp>
        <p:nvSpPr>
          <p:cNvPr id="36877" name="Rectangle 13"/>
          <p:cNvSpPr>
            <a:spLocks noChangeArrowheads="1"/>
          </p:cNvSpPr>
          <p:nvPr/>
        </p:nvSpPr>
        <p:spPr bwMode="auto">
          <a:xfrm>
            <a:off x="652397" y="5286375"/>
            <a:ext cx="1490794" cy="643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dirty="0">
                <a:cs typeface="Arial" panose="020B0604020202020204" pitchFamily="34" charset="0"/>
              </a:rPr>
              <a:t>Naive</a:t>
            </a:r>
          </a:p>
          <a:p>
            <a:pPr algn="ctr"/>
            <a:r>
              <a:rPr lang="en-US" altLang="en-US" sz="1800" dirty="0">
                <a:cs typeface="Arial" panose="020B0604020202020204" pitchFamily="34" charset="0"/>
              </a:rPr>
              <a:t>Organization</a:t>
            </a:r>
          </a:p>
        </p:txBody>
      </p:sp>
      <p:sp>
        <p:nvSpPr>
          <p:cNvPr id="36888" name="Rectangle 24"/>
          <p:cNvSpPr>
            <a:spLocks noChangeArrowheads="1"/>
          </p:cNvSpPr>
          <p:nvPr/>
        </p:nvSpPr>
        <p:spPr bwMode="auto">
          <a:xfrm>
            <a:off x="2716375" y="5584825"/>
            <a:ext cx="3012749" cy="366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cs typeface="Arial" panose="020B0604020202020204" pitchFamily="34" charset="0"/>
              </a:rPr>
              <a:t>Virtually Addressed Cache?</a:t>
            </a:r>
          </a:p>
        </p:txBody>
      </p:sp>
      <p:sp>
        <p:nvSpPr>
          <p:cNvPr id="36889" name="Rectangle 25"/>
          <p:cNvSpPr>
            <a:spLocks noChangeArrowheads="1"/>
          </p:cNvSpPr>
          <p:nvPr/>
        </p:nvSpPr>
        <p:spPr bwMode="auto">
          <a:xfrm>
            <a:off x="6724650" y="138430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CPU</a:t>
            </a:r>
          </a:p>
        </p:txBody>
      </p:sp>
      <p:sp>
        <p:nvSpPr>
          <p:cNvPr id="36890" name="Rectangle 26"/>
          <p:cNvSpPr>
            <a:spLocks noChangeArrowheads="1"/>
          </p:cNvSpPr>
          <p:nvPr/>
        </p:nvSpPr>
        <p:spPr bwMode="auto">
          <a:xfrm>
            <a:off x="6724650" y="245110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a:t>
            </a:r>
          </a:p>
        </p:txBody>
      </p:sp>
      <p:sp>
        <p:nvSpPr>
          <p:cNvPr id="36891" name="Rectangle 27"/>
          <p:cNvSpPr>
            <a:spLocks noChangeArrowheads="1"/>
          </p:cNvSpPr>
          <p:nvPr/>
        </p:nvSpPr>
        <p:spPr bwMode="auto">
          <a:xfrm>
            <a:off x="7905750" y="245110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TB</a:t>
            </a:r>
          </a:p>
        </p:txBody>
      </p:sp>
      <p:sp>
        <p:nvSpPr>
          <p:cNvPr id="36892" name="Rectangle 28"/>
          <p:cNvSpPr>
            <a:spLocks noChangeArrowheads="1"/>
          </p:cNvSpPr>
          <p:nvPr/>
        </p:nvSpPr>
        <p:spPr bwMode="auto">
          <a:xfrm>
            <a:off x="7334250" y="397510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cs typeface="Arial" panose="020B0604020202020204" pitchFamily="34" charset="0"/>
              </a:rPr>
              <a:t>MEM</a:t>
            </a:r>
          </a:p>
        </p:txBody>
      </p:sp>
      <p:sp>
        <p:nvSpPr>
          <p:cNvPr id="36893" name="Line 29"/>
          <p:cNvSpPr>
            <a:spLocks noChangeShapeType="1"/>
          </p:cNvSpPr>
          <p:nvPr/>
        </p:nvSpPr>
        <p:spPr bwMode="auto">
          <a:xfrm>
            <a:off x="7131050" y="197485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94" name="Line 30"/>
          <p:cNvSpPr>
            <a:spLocks noChangeShapeType="1"/>
          </p:cNvSpPr>
          <p:nvPr/>
        </p:nvSpPr>
        <p:spPr bwMode="auto">
          <a:xfrm>
            <a:off x="7131050" y="302260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95" name="Line 31"/>
          <p:cNvSpPr>
            <a:spLocks noChangeShapeType="1"/>
          </p:cNvSpPr>
          <p:nvPr/>
        </p:nvSpPr>
        <p:spPr bwMode="auto">
          <a:xfrm>
            <a:off x="7740650" y="349885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96" name="Rectangle 32"/>
          <p:cNvSpPr>
            <a:spLocks noChangeArrowheads="1"/>
          </p:cNvSpPr>
          <p:nvPr/>
        </p:nvSpPr>
        <p:spPr bwMode="auto">
          <a:xfrm>
            <a:off x="6500813" y="200977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VA</a:t>
            </a:r>
          </a:p>
        </p:txBody>
      </p:sp>
      <p:sp>
        <p:nvSpPr>
          <p:cNvPr id="36897" name="Rectangle 33"/>
          <p:cNvSpPr>
            <a:spLocks noChangeArrowheads="1"/>
          </p:cNvSpPr>
          <p:nvPr/>
        </p:nvSpPr>
        <p:spPr bwMode="auto">
          <a:xfrm>
            <a:off x="5808663" y="2428875"/>
            <a:ext cx="688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PA</a:t>
            </a:r>
          </a:p>
          <a:p>
            <a:pPr algn="ctr"/>
            <a:r>
              <a:rPr lang="en-US" altLang="en-US" sz="1800"/>
              <a:t>Tags</a:t>
            </a:r>
          </a:p>
        </p:txBody>
      </p:sp>
      <p:sp>
        <p:nvSpPr>
          <p:cNvPr id="36898" name="Rectangle 34"/>
          <p:cNvSpPr>
            <a:spLocks noChangeArrowheads="1"/>
          </p:cNvSpPr>
          <p:nvPr/>
        </p:nvSpPr>
        <p:spPr bwMode="auto">
          <a:xfrm>
            <a:off x="8386763" y="303847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PA</a:t>
            </a:r>
          </a:p>
        </p:txBody>
      </p:sp>
      <p:sp>
        <p:nvSpPr>
          <p:cNvPr id="36899" name="Line 35"/>
          <p:cNvSpPr>
            <a:spLocks noChangeShapeType="1"/>
          </p:cNvSpPr>
          <p:nvPr/>
        </p:nvSpPr>
        <p:spPr bwMode="auto">
          <a:xfrm>
            <a:off x="8331200" y="2051050"/>
            <a:ext cx="19050" cy="3746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900" name="Line 36"/>
          <p:cNvSpPr>
            <a:spLocks noChangeShapeType="1"/>
          </p:cNvSpPr>
          <p:nvPr/>
        </p:nvSpPr>
        <p:spPr bwMode="auto">
          <a:xfrm flipH="1">
            <a:off x="7118350" y="2057400"/>
            <a:ext cx="12446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01" name="Line 37"/>
          <p:cNvSpPr>
            <a:spLocks noChangeShapeType="1"/>
          </p:cNvSpPr>
          <p:nvPr/>
        </p:nvSpPr>
        <p:spPr bwMode="auto">
          <a:xfrm>
            <a:off x="8331200" y="306070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902" name="Line 38"/>
          <p:cNvSpPr>
            <a:spLocks noChangeShapeType="1"/>
          </p:cNvSpPr>
          <p:nvPr/>
        </p:nvSpPr>
        <p:spPr bwMode="auto">
          <a:xfrm>
            <a:off x="7143750" y="3486150"/>
            <a:ext cx="11938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03" name="Rectangle 39"/>
          <p:cNvSpPr>
            <a:spLocks noChangeArrowheads="1"/>
          </p:cNvSpPr>
          <p:nvPr/>
        </p:nvSpPr>
        <p:spPr bwMode="auto">
          <a:xfrm>
            <a:off x="6441818" y="4657725"/>
            <a:ext cx="2127763" cy="1474763"/>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cs typeface="Arial" panose="020B0604020202020204" pitchFamily="34" charset="0"/>
              </a:rPr>
              <a:t>Overlap $ access</a:t>
            </a:r>
          </a:p>
          <a:p>
            <a:pPr algn="ctr"/>
            <a:r>
              <a:rPr lang="en-US" altLang="en-US" sz="1800">
                <a:cs typeface="Arial" panose="020B0604020202020204" pitchFamily="34" charset="0"/>
              </a:rPr>
              <a:t>with VA translation:</a:t>
            </a:r>
          </a:p>
          <a:p>
            <a:pPr algn="ctr"/>
            <a:r>
              <a:rPr lang="en-US" altLang="en-US" sz="1800">
                <a:cs typeface="Arial" panose="020B0604020202020204" pitchFamily="34" charset="0"/>
              </a:rPr>
              <a:t>requires $ index to</a:t>
            </a:r>
          </a:p>
          <a:p>
            <a:pPr algn="ctr"/>
            <a:r>
              <a:rPr lang="en-US" altLang="en-US" sz="1800">
                <a:cs typeface="Arial" panose="020B0604020202020204" pitchFamily="34" charset="0"/>
              </a:rPr>
              <a:t>remain invariant</a:t>
            </a:r>
          </a:p>
          <a:p>
            <a:pPr algn="ctr"/>
            <a:r>
              <a:rPr lang="en-US" altLang="en-US" sz="1800">
                <a:cs typeface="Arial" panose="020B0604020202020204" pitchFamily="34" charset="0"/>
              </a:rPr>
              <a:t>across translation</a:t>
            </a:r>
          </a:p>
        </p:txBody>
      </p:sp>
      <p:grpSp>
        <p:nvGrpSpPr>
          <p:cNvPr id="2" name="Group 1"/>
          <p:cNvGrpSpPr/>
          <p:nvPr/>
        </p:nvGrpSpPr>
        <p:grpSpPr>
          <a:xfrm>
            <a:off x="2951163" y="1365250"/>
            <a:ext cx="1997075" cy="3708400"/>
            <a:chOff x="2951163" y="1365250"/>
            <a:chExt cx="1997075" cy="3708400"/>
          </a:xfrm>
        </p:grpSpPr>
        <p:sp>
          <p:nvSpPr>
            <p:cNvPr id="36878" name="Rectangle 14"/>
            <p:cNvSpPr>
              <a:spLocks noChangeArrowheads="1"/>
            </p:cNvSpPr>
            <p:nvPr/>
          </p:nvSpPr>
          <p:spPr bwMode="auto">
            <a:xfrm>
              <a:off x="3867150" y="136525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CPU</a:t>
              </a:r>
            </a:p>
          </p:txBody>
        </p:sp>
        <p:sp>
          <p:nvSpPr>
            <p:cNvPr id="36879" name="Rectangle 15"/>
            <p:cNvSpPr>
              <a:spLocks noChangeArrowheads="1"/>
            </p:cNvSpPr>
            <p:nvPr/>
          </p:nvSpPr>
          <p:spPr bwMode="auto">
            <a:xfrm>
              <a:off x="3867150" y="243205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a:t>
              </a:r>
            </a:p>
          </p:txBody>
        </p:sp>
        <p:sp>
          <p:nvSpPr>
            <p:cNvPr id="36880" name="Rectangle 16"/>
            <p:cNvSpPr>
              <a:spLocks noChangeArrowheads="1"/>
            </p:cNvSpPr>
            <p:nvPr/>
          </p:nvSpPr>
          <p:spPr bwMode="auto">
            <a:xfrm>
              <a:off x="3867150" y="346075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TB</a:t>
              </a:r>
            </a:p>
          </p:txBody>
        </p:sp>
        <p:sp>
          <p:nvSpPr>
            <p:cNvPr id="36881" name="Rectangle 17"/>
            <p:cNvSpPr>
              <a:spLocks noChangeArrowheads="1"/>
            </p:cNvSpPr>
            <p:nvPr/>
          </p:nvSpPr>
          <p:spPr bwMode="auto">
            <a:xfrm>
              <a:off x="3867150" y="452755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MEM</a:t>
              </a:r>
            </a:p>
          </p:txBody>
        </p:sp>
        <p:sp>
          <p:nvSpPr>
            <p:cNvPr id="36882" name="Line 18"/>
            <p:cNvSpPr>
              <a:spLocks noChangeShapeType="1"/>
            </p:cNvSpPr>
            <p:nvPr/>
          </p:nvSpPr>
          <p:spPr bwMode="auto">
            <a:xfrm>
              <a:off x="4273550" y="195580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83" name="Line 19"/>
            <p:cNvSpPr>
              <a:spLocks noChangeShapeType="1"/>
            </p:cNvSpPr>
            <p:nvPr/>
          </p:nvSpPr>
          <p:spPr bwMode="auto">
            <a:xfrm>
              <a:off x="4273550" y="300355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84" name="Line 20"/>
            <p:cNvSpPr>
              <a:spLocks noChangeShapeType="1"/>
            </p:cNvSpPr>
            <p:nvPr/>
          </p:nvSpPr>
          <p:spPr bwMode="auto">
            <a:xfrm>
              <a:off x="4273550" y="405130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85" name="Rectangle 21"/>
            <p:cNvSpPr>
              <a:spLocks noChangeArrowheads="1"/>
            </p:cNvSpPr>
            <p:nvPr/>
          </p:nvSpPr>
          <p:spPr bwMode="auto">
            <a:xfrm>
              <a:off x="4443413" y="202882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VA</a:t>
              </a:r>
            </a:p>
          </p:txBody>
        </p:sp>
        <p:sp>
          <p:nvSpPr>
            <p:cNvPr id="36886" name="Rectangle 22"/>
            <p:cNvSpPr>
              <a:spLocks noChangeArrowheads="1"/>
            </p:cNvSpPr>
            <p:nvPr/>
          </p:nvSpPr>
          <p:spPr bwMode="auto">
            <a:xfrm>
              <a:off x="4443413" y="301942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VA</a:t>
              </a:r>
            </a:p>
          </p:txBody>
        </p:sp>
        <p:sp>
          <p:nvSpPr>
            <p:cNvPr id="36887" name="Rectangle 23"/>
            <p:cNvSpPr>
              <a:spLocks noChangeArrowheads="1"/>
            </p:cNvSpPr>
            <p:nvPr/>
          </p:nvSpPr>
          <p:spPr bwMode="auto">
            <a:xfrm>
              <a:off x="4462463" y="406717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PA</a:t>
              </a:r>
            </a:p>
          </p:txBody>
        </p:sp>
        <p:sp>
          <p:nvSpPr>
            <p:cNvPr id="36904" name="Rectangle 40"/>
            <p:cNvSpPr>
              <a:spLocks noChangeArrowheads="1"/>
            </p:cNvSpPr>
            <p:nvPr/>
          </p:nvSpPr>
          <p:spPr bwMode="auto">
            <a:xfrm>
              <a:off x="2951163" y="2371725"/>
              <a:ext cx="688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VA</a:t>
              </a:r>
            </a:p>
            <a:p>
              <a:pPr algn="ctr"/>
              <a:r>
                <a:rPr lang="en-US" altLang="en-US" sz="1800"/>
                <a:t>Tags</a:t>
              </a:r>
            </a:p>
          </p:txBody>
        </p:sp>
      </p:grpSp>
      <p:sp>
        <p:nvSpPr>
          <p:cNvPr id="36905" name="Rectangle 41"/>
          <p:cNvSpPr>
            <a:spLocks noChangeArrowheads="1"/>
          </p:cNvSpPr>
          <p:nvPr/>
        </p:nvSpPr>
        <p:spPr bwMode="auto">
          <a:xfrm>
            <a:off x="7505700" y="3346450"/>
            <a:ext cx="565150" cy="298450"/>
          </a:xfrm>
          <a:prstGeom prst="rect">
            <a:avLst/>
          </a:prstGeom>
          <a:solidFill>
            <a:schemeClr val="bg1"/>
          </a:solidFill>
          <a:ln w="25400">
            <a:solidFill>
              <a:schemeClr val="tx1"/>
            </a:solidFill>
            <a:prstDash val="dash"/>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L2 $</a:t>
            </a:r>
          </a:p>
        </p:txBody>
      </p:sp>
    </p:spTree>
    <p:extLst>
      <p:ext uri="{BB962C8B-B14F-4D97-AF65-F5344CB8AC3E}">
        <p14:creationId xmlns:p14="http://schemas.microsoft.com/office/powerpoint/2010/main" val="2662760638"/>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82600" y="12700"/>
            <a:ext cx="9385300" cy="812800"/>
          </a:xfrm>
          <a:noFill/>
        </p:spPr>
        <p:txBody>
          <a:bodyPr/>
          <a:lstStyle/>
          <a:p>
            <a:pPr marL="25400" eaLnBrk="1" hangingPunct="1">
              <a:tabLst>
                <a:tab pos="317500" algn="l"/>
                <a:tab pos="1231900" algn="l"/>
                <a:tab pos="2146300" algn="l"/>
                <a:tab pos="3060700" algn="l"/>
                <a:tab pos="3975100" algn="l"/>
                <a:tab pos="4889500" algn="l"/>
                <a:tab pos="5803900" algn="l"/>
              </a:tabLst>
            </a:pPr>
            <a:r>
              <a:rPr lang="en-US" altLang="en-US" smtClean="0">
                <a:latin typeface="Arial  " charset="0"/>
              </a:rPr>
              <a:t>Use virtual addresses for cache?</a:t>
            </a:r>
          </a:p>
        </p:txBody>
      </p:sp>
      <p:sp>
        <p:nvSpPr>
          <p:cNvPr id="41987" name="Text Box 3"/>
          <p:cNvSpPr txBox="1">
            <a:spLocks noChangeArrowheads="1"/>
          </p:cNvSpPr>
          <p:nvPr/>
        </p:nvSpPr>
        <p:spPr bwMode="auto">
          <a:xfrm>
            <a:off x="5273675" y="3368675"/>
            <a:ext cx="2740025"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200" b="1">
                <a:solidFill>
                  <a:srgbClr val="053DE8"/>
                </a:solidFill>
                <a:latin typeface="Marker Felt" pitchFamily="-84" charset="0"/>
              </a:rPr>
              <a:t>“Physical Addresses”</a:t>
            </a:r>
          </a:p>
        </p:txBody>
      </p:sp>
      <p:sp>
        <p:nvSpPr>
          <p:cNvPr id="41988" name="Freeform 4"/>
          <p:cNvSpPr>
            <a:spLocks/>
          </p:cNvSpPr>
          <p:nvPr/>
        </p:nvSpPr>
        <p:spPr bwMode="auto">
          <a:xfrm>
            <a:off x="439738" y="4071937"/>
            <a:ext cx="1270000" cy="1270000"/>
          </a:xfrm>
          <a:custGeom>
            <a:avLst/>
            <a:gdLst>
              <a:gd name="T0" fmla="*/ 0 w 10000"/>
              <a:gd name="T1" fmla="*/ 0 h 10000"/>
              <a:gd name="T2" fmla="*/ 2147483647 w 10000"/>
              <a:gd name="T3" fmla="*/ 0 h 10000"/>
              <a:gd name="T4" fmla="*/ 2147483647 w 10000"/>
              <a:gd name="T5" fmla="*/ 2147483647 h 10000"/>
              <a:gd name="T6" fmla="*/ 0 w 10000"/>
              <a:gd name="T7" fmla="*/ 2147483647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41989" name="Freeform 5"/>
          <p:cNvSpPr>
            <a:spLocks/>
          </p:cNvSpPr>
          <p:nvPr/>
        </p:nvSpPr>
        <p:spPr bwMode="auto">
          <a:xfrm>
            <a:off x="6624638" y="4071937"/>
            <a:ext cx="2070100" cy="1270000"/>
          </a:xfrm>
          <a:custGeom>
            <a:avLst/>
            <a:gdLst>
              <a:gd name="T0" fmla="*/ 0 w 10000"/>
              <a:gd name="T1" fmla="*/ 0 h 10000"/>
              <a:gd name="T2" fmla="*/ 2147483647 w 10000"/>
              <a:gd name="T3" fmla="*/ 0 h 10000"/>
              <a:gd name="T4" fmla="*/ 2147483647 w 10000"/>
              <a:gd name="T5" fmla="*/ 2147483647 h 10000"/>
              <a:gd name="T6" fmla="*/ 0 w 10000"/>
              <a:gd name="T7" fmla="*/ 2147483647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41990" name="Text Box 6"/>
          <p:cNvSpPr txBox="1">
            <a:spLocks noChangeArrowheads="1"/>
          </p:cNvSpPr>
          <p:nvPr/>
        </p:nvSpPr>
        <p:spPr bwMode="auto">
          <a:xfrm>
            <a:off x="766763" y="4529137"/>
            <a:ext cx="5889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1700"/>
              </a:lnSpc>
            </a:pPr>
            <a:r>
              <a:rPr lang="en-US" altLang="en-US" sz="2200" b="1">
                <a:solidFill>
                  <a:srgbClr val="053DE8"/>
                </a:solidFill>
                <a:latin typeface="Helvetica" panose="020B0604020202020204" pitchFamily="34" charset="0"/>
              </a:rPr>
              <a:t>CPU</a:t>
            </a:r>
          </a:p>
        </p:txBody>
      </p:sp>
      <p:sp>
        <p:nvSpPr>
          <p:cNvPr id="41991" name="Text Box 7"/>
          <p:cNvSpPr txBox="1">
            <a:spLocks noChangeArrowheads="1"/>
          </p:cNvSpPr>
          <p:nvPr/>
        </p:nvSpPr>
        <p:spPr bwMode="auto">
          <a:xfrm>
            <a:off x="6784975" y="4529137"/>
            <a:ext cx="1787525"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1900"/>
              </a:lnSpc>
            </a:pPr>
            <a:r>
              <a:rPr lang="en-US" altLang="en-US" sz="2200" b="1">
                <a:solidFill>
                  <a:srgbClr val="053DE8"/>
                </a:solidFill>
                <a:latin typeface="Helvetica" panose="020B0604020202020204" pitchFamily="34" charset="0"/>
              </a:rPr>
              <a:t>Main Memory</a:t>
            </a:r>
          </a:p>
        </p:txBody>
      </p:sp>
      <p:sp>
        <p:nvSpPr>
          <p:cNvPr id="41992" name="Line 8"/>
          <p:cNvSpPr>
            <a:spLocks noChangeShapeType="1"/>
          </p:cNvSpPr>
          <p:nvPr/>
        </p:nvSpPr>
        <p:spPr bwMode="auto">
          <a:xfrm>
            <a:off x="1069975" y="5761037"/>
            <a:ext cx="6621463"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3" name="Line 9"/>
          <p:cNvSpPr>
            <a:spLocks noChangeShapeType="1"/>
          </p:cNvSpPr>
          <p:nvPr/>
        </p:nvSpPr>
        <p:spPr bwMode="auto">
          <a:xfrm>
            <a:off x="7666038" y="5348287"/>
            <a:ext cx="3175" cy="438150"/>
          </a:xfrm>
          <a:prstGeom prst="line">
            <a:avLst/>
          </a:prstGeom>
          <a:noFill/>
          <a:ln w="25400">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1994" name="Line 10"/>
          <p:cNvSpPr>
            <a:spLocks noChangeShapeType="1"/>
          </p:cNvSpPr>
          <p:nvPr/>
        </p:nvSpPr>
        <p:spPr bwMode="auto">
          <a:xfrm>
            <a:off x="1074738" y="5348287"/>
            <a:ext cx="0" cy="412750"/>
          </a:xfrm>
          <a:prstGeom prst="line">
            <a:avLst/>
          </a:prstGeom>
          <a:noFill/>
          <a:ln w="25400">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1995" name="Line 11"/>
          <p:cNvSpPr>
            <a:spLocks noChangeShapeType="1"/>
          </p:cNvSpPr>
          <p:nvPr/>
        </p:nvSpPr>
        <p:spPr bwMode="auto">
          <a:xfrm rot="10800000">
            <a:off x="1068388" y="3671887"/>
            <a:ext cx="3514725" cy="127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6" name="Line 12"/>
          <p:cNvSpPr>
            <a:spLocks noChangeShapeType="1"/>
          </p:cNvSpPr>
          <p:nvPr/>
        </p:nvSpPr>
        <p:spPr bwMode="auto">
          <a:xfrm>
            <a:off x="7666038" y="3671887"/>
            <a:ext cx="0" cy="400050"/>
          </a:xfrm>
          <a:prstGeom prst="line">
            <a:avLst/>
          </a:prstGeom>
          <a:noFill/>
          <a:ln w="25400">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1997" name="Line 13"/>
          <p:cNvSpPr>
            <a:spLocks noChangeShapeType="1"/>
          </p:cNvSpPr>
          <p:nvPr/>
        </p:nvSpPr>
        <p:spPr bwMode="auto">
          <a:xfrm>
            <a:off x="1049338" y="3659187"/>
            <a:ext cx="0" cy="400050"/>
          </a:xfrm>
          <a:prstGeom prst="line">
            <a:avLst/>
          </a:prstGeom>
          <a:noFill/>
          <a:ln w="25400">
            <a:solidFill>
              <a:schemeClr val="tx1"/>
            </a:solidFill>
            <a:round/>
            <a:headEnd type="stealth" w="med" len="med"/>
            <a:tailEnd/>
          </a:ln>
          <a:extLst>
            <a:ext uri="{909E8E84-426E-40DD-AFC4-6F175D3DCCD1}">
              <a14:hiddenFill xmlns:a14="http://schemas.microsoft.com/office/drawing/2010/main">
                <a:noFill/>
              </a14:hiddenFill>
            </a:ext>
          </a:extLst>
        </p:spPr>
        <p:txBody>
          <a:bodyPr/>
          <a:lstStyle/>
          <a:p>
            <a:endParaRPr lang="en-US"/>
          </a:p>
        </p:txBody>
      </p:sp>
      <p:sp>
        <p:nvSpPr>
          <p:cNvPr id="41998" name="Text Box 14"/>
          <p:cNvSpPr txBox="1">
            <a:spLocks noChangeArrowheads="1"/>
          </p:cNvSpPr>
          <p:nvPr/>
        </p:nvSpPr>
        <p:spPr bwMode="auto">
          <a:xfrm>
            <a:off x="788988" y="4140200"/>
            <a:ext cx="569912"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A0-A31</a:t>
            </a:r>
          </a:p>
        </p:txBody>
      </p:sp>
      <p:sp>
        <p:nvSpPr>
          <p:cNvPr id="41999" name="Text Box 15"/>
          <p:cNvSpPr txBox="1">
            <a:spLocks noChangeArrowheads="1"/>
          </p:cNvSpPr>
          <p:nvPr/>
        </p:nvSpPr>
        <p:spPr bwMode="auto">
          <a:xfrm>
            <a:off x="7412038" y="4192587"/>
            <a:ext cx="569912"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A0-A31</a:t>
            </a:r>
          </a:p>
        </p:txBody>
      </p:sp>
      <p:sp>
        <p:nvSpPr>
          <p:cNvPr id="42000" name="Text Box 16"/>
          <p:cNvSpPr txBox="1">
            <a:spLocks noChangeArrowheads="1"/>
          </p:cNvSpPr>
          <p:nvPr/>
        </p:nvSpPr>
        <p:spPr bwMode="auto">
          <a:xfrm>
            <a:off x="801688" y="5126037"/>
            <a:ext cx="569912"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D0-D31</a:t>
            </a:r>
          </a:p>
        </p:txBody>
      </p:sp>
      <p:sp>
        <p:nvSpPr>
          <p:cNvPr id="42001" name="Text Box 17"/>
          <p:cNvSpPr txBox="1">
            <a:spLocks noChangeArrowheads="1"/>
          </p:cNvSpPr>
          <p:nvPr/>
        </p:nvSpPr>
        <p:spPr bwMode="auto">
          <a:xfrm>
            <a:off x="7380288" y="5126037"/>
            <a:ext cx="569912"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D0-D31</a:t>
            </a:r>
          </a:p>
        </p:txBody>
      </p:sp>
      <p:sp>
        <p:nvSpPr>
          <p:cNvPr id="780306" name="Text Box 18"/>
          <p:cNvSpPr txBox="1">
            <a:spLocks noChangeArrowheads="1"/>
          </p:cNvSpPr>
          <p:nvPr/>
        </p:nvSpPr>
        <p:spPr bwMode="auto">
          <a:xfrm>
            <a:off x="1003300" y="6065837"/>
            <a:ext cx="7137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700" b="1" dirty="0">
                <a:latin typeface="Helvetica" panose="020B0604020202020204" pitchFamily="34" charset="0"/>
              </a:rPr>
              <a:t>Only use TLB on a cache </a:t>
            </a:r>
            <a:r>
              <a:rPr lang="en-US" altLang="en-US" sz="2700" b="1" dirty="0" smtClean="0">
                <a:latin typeface="Helvetica" panose="020B0604020202020204" pitchFamily="34" charset="0"/>
              </a:rPr>
              <a:t>miss</a:t>
            </a:r>
            <a:endParaRPr lang="en-US" altLang="en-US" sz="2700" b="1" dirty="0">
              <a:latin typeface="Helvetica" panose="020B0604020202020204" pitchFamily="34" charset="0"/>
            </a:endParaRPr>
          </a:p>
        </p:txBody>
      </p:sp>
      <p:sp>
        <p:nvSpPr>
          <p:cNvPr id="42003" name="Freeform 19"/>
          <p:cNvSpPr>
            <a:spLocks/>
          </p:cNvSpPr>
          <p:nvPr/>
        </p:nvSpPr>
        <p:spPr bwMode="auto">
          <a:xfrm>
            <a:off x="4160838" y="4071937"/>
            <a:ext cx="2070100" cy="1485900"/>
          </a:xfrm>
          <a:custGeom>
            <a:avLst/>
            <a:gdLst>
              <a:gd name="T0" fmla="*/ 0 w 10000"/>
              <a:gd name="T1" fmla="*/ 0 h 10000"/>
              <a:gd name="T2" fmla="*/ 2147483647 w 10000"/>
              <a:gd name="T3" fmla="*/ 0 h 10000"/>
              <a:gd name="T4" fmla="*/ 2147483647 w 10000"/>
              <a:gd name="T5" fmla="*/ 2147483647 h 10000"/>
              <a:gd name="T6" fmla="*/ 0 w 10000"/>
              <a:gd name="T7" fmla="*/ 2147483647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42004" name="Text Box 20"/>
          <p:cNvSpPr txBox="1">
            <a:spLocks noChangeArrowheads="1"/>
          </p:cNvSpPr>
          <p:nvPr/>
        </p:nvSpPr>
        <p:spPr bwMode="auto">
          <a:xfrm>
            <a:off x="4451350" y="4325937"/>
            <a:ext cx="1525588"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2200"/>
              </a:lnSpc>
            </a:pPr>
            <a:r>
              <a:rPr lang="en-US" altLang="en-US" sz="2200" b="1">
                <a:solidFill>
                  <a:srgbClr val="053DE8"/>
                </a:solidFill>
                <a:latin typeface="Helvetica" panose="020B0604020202020204" pitchFamily="34" charset="0"/>
              </a:rPr>
              <a:t>Translation</a:t>
            </a:r>
          </a:p>
          <a:p>
            <a:pPr algn="ctr" eaLnBrk="1" hangingPunct="1">
              <a:lnSpc>
                <a:spcPts val="2200"/>
              </a:lnSpc>
            </a:pPr>
            <a:r>
              <a:rPr lang="en-US" altLang="en-US" sz="2200" b="1">
                <a:solidFill>
                  <a:srgbClr val="053DE8"/>
                </a:solidFill>
                <a:latin typeface="Helvetica" panose="020B0604020202020204" pitchFamily="34" charset="0"/>
              </a:rPr>
              <a:t>Look-Aside</a:t>
            </a:r>
          </a:p>
          <a:p>
            <a:pPr algn="ctr" eaLnBrk="1" hangingPunct="1">
              <a:lnSpc>
                <a:spcPts val="2200"/>
              </a:lnSpc>
            </a:pPr>
            <a:r>
              <a:rPr lang="en-US" altLang="en-US" sz="2200" b="1">
                <a:solidFill>
                  <a:srgbClr val="053DE8"/>
                </a:solidFill>
                <a:latin typeface="Helvetica" panose="020B0604020202020204" pitchFamily="34" charset="0"/>
              </a:rPr>
              <a:t>Buffer</a:t>
            </a:r>
          </a:p>
          <a:p>
            <a:pPr algn="ctr" eaLnBrk="1" hangingPunct="1">
              <a:lnSpc>
                <a:spcPts val="2200"/>
              </a:lnSpc>
            </a:pPr>
            <a:r>
              <a:rPr lang="en-US" altLang="en-US" sz="2200" b="1">
                <a:solidFill>
                  <a:srgbClr val="053DE8"/>
                </a:solidFill>
                <a:latin typeface="Helvetica" panose="020B0604020202020204" pitchFamily="34" charset="0"/>
              </a:rPr>
              <a:t>(TLB)</a:t>
            </a:r>
          </a:p>
        </p:txBody>
      </p:sp>
      <p:sp>
        <p:nvSpPr>
          <p:cNvPr id="42005" name="Line 21"/>
          <p:cNvSpPr>
            <a:spLocks noChangeShapeType="1"/>
          </p:cNvSpPr>
          <p:nvPr/>
        </p:nvSpPr>
        <p:spPr bwMode="auto">
          <a:xfrm>
            <a:off x="4567238" y="3671887"/>
            <a:ext cx="0" cy="400050"/>
          </a:xfrm>
          <a:prstGeom prst="line">
            <a:avLst/>
          </a:prstGeom>
          <a:noFill/>
          <a:ln w="25400">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2006" name="Text Box 22"/>
          <p:cNvSpPr txBox="1">
            <a:spLocks noChangeArrowheads="1"/>
          </p:cNvSpPr>
          <p:nvPr/>
        </p:nvSpPr>
        <p:spPr bwMode="auto">
          <a:xfrm>
            <a:off x="4310063" y="4160837"/>
            <a:ext cx="514350"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Virtual</a:t>
            </a:r>
          </a:p>
        </p:txBody>
      </p:sp>
      <p:sp>
        <p:nvSpPr>
          <p:cNvPr id="42007" name="Text Box 23"/>
          <p:cNvSpPr txBox="1">
            <a:spLocks noChangeArrowheads="1"/>
          </p:cNvSpPr>
          <p:nvPr/>
        </p:nvSpPr>
        <p:spPr bwMode="auto">
          <a:xfrm>
            <a:off x="5411788" y="4149725"/>
            <a:ext cx="671512"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Physical</a:t>
            </a:r>
          </a:p>
        </p:txBody>
      </p:sp>
      <p:sp>
        <p:nvSpPr>
          <p:cNvPr id="42008" name="Line 24"/>
          <p:cNvSpPr>
            <a:spLocks noChangeShapeType="1"/>
          </p:cNvSpPr>
          <p:nvPr/>
        </p:nvSpPr>
        <p:spPr bwMode="auto">
          <a:xfrm flipH="1">
            <a:off x="5765800" y="3665537"/>
            <a:ext cx="19177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9" name="Line 25"/>
          <p:cNvSpPr>
            <a:spLocks noChangeShapeType="1"/>
          </p:cNvSpPr>
          <p:nvPr/>
        </p:nvSpPr>
        <p:spPr bwMode="auto">
          <a:xfrm>
            <a:off x="5748338" y="3659187"/>
            <a:ext cx="0" cy="400050"/>
          </a:xfrm>
          <a:prstGeom prst="line">
            <a:avLst/>
          </a:prstGeom>
          <a:noFill/>
          <a:ln w="25400">
            <a:solidFill>
              <a:schemeClr val="tx1"/>
            </a:solidFill>
            <a:round/>
            <a:headEnd type="stealth" w="med" len="med"/>
            <a:tailEnd/>
          </a:ln>
          <a:extLst>
            <a:ext uri="{909E8E84-426E-40DD-AFC4-6F175D3DCCD1}">
              <a14:hiddenFill xmlns:a14="http://schemas.microsoft.com/office/drawing/2010/main">
                <a:noFill/>
              </a14:hiddenFill>
            </a:ext>
          </a:extLst>
        </p:spPr>
        <p:txBody>
          <a:bodyPr/>
          <a:lstStyle/>
          <a:p>
            <a:endParaRPr lang="en-US"/>
          </a:p>
        </p:txBody>
      </p:sp>
      <p:sp>
        <p:nvSpPr>
          <p:cNvPr id="42010" name="Text Box 26"/>
          <p:cNvSpPr txBox="1">
            <a:spLocks noChangeArrowheads="1"/>
          </p:cNvSpPr>
          <p:nvPr/>
        </p:nvSpPr>
        <p:spPr bwMode="auto">
          <a:xfrm>
            <a:off x="1120775" y="3359150"/>
            <a:ext cx="2740025"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200" b="1">
                <a:solidFill>
                  <a:srgbClr val="053DE8"/>
                </a:solidFill>
                <a:latin typeface="Marker Felt" pitchFamily="-84" charset="0"/>
              </a:rPr>
              <a:t>“Virtual Addresses”</a:t>
            </a:r>
          </a:p>
        </p:txBody>
      </p:sp>
      <p:sp>
        <p:nvSpPr>
          <p:cNvPr id="42012" name="Freeform 28"/>
          <p:cNvSpPr>
            <a:spLocks/>
          </p:cNvSpPr>
          <p:nvPr/>
        </p:nvSpPr>
        <p:spPr bwMode="auto">
          <a:xfrm>
            <a:off x="2247900" y="4262437"/>
            <a:ext cx="1282700" cy="800100"/>
          </a:xfrm>
          <a:custGeom>
            <a:avLst/>
            <a:gdLst>
              <a:gd name="T0" fmla="*/ 0 w 10000"/>
              <a:gd name="T1" fmla="*/ 0 h 10000"/>
              <a:gd name="T2" fmla="*/ 2147483647 w 10000"/>
              <a:gd name="T3" fmla="*/ 0 h 10000"/>
              <a:gd name="T4" fmla="*/ 2147483647 w 10000"/>
              <a:gd name="T5" fmla="*/ 2147483647 h 10000"/>
              <a:gd name="T6" fmla="*/ 0 w 10000"/>
              <a:gd name="T7" fmla="*/ 2147483647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42013" name="Text Box 29"/>
          <p:cNvSpPr txBox="1">
            <a:spLocks noChangeArrowheads="1"/>
          </p:cNvSpPr>
          <p:nvPr/>
        </p:nvSpPr>
        <p:spPr bwMode="auto">
          <a:xfrm>
            <a:off x="2470150" y="4491037"/>
            <a:ext cx="839788"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2200"/>
              </a:lnSpc>
            </a:pPr>
            <a:r>
              <a:rPr lang="en-US" altLang="en-US" sz="2200" b="1">
                <a:solidFill>
                  <a:srgbClr val="053DE8"/>
                </a:solidFill>
                <a:latin typeface="Helvetica" panose="020B0604020202020204" pitchFamily="34" charset="0"/>
              </a:rPr>
              <a:t>Cache</a:t>
            </a:r>
          </a:p>
        </p:txBody>
      </p:sp>
      <p:sp>
        <p:nvSpPr>
          <p:cNvPr id="42014" name="Line 30"/>
          <p:cNvSpPr>
            <a:spLocks noChangeShapeType="1"/>
          </p:cNvSpPr>
          <p:nvPr/>
        </p:nvSpPr>
        <p:spPr bwMode="auto">
          <a:xfrm flipH="1">
            <a:off x="2903538" y="3678237"/>
            <a:ext cx="4762" cy="584200"/>
          </a:xfrm>
          <a:prstGeom prst="line">
            <a:avLst/>
          </a:prstGeom>
          <a:noFill/>
          <a:ln w="25400">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2015" name="Text Box 31"/>
          <p:cNvSpPr txBox="1">
            <a:spLocks noChangeArrowheads="1"/>
          </p:cNvSpPr>
          <p:nvPr/>
        </p:nvSpPr>
        <p:spPr bwMode="auto">
          <a:xfrm>
            <a:off x="2646363" y="4351337"/>
            <a:ext cx="514350"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Virtual</a:t>
            </a:r>
          </a:p>
        </p:txBody>
      </p:sp>
      <p:sp>
        <p:nvSpPr>
          <p:cNvPr id="42016" name="Text Box 32"/>
          <p:cNvSpPr txBox="1">
            <a:spLocks noChangeArrowheads="1"/>
          </p:cNvSpPr>
          <p:nvPr/>
        </p:nvSpPr>
        <p:spPr bwMode="auto">
          <a:xfrm>
            <a:off x="2643188" y="4846637"/>
            <a:ext cx="569912" cy="8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D0-D31</a:t>
            </a:r>
          </a:p>
        </p:txBody>
      </p:sp>
      <p:sp>
        <p:nvSpPr>
          <p:cNvPr id="42017" name="Line 33"/>
          <p:cNvSpPr>
            <a:spLocks noChangeShapeType="1"/>
          </p:cNvSpPr>
          <p:nvPr/>
        </p:nvSpPr>
        <p:spPr bwMode="auto">
          <a:xfrm>
            <a:off x="2890838" y="5056187"/>
            <a:ext cx="4762" cy="730250"/>
          </a:xfrm>
          <a:prstGeom prst="line">
            <a:avLst/>
          </a:prstGeom>
          <a:noFill/>
          <a:ln w="25400">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US"/>
          </a:p>
        </p:txBody>
      </p:sp>
      <p:grpSp>
        <p:nvGrpSpPr>
          <p:cNvPr id="34" name="Group 33"/>
          <p:cNvGrpSpPr/>
          <p:nvPr/>
        </p:nvGrpSpPr>
        <p:grpSpPr>
          <a:xfrm>
            <a:off x="3309938" y="288925"/>
            <a:ext cx="1787525" cy="2744787"/>
            <a:chOff x="2951163" y="1365250"/>
            <a:chExt cx="1997075" cy="3708400"/>
          </a:xfrm>
        </p:grpSpPr>
        <p:sp>
          <p:nvSpPr>
            <p:cNvPr id="35" name="Rectangle 14"/>
            <p:cNvSpPr>
              <a:spLocks noChangeArrowheads="1"/>
            </p:cNvSpPr>
            <p:nvPr/>
          </p:nvSpPr>
          <p:spPr bwMode="auto">
            <a:xfrm>
              <a:off x="3867150" y="136525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CPU</a:t>
              </a:r>
            </a:p>
          </p:txBody>
        </p:sp>
        <p:sp>
          <p:nvSpPr>
            <p:cNvPr id="36" name="Rectangle 15"/>
            <p:cNvSpPr>
              <a:spLocks noChangeArrowheads="1"/>
            </p:cNvSpPr>
            <p:nvPr/>
          </p:nvSpPr>
          <p:spPr bwMode="auto">
            <a:xfrm>
              <a:off x="3867150" y="243205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a:t>
              </a:r>
            </a:p>
          </p:txBody>
        </p:sp>
        <p:sp>
          <p:nvSpPr>
            <p:cNvPr id="37" name="Rectangle 16"/>
            <p:cNvSpPr>
              <a:spLocks noChangeArrowheads="1"/>
            </p:cNvSpPr>
            <p:nvPr/>
          </p:nvSpPr>
          <p:spPr bwMode="auto">
            <a:xfrm>
              <a:off x="3867150" y="346075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TB</a:t>
              </a:r>
            </a:p>
          </p:txBody>
        </p:sp>
        <p:sp>
          <p:nvSpPr>
            <p:cNvPr id="38" name="Rectangle 17"/>
            <p:cNvSpPr>
              <a:spLocks noChangeArrowheads="1"/>
            </p:cNvSpPr>
            <p:nvPr/>
          </p:nvSpPr>
          <p:spPr bwMode="auto">
            <a:xfrm>
              <a:off x="3867150" y="4527550"/>
              <a:ext cx="850900" cy="546100"/>
            </a:xfrm>
            <a:prstGeom prst="rect">
              <a:avLst/>
            </a:prstGeom>
            <a:solidFill>
              <a:schemeClr val="bg1"/>
            </a:solidFill>
            <a:ln w="25400">
              <a:solidFill>
                <a:schemeClr val="tx1"/>
              </a:solidFill>
              <a:miter lim="800000"/>
              <a:headEnd/>
              <a:tailEnd/>
            </a:ln>
          </p:spPr>
          <p:txBody>
            <a:bodyPr wrap="none" lIns="90488" tIns="44450" rIns="90488" bIns="44450"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MEM</a:t>
              </a:r>
            </a:p>
          </p:txBody>
        </p:sp>
        <p:sp>
          <p:nvSpPr>
            <p:cNvPr id="39" name="Line 18"/>
            <p:cNvSpPr>
              <a:spLocks noChangeShapeType="1"/>
            </p:cNvSpPr>
            <p:nvPr/>
          </p:nvSpPr>
          <p:spPr bwMode="auto">
            <a:xfrm>
              <a:off x="4273550" y="195580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19"/>
            <p:cNvSpPr>
              <a:spLocks noChangeShapeType="1"/>
            </p:cNvSpPr>
            <p:nvPr/>
          </p:nvSpPr>
          <p:spPr bwMode="auto">
            <a:xfrm>
              <a:off x="4273550" y="300355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20"/>
            <p:cNvSpPr>
              <a:spLocks noChangeShapeType="1"/>
            </p:cNvSpPr>
            <p:nvPr/>
          </p:nvSpPr>
          <p:spPr bwMode="auto">
            <a:xfrm>
              <a:off x="4273550" y="4051300"/>
              <a:ext cx="0" cy="45085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2" name="Rectangle 21"/>
            <p:cNvSpPr>
              <a:spLocks noChangeArrowheads="1"/>
            </p:cNvSpPr>
            <p:nvPr/>
          </p:nvSpPr>
          <p:spPr bwMode="auto">
            <a:xfrm>
              <a:off x="4443413" y="202882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VA</a:t>
              </a:r>
            </a:p>
          </p:txBody>
        </p:sp>
        <p:sp>
          <p:nvSpPr>
            <p:cNvPr id="43" name="Rectangle 22"/>
            <p:cNvSpPr>
              <a:spLocks noChangeArrowheads="1"/>
            </p:cNvSpPr>
            <p:nvPr/>
          </p:nvSpPr>
          <p:spPr bwMode="auto">
            <a:xfrm>
              <a:off x="4443413" y="301942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VA</a:t>
              </a:r>
            </a:p>
          </p:txBody>
        </p:sp>
        <p:sp>
          <p:nvSpPr>
            <p:cNvPr id="44" name="Rectangle 23"/>
            <p:cNvSpPr>
              <a:spLocks noChangeArrowheads="1"/>
            </p:cNvSpPr>
            <p:nvPr/>
          </p:nvSpPr>
          <p:spPr bwMode="auto">
            <a:xfrm>
              <a:off x="4462463" y="4067175"/>
              <a:ext cx="4857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800"/>
                <a:t>PA</a:t>
              </a:r>
            </a:p>
          </p:txBody>
        </p:sp>
        <p:sp>
          <p:nvSpPr>
            <p:cNvPr id="45" name="Rectangle 40"/>
            <p:cNvSpPr>
              <a:spLocks noChangeArrowheads="1"/>
            </p:cNvSpPr>
            <p:nvPr/>
          </p:nvSpPr>
          <p:spPr bwMode="auto">
            <a:xfrm>
              <a:off x="2951163" y="2371725"/>
              <a:ext cx="688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sz="1800"/>
                <a:t>VA</a:t>
              </a:r>
            </a:p>
            <a:p>
              <a:pPr algn="ctr"/>
              <a:r>
                <a:rPr lang="en-US" altLang="en-US" sz="1800"/>
                <a:t>Tags</a:t>
              </a:r>
            </a:p>
          </p:txBody>
        </p:sp>
      </p:grpSp>
    </p:spTree>
    <p:extLst>
      <p:ext uri="{BB962C8B-B14F-4D97-AF65-F5344CB8AC3E}">
        <p14:creationId xmlns:p14="http://schemas.microsoft.com/office/powerpoint/2010/main" val="310005569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80306"/>
                                        </p:tgtEl>
                                        <p:attrNameLst>
                                          <p:attrName>style.visibility</p:attrName>
                                        </p:attrNameLst>
                                      </p:cBhvr>
                                      <p:to>
                                        <p:strVal val="visible"/>
                                      </p:to>
                                    </p:set>
                                    <p:animEffect transition="in" filter="dissolve">
                                      <p:cBhvr>
                                        <p:cTn id="7" dur="500"/>
                                        <p:tgtEl>
                                          <p:spTgt spid="780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306"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VA indexed VA tagged</a:t>
            </a:r>
            <a:endParaRPr lang="en-US" dirty="0"/>
          </a:p>
        </p:txBody>
      </p:sp>
      <p:sp>
        <p:nvSpPr>
          <p:cNvPr id="3" name="Content Placeholder 2"/>
          <p:cNvSpPr>
            <a:spLocks noGrp="1"/>
          </p:cNvSpPr>
          <p:nvPr>
            <p:ph idx="1"/>
          </p:nvPr>
        </p:nvSpPr>
        <p:spPr/>
        <p:txBody>
          <a:bodyPr/>
          <a:lstStyle/>
          <a:p>
            <a:pPr eaLnBrk="1" hangingPunct="1"/>
            <a:r>
              <a:rPr lang="en-US" altLang="en-US" dirty="0" smtClean="0">
                <a:latin typeface="Arial  " charset="0"/>
              </a:rPr>
              <a:t>What happens on a context switch?</a:t>
            </a:r>
          </a:p>
          <a:p>
            <a:pPr lvl="1" eaLnBrk="1" hangingPunct="1"/>
            <a:r>
              <a:rPr lang="en-US" altLang="en-US" dirty="0" smtClean="0">
                <a:latin typeface="Arial  " charset="0"/>
              </a:rPr>
              <a:t>Process 1: VA 0x0 </a:t>
            </a:r>
            <a:r>
              <a:rPr lang="en-US" altLang="en-US" dirty="0" smtClean="0">
                <a:latin typeface="Arial  " charset="0"/>
                <a:sym typeface="Wingdings" panose="05000000000000000000" pitchFamily="2" charset="2"/>
              </a:rPr>
              <a:t> PA 0x100</a:t>
            </a:r>
          </a:p>
          <a:p>
            <a:pPr lvl="1" eaLnBrk="1" hangingPunct="1"/>
            <a:r>
              <a:rPr lang="en-US" altLang="en-US" dirty="0" smtClean="0">
                <a:latin typeface="Arial  " charset="0"/>
                <a:sym typeface="Wingdings" panose="05000000000000000000" pitchFamily="2" charset="2"/>
              </a:rPr>
              <a:t>Process 2: VA 0x0  PA 0x200</a:t>
            </a:r>
          </a:p>
          <a:p>
            <a:pPr lvl="1" eaLnBrk="1" hangingPunct="1"/>
            <a:r>
              <a:rPr lang="en-US" altLang="en-US" dirty="0" smtClean="0">
                <a:latin typeface="Arial  " charset="0"/>
                <a:sym typeface="Wingdings" panose="05000000000000000000" pitchFamily="2" charset="2"/>
              </a:rPr>
              <a:t>Same VA from different processors pointing to difference Pas.</a:t>
            </a:r>
          </a:p>
          <a:p>
            <a:pPr eaLnBrk="1" hangingPunct="1"/>
            <a:r>
              <a:rPr lang="en-US" altLang="en-US" dirty="0" smtClean="0">
                <a:latin typeface="Arial  " charset="0"/>
                <a:sym typeface="Wingdings" panose="05000000000000000000" pitchFamily="2" charset="2"/>
              </a:rPr>
              <a:t>What if P1 accesses VA 0x0 and then we context switch to P2?</a:t>
            </a:r>
          </a:p>
          <a:p>
            <a:pPr lvl="1" eaLnBrk="1" hangingPunct="1"/>
            <a:r>
              <a:rPr lang="en-US" altLang="en-US" dirty="0" smtClean="0">
                <a:latin typeface="Arial  " charset="0"/>
                <a:sym typeface="Wingdings" panose="05000000000000000000" pitchFamily="2" charset="2"/>
              </a:rPr>
              <a:t>What will P2 read if it accesses VA 0x0?</a:t>
            </a:r>
          </a:p>
          <a:p>
            <a:pPr lvl="1" eaLnBrk="1" hangingPunct="1"/>
            <a:endParaRPr lang="en-US" altLang="en-US" dirty="0">
              <a:latin typeface="Arial  " charset="0"/>
              <a:sym typeface="Wingdings" panose="05000000000000000000" pitchFamily="2" charset="2"/>
            </a:endParaRPr>
          </a:p>
          <a:p>
            <a:pPr eaLnBrk="1" hangingPunct="1"/>
            <a:r>
              <a:rPr lang="en-US" altLang="en-US" dirty="0" smtClean="0">
                <a:latin typeface="Arial  " charset="0"/>
                <a:sym typeface="Wingdings" panose="05000000000000000000" pitchFamily="2" charset="2"/>
              </a:rPr>
              <a:t>Solution?</a:t>
            </a:r>
          </a:p>
          <a:p>
            <a:pPr lvl="1" eaLnBrk="1" hangingPunct="1"/>
            <a:r>
              <a:rPr lang="en-US" altLang="en-US" dirty="0" smtClean="0">
                <a:latin typeface="Arial  " charset="0"/>
                <a:sym typeface="Wingdings" panose="05000000000000000000" pitchFamily="2" charset="2"/>
              </a:rPr>
              <a:t>#1: Flush the cache</a:t>
            </a:r>
          </a:p>
          <a:p>
            <a:pPr lvl="2" eaLnBrk="1" hangingPunct="1"/>
            <a:r>
              <a:rPr lang="en-US" altLang="en-US" dirty="0" smtClean="0">
                <a:latin typeface="Arial  " charset="0"/>
                <a:sym typeface="Wingdings" panose="05000000000000000000" pitchFamily="2" charset="2"/>
              </a:rPr>
              <a:t>What about a multiprocessor? Coherence?</a:t>
            </a:r>
          </a:p>
          <a:p>
            <a:pPr lvl="1" eaLnBrk="1" hangingPunct="1"/>
            <a:r>
              <a:rPr lang="en-US" altLang="en-US" dirty="0" smtClean="0">
                <a:latin typeface="Arial  " charset="0"/>
                <a:sym typeface="Wingdings" panose="05000000000000000000" pitchFamily="2" charset="2"/>
              </a:rPr>
              <a:t>#2: Add ASID: address space identifier (which processes is running)</a:t>
            </a:r>
          </a:p>
          <a:p>
            <a:pPr lvl="2" eaLnBrk="1" hangingPunct="1"/>
            <a:r>
              <a:rPr lang="en-US" altLang="en-US" dirty="0" smtClean="0">
                <a:latin typeface="Arial  " charset="0"/>
                <a:sym typeface="Wingdings" panose="05000000000000000000" pitchFamily="2" charset="2"/>
              </a:rPr>
              <a:t>Any problems with this?</a:t>
            </a:r>
          </a:p>
          <a:p>
            <a:pPr lvl="1" eaLnBrk="1" hangingPunct="1"/>
            <a:endParaRPr lang="en-US" altLang="en-US" dirty="0" smtClean="0">
              <a:latin typeface="Arial  " charset="0"/>
            </a:endParaRPr>
          </a:p>
        </p:txBody>
      </p:sp>
    </p:spTree>
    <p:extLst>
      <p:ext uri="{BB962C8B-B14F-4D97-AF65-F5344CB8AC3E}">
        <p14:creationId xmlns:p14="http://schemas.microsoft.com/office/powerpoint/2010/main" val="211651016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Sharing of Memory</a:t>
            </a:r>
            <a:endParaRPr lang="en-US" dirty="0"/>
          </a:p>
        </p:txBody>
      </p:sp>
      <p:sp>
        <p:nvSpPr>
          <p:cNvPr id="3" name="Content Placeholder 2"/>
          <p:cNvSpPr>
            <a:spLocks noGrp="1"/>
          </p:cNvSpPr>
          <p:nvPr>
            <p:ph idx="1"/>
          </p:nvPr>
        </p:nvSpPr>
        <p:spPr/>
        <p:txBody>
          <a:bodyPr/>
          <a:lstStyle/>
          <a:p>
            <a:r>
              <a:rPr lang="en-US" dirty="0" smtClean="0"/>
              <a:t>Same Physical Page can be shared: why?</a:t>
            </a:r>
            <a:endParaRPr lang="en-US" dirty="0"/>
          </a:p>
        </p:txBody>
      </p:sp>
      <p:sp>
        <p:nvSpPr>
          <p:cNvPr id="4" name="Rectangle 3"/>
          <p:cNvSpPr/>
          <p:nvPr/>
        </p:nvSpPr>
        <p:spPr>
          <a:xfrm>
            <a:off x="1702980" y="11430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702980" y="15240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4065180" y="11030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a:off x="2772650" y="1752600"/>
            <a:ext cx="1292530"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702980" y="1143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702980" y="15204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702980" y="1905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702980" y="2286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702980" y="2667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702980" y="30586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702980" y="34272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695892" y="3810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702310" y="4191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1705850" y="4572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695218" y="4953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1702310" y="5334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700534" y="5715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1705850" y="6096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070496" y="152045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p:nvPr/>
        </p:nvCxnSpPr>
        <p:spPr>
          <a:xfrm>
            <a:off x="2762018" y="2102588"/>
            <a:ext cx="1303162" cy="353621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065180" y="54483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p:cNvCxnSpPr>
            <a:endCxn id="26" idx="1"/>
          </p:cNvCxnSpPr>
          <p:nvPr/>
        </p:nvCxnSpPr>
        <p:spPr>
          <a:xfrm>
            <a:off x="2762018" y="2514600"/>
            <a:ext cx="1308478" cy="72301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4070496" y="3047114"/>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4070496" y="22860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flipV="1">
            <a:off x="2762018" y="2476500"/>
            <a:ext cx="1292530" cy="42973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769780" y="3287234"/>
            <a:ext cx="1300716" cy="71326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4070496" y="3787366"/>
            <a:ext cx="1066800" cy="381000"/>
          </a:xfrm>
          <a:prstGeom prst="rect">
            <a:avLst/>
          </a:prstGeom>
          <a:solidFill>
            <a:schemeClr val="accent6">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6926438" y="1235218"/>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6926438" y="1616218"/>
            <a:ext cx="1066800" cy="11430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B</a:t>
            </a:r>
            <a:endParaRPr lang="en-US" b="1" dirty="0">
              <a:solidFill>
                <a:schemeClr val="tx1"/>
              </a:solidFill>
            </a:endParaRPr>
          </a:p>
        </p:txBody>
      </p:sp>
      <p:sp>
        <p:nvSpPr>
          <p:cNvPr id="33" name="Rectangle 32"/>
          <p:cNvSpPr/>
          <p:nvPr/>
        </p:nvSpPr>
        <p:spPr>
          <a:xfrm>
            <a:off x="6926438" y="1235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6926438" y="1612674"/>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6926438" y="1997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6926438" y="2378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6926438" y="2759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926438" y="3150851"/>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6926438" y="3519447"/>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6919350" y="3902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6925768" y="4283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6929308" y="4664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6918676" y="5045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6925768" y="5426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6923992" y="5807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6929308" y="6188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Arrow Connector 46"/>
          <p:cNvCxnSpPr>
            <a:endCxn id="30" idx="3"/>
          </p:cNvCxnSpPr>
          <p:nvPr/>
        </p:nvCxnSpPr>
        <p:spPr>
          <a:xfrm flipH="1">
            <a:off x="5137296" y="1752600"/>
            <a:ext cx="1781380" cy="222526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5131981" y="2095500"/>
            <a:ext cx="1758058" cy="9221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4070496" y="1917405"/>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Arrow Connector 50"/>
          <p:cNvCxnSpPr>
            <a:stCxn id="36" idx="1"/>
          </p:cNvCxnSpPr>
          <p:nvPr/>
        </p:nvCxnSpPr>
        <p:spPr>
          <a:xfrm flipH="1">
            <a:off x="5147929" y="2568718"/>
            <a:ext cx="1778509" cy="1049011"/>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4065180" y="3406366"/>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367172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Sharing of Memory</a:t>
            </a:r>
            <a:endParaRPr lang="en-US" dirty="0"/>
          </a:p>
        </p:txBody>
      </p:sp>
      <p:sp>
        <p:nvSpPr>
          <p:cNvPr id="3" name="Content Placeholder 2"/>
          <p:cNvSpPr>
            <a:spLocks noGrp="1"/>
          </p:cNvSpPr>
          <p:nvPr>
            <p:ph idx="1"/>
          </p:nvPr>
        </p:nvSpPr>
        <p:spPr/>
        <p:txBody>
          <a:bodyPr/>
          <a:lstStyle/>
          <a:p>
            <a:r>
              <a:rPr lang="en-US" b="1" dirty="0" smtClean="0"/>
              <a:t>Same Physical Page can be shared:</a:t>
            </a:r>
          </a:p>
          <a:p>
            <a:pPr lvl="1"/>
            <a:r>
              <a:rPr lang="en-US" dirty="0" smtClean="0"/>
              <a:t>Common Code</a:t>
            </a:r>
          </a:p>
          <a:p>
            <a:pPr lvl="1"/>
            <a:r>
              <a:rPr lang="en-US" dirty="0" smtClean="0"/>
              <a:t>Think shared libraries</a:t>
            </a:r>
          </a:p>
          <a:p>
            <a:pPr lvl="1"/>
            <a:r>
              <a:rPr lang="en-US" dirty="0" smtClean="0"/>
              <a:t>Inter-process communication</a:t>
            </a:r>
          </a:p>
          <a:p>
            <a:r>
              <a:rPr lang="en-US" b="1" dirty="0" smtClean="0"/>
              <a:t>Virtual Address may be different for A and B</a:t>
            </a:r>
            <a:endParaRPr lang="en-US" b="1" dirty="0"/>
          </a:p>
        </p:txBody>
      </p:sp>
      <p:grpSp>
        <p:nvGrpSpPr>
          <p:cNvPr id="48" name="Group 47"/>
          <p:cNvGrpSpPr/>
          <p:nvPr/>
        </p:nvGrpSpPr>
        <p:grpSpPr>
          <a:xfrm>
            <a:off x="3352800" y="2809694"/>
            <a:ext cx="3867382" cy="3370670"/>
            <a:chOff x="1695218" y="1103048"/>
            <a:chExt cx="6300890" cy="5466170"/>
          </a:xfrm>
        </p:grpSpPr>
        <p:sp>
          <p:nvSpPr>
            <p:cNvPr id="4" name="Rectangle 3"/>
            <p:cNvSpPr/>
            <p:nvPr/>
          </p:nvSpPr>
          <p:spPr>
            <a:xfrm>
              <a:off x="1702980" y="1143000"/>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702980" y="15240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A</a:t>
              </a:r>
              <a:endParaRPr lang="en-US" b="1" dirty="0">
                <a:solidFill>
                  <a:schemeClr val="tx1"/>
                </a:solidFill>
              </a:endParaRPr>
            </a:p>
          </p:txBody>
        </p:sp>
        <p:sp>
          <p:nvSpPr>
            <p:cNvPr id="6" name="Rectangle 5"/>
            <p:cNvSpPr/>
            <p:nvPr/>
          </p:nvSpPr>
          <p:spPr>
            <a:xfrm>
              <a:off x="4065180" y="1103048"/>
              <a:ext cx="1066800" cy="5373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a:off x="2772650" y="1752600"/>
              <a:ext cx="1292530"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702980" y="1143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702980" y="1520456"/>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702980" y="1905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702980" y="2286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702980" y="2667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702980" y="3058633"/>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702980" y="3427229"/>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695892" y="3810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702310" y="4191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1705850" y="4572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695218" y="4953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1702310" y="5334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700534" y="5715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1705850" y="6096000"/>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070496" y="1520456"/>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p:nvPr/>
          </p:nvCxnSpPr>
          <p:spPr>
            <a:xfrm>
              <a:off x="2762018" y="2102588"/>
              <a:ext cx="1303162" cy="353621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065180" y="54483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p:cNvCxnSpPr>
              <a:endCxn id="26" idx="1"/>
            </p:cNvCxnSpPr>
            <p:nvPr/>
          </p:nvCxnSpPr>
          <p:spPr>
            <a:xfrm>
              <a:off x="2762018" y="2514600"/>
              <a:ext cx="1308478" cy="72301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4070496" y="3047114"/>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4070496" y="2286000"/>
              <a:ext cx="1066800" cy="381000"/>
            </a:xfrm>
            <a:prstGeom prst="rect">
              <a:avLst/>
            </a:prstGeom>
            <a:solidFill>
              <a:schemeClr val="accent1">
                <a:lumMod val="20000"/>
                <a:lumOff val="8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flipV="1">
              <a:off x="2762018" y="2476500"/>
              <a:ext cx="1292530" cy="42973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769780" y="3287234"/>
              <a:ext cx="1300716" cy="71326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4070496" y="3787366"/>
              <a:ext cx="1066800" cy="381000"/>
            </a:xfrm>
            <a:prstGeom prst="rect">
              <a:avLst/>
            </a:prstGeom>
            <a:solidFill>
              <a:schemeClr val="accent6">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6926438" y="1235218"/>
              <a:ext cx="1066800" cy="5334000"/>
            </a:xfrm>
            <a:prstGeom prst="rect">
              <a:avLst/>
            </a:prstGeom>
            <a:solidFill>
              <a:schemeClr val="accent1">
                <a:lumMod val="60000"/>
                <a:lumOff val="4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6926438" y="1616218"/>
              <a:ext cx="1066800" cy="11430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B</a:t>
              </a:r>
              <a:endParaRPr lang="en-US" b="1" dirty="0">
                <a:solidFill>
                  <a:schemeClr val="tx1"/>
                </a:solidFill>
              </a:endParaRPr>
            </a:p>
          </p:txBody>
        </p:sp>
        <p:sp>
          <p:nvSpPr>
            <p:cNvPr id="33" name="Rectangle 32"/>
            <p:cNvSpPr/>
            <p:nvPr/>
          </p:nvSpPr>
          <p:spPr>
            <a:xfrm>
              <a:off x="6926438" y="1235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6926438" y="1612674"/>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6926438" y="1997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6926438" y="2378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6926438" y="2759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926438" y="3150851"/>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6926438" y="3519447"/>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6919350" y="3902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6925768" y="4283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6929308" y="4664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6918676" y="5045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6925768" y="5426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6923992" y="5807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6929308" y="6188218"/>
              <a:ext cx="1066800" cy="381000"/>
            </a:xfrm>
            <a:prstGeom prst="rect">
              <a:avLst/>
            </a:prstGeom>
            <a:no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Arrow Connector 46"/>
            <p:cNvCxnSpPr>
              <a:endCxn id="30" idx="3"/>
            </p:cNvCxnSpPr>
            <p:nvPr/>
          </p:nvCxnSpPr>
          <p:spPr>
            <a:xfrm flipH="1">
              <a:off x="5137296" y="1752600"/>
              <a:ext cx="1781380" cy="222526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5131981" y="2095500"/>
              <a:ext cx="1758058" cy="9221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4070496" y="1917405"/>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Arrow Connector 50"/>
            <p:cNvCxnSpPr>
              <a:stCxn id="36" idx="1"/>
            </p:cNvCxnSpPr>
            <p:nvPr/>
          </p:nvCxnSpPr>
          <p:spPr>
            <a:xfrm flipH="1">
              <a:off x="5147929" y="2568718"/>
              <a:ext cx="1778509" cy="1049011"/>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4065180" y="3406366"/>
              <a:ext cx="1066800" cy="381000"/>
            </a:xfrm>
            <a:prstGeom prst="rect">
              <a:avLst/>
            </a:prstGeom>
            <a:solidFill>
              <a:schemeClr val="accent3">
                <a:lumMod val="40000"/>
                <a:lumOff val="60000"/>
              </a:schemeClr>
            </a:solidFill>
            <a:ln>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3120433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VA-indexed VA-tagged</a:t>
            </a:r>
            <a:endParaRPr lang="en-US" dirty="0"/>
          </a:p>
        </p:txBody>
      </p:sp>
      <p:sp>
        <p:nvSpPr>
          <p:cNvPr id="3" name="Content Placeholder 2"/>
          <p:cNvSpPr>
            <a:spLocks noGrp="1"/>
          </p:cNvSpPr>
          <p:nvPr>
            <p:ph idx="1"/>
          </p:nvPr>
        </p:nvSpPr>
        <p:spPr/>
        <p:txBody>
          <a:bodyPr/>
          <a:lstStyle/>
          <a:p>
            <a:pPr eaLnBrk="1" hangingPunct="1"/>
            <a:r>
              <a:rPr lang="en-US" altLang="en-US" dirty="0">
                <a:latin typeface="Arial  " charset="0"/>
              </a:rPr>
              <a:t>Need to worry about synonym problem (two different virtual addresses for same physical address)</a:t>
            </a:r>
          </a:p>
          <a:p>
            <a:pPr eaLnBrk="1" hangingPunct="1"/>
            <a:r>
              <a:rPr lang="en-US" altLang="en-US" dirty="0">
                <a:latin typeface="Arial  " charset="0"/>
              </a:rPr>
              <a:t>Example:</a:t>
            </a:r>
          </a:p>
          <a:p>
            <a:pPr lvl="1" eaLnBrk="1" hangingPunct="1"/>
            <a:r>
              <a:rPr lang="en-US" altLang="en-US" sz="2000" dirty="0">
                <a:latin typeface="Arial  " charset="0"/>
              </a:rPr>
              <a:t>64 KB DM cache, 16 B lines, 4KB pages</a:t>
            </a:r>
          </a:p>
          <a:p>
            <a:pPr eaLnBrk="1" hangingPunct="1">
              <a:buFontTx/>
              <a:buNone/>
            </a:pPr>
            <a:r>
              <a:rPr lang="en-US" altLang="en-US" dirty="0">
                <a:latin typeface="Arial  " charset="0"/>
              </a:rPr>
              <a:t>		Proc 1</a:t>
            </a:r>
            <a:r>
              <a:rPr lang="en-US" altLang="en-US" sz="700" dirty="0">
                <a:latin typeface="Arial  " charset="0"/>
              </a:rPr>
              <a:t> </a:t>
            </a:r>
            <a:r>
              <a:rPr lang="en-US" altLang="en-US" dirty="0">
                <a:latin typeface="Arial  " charset="0"/>
              </a:rPr>
              <a:t> VA 0x0000</a:t>
            </a:r>
            <a:r>
              <a:rPr lang="en-US" altLang="en-US" dirty="0">
                <a:solidFill>
                  <a:srgbClr val="0000FF"/>
                </a:solidFill>
                <a:latin typeface="Arial  " charset="0"/>
              </a:rPr>
              <a:t>0</a:t>
            </a:r>
            <a:r>
              <a:rPr lang="en-US" altLang="en-US" dirty="0">
                <a:latin typeface="Arial  " charset="0"/>
              </a:rPr>
              <a:t>000 -&gt; PA 0xFF000000</a:t>
            </a:r>
          </a:p>
          <a:p>
            <a:pPr eaLnBrk="1" hangingPunct="1">
              <a:buFontTx/>
              <a:buNone/>
            </a:pPr>
            <a:r>
              <a:rPr lang="en-US" altLang="en-US" dirty="0">
                <a:latin typeface="Arial  " charset="0"/>
              </a:rPr>
              <a:t>		Proc 2 VA 0x0000</a:t>
            </a:r>
            <a:r>
              <a:rPr lang="en-US" altLang="en-US" dirty="0">
                <a:solidFill>
                  <a:srgbClr val="FF0000"/>
                </a:solidFill>
                <a:latin typeface="Arial  " charset="0"/>
              </a:rPr>
              <a:t>F</a:t>
            </a:r>
            <a:r>
              <a:rPr lang="en-US" altLang="en-US" dirty="0">
                <a:latin typeface="Arial  " charset="0"/>
              </a:rPr>
              <a:t>000 -&gt; PA </a:t>
            </a:r>
            <a:r>
              <a:rPr lang="en-US" altLang="en-US" dirty="0" smtClean="0">
                <a:latin typeface="Arial  " charset="0"/>
              </a:rPr>
              <a:t>0xFF000000</a:t>
            </a:r>
            <a:endParaRPr lang="en-US" altLang="en-US" dirty="0">
              <a:latin typeface="Arial  " charset="0"/>
            </a:endParaRPr>
          </a:p>
          <a:p>
            <a:pPr eaLnBrk="1" hangingPunct="1">
              <a:buFontTx/>
              <a:buNone/>
            </a:pPr>
            <a:endParaRPr lang="en-US" altLang="en-US" dirty="0" smtClean="0">
              <a:latin typeface="Arial  " charset="0"/>
            </a:endParaRPr>
          </a:p>
          <a:p>
            <a:pPr eaLnBrk="1" hangingPunct="1">
              <a:buFontTx/>
              <a:buNone/>
            </a:pPr>
            <a:r>
              <a:rPr lang="en-US" altLang="en-US" dirty="0" smtClean="0">
                <a:latin typeface="Arial  " charset="0"/>
              </a:rPr>
              <a:t>Will ASIDs solve the problem?</a:t>
            </a:r>
          </a:p>
          <a:p>
            <a:pPr eaLnBrk="1" hangingPunct="1">
              <a:buFontTx/>
              <a:buNone/>
            </a:pPr>
            <a:endParaRPr lang="en-US" altLang="en-US" dirty="0">
              <a:latin typeface="Arial  " charset="0"/>
            </a:endParaRPr>
          </a:p>
          <a:p>
            <a:pPr eaLnBrk="1" hangingPunct="1">
              <a:buFontTx/>
              <a:buNone/>
            </a:pPr>
            <a:r>
              <a:rPr lang="en-US" altLang="en-US" dirty="0" smtClean="0">
                <a:latin typeface="Arial  " charset="0"/>
              </a:rPr>
              <a:t>What if this is a multiprocessor?</a:t>
            </a:r>
          </a:p>
          <a:p>
            <a:pPr eaLnBrk="1" hangingPunct="1">
              <a:buFontTx/>
              <a:buNone/>
            </a:pPr>
            <a:endParaRPr lang="en-US" altLang="en-US" dirty="0">
              <a:latin typeface="Arial  " charset="0"/>
            </a:endParaRPr>
          </a:p>
          <a:p>
            <a:pPr eaLnBrk="1" hangingPunct="1">
              <a:buFontTx/>
              <a:buNone/>
            </a:pPr>
            <a:endParaRPr lang="en-US" altLang="en-US" dirty="0" smtClean="0">
              <a:latin typeface="Arial  " charset="0"/>
            </a:endParaRPr>
          </a:p>
        </p:txBody>
      </p:sp>
    </p:spTree>
    <p:extLst>
      <p:ext uri="{BB962C8B-B14F-4D97-AF65-F5344CB8AC3E}">
        <p14:creationId xmlns:p14="http://schemas.microsoft.com/office/powerpoint/2010/main" val="65946332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dirty="0" smtClean="0">
                <a:latin typeface="Arial  " charset="0"/>
              </a:rPr>
              <a:t>Virtually-Indexed Physically-Tagged</a:t>
            </a:r>
          </a:p>
        </p:txBody>
      </p:sp>
      <p:sp>
        <p:nvSpPr>
          <p:cNvPr id="35843" name="Rectangle 3"/>
          <p:cNvSpPr>
            <a:spLocks noGrp="1" noChangeArrowheads="1"/>
          </p:cNvSpPr>
          <p:nvPr>
            <p:ph type="body" idx="1"/>
          </p:nvPr>
        </p:nvSpPr>
        <p:spPr/>
        <p:txBody>
          <a:bodyPr/>
          <a:lstStyle/>
          <a:p>
            <a:pPr eaLnBrk="1" hangingPunct="1">
              <a:lnSpc>
                <a:spcPct val="90000"/>
              </a:lnSpc>
            </a:pPr>
            <a:r>
              <a:rPr lang="en-US" altLang="en-US" sz="2400" dirty="0" smtClean="0">
                <a:latin typeface="Arial  " charset="0"/>
              </a:rPr>
              <a:t>TLB first, Cache second strategy is slow</a:t>
            </a:r>
          </a:p>
          <a:p>
            <a:pPr lvl="1" eaLnBrk="1" hangingPunct="1">
              <a:lnSpc>
                <a:spcPct val="90000"/>
              </a:lnSpc>
            </a:pPr>
            <a:r>
              <a:rPr lang="en-US" altLang="en-US" sz="2000" dirty="0" smtClean="0">
                <a:latin typeface="Arial  " charset="0"/>
              </a:rPr>
              <a:t>Called Physically Indexed, Physically Tagged</a:t>
            </a:r>
          </a:p>
          <a:p>
            <a:pPr eaLnBrk="1" hangingPunct="1">
              <a:lnSpc>
                <a:spcPct val="90000"/>
              </a:lnSpc>
            </a:pPr>
            <a:r>
              <a:rPr lang="en-US" altLang="en-US" sz="2000" dirty="0" smtClean="0">
                <a:latin typeface="Arial  " charset="0"/>
              </a:rPr>
              <a:t>VA-indexed VA-Tagged has problems</a:t>
            </a:r>
          </a:p>
          <a:p>
            <a:pPr eaLnBrk="1" hangingPunct="1">
              <a:lnSpc>
                <a:spcPct val="90000"/>
              </a:lnSpc>
            </a:pPr>
            <a:endParaRPr lang="en-US" altLang="en-US" sz="2400" dirty="0" smtClean="0">
              <a:latin typeface="Arial  " charset="0"/>
            </a:endParaRPr>
          </a:p>
          <a:p>
            <a:pPr eaLnBrk="1" hangingPunct="1">
              <a:lnSpc>
                <a:spcPct val="90000"/>
              </a:lnSpc>
            </a:pPr>
            <a:r>
              <a:rPr lang="en-US" altLang="en-US" sz="2400" dirty="0" smtClean="0">
                <a:latin typeface="Arial  " charset="0"/>
              </a:rPr>
              <a:t>To improve performance:</a:t>
            </a:r>
          </a:p>
          <a:p>
            <a:pPr lvl="1" eaLnBrk="1" hangingPunct="1">
              <a:lnSpc>
                <a:spcPct val="90000"/>
              </a:lnSpc>
            </a:pPr>
            <a:r>
              <a:rPr lang="en-US" altLang="en-US" sz="2000" dirty="0" smtClean="0">
                <a:latin typeface="Arial  " charset="0"/>
              </a:rPr>
              <a:t>Lookup TLB, Lookup Cache at </a:t>
            </a:r>
            <a:r>
              <a:rPr lang="en-US" altLang="en-US" sz="2000" dirty="0" smtClean="0">
                <a:solidFill>
                  <a:srgbClr val="FF0000"/>
                </a:solidFill>
                <a:latin typeface="Arial  " charset="0"/>
              </a:rPr>
              <a:t>same time</a:t>
            </a:r>
          </a:p>
          <a:p>
            <a:pPr lvl="1" eaLnBrk="1" hangingPunct="1">
              <a:lnSpc>
                <a:spcPct val="90000"/>
              </a:lnSpc>
            </a:pPr>
            <a:r>
              <a:rPr lang="en-US" altLang="en-US" sz="2000" dirty="0" smtClean="0">
                <a:latin typeface="Arial  " charset="0"/>
              </a:rPr>
              <a:t>Must use Virtual Address to lookup in cache</a:t>
            </a:r>
          </a:p>
          <a:p>
            <a:pPr lvl="1" eaLnBrk="1" hangingPunct="1">
              <a:lnSpc>
                <a:spcPct val="90000"/>
              </a:lnSpc>
            </a:pPr>
            <a:r>
              <a:rPr lang="en-US" altLang="en-US" sz="2000" dirty="0" smtClean="0">
                <a:latin typeface="Arial  " charset="0"/>
              </a:rPr>
              <a:t>Compare Physical Address (output of TLB) to TAG (output of cache) when checking cache hit</a:t>
            </a:r>
          </a:p>
          <a:p>
            <a:pPr lvl="1" eaLnBrk="1" hangingPunct="1">
              <a:lnSpc>
                <a:spcPct val="90000"/>
              </a:lnSpc>
            </a:pPr>
            <a:r>
              <a:rPr lang="en-US" altLang="en-US" sz="2000" dirty="0" smtClean="0">
                <a:latin typeface="Arial  " charset="0"/>
              </a:rPr>
              <a:t>If OK, we can use the data</a:t>
            </a:r>
          </a:p>
          <a:p>
            <a:pPr lvl="1" eaLnBrk="1" hangingPunct="1">
              <a:lnSpc>
                <a:spcPct val="90000"/>
              </a:lnSpc>
            </a:pPr>
            <a:r>
              <a:rPr lang="en-US" altLang="en-US" sz="2000" dirty="0" smtClean="0">
                <a:latin typeface="Arial  " charset="0"/>
              </a:rPr>
              <a:t>Called </a:t>
            </a:r>
            <a:r>
              <a:rPr lang="en-US" altLang="en-US" sz="2000" b="1" dirty="0" smtClean="0">
                <a:latin typeface="Arial  " charset="0"/>
              </a:rPr>
              <a:t>Virtually Indexed, Physically Tagged</a:t>
            </a:r>
          </a:p>
          <a:p>
            <a:pPr eaLnBrk="1" hangingPunct="1">
              <a:lnSpc>
                <a:spcPct val="90000"/>
              </a:lnSpc>
            </a:pPr>
            <a:endParaRPr lang="en-US" altLang="en-US" sz="2400" dirty="0" smtClean="0">
              <a:latin typeface="Arial  " charset="0"/>
            </a:endParaRPr>
          </a:p>
        </p:txBody>
      </p:sp>
      <p:sp>
        <p:nvSpPr>
          <p:cNvPr id="3584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4AEBEDE2-E3A6-4238-8895-65E4FE65EB15}" type="slidenum">
              <a:rPr lang="en-US" altLang="en-US" sz="1400">
                <a:latin typeface="Arial  " charset="0"/>
              </a:rPr>
              <a:pPr/>
              <a:t>66</a:t>
            </a:fld>
            <a:endParaRPr lang="en-US" altLang="en-US" sz="1400">
              <a:latin typeface="Arial  " charset="0"/>
            </a:endParaRPr>
          </a:p>
        </p:txBody>
      </p:sp>
    </p:spTree>
    <p:extLst>
      <p:ext uri="{BB962C8B-B14F-4D97-AF65-F5344CB8AC3E}">
        <p14:creationId xmlns:p14="http://schemas.microsoft.com/office/powerpoint/2010/main" val="416152787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sz="2800" smtClean="0">
                <a:latin typeface="Arial  " charset="0"/>
              </a:rPr>
              <a:t>Virtual Indexed / Physically Tagged Caches</a:t>
            </a:r>
            <a:endParaRPr lang="en-US" altLang="en-US" smtClean="0">
              <a:latin typeface="Arial  " charset="0"/>
            </a:endParaRPr>
          </a:p>
        </p:txBody>
      </p:sp>
      <p:sp>
        <p:nvSpPr>
          <p:cNvPr id="39939" name="Rectangle 3"/>
          <p:cNvSpPr>
            <a:spLocks noGrp="1" noChangeArrowheads="1"/>
          </p:cNvSpPr>
          <p:nvPr>
            <p:ph type="body" idx="1"/>
          </p:nvPr>
        </p:nvSpPr>
        <p:spPr>
          <a:xfrm>
            <a:off x="685800" y="1193800"/>
            <a:ext cx="7772400" cy="4902200"/>
          </a:xfrm>
        </p:spPr>
        <p:txBody>
          <a:bodyPr/>
          <a:lstStyle/>
          <a:p>
            <a:pPr eaLnBrk="1" hangingPunct="1"/>
            <a:r>
              <a:rPr lang="en-US" altLang="en-US" sz="2400" dirty="0" smtClean="0">
                <a:latin typeface="Arial  " charset="0"/>
              </a:rPr>
              <a:t>Used extensively (TLB lookup in parallel with cache lookup --&gt; faster hit time)</a:t>
            </a:r>
          </a:p>
          <a:p>
            <a:pPr eaLnBrk="1" hangingPunct="1"/>
            <a:r>
              <a:rPr lang="en-US" altLang="en-US" sz="2400" dirty="0" smtClean="0">
                <a:latin typeface="Arial  " charset="0"/>
              </a:rPr>
              <a:t>Need to worry about synonym problem (two different virtual addresses for same physical address)</a:t>
            </a:r>
          </a:p>
          <a:p>
            <a:pPr eaLnBrk="1" hangingPunct="1"/>
            <a:r>
              <a:rPr lang="en-US" altLang="en-US" sz="2400" dirty="0" smtClean="0">
                <a:latin typeface="Arial  " charset="0"/>
              </a:rPr>
              <a:t>Example:</a:t>
            </a:r>
          </a:p>
          <a:p>
            <a:pPr lvl="1" eaLnBrk="1" hangingPunct="1"/>
            <a:r>
              <a:rPr lang="en-US" altLang="en-US" sz="2000" dirty="0" smtClean="0">
                <a:latin typeface="Arial  " charset="0"/>
              </a:rPr>
              <a:t>64 KB DM cache, 16 B lines, 4KB pages</a:t>
            </a:r>
          </a:p>
          <a:p>
            <a:pPr eaLnBrk="1" hangingPunct="1">
              <a:buFontTx/>
              <a:buNone/>
            </a:pPr>
            <a:r>
              <a:rPr lang="en-US" altLang="en-US" sz="2400" dirty="0" smtClean="0">
                <a:latin typeface="Arial  " charset="0"/>
              </a:rPr>
              <a:t>		Proc 1</a:t>
            </a:r>
            <a:r>
              <a:rPr lang="en-US" altLang="en-US" sz="700" dirty="0" smtClean="0">
                <a:latin typeface="Arial  " charset="0"/>
              </a:rPr>
              <a:t> </a:t>
            </a:r>
            <a:r>
              <a:rPr lang="en-US" altLang="en-US" sz="2400" dirty="0" smtClean="0">
                <a:latin typeface="Arial  " charset="0"/>
              </a:rPr>
              <a:t> VA 0x0000</a:t>
            </a:r>
            <a:r>
              <a:rPr lang="en-US" altLang="en-US" sz="2400" dirty="0" smtClean="0">
                <a:solidFill>
                  <a:srgbClr val="0000FF"/>
                </a:solidFill>
                <a:latin typeface="Arial  " charset="0"/>
              </a:rPr>
              <a:t>0</a:t>
            </a:r>
            <a:r>
              <a:rPr lang="en-US" altLang="en-US" sz="2400" dirty="0" smtClean="0">
                <a:latin typeface="Arial  " charset="0"/>
              </a:rPr>
              <a:t>000 -&gt; PA 0xFF000000</a:t>
            </a:r>
          </a:p>
          <a:p>
            <a:pPr eaLnBrk="1" hangingPunct="1">
              <a:buFontTx/>
              <a:buNone/>
            </a:pPr>
            <a:r>
              <a:rPr lang="en-US" altLang="en-US" sz="2400" dirty="0" smtClean="0">
                <a:latin typeface="Arial  " charset="0"/>
              </a:rPr>
              <a:t>		Proc 2 VA 0x0000</a:t>
            </a:r>
            <a:r>
              <a:rPr lang="en-US" altLang="en-US" sz="2400" dirty="0" smtClean="0">
                <a:solidFill>
                  <a:srgbClr val="FF0000"/>
                </a:solidFill>
                <a:latin typeface="Arial  " charset="0"/>
              </a:rPr>
              <a:t>F</a:t>
            </a:r>
            <a:r>
              <a:rPr lang="en-US" altLang="en-US" sz="2400" dirty="0" smtClean="0">
                <a:latin typeface="Arial  " charset="0"/>
              </a:rPr>
              <a:t>000 -&gt; PA 0xFF000000</a:t>
            </a:r>
          </a:p>
          <a:p>
            <a:pPr eaLnBrk="1" hangingPunct="1">
              <a:buFontTx/>
              <a:buNone/>
            </a:pPr>
            <a:r>
              <a:rPr lang="en-US" altLang="en-US" dirty="0" smtClean="0">
                <a:latin typeface="Arial  " charset="0"/>
              </a:rPr>
              <a:t>Coherence?</a:t>
            </a:r>
          </a:p>
          <a:p>
            <a:pPr eaLnBrk="1" hangingPunct="1">
              <a:buFontTx/>
              <a:buNone/>
            </a:pPr>
            <a:r>
              <a:rPr lang="en-US" altLang="en-US" sz="2400" dirty="0">
                <a:latin typeface="Arial  " charset="0"/>
              </a:rPr>
              <a:t>	</a:t>
            </a:r>
            <a:r>
              <a:rPr lang="en-US" altLang="en-US" dirty="0" smtClean="0">
                <a:latin typeface="Arial  " charset="0"/>
              </a:rPr>
              <a:t>Can use Physical Addresses</a:t>
            </a:r>
            <a:endParaRPr lang="en-US" altLang="en-US" sz="2400" dirty="0" smtClean="0">
              <a:latin typeface="Arial  " charset="0"/>
            </a:endParaRPr>
          </a:p>
        </p:txBody>
      </p:sp>
      <p:sp>
        <p:nvSpPr>
          <p:cNvPr id="3994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C195BDF2-BD71-4407-B65C-0FFDF4CC1168}" type="slidenum">
              <a:rPr lang="en-US" altLang="en-US" sz="1400">
                <a:latin typeface="Arial  " charset="0"/>
              </a:rPr>
              <a:pPr/>
              <a:t>67</a:t>
            </a:fld>
            <a:endParaRPr lang="en-US" altLang="en-US" sz="1400">
              <a:latin typeface="Arial  " charset="0"/>
            </a:endParaRPr>
          </a:p>
        </p:txBody>
      </p:sp>
    </p:spTree>
    <p:extLst>
      <p:ext uri="{BB962C8B-B14F-4D97-AF65-F5344CB8AC3E}">
        <p14:creationId xmlns:p14="http://schemas.microsoft.com/office/powerpoint/2010/main" val="92084608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0" y="0"/>
            <a:ext cx="9144000" cy="558800"/>
          </a:xfrm>
        </p:spPr>
        <p:txBody>
          <a:bodyPr/>
          <a:lstStyle/>
          <a:p>
            <a:pPr eaLnBrk="1" hangingPunct="1">
              <a:lnSpc>
                <a:spcPct val="90000"/>
              </a:lnSpc>
            </a:pPr>
            <a:r>
              <a:rPr lang="en-US" altLang="en-US" sz="2800" dirty="0" smtClean="0">
                <a:latin typeface="Arial  " charset="0"/>
              </a:rPr>
              <a:t>Set index using VA bits?</a:t>
            </a:r>
            <a:endParaRPr lang="en-US" altLang="en-US" dirty="0" smtClean="0">
              <a:latin typeface="Arial  " charset="0"/>
            </a:endParaRPr>
          </a:p>
        </p:txBody>
      </p:sp>
      <p:sp>
        <p:nvSpPr>
          <p:cNvPr id="40963" name="Rectangle 3"/>
          <p:cNvSpPr>
            <a:spLocks noGrp="1" noChangeArrowheads="1"/>
          </p:cNvSpPr>
          <p:nvPr>
            <p:ph type="body" idx="1"/>
          </p:nvPr>
        </p:nvSpPr>
        <p:spPr>
          <a:xfrm>
            <a:off x="304800" y="1219200"/>
            <a:ext cx="8509000" cy="4762500"/>
          </a:xfrm>
        </p:spPr>
        <p:txBody>
          <a:bodyPr/>
          <a:lstStyle/>
          <a:p>
            <a:pPr eaLnBrk="1" hangingPunct="1">
              <a:lnSpc>
                <a:spcPct val="80000"/>
              </a:lnSpc>
            </a:pPr>
            <a:r>
              <a:rPr lang="en-US" altLang="en-US" sz="2000" smtClean="0">
                <a:latin typeface="Arial  " charset="0"/>
              </a:rPr>
              <a:t>Assume: 64 KB direct mapped cache with 16 B lines </a:t>
            </a:r>
          </a:p>
          <a:p>
            <a:pPr lvl="1" eaLnBrk="1" hangingPunct="1">
              <a:lnSpc>
                <a:spcPct val="80000"/>
              </a:lnSpc>
            </a:pPr>
            <a:r>
              <a:rPr lang="en-US" altLang="en-US" sz="1800" smtClean="0">
                <a:latin typeface="Arial  " charset="0"/>
              </a:rPr>
              <a:t>block offset lower 4 bits (3...0)</a:t>
            </a:r>
          </a:p>
          <a:p>
            <a:pPr lvl="1" eaLnBrk="1" hangingPunct="1">
              <a:lnSpc>
                <a:spcPct val="80000"/>
              </a:lnSpc>
            </a:pPr>
            <a:r>
              <a:rPr lang="en-US" altLang="en-US" sz="1800" smtClean="0">
                <a:latin typeface="Arial  " charset="0"/>
              </a:rPr>
              <a:t>cache index next 12 bits (15...4)</a:t>
            </a:r>
          </a:p>
          <a:p>
            <a:pPr eaLnBrk="1" hangingPunct="1">
              <a:lnSpc>
                <a:spcPct val="80000"/>
              </a:lnSpc>
            </a:pPr>
            <a:r>
              <a:rPr lang="en-US" altLang="en-US" sz="2000" smtClean="0">
                <a:latin typeface="Arial  " charset="0"/>
              </a:rPr>
              <a:t>Assume: 4KB pages</a:t>
            </a:r>
          </a:p>
          <a:p>
            <a:pPr lvl="1" eaLnBrk="1" hangingPunct="1">
              <a:lnSpc>
                <a:spcPct val="80000"/>
              </a:lnSpc>
            </a:pPr>
            <a:r>
              <a:rPr lang="en-US" altLang="en-US" sz="1800" smtClean="0">
                <a:latin typeface="Arial  " charset="0"/>
              </a:rPr>
              <a:t>page offset lower 12 bits (11...0)</a:t>
            </a:r>
          </a:p>
          <a:p>
            <a:pPr eaLnBrk="1" hangingPunct="1">
              <a:lnSpc>
                <a:spcPct val="80000"/>
              </a:lnSpc>
            </a:pPr>
            <a:r>
              <a:rPr lang="en-US" altLang="en-US" sz="2000" smtClean="0">
                <a:latin typeface="Arial  " charset="0"/>
              </a:rPr>
              <a:t>16 ‘synonym’ locations in cache due to 4 virtual address bits </a:t>
            </a:r>
            <a:r>
              <a:rPr lang="en-US" altLang="en-US" sz="1800" smtClean="0">
                <a:latin typeface="Arial  " charset="0"/>
              </a:rPr>
              <a:t>(15...12)</a:t>
            </a:r>
            <a:endParaRPr lang="en-US" altLang="en-US" sz="2000" smtClean="0">
              <a:latin typeface="Arial  " charset="0"/>
            </a:endParaRPr>
          </a:p>
          <a:p>
            <a:pPr eaLnBrk="1" hangingPunct="1">
              <a:lnSpc>
                <a:spcPct val="80000"/>
              </a:lnSpc>
            </a:pPr>
            <a:endParaRPr lang="en-US" altLang="en-US" sz="900" smtClean="0">
              <a:latin typeface="Arial  " charset="0"/>
            </a:endParaRPr>
          </a:p>
          <a:p>
            <a:pPr eaLnBrk="1" hangingPunct="1">
              <a:lnSpc>
                <a:spcPct val="80000"/>
              </a:lnSpc>
              <a:buFontTx/>
              <a:buNone/>
            </a:pPr>
            <a:r>
              <a:rPr lang="en-US" altLang="en-US" sz="2000" smtClean="0">
                <a:latin typeface="Arial  " charset="0"/>
              </a:rPr>
              <a:t>		Proc. 1  </a:t>
            </a:r>
            <a:r>
              <a:rPr lang="en-US" altLang="en-US" sz="700" smtClean="0">
                <a:latin typeface="Arial  " charset="0"/>
              </a:rPr>
              <a:t> </a:t>
            </a:r>
            <a:r>
              <a:rPr lang="en-US" altLang="en-US" sz="2000" smtClean="0">
                <a:latin typeface="Arial  " charset="0"/>
              </a:rPr>
              <a:t>VA 0x0000  </a:t>
            </a:r>
            <a:r>
              <a:rPr lang="en-US" altLang="en-US" sz="2000" u="sng" smtClean="0">
                <a:solidFill>
                  <a:srgbClr val="FF0000"/>
                </a:solidFill>
                <a:latin typeface="Arial  " charset="0"/>
              </a:rPr>
              <a:t>0</a:t>
            </a:r>
            <a:r>
              <a:rPr lang="en-US" altLang="en-US" sz="2000" smtClean="0">
                <a:latin typeface="Arial  " charset="0"/>
              </a:rPr>
              <a:t>00  0 -&gt;  PA 0xFF000000</a:t>
            </a:r>
          </a:p>
          <a:p>
            <a:pPr eaLnBrk="1" hangingPunct="1">
              <a:lnSpc>
                <a:spcPct val="80000"/>
              </a:lnSpc>
              <a:buFontTx/>
              <a:buNone/>
            </a:pPr>
            <a:r>
              <a:rPr lang="en-US" altLang="en-US" sz="2000" smtClean="0">
                <a:latin typeface="Arial  " charset="0"/>
              </a:rPr>
              <a:t>		Proc. 2  VA 0x0000  </a:t>
            </a:r>
            <a:r>
              <a:rPr lang="en-US" altLang="en-US" sz="2000" u="sng" smtClean="0">
                <a:solidFill>
                  <a:srgbClr val="0000FF"/>
                </a:solidFill>
                <a:latin typeface="Arial  " charset="0"/>
              </a:rPr>
              <a:t>F</a:t>
            </a:r>
            <a:r>
              <a:rPr lang="en-US" altLang="en-US" sz="2000" smtClean="0">
                <a:latin typeface="Arial  " charset="0"/>
              </a:rPr>
              <a:t>00  0 -&gt;  PA 0xFF000000</a:t>
            </a:r>
          </a:p>
          <a:p>
            <a:pPr eaLnBrk="1" hangingPunct="1">
              <a:lnSpc>
                <a:spcPct val="80000"/>
              </a:lnSpc>
              <a:buFontTx/>
              <a:buNone/>
            </a:pPr>
            <a:endParaRPr lang="en-US" altLang="en-US" sz="900" smtClean="0">
              <a:latin typeface="Arial  " charset="0"/>
            </a:endParaRPr>
          </a:p>
          <a:p>
            <a:pPr eaLnBrk="1" hangingPunct="1">
              <a:lnSpc>
                <a:spcPct val="80000"/>
              </a:lnSpc>
              <a:buFontTx/>
              <a:buNone/>
            </a:pPr>
            <a:r>
              <a:rPr lang="en-US" altLang="en-US" sz="2000" smtClean="0">
                <a:latin typeface="Arial  " charset="0"/>
              </a:rPr>
              <a:t>		Index Proc. 1  = 0x</a:t>
            </a:r>
            <a:r>
              <a:rPr lang="en-US" altLang="en-US" sz="2000" u="sng" smtClean="0">
                <a:solidFill>
                  <a:srgbClr val="FF0000"/>
                </a:solidFill>
                <a:latin typeface="Arial  " charset="0"/>
              </a:rPr>
              <a:t>0</a:t>
            </a:r>
            <a:r>
              <a:rPr lang="en-US" altLang="en-US" sz="2000" smtClean="0">
                <a:latin typeface="Arial  " charset="0"/>
              </a:rPr>
              <a:t>00  (tag = 0xFF000)</a:t>
            </a:r>
          </a:p>
          <a:p>
            <a:pPr eaLnBrk="1" hangingPunct="1">
              <a:lnSpc>
                <a:spcPct val="80000"/>
              </a:lnSpc>
              <a:buFontTx/>
              <a:buNone/>
            </a:pPr>
            <a:r>
              <a:rPr lang="en-US" altLang="en-US" sz="2000" smtClean="0">
                <a:latin typeface="Arial  " charset="0"/>
              </a:rPr>
              <a:t>		Index Proc. 2 = 0x</a:t>
            </a:r>
            <a:r>
              <a:rPr lang="en-US" altLang="en-US" sz="2000" u="sng" smtClean="0">
                <a:solidFill>
                  <a:srgbClr val="0000FF"/>
                </a:solidFill>
                <a:latin typeface="Arial  " charset="0"/>
              </a:rPr>
              <a:t>F</a:t>
            </a:r>
            <a:r>
              <a:rPr lang="en-US" altLang="en-US" sz="2000" smtClean="0">
                <a:latin typeface="Arial  " charset="0"/>
              </a:rPr>
              <a:t>00  (tag = 0xFF000)</a:t>
            </a:r>
          </a:p>
          <a:p>
            <a:pPr eaLnBrk="1" hangingPunct="1">
              <a:lnSpc>
                <a:spcPct val="80000"/>
              </a:lnSpc>
              <a:buFontTx/>
              <a:buNone/>
            </a:pPr>
            <a:endParaRPr lang="en-US" altLang="en-US" sz="1000" smtClean="0">
              <a:latin typeface="Arial  " charset="0"/>
            </a:endParaRPr>
          </a:p>
          <a:p>
            <a:pPr eaLnBrk="1" hangingPunct="1">
              <a:lnSpc>
                <a:spcPct val="80000"/>
              </a:lnSpc>
              <a:buFontTx/>
              <a:buNone/>
            </a:pPr>
            <a:r>
              <a:rPr lang="en-US" altLang="en-US" sz="2000" smtClean="0">
                <a:latin typeface="Arial  " charset="0"/>
              </a:rPr>
              <a:t>		What if Proc. 1 writes, yield, Proc. 2 reads?</a:t>
            </a:r>
            <a:endParaRPr lang="en-US" altLang="en-US" sz="2400" smtClean="0">
              <a:latin typeface="Arial  " charset="0"/>
            </a:endParaRPr>
          </a:p>
        </p:txBody>
      </p:sp>
      <p:graphicFrame>
        <p:nvGraphicFramePr>
          <p:cNvPr id="933963" name="Group 75"/>
          <p:cNvGraphicFramePr>
            <a:graphicFrameLocks noGrp="1"/>
          </p:cNvGraphicFramePr>
          <p:nvPr/>
        </p:nvGraphicFramePr>
        <p:xfrm>
          <a:off x="7404100" y="4267200"/>
          <a:ext cx="1587817" cy="1828800"/>
        </p:xfrm>
        <a:graphic>
          <a:graphicData uri="http://schemas.openxmlformats.org/drawingml/2006/table">
            <a:tbl>
              <a:tblPr/>
              <a:tblGrid>
                <a:gridCol w="208280">
                  <a:extLst>
                    <a:ext uri="{9D8B030D-6E8A-4147-A177-3AD203B41FA5}">
                      <a16:colId xmlns:a16="http://schemas.microsoft.com/office/drawing/2014/main" xmlns="" val="20000"/>
                    </a:ext>
                  </a:extLst>
                </a:gridCol>
                <a:gridCol w="681037">
                  <a:extLst>
                    <a:ext uri="{9D8B030D-6E8A-4147-A177-3AD203B41FA5}">
                      <a16:colId xmlns:a16="http://schemas.microsoft.com/office/drawing/2014/main" xmlns="" val="20001"/>
                    </a:ext>
                  </a:extLst>
                </a:gridCol>
                <a:gridCol w="698500">
                  <a:extLst>
                    <a:ext uri="{9D8B030D-6E8A-4147-A177-3AD203B41FA5}">
                      <a16:colId xmlns:a16="http://schemas.microsoft.com/office/drawing/2014/main" xmlns="" val="20002"/>
                    </a:ext>
                  </a:extLst>
                </a:gridCol>
              </a:tblGrid>
              <a:tr h="130175">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128588">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30175">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130175">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128588">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130175">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130175">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128588">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130175">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130175">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128588">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r h="130175">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1"/>
                  </a:ext>
                </a:extLst>
              </a:tr>
            </a:tbl>
          </a:graphicData>
        </a:graphic>
      </p:graphicFrame>
      <p:sp>
        <p:nvSpPr>
          <p:cNvPr id="41018" name="Rectangle 76"/>
          <p:cNvSpPr>
            <a:spLocks noChangeArrowheads="1"/>
          </p:cNvSpPr>
          <p:nvPr/>
        </p:nvSpPr>
        <p:spPr bwMode="auto">
          <a:xfrm>
            <a:off x="7416800" y="4800600"/>
            <a:ext cx="1524000"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a:t>   …          …            </a:t>
            </a:r>
          </a:p>
          <a:p>
            <a:pPr algn="ctr"/>
            <a:endParaRPr lang="en-US" altLang="en-US"/>
          </a:p>
        </p:txBody>
      </p:sp>
      <p:sp>
        <p:nvSpPr>
          <p:cNvPr id="41019" name="Rectangle 78"/>
          <p:cNvSpPr>
            <a:spLocks noChangeArrowheads="1"/>
          </p:cNvSpPr>
          <p:nvPr/>
        </p:nvSpPr>
        <p:spPr bwMode="auto">
          <a:xfrm>
            <a:off x="7378700" y="4254500"/>
            <a:ext cx="1612900" cy="203200"/>
          </a:xfrm>
          <a:prstGeom prst="rect">
            <a:avLst/>
          </a:prstGeom>
          <a:solidFill>
            <a:srgbClr val="FF0000">
              <a:alpha val="4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41020" name="Rectangle 79"/>
          <p:cNvSpPr>
            <a:spLocks noChangeArrowheads="1"/>
          </p:cNvSpPr>
          <p:nvPr/>
        </p:nvSpPr>
        <p:spPr bwMode="auto">
          <a:xfrm>
            <a:off x="7366000" y="5194300"/>
            <a:ext cx="1612900" cy="127000"/>
          </a:xfrm>
          <a:prstGeom prst="rect">
            <a:avLst/>
          </a:prstGeom>
          <a:solidFill>
            <a:srgbClr val="0000FF">
              <a:alpha val="18823"/>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41021" name="Text Box 80"/>
          <p:cNvSpPr txBox="1">
            <a:spLocks noChangeArrowheads="1"/>
          </p:cNvSpPr>
          <p:nvPr/>
        </p:nvSpPr>
        <p:spPr bwMode="auto">
          <a:xfrm>
            <a:off x="7223125" y="4024313"/>
            <a:ext cx="20986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sz="1000"/>
              <a:t>Valid       Tag         Data</a:t>
            </a:r>
          </a:p>
        </p:txBody>
      </p:sp>
      <p:sp>
        <p:nvSpPr>
          <p:cNvPr id="41022" name="Text Box 82"/>
          <p:cNvSpPr txBox="1">
            <a:spLocks noChangeArrowheads="1"/>
          </p:cNvSpPr>
          <p:nvPr/>
        </p:nvSpPr>
        <p:spPr bwMode="auto">
          <a:xfrm>
            <a:off x="6715125" y="41275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u="sng">
                <a:latin typeface="Comic Sans MS" panose="030F0702030302020204" pitchFamily="66" charset="0"/>
              </a:rPr>
              <a:t>0</a:t>
            </a:r>
            <a:r>
              <a:rPr lang="en-US" altLang="en-US">
                <a:latin typeface="Comic Sans MS" panose="030F0702030302020204" pitchFamily="66" charset="0"/>
              </a:rPr>
              <a:t>00</a:t>
            </a:r>
            <a:endParaRPr lang="en-US" altLang="en-US"/>
          </a:p>
        </p:txBody>
      </p:sp>
      <p:sp>
        <p:nvSpPr>
          <p:cNvPr id="41023" name="Text Box 83"/>
          <p:cNvSpPr txBox="1">
            <a:spLocks noChangeArrowheads="1"/>
          </p:cNvSpPr>
          <p:nvPr/>
        </p:nvSpPr>
        <p:spPr bwMode="auto">
          <a:xfrm>
            <a:off x="6715125" y="5041900"/>
            <a:ext cx="508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r>
              <a:rPr lang="en-US" altLang="en-US" u="sng">
                <a:latin typeface="Comic Sans MS" panose="030F0702030302020204" pitchFamily="66" charset="0"/>
              </a:rPr>
              <a:t>F</a:t>
            </a:r>
            <a:r>
              <a:rPr lang="en-US" altLang="en-US">
                <a:latin typeface="Comic Sans MS" panose="030F0702030302020204" pitchFamily="66" charset="0"/>
              </a:rPr>
              <a:t>00</a:t>
            </a:r>
            <a:endParaRPr lang="en-US" altLang="en-US"/>
          </a:p>
        </p:txBody>
      </p:sp>
      <p:sp>
        <p:nvSpPr>
          <p:cNvPr id="41024" name="Rectangle 84"/>
          <p:cNvSpPr>
            <a:spLocks noChangeArrowheads="1"/>
          </p:cNvSpPr>
          <p:nvPr/>
        </p:nvSpPr>
        <p:spPr bwMode="auto">
          <a:xfrm>
            <a:off x="7429500" y="5702300"/>
            <a:ext cx="1511300"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pPr algn="ctr"/>
            <a:r>
              <a:rPr lang="en-US" altLang="en-US"/>
              <a:t>…           …         </a:t>
            </a:r>
          </a:p>
          <a:p>
            <a:pPr algn="ctr"/>
            <a:endParaRPr lang="en-US" altLang="en-US"/>
          </a:p>
        </p:txBody>
      </p:sp>
      <p:sp>
        <p:nvSpPr>
          <p:cNvPr id="41025" name="Slide Number Placeholder 1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A7D1387F-CE06-4755-92E9-1D8FEEA387C1}" type="slidenum">
              <a:rPr lang="en-US" altLang="en-US" sz="1400">
                <a:latin typeface="Arial  " charset="0"/>
              </a:rPr>
              <a:pPr/>
              <a:t>68</a:t>
            </a:fld>
            <a:endParaRPr lang="en-US" altLang="en-US" sz="1400">
              <a:latin typeface="Arial  " charset="0"/>
            </a:endParaRPr>
          </a:p>
        </p:txBody>
      </p:sp>
    </p:spTree>
    <p:extLst>
      <p:ext uri="{BB962C8B-B14F-4D97-AF65-F5344CB8AC3E}">
        <p14:creationId xmlns:p14="http://schemas.microsoft.com/office/powerpoint/2010/main" val="168665679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 indexed PA tagged</a:t>
            </a:r>
            <a:endParaRPr lang="en-US" dirty="0"/>
          </a:p>
        </p:txBody>
      </p:sp>
      <p:sp>
        <p:nvSpPr>
          <p:cNvPr id="3" name="Content Placeholder 2"/>
          <p:cNvSpPr>
            <a:spLocks noGrp="1"/>
          </p:cNvSpPr>
          <p:nvPr>
            <p:ph idx="1"/>
          </p:nvPr>
        </p:nvSpPr>
        <p:spPr/>
        <p:txBody>
          <a:bodyPr/>
          <a:lstStyle/>
          <a:p>
            <a:endParaRPr lang="en-US"/>
          </a:p>
        </p:txBody>
      </p:sp>
      <p:grpSp>
        <p:nvGrpSpPr>
          <p:cNvPr id="4" name="Group 3"/>
          <p:cNvGrpSpPr>
            <a:grpSpLocks/>
          </p:cNvGrpSpPr>
          <p:nvPr/>
        </p:nvGrpSpPr>
        <p:grpSpPr bwMode="auto">
          <a:xfrm>
            <a:off x="292100" y="1397000"/>
            <a:ext cx="8496300" cy="4597400"/>
            <a:chOff x="161" y="770"/>
            <a:chExt cx="5352" cy="2896"/>
          </a:xfrm>
        </p:grpSpPr>
        <p:sp>
          <p:nvSpPr>
            <p:cNvPr id="5" name="Text Box 14"/>
            <p:cNvSpPr txBox="1">
              <a:spLocks noChangeArrowheads="1"/>
            </p:cNvSpPr>
            <p:nvPr/>
          </p:nvSpPr>
          <p:spPr bwMode="auto">
            <a:xfrm>
              <a:off x="4045" y="1384"/>
              <a:ext cx="57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1700" b="1">
                  <a:solidFill>
                    <a:srgbClr val="053DE8"/>
                  </a:solidFill>
                  <a:latin typeface="Marker Felt" pitchFamily="-84" charset="0"/>
                </a:rPr>
                <a:t>Valid</a:t>
              </a:r>
            </a:p>
          </p:txBody>
        </p:sp>
        <p:sp>
          <p:nvSpPr>
            <p:cNvPr id="6" name="Text Box 27"/>
            <p:cNvSpPr txBox="1">
              <a:spLocks noChangeArrowheads="1"/>
            </p:cNvSpPr>
            <p:nvPr/>
          </p:nvSpPr>
          <p:spPr bwMode="auto">
            <a:xfrm>
              <a:off x="3241" y="1384"/>
              <a:ext cx="99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1700" b="1">
                  <a:solidFill>
                    <a:srgbClr val="053DE8"/>
                  </a:solidFill>
                  <a:latin typeface="Marker Felt" pitchFamily="-84" charset="0"/>
                </a:rPr>
                <a:t>Cache Tags</a:t>
              </a:r>
            </a:p>
          </p:txBody>
        </p:sp>
        <p:sp>
          <p:nvSpPr>
            <p:cNvPr id="7" name="Text Box 40"/>
            <p:cNvSpPr txBox="1">
              <a:spLocks noChangeArrowheads="1"/>
            </p:cNvSpPr>
            <p:nvPr/>
          </p:nvSpPr>
          <p:spPr bwMode="auto">
            <a:xfrm>
              <a:off x="4497" y="1384"/>
              <a:ext cx="99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1700" b="1">
                  <a:solidFill>
                    <a:srgbClr val="053DE8"/>
                  </a:solidFill>
                  <a:latin typeface="Marker Felt" pitchFamily="-84" charset="0"/>
                </a:rPr>
                <a:t>Cache Data</a:t>
              </a:r>
            </a:p>
          </p:txBody>
        </p:sp>
      </p:grpSp>
      <p:grpSp>
        <p:nvGrpSpPr>
          <p:cNvPr id="8" name="Group 53"/>
          <p:cNvGrpSpPr>
            <a:grpSpLocks/>
          </p:cNvGrpSpPr>
          <p:nvPr/>
        </p:nvGrpSpPr>
        <p:grpSpPr bwMode="auto">
          <a:xfrm>
            <a:off x="6261100" y="1866900"/>
            <a:ext cx="6350" cy="311150"/>
            <a:chOff x="3453" y="1029"/>
            <a:chExt cx="4" cy="196"/>
          </a:xfrm>
        </p:grpSpPr>
        <p:sp>
          <p:nvSpPr>
            <p:cNvPr id="9" name="Line 54"/>
            <p:cNvSpPr>
              <a:spLocks noChangeShapeType="1"/>
            </p:cNvSpPr>
            <p:nvPr/>
          </p:nvSpPr>
          <p:spPr bwMode="auto">
            <a:xfrm>
              <a:off x="3453" y="1029"/>
              <a:ext cx="4" cy="196"/>
            </a:xfrm>
            <a:prstGeom prst="line">
              <a:avLst/>
            </a:prstGeom>
            <a:noFill/>
            <a:ln w="25400">
              <a:solidFill>
                <a:srgbClr val="053DE8"/>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0" name="Line 55"/>
            <p:cNvSpPr>
              <a:spLocks noChangeShapeType="1"/>
            </p:cNvSpPr>
            <p:nvPr/>
          </p:nvSpPr>
          <p:spPr bwMode="auto">
            <a:xfrm>
              <a:off x="3437" y="1213"/>
              <a:ext cx="1719" cy="0"/>
            </a:xfrm>
            <a:prstGeom prst="line">
              <a:avLst/>
            </a:prstGeom>
            <a:noFill/>
            <a:ln w="25400">
              <a:solidFill>
                <a:srgbClr val="053DE8"/>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1" name="Line 56"/>
            <p:cNvSpPr>
              <a:spLocks noChangeShapeType="1"/>
            </p:cNvSpPr>
            <p:nvPr/>
          </p:nvSpPr>
          <p:spPr bwMode="auto">
            <a:xfrm>
              <a:off x="5149" y="1221"/>
              <a:ext cx="0" cy="1096"/>
            </a:xfrm>
            <a:prstGeom prst="line">
              <a:avLst/>
            </a:prstGeom>
            <a:noFill/>
            <a:ln w="25400">
              <a:solidFill>
                <a:srgbClr val="053DE8"/>
              </a:solidFill>
              <a:round/>
              <a:headEnd/>
              <a:tailEn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12" name="Line 57"/>
            <p:cNvSpPr>
              <a:spLocks noChangeShapeType="1"/>
            </p:cNvSpPr>
            <p:nvPr/>
          </p:nvSpPr>
          <p:spPr bwMode="auto">
            <a:xfrm flipH="1">
              <a:off x="4973" y="2325"/>
              <a:ext cx="184" cy="0"/>
            </a:xfrm>
            <a:prstGeom prst="line">
              <a:avLst/>
            </a:prstGeom>
            <a:noFill/>
            <a:ln w="25400">
              <a:solidFill>
                <a:srgbClr val="053DE8"/>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grpSp>
      <p:grpSp>
        <p:nvGrpSpPr>
          <p:cNvPr id="13" name="Group 58"/>
          <p:cNvGrpSpPr>
            <a:grpSpLocks/>
          </p:cNvGrpSpPr>
          <p:nvPr/>
        </p:nvGrpSpPr>
        <p:grpSpPr bwMode="auto">
          <a:xfrm>
            <a:off x="7067550" y="1828800"/>
            <a:ext cx="1911350" cy="4814888"/>
            <a:chOff x="3895" y="1008"/>
            <a:chExt cx="1204" cy="3033"/>
          </a:xfrm>
        </p:grpSpPr>
        <p:sp>
          <p:nvSpPr>
            <p:cNvPr id="14" name="Line 59"/>
            <p:cNvSpPr>
              <a:spLocks noChangeShapeType="1"/>
            </p:cNvSpPr>
            <p:nvPr/>
          </p:nvSpPr>
          <p:spPr bwMode="auto">
            <a:xfrm>
              <a:off x="4499" y="3640"/>
              <a:ext cx="0" cy="192"/>
            </a:xfrm>
            <a:prstGeom prst="line">
              <a:avLst/>
            </a:prstGeom>
            <a:noFill/>
            <a:ln w="25400">
              <a:solidFill>
                <a:schemeClr val="tx1"/>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15" name="Line 60"/>
            <p:cNvSpPr>
              <a:spLocks noChangeShapeType="1"/>
            </p:cNvSpPr>
            <p:nvPr/>
          </p:nvSpPr>
          <p:spPr bwMode="auto">
            <a:xfrm>
              <a:off x="4843" y="1008"/>
              <a:ext cx="0" cy="560"/>
            </a:xfrm>
            <a:prstGeom prst="line">
              <a:avLst/>
            </a:prstGeom>
            <a:noFill/>
            <a:ln w="25400">
              <a:solidFill>
                <a:schemeClr val="tx1"/>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16" name="Text Box 61"/>
            <p:cNvSpPr txBox="1">
              <a:spLocks noChangeArrowheads="1"/>
            </p:cNvSpPr>
            <p:nvPr/>
          </p:nvSpPr>
          <p:spPr bwMode="auto">
            <a:xfrm>
              <a:off x="3895" y="3830"/>
              <a:ext cx="120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200" b="1">
                  <a:latin typeface="Marker Felt" pitchFamily="-84" charset="0"/>
                </a:rPr>
                <a:t>Data out</a:t>
              </a:r>
            </a:p>
          </p:txBody>
        </p:sp>
      </p:grpSp>
      <p:graphicFrame>
        <p:nvGraphicFramePr>
          <p:cNvPr id="17" name="Group 62"/>
          <p:cNvGraphicFramePr>
            <a:graphicFrameLocks noGrp="1"/>
          </p:cNvGraphicFramePr>
          <p:nvPr>
            <p:extLst>
              <p:ext uri="{D42A27DB-BD31-4B8C-83A1-F6EECF244321}">
                <p14:modId xmlns:p14="http://schemas.microsoft.com/office/powerpoint/2010/main" val="3319266369"/>
              </p:ext>
            </p:extLst>
          </p:nvPr>
        </p:nvGraphicFramePr>
        <p:xfrm>
          <a:off x="292100" y="863600"/>
          <a:ext cx="8483600" cy="431800"/>
        </p:xfrm>
        <a:graphic>
          <a:graphicData uri="http://schemas.openxmlformats.org/drawingml/2006/table">
            <a:tbl>
              <a:tblPr/>
              <a:tblGrid>
                <a:gridCol w="5334000">
                  <a:extLst>
                    <a:ext uri="{9D8B030D-6E8A-4147-A177-3AD203B41FA5}">
                      <a16:colId xmlns:a16="http://schemas.microsoft.com/office/drawing/2014/main" xmlns="" val="20000"/>
                    </a:ext>
                  </a:extLst>
                </a:gridCol>
                <a:gridCol w="3149600">
                  <a:extLst>
                    <a:ext uri="{9D8B030D-6E8A-4147-A177-3AD203B41FA5}">
                      <a16:colId xmlns:a16="http://schemas.microsoft.com/office/drawing/2014/main" xmlns="" val="20001"/>
                    </a:ext>
                  </a:extLst>
                </a:gridCol>
              </a:tblGrid>
              <a:tr h="431800">
                <a:tc>
                  <a:txBody>
                    <a:bodyPr/>
                    <a:lstStyle>
                      <a:lvl1pPr>
                        <a:spcBef>
                          <a:spcPct val="20000"/>
                        </a:spcBef>
                        <a:tabLst>
                          <a:tab pos="596900" algn="l"/>
                          <a:tab pos="1511300" algn="l"/>
                          <a:tab pos="2425700" algn="l"/>
                          <a:tab pos="3340100" algn="l"/>
                          <a:tab pos="4254500" algn="l"/>
                          <a:tab pos="5168900" algn="l"/>
                          <a:tab pos="6083300" algn="l"/>
                          <a:tab pos="6997700" algn="l"/>
                        </a:tabLst>
                        <a:defRPr sz="2400">
                          <a:solidFill>
                            <a:schemeClr val="tx1"/>
                          </a:solidFill>
                          <a:latin typeface="Arial  " charset="0"/>
                          <a:ea typeface="ＭＳ Ｐゴシック" pitchFamily="-84" charset="-128"/>
                        </a:defRPr>
                      </a:lvl1pPr>
                      <a:lvl2pPr marL="37931725" indent="-37474525">
                        <a:spcBef>
                          <a:spcPct val="20000"/>
                        </a:spcBef>
                        <a:tabLst>
                          <a:tab pos="596900" algn="l"/>
                          <a:tab pos="1511300" algn="l"/>
                          <a:tab pos="2425700" algn="l"/>
                          <a:tab pos="3340100" algn="l"/>
                          <a:tab pos="4254500" algn="l"/>
                          <a:tab pos="5168900" algn="l"/>
                          <a:tab pos="6083300" algn="l"/>
                          <a:tab pos="6997700" algn="l"/>
                        </a:tabLst>
                        <a:defRPr sz="2000">
                          <a:solidFill>
                            <a:schemeClr val="tx1"/>
                          </a:solidFill>
                          <a:latin typeface="Arial  " charset="0"/>
                          <a:ea typeface="ＭＳ Ｐゴシック" pitchFamily="-84" charset="-128"/>
                        </a:defRPr>
                      </a:lvl2pPr>
                      <a:lvl3pPr>
                        <a:spcBef>
                          <a:spcPct val="20000"/>
                        </a:spcBef>
                        <a:tabLst>
                          <a:tab pos="596900" algn="l"/>
                          <a:tab pos="1511300" algn="l"/>
                          <a:tab pos="2425700" algn="l"/>
                          <a:tab pos="3340100" algn="l"/>
                          <a:tab pos="4254500" algn="l"/>
                          <a:tab pos="5168900" algn="l"/>
                          <a:tab pos="6083300" algn="l"/>
                          <a:tab pos="6997700" algn="l"/>
                        </a:tabLst>
                        <a:defRPr>
                          <a:solidFill>
                            <a:schemeClr val="tx1"/>
                          </a:solidFill>
                          <a:latin typeface="Arial  " charset="0"/>
                          <a:ea typeface="ＭＳ Ｐゴシック" pitchFamily="-84" charset="-128"/>
                        </a:defRPr>
                      </a:lvl3pPr>
                      <a:lvl4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4pPr>
                      <a:lvl5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ts val="1900"/>
                        </a:lnSpc>
                        <a:spcBef>
                          <a:spcPct val="20000"/>
                        </a:spcBef>
                        <a:spcAft>
                          <a:spcPct val="0"/>
                        </a:spcAft>
                        <a:buClrTx/>
                        <a:buSzTx/>
                        <a:buFontTx/>
                        <a:buNone/>
                        <a:tabLst>
                          <a:tab pos="596900" algn="l"/>
                          <a:tab pos="1511300" algn="l"/>
                          <a:tab pos="2425700" algn="l"/>
                          <a:tab pos="3340100" algn="l"/>
                          <a:tab pos="4254500" algn="l"/>
                          <a:tab pos="5168900" algn="l"/>
                          <a:tab pos="6083300" algn="l"/>
                          <a:tab pos="6997700" algn="l"/>
                        </a:tabLst>
                      </a:pPr>
                      <a:r>
                        <a:rPr kumimoji="0" lang="en-US" altLang="en-US" sz="2000" b="1" i="0" u="none" strike="noStrike" cap="none" normalizeH="0" baseline="0" smtClean="0">
                          <a:ln>
                            <a:noFill/>
                          </a:ln>
                          <a:solidFill>
                            <a:schemeClr val="tx1"/>
                          </a:solidFill>
                          <a:effectLst/>
                          <a:latin typeface="Arial" panose="020B0604020202020204" pitchFamily="34" charset="0"/>
                          <a:ea typeface="ＭＳ Ｐゴシック" pitchFamily="-84" charset="-128"/>
                          <a:cs typeface="Arial" panose="020B0604020202020204" pitchFamily="34" charset="0"/>
                        </a:rPr>
                        <a:t>Virtual Page Number</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lvl1pPr>
                        <a:spcBef>
                          <a:spcPct val="20000"/>
                        </a:spcBef>
                        <a:tabLst>
                          <a:tab pos="914400" algn="l"/>
                        </a:tabLst>
                        <a:defRPr sz="2400">
                          <a:solidFill>
                            <a:schemeClr val="tx1"/>
                          </a:solidFill>
                          <a:latin typeface="Arial  " charset="0"/>
                          <a:ea typeface="ＭＳ Ｐゴシック" pitchFamily="-84" charset="-128"/>
                        </a:defRPr>
                      </a:lvl1pPr>
                      <a:lvl2pPr marL="37931725" indent="-37474525">
                        <a:spcBef>
                          <a:spcPct val="20000"/>
                        </a:spcBef>
                        <a:tabLst>
                          <a:tab pos="914400" algn="l"/>
                        </a:tabLst>
                        <a:defRPr sz="2000">
                          <a:solidFill>
                            <a:schemeClr val="tx1"/>
                          </a:solidFill>
                          <a:latin typeface="Arial  " charset="0"/>
                          <a:ea typeface="ＭＳ Ｐゴシック" pitchFamily="-84" charset="-128"/>
                        </a:defRPr>
                      </a:lvl2pPr>
                      <a:lvl3pPr>
                        <a:spcBef>
                          <a:spcPct val="20000"/>
                        </a:spcBef>
                        <a:tabLst>
                          <a:tab pos="914400" algn="l"/>
                        </a:tabLst>
                        <a:defRPr>
                          <a:solidFill>
                            <a:schemeClr val="tx1"/>
                          </a:solidFill>
                          <a:latin typeface="Arial  " charset="0"/>
                          <a:ea typeface="ＭＳ Ｐゴシック" pitchFamily="-84" charset="-128"/>
                        </a:defRPr>
                      </a:lvl3pPr>
                      <a:lvl4pPr>
                        <a:spcBef>
                          <a:spcPct val="20000"/>
                        </a:spcBef>
                        <a:tabLst>
                          <a:tab pos="914400" algn="l"/>
                        </a:tabLst>
                        <a:defRPr sz="1600">
                          <a:solidFill>
                            <a:schemeClr val="tx1"/>
                          </a:solidFill>
                          <a:latin typeface="Arial  " charset="0"/>
                          <a:ea typeface="ＭＳ Ｐゴシック" pitchFamily="-84" charset="-128"/>
                        </a:defRPr>
                      </a:lvl4pPr>
                      <a:lvl5pPr>
                        <a:spcBef>
                          <a:spcPct val="20000"/>
                        </a:spcBef>
                        <a:tabLst>
                          <a:tab pos="9144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9144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9144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9144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9144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ts val="1900"/>
                        </a:lnSpc>
                        <a:spcBef>
                          <a:spcPct val="20000"/>
                        </a:spcBef>
                        <a:spcAft>
                          <a:spcPct val="0"/>
                        </a:spcAft>
                        <a:buClrTx/>
                        <a:buSzTx/>
                        <a:buFontTx/>
                        <a:buNone/>
                        <a:tabLst>
                          <a:tab pos="914400" algn="l"/>
                        </a:tabLst>
                      </a:pPr>
                      <a:r>
                        <a:rPr kumimoji="0" lang="en-US" altLang="en-US" sz="2000" b="1" i="0" u="none" strike="noStrike" cap="none" normalizeH="0" baseline="0" smtClean="0">
                          <a:ln>
                            <a:noFill/>
                          </a:ln>
                          <a:solidFill>
                            <a:schemeClr val="tx1"/>
                          </a:solidFill>
                          <a:effectLst/>
                          <a:latin typeface="Arial" panose="020B0604020202020204" pitchFamily="34" charset="0"/>
                          <a:ea typeface="ＭＳ Ｐゴシック" pitchFamily="-84" charset="-128"/>
                          <a:cs typeface="Arial" panose="020B0604020202020204" pitchFamily="34" charset="0"/>
                        </a:rPr>
                        <a:t>Page Offset</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bl>
          </a:graphicData>
        </a:graphic>
      </p:graphicFrame>
      <p:sp>
        <p:nvSpPr>
          <p:cNvPr id="18" name="Freeform 70"/>
          <p:cNvSpPr>
            <a:spLocks/>
          </p:cNvSpPr>
          <p:nvPr/>
        </p:nvSpPr>
        <p:spPr bwMode="auto">
          <a:xfrm>
            <a:off x="190500" y="1320800"/>
            <a:ext cx="5378450" cy="565150"/>
          </a:xfrm>
          <a:custGeom>
            <a:avLst/>
            <a:gdLst>
              <a:gd name="T0" fmla="*/ 0 w 10000"/>
              <a:gd name="T1" fmla="*/ 0 h 10000"/>
              <a:gd name="T2" fmla="*/ 2147483647 w 10000"/>
              <a:gd name="T3" fmla="*/ 0 h 10000"/>
              <a:gd name="T4" fmla="*/ 2147483647 w 10000"/>
              <a:gd name="T5" fmla="*/ 2147483647 h 10000"/>
              <a:gd name="T6" fmla="*/ 0 w 10000"/>
              <a:gd name="T7" fmla="*/ 2147483647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solidFill>
            <a:srgbClr val="FFFFFF"/>
          </a:solidFill>
          <a:ln w="9525">
            <a:solidFill>
              <a:srgbClr val="FFFFFF"/>
            </a:solidFill>
            <a:round/>
            <a:headEnd/>
            <a:tailEnd/>
          </a:ln>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grpSp>
        <p:nvGrpSpPr>
          <p:cNvPr id="19" name="Group 71"/>
          <p:cNvGrpSpPr>
            <a:grpSpLocks/>
          </p:cNvGrpSpPr>
          <p:nvPr/>
        </p:nvGrpSpPr>
        <p:grpSpPr bwMode="auto">
          <a:xfrm>
            <a:off x="1976438" y="1308100"/>
            <a:ext cx="2070100" cy="2298700"/>
            <a:chOff x="1089" y="721"/>
            <a:chExt cx="1304" cy="1448"/>
          </a:xfrm>
        </p:grpSpPr>
        <p:sp>
          <p:nvSpPr>
            <p:cNvPr id="20" name="Line 72"/>
            <p:cNvSpPr>
              <a:spLocks noChangeShapeType="1"/>
            </p:cNvSpPr>
            <p:nvPr/>
          </p:nvSpPr>
          <p:spPr bwMode="auto">
            <a:xfrm>
              <a:off x="1708" y="721"/>
              <a:ext cx="0" cy="392"/>
            </a:xfrm>
            <a:prstGeom prst="line">
              <a:avLst/>
            </a:prstGeom>
            <a:noFill/>
            <a:ln w="25400">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1" name="Freeform 73"/>
            <p:cNvSpPr>
              <a:spLocks/>
            </p:cNvSpPr>
            <p:nvPr/>
          </p:nvSpPr>
          <p:spPr bwMode="auto">
            <a:xfrm>
              <a:off x="1089" y="1129"/>
              <a:ext cx="1304" cy="1040"/>
            </a:xfrm>
            <a:custGeom>
              <a:avLst/>
              <a:gdLst>
                <a:gd name="T0" fmla="*/ 0 w 10000"/>
                <a:gd name="T1" fmla="*/ 0 h 10000"/>
                <a:gd name="T2" fmla="*/ 0 w 10000"/>
                <a:gd name="T3" fmla="*/ 0 h 10000"/>
                <a:gd name="T4" fmla="*/ 0 w 10000"/>
                <a:gd name="T5" fmla="*/ 0 h 10000"/>
                <a:gd name="T6" fmla="*/ 0 w 10000"/>
                <a:gd name="T7" fmla="*/ 0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 name="Text Box 74"/>
            <p:cNvSpPr txBox="1">
              <a:spLocks noChangeArrowheads="1"/>
            </p:cNvSpPr>
            <p:nvPr/>
          </p:nvSpPr>
          <p:spPr bwMode="auto">
            <a:xfrm>
              <a:off x="1272" y="1257"/>
              <a:ext cx="961" cy="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2200"/>
                </a:lnSpc>
              </a:pPr>
              <a:r>
                <a:rPr lang="en-US" altLang="en-US" sz="2200" b="1">
                  <a:solidFill>
                    <a:srgbClr val="053DE8"/>
                  </a:solidFill>
                  <a:latin typeface="Helvetica" panose="020B0604020202020204" pitchFamily="34" charset="0"/>
                </a:rPr>
                <a:t>Translation</a:t>
              </a:r>
            </a:p>
            <a:p>
              <a:pPr algn="ctr" eaLnBrk="1" hangingPunct="1">
                <a:lnSpc>
                  <a:spcPts val="2200"/>
                </a:lnSpc>
              </a:pPr>
              <a:r>
                <a:rPr lang="en-US" altLang="en-US" sz="2200" b="1">
                  <a:solidFill>
                    <a:srgbClr val="053DE8"/>
                  </a:solidFill>
                  <a:latin typeface="Helvetica" panose="020B0604020202020204" pitchFamily="34" charset="0"/>
                </a:rPr>
                <a:t>Look-Aside</a:t>
              </a:r>
            </a:p>
            <a:p>
              <a:pPr algn="ctr" eaLnBrk="1" hangingPunct="1">
                <a:lnSpc>
                  <a:spcPts val="2200"/>
                </a:lnSpc>
              </a:pPr>
              <a:r>
                <a:rPr lang="en-US" altLang="en-US" sz="2200" b="1">
                  <a:solidFill>
                    <a:srgbClr val="053DE8"/>
                  </a:solidFill>
                  <a:latin typeface="Helvetica" panose="020B0604020202020204" pitchFamily="34" charset="0"/>
                </a:rPr>
                <a:t>Buffer</a:t>
              </a:r>
            </a:p>
            <a:p>
              <a:pPr algn="ctr" eaLnBrk="1" hangingPunct="1">
                <a:lnSpc>
                  <a:spcPts val="2200"/>
                </a:lnSpc>
              </a:pPr>
              <a:r>
                <a:rPr lang="en-US" altLang="en-US" sz="2200" b="1">
                  <a:solidFill>
                    <a:srgbClr val="053DE8"/>
                  </a:solidFill>
                  <a:latin typeface="Helvetica" panose="020B0604020202020204" pitchFamily="34" charset="0"/>
                </a:rPr>
                <a:t>(TLB)</a:t>
              </a:r>
            </a:p>
          </p:txBody>
        </p:sp>
        <p:sp>
          <p:nvSpPr>
            <p:cNvPr id="23" name="Text Box 75"/>
            <p:cNvSpPr txBox="1">
              <a:spLocks noChangeArrowheads="1"/>
            </p:cNvSpPr>
            <p:nvPr/>
          </p:nvSpPr>
          <p:spPr bwMode="auto">
            <a:xfrm>
              <a:off x="1575" y="1121"/>
              <a:ext cx="3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Virtual</a:t>
              </a:r>
            </a:p>
          </p:txBody>
        </p:sp>
        <p:sp>
          <p:nvSpPr>
            <p:cNvPr id="24" name="Text Box 76"/>
            <p:cNvSpPr txBox="1">
              <a:spLocks noChangeArrowheads="1"/>
            </p:cNvSpPr>
            <p:nvPr/>
          </p:nvSpPr>
          <p:spPr bwMode="auto">
            <a:xfrm>
              <a:off x="1525" y="2009"/>
              <a:ext cx="4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Physical</a:t>
              </a:r>
            </a:p>
          </p:txBody>
        </p:sp>
      </p:grpSp>
      <p:grpSp>
        <p:nvGrpSpPr>
          <p:cNvPr id="25" name="Group 77"/>
          <p:cNvGrpSpPr>
            <a:grpSpLocks/>
          </p:cNvGrpSpPr>
          <p:nvPr/>
        </p:nvGrpSpPr>
        <p:grpSpPr bwMode="auto">
          <a:xfrm>
            <a:off x="2971800" y="3600450"/>
            <a:ext cx="2400300" cy="1143000"/>
            <a:chOff x="1638" y="1984"/>
            <a:chExt cx="1512" cy="720"/>
          </a:xfrm>
        </p:grpSpPr>
        <p:sp>
          <p:nvSpPr>
            <p:cNvPr id="26" name="Line 78"/>
            <p:cNvSpPr>
              <a:spLocks noChangeShapeType="1"/>
            </p:cNvSpPr>
            <p:nvPr/>
          </p:nvSpPr>
          <p:spPr bwMode="auto">
            <a:xfrm flipH="1">
              <a:off x="2966" y="2188"/>
              <a:ext cx="184" cy="0"/>
            </a:xfrm>
            <a:prstGeom prst="line">
              <a:avLst/>
            </a:prstGeom>
            <a:noFill/>
            <a:ln w="25400">
              <a:solidFill>
                <a:schemeClr val="tx1"/>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27" name="Freeform 79"/>
            <p:cNvSpPr>
              <a:spLocks/>
            </p:cNvSpPr>
            <p:nvPr/>
          </p:nvSpPr>
          <p:spPr bwMode="auto">
            <a:xfrm>
              <a:off x="2694" y="2084"/>
              <a:ext cx="263" cy="224"/>
            </a:xfrm>
            <a:custGeom>
              <a:avLst/>
              <a:gdLst>
                <a:gd name="T0" fmla="*/ 0 w 9111"/>
                <a:gd name="T1" fmla="*/ 0 h 9111"/>
                <a:gd name="T2" fmla="*/ 0 w 9111"/>
                <a:gd name="T3" fmla="*/ 0 h 9111"/>
                <a:gd name="T4" fmla="*/ 0 w 9111"/>
                <a:gd name="T5" fmla="*/ 0 h 9111"/>
                <a:gd name="T6" fmla="*/ 0 w 9111"/>
                <a:gd name="T7" fmla="*/ 0 h 9111"/>
                <a:gd name="T8" fmla="*/ 0 w 9111"/>
                <a:gd name="T9" fmla="*/ 0 h 9111"/>
                <a:gd name="T10" fmla="*/ 0 w 9111"/>
                <a:gd name="T11" fmla="*/ 0 h 9111"/>
                <a:gd name="T12" fmla="*/ 0 60000 65536"/>
                <a:gd name="T13" fmla="*/ 0 60000 65536"/>
                <a:gd name="T14" fmla="*/ 0 60000 65536"/>
                <a:gd name="T15" fmla="*/ 0 60000 65536"/>
                <a:gd name="T16" fmla="*/ 0 60000 65536"/>
                <a:gd name="T17" fmla="*/ 0 60000 65536"/>
                <a:gd name="T18" fmla="*/ 0 w 9111"/>
                <a:gd name="T19" fmla="*/ 0 h 9111"/>
                <a:gd name="T20" fmla="*/ 9111 w 9111"/>
                <a:gd name="T21" fmla="*/ 9111 h 9111"/>
              </a:gdLst>
              <a:ahLst/>
              <a:cxnLst>
                <a:cxn ang="T12">
                  <a:pos x="T0" y="T1"/>
                </a:cxn>
                <a:cxn ang="T13">
                  <a:pos x="T2" y="T3"/>
                </a:cxn>
                <a:cxn ang="T14">
                  <a:pos x="T4" y="T5"/>
                </a:cxn>
                <a:cxn ang="T15">
                  <a:pos x="T6" y="T7"/>
                </a:cxn>
                <a:cxn ang="T16">
                  <a:pos x="T8" y="T9"/>
                </a:cxn>
                <a:cxn ang="T17">
                  <a:pos x="T10" y="T11"/>
                </a:cxn>
              </a:cxnLst>
              <a:rect l="T18" t="T19" r="T20" b="T21"/>
              <a:pathLst>
                <a:path w="9111" h="9111">
                  <a:moveTo>
                    <a:pt x="7777" y="1334"/>
                  </a:moveTo>
                  <a:cubicBezTo>
                    <a:pt x="9556" y="3113"/>
                    <a:pt x="9556" y="5998"/>
                    <a:pt x="7777" y="7777"/>
                  </a:cubicBezTo>
                  <a:cubicBezTo>
                    <a:pt x="5998" y="9556"/>
                    <a:pt x="3113" y="9556"/>
                    <a:pt x="1334" y="7777"/>
                  </a:cubicBezTo>
                  <a:cubicBezTo>
                    <a:pt x="-445" y="5998"/>
                    <a:pt x="-445" y="3113"/>
                    <a:pt x="1334" y="1334"/>
                  </a:cubicBezTo>
                  <a:cubicBezTo>
                    <a:pt x="3113" y="-445"/>
                    <a:pt x="5998" y="-445"/>
                    <a:pt x="7777" y="1334"/>
                  </a:cubicBezTo>
                  <a:close/>
                  <a:moveTo>
                    <a:pt x="7777" y="1334"/>
                  </a:move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8" name="Text Box 80"/>
            <p:cNvSpPr txBox="1">
              <a:spLocks noChangeArrowheads="1"/>
            </p:cNvSpPr>
            <p:nvPr/>
          </p:nvSpPr>
          <p:spPr bwMode="auto">
            <a:xfrm>
              <a:off x="2792" y="2108"/>
              <a:ext cx="75"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1000"/>
                </a:lnSpc>
              </a:pPr>
              <a:r>
                <a:rPr lang="en-US" altLang="en-US" sz="1600" b="1">
                  <a:latin typeface="Helvetica" panose="020B0604020202020204" pitchFamily="34" charset="0"/>
                </a:rPr>
                <a:t>=</a:t>
              </a:r>
            </a:p>
          </p:txBody>
        </p:sp>
        <p:sp>
          <p:nvSpPr>
            <p:cNvPr id="29" name="Text Box 81"/>
            <p:cNvSpPr txBox="1">
              <a:spLocks noChangeArrowheads="1"/>
            </p:cNvSpPr>
            <p:nvPr/>
          </p:nvSpPr>
          <p:spPr bwMode="auto">
            <a:xfrm>
              <a:off x="2690" y="2522"/>
              <a:ext cx="32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sz="1900" b="1">
                  <a:solidFill>
                    <a:srgbClr val="053DE8"/>
                  </a:solidFill>
                  <a:latin typeface="Marker Felt" pitchFamily="-84" charset="0"/>
                </a:rPr>
                <a:t>Hit</a:t>
              </a:r>
            </a:p>
          </p:txBody>
        </p:sp>
        <p:sp>
          <p:nvSpPr>
            <p:cNvPr id="30" name="Line 82"/>
            <p:cNvSpPr>
              <a:spLocks noChangeShapeType="1"/>
            </p:cNvSpPr>
            <p:nvPr/>
          </p:nvSpPr>
          <p:spPr bwMode="auto">
            <a:xfrm>
              <a:off x="2830" y="2316"/>
              <a:ext cx="0" cy="192"/>
            </a:xfrm>
            <a:prstGeom prst="line">
              <a:avLst/>
            </a:prstGeom>
            <a:noFill/>
            <a:ln w="25400">
              <a:solidFill>
                <a:srgbClr val="053DE8"/>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31" name="Line 83"/>
            <p:cNvSpPr>
              <a:spLocks noChangeShapeType="1"/>
            </p:cNvSpPr>
            <p:nvPr/>
          </p:nvSpPr>
          <p:spPr bwMode="auto">
            <a:xfrm>
              <a:off x="1643" y="1984"/>
              <a:ext cx="3" cy="236"/>
            </a:xfrm>
            <a:prstGeom prst="line">
              <a:avLst/>
            </a:prstGeom>
            <a:noFill/>
            <a:ln w="25400">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32" name="Line 84"/>
            <p:cNvSpPr>
              <a:spLocks noChangeShapeType="1"/>
            </p:cNvSpPr>
            <p:nvPr/>
          </p:nvSpPr>
          <p:spPr bwMode="auto">
            <a:xfrm flipH="1">
              <a:off x="1638" y="2202"/>
              <a:ext cx="1047" cy="2"/>
            </a:xfrm>
            <a:prstGeom prst="line">
              <a:avLst/>
            </a:prstGeom>
            <a:noFill/>
            <a:ln w="25400">
              <a:solidFill>
                <a:schemeClr val="tx1"/>
              </a:solidFill>
              <a:round/>
              <a:headEnd type="stealth" w="med" len="med"/>
              <a:tailEn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33" name="Text Box 85"/>
            <p:cNvSpPr txBox="1">
              <a:spLocks noChangeArrowheads="1"/>
            </p:cNvSpPr>
            <p:nvPr/>
          </p:nvSpPr>
          <p:spPr bwMode="auto">
            <a:xfrm>
              <a:off x="1754" y="2018"/>
              <a:ext cx="80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sz="1900" b="1">
                  <a:solidFill>
                    <a:srgbClr val="053DE8"/>
                  </a:solidFill>
                  <a:latin typeface="Marker Felt" pitchFamily="-84" charset="0"/>
                </a:rPr>
                <a:t>Cache Tag</a:t>
              </a:r>
            </a:p>
          </p:txBody>
        </p:sp>
      </p:grpSp>
      <p:grpSp>
        <p:nvGrpSpPr>
          <p:cNvPr id="34" name="Group 86"/>
          <p:cNvGrpSpPr>
            <a:grpSpLocks/>
          </p:cNvGrpSpPr>
          <p:nvPr/>
        </p:nvGrpSpPr>
        <p:grpSpPr bwMode="auto">
          <a:xfrm>
            <a:off x="476250" y="4622800"/>
            <a:ext cx="4679950" cy="939800"/>
            <a:chOff x="262" y="2548"/>
            <a:chExt cx="2948" cy="592"/>
          </a:xfrm>
        </p:grpSpPr>
        <p:sp>
          <p:nvSpPr>
            <p:cNvPr id="35" name="Text Box 87"/>
            <p:cNvSpPr txBox="1">
              <a:spLocks noChangeArrowheads="1"/>
            </p:cNvSpPr>
            <p:nvPr/>
          </p:nvSpPr>
          <p:spPr bwMode="auto">
            <a:xfrm>
              <a:off x="306" y="2548"/>
              <a:ext cx="1920"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300" b="1">
                  <a:latin typeface="Helvetica" panose="020B0604020202020204" pitchFamily="34" charset="0"/>
                </a:rPr>
                <a:t>This works, but ...</a:t>
              </a:r>
            </a:p>
          </p:txBody>
        </p:sp>
        <p:sp>
          <p:nvSpPr>
            <p:cNvPr id="36" name="Text Box 88"/>
            <p:cNvSpPr txBox="1">
              <a:spLocks noChangeArrowheads="1"/>
            </p:cNvSpPr>
            <p:nvPr/>
          </p:nvSpPr>
          <p:spPr bwMode="auto">
            <a:xfrm>
              <a:off x="262" y="2890"/>
              <a:ext cx="294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sz="2600" b="1">
                  <a:solidFill>
                    <a:srgbClr val="053DE8"/>
                  </a:solidFill>
                  <a:latin typeface="Marker Felt" pitchFamily="-84" charset="0"/>
                </a:rPr>
                <a:t>Q. What is the downside?</a:t>
              </a:r>
            </a:p>
          </p:txBody>
        </p:sp>
      </p:grpSp>
      <p:sp>
        <p:nvSpPr>
          <p:cNvPr id="37" name="Text Box 89"/>
          <p:cNvSpPr txBox="1">
            <a:spLocks noChangeArrowheads="1"/>
          </p:cNvSpPr>
          <p:nvPr/>
        </p:nvSpPr>
        <p:spPr bwMode="auto">
          <a:xfrm>
            <a:off x="1060450" y="5673725"/>
            <a:ext cx="4068763"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b="1">
                <a:solidFill>
                  <a:srgbClr val="053DE8"/>
                </a:solidFill>
                <a:latin typeface="Marker Felt" pitchFamily="-84" charset="0"/>
              </a:rPr>
              <a:t>A. Inflexibility. Size of cache limited by page size.</a:t>
            </a:r>
          </a:p>
        </p:txBody>
      </p:sp>
      <p:graphicFrame>
        <p:nvGraphicFramePr>
          <p:cNvPr id="38" name="Group 4"/>
          <p:cNvGraphicFramePr>
            <a:graphicFrameLocks noGrp="1"/>
          </p:cNvGraphicFramePr>
          <p:nvPr>
            <p:extLst>
              <p:ext uri="{D42A27DB-BD31-4B8C-83A1-F6EECF244321}">
                <p14:modId xmlns:p14="http://schemas.microsoft.com/office/powerpoint/2010/main" val="1331946309"/>
              </p:ext>
            </p:extLst>
          </p:nvPr>
        </p:nvGraphicFramePr>
        <p:xfrm>
          <a:off x="292100" y="1397000"/>
          <a:ext cx="8496300" cy="457200"/>
        </p:xfrm>
        <a:graphic>
          <a:graphicData uri="http://schemas.openxmlformats.org/drawingml/2006/table">
            <a:tbl>
              <a:tblPr/>
              <a:tblGrid>
                <a:gridCol w="5334000">
                  <a:extLst>
                    <a:ext uri="{9D8B030D-6E8A-4147-A177-3AD203B41FA5}">
                      <a16:colId xmlns:a16="http://schemas.microsoft.com/office/drawing/2014/main" xmlns="" val="20000"/>
                    </a:ext>
                  </a:extLst>
                </a:gridCol>
                <a:gridCol w="1168400">
                  <a:extLst>
                    <a:ext uri="{9D8B030D-6E8A-4147-A177-3AD203B41FA5}">
                      <a16:colId xmlns:a16="http://schemas.microsoft.com/office/drawing/2014/main" xmlns="" val="20001"/>
                    </a:ext>
                  </a:extLst>
                </a:gridCol>
                <a:gridCol w="1993900">
                  <a:extLst>
                    <a:ext uri="{9D8B030D-6E8A-4147-A177-3AD203B41FA5}">
                      <a16:colId xmlns:a16="http://schemas.microsoft.com/office/drawing/2014/main" xmlns="" val="20002"/>
                    </a:ext>
                  </a:extLst>
                </a:gridCol>
              </a:tblGrid>
              <a:tr h="431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a typeface="ＭＳ Ｐゴシック" pitchFamily="-84" charset="-128"/>
                        <a:cs typeface="Arial" panose="020B0604020202020204" pitchFamily="34" charset="0"/>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lvl1pPr>
                        <a:spcBef>
                          <a:spcPct val="20000"/>
                        </a:spcBef>
                        <a:tabLst>
                          <a:tab pos="596900" algn="l"/>
                          <a:tab pos="1511300" algn="l"/>
                          <a:tab pos="2425700" algn="l"/>
                          <a:tab pos="3340100" algn="l"/>
                          <a:tab pos="4254500" algn="l"/>
                          <a:tab pos="5168900" algn="l"/>
                          <a:tab pos="6083300" algn="l"/>
                          <a:tab pos="6997700" algn="l"/>
                        </a:tabLst>
                        <a:defRPr sz="2400">
                          <a:solidFill>
                            <a:schemeClr val="tx1"/>
                          </a:solidFill>
                          <a:latin typeface="Arial  " charset="0"/>
                          <a:ea typeface="ＭＳ Ｐゴシック" pitchFamily="-84" charset="-128"/>
                        </a:defRPr>
                      </a:lvl1pPr>
                      <a:lvl2pPr marL="37931725" indent="-37474525">
                        <a:spcBef>
                          <a:spcPct val="20000"/>
                        </a:spcBef>
                        <a:tabLst>
                          <a:tab pos="596900" algn="l"/>
                          <a:tab pos="1511300" algn="l"/>
                          <a:tab pos="2425700" algn="l"/>
                          <a:tab pos="3340100" algn="l"/>
                          <a:tab pos="4254500" algn="l"/>
                          <a:tab pos="5168900" algn="l"/>
                          <a:tab pos="6083300" algn="l"/>
                          <a:tab pos="6997700" algn="l"/>
                        </a:tabLst>
                        <a:defRPr sz="2000">
                          <a:solidFill>
                            <a:schemeClr val="tx1"/>
                          </a:solidFill>
                          <a:latin typeface="Arial  " charset="0"/>
                          <a:ea typeface="ＭＳ Ｐゴシック" pitchFamily="-84" charset="-128"/>
                        </a:defRPr>
                      </a:lvl2pPr>
                      <a:lvl3pPr>
                        <a:spcBef>
                          <a:spcPct val="20000"/>
                        </a:spcBef>
                        <a:tabLst>
                          <a:tab pos="596900" algn="l"/>
                          <a:tab pos="1511300" algn="l"/>
                          <a:tab pos="2425700" algn="l"/>
                          <a:tab pos="3340100" algn="l"/>
                          <a:tab pos="4254500" algn="l"/>
                          <a:tab pos="5168900" algn="l"/>
                          <a:tab pos="6083300" algn="l"/>
                          <a:tab pos="6997700" algn="l"/>
                        </a:tabLst>
                        <a:defRPr>
                          <a:solidFill>
                            <a:schemeClr val="tx1"/>
                          </a:solidFill>
                          <a:latin typeface="Arial  " charset="0"/>
                          <a:ea typeface="ＭＳ Ｐゴシック" pitchFamily="-84" charset="-128"/>
                        </a:defRPr>
                      </a:lvl3pPr>
                      <a:lvl4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4pPr>
                      <a:lvl5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ts val="1900"/>
                        </a:lnSpc>
                        <a:spcBef>
                          <a:spcPct val="20000"/>
                        </a:spcBef>
                        <a:spcAft>
                          <a:spcPct val="0"/>
                        </a:spcAft>
                        <a:buClrTx/>
                        <a:buSzTx/>
                        <a:buFontTx/>
                        <a:buNone/>
                        <a:tabLst>
                          <a:tab pos="596900" algn="l"/>
                          <a:tab pos="1511300" algn="l"/>
                          <a:tab pos="2425700" algn="l"/>
                          <a:tab pos="3340100" algn="l"/>
                          <a:tab pos="4254500" algn="l"/>
                          <a:tab pos="5168900" algn="l"/>
                          <a:tab pos="6083300" algn="l"/>
                          <a:tab pos="6997700" algn="l"/>
                        </a:tabLst>
                      </a:pPr>
                      <a:r>
                        <a:rPr kumimoji="0" lang="en-US" altLang="en-US" sz="2000" b="1" i="0" u="none" strike="noStrike" cap="none" normalizeH="0" baseline="0" dirty="0" smtClean="0">
                          <a:ln>
                            <a:noFill/>
                          </a:ln>
                          <a:solidFill>
                            <a:schemeClr val="tx1"/>
                          </a:solidFill>
                          <a:effectLst/>
                          <a:latin typeface="Arial" panose="020B0604020202020204" pitchFamily="34" charset="0"/>
                          <a:ea typeface="ＭＳ Ｐゴシック" pitchFamily="-84" charset="-128"/>
                          <a:cs typeface="Arial" panose="020B0604020202020204" pitchFamily="34" charset="0"/>
                        </a:rPr>
                        <a:t>Set</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lvl1pPr>
                        <a:spcBef>
                          <a:spcPct val="20000"/>
                        </a:spcBef>
                        <a:tabLst>
                          <a:tab pos="596900" algn="l"/>
                          <a:tab pos="1511300" algn="l"/>
                          <a:tab pos="2425700" algn="l"/>
                          <a:tab pos="3340100" algn="l"/>
                          <a:tab pos="4254500" algn="l"/>
                          <a:tab pos="5168900" algn="l"/>
                          <a:tab pos="6083300" algn="l"/>
                          <a:tab pos="6997700" algn="l"/>
                        </a:tabLst>
                        <a:defRPr sz="2400">
                          <a:solidFill>
                            <a:schemeClr val="tx1"/>
                          </a:solidFill>
                          <a:latin typeface="Arial  " charset="0"/>
                          <a:ea typeface="ＭＳ Ｐゴシック" pitchFamily="-84" charset="-128"/>
                        </a:defRPr>
                      </a:lvl1pPr>
                      <a:lvl2pPr marL="37931725" indent="-37474525">
                        <a:spcBef>
                          <a:spcPct val="20000"/>
                        </a:spcBef>
                        <a:tabLst>
                          <a:tab pos="596900" algn="l"/>
                          <a:tab pos="1511300" algn="l"/>
                          <a:tab pos="2425700" algn="l"/>
                          <a:tab pos="3340100" algn="l"/>
                          <a:tab pos="4254500" algn="l"/>
                          <a:tab pos="5168900" algn="l"/>
                          <a:tab pos="6083300" algn="l"/>
                          <a:tab pos="6997700" algn="l"/>
                        </a:tabLst>
                        <a:defRPr sz="2000">
                          <a:solidFill>
                            <a:schemeClr val="tx1"/>
                          </a:solidFill>
                          <a:latin typeface="Arial  " charset="0"/>
                          <a:ea typeface="ＭＳ Ｐゴシック" pitchFamily="-84" charset="-128"/>
                        </a:defRPr>
                      </a:lvl2pPr>
                      <a:lvl3pPr>
                        <a:spcBef>
                          <a:spcPct val="20000"/>
                        </a:spcBef>
                        <a:tabLst>
                          <a:tab pos="596900" algn="l"/>
                          <a:tab pos="1511300" algn="l"/>
                          <a:tab pos="2425700" algn="l"/>
                          <a:tab pos="3340100" algn="l"/>
                          <a:tab pos="4254500" algn="l"/>
                          <a:tab pos="5168900" algn="l"/>
                          <a:tab pos="6083300" algn="l"/>
                          <a:tab pos="6997700" algn="l"/>
                        </a:tabLst>
                        <a:defRPr>
                          <a:solidFill>
                            <a:schemeClr val="tx1"/>
                          </a:solidFill>
                          <a:latin typeface="Arial  " charset="0"/>
                          <a:ea typeface="ＭＳ Ｐゴシック" pitchFamily="-84" charset="-128"/>
                        </a:defRPr>
                      </a:lvl3pPr>
                      <a:lvl4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4pPr>
                      <a:lvl5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ts val="1000"/>
                        </a:lnSpc>
                        <a:spcBef>
                          <a:spcPct val="20000"/>
                        </a:spcBef>
                        <a:spcAft>
                          <a:spcPct val="0"/>
                        </a:spcAft>
                        <a:buClrTx/>
                        <a:buSzTx/>
                        <a:buFontTx/>
                        <a:buNone/>
                        <a:tabLst>
                          <a:tab pos="596900" algn="l"/>
                          <a:tab pos="1511300" algn="l"/>
                          <a:tab pos="2425700" algn="l"/>
                          <a:tab pos="3340100" algn="l"/>
                          <a:tab pos="4254500" algn="l"/>
                          <a:tab pos="5168900" algn="l"/>
                          <a:tab pos="6083300" algn="l"/>
                          <a:tab pos="6997700" algn="l"/>
                        </a:tabLst>
                      </a:pPr>
                      <a:r>
                        <a:rPr kumimoji="0" lang="en-US" altLang="en-US" sz="1400" b="1" i="0" u="none" strike="noStrike" cap="none" normalizeH="0" baseline="0" dirty="0" smtClean="0">
                          <a:ln>
                            <a:noFill/>
                          </a:ln>
                          <a:solidFill>
                            <a:schemeClr val="tx1"/>
                          </a:solidFill>
                          <a:effectLst/>
                          <a:latin typeface="Arial" panose="020B0604020202020204" pitchFamily="34" charset="0"/>
                          <a:ea typeface="ＭＳ Ｐゴシック" pitchFamily="-84" charset="-128"/>
                          <a:cs typeface="Arial" panose="020B0604020202020204" pitchFamily="34" charset="0"/>
                        </a:rPr>
                        <a:t>Byte Select</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bl>
          </a:graphicData>
        </a:graphic>
      </p:graphicFrame>
      <p:graphicFrame>
        <p:nvGraphicFramePr>
          <p:cNvPr id="39" name="Group 15"/>
          <p:cNvGraphicFramePr>
            <a:graphicFrameLocks noGrp="1"/>
          </p:cNvGraphicFramePr>
          <p:nvPr>
            <p:extLst>
              <p:ext uri="{D42A27DB-BD31-4B8C-83A1-F6EECF244321}">
                <p14:modId xmlns:p14="http://schemas.microsoft.com/office/powerpoint/2010/main" val="278667702"/>
              </p:ext>
            </p:extLst>
          </p:nvPr>
        </p:nvGraphicFramePr>
        <p:xfrm>
          <a:off x="7264400" y="2717800"/>
          <a:ext cx="1384300" cy="3263900"/>
        </p:xfrm>
        <a:graphic>
          <a:graphicData uri="http://schemas.openxmlformats.org/drawingml/2006/table">
            <a:tbl>
              <a:tblPr/>
              <a:tblGrid>
                <a:gridCol w="1384300">
                  <a:extLst>
                    <a:ext uri="{9D8B030D-6E8A-4147-A177-3AD203B41FA5}">
                      <a16:colId xmlns:a16="http://schemas.microsoft.com/office/drawing/2014/main" xmlns="" val="20000"/>
                    </a:ext>
                  </a:extLst>
                </a:gridCol>
              </a:tblGrid>
              <a:tr h="812800">
                <a:tc>
                  <a:txBody>
                    <a:bodyPr/>
                    <a:lstStyle>
                      <a:lvl1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 charset="0"/>
                          <a:ea typeface="ＭＳ Ｐゴシック" pitchFamily="-84" charset="-128"/>
                        </a:defRPr>
                      </a:lvl1pPr>
                      <a:lvl2pPr marL="37931725" indent="-37474525">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Arial  " charset="0"/>
                          <a:ea typeface="ＭＳ Ｐゴシック" pitchFamily="-84" charset="-128"/>
                        </a:defRPr>
                      </a:lvl2pPr>
                      <a:lvl3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 charset="0"/>
                          <a:ea typeface="ＭＳ Ｐゴシック" pitchFamily="-84" charset="-128"/>
                        </a:defRPr>
                      </a:lvl3pPr>
                      <a:lvl4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4pPr>
                      <a:lvl5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en-US" altLang="en-US" sz="1500" b="1" i="0" u="none" strike="noStrike" cap="none" normalizeH="0" baseline="0" smtClean="0">
                          <a:ln>
                            <a:noFill/>
                          </a:ln>
                          <a:solidFill>
                            <a:srgbClr val="053DE8"/>
                          </a:solidFill>
                          <a:effectLst/>
                          <a:latin typeface="Marker Felt" pitchFamily="-84" charset="0"/>
                          <a:ea typeface="ＭＳ Ｐゴシック" pitchFamily="-84" charset="-128"/>
                        </a:rPr>
                        <a:t>Cache Block</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00FF00">
                        <a:alpha val="43921"/>
                      </a:srgbClr>
                    </a:solidFill>
                  </a:tcPr>
                </a:tc>
                <a:extLst>
                  <a:ext uri="{0D108BD9-81ED-4DB2-BD59-A6C34878D82A}">
                    <a16:rowId xmlns:a16="http://schemas.microsoft.com/office/drawing/2014/main" xmlns="" val="10000"/>
                  </a:ext>
                </a:extLst>
              </a:tr>
              <a:tr h="825500">
                <a:tc>
                  <a:txBody>
                    <a:bodyPr/>
                    <a:lstStyle>
                      <a:lvl1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 charset="0"/>
                          <a:ea typeface="ＭＳ Ｐゴシック" pitchFamily="-84" charset="-128"/>
                        </a:defRPr>
                      </a:lvl1pPr>
                      <a:lvl2pPr marL="37931725" indent="-37474525">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Arial  " charset="0"/>
                          <a:ea typeface="ＭＳ Ｐゴシック" pitchFamily="-84" charset="-128"/>
                        </a:defRPr>
                      </a:lvl2pPr>
                      <a:lvl3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 charset="0"/>
                          <a:ea typeface="ＭＳ Ｐゴシック" pitchFamily="-84" charset="-128"/>
                        </a:defRPr>
                      </a:lvl3pPr>
                      <a:lvl4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4pPr>
                      <a:lvl5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en-US" altLang="en-US" sz="1500" b="1" i="0" u="none" strike="noStrike" cap="none" normalizeH="0" baseline="0" smtClean="0">
                          <a:ln>
                            <a:noFill/>
                          </a:ln>
                          <a:solidFill>
                            <a:srgbClr val="053DE8"/>
                          </a:solidFill>
                          <a:effectLst/>
                          <a:latin typeface="Marker Felt" pitchFamily="-84" charset="0"/>
                          <a:ea typeface="ＭＳ Ｐゴシック" pitchFamily="-84" charset="-128"/>
                        </a:rPr>
                        <a:t>Cache Block</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0000FF">
                        <a:alpha val="16078"/>
                      </a:srgbClr>
                    </a:solidFill>
                  </a:tcPr>
                </a:tc>
                <a:extLst>
                  <a:ext uri="{0D108BD9-81ED-4DB2-BD59-A6C34878D82A}">
                    <a16:rowId xmlns:a16="http://schemas.microsoft.com/office/drawing/2014/main" xmlns="" val="10001"/>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0000">
                        <a:alpha val="67058"/>
                      </a:srgbClr>
                    </a:solidFill>
                  </a:tcPr>
                </a:tc>
                <a:extLst>
                  <a:ext uri="{0D108BD9-81ED-4DB2-BD59-A6C34878D82A}">
                    <a16:rowId xmlns:a16="http://schemas.microsoft.com/office/drawing/2014/main" xmlns="" val="10002"/>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FF00">
                        <a:alpha val="70979"/>
                      </a:srgbClr>
                    </a:solidFill>
                  </a:tcPr>
                </a:tc>
                <a:extLst>
                  <a:ext uri="{0D108BD9-81ED-4DB2-BD59-A6C34878D82A}">
                    <a16:rowId xmlns:a16="http://schemas.microsoft.com/office/drawing/2014/main" xmlns="" val="10003"/>
                  </a:ext>
                </a:extLst>
              </a:tr>
            </a:tbl>
          </a:graphicData>
        </a:graphic>
      </p:graphicFrame>
      <p:graphicFrame>
        <p:nvGraphicFramePr>
          <p:cNvPr id="40" name="Group 28"/>
          <p:cNvGraphicFramePr>
            <a:graphicFrameLocks noGrp="1"/>
          </p:cNvGraphicFramePr>
          <p:nvPr>
            <p:extLst>
              <p:ext uri="{D42A27DB-BD31-4B8C-83A1-F6EECF244321}">
                <p14:modId xmlns:p14="http://schemas.microsoft.com/office/powerpoint/2010/main" val="1221163451"/>
              </p:ext>
            </p:extLst>
          </p:nvPr>
        </p:nvGraphicFramePr>
        <p:xfrm>
          <a:off x="5372100" y="2730500"/>
          <a:ext cx="1181100" cy="3263900"/>
        </p:xfrm>
        <a:graphic>
          <a:graphicData uri="http://schemas.openxmlformats.org/drawingml/2006/table">
            <a:tbl>
              <a:tblPr/>
              <a:tblGrid>
                <a:gridCol w="1181100">
                  <a:extLst>
                    <a:ext uri="{9D8B030D-6E8A-4147-A177-3AD203B41FA5}">
                      <a16:colId xmlns:a16="http://schemas.microsoft.com/office/drawing/2014/main" xmlns="" val="20000"/>
                    </a:ext>
                  </a:extLst>
                </a:gridCol>
              </a:tblGrid>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8EFF8E"/>
                    </a:solidFill>
                  </a:tcPr>
                </a:tc>
                <a:extLst>
                  <a:ext uri="{0D108BD9-81ED-4DB2-BD59-A6C34878D82A}">
                    <a16:rowId xmlns:a16="http://schemas.microsoft.com/office/drawing/2014/main" xmlns="" val="10000"/>
                  </a:ext>
                </a:extLst>
              </a:tr>
              <a:tr h="8255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D6D6FF"/>
                    </a:solidFill>
                  </a:tcPr>
                </a:tc>
                <a:extLst>
                  <a:ext uri="{0D108BD9-81ED-4DB2-BD59-A6C34878D82A}">
                    <a16:rowId xmlns:a16="http://schemas.microsoft.com/office/drawing/2014/main" xmlns="" val="10001"/>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5454"/>
                    </a:solidFill>
                  </a:tcPr>
                </a:tc>
                <a:extLst>
                  <a:ext uri="{0D108BD9-81ED-4DB2-BD59-A6C34878D82A}">
                    <a16:rowId xmlns:a16="http://schemas.microsoft.com/office/drawing/2014/main" xmlns="" val="10002"/>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FF49"/>
                    </a:solidFill>
                  </a:tcPr>
                </a:tc>
                <a:extLst>
                  <a:ext uri="{0D108BD9-81ED-4DB2-BD59-A6C34878D82A}">
                    <a16:rowId xmlns:a16="http://schemas.microsoft.com/office/drawing/2014/main" xmlns="" val="10003"/>
                  </a:ext>
                </a:extLst>
              </a:tr>
            </a:tbl>
          </a:graphicData>
        </a:graphic>
      </p:graphicFrame>
      <p:graphicFrame>
        <p:nvGraphicFramePr>
          <p:cNvPr id="41" name="Group 41"/>
          <p:cNvGraphicFramePr>
            <a:graphicFrameLocks noGrp="1"/>
          </p:cNvGraphicFramePr>
          <p:nvPr>
            <p:extLst>
              <p:ext uri="{D42A27DB-BD31-4B8C-83A1-F6EECF244321}">
                <p14:modId xmlns:p14="http://schemas.microsoft.com/office/powerpoint/2010/main" val="749203737"/>
              </p:ext>
            </p:extLst>
          </p:nvPr>
        </p:nvGraphicFramePr>
        <p:xfrm>
          <a:off x="6819900" y="2730500"/>
          <a:ext cx="215900" cy="3263900"/>
        </p:xfrm>
        <a:graphic>
          <a:graphicData uri="http://schemas.openxmlformats.org/drawingml/2006/table">
            <a:tbl>
              <a:tblPr/>
              <a:tblGrid>
                <a:gridCol w="215900">
                  <a:extLst>
                    <a:ext uri="{9D8B030D-6E8A-4147-A177-3AD203B41FA5}">
                      <a16:colId xmlns:a16="http://schemas.microsoft.com/office/drawing/2014/main" xmlns="" val="20000"/>
                    </a:ext>
                  </a:extLst>
                </a:gridCol>
              </a:tblGrid>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8EFF8E"/>
                    </a:solidFill>
                  </a:tcPr>
                </a:tc>
                <a:extLst>
                  <a:ext uri="{0D108BD9-81ED-4DB2-BD59-A6C34878D82A}">
                    <a16:rowId xmlns:a16="http://schemas.microsoft.com/office/drawing/2014/main" xmlns="" val="10000"/>
                  </a:ext>
                </a:extLst>
              </a:tr>
              <a:tr h="8255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D6D6FF"/>
                    </a:solidFill>
                  </a:tcPr>
                </a:tc>
                <a:extLst>
                  <a:ext uri="{0D108BD9-81ED-4DB2-BD59-A6C34878D82A}">
                    <a16:rowId xmlns:a16="http://schemas.microsoft.com/office/drawing/2014/main" xmlns="" val="10001"/>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5454"/>
                    </a:solidFill>
                  </a:tcPr>
                </a:tc>
                <a:extLst>
                  <a:ext uri="{0D108BD9-81ED-4DB2-BD59-A6C34878D82A}">
                    <a16:rowId xmlns:a16="http://schemas.microsoft.com/office/drawing/2014/main" xmlns="" val="10002"/>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FF49"/>
                    </a:solidFill>
                  </a:tcPr>
                </a:tc>
                <a:extLst>
                  <a:ext uri="{0D108BD9-81ED-4DB2-BD59-A6C34878D82A}">
                    <a16:rowId xmlns:a16="http://schemas.microsoft.com/office/drawing/2014/main" xmlns="" val="10003"/>
                  </a:ext>
                </a:extLst>
              </a:tr>
            </a:tbl>
          </a:graphicData>
        </a:graphic>
      </p:graphicFrame>
      <p:sp>
        <p:nvSpPr>
          <p:cNvPr id="42" name="Slide Number Placeholder 43"/>
          <p:cNvSpPr>
            <a:spLocks noGrp="1"/>
          </p:cNvSpPr>
          <p:nvPr>
            <p:ph type="sldNum" sz="quarter" idx="12"/>
          </p:nvPr>
        </p:nvSpPr>
        <p:spPr>
          <a:xfrm>
            <a:off x="6553200" y="6619875"/>
            <a:ext cx="2133600"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887D85C1-AB60-4660-BA9B-663664537F19}" type="slidenum">
              <a:rPr lang="en-US" altLang="en-US" sz="1400">
                <a:latin typeface="Arial  " charset="0"/>
              </a:rPr>
              <a:pPr/>
              <a:t>69</a:t>
            </a:fld>
            <a:endParaRPr lang="en-US" altLang="en-US" sz="1400">
              <a:latin typeface="Arial  " charset="0"/>
            </a:endParaRPr>
          </a:p>
        </p:txBody>
      </p:sp>
    </p:spTree>
    <p:extLst>
      <p:ext uri="{BB962C8B-B14F-4D97-AF65-F5344CB8AC3E}">
        <p14:creationId xmlns:p14="http://schemas.microsoft.com/office/powerpoint/2010/main" val="3908243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ssolv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dissolv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dissolve">
                                      <p:cBhvr>
                                        <p:cTn id="32" dur="500"/>
                                        <p:tgtEl>
                                          <p:spTgt spid="34"/>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dissolve">
                                      <p:cBhvr>
                                        <p:cTn id="3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005403" cy="369332"/>
          </a:xfrm>
          <a:prstGeom prst="rect">
            <a:avLst/>
          </a:prstGeom>
          <a:noFill/>
        </p:spPr>
        <p:txBody>
          <a:bodyPr wrap="none" rtlCol="0">
            <a:spAutoFit/>
          </a:bodyPr>
          <a:lstStyle/>
          <a:p>
            <a:r>
              <a:rPr lang="en-US" dirty="0" smtClean="0"/>
              <a:t>Chrome</a:t>
            </a:r>
            <a:endParaRPr lang="en-US" dirty="0"/>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889987" cy="369332"/>
          </a:xfrm>
          <a:prstGeom prst="rect">
            <a:avLst/>
          </a:prstGeom>
          <a:noFill/>
        </p:spPr>
        <p:txBody>
          <a:bodyPr wrap="none" rtlCol="0">
            <a:spAutoFit/>
          </a:bodyPr>
          <a:lstStyle/>
          <a:p>
            <a:r>
              <a:rPr lang="en-US" dirty="0" smtClean="0"/>
              <a:t>Firefox</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162800" y="2317012"/>
            <a:ext cx="1066800" cy="80718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7010400" y="1859812"/>
            <a:ext cx="1338828" cy="369332"/>
          </a:xfrm>
          <a:prstGeom prst="rect">
            <a:avLst/>
          </a:prstGeom>
          <a:noFill/>
        </p:spPr>
        <p:txBody>
          <a:bodyPr wrap="none" rtlCol="0">
            <a:spAutoFit/>
          </a:bodyPr>
          <a:lstStyle/>
          <a:p>
            <a:r>
              <a:rPr lang="en-US" dirty="0" err="1" smtClean="0"/>
              <a:t>Powerpoint</a:t>
            </a:r>
            <a:endParaRPr lang="en-US" dirty="0"/>
          </a:p>
        </p:txBody>
      </p:sp>
      <p:sp>
        <p:nvSpPr>
          <p:cNvPr id="15" name="Rectangle 14"/>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4720414" y="4856707"/>
            <a:ext cx="1066800" cy="80718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1658524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VA-indexed PA-Tagged: OS help</a:t>
            </a:r>
            <a:endParaRPr lang="en-US" dirty="0"/>
          </a:p>
        </p:txBody>
      </p:sp>
      <p:sp>
        <p:nvSpPr>
          <p:cNvPr id="3" name="Content Placeholder 2"/>
          <p:cNvSpPr>
            <a:spLocks noGrp="1"/>
          </p:cNvSpPr>
          <p:nvPr>
            <p:ph idx="1"/>
          </p:nvPr>
        </p:nvSpPr>
        <p:spPr/>
        <p:txBody>
          <a:bodyPr/>
          <a:lstStyle/>
          <a:p>
            <a:r>
              <a:rPr lang="en-US" altLang="en-US" dirty="0">
                <a:solidFill>
                  <a:srgbClr val="0000FF"/>
                </a:solidFill>
                <a:ea typeface="ＭＳ Ｐゴシック" charset="-128"/>
              </a:rPr>
              <a:t>Restrict page placement in OS</a:t>
            </a:r>
          </a:p>
          <a:p>
            <a:pPr lvl="1"/>
            <a:r>
              <a:rPr lang="en-US" altLang="en-US" dirty="0">
                <a:ea typeface="ＭＳ Ｐゴシック" charset="-128"/>
              </a:rPr>
              <a:t>make sure index(VA) = index(PA)</a:t>
            </a:r>
          </a:p>
          <a:p>
            <a:pPr lvl="1"/>
            <a:r>
              <a:rPr lang="en-US" altLang="en-US" dirty="0">
                <a:ea typeface="ＭＳ Ｐゴシック" charset="-128"/>
              </a:rPr>
              <a:t>Called page coloring</a:t>
            </a:r>
          </a:p>
          <a:p>
            <a:pPr lvl="1"/>
            <a:r>
              <a:rPr lang="en-US" altLang="en-US" dirty="0">
                <a:ea typeface="ＭＳ Ｐゴシック" charset="-128"/>
              </a:rPr>
              <a:t>Used in many SPARC </a:t>
            </a:r>
            <a:r>
              <a:rPr lang="en-US" altLang="en-US" dirty="0" smtClean="0">
                <a:ea typeface="ＭＳ Ｐゴシック" charset="-128"/>
              </a:rPr>
              <a:t>processors</a:t>
            </a:r>
          </a:p>
          <a:p>
            <a:r>
              <a:rPr lang="en-US" altLang="en-US" dirty="0" smtClean="0">
                <a:ea typeface="ＭＳ Ｐゴシック" charset="-128"/>
              </a:rPr>
              <a:t>This is instead of restricting cache set index to use just page </a:t>
            </a:r>
            <a:r>
              <a:rPr lang="en-US" altLang="en-US" smtClean="0">
                <a:ea typeface="ＭＳ Ｐゴシック" charset="-128"/>
              </a:rPr>
              <a:t>offset bits</a:t>
            </a:r>
            <a:endParaRPr lang="en-US" altLang="en-US" dirty="0">
              <a:ea typeface="ＭＳ Ｐゴシック" charset="-128"/>
            </a:endParaRPr>
          </a:p>
          <a:p>
            <a:endParaRPr lang="en-US" dirty="0"/>
          </a:p>
        </p:txBody>
      </p:sp>
    </p:spTree>
    <p:extLst>
      <p:ext uri="{BB962C8B-B14F-4D97-AF65-F5344CB8AC3E}">
        <p14:creationId xmlns:p14="http://schemas.microsoft.com/office/powerpoint/2010/main" val="100819333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 indexed PA tagged</a:t>
            </a:r>
            <a:endParaRPr lang="en-US" dirty="0"/>
          </a:p>
        </p:txBody>
      </p:sp>
      <p:sp>
        <p:nvSpPr>
          <p:cNvPr id="3" name="Content Placeholder 2"/>
          <p:cNvSpPr>
            <a:spLocks noGrp="1"/>
          </p:cNvSpPr>
          <p:nvPr>
            <p:ph idx="1"/>
          </p:nvPr>
        </p:nvSpPr>
        <p:spPr/>
        <p:txBody>
          <a:bodyPr/>
          <a:lstStyle/>
          <a:p>
            <a:endParaRPr lang="en-US"/>
          </a:p>
        </p:txBody>
      </p:sp>
      <p:grpSp>
        <p:nvGrpSpPr>
          <p:cNvPr id="4" name="Group 3"/>
          <p:cNvGrpSpPr>
            <a:grpSpLocks/>
          </p:cNvGrpSpPr>
          <p:nvPr/>
        </p:nvGrpSpPr>
        <p:grpSpPr bwMode="auto">
          <a:xfrm>
            <a:off x="292100" y="1397000"/>
            <a:ext cx="8496300" cy="4597400"/>
            <a:chOff x="161" y="770"/>
            <a:chExt cx="5352" cy="2896"/>
          </a:xfrm>
        </p:grpSpPr>
        <p:sp>
          <p:nvSpPr>
            <p:cNvPr id="5" name="Text Box 14"/>
            <p:cNvSpPr txBox="1">
              <a:spLocks noChangeArrowheads="1"/>
            </p:cNvSpPr>
            <p:nvPr/>
          </p:nvSpPr>
          <p:spPr bwMode="auto">
            <a:xfrm>
              <a:off x="4045" y="1384"/>
              <a:ext cx="57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1700" b="1">
                  <a:solidFill>
                    <a:srgbClr val="053DE8"/>
                  </a:solidFill>
                  <a:latin typeface="Marker Felt" pitchFamily="-84" charset="0"/>
                </a:rPr>
                <a:t>Valid</a:t>
              </a:r>
            </a:p>
          </p:txBody>
        </p:sp>
        <p:sp>
          <p:nvSpPr>
            <p:cNvPr id="6" name="Text Box 27"/>
            <p:cNvSpPr txBox="1">
              <a:spLocks noChangeArrowheads="1"/>
            </p:cNvSpPr>
            <p:nvPr/>
          </p:nvSpPr>
          <p:spPr bwMode="auto">
            <a:xfrm>
              <a:off x="3241" y="1384"/>
              <a:ext cx="99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1700" b="1">
                  <a:solidFill>
                    <a:srgbClr val="053DE8"/>
                  </a:solidFill>
                  <a:latin typeface="Marker Felt" pitchFamily="-84" charset="0"/>
                </a:rPr>
                <a:t>Cache Tags</a:t>
              </a:r>
            </a:p>
          </p:txBody>
        </p:sp>
        <p:sp>
          <p:nvSpPr>
            <p:cNvPr id="7" name="Text Box 40"/>
            <p:cNvSpPr txBox="1">
              <a:spLocks noChangeArrowheads="1"/>
            </p:cNvSpPr>
            <p:nvPr/>
          </p:nvSpPr>
          <p:spPr bwMode="auto">
            <a:xfrm>
              <a:off x="4497" y="1384"/>
              <a:ext cx="99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1700" b="1">
                  <a:solidFill>
                    <a:srgbClr val="053DE8"/>
                  </a:solidFill>
                  <a:latin typeface="Marker Felt" pitchFamily="-84" charset="0"/>
                </a:rPr>
                <a:t>Cache Data</a:t>
              </a:r>
            </a:p>
          </p:txBody>
        </p:sp>
      </p:grpSp>
      <p:grpSp>
        <p:nvGrpSpPr>
          <p:cNvPr id="8" name="Group 53"/>
          <p:cNvGrpSpPr>
            <a:grpSpLocks/>
          </p:cNvGrpSpPr>
          <p:nvPr/>
        </p:nvGrpSpPr>
        <p:grpSpPr bwMode="auto">
          <a:xfrm>
            <a:off x="6261100" y="1866900"/>
            <a:ext cx="6350" cy="311150"/>
            <a:chOff x="3453" y="1029"/>
            <a:chExt cx="4" cy="196"/>
          </a:xfrm>
        </p:grpSpPr>
        <p:sp>
          <p:nvSpPr>
            <p:cNvPr id="9" name="Line 54"/>
            <p:cNvSpPr>
              <a:spLocks noChangeShapeType="1"/>
            </p:cNvSpPr>
            <p:nvPr/>
          </p:nvSpPr>
          <p:spPr bwMode="auto">
            <a:xfrm>
              <a:off x="3453" y="1029"/>
              <a:ext cx="4" cy="196"/>
            </a:xfrm>
            <a:prstGeom prst="line">
              <a:avLst/>
            </a:prstGeom>
            <a:noFill/>
            <a:ln w="25400">
              <a:solidFill>
                <a:srgbClr val="053DE8"/>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0" name="Line 55"/>
            <p:cNvSpPr>
              <a:spLocks noChangeShapeType="1"/>
            </p:cNvSpPr>
            <p:nvPr/>
          </p:nvSpPr>
          <p:spPr bwMode="auto">
            <a:xfrm>
              <a:off x="3437" y="1213"/>
              <a:ext cx="1719" cy="0"/>
            </a:xfrm>
            <a:prstGeom prst="line">
              <a:avLst/>
            </a:prstGeom>
            <a:noFill/>
            <a:ln w="25400">
              <a:solidFill>
                <a:srgbClr val="053DE8"/>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11" name="Line 56"/>
            <p:cNvSpPr>
              <a:spLocks noChangeShapeType="1"/>
            </p:cNvSpPr>
            <p:nvPr/>
          </p:nvSpPr>
          <p:spPr bwMode="auto">
            <a:xfrm>
              <a:off x="5149" y="1221"/>
              <a:ext cx="0" cy="1096"/>
            </a:xfrm>
            <a:prstGeom prst="line">
              <a:avLst/>
            </a:prstGeom>
            <a:noFill/>
            <a:ln w="25400">
              <a:solidFill>
                <a:srgbClr val="053DE8"/>
              </a:solidFill>
              <a:round/>
              <a:headEnd/>
              <a:tailEn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12" name="Line 57"/>
            <p:cNvSpPr>
              <a:spLocks noChangeShapeType="1"/>
            </p:cNvSpPr>
            <p:nvPr/>
          </p:nvSpPr>
          <p:spPr bwMode="auto">
            <a:xfrm flipH="1">
              <a:off x="4973" y="2325"/>
              <a:ext cx="184" cy="0"/>
            </a:xfrm>
            <a:prstGeom prst="line">
              <a:avLst/>
            </a:prstGeom>
            <a:noFill/>
            <a:ln w="25400">
              <a:solidFill>
                <a:srgbClr val="053DE8"/>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grpSp>
      <p:grpSp>
        <p:nvGrpSpPr>
          <p:cNvPr id="13" name="Group 58"/>
          <p:cNvGrpSpPr>
            <a:grpSpLocks/>
          </p:cNvGrpSpPr>
          <p:nvPr/>
        </p:nvGrpSpPr>
        <p:grpSpPr bwMode="auto">
          <a:xfrm>
            <a:off x="7067550" y="1828800"/>
            <a:ext cx="1911350" cy="4814888"/>
            <a:chOff x="3895" y="1008"/>
            <a:chExt cx="1204" cy="3033"/>
          </a:xfrm>
        </p:grpSpPr>
        <p:sp>
          <p:nvSpPr>
            <p:cNvPr id="14" name="Line 59"/>
            <p:cNvSpPr>
              <a:spLocks noChangeShapeType="1"/>
            </p:cNvSpPr>
            <p:nvPr/>
          </p:nvSpPr>
          <p:spPr bwMode="auto">
            <a:xfrm>
              <a:off x="4499" y="3640"/>
              <a:ext cx="0" cy="192"/>
            </a:xfrm>
            <a:prstGeom prst="line">
              <a:avLst/>
            </a:prstGeom>
            <a:noFill/>
            <a:ln w="25400">
              <a:solidFill>
                <a:schemeClr val="tx1"/>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15" name="Line 60"/>
            <p:cNvSpPr>
              <a:spLocks noChangeShapeType="1"/>
            </p:cNvSpPr>
            <p:nvPr/>
          </p:nvSpPr>
          <p:spPr bwMode="auto">
            <a:xfrm>
              <a:off x="4843" y="1008"/>
              <a:ext cx="0" cy="560"/>
            </a:xfrm>
            <a:prstGeom prst="line">
              <a:avLst/>
            </a:prstGeom>
            <a:noFill/>
            <a:ln w="25400">
              <a:solidFill>
                <a:schemeClr val="tx1"/>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16" name="Text Box 61"/>
            <p:cNvSpPr txBox="1">
              <a:spLocks noChangeArrowheads="1"/>
            </p:cNvSpPr>
            <p:nvPr/>
          </p:nvSpPr>
          <p:spPr bwMode="auto">
            <a:xfrm>
              <a:off x="3895" y="3830"/>
              <a:ext cx="120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200" b="1">
                  <a:latin typeface="Marker Felt" pitchFamily="-84" charset="0"/>
                </a:rPr>
                <a:t>Data out</a:t>
              </a:r>
            </a:p>
          </p:txBody>
        </p:sp>
      </p:grpSp>
      <p:graphicFrame>
        <p:nvGraphicFramePr>
          <p:cNvPr id="17" name="Group 62"/>
          <p:cNvGraphicFramePr>
            <a:graphicFrameLocks noGrp="1"/>
          </p:cNvGraphicFramePr>
          <p:nvPr>
            <p:extLst/>
          </p:nvPr>
        </p:nvGraphicFramePr>
        <p:xfrm>
          <a:off x="292100" y="863600"/>
          <a:ext cx="8483600" cy="431800"/>
        </p:xfrm>
        <a:graphic>
          <a:graphicData uri="http://schemas.openxmlformats.org/drawingml/2006/table">
            <a:tbl>
              <a:tblPr/>
              <a:tblGrid>
                <a:gridCol w="5334000">
                  <a:extLst>
                    <a:ext uri="{9D8B030D-6E8A-4147-A177-3AD203B41FA5}">
                      <a16:colId xmlns:a16="http://schemas.microsoft.com/office/drawing/2014/main" xmlns="" val="20000"/>
                    </a:ext>
                  </a:extLst>
                </a:gridCol>
                <a:gridCol w="3149600">
                  <a:extLst>
                    <a:ext uri="{9D8B030D-6E8A-4147-A177-3AD203B41FA5}">
                      <a16:colId xmlns:a16="http://schemas.microsoft.com/office/drawing/2014/main" xmlns="" val="20001"/>
                    </a:ext>
                  </a:extLst>
                </a:gridCol>
              </a:tblGrid>
              <a:tr h="431800">
                <a:tc>
                  <a:txBody>
                    <a:bodyPr/>
                    <a:lstStyle>
                      <a:lvl1pPr>
                        <a:spcBef>
                          <a:spcPct val="20000"/>
                        </a:spcBef>
                        <a:tabLst>
                          <a:tab pos="596900" algn="l"/>
                          <a:tab pos="1511300" algn="l"/>
                          <a:tab pos="2425700" algn="l"/>
                          <a:tab pos="3340100" algn="l"/>
                          <a:tab pos="4254500" algn="l"/>
                          <a:tab pos="5168900" algn="l"/>
                          <a:tab pos="6083300" algn="l"/>
                          <a:tab pos="6997700" algn="l"/>
                        </a:tabLst>
                        <a:defRPr sz="2400">
                          <a:solidFill>
                            <a:schemeClr val="tx1"/>
                          </a:solidFill>
                          <a:latin typeface="Arial  " charset="0"/>
                          <a:ea typeface="ＭＳ Ｐゴシック" pitchFamily="-84" charset="-128"/>
                        </a:defRPr>
                      </a:lvl1pPr>
                      <a:lvl2pPr marL="37931725" indent="-37474525">
                        <a:spcBef>
                          <a:spcPct val="20000"/>
                        </a:spcBef>
                        <a:tabLst>
                          <a:tab pos="596900" algn="l"/>
                          <a:tab pos="1511300" algn="l"/>
                          <a:tab pos="2425700" algn="l"/>
                          <a:tab pos="3340100" algn="l"/>
                          <a:tab pos="4254500" algn="l"/>
                          <a:tab pos="5168900" algn="l"/>
                          <a:tab pos="6083300" algn="l"/>
                          <a:tab pos="6997700" algn="l"/>
                        </a:tabLst>
                        <a:defRPr sz="2000">
                          <a:solidFill>
                            <a:schemeClr val="tx1"/>
                          </a:solidFill>
                          <a:latin typeface="Arial  " charset="0"/>
                          <a:ea typeface="ＭＳ Ｐゴシック" pitchFamily="-84" charset="-128"/>
                        </a:defRPr>
                      </a:lvl2pPr>
                      <a:lvl3pPr>
                        <a:spcBef>
                          <a:spcPct val="20000"/>
                        </a:spcBef>
                        <a:tabLst>
                          <a:tab pos="596900" algn="l"/>
                          <a:tab pos="1511300" algn="l"/>
                          <a:tab pos="2425700" algn="l"/>
                          <a:tab pos="3340100" algn="l"/>
                          <a:tab pos="4254500" algn="l"/>
                          <a:tab pos="5168900" algn="l"/>
                          <a:tab pos="6083300" algn="l"/>
                          <a:tab pos="6997700" algn="l"/>
                        </a:tabLst>
                        <a:defRPr>
                          <a:solidFill>
                            <a:schemeClr val="tx1"/>
                          </a:solidFill>
                          <a:latin typeface="Arial  " charset="0"/>
                          <a:ea typeface="ＭＳ Ｐゴシック" pitchFamily="-84" charset="-128"/>
                        </a:defRPr>
                      </a:lvl3pPr>
                      <a:lvl4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4pPr>
                      <a:lvl5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ts val="1900"/>
                        </a:lnSpc>
                        <a:spcBef>
                          <a:spcPct val="20000"/>
                        </a:spcBef>
                        <a:spcAft>
                          <a:spcPct val="0"/>
                        </a:spcAft>
                        <a:buClrTx/>
                        <a:buSzTx/>
                        <a:buFontTx/>
                        <a:buNone/>
                        <a:tabLst>
                          <a:tab pos="596900" algn="l"/>
                          <a:tab pos="1511300" algn="l"/>
                          <a:tab pos="2425700" algn="l"/>
                          <a:tab pos="3340100" algn="l"/>
                          <a:tab pos="4254500" algn="l"/>
                          <a:tab pos="5168900" algn="l"/>
                          <a:tab pos="6083300" algn="l"/>
                          <a:tab pos="6997700" algn="l"/>
                        </a:tabLst>
                      </a:pPr>
                      <a:r>
                        <a:rPr kumimoji="0" lang="en-US" altLang="en-US" sz="2000" b="1" i="0" u="none" strike="noStrike" cap="none" normalizeH="0" baseline="0" smtClean="0">
                          <a:ln>
                            <a:noFill/>
                          </a:ln>
                          <a:solidFill>
                            <a:schemeClr val="tx1"/>
                          </a:solidFill>
                          <a:effectLst/>
                          <a:latin typeface="Arial" panose="020B0604020202020204" pitchFamily="34" charset="0"/>
                          <a:ea typeface="ＭＳ Ｐゴシック" pitchFamily="-84" charset="-128"/>
                          <a:cs typeface="Arial" panose="020B0604020202020204" pitchFamily="34" charset="0"/>
                        </a:rPr>
                        <a:t>Virtual Page Number</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lvl1pPr>
                        <a:spcBef>
                          <a:spcPct val="20000"/>
                        </a:spcBef>
                        <a:tabLst>
                          <a:tab pos="914400" algn="l"/>
                        </a:tabLst>
                        <a:defRPr sz="2400">
                          <a:solidFill>
                            <a:schemeClr val="tx1"/>
                          </a:solidFill>
                          <a:latin typeface="Arial  " charset="0"/>
                          <a:ea typeface="ＭＳ Ｐゴシック" pitchFamily="-84" charset="-128"/>
                        </a:defRPr>
                      </a:lvl1pPr>
                      <a:lvl2pPr marL="37931725" indent="-37474525">
                        <a:spcBef>
                          <a:spcPct val="20000"/>
                        </a:spcBef>
                        <a:tabLst>
                          <a:tab pos="914400" algn="l"/>
                        </a:tabLst>
                        <a:defRPr sz="2000">
                          <a:solidFill>
                            <a:schemeClr val="tx1"/>
                          </a:solidFill>
                          <a:latin typeface="Arial  " charset="0"/>
                          <a:ea typeface="ＭＳ Ｐゴシック" pitchFamily="-84" charset="-128"/>
                        </a:defRPr>
                      </a:lvl2pPr>
                      <a:lvl3pPr>
                        <a:spcBef>
                          <a:spcPct val="20000"/>
                        </a:spcBef>
                        <a:tabLst>
                          <a:tab pos="914400" algn="l"/>
                        </a:tabLst>
                        <a:defRPr>
                          <a:solidFill>
                            <a:schemeClr val="tx1"/>
                          </a:solidFill>
                          <a:latin typeface="Arial  " charset="0"/>
                          <a:ea typeface="ＭＳ Ｐゴシック" pitchFamily="-84" charset="-128"/>
                        </a:defRPr>
                      </a:lvl3pPr>
                      <a:lvl4pPr>
                        <a:spcBef>
                          <a:spcPct val="20000"/>
                        </a:spcBef>
                        <a:tabLst>
                          <a:tab pos="914400" algn="l"/>
                        </a:tabLst>
                        <a:defRPr sz="1600">
                          <a:solidFill>
                            <a:schemeClr val="tx1"/>
                          </a:solidFill>
                          <a:latin typeface="Arial  " charset="0"/>
                          <a:ea typeface="ＭＳ Ｐゴシック" pitchFamily="-84" charset="-128"/>
                        </a:defRPr>
                      </a:lvl4pPr>
                      <a:lvl5pPr>
                        <a:spcBef>
                          <a:spcPct val="20000"/>
                        </a:spcBef>
                        <a:tabLst>
                          <a:tab pos="9144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9144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9144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9144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9144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ts val="1900"/>
                        </a:lnSpc>
                        <a:spcBef>
                          <a:spcPct val="20000"/>
                        </a:spcBef>
                        <a:spcAft>
                          <a:spcPct val="0"/>
                        </a:spcAft>
                        <a:buClrTx/>
                        <a:buSzTx/>
                        <a:buFontTx/>
                        <a:buNone/>
                        <a:tabLst>
                          <a:tab pos="914400" algn="l"/>
                        </a:tabLst>
                      </a:pPr>
                      <a:r>
                        <a:rPr kumimoji="0" lang="en-US" altLang="en-US" sz="2000" b="1" i="0" u="none" strike="noStrike" cap="none" normalizeH="0" baseline="0" smtClean="0">
                          <a:ln>
                            <a:noFill/>
                          </a:ln>
                          <a:solidFill>
                            <a:schemeClr val="tx1"/>
                          </a:solidFill>
                          <a:effectLst/>
                          <a:latin typeface="Arial" panose="020B0604020202020204" pitchFamily="34" charset="0"/>
                          <a:ea typeface="ＭＳ Ｐゴシック" pitchFamily="-84" charset="-128"/>
                          <a:cs typeface="Arial" panose="020B0604020202020204" pitchFamily="34" charset="0"/>
                        </a:rPr>
                        <a:t>Page Offset</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bl>
          </a:graphicData>
        </a:graphic>
      </p:graphicFrame>
      <p:sp>
        <p:nvSpPr>
          <p:cNvPr id="18" name="Freeform 70"/>
          <p:cNvSpPr>
            <a:spLocks/>
          </p:cNvSpPr>
          <p:nvPr/>
        </p:nvSpPr>
        <p:spPr bwMode="auto">
          <a:xfrm>
            <a:off x="190500" y="1320800"/>
            <a:ext cx="5378450" cy="565150"/>
          </a:xfrm>
          <a:custGeom>
            <a:avLst/>
            <a:gdLst>
              <a:gd name="T0" fmla="*/ 0 w 10000"/>
              <a:gd name="T1" fmla="*/ 0 h 10000"/>
              <a:gd name="T2" fmla="*/ 2147483647 w 10000"/>
              <a:gd name="T3" fmla="*/ 0 h 10000"/>
              <a:gd name="T4" fmla="*/ 2147483647 w 10000"/>
              <a:gd name="T5" fmla="*/ 2147483647 h 10000"/>
              <a:gd name="T6" fmla="*/ 0 w 10000"/>
              <a:gd name="T7" fmla="*/ 2147483647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solidFill>
            <a:srgbClr val="FFFFFF"/>
          </a:solidFill>
          <a:ln w="9525">
            <a:solidFill>
              <a:srgbClr val="FFFFFF"/>
            </a:solidFill>
            <a:round/>
            <a:headEnd/>
            <a:tailEnd/>
          </a:ln>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grpSp>
        <p:nvGrpSpPr>
          <p:cNvPr id="19" name="Group 71"/>
          <p:cNvGrpSpPr>
            <a:grpSpLocks/>
          </p:cNvGrpSpPr>
          <p:nvPr/>
        </p:nvGrpSpPr>
        <p:grpSpPr bwMode="auto">
          <a:xfrm>
            <a:off x="1976438" y="1308100"/>
            <a:ext cx="2070100" cy="2298700"/>
            <a:chOff x="1089" y="721"/>
            <a:chExt cx="1304" cy="1448"/>
          </a:xfrm>
        </p:grpSpPr>
        <p:sp>
          <p:nvSpPr>
            <p:cNvPr id="20" name="Line 72"/>
            <p:cNvSpPr>
              <a:spLocks noChangeShapeType="1"/>
            </p:cNvSpPr>
            <p:nvPr/>
          </p:nvSpPr>
          <p:spPr bwMode="auto">
            <a:xfrm>
              <a:off x="1708" y="721"/>
              <a:ext cx="0" cy="392"/>
            </a:xfrm>
            <a:prstGeom prst="line">
              <a:avLst/>
            </a:prstGeom>
            <a:noFill/>
            <a:ln w="25400">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1" name="Freeform 73"/>
            <p:cNvSpPr>
              <a:spLocks/>
            </p:cNvSpPr>
            <p:nvPr/>
          </p:nvSpPr>
          <p:spPr bwMode="auto">
            <a:xfrm>
              <a:off x="1089" y="1129"/>
              <a:ext cx="1304" cy="1040"/>
            </a:xfrm>
            <a:custGeom>
              <a:avLst/>
              <a:gdLst>
                <a:gd name="T0" fmla="*/ 0 w 10000"/>
                <a:gd name="T1" fmla="*/ 0 h 10000"/>
                <a:gd name="T2" fmla="*/ 0 w 10000"/>
                <a:gd name="T3" fmla="*/ 0 h 10000"/>
                <a:gd name="T4" fmla="*/ 0 w 10000"/>
                <a:gd name="T5" fmla="*/ 0 h 10000"/>
                <a:gd name="T6" fmla="*/ 0 w 10000"/>
                <a:gd name="T7" fmla="*/ 0 h 10000"/>
                <a:gd name="T8" fmla="*/ 0 w 10000"/>
                <a:gd name="T9" fmla="*/ 0 h 10000"/>
                <a:gd name="T10" fmla="*/ 0 60000 65536"/>
                <a:gd name="T11" fmla="*/ 0 60000 65536"/>
                <a:gd name="T12" fmla="*/ 0 60000 65536"/>
                <a:gd name="T13" fmla="*/ 0 60000 65536"/>
                <a:gd name="T14" fmla="*/ 0 60000 65536"/>
                <a:gd name="T15" fmla="*/ 0 w 10000"/>
                <a:gd name="T16" fmla="*/ 0 h 10000"/>
                <a:gd name="T17" fmla="*/ 10000 w 10000"/>
                <a:gd name="T18" fmla="*/ 10000 h 10000"/>
              </a:gdLst>
              <a:ahLst/>
              <a:cxnLst>
                <a:cxn ang="T10">
                  <a:pos x="T0" y="T1"/>
                </a:cxn>
                <a:cxn ang="T11">
                  <a:pos x="T2" y="T3"/>
                </a:cxn>
                <a:cxn ang="T12">
                  <a:pos x="T4" y="T5"/>
                </a:cxn>
                <a:cxn ang="T13">
                  <a:pos x="T6" y="T7"/>
                </a:cxn>
                <a:cxn ang="T14">
                  <a:pos x="T8" y="T9"/>
                </a:cxn>
              </a:cxnLst>
              <a:rect l="T15" t="T16" r="T17" b="T18"/>
              <a:pathLst>
                <a:path w="10000" h="10000">
                  <a:moveTo>
                    <a:pt x="0" y="0"/>
                  </a:moveTo>
                  <a:lnTo>
                    <a:pt x="10000" y="0"/>
                  </a:lnTo>
                  <a:lnTo>
                    <a:pt x="10000" y="10000"/>
                  </a:lnTo>
                  <a:lnTo>
                    <a:pt x="0" y="10000"/>
                  </a:lnTo>
                  <a:close/>
                  <a:moveTo>
                    <a:pt x="0" y="0"/>
                  </a:move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2" name="Text Box 74"/>
            <p:cNvSpPr txBox="1">
              <a:spLocks noChangeArrowheads="1"/>
            </p:cNvSpPr>
            <p:nvPr/>
          </p:nvSpPr>
          <p:spPr bwMode="auto">
            <a:xfrm>
              <a:off x="1272" y="1257"/>
              <a:ext cx="961" cy="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2200"/>
                </a:lnSpc>
              </a:pPr>
              <a:r>
                <a:rPr lang="en-US" altLang="en-US" sz="2200" b="1">
                  <a:solidFill>
                    <a:srgbClr val="053DE8"/>
                  </a:solidFill>
                  <a:latin typeface="Helvetica" panose="020B0604020202020204" pitchFamily="34" charset="0"/>
                </a:rPr>
                <a:t>Translation</a:t>
              </a:r>
            </a:p>
            <a:p>
              <a:pPr algn="ctr" eaLnBrk="1" hangingPunct="1">
                <a:lnSpc>
                  <a:spcPts val="2200"/>
                </a:lnSpc>
              </a:pPr>
              <a:r>
                <a:rPr lang="en-US" altLang="en-US" sz="2200" b="1">
                  <a:solidFill>
                    <a:srgbClr val="053DE8"/>
                  </a:solidFill>
                  <a:latin typeface="Helvetica" panose="020B0604020202020204" pitchFamily="34" charset="0"/>
                </a:rPr>
                <a:t>Look-Aside</a:t>
              </a:r>
            </a:p>
            <a:p>
              <a:pPr algn="ctr" eaLnBrk="1" hangingPunct="1">
                <a:lnSpc>
                  <a:spcPts val="2200"/>
                </a:lnSpc>
              </a:pPr>
              <a:r>
                <a:rPr lang="en-US" altLang="en-US" sz="2200" b="1">
                  <a:solidFill>
                    <a:srgbClr val="053DE8"/>
                  </a:solidFill>
                  <a:latin typeface="Helvetica" panose="020B0604020202020204" pitchFamily="34" charset="0"/>
                </a:rPr>
                <a:t>Buffer</a:t>
              </a:r>
            </a:p>
            <a:p>
              <a:pPr algn="ctr" eaLnBrk="1" hangingPunct="1">
                <a:lnSpc>
                  <a:spcPts val="2200"/>
                </a:lnSpc>
              </a:pPr>
              <a:r>
                <a:rPr lang="en-US" altLang="en-US" sz="2200" b="1">
                  <a:solidFill>
                    <a:srgbClr val="053DE8"/>
                  </a:solidFill>
                  <a:latin typeface="Helvetica" panose="020B0604020202020204" pitchFamily="34" charset="0"/>
                </a:rPr>
                <a:t>(TLB)</a:t>
              </a:r>
            </a:p>
          </p:txBody>
        </p:sp>
        <p:sp>
          <p:nvSpPr>
            <p:cNvPr id="23" name="Text Box 75"/>
            <p:cNvSpPr txBox="1">
              <a:spLocks noChangeArrowheads="1"/>
            </p:cNvSpPr>
            <p:nvPr/>
          </p:nvSpPr>
          <p:spPr bwMode="auto">
            <a:xfrm>
              <a:off x="1575" y="1121"/>
              <a:ext cx="324"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Virtual</a:t>
              </a:r>
            </a:p>
          </p:txBody>
        </p:sp>
        <p:sp>
          <p:nvSpPr>
            <p:cNvPr id="24" name="Text Box 76"/>
            <p:cNvSpPr txBox="1">
              <a:spLocks noChangeArrowheads="1"/>
            </p:cNvSpPr>
            <p:nvPr/>
          </p:nvSpPr>
          <p:spPr bwMode="auto">
            <a:xfrm>
              <a:off x="1525" y="2009"/>
              <a:ext cx="423" cy="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700"/>
                </a:lnSpc>
              </a:pPr>
              <a:r>
                <a:rPr lang="en-US" altLang="en-US" sz="1300" b="1">
                  <a:latin typeface="Helvetica" panose="020B0604020202020204" pitchFamily="34" charset="0"/>
                </a:rPr>
                <a:t>Physical</a:t>
              </a:r>
            </a:p>
          </p:txBody>
        </p:sp>
      </p:grpSp>
      <p:grpSp>
        <p:nvGrpSpPr>
          <p:cNvPr id="25" name="Group 77"/>
          <p:cNvGrpSpPr>
            <a:grpSpLocks/>
          </p:cNvGrpSpPr>
          <p:nvPr/>
        </p:nvGrpSpPr>
        <p:grpSpPr bwMode="auto">
          <a:xfrm>
            <a:off x="2971800" y="3600450"/>
            <a:ext cx="2400300" cy="1143000"/>
            <a:chOff x="1638" y="1984"/>
            <a:chExt cx="1512" cy="720"/>
          </a:xfrm>
        </p:grpSpPr>
        <p:sp>
          <p:nvSpPr>
            <p:cNvPr id="26" name="Line 78"/>
            <p:cNvSpPr>
              <a:spLocks noChangeShapeType="1"/>
            </p:cNvSpPr>
            <p:nvPr/>
          </p:nvSpPr>
          <p:spPr bwMode="auto">
            <a:xfrm flipH="1">
              <a:off x="2966" y="2188"/>
              <a:ext cx="184" cy="0"/>
            </a:xfrm>
            <a:prstGeom prst="line">
              <a:avLst/>
            </a:prstGeom>
            <a:noFill/>
            <a:ln w="25400">
              <a:solidFill>
                <a:schemeClr val="tx1"/>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27" name="Freeform 79"/>
            <p:cNvSpPr>
              <a:spLocks/>
            </p:cNvSpPr>
            <p:nvPr/>
          </p:nvSpPr>
          <p:spPr bwMode="auto">
            <a:xfrm>
              <a:off x="2694" y="2084"/>
              <a:ext cx="263" cy="224"/>
            </a:xfrm>
            <a:custGeom>
              <a:avLst/>
              <a:gdLst>
                <a:gd name="T0" fmla="*/ 0 w 9111"/>
                <a:gd name="T1" fmla="*/ 0 h 9111"/>
                <a:gd name="T2" fmla="*/ 0 w 9111"/>
                <a:gd name="T3" fmla="*/ 0 h 9111"/>
                <a:gd name="T4" fmla="*/ 0 w 9111"/>
                <a:gd name="T5" fmla="*/ 0 h 9111"/>
                <a:gd name="T6" fmla="*/ 0 w 9111"/>
                <a:gd name="T7" fmla="*/ 0 h 9111"/>
                <a:gd name="T8" fmla="*/ 0 w 9111"/>
                <a:gd name="T9" fmla="*/ 0 h 9111"/>
                <a:gd name="T10" fmla="*/ 0 w 9111"/>
                <a:gd name="T11" fmla="*/ 0 h 9111"/>
                <a:gd name="T12" fmla="*/ 0 60000 65536"/>
                <a:gd name="T13" fmla="*/ 0 60000 65536"/>
                <a:gd name="T14" fmla="*/ 0 60000 65536"/>
                <a:gd name="T15" fmla="*/ 0 60000 65536"/>
                <a:gd name="T16" fmla="*/ 0 60000 65536"/>
                <a:gd name="T17" fmla="*/ 0 60000 65536"/>
                <a:gd name="T18" fmla="*/ 0 w 9111"/>
                <a:gd name="T19" fmla="*/ 0 h 9111"/>
                <a:gd name="T20" fmla="*/ 9111 w 9111"/>
                <a:gd name="T21" fmla="*/ 9111 h 9111"/>
              </a:gdLst>
              <a:ahLst/>
              <a:cxnLst>
                <a:cxn ang="T12">
                  <a:pos x="T0" y="T1"/>
                </a:cxn>
                <a:cxn ang="T13">
                  <a:pos x="T2" y="T3"/>
                </a:cxn>
                <a:cxn ang="T14">
                  <a:pos x="T4" y="T5"/>
                </a:cxn>
                <a:cxn ang="T15">
                  <a:pos x="T6" y="T7"/>
                </a:cxn>
                <a:cxn ang="T16">
                  <a:pos x="T8" y="T9"/>
                </a:cxn>
                <a:cxn ang="T17">
                  <a:pos x="T10" y="T11"/>
                </a:cxn>
              </a:cxnLst>
              <a:rect l="T18" t="T19" r="T20" b="T21"/>
              <a:pathLst>
                <a:path w="9111" h="9111">
                  <a:moveTo>
                    <a:pt x="7777" y="1334"/>
                  </a:moveTo>
                  <a:cubicBezTo>
                    <a:pt x="9556" y="3113"/>
                    <a:pt x="9556" y="5998"/>
                    <a:pt x="7777" y="7777"/>
                  </a:cubicBezTo>
                  <a:cubicBezTo>
                    <a:pt x="5998" y="9556"/>
                    <a:pt x="3113" y="9556"/>
                    <a:pt x="1334" y="7777"/>
                  </a:cubicBezTo>
                  <a:cubicBezTo>
                    <a:pt x="-445" y="5998"/>
                    <a:pt x="-445" y="3113"/>
                    <a:pt x="1334" y="1334"/>
                  </a:cubicBezTo>
                  <a:cubicBezTo>
                    <a:pt x="3113" y="-445"/>
                    <a:pt x="5998" y="-445"/>
                    <a:pt x="7777" y="1334"/>
                  </a:cubicBezTo>
                  <a:close/>
                  <a:moveTo>
                    <a:pt x="7777" y="1334"/>
                  </a:move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endParaRPr lang="en-US" altLang="en-US"/>
            </a:p>
          </p:txBody>
        </p:sp>
        <p:sp>
          <p:nvSpPr>
            <p:cNvPr id="28" name="Text Box 80"/>
            <p:cNvSpPr txBox="1">
              <a:spLocks noChangeArrowheads="1"/>
            </p:cNvSpPr>
            <p:nvPr/>
          </p:nvSpPr>
          <p:spPr bwMode="auto">
            <a:xfrm>
              <a:off x="2792" y="2108"/>
              <a:ext cx="75" cy="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1pPr>
              <a:lvl2pPr marL="37931725" indent="-37474525">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2pPr>
              <a:lvl3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3pPr>
              <a:lvl4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4pPr>
              <a:lvl5pPr>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596900" algn="l"/>
                  <a:tab pos="1511300" algn="l"/>
                  <a:tab pos="2425700" algn="l"/>
                  <a:tab pos="3340100" algn="l"/>
                  <a:tab pos="4254500" algn="l"/>
                  <a:tab pos="5168900" algn="l"/>
                  <a:tab pos="6083300" algn="l"/>
                  <a:tab pos="6997700" algn="l"/>
                </a:tabLst>
                <a:defRPr sz="2400">
                  <a:solidFill>
                    <a:schemeClr val="tx1"/>
                  </a:solidFill>
                  <a:latin typeface="Arial" panose="020B0604020202020204" pitchFamily="34" charset="0"/>
                  <a:ea typeface="ＭＳ Ｐゴシック" pitchFamily="-84" charset="-128"/>
                </a:defRPr>
              </a:lvl9pPr>
            </a:lstStyle>
            <a:p>
              <a:pPr algn="ctr" eaLnBrk="1" hangingPunct="1">
                <a:lnSpc>
                  <a:spcPts val="1000"/>
                </a:lnSpc>
              </a:pPr>
              <a:r>
                <a:rPr lang="en-US" altLang="en-US" sz="1600" b="1">
                  <a:latin typeface="Helvetica" panose="020B0604020202020204" pitchFamily="34" charset="0"/>
                </a:rPr>
                <a:t>=</a:t>
              </a:r>
            </a:p>
          </p:txBody>
        </p:sp>
        <p:sp>
          <p:nvSpPr>
            <p:cNvPr id="29" name="Text Box 81"/>
            <p:cNvSpPr txBox="1">
              <a:spLocks noChangeArrowheads="1"/>
            </p:cNvSpPr>
            <p:nvPr/>
          </p:nvSpPr>
          <p:spPr bwMode="auto">
            <a:xfrm>
              <a:off x="2690" y="2522"/>
              <a:ext cx="32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sz="1900" b="1">
                  <a:solidFill>
                    <a:srgbClr val="053DE8"/>
                  </a:solidFill>
                  <a:latin typeface="Marker Felt" pitchFamily="-84" charset="0"/>
                </a:rPr>
                <a:t>Hit</a:t>
              </a:r>
            </a:p>
          </p:txBody>
        </p:sp>
        <p:sp>
          <p:nvSpPr>
            <p:cNvPr id="30" name="Line 82"/>
            <p:cNvSpPr>
              <a:spLocks noChangeShapeType="1"/>
            </p:cNvSpPr>
            <p:nvPr/>
          </p:nvSpPr>
          <p:spPr bwMode="auto">
            <a:xfrm>
              <a:off x="2830" y="2316"/>
              <a:ext cx="0" cy="192"/>
            </a:xfrm>
            <a:prstGeom prst="line">
              <a:avLst/>
            </a:prstGeom>
            <a:noFill/>
            <a:ln w="25400">
              <a:solidFill>
                <a:srgbClr val="053DE8"/>
              </a:solidFill>
              <a:round/>
              <a:headEnd/>
              <a:tailEnd type="stealth" w="med" len="me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31" name="Line 83"/>
            <p:cNvSpPr>
              <a:spLocks noChangeShapeType="1"/>
            </p:cNvSpPr>
            <p:nvPr/>
          </p:nvSpPr>
          <p:spPr bwMode="auto">
            <a:xfrm>
              <a:off x="1643" y="1984"/>
              <a:ext cx="3" cy="236"/>
            </a:xfrm>
            <a:prstGeom prst="line">
              <a:avLst/>
            </a:prstGeom>
            <a:noFill/>
            <a:ln w="25400">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32" name="Line 84"/>
            <p:cNvSpPr>
              <a:spLocks noChangeShapeType="1"/>
            </p:cNvSpPr>
            <p:nvPr/>
          </p:nvSpPr>
          <p:spPr bwMode="auto">
            <a:xfrm flipH="1">
              <a:off x="1638" y="2202"/>
              <a:ext cx="1047" cy="2"/>
            </a:xfrm>
            <a:prstGeom prst="line">
              <a:avLst/>
            </a:prstGeom>
            <a:noFill/>
            <a:ln w="25400">
              <a:solidFill>
                <a:schemeClr val="tx1"/>
              </a:solidFill>
              <a:round/>
              <a:headEnd type="stealth" w="med" len="med"/>
              <a:tailEnd/>
            </a:ln>
            <a:effectLst>
              <a:outerShdw blurRad="63500" dist="76199" dir="3420002" algn="ctr" rotWithShape="0">
                <a:srgbClr val="053DE8">
                  <a:alpha val="25000"/>
                </a:srgbClr>
              </a:outerShdw>
            </a:effectLst>
          </p:spPr>
          <p:txBody>
            <a:bodyPr/>
            <a:lstStyle/>
            <a:p>
              <a:pPr>
                <a:defRPr/>
              </a:pPr>
              <a:endParaRPr lang="en-US">
                <a:latin typeface="Arial" pitchFamily="-106" charset="-52"/>
                <a:ea typeface="+mn-ea"/>
              </a:endParaRPr>
            </a:p>
          </p:txBody>
        </p:sp>
        <p:sp>
          <p:nvSpPr>
            <p:cNvPr id="33" name="Text Box 85"/>
            <p:cNvSpPr txBox="1">
              <a:spLocks noChangeArrowheads="1"/>
            </p:cNvSpPr>
            <p:nvPr/>
          </p:nvSpPr>
          <p:spPr bwMode="auto">
            <a:xfrm>
              <a:off x="1754" y="2018"/>
              <a:ext cx="80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sz="1900" b="1">
                  <a:solidFill>
                    <a:srgbClr val="053DE8"/>
                  </a:solidFill>
                  <a:latin typeface="Marker Felt" pitchFamily="-84" charset="0"/>
                </a:rPr>
                <a:t>Cache Tag</a:t>
              </a:r>
            </a:p>
          </p:txBody>
        </p:sp>
      </p:grpSp>
      <p:grpSp>
        <p:nvGrpSpPr>
          <p:cNvPr id="34" name="Group 86"/>
          <p:cNvGrpSpPr>
            <a:grpSpLocks/>
          </p:cNvGrpSpPr>
          <p:nvPr/>
        </p:nvGrpSpPr>
        <p:grpSpPr bwMode="auto">
          <a:xfrm>
            <a:off x="476250" y="4622800"/>
            <a:ext cx="4679950" cy="939800"/>
            <a:chOff x="262" y="2548"/>
            <a:chExt cx="2948" cy="592"/>
          </a:xfrm>
        </p:grpSpPr>
        <p:sp>
          <p:nvSpPr>
            <p:cNvPr id="35" name="Text Box 87"/>
            <p:cNvSpPr txBox="1">
              <a:spLocks noChangeArrowheads="1"/>
            </p:cNvSpPr>
            <p:nvPr/>
          </p:nvSpPr>
          <p:spPr bwMode="auto">
            <a:xfrm>
              <a:off x="306" y="2548"/>
              <a:ext cx="1920"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algn="ctr" eaLnBrk="1" hangingPunct="1"/>
              <a:r>
                <a:rPr lang="en-US" altLang="en-US" sz="2300" b="1">
                  <a:latin typeface="Helvetica" panose="020B0604020202020204" pitchFamily="34" charset="0"/>
                </a:rPr>
                <a:t>This works, but ...</a:t>
              </a:r>
            </a:p>
          </p:txBody>
        </p:sp>
        <p:sp>
          <p:nvSpPr>
            <p:cNvPr id="36" name="Text Box 88"/>
            <p:cNvSpPr txBox="1">
              <a:spLocks noChangeArrowheads="1"/>
            </p:cNvSpPr>
            <p:nvPr/>
          </p:nvSpPr>
          <p:spPr bwMode="auto">
            <a:xfrm>
              <a:off x="262" y="2890"/>
              <a:ext cx="294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sz="2600" b="1">
                  <a:solidFill>
                    <a:srgbClr val="053DE8"/>
                  </a:solidFill>
                  <a:latin typeface="Marker Felt" pitchFamily="-84" charset="0"/>
                </a:rPr>
                <a:t>Q. What is the downside?</a:t>
              </a:r>
            </a:p>
          </p:txBody>
        </p:sp>
      </p:grpSp>
      <p:sp>
        <p:nvSpPr>
          <p:cNvPr id="37" name="Text Box 89"/>
          <p:cNvSpPr txBox="1">
            <a:spLocks noChangeArrowheads="1"/>
          </p:cNvSpPr>
          <p:nvPr/>
        </p:nvSpPr>
        <p:spPr bwMode="auto">
          <a:xfrm>
            <a:off x="1060450" y="5673725"/>
            <a:ext cx="4068763"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1pPr>
            <a:lvl2pPr marL="37931725" indent="-37474525">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2pPr>
            <a:lvl3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3pPr>
            <a:lvl4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4pPr>
            <a:lvl5pP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panose="020B0604020202020204" pitchFamily="34" charset="0"/>
                <a:ea typeface="ＭＳ Ｐゴシック" pitchFamily="-84" charset="-128"/>
              </a:defRPr>
            </a:lvl9pPr>
          </a:lstStyle>
          <a:p>
            <a:pPr eaLnBrk="1" hangingPunct="1"/>
            <a:r>
              <a:rPr lang="en-US" altLang="en-US" b="1">
                <a:solidFill>
                  <a:srgbClr val="053DE8"/>
                </a:solidFill>
                <a:latin typeface="Marker Felt" pitchFamily="-84" charset="0"/>
              </a:rPr>
              <a:t>A. Inflexibility. Size of cache limited by page size.</a:t>
            </a:r>
          </a:p>
        </p:txBody>
      </p:sp>
      <p:graphicFrame>
        <p:nvGraphicFramePr>
          <p:cNvPr id="38" name="Group 4"/>
          <p:cNvGraphicFramePr>
            <a:graphicFrameLocks noGrp="1"/>
          </p:cNvGraphicFramePr>
          <p:nvPr>
            <p:extLst/>
          </p:nvPr>
        </p:nvGraphicFramePr>
        <p:xfrm>
          <a:off x="292100" y="1397000"/>
          <a:ext cx="8496300" cy="457200"/>
        </p:xfrm>
        <a:graphic>
          <a:graphicData uri="http://schemas.openxmlformats.org/drawingml/2006/table">
            <a:tbl>
              <a:tblPr/>
              <a:tblGrid>
                <a:gridCol w="5334000">
                  <a:extLst>
                    <a:ext uri="{9D8B030D-6E8A-4147-A177-3AD203B41FA5}">
                      <a16:colId xmlns:a16="http://schemas.microsoft.com/office/drawing/2014/main" xmlns="" val="20000"/>
                    </a:ext>
                  </a:extLst>
                </a:gridCol>
                <a:gridCol w="1168400">
                  <a:extLst>
                    <a:ext uri="{9D8B030D-6E8A-4147-A177-3AD203B41FA5}">
                      <a16:colId xmlns:a16="http://schemas.microsoft.com/office/drawing/2014/main" xmlns="" val="20001"/>
                    </a:ext>
                  </a:extLst>
                </a:gridCol>
                <a:gridCol w="1993900">
                  <a:extLst>
                    <a:ext uri="{9D8B030D-6E8A-4147-A177-3AD203B41FA5}">
                      <a16:colId xmlns:a16="http://schemas.microsoft.com/office/drawing/2014/main" xmlns="" val="20002"/>
                    </a:ext>
                  </a:extLst>
                </a:gridCol>
              </a:tblGrid>
              <a:tr h="431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a typeface="ＭＳ Ｐゴシック" pitchFamily="-84" charset="-128"/>
                        <a:cs typeface="Arial" panose="020B0604020202020204" pitchFamily="34" charset="0"/>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lvl1pPr>
                        <a:spcBef>
                          <a:spcPct val="20000"/>
                        </a:spcBef>
                        <a:tabLst>
                          <a:tab pos="596900" algn="l"/>
                          <a:tab pos="1511300" algn="l"/>
                          <a:tab pos="2425700" algn="l"/>
                          <a:tab pos="3340100" algn="l"/>
                          <a:tab pos="4254500" algn="l"/>
                          <a:tab pos="5168900" algn="l"/>
                          <a:tab pos="6083300" algn="l"/>
                          <a:tab pos="6997700" algn="l"/>
                        </a:tabLst>
                        <a:defRPr sz="2400">
                          <a:solidFill>
                            <a:schemeClr val="tx1"/>
                          </a:solidFill>
                          <a:latin typeface="Arial  " charset="0"/>
                          <a:ea typeface="ＭＳ Ｐゴシック" pitchFamily="-84" charset="-128"/>
                        </a:defRPr>
                      </a:lvl1pPr>
                      <a:lvl2pPr marL="37931725" indent="-37474525">
                        <a:spcBef>
                          <a:spcPct val="20000"/>
                        </a:spcBef>
                        <a:tabLst>
                          <a:tab pos="596900" algn="l"/>
                          <a:tab pos="1511300" algn="l"/>
                          <a:tab pos="2425700" algn="l"/>
                          <a:tab pos="3340100" algn="l"/>
                          <a:tab pos="4254500" algn="l"/>
                          <a:tab pos="5168900" algn="l"/>
                          <a:tab pos="6083300" algn="l"/>
                          <a:tab pos="6997700" algn="l"/>
                        </a:tabLst>
                        <a:defRPr sz="2000">
                          <a:solidFill>
                            <a:schemeClr val="tx1"/>
                          </a:solidFill>
                          <a:latin typeface="Arial  " charset="0"/>
                          <a:ea typeface="ＭＳ Ｐゴシック" pitchFamily="-84" charset="-128"/>
                        </a:defRPr>
                      </a:lvl2pPr>
                      <a:lvl3pPr>
                        <a:spcBef>
                          <a:spcPct val="20000"/>
                        </a:spcBef>
                        <a:tabLst>
                          <a:tab pos="596900" algn="l"/>
                          <a:tab pos="1511300" algn="l"/>
                          <a:tab pos="2425700" algn="l"/>
                          <a:tab pos="3340100" algn="l"/>
                          <a:tab pos="4254500" algn="l"/>
                          <a:tab pos="5168900" algn="l"/>
                          <a:tab pos="6083300" algn="l"/>
                          <a:tab pos="6997700" algn="l"/>
                        </a:tabLst>
                        <a:defRPr>
                          <a:solidFill>
                            <a:schemeClr val="tx1"/>
                          </a:solidFill>
                          <a:latin typeface="Arial  " charset="0"/>
                          <a:ea typeface="ＭＳ Ｐゴシック" pitchFamily="-84" charset="-128"/>
                        </a:defRPr>
                      </a:lvl3pPr>
                      <a:lvl4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4pPr>
                      <a:lvl5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ts val="1900"/>
                        </a:lnSpc>
                        <a:spcBef>
                          <a:spcPct val="20000"/>
                        </a:spcBef>
                        <a:spcAft>
                          <a:spcPct val="0"/>
                        </a:spcAft>
                        <a:buClrTx/>
                        <a:buSzTx/>
                        <a:buFontTx/>
                        <a:buNone/>
                        <a:tabLst>
                          <a:tab pos="596900" algn="l"/>
                          <a:tab pos="1511300" algn="l"/>
                          <a:tab pos="2425700" algn="l"/>
                          <a:tab pos="3340100" algn="l"/>
                          <a:tab pos="4254500" algn="l"/>
                          <a:tab pos="5168900" algn="l"/>
                          <a:tab pos="6083300" algn="l"/>
                          <a:tab pos="6997700" algn="l"/>
                        </a:tabLst>
                      </a:pPr>
                      <a:r>
                        <a:rPr kumimoji="0" lang="en-US" altLang="en-US" sz="2000" b="1" i="0" u="none" strike="noStrike" cap="none" normalizeH="0" baseline="0" dirty="0" smtClean="0">
                          <a:ln>
                            <a:noFill/>
                          </a:ln>
                          <a:solidFill>
                            <a:schemeClr val="tx1"/>
                          </a:solidFill>
                          <a:effectLst/>
                          <a:latin typeface="Arial" panose="020B0604020202020204" pitchFamily="34" charset="0"/>
                          <a:ea typeface="ＭＳ Ｐゴシック" pitchFamily="-84" charset="-128"/>
                          <a:cs typeface="Arial" panose="020B0604020202020204" pitchFamily="34" charset="0"/>
                        </a:rPr>
                        <a:t>Set</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lvl1pPr>
                        <a:spcBef>
                          <a:spcPct val="20000"/>
                        </a:spcBef>
                        <a:tabLst>
                          <a:tab pos="596900" algn="l"/>
                          <a:tab pos="1511300" algn="l"/>
                          <a:tab pos="2425700" algn="l"/>
                          <a:tab pos="3340100" algn="l"/>
                          <a:tab pos="4254500" algn="l"/>
                          <a:tab pos="5168900" algn="l"/>
                          <a:tab pos="6083300" algn="l"/>
                          <a:tab pos="6997700" algn="l"/>
                        </a:tabLst>
                        <a:defRPr sz="2400">
                          <a:solidFill>
                            <a:schemeClr val="tx1"/>
                          </a:solidFill>
                          <a:latin typeface="Arial  " charset="0"/>
                          <a:ea typeface="ＭＳ Ｐゴシック" pitchFamily="-84" charset="-128"/>
                        </a:defRPr>
                      </a:lvl1pPr>
                      <a:lvl2pPr marL="37931725" indent="-37474525">
                        <a:spcBef>
                          <a:spcPct val="20000"/>
                        </a:spcBef>
                        <a:tabLst>
                          <a:tab pos="596900" algn="l"/>
                          <a:tab pos="1511300" algn="l"/>
                          <a:tab pos="2425700" algn="l"/>
                          <a:tab pos="3340100" algn="l"/>
                          <a:tab pos="4254500" algn="l"/>
                          <a:tab pos="5168900" algn="l"/>
                          <a:tab pos="6083300" algn="l"/>
                          <a:tab pos="6997700" algn="l"/>
                        </a:tabLst>
                        <a:defRPr sz="2000">
                          <a:solidFill>
                            <a:schemeClr val="tx1"/>
                          </a:solidFill>
                          <a:latin typeface="Arial  " charset="0"/>
                          <a:ea typeface="ＭＳ Ｐゴシック" pitchFamily="-84" charset="-128"/>
                        </a:defRPr>
                      </a:lvl2pPr>
                      <a:lvl3pPr>
                        <a:spcBef>
                          <a:spcPct val="20000"/>
                        </a:spcBef>
                        <a:tabLst>
                          <a:tab pos="596900" algn="l"/>
                          <a:tab pos="1511300" algn="l"/>
                          <a:tab pos="2425700" algn="l"/>
                          <a:tab pos="3340100" algn="l"/>
                          <a:tab pos="4254500" algn="l"/>
                          <a:tab pos="5168900" algn="l"/>
                          <a:tab pos="6083300" algn="l"/>
                          <a:tab pos="6997700" algn="l"/>
                        </a:tabLst>
                        <a:defRPr>
                          <a:solidFill>
                            <a:schemeClr val="tx1"/>
                          </a:solidFill>
                          <a:latin typeface="Arial  " charset="0"/>
                          <a:ea typeface="ＭＳ Ｐゴシック" pitchFamily="-84" charset="-128"/>
                        </a:defRPr>
                      </a:lvl3pPr>
                      <a:lvl4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4pPr>
                      <a:lvl5pPr>
                        <a:spcBef>
                          <a:spcPct val="20000"/>
                        </a:spcBef>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596900" algn="l"/>
                          <a:tab pos="1511300" algn="l"/>
                          <a:tab pos="2425700" algn="l"/>
                          <a:tab pos="3340100" algn="l"/>
                          <a:tab pos="4254500" algn="l"/>
                          <a:tab pos="5168900" algn="l"/>
                          <a:tab pos="6083300" algn="l"/>
                          <a:tab pos="69977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ts val="1000"/>
                        </a:lnSpc>
                        <a:spcBef>
                          <a:spcPct val="20000"/>
                        </a:spcBef>
                        <a:spcAft>
                          <a:spcPct val="0"/>
                        </a:spcAft>
                        <a:buClrTx/>
                        <a:buSzTx/>
                        <a:buFontTx/>
                        <a:buNone/>
                        <a:tabLst>
                          <a:tab pos="596900" algn="l"/>
                          <a:tab pos="1511300" algn="l"/>
                          <a:tab pos="2425700" algn="l"/>
                          <a:tab pos="3340100" algn="l"/>
                          <a:tab pos="4254500" algn="l"/>
                          <a:tab pos="5168900" algn="l"/>
                          <a:tab pos="6083300" algn="l"/>
                          <a:tab pos="6997700" algn="l"/>
                        </a:tabLst>
                      </a:pPr>
                      <a:r>
                        <a:rPr kumimoji="0" lang="en-US" altLang="en-US" sz="1400" b="1" i="0" u="none" strike="noStrike" cap="none" normalizeH="0" baseline="0" dirty="0" smtClean="0">
                          <a:ln>
                            <a:noFill/>
                          </a:ln>
                          <a:solidFill>
                            <a:schemeClr val="tx1"/>
                          </a:solidFill>
                          <a:effectLst/>
                          <a:latin typeface="Arial" panose="020B0604020202020204" pitchFamily="34" charset="0"/>
                          <a:ea typeface="ＭＳ Ｐゴシック" pitchFamily="-84" charset="-128"/>
                          <a:cs typeface="Arial" panose="020B0604020202020204" pitchFamily="34" charset="0"/>
                        </a:rPr>
                        <a:t>Byte Select</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bl>
          </a:graphicData>
        </a:graphic>
      </p:graphicFrame>
      <p:graphicFrame>
        <p:nvGraphicFramePr>
          <p:cNvPr id="39" name="Group 15"/>
          <p:cNvGraphicFramePr>
            <a:graphicFrameLocks noGrp="1"/>
          </p:cNvGraphicFramePr>
          <p:nvPr>
            <p:extLst/>
          </p:nvPr>
        </p:nvGraphicFramePr>
        <p:xfrm>
          <a:off x="7264400" y="2717800"/>
          <a:ext cx="1384300" cy="3263900"/>
        </p:xfrm>
        <a:graphic>
          <a:graphicData uri="http://schemas.openxmlformats.org/drawingml/2006/table">
            <a:tbl>
              <a:tblPr/>
              <a:tblGrid>
                <a:gridCol w="1384300">
                  <a:extLst>
                    <a:ext uri="{9D8B030D-6E8A-4147-A177-3AD203B41FA5}">
                      <a16:colId xmlns:a16="http://schemas.microsoft.com/office/drawing/2014/main" xmlns="" val="20000"/>
                    </a:ext>
                  </a:extLst>
                </a:gridCol>
              </a:tblGrid>
              <a:tr h="812800">
                <a:tc>
                  <a:txBody>
                    <a:bodyPr/>
                    <a:lstStyle>
                      <a:lvl1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 charset="0"/>
                          <a:ea typeface="ＭＳ Ｐゴシック" pitchFamily="-84" charset="-128"/>
                        </a:defRPr>
                      </a:lvl1pPr>
                      <a:lvl2pPr marL="37931725" indent="-37474525">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Arial  " charset="0"/>
                          <a:ea typeface="ＭＳ Ｐゴシック" pitchFamily="-84" charset="-128"/>
                        </a:defRPr>
                      </a:lvl2pPr>
                      <a:lvl3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 charset="0"/>
                          <a:ea typeface="ＭＳ Ｐゴシック" pitchFamily="-84" charset="-128"/>
                        </a:defRPr>
                      </a:lvl3pPr>
                      <a:lvl4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4pPr>
                      <a:lvl5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en-US" altLang="en-US" sz="1500" b="1" i="0" u="none" strike="noStrike" cap="none" normalizeH="0" baseline="0" smtClean="0">
                          <a:ln>
                            <a:noFill/>
                          </a:ln>
                          <a:solidFill>
                            <a:srgbClr val="053DE8"/>
                          </a:solidFill>
                          <a:effectLst/>
                          <a:latin typeface="Marker Felt" pitchFamily="-84" charset="0"/>
                          <a:ea typeface="ＭＳ Ｐゴシック" pitchFamily="-84" charset="-128"/>
                        </a:rPr>
                        <a:t>Cache Block</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00FF00">
                        <a:alpha val="43921"/>
                      </a:srgbClr>
                    </a:solidFill>
                  </a:tcPr>
                </a:tc>
                <a:extLst>
                  <a:ext uri="{0D108BD9-81ED-4DB2-BD59-A6C34878D82A}">
                    <a16:rowId xmlns:a16="http://schemas.microsoft.com/office/drawing/2014/main" xmlns="" val="10000"/>
                  </a:ext>
                </a:extLst>
              </a:tr>
              <a:tr h="825500">
                <a:tc>
                  <a:txBody>
                    <a:bodyPr/>
                    <a:lstStyle>
                      <a:lvl1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Arial  " charset="0"/>
                          <a:ea typeface="ＭＳ Ｐゴシック" pitchFamily="-84" charset="-128"/>
                        </a:defRPr>
                      </a:lvl1pPr>
                      <a:lvl2pPr marL="37931725" indent="-37474525">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Arial  " charset="0"/>
                          <a:ea typeface="ＭＳ Ｐゴシック" pitchFamily="-84" charset="-128"/>
                        </a:defRPr>
                      </a:lvl2pPr>
                      <a:lvl3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 charset="0"/>
                          <a:ea typeface="ＭＳ Ｐゴシック" pitchFamily="-84" charset="-128"/>
                        </a:defRPr>
                      </a:lvl3pPr>
                      <a:lvl4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4pPr>
                      <a:lvl5pPr>
                        <a:spcBef>
                          <a:spcPct val="2000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kumimoji="0" lang="en-US" altLang="en-US" sz="1500" b="1" i="0" u="none" strike="noStrike" cap="none" normalizeH="0" baseline="0" smtClean="0">
                          <a:ln>
                            <a:noFill/>
                          </a:ln>
                          <a:solidFill>
                            <a:srgbClr val="053DE8"/>
                          </a:solidFill>
                          <a:effectLst/>
                          <a:latin typeface="Marker Felt" pitchFamily="-84" charset="0"/>
                          <a:ea typeface="ＭＳ Ｐゴシック" pitchFamily="-84" charset="-128"/>
                        </a:rPr>
                        <a:t>Cache Block</a:t>
                      </a: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0000FF">
                        <a:alpha val="16078"/>
                      </a:srgbClr>
                    </a:solidFill>
                  </a:tcPr>
                </a:tc>
                <a:extLst>
                  <a:ext uri="{0D108BD9-81ED-4DB2-BD59-A6C34878D82A}">
                    <a16:rowId xmlns:a16="http://schemas.microsoft.com/office/drawing/2014/main" xmlns="" val="10001"/>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0000">
                        <a:alpha val="67058"/>
                      </a:srgbClr>
                    </a:solidFill>
                  </a:tcPr>
                </a:tc>
                <a:extLst>
                  <a:ext uri="{0D108BD9-81ED-4DB2-BD59-A6C34878D82A}">
                    <a16:rowId xmlns:a16="http://schemas.microsoft.com/office/drawing/2014/main" xmlns="" val="10002"/>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FF00">
                        <a:alpha val="70979"/>
                      </a:srgbClr>
                    </a:solidFill>
                  </a:tcPr>
                </a:tc>
                <a:extLst>
                  <a:ext uri="{0D108BD9-81ED-4DB2-BD59-A6C34878D82A}">
                    <a16:rowId xmlns:a16="http://schemas.microsoft.com/office/drawing/2014/main" xmlns="" val="10003"/>
                  </a:ext>
                </a:extLst>
              </a:tr>
            </a:tbl>
          </a:graphicData>
        </a:graphic>
      </p:graphicFrame>
      <p:graphicFrame>
        <p:nvGraphicFramePr>
          <p:cNvPr id="40" name="Group 28"/>
          <p:cNvGraphicFramePr>
            <a:graphicFrameLocks noGrp="1"/>
          </p:cNvGraphicFramePr>
          <p:nvPr>
            <p:extLst/>
          </p:nvPr>
        </p:nvGraphicFramePr>
        <p:xfrm>
          <a:off x="5372100" y="2730500"/>
          <a:ext cx="1181100" cy="3263900"/>
        </p:xfrm>
        <a:graphic>
          <a:graphicData uri="http://schemas.openxmlformats.org/drawingml/2006/table">
            <a:tbl>
              <a:tblPr/>
              <a:tblGrid>
                <a:gridCol w="1181100">
                  <a:extLst>
                    <a:ext uri="{9D8B030D-6E8A-4147-A177-3AD203B41FA5}">
                      <a16:colId xmlns:a16="http://schemas.microsoft.com/office/drawing/2014/main" xmlns="" val="20000"/>
                    </a:ext>
                  </a:extLst>
                </a:gridCol>
              </a:tblGrid>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8EFF8E"/>
                    </a:solidFill>
                  </a:tcPr>
                </a:tc>
                <a:extLst>
                  <a:ext uri="{0D108BD9-81ED-4DB2-BD59-A6C34878D82A}">
                    <a16:rowId xmlns:a16="http://schemas.microsoft.com/office/drawing/2014/main" xmlns="" val="10000"/>
                  </a:ext>
                </a:extLst>
              </a:tr>
              <a:tr h="8255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D6D6FF"/>
                    </a:solidFill>
                  </a:tcPr>
                </a:tc>
                <a:extLst>
                  <a:ext uri="{0D108BD9-81ED-4DB2-BD59-A6C34878D82A}">
                    <a16:rowId xmlns:a16="http://schemas.microsoft.com/office/drawing/2014/main" xmlns="" val="10001"/>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5454"/>
                    </a:solidFill>
                  </a:tcPr>
                </a:tc>
                <a:extLst>
                  <a:ext uri="{0D108BD9-81ED-4DB2-BD59-A6C34878D82A}">
                    <a16:rowId xmlns:a16="http://schemas.microsoft.com/office/drawing/2014/main" xmlns="" val="10002"/>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FF49"/>
                    </a:solidFill>
                  </a:tcPr>
                </a:tc>
                <a:extLst>
                  <a:ext uri="{0D108BD9-81ED-4DB2-BD59-A6C34878D82A}">
                    <a16:rowId xmlns:a16="http://schemas.microsoft.com/office/drawing/2014/main" xmlns="" val="10003"/>
                  </a:ext>
                </a:extLst>
              </a:tr>
            </a:tbl>
          </a:graphicData>
        </a:graphic>
      </p:graphicFrame>
      <p:graphicFrame>
        <p:nvGraphicFramePr>
          <p:cNvPr id="41" name="Group 41"/>
          <p:cNvGraphicFramePr>
            <a:graphicFrameLocks noGrp="1"/>
          </p:cNvGraphicFramePr>
          <p:nvPr>
            <p:extLst/>
          </p:nvPr>
        </p:nvGraphicFramePr>
        <p:xfrm>
          <a:off x="6819900" y="2730500"/>
          <a:ext cx="215900" cy="3263900"/>
        </p:xfrm>
        <a:graphic>
          <a:graphicData uri="http://schemas.openxmlformats.org/drawingml/2006/table">
            <a:tbl>
              <a:tblPr/>
              <a:tblGrid>
                <a:gridCol w="215900">
                  <a:extLst>
                    <a:ext uri="{9D8B030D-6E8A-4147-A177-3AD203B41FA5}">
                      <a16:colId xmlns:a16="http://schemas.microsoft.com/office/drawing/2014/main" xmlns="" val="20000"/>
                    </a:ext>
                  </a:extLst>
                </a:gridCol>
              </a:tblGrid>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8EFF8E"/>
                    </a:solidFill>
                  </a:tcPr>
                </a:tc>
                <a:extLst>
                  <a:ext uri="{0D108BD9-81ED-4DB2-BD59-A6C34878D82A}">
                    <a16:rowId xmlns:a16="http://schemas.microsoft.com/office/drawing/2014/main" xmlns="" val="10000"/>
                  </a:ext>
                </a:extLst>
              </a:tr>
              <a:tr h="8255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D6D6FF"/>
                    </a:solidFill>
                  </a:tcPr>
                </a:tc>
                <a:extLst>
                  <a:ext uri="{0D108BD9-81ED-4DB2-BD59-A6C34878D82A}">
                    <a16:rowId xmlns:a16="http://schemas.microsoft.com/office/drawing/2014/main" xmlns="" val="10001"/>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5454"/>
                    </a:solidFill>
                  </a:tcPr>
                </a:tc>
                <a:extLst>
                  <a:ext uri="{0D108BD9-81ED-4DB2-BD59-A6C34878D82A}">
                    <a16:rowId xmlns:a16="http://schemas.microsoft.com/office/drawing/2014/main" xmlns="" val="10002"/>
                  </a:ext>
                </a:extLst>
              </a:tr>
              <a:tr h="812800">
                <a:tc>
                  <a:txBody>
                    <a:bodyPr/>
                    <a:lstStyle>
                      <a:lvl1pPr>
                        <a:spcBef>
                          <a:spcPct val="20000"/>
                        </a:spcBef>
                        <a:defRPr sz="2400">
                          <a:solidFill>
                            <a:schemeClr val="tx1"/>
                          </a:solidFill>
                          <a:latin typeface="Arial  " charset="0"/>
                          <a:ea typeface="ＭＳ Ｐゴシック" pitchFamily="-84" charset="-128"/>
                        </a:defRPr>
                      </a:lvl1pPr>
                      <a:lvl2pPr marL="37931725" indent="-37474525">
                        <a:spcBef>
                          <a:spcPct val="20000"/>
                        </a:spcBef>
                        <a:defRPr sz="2000">
                          <a:solidFill>
                            <a:schemeClr val="tx1"/>
                          </a:solidFill>
                          <a:latin typeface="Arial  " charset="0"/>
                          <a:ea typeface="ＭＳ Ｐゴシック" pitchFamily="-84" charset="-128"/>
                        </a:defRPr>
                      </a:lvl2pPr>
                      <a:lvl3pPr>
                        <a:spcBef>
                          <a:spcPct val="20000"/>
                        </a:spcBef>
                        <a:defRPr>
                          <a:solidFill>
                            <a:schemeClr val="tx1"/>
                          </a:solidFill>
                          <a:latin typeface="Arial  " charset="0"/>
                          <a:ea typeface="ＭＳ Ｐゴシック" pitchFamily="-84" charset="-128"/>
                        </a:defRPr>
                      </a:lvl3pPr>
                      <a:lvl4pPr>
                        <a:spcBef>
                          <a:spcPct val="20000"/>
                        </a:spcBef>
                        <a:defRPr sz="1600">
                          <a:solidFill>
                            <a:schemeClr val="tx1"/>
                          </a:solidFill>
                          <a:latin typeface="Arial  " charset="0"/>
                          <a:ea typeface="ＭＳ Ｐゴシック" pitchFamily="-84" charset="-128"/>
                        </a:defRPr>
                      </a:lvl4pPr>
                      <a:lvl5pPr>
                        <a:spcBef>
                          <a:spcPct val="20000"/>
                        </a:spcBef>
                        <a:defRPr sz="1600">
                          <a:solidFill>
                            <a:schemeClr val="tx1"/>
                          </a:solidFill>
                          <a:latin typeface="Arial  " charset="0"/>
                          <a:ea typeface="ＭＳ Ｐゴシック" pitchFamily="-84" charset="-128"/>
                        </a:defRPr>
                      </a:lvl5pPr>
                      <a:lvl6pPr marL="457200" eaLnBrk="0" fontAlgn="base" hangingPunct="0">
                        <a:spcBef>
                          <a:spcPct val="20000"/>
                        </a:spcBef>
                        <a:spcAft>
                          <a:spcPct val="0"/>
                        </a:spcAft>
                        <a:defRPr sz="1600">
                          <a:solidFill>
                            <a:schemeClr val="tx1"/>
                          </a:solidFill>
                          <a:latin typeface="Arial  " charset="0"/>
                          <a:ea typeface="ＭＳ Ｐゴシック" pitchFamily="-84" charset="-128"/>
                        </a:defRPr>
                      </a:lvl6pPr>
                      <a:lvl7pPr marL="914400" eaLnBrk="0" fontAlgn="base" hangingPunct="0">
                        <a:spcBef>
                          <a:spcPct val="20000"/>
                        </a:spcBef>
                        <a:spcAft>
                          <a:spcPct val="0"/>
                        </a:spcAft>
                        <a:defRPr sz="1600">
                          <a:solidFill>
                            <a:schemeClr val="tx1"/>
                          </a:solidFill>
                          <a:latin typeface="Arial  " charset="0"/>
                          <a:ea typeface="ＭＳ Ｐゴシック" pitchFamily="-84" charset="-128"/>
                        </a:defRPr>
                      </a:lvl7pPr>
                      <a:lvl8pPr marL="1371600" eaLnBrk="0" fontAlgn="base" hangingPunct="0">
                        <a:spcBef>
                          <a:spcPct val="20000"/>
                        </a:spcBef>
                        <a:spcAft>
                          <a:spcPct val="0"/>
                        </a:spcAft>
                        <a:defRPr sz="1600">
                          <a:solidFill>
                            <a:schemeClr val="tx1"/>
                          </a:solidFill>
                          <a:latin typeface="Arial  " charset="0"/>
                          <a:ea typeface="ＭＳ Ｐゴシック" pitchFamily="-84" charset="-128"/>
                        </a:defRPr>
                      </a:lvl8pPr>
                      <a:lvl9pPr marL="1828800" eaLnBrk="0" fontAlgn="base" hangingPunct="0">
                        <a:spcBef>
                          <a:spcPct val="20000"/>
                        </a:spcBef>
                        <a:spcAft>
                          <a:spcPct val="0"/>
                        </a:spcAft>
                        <a:defRPr sz="1600">
                          <a:solidFill>
                            <a:schemeClr val="tx1"/>
                          </a:solidFill>
                          <a:latin typeface="Arial  " charset="0"/>
                          <a:ea typeface="ＭＳ Ｐゴシック" pitchFamily="-8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smtClean="0">
                        <a:ln>
                          <a:noFill/>
                        </a:ln>
                        <a:solidFill>
                          <a:schemeClr val="tx1"/>
                        </a:solidFill>
                        <a:effectLst/>
                        <a:latin typeface="Comic Sans MS" panose="030F0702030302020204" pitchFamily="66" charset="0"/>
                        <a:ea typeface="ＭＳ Ｐゴシック" pitchFamily="-84" charset="-128"/>
                      </a:endParaRPr>
                    </a:p>
                  </a:txBody>
                  <a:tcPr anchor="ctr" horzOverflow="overflow">
                    <a:lnL w="25400" cap="flat" cmpd="sng" algn="ctr">
                      <a:solidFill>
                        <a:schemeClr val="accent1"/>
                      </a:solidFill>
                      <a:prstDash val="solid"/>
                      <a:round/>
                      <a:headEnd type="none" w="med" len="med"/>
                      <a:tailEnd type="none" w="med" len="med"/>
                    </a:lnL>
                    <a:lnR w="254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solidFill>
                      <a:srgbClr val="FFFF49"/>
                    </a:solidFill>
                  </a:tcPr>
                </a:tc>
                <a:extLst>
                  <a:ext uri="{0D108BD9-81ED-4DB2-BD59-A6C34878D82A}">
                    <a16:rowId xmlns:a16="http://schemas.microsoft.com/office/drawing/2014/main" xmlns="" val="10003"/>
                  </a:ext>
                </a:extLst>
              </a:tr>
            </a:tbl>
          </a:graphicData>
        </a:graphic>
      </p:graphicFrame>
      <p:sp>
        <p:nvSpPr>
          <p:cNvPr id="42" name="Slide Number Placeholder 43"/>
          <p:cNvSpPr>
            <a:spLocks noGrp="1"/>
          </p:cNvSpPr>
          <p:nvPr>
            <p:ph type="sldNum" sz="quarter" idx="12"/>
          </p:nvPr>
        </p:nvSpPr>
        <p:spPr>
          <a:xfrm>
            <a:off x="6553200" y="6619875"/>
            <a:ext cx="2133600" cy="238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itchFamily="-84" charset="-128"/>
              </a:defRPr>
            </a:lvl1pPr>
            <a:lvl2pPr marL="37931725" indent="-37474525">
              <a:defRPr sz="2400">
                <a:solidFill>
                  <a:schemeClr val="tx1"/>
                </a:solidFill>
                <a:latin typeface="Arial" panose="020B0604020202020204" pitchFamily="34" charset="0"/>
                <a:ea typeface="ＭＳ Ｐゴシック" pitchFamily="-84" charset="-128"/>
              </a:defRPr>
            </a:lvl2pPr>
            <a:lvl3pPr>
              <a:defRPr sz="2400">
                <a:solidFill>
                  <a:schemeClr val="tx1"/>
                </a:solidFill>
                <a:latin typeface="Arial" panose="020B0604020202020204" pitchFamily="34" charset="0"/>
                <a:ea typeface="ＭＳ Ｐゴシック" pitchFamily="-84" charset="-128"/>
              </a:defRPr>
            </a:lvl3pPr>
            <a:lvl4pPr>
              <a:defRPr sz="2400">
                <a:solidFill>
                  <a:schemeClr val="tx1"/>
                </a:solidFill>
                <a:latin typeface="Arial" panose="020B0604020202020204" pitchFamily="34" charset="0"/>
                <a:ea typeface="ＭＳ Ｐゴシック" pitchFamily="-84" charset="-128"/>
              </a:defRPr>
            </a:lvl4pPr>
            <a:lvl5pPr>
              <a:defRPr sz="2400">
                <a:solidFill>
                  <a:schemeClr val="tx1"/>
                </a:solidFill>
                <a:latin typeface="Arial" panose="020B0604020202020204" pitchFamily="34" charset="0"/>
                <a:ea typeface="ＭＳ Ｐゴシック" pitchFamily="-8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itchFamily="-84" charset="-128"/>
              </a:defRPr>
            </a:lvl9pPr>
          </a:lstStyle>
          <a:p>
            <a:fld id="{887D85C1-AB60-4660-BA9B-663664537F19}" type="slidenum">
              <a:rPr lang="en-US" altLang="en-US" sz="1400">
                <a:latin typeface="Arial  " charset="0"/>
              </a:rPr>
              <a:pPr/>
              <a:t>71</a:t>
            </a:fld>
            <a:endParaRPr lang="en-US" altLang="en-US" sz="1400">
              <a:latin typeface="Arial  " charset="0"/>
            </a:endParaRPr>
          </a:p>
        </p:txBody>
      </p:sp>
      <p:sp>
        <p:nvSpPr>
          <p:cNvPr id="43" name="Oval 42"/>
          <p:cNvSpPr/>
          <p:nvPr/>
        </p:nvSpPr>
        <p:spPr bwMode="auto">
          <a:xfrm>
            <a:off x="5410200" y="863600"/>
            <a:ext cx="431803" cy="1168400"/>
          </a:xfrm>
          <a:prstGeom prst="ellipse">
            <a:avLst/>
          </a:prstGeom>
          <a:noFill/>
          <a:ln w="7620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504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ssolv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dissolv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dissolve">
                                      <p:cBhvr>
                                        <p:cTn id="32" dur="500"/>
                                        <p:tgtEl>
                                          <p:spTgt spid="34"/>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dissolve">
                                      <p:cBhvr>
                                        <p:cTn id="3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005403" cy="369332"/>
          </a:xfrm>
          <a:prstGeom prst="rect">
            <a:avLst/>
          </a:prstGeom>
          <a:noFill/>
        </p:spPr>
        <p:txBody>
          <a:bodyPr wrap="none" rtlCol="0">
            <a:spAutoFit/>
          </a:bodyPr>
          <a:lstStyle/>
          <a:p>
            <a:r>
              <a:rPr lang="en-US" dirty="0" smtClean="0"/>
              <a:t>Chrome</a:t>
            </a:r>
            <a:endParaRPr lang="en-US" dirty="0"/>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889987" cy="369332"/>
          </a:xfrm>
          <a:prstGeom prst="rect">
            <a:avLst/>
          </a:prstGeom>
          <a:noFill/>
        </p:spPr>
        <p:txBody>
          <a:bodyPr wrap="none" rtlCol="0">
            <a:spAutoFit/>
          </a:bodyPr>
          <a:lstStyle/>
          <a:p>
            <a:r>
              <a:rPr lang="en-US" dirty="0" smtClean="0"/>
              <a:t>Firefox</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162800" y="2698012"/>
            <a:ext cx="1066800" cy="80718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7010400" y="2240812"/>
            <a:ext cx="1338828" cy="369332"/>
          </a:xfrm>
          <a:prstGeom prst="rect">
            <a:avLst/>
          </a:prstGeom>
          <a:noFill/>
        </p:spPr>
        <p:txBody>
          <a:bodyPr wrap="none" rtlCol="0">
            <a:spAutoFit/>
          </a:bodyPr>
          <a:lstStyle/>
          <a:p>
            <a:r>
              <a:rPr lang="en-US" dirty="0" err="1" smtClean="0"/>
              <a:t>Powerpoint</a:t>
            </a:r>
            <a:endParaRPr lang="en-US" dirty="0"/>
          </a:p>
        </p:txBody>
      </p:sp>
      <p:sp>
        <p:nvSpPr>
          <p:cNvPr id="12" name="Rectangle 11"/>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4727502" y="4855535"/>
            <a:ext cx="1066800" cy="80718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6988245" y="4230354"/>
            <a:ext cx="1066800" cy="807188"/>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6835845" y="3773154"/>
            <a:ext cx="1133644" cy="369332"/>
          </a:xfrm>
          <a:prstGeom prst="rect">
            <a:avLst/>
          </a:prstGeom>
          <a:noFill/>
        </p:spPr>
        <p:txBody>
          <a:bodyPr wrap="none" rtlCol="0">
            <a:spAutoFit/>
          </a:bodyPr>
          <a:lstStyle/>
          <a:p>
            <a:r>
              <a:rPr lang="en-US" dirty="0" smtClean="0"/>
              <a:t>Windows</a:t>
            </a:r>
            <a:endParaRPr lang="en-US" dirty="0"/>
          </a:p>
        </p:txBody>
      </p:sp>
      <p:sp>
        <p:nvSpPr>
          <p:cNvPr id="30" name="Rectangle 29"/>
          <p:cNvSpPr/>
          <p:nvPr/>
        </p:nvSpPr>
        <p:spPr>
          <a:xfrm>
            <a:off x="6553200" y="5540006"/>
            <a:ext cx="1066800" cy="80718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6400800" y="5082806"/>
            <a:ext cx="1223412" cy="369332"/>
          </a:xfrm>
          <a:prstGeom prst="rect">
            <a:avLst/>
          </a:prstGeom>
          <a:noFill/>
        </p:spPr>
        <p:txBody>
          <a:bodyPr wrap="none" rtlCol="0">
            <a:spAutoFit/>
          </a:bodyPr>
          <a:lstStyle/>
          <a:p>
            <a:r>
              <a:rPr lang="en-US" dirty="0" smtClean="0"/>
              <a:t>Calculator</a:t>
            </a:r>
            <a:endParaRPr lang="en-US" dirty="0"/>
          </a:p>
        </p:txBody>
      </p:sp>
      <p:sp>
        <p:nvSpPr>
          <p:cNvPr id="32" name="Rectangle 31"/>
          <p:cNvSpPr/>
          <p:nvPr/>
        </p:nvSpPr>
        <p:spPr>
          <a:xfrm>
            <a:off x="6346747" y="1290820"/>
            <a:ext cx="1066800" cy="807188"/>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p:cNvSpPr txBox="1"/>
          <p:nvPr/>
        </p:nvSpPr>
        <p:spPr>
          <a:xfrm>
            <a:off x="6194347" y="833620"/>
            <a:ext cx="1430969" cy="369332"/>
          </a:xfrm>
          <a:prstGeom prst="rect">
            <a:avLst/>
          </a:prstGeom>
          <a:noFill/>
        </p:spPr>
        <p:txBody>
          <a:bodyPr wrap="none" rtlCol="0">
            <a:spAutoFit/>
          </a:bodyPr>
          <a:lstStyle/>
          <a:p>
            <a:r>
              <a:rPr lang="en-US" dirty="0" smtClean="0"/>
              <a:t>Application X</a:t>
            </a:r>
            <a:endParaRPr lang="en-US" dirty="0"/>
          </a:p>
        </p:txBody>
      </p:sp>
    </p:spTree>
    <p:extLst>
      <p:ext uri="{BB962C8B-B14F-4D97-AF65-F5344CB8AC3E}">
        <p14:creationId xmlns:p14="http://schemas.microsoft.com/office/powerpoint/2010/main" val="37146326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a:t>
            </a:r>
            <a:endParaRPr lang="en-US" dirty="0"/>
          </a:p>
        </p:txBody>
      </p:sp>
      <p:sp>
        <p:nvSpPr>
          <p:cNvPr id="4" name="Rectangle 3"/>
          <p:cNvSpPr/>
          <p:nvPr/>
        </p:nvSpPr>
        <p:spPr>
          <a:xfrm>
            <a:off x="1524000" y="914400"/>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371600" y="457200"/>
            <a:ext cx="1005403" cy="369332"/>
          </a:xfrm>
          <a:prstGeom prst="rect">
            <a:avLst/>
          </a:prstGeom>
          <a:noFill/>
        </p:spPr>
        <p:txBody>
          <a:bodyPr wrap="none" rtlCol="0">
            <a:spAutoFit/>
          </a:bodyPr>
          <a:lstStyle/>
          <a:p>
            <a:r>
              <a:rPr lang="en-US" dirty="0" smtClean="0"/>
              <a:t>Chrome</a:t>
            </a:r>
            <a:endParaRPr lang="en-US" dirty="0"/>
          </a:p>
        </p:txBody>
      </p:sp>
      <p:sp>
        <p:nvSpPr>
          <p:cNvPr id="7" name="TextBox 6"/>
          <p:cNvSpPr txBox="1"/>
          <p:nvPr/>
        </p:nvSpPr>
        <p:spPr>
          <a:xfrm>
            <a:off x="4548963" y="484886"/>
            <a:ext cx="1582484" cy="369332"/>
          </a:xfrm>
          <a:prstGeom prst="rect">
            <a:avLst/>
          </a:prstGeom>
          <a:noFill/>
        </p:spPr>
        <p:txBody>
          <a:bodyPr wrap="none" rtlCol="0">
            <a:spAutoFit/>
          </a:bodyPr>
          <a:lstStyle/>
          <a:p>
            <a:r>
              <a:rPr lang="en-US" dirty="0" smtClean="0"/>
              <a:t>Main Memory</a:t>
            </a:r>
            <a:endParaRPr lang="en-US" dirty="0"/>
          </a:p>
        </p:txBody>
      </p:sp>
      <p:sp>
        <p:nvSpPr>
          <p:cNvPr id="8" name="Rectangle 7"/>
          <p:cNvSpPr/>
          <p:nvPr/>
        </p:nvSpPr>
        <p:spPr>
          <a:xfrm>
            <a:off x="1706084" y="4038600"/>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553684" y="3581400"/>
            <a:ext cx="889987" cy="369332"/>
          </a:xfrm>
          <a:prstGeom prst="rect">
            <a:avLst/>
          </a:prstGeom>
          <a:noFill/>
        </p:spPr>
        <p:txBody>
          <a:bodyPr wrap="none" rtlCol="0">
            <a:spAutoFit/>
          </a:bodyPr>
          <a:lstStyle/>
          <a:p>
            <a:r>
              <a:rPr lang="en-US" dirty="0" smtClean="0"/>
              <a:t>Firefox</a:t>
            </a:r>
            <a:endParaRPr lang="en-US" dirty="0"/>
          </a:p>
        </p:txBody>
      </p:sp>
      <p:sp>
        <p:nvSpPr>
          <p:cNvPr id="10" name="Rectangle 9"/>
          <p:cNvSpPr/>
          <p:nvPr/>
        </p:nvSpPr>
        <p:spPr>
          <a:xfrm>
            <a:off x="4724400" y="914400"/>
            <a:ext cx="10668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24400" y="1045535"/>
            <a:ext cx="1066800" cy="1905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162800" y="2698012"/>
            <a:ext cx="1066800" cy="80718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7010400" y="2240812"/>
            <a:ext cx="1338828" cy="369332"/>
          </a:xfrm>
          <a:prstGeom prst="rect">
            <a:avLst/>
          </a:prstGeom>
          <a:noFill/>
        </p:spPr>
        <p:txBody>
          <a:bodyPr wrap="none" rtlCol="0">
            <a:spAutoFit/>
          </a:bodyPr>
          <a:lstStyle/>
          <a:p>
            <a:r>
              <a:rPr lang="en-US" dirty="0" err="1" smtClean="0"/>
              <a:t>Powerpoint</a:t>
            </a:r>
            <a:endParaRPr lang="en-US" dirty="0"/>
          </a:p>
        </p:txBody>
      </p:sp>
      <p:sp>
        <p:nvSpPr>
          <p:cNvPr id="12" name="Rectangle 11"/>
          <p:cNvSpPr/>
          <p:nvPr/>
        </p:nvSpPr>
        <p:spPr>
          <a:xfrm>
            <a:off x="4720414" y="2950535"/>
            <a:ext cx="1066800" cy="19050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4727502" y="4855535"/>
            <a:ext cx="1066800" cy="80718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6988245" y="4230354"/>
            <a:ext cx="1066800" cy="807188"/>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6835845" y="3773154"/>
            <a:ext cx="1133644" cy="369332"/>
          </a:xfrm>
          <a:prstGeom prst="rect">
            <a:avLst/>
          </a:prstGeom>
          <a:noFill/>
        </p:spPr>
        <p:txBody>
          <a:bodyPr wrap="none" rtlCol="0">
            <a:spAutoFit/>
          </a:bodyPr>
          <a:lstStyle/>
          <a:p>
            <a:r>
              <a:rPr lang="en-US" dirty="0" smtClean="0"/>
              <a:t>Windows</a:t>
            </a:r>
            <a:endParaRPr lang="en-US" dirty="0"/>
          </a:p>
        </p:txBody>
      </p:sp>
      <p:sp>
        <p:nvSpPr>
          <p:cNvPr id="30" name="Rectangle 29"/>
          <p:cNvSpPr/>
          <p:nvPr/>
        </p:nvSpPr>
        <p:spPr>
          <a:xfrm>
            <a:off x="6553200" y="5540006"/>
            <a:ext cx="1066800" cy="80718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6400800" y="5082806"/>
            <a:ext cx="1223412" cy="369332"/>
          </a:xfrm>
          <a:prstGeom prst="rect">
            <a:avLst/>
          </a:prstGeom>
          <a:noFill/>
        </p:spPr>
        <p:txBody>
          <a:bodyPr wrap="none" rtlCol="0">
            <a:spAutoFit/>
          </a:bodyPr>
          <a:lstStyle/>
          <a:p>
            <a:r>
              <a:rPr lang="en-US" dirty="0" smtClean="0"/>
              <a:t>Calculator</a:t>
            </a:r>
            <a:endParaRPr lang="en-US" dirty="0"/>
          </a:p>
        </p:txBody>
      </p:sp>
      <p:sp>
        <p:nvSpPr>
          <p:cNvPr id="32" name="Rectangle 31"/>
          <p:cNvSpPr/>
          <p:nvPr/>
        </p:nvSpPr>
        <p:spPr>
          <a:xfrm>
            <a:off x="6346747" y="1290820"/>
            <a:ext cx="1066800" cy="807188"/>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p:cNvSpPr txBox="1"/>
          <p:nvPr/>
        </p:nvSpPr>
        <p:spPr>
          <a:xfrm>
            <a:off x="6194347" y="833620"/>
            <a:ext cx="1430969" cy="369332"/>
          </a:xfrm>
          <a:prstGeom prst="rect">
            <a:avLst/>
          </a:prstGeom>
          <a:noFill/>
        </p:spPr>
        <p:txBody>
          <a:bodyPr wrap="none" rtlCol="0">
            <a:spAutoFit/>
          </a:bodyPr>
          <a:lstStyle/>
          <a:p>
            <a:r>
              <a:rPr lang="en-US" dirty="0" smtClean="0"/>
              <a:t>Application X</a:t>
            </a:r>
            <a:endParaRPr lang="en-US" dirty="0"/>
          </a:p>
        </p:txBody>
      </p:sp>
      <p:sp>
        <p:nvSpPr>
          <p:cNvPr id="3" name="Rectangle 2"/>
          <p:cNvSpPr/>
          <p:nvPr/>
        </p:nvSpPr>
        <p:spPr bwMode="auto">
          <a:xfrm>
            <a:off x="609600" y="2240812"/>
            <a:ext cx="8001000" cy="3626588"/>
          </a:xfrm>
          <a:prstGeom prst="rect">
            <a:avLst/>
          </a:prstGeom>
          <a:solidFill>
            <a:schemeClr val="bg2">
              <a:lumMod val="20000"/>
              <a:lumOff val="80000"/>
              <a:alpha val="64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800" dirty="0" smtClean="0"/>
              <a:t>How do they all agree which portion of memory to use?</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a:ln>
                <a:noFill/>
              </a:ln>
              <a:solidFill>
                <a:schemeClr val="tx1"/>
              </a:solidFill>
              <a:effectLst/>
            </a:endParaRPr>
          </a:p>
          <a:p>
            <a:pPr marL="0" marR="0" indent="0" algn="ctr" defTabSz="914400" rtl="0" eaLnBrk="0" fontAlgn="base" latinLnBrk="0" hangingPunct="0">
              <a:lnSpc>
                <a:spcPct val="100000"/>
              </a:lnSpc>
              <a:spcBef>
                <a:spcPct val="0"/>
              </a:spcBef>
              <a:spcAft>
                <a:spcPct val="0"/>
              </a:spcAft>
              <a:buClrTx/>
              <a:buSzTx/>
              <a:buFontTx/>
              <a:buNone/>
              <a:tabLst/>
            </a:pPr>
            <a:r>
              <a:rPr lang="en-US" sz="2800" dirty="0" smtClean="0"/>
              <a:t>What if I ran another app and the total exceeds main memory?</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a:ln>
                <a:noFill/>
              </a:ln>
              <a:solidFill>
                <a:schemeClr val="tx1"/>
              </a:solidFill>
              <a:effectLst/>
            </a:endParaRPr>
          </a:p>
          <a:p>
            <a:pPr marL="0" marR="0" indent="0" algn="ctr" defTabSz="914400" rtl="0" eaLnBrk="0" fontAlgn="base" latinLnBrk="0" hangingPunct="0">
              <a:lnSpc>
                <a:spcPct val="100000"/>
              </a:lnSpc>
              <a:spcBef>
                <a:spcPct val="0"/>
              </a:spcBef>
              <a:spcAft>
                <a:spcPct val="0"/>
              </a:spcAft>
              <a:buClrTx/>
              <a:buSzTx/>
              <a:buFontTx/>
              <a:buNone/>
              <a:tabLst/>
            </a:pPr>
            <a:r>
              <a:rPr lang="en-US" sz="2800" dirty="0" smtClean="0"/>
              <a:t>What if I open one more tab in chrome?</a:t>
            </a:r>
            <a:endParaRPr kumimoji="0" lang="en-US" sz="2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717183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solidFill>
          <a:schemeClr val="accent1"/>
        </a:solidFill>
        <a:ln w="9525"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9048</TotalTime>
  <Words>3597</Words>
  <Application>Microsoft Office PowerPoint</Application>
  <PresentationFormat>On-screen Show (4:3)</PresentationFormat>
  <Paragraphs>1767</Paragraphs>
  <Slides>71</Slides>
  <Notes>0</Notes>
  <HiddenSlides>12</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71</vt:i4>
      </vt:variant>
    </vt:vector>
  </HeadingPairs>
  <TitlesOfParts>
    <vt:vector size="80" baseType="lpstr">
      <vt:lpstr>ＭＳ Ｐゴシック</vt:lpstr>
      <vt:lpstr>Arial</vt:lpstr>
      <vt:lpstr>Arial  </vt:lpstr>
      <vt:lpstr>Calibri</vt:lpstr>
      <vt:lpstr>Comic Sans MS</vt:lpstr>
      <vt:lpstr>Helvetica</vt:lpstr>
      <vt:lpstr>Marker Felt</vt:lpstr>
      <vt:lpstr>Wingdings</vt:lpstr>
      <vt:lpstr>Default Design</vt:lpstr>
      <vt:lpstr>  ECE552: Computer Architecture Virtual Memory Instructor: Andreas Moshovos moshovos@eecg.toronto.edu  Fall 2015  This is said only on this slide deck but will apply to all others:  The base slide set was developed by Prof. Tor Aamodt.  based on material profs. Mark Hill, David Woord, Guri Sohi and Jim Smith at the University of Wisconsin-Madison, and Dave Patterson at the University of California Berkeley. Some slides/material developed by Amir Roth of University of Pennsylvania with sources that included University of Wisconsin slides by Mark Hill, Guri Sohi, Jim Smith, and David Wood. Some material enhanced by Milo Martin, Mark Hill, and David Wood with sources that included Profs. Aamodt, Asanovic, Falsafi, Hoe, Lipasti, Shen, Smith, Sohi, Vijaykumar, and Wood.    </vt:lpstr>
      <vt:lpstr>Multitasking</vt:lpstr>
      <vt:lpstr>Multitasking (reference)</vt:lpstr>
      <vt:lpstr>Multiple Programs Using Memory</vt:lpstr>
      <vt:lpstr>Virtual Memory</vt:lpstr>
      <vt:lpstr>Virtual Memory</vt:lpstr>
      <vt:lpstr>Virtual Memory</vt:lpstr>
      <vt:lpstr>Virtual Memory</vt:lpstr>
      <vt:lpstr>Virtual Memory</vt:lpstr>
      <vt:lpstr>Multiple Programs Using Memory</vt:lpstr>
      <vt:lpstr>How can we divide up memory between programs?</vt:lpstr>
      <vt:lpstr>Solution: Virtual Memory</vt:lpstr>
      <vt:lpstr>Virtual Memory</vt:lpstr>
      <vt:lpstr>Virtual Memory</vt:lpstr>
      <vt:lpstr>Virtual Memory</vt:lpstr>
      <vt:lpstr>Virtual Memory</vt:lpstr>
      <vt:lpstr>Virtual Memory</vt:lpstr>
      <vt:lpstr>Mine and Yours &amp; Devices</vt:lpstr>
      <vt:lpstr>What an Application Sees</vt:lpstr>
      <vt:lpstr>How is it done?</vt:lpstr>
      <vt:lpstr>Two Apps</vt:lpstr>
      <vt:lpstr>How are pages mapped?</vt:lpstr>
      <vt:lpstr>Virtual Memory (reference)</vt:lpstr>
      <vt:lpstr>Page Table Entries</vt:lpstr>
      <vt:lpstr>Page Table Entries</vt:lpstr>
      <vt:lpstr>Address Translation</vt:lpstr>
      <vt:lpstr>Page Table Translation Structure</vt:lpstr>
      <vt:lpstr>Address Translation Example</vt:lpstr>
      <vt:lpstr>Permissions</vt:lpstr>
      <vt:lpstr>Page Table (reference)</vt:lpstr>
      <vt:lpstr>How are Virtual Pages Mapped?</vt:lpstr>
      <vt:lpstr>How are Virtual Pages Mapped?</vt:lpstr>
      <vt:lpstr>How are Virtual Pages Mapped?</vt:lpstr>
      <vt:lpstr>How are Virtual Pages Mapped?</vt:lpstr>
      <vt:lpstr>How are Virtual Pages Mapped?</vt:lpstr>
      <vt:lpstr>How are Virtual Pages Mapped?</vt:lpstr>
      <vt:lpstr>How are Virtual Pages Mapped?</vt:lpstr>
      <vt:lpstr>Where is the Page Table?</vt:lpstr>
      <vt:lpstr>Page Table:  Big Lookup Table</vt:lpstr>
      <vt:lpstr>Who accesses the page table?</vt:lpstr>
      <vt:lpstr>Page Table Implications</vt:lpstr>
      <vt:lpstr>Translation Lookaside Buffer</vt:lpstr>
      <vt:lpstr>TLB: Translation Looksaside Buffer (A special cache for the Page Table)</vt:lpstr>
      <vt:lpstr>Combined TLB &amp; Cache Structure</vt:lpstr>
      <vt:lpstr>Memory Access:TLB Usage Algorithm</vt:lpstr>
      <vt:lpstr>TLB Notes</vt:lpstr>
      <vt:lpstr>TLB Operation</vt:lpstr>
      <vt:lpstr>TLB Typical Organization</vt:lpstr>
      <vt:lpstr>Superpages</vt:lpstr>
      <vt:lpstr>Paging to Secondary Storage</vt:lpstr>
      <vt:lpstr>Permissions?</vt:lpstr>
      <vt:lpstr>How it all works?</vt:lpstr>
      <vt:lpstr>How it all works?</vt:lpstr>
      <vt:lpstr>How it all works?</vt:lpstr>
      <vt:lpstr>Multi-Level Page Tables</vt:lpstr>
      <vt:lpstr>Multilevel Page Tables</vt:lpstr>
      <vt:lpstr>Multi-Level Page Table Example</vt:lpstr>
      <vt:lpstr>Page tables may not fit in memory!</vt:lpstr>
      <vt:lpstr>Combined TLB &amp; Cache Structure</vt:lpstr>
      <vt:lpstr>6th Cache Optimization: Fast hits by Avoiding Address Translation </vt:lpstr>
      <vt:lpstr>Use virtual addresses for cache?</vt:lpstr>
      <vt:lpstr>Problems: VA indexed VA tagged</vt:lpstr>
      <vt:lpstr>Sharing of Memory</vt:lpstr>
      <vt:lpstr>Sharing of Memory</vt:lpstr>
      <vt:lpstr>VA-indexed VA-tagged</vt:lpstr>
      <vt:lpstr>Virtually-Indexed Physically-Tagged</vt:lpstr>
      <vt:lpstr>Virtual Indexed / Physically Tagged Caches</vt:lpstr>
      <vt:lpstr>Set index using VA bits?</vt:lpstr>
      <vt:lpstr>VA indexed PA tagged</vt:lpstr>
      <vt:lpstr>VA-indexed PA-Tagged: OS help</vt:lpstr>
      <vt:lpstr>VA indexed PA tagged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bongo</dc:creator>
  <cp:lastModifiedBy>Andreas Moshovos</cp:lastModifiedBy>
  <cp:revision>345</cp:revision>
  <cp:lastPrinted>2015-11-25T17:29:59Z</cp:lastPrinted>
  <dcterms:created xsi:type="dcterms:W3CDTF">1601-01-01T00:00:00Z</dcterms:created>
  <dcterms:modified xsi:type="dcterms:W3CDTF">2017-12-01T03:44:58Z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