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55"/>
  </p:handoutMasterIdLst>
  <p:sldIdLst>
    <p:sldId id="362" r:id="rId2"/>
    <p:sldId id="449" r:id="rId3"/>
    <p:sldId id="418" r:id="rId4"/>
    <p:sldId id="421" r:id="rId5"/>
    <p:sldId id="422" r:id="rId6"/>
    <p:sldId id="423" r:id="rId7"/>
    <p:sldId id="424" r:id="rId8"/>
    <p:sldId id="426" r:id="rId9"/>
    <p:sldId id="427" r:id="rId10"/>
    <p:sldId id="428" r:id="rId11"/>
    <p:sldId id="430" r:id="rId12"/>
    <p:sldId id="431" r:id="rId13"/>
    <p:sldId id="432" r:id="rId14"/>
    <p:sldId id="458" r:id="rId15"/>
    <p:sldId id="459" r:id="rId16"/>
    <p:sldId id="460" r:id="rId17"/>
    <p:sldId id="461" r:id="rId18"/>
    <p:sldId id="462" r:id="rId19"/>
    <p:sldId id="463" r:id="rId20"/>
    <p:sldId id="448" r:id="rId21"/>
    <p:sldId id="435" r:id="rId22"/>
    <p:sldId id="436" r:id="rId23"/>
    <p:sldId id="437" r:id="rId24"/>
    <p:sldId id="438" r:id="rId25"/>
    <p:sldId id="439" r:id="rId26"/>
    <p:sldId id="440" r:id="rId27"/>
    <p:sldId id="441" r:id="rId28"/>
    <p:sldId id="442" r:id="rId29"/>
    <p:sldId id="443" r:id="rId30"/>
    <p:sldId id="444" r:id="rId31"/>
    <p:sldId id="447" r:id="rId32"/>
    <p:sldId id="445" r:id="rId33"/>
    <p:sldId id="446" r:id="rId34"/>
    <p:sldId id="450" r:id="rId35"/>
    <p:sldId id="410" r:id="rId36"/>
    <p:sldId id="411" r:id="rId37"/>
    <p:sldId id="412" r:id="rId38"/>
    <p:sldId id="413" r:id="rId39"/>
    <p:sldId id="414" r:id="rId40"/>
    <p:sldId id="415" r:id="rId41"/>
    <p:sldId id="416" r:id="rId42"/>
    <p:sldId id="417" r:id="rId43"/>
    <p:sldId id="419" r:id="rId44"/>
    <p:sldId id="420" r:id="rId45"/>
    <p:sldId id="451" r:id="rId46"/>
    <p:sldId id="433" r:id="rId47"/>
    <p:sldId id="434" r:id="rId48"/>
    <p:sldId id="452" r:id="rId49"/>
    <p:sldId id="453" r:id="rId50"/>
    <p:sldId id="454" r:id="rId51"/>
    <p:sldId id="455" r:id="rId52"/>
    <p:sldId id="457" r:id="rId53"/>
    <p:sldId id="456" r:id="rId54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B481"/>
    <a:srgbClr val="6600FF"/>
    <a:srgbClr val="660066"/>
    <a:srgbClr val="009900"/>
    <a:srgbClr val="CC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67" autoAdjust="0"/>
    <p:restoredTop sz="86406" autoAdjust="0"/>
  </p:normalViewPr>
  <p:slideViewPr>
    <p:cSldViewPr snapToGrid="0">
      <p:cViewPr varScale="1">
        <p:scale>
          <a:sx n="167" d="100"/>
          <a:sy n="167" d="100"/>
        </p:scale>
        <p:origin x="1540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fld id="{1C87509F-D4A7-45FA-8719-ABC8F191C3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77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6E6FF-6CE6-4E27-9B6E-3CFE189E40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C671A-E902-4078-A8FB-AE9441D622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2C09F-F253-4113-ABE6-DEC5C36634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4F44E-C022-4A0F-809E-485C36B366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59DFF-7DFA-4E73-A1F0-179EE7631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AABC3-C1FF-42EB-AEEF-E403642861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D64FC-DCEC-4BE1-9A16-1F4972576C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2213A-BA22-4990-BDF0-74A41AC664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6946C-B483-4482-9F0F-21ED7F84A9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E86C-5BF3-4556-8108-C7CF799702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301F-9CE3-4FC6-8177-9E0231BC55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CDD88EF-9DC7-4125-82C9-D754A576650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Out-of-Order Execution </a:t>
            </a:r>
            <a:r>
              <a:rPr lang="en-US" dirty="0" smtClean="0"/>
              <a:t>Structure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Optimizations</a:t>
            </a:r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GShare-Style Last Tag Prediction</a:t>
            </a:r>
          </a:p>
        </p:txBody>
      </p:sp>
      <p:pic>
        <p:nvPicPr>
          <p:cNvPr id="20070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54100" y="1965325"/>
            <a:ext cx="7772400" cy="2595563"/>
          </a:xfrm>
          <a:noFill/>
          <a:ln/>
        </p:spPr>
      </p:pic>
      <p:sp>
        <p:nvSpPr>
          <p:cNvPr id="200709" name="Text Box 5"/>
          <p:cNvSpPr txBox="1">
            <a:spLocks noChangeArrowheads="1"/>
          </p:cNvSpPr>
          <p:nvPr/>
        </p:nvSpPr>
        <p:spPr bwMode="auto">
          <a:xfrm>
            <a:off x="4379913" y="4641850"/>
            <a:ext cx="298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Two-bit saturating counters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Accuracy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454650"/>
            <a:ext cx="7772400" cy="793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Over all instructions with two outstanding operands</a:t>
            </a:r>
          </a:p>
        </p:txBody>
      </p:sp>
      <p:pic>
        <p:nvPicPr>
          <p:cNvPr id="2027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213" y="1312863"/>
            <a:ext cx="8410575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2037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143000"/>
            <a:ext cx="8153400" cy="3989388"/>
          </a:xfrm>
          <a:noFill/>
          <a:ln/>
        </p:spPr>
      </p:pic>
      <p:sp>
        <p:nvSpPr>
          <p:cNvPr id="203781" name="Text Box 5"/>
          <p:cNvSpPr txBox="1">
            <a:spLocks noChangeArrowheads="1"/>
          </p:cNvSpPr>
          <p:nvPr/>
        </p:nvSpPr>
        <p:spPr bwMode="auto">
          <a:xfrm>
            <a:off x="974725" y="5349875"/>
            <a:ext cx="7153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– Actual Clock Frequency not considered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670671" y="2420066"/>
            <a:ext cx="364385" cy="235131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6292" y="2090057"/>
            <a:ext cx="18870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Predictive schedulers</a:t>
            </a:r>
            <a:endParaRPr lang="en-US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2048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2450" y="1219200"/>
            <a:ext cx="8331200" cy="4089400"/>
          </a:xfrm>
          <a:noFill/>
          <a:ln/>
        </p:spPr>
      </p:pic>
      <p:sp>
        <p:nvSpPr>
          <p:cNvPr id="204813" name="Text Box 13"/>
          <p:cNvSpPr txBox="1">
            <a:spLocks noChangeArrowheads="1"/>
          </p:cNvSpPr>
          <p:nvPr/>
        </p:nvSpPr>
        <p:spPr bwMode="auto">
          <a:xfrm>
            <a:off x="2660650" y="5416550"/>
            <a:ext cx="3243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per 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55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Prescheduling</a:t>
            </a:r>
          </a:p>
        </p:txBody>
      </p:sp>
      <p:sp>
        <p:nvSpPr>
          <p:cNvPr id="2355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Data-flow prescheduling for large</a:t>
            </a:r>
          </a:p>
          <a:p>
            <a:pPr>
              <a:lnSpc>
                <a:spcPct val="90000"/>
              </a:lnSpc>
            </a:pPr>
            <a:r>
              <a:rPr lang="en-US"/>
              <a:t>instruction windows in out-of-order</a:t>
            </a:r>
          </a:p>
          <a:p>
            <a:pPr>
              <a:lnSpc>
                <a:spcPct val="90000"/>
              </a:lnSpc>
            </a:pPr>
            <a:r>
              <a:rPr lang="en-US"/>
              <a:t>processors</a:t>
            </a:r>
          </a:p>
          <a:p>
            <a:pPr>
              <a:lnSpc>
                <a:spcPct val="90000"/>
              </a:lnSpc>
            </a:pPr>
            <a:r>
              <a:rPr lang="en-US"/>
              <a:t>Pierre Michaud, André Seznec, HPCA 2001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Prescheduling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0"/>
            <a:ext cx="7772400" cy="2438400"/>
          </a:xfrm>
        </p:spPr>
        <p:txBody>
          <a:bodyPr/>
          <a:lstStyle/>
          <a:p>
            <a:r>
              <a:rPr lang="en-US"/>
              <a:t>Predict latencies</a:t>
            </a:r>
          </a:p>
          <a:p>
            <a:r>
              <a:rPr lang="en-US"/>
              <a:t>Put scheduled instructions into a FIFO</a:t>
            </a:r>
          </a:p>
          <a:p>
            <a:r>
              <a:rPr lang="en-US"/>
              <a:t>Slide into a smaller window</a:t>
            </a:r>
          </a:p>
        </p:txBody>
      </p:sp>
      <p:pic>
        <p:nvPicPr>
          <p:cNvPr id="2375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8763" y="927100"/>
            <a:ext cx="5740400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Prescheduling Method</a:t>
            </a:r>
          </a:p>
        </p:txBody>
      </p:sp>
      <p:pic>
        <p:nvPicPr>
          <p:cNvPr id="23859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289050"/>
            <a:ext cx="7772400" cy="4737100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Prescheduling Example</a:t>
            </a:r>
          </a:p>
        </p:txBody>
      </p:sp>
      <p:pic>
        <p:nvPicPr>
          <p:cNvPr id="23962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768475"/>
            <a:ext cx="7772400" cy="3776663"/>
          </a:xfr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Latency Prediction</a:t>
            </a:r>
          </a:p>
        </p:txBody>
      </p:sp>
      <p:pic>
        <p:nvPicPr>
          <p:cNvPr id="24064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627188"/>
            <a:ext cx="7772400" cy="4060825"/>
          </a:xfrm>
          <a:noFill/>
          <a:ln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Latency Prediction Contd.</a:t>
            </a:r>
          </a:p>
        </p:txBody>
      </p:sp>
      <p:pic>
        <p:nvPicPr>
          <p:cNvPr id="2416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30325"/>
            <a:ext cx="9144000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323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Tag Elimination</a:t>
            </a:r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Broadcast Free Scheduler</a:t>
            </a:r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Broadcast Free Scheduler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Cyclone design</a:t>
            </a:r>
          </a:p>
          <a:p>
            <a:pPr lvl="1"/>
            <a:r>
              <a:rPr lang="en-US"/>
              <a:t>D. Ernst, A. Hamel, T. Austin</a:t>
            </a:r>
          </a:p>
          <a:p>
            <a:pPr lvl="1"/>
            <a:r>
              <a:rPr lang="en-US"/>
              <a:t>ISCA 2003</a:t>
            </a:r>
          </a:p>
          <a:p>
            <a:r>
              <a:rPr lang="en-US"/>
              <a:t>Preschedule Instructions</a:t>
            </a:r>
          </a:p>
          <a:p>
            <a:r>
              <a:rPr lang="en-US"/>
              <a:t>Put them into a dual strip cyclical FIFO </a:t>
            </a:r>
          </a:p>
          <a:p>
            <a:r>
              <a:rPr lang="en-US"/>
              <a:t>Vertical paths allow for motion between the strips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89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8901" name="Rectangle 5"/>
          <p:cNvSpPr>
            <a:spLocks noChangeArrowheads="1"/>
          </p:cNvSpPr>
          <p:nvPr/>
        </p:nvSpPr>
        <p:spPr bwMode="auto">
          <a:xfrm>
            <a:off x="4041775" y="1339850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02" name="Text Box 6"/>
          <p:cNvSpPr txBox="1">
            <a:spLocks noChangeArrowheads="1"/>
          </p:cNvSpPr>
          <p:nvPr/>
        </p:nvSpPr>
        <p:spPr bwMode="auto">
          <a:xfrm>
            <a:off x="4722813" y="1146175"/>
            <a:ext cx="29987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Will be ready in cycle + 6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+1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9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4276725" y="2489200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+ 2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09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0949" name="Rectangle 5"/>
          <p:cNvSpPr>
            <a:spLocks noChangeArrowheads="1"/>
          </p:cNvSpPr>
          <p:nvPr/>
        </p:nvSpPr>
        <p:spPr bwMode="auto">
          <a:xfrm>
            <a:off x="3898900" y="2489200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+ 3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19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3471863" y="2479675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+ 4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29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2997" name="Rectangle 5"/>
          <p:cNvSpPr>
            <a:spLocks noChangeArrowheads="1"/>
          </p:cNvSpPr>
          <p:nvPr/>
        </p:nvSpPr>
        <p:spPr bwMode="auto">
          <a:xfrm>
            <a:off x="3471863" y="3779838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+ 5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40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4021" name="Rectangle 5"/>
          <p:cNvSpPr>
            <a:spLocks noChangeArrowheads="1"/>
          </p:cNvSpPr>
          <p:nvPr/>
        </p:nvSpPr>
        <p:spPr bwMode="auto">
          <a:xfrm>
            <a:off x="3890963" y="3781425"/>
            <a:ext cx="396875" cy="2016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+ 6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45" name="Rectangle 5"/>
          <p:cNvSpPr>
            <a:spLocks noChangeArrowheads="1"/>
          </p:cNvSpPr>
          <p:nvPr/>
        </p:nvSpPr>
        <p:spPr bwMode="auto">
          <a:xfrm>
            <a:off x="4284663" y="3773488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Cycle + 6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60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88" y="1116013"/>
            <a:ext cx="7961312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069" name="Rectangle 5"/>
          <p:cNvSpPr>
            <a:spLocks noChangeArrowheads="1"/>
          </p:cNvSpPr>
          <p:nvPr/>
        </p:nvSpPr>
        <p:spPr bwMode="auto">
          <a:xfrm>
            <a:off x="5443538" y="3313113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/>
              <a:t>Conventional Schedulers are Overdesigned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For MIPS-like ISA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Two source tags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One destination tag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Not all instructions use two source operands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E.g., </a:t>
            </a:r>
            <a:r>
              <a:rPr lang="en-US" sz="2000" dirty="0" err="1"/>
              <a:t>addi</a:t>
            </a:r>
            <a:r>
              <a:rPr lang="en-US" sz="2000" dirty="0"/>
              <a:t> $1, $2, 10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Not all instructions produce a result that is interesting for scheduling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E.g., </a:t>
            </a:r>
            <a:r>
              <a:rPr lang="en-US" sz="2000" dirty="0" err="1"/>
              <a:t>beq</a:t>
            </a: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0000"/>
                </a:solidFill>
              </a:rPr>
              <a:t>Some operands are ready when the instruction enters the scheduler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/>
              <a:t>Source: </a:t>
            </a:r>
            <a:r>
              <a:rPr lang="en-US" sz="2000" b="0" dirty="0"/>
              <a:t>Efficient Dynamic Scheduling Through Tag Elimination, Dan Ernst and Todd Austin, ISCA 2002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Architecture – Mis-scheduling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70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" y="1116013"/>
            <a:ext cx="7961313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7093" name="Rectangle 5"/>
          <p:cNvSpPr>
            <a:spLocks noChangeArrowheads="1"/>
          </p:cNvSpPr>
          <p:nvPr/>
        </p:nvSpPr>
        <p:spPr bwMode="auto">
          <a:xfrm>
            <a:off x="4310063" y="2490788"/>
            <a:ext cx="396875" cy="20161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4732338" y="2082800"/>
            <a:ext cx="2352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Estimate new latency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Pre-scheduler</a:t>
            </a:r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8100"/>
            <a:ext cx="9144000" cy="449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1304925" y="5659438"/>
            <a:ext cx="7440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Insert instruction with predicted latency N at the front of the FIFO</a:t>
            </a:r>
          </a:p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Have it switch at N/2</a:t>
            </a:r>
          </a:p>
        </p:txBody>
      </p:sp>
      <p:sp>
        <p:nvSpPr>
          <p:cNvPr id="220166" name="Oval 6"/>
          <p:cNvSpPr>
            <a:spLocks noChangeArrowheads="1"/>
          </p:cNvSpPr>
          <p:nvPr/>
        </p:nvSpPr>
        <p:spPr bwMode="auto">
          <a:xfrm>
            <a:off x="1149350" y="4505325"/>
            <a:ext cx="2306638" cy="804863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67" name="Text Box 7"/>
          <p:cNvSpPr txBox="1">
            <a:spLocks noChangeArrowheads="1"/>
          </p:cNvSpPr>
          <p:nvPr/>
        </p:nvSpPr>
        <p:spPr bwMode="auto">
          <a:xfrm>
            <a:off x="3624263" y="4629150"/>
            <a:ext cx="518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6600FF"/>
                </a:solidFill>
                <a:latin typeface="Arial Unicode MS" pitchFamily="34" charset="-128"/>
              </a:rPr>
              <a:t>Can only do two cascaded MAX calculations</a:t>
            </a:r>
          </a:p>
          <a:p>
            <a:r>
              <a:rPr lang="en-US">
                <a:solidFill>
                  <a:srgbClr val="6600FF"/>
                </a:solidFill>
                <a:latin typeface="Arial Unicode MS" pitchFamily="34" charset="-128"/>
              </a:rPr>
              <a:t>Due to timing considerations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IPC Performance</a:t>
            </a:r>
          </a:p>
        </p:txBody>
      </p:sp>
      <p:pic>
        <p:nvPicPr>
          <p:cNvPr id="21811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041400"/>
            <a:ext cx="6961188" cy="5181600"/>
          </a:xfrm>
          <a:noFill/>
          <a:ln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Cyclone True Performance and Area</a:t>
            </a:r>
          </a:p>
        </p:txBody>
      </p:sp>
      <p:pic>
        <p:nvPicPr>
          <p:cNvPr id="21914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52500" y="1082675"/>
            <a:ext cx="7119938" cy="5181600"/>
          </a:xfrm>
          <a:noFill/>
          <a:ln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Matrix Schedulers</a:t>
            </a:r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Scheduler </a:t>
            </a:r>
          </a:p>
        </p:txBody>
      </p:sp>
      <p:pic>
        <p:nvPicPr>
          <p:cNvPr id="1822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066800"/>
            <a:ext cx="5056188" cy="5105400"/>
          </a:xfrm>
          <a:noFill/>
          <a:ln/>
        </p:spPr>
      </p:pic>
      <p:sp>
        <p:nvSpPr>
          <p:cNvPr id="182277" name="Line 5"/>
          <p:cNvSpPr>
            <a:spLocks noChangeShapeType="1"/>
          </p:cNvSpPr>
          <p:nvPr/>
        </p:nvSpPr>
        <p:spPr bwMode="auto">
          <a:xfrm>
            <a:off x="6172200" y="4114800"/>
            <a:ext cx="0" cy="16764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6248400" y="4721225"/>
            <a:ext cx="1636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WS requests</a:t>
            </a:r>
          </a:p>
        </p:txBody>
      </p:sp>
      <p:sp>
        <p:nvSpPr>
          <p:cNvPr id="182279" name="Line 7"/>
          <p:cNvSpPr>
            <a:spLocks noChangeShapeType="1"/>
          </p:cNvSpPr>
          <p:nvPr/>
        </p:nvSpPr>
        <p:spPr bwMode="auto">
          <a:xfrm>
            <a:off x="6172200" y="1831975"/>
            <a:ext cx="0" cy="16764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280" name="Text Box 8"/>
          <p:cNvSpPr txBox="1">
            <a:spLocks noChangeArrowheads="1"/>
          </p:cNvSpPr>
          <p:nvPr/>
        </p:nvSpPr>
        <p:spPr bwMode="auto">
          <a:xfrm>
            <a:off x="6248400" y="2438400"/>
            <a:ext cx="1268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IW grants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Scheduler Timing</a:t>
            </a:r>
          </a:p>
        </p:txBody>
      </p:sp>
      <p:pic>
        <p:nvPicPr>
          <p:cNvPr id="1833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066800"/>
            <a:ext cx="44196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3302" name="Freeform 6"/>
          <p:cNvSpPr>
            <a:spLocks/>
          </p:cNvSpPr>
          <p:nvPr/>
        </p:nvSpPr>
        <p:spPr bwMode="auto">
          <a:xfrm>
            <a:off x="3340100" y="2649538"/>
            <a:ext cx="522288" cy="1255712"/>
          </a:xfrm>
          <a:custGeom>
            <a:avLst/>
            <a:gdLst/>
            <a:ahLst/>
            <a:cxnLst>
              <a:cxn ang="0">
                <a:pos x="18" y="776"/>
              </a:cxn>
              <a:cxn ang="0">
                <a:pos x="247" y="770"/>
              </a:cxn>
              <a:cxn ang="0">
                <a:pos x="294" y="747"/>
              </a:cxn>
              <a:cxn ang="0">
                <a:pos x="329" y="629"/>
              </a:cxn>
              <a:cxn ang="0">
                <a:pos x="282" y="312"/>
              </a:cxn>
              <a:cxn ang="0">
                <a:pos x="259" y="224"/>
              </a:cxn>
              <a:cxn ang="0">
                <a:pos x="218" y="118"/>
              </a:cxn>
              <a:cxn ang="0">
                <a:pos x="200" y="112"/>
              </a:cxn>
              <a:cxn ang="0">
                <a:pos x="182" y="100"/>
              </a:cxn>
              <a:cxn ang="0">
                <a:pos x="118" y="59"/>
              </a:cxn>
              <a:cxn ang="0">
                <a:pos x="0" y="0"/>
              </a:cxn>
            </a:cxnLst>
            <a:rect l="0" t="0" r="r" b="b"/>
            <a:pathLst>
              <a:path w="329" h="791">
                <a:moveTo>
                  <a:pt x="18" y="776"/>
                </a:moveTo>
                <a:cubicBezTo>
                  <a:pt x="108" y="789"/>
                  <a:pt x="103" y="791"/>
                  <a:pt x="247" y="770"/>
                </a:cubicBezTo>
                <a:cubicBezTo>
                  <a:pt x="264" y="767"/>
                  <a:pt x="294" y="747"/>
                  <a:pt x="294" y="747"/>
                </a:cubicBezTo>
                <a:cubicBezTo>
                  <a:pt x="317" y="713"/>
                  <a:pt x="321" y="669"/>
                  <a:pt x="329" y="629"/>
                </a:cubicBezTo>
                <a:cubicBezTo>
                  <a:pt x="324" y="516"/>
                  <a:pt x="319" y="417"/>
                  <a:pt x="282" y="312"/>
                </a:cubicBezTo>
                <a:cubicBezTo>
                  <a:pt x="270" y="238"/>
                  <a:pt x="281" y="266"/>
                  <a:pt x="259" y="224"/>
                </a:cubicBezTo>
                <a:cubicBezTo>
                  <a:pt x="254" y="201"/>
                  <a:pt x="238" y="134"/>
                  <a:pt x="218" y="118"/>
                </a:cubicBezTo>
                <a:cubicBezTo>
                  <a:pt x="213" y="114"/>
                  <a:pt x="206" y="115"/>
                  <a:pt x="200" y="112"/>
                </a:cubicBezTo>
                <a:cubicBezTo>
                  <a:pt x="194" y="109"/>
                  <a:pt x="188" y="105"/>
                  <a:pt x="182" y="100"/>
                </a:cubicBezTo>
                <a:cubicBezTo>
                  <a:pt x="159" y="81"/>
                  <a:pt x="148" y="67"/>
                  <a:pt x="118" y="59"/>
                </a:cubicBezTo>
                <a:cubicBezTo>
                  <a:pt x="82" y="32"/>
                  <a:pt x="32" y="32"/>
                  <a:pt x="0" y="0"/>
                </a:cubicBezTo>
              </a:path>
            </a:pathLst>
          </a:custGeom>
          <a:noFill/>
          <a:ln w="28575" cap="flat" cmpd="sng">
            <a:solidFill>
              <a:srgbClr val="6600FF"/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03" name="Oval 7"/>
          <p:cNvSpPr>
            <a:spLocks noChangeArrowheads="1"/>
          </p:cNvSpPr>
          <p:nvPr/>
        </p:nvSpPr>
        <p:spPr bwMode="auto">
          <a:xfrm>
            <a:off x="3886200" y="3657600"/>
            <a:ext cx="304800" cy="304800"/>
          </a:xfrm>
          <a:prstGeom prst="ellipse">
            <a:avLst/>
          </a:prstGeom>
          <a:solidFill>
            <a:srgbClr val="66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A2</a:t>
            </a:r>
          </a:p>
        </p:txBody>
      </p:sp>
      <p:sp>
        <p:nvSpPr>
          <p:cNvPr id="183304" name="Oval 8"/>
          <p:cNvSpPr>
            <a:spLocks noChangeArrowheads="1"/>
          </p:cNvSpPr>
          <p:nvPr/>
        </p:nvSpPr>
        <p:spPr bwMode="auto">
          <a:xfrm>
            <a:off x="5257800" y="1066800"/>
            <a:ext cx="304800" cy="304800"/>
          </a:xfrm>
          <a:prstGeom prst="ellipse">
            <a:avLst/>
          </a:prstGeom>
          <a:solidFill>
            <a:srgbClr val="66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A2</a:t>
            </a:r>
          </a:p>
        </p:txBody>
      </p:sp>
      <p:sp>
        <p:nvSpPr>
          <p:cNvPr id="183305" name="Oval 9"/>
          <p:cNvSpPr>
            <a:spLocks noChangeArrowheads="1"/>
          </p:cNvSpPr>
          <p:nvPr/>
        </p:nvSpPr>
        <p:spPr bwMode="auto">
          <a:xfrm>
            <a:off x="5791200" y="10668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B1</a:t>
            </a:r>
          </a:p>
        </p:txBody>
      </p:sp>
      <p:sp>
        <p:nvSpPr>
          <p:cNvPr id="183306" name="Oval 10"/>
          <p:cNvSpPr>
            <a:spLocks noChangeArrowheads="1"/>
          </p:cNvSpPr>
          <p:nvPr/>
        </p:nvSpPr>
        <p:spPr bwMode="auto">
          <a:xfrm>
            <a:off x="2971800" y="16764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B1</a:t>
            </a:r>
          </a:p>
        </p:txBody>
      </p:sp>
      <p:sp>
        <p:nvSpPr>
          <p:cNvPr id="183307" name="Freeform 11"/>
          <p:cNvSpPr>
            <a:spLocks/>
          </p:cNvSpPr>
          <p:nvPr/>
        </p:nvSpPr>
        <p:spPr bwMode="auto">
          <a:xfrm>
            <a:off x="868363" y="2286000"/>
            <a:ext cx="2127250" cy="3641725"/>
          </a:xfrm>
          <a:custGeom>
            <a:avLst/>
            <a:gdLst/>
            <a:ahLst/>
            <a:cxnLst>
              <a:cxn ang="0">
                <a:pos x="1340" y="112"/>
              </a:cxn>
              <a:cxn ang="0">
                <a:pos x="1146" y="94"/>
              </a:cxn>
              <a:cxn ang="0">
                <a:pos x="623" y="24"/>
              </a:cxn>
              <a:cxn ang="0">
                <a:pos x="258" y="18"/>
              </a:cxn>
              <a:cxn ang="0">
                <a:pos x="182" y="41"/>
              </a:cxn>
              <a:cxn ang="0">
                <a:pos x="147" y="77"/>
              </a:cxn>
              <a:cxn ang="0">
                <a:pos x="123" y="112"/>
              </a:cxn>
              <a:cxn ang="0">
                <a:pos x="100" y="429"/>
              </a:cxn>
              <a:cxn ang="0">
                <a:pos x="82" y="694"/>
              </a:cxn>
              <a:cxn ang="0">
                <a:pos x="64" y="864"/>
              </a:cxn>
              <a:cxn ang="0">
                <a:pos x="47" y="1505"/>
              </a:cxn>
              <a:cxn ang="0">
                <a:pos x="11" y="2451"/>
              </a:cxn>
              <a:cxn ang="0">
                <a:pos x="0" y="2498"/>
              </a:cxn>
            </a:cxnLst>
            <a:rect l="0" t="0" r="r" b="b"/>
            <a:pathLst>
              <a:path w="1340" h="2500">
                <a:moveTo>
                  <a:pt x="1340" y="112"/>
                </a:moveTo>
                <a:cubicBezTo>
                  <a:pt x="1275" y="105"/>
                  <a:pt x="1212" y="98"/>
                  <a:pt x="1146" y="94"/>
                </a:cubicBezTo>
                <a:cubicBezTo>
                  <a:pt x="975" y="51"/>
                  <a:pt x="799" y="38"/>
                  <a:pt x="623" y="24"/>
                </a:cubicBezTo>
                <a:cubicBezTo>
                  <a:pt x="481" y="0"/>
                  <a:pt x="511" y="13"/>
                  <a:pt x="258" y="18"/>
                </a:cubicBezTo>
                <a:cubicBezTo>
                  <a:pt x="229" y="23"/>
                  <a:pt x="209" y="33"/>
                  <a:pt x="182" y="41"/>
                </a:cubicBezTo>
                <a:cubicBezTo>
                  <a:pt x="170" y="53"/>
                  <a:pt x="151" y="61"/>
                  <a:pt x="147" y="77"/>
                </a:cubicBezTo>
                <a:cubicBezTo>
                  <a:pt x="139" y="107"/>
                  <a:pt x="148" y="96"/>
                  <a:pt x="123" y="112"/>
                </a:cubicBezTo>
                <a:cubicBezTo>
                  <a:pt x="96" y="216"/>
                  <a:pt x="115" y="323"/>
                  <a:pt x="100" y="429"/>
                </a:cubicBezTo>
                <a:cubicBezTo>
                  <a:pt x="97" y="509"/>
                  <a:pt x="102" y="612"/>
                  <a:pt x="82" y="694"/>
                </a:cubicBezTo>
                <a:cubicBezTo>
                  <a:pt x="70" y="853"/>
                  <a:pt x="87" y="799"/>
                  <a:pt x="64" y="864"/>
                </a:cubicBezTo>
                <a:cubicBezTo>
                  <a:pt x="40" y="1074"/>
                  <a:pt x="52" y="1293"/>
                  <a:pt x="47" y="1505"/>
                </a:cubicBezTo>
                <a:cubicBezTo>
                  <a:pt x="51" y="1820"/>
                  <a:pt x="91" y="2144"/>
                  <a:pt x="11" y="2451"/>
                </a:cubicBezTo>
                <a:cubicBezTo>
                  <a:pt x="5" y="2500"/>
                  <a:pt x="21" y="2498"/>
                  <a:pt x="0" y="249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08" name="Line 12"/>
          <p:cNvSpPr>
            <a:spLocks noChangeShapeType="1"/>
          </p:cNvSpPr>
          <p:nvPr/>
        </p:nvSpPr>
        <p:spPr bwMode="auto">
          <a:xfrm>
            <a:off x="914400" y="5410200"/>
            <a:ext cx="12954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09" name="Oval 13"/>
          <p:cNvSpPr>
            <a:spLocks noChangeArrowheads="1"/>
          </p:cNvSpPr>
          <p:nvPr/>
        </p:nvSpPr>
        <p:spPr bwMode="auto">
          <a:xfrm>
            <a:off x="6248400" y="1066800"/>
            <a:ext cx="304800" cy="304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B3</a:t>
            </a:r>
          </a:p>
        </p:txBody>
      </p:sp>
      <p:sp>
        <p:nvSpPr>
          <p:cNvPr id="183310" name="Oval 14"/>
          <p:cNvSpPr>
            <a:spLocks noChangeArrowheads="1"/>
          </p:cNvSpPr>
          <p:nvPr/>
        </p:nvSpPr>
        <p:spPr bwMode="auto">
          <a:xfrm>
            <a:off x="3581400" y="5410200"/>
            <a:ext cx="304800" cy="304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charset="0"/>
              </a:rPr>
              <a:t>B3</a:t>
            </a:r>
          </a:p>
        </p:txBody>
      </p:sp>
      <p:sp>
        <p:nvSpPr>
          <p:cNvPr id="183311" name="Freeform 15"/>
          <p:cNvSpPr>
            <a:spLocks/>
          </p:cNvSpPr>
          <p:nvPr/>
        </p:nvSpPr>
        <p:spPr bwMode="auto">
          <a:xfrm>
            <a:off x="3060700" y="2444750"/>
            <a:ext cx="1884363" cy="2986088"/>
          </a:xfrm>
          <a:custGeom>
            <a:avLst/>
            <a:gdLst/>
            <a:ahLst/>
            <a:cxnLst>
              <a:cxn ang="0">
                <a:pos x="0" y="1881"/>
              </a:cxn>
              <a:cxn ang="0">
                <a:pos x="147" y="1840"/>
              </a:cxn>
              <a:cxn ang="0">
                <a:pos x="247" y="1810"/>
              </a:cxn>
              <a:cxn ang="0">
                <a:pos x="282" y="1793"/>
              </a:cxn>
              <a:cxn ang="0">
                <a:pos x="388" y="1722"/>
              </a:cxn>
              <a:cxn ang="0">
                <a:pos x="488" y="1663"/>
              </a:cxn>
              <a:cxn ang="0">
                <a:pos x="582" y="1604"/>
              </a:cxn>
              <a:cxn ang="0">
                <a:pos x="605" y="1581"/>
              </a:cxn>
              <a:cxn ang="0">
                <a:pos x="682" y="1546"/>
              </a:cxn>
              <a:cxn ang="0">
                <a:pos x="776" y="1487"/>
              </a:cxn>
              <a:cxn ang="0">
                <a:pos x="905" y="1399"/>
              </a:cxn>
              <a:cxn ang="0">
                <a:pos x="1046" y="1281"/>
              </a:cxn>
              <a:cxn ang="0">
                <a:pos x="1081" y="1217"/>
              </a:cxn>
              <a:cxn ang="0">
                <a:pos x="1111" y="1170"/>
              </a:cxn>
              <a:cxn ang="0">
                <a:pos x="1152" y="1076"/>
              </a:cxn>
              <a:cxn ang="0">
                <a:pos x="1187" y="952"/>
              </a:cxn>
              <a:cxn ang="0">
                <a:pos x="1181" y="717"/>
              </a:cxn>
              <a:cxn ang="0">
                <a:pos x="1158" y="652"/>
              </a:cxn>
              <a:cxn ang="0">
                <a:pos x="1093" y="470"/>
              </a:cxn>
              <a:cxn ang="0">
                <a:pos x="1023" y="347"/>
              </a:cxn>
              <a:cxn ang="0">
                <a:pos x="993" y="317"/>
              </a:cxn>
              <a:cxn ang="0">
                <a:pos x="976" y="294"/>
              </a:cxn>
              <a:cxn ang="0">
                <a:pos x="940" y="276"/>
              </a:cxn>
              <a:cxn ang="0">
                <a:pos x="740" y="153"/>
              </a:cxn>
              <a:cxn ang="0">
                <a:pos x="593" y="82"/>
              </a:cxn>
              <a:cxn ang="0">
                <a:pos x="505" y="35"/>
              </a:cxn>
              <a:cxn ang="0">
                <a:pos x="423" y="12"/>
              </a:cxn>
              <a:cxn ang="0">
                <a:pos x="376" y="0"/>
              </a:cxn>
            </a:cxnLst>
            <a:rect l="0" t="0" r="r" b="b"/>
            <a:pathLst>
              <a:path w="1187" h="1881">
                <a:moveTo>
                  <a:pt x="0" y="1881"/>
                </a:moveTo>
                <a:cubicBezTo>
                  <a:pt x="40" y="1839"/>
                  <a:pt x="92" y="1844"/>
                  <a:pt x="147" y="1840"/>
                </a:cubicBezTo>
                <a:cubicBezTo>
                  <a:pt x="181" y="1833"/>
                  <a:pt x="216" y="1826"/>
                  <a:pt x="247" y="1810"/>
                </a:cubicBezTo>
                <a:cubicBezTo>
                  <a:pt x="288" y="1789"/>
                  <a:pt x="241" y="1804"/>
                  <a:pt x="282" y="1793"/>
                </a:cubicBezTo>
                <a:cubicBezTo>
                  <a:pt x="312" y="1773"/>
                  <a:pt x="355" y="1733"/>
                  <a:pt x="388" y="1722"/>
                </a:cubicBezTo>
                <a:cubicBezTo>
                  <a:pt x="430" y="1689"/>
                  <a:pt x="437" y="1680"/>
                  <a:pt x="488" y="1663"/>
                </a:cubicBezTo>
                <a:cubicBezTo>
                  <a:pt x="518" y="1641"/>
                  <a:pt x="551" y="1625"/>
                  <a:pt x="582" y="1604"/>
                </a:cubicBezTo>
                <a:cubicBezTo>
                  <a:pt x="591" y="1598"/>
                  <a:pt x="596" y="1587"/>
                  <a:pt x="605" y="1581"/>
                </a:cubicBezTo>
                <a:cubicBezTo>
                  <a:pt x="626" y="1567"/>
                  <a:pt x="657" y="1552"/>
                  <a:pt x="682" y="1546"/>
                </a:cubicBezTo>
                <a:cubicBezTo>
                  <a:pt x="713" y="1527"/>
                  <a:pt x="746" y="1507"/>
                  <a:pt x="776" y="1487"/>
                </a:cubicBezTo>
                <a:cubicBezTo>
                  <a:pt x="819" y="1458"/>
                  <a:pt x="855" y="1416"/>
                  <a:pt x="905" y="1399"/>
                </a:cubicBezTo>
                <a:cubicBezTo>
                  <a:pt x="949" y="1355"/>
                  <a:pt x="1006" y="1330"/>
                  <a:pt x="1046" y="1281"/>
                </a:cubicBezTo>
                <a:cubicBezTo>
                  <a:pt x="1092" y="1224"/>
                  <a:pt x="1053" y="1269"/>
                  <a:pt x="1081" y="1217"/>
                </a:cubicBezTo>
                <a:cubicBezTo>
                  <a:pt x="1090" y="1201"/>
                  <a:pt x="1111" y="1170"/>
                  <a:pt x="1111" y="1170"/>
                </a:cubicBezTo>
                <a:cubicBezTo>
                  <a:pt x="1120" y="1136"/>
                  <a:pt x="1131" y="1105"/>
                  <a:pt x="1152" y="1076"/>
                </a:cubicBezTo>
                <a:cubicBezTo>
                  <a:pt x="1161" y="1033"/>
                  <a:pt x="1178" y="994"/>
                  <a:pt x="1187" y="952"/>
                </a:cubicBezTo>
                <a:cubicBezTo>
                  <a:pt x="1185" y="874"/>
                  <a:pt x="1186" y="795"/>
                  <a:pt x="1181" y="717"/>
                </a:cubicBezTo>
                <a:cubicBezTo>
                  <a:pt x="1179" y="694"/>
                  <a:pt x="1165" y="674"/>
                  <a:pt x="1158" y="652"/>
                </a:cubicBezTo>
                <a:cubicBezTo>
                  <a:pt x="1138" y="591"/>
                  <a:pt x="1117" y="529"/>
                  <a:pt x="1093" y="470"/>
                </a:cubicBezTo>
                <a:cubicBezTo>
                  <a:pt x="1073" y="420"/>
                  <a:pt x="1067" y="379"/>
                  <a:pt x="1023" y="347"/>
                </a:cubicBezTo>
                <a:cubicBezTo>
                  <a:pt x="992" y="286"/>
                  <a:pt x="1031" y="348"/>
                  <a:pt x="993" y="317"/>
                </a:cubicBezTo>
                <a:cubicBezTo>
                  <a:pt x="986" y="311"/>
                  <a:pt x="983" y="300"/>
                  <a:pt x="976" y="294"/>
                </a:cubicBezTo>
                <a:cubicBezTo>
                  <a:pt x="966" y="285"/>
                  <a:pt x="950" y="285"/>
                  <a:pt x="940" y="276"/>
                </a:cubicBezTo>
                <a:cubicBezTo>
                  <a:pt x="880" y="227"/>
                  <a:pt x="814" y="178"/>
                  <a:pt x="740" y="153"/>
                </a:cubicBezTo>
                <a:cubicBezTo>
                  <a:pt x="697" y="119"/>
                  <a:pt x="647" y="93"/>
                  <a:pt x="593" y="82"/>
                </a:cubicBezTo>
                <a:cubicBezTo>
                  <a:pt x="564" y="67"/>
                  <a:pt x="535" y="46"/>
                  <a:pt x="505" y="35"/>
                </a:cubicBezTo>
                <a:cubicBezTo>
                  <a:pt x="478" y="25"/>
                  <a:pt x="450" y="21"/>
                  <a:pt x="423" y="12"/>
                </a:cubicBezTo>
                <a:cubicBezTo>
                  <a:pt x="410" y="8"/>
                  <a:pt x="390" y="0"/>
                  <a:pt x="376" y="0"/>
                </a:cubicBezTo>
              </a:path>
            </a:pathLst>
          </a:custGeom>
          <a:noFill/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12" name="Text Box 16"/>
          <p:cNvSpPr txBox="1">
            <a:spLocks noChangeArrowheads="1"/>
          </p:cNvSpPr>
          <p:nvPr/>
        </p:nvSpPr>
        <p:spPr bwMode="auto">
          <a:xfrm>
            <a:off x="4724400" y="5105400"/>
            <a:ext cx="397351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 dirty="0"/>
              <a:t>Source: A High-Speed Dynamic Instruction Scheduling Scheme</a:t>
            </a:r>
          </a:p>
          <a:p>
            <a:r>
              <a:rPr lang="en-US" sz="1000" dirty="0"/>
              <a:t>for Superscalar Processors</a:t>
            </a:r>
          </a:p>
          <a:p>
            <a:r>
              <a:rPr lang="en-US" sz="1000" dirty="0"/>
              <a:t>Masahiro </a:t>
            </a:r>
            <a:r>
              <a:rPr lang="en-US" sz="1000" dirty="0" err="1"/>
              <a:t>Goshima</a:t>
            </a:r>
            <a:r>
              <a:rPr lang="en-US" sz="1000" dirty="0"/>
              <a:t> </a:t>
            </a:r>
            <a:r>
              <a:rPr lang="en-US" sz="1000" dirty="0" err="1"/>
              <a:t>Kengo</a:t>
            </a:r>
            <a:r>
              <a:rPr lang="en-US" sz="1000" dirty="0"/>
              <a:t> Nishino Yasuhiko Nakashima Shin-</a:t>
            </a:r>
            <a:r>
              <a:rPr lang="en-US" sz="1000" dirty="0" err="1"/>
              <a:t>ichiro</a:t>
            </a:r>
            <a:r>
              <a:rPr lang="en-US" sz="1000" dirty="0"/>
              <a:t> Mori</a:t>
            </a:r>
          </a:p>
          <a:p>
            <a:r>
              <a:rPr lang="en-US" sz="1000" dirty="0"/>
              <a:t>Toshiaki Kitamura Shinji Tomita</a:t>
            </a:r>
          </a:p>
          <a:p>
            <a:r>
              <a:rPr lang="en-US" sz="1000" dirty="0"/>
              <a:t>MICRO 2001</a:t>
            </a:r>
          </a:p>
        </p:txBody>
      </p:sp>
      <p:sp>
        <p:nvSpPr>
          <p:cNvPr id="183313" name="Text Box 17"/>
          <p:cNvSpPr txBox="1">
            <a:spLocks noChangeArrowheads="1"/>
          </p:cNvSpPr>
          <p:nvPr/>
        </p:nvSpPr>
        <p:spPr bwMode="auto">
          <a:xfrm>
            <a:off x="5029200" y="2971800"/>
            <a:ext cx="39131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Can’t pipeline without introducing</a:t>
            </a:r>
          </a:p>
          <a:p>
            <a:r>
              <a:rPr lang="en-US">
                <a:latin typeface="Arial" charset="0"/>
              </a:rPr>
              <a:t>Bubbles between dependent </a:t>
            </a:r>
          </a:p>
          <a:p>
            <a:r>
              <a:rPr lang="en-US">
                <a:latin typeface="Arial" charset="0"/>
              </a:rPr>
              <a:t>Instructions:</a:t>
            </a:r>
          </a:p>
        </p:txBody>
      </p:sp>
      <p:pic>
        <p:nvPicPr>
          <p:cNvPr id="183314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114800"/>
            <a:ext cx="3962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Arrow Connector 21"/>
          <p:cNvCxnSpPr/>
          <p:nvPr/>
        </p:nvCxnSpPr>
        <p:spPr bwMode="auto">
          <a:xfrm>
            <a:off x="6112042" y="4922635"/>
            <a:ext cx="1189408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Towards a Matrix Scheduler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Observe:</a:t>
            </a:r>
          </a:p>
          <a:p>
            <a:pPr lvl="1"/>
            <a:r>
              <a:rPr lang="en-US"/>
              <a:t>In conventional scheduling dependences are discovered twice:</a:t>
            </a:r>
          </a:p>
          <a:p>
            <a:pPr lvl="2"/>
            <a:r>
              <a:rPr lang="en-US"/>
              <a:t>Once at renaming</a:t>
            </a:r>
          </a:p>
          <a:p>
            <a:pPr lvl="2"/>
            <a:r>
              <a:rPr lang="en-US"/>
              <a:t>Once during scheduling</a:t>
            </a:r>
          </a:p>
          <a:p>
            <a:pPr lvl="1"/>
            <a:r>
              <a:rPr lang="en-US"/>
              <a:t>Why? Dependences are </a:t>
            </a:r>
            <a:r>
              <a:rPr lang="en-US">
                <a:solidFill>
                  <a:srgbClr val="FF0000"/>
                </a:solidFill>
              </a:rPr>
              <a:t>implicitly</a:t>
            </a:r>
            <a:r>
              <a:rPr lang="en-US"/>
              <a:t> represented</a:t>
            </a:r>
          </a:p>
          <a:p>
            <a:pPr lvl="2"/>
            <a:r>
              <a:rPr lang="en-US"/>
              <a:t>Producer and Consumer link via a </a:t>
            </a:r>
            <a:r>
              <a:rPr lang="en-US" b="1"/>
              <a:t>name</a:t>
            </a:r>
          </a:p>
          <a:p>
            <a:pPr lvl="2"/>
            <a:r>
              <a:rPr lang="en-US"/>
              <a:t>This is indirect</a:t>
            </a:r>
          </a:p>
          <a:p>
            <a:r>
              <a:rPr lang="en-US"/>
              <a:t>Matrix Scheduler idea:</a:t>
            </a:r>
          </a:p>
          <a:p>
            <a:pPr lvl="1"/>
            <a:r>
              <a:rPr lang="en-US"/>
              <a:t>Represent dependences </a:t>
            </a:r>
            <a:r>
              <a:rPr lang="en-US">
                <a:solidFill>
                  <a:srgbClr val="FF0000"/>
                </a:solidFill>
              </a:rPr>
              <a:t>explicitly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Dependence Matrix</a:t>
            </a:r>
          </a:p>
        </p:txBody>
      </p:sp>
      <p:pic>
        <p:nvPicPr>
          <p:cNvPr id="185350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2424113"/>
            <a:ext cx="7772400" cy="2465387"/>
          </a:xfrm>
          <a:noFill/>
          <a:ln/>
        </p:spPr>
      </p:pic>
      <p:sp>
        <p:nvSpPr>
          <p:cNvPr id="185351" name="Oval 7"/>
          <p:cNvSpPr>
            <a:spLocks noChangeArrowheads="1"/>
          </p:cNvSpPr>
          <p:nvPr/>
        </p:nvSpPr>
        <p:spPr bwMode="auto">
          <a:xfrm>
            <a:off x="3352800" y="2971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2" name="Oval 8"/>
          <p:cNvSpPr>
            <a:spLocks noChangeArrowheads="1"/>
          </p:cNvSpPr>
          <p:nvPr/>
        </p:nvSpPr>
        <p:spPr bwMode="auto">
          <a:xfrm>
            <a:off x="2209800" y="3352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3" name="Oval 9"/>
          <p:cNvSpPr>
            <a:spLocks noChangeArrowheads="1"/>
          </p:cNvSpPr>
          <p:nvPr/>
        </p:nvSpPr>
        <p:spPr bwMode="auto">
          <a:xfrm>
            <a:off x="3124200" y="3352800"/>
            <a:ext cx="304800" cy="304800"/>
          </a:xfrm>
          <a:prstGeom prst="ellipse">
            <a:avLst/>
          </a:prstGeom>
          <a:noFill/>
          <a:ln w="19050">
            <a:solidFill>
              <a:srgbClr val="66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4" name="Oval 10"/>
          <p:cNvSpPr>
            <a:spLocks noChangeArrowheads="1"/>
          </p:cNvSpPr>
          <p:nvPr/>
        </p:nvSpPr>
        <p:spPr bwMode="auto">
          <a:xfrm>
            <a:off x="2209800" y="4114800"/>
            <a:ext cx="304800" cy="304800"/>
          </a:xfrm>
          <a:prstGeom prst="ellipse">
            <a:avLst/>
          </a:prstGeom>
          <a:noFill/>
          <a:ln w="19050">
            <a:solidFill>
              <a:srgbClr val="66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5" name="Oval 11"/>
          <p:cNvSpPr>
            <a:spLocks noChangeArrowheads="1"/>
          </p:cNvSpPr>
          <p:nvPr/>
        </p:nvSpPr>
        <p:spPr bwMode="auto">
          <a:xfrm>
            <a:off x="2209800" y="3733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6" name="Oval 12"/>
          <p:cNvSpPr>
            <a:spLocks noChangeArrowheads="1"/>
          </p:cNvSpPr>
          <p:nvPr/>
        </p:nvSpPr>
        <p:spPr bwMode="auto">
          <a:xfrm>
            <a:off x="3124200" y="3733800"/>
            <a:ext cx="304800" cy="304800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7" name="Oval 13"/>
          <p:cNvSpPr>
            <a:spLocks noChangeArrowheads="1"/>
          </p:cNvSpPr>
          <p:nvPr/>
        </p:nvSpPr>
        <p:spPr bwMode="auto">
          <a:xfrm>
            <a:off x="2590800" y="4114800"/>
            <a:ext cx="304800" cy="304800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8" name="Oval 14"/>
          <p:cNvSpPr>
            <a:spLocks noChangeArrowheads="1"/>
          </p:cNvSpPr>
          <p:nvPr/>
        </p:nvSpPr>
        <p:spPr bwMode="auto">
          <a:xfrm>
            <a:off x="3810000" y="3352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59" name="Oval 15"/>
          <p:cNvSpPr>
            <a:spLocks noChangeArrowheads="1"/>
          </p:cNvSpPr>
          <p:nvPr/>
        </p:nvSpPr>
        <p:spPr bwMode="auto">
          <a:xfrm>
            <a:off x="3810000" y="3733800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60" name="Oval 16"/>
          <p:cNvSpPr>
            <a:spLocks noChangeArrowheads="1"/>
          </p:cNvSpPr>
          <p:nvPr/>
        </p:nvSpPr>
        <p:spPr bwMode="auto">
          <a:xfrm>
            <a:off x="4191000" y="4114800"/>
            <a:ext cx="304800" cy="304800"/>
          </a:xfrm>
          <a:prstGeom prst="ellipse">
            <a:avLst/>
          </a:prstGeom>
          <a:noFill/>
          <a:ln w="19050">
            <a:solidFill>
              <a:srgbClr val="66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61" name="Oval 17"/>
          <p:cNvSpPr>
            <a:spLocks noChangeArrowheads="1"/>
          </p:cNvSpPr>
          <p:nvPr/>
        </p:nvSpPr>
        <p:spPr bwMode="auto">
          <a:xfrm>
            <a:off x="7010400" y="4114800"/>
            <a:ext cx="304800" cy="304800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362" name="Text Box 18"/>
          <p:cNvSpPr txBox="1">
            <a:spLocks noChangeArrowheads="1"/>
          </p:cNvSpPr>
          <p:nvPr/>
        </p:nvSpPr>
        <p:spPr bwMode="auto">
          <a:xfrm rot="16200000">
            <a:off x="300038" y="3544888"/>
            <a:ext cx="1311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Who am I</a:t>
            </a:r>
          </a:p>
        </p:txBody>
      </p:sp>
      <p:sp>
        <p:nvSpPr>
          <p:cNvPr id="185363" name="Text Box 19"/>
          <p:cNvSpPr txBox="1">
            <a:spLocks noChangeArrowheads="1"/>
          </p:cNvSpPr>
          <p:nvPr/>
        </p:nvSpPr>
        <p:spPr bwMode="auto">
          <a:xfrm>
            <a:off x="4343400" y="1676400"/>
            <a:ext cx="3078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Who do I depend upon?</a:t>
            </a:r>
          </a:p>
        </p:txBody>
      </p:sp>
      <p:sp>
        <p:nvSpPr>
          <p:cNvPr id="185364" name="Text Box 20"/>
          <p:cNvSpPr txBox="1">
            <a:spLocks noChangeArrowheads="1"/>
          </p:cNvSpPr>
          <p:nvPr/>
        </p:nvSpPr>
        <p:spPr bwMode="auto">
          <a:xfrm>
            <a:off x="3810000" y="2209800"/>
            <a:ext cx="1552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Left source</a:t>
            </a:r>
          </a:p>
        </p:txBody>
      </p:sp>
      <p:sp>
        <p:nvSpPr>
          <p:cNvPr id="185365" name="Text Box 21"/>
          <p:cNvSpPr txBox="1">
            <a:spLocks noChangeArrowheads="1"/>
          </p:cNvSpPr>
          <p:nvPr/>
        </p:nvSpPr>
        <p:spPr bwMode="auto">
          <a:xfrm>
            <a:off x="6096000" y="2209800"/>
            <a:ext cx="173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Right source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Matrix Scheduler</a:t>
            </a:r>
          </a:p>
        </p:txBody>
      </p:sp>
      <p:pic>
        <p:nvPicPr>
          <p:cNvPr id="18637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066800"/>
            <a:ext cx="4135438" cy="5181600"/>
          </a:xfrm>
          <a:noFill/>
          <a:ln/>
        </p:spPr>
      </p:pic>
      <p:pic>
        <p:nvPicPr>
          <p:cNvPr id="1863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438400"/>
            <a:ext cx="4383088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6377" name="Oval 9"/>
          <p:cNvSpPr>
            <a:spLocks noChangeArrowheads="1"/>
          </p:cNvSpPr>
          <p:nvPr/>
        </p:nvSpPr>
        <p:spPr bwMode="auto">
          <a:xfrm>
            <a:off x="6096000" y="5181600"/>
            <a:ext cx="762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78" name="Oval 10"/>
          <p:cNvSpPr>
            <a:spLocks noChangeArrowheads="1"/>
          </p:cNvSpPr>
          <p:nvPr/>
        </p:nvSpPr>
        <p:spPr bwMode="auto">
          <a:xfrm>
            <a:off x="4572000" y="2438400"/>
            <a:ext cx="762000" cy="228600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79" name="Oval 11"/>
          <p:cNvSpPr>
            <a:spLocks noChangeArrowheads="1"/>
          </p:cNvSpPr>
          <p:nvPr/>
        </p:nvSpPr>
        <p:spPr bwMode="auto">
          <a:xfrm>
            <a:off x="6096000" y="2438400"/>
            <a:ext cx="457200" cy="228600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80" name="Oval 12"/>
          <p:cNvSpPr>
            <a:spLocks noChangeArrowheads="1"/>
          </p:cNvSpPr>
          <p:nvPr/>
        </p:nvSpPr>
        <p:spPr bwMode="auto">
          <a:xfrm>
            <a:off x="4267200" y="2743200"/>
            <a:ext cx="609600" cy="304800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381" name="Text Box 13"/>
          <p:cNvSpPr txBox="1">
            <a:spLocks noChangeArrowheads="1"/>
          </p:cNvSpPr>
          <p:nvPr/>
        </p:nvSpPr>
        <p:spPr bwMode="auto">
          <a:xfrm>
            <a:off x="6308725" y="5573713"/>
            <a:ext cx="1060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charset="0"/>
              </a:rPr>
              <a:t>wakeup</a:t>
            </a:r>
          </a:p>
        </p:txBody>
      </p:sp>
      <p:sp>
        <p:nvSpPr>
          <p:cNvPr id="186382" name="Text Box 14"/>
          <p:cNvSpPr txBox="1">
            <a:spLocks noChangeArrowheads="1"/>
          </p:cNvSpPr>
          <p:nvPr/>
        </p:nvSpPr>
        <p:spPr bwMode="auto">
          <a:xfrm>
            <a:off x="5105400" y="2057400"/>
            <a:ext cx="128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6600FF"/>
                </a:solidFill>
                <a:latin typeface="Arial" charset="0"/>
              </a:rPr>
              <a:t>Write port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53883" y="3911982"/>
            <a:ext cx="1615669" cy="124440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412319" y="5189849"/>
            <a:ext cx="11256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charset="0"/>
              </a:rPr>
              <a:t>One cell</a:t>
            </a:r>
            <a:endParaRPr lang="en-US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z="2600"/>
              <a:t>Some Operands are Ready when the Instruction Enters the Scheduler</a:t>
            </a:r>
          </a:p>
        </p:txBody>
      </p:sp>
      <p:pic>
        <p:nvPicPr>
          <p:cNvPr id="19354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371600"/>
            <a:ext cx="7772400" cy="3763963"/>
          </a:xfrm>
          <a:noFill/>
          <a:ln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Inserting an entry</a:t>
            </a:r>
          </a:p>
        </p:txBody>
      </p:sp>
      <p:pic>
        <p:nvPicPr>
          <p:cNvPr id="1873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1708150"/>
            <a:ext cx="5991225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7398" name="Oval 6"/>
          <p:cNvSpPr>
            <a:spLocks noChangeArrowheads="1"/>
          </p:cNvSpPr>
          <p:nvPr/>
        </p:nvSpPr>
        <p:spPr bwMode="auto">
          <a:xfrm>
            <a:off x="2168525" y="1708150"/>
            <a:ext cx="1042988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399" name="Oval 7"/>
          <p:cNvSpPr>
            <a:spLocks noChangeArrowheads="1"/>
          </p:cNvSpPr>
          <p:nvPr/>
        </p:nvSpPr>
        <p:spPr bwMode="auto">
          <a:xfrm>
            <a:off x="4252913" y="1708150"/>
            <a:ext cx="625475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00" name="Oval 8"/>
          <p:cNvSpPr>
            <a:spLocks noChangeArrowheads="1"/>
          </p:cNvSpPr>
          <p:nvPr/>
        </p:nvSpPr>
        <p:spPr bwMode="auto">
          <a:xfrm>
            <a:off x="1752600" y="2100263"/>
            <a:ext cx="833438" cy="392112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02" name="Text Box 10"/>
          <p:cNvSpPr txBox="1">
            <a:spLocks noChangeArrowheads="1"/>
          </p:cNvSpPr>
          <p:nvPr/>
        </p:nvSpPr>
        <p:spPr bwMode="auto">
          <a:xfrm>
            <a:off x="2898775" y="1219200"/>
            <a:ext cx="12827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6600FF"/>
                </a:solidFill>
                <a:latin typeface="Arial" charset="0"/>
              </a:rPr>
              <a:t>Write port</a:t>
            </a:r>
          </a:p>
        </p:txBody>
      </p:sp>
      <p:sp>
        <p:nvSpPr>
          <p:cNvPr id="187404" name="Line 12"/>
          <p:cNvSpPr>
            <a:spLocks noChangeShapeType="1"/>
          </p:cNvSpPr>
          <p:nvPr/>
        </p:nvSpPr>
        <p:spPr bwMode="auto">
          <a:xfrm>
            <a:off x="2667000" y="20574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5" name="Line 13"/>
          <p:cNvSpPr>
            <a:spLocks noChangeShapeType="1"/>
          </p:cNvSpPr>
          <p:nvPr/>
        </p:nvSpPr>
        <p:spPr bwMode="auto">
          <a:xfrm>
            <a:off x="2514600" y="2286000"/>
            <a:ext cx="4800600" cy="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6" name="Line 14"/>
          <p:cNvSpPr>
            <a:spLocks noChangeShapeType="1"/>
          </p:cNvSpPr>
          <p:nvPr/>
        </p:nvSpPr>
        <p:spPr bwMode="auto">
          <a:xfrm>
            <a:off x="4572000" y="20574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7" name="Freeform 15"/>
          <p:cNvSpPr>
            <a:spLocks/>
          </p:cNvSpPr>
          <p:nvPr/>
        </p:nvSpPr>
        <p:spPr bwMode="auto">
          <a:xfrm>
            <a:off x="2714625" y="2519363"/>
            <a:ext cx="709613" cy="149225"/>
          </a:xfrm>
          <a:custGeom>
            <a:avLst/>
            <a:gdLst/>
            <a:ahLst/>
            <a:cxnLst>
              <a:cxn ang="0">
                <a:pos x="0" y="82"/>
              </a:cxn>
              <a:cxn ang="0">
                <a:pos x="100" y="88"/>
              </a:cxn>
              <a:cxn ang="0">
                <a:pos x="147" y="0"/>
              </a:cxn>
              <a:cxn ang="0">
                <a:pos x="294" y="12"/>
              </a:cxn>
              <a:cxn ang="0">
                <a:pos x="371" y="41"/>
              </a:cxn>
              <a:cxn ang="0">
                <a:pos x="406" y="65"/>
              </a:cxn>
              <a:cxn ang="0">
                <a:pos x="447" y="94"/>
              </a:cxn>
            </a:cxnLst>
            <a:rect l="0" t="0" r="r" b="b"/>
            <a:pathLst>
              <a:path w="447" h="94">
                <a:moveTo>
                  <a:pt x="0" y="82"/>
                </a:moveTo>
                <a:cubicBezTo>
                  <a:pt x="44" y="93"/>
                  <a:pt x="46" y="94"/>
                  <a:pt x="100" y="88"/>
                </a:cubicBezTo>
                <a:cubicBezTo>
                  <a:pt x="120" y="58"/>
                  <a:pt x="110" y="13"/>
                  <a:pt x="147" y="0"/>
                </a:cubicBezTo>
                <a:cubicBezTo>
                  <a:pt x="152" y="0"/>
                  <a:pt x="279" y="9"/>
                  <a:pt x="294" y="12"/>
                </a:cubicBezTo>
                <a:cubicBezTo>
                  <a:pt x="318" y="17"/>
                  <a:pt x="345" y="35"/>
                  <a:pt x="371" y="41"/>
                </a:cubicBezTo>
                <a:cubicBezTo>
                  <a:pt x="383" y="49"/>
                  <a:pt x="394" y="57"/>
                  <a:pt x="406" y="65"/>
                </a:cubicBezTo>
                <a:cubicBezTo>
                  <a:pt x="420" y="75"/>
                  <a:pt x="447" y="94"/>
                  <a:pt x="447" y="94"/>
                </a:cubicBezTo>
              </a:path>
            </a:pathLst>
          </a:custGeom>
          <a:noFill/>
          <a:ln w="28575" cap="rnd" cmpd="sng">
            <a:solidFill>
              <a:srgbClr val="6600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8" name="Freeform 16"/>
          <p:cNvSpPr>
            <a:spLocks/>
          </p:cNvSpPr>
          <p:nvPr/>
        </p:nvSpPr>
        <p:spPr bwMode="auto">
          <a:xfrm>
            <a:off x="3810000" y="2514600"/>
            <a:ext cx="709613" cy="149225"/>
          </a:xfrm>
          <a:custGeom>
            <a:avLst/>
            <a:gdLst/>
            <a:ahLst/>
            <a:cxnLst>
              <a:cxn ang="0">
                <a:pos x="0" y="82"/>
              </a:cxn>
              <a:cxn ang="0">
                <a:pos x="100" y="88"/>
              </a:cxn>
              <a:cxn ang="0">
                <a:pos x="147" y="0"/>
              </a:cxn>
              <a:cxn ang="0">
                <a:pos x="294" y="12"/>
              </a:cxn>
              <a:cxn ang="0">
                <a:pos x="371" y="41"/>
              </a:cxn>
              <a:cxn ang="0">
                <a:pos x="406" y="65"/>
              </a:cxn>
              <a:cxn ang="0">
                <a:pos x="447" y="94"/>
              </a:cxn>
            </a:cxnLst>
            <a:rect l="0" t="0" r="r" b="b"/>
            <a:pathLst>
              <a:path w="447" h="94">
                <a:moveTo>
                  <a:pt x="0" y="82"/>
                </a:moveTo>
                <a:cubicBezTo>
                  <a:pt x="44" y="93"/>
                  <a:pt x="46" y="94"/>
                  <a:pt x="100" y="88"/>
                </a:cubicBezTo>
                <a:cubicBezTo>
                  <a:pt x="120" y="58"/>
                  <a:pt x="110" y="13"/>
                  <a:pt x="147" y="0"/>
                </a:cubicBezTo>
                <a:cubicBezTo>
                  <a:pt x="152" y="0"/>
                  <a:pt x="279" y="9"/>
                  <a:pt x="294" y="12"/>
                </a:cubicBezTo>
                <a:cubicBezTo>
                  <a:pt x="318" y="17"/>
                  <a:pt x="345" y="35"/>
                  <a:pt x="371" y="41"/>
                </a:cubicBezTo>
                <a:cubicBezTo>
                  <a:pt x="383" y="49"/>
                  <a:pt x="394" y="57"/>
                  <a:pt x="406" y="65"/>
                </a:cubicBezTo>
                <a:cubicBezTo>
                  <a:pt x="420" y="75"/>
                  <a:pt x="447" y="94"/>
                  <a:pt x="447" y="94"/>
                </a:cubicBezTo>
              </a:path>
            </a:pathLst>
          </a:custGeom>
          <a:noFill/>
          <a:ln w="28575" cap="rnd" cmpd="sng">
            <a:solidFill>
              <a:srgbClr val="6600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09" name="Oval 17"/>
          <p:cNvSpPr>
            <a:spLocks noChangeArrowheads="1"/>
          </p:cNvSpPr>
          <p:nvPr/>
        </p:nvSpPr>
        <p:spPr bwMode="auto">
          <a:xfrm>
            <a:off x="4648200" y="1752600"/>
            <a:ext cx="773113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10" name="Oval 18"/>
          <p:cNvSpPr>
            <a:spLocks noChangeArrowheads="1"/>
          </p:cNvSpPr>
          <p:nvPr/>
        </p:nvSpPr>
        <p:spPr bwMode="auto">
          <a:xfrm>
            <a:off x="6553200" y="1676400"/>
            <a:ext cx="625475" cy="293688"/>
          </a:xfrm>
          <a:prstGeom prst="ellipse">
            <a:avLst/>
          </a:prstGeom>
          <a:noFill/>
          <a:ln w="38100">
            <a:solidFill>
              <a:srgbClr val="66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411" name="Line 19"/>
          <p:cNvSpPr>
            <a:spLocks noChangeShapeType="1"/>
          </p:cNvSpPr>
          <p:nvPr/>
        </p:nvSpPr>
        <p:spPr bwMode="auto">
          <a:xfrm>
            <a:off x="4953000" y="19812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12" name="Line 20"/>
          <p:cNvSpPr>
            <a:spLocks noChangeShapeType="1"/>
          </p:cNvSpPr>
          <p:nvPr/>
        </p:nvSpPr>
        <p:spPr bwMode="auto">
          <a:xfrm>
            <a:off x="6858000" y="2133600"/>
            <a:ext cx="0" cy="3429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Wakeup</a:t>
            </a:r>
          </a:p>
        </p:txBody>
      </p:sp>
      <p:pic>
        <p:nvPicPr>
          <p:cNvPr id="1884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1708150"/>
            <a:ext cx="5991225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8420" name="Oval 4"/>
          <p:cNvSpPr>
            <a:spLocks noChangeArrowheads="1"/>
          </p:cNvSpPr>
          <p:nvPr/>
        </p:nvSpPr>
        <p:spPr bwMode="auto">
          <a:xfrm>
            <a:off x="4252913" y="5233988"/>
            <a:ext cx="1041400" cy="4889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24" name="Text Box 8"/>
          <p:cNvSpPr txBox="1">
            <a:spLocks noChangeArrowheads="1"/>
          </p:cNvSpPr>
          <p:nvPr/>
        </p:nvSpPr>
        <p:spPr bwMode="auto">
          <a:xfrm>
            <a:off x="4543425" y="5737225"/>
            <a:ext cx="106045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wakeup</a:t>
            </a:r>
          </a:p>
        </p:txBody>
      </p:sp>
      <p:sp>
        <p:nvSpPr>
          <p:cNvPr id="188435" name="Line 19"/>
          <p:cNvSpPr>
            <a:spLocks noChangeShapeType="1"/>
          </p:cNvSpPr>
          <p:nvPr/>
        </p:nvSpPr>
        <p:spPr bwMode="auto">
          <a:xfrm flipV="1">
            <a:off x="4724400" y="2057400"/>
            <a:ext cx="0" cy="3352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37" name="Line 21"/>
          <p:cNvSpPr>
            <a:spLocks noChangeShapeType="1"/>
          </p:cNvSpPr>
          <p:nvPr/>
        </p:nvSpPr>
        <p:spPr bwMode="auto">
          <a:xfrm>
            <a:off x="2438400" y="3505200"/>
            <a:ext cx="480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38" name="Line 22"/>
          <p:cNvSpPr>
            <a:spLocks noChangeShapeType="1"/>
          </p:cNvSpPr>
          <p:nvPr/>
        </p:nvSpPr>
        <p:spPr bwMode="auto">
          <a:xfrm flipH="1">
            <a:off x="4038599" y="3121335"/>
            <a:ext cx="691529" cy="286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39" name="Rectangle 23"/>
          <p:cNvSpPr>
            <a:spLocks noChangeArrowheads="1"/>
          </p:cNvSpPr>
          <p:nvPr/>
        </p:nvSpPr>
        <p:spPr bwMode="auto">
          <a:xfrm>
            <a:off x="3352800" y="3124200"/>
            <a:ext cx="990600" cy="457200"/>
          </a:xfrm>
          <a:prstGeom prst="rect">
            <a:avLst/>
          </a:prstGeom>
          <a:solidFill>
            <a:srgbClr val="FF0000">
              <a:alpha val="1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40" name="Line 24"/>
          <p:cNvSpPr>
            <a:spLocks noChangeShapeType="1"/>
          </p:cNvSpPr>
          <p:nvPr/>
        </p:nvSpPr>
        <p:spPr bwMode="auto">
          <a:xfrm flipH="1">
            <a:off x="4038599" y="4640752"/>
            <a:ext cx="691529" cy="744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41" name="Rectangle 25"/>
          <p:cNvSpPr>
            <a:spLocks noChangeArrowheads="1"/>
          </p:cNvSpPr>
          <p:nvPr/>
        </p:nvSpPr>
        <p:spPr bwMode="auto">
          <a:xfrm>
            <a:off x="3352800" y="4648200"/>
            <a:ext cx="990600" cy="457200"/>
          </a:xfrm>
          <a:prstGeom prst="rect">
            <a:avLst/>
          </a:prstGeom>
          <a:solidFill>
            <a:srgbClr val="FF0000">
              <a:alpha val="1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Mispeculation Recovery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not cleanup</a:t>
            </a:r>
          </a:p>
          <a:p>
            <a:r>
              <a:rPr lang="en-US"/>
              <a:t>Use external logic to inhibit request signals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Delay</a:t>
            </a:r>
          </a:p>
        </p:txBody>
      </p:sp>
      <p:pic>
        <p:nvPicPr>
          <p:cNvPr id="19149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066800"/>
            <a:ext cx="6096000" cy="5181600"/>
          </a:xfrm>
          <a:noFill/>
          <a:ln/>
        </p:spPr>
      </p:pic>
      <p:sp>
        <p:nvSpPr>
          <p:cNvPr id="191494" name="Freeform 6"/>
          <p:cNvSpPr>
            <a:spLocks/>
          </p:cNvSpPr>
          <p:nvPr/>
        </p:nvSpPr>
        <p:spPr bwMode="auto">
          <a:xfrm>
            <a:off x="1066800" y="2895600"/>
            <a:ext cx="228600" cy="1066800"/>
          </a:xfrm>
          <a:custGeom>
            <a:avLst/>
            <a:gdLst/>
            <a:ahLst/>
            <a:cxnLst>
              <a:cxn ang="0">
                <a:pos x="144" y="0"/>
              </a:cxn>
              <a:cxn ang="0">
                <a:pos x="0" y="288"/>
              </a:cxn>
              <a:cxn ang="0">
                <a:pos x="144" y="672"/>
              </a:cxn>
            </a:cxnLst>
            <a:rect l="0" t="0" r="r" b="b"/>
            <a:pathLst>
              <a:path w="144" h="672">
                <a:moveTo>
                  <a:pt x="144" y="0"/>
                </a:moveTo>
                <a:cubicBezTo>
                  <a:pt x="72" y="88"/>
                  <a:pt x="0" y="176"/>
                  <a:pt x="0" y="288"/>
                </a:cubicBezTo>
                <a:cubicBezTo>
                  <a:pt x="0" y="400"/>
                  <a:pt x="72" y="536"/>
                  <a:pt x="144" y="672"/>
                </a:cubicBezTo>
              </a:path>
            </a:pathLst>
          </a:custGeom>
          <a:noFill/>
          <a:ln w="38100" cmpd="sng">
            <a:solidFill>
              <a:srgbClr val="660066"/>
            </a:solidFill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495" name="Freeform 7"/>
          <p:cNvSpPr>
            <a:spLocks/>
          </p:cNvSpPr>
          <p:nvPr/>
        </p:nvSpPr>
        <p:spPr bwMode="auto">
          <a:xfrm flipH="1">
            <a:off x="1600200" y="3276600"/>
            <a:ext cx="228600" cy="1066800"/>
          </a:xfrm>
          <a:custGeom>
            <a:avLst/>
            <a:gdLst/>
            <a:ahLst/>
            <a:cxnLst>
              <a:cxn ang="0">
                <a:pos x="144" y="0"/>
              </a:cxn>
              <a:cxn ang="0">
                <a:pos x="0" y="288"/>
              </a:cxn>
              <a:cxn ang="0">
                <a:pos x="144" y="672"/>
              </a:cxn>
            </a:cxnLst>
            <a:rect l="0" t="0" r="r" b="b"/>
            <a:pathLst>
              <a:path w="144" h="672">
                <a:moveTo>
                  <a:pt x="144" y="0"/>
                </a:moveTo>
                <a:cubicBezTo>
                  <a:pt x="72" y="88"/>
                  <a:pt x="0" y="176"/>
                  <a:pt x="0" y="288"/>
                </a:cubicBezTo>
                <a:cubicBezTo>
                  <a:pt x="0" y="400"/>
                  <a:pt x="72" y="536"/>
                  <a:pt x="144" y="672"/>
                </a:cubicBezTo>
              </a:path>
            </a:pathLst>
          </a:custGeom>
          <a:noFill/>
          <a:ln w="38100" cmpd="sng">
            <a:solidFill>
              <a:srgbClr val="660066"/>
            </a:solidFill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496" name="Rectangle 8"/>
          <p:cNvSpPr>
            <a:spLocks noChangeArrowheads="1"/>
          </p:cNvSpPr>
          <p:nvPr/>
        </p:nvSpPr>
        <p:spPr bwMode="auto">
          <a:xfrm>
            <a:off x="1676400" y="1371600"/>
            <a:ext cx="1905000" cy="1447800"/>
          </a:xfrm>
          <a:prstGeom prst="rect">
            <a:avLst/>
          </a:prstGeom>
          <a:solidFill>
            <a:srgbClr val="FF0000">
              <a:alpha val="1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6600FF"/>
              </a:solidFill>
            </a:endParaRPr>
          </a:p>
        </p:txBody>
      </p:sp>
      <p:sp>
        <p:nvSpPr>
          <p:cNvPr id="191497" name="Text Box 9"/>
          <p:cNvSpPr txBox="1">
            <a:spLocks noChangeArrowheads="1"/>
          </p:cNvSpPr>
          <p:nvPr/>
        </p:nvSpPr>
        <p:spPr bwMode="auto">
          <a:xfrm>
            <a:off x="3794125" y="1766888"/>
            <a:ext cx="2239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Partial wakeup lines</a:t>
            </a:r>
          </a:p>
        </p:txBody>
      </p:sp>
      <p:sp>
        <p:nvSpPr>
          <p:cNvPr id="191498" name="Text Box 10"/>
          <p:cNvSpPr txBox="1">
            <a:spLocks noChangeArrowheads="1"/>
          </p:cNvSpPr>
          <p:nvPr/>
        </p:nvSpPr>
        <p:spPr bwMode="auto">
          <a:xfrm>
            <a:off x="6384925" y="1538288"/>
            <a:ext cx="9525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0.18um</a:t>
            </a:r>
          </a:p>
          <a:p>
            <a:r>
              <a:rPr lang="en-US"/>
              <a:t>1.8V</a:t>
            </a:r>
          </a:p>
          <a:p>
            <a:r>
              <a:rPr lang="en-US"/>
              <a:t>85C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Delay measurement points</a:t>
            </a:r>
          </a:p>
        </p:txBody>
      </p:sp>
      <p:pic>
        <p:nvPicPr>
          <p:cNvPr id="1925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43307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Scheduling Priorities</a:t>
            </a:r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Conflict Resolution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More instructions ready than available issue slots</a:t>
            </a:r>
          </a:p>
          <a:p>
            <a:pPr lvl="1"/>
            <a:r>
              <a:rPr lang="en-US" sz="2000"/>
              <a:t>Which get to go?</a:t>
            </a:r>
          </a:p>
          <a:p>
            <a:r>
              <a:rPr lang="en-US" sz="2000"/>
              <a:t>Age vs. Pseudo-Random Resolution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r>
              <a:rPr lang="en-US" sz="2000"/>
              <a:t>Age is important</a:t>
            </a:r>
          </a:p>
          <a:p>
            <a:r>
              <a:rPr lang="en-US" sz="2000"/>
              <a:t>Priority Enforcer picks the oldest</a:t>
            </a:r>
          </a:p>
          <a:p>
            <a:pPr lvl="1"/>
            <a:r>
              <a:rPr lang="en-US" sz="2000"/>
              <a:t>Complex</a:t>
            </a:r>
          </a:p>
          <a:p>
            <a:endParaRPr lang="en-US" sz="2000"/>
          </a:p>
        </p:txBody>
      </p:sp>
      <p:pic>
        <p:nvPicPr>
          <p:cNvPr id="2058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88" y="2233613"/>
            <a:ext cx="8221662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829" name="Text Box 5"/>
          <p:cNvSpPr txBox="1">
            <a:spLocks noChangeArrowheads="1"/>
          </p:cNvSpPr>
          <p:nvPr/>
        </p:nvSpPr>
        <p:spPr bwMode="auto">
          <a:xfrm>
            <a:off x="6692900" y="4873625"/>
            <a:ext cx="1584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/>
              <a:t>Source:</a:t>
            </a:r>
          </a:p>
          <a:p>
            <a:r>
              <a:rPr lang="en-US" sz="1000"/>
              <a:t>Matrix Scheduler Reloaded</a:t>
            </a:r>
          </a:p>
          <a:p>
            <a:r>
              <a:rPr lang="en-US" sz="1000"/>
              <a:t>ISCA 2007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Compacting Scheduler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Implemented in the Alpha 21264</a:t>
            </a:r>
          </a:p>
          <a:p>
            <a:r>
              <a:rPr lang="en-US"/>
              <a:t>Physical order within scheduler corresponds to age</a:t>
            </a:r>
          </a:p>
          <a:p>
            <a:r>
              <a:rPr lang="en-US"/>
              <a:t>Entry freed:</a:t>
            </a:r>
          </a:p>
          <a:p>
            <a:pPr lvl="1"/>
            <a:r>
              <a:rPr lang="en-US"/>
              <a:t>Shift up all younger entries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Physical register names are used for two purposes</a:t>
            </a:r>
          </a:p>
          <a:p>
            <a:pPr lvl="1"/>
            <a:r>
              <a:rPr lang="en-US"/>
              <a:t>Scheduling</a:t>
            </a:r>
          </a:p>
          <a:p>
            <a:pPr lvl="1"/>
            <a:r>
              <a:rPr lang="en-US"/>
              <a:t>Communicating</a:t>
            </a:r>
          </a:p>
          <a:p>
            <a:r>
              <a:rPr lang="en-US"/>
              <a:t>A physical register is held much in advance than needed</a:t>
            </a:r>
          </a:p>
          <a:p>
            <a:pPr lvl="1"/>
            <a:r>
              <a:rPr lang="en-US"/>
              <a:t>We need the register only after the value is produced</a:t>
            </a:r>
          </a:p>
          <a:p>
            <a:r>
              <a:rPr lang="en-US"/>
              <a:t>De-couple scheduling from communication names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Used vs. Allocated Registers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039813"/>
            <a:ext cx="8296275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Have reservation stations with different source operand wait capabilities</a:t>
            </a:r>
          </a:p>
        </p:txBody>
      </p:sp>
      <p:pic>
        <p:nvPicPr>
          <p:cNvPr id="1945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81200"/>
            <a:ext cx="5837238" cy="424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5029200" y="3810000"/>
            <a:ext cx="152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4566" name="Line 6"/>
          <p:cNvSpPr>
            <a:spLocks noChangeShapeType="1"/>
          </p:cNvSpPr>
          <p:nvPr/>
        </p:nvSpPr>
        <p:spPr bwMode="auto">
          <a:xfrm flipV="1">
            <a:off x="5562600" y="3733800"/>
            <a:ext cx="228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14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63" y="1081088"/>
            <a:ext cx="903763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pic>
        <p:nvPicPr>
          <p:cNvPr id="2324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0176" y="1040875"/>
            <a:ext cx="7772400" cy="3390900"/>
          </a:xfrm>
          <a:noFill/>
          <a:ln/>
        </p:spPr>
      </p:pic>
      <p:pic>
        <p:nvPicPr>
          <p:cNvPr id="2324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724" y="4537624"/>
            <a:ext cx="7050452" cy="152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Deadlock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Older instruction completes later than younger ones</a:t>
            </a:r>
          </a:p>
          <a:p>
            <a:pPr lvl="1"/>
            <a:r>
              <a:rPr lang="en-US"/>
              <a:t>No registers available</a:t>
            </a:r>
          </a:p>
          <a:p>
            <a:r>
              <a:rPr lang="en-US"/>
              <a:t>Steal a register and re-execute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vs. Physical Registers</a:t>
            </a:r>
          </a:p>
        </p:txBody>
      </p:sp>
      <p:pic>
        <p:nvPicPr>
          <p:cNvPr id="2334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3725" y="1208088"/>
            <a:ext cx="7772400" cy="3841750"/>
          </a:xfrm>
          <a:noFill/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At rename check how many source operands are not ready</a:t>
            </a:r>
          </a:p>
          <a:p>
            <a:r>
              <a:rPr lang="en-US"/>
              <a:t>If there is an appropriate slot proceed to schedule</a:t>
            </a:r>
          </a:p>
          <a:p>
            <a:r>
              <a:rPr lang="en-US"/>
              <a:t>If not, stall at rename</a:t>
            </a:r>
          </a:p>
          <a:p>
            <a:endParaRPr lang="en-US"/>
          </a:p>
          <a:p>
            <a:r>
              <a:rPr lang="en-US"/>
              <a:t>Advantages:</a:t>
            </a:r>
          </a:p>
          <a:p>
            <a:pPr lvl="1"/>
            <a:r>
              <a:rPr lang="en-US"/>
              <a:t>Destination bus only runs over reservation stations with comparators</a:t>
            </a:r>
          </a:p>
          <a:p>
            <a:pPr lvl="1"/>
            <a:r>
              <a:rPr lang="en-US"/>
              <a:t> Load on the destination bus is reduced</a:t>
            </a:r>
          </a:p>
          <a:p>
            <a:r>
              <a:rPr lang="en-US"/>
              <a:t>Disadvantages:</a:t>
            </a:r>
          </a:p>
          <a:p>
            <a:pPr lvl="1"/>
            <a:r>
              <a:rPr lang="en-US"/>
              <a:t>Stalls due to unavailability of reservation stations</a:t>
            </a:r>
          </a:p>
          <a:p>
            <a:pPr lvl="1"/>
            <a:r>
              <a:rPr lang="en-US"/>
              <a:t>Complexity of res. Station assignment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19661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143000"/>
            <a:ext cx="8153400" cy="3989388"/>
          </a:xfrm>
          <a:noFill/>
          <a:ln/>
        </p:spPr>
      </p:pic>
      <p:sp>
        <p:nvSpPr>
          <p:cNvPr id="196613" name="Rectangle 5"/>
          <p:cNvSpPr>
            <a:spLocks noChangeArrowheads="1"/>
          </p:cNvSpPr>
          <p:nvPr/>
        </p:nvSpPr>
        <p:spPr bwMode="auto">
          <a:xfrm>
            <a:off x="7696200" y="3200400"/>
            <a:ext cx="9906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5" name="Text Box 7"/>
          <p:cNvSpPr txBox="1">
            <a:spLocks noChangeArrowheads="1"/>
          </p:cNvSpPr>
          <p:nvPr/>
        </p:nvSpPr>
        <p:spPr bwMode="auto">
          <a:xfrm>
            <a:off x="974725" y="5349875"/>
            <a:ext cx="7153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– Actual Clock Frequency not considered</a:t>
            </a:r>
          </a:p>
        </p:txBody>
      </p:sp>
      <p:sp>
        <p:nvSpPr>
          <p:cNvPr id="196616" name="Rectangle 8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7" name="Rectangle 9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8" name="Rectangle 10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19" name="Rectangle 11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0" name="Rectangle 12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1" name="Rectangle 13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2" name="Rectangle 14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3" name="Rectangle 15"/>
          <p:cNvSpPr>
            <a:spLocks noChangeArrowheads="1"/>
          </p:cNvSpPr>
          <p:nvPr/>
        </p:nvSpPr>
        <p:spPr bwMode="auto">
          <a:xfrm>
            <a:off x="7254875" y="2538413"/>
            <a:ext cx="357188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4" name="Rectangle 16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5" name="Rectangle 17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6" name="Rectangle 18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7" name="Rectangle 19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8" name="Rectangle 20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29" name="Rectangle 21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0" name="Rectangle 22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1" name="Rectangle 23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2" name="Rectangle 24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3" name="Rectangle 25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4" name="Rectangle 26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5" name="Rectangle 27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6" name="Rectangle 28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7" name="Rectangle 29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8" name="Rectangle 30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39" name="Rectangle 31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0" name="Rectangle 32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1" name="Rectangle 33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2" name="Rectangle 34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3" name="Rectangle 35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4" name="Rectangle 36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5" name="Rectangle 37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6" name="Rectangle 38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7" name="Rectangle 39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8" name="Rectangle 40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49" name="Rectangle 41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0" name="Rectangle 42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1" name="Rectangle 43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2" name="Rectangle 44"/>
          <p:cNvSpPr>
            <a:spLocks noChangeArrowheads="1"/>
          </p:cNvSpPr>
          <p:nvPr/>
        </p:nvSpPr>
        <p:spPr bwMode="auto">
          <a:xfrm>
            <a:off x="7254875" y="2538413"/>
            <a:ext cx="357188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3" name="Rectangle 45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4" name="Rectangle 46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5" name="Rectangle 47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6" name="Rectangle 48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7" name="Rectangle 49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8" name="Rectangle 50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59" name="Rectangle 51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0" name="Rectangle 52"/>
          <p:cNvSpPr>
            <a:spLocks noChangeArrowheads="1"/>
          </p:cNvSpPr>
          <p:nvPr/>
        </p:nvSpPr>
        <p:spPr bwMode="auto">
          <a:xfrm>
            <a:off x="7696200" y="3200400"/>
            <a:ext cx="9906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1" name="Rectangle 53"/>
          <p:cNvSpPr>
            <a:spLocks noChangeArrowheads="1"/>
          </p:cNvSpPr>
          <p:nvPr/>
        </p:nvSpPr>
        <p:spPr bwMode="auto">
          <a:xfrm>
            <a:off x="7254875" y="2538413"/>
            <a:ext cx="357188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2" name="Rectangle 54"/>
          <p:cNvSpPr>
            <a:spLocks noChangeArrowheads="1"/>
          </p:cNvSpPr>
          <p:nvPr/>
        </p:nvSpPr>
        <p:spPr bwMode="auto">
          <a:xfrm>
            <a:off x="6445250" y="2535238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3" name="Rectangle 55"/>
          <p:cNvSpPr>
            <a:spLocks noChangeArrowheads="1"/>
          </p:cNvSpPr>
          <p:nvPr/>
        </p:nvSpPr>
        <p:spPr bwMode="auto">
          <a:xfrm>
            <a:off x="5667375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4" name="Rectangle 56"/>
          <p:cNvSpPr>
            <a:spLocks noChangeArrowheads="1"/>
          </p:cNvSpPr>
          <p:nvPr/>
        </p:nvSpPr>
        <p:spPr bwMode="auto">
          <a:xfrm>
            <a:off x="48768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5" name="Rectangle 57"/>
          <p:cNvSpPr>
            <a:spLocks noChangeArrowheads="1"/>
          </p:cNvSpPr>
          <p:nvPr/>
        </p:nvSpPr>
        <p:spPr bwMode="auto">
          <a:xfrm>
            <a:off x="4075113" y="2530475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6" name="Rectangle 58"/>
          <p:cNvSpPr>
            <a:spLocks noChangeArrowheads="1"/>
          </p:cNvSpPr>
          <p:nvPr/>
        </p:nvSpPr>
        <p:spPr bwMode="auto">
          <a:xfrm>
            <a:off x="3276600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7" name="Rectangle 59"/>
          <p:cNvSpPr>
            <a:spLocks noChangeArrowheads="1"/>
          </p:cNvSpPr>
          <p:nvPr/>
        </p:nvSpPr>
        <p:spPr bwMode="auto">
          <a:xfrm>
            <a:off x="2490788" y="2538413"/>
            <a:ext cx="3810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6668" name="Rectangle 60"/>
          <p:cNvSpPr>
            <a:spLocks noChangeArrowheads="1"/>
          </p:cNvSpPr>
          <p:nvPr/>
        </p:nvSpPr>
        <p:spPr bwMode="auto">
          <a:xfrm>
            <a:off x="1692275" y="2608263"/>
            <a:ext cx="3810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 Specialization - Performance</a:t>
            </a:r>
          </a:p>
        </p:txBody>
      </p:sp>
      <p:pic>
        <p:nvPicPr>
          <p:cNvPr id="19866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2450" y="1219200"/>
            <a:ext cx="8331200" cy="4089400"/>
          </a:xfrm>
          <a:noFill/>
          <a:ln/>
        </p:spPr>
      </p:pic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7747000" y="3309938"/>
            <a:ext cx="9906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2" name="Rectangle 6"/>
          <p:cNvSpPr>
            <a:spLocks noChangeArrowheads="1"/>
          </p:cNvSpPr>
          <p:nvPr/>
        </p:nvSpPr>
        <p:spPr bwMode="auto">
          <a:xfrm>
            <a:off x="7254875" y="1658938"/>
            <a:ext cx="357188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3" name="Rectangle 7"/>
          <p:cNvSpPr>
            <a:spLocks noChangeArrowheads="1"/>
          </p:cNvSpPr>
          <p:nvPr/>
        </p:nvSpPr>
        <p:spPr bwMode="auto">
          <a:xfrm>
            <a:off x="6445250" y="1655763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auto">
          <a:xfrm>
            <a:off x="5667375" y="1651000"/>
            <a:ext cx="381000" cy="3205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5" name="Rectangle 9"/>
          <p:cNvSpPr>
            <a:spLocks noChangeArrowheads="1"/>
          </p:cNvSpPr>
          <p:nvPr/>
        </p:nvSpPr>
        <p:spPr bwMode="auto">
          <a:xfrm>
            <a:off x="4876800" y="1658938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6" name="Rectangle 10"/>
          <p:cNvSpPr>
            <a:spLocks noChangeArrowheads="1"/>
          </p:cNvSpPr>
          <p:nvPr/>
        </p:nvSpPr>
        <p:spPr bwMode="auto">
          <a:xfrm>
            <a:off x="4075113" y="1651000"/>
            <a:ext cx="381000" cy="3205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7" name="Rectangle 11"/>
          <p:cNvSpPr>
            <a:spLocks noChangeArrowheads="1"/>
          </p:cNvSpPr>
          <p:nvPr/>
        </p:nvSpPr>
        <p:spPr bwMode="auto">
          <a:xfrm>
            <a:off x="3276600" y="1658938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8" name="Rectangle 12"/>
          <p:cNvSpPr>
            <a:spLocks noChangeArrowheads="1"/>
          </p:cNvSpPr>
          <p:nvPr/>
        </p:nvSpPr>
        <p:spPr bwMode="auto">
          <a:xfrm>
            <a:off x="2490788" y="1658938"/>
            <a:ext cx="381000" cy="3205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9" name="Rectangle 13"/>
          <p:cNvSpPr>
            <a:spLocks noChangeArrowheads="1"/>
          </p:cNvSpPr>
          <p:nvPr/>
        </p:nvSpPr>
        <p:spPr bwMode="auto">
          <a:xfrm>
            <a:off x="1692275" y="1760538"/>
            <a:ext cx="381000" cy="3090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70" name="Text Box 14"/>
          <p:cNvSpPr txBox="1">
            <a:spLocks noChangeArrowheads="1"/>
          </p:cNvSpPr>
          <p:nvPr/>
        </p:nvSpPr>
        <p:spPr bwMode="auto">
          <a:xfrm>
            <a:off x="2660650" y="5416550"/>
            <a:ext cx="3243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Performance as IPC per 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Last Tag Prediction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Observe:</a:t>
            </a:r>
          </a:p>
          <a:p>
            <a:pPr lvl="1"/>
            <a:r>
              <a:rPr lang="en-US"/>
              <a:t>Instruction becomes ready after the </a:t>
            </a:r>
            <a:r>
              <a:rPr lang="en-US" i="1"/>
              <a:t>last </a:t>
            </a:r>
            <a:r>
              <a:rPr lang="en-US"/>
              <a:t>tag it waits for appears</a:t>
            </a:r>
          </a:p>
          <a:p>
            <a:r>
              <a:rPr lang="en-US"/>
              <a:t>Last Tag prediction</a:t>
            </a:r>
          </a:p>
          <a:p>
            <a:pPr lvl="1"/>
            <a:r>
              <a:rPr lang="en-US"/>
              <a:t>Predict which of the two tags will that be</a:t>
            </a:r>
          </a:p>
          <a:p>
            <a:r>
              <a:rPr lang="en-US"/>
              <a:t>Speculatively execute </a:t>
            </a:r>
          </a:p>
          <a:p>
            <a:pPr lvl="1"/>
            <a:r>
              <a:rPr lang="en-US"/>
              <a:t>Correct speculation: that was the last tag</a:t>
            </a:r>
          </a:p>
          <a:p>
            <a:pPr lvl="1"/>
            <a:r>
              <a:rPr lang="en-US"/>
              <a:t>Incorrect speculation:</a:t>
            </a:r>
          </a:p>
          <a:p>
            <a:pPr lvl="2"/>
            <a:r>
              <a:rPr lang="en-US"/>
              <a:t>Need to reschedule</a:t>
            </a:r>
          </a:p>
          <a:p>
            <a:pPr lvl="2"/>
            <a:r>
              <a:rPr lang="en-US"/>
              <a:t>Detection? Try to read a value that is not available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.pot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1778</TotalTime>
  <Words>1305</Words>
  <Application>Microsoft Office PowerPoint</Application>
  <PresentationFormat>On-screen Show (4:3)</PresentationFormat>
  <Paragraphs>287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 Unicode MS</vt:lpstr>
      <vt:lpstr>Arial</vt:lpstr>
      <vt:lpstr>AvantGarde</vt:lpstr>
      <vt:lpstr>Times New Roman</vt:lpstr>
      <vt:lpstr>Blank Presentation.pot</vt:lpstr>
      <vt:lpstr>Out-of-Order Execution Structure Optimizations</vt:lpstr>
      <vt:lpstr>Tag Elimination</vt:lpstr>
      <vt:lpstr>Conventional Schedulers are Overdesigned</vt:lpstr>
      <vt:lpstr>Some Operands are Ready when the Instruction Enters the Scheduler</vt:lpstr>
      <vt:lpstr>Window Specialization</vt:lpstr>
      <vt:lpstr>Window Specialization</vt:lpstr>
      <vt:lpstr>Window Specialization - Performance</vt:lpstr>
      <vt:lpstr>Window Specialization - Performance</vt:lpstr>
      <vt:lpstr>Last Tag Prediction</vt:lpstr>
      <vt:lpstr>GShare-Style Last Tag Prediction</vt:lpstr>
      <vt:lpstr>Accuracy</vt:lpstr>
      <vt:lpstr>Window Specialization - Performance</vt:lpstr>
      <vt:lpstr>Window Specialization - Performance</vt:lpstr>
      <vt:lpstr>Prescheduling</vt:lpstr>
      <vt:lpstr>Prescheduling</vt:lpstr>
      <vt:lpstr>Prescheduling Method</vt:lpstr>
      <vt:lpstr>Prescheduling Example</vt:lpstr>
      <vt:lpstr>Latency Prediction</vt:lpstr>
      <vt:lpstr>Latency Prediction Contd.</vt:lpstr>
      <vt:lpstr>Broadcast Free Scheduler</vt:lpstr>
      <vt:lpstr>Broadcast Free Scheduler</vt:lpstr>
      <vt:lpstr>Cyclone Architecture</vt:lpstr>
      <vt:lpstr>Cyclone Architecture – Cycle +1</vt:lpstr>
      <vt:lpstr>Cyclone Architecture – Cycle + 2</vt:lpstr>
      <vt:lpstr>Cyclone Architecture – Cycle + 3</vt:lpstr>
      <vt:lpstr>Cyclone Architecture – Cycle + 4</vt:lpstr>
      <vt:lpstr>Cyclone Architecture – Cycle + 5</vt:lpstr>
      <vt:lpstr>Cyclone Architecture – Cycle + 6</vt:lpstr>
      <vt:lpstr>Cyclone Architecture – Cycle + 6</vt:lpstr>
      <vt:lpstr>Cyclone Architecture – Mis-scheduling</vt:lpstr>
      <vt:lpstr>Pre-scheduler</vt:lpstr>
      <vt:lpstr>Cyclone IPC Performance</vt:lpstr>
      <vt:lpstr>Cyclone True Performance and Area</vt:lpstr>
      <vt:lpstr>Matrix Schedulers</vt:lpstr>
      <vt:lpstr>Conventional Scheduler </vt:lpstr>
      <vt:lpstr>Conventional Scheduler Timing</vt:lpstr>
      <vt:lpstr>Towards a Matrix Scheduler</vt:lpstr>
      <vt:lpstr>Dependence Matrix</vt:lpstr>
      <vt:lpstr>Matrix Scheduler</vt:lpstr>
      <vt:lpstr>Inserting an entry</vt:lpstr>
      <vt:lpstr>Wakeup</vt:lpstr>
      <vt:lpstr>Mispeculation Recovery</vt:lpstr>
      <vt:lpstr>Delay</vt:lpstr>
      <vt:lpstr>Delay measurement points</vt:lpstr>
      <vt:lpstr>Scheduling Priorities</vt:lpstr>
      <vt:lpstr>Conflict Resolution</vt:lpstr>
      <vt:lpstr>Compacting Scheduler</vt:lpstr>
      <vt:lpstr>Virtual Physical Registers</vt:lpstr>
      <vt:lpstr>Used vs. Allocated Registers</vt:lpstr>
      <vt:lpstr>Goal</vt:lpstr>
      <vt:lpstr>Virtual Physical Registers</vt:lpstr>
      <vt:lpstr>Deadlock</vt:lpstr>
      <vt:lpstr>Performance vs. Physical Registers</vt:lpstr>
    </vt:vector>
  </TitlesOfParts>
  <Company>Northwestern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bongo</cp:lastModifiedBy>
  <cp:revision>411</cp:revision>
  <cp:lastPrinted>2001-01-29T22:15:32Z</cp:lastPrinted>
  <dcterms:created xsi:type="dcterms:W3CDTF">2001-01-28T16:05:06Z</dcterms:created>
  <dcterms:modified xsi:type="dcterms:W3CDTF">2018-03-26T23:33:33Z</dcterms:modified>
</cp:coreProperties>
</file>