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74" r:id="rId9"/>
    <p:sldId id="263" r:id="rId10"/>
    <p:sldId id="264" r:id="rId11"/>
    <p:sldId id="265" r:id="rId12"/>
    <p:sldId id="266" r:id="rId13"/>
    <p:sldId id="268" r:id="rId14"/>
    <p:sldId id="267" r:id="rId15"/>
    <p:sldId id="269" r:id="rId16"/>
    <p:sldId id="270" r:id="rId17"/>
    <p:sldId id="271" r:id="rId18"/>
    <p:sldId id="272" r:id="rId19"/>
    <p:sldId id="273" r:id="rId20"/>
    <p:sldId id="275" r:id="rId21"/>
    <p:sldId id="276" r:id="rId22"/>
    <p:sldId id="277" r:id="rId23"/>
    <p:sldId id="279" r:id="rId24"/>
    <p:sldId id="280" r:id="rId25"/>
    <p:sldId id="281" r:id="rId26"/>
    <p:sldId id="282" r:id="rId27"/>
    <p:sldId id="284" r:id="rId28"/>
    <p:sldId id="283" r:id="rId29"/>
    <p:sldId id="285" r:id="rId30"/>
    <p:sldId id="286" r:id="rId31"/>
    <p:sldId id="287" r:id="rId32"/>
    <p:sldId id="288" r:id="rId33"/>
    <p:sldId id="289" r:id="rId34"/>
    <p:sldId id="278" r:id="rId3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99"/>
    <a:srgbClr val="FF0000"/>
    <a:srgbClr val="CDDBF1"/>
    <a:srgbClr val="EC3D14"/>
    <a:srgbClr val="0000FF"/>
    <a:srgbClr val="CCFFCC"/>
    <a:srgbClr val="FFCC99"/>
    <a:srgbClr val="FFFFCC"/>
    <a:srgbClr val="FFFF99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18" autoAdjust="0"/>
    <p:restoredTop sz="94660"/>
  </p:normalViewPr>
  <p:slideViewPr>
    <p:cSldViewPr>
      <p:cViewPr varScale="1">
        <p:scale>
          <a:sx n="158" d="100"/>
          <a:sy n="158" d="100"/>
        </p:scale>
        <p:origin x="1660" y="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77379A6-B84A-412C-B93D-435B8B3A6C65}" type="datetimeFigureOut">
              <a:rPr lang="en-US"/>
              <a:pPr>
                <a:defRPr/>
              </a:pPr>
              <a:t>2/26/2018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2FF4B1B-1A39-4FD1-BC01-785301B5B1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5267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2FF4B1B-1A39-4FD1-BC01-785301B5B1F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4267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130425"/>
            <a:ext cx="91440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272FBC-AB7D-44BB-9EEF-6A5C7EE374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11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4383E9-71D4-4546-B753-9B257BEDCBD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3895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63000" y="0"/>
            <a:ext cx="381000" cy="6858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8229600" cy="6354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6D2699-A857-4F45-B885-7B9B6C7A24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213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>
  <p:cSld name="Title and Tex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1200" y="400050"/>
            <a:ext cx="7772400" cy="5143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85800" y="1028700"/>
            <a:ext cx="7772400" cy="2457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638550"/>
            <a:ext cx="7772400" cy="24574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 algn="l">
              <a:defRPr smtClean="0"/>
            </a:lvl1pPr>
          </a:lstStyle>
          <a:p>
            <a:pPr>
              <a:defRPr/>
            </a:pPr>
            <a:r>
              <a:rPr lang="en-US"/>
              <a:t>ECE 1773 Fall 2007</a:t>
            </a:r>
          </a:p>
          <a:p>
            <a:pPr>
              <a:defRPr/>
            </a:pPr>
            <a:r>
              <a:rPr lang="en-US"/>
              <a:t>© A. Moshovos (Toronto)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3AD571D-0A44-4D8E-A047-7E80272CE5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949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335FE1-60AB-46B5-BBF2-6E4E28E1E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226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EE1BB-FBD4-4ED1-94F4-62936D7712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192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66800"/>
            <a:ext cx="40386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66800"/>
            <a:ext cx="4038600" cy="5562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73F9B4-F45D-461E-BFF1-0E022F560E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5908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17B67F-54D6-46D3-933B-274728801C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7514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002A8F-A1D4-425F-BE19-1FF7BF479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1618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A75824-0940-4735-950A-D92C9838B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5149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F47C53-5A88-44B3-A821-FBD8A981A9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5661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9DB461-5617-44AF-8E1E-2CC77A9AA0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078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-17463" y="0"/>
            <a:ext cx="9161463" cy="457200"/>
          </a:xfrm>
          <a:prstGeom prst="rect">
            <a:avLst/>
          </a:prstGeom>
          <a:solidFill>
            <a:schemeClr val="accent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533400"/>
            <a:ext cx="8991600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629400"/>
            <a:ext cx="2133600" cy="234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619875"/>
            <a:ext cx="28956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619875"/>
            <a:ext cx="2133600" cy="238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CA270CA-9130-4F64-91C5-CC9AC8E99AA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 b="1">
          <a:solidFill>
            <a:srgbClr val="0000FF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e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e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emf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e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e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SCNN</a:t>
            </a:r>
            <a:r>
              <a:rPr lang="en-US" dirty="0"/>
              <a:t>: An Accelerator for Compressed-sparse</a:t>
            </a:r>
            <a:br>
              <a:rPr lang="en-US" dirty="0"/>
            </a:br>
            <a:r>
              <a:rPr lang="en-US" dirty="0"/>
              <a:t>Convolutional Neural Networks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Parashar</a:t>
            </a:r>
            <a:r>
              <a:rPr lang="en-US" dirty="0"/>
              <a:t> </a:t>
            </a:r>
            <a:r>
              <a:rPr lang="en-US" dirty="0" smtClean="0"/>
              <a:t>et al., ISCA 2017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914400" y="5943600"/>
            <a:ext cx="47975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dirty="0" smtClean="0"/>
              <a:t>Advanced Computer Architecture, A. </a:t>
            </a:r>
            <a:r>
              <a:rPr lang="en-US" sz="1400" i="1" dirty="0" err="1" smtClean="0"/>
              <a:t>Moshovos</a:t>
            </a:r>
            <a:r>
              <a:rPr lang="en-US" sz="1400" i="1" dirty="0" smtClean="0"/>
              <a:t>, Feb 2018</a:t>
            </a:r>
            <a:endParaRPr lang="en-US" sz="1400" i="1" dirty="0"/>
          </a:p>
        </p:txBody>
      </p:sp>
    </p:spTree>
    <p:extLst>
      <p:ext uri="{BB962C8B-B14F-4D97-AF65-F5344CB8AC3E}">
        <p14:creationId xmlns:p14="http://schemas.microsoft.com/office/powerpoint/2010/main" val="32380791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>
                <a:solidFill>
                  <a:srgbClr val="FFC000"/>
                </a:solidFill>
              </a:rPr>
              <a:t>Planar Tiled </a:t>
            </a:r>
            <a:r>
              <a:rPr lang="en-US" sz="2400" dirty="0"/>
              <a:t>– Input Stationary – Cartesian Product – </a:t>
            </a:r>
            <a:r>
              <a:rPr lang="en-US" sz="2400" dirty="0" smtClean="0"/>
              <a:t>Sparse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05000" y="990600"/>
            <a:ext cx="5257799" cy="289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 bwMode="auto">
          <a:xfrm>
            <a:off x="1295400" y="419100"/>
            <a:ext cx="1219200" cy="13335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EC3D14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8"/>
          <p:cNvSpPr/>
          <p:nvPr/>
        </p:nvSpPr>
        <p:spPr bwMode="auto">
          <a:xfrm>
            <a:off x="2438400" y="1752600"/>
            <a:ext cx="914400" cy="533400"/>
          </a:xfrm>
          <a:prstGeom prst="rect">
            <a:avLst/>
          </a:prstGeom>
          <a:noFill/>
          <a:ln w="76200" cap="flat" cmpd="sng" algn="ctr">
            <a:solidFill>
              <a:srgbClr val="EC3D14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54142" y="1752600"/>
            <a:ext cx="1022658" cy="838200"/>
          </a:xfrm>
          <a:prstGeom prst="rect">
            <a:avLst/>
          </a:prstGeom>
          <a:noFill/>
          <a:ln w="76200" cap="flat" cmpd="sng" algn="ctr">
            <a:solidFill>
              <a:srgbClr val="EC3D14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295400" y="419100"/>
            <a:ext cx="2558742" cy="13335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EC3D14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26277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dirty="0"/>
              <a:t>Planar Tiled – </a:t>
            </a:r>
            <a:r>
              <a:rPr lang="en-US" sz="2400" dirty="0">
                <a:solidFill>
                  <a:srgbClr val="FFC000"/>
                </a:solidFill>
              </a:rPr>
              <a:t>Input Stationary </a:t>
            </a:r>
            <a:r>
              <a:rPr lang="en-US" sz="2400" dirty="0"/>
              <a:t>– Cartesian Product – </a:t>
            </a:r>
            <a:r>
              <a:rPr lang="en-US" sz="2400" dirty="0" smtClean="0"/>
              <a:t>Sparse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8991600" cy="3429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905000" y="990600"/>
            <a:ext cx="5257799" cy="289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6" name="Straight Arrow Connector 5"/>
          <p:cNvCxnSpPr/>
          <p:nvPr/>
        </p:nvCxnSpPr>
        <p:spPr bwMode="auto">
          <a:xfrm>
            <a:off x="1295400" y="419100"/>
            <a:ext cx="1219200" cy="13335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EC3D14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 8"/>
          <p:cNvSpPr/>
          <p:nvPr/>
        </p:nvSpPr>
        <p:spPr bwMode="auto">
          <a:xfrm>
            <a:off x="2438400" y="1752600"/>
            <a:ext cx="914400" cy="533400"/>
          </a:xfrm>
          <a:prstGeom prst="rect">
            <a:avLst/>
          </a:prstGeom>
          <a:noFill/>
          <a:ln w="76200" cap="flat" cmpd="sng" algn="ctr">
            <a:solidFill>
              <a:srgbClr val="EC3D14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0" name="Rectangle 9"/>
          <p:cNvSpPr/>
          <p:nvPr/>
        </p:nvSpPr>
        <p:spPr bwMode="auto">
          <a:xfrm>
            <a:off x="3854142" y="1752600"/>
            <a:ext cx="1022658" cy="838200"/>
          </a:xfrm>
          <a:prstGeom prst="rect">
            <a:avLst/>
          </a:prstGeom>
          <a:noFill/>
          <a:ln w="76200" cap="flat" cmpd="sng" algn="ctr">
            <a:solidFill>
              <a:srgbClr val="EC3D14"/>
            </a:solidFill>
            <a:prstDash val="sysDot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 flipV="1">
            <a:off x="4424635" y="2628900"/>
            <a:ext cx="22071" cy="1447800"/>
          </a:xfrm>
          <a:prstGeom prst="straightConnector1">
            <a:avLst/>
          </a:prstGeom>
          <a:solidFill>
            <a:schemeClr val="accent1"/>
          </a:solidFill>
          <a:ln w="76200" cap="flat" cmpd="sng" algn="ctr">
            <a:solidFill>
              <a:srgbClr val="EC3D14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" name="Rectangle 4"/>
          <p:cNvSpPr/>
          <p:nvPr/>
        </p:nvSpPr>
        <p:spPr bwMode="auto">
          <a:xfrm>
            <a:off x="3200400" y="41148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4038600" y="41148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5181600" y="41148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3200400" y="49530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4038600" y="49530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5181600" y="495300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3200400" y="604979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4038600" y="604979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0" name="Rectangle 19"/>
          <p:cNvSpPr/>
          <p:nvPr/>
        </p:nvSpPr>
        <p:spPr bwMode="auto">
          <a:xfrm>
            <a:off x="5181600" y="6049790"/>
            <a:ext cx="762000" cy="762000"/>
          </a:xfrm>
          <a:prstGeom prst="rect">
            <a:avLst/>
          </a:prstGeom>
          <a:solidFill>
            <a:srgbClr val="FFC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Rectangle 20"/>
          <p:cNvSpPr/>
          <p:nvPr/>
        </p:nvSpPr>
        <p:spPr bwMode="auto">
          <a:xfrm>
            <a:off x="3854142" y="1752600"/>
            <a:ext cx="336858" cy="3048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Rectangle 21"/>
          <p:cNvSpPr/>
          <p:nvPr/>
        </p:nvSpPr>
        <p:spPr bwMode="auto">
          <a:xfrm>
            <a:off x="4202076" y="1752600"/>
            <a:ext cx="336858" cy="3048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3" name="Rectangle 22"/>
          <p:cNvSpPr/>
          <p:nvPr/>
        </p:nvSpPr>
        <p:spPr bwMode="auto">
          <a:xfrm>
            <a:off x="3854142" y="2072395"/>
            <a:ext cx="336858" cy="304800"/>
          </a:xfrm>
          <a:prstGeom prst="rect">
            <a:avLst/>
          </a:pr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4" name="Rectangle 23"/>
          <p:cNvSpPr/>
          <p:nvPr/>
        </p:nvSpPr>
        <p:spPr bwMode="auto">
          <a:xfrm>
            <a:off x="3244542" y="4152900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Rectangle 24"/>
          <p:cNvSpPr/>
          <p:nvPr/>
        </p:nvSpPr>
        <p:spPr bwMode="auto">
          <a:xfrm>
            <a:off x="4089036" y="4160956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5257800" y="4152900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3260152" y="5020389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Rectangle 27"/>
          <p:cNvSpPr/>
          <p:nvPr/>
        </p:nvSpPr>
        <p:spPr bwMode="auto">
          <a:xfrm>
            <a:off x="4104646" y="5028445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Rectangle 28"/>
          <p:cNvSpPr/>
          <p:nvPr/>
        </p:nvSpPr>
        <p:spPr bwMode="auto">
          <a:xfrm>
            <a:off x="5273410" y="5020389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Rectangle 29"/>
          <p:cNvSpPr/>
          <p:nvPr/>
        </p:nvSpPr>
        <p:spPr bwMode="auto">
          <a:xfrm>
            <a:off x="3260152" y="6096000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1" name="Rectangle 30"/>
          <p:cNvSpPr/>
          <p:nvPr/>
        </p:nvSpPr>
        <p:spPr bwMode="auto">
          <a:xfrm>
            <a:off x="4104646" y="6104056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2" name="Rectangle 31"/>
          <p:cNvSpPr/>
          <p:nvPr/>
        </p:nvSpPr>
        <p:spPr bwMode="auto">
          <a:xfrm>
            <a:off x="5273410" y="6096000"/>
            <a:ext cx="336858" cy="304800"/>
          </a:xfrm>
          <a:prstGeom prst="rect">
            <a:avLst/>
          </a:prstGeom>
          <a:solidFill>
            <a:srgbClr val="CDDBF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6" name="Rectangle 35"/>
          <p:cNvSpPr/>
          <p:nvPr/>
        </p:nvSpPr>
        <p:spPr bwMode="auto">
          <a:xfrm>
            <a:off x="2494041" y="1752600"/>
            <a:ext cx="336858" cy="304800"/>
          </a:xfrm>
          <a:prstGeom prst="rect">
            <a:avLst/>
          </a:prstGeom>
          <a:noFill/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7" name="Rectangle 36"/>
          <p:cNvSpPr/>
          <p:nvPr/>
        </p:nvSpPr>
        <p:spPr bwMode="auto">
          <a:xfrm>
            <a:off x="2841975" y="1752600"/>
            <a:ext cx="336858" cy="304800"/>
          </a:xfrm>
          <a:prstGeom prst="rect">
            <a:avLst/>
          </a:prstGeom>
          <a:noFill/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1" name="Rectangle 40"/>
          <p:cNvSpPr/>
          <p:nvPr/>
        </p:nvSpPr>
        <p:spPr bwMode="auto">
          <a:xfrm>
            <a:off x="3585763" y="4154800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2" name="Rectangle 41"/>
          <p:cNvSpPr/>
          <p:nvPr/>
        </p:nvSpPr>
        <p:spPr bwMode="auto">
          <a:xfrm>
            <a:off x="4433195" y="4160956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3" name="Rectangle 42"/>
          <p:cNvSpPr/>
          <p:nvPr/>
        </p:nvSpPr>
        <p:spPr bwMode="auto">
          <a:xfrm>
            <a:off x="5590630" y="4147025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3601875" y="5023044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7" name="Rectangle 46"/>
          <p:cNvSpPr/>
          <p:nvPr/>
        </p:nvSpPr>
        <p:spPr bwMode="auto">
          <a:xfrm>
            <a:off x="4449307" y="5029200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8" name="Rectangle 47"/>
          <p:cNvSpPr/>
          <p:nvPr/>
        </p:nvSpPr>
        <p:spPr bwMode="auto">
          <a:xfrm>
            <a:off x="5606742" y="5015269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49" name="Rectangle 48"/>
          <p:cNvSpPr/>
          <p:nvPr/>
        </p:nvSpPr>
        <p:spPr bwMode="auto">
          <a:xfrm>
            <a:off x="3581400" y="6089844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0" name="Rectangle 49"/>
          <p:cNvSpPr/>
          <p:nvPr/>
        </p:nvSpPr>
        <p:spPr bwMode="auto">
          <a:xfrm>
            <a:off x="4428832" y="6096000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586267" y="6082069"/>
            <a:ext cx="336858" cy="304800"/>
          </a:xfrm>
          <a:prstGeom prst="rect">
            <a:avLst/>
          </a:prstGeom>
          <a:solidFill>
            <a:srgbClr val="FF9999"/>
          </a:solidFill>
          <a:ln w="28575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6396436" y="4648200"/>
            <a:ext cx="2467342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Weights replicated</a:t>
            </a:r>
          </a:p>
          <a:p>
            <a:r>
              <a:rPr lang="en-US" dirty="0" smtClean="0"/>
              <a:t>Activations partitioned</a:t>
            </a:r>
          </a:p>
          <a:p>
            <a:endParaRPr lang="en-US" dirty="0"/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Each W x A 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Computed only once</a:t>
            </a:r>
            <a:endParaRPr lang="en-US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2627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Baseline: Dense Dataflow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PT-IS-DP-dense</a:t>
            </a:r>
          </a:p>
          <a:p>
            <a:r>
              <a:rPr lang="en-US" dirty="0" smtClean="0"/>
              <a:t>Input A stays at one PE</a:t>
            </a:r>
          </a:p>
          <a:p>
            <a:r>
              <a:rPr lang="en-US" dirty="0" smtClean="0"/>
              <a:t>Multiplied with all </a:t>
            </a:r>
            <a:r>
              <a:rPr lang="en-US" dirty="0" err="1" smtClean="0"/>
              <a:t>Ws</a:t>
            </a:r>
            <a:r>
              <a:rPr lang="en-US" dirty="0" smtClean="0"/>
              <a:t> needed for all output activations needed</a:t>
            </a:r>
          </a:p>
          <a:p>
            <a:pPr lvl="1"/>
            <a:r>
              <a:rPr lang="en-US" dirty="0" smtClean="0">
                <a:solidFill>
                  <a:srgbClr val="C00000"/>
                </a:solidFill>
              </a:rPr>
              <a:t>K x R x S </a:t>
            </a:r>
            <a:r>
              <a:rPr lang="en-US" dirty="0" smtClean="0"/>
              <a:t>output activation </a:t>
            </a:r>
            <a:r>
              <a:rPr lang="en-US" dirty="0" err="1" smtClean="0"/>
              <a:t>subvolume</a:t>
            </a:r>
            <a:endParaRPr lang="en-US" dirty="0" smtClean="0"/>
          </a:p>
          <a:p>
            <a:pPr lvl="2"/>
            <a:r>
              <a:rPr lang="en-US" dirty="0" smtClean="0"/>
              <a:t>R x S: windows that include this activation</a:t>
            </a:r>
          </a:p>
          <a:p>
            <a:pPr lvl="2"/>
            <a:r>
              <a:rPr lang="en-US" dirty="0" smtClean="0"/>
              <a:t>K: filters </a:t>
            </a:r>
            <a:r>
              <a:rPr lang="en-US" dirty="0" smtClean="0">
                <a:sym typeface="Wingdings" panose="05000000000000000000" pitchFamily="2" charset="2"/>
              </a:rPr>
              <a:t> output channels  output activation planes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Input channels:</a:t>
            </a: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905000" y="4111000"/>
            <a:ext cx="5257799" cy="289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 bwMode="auto">
          <a:xfrm>
            <a:off x="4114800" y="5025400"/>
            <a:ext cx="152400" cy="152400"/>
          </a:xfrm>
          <a:prstGeom prst="rect">
            <a:avLst/>
          </a:prstGeom>
          <a:solidFill>
            <a:srgbClr val="C0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3962400" y="5025400"/>
            <a:ext cx="457200" cy="381000"/>
          </a:xfrm>
          <a:prstGeom prst="rect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96000" y="3926334"/>
            <a:ext cx="9541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window</a:t>
            </a:r>
            <a:endParaRPr lang="en-US" dirty="0">
              <a:solidFill>
                <a:srgbClr val="C00000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 bwMode="auto">
          <a:xfrm flipH="1">
            <a:off x="4495800" y="4187200"/>
            <a:ext cx="1676400" cy="8382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4200" y="3107617"/>
            <a:ext cx="3753450" cy="404167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auto">
          <a:xfrm>
            <a:off x="3124200" y="3048000"/>
            <a:ext cx="457200" cy="457200"/>
          </a:xfrm>
          <a:prstGeom prst="rect">
            <a:avLst/>
          </a:prstGeom>
          <a:noFill/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939866" y="3464562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Planar?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359688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Reusing Activations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Avoid accesses to the local Activation buffer</a:t>
            </a:r>
          </a:p>
          <a:p>
            <a:pPr lvl="1"/>
            <a:r>
              <a:rPr lang="en-US" dirty="0" smtClean="0"/>
              <a:t>Register to hold an activation</a:t>
            </a:r>
          </a:p>
          <a:p>
            <a:pPr lvl="1"/>
            <a:r>
              <a:rPr lang="en-US" dirty="0" smtClean="0"/>
              <a:t>As long as necessary to do all calculations </a:t>
            </a:r>
          </a:p>
          <a:p>
            <a:r>
              <a:rPr lang="en-US" dirty="0" smtClean="0"/>
              <a:t>K x R x S output activations </a:t>
            </a:r>
            <a:r>
              <a:rPr lang="en-US" dirty="0" smtClean="0">
                <a:sym typeface="Wingdings" panose="05000000000000000000" pitchFamily="2" charset="2"/>
              </a:rPr>
              <a:t> input weights as well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54406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to each product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Some PE calculates an A x W</a:t>
            </a:r>
          </a:p>
          <a:p>
            <a:pPr lvl="1"/>
            <a:r>
              <a:rPr lang="en-US" dirty="0" smtClean="0"/>
              <a:t>Partial sum</a:t>
            </a:r>
          </a:p>
          <a:p>
            <a:r>
              <a:rPr lang="en-US" dirty="0" smtClean="0"/>
              <a:t>Where does it go?</a:t>
            </a:r>
          </a:p>
          <a:p>
            <a:pPr lvl="1"/>
            <a:r>
              <a:rPr lang="en-US" dirty="0" smtClean="0"/>
              <a:t>Needs to be accumulated into a specific output activation</a:t>
            </a:r>
          </a:p>
          <a:p>
            <a:r>
              <a:rPr lang="en-US" dirty="0" smtClean="0"/>
              <a:t>Accumulator Banks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228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weights and outputs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Minimize input activation traffic</a:t>
            </a:r>
          </a:p>
          <a:p>
            <a:r>
              <a:rPr lang="en-US" dirty="0" smtClean="0"/>
              <a:t>Increased accesses to:</a:t>
            </a:r>
          </a:p>
          <a:p>
            <a:pPr lvl="1"/>
            <a:r>
              <a:rPr lang="en-US" dirty="0" smtClean="0"/>
              <a:t>Weights</a:t>
            </a:r>
          </a:p>
          <a:p>
            <a:pPr lvl="1"/>
            <a:r>
              <a:rPr lang="en-US" dirty="0" smtClean="0"/>
              <a:t>Accumulator Banks</a:t>
            </a:r>
          </a:p>
          <a:p>
            <a:pPr lvl="1"/>
            <a:endParaRPr lang="en-US" dirty="0"/>
          </a:p>
          <a:p>
            <a:r>
              <a:rPr lang="en-US" dirty="0" smtClean="0"/>
              <a:t>Solution:</a:t>
            </a:r>
          </a:p>
          <a:p>
            <a:pPr lvl="1"/>
            <a:r>
              <a:rPr lang="en-US" dirty="0" smtClean="0"/>
              <a:t>Blocking along the K/C dimension</a:t>
            </a:r>
          </a:p>
          <a:p>
            <a:pPr lvl="1"/>
            <a:r>
              <a:rPr lang="en-US" dirty="0" smtClean="0"/>
              <a:t>Calculate only Kc planes at a time</a:t>
            </a:r>
          </a:p>
          <a:p>
            <a:pPr lvl="2"/>
            <a:r>
              <a:rPr lang="en-US" dirty="0" smtClean="0"/>
              <a:t>Output blocking </a:t>
            </a:r>
            <a:r>
              <a:rPr lang="en-US" dirty="0" smtClean="0">
                <a:sym typeface="Wingdings" panose="05000000000000000000" pitchFamily="2" charset="2"/>
              </a:rPr>
              <a:t> fewer partial outputs to store in the accumulators at any given point of time</a:t>
            </a:r>
          </a:p>
          <a:p>
            <a:pPr lvl="2"/>
            <a:r>
              <a:rPr lang="en-US" dirty="0" smtClean="0">
                <a:sym typeface="Wingdings" panose="05000000000000000000" pitchFamily="2" charset="2"/>
              </a:rPr>
              <a:t>Input weight blocking  fewer filters to store as well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K/Kc groups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0379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K/Kc blocking for weights and outputs</a:t>
            </a:r>
            <a:endParaRPr lang="en-US" dirty="0"/>
          </a:p>
        </p:txBody>
      </p:sp>
      <p:pic>
        <p:nvPicPr>
          <p:cNvPr id="10" name="Content Placeholder 9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62200" y="4956800"/>
            <a:ext cx="4082700" cy="1155917"/>
          </a:xfrm>
          <a:prstGeom prst="rect">
            <a:avLst/>
          </a:prstGeom>
        </p:spPr>
      </p:pic>
      <p:pic>
        <p:nvPicPr>
          <p:cNvPr id="4" name="Content Placeholder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 bwMode="auto">
          <a:xfrm>
            <a:off x="1600200" y="1371600"/>
            <a:ext cx="5257799" cy="289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ube 4"/>
          <p:cNvSpPr/>
          <p:nvPr/>
        </p:nvSpPr>
        <p:spPr bwMode="auto">
          <a:xfrm>
            <a:off x="5029200" y="2057400"/>
            <a:ext cx="304800" cy="228600"/>
          </a:xfrm>
          <a:prstGeom prst="cub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1752600" y="1752600"/>
            <a:ext cx="1600200" cy="1143000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4373" y="1334090"/>
            <a:ext cx="190308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Only some filters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257800" y="1518756"/>
            <a:ext cx="27366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Only some output planes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264732" y="4587468"/>
            <a:ext cx="20185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Storage Needed: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619257" y="2020064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C00000"/>
                </a:solidFill>
              </a:rPr>
              <a:t>Kc</a:t>
            </a:r>
            <a:endParaRPr lang="en-US" b="1" dirty="0">
              <a:solidFill>
                <a:srgbClr val="C00000"/>
              </a:solidFill>
            </a:endParaRPr>
          </a:p>
          <a:p>
            <a:pPr algn="ctr"/>
            <a:r>
              <a:rPr lang="en-US" dirty="0" smtClean="0">
                <a:solidFill>
                  <a:srgbClr val="C00000"/>
                </a:solidFill>
              </a:rPr>
              <a:t>at a time</a:t>
            </a:r>
            <a:endParaRPr lang="en-US" dirty="0">
              <a:solidFill>
                <a:srgbClr val="C00000"/>
              </a:solidFill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09800" y="6340090"/>
            <a:ext cx="5004600" cy="46883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990600" y="6389840"/>
            <a:ext cx="11464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Dataflow: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5527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Intra-PE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Fetch two vectors of non-zero inputs</a:t>
            </a:r>
          </a:p>
          <a:p>
            <a:pPr lvl="1"/>
            <a:r>
              <a:rPr lang="en-US" dirty="0" smtClean="0"/>
              <a:t>I: activations</a:t>
            </a:r>
          </a:p>
          <a:p>
            <a:pPr lvl="1"/>
            <a:r>
              <a:rPr lang="en-US" dirty="0" smtClean="0"/>
              <a:t>F: weights</a:t>
            </a:r>
          </a:p>
          <a:p>
            <a:r>
              <a:rPr lang="en-US" dirty="0" smtClean="0"/>
              <a:t>Calculate the </a:t>
            </a:r>
            <a:r>
              <a:rPr lang="en-US" b="1" dirty="0" smtClean="0"/>
              <a:t>Cartesian Product</a:t>
            </a:r>
          </a:p>
          <a:p>
            <a:pPr lvl="1"/>
            <a:r>
              <a:rPr lang="en-US" b="1" dirty="0" smtClean="0"/>
              <a:t>Wi x Ai</a:t>
            </a:r>
            <a:r>
              <a:rPr lang="en-US" dirty="0" smtClean="0"/>
              <a:t> for each Wi in F and each Ai in I</a:t>
            </a:r>
          </a:p>
          <a:p>
            <a:pPr lvl="1"/>
            <a:endParaRPr lang="en-US" dirty="0"/>
          </a:p>
          <a:p>
            <a:r>
              <a:rPr lang="en-US" dirty="0" smtClean="0"/>
              <a:t>Weights reused over all I activations</a:t>
            </a:r>
          </a:p>
          <a:p>
            <a:r>
              <a:rPr lang="en-US" dirty="0" smtClean="0"/>
              <a:t>Each Product is useful </a:t>
            </a:r>
          </a:p>
          <a:p>
            <a:pPr lvl="1"/>
            <a:r>
              <a:rPr lang="en-US" dirty="0" smtClean="0"/>
              <a:t>No extraneous fetches or computation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4517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Inter-PE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 x H activation plane</a:t>
            </a:r>
          </a:p>
          <a:p>
            <a:pPr lvl="1"/>
            <a:r>
              <a:rPr lang="en-US" dirty="0" err="1" smtClean="0"/>
              <a:t>Wt</a:t>
            </a:r>
            <a:r>
              <a:rPr lang="en-US" dirty="0" smtClean="0"/>
              <a:t> x </a:t>
            </a:r>
            <a:r>
              <a:rPr lang="en-US" dirty="0" err="1" smtClean="0"/>
              <a:t>Ht</a:t>
            </a:r>
            <a:r>
              <a:rPr lang="en-US" dirty="0" smtClean="0"/>
              <a:t> planar tiles </a:t>
            </a:r>
            <a:r>
              <a:rPr lang="en-US" dirty="0" smtClean="0">
                <a:sym typeface="Wingdings" panose="05000000000000000000" pitchFamily="2" charset="2"/>
              </a:rPr>
              <a:t> distribute over the PEs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Each tile: all of C</a:t>
            </a:r>
          </a:p>
          <a:p>
            <a:pPr lvl="1"/>
            <a:r>
              <a:rPr lang="en-US" dirty="0" smtClean="0">
                <a:sym typeface="Wingdings" panose="05000000000000000000" pitchFamily="2" charset="2"/>
              </a:rPr>
              <a:t>C x </a:t>
            </a:r>
            <a:r>
              <a:rPr lang="en-US" dirty="0" err="1" smtClean="0">
                <a:sym typeface="Wingdings" panose="05000000000000000000" pitchFamily="2" charset="2"/>
              </a:rPr>
              <a:t>Wt</a:t>
            </a:r>
            <a:r>
              <a:rPr lang="en-US" dirty="0" smtClean="0">
                <a:sym typeface="Wingdings" panose="05000000000000000000" pitchFamily="2" charset="2"/>
              </a:rPr>
              <a:t> x </a:t>
            </a:r>
            <a:r>
              <a:rPr lang="en-US" dirty="0" err="1" smtClean="0">
                <a:sym typeface="Wingdings" panose="05000000000000000000" pitchFamily="2" charset="2"/>
              </a:rPr>
              <a:t>Ht</a:t>
            </a:r>
            <a:r>
              <a:rPr lang="en-US" dirty="0" smtClean="0">
                <a:sym typeface="Wingdings" panose="05000000000000000000" pitchFamily="2" charset="2"/>
              </a:rPr>
              <a:t> per partition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Does not work exactly for both activations and weights</a:t>
            </a:r>
          </a:p>
          <a:p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1600200" y="3657600"/>
            <a:ext cx="5257799" cy="2899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Cube 4"/>
          <p:cNvSpPr/>
          <p:nvPr/>
        </p:nvSpPr>
        <p:spPr bwMode="auto">
          <a:xfrm>
            <a:off x="3581400" y="4191000"/>
            <a:ext cx="1143000" cy="685800"/>
          </a:xfrm>
          <a:prstGeom prst="cube">
            <a:avLst/>
          </a:prstGeom>
          <a:solidFill>
            <a:schemeClr val="accent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Cube 5"/>
          <p:cNvSpPr/>
          <p:nvPr/>
        </p:nvSpPr>
        <p:spPr bwMode="auto">
          <a:xfrm>
            <a:off x="2209800" y="4197156"/>
            <a:ext cx="609600" cy="685800"/>
          </a:xfrm>
          <a:prstGeom prst="cube">
            <a:avLst/>
          </a:prstGeom>
          <a:solidFill>
            <a:schemeClr val="accent1">
              <a:alpha val="50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cxnSp>
        <p:nvCxnSpPr>
          <p:cNvPr id="8" name="Straight Arrow Connector 7"/>
          <p:cNvCxnSpPr>
            <a:endCxn id="6" idx="0"/>
          </p:cNvCxnSpPr>
          <p:nvPr/>
        </p:nvCxnSpPr>
        <p:spPr bwMode="auto">
          <a:xfrm flipH="1">
            <a:off x="2590800" y="3505200"/>
            <a:ext cx="914400" cy="691956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>
            <a:endCxn id="5" idx="1"/>
          </p:cNvCxnSpPr>
          <p:nvPr/>
        </p:nvCxnSpPr>
        <p:spPr bwMode="auto">
          <a:xfrm>
            <a:off x="3581400" y="3429000"/>
            <a:ext cx="485775" cy="93345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1752600" y="3297875"/>
            <a:ext cx="61863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Cannot have both assigned completely to the same PE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38391" y="3623707"/>
            <a:ext cx="300595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all Windows will strictly </a:t>
            </a:r>
          </a:p>
          <a:p>
            <a:r>
              <a:rPr lang="en-US" dirty="0" smtClean="0"/>
              <a:t>fit on onto one PE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2223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First definition:</a:t>
            </a:r>
          </a:p>
          <a:p>
            <a:pPr lvl="1"/>
            <a:r>
              <a:rPr lang="en-US" dirty="0" smtClean="0"/>
              <a:t>A x W products that are needed by multiple PEs</a:t>
            </a:r>
          </a:p>
          <a:p>
            <a:r>
              <a:rPr lang="en-US" b="1" dirty="0" smtClean="0"/>
              <a:t>Solutions:</a:t>
            </a:r>
          </a:p>
          <a:p>
            <a:pPr lvl="1"/>
            <a:r>
              <a:rPr lang="en-US" b="1" dirty="0" smtClean="0"/>
              <a:t>@ at the input: </a:t>
            </a:r>
          </a:p>
          <a:p>
            <a:pPr lvl="2"/>
            <a:r>
              <a:rPr lang="en-US" dirty="0" smtClean="0"/>
              <a:t>replicate A and W across all PEs that need them</a:t>
            </a:r>
          </a:p>
          <a:p>
            <a:pPr lvl="1"/>
            <a:r>
              <a:rPr lang="en-US" b="1" dirty="0" smtClean="0"/>
              <a:t>@ the output: </a:t>
            </a:r>
          </a:p>
          <a:p>
            <a:pPr lvl="2"/>
            <a:r>
              <a:rPr lang="en-US" dirty="0" smtClean="0"/>
              <a:t>calculate A x W at one PE, communicate to others</a:t>
            </a:r>
          </a:p>
          <a:p>
            <a:r>
              <a:rPr lang="en-US" b="1" dirty="0" smtClean="0"/>
              <a:t>Revised definition:</a:t>
            </a:r>
          </a:p>
          <a:p>
            <a:pPr lvl="1"/>
            <a:r>
              <a:rPr lang="en-US" dirty="0" smtClean="0"/>
              <a:t>Partial sums of A x W that are needed by another PE</a:t>
            </a:r>
          </a:p>
          <a:p>
            <a:pPr lvl="1"/>
            <a:r>
              <a:rPr lang="en-US" dirty="0" smtClean="0"/>
              <a:t>A and W are partitioned across PEs</a:t>
            </a:r>
          </a:p>
          <a:p>
            <a:pPr lvl="1"/>
            <a:r>
              <a:rPr lang="en-US" dirty="0" smtClean="0"/>
              <a:t>A appear at only one PE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42470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Significant redundancy in CNNs</a:t>
            </a:r>
          </a:p>
          <a:p>
            <a:r>
              <a:rPr lang="en-US" b="1" dirty="0" smtClean="0"/>
              <a:t>Weights:</a:t>
            </a:r>
          </a:p>
          <a:p>
            <a:pPr lvl="1"/>
            <a:r>
              <a:rPr lang="en-US" dirty="0" smtClean="0"/>
              <a:t>Can be pruned during training w/o affecting accuracy</a:t>
            </a:r>
          </a:p>
          <a:p>
            <a:pPr lvl="1"/>
            <a:r>
              <a:rPr lang="en-US" dirty="0" smtClean="0"/>
              <a:t>Convert to </a:t>
            </a:r>
            <a:r>
              <a:rPr lang="en-US" dirty="0" smtClean="0">
                <a:sym typeface="Wingdings" panose="05000000000000000000" pitchFamily="2" charset="2"/>
              </a:rPr>
              <a:t>0: 20% to 80% across diff layers</a:t>
            </a:r>
          </a:p>
          <a:p>
            <a:r>
              <a:rPr lang="en-US" b="1" dirty="0" smtClean="0">
                <a:sym typeface="Wingdings" panose="05000000000000000000" pitchFamily="2" charset="2"/>
              </a:rPr>
              <a:t>Activations:</a:t>
            </a:r>
          </a:p>
          <a:p>
            <a:pPr lvl="1"/>
            <a:r>
              <a:rPr lang="en-US" dirty="0" smtClean="0"/>
              <a:t>Due to </a:t>
            </a:r>
            <a:r>
              <a:rPr lang="en-US" dirty="0" err="1" smtClean="0"/>
              <a:t>ReLU</a:t>
            </a:r>
            <a:r>
              <a:rPr lang="en-US" dirty="0" smtClean="0"/>
              <a:t>: 50% to 70%</a:t>
            </a:r>
          </a:p>
          <a:p>
            <a:r>
              <a:rPr lang="en-US" dirty="0" smtClean="0"/>
              <a:t>Past work:</a:t>
            </a:r>
          </a:p>
          <a:p>
            <a:pPr lvl="1"/>
            <a:r>
              <a:rPr lang="en-US" b="1" dirty="0" smtClean="0"/>
              <a:t>Computation: </a:t>
            </a:r>
          </a:p>
          <a:p>
            <a:pPr lvl="2"/>
            <a:r>
              <a:rPr lang="en-US" dirty="0" smtClean="0"/>
              <a:t>Either zero weights or zero activations</a:t>
            </a:r>
          </a:p>
          <a:p>
            <a:pPr lvl="2"/>
            <a:r>
              <a:rPr lang="en-US" dirty="0" smtClean="0"/>
              <a:t>Not Both</a:t>
            </a:r>
          </a:p>
          <a:p>
            <a:pPr lvl="2"/>
            <a:r>
              <a:rPr lang="en-US" dirty="0" smtClean="0"/>
              <a:t>This work: </a:t>
            </a:r>
            <a:r>
              <a:rPr lang="en-US" b="1" dirty="0" smtClean="0"/>
              <a:t>both</a:t>
            </a:r>
          </a:p>
          <a:p>
            <a:pPr lvl="1"/>
            <a:r>
              <a:rPr lang="en-US" b="1" dirty="0" smtClean="0"/>
              <a:t>Communication/Storage:</a:t>
            </a:r>
          </a:p>
          <a:p>
            <a:pPr lvl="2"/>
            <a:r>
              <a:rPr lang="en-US" b="1" dirty="0" smtClean="0"/>
              <a:t>Tiling + Compression: </a:t>
            </a:r>
            <a:endParaRPr lang="en-US" dirty="0" smtClean="0"/>
          </a:p>
          <a:p>
            <a:pPr lvl="3"/>
            <a:r>
              <a:rPr lang="en-US" dirty="0" smtClean="0"/>
              <a:t>Compressed weights + activations</a:t>
            </a:r>
          </a:p>
          <a:p>
            <a:pPr lvl="3"/>
            <a:r>
              <a:rPr lang="en-US" dirty="0" smtClean="0"/>
              <a:t>No external references for activations: stay on chip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77939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Resulting Dataflow/Compute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9800" y="442094"/>
            <a:ext cx="6006454" cy="6354001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58177" y="1371600"/>
            <a:ext cx="2178866" cy="5632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400" b="1" dirty="0" smtClean="0">
                <a:solidFill>
                  <a:srgbClr val="C00000"/>
                </a:solidFill>
              </a:rPr>
              <a:t>Kc Filter chunks</a:t>
            </a:r>
          </a:p>
          <a:p>
            <a:pPr algn="r"/>
            <a:endParaRPr lang="en-US" sz="1400" dirty="0">
              <a:solidFill>
                <a:srgbClr val="C00000"/>
              </a:solidFill>
            </a:endParaRPr>
          </a:p>
          <a:p>
            <a:pPr algn="r"/>
            <a:endParaRPr lang="en-US" sz="1400" dirty="0" smtClean="0">
              <a:solidFill>
                <a:srgbClr val="C00000"/>
              </a:solidFill>
            </a:endParaRPr>
          </a:p>
          <a:p>
            <a:pPr algn="r"/>
            <a:r>
              <a:rPr lang="en-US" sz="1400" b="1" dirty="0" smtClean="0">
                <a:solidFill>
                  <a:srgbClr val="C00000"/>
                </a:solidFill>
              </a:rPr>
              <a:t>Input</a:t>
            </a:r>
            <a:r>
              <a:rPr lang="en-US" sz="1400" dirty="0" smtClean="0">
                <a:solidFill>
                  <a:srgbClr val="C00000"/>
                </a:solidFill>
              </a:rPr>
              <a:t> </a:t>
            </a:r>
          </a:p>
          <a:p>
            <a:pPr algn="r"/>
            <a:r>
              <a:rPr lang="en-US" sz="1400" b="1" dirty="0" smtClean="0">
                <a:solidFill>
                  <a:srgbClr val="C00000"/>
                </a:solidFill>
              </a:rPr>
              <a:t>I</a:t>
            </a:r>
            <a:r>
              <a:rPr lang="en-US" sz="1400" dirty="0" smtClean="0">
                <a:solidFill>
                  <a:srgbClr val="C00000"/>
                </a:solidFill>
              </a:rPr>
              <a:t>=A width of </a:t>
            </a:r>
            <a:r>
              <a:rPr lang="en-US" sz="1400" dirty="0" err="1" smtClean="0">
                <a:solidFill>
                  <a:srgbClr val="C00000"/>
                </a:solidFill>
              </a:rPr>
              <a:t>mult</a:t>
            </a:r>
            <a:r>
              <a:rPr lang="en-US" sz="1400" dirty="0" smtClean="0">
                <a:solidFill>
                  <a:srgbClr val="C00000"/>
                </a:solidFill>
              </a:rPr>
              <a:t> array</a:t>
            </a:r>
          </a:p>
          <a:p>
            <a:pPr algn="r"/>
            <a:r>
              <a:rPr lang="en-US" sz="1400" dirty="0" err="1" smtClean="0">
                <a:solidFill>
                  <a:srgbClr val="C00000"/>
                </a:solidFill>
              </a:rPr>
              <a:t>Wt</a:t>
            </a:r>
            <a:r>
              <a:rPr lang="en-US" sz="1400" dirty="0" smtClean="0">
                <a:solidFill>
                  <a:srgbClr val="C00000"/>
                </a:solidFill>
              </a:rPr>
              <a:t> x </a:t>
            </a:r>
            <a:r>
              <a:rPr lang="en-US" sz="1400" dirty="0" err="1" smtClean="0">
                <a:solidFill>
                  <a:srgbClr val="C00000"/>
                </a:solidFill>
              </a:rPr>
              <a:t>Ht</a:t>
            </a:r>
            <a:r>
              <a:rPr lang="en-US" sz="1400" dirty="0" smtClean="0">
                <a:solidFill>
                  <a:srgbClr val="C00000"/>
                </a:solidFill>
              </a:rPr>
              <a:t> tile </a:t>
            </a:r>
            <a:r>
              <a:rPr lang="en-US" sz="1400" dirty="0" err="1" smtClean="0">
                <a:solidFill>
                  <a:srgbClr val="C00000"/>
                </a:solidFill>
              </a:rPr>
              <a:t>pe</a:t>
            </a:r>
            <a:r>
              <a:rPr lang="en-US" sz="1400" dirty="0" smtClean="0">
                <a:solidFill>
                  <a:srgbClr val="C00000"/>
                </a:solidFill>
              </a:rPr>
              <a:t> PE</a:t>
            </a:r>
          </a:p>
          <a:p>
            <a:pPr algn="r"/>
            <a:endParaRPr lang="en-US" sz="1400" dirty="0">
              <a:solidFill>
                <a:srgbClr val="C00000"/>
              </a:solidFill>
            </a:endParaRPr>
          </a:p>
          <a:p>
            <a:pPr algn="r"/>
            <a:r>
              <a:rPr lang="en-US" sz="1400" b="1" dirty="0" smtClean="0">
                <a:solidFill>
                  <a:srgbClr val="C00000"/>
                </a:solidFill>
              </a:rPr>
              <a:t>For each filter</a:t>
            </a:r>
          </a:p>
          <a:p>
            <a:pPr algn="r"/>
            <a:r>
              <a:rPr lang="en-US" sz="1400" b="1" dirty="0" smtClean="0">
                <a:solidFill>
                  <a:srgbClr val="C00000"/>
                </a:solidFill>
              </a:rPr>
              <a:t>F </a:t>
            </a:r>
            <a:r>
              <a:rPr lang="en-US" sz="1400" dirty="0" smtClean="0">
                <a:solidFill>
                  <a:srgbClr val="C00000"/>
                </a:solidFill>
              </a:rPr>
              <a:t>= W width of </a:t>
            </a:r>
            <a:r>
              <a:rPr lang="en-US" sz="1400" dirty="0" err="1" smtClean="0">
                <a:solidFill>
                  <a:srgbClr val="C00000"/>
                </a:solidFill>
              </a:rPr>
              <a:t>mult</a:t>
            </a:r>
            <a:r>
              <a:rPr lang="en-US" sz="1400" dirty="0" smtClean="0">
                <a:solidFill>
                  <a:srgbClr val="C00000"/>
                </a:solidFill>
              </a:rPr>
              <a:t> array</a:t>
            </a: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endParaRPr lang="en-US" sz="1400" b="1" dirty="0" smtClean="0">
              <a:solidFill>
                <a:srgbClr val="C00000"/>
              </a:solidFill>
            </a:endParaRP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r>
              <a:rPr lang="en-US" sz="1400" b="1" dirty="0" smtClean="0">
                <a:solidFill>
                  <a:srgbClr val="C00000"/>
                </a:solidFill>
              </a:rPr>
              <a:t>One A x W</a:t>
            </a:r>
          </a:p>
          <a:p>
            <a:pPr algn="r"/>
            <a:r>
              <a:rPr lang="en-US" sz="1400" dirty="0" smtClean="0">
                <a:solidFill>
                  <a:srgbClr val="C00000"/>
                </a:solidFill>
              </a:rPr>
              <a:t>Where it goes?</a:t>
            </a:r>
          </a:p>
          <a:p>
            <a:pPr algn="r"/>
            <a:r>
              <a:rPr lang="en-US" sz="1400" dirty="0" smtClean="0">
                <a:solidFill>
                  <a:srgbClr val="C00000"/>
                </a:solidFill>
              </a:rPr>
              <a:t>(</a:t>
            </a:r>
            <a:r>
              <a:rPr lang="en-US" sz="1400" dirty="0" err="1" smtClean="0">
                <a:solidFill>
                  <a:srgbClr val="C00000"/>
                </a:solidFill>
              </a:rPr>
              <a:t>x,y,k</a:t>
            </a:r>
            <a:r>
              <a:rPr lang="en-US" sz="1400" dirty="0" smtClean="0">
                <a:solidFill>
                  <a:srgbClr val="C00000"/>
                </a:solidFill>
              </a:rPr>
              <a:t>) = (</a:t>
            </a:r>
            <a:r>
              <a:rPr lang="en-US" sz="1400" dirty="0" err="1" smtClean="0">
                <a:solidFill>
                  <a:srgbClr val="C00000"/>
                </a:solidFill>
              </a:rPr>
              <a:t>x,y,channel</a:t>
            </a:r>
            <a:r>
              <a:rPr lang="en-US" sz="1400" dirty="0" smtClean="0">
                <a:solidFill>
                  <a:srgbClr val="C00000"/>
                </a:solidFill>
              </a:rPr>
              <a:t>)</a:t>
            </a:r>
          </a:p>
          <a:p>
            <a:pPr algn="r"/>
            <a:endParaRPr lang="en-US" sz="1400" b="1" dirty="0" smtClean="0">
              <a:solidFill>
                <a:srgbClr val="C00000"/>
              </a:solidFill>
            </a:endParaRPr>
          </a:p>
          <a:p>
            <a:pPr algn="r"/>
            <a:r>
              <a:rPr lang="en-US" sz="1400" b="1" dirty="0" smtClean="0">
                <a:solidFill>
                  <a:srgbClr val="C00000"/>
                </a:solidFill>
              </a:rPr>
              <a:t>Accumulate</a:t>
            </a: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endParaRPr lang="en-US" sz="1400" b="1" dirty="0" smtClean="0">
              <a:solidFill>
                <a:srgbClr val="C00000"/>
              </a:solidFill>
            </a:endParaRPr>
          </a:p>
          <a:p>
            <a:pPr algn="r"/>
            <a:endParaRPr lang="en-US" sz="1400" b="1" dirty="0">
              <a:solidFill>
                <a:srgbClr val="C00000"/>
              </a:solidFill>
            </a:endParaRPr>
          </a:p>
          <a:p>
            <a:pPr algn="r"/>
            <a:r>
              <a:rPr lang="en-US" sz="1600" b="1" dirty="0" smtClean="0">
                <a:solidFill>
                  <a:srgbClr val="C00000"/>
                </a:solidFill>
              </a:rPr>
              <a:t>Final output</a:t>
            </a:r>
          </a:p>
          <a:p>
            <a:pPr algn="r"/>
            <a:r>
              <a:rPr lang="en-US" sz="1600" dirty="0" smtClean="0">
                <a:solidFill>
                  <a:srgbClr val="C00000"/>
                </a:solidFill>
              </a:rPr>
              <a:t>Could be at </a:t>
            </a:r>
          </a:p>
          <a:p>
            <a:pPr algn="r"/>
            <a:r>
              <a:rPr lang="en-US" sz="1600" dirty="0" smtClean="0">
                <a:solidFill>
                  <a:srgbClr val="C00000"/>
                </a:solidFill>
              </a:rPr>
              <a:t>a different PE</a:t>
            </a:r>
            <a:endParaRPr lang="en-US" sz="1600" dirty="0">
              <a:solidFill>
                <a:srgbClr val="C00000"/>
              </a:solidFill>
            </a:endParaRPr>
          </a:p>
          <a:p>
            <a:pPr algn="r"/>
            <a:endParaRPr lang="en-US" sz="1600" dirty="0" smtClean="0">
              <a:solidFill>
                <a:srgbClr val="C00000"/>
              </a:solidFill>
            </a:endParaRPr>
          </a:p>
          <a:p>
            <a:pPr algn="r"/>
            <a:endParaRPr lang="en-US" sz="1600" dirty="0" smtClean="0">
              <a:solidFill>
                <a:srgbClr val="C00000"/>
              </a:solidFill>
            </a:endParaRPr>
          </a:p>
        </p:txBody>
      </p:sp>
      <p:cxnSp>
        <p:nvCxnSpPr>
          <p:cNvPr id="8" name="Straight Arrow Connector 7"/>
          <p:cNvCxnSpPr/>
          <p:nvPr/>
        </p:nvCxnSpPr>
        <p:spPr bwMode="auto">
          <a:xfrm>
            <a:off x="2286000" y="1524000"/>
            <a:ext cx="1524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" name="Straight Arrow Connector 8"/>
          <p:cNvCxnSpPr/>
          <p:nvPr/>
        </p:nvCxnSpPr>
        <p:spPr bwMode="auto">
          <a:xfrm>
            <a:off x="2209800" y="2209800"/>
            <a:ext cx="9906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3" name="TextBox 12"/>
          <p:cNvSpPr txBox="1"/>
          <p:nvPr/>
        </p:nvSpPr>
        <p:spPr>
          <a:xfrm>
            <a:off x="4916738" y="1752600"/>
            <a:ext cx="269343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600" b="1" dirty="0" smtClean="0">
                <a:solidFill>
                  <a:srgbClr val="C00000"/>
                </a:solidFill>
              </a:rPr>
              <a:t>Planar: Per input Channel</a:t>
            </a:r>
            <a:endParaRPr lang="en-US" sz="1600" b="1" dirty="0">
              <a:solidFill>
                <a:srgbClr val="C00000"/>
              </a:solidFill>
            </a:endParaRPr>
          </a:p>
          <a:p>
            <a:pPr algn="r"/>
            <a:endParaRPr lang="en-US" sz="1600" b="1" dirty="0" smtClean="0">
              <a:solidFill>
                <a:srgbClr val="C00000"/>
              </a:solidFill>
            </a:endParaRPr>
          </a:p>
          <a:p>
            <a:pPr algn="r"/>
            <a:endParaRPr lang="en-US" sz="1600" b="1" dirty="0" smtClean="0">
              <a:solidFill>
                <a:srgbClr val="C00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4495800" y="1905000"/>
            <a:ext cx="457200" cy="762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Arrow Connector 16"/>
          <p:cNvCxnSpPr/>
          <p:nvPr/>
        </p:nvCxnSpPr>
        <p:spPr bwMode="auto">
          <a:xfrm flipV="1">
            <a:off x="2286000" y="2895600"/>
            <a:ext cx="1143000" cy="762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Arrow Connector 19"/>
          <p:cNvCxnSpPr/>
          <p:nvPr/>
        </p:nvCxnSpPr>
        <p:spPr bwMode="auto">
          <a:xfrm>
            <a:off x="2302468" y="4310747"/>
            <a:ext cx="1431332" cy="32653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2" name="Straight Arrow Connector 21"/>
          <p:cNvCxnSpPr/>
          <p:nvPr/>
        </p:nvCxnSpPr>
        <p:spPr bwMode="auto">
          <a:xfrm flipV="1">
            <a:off x="2286000" y="4800600"/>
            <a:ext cx="1524000" cy="15240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Arrow Connector 23"/>
          <p:cNvCxnSpPr/>
          <p:nvPr/>
        </p:nvCxnSpPr>
        <p:spPr bwMode="auto">
          <a:xfrm flipV="1">
            <a:off x="2321918" y="5715000"/>
            <a:ext cx="726082" cy="122524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86443050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SCNN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362" y="458250"/>
            <a:ext cx="8368238" cy="61555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392332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 Detail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800" y="533400"/>
            <a:ext cx="7343451" cy="61851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40702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Results with the 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3886200"/>
            <a:ext cx="8991600" cy="2743200"/>
          </a:xfrm>
        </p:spPr>
        <p:txBody>
          <a:bodyPr/>
          <a:lstStyle/>
          <a:p>
            <a:r>
              <a:rPr lang="en-US" dirty="0" smtClean="0"/>
              <a:t>F x I products per cycle</a:t>
            </a:r>
          </a:p>
          <a:p>
            <a:r>
              <a:rPr lang="en-US" dirty="0" smtClean="0"/>
              <a:t>Conflicts</a:t>
            </a:r>
          </a:p>
          <a:p>
            <a:r>
              <a:rPr lang="en-US" dirty="0" smtClean="0"/>
              <a:t>F x I x 2 </a:t>
            </a:r>
            <a:r>
              <a:rPr lang="en-US" dirty="0" err="1" smtClean="0"/>
              <a:t>xbar</a:t>
            </a:r>
            <a:r>
              <a:rPr lang="en-US" dirty="0" smtClean="0"/>
              <a:t> enough</a:t>
            </a:r>
          </a:p>
          <a:p>
            <a:pPr lvl="1"/>
            <a:r>
              <a:rPr lang="en-US" dirty="0" smtClean="0"/>
              <a:t>Needs arbitration still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685800"/>
            <a:ext cx="4576575" cy="307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163475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Halos and </a:t>
            </a:r>
            <a:r>
              <a:rPr lang="en-US" dirty="0" err="1" smtClean="0"/>
              <a:t>Input/Output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572000"/>
            <a:ext cx="8991600" cy="2057400"/>
          </a:xfrm>
        </p:spPr>
        <p:txBody>
          <a:bodyPr/>
          <a:lstStyle/>
          <a:p>
            <a:r>
              <a:rPr lang="en-US" dirty="0" smtClean="0"/>
              <a:t>Halos: need to route to neighbors</a:t>
            </a:r>
          </a:p>
          <a:p>
            <a:r>
              <a:rPr lang="en-US" dirty="0" smtClean="0"/>
              <a:t>Current Output = Next Layer’s Input</a:t>
            </a:r>
          </a:p>
          <a:p>
            <a:pPr lvl="1"/>
            <a:r>
              <a:rPr lang="en-US" dirty="0" smtClean="0"/>
              <a:t>Two buffers w/ alternating role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594808"/>
            <a:ext cx="5696025" cy="38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64202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Compression/Representation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181600"/>
            <a:ext cx="8991600" cy="1447800"/>
          </a:xfrm>
        </p:spPr>
        <p:txBody>
          <a:bodyPr/>
          <a:lstStyle/>
          <a:p>
            <a:r>
              <a:rPr lang="en-US" dirty="0" smtClean="0"/>
              <a:t>Non-zero + how many zeros (4-bit)</a:t>
            </a:r>
          </a:p>
          <a:p>
            <a:pPr lvl="1"/>
            <a:r>
              <a:rPr lang="en-US" dirty="0" smtClean="0"/>
              <a:t>Plane-Row major</a:t>
            </a:r>
          </a:p>
          <a:p>
            <a:pPr lvl="1"/>
            <a:r>
              <a:rPr lang="en-US" dirty="0" smtClean="0"/>
              <a:t>May have to store some zero values if more than 15 zeros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609600"/>
            <a:ext cx="5105400" cy="4302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95361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Temporal Tiling for Large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Trying to fit all inputs on chip</a:t>
            </a:r>
          </a:p>
          <a:p>
            <a:r>
              <a:rPr lang="en-US" dirty="0" smtClean="0"/>
              <a:t>On a few cases not possible</a:t>
            </a:r>
          </a:p>
          <a:p>
            <a:r>
              <a:rPr lang="en-US" dirty="0" smtClean="0"/>
              <a:t>Operate only on a </a:t>
            </a:r>
            <a:r>
              <a:rPr lang="en-US" dirty="0" err="1" smtClean="0"/>
              <a:t>subvolume</a:t>
            </a:r>
            <a:r>
              <a:rPr lang="en-US" dirty="0" smtClean="0"/>
              <a:t> of input and hence output</a:t>
            </a:r>
          </a:p>
          <a:p>
            <a:r>
              <a:rPr lang="en-US" dirty="0" smtClean="0"/>
              <a:t>Send to off-chip in-between</a:t>
            </a:r>
          </a:p>
          <a:p>
            <a:pPr lvl="1"/>
            <a:r>
              <a:rPr lang="en-US" dirty="0" smtClean="0"/>
              <a:t>Temporal tiling</a:t>
            </a:r>
          </a:p>
          <a:p>
            <a:pPr lvl="1"/>
            <a:r>
              <a:rPr lang="en-US" dirty="0" smtClean="0"/>
              <a:t>Vs. Spatial tiling: distribute activations across PEs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016799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Configuration(s)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1712148"/>
            <a:ext cx="5410200" cy="1843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4505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Evaluation: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16nm </a:t>
            </a:r>
            <a:r>
              <a:rPr lang="en-US" dirty="0" err="1" smtClean="0"/>
              <a:t>FinFET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67108" y="914400"/>
            <a:ext cx="6881326" cy="4381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89464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and Performance vs. Density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72200" y="2667000"/>
            <a:ext cx="2895600" cy="3962400"/>
          </a:xfrm>
        </p:spPr>
        <p:txBody>
          <a:bodyPr/>
          <a:lstStyle/>
          <a:p>
            <a:r>
              <a:rPr lang="en-US" sz="1400" dirty="0" smtClean="0"/>
              <a:t>How relevant is this?</a:t>
            </a:r>
          </a:p>
          <a:p>
            <a:endParaRPr lang="en-US" sz="1400" dirty="0"/>
          </a:p>
          <a:p>
            <a:r>
              <a:rPr lang="en-US" sz="1400" dirty="0" smtClean="0"/>
              <a:t>Pro: shows the tradeoffs</a:t>
            </a:r>
          </a:p>
          <a:p>
            <a:r>
              <a:rPr lang="en-US" sz="1400" dirty="0" smtClean="0"/>
              <a:t>Cons: Random input?</a:t>
            </a:r>
          </a:p>
          <a:p>
            <a:endParaRPr lang="en-US" sz="1400" dirty="0"/>
          </a:p>
          <a:p>
            <a:r>
              <a:rPr lang="en-US" sz="1400" dirty="0" smtClean="0"/>
              <a:t>Think of caches?</a:t>
            </a:r>
            <a:endParaRPr lang="en-US" sz="1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482041"/>
            <a:ext cx="5692184" cy="5676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2699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Networks Evaluated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71600" y="2286000"/>
            <a:ext cx="6526400" cy="25476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33400" y="5715000"/>
            <a:ext cx="5763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Assumes standard ImageNet images: 224 x 224 pixels</a:t>
            </a:r>
          </a:p>
          <a:p>
            <a:r>
              <a:rPr lang="en-US" dirty="0" smtClean="0"/>
              <a:t>More for higher resolution images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716004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Oracle:</a:t>
            </a:r>
          </a:p>
          <a:p>
            <a:pPr lvl="1"/>
            <a:r>
              <a:rPr lang="en-US" dirty="0" smtClean="0"/>
              <a:t>Compute ratio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2800" y="674937"/>
            <a:ext cx="5562439" cy="619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3151183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time goes: Array </a:t>
            </a:r>
            <a:r>
              <a:rPr lang="en-US" dirty="0" err="1" smtClean="0"/>
              <a:t>Ultilization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3810000" cy="6096000"/>
          </a:xfrm>
        </p:spPr>
        <p:txBody>
          <a:bodyPr/>
          <a:lstStyle/>
          <a:p>
            <a:r>
              <a:rPr lang="en-US" sz="1800" b="1" dirty="0" smtClean="0"/>
              <a:t>Intra-PE fragmentation</a:t>
            </a:r>
          </a:p>
          <a:p>
            <a:pPr lvl="1"/>
            <a:r>
              <a:rPr lang="en-US" sz="1800" dirty="0" smtClean="0"/>
              <a:t>Not enough useful work within the PE</a:t>
            </a:r>
          </a:p>
          <a:p>
            <a:r>
              <a:rPr lang="en-US" sz="1800" b="1" dirty="0" smtClean="0"/>
              <a:t>Inter-PE imbalance</a:t>
            </a:r>
          </a:p>
          <a:p>
            <a:pPr lvl="1"/>
            <a:r>
              <a:rPr lang="en-US" sz="1800" dirty="0" smtClean="0"/>
              <a:t>Sync at output C groups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4800" y="556897"/>
            <a:ext cx="4800600" cy="6283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682729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Energy Efficiency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1752600" cy="6096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3800" y="628315"/>
            <a:ext cx="4191000" cy="6032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22068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Effects of input sparsity w/ </a:t>
            </a:r>
            <a:r>
              <a:rPr lang="en-US" dirty="0" err="1" smtClean="0"/>
              <a:t>GoogLeNet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33400"/>
            <a:ext cx="2209800" cy="6096000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8400" y="737963"/>
            <a:ext cx="5943600" cy="5913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26489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Layers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Fully-Connected</a:t>
            </a:r>
          </a:p>
          <a:p>
            <a:pPr lvl="1"/>
            <a:r>
              <a:rPr lang="en-US" dirty="0" smtClean="0"/>
              <a:t>No weight reuse</a:t>
            </a:r>
          </a:p>
          <a:p>
            <a:pPr lvl="1"/>
            <a:r>
              <a:rPr lang="en-US" dirty="0" smtClean="0"/>
              <a:t>F x I multiply array</a:t>
            </a:r>
          </a:p>
          <a:p>
            <a:pPr lvl="2"/>
            <a:r>
              <a:rPr lang="en-US" dirty="0" smtClean="0"/>
              <a:t>Only the diagonal</a:t>
            </a:r>
          </a:p>
          <a:p>
            <a:pPr lvl="2"/>
            <a:r>
              <a:rPr lang="en-US" dirty="0" smtClean="0"/>
              <a:t>For the 4x4 only 4</a:t>
            </a:r>
          </a:p>
          <a:p>
            <a:r>
              <a:rPr lang="en-US" dirty="0" smtClean="0"/>
              <a:t>Other layers:</a:t>
            </a:r>
          </a:p>
          <a:p>
            <a:pPr lvl="1"/>
            <a:r>
              <a:rPr lang="en-US" dirty="0" smtClean="0"/>
              <a:t>Extra logic</a:t>
            </a:r>
          </a:p>
          <a:p>
            <a:r>
              <a:rPr lang="en-US" dirty="0" smtClean="0"/>
              <a:t>Only 1% of the total compute for </a:t>
            </a:r>
            <a:r>
              <a:rPr lang="en-US" dirty="0" err="1" smtClean="0"/>
              <a:t>GoogLeNet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39470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</a:t>
            </a:r>
            <a:r>
              <a:rPr lang="en-US" dirty="0" err="1" smtClean="0"/>
              <a:t>AlexNet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343400"/>
            <a:ext cx="8991600" cy="2286000"/>
          </a:xfrm>
        </p:spPr>
        <p:txBody>
          <a:bodyPr/>
          <a:lstStyle/>
          <a:p>
            <a:r>
              <a:rPr lang="en-US" dirty="0" smtClean="0"/>
              <a:t>Lower is better</a:t>
            </a:r>
          </a:p>
          <a:p>
            <a:r>
              <a:rPr lang="en-US" dirty="0" smtClean="0"/>
              <a:t>Significant potential of we target both IW and IA</a:t>
            </a:r>
          </a:p>
          <a:p>
            <a:pPr lvl="1"/>
            <a:r>
              <a:rPr lang="en-US" dirty="0" smtClean="0"/>
              <a:t>I = ineffectual = zero-valued in this work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457200"/>
            <a:ext cx="8790976" cy="3613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88644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</a:t>
            </a:r>
            <a:r>
              <a:rPr lang="en-US" dirty="0" err="1" smtClean="0"/>
              <a:t>GoogLeNet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4876800"/>
            <a:ext cx="8991600" cy="17526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2974" y="749374"/>
            <a:ext cx="8758051" cy="53592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324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Motivation: </a:t>
            </a:r>
            <a:r>
              <a:rPr lang="en-US" dirty="0" err="1" smtClean="0"/>
              <a:t>VGGNet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" y="5181600"/>
            <a:ext cx="8991600" cy="14478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00" y="685800"/>
            <a:ext cx="8560501" cy="3799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4504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Computation Structure/Terminology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609600"/>
            <a:ext cx="5257799" cy="28994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1800" y="3504744"/>
            <a:ext cx="5173055" cy="3200208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746136" y="3504744"/>
            <a:ext cx="2223749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dirty="0" smtClean="0">
                <a:solidFill>
                  <a:srgbClr val="EC3D14"/>
                </a:solidFill>
              </a:rPr>
              <a:t>Batching/Images</a:t>
            </a:r>
          </a:p>
          <a:p>
            <a:pPr algn="r"/>
            <a:r>
              <a:rPr lang="en-US" dirty="0" smtClean="0">
                <a:solidFill>
                  <a:srgbClr val="EC3D14"/>
                </a:solidFill>
              </a:rPr>
              <a:t>Filters</a:t>
            </a:r>
          </a:p>
          <a:p>
            <a:pPr algn="r"/>
            <a:r>
              <a:rPr lang="en-US" dirty="0" smtClean="0">
                <a:solidFill>
                  <a:srgbClr val="EC3D14"/>
                </a:solidFill>
              </a:rPr>
              <a:t>Channels</a:t>
            </a:r>
          </a:p>
          <a:p>
            <a:pPr algn="r"/>
            <a:r>
              <a:rPr lang="en-US" dirty="0" smtClean="0">
                <a:solidFill>
                  <a:srgbClr val="EC3D14"/>
                </a:solidFill>
              </a:rPr>
              <a:t>Input Image Dim. W</a:t>
            </a:r>
          </a:p>
          <a:p>
            <a:pPr algn="r"/>
            <a:r>
              <a:rPr lang="en-US" dirty="0" smtClean="0">
                <a:solidFill>
                  <a:srgbClr val="EC3D14"/>
                </a:solidFill>
              </a:rPr>
              <a:t>Input H</a:t>
            </a:r>
          </a:p>
          <a:p>
            <a:pPr algn="r"/>
            <a:r>
              <a:rPr lang="en-US" dirty="0" smtClean="0">
                <a:solidFill>
                  <a:srgbClr val="EC3D14"/>
                </a:solidFill>
              </a:rPr>
              <a:t>Filter W</a:t>
            </a:r>
          </a:p>
          <a:p>
            <a:pPr algn="r"/>
            <a:r>
              <a:rPr lang="en-US" dirty="0" smtClean="0">
                <a:solidFill>
                  <a:srgbClr val="EC3D14"/>
                </a:solidFill>
              </a:rPr>
              <a:t>Filter H</a:t>
            </a:r>
          </a:p>
          <a:p>
            <a:pPr algn="r"/>
            <a:endParaRPr lang="en-US" dirty="0">
              <a:solidFill>
                <a:srgbClr val="FF0000"/>
              </a:solidFill>
            </a:endParaRPr>
          </a:p>
          <a:p>
            <a:pPr algn="r"/>
            <a:r>
              <a:rPr lang="en-US" dirty="0" smtClean="0"/>
              <a:t>Stride?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62200" y="6461917"/>
            <a:ext cx="4049775" cy="39608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143000" y="6470564"/>
            <a:ext cx="11977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Notation:</a:t>
            </a:r>
            <a:endParaRPr lang="en-US" b="1" dirty="0"/>
          </a:p>
        </p:txBody>
      </p:sp>
      <p:sp>
        <p:nvSpPr>
          <p:cNvPr id="9" name="TextBox 8"/>
          <p:cNvSpPr txBox="1"/>
          <p:nvPr/>
        </p:nvSpPr>
        <p:spPr>
          <a:xfrm>
            <a:off x="5181600" y="3511518"/>
            <a:ext cx="40468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N=1 for this study, typical for real-time</a:t>
            </a:r>
            <a:endParaRPr lang="en-US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9857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Philosophy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Communication is more important than Computation</a:t>
            </a:r>
          </a:p>
          <a:p>
            <a:r>
              <a:rPr lang="en-US" dirty="0" smtClean="0"/>
              <a:t>Primary goal:</a:t>
            </a:r>
          </a:p>
          <a:p>
            <a:pPr lvl="1"/>
            <a:r>
              <a:rPr lang="en-US" dirty="0" smtClean="0"/>
              <a:t>Avoid moving inputs around</a:t>
            </a:r>
          </a:p>
          <a:p>
            <a:pPr lvl="1"/>
            <a:r>
              <a:rPr lang="en-US" dirty="0" smtClean="0"/>
              <a:t>Emphasis on activations</a:t>
            </a:r>
          </a:p>
          <a:p>
            <a:pPr lvl="1"/>
            <a:r>
              <a:rPr lang="en-US" dirty="0" smtClean="0"/>
              <a:t>Avoid off-chip accesses as much as possible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We’ll discuss at the end what is the end result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464634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Partition the Computation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SCNN: grid of PEs</a:t>
            </a:r>
          </a:p>
          <a:p>
            <a:pPr lvl="1"/>
            <a:r>
              <a:rPr lang="en-US" dirty="0" smtClean="0"/>
              <a:t>Local </a:t>
            </a:r>
            <a:r>
              <a:rPr lang="en-US" dirty="0" err="1" smtClean="0"/>
              <a:t>weight+Activation</a:t>
            </a:r>
            <a:r>
              <a:rPr lang="en-US" dirty="0" smtClean="0"/>
              <a:t> memories</a:t>
            </a:r>
          </a:p>
          <a:p>
            <a:pPr lvl="1"/>
            <a:r>
              <a:rPr lang="en-US" dirty="0" smtClean="0"/>
              <a:t>Goal avoid off-chip accesses</a:t>
            </a:r>
          </a:p>
          <a:p>
            <a:pPr lvl="1"/>
            <a:r>
              <a:rPr lang="en-US" dirty="0" smtClean="0"/>
              <a:t>Reduce cross PE communication of inputs</a:t>
            </a:r>
          </a:p>
          <a:p>
            <a:r>
              <a:rPr lang="en-US" dirty="0" smtClean="0"/>
              <a:t>Dataflow </a:t>
            </a:r>
            <a:r>
              <a:rPr lang="en-US" dirty="0" smtClean="0">
                <a:sym typeface="Wingdings" panose="05000000000000000000" pitchFamily="2" charset="2"/>
              </a:rPr>
              <a:t> greatly impacts overall energy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 smtClean="0">
                <a:sym typeface="Wingdings" panose="05000000000000000000" pitchFamily="2" charset="2"/>
              </a:rPr>
              <a:t>Their </a:t>
            </a:r>
            <a:r>
              <a:rPr lang="en-US" dirty="0" smtClean="0"/>
              <a:t>solution: </a:t>
            </a:r>
          </a:p>
          <a:p>
            <a:r>
              <a:rPr lang="en-US" b="1" dirty="0" smtClean="0"/>
              <a:t>Planar Tiled – Input Stationary – Cartesian Product – Sparse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9047002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8254</TotalTime>
  <Words>929</Words>
  <Application>Microsoft Office PowerPoint</Application>
  <PresentationFormat>On-screen Show (4:3)</PresentationFormat>
  <Paragraphs>213</Paragraphs>
  <Slides>34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8" baseType="lpstr">
      <vt:lpstr>Arial</vt:lpstr>
      <vt:lpstr>Calibri</vt:lpstr>
      <vt:lpstr>Wingdings</vt:lpstr>
      <vt:lpstr>Default Design</vt:lpstr>
      <vt:lpstr>SCNN: An Accelerator for Compressed-sparse Convolutional Neural Networks</vt:lpstr>
      <vt:lpstr>Motivation</vt:lpstr>
      <vt:lpstr>Networks Evaluated</vt:lpstr>
      <vt:lpstr>Motivation: AlexNet</vt:lpstr>
      <vt:lpstr>Motivation: GoogLeNet</vt:lpstr>
      <vt:lpstr>Motivation: VGGNet</vt:lpstr>
      <vt:lpstr>Computation Structure/Terminology</vt:lpstr>
      <vt:lpstr>Design Philosophy</vt:lpstr>
      <vt:lpstr>How to Partition the Computation</vt:lpstr>
      <vt:lpstr>Planar Tiled – Input Stationary – Cartesian Product – Sparse</vt:lpstr>
      <vt:lpstr>Planar Tiled – Input Stationary – Cartesian Product – Sparse</vt:lpstr>
      <vt:lpstr>Baseline: Dense Dataflow</vt:lpstr>
      <vt:lpstr>Reusing Activations</vt:lpstr>
      <vt:lpstr>What happens to each product</vt:lpstr>
      <vt:lpstr>Implications for weights and outputs</vt:lpstr>
      <vt:lpstr>K/Kc blocking for weights and outputs</vt:lpstr>
      <vt:lpstr>Intra-PE Parallelism</vt:lpstr>
      <vt:lpstr>Inter-PE Parallelism</vt:lpstr>
      <vt:lpstr>Halos</vt:lpstr>
      <vt:lpstr>Resulting Dataflow/Compute</vt:lpstr>
      <vt:lpstr>SCNN Architecture</vt:lpstr>
      <vt:lpstr>PE Detail</vt:lpstr>
      <vt:lpstr>Routing Results with the PE</vt:lpstr>
      <vt:lpstr>Halos and Input/Output</vt:lpstr>
      <vt:lpstr>Data Compression/Representation</vt:lpstr>
      <vt:lpstr>Temporal Tiling for Large Models</vt:lpstr>
      <vt:lpstr>Evaluation: Configuration(s)</vt:lpstr>
      <vt:lpstr>Evaluation: Area</vt:lpstr>
      <vt:lpstr>Energy and Performance vs. Density</vt:lpstr>
      <vt:lpstr>Performance</vt:lpstr>
      <vt:lpstr>Where time goes: Array Ultilization</vt:lpstr>
      <vt:lpstr>Energy Efficiency</vt:lpstr>
      <vt:lpstr>Effects of input sparsity w/ GoogLeNet</vt:lpstr>
      <vt:lpstr>Other Layers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bongo</dc:creator>
  <cp:lastModifiedBy>bongo</cp:lastModifiedBy>
  <cp:revision>370</cp:revision>
  <cp:lastPrinted>1601-01-01T00:00:00Z</cp:lastPrinted>
  <dcterms:created xsi:type="dcterms:W3CDTF">1601-01-01T00:00:00Z</dcterms:created>
  <dcterms:modified xsi:type="dcterms:W3CDTF">2018-02-26T22:52:37Z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