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460" r:id="rId2"/>
    <p:sldId id="486" r:id="rId3"/>
    <p:sldId id="483" r:id="rId4"/>
    <p:sldId id="484" r:id="rId5"/>
    <p:sldId id="485" r:id="rId6"/>
    <p:sldId id="461" r:id="rId7"/>
    <p:sldId id="462" r:id="rId8"/>
    <p:sldId id="487" r:id="rId9"/>
    <p:sldId id="498" r:id="rId10"/>
    <p:sldId id="497" r:id="rId11"/>
    <p:sldId id="488" r:id="rId12"/>
    <p:sldId id="491" r:id="rId13"/>
    <p:sldId id="492" r:id="rId14"/>
    <p:sldId id="493" r:id="rId15"/>
    <p:sldId id="494" r:id="rId16"/>
    <p:sldId id="495" r:id="rId17"/>
    <p:sldId id="489" r:id="rId18"/>
    <p:sldId id="499" r:id="rId19"/>
    <p:sldId id="500" r:id="rId20"/>
    <p:sldId id="501" r:id="rId21"/>
    <p:sldId id="502" r:id="rId22"/>
    <p:sldId id="503" r:id="rId23"/>
    <p:sldId id="504" r:id="rId24"/>
    <p:sldId id="505" r:id="rId25"/>
    <p:sldId id="506" r:id="rId26"/>
    <p:sldId id="507" r:id="rId27"/>
    <p:sldId id="508" r:id="rId28"/>
    <p:sldId id="509" r:id="rId29"/>
    <p:sldId id="510" r:id="rId30"/>
    <p:sldId id="511" r:id="rId31"/>
    <p:sldId id="512" r:id="rId32"/>
    <p:sldId id="513" r:id="rId33"/>
    <p:sldId id="514" r:id="rId34"/>
    <p:sldId id="515" r:id="rId35"/>
    <p:sldId id="516" r:id="rId36"/>
    <p:sldId id="517" r:id="rId37"/>
    <p:sldId id="518" r:id="rId38"/>
    <p:sldId id="519" r:id="rId39"/>
    <p:sldId id="520" r:id="rId40"/>
    <p:sldId id="521" r:id="rId41"/>
    <p:sldId id="522" r:id="rId42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481"/>
    <a:srgbClr val="6600FF"/>
    <a:srgbClr val="FF0000"/>
    <a:srgbClr val="FFFF99"/>
    <a:srgbClr val="660066"/>
    <a:srgbClr val="CC9900"/>
    <a:srgbClr val="FF7C8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45" autoAdjust="0"/>
  </p:normalViewPr>
  <p:slideViewPr>
    <p:cSldViewPr>
      <p:cViewPr varScale="1">
        <p:scale>
          <a:sx n="94" d="100"/>
          <a:sy n="94" d="100"/>
        </p:scale>
        <p:origin x="954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1AD21D15-E41D-4841-B0E8-C1F365B48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58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3C4F54-A518-4B3A-A398-C5DB328E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28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A. 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32004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6683DF00-82C3-4169-957D-9444AED10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A740-8A62-4DC0-ACFC-521503413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E27F-7320-4765-A2DD-C708C99F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9F4B-26EE-463C-AB41-1E53E236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DB99-148E-44FE-8842-BDD0FDA00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C212-89E2-4CEF-B7EE-0507281B5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86179-2161-4720-8D00-8FF5D6BBA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1D1-98FC-44A0-8034-054151B8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591E-2AAD-406D-B77A-B5ACE680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569D-AA34-4BDE-8500-7AB083ED0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E300-685E-4389-A9BF-5A7E7824C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55995-201E-4CC5-81D2-F68A62F9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B3B5-F958-48D8-B97F-7ECA1BE6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990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324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9309EE-A4D7-485A-BA38-F4D7BFA0A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shovos@eecg.toronto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smtClean="0"/>
              <a:t>Slipstream Processors</a:t>
            </a:r>
          </a:p>
        </p:txBody>
      </p:sp>
      <p:sp>
        <p:nvSpPr>
          <p:cNvPr id="1741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Andreas Moshovos</a:t>
            </a:r>
          </a:p>
          <a:p>
            <a:r>
              <a:rPr lang="en-US" smtClean="0">
                <a:hlinkClick r:id="rId2"/>
              </a:rPr>
              <a:t>moshovos@eecg.toronto.edu</a:t>
            </a:r>
            <a:endParaRPr lang="en-US" smtClean="0"/>
          </a:p>
          <a:p>
            <a:r>
              <a:rPr lang="en-US" smtClean="0"/>
              <a:t>EA310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342900" indent="-342900">
              <a:buFontTx/>
              <a:buAutoNum type="alphaUcPeriod"/>
              <a:defRPr/>
            </a:pPr>
            <a:r>
              <a:rPr lang="en-US" dirty="0" err="1"/>
              <a:t>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Fall 2010 – ECE U. of Toronto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 smtClean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386528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Slipstream: How performance improves?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A-Stream executes fewer instructions</a:t>
            </a:r>
          </a:p>
          <a:p>
            <a:pPr lvl="1"/>
            <a:r>
              <a:rPr lang="en-US" i="1" dirty="0" smtClean="0"/>
              <a:t>May take less time</a:t>
            </a:r>
          </a:p>
          <a:p>
            <a:pPr lvl="1"/>
            <a:r>
              <a:rPr lang="en-US" i="1" dirty="0" smtClean="0"/>
              <a:t>Results are speculative</a:t>
            </a:r>
          </a:p>
          <a:p>
            <a:r>
              <a:rPr lang="en-US" dirty="0" smtClean="0"/>
              <a:t>R-Stream executes </a:t>
            </a:r>
            <a:r>
              <a:rPr lang="en-US" i="1" dirty="0" smtClean="0"/>
              <a:t>all </a:t>
            </a:r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May still take less time</a:t>
            </a:r>
          </a:p>
          <a:p>
            <a:pPr lvl="1"/>
            <a:r>
              <a:rPr lang="en-US" dirty="0" smtClean="0"/>
              <a:t>A-Stream’s results used as predictions by R-Stream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1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Prediction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2921430" y="1619580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44183" y="2601136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3134532" y="2053533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3707971" y="458750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347634" y="3853913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3560736" y="428786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3921073" y="5021459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4196589" y="5478662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3557285" y="303508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314233" y="205353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28363" y="32341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0904" y="407088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5205" y="49362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4508204" y="587128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682336" y="57860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26649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644880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</p:spTree>
    <p:extLst>
      <p:ext uri="{BB962C8B-B14F-4D97-AF65-F5344CB8AC3E}">
        <p14:creationId xmlns:p14="http://schemas.microsoft.com/office/powerpoint/2010/main" val="17346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81957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391694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45321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66286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67939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30174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15451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33467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91780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19331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09193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</p:spTree>
    <p:extLst>
      <p:ext uri="{BB962C8B-B14F-4D97-AF65-F5344CB8AC3E}">
        <p14:creationId xmlns:p14="http://schemas.microsoft.com/office/powerpoint/2010/main" val="15435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76317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97282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98935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61170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46447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64463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22776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50327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189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3573579" y="2772299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4401600" y="278913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5037288" y="284652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217456" y="262954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5833106" y="283130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007238" y="2746054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6795586" y="27630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6969718" y="267776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</p:spTree>
    <p:extLst>
      <p:ext uri="{BB962C8B-B14F-4D97-AF65-F5344CB8AC3E}">
        <p14:creationId xmlns:p14="http://schemas.microsoft.com/office/powerpoint/2010/main" val="89359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5011251" y="245252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5220902" y="1633703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237436" y="1813858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859784" y="243186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712549" y="213222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892717" y="1915249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475842" y="191797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751358" y="2375180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49974" y="1832729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>
            <a:endCxn id="8" idx="1"/>
          </p:cNvCxnSpPr>
          <p:nvPr/>
        </p:nvCxnSpPr>
        <p:spPr bwMode="auto">
          <a:xfrm>
            <a:off x="3573579" y="2772299"/>
            <a:ext cx="346873" cy="11856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>
            <a:endCxn id="54" idx="1"/>
          </p:cNvCxnSpPr>
          <p:nvPr/>
        </p:nvCxnSpPr>
        <p:spPr bwMode="auto">
          <a:xfrm>
            <a:off x="4401600" y="2789139"/>
            <a:ext cx="219591" cy="11016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>
            <a:endCxn id="55" idx="1"/>
          </p:cNvCxnSpPr>
          <p:nvPr/>
        </p:nvCxnSpPr>
        <p:spPr bwMode="auto">
          <a:xfrm>
            <a:off x="5285367" y="2890086"/>
            <a:ext cx="226894" cy="10136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306115" y="303517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>
            <a:endCxn id="57" idx="1"/>
          </p:cNvCxnSpPr>
          <p:nvPr/>
        </p:nvCxnSpPr>
        <p:spPr bwMode="auto">
          <a:xfrm>
            <a:off x="6081185" y="2874864"/>
            <a:ext cx="418330" cy="9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255317" y="278961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7043665" y="2806576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217797" y="2721328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845646" y="3882325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 bwMode="auto">
          <a:xfrm>
            <a:off x="4080614" y="1734260"/>
            <a:ext cx="20437" cy="21480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Oval 53"/>
          <p:cNvSpPr/>
          <p:nvPr/>
        </p:nvSpPr>
        <p:spPr bwMode="auto">
          <a:xfrm>
            <a:off x="4546385" y="3815168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25" name="Straight Arrow Connector 24"/>
          <p:cNvCxnSpPr>
            <a:endCxn id="54" idx="0"/>
          </p:cNvCxnSpPr>
          <p:nvPr/>
        </p:nvCxnSpPr>
        <p:spPr bwMode="auto">
          <a:xfrm flipH="1">
            <a:off x="4801790" y="1633703"/>
            <a:ext cx="419112" cy="21814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Oval 54"/>
          <p:cNvSpPr/>
          <p:nvPr/>
        </p:nvSpPr>
        <p:spPr bwMode="auto">
          <a:xfrm>
            <a:off x="5437455" y="3828091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56" name="Straight Arrow Connector 55"/>
          <p:cNvCxnSpPr>
            <a:endCxn id="55" idx="0"/>
          </p:cNvCxnSpPr>
          <p:nvPr/>
        </p:nvCxnSpPr>
        <p:spPr bwMode="auto">
          <a:xfrm flipH="1">
            <a:off x="5692860" y="2134370"/>
            <a:ext cx="19689" cy="16937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424709" y="3794507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60" name="Straight Arrow Connector 59"/>
          <p:cNvCxnSpPr>
            <a:endCxn id="57" idx="0"/>
          </p:cNvCxnSpPr>
          <p:nvPr/>
        </p:nvCxnSpPr>
        <p:spPr bwMode="auto">
          <a:xfrm>
            <a:off x="6475842" y="1934315"/>
            <a:ext cx="204272" cy="1860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312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Were Performance Comes From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A-Stream:</a:t>
            </a:r>
          </a:p>
          <a:p>
            <a:pPr lvl="1"/>
            <a:r>
              <a:rPr lang="en-US" dirty="0" smtClean="0"/>
              <a:t>Skips instructions </a:t>
            </a:r>
            <a:r>
              <a:rPr lang="en-US" dirty="0" smtClean="0">
                <a:sym typeface="Wingdings" panose="05000000000000000000" pitchFamily="2" charset="2"/>
              </a:rPr>
              <a:t> may go faster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Produces predictions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Program- / Execution-based Prediction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R-Stream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Used Predictions  collapsed dependences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Program with higher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6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Performance Improves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8715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Performance Improves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 smtClean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212345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while (l != NULL)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assert (l-&gt;data);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+= l-&gt;data-&gt;count;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If (l != NULL) </a:t>
            </a:r>
            <a:r>
              <a:rPr lang="en-US" kern="0" dirty="0" err="1" smtClean="0"/>
              <a:t>goto</a:t>
            </a:r>
            <a:r>
              <a:rPr lang="en-US" kern="0" dirty="0" smtClean="0"/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if (!l-&gt;data) </a:t>
            </a:r>
            <a:r>
              <a:rPr lang="en-US" kern="0" dirty="0" err="1" smtClean="0"/>
              <a:t>goto</a:t>
            </a:r>
            <a:r>
              <a:rPr lang="en-US" kern="0" dirty="0" smtClean="0"/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/>
              <a:t>Goto</a:t>
            </a:r>
            <a:r>
              <a:rPr lang="en-US" kern="0" dirty="0" smtClean="0"/>
              <a:t> BEGIN</a:t>
            </a:r>
          </a:p>
          <a:p>
            <a:pPr marL="0" indent="0">
              <a:buFontTx/>
              <a:buNone/>
            </a:pPr>
            <a:r>
              <a:rPr lang="en-US" kern="0" dirty="0"/>
              <a:t>If 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/>
              <a:t>Goto</a:t>
            </a:r>
            <a:r>
              <a:rPr lang="en-US" kern="0" dirty="0" smtClean="0"/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/>
              <a:t>If </a:t>
            </a:r>
            <a:r>
              <a:rPr lang="en-US" kern="0" dirty="0"/>
              <a:t>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873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Concept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286000"/>
            <a:ext cx="7586396" cy="198119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Architecture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Chip Multiprocessor</a:t>
            </a:r>
          </a:p>
          <a:p>
            <a:pPr lvl="1"/>
            <a:r>
              <a:rPr lang="en-US" dirty="0" smtClean="0"/>
              <a:t>Other implementations possible, e.g., over SMT</a:t>
            </a:r>
            <a:endParaRPr lang="en-US" dirty="0"/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85800" y="2049517"/>
            <a:ext cx="7670704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863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Instruction Removal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Generates the A-Stream</a:t>
            </a:r>
          </a:p>
          <a:p>
            <a:r>
              <a:rPr lang="en-US" dirty="0" smtClean="0"/>
              <a:t>Modified Branch Predictor: PC of next fetch block</a:t>
            </a:r>
          </a:p>
          <a:p>
            <a:pPr lvl="1"/>
            <a:r>
              <a:rPr lang="en-US" dirty="0" smtClean="0"/>
              <a:t>May skip any number of dynamic instructions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6604" y="2875833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Instruction Removal Detector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Monitors R-Stream: </a:t>
            </a:r>
            <a:r>
              <a:rPr lang="en-US" b="0" dirty="0" smtClean="0"/>
              <a:t>What could be removed</a:t>
            </a:r>
          </a:p>
          <a:p>
            <a:pPr lvl="1"/>
            <a:r>
              <a:rPr lang="en-US" dirty="0" smtClean="0"/>
              <a:t>Given a specific trace chunk</a:t>
            </a:r>
          </a:p>
          <a:p>
            <a:pPr lvl="1"/>
            <a:r>
              <a:rPr lang="en-US" dirty="0" smtClean="0"/>
              <a:t>Sends info to IR-predictor: builds confidence there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533299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Delay Buffer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Control-Flow and Values assumed/produced by A-Stream</a:t>
            </a:r>
          </a:p>
          <a:p>
            <a:r>
              <a:rPr lang="en-US" dirty="0" smtClean="0"/>
              <a:t>R-stream checks against actual program</a:t>
            </a:r>
          </a:p>
          <a:p>
            <a:pPr lvl="1"/>
            <a:r>
              <a:rPr lang="en-US" dirty="0" smtClean="0"/>
              <a:t>Validates or signals errors </a:t>
            </a:r>
            <a:r>
              <a:rPr lang="en-US" dirty="0" smtClean="0">
                <a:sym typeface="Wingdings" panose="05000000000000000000" pitchFamily="2" charset="2"/>
              </a:rPr>
              <a:t> triggers recovery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3810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Recovery Controller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Restores Architectural State for A-Stream</a:t>
            </a:r>
          </a:p>
          <a:p>
            <a:pPr lvl="1"/>
            <a:r>
              <a:rPr lang="en-US" dirty="0" smtClean="0"/>
              <a:t>Copy RF</a:t>
            </a:r>
          </a:p>
          <a:p>
            <a:pPr lvl="1"/>
            <a:r>
              <a:rPr lang="en-US" dirty="0" smtClean="0"/>
              <a:t>Undo incorrect Stores</a:t>
            </a:r>
          </a:p>
          <a:p>
            <a:pPr lvl="1"/>
            <a:r>
              <a:rPr lang="en-US" dirty="0" smtClean="0"/>
              <a:t>Do “not done” Stores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4572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3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Shorter Program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Ineffectual instructions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Branches that highly predictable</a:t>
            </a:r>
          </a:p>
          <a:p>
            <a:pPr lvl="1"/>
            <a:r>
              <a:rPr lang="en-US" dirty="0" smtClean="0"/>
              <a:t>Biased, pattern, etc.</a:t>
            </a:r>
          </a:p>
          <a:p>
            <a:r>
              <a:rPr lang="en-US" dirty="0" smtClean="0"/>
              <a:t>Produced values that die before use</a:t>
            </a:r>
          </a:p>
          <a:p>
            <a:pPr lvl="1"/>
            <a:r>
              <a:rPr lang="en-US" dirty="0" smtClean="0"/>
              <a:t>Memory or register</a:t>
            </a:r>
          </a:p>
          <a:p>
            <a:r>
              <a:rPr lang="en-US" dirty="0" smtClean="0"/>
              <a:t>Produced values that write the same value as before</a:t>
            </a:r>
          </a:p>
          <a:p>
            <a:pPr lvl="1"/>
            <a:r>
              <a:rPr lang="en-US" dirty="0" smtClean="0"/>
              <a:t>Memory or register</a:t>
            </a:r>
          </a:p>
          <a:p>
            <a:r>
              <a:rPr lang="en-US" dirty="0" smtClean="0"/>
              <a:t>All instructions that feed to only ineffectual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IR-Predictor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Gshare</a:t>
            </a:r>
            <a:r>
              <a:rPr lang="en-US" dirty="0" smtClean="0"/>
              <a:t>-like predictor</a:t>
            </a:r>
          </a:p>
          <a:p>
            <a:pPr lvl="1"/>
            <a:r>
              <a:rPr lang="en-US" dirty="0" smtClean="0"/>
              <a:t>XOR PC + Global history</a:t>
            </a:r>
          </a:p>
          <a:p>
            <a:r>
              <a:rPr lang="en-US" dirty="0" smtClean="0"/>
              <a:t>Entry: single, dynamic basic block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Tag: Unique ID of block</a:t>
            </a:r>
          </a:p>
          <a:p>
            <a:r>
              <a:rPr lang="en-US" dirty="0" smtClean="0"/>
              <a:t>2b counter: if ends in </a:t>
            </a:r>
            <a:r>
              <a:rPr lang="en-US" dirty="0" err="1" smtClean="0"/>
              <a:t>cond</a:t>
            </a:r>
            <a:r>
              <a:rPr lang="en-US" dirty="0" smtClean="0"/>
              <a:t> branch: which direction</a:t>
            </a:r>
          </a:p>
          <a:p>
            <a:r>
              <a:rPr lang="en-US" dirty="0" err="1" smtClean="0"/>
              <a:t>Conf</a:t>
            </a:r>
            <a:r>
              <a:rPr lang="en-US" dirty="0" smtClean="0"/>
              <a:t>: one per instruction: to remove or not</a:t>
            </a:r>
          </a:p>
          <a:p>
            <a:pPr lvl="1"/>
            <a:r>
              <a:rPr lang="en-US" dirty="0" smtClean="0"/>
              <a:t>Remove only if above threshold</a:t>
            </a:r>
          </a:p>
          <a:p>
            <a:pPr lvl="1"/>
            <a:r>
              <a:rPr lang="en-US" dirty="0" smtClean="0"/>
              <a:t>Increase when detected for removal</a:t>
            </a:r>
          </a:p>
          <a:p>
            <a:pPr lvl="1"/>
            <a:r>
              <a:rPr lang="en-US" dirty="0" smtClean="0"/>
              <a:t>Reset when not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228600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56279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cnt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280279" y="2506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32679" y="26591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85079" y="28115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737479" y="29639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9879" y="31163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42279" y="3268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97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cycle supplied to A-stream Fetch Unit:</a:t>
            </a:r>
          </a:p>
          <a:p>
            <a:pPr lvl="1"/>
            <a:r>
              <a:rPr lang="en-US" dirty="0" smtClean="0"/>
              <a:t>Branch prediction</a:t>
            </a:r>
          </a:p>
          <a:p>
            <a:pPr lvl="1"/>
            <a:r>
              <a:rPr lang="en-US" dirty="0" err="1" smtClean="0"/>
              <a:t>Inst</a:t>
            </a:r>
            <a:r>
              <a:rPr lang="en-US" dirty="0" smtClean="0"/>
              <a:t> removal bit vector</a:t>
            </a:r>
          </a:p>
          <a:p>
            <a:pPr lvl="2"/>
            <a:r>
              <a:rPr lang="en-US" dirty="0" smtClean="0"/>
              <a:t>From the confidence counters	</a:t>
            </a:r>
          </a:p>
          <a:p>
            <a:r>
              <a:rPr lang="en-US" dirty="0" smtClean="0"/>
              <a:t>Fetches all instructions</a:t>
            </a:r>
          </a:p>
          <a:p>
            <a:pPr lvl="1"/>
            <a:r>
              <a:rPr lang="en-US" dirty="0" smtClean="0"/>
              <a:t>Decode removes those in the IR bit vector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 Predictor: Fetches all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go through all blocks even those with all </a:t>
            </a:r>
            <a:r>
              <a:rPr lang="en-US" dirty="0" err="1" smtClean="0"/>
              <a:t>instuctions</a:t>
            </a:r>
            <a:r>
              <a:rPr lang="en-US" dirty="0" smtClean="0"/>
              <a:t> removed: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Improved: Skip over blocks with all instructions removed</a:t>
            </a:r>
          </a:p>
          <a:p>
            <a:pPr lvl="1"/>
            <a:r>
              <a:rPr lang="en-US" dirty="0" smtClean="0"/>
              <a:t>A links directly to 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676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7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while (l != NULL)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assert (l-&gt;data);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+= l-&gt;data-&gt;count;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0800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IR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Info needed:</a:t>
            </a:r>
          </a:p>
          <a:p>
            <a:pPr lvl="1"/>
            <a:r>
              <a:rPr lang="en-US" dirty="0" smtClean="0"/>
              <a:t>All implied branch directions: B could have control flow</a:t>
            </a:r>
          </a:p>
          <a:p>
            <a:pPr lvl="1"/>
            <a:r>
              <a:rPr lang="en-US" dirty="0" smtClean="0"/>
              <a:t>The target of the next block to fetch: D in our case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438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Detector: What can be potentially removed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R-Stream Commit:</a:t>
            </a:r>
          </a:p>
          <a:p>
            <a:pPr lvl="1"/>
            <a:r>
              <a:rPr lang="en-US" sz="2000" dirty="0" smtClean="0"/>
              <a:t>Build </a:t>
            </a:r>
            <a:r>
              <a:rPr lang="en-US" sz="1800" dirty="0" smtClean="0"/>
              <a:t>dataflow</a:t>
            </a:r>
            <a:r>
              <a:rPr lang="en-US" sz="2000" dirty="0" smtClean="0"/>
              <a:t> graph</a:t>
            </a:r>
          </a:p>
          <a:p>
            <a:pPr lvl="1"/>
            <a:r>
              <a:rPr lang="en-US" sz="2000" dirty="0" smtClean="0"/>
              <a:t>Detect triggers</a:t>
            </a:r>
          </a:p>
          <a:p>
            <a:pPr lvl="1"/>
            <a:r>
              <a:rPr lang="en-US" sz="2000" dirty="0" smtClean="0"/>
              <a:t>Walk the dataflow graph backward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r>
              <a:rPr lang="en-US" sz="2000" dirty="0" smtClean="0"/>
              <a:t>Register Rename Table Equivalent:</a:t>
            </a:r>
          </a:p>
          <a:p>
            <a:pPr lvl="1"/>
            <a:r>
              <a:rPr lang="en-US" sz="2000" dirty="0" smtClean="0"/>
              <a:t>Who produced the most recent value for a location</a:t>
            </a:r>
          </a:p>
          <a:p>
            <a:pPr lvl="1"/>
            <a:r>
              <a:rPr lang="en-US" sz="2000" dirty="0" smtClean="0"/>
              <a:t>Valid: there is a producer</a:t>
            </a:r>
          </a:p>
          <a:p>
            <a:pPr lvl="1"/>
            <a:r>
              <a:rPr lang="en-US" sz="2000" dirty="0" smtClean="0"/>
              <a:t>Ref bit: someone else accessed it </a:t>
            </a:r>
            <a:r>
              <a:rPr lang="en-US" sz="2000" dirty="0" smtClean="0">
                <a:sym typeface="Wingdings" panose="05000000000000000000" pitchFamily="2" charset="2"/>
              </a:rPr>
              <a:t> detect dead values on overwrite</a:t>
            </a:r>
            <a:endParaRPr lang="en-US" sz="2000" dirty="0" smtClean="0"/>
          </a:p>
          <a:p>
            <a:pPr lvl="1"/>
            <a:r>
              <a:rPr lang="en-US" sz="2000" dirty="0" smtClean="0"/>
              <a:t>Value: To detect writes of the same value</a:t>
            </a:r>
          </a:p>
          <a:p>
            <a:pPr lvl="1"/>
            <a:r>
              <a:rPr lang="en-US" sz="2000" dirty="0" smtClean="0"/>
              <a:t>Producer: </a:t>
            </a:r>
            <a:r>
              <a:rPr lang="en-US" sz="2000" dirty="0" err="1" smtClean="0"/>
              <a:t>Inst</a:t>
            </a:r>
            <a:r>
              <a:rPr lang="en-US" sz="2000" dirty="0" smtClean="0"/>
              <a:t> ID</a:t>
            </a:r>
          </a:p>
          <a:p>
            <a:r>
              <a:rPr lang="en-US" sz="2000" dirty="0" smtClean="0"/>
              <a:t>Tracks both Register and Memory Locations</a:t>
            </a:r>
          </a:p>
          <a:p>
            <a:pPr lvl="1"/>
            <a:r>
              <a:rPr lang="en-US" sz="2000" dirty="0" smtClean="0"/>
              <a:t>How would you organize it?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209801"/>
            <a:ext cx="6218929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0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IR-Detector Operation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Triggering Condition is Detected on Instruction x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 &amp; 2 are the only ones needed for trace-based construction</a:t>
            </a:r>
          </a:p>
          <a:p>
            <a:r>
              <a:rPr lang="en-US" dirty="0" smtClean="0"/>
              <a:t>3 Is used when not confined to traces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95930"/>
            <a:ext cx="6680124" cy="215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97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Buffer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Passing values from A- to R-stream</a:t>
            </a:r>
          </a:p>
          <a:p>
            <a:pPr lvl="1"/>
            <a:r>
              <a:rPr lang="en-US" dirty="0" smtClean="0"/>
              <a:t>R-Stream checks</a:t>
            </a:r>
          </a:p>
          <a:p>
            <a:r>
              <a:rPr lang="en-US" dirty="0" smtClean="0"/>
              <a:t>Contains:</a:t>
            </a:r>
          </a:p>
          <a:p>
            <a:pPr lvl="1"/>
            <a:r>
              <a:rPr lang="en-US" dirty="0" smtClean="0"/>
              <a:t>Complete history of branches./control flow</a:t>
            </a:r>
          </a:p>
          <a:p>
            <a:pPr lvl="1"/>
            <a:r>
              <a:rPr lang="en-US" dirty="0" smtClean="0"/>
              <a:t>Partial history of values and which </a:t>
            </a:r>
            <a:r>
              <a:rPr lang="en-US" dirty="0" err="1" smtClean="0"/>
              <a:t>insts</a:t>
            </a:r>
            <a:r>
              <a:rPr lang="en-US" dirty="0" smtClean="0"/>
              <a:t> were skipped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90600" y="3091101"/>
            <a:ext cx="6019800" cy="3468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289599" y="4277613"/>
            <a:ext cx="1421802" cy="709680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9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</a:t>
            </a:r>
            <a:r>
              <a:rPr lang="en-US" dirty="0" err="1" smtClean="0"/>
              <a:t>Misprediction</a:t>
            </a:r>
            <a:r>
              <a:rPr lang="en-US" dirty="0" smtClean="0"/>
              <a:t> Detection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 was removed that shouldn’t have been</a:t>
            </a:r>
          </a:p>
          <a:p>
            <a:r>
              <a:rPr lang="en-US" dirty="0" smtClean="0"/>
              <a:t>R-stream:</a:t>
            </a:r>
          </a:p>
          <a:p>
            <a:pPr lvl="1"/>
            <a:r>
              <a:rPr lang="en-US" dirty="0" smtClean="0"/>
              <a:t>Branch or value mismatches</a:t>
            </a:r>
          </a:p>
          <a:p>
            <a:r>
              <a:rPr lang="en-US" dirty="0" smtClean="0"/>
              <a:t>Could be value based</a:t>
            </a:r>
          </a:p>
          <a:p>
            <a:pPr lvl="1"/>
            <a:r>
              <a:rPr lang="en-US" dirty="0" smtClean="0"/>
              <a:t>This may delay detection:</a:t>
            </a:r>
          </a:p>
          <a:p>
            <a:pPr lvl="2"/>
            <a:r>
              <a:rPr lang="en-US" dirty="0" smtClean="0"/>
              <a:t>E.g., removed store </a:t>
            </a:r>
            <a:r>
              <a:rPr lang="en-US" dirty="0" smtClean="0">
                <a:sym typeface="Wingdings" panose="05000000000000000000" pitchFamily="2" charset="2"/>
              </a:rPr>
              <a:t> detected when a much later load accesses it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Removal Detection Based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IR-detector’s decisions differ from IR-Predictor’s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</a:t>
            </a:r>
            <a:r>
              <a:rPr lang="en-US" dirty="0" err="1" smtClean="0"/>
              <a:t>Misprediction</a:t>
            </a:r>
            <a:r>
              <a:rPr lang="en-US" dirty="0" smtClean="0"/>
              <a:t> Recovery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Restore Register State</a:t>
            </a:r>
          </a:p>
          <a:p>
            <a:pPr lvl="1"/>
            <a:r>
              <a:rPr lang="en-US" dirty="0" smtClean="0"/>
              <a:t>Copy whole register file</a:t>
            </a:r>
          </a:p>
          <a:p>
            <a:r>
              <a:rPr lang="en-US" dirty="0" smtClean="0"/>
              <a:t>Restore Memory State</a:t>
            </a:r>
          </a:p>
          <a:p>
            <a:pPr lvl="1"/>
            <a:r>
              <a:rPr lang="en-US" dirty="0" smtClean="0"/>
              <a:t>Undo incorrect stores</a:t>
            </a:r>
          </a:p>
          <a:p>
            <a:pPr lvl="1"/>
            <a:r>
              <a:rPr lang="en-US" dirty="0" smtClean="0"/>
              <a:t>Do incorrectly removed stores</a:t>
            </a:r>
          </a:p>
          <a:p>
            <a:r>
              <a:rPr lang="en-US" dirty="0" smtClean="0"/>
              <a:t>A-stream:</a:t>
            </a:r>
          </a:p>
          <a:p>
            <a:pPr lvl="1"/>
            <a:r>
              <a:rPr lang="en-US" dirty="0" smtClean="0"/>
              <a:t>Maintain window of speculative stores</a:t>
            </a:r>
          </a:p>
          <a:p>
            <a:pPr lvl="1"/>
            <a:r>
              <a:rPr lang="en-US" dirty="0" smtClean="0"/>
              <a:t>Done by A- but not committed by R-</a:t>
            </a:r>
          </a:p>
          <a:p>
            <a:pPr lvl="1"/>
            <a:r>
              <a:rPr lang="en-US" dirty="0" smtClean="0"/>
              <a:t>Undo the effects of those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3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to parse – here for completeness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87007"/>
            <a:ext cx="7086600" cy="521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Performance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4419600"/>
            <a:ext cx="8839200" cy="2133600"/>
          </a:xfrm>
        </p:spPr>
        <p:txBody>
          <a:bodyPr/>
          <a:lstStyle/>
          <a:p>
            <a:r>
              <a:rPr lang="en-US" dirty="0" smtClean="0"/>
              <a:t>Second core improves for all but jpeg:</a:t>
            </a:r>
          </a:p>
          <a:p>
            <a:pPr lvl="1"/>
            <a:r>
              <a:rPr lang="en-US" dirty="0" smtClean="0"/>
              <a:t>Few instructions removed – high ILP anyhow</a:t>
            </a:r>
          </a:p>
          <a:p>
            <a:r>
              <a:rPr lang="en-US" dirty="0" smtClean="0"/>
              <a:t>The larger the window/width the less the benefit of slipstream</a:t>
            </a:r>
          </a:p>
          <a:p>
            <a:pPr lvl="1"/>
            <a:r>
              <a:rPr lang="en-US" dirty="0" smtClean="0"/>
              <a:t>2x64 vs 2x128 compared to 64 and 128 respectively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20485"/>
            <a:ext cx="5003800" cy="349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vs. Larger Processor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What if window is double? E.g., 2x64 vs 128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Not robust: depends on how many </a:t>
            </a:r>
            <a:r>
              <a:rPr lang="en-US" sz="2000" dirty="0" err="1" smtClean="0"/>
              <a:t>insts</a:t>
            </a:r>
            <a:r>
              <a:rPr lang="en-US" sz="2000" dirty="0" smtClean="0"/>
              <a:t> removed and ILP</a:t>
            </a:r>
          </a:p>
          <a:p>
            <a:r>
              <a:rPr lang="en-US" sz="2000" dirty="0" smtClean="0"/>
              <a:t>Ignores frequency</a:t>
            </a:r>
          </a:p>
          <a:p>
            <a:r>
              <a:rPr lang="en-US" sz="2000" dirty="0" smtClean="0"/>
              <a:t>Area not equivalent: scaling effects + additional resources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722" y="1371600"/>
            <a:ext cx="5448078" cy="39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1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SMT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Vortex and jpeg have high ILP A-stream competes for exec bandwidth and hurts performance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46" y="1566014"/>
            <a:ext cx="6685554" cy="430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7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b[</a:t>
            </a:r>
            <a:r>
              <a:rPr lang="en-US" dirty="0" err="1" smtClean="0"/>
              <a:t>i</a:t>
            </a:r>
            <a:r>
              <a:rPr lang="en-US" dirty="0" smtClean="0"/>
              <a:t>] = a[</a:t>
            </a:r>
            <a:r>
              <a:rPr lang="en-US" dirty="0" err="1" smtClean="0"/>
              <a:t>i</a:t>
            </a:r>
            <a:r>
              <a:rPr lang="en-US" dirty="0" smtClean="0"/>
              <a:t>] + 10;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/>
              <a:t>LOOP:  </a:t>
            </a:r>
            <a:r>
              <a:rPr lang="en-US" kern="0" dirty="0" err="1" smtClean="0"/>
              <a:t>bge</a:t>
            </a:r>
            <a:r>
              <a:rPr lang="en-US" kern="0" dirty="0" smtClean="0"/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lsli</a:t>
            </a:r>
            <a:r>
              <a:rPr lang="en-US" kern="0" dirty="0" smtClean="0"/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addi</a:t>
            </a:r>
            <a:r>
              <a:rPr lang="en-US" kern="0" dirty="0" smtClean="0"/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0[4]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0(r5)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br</a:t>
            </a:r>
            <a:r>
              <a:rPr lang="en-US" kern="0" dirty="0" smtClean="0"/>
              <a:t> LOOP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820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Removed / Breakdown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Jpeg: 10% too low</a:t>
            </a:r>
          </a:p>
          <a:p>
            <a:r>
              <a:rPr lang="en-US" dirty="0" smtClean="0"/>
              <a:t>Compress: 20% high but no benefit why?</a:t>
            </a:r>
          </a:p>
          <a:p>
            <a:pPr lvl="1"/>
            <a:r>
              <a:rPr lang="en-US" dirty="0" smtClean="0"/>
              <a:t>Branch </a:t>
            </a:r>
            <a:r>
              <a:rPr lang="en-US" dirty="0" err="1" smtClean="0"/>
              <a:t>mispredicts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w/ long dependency chains</a:t>
            </a:r>
          </a:p>
          <a:p>
            <a:pPr lvl="1"/>
            <a:r>
              <a:rPr lang="en-US" dirty="0" smtClean="0"/>
              <a:t>Chains of long arithmetic ops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936632"/>
            <a:ext cx="5791200" cy="34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7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performance comes from most?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Value or branch predictions?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Gcc</a:t>
            </a:r>
            <a:r>
              <a:rPr lang="en-US" sz="2000" dirty="0" smtClean="0"/>
              <a:t> and li: branches</a:t>
            </a:r>
          </a:p>
          <a:p>
            <a:r>
              <a:rPr lang="en-US" sz="2000" dirty="0" smtClean="0"/>
              <a:t>M88ksim: value</a:t>
            </a:r>
          </a:p>
          <a:p>
            <a:r>
              <a:rPr lang="en-US" sz="2000" dirty="0" smtClean="0"/>
              <a:t>Perl and vortex: value and more than plain value prediction</a:t>
            </a:r>
          </a:p>
          <a:p>
            <a:pPr lvl="1"/>
            <a:r>
              <a:rPr lang="en-US" sz="2000" dirty="0" smtClean="0"/>
              <a:t>Maybe it’s the improved branch prediction?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87936"/>
            <a:ext cx="5638800" cy="351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b[</a:t>
            </a:r>
            <a:r>
              <a:rPr lang="en-US" dirty="0" err="1" smtClean="0"/>
              <a:t>i</a:t>
            </a:r>
            <a:r>
              <a:rPr lang="en-US" dirty="0" smtClean="0"/>
              <a:t>] = a[</a:t>
            </a:r>
            <a:r>
              <a:rPr lang="en-US" dirty="0" err="1" smtClean="0"/>
              <a:t>i</a:t>
            </a:r>
            <a:r>
              <a:rPr lang="en-US" dirty="0" smtClean="0"/>
              <a:t>] + 10;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r3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r3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0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In-Order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47700"/>
            <a:ext cx="8839200" cy="5867400"/>
          </a:xfrm>
        </p:spPr>
        <p:txBody>
          <a:bodyPr/>
          <a:lstStyle/>
          <a:p>
            <a:r>
              <a:rPr lang="en-US" dirty="0" smtClean="0"/>
              <a:t>Sequential Fetch-Execute Paradigm</a:t>
            </a:r>
          </a:p>
          <a:p>
            <a:pPr lvl="1"/>
            <a:r>
              <a:rPr lang="en-US" dirty="0" smtClean="0"/>
              <a:t>Instructions execute in “program order”</a:t>
            </a:r>
          </a:p>
          <a:p>
            <a:r>
              <a:rPr lang="en-US" dirty="0" smtClean="0"/>
              <a:t>Latency is king</a:t>
            </a:r>
          </a:p>
          <a:p>
            <a:r>
              <a:rPr lang="en-US" dirty="0" smtClean="0"/>
              <a:t>Total Execution Order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456100" y="1726095"/>
            <a:ext cx="420700" cy="4598505"/>
          </a:xfrm>
          <a:custGeom>
            <a:avLst/>
            <a:gdLst>
              <a:gd name="connsiteX0" fmla="*/ 182161 w 420700"/>
              <a:gd name="connsiteY0" fmla="*/ 0 h 4598505"/>
              <a:gd name="connsiteX1" fmla="*/ 102648 w 420700"/>
              <a:gd name="connsiteY1" fmla="*/ 79513 h 4598505"/>
              <a:gd name="connsiteX2" fmla="*/ 62891 w 420700"/>
              <a:gd name="connsiteY2" fmla="*/ 178905 h 4598505"/>
              <a:gd name="connsiteX3" fmla="*/ 43013 w 420700"/>
              <a:gd name="connsiteY3" fmla="*/ 251792 h 4598505"/>
              <a:gd name="connsiteX4" fmla="*/ 36387 w 420700"/>
              <a:gd name="connsiteY4" fmla="*/ 278296 h 4598505"/>
              <a:gd name="connsiteX5" fmla="*/ 16509 w 420700"/>
              <a:gd name="connsiteY5" fmla="*/ 371061 h 4598505"/>
              <a:gd name="connsiteX6" fmla="*/ 23135 w 420700"/>
              <a:gd name="connsiteY6" fmla="*/ 450574 h 4598505"/>
              <a:gd name="connsiteX7" fmla="*/ 29761 w 420700"/>
              <a:gd name="connsiteY7" fmla="*/ 556592 h 4598505"/>
              <a:gd name="connsiteX8" fmla="*/ 36387 w 420700"/>
              <a:gd name="connsiteY8" fmla="*/ 629479 h 4598505"/>
              <a:gd name="connsiteX9" fmla="*/ 49639 w 420700"/>
              <a:gd name="connsiteY9" fmla="*/ 649357 h 4598505"/>
              <a:gd name="connsiteX10" fmla="*/ 56265 w 420700"/>
              <a:gd name="connsiteY10" fmla="*/ 669235 h 4598505"/>
              <a:gd name="connsiteX11" fmla="*/ 69518 w 420700"/>
              <a:gd name="connsiteY11" fmla="*/ 742122 h 4598505"/>
              <a:gd name="connsiteX12" fmla="*/ 82770 w 420700"/>
              <a:gd name="connsiteY12" fmla="*/ 808383 h 4598505"/>
              <a:gd name="connsiteX13" fmla="*/ 89396 w 420700"/>
              <a:gd name="connsiteY13" fmla="*/ 841513 h 4598505"/>
              <a:gd name="connsiteX14" fmla="*/ 96022 w 420700"/>
              <a:gd name="connsiteY14" fmla="*/ 881270 h 4598505"/>
              <a:gd name="connsiteX15" fmla="*/ 89396 w 420700"/>
              <a:gd name="connsiteY15" fmla="*/ 960783 h 4598505"/>
              <a:gd name="connsiteX16" fmla="*/ 82770 w 420700"/>
              <a:gd name="connsiteY16" fmla="*/ 993913 h 4598505"/>
              <a:gd name="connsiteX17" fmla="*/ 76144 w 420700"/>
              <a:gd name="connsiteY17" fmla="*/ 1292087 h 4598505"/>
              <a:gd name="connsiteX18" fmla="*/ 62891 w 420700"/>
              <a:gd name="connsiteY18" fmla="*/ 1378226 h 4598505"/>
              <a:gd name="connsiteX19" fmla="*/ 56265 w 420700"/>
              <a:gd name="connsiteY19" fmla="*/ 1404731 h 4598505"/>
              <a:gd name="connsiteX20" fmla="*/ 36387 w 420700"/>
              <a:gd name="connsiteY20" fmla="*/ 1504122 h 4598505"/>
              <a:gd name="connsiteX21" fmla="*/ 23135 w 420700"/>
              <a:gd name="connsiteY21" fmla="*/ 1583635 h 4598505"/>
              <a:gd name="connsiteX22" fmla="*/ 16509 w 420700"/>
              <a:gd name="connsiteY22" fmla="*/ 1616765 h 4598505"/>
              <a:gd name="connsiteX23" fmla="*/ 3257 w 420700"/>
              <a:gd name="connsiteY23" fmla="*/ 1696279 h 4598505"/>
              <a:gd name="connsiteX24" fmla="*/ 9883 w 420700"/>
              <a:gd name="connsiteY24" fmla="*/ 1855305 h 4598505"/>
              <a:gd name="connsiteX25" fmla="*/ 3257 w 420700"/>
              <a:gd name="connsiteY25" fmla="*/ 1908313 h 4598505"/>
              <a:gd name="connsiteX26" fmla="*/ 9883 w 420700"/>
              <a:gd name="connsiteY26" fmla="*/ 2060713 h 4598505"/>
              <a:gd name="connsiteX27" fmla="*/ 29761 w 420700"/>
              <a:gd name="connsiteY27" fmla="*/ 2252870 h 4598505"/>
              <a:gd name="connsiteX28" fmla="*/ 49639 w 420700"/>
              <a:gd name="connsiteY28" fmla="*/ 2339009 h 4598505"/>
              <a:gd name="connsiteX29" fmla="*/ 56265 w 420700"/>
              <a:gd name="connsiteY29" fmla="*/ 2385392 h 4598505"/>
              <a:gd name="connsiteX30" fmla="*/ 62891 w 420700"/>
              <a:gd name="connsiteY30" fmla="*/ 2405270 h 4598505"/>
              <a:gd name="connsiteX31" fmla="*/ 76144 w 420700"/>
              <a:gd name="connsiteY31" fmla="*/ 2471531 h 4598505"/>
              <a:gd name="connsiteX32" fmla="*/ 89396 w 420700"/>
              <a:gd name="connsiteY32" fmla="*/ 2610679 h 4598505"/>
              <a:gd name="connsiteX33" fmla="*/ 96022 w 420700"/>
              <a:gd name="connsiteY33" fmla="*/ 2676939 h 4598505"/>
              <a:gd name="connsiteX34" fmla="*/ 102648 w 420700"/>
              <a:gd name="connsiteY34" fmla="*/ 2703444 h 4598505"/>
              <a:gd name="connsiteX35" fmla="*/ 115900 w 420700"/>
              <a:gd name="connsiteY35" fmla="*/ 2789583 h 4598505"/>
              <a:gd name="connsiteX36" fmla="*/ 122526 w 420700"/>
              <a:gd name="connsiteY36" fmla="*/ 2948609 h 4598505"/>
              <a:gd name="connsiteX37" fmla="*/ 135778 w 420700"/>
              <a:gd name="connsiteY37" fmla="*/ 3207026 h 4598505"/>
              <a:gd name="connsiteX38" fmla="*/ 129152 w 420700"/>
              <a:gd name="connsiteY38" fmla="*/ 3392557 h 4598505"/>
              <a:gd name="connsiteX39" fmla="*/ 122526 w 420700"/>
              <a:gd name="connsiteY39" fmla="*/ 3412435 h 4598505"/>
              <a:gd name="connsiteX40" fmla="*/ 129152 w 420700"/>
              <a:gd name="connsiteY40" fmla="*/ 3544957 h 4598505"/>
              <a:gd name="connsiteX41" fmla="*/ 142404 w 420700"/>
              <a:gd name="connsiteY41" fmla="*/ 3710609 h 4598505"/>
              <a:gd name="connsiteX42" fmla="*/ 149031 w 420700"/>
              <a:gd name="connsiteY42" fmla="*/ 4055165 h 4598505"/>
              <a:gd name="connsiteX43" fmla="*/ 155657 w 420700"/>
              <a:gd name="connsiteY43" fmla="*/ 4088296 h 4598505"/>
              <a:gd name="connsiteX44" fmla="*/ 162283 w 420700"/>
              <a:gd name="connsiteY44" fmla="*/ 4141305 h 4598505"/>
              <a:gd name="connsiteX45" fmla="*/ 168909 w 420700"/>
              <a:gd name="connsiteY45" fmla="*/ 4320209 h 4598505"/>
              <a:gd name="connsiteX46" fmla="*/ 182161 w 420700"/>
              <a:gd name="connsiteY46" fmla="*/ 4386470 h 4598505"/>
              <a:gd name="connsiteX47" fmla="*/ 175535 w 420700"/>
              <a:gd name="connsiteY47" fmla="*/ 4585252 h 4598505"/>
              <a:gd name="connsiteX48" fmla="*/ 155657 w 420700"/>
              <a:gd name="connsiteY48" fmla="*/ 4558748 h 4598505"/>
              <a:gd name="connsiteX49" fmla="*/ 96022 w 420700"/>
              <a:gd name="connsiteY49" fmla="*/ 4505739 h 4598505"/>
              <a:gd name="connsiteX50" fmla="*/ 43013 w 420700"/>
              <a:gd name="connsiteY50" fmla="*/ 4446105 h 4598505"/>
              <a:gd name="connsiteX51" fmla="*/ 3257 w 420700"/>
              <a:gd name="connsiteY51" fmla="*/ 4419600 h 4598505"/>
              <a:gd name="connsiteX52" fmla="*/ 23135 w 420700"/>
              <a:gd name="connsiteY52" fmla="*/ 4426226 h 4598505"/>
              <a:gd name="connsiteX53" fmla="*/ 62891 w 420700"/>
              <a:gd name="connsiteY53" fmla="*/ 4465983 h 4598505"/>
              <a:gd name="connsiteX54" fmla="*/ 76144 w 420700"/>
              <a:gd name="connsiteY54" fmla="*/ 4479235 h 4598505"/>
              <a:gd name="connsiteX55" fmla="*/ 89396 w 420700"/>
              <a:gd name="connsiteY55" fmla="*/ 4499113 h 4598505"/>
              <a:gd name="connsiteX56" fmla="*/ 142404 w 420700"/>
              <a:gd name="connsiteY56" fmla="*/ 4552122 h 4598505"/>
              <a:gd name="connsiteX57" fmla="*/ 188787 w 420700"/>
              <a:gd name="connsiteY57" fmla="*/ 4598505 h 4598505"/>
              <a:gd name="connsiteX58" fmla="*/ 215291 w 420700"/>
              <a:gd name="connsiteY58" fmla="*/ 4552122 h 4598505"/>
              <a:gd name="connsiteX59" fmla="*/ 241796 w 420700"/>
              <a:gd name="connsiteY59" fmla="*/ 4512365 h 4598505"/>
              <a:gd name="connsiteX60" fmla="*/ 255048 w 420700"/>
              <a:gd name="connsiteY60" fmla="*/ 4492487 h 4598505"/>
              <a:gd name="connsiteX61" fmla="*/ 268300 w 420700"/>
              <a:gd name="connsiteY61" fmla="*/ 4472609 h 4598505"/>
              <a:gd name="connsiteX62" fmla="*/ 288178 w 420700"/>
              <a:gd name="connsiteY62" fmla="*/ 4426226 h 4598505"/>
              <a:gd name="connsiteX63" fmla="*/ 314683 w 420700"/>
              <a:gd name="connsiteY63" fmla="*/ 4386470 h 4598505"/>
              <a:gd name="connsiteX64" fmla="*/ 334561 w 420700"/>
              <a:gd name="connsiteY64" fmla="*/ 4366592 h 4598505"/>
              <a:gd name="connsiteX65" fmla="*/ 354439 w 420700"/>
              <a:gd name="connsiteY65" fmla="*/ 4326835 h 4598505"/>
              <a:gd name="connsiteX66" fmla="*/ 400822 w 420700"/>
              <a:gd name="connsiteY66" fmla="*/ 4253948 h 4598505"/>
              <a:gd name="connsiteX67" fmla="*/ 414074 w 420700"/>
              <a:gd name="connsiteY67" fmla="*/ 4280452 h 4598505"/>
              <a:gd name="connsiteX68" fmla="*/ 420700 w 420700"/>
              <a:gd name="connsiteY68" fmla="*/ 4300331 h 4598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20700" h="4598505">
                <a:moveTo>
                  <a:pt x="182161" y="0"/>
                </a:moveTo>
                <a:cubicBezTo>
                  <a:pt x="155657" y="26504"/>
                  <a:pt x="126792" y="50842"/>
                  <a:pt x="102648" y="79513"/>
                </a:cubicBezTo>
                <a:cubicBezTo>
                  <a:pt x="73446" y="114190"/>
                  <a:pt x="73980" y="136768"/>
                  <a:pt x="62891" y="178905"/>
                </a:cubicBezTo>
                <a:cubicBezTo>
                  <a:pt x="56482" y="203259"/>
                  <a:pt x="49502" y="227459"/>
                  <a:pt x="43013" y="251792"/>
                </a:cubicBezTo>
                <a:cubicBezTo>
                  <a:pt x="40667" y="260591"/>
                  <a:pt x="38173" y="269366"/>
                  <a:pt x="36387" y="278296"/>
                </a:cubicBezTo>
                <a:cubicBezTo>
                  <a:pt x="21349" y="353487"/>
                  <a:pt x="28598" y="322705"/>
                  <a:pt x="16509" y="371061"/>
                </a:cubicBezTo>
                <a:cubicBezTo>
                  <a:pt x="18718" y="397565"/>
                  <a:pt x="21240" y="424045"/>
                  <a:pt x="23135" y="450574"/>
                </a:cubicBezTo>
                <a:cubicBezTo>
                  <a:pt x="25658" y="485892"/>
                  <a:pt x="27145" y="521280"/>
                  <a:pt x="29761" y="556592"/>
                </a:cubicBezTo>
                <a:cubicBezTo>
                  <a:pt x="31563" y="580921"/>
                  <a:pt x="31275" y="605625"/>
                  <a:pt x="36387" y="629479"/>
                </a:cubicBezTo>
                <a:cubicBezTo>
                  <a:pt x="38056" y="637266"/>
                  <a:pt x="46078" y="642234"/>
                  <a:pt x="49639" y="649357"/>
                </a:cubicBezTo>
                <a:cubicBezTo>
                  <a:pt x="52763" y="655604"/>
                  <a:pt x="54571" y="662459"/>
                  <a:pt x="56265" y="669235"/>
                </a:cubicBezTo>
                <a:cubicBezTo>
                  <a:pt x="62130" y="692696"/>
                  <a:pt x="65090" y="718507"/>
                  <a:pt x="69518" y="742122"/>
                </a:cubicBezTo>
                <a:cubicBezTo>
                  <a:pt x="73669" y="764261"/>
                  <a:pt x="78353" y="786296"/>
                  <a:pt x="82770" y="808383"/>
                </a:cubicBezTo>
                <a:cubicBezTo>
                  <a:pt x="84979" y="819426"/>
                  <a:pt x="87545" y="830404"/>
                  <a:pt x="89396" y="841513"/>
                </a:cubicBezTo>
                <a:lnTo>
                  <a:pt x="96022" y="881270"/>
                </a:lnTo>
                <a:cubicBezTo>
                  <a:pt x="93813" y="907774"/>
                  <a:pt x="92504" y="934369"/>
                  <a:pt x="89396" y="960783"/>
                </a:cubicBezTo>
                <a:cubicBezTo>
                  <a:pt x="88080" y="971968"/>
                  <a:pt x="83220" y="982660"/>
                  <a:pt x="82770" y="993913"/>
                </a:cubicBezTo>
                <a:cubicBezTo>
                  <a:pt x="78797" y="1093249"/>
                  <a:pt x="79893" y="1192742"/>
                  <a:pt x="76144" y="1292087"/>
                </a:cubicBezTo>
                <a:cubicBezTo>
                  <a:pt x="75231" y="1316287"/>
                  <a:pt x="68514" y="1352923"/>
                  <a:pt x="62891" y="1378226"/>
                </a:cubicBezTo>
                <a:cubicBezTo>
                  <a:pt x="60915" y="1387116"/>
                  <a:pt x="57943" y="1395780"/>
                  <a:pt x="56265" y="1404731"/>
                </a:cubicBezTo>
                <a:cubicBezTo>
                  <a:pt x="37751" y="1503475"/>
                  <a:pt x="52579" y="1455545"/>
                  <a:pt x="36387" y="1504122"/>
                </a:cubicBezTo>
                <a:cubicBezTo>
                  <a:pt x="31970" y="1530626"/>
                  <a:pt x="28405" y="1557287"/>
                  <a:pt x="23135" y="1583635"/>
                </a:cubicBezTo>
                <a:cubicBezTo>
                  <a:pt x="20926" y="1594678"/>
                  <a:pt x="18466" y="1605674"/>
                  <a:pt x="16509" y="1616765"/>
                </a:cubicBezTo>
                <a:cubicBezTo>
                  <a:pt x="11839" y="1643226"/>
                  <a:pt x="3257" y="1696279"/>
                  <a:pt x="3257" y="1696279"/>
                </a:cubicBezTo>
                <a:cubicBezTo>
                  <a:pt x="5466" y="1749288"/>
                  <a:pt x="9883" y="1802250"/>
                  <a:pt x="9883" y="1855305"/>
                </a:cubicBezTo>
                <a:cubicBezTo>
                  <a:pt x="9883" y="1873112"/>
                  <a:pt x="3257" y="1890506"/>
                  <a:pt x="3257" y="1908313"/>
                </a:cubicBezTo>
                <a:cubicBezTo>
                  <a:pt x="3257" y="1959161"/>
                  <a:pt x="6574" y="2009973"/>
                  <a:pt x="9883" y="2060713"/>
                </a:cubicBezTo>
                <a:cubicBezTo>
                  <a:pt x="14975" y="2138790"/>
                  <a:pt x="17209" y="2185924"/>
                  <a:pt x="29761" y="2252870"/>
                </a:cubicBezTo>
                <a:cubicBezTo>
                  <a:pt x="42294" y="2319713"/>
                  <a:pt x="36538" y="2299706"/>
                  <a:pt x="49639" y="2339009"/>
                </a:cubicBezTo>
                <a:cubicBezTo>
                  <a:pt x="51848" y="2354470"/>
                  <a:pt x="53202" y="2370077"/>
                  <a:pt x="56265" y="2385392"/>
                </a:cubicBezTo>
                <a:cubicBezTo>
                  <a:pt x="57635" y="2392241"/>
                  <a:pt x="61320" y="2398464"/>
                  <a:pt x="62891" y="2405270"/>
                </a:cubicBezTo>
                <a:cubicBezTo>
                  <a:pt x="67956" y="2427218"/>
                  <a:pt x="76144" y="2471531"/>
                  <a:pt x="76144" y="2471531"/>
                </a:cubicBezTo>
                <a:cubicBezTo>
                  <a:pt x="80561" y="2517914"/>
                  <a:pt x="84908" y="2564303"/>
                  <a:pt x="89396" y="2610679"/>
                </a:cubicBezTo>
                <a:cubicBezTo>
                  <a:pt x="91534" y="2632773"/>
                  <a:pt x="90639" y="2655405"/>
                  <a:pt x="96022" y="2676939"/>
                </a:cubicBezTo>
                <a:cubicBezTo>
                  <a:pt x="98231" y="2685774"/>
                  <a:pt x="101151" y="2694461"/>
                  <a:pt x="102648" y="2703444"/>
                </a:cubicBezTo>
                <a:cubicBezTo>
                  <a:pt x="126717" y="2847862"/>
                  <a:pt x="95633" y="2688245"/>
                  <a:pt x="115900" y="2789583"/>
                </a:cubicBezTo>
                <a:cubicBezTo>
                  <a:pt x="118109" y="2842592"/>
                  <a:pt x="120698" y="2895586"/>
                  <a:pt x="122526" y="2948609"/>
                </a:cubicBezTo>
                <a:cubicBezTo>
                  <a:pt x="130932" y="3192400"/>
                  <a:pt x="114201" y="3099140"/>
                  <a:pt x="135778" y="3207026"/>
                </a:cubicBezTo>
                <a:cubicBezTo>
                  <a:pt x="133569" y="3268870"/>
                  <a:pt x="133136" y="3330802"/>
                  <a:pt x="129152" y="3392557"/>
                </a:cubicBezTo>
                <a:cubicBezTo>
                  <a:pt x="128702" y="3399527"/>
                  <a:pt x="122526" y="3405451"/>
                  <a:pt x="122526" y="3412435"/>
                </a:cubicBezTo>
                <a:cubicBezTo>
                  <a:pt x="122526" y="3456664"/>
                  <a:pt x="126210" y="3500826"/>
                  <a:pt x="129152" y="3544957"/>
                </a:cubicBezTo>
                <a:cubicBezTo>
                  <a:pt x="132837" y="3600228"/>
                  <a:pt x="142404" y="3710609"/>
                  <a:pt x="142404" y="3710609"/>
                </a:cubicBezTo>
                <a:cubicBezTo>
                  <a:pt x="144613" y="3825461"/>
                  <a:pt x="145003" y="3940362"/>
                  <a:pt x="149031" y="4055165"/>
                </a:cubicBezTo>
                <a:cubicBezTo>
                  <a:pt x="149426" y="4066420"/>
                  <a:pt x="153945" y="4077165"/>
                  <a:pt x="155657" y="4088296"/>
                </a:cubicBezTo>
                <a:cubicBezTo>
                  <a:pt x="158365" y="4105896"/>
                  <a:pt x="160074" y="4123635"/>
                  <a:pt x="162283" y="4141305"/>
                </a:cubicBezTo>
                <a:cubicBezTo>
                  <a:pt x="164492" y="4200940"/>
                  <a:pt x="164086" y="4260729"/>
                  <a:pt x="168909" y="4320209"/>
                </a:cubicBezTo>
                <a:cubicBezTo>
                  <a:pt x="170729" y="4342660"/>
                  <a:pt x="182161" y="4386470"/>
                  <a:pt x="182161" y="4386470"/>
                </a:cubicBezTo>
                <a:cubicBezTo>
                  <a:pt x="179952" y="4452731"/>
                  <a:pt x="185616" y="4519725"/>
                  <a:pt x="175535" y="4585252"/>
                </a:cubicBezTo>
                <a:cubicBezTo>
                  <a:pt x="173856" y="4596167"/>
                  <a:pt x="163045" y="4566956"/>
                  <a:pt x="155657" y="4558748"/>
                </a:cubicBezTo>
                <a:cubicBezTo>
                  <a:pt x="121618" y="4520928"/>
                  <a:pt x="126671" y="4526173"/>
                  <a:pt x="96022" y="4505739"/>
                </a:cubicBezTo>
                <a:cubicBezTo>
                  <a:pt x="80088" y="4481837"/>
                  <a:pt x="70248" y="4464262"/>
                  <a:pt x="43013" y="4446105"/>
                </a:cubicBezTo>
                <a:cubicBezTo>
                  <a:pt x="29761" y="4437270"/>
                  <a:pt x="-11853" y="4414563"/>
                  <a:pt x="3257" y="4419600"/>
                </a:cubicBezTo>
                <a:lnTo>
                  <a:pt x="23135" y="4426226"/>
                </a:lnTo>
                <a:lnTo>
                  <a:pt x="62891" y="4465983"/>
                </a:lnTo>
                <a:cubicBezTo>
                  <a:pt x="67309" y="4470401"/>
                  <a:pt x="72679" y="4474037"/>
                  <a:pt x="76144" y="4479235"/>
                </a:cubicBezTo>
                <a:cubicBezTo>
                  <a:pt x="80561" y="4485861"/>
                  <a:pt x="84039" y="4493220"/>
                  <a:pt x="89396" y="4499113"/>
                </a:cubicBezTo>
                <a:cubicBezTo>
                  <a:pt x="106205" y="4517603"/>
                  <a:pt x="128543" y="4531330"/>
                  <a:pt x="142404" y="4552122"/>
                </a:cubicBezTo>
                <a:cubicBezTo>
                  <a:pt x="172783" y="4597690"/>
                  <a:pt x="153799" y="4586842"/>
                  <a:pt x="188787" y="4598505"/>
                </a:cubicBezTo>
                <a:cubicBezTo>
                  <a:pt x="234646" y="4529713"/>
                  <a:pt x="164830" y="4636222"/>
                  <a:pt x="215291" y="4552122"/>
                </a:cubicBezTo>
                <a:cubicBezTo>
                  <a:pt x="223486" y="4538464"/>
                  <a:pt x="232961" y="4525617"/>
                  <a:pt x="241796" y="4512365"/>
                </a:cubicBezTo>
                <a:lnTo>
                  <a:pt x="255048" y="4492487"/>
                </a:lnTo>
                <a:cubicBezTo>
                  <a:pt x="259465" y="4485861"/>
                  <a:pt x="265782" y="4480164"/>
                  <a:pt x="268300" y="4472609"/>
                </a:cubicBezTo>
                <a:cubicBezTo>
                  <a:pt x="275154" y="4452047"/>
                  <a:pt x="275898" y="4446693"/>
                  <a:pt x="288178" y="4426226"/>
                </a:cubicBezTo>
                <a:cubicBezTo>
                  <a:pt x="296372" y="4412569"/>
                  <a:pt x="303421" y="4397732"/>
                  <a:pt x="314683" y="4386470"/>
                </a:cubicBezTo>
                <a:lnTo>
                  <a:pt x="334561" y="4366592"/>
                </a:lnTo>
                <a:cubicBezTo>
                  <a:pt x="341187" y="4353340"/>
                  <a:pt x="346927" y="4339606"/>
                  <a:pt x="354439" y="4326835"/>
                </a:cubicBezTo>
                <a:cubicBezTo>
                  <a:pt x="369040" y="4302013"/>
                  <a:pt x="400822" y="4253948"/>
                  <a:pt x="400822" y="4253948"/>
                </a:cubicBezTo>
                <a:cubicBezTo>
                  <a:pt x="405239" y="4262783"/>
                  <a:pt x="410183" y="4271373"/>
                  <a:pt x="414074" y="4280452"/>
                </a:cubicBezTo>
                <a:cubicBezTo>
                  <a:pt x="416825" y="4286872"/>
                  <a:pt x="420700" y="4300331"/>
                  <a:pt x="420700" y="4300331"/>
                </a:cubicBez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81061" y="2163417"/>
            <a:ext cx="695739" cy="2286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88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7239000" y="1524000"/>
            <a:ext cx="1066800" cy="228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OOO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from Concurrency</a:t>
            </a:r>
          </a:p>
          <a:p>
            <a:pPr lvl="1"/>
            <a:r>
              <a:rPr lang="en-US" dirty="0" smtClean="0"/>
              <a:t>Do as many things in parallel as you can</a:t>
            </a:r>
          </a:p>
          <a:p>
            <a:r>
              <a:rPr lang="en-US" dirty="0" smtClean="0"/>
              <a:t>OOO Processors</a:t>
            </a:r>
          </a:p>
          <a:p>
            <a:pPr lvl="1"/>
            <a:r>
              <a:rPr lang="en-US" dirty="0" smtClean="0"/>
              <a:t>Partial execution order: dependencies</a:t>
            </a:r>
          </a:p>
          <a:p>
            <a:r>
              <a:rPr lang="en-US" dirty="0" smtClean="0"/>
              <a:t>Want higher performance?</a:t>
            </a:r>
          </a:p>
          <a:p>
            <a:pPr lvl="1"/>
            <a:r>
              <a:rPr lang="en-US" dirty="0" smtClean="0"/>
              <a:t>Build larger window</a:t>
            </a:r>
          </a:p>
          <a:p>
            <a:pPr lvl="1"/>
            <a:r>
              <a:rPr lang="en-US" dirty="0" smtClean="0"/>
              <a:t>Find more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401339" y="854765"/>
            <a:ext cx="556591" cy="5645426"/>
          </a:xfrm>
          <a:custGeom>
            <a:avLst/>
            <a:gdLst>
              <a:gd name="connsiteX0" fmla="*/ 324678 w 556591"/>
              <a:gd name="connsiteY0" fmla="*/ 0 h 5645426"/>
              <a:gd name="connsiteX1" fmla="*/ 258418 w 556591"/>
              <a:gd name="connsiteY1" fmla="*/ 165652 h 5645426"/>
              <a:gd name="connsiteX2" fmla="*/ 251791 w 556591"/>
              <a:gd name="connsiteY2" fmla="*/ 192157 h 5645426"/>
              <a:gd name="connsiteX3" fmla="*/ 231913 w 556591"/>
              <a:gd name="connsiteY3" fmla="*/ 231913 h 5645426"/>
              <a:gd name="connsiteX4" fmla="*/ 218661 w 556591"/>
              <a:gd name="connsiteY4" fmla="*/ 298174 h 5645426"/>
              <a:gd name="connsiteX5" fmla="*/ 225287 w 556591"/>
              <a:gd name="connsiteY5" fmla="*/ 483705 h 5645426"/>
              <a:gd name="connsiteX6" fmla="*/ 238539 w 556591"/>
              <a:gd name="connsiteY6" fmla="*/ 523461 h 5645426"/>
              <a:gd name="connsiteX7" fmla="*/ 271670 w 556591"/>
              <a:gd name="connsiteY7" fmla="*/ 556592 h 5645426"/>
              <a:gd name="connsiteX8" fmla="*/ 284922 w 556591"/>
              <a:gd name="connsiteY8" fmla="*/ 622852 h 5645426"/>
              <a:gd name="connsiteX9" fmla="*/ 304800 w 556591"/>
              <a:gd name="connsiteY9" fmla="*/ 695739 h 5645426"/>
              <a:gd name="connsiteX10" fmla="*/ 311426 w 556591"/>
              <a:gd name="connsiteY10" fmla="*/ 722244 h 5645426"/>
              <a:gd name="connsiteX11" fmla="*/ 318052 w 556591"/>
              <a:gd name="connsiteY11" fmla="*/ 742122 h 5645426"/>
              <a:gd name="connsiteX12" fmla="*/ 324678 w 556591"/>
              <a:gd name="connsiteY12" fmla="*/ 768626 h 5645426"/>
              <a:gd name="connsiteX13" fmla="*/ 337931 w 556591"/>
              <a:gd name="connsiteY13" fmla="*/ 788505 h 5645426"/>
              <a:gd name="connsiteX14" fmla="*/ 351183 w 556591"/>
              <a:gd name="connsiteY14" fmla="*/ 841513 h 5645426"/>
              <a:gd name="connsiteX15" fmla="*/ 357809 w 556591"/>
              <a:gd name="connsiteY15" fmla="*/ 861392 h 5645426"/>
              <a:gd name="connsiteX16" fmla="*/ 371061 w 556591"/>
              <a:gd name="connsiteY16" fmla="*/ 921026 h 5645426"/>
              <a:gd name="connsiteX17" fmla="*/ 390939 w 556591"/>
              <a:gd name="connsiteY17" fmla="*/ 954157 h 5645426"/>
              <a:gd name="connsiteX18" fmla="*/ 410818 w 556591"/>
              <a:gd name="connsiteY18" fmla="*/ 1000539 h 5645426"/>
              <a:gd name="connsiteX19" fmla="*/ 450574 w 556591"/>
              <a:gd name="connsiteY19" fmla="*/ 1060174 h 5645426"/>
              <a:gd name="connsiteX20" fmla="*/ 470452 w 556591"/>
              <a:gd name="connsiteY20" fmla="*/ 1099931 h 5645426"/>
              <a:gd name="connsiteX21" fmla="*/ 477078 w 556591"/>
              <a:gd name="connsiteY21" fmla="*/ 1126435 h 5645426"/>
              <a:gd name="connsiteX22" fmla="*/ 490331 w 556591"/>
              <a:gd name="connsiteY22" fmla="*/ 1146313 h 5645426"/>
              <a:gd name="connsiteX23" fmla="*/ 503583 w 556591"/>
              <a:gd name="connsiteY23" fmla="*/ 1172818 h 5645426"/>
              <a:gd name="connsiteX24" fmla="*/ 523461 w 556591"/>
              <a:gd name="connsiteY24" fmla="*/ 1232452 h 5645426"/>
              <a:gd name="connsiteX25" fmla="*/ 530087 w 556591"/>
              <a:gd name="connsiteY25" fmla="*/ 1252331 h 5645426"/>
              <a:gd name="connsiteX26" fmla="*/ 536713 w 556591"/>
              <a:gd name="connsiteY26" fmla="*/ 1272209 h 5645426"/>
              <a:gd name="connsiteX27" fmla="*/ 549965 w 556591"/>
              <a:gd name="connsiteY27" fmla="*/ 1378226 h 5645426"/>
              <a:gd name="connsiteX28" fmla="*/ 556591 w 556591"/>
              <a:gd name="connsiteY28" fmla="*/ 1583635 h 5645426"/>
              <a:gd name="connsiteX29" fmla="*/ 549965 w 556591"/>
              <a:gd name="connsiteY29" fmla="*/ 1782418 h 5645426"/>
              <a:gd name="connsiteX30" fmla="*/ 536713 w 556591"/>
              <a:gd name="connsiteY30" fmla="*/ 1994452 h 5645426"/>
              <a:gd name="connsiteX31" fmla="*/ 523461 w 556591"/>
              <a:gd name="connsiteY31" fmla="*/ 2060713 h 5645426"/>
              <a:gd name="connsiteX32" fmla="*/ 516835 w 556591"/>
              <a:gd name="connsiteY32" fmla="*/ 2093844 h 5645426"/>
              <a:gd name="connsiteX33" fmla="*/ 510209 w 556591"/>
              <a:gd name="connsiteY33" fmla="*/ 2126974 h 5645426"/>
              <a:gd name="connsiteX34" fmla="*/ 483704 w 556591"/>
              <a:gd name="connsiteY34" fmla="*/ 2199861 h 5645426"/>
              <a:gd name="connsiteX35" fmla="*/ 463826 w 556591"/>
              <a:gd name="connsiteY35" fmla="*/ 2286000 h 5645426"/>
              <a:gd name="connsiteX36" fmla="*/ 424070 w 556591"/>
              <a:gd name="connsiteY36" fmla="*/ 2418522 h 5645426"/>
              <a:gd name="connsiteX37" fmla="*/ 417444 w 556591"/>
              <a:gd name="connsiteY37" fmla="*/ 2458278 h 5645426"/>
              <a:gd name="connsiteX38" fmla="*/ 371061 w 556591"/>
              <a:gd name="connsiteY38" fmla="*/ 2610678 h 5645426"/>
              <a:gd name="connsiteX39" fmla="*/ 357809 w 556591"/>
              <a:gd name="connsiteY39" fmla="*/ 2643809 h 5645426"/>
              <a:gd name="connsiteX40" fmla="*/ 344557 w 556591"/>
              <a:gd name="connsiteY40" fmla="*/ 2710070 h 5645426"/>
              <a:gd name="connsiteX41" fmla="*/ 318052 w 556591"/>
              <a:gd name="connsiteY41" fmla="*/ 2782957 h 5645426"/>
              <a:gd name="connsiteX42" fmla="*/ 311426 w 556591"/>
              <a:gd name="connsiteY42" fmla="*/ 2822713 h 5645426"/>
              <a:gd name="connsiteX43" fmla="*/ 291548 w 556591"/>
              <a:gd name="connsiteY43" fmla="*/ 2862470 h 5645426"/>
              <a:gd name="connsiteX44" fmla="*/ 265044 w 556591"/>
              <a:gd name="connsiteY44" fmla="*/ 2935357 h 5645426"/>
              <a:gd name="connsiteX45" fmla="*/ 258418 w 556591"/>
              <a:gd name="connsiteY45" fmla="*/ 2968487 h 5645426"/>
              <a:gd name="connsiteX46" fmla="*/ 238539 w 556591"/>
              <a:gd name="connsiteY46" fmla="*/ 3021496 h 5645426"/>
              <a:gd name="connsiteX47" fmla="*/ 218661 w 556591"/>
              <a:gd name="connsiteY47" fmla="*/ 3067878 h 5645426"/>
              <a:gd name="connsiteX48" fmla="*/ 205409 w 556591"/>
              <a:gd name="connsiteY48" fmla="*/ 3107635 h 5645426"/>
              <a:gd name="connsiteX49" fmla="*/ 172278 w 556591"/>
              <a:gd name="connsiteY49" fmla="*/ 3253409 h 5645426"/>
              <a:gd name="connsiteX50" fmla="*/ 165652 w 556591"/>
              <a:gd name="connsiteY50" fmla="*/ 3286539 h 5645426"/>
              <a:gd name="connsiteX51" fmla="*/ 159026 w 556591"/>
              <a:gd name="connsiteY51" fmla="*/ 3346174 h 5645426"/>
              <a:gd name="connsiteX52" fmla="*/ 152400 w 556591"/>
              <a:gd name="connsiteY52" fmla="*/ 3379305 h 5645426"/>
              <a:gd name="connsiteX53" fmla="*/ 145774 w 556591"/>
              <a:gd name="connsiteY53" fmla="*/ 3432313 h 5645426"/>
              <a:gd name="connsiteX54" fmla="*/ 139148 w 556591"/>
              <a:gd name="connsiteY54" fmla="*/ 3452192 h 5645426"/>
              <a:gd name="connsiteX55" fmla="*/ 132522 w 556591"/>
              <a:gd name="connsiteY55" fmla="*/ 3478696 h 5645426"/>
              <a:gd name="connsiteX56" fmla="*/ 119270 w 556591"/>
              <a:gd name="connsiteY56" fmla="*/ 3564835 h 5645426"/>
              <a:gd name="connsiteX57" fmla="*/ 132522 w 556591"/>
              <a:gd name="connsiteY57" fmla="*/ 3869635 h 5645426"/>
              <a:gd name="connsiteX58" fmla="*/ 139148 w 556591"/>
              <a:gd name="connsiteY58" fmla="*/ 3929270 h 5645426"/>
              <a:gd name="connsiteX59" fmla="*/ 145774 w 556591"/>
              <a:gd name="connsiteY59" fmla="*/ 3955774 h 5645426"/>
              <a:gd name="connsiteX60" fmla="*/ 159026 w 556591"/>
              <a:gd name="connsiteY60" fmla="*/ 4028661 h 5645426"/>
              <a:gd name="connsiteX61" fmla="*/ 165652 w 556591"/>
              <a:gd name="connsiteY61" fmla="*/ 4055165 h 5645426"/>
              <a:gd name="connsiteX62" fmla="*/ 178904 w 556591"/>
              <a:gd name="connsiteY62" fmla="*/ 4121426 h 5645426"/>
              <a:gd name="connsiteX63" fmla="*/ 192157 w 556591"/>
              <a:gd name="connsiteY63" fmla="*/ 4181061 h 5645426"/>
              <a:gd name="connsiteX64" fmla="*/ 212035 w 556591"/>
              <a:gd name="connsiteY64" fmla="*/ 4320209 h 5645426"/>
              <a:gd name="connsiteX65" fmla="*/ 225287 w 556591"/>
              <a:gd name="connsiteY65" fmla="*/ 4465983 h 5645426"/>
              <a:gd name="connsiteX66" fmla="*/ 231913 w 556591"/>
              <a:gd name="connsiteY66" fmla="*/ 4532244 h 5645426"/>
              <a:gd name="connsiteX67" fmla="*/ 225287 w 556591"/>
              <a:gd name="connsiteY67" fmla="*/ 4916557 h 5645426"/>
              <a:gd name="connsiteX68" fmla="*/ 218661 w 556591"/>
              <a:gd name="connsiteY68" fmla="*/ 4976192 h 5645426"/>
              <a:gd name="connsiteX69" fmla="*/ 205409 w 556591"/>
              <a:gd name="connsiteY69" fmla="*/ 5075583 h 5645426"/>
              <a:gd name="connsiteX70" fmla="*/ 198783 w 556591"/>
              <a:gd name="connsiteY70" fmla="*/ 5102087 h 5645426"/>
              <a:gd name="connsiteX71" fmla="*/ 185531 w 556591"/>
              <a:gd name="connsiteY71" fmla="*/ 5201478 h 5645426"/>
              <a:gd name="connsiteX72" fmla="*/ 178904 w 556591"/>
              <a:gd name="connsiteY72" fmla="*/ 5227983 h 5645426"/>
              <a:gd name="connsiteX73" fmla="*/ 165652 w 556591"/>
              <a:gd name="connsiteY73" fmla="*/ 5307496 h 5645426"/>
              <a:gd name="connsiteX74" fmla="*/ 152400 w 556591"/>
              <a:gd name="connsiteY74" fmla="*/ 5367131 h 5645426"/>
              <a:gd name="connsiteX75" fmla="*/ 145774 w 556591"/>
              <a:gd name="connsiteY75" fmla="*/ 5426765 h 5645426"/>
              <a:gd name="connsiteX76" fmla="*/ 132522 w 556591"/>
              <a:gd name="connsiteY76" fmla="*/ 5645426 h 5645426"/>
              <a:gd name="connsiteX77" fmla="*/ 112644 w 556591"/>
              <a:gd name="connsiteY77" fmla="*/ 5618922 h 5645426"/>
              <a:gd name="connsiteX78" fmla="*/ 99391 w 556591"/>
              <a:gd name="connsiteY78" fmla="*/ 5559287 h 5645426"/>
              <a:gd name="connsiteX79" fmla="*/ 86139 w 556591"/>
              <a:gd name="connsiteY79" fmla="*/ 5539409 h 5645426"/>
              <a:gd name="connsiteX80" fmla="*/ 72887 w 556591"/>
              <a:gd name="connsiteY80" fmla="*/ 5499652 h 5645426"/>
              <a:gd name="connsiteX81" fmla="*/ 59635 w 556591"/>
              <a:gd name="connsiteY81" fmla="*/ 5473148 h 5645426"/>
              <a:gd name="connsiteX82" fmla="*/ 46383 w 556591"/>
              <a:gd name="connsiteY82" fmla="*/ 5433392 h 5645426"/>
              <a:gd name="connsiteX83" fmla="*/ 33131 w 556591"/>
              <a:gd name="connsiteY83" fmla="*/ 5413513 h 5645426"/>
              <a:gd name="connsiteX84" fmla="*/ 0 w 556591"/>
              <a:gd name="connsiteY84" fmla="*/ 5347252 h 5645426"/>
              <a:gd name="connsiteX85" fmla="*/ 6626 w 556591"/>
              <a:gd name="connsiteY85" fmla="*/ 5320748 h 5645426"/>
              <a:gd name="connsiteX86" fmla="*/ 53009 w 556591"/>
              <a:gd name="connsiteY86" fmla="*/ 5347252 h 5645426"/>
              <a:gd name="connsiteX87" fmla="*/ 79513 w 556591"/>
              <a:gd name="connsiteY87" fmla="*/ 5393635 h 5645426"/>
              <a:gd name="connsiteX88" fmla="*/ 99391 w 556591"/>
              <a:gd name="connsiteY88" fmla="*/ 5420139 h 5645426"/>
              <a:gd name="connsiteX89" fmla="*/ 132522 w 556591"/>
              <a:gd name="connsiteY89" fmla="*/ 5506278 h 5645426"/>
              <a:gd name="connsiteX90" fmla="*/ 145774 w 556591"/>
              <a:gd name="connsiteY90" fmla="*/ 5552661 h 5645426"/>
              <a:gd name="connsiteX91" fmla="*/ 139148 w 556591"/>
              <a:gd name="connsiteY91" fmla="*/ 5605670 h 5645426"/>
              <a:gd name="connsiteX92" fmla="*/ 152400 w 556591"/>
              <a:gd name="connsiteY92" fmla="*/ 5645426 h 5645426"/>
              <a:gd name="connsiteX93" fmla="*/ 178904 w 556591"/>
              <a:gd name="connsiteY93" fmla="*/ 5605670 h 5645426"/>
              <a:gd name="connsiteX94" fmla="*/ 218661 w 556591"/>
              <a:gd name="connsiteY94" fmla="*/ 5572539 h 5645426"/>
              <a:gd name="connsiteX95" fmla="*/ 265044 w 556591"/>
              <a:gd name="connsiteY95" fmla="*/ 5519531 h 5645426"/>
              <a:gd name="connsiteX96" fmla="*/ 304800 w 556591"/>
              <a:gd name="connsiteY96" fmla="*/ 5466522 h 5645426"/>
              <a:gd name="connsiteX97" fmla="*/ 351183 w 556591"/>
              <a:gd name="connsiteY97" fmla="*/ 5373757 h 5645426"/>
              <a:gd name="connsiteX98" fmla="*/ 371061 w 556591"/>
              <a:gd name="connsiteY98" fmla="*/ 5347252 h 5645426"/>
              <a:gd name="connsiteX99" fmla="*/ 384313 w 556591"/>
              <a:gd name="connsiteY99" fmla="*/ 5327374 h 5645426"/>
              <a:gd name="connsiteX100" fmla="*/ 443948 w 556591"/>
              <a:gd name="connsiteY100" fmla="*/ 5287618 h 5645426"/>
              <a:gd name="connsiteX101" fmla="*/ 457200 w 556591"/>
              <a:gd name="connsiteY101" fmla="*/ 5267739 h 564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56591" h="5645426">
                <a:moveTo>
                  <a:pt x="324678" y="0"/>
                </a:moveTo>
                <a:cubicBezTo>
                  <a:pt x="274804" y="149625"/>
                  <a:pt x="307631" y="100035"/>
                  <a:pt x="258418" y="165652"/>
                </a:cubicBezTo>
                <a:cubicBezTo>
                  <a:pt x="256209" y="174487"/>
                  <a:pt x="255378" y="183786"/>
                  <a:pt x="251791" y="192157"/>
                </a:cubicBezTo>
                <a:cubicBezTo>
                  <a:pt x="234480" y="232547"/>
                  <a:pt x="241219" y="191587"/>
                  <a:pt x="231913" y="231913"/>
                </a:cubicBezTo>
                <a:cubicBezTo>
                  <a:pt x="226848" y="253861"/>
                  <a:pt x="218661" y="298174"/>
                  <a:pt x="218661" y="298174"/>
                </a:cubicBezTo>
                <a:cubicBezTo>
                  <a:pt x="220870" y="360018"/>
                  <a:pt x="219848" y="422061"/>
                  <a:pt x="225287" y="483705"/>
                </a:cubicBezTo>
                <a:cubicBezTo>
                  <a:pt x="226515" y="497620"/>
                  <a:pt x="228662" y="513584"/>
                  <a:pt x="238539" y="523461"/>
                </a:cubicBezTo>
                <a:lnTo>
                  <a:pt x="271670" y="556592"/>
                </a:lnTo>
                <a:cubicBezTo>
                  <a:pt x="286640" y="601501"/>
                  <a:pt x="269695" y="546716"/>
                  <a:pt x="284922" y="622852"/>
                </a:cubicBezTo>
                <a:cubicBezTo>
                  <a:pt x="300672" y="701603"/>
                  <a:pt x="292106" y="651309"/>
                  <a:pt x="304800" y="695739"/>
                </a:cubicBezTo>
                <a:cubicBezTo>
                  <a:pt x="307302" y="704496"/>
                  <a:pt x="308924" y="713487"/>
                  <a:pt x="311426" y="722244"/>
                </a:cubicBezTo>
                <a:cubicBezTo>
                  <a:pt x="313345" y="728960"/>
                  <a:pt x="316133" y="735406"/>
                  <a:pt x="318052" y="742122"/>
                </a:cubicBezTo>
                <a:cubicBezTo>
                  <a:pt x="320554" y="750878"/>
                  <a:pt x="321091" y="760256"/>
                  <a:pt x="324678" y="768626"/>
                </a:cubicBezTo>
                <a:cubicBezTo>
                  <a:pt x="327815" y="775946"/>
                  <a:pt x="333513" y="781879"/>
                  <a:pt x="337931" y="788505"/>
                </a:cubicBezTo>
                <a:cubicBezTo>
                  <a:pt x="342348" y="806174"/>
                  <a:pt x="345424" y="824234"/>
                  <a:pt x="351183" y="841513"/>
                </a:cubicBezTo>
                <a:cubicBezTo>
                  <a:pt x="353392" y="848139"/>
                  <a:pt x="356294" y="854574"/>
                  <a:pt x="357809" y="861392"/>
                </a:cubicBezTo>
                <a:cubicBezTo>
                  <a:pt x="361881" y="879716"/>
                  <a:pt x="362111" y="903126"/>
                  <a:pt x="371061" y="921026"/>
                </a:cubicBezTo>
                <a:cubicBezTo>
                  <a:pt x="376821" y="932545"/>
                  <a:pt x="385179" y="942638"/>
                  <a:pt x="390939" y="954157"/>
                </a:cubicBezTo>
                <a:cubicBezTo>
                  <a:pt x="413484" y="999247"/>
                  <a:pt x="376346" y="945384"/>
                  <a:pt x="410818" y="1000539"/>
                </a:cubicBezTo>
                <a:cubicBezTo>
                  <a:pt x="438557" y="1044920"/>
                  <a:pt x="424858" y="1008743"/>
                  <a:pt x="450574" y="1060174"/>
                </a:cubicBezTo>
                <a:cubicBezTo>
                  <a:pt x="478010" y="1115046"/>
                  <a:pt x="432470" y="1042955"/>
                  <a:pt x="470452" y="1099931"/>
                </a:cubicBezTo>
                <a:cubicBezTo>
                  <a:pt x="472661" y="1108766"/>
                  <a:pt x="473491" y="1118065"/>
                  <a:pt x="477078" y="1126435"/>
                </a:cubicBezTo>
                <a:cubicBezTo>
                  <a:pt x="480215" y="1133755"/>
                  <a:pt x="486380" y="1139399"/>
                  <a:pt x="490331" y="1146313"/>
                </a:cubicBezTo>
                <a:cubicBezTo>
                  <a:pt x="495232" y="1154889"/>
                  <a:pt x="500037" y="1163599"/>
                  <a:pt x="503583" y="1172818"/>
                </a:cubicBezTo>
                <a:cubicBezTo>
                  <a:pt x="511105" y="1192375"/>
                  <a:pt x="516835" y="1212574"/>
                  <a:pt x="523461" y="1232452"/>
                </a:cubicBezTo>
                <a:lnTo>
                  <a:pt x="530087" y="1252331"/>
                </a:lnTo>
                <a:lnTo>
                  <a:pt x="536713" y="1272209"/>
                </a:lnTo>
                <a:cubicBezTo>
                  <a:pt x="540650" y="1299766"/>
                  <a:pt x="548680" y="1352533"/>
                  <a:pt x="549965" y="1378226"/>
                </a:cubicBezTo>
                <a:cubicBezTo>
                  <a:pt x="553386" y="1446646"/>
                  <a:pt x="554382" y="1515165"/>
                  <a:pt x="556591" y="1583635"/>
                </a:cubicBezTo>
                <a:cubicBezTo>
                  <a:pt x="554382" y="1649896"/>
                  <a:pt x="552615" y="1716173"/>
                  <a:pt x="549965" y="1782418"/>
                </a:cubicBezTo>
                <a:cubicBezTo>
                  <a:pt x="548786" y="1811889"/>
                  <a:pt x="542938" y="1948803"/>
                  <a:pt x="536713" y="1994452"/>
                </a:cubicBezTo>
                <a:cubicBezTo>
                  <a:pt x="533670" y="2016770"/>
                  <a:pt x="527878" y="2038626"/>
                  <a:pt x="523461" y="2060713"/>
                </a:cubicBezTo>
                <a:lnTo>
                  <a:pt x="516835" y="2093844"/>
                </a:lnTo>
                <a:cubicBezTo>
                  <a:pt x="514626" y="2104887"/>
                  <a:pt x="514392" y="2116517"/>
                  <a:pt x="510209" y="2126974"/>
                </a:cubicBezTo>
                <a:cubicBezTo>
                  <a:pt x="500687" y="2150779"/>
                  <a:pt x="490245" y="2175006"/>
                  <a:pt x="483704" y="2199861"/>
                </a:cubicBezTo>
                <a:cubicBezTo>
                  <a:pt x="476205" y="2228358"/>
                  <a:pt x="471325" y="2257503"/>
                  <a:pt x="463826" y="2286000"/>
                </a:cubicBezTo>
                <a:cubicBezTo>
                  <a:pt x="446865" y="2350453"/>
                  <a:pt x="439539" y="2325706"/>
                  <a:pt x="424070" y="2418522"/>
                </a:cubicBezTo>
                <a:cubicBezTo>
                  <a:pt x="421861" y="2431774"/>
                  <a:pt x="420835" y="2445278"/>
                  <a:pt x="417444" y="2458278"/>
                </a:cubicBezTo>
                <a:cubicBezTo>
                  <a:pt x="411771" y="2480024"/>
                  <a:pt x="385483" y="2571017"/>
                  <a:pt x="371061" y="2610678"/>
                </a:cubicBezTo>
                <a:cubicBezTo>
                  <a:pt x="366996" y="2621856"/>
                  <a:pt x="360874" y="2632316"/>
                  <a:pt x="357809" y="2643809"/>
                </a:cubicBezTo>
                <a:cubicBezTo>
                  <a:pt x="352005" y="2665573"/>
                  <a:pt x="352923" y="2689157"/>
                  <a:pt x="344557" y="2710070"/>
                </a:cubicBezTo>
                <a:cubicBezTo>
                  <a:pt x="335771" y="2732033"/>
                  <a:pt x="323725" y="2760264"/>
                  <a:pt x="318052" y="2782957"/>
                </a:cubicBezTo>
                <a:cubicBezTo>
                  <a:pt x="314794" y="2795991"/>
                  <a:pt x="315674" y="2809968"/>
                  <a:pt x="311426" y="2822713"/>
                </a:cubicBezTo>
                <a:cubicBezTo>
                  <a:pt x="306741" y="2836769"/>
                  <a:pt x="297679" y="2848982"/>
                  <a:pt x="291548" y="2862470"/>
                </a:cubicBezTo>
                <a:cubicBezTo>
                  <a:pt x="283464" y="2880256"/>
                  <a:pt x="269895" y="2917570"/>
                  <a:pt x="265044" y="2935357"/>
                </a:cubicBezTo>
                <a:cubicBezTo>
                  <a:pt x="262081" y="2946222"/>
                  <a:pt x="261730" y="2957723"/>
                  <a:pt x="258418" y="2968487"/>
                </a:cubicBezTo>
                <a:cubicBezTo>
                  <a:pt x="252868" y="2986524"/>
                  <a:pt x="244507" y="3003593"/>
                  <a:pt x="238539" y="3021496"/>
                </a:cubicBezTo>
                <a:cubicBezTo>
                  <a:pt x="224276" y="3064284"/>
                  <a:pt x="241954" y="3032939"/>
                  <a:pt x="218661" y="3067878"/>
                </a:cubicBezTo>
                <a:cubicBezTo>
                  <a:pt x="214244" y="3081130"/>
                  <a:pt x="208797" y="3094083"/>
                  <a:pt x="205409" y="3107635"/>
                </a:cubicBezTo>
                <a:cubicBezTo>
                  <a:pt x="180070" y="3208991"/>
                  <a:pt x="190887" y="3160366"/>
                  <a:pt x="172278" y="3253409"/>
                </a:cubicBezTo>
                <a:cubicBezTo>
                  <a:pt x="170069" y="3264452"/>
                  <a:pt x="166896" y="3275346"/>
                  <a:pt x="165652" y="3286539"/>
                </a:cubicBezTo>
                <a:cubicBezTo>
                  <a:pt x="163443" y="3306417"/>
                  <a:pt x="161854" y="3326374"/>
                  <a:pt x="159026" y="3346174"/>
                </a:cubicBezTo>
                <a:cubicBezTo>
                  <a:pt x="157433" y="3357323"/>
                  <a:pt x="154113" y="3368174"/>
                  <a:pt x="152400" y="3379305"/>
                </a:cubicBezTo>
                <a:cubicBezTo>
                  <a:pt x="149692" y="3396905"/>
                  <a:pt x="148959" y="3414793"/>
                  <a:pt x="145774" y="3432313"/>
                </a:cubicBezTo>
                <a:cubicBezTo>
                  <a:pt x="144525" y="3439185"/>
                  <a:pt x="141067" y="3445476"/>
                  <a:pt x="139148" y="3452192"/>
                </a:cubicBezTo>
                <a:cubicBezTo>
                  <a:pt x="136646" y="3460948"/>
                  <a:pt x="134105" y="3469728"/>
                  <a:pt x="132522" y="3478696"/>
                </a:cubicBezTo>
                <a:cubicBezTo>
                  <a:pt x="127473" y="3507305"/>
                  <a:pt x="123687" y="3536122"/>
                  <a:pt x="119270" y="3564835"/>
                </a:cubicBezTo>
                <a:cubicBezTo>
                  <a:pt x="124358" y="3737840"/>
                  <a:pt x="120478" y="3743173"/>
                  <a:pt x="132522" y="3869635"/>
                </a:cubicBezTo>
                <a:cubicBezTo>
                  <a:pt x="134418" y="3889546"/>
                  <a:pt x="136107" y="3909502"/>
                  <a:pt x="139148" y="3929270"/>
                </a:cubicBezTo>
                <a:cubicBezTo>
                  <a:pt x="140533" y="3938271"/>
                  <a:pt x="143799" y="3946884"/>
                  <a:pt x="145774" y="3955774"/>
                </a:cubicBezTo>
                <a:cubicBezTo>
                  <a:pt x="159987" y="4019732"/>
                  <a:pt x="144641" y="3956737"/>
                  <a:pt x="159026" y="4028661"/>
                </a:cubicBezTo>
                <a:cubicBezTo>
                  <a:pt x="160812" y="4037591"/>
                  <a:pt x="163744" y="4046261"/>
                  <a:pt x="165652" y="4055165"/>
                </a:cubicBezTo>
                <a:cubicBezTo>
                  <a:pt x="170371" y="4077189"/>
                  <a:pt x="174017" y="4099438"/>
                  <a:pt x="178904" y="4121426"/>
                </a:cubicBezTo>
                <a:cubicBezTo>
                  <a:pt x="183322" y="4141304"/>
                  <a:pt x="188940" y="4160953"/>
                  <a:pt x="192157" y="4181061"/>
                </a:cubicBezTo>
                <a:cubicBezTo>
                  <a:pt x="227322" y="4400838"/>
                  <a:pt x="191937" y="4219715"/>
                  <a:pt x="212035" y="4320209"/>
                </a:cubicBezTo>
                <a:cubicBezTo>
                  <a:pt x="216452" y="4368800"/>
                  <a:pt x="220733" y="4417404"/>
                  <a:pt x="225287" y="4465983"/>
                </a:cubicBezTo>
                <a:cubicBezTo>
                  <a:pt x="227359" y="4488083"/>
                  <a:pt x="231913" y="4532244"/>
                  <a:pt x="231913" y="4532244"/>
                </a:cubicBezTo>
                <a:cubicBezTo>
                  <a:pt x="229704" y="4660348"/>
                  <a:pt x="229110" y="4788491"/>
                  <a:pt x="225287" y="4916557"/>
                </a:cubicBezTo>
                <a:cubicBezTo>
                  <a:pt x="224690" y="4936549"/>
                  <a:pt x="221142" y="4956346"/>
                  <a:pt x="218661" y="4976192"/>
                </a:cubicBezTo>
                <a:cubicBezTo>
                  <a:pt x="214515" y="5009357"/>
                  <a:pt x="210622" y="5042568"/>
                  <a:pt x="205409" y="5075583"/>
                </a:cubicBezTo>
                <a:cubicBezTo>
                  <a:pt x="203989" y="5084578"/>
                  <a:pt x="200412" y="5093127"/>
                  <a:pt x="198783" y="5102087"/>
                </a:cubicBezTo>
                <a:cubicBezTo>
                  <a:pt x="187023" y="5166770"/>
                  <a:pt x="197077" y="5132206"/>
                  <a:pt x="185531" y="5201478"/>
                </a:cubicBezTo>
                <a:cubicBezTo>
                  <a:pt x="184034" y="5210461"/>
                  <a:pt x="180533" y="5219023"/>
                  <a:pt x="178904" y="5227983"/>
                </a:cubicBezTo>
                <a:cubicBezTo>
                  <a:pt x="165071" y="5304061"/>
                  <a:pt x="179390" y="5245676"/>
                  <a:pt x="165652" y="5307496"/>
                </a:cubicBezTo>
                <a:cubicBezTo>
                  <a:pt x="159864" y="5333543"/>
                  <a:pt x="156398" y="5339148"/>
                  <a:pt x="152400" y="5367131"/>
                </a:cubicBezTo>
                <a:cubicBezTo>
                  <a:pt x="149572" y="5386930"/>
                  <a:pt x="147585" y="5406847"/>
                  <a:pt x="145774" y="5426765"/>
                </a:cubicBezTo>
                <a:cubicBezTo>
                  <a:pt x="137982" y="5512475"/>
                  <a:pt x="137167" y="5552531"/>
                  <a:pt x="132522" y="5645426"/>
                </a:cubicBezTo>
                <a:cubicBezTo>
                  <a:pt x="125896" y="5636591"/>
                  <a:pt x="117583" y="5628799"/>
                  <a:pt x="112644" y="5618922"/>
                </a:cubicBezTo>
                <a:cubicBezTo>
                  <a:pt x="107555" y="5608745"/>
                  <a:pt x="102525" y="5567643"/>
                  <a:pt x="99391" y="5559287"/>
                </a:cubicBezTo>
                <a:cubicBezTo>
                  <a:pt x="96595" y="5551831"/>
                  <a:pt x="89373" y="5546686"/>
                  <a:pt x="86139" y="5539409"/>
                </a:cubicBezTo>
                <a:cubicBezTo>
                  <a:pt x="80466" y="5526644"/>
                  <a:pt x="79134" y="5512146"/>
                  <a:pt x="72887" y="5499652"/>
                </a:cubicBezTo>
                <a:cubicBezTo>
                  <a:pt x="68470" y="5490817"/>
                  <a:pt x="63303" y="5482319"/>
                  <a:pt x="59635" y="5473148"/>
                </a:cubicBezTo>
                <a:cubicBezTo>
                  <a:pt x="54447" y="5460178"/>
                  <a:pt x="54131" y="5445015"/>
                  <a:pt x="46383" y="5433392"/>
                </a:cubicBezTo>
                <a:cubicBezTo>
                  <a:pt x="41966" y="5426766"/>
                  <a:pt x="36907" y="5420525"/>
                  <a:pt x="33131" y="5413513"/>
                </a:cubicBezTo>
                <a:cubicBezTo>
                  <a:pt x="21424" y="5391771"/>
                  <a:pt x="0" y="5347252"/>
                  <a:pt x="0" y="5347252"/>
                </a:cubicBezTo>
                <a:cubicBezTo>
                  <a:pt x="2209" y="5338417"/>
                  <a:pt x="-1183" y="5325433"/>
                  <a:pt x="6626" y="5320748"/>
                </a:cubicBezTo>
                <a:cubicBezTo>
                  <a:pt x="23312" y="5310737"/>
                  <a:pt x="46149" y="5340392"/>
                  <a:pt x="53009" y="5347252"/>
                </a:cubicBezTo>
                <a:cubicBezTo>
                  <a:pt x="65950" y="5373136"/>
                  <a:pt x="63903" y="5371781"/>
                  <a:pt x="79513" y="5393635"/>
                </a:cubicBezTo>
                <a:cubicBezTo>
                  <a:pt x="85932" y="5402621"/>
                  <a:pt x="94452" y="5410262"/>
                  <a:pt x="99391" y="5420139"/>
                </a:cubicBezTo>
                <a:cubicBezTo>
                  <a:pt x="102727" y="5426811"/>
                  <a:pt x="125938" y="5483232"/>
                  <a:pt x="132522" y="5506278"/>
                </a:cubicBezTo>
                <a:cubicBezTo>
                  <a:pt x="149162" y="5564519"/>
                  <a:pt x="129887" y="5505001"/>
                  <a:pt x="145774" y="5552661"/>
                </a:cubicBezTo>
                <a:cubicBezTo>
                  <a:pt x="127769" y="5579669"/>
                  <a:pt x="128847" y="5567900"/>
                  <a:pt x="139148" y="5605670"/>
                </a:cubicBezTo>
                <a:cubicBezTo>
                  <a:pt x="142823" y="5619147"/>
                  <a:pt x="152400" y="5645426"/>
                  <a:pt x="152400" y="5645426"/>
                </a:cubicBezTo>
                <a:cubicBezTo>
                  <a:pt x="161235" y="5632174"/>
                  <a:pt x="167642" y="5616932"/>
                  <a:pt x="178904" y="5605670"/>
                </a:cubicBezTo>
                <a:cubicBezTo>
                  <a:pt x="258711" y="5525867"/>
                  <a:pt x="144843" y="5637131"/>
                  <a:pt x="218661" y="5572539"/>
                </a:cubicBezTo>
                <a:cubicBezTo>
                  <a:pt x="258469" y="5537706"/>
                  <a:pt x="242593" y="5550400"/>
                  <a:pt x="265044" y="5519531"/>
                </a:cubicBezTo>
                <a:cubicBezTo>
                  <a:pt x="278035" y="5501669"/>
                  <a:pt x="296597" y="5487029"/>
                  <a:pt x="304800" y="5466522"/>
                </a:cubicBezTo>
                <a:cubicBezTo>
                  <a:pt x="322428" y="5422452"/>
                  <a:pt x="320056" y="5424339"/>
                  <a:pt x="351183" y="5373757"/>
                </a:cubicBezTo>
                <a:cubicBezTo>
                  <a:pt x="356971" y="5364352"/>
                  <a:pt x="364642" y="5356239"/>
                  <a:pt x="371061" y="5347252"/>
                </a:cubicBezTo>
                <a:cubicBezTo>
                  <a:pt x="375690" y="5340772"/>
                  <a:pt x="378682" y="5333005"/>
                  <a:pt x="384313" y="5327374"/>
                </a:cubicBezTo>
                <a:cubicBezTo>
                  <a:pt x="398114" y="5313573"/>
                  <a:pt x="428178" y="5297080"/>
                  <a:pt x="443948" y="5287618"/>
                </a:cubicBezTo>
                <a:lnTo>
                  <a:pt x="457200" y="5267739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>
            <a:off x="7772400" y="3810000"/>
            <a:ext cx="0" cy="685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261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predictable </a:t>
            </a:r>
            <a:r>
              <a:rPr lang="en-US" dirty="0" err="1" smtClean="0"/>
              <a:t>insts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Essential program?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Execute Speculatively: A-stream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Check against: Full execution R-stream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606209"/>
            <a:ext cx="1905000" cy="381000"/>
          </a:xfrm>
        </p:spPr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861392" y="2285999"/>
            <a:ext cx="7444408" cy="4214191"/>
            <a:chOff x="861392" y="854765"/>
            <a:chExt cx="7444408" cy="5645426"/>
          </a:xfrm>
        </p:grpSpPr>
        <p:sp>
          <p:nvSpPr>
            <p:cNvPr id="8" name="Freeform 7"/>
            <p:cNvSpPr/>
            <p:nvPr/>
          </p:nvSpPr>
          <p:spPr bwMode="auto">
            <a:xfrm>
              <a:off x="861392" y="1537252"/>
              <a:ext cx="420700" cy="4598505"/>
            </a:xfrm>
            <a:custGeom>
              <a:avLst/>
              <a:gdLst>
                <a:gd name="connsiteX0" fmla="*/ 182161 w 420700"/>
                <a:gd name="connsiteY0" fmla="*/ 0 h 4598505"/>
                <a:gd name="connsiteX1" fmla="*/ 102648 w 420700"/>
                <a:gd name="connsiteY1" fmla="*/ 79513 h 4598505"/>
                <a:gd name="connsiteX2" fmla="*/ 62891 w 420700"/>
                <a:gd name="connsiteY2" fmla="*/ 178905 h 4598505"/>
                <a:gd name="connsiteX3" fmla="*/ 43013 w 420700"/>
                <a:gd name="connsiteY3" fmla="*/ 251792 h 4598505"/>
                <a:gd name="connsiteX4" fmla="*/ 36387 w 420700"/>
                <a:gd name="connsiteY4" fmla="*/ 278296 h 4598505"/>
                <a:gd name="connsiteX5" fmla="*/ 16509 w 420700"/>
                <a:gd name="connsiteY5" fmla="*/ 371061 h 4598505"/>
                <a:gd name="connsiteX6" fmla="*/ 23135 w 420700"/>
                <a:gd name="connsiteY6" fmla="*/ 450574 h 4598505"/>
                <a:gd name="connsiteX7" fmla="*/ 29761 w 420700"/>
                <a:gd name="connsiteY7" fmla="*/ 556592 h 4598505"/>
                <a:gd name="connsiteX8" fmla="*/ 36387 w 420700"/>
                <a:gd name="connsiteY8" fmla="*/ 629479 h 4598505"/>
                <a:gd name="connsiteX9" fmla="*/ 49639 w 420700"/>
                <a:gd name="connsiteY9" fmla="*/ 649357 h 4598505"/>
                <a:gd name="connsiteX10" fmla="*/ 56265 w 420700"/>
                <a:gd name="connsiteY10" fmla="*/ 669235 h 4598505"/>
                <a:gd name="connsiteX11" fmla="*/ 69518 w 420700"/>
                <a:gd name="connsiteY11" fmla="*/ 742122 h 4598505"/>
                <a:gd name="connsiteX12" fmla="*/ 82770 w 420700"/>
                <a:gd name="connsiteY12" fmla="*/ 808383 h 4598505"/>
                <a:gd name="connsiteX13" fmla="*/ 89396 w 420700"/>
                <a:gd name="connsiteY13" fmla="*/ 841513 h 4598505"/>
                <a:gd name="connsiteX14" fmla="*/ 96022 w 420700"/>
                <a:gd name="connsiteY14" fmla="*/ 881270 h 4598505"/>
                <a:gd name="connsiteX15" fmla="*/ 89396 w 420700"/>
                <a:gd name="connsiteY15" fmla="*/ 960783 h 4598505"/>
                <a:gd name="connsiteX16" fmla="*/ 82770 w 420700"/>
                <a:gd name="connsiteY16" fmla="*/ 993913 h 4598505"/>
                <a:gd name="connsiteX17" fmla="*/ 76144 w 420700"/>
                <a:gd name="connsiteY17" fmla="*/ 1292087 h 4598505"/>
                <a:gd name="connsiteX18" fmla="*/ 62891 w 420700"/>
                <a:gd name="connsiteY18" fmla="*/ 1378226 h 4598505"/>
                <a:gd name="connsiteX19" fmla="*/ 56265 w 420700"/>
                <a:gd name="connsiteY19" fmla="*/ 1404731 h 4598505"/>
                <a:gd name="connsiteX20" fmla="*/ 36387 w 420700"/>
                <a:gd name="connsiteY20" fmla="*/ 1504122 h 4598505"/>
                <a:gd name="connsiteX21" fmla="*/ 23135 w 420700"/>
                <a:gd name="connsiteY21" fmla="*/ 1583635 h 4598505"/>
                <a:gd name="connsiteX22" fmla="*/ 16509 w 420700"/>
                <a:gd name="connsiteY22" fmla="*/ 1616765 h 4598505"/>
                <a:gd name="connsiteX23" fmla="*/ 3257 w 420700"/>
                <a:gd name="connsiteY23" fmla="*/ 1696279 h 4598505"/>
                <a:gd name="connsiteX24" fmla="*/ 9883 w 420700"/>
                <a:gd name="connsiteY24" fmla="*/ 1855305 h 4598505"/>
                <a:gd name="connsiteX25" fmla="*/ 3257 w 420700"/>
                <a:gd name="connsiteY25" fmla="*/ 1908313 h 4598505"/>
                <a:gd name="connsiteX26" fmla="*/ 9883 w 420700"/>
                <a:gd name="connsiteY26" fmla="*/ 2060713 h 4598505"/>
                <a:gd name="connsiteX27" fmla="*/ 29761 w 420700"/>
                <a:gd name="connsiteY27" fmla="*/ 2252870 h 4598505"/>
                <a:gd name="connsiteX28" fmla="*/ 49639 w 420700"/>
                <a:gd name="connsiteY28" fmla="*/ 2339009 h 4598505"/>
                <a:gd name="connsiteX29" fmla="*/ 56265 w 420700"/>
                <a:gd name="connsiteY29" fmla="*/ 2385392 h 4598505"/>
                <a:gd name="connsiteX30" fmla="*/ 62891 w 420700"/>
                <a:gd name="connsiteY30" fmla="*/ 2405270 h 4598505"/>
                <a:gd name="connsiteX31" fmla="*/ 76144 w 420700"/>
                <a:gd name="connsiteY31" fmla="*/ 2471531 h 4598505"/>
                <a:gd name="connsiteX32" fmla="*/ 89396 w 420700"/>
                <a:gd name="connsiteY32" fmla="*/ 2610679 h 4598505"/>
                <a:gd name="connsiteX33" fmla="*/ 96022 w 420700"/>
                <a:gd name="connsiteY33" fmla="*/ 2676939 h 4598505"/>
                <a:gd name="connsiteX34" fmla="*/ 102648 w 420700"/>
                <a:gd name="connsiteY34" fmla="*/ 2703444 h 4598505"/>
                <a:gd name="connsiteX35" fmla="*/ 115900 w 420700"/>
                <a:gd name="connsiteY35" fmla="*/ 2789583 h 4598505"/>
                <a:gd name="connsiteX36" fmla="*/ 122526 w 420700"/>
                <a:gd name="connsiteY36" fmla="*/ 2948609 h 4598505"/>
                <a:gd name="connsiteX37" fmla="*/ 135778 w 420700"/>
                <a:gd name="connsiteY37" fmla="*/ 3207026 h 4598505"/>
                <a:gd name="connsiteX38" fmla="*/ 129152 w 420700"/>
                <a:gd name="connsiteY38" fmla="*/ 3392557 h 4598505"/>
                <a:gd name="connsiteX39" fmla="*/ 122526 w 420700"/>
                <a:gd name="connsiteY39" fmla="*/ 3412435 h 4598505"/>
                <a:gd name="connsiteX40" fmla="*/ 129152 w 420700"/>
                <a:gd name="connsiteY40" fmla="*/ 3544957 h 4598505"/>
                <a:gd name="connsiteX41" fmla="*/ 142404 w 420700"/>
                <a:gd name="connsiteY41" fmla="*/ 3710609 h 4598505"/>
                <a:gd name="connsiteX42" fmla="*/ 149031 w 420700"/>
                <a:gd name="connsiteY42" fmla="*/ 4055165 h 4598505"/>
                <a:gd name="connsiteX43" fmla="*/ 155657 w 420700"/>
                <a:gd name="connsiteY43" fmla="*/ 4088296 h 4598505"/>
                <a:gd name="connsiteX44" fmla="*/ 162283 w 420700"/>
                <a:gd name="connsiteY44" fmla="*/ 4141305 h 4598505"/>
                <a:gd name="connsiteX45" fmla="*/ 168909 w 420700"/>
                <a:gd name="connsiteY45" fmla="*/ 4320209 h 4598505"/>
                <a:gd name="connsiteX46" fmla="*/ 182161 w 420700"/>
                <a:gd name="connsiteY46" fmla="*/ 4386470 h 4598505"/>
                <a:gd name="connsiteX47" fmla="*/ 175535 w 420700"/>
                <a:gd name="connsiteY47" fmla="*/ 4585252 h 4598505"/>
                <a:gd name="connsiteX48" fmla="*/ 155657 w 420700"/>
                <a:gd name="connsiteY48" fmla="*/ 4558748 h 4598505"/>
                <a:gd name="connsiteX49" fmla="*/ 96022 w 420700"/>
                <a:gd name="connsiteY49" fmla="*/ 4505739 h 4598505"/>
                <a:gd name="connsiteX50" fmla="*/ 43013 w 420700"/>
                <a:gd name="connsiteY50" fmla="*/ 4446105 h 4598505"/>
                <a:gd name="connsiteX51" fmla="*/ 3257 w 420700"/>
                <a:gd name="connsiteY51" fmla="*/ 4419600 h 4598505"/>
                <a:gd name="connsiteX52" fmla="*/ 23135 w 420700"/>
                <a:gd name="connsiteY52" fmla="*/ 4426226 h 4598505"/>
                <a:gd name="connsiteX53" fmla="*/ 62891 w 420700"/>
                <a:gd name="connsiteY53" fmla="*/ 4465983 h 4598505"/>
                <a:gd name="connsiteX54" fmla="*/ 76144 w 420700"/>
                <a:gd name="connsiteY54" fmla="*/ 4479235 h 4598505"/>
                <a:gd name="connsiteX55" fmla="*/ 89396 w 420700"/>
                <a:gd name="connsiteY55" fmla="*/ 4499113 h 4598505"/>
                <a:gd name="connsiteX56" fmla="*/ 142404 w 420700"/>
                <a:gd name="connsiteY56" fmla="*/ 4552122 h 4598505"/>
                <a:gd name="connsiteX57" fmla="*/ 188787 w 420700"/>
                <a:gd name="connsiteY57" fmla="*/ 4598505 h 4598505"/>
                <a:gd name="connsiteX58" fmla="*/ 215291 w 420700"/>
                <a:gd name="connsiteY58" fmla="*/ 4552122 h 4598505"/>
                <a:gd name="connsiteX59" fmla="*/ 241796 w 420700"/>
                <a:gd name="connsiteY59" fmla="*/ 4512365 h 4598505"/>
                <a:gd name="connsiteX60" fmla="*/ 255048 w 420700"/>
                <a:gd name="connsiteY60" fmla="*/ 4492487 h 4598505"/>
                <a:gd name="connsiteX61" fmla="*/ 268300 w 420700"/>
                <a:gd name="connsiteY61" fmla="*/ 4472609 h 4598505"/>
                <a:gd name="connsiteX62" fmla="*/ 288178 w 420700"/>
                <a:gd name="connsiteY62" fmla="*/ 4426226 h 4598505"/>
                <a:gd name="connsiteX63" fmla="*/ 314683 w 420700"/>
                <a:gd name="connsiteY63" fmla="*/ 4386470 h 4598505"/>
                <a:gd name="connsiteX64" fmla="*/ 334561 w 420700"/>
                <a:gd name="connsiteY64" fmla="*/ 4366592 h 4598505"/>
                <a:gd name="connsiteX65" fmla="*/ 354439 w 420700"/>
                <a:gd name="connsiteY65" fmla="*/ 4326835 h 4598505"/>
                <a:gd name="connsiteX66" fmla="*/ 400822 w 420700"/>
                <a:gd name="connsiteY66" fmla="*/ 4253948 h 4598505"/>
                <a:gd name="connsiteX67" fmla="*/ 414074 w 420700"/>
                <a:gd name="connsiteY67" fmla="*/ 4280452 h 4598505"/>
                <a:gd name="connsiteX68" fmla="*/ 420700 w 420700"/>
                <a:gd name="connsiteY68" fmla="*/ 4300331 h 459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20700" h="4598505">
                  <a:moveTo>
                    <a:pt x="182161" y="0"/>
                  </a:moveTo>
                  <a:cubicBezTo>
                    <a:pt x="155657" y="26504"/>
                    <a:pt x="126792" y="50842"/>
                    <a:pt x="102648" y="79513"/>
                  </a:cubicBezTo>
                  <a:cubicBezTo>
                    <a:pt x="73446" y="114190"/>
                    <a:pt x="73980" y="136768"/>
                    <a:pt x="62891" y="178905"/>
                  </a:cubicBezTo>
                  <a:cubicBezTo>
                    <a:pt x="56482" y="203259"/>
                    <a:pt x="49502" y="227459"/>
                    <a:pt x="43013" y="251792"/>
                  </a:cubicBezTo>
                  <a:cubicBezTo>
                    <a:pt x="40667" y="260591"/>
                    <a:pt x="38173" y="269366"/>
                    <a:pt x="36387" y="278296"/>
                  </a:cubicBezTo>
                  <a:cubicBezTo>
                    <a:pt x="21349" y="353487"/>
                    <a:pt x="28598" y="322705"/>
                    <a:pt x="16509" y="371061"/>
                  </a:cubicBezTo>
                  <a:cubicBezTo>
                    <a:pt x="18718" y="397565"/>
                    <a:pt x="21240" y="424045"/>
                    <a:pt x="23135" y="450574"/>
                  </a:cubicBezTo>
                  <a:cubicBezTo>
                    <a:pt x="25658" y="485892"/>
                    <a:pt x="27145" y="521280"/>
                    <a:pt x="29761" y="556592"/>
                  </a:cubicBezTo>
                  <a:cubicBezTo>
                    <a:pt x="31563" y="580921"/>
                    <a:pt x="31275" y="605625"/>
                    <a:pt x="36387" y="629479"/>
                  </a:cubicBezTo>
                  <a:cubicBezTo>
                    <a:pt x="38056" y="637266"/>
                    <a:pt x="46078" y="642234"/>
                    <a:pt x="49639" y="649357"/>
                  </a:cubicBezTo>
                  <a:cubicBezTo>
                    <a:pt x="52763" y="655604"/>
                    <a:pt x="54571" y="662459"/>
                    <a:pt x="56265" y="669235"/>
                  </a:cubicBezTo>
                  <a:cubicBezTo>
                    <a:pt x="62130" y="692696"/>
                    <a:pt x="65090" y="718507"/>
                    <a:pt x="69518" y="742122"/>
                  </a:cubicBezTo>
                  <a:cubicBezTo>
                    <a:pt x="73669" y="764261"/>
                    <a:pt x="78353" y="786296"/>
                    <a:pt x="82770" y="808383"/>
                  </a:cubicBezTo>
                  <a:cubicBezTo>
                    <a:pt x="84979" y="819426"/>
                    <a:pt x="87545" y="830404"/>
                    <a:pt x="89396" y="841513"/>
                  </a:cubicBezTo>
                  <a:lnTo>
                    <a:pt x="96022" y="881270"/>
                  </a:lnTo>
                  <a:cubicBezTo>
                    <a:pt x="93813" y="907774"/>
                    <a:pt x="92504" y="934369"/>
                    <a:pt x="89396" y="960783"/>
                  </a:cubicBezTo>
                  <a:cubicBezTo>
                    <a:pt x="88080" y="971968"/>
                    <a:pt x="83220" y="982660"/>
                    <a:pt x="82770" y="993913"/>
                  </a:cubicBezTo>
                  <a:cubicBezTo>
                    <a:pt x="78797" y="1093249"/>
                    <a:pt x="79893" y="1192742"/>
                    <a:pt x="76144" y="1292087"/>
                  </a:cubicBezTo>
                  <a:cubicBezTo>
                    <a:pt x="75231" y="1316287"/>
                    <a:pt x="68514" y="1352923"/>
                    <a:pt x="62891" y="1378226"/>
                  </a:cubicBezTo>
                  <a:cubicBezTo>
                    <a:pt x="60915" y="1387116"/>
                    <a:pt x="57943" y="1395780"/>
                    <a:pt x="56265" y="1404731"/>
                  </a:cubicBezTo>
                  <a:cubicBezTo>
                    <a:pt x="37751" y="1503475"/>
                    <a:pt x="52579" y="1455545"/>
                    <a:pt x="36387" y="1504122"/>
                  </a:cubicBezTo>
                  <a:cubicBezTo>
                    <a:pt x="31970" y="1530626"/>
                    <a:pt x="28405" y="1557287"/>
                    <a:pt x="23135" y="1583635"/>
                  </a:cubicBezTo>
                  <a:cubicBezTo>
                    <a:pt x="20926" y="1594678"/>
                    <a:pt x="18466" y="1605674"/>
                    <a:pt x="16509" y="1616765"/>
                  </a:cubicBezTo>
                  <a:cubicBezTo>
                    <a:pt x="11839" y="1643226"/>
                    <a:pt x="3257" y="1696279"/>
                    <a:pt x="3257" y="1696279"/>
                  </a:cubicBezTo>
                  <a:cubicBezTo>
                    <a:pt x="5466" y="1749288"/>
                    <a:pt x="9883" y="1802250"/>
                    <a:pt x="9883" y="1855305"/>
                  </a:cubicBezTo>
                  <a:cubicBezTo>
                    <a:pt x="9883" y="1873112"/>
                    <a:pt x="3257" y="1890506"/>
                    <a:pt x="3257" y="1908313"/>
                  </a:cubicBezTo>
                  <a:cubicBezTo>
                    <a:pt x="3257" y="1959161"/>
                    <a:pt x="6574" y="2009973"/>
                    <a:pt x="9883" y="2060713"/>
                  </a:cubicBezTo>
                  <a:cubicBezTo>
                    <a:pt x="14975" y="2138790"/>
                    <a:pt x="17209" y="2185924"/>
                    <a:pt x="29761" y="2252870"/>
                  </a:cubicBezTo>
                  <a:cubicBezTo>
                    <a:pt x="42294" y="2319713"/>
                    <a:pt x="36538" y="2299706"/>
                    <a:pt x="49639" y="2339009"/>
                  </a:cubicBezTo>
                  <a:cubicBezTo>
                    <a:pt x="51848" y="2354470"/>
                    <a:pt x="53202" y="2370077"/>
                    <a:pt x="56265" y="2385392"/>
                  </a:cubicBezTo>
                  <a:cubicBezTo>
                    <a:pt x="57635" y="2392241"/>
                    <a:pt x="61320" y="2398464"/>
                    <a:pt x="62891" y="2405270"/>
                  </a:cubicBezTo>
                  <a:cubicBezTo>
                    <a:pt x="67956" y="2427218"/>
                    <a:pt x="76144" y="2471531"/>
                    <a:pt x="76144" y="2471531"/>
                  </a:cubicBezTo>
                  <a:cubicBezTo>
                    <a:pt x="80561" y="2517914"/>
                    <a:pt x="84908" y="2564303"/>
                    <a:pt x="89396" y="2610679"/>
                  </a:cubicBezTo>
                  <a:cubicBezTo>
                    <a:pt x="91534" y="2632773"/>
                    <a:pt x="90639" y="2655405"/>
                    <a:pt x="96022" y="2676939"/>
                  </a:cubicBezTo>
                  <a:cubicBezTo>
                    <a:pt x="98231" y="2685774"/>
                    <a:pt x="101151" y="2694461"/>
                    <a:pt x="102648" y="2703444"/>
                  </a:cubicBezTo>
                  <a:cubicBezTo>
                    <a:pt x="126717" y="2847862"/>
                    <a:pt x="95633" y="2688245"/>
                    <a:pt x="115900" y="2789583"/>
                  </a:cubicBezTo>
                  <a:cubicBezTo>
                    <a:pt x="118109" y="2842592"/>
                    <a:pt x="120698" y="2895586"/>
                    <a:pt x="122526" y="2948609"/>
                  </a:cubicBezTo>
                  <a:cubicBezTo>
                    <a:pt x="130932" y="3192400"/>
                    <a:pt x="114201" y="3099140"/>
                    <a:pt x="135778" y="3207026"/>
                  </a:cubicBezTo>
                  <a:cubicBezTo>
                    <a:pt x="133569" y="3268870"/>
                    <a:pt x="133136" y="3330802"/>
                    <a:pt x="129152" y="3392557"/>
                  </a:cubicBezTo>
                  <a:cubicBezTo>
                    <a:pt x="128702" y="3399527"/>
                    <a:pt x="122526" y="3405451"/>
                    <a:pt x="122526" y="3412435"/>
                  </a:cubicBezTo>
                  <a:cubicBezTo>
                    <a:pt x="122526" y="3456664"/>
                    <a:pt x="126210" y="3500826"/>
                    <a:pt x="129152" y="3544957"/>
                  </a:cubicBezTo>
                  <a:cubicBezTo>
                    <a:pt x="132837" y="3600228"/>
                    <a:pt x="142404" y="3710609"/>
                    <a:pt x="142404" y="3710609"/>
                  </a:cubicBezTo>
                  <a:cubicBezTo>
                    <a:pt x="144613" y="3825461"/>
                    <a:pt x="145003" y="3940362"/>
                    <a:pt x="149031" y="4055165"/>
                  </a:cubicBezTo>
                  <a:cubicBezTo>
                    <a:pt x="149426" y="4066420"/>
                    <a:pt x="153945" y="4077165"/>
                    <a:pt x="155657" y="4088296"/>
                  </a:cubicBezTo>
                  <a:cubicBezTo>
                    <a:pt x="158365" y="4105896"/>
                    <a:pt x="160074" y="4123635"/>
                    <a:pt x="162283" y="4141305"/>
                  </a:cubicBezTo>
                  <a:cubicBezTo>
                    <a:pt x="164492" y="4200940"/>
                    <a:pt x="164086" y="4260729"/>
                    <a:pt x="168909" y="4320209"/>
                  </a:cubicBezTo>
                  <a:cubicBezTo>
                    <a:pt x="170729" y="4342660"/>
                    <a:pt x="182161" y="4386470"/>
                    <a:pt x="182161" y="4386470"/>
                  </a:cubicBezTo>
                  <a:cubicBezTo>
                    <a:pt x="179952" y="4452731"/>
                    <a:pt x="185616" y="4519725"/>
                    <a:pt x="175535" y="4585252"/>
                  </a:cubicBezTo>
                  <a:cubicBezTo>
                    <a:pt x="173856" y="4596167"/>
                    <a:pt x="163045" y="4566956"/>
                    <a:pt x="155657" y="4558748"/>
                  </a:cubicBezTo>
                  <a:cubicBezTo>
                    <a:pt x="121618" y="4520928"/>
                    <a:pt x="126671" y="4526173"/>
                    <a:pt x="96022" y="4505739"/>
                  </a:cubicBezTo>
                  <a:cubicBezTo>
                    <a:pt x="80088" y="4481837"/>
                    <a:pt x="70248" y="4464262"/>
                    <a:pt x="43013" y="4446105"/>
                  </a:cubicBezTo>
                  <a:cubicBezTo>
                    <a:pt x="29761" y="4437270"/>
                    <a:pt x="-11853" y="4414563"/>
                    <a:pt x="3257" y="4419600"/>
                  </a:cubicBezTo>
                  <a:lnTo>
                    <a:pt x="23135" y="4426226"/>
                  </a:lnTo>
                  <a:lnTo>
                    <a:pt x="62891" y="4465983"/>
                  </a:lnTo>
                  <a:cubicBezTo>
                    <a:pt x="67309" y="4470401"/>
                    <a:pt x="72679" y="4474037"/>
                    <a:pt x="76144" y="4479235"/>
                  </a:cubicBezTo>
                  <a:cubicBezTo>
                    <a:pt x="80561" y="4485861"/>
                    <a:pt x="84039" y="4493220"/>
                    <a:pt x="89396" y="4499113"/>
                  </a:cubicBezTo>
                  <a:cubicBezTo>
                    <a:pt x="106205" y="4517603"/>
                    <a:pt x="128543" y="4531330"/>
                    <a:pt x="142404" y="4552122"/>
                  </a:cubicBezTo>
                  <a:cubicBezTo>
                    <a:pt x="172783" y="4597690"/>
                    <a:pt x="153799" y="4586842"/>
                    <a:pt x="188787" y="4598505"/>
                  </a:cubicBezTo>
                  <a:cubicBezTo>
                    <a:pt x="234646" y="4529713"/>
                    <a:pt x="164830" y="4636222"/>
                    <a:pt x="215291" y="4552122"/>
                  </a:cubicBezTo>
                  <a:cubicBezTo>
                    <a:pt x="223486" y="4538464"/>
                    <a:pt x="232961" y="4525617"/>
                    <a:pt x="241796" y="4512365"/>
                  </a:cubicBezTo>
                  <a:lnTo>
                    <a:pt x="255048" y="4492487"/>
                  </a:lnTo>
                  <a:cubicBezTo>
                    <a:pt x="259465" y="4485861"/>
                    <a:pt x="265782" y="4480164"/>
                    <a:pt x="268300" y="4472609"/>
                  </a:cubicBezTo>
                  <a:cubicBezTo>
                    <a:pt x="275154" y="4452047"/>
                    <a:pt x="275898" y="4446693"/>
                    <a:pt x="288178" y="4426226"/>
                  </a:cubicBezTo>
                  <a:cubicBezTo>
                    <a:pt x="296372" y="4412569"/>
                    <a:pt x="303421" y="4397732"/>
                    <a:pt x="314683" y="4386470"/>
                  </a:cubicBezTo>
                  <a:lnTo>
                    <a:pt x="334561" y="4366592"/>
                  </a:lnTo>
                  <a:cubicBezTo>
                    <a:pt x="341187" y="4353340"/>
                    <a:pt x="346927" y="4339606"/>
                    <a:pt x="354439" y="4326835"/>
                  </a:cubicBezTo>
                  <a:cubicBezTo>
                    <a:pt x="369040" y="4302013"/>
                    <a:pt x="400822" y="4253948"/>
                    <a:pt x="400822" y="4253948"/>
                  </a:cubicBezTo>
                  <a:cubicBezTo>
                    <a:pt x="405239" y="4262783"/>
                    <a:pt x="410183" y="4271373"/>
                    <a:pt x="414074" y="4280452"/>
                  </a:cubicBezTo>
                  <a:cubicBezTo>
                    <a:pt x="416825" y="4286872"/>
                    <a:pt x="420700" y="4300331"/>
                    <a:pt x="420700" y="4300331"/>
                  </a:cubicBez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239000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7401339" y="854765"/>
              <a:ext cx="556591" cy="5645426"/>
            </a:xfrm>
            <a:custGeom>
              <a:avLst/>
              <a:gdLst>
                <a:gd name="connsiteX0" fmla="*/ 324678 w 556591"/>
                <a:gd name="connsiteY0" fmla="*/ 0 h 5645426"/>
                <a:gd name="connsiteX1" fmla="*/ 258418 w 556591"/>
                <a:gd name="connsiteY1" fmla="*/ 165652 h 5645426"/>
                <a:gd name="connsiteX2" fmla="*/ 251791 w 556591"/>
                <a:gd name="connsiteY2" fmla="*/ 192157 h 5645426"/>
                <a:gd name="connsiteX3" fmla="*/ 231913 w 556591"/>
                <a:gd name="connsiteY3" fmla="*/ 231913 h 5645426"/>
                <a:gd name="connsiteX4" fmla="*/ 218661 w 556591"/>
                <a:gd name="connsiteY4" fmla="*/ 298174 h 5645426"/>
                <a:gd name="connsiteX5" fmla="*/ 225287 w 556591"/>
                <a:gd name="connsiteY5" fmla="*/ 483705 h 5645426"/>
                <a:gd name="connsiteX6" fmla="*/ 238539 w 556591"/>
                <a:gd name="connsiteY6" fmla="*/ 523461 h 5645426"/>
                <a:gd name="connsiteX7" fmla="*/ 271670 w 556591"/>
                <a:gd name="connsiteY7" fmla="*/ 556592 h 5645426"/>
                <a:gd name="connsiteX8" fmla="*/ 284922 w 556591"/>
                <a:gd name="connsiteY8" fmla="*/ 622852 h 5645426"/>
                <a:gd name="connsiteX9" fmla="*/ 304800 w 556591"/>
                <a:gd name="connsiteY9" fmla="*/ 695739 h 5645426"/>
                <a:gd name="connsiteX10" fmla="*/ 311426 w 556591"/>
                <a:gd name="connsiteY10" fmla="*/ 722244 h 5645426"/>
                <a:gd name="connsiteX11" fmla="*/ 318052 w 556591"/>
                <a:gd name="connsiteY11" fmla="*/ 742122 h 5645426"/>
                <a:gd name="connsiteX12" fmla="*/ 324678 w 556591"/>
                <a:gd name="connsiteY12" fmla="*/ 768626 h 5645426"/>
                <a:gd name="connsiteX13" fmla="*/ 337931 w 556591"/>
                <a:gd name="connsiteY13" fmla="*/ 788505 h 5645426"/>
                <a:gd name="connsiteX14" fmla="*/ 351183 w 556591"/>
                <a:gd name="connsiteY14" fmla="*/ 841513 h 5645426"/>
                <a:gd name="connsiteX15" fmla="*/ 357809 w 556591"/>
                <a:gd name="connsiteY15" fmla="*/ 861392 h 5645426"/>
                <a:gd name="connsiteX16" fmla="*/ 371061 w 556591"/>
                <a:gd name="connsiteY16" fmla="*/ 921026 h 5645426"/>
                <a:gd name="connsiteX17" fmla="*/ 390939 w 556591"/>
                <a:gd name="connsiteY17" fmla="*/ 954157 h 5645426"/>
                <a:gd name="connsiteX18" fmla="*/ 410818 w 556591"/>
                <a:gd name="connsiteY18" fmla="*/ 1000539 h 5645426"/>
                <a:gd name="connsiteX19" fmla="*/ 450574 w 556591"/>
                <a:gd name="connsiteY19" fmla="*/ 1060174 h 5645426"/>
                <a:gd name="connsiteX20" fmla="*/ 470452 w 556591"/>
                <a:gd name="connsiteY20" fmla="*/ 1099931 h 5645426"/>
                <a:gd name="connsiteX21" fmla="*/ 477078 w 556591"/>
                <a:gd name="connsiteY21" fmla="*/ 1126435 h 5645426"/>
                <a:gd name="connsiteX22" fmla="*/ 490331 w 556591"/>
                <a:gd name="connsiteY22" fmla="*/ 1146313 h 5645426"/>
                <a:gd name="connsiteX23" fmla="*/ 503583 w 556591"/>
                <a:gd name="connsiteY23" fmla="*/ 1172818 h 5645426"/>
                <a:gd name="connsiteX24" fmla="*/ 523461 w 556591"/>
                <a:gd name="connsiteY24" fmla="*/ 1232452 h 5645426"/>
                <a:gd name="connsiteX25" fmla="*/ 530087 w 556591"/>
                <a:gd name="connsiteY25" fmla="*/ 1252331 h 5645426"/>
                <a:gd name="connsiteX26" fmla="*/ 536713 w 556591"/>
                <a:gd name="connsiteY26" fmla="*/ 1272209 h 5645426"/>
                <a:gd name="connsiteX27" fmla="*/ 549965 w 556591"/>
                <a:gd name="connsiteY27" fmla="*/ 1378226 h 5645426"/>
                <a:gd name="connsiteX28" fmla="*/ 556591 w 556591"/>
                <a:gd name="connsiteY28" fmla="*/ 1583635 h 5645426"/>
                <a:gd name="connsiteX29" fmla="*/ 549965 w 556591"/>
                <a:gd name="connsiteY29" fmla="*/ 1782418 h 5645426"/>
                <a:gd name="connsiteX30" fmla="*/ 536713 w 556591"/>
                <a:gd name="connsiteY30" fmla="*/ 1994452 h 5645426"/>
                <a:gd name="connsiteX31" fmla="*/ 523461 w 556591"/>
                <a:gd name="connsiteY31" fmla="*/ 2060713 h 5645426"/>
                <a:gd name="connsiteX32" fmla="*/ 516835 w 556591"/>
                <a:gd name="connsiteY32" fmla="*/ 2093844 h 5645426"/>
                <a:gd name="connsiteX33" fmla="*/ 510209 w 556591"/>
                <a:gd name="connsiteY33" fmla="*/ 2126974 h 5645426"/>
                <a:gd name="connsiteX34" fmla="*/ 483704 w 556591"/>
                <a:gd name="connsiteY34" fmla="*/ 2199861 h 5645426"/>
                <a:gd name="connsiteX35" fmla="*/ 463826 w 556591"/>
                <a:gd name="connsiteY35" fmla="*/ 2286000 h 5645426"/>
                <a:gd name="connsiteX36" fmla="*/ 424070 w 556591"/>
                <a:gd name="connsiteY36" fmla="*/ 2418522 h 5645426"/>
                <a:gd name="connsiteX37" fmla="*/ 417444 w 556591"/>
                <a:gd name="connsiteY37" fmla="*/ 2458278 h 5645426"/>
                <a:gd name="connsiteX38" fmla="*/ 371061 w 556591"/>
                <a:gd name="connsiteY38" fmla="*/ 2610678 h 5645426"/>
                <a:gd name="connsiteX39" fmla="*/ 357809 w 556591"/>
                <a:gd name="connsiteY39" fmla="*/ 2643809 h 5645426"/>
                <a:gd name="connsiteX40" fmla="*/ 344557 w 556591"/>
                <a:gd name="connsiteY40" fmla="*/ 2710070 h 5645426"/>
                <a:gd name="connsiteX41" fmla="*/ 318052 w 556591"/>
                <a:gd name="connsiteY41" fmla="*/ 2782957 h 5645426"/>
                <a:gd name="connsiteX42" fmla="*/ 311426 w 556591"/>
                <a:gd name="connsiteY42" fmla="*/ 2822713 h 5645426"/>
                <a:gd name="connsiteX43" fmla="*/ 291548 w 556591"/>
                <a:gd name="connsiteY43" fmla="*/ 2862470 h 5645426"/>
                <a:gd name="connsiteX44" fmla="*/ 265044 w 556591"/>
                <a:gd name="connsiteY44" fmla="*/ 2935357 h 5645426"/>
                <a:gd name="connsiteX45" fmla="*/ 258418 w 556591"/>
                <a:gd name="connsiteY45" fmla="*/ 2968487 h 5645426"/>
                <a:gd name="connsiteX46" fmla="*/ 238539 w 556591"/>
                <a:gd name="connsiteY46" fmla="*/ 3021496 h 5645426"/>
                <a:gd name="connsiteX47" fmla="*/ 218661 w 556591"/>
                <a:gd name="connsiteY47" fmla="*/ 3067878 h 5645426"/>
                <a:gd name="connsiteX48" fmla="*/ 205409 w 556591"/>
                <a:gd name="connsiteY48" fmla="*/ 3107635 h 5645426"/>
                <a:gd name="connsiteX49" fmla="*/ 172278 w 556591"/>
                <a:gd name="connsiteY49" fmla="*/ 3253409 h 5645426"/>
                <a:gd name="connsiteX50" fmla="*/ 165652 w 556591"/>
                <a:gd name="connsiteY50" fmla="*/ 3286539 h 5645426"/>
                <a:gd name="connsiteX51" fmla="*/ 159026 w 556591"/>
                <a:gd name="connsiteY51" fmla="*/ 3346174 h 5645426"/>
                <a:gd name="connsiteX52" fmla="*/ 152400 w 556591"/>
                <a:gd name="connsiteY52" fmla="*/ 3379305 h 5645426"/>
                <a:gd name="connsiteX53" fmla="*/ 145774 w 556591"/>
                <a:gd name="connsiteY53" fmla="*/ 3432313 h 5645426"/>
                <a:gd name="connsiteX54" fmla="*/ 139148 w 556591"/>
                <a:gd name="connsiteY54" fmla="*/ 3452192 h 5645426"/>
                <a:gd name="connsiteX55" fmla="*/ 132522 w 556591"/>
                <a:gd name="connsiteY55" fmla="*/ 3478696 h 5645426"/>
                <a:gd name="connsiteX56" fmla="*/ 119270 w 556591"/>
                <a:gd name="connsiteY56" fmla="*/ 3564835 h 5645426"/>
                <a:gd name="connsiteX57" fmla="*/ 132522 w 556591"/>
                <a:gd name="connsiteY57" fmla="*/ 3869635 h 5645426"/>
                <a:gd name="connsiteX58" fmla="*/ 139148 w 556591"/>
                <a:gd name="connsiteY58" fmla="*/ 3929270 h 5645426"/>
                <a:gd name="connsiteX59" fmla="*/ 145774 w 556591"/>
                <a:gd name="connsiteY59" fmla="*/ 3955774 h 5645426"/>
                <a:gd name="connsiteX60" fmla="*/ 159026 w 556591"/>
                <a:gd name="connsiteY60" fmla="*/ 4028661 h 5645426"/>
                <a:gd name="connsiteX61" fmla="*/ 165652 w 556591"/>
                <a:gd name="connsiteY61" fmla="*/ 4055165 h 5645426"/>
                <a:gd name="connsiteX62" fmla="*/ 178904 w 556591"/>
                <a:gd name="connsiteY62" fmla="*/ 4121426 h 5645426"/>
                <a:gd name="connsiteX63" fmla="*/ 192157 w 556591"/>
                <a:gd name="connsiteY63" fmla="*/ 4181061 h 5645426"/>
                <a:gd name="connsiteX64" fmla="*/ 212035 w 556591"/>
                <a:gd name="connsiteY64" fmla="*/ 4320209 h 5645426"/>
                <a:gd name="connsiteX65" fmla="*/ 225287 w 556591"/>
                <a:gd name="connsiteY65" fmla="*/ 4465983 h 5645426"/>
                <a:gd name="connsiteX66" fmla="*/ 231913 w 556591"/>
                <a:gd name="connsiteY66" fmla="*/ 4532244 h 5645426"/>
                <a:gd name="connsiteX67" fmla="*/ 225287 w 556591"/>
                <a:gd name="connsiteY67" fmla="*/ 4916557 h 5645426"/>
                <a:gd name="connsiteX68" fmla="*/ 218661 w 556591"/>
                <a:gd name="connsiteY68" fmla="*/ 4976192 h 5645426"/>
                <a:gd name="connsiteX69" fmla="*/ 205409 w 556591"/>
                <a:gd name="connsiteY69" fmla="*/ 5075583 h 5645426"/>
                <a:gd name="connsiteX70" fmla="*/ 198783 w 556591"/>
                <a:gd name="connsiteY70" fmla="*/ 5102087 h 5645426"/>
                <a:gd name="connsiteX71" fmla="*/ 185531 w 556591"/>
                <a:gd name="connsiteY71" fmla="*/ 5201478 h 5645426"/>
                <a:gd name="connsiteX72" fmla="*/ 178904 w 556591"/>
                <a:gd name="connsiteY72" fmla="*/ 5227983 h 5645426"/>
                <a:gd name="connsiteX73" fmla="*/ 165652 w 556591"/>
                <a:gd name="connsiteY73" fmla="*/ 5307496 h 5645426"/>
                <a:gd name="connsiteX74" fmla="*/ 152400 w 556591"/>
                <a:gd name="connsiteY74" fmla="*/ 5367131 h 5645426"/>
                <a:gd name="connsiteX75" fmla="*/ 145774 w 556591"/>
                <a:gd name="connsiteY75" fmla="*/ 5426765 h 5645426"/>
                <a:gd name="connsiteX76" fmla="*/ 132522 w 556591"/>
                <a:gd name="connsiteY76" fmla="*/ 5645426 h 5645426"/>
                <a:gd name="connsiteX77" fmla="*/ 112644 w 556591"/>
                <a:gd name="connsiteY77" fmla="*/ 5618922 h 5645426"/>
                <a:gd name="connsiteX78" fmla="*/ 99391 w 556591"/>
                <a:gd name="connsiteY78" fmla="*/ 5559287 h 5645426"/>
                <a:gd name="connsiteX79" fmla="*/ 86139 w 556591"/>
                <a:gd name="connsiteY79" fmla="*/ 5539409 h 5645426"/>
                <a:gd name="connsiteX80" fmla="*/ 72887 w 556591"/>
                <a:gd name="connsiteY80" fmla="*/ 5499652 h 5645426"/>
                <a:gd name="connsiteX81" fmla="*/ 59635 w 556591"/>
                <a:gd name="connsiteY81" fmla="*/ 5473148 h 5645426"/>
                <a:gd name="connsiteX82" fmla="*/ 46383 w 556591"/>
                <a:gd name="connsiteY82" fmla="*/ 5433392 h 5645426"/>
                <a:gd name="connsiteX83" fmla="*/ 33131 w 556591"/>
                <a:gd name="connsiteY83" fmla="*/ 5413513 h 5645426"/>
                <a:gd name="connsiteX84" fmla="*/ 0 w 556591"/>
                <a:gd name="connsiteY84" fmla="*/ 5347252 h 5645426"/>
                <a:gd name="connsiteX85" fmla="*/ 6626 w 556591"/>
                <a:gd name="connsiteY85" fmla="*/ 5320748 h 5645426"/>
                <a:gd name="connsiteX86" fmla="*/ 53009 w 556591"/>
                <a:gd name="connsiteY86" fmla="*/ 5347252 h 5645426"/>
                <a:gd name="connsiteX87" fmla="*/ 79513 w 556591"/>
                <a:gd name="connsiteY87" fmla="*/ 5393635 h 5645426"/>
                <a:gd name="connsiteX88" fmla="*/ 99391 w 556591"/>
                <a:gd name="connsiteY88" fmla="*/ 5420139 h 5645426"/>
                <a:gd name="connsiteX89" fmla="*/ 132522 w 556591"/>
                <a:gd name="connsiteY89" fmla="*/ 5506278 h 5645426"/>
                <a:gd name="connsiteX90" fmla="*/ 145774 w 556591"/>
                <a:gd name="connsiteY90" fmla="*/ 5552661 h 5645426"/>
                <a:gd name="connsiteX91" fmla="*/ 139148 w 556591"/>
                <a:gd name="connsiteY91" fmla="*/ 5605670 h 5645426"/>
                <a:gd name="connsiteX92" fmla="*/ 152400 w 556591"/>
                <a:gd name="connsiteY92" fmla="*/ 5645426 h 5645426"/>
                <a:gd name="connsiteX93" fmla="*/ 178904 w 556591"/>
                <a:gd name="connsiteY93" fmla="*/ 5605670 h 5645426"/>
                <a:gd name="connsiteX94" fmla="*/ 218661 w 556591"/>
                <a:gd name="connsiteY94" fmla="*/ 5572539 h 5645426"/>
                <a:gd name="connsiteX95" fmla="*/ 265044 w 556591"/>
                <a:gd name="connsiteY95" fmla="*/ 5519531 h 5645426"/>
                <a:gd name="connsiteX96" fmla="*/ 304800 w 556591"/>
                <a:gd name="connsiteY96" fmla="*/ 5466522 h 5645426"/>
                <a:gd name="connsiteX97" fmla="*/ 351183 w 556591"/>
                <a:gd name="connsiteY97" fmla="*/ 5373757 h 5645426"/>
                <a:gd name="connsiteX98" fmla="*/ 371061 w 556591"/>
                <a:gd name="connsiteY98" fmla="*/ 5347252 h 5645426"/>
                <a:gd name="connsiteX99" fmla="*/ 384313 w 556591"/>
                <a:gd name="connsiteY99" fmla="*/ 5327374 h 5645426"/>
                <a:gd name="connsiteX100" fmla="*/ 443948 w 556591"/>
                <a:gd name="connsiteY100" fmla="*/ 5287618 h 5645426"/>
                <a:gd name="connsiteX101" fmla="*/ 457200 w 556591"/>
                <a:gd name="connsiteY101" fmla="*/ 5267739 h 5645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56591" h="5645426">
                  <a:moveTo>
                    <a:pt x="324678" y="0"/>
                  </a:moveTo>
                  <a:cubicBezTo>
                    <a:pt x="274804" y="149625"/>
                    <a:pt x="307631" y="100035"/>
                    <a:pt x="258418" y="165652"/>
                  </a:cubicBezTo>
                  <a:cubicBezTo>
                    <a:pt x="256209" y="174487"/>
                    <a:pt x="255378" y="183786"/>
                    <a:pt x="251791" y="192157"/>
                  </a:cubicBezTo>
                  <a:cubicBezTo>
                    <a:pt x="234480" y="232547"/>
                    <a:pt x="241219" y="191587"/>
                    <a:pt x="231913" y="231913"/>
                  </a:cubicBezTo>
                  <a:cubicBezTo>
                    <a:pt x="226848" y="253861"/>
                    <a:pt x="218661" y="298174"/>
                    <a:pt x="218661" y="298174"/>
                  </a:cubicBezTo>
                  <a:cubicBezTo>
                    <a:pt x="220870" y="360018"/>
                    <a:pt x="219848" y="422061"/>
                    <a:pt x="225287" y="483705"/>
                  </a:cubicBezTo>
                  <a:cubicBezTo>
                    <a:pt x="226515" y="497620"/>
                    <a:pt x="228662" y="513584"/>
                    <a:pt x="238539" y="523461"/>
                  </a:cubicBezTo>
                  <a:lnTo>
                    <a:pt x="271670" y="556592"/>
                  </a:lnTo>
                  <a:cubicBezTo>
                    <a:pt x="286640" y="601501"/>
                    <a:pt x="269695" y="546716"/>
                    <a:pt x="284922" y="622852"/>
                  </a:cubicBezTo>
                  <a:cubicBezTo>
                    <a:pt x="300672" y="701603"/>
                    <a:pt x="292106" y="651309"/>
                    <a:pt x="304800" y="695739"/>
                  </a:cubicBezTo>
                  <a:cubicBezTo>
                    <a:pt x="307302" y="704496"/>
                    <a:pt x="308924" y="713487"/>
                    <a:pt x="311426" y="722244"/>
                  </a:cubicBezTo>
                  <a:cubicBezTo>
                    <a:pt x="313345" y="728960"/>
                    <a:pt x="316133" y="735406"/>
                    <a:pt x="318052" y="742122"/>
                  </a:cubicBezTo>
                  <a:cubicBezTo>
                    <a:pt x="320554" y="750878"/>
                    <a:pt x="321091" y="760256"/>
                    <a:pt x="324678" y="768626"/>
                  </a:cubicBezTo>
                  <a:cubicBezTo>
                    <a:pt x="327815" y="775946"/>
                    <a:pt x="333513" y="781879"/>
                    <a:pt x="337931" y="788505"/>
                  </a:cubicBezTo>
                  <a:cubicBezTo>
                    <a:pt x="342348" y="806174"/>
                    <a:pt x="345424" y="824234"/>
                    <a:pt x="351183" y="841513"/>
                  </a:cubicBezTo>
                  <a:cubicBezTo>
                    <a:pt x="353392" y="848139"/>
                    <a:pt x="356294" y="854574"/>
                    <a:pt x="357809" y="861392"/>
                  </a:cubicBezTo>
                  <a:cubicBezTo>
                    <a:pt x="361881" y="879716"/>
                    <a:pt x="362111" y="903126"/>
                    <a:pt x="371061" y="921026"/>
                  </a:cubicBezTo>
                  <a:cubicBezTo>
                    <a:pt x="376821" y="932545"/>
                    <a:pt x="385179" y="942638"/>
                    <a:pt x="390939" y="954157"/>
                  </a:cubicBezTo>
                  <a:cubicBezTo>
                    <a:pt x="413484" y="999247"/>
                    <a:pt x="376346" y="945384"/>
                    <a:pt x="410818" y="1000539"/>
                  </a:cubicBezTo>
                  <a:cubicBezTo>
                    <a:pt x="438557" y="1044920"/>
                    <a:pt x="424858" y="1008743"/>
                    <a:pt x="450574" y="1060174"/>
                  </a:cubicBezTo>
                  <a:cubicBezTo>
                    <a:pt x="478010" y="1115046"/>
                    <a:pt x="432470" y="1042955"/>
                    <a:pt x="470452" y="1099931"/>
                  </a:cubicBezTo>
                  <a:cubicBezTo>
                    <a:pt x="472661" y="1108766"/>
                    <a:pt x="473491" y="1118065"/>
                    <a:pt x="477078" y="1126435"/>
                  </a:cubicBezTo>
                  <a:cubicBezTo>
                    <a:pt x="480215" y="1133755"/>
                    <a:pt x="486380" y="1139399"/>
                    <a:pt x="490331" y="1146313"/>
                  </a:cubicBezTo>
                  <a:cubicBezTo>
                    <a:pt x="495232" y="1154889"/>
                    <a:pt x="500037" y="1163599"/>
                    <a:pt x="503583" y="1172818"/>
                  </a:cubicBezTo>
                  <a:cubicBezTo>
                    <a:pt x="511105" y="1192375"/>
                    <a:pt x="516835" y="1212574"/>
                    <a:pt x="523461" y="1232452"/>
                  </a:cubicBezTo>
                  <a:lnTo>
                    <a:pt x="530087" y="1252331"/>
                  </a:lnTo>
                  <a:lnTo>
                    <a:pt x="536713" y="1272209"/>
                  </a:lnTo>
                  <a:cubicBezTo>
                    <a:pt x="540650" y="1299766"/>
                    <a:pt x="548680" y="1352533"/>
                    <a:pt x="549965" y="1378226"/>
                  </a:cubicBezTo>
                  <a:cubicBezTo>
                    <a:pt x="553386" y="1446646"/>
                    <a:pt x="554382" y="1515165"/>
                    <a:pt x="556591" y="1583635"/>
                  </a:cubicBezTo>
                  <a:cubicBezTo>
                    <a:pt x="554382" y="1649896"/>
                    <a:pt x="552615" y="1716173"/>
                    <a:pt x="549965" y="1782418"/>
                  </a:cubicBezTo>
                  <a:cubicBezTo>
                    <a:pt x="548786" y="1811889"/>
                    <a:pt x="542938" y="1948803"/>
                    <a:pt x="536713" y="1994452"/>
                  </a:cubicBezTo>
                  <a:cubicBezTo>
                    <a:pt x="533670" y="2016770"/>
                    <a:pt x="527878" y="2038626"/>
                    <a:pt x="523461" y="2060713"/>
                  </a:cubicBezTo>
                  <a:lnTo>
                    <a:pt x="516835" y="2093844"/>
                  </a:lnTo>
                  <a:cubicBezTo>
                    <a:pt x="514626" y="2104887"/>
                    <a:pt x="514392" y="2116517"/>
                    <a:pt x="510209" y="2126974"/>
                  </a:cubicBezTo>
                  <a:cubicBezTo>
                    <a:pt x="500687" y="2150779"/>
                    <a:pt x="490245" y="2175006"/>
                    <a:pt x="483704" y="2199861"/>
                  </a:cubicBezTo>
                  <a:cubicBezTo>
                    <a:pt x="476205" y="2228358"/>
                    <a:pt x="471325" y="2257503"/>
                    <a:pt x="463826" y="2286000"/>
                  </a:cubicBezTo>
                  <a:cubicBezTo>
                    <a:pt x="446865" y="2350453"/>
                    <a:pt x="439539" y="2325706"/>
                    <a:pt x="424070" y="2418522"/>
                  </a:cubicBezTo>
                  <a:cubicBezTo>
                    <a:pt x="421861" y="2431774"/>
                    <a:pt x="420835" y="2445278"/>
                    <a:pt x="417444" y="2458278"/>
                  </a:cubicBezTo>
                  <a:cubicBezTo>
                    <a:pt x="411771" y="2480024"/>
                    <a:pt x="385483" y="2571017"/>
                    <a:pt x="371061" y="2610678"/>
                  </a:cubicBezTo>
                  <a:cubicBezTo>
                    <a:pt x="366996" y="2621856"/>
                    <a:pt x="360874" y="2632316"/>
                    <a:pt x="357809" y="2643809"/>
                  </a:cubicBezTo>
                  <a:cubicBezTo>
                    <a:pt x="352005" y="2665573"/>
                    <a:pt x="352923" y="2689157"/>
                    <a:pt x="344557" y="2710070"/>
                  </a:cubicBezTo>
                  <a:cubicBezTo>
                    <a:pt x="335771" y="2732033"/>
                    <a:pt x="323725" y="2760264"/>
                    <a:pt x="318052" y="2782957"/>
                  </a:cubicBezTo>
                  <a:cubicBezTo>
                    <a:pt x="314794" y="2795991"/>
                    <a:pt x="315674" y="2809968"/>
                    <a:pt x="311426" y="2822713"/>
                  </a:cubicBezTo>
                  <a:cubicBezTo>
                    <a:pt x="306741" y="2836769"/>
                    <a:pt x="297679" y="2848982"/>
                    <a:pt x="291548" y="2862470"/>
                  </a:cubicBezTo>
                  <a:cubicBezTo>
                    <a:pt x="283464" y="2880256"/>
                    <a:pt x="269895" y="2917570"/>
                    <a:pt x="265044" y="2935357"/>
                  </a:cubicBezTo>
                  <a:cubicBezTo>
                    <a:pt x="262081" y="2946222"/>
                    <a:pt x="261730" y="2957723"/>
                    <a:pt x="258418" y="2968487"/>
                  </a:cubicBezTo>
                  <a:cubicBezTo>
                    <a:pt x="252868" y="2986524"/>
                    <a:pt x="244507" y="3003593"/>
                    <a:pt x="238539" y="3021496"/>
                  </a:cubicBezTo>
                  <a:cubicBezTo>
                    <a:pt x="224276" y="3064284"/>
                    <a:pt x="241954" y="3032939"/>
                    <a:pt x="218661" y="3067878"/>
                  </a:cubicBezTo>
                  <a:cubicBezTo>
                    <a:pt x="214244" y="3081130"/>
                    <a:pt x="208797" y="3094083"/>
                    <a:pt x="205409" y="3107635"/>
                  </a:cubicBezTo>
                  <a:cubicBezTo>
                    <a:pt x="180070" y="3208991"/>
                    <a:pt x="190887" y="3160366"/>
                    <a:pt x="172278" y="3253409"/>
                  </a:cubicBezTo>
                  <a:cubicBezTo>
                    <a:pt x="170069" y="3264452"/>
                    <a:pt x="166896" y="3275346"/>
                    <a:pt x="165652" y="3286539"/>
                  </a:cubicBezTo>
                  <a:cubicBezTo>
                    <a:pt x="163443" y="3306417"/>
                    <a:pt x="161854" y="3326374"/>
                    <a:pt x="159026" y="3346174"/>
                  </a:cubicBezTo>
                  <a:cubicBezTo>
                    <a:pt x="157433" y="3357323"/>
                    <a:pt x="154113" y="3368174"/>
                    <a:pt x="152400" y="3379305"/>
                  </a:cubicBezTo>
                  <a:cubicBezTo>
                    <a:pt x="149692" y="3396905"/>
                    <a:pt x="148959" y="3414793"/>
                    <a:pt x="145774" y="3432313"/>
                  </a:cubicBezTo>
                  <a:cubicBezTo>
                    <a:pt x="144525" y="3439185"/>
                    <a:pt x="141067" y="3445476"/>
                    <a:pt x="139148" y="3452192"/>
                  </a:cubicBezTo>
                  <a:cubicBezTo>
                    <a:pt x="136646" y="3460948"/>
                    <a:pt x="134105" y="3469728"/>
                    <a:pt x="132522" y="3478696"/>
                  </a:cubicBezTo>
                  <a:cubicBezTo>
                    <a:pt x="127473" y="3507305"/>
                    <a:pt x="123687" y="3536122"/>
                    <a:pt x="119270" y="3564835"/>
                  </a:cubicBezTo>
                  <a:cubicBezTo>
                    <a:pt x="124358" y="3737840"/>
                    <a:pt x="120478" y="3743173"/>
                    <a:pt x="132522" y="3869635"/>
                  </a:cubicBezTo>
                  <a:cubicBezTo>
                    <a:pt x="134418" y="3889546"/>
                    <a:pt x="136107" y="3909502"/>
                    <a:pt x="139148" y="3929270"/>
                  </a:cubicBezTo>
                  <a:cubicBezTo>
                    <a:pt x="140533" y="3938271"/>
                    <a:pt x="143799" y="3946884"/>
                    <a:pt x="145774" y="3955774"/>
                  </a:cubicBezTo>
                  <a:cubicBezTo>
                    <a:pt x="159987" y="4019732"/>
                    <a:pt x="144641" y="3956737"/>
                    <a:pt x="159026" y="4028661"/>
                  </a:cubicBezTo>
                  <a:cubicBezTo>
                    <a:pt x="160812" y="4037591"/>
                    <a:pt x="163744" y="4046261"/>
                    <a:pt x="165652" y="4055165"/>
                  </a:cubicBezTo>
                  <a:cubicBezTo>
                    <a:pt x="170371" y="4077189"/>
                    <a:pt x="174017" y="4099438"/>
                    <a:pt x="178904" y="4121426"/>
                  </a:cubicBezTo>
                  <a:cubicBezTo>
                    <a:pt x="183322" y="4141304"/>
                    <a:pt x="188940" y="4160953"/>
                    <a:pt x="192157" y="4181061"/>
                  </a:cubicBezTo>
                  <a:cubicBezTo>
                    <a:pt x="227322" y="4400838"/>
                    <a:pt x="191937" y="4219715"/>
                    <a:pt x="212035" y="4320209"/>
                  </a:cubicBezTo>
                  <a:cubicBezTo>
                    <a:pt x="216452" y="4368800"/>
                    <a:pt x="220733" y="4417404"/>
                    <a:pt x="225287" y="4465983"/>
                  </a:cubicBezTo>
                  <a:cubicBezTo>
                    <a:pt x="227359" y="4488083"/>
                    <a:pt x="231913" y="4532244"/>
                    <a:pt x="231913" y="4532244"/>
                  </a:cubicBezTo>
                  <a:cubicBezTo>
                    <a:pt x="229704" y="4660348"/>
                    <a:pt x="229110" y="4788491"/>
                    <a:pt x="225287" y="4916557"/>
                  </a:cubicBezTo>
                  <a:cubicBezTo>
                    <a:pt x="224690" y="4936549"/>
                    <a:pt x="221142" y="4956346"/>
                    <a:pt x="218661" y="4976192"/>
                  </a:cubicBezTo>
                  <a:cubicBezTo>
                    <a:pt x="214515" y="5009357"/>
                    <a:pt x="210622" y="5042568"/>
                    <a:pt x="205409" y="5075583"/>
                  </a:cubicBezTo>
                  <a:cubicBezTo>
                    <a:pt x="203989" y="5084578"/>
                    <a:pt x="200412" y="5093127"/>
                    <a:pt x="198783" y="5102087"/>
                  </a:cubicBezTo>
                  <a:cubicBezTo>
                    <a:pt x="187023" y="5166770"/>
                    <a:pt x="197077" y="5132206"/>
                    <a:pt x="185531" y="5201478"/>
                  </a:cubicBezTo>
                  <a:cubicBezTo>
                    <a:pt x="184034" y="5210461"/>
                    <a:pt x="180533" y="5219023"/>
                    <a:pt x="178904" y="5227983"/>
                  </a:cubicBezTo>
                  <a:cubicBezTo>
                    <a:pt x="165071" y="5304061"/>
                    <a:pt x="179390" y="5245676"/>
                    <a:pt x="165652" y="5307496"/>
                  </a:cubicBezTo>
                  <a:cubicBezTo>
                    <a:pt x="159864" y="5333543"/>
                    <a:pt x="156398" y="5339148"/>
                    <a:pt x="152400" y="5367131"/>
                  </a:cubicBezTo>
                  <a:cubicBezTo>
                    <a:pt x="149572" y="5386930"/>
                    <a:pt x="147585" y="5406847"/>
                    <a:pt x="145774" y="5426765"/>
                  </a:cubicBezTo>
                  <a:cubicBezTo>
                    <a:pt x="137982" y="5512475"/>
                    <a:pt x="137167" y="5552531"/>
                    <a:pt x="132522" y="5645426"/>
                  </a:cubicBezTo>
                  <a:cubicBezTo>
                    <a:pt x="125896" y="5636591"/>
                    <a:pt x="117583" y="5628799"/>
                    <a:pt x="112644" y="5618922"/>
                  </a:cubicBezTo>
                  <a:cubicBezTo>
                    <a:pt x="107555" y="5608745"/>
                    <a:pt x="102525" y="5567643"/>
                    <a:pt x="99391" y="5559287"/>
                  </a:cubicBezTo>
                  <a:cubicBezTo>
                    <a:pt x="96595" y="5551831"/>
                    <a:pt x="89373" y="5546686"/>
                    <a:pt x="86139" y="5539409"/>
                  </a:cubicBezTo>
                  <a:cubicBezTo>
                    <a:pt x="80466" y="5526644"/>
                    <a:pt x="79134" y="5512146"/>
                    <a:pt x="72887" y="5499652"/>
                  </a:cubicBezTo>
                  <a:cubicBezTo>
                    <a:pt x="68470" y="5490817"/>
                    <a:pt x="63303" y="5482319"/>
                    <a:pt x="59635" y="5473148"/>
                  </a:cubicBezTo>
                  <a:cubicBezTo>
                    <a:pt x="54447" y="5460178"/>
                    <a:pt x="54131" y="5445015"/>
                    <a:pt x="46383" y="5433392"/>
                  </a:cubicBezTo>
                  <a:cubicBezTo>
                    <a:pt x="41966" y="5426766"/>
                    <a:pt x="36907" y="5420525"/>
                    <a:pt x="33131" y="5413513"/>
                  </a:cubicBezTo>
                  <a:cubicBezTo>
                    <a:pt x="21424" y="5391771"/>
                    <a:pt x="0" y="5347252"/>
                    <a:pt x="0" y="5347252"/>
                  </a:cubicBezTo>
                  <a:cubicBezTo>
                    <a:pt x="2209" y="5338417"/>
                    <a:pt x="-1183" y="5325433"/>
                    <a:pt x="6626" y="5320748"/>
                  </a:cubicBezTo>
                  <a:cubicBezTo>
                    <a:pt x="23312" y="5310737"/>
                    <a:pt x="46149" y="5340392"/>
                    <a:pt x="53009" y="5347252"/>
                  </a:cubicBezTo>
                  <a:cubicBezTo>
                    <a:pt x="65950" y="5373136"/>
                    <a:pt x="63903" y="5371781"/>
                    <a:pt x="79513" y="5393635"/>
                  </a:cubicBezTo>
                  <a:cubicBezTo>
                    <a:pt x="85932" y="5402621"/>
                    <a:pt x="94452" y="5410262"/>
                    <a:pt x="99391" y="5420139"/>
                  </a:cubicBezTo>
                  <a:cubicBezTo>
                    <a:pt x="102727" y="5426811"/>
                    <a:pt x="125938" y="5483232"/>
                    <a:pt x="132522" y="5506278"/>
                  </a:cubicBezTo>
                  <a:cubicBezTo>
                    <a:pt x="149162" y="5564519"/>
                    <a:pt x="129887" y="5505001"/>
                    <a:pt x="145774" y="5552661"/>
                  </a:cubicBezTo>
                  <a:cubicBezTo>
                    <a:pt x="127769" y="5579669"/>
                    <a:pt x="128847" y="5567900"/>
                    <a:pt x="139148" y="5605670"/>
                  </a:cubicBezTo>
                  <a:cubicBezTo>
                    <a:pt x="142823" y="5619147"/>
                    <a:pt x="152400" y="5645426"/>
                    <a:pt x="152400" y="5645426"/>
                  </a:cubicBezTo>
                  <a:cubicBezTo>
                    <a:pt x="161235" y="5632174"/>
                    <a:pt x="167642" y="5616932"/>
                    <a:pt x="178904" y="5605670"/>
                  </a:cubicBezTo>
                  <a:cubicBezTo>
                    <a:pt x="258711" y="5525867"/>
                    <a:pt x="144843" y="5637131"/>
                    <a:pt x="218661" y="5572539"/>
                  </a:cubicBezTo>
                  <a:cubicBezTo>
                    <a:pt x="258469" y="5537706"/>
                    <a:pt x="242593" y="5550400"/>
                    <a:pt x="265044" y="5519531"/>
                  </a:cubicBezTo>
                  <a:cubicBezTo>
                    <a:pt x="278035" y="5501669"/>
                    <a:pt x="296597" y="5487029"/>
                    <a:pt x="304800" y="5466522"/>
                  </a:cubicBezTo>
                  <a:cubicBezTo>
                    <a:pt x="322428" y="5422452"/>
                    <a:pt x="320056" y="5424339"/>
                    <a:pt x="351183" y="5373757"/>
                  </a:cubicBezTo>
                  <a:cubicBezTo>
                    <a:pt x="356971" y="5364352"/>
                    <a:pt x="364642" y="5356239"/>
                    <a:pt x="371061" y="5347252"/>
                  </a:cubicBezTo>
                  <a:cubicBezTo>
                    <a:pt x="375690" y="5340772"/>
                    <a:pt x="378682" y="5333005"/>
                    <a:pt x="384313" y="5327374"/>
                  </a:cubicBezTo>
                  <a:cubicBezTo>
                    <a:pt x="398114" y="5313573"/>
                    <a:pt x="428178" y="5297080"/>
                    <a:pt x="443948" y="5287618"/>
                  </a:cubicBezTo>
                  <a:lnTo>
                    <a:pt x="457200" y="5267739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9" idx="2"/>
            </p:cNvCxnSpPr>
            <p:nvPr/>
          </p:nvCxnSpPr>
          <p:spPr bwMode="auto">
            <a:xfrm>
              <a:off x="7772400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2" name="Rectangle 11"/>
            <p:cNvSpPr/>
            <p:nvPr/>
          </p:nvSpPr>
          <p:spPr bwMode="auto">
            <a:xfrm>
              <a:off x="3901081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4" name="Straight Arrow Connector 13"/>
            <p:cNvCxnSpPr>
              <a:stCxn id="12" idx="2"/>
            </p:cNvCxnSpPr>
            <p:nvPr/>
          </p:nvCxnSpPr>
          <p:spPr bwMode="auto">
            <a:xfrm>
              <a:off x="4434481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5" name="Freeform 14"/>
            <p:cNvSpPr/>
            <p:nvPr/>
          </p:nvSpPr>
          <p:spPr bwMode="auto">
            <a:xfrm>
              <a:off x="1669774" y="1550504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1679713" y="2763078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1735353" y="3684104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1734265" y="5340626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4234098" y="1196008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4244037" y="2408582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4299677" y="3329608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4298589" y="4986130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505200" y="1981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A-Stream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24870" y="1799222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R-Stream</a:t>
            </a:r>
          </a:p>
        </p:txBody>
      </p:sp>
    </p:spTree>
    <p:extLst>
      <p:ext uri="{BB962C8B-B14F-4D97-AF65-F5344CB8AC3E}">
        <p14:creationId xmlns:p14="http://schemas.microsoft.com/office/powerpoint/2010/main" val="236875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34310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AvantGarde"/>
        <a:ea typeface=""/>
        <a:cs typeface=""/>
      </a:majorFont>
      <a:minorFont>
        <a:latin typeface="AvantGar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3548</TotalTime>
  <Words>2010</Words>
  <Application>Microsoft Office PowerPoint</Application>
  <PresentationFormat>On-screen Show (4:3)</PresentationFormat>
  <Paragraphs>578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AvantGarde</vt:lpstr>
      <vt:lpstr>Times New Roman</vt:lpstr>
      <vt:lpstr>Wingdings</vt:lpstr>
      <vt:lpstr>Blank Presentation</vt:lpstr>
      <vt:lpstr>Slipstream Processors</vt:lpstr>
      <vt:lpstr>Example Code: What is predictable</vt:lpstr>
      <vt:lpstr>Example Code: What is predictable</vt:lpstr>
      <vt:lpstr>Example Code #2: What is predictable?</vt:lpstr>
      <vt:lpstr>Example Code #2: What is predictable?</vt:lpstr>
      <vt:lpstr>Conventional In-Order Processors</vt:lpstr>
      <vt:lpstr>OOO Processors</vt:lpstr>
      <vt:lpstr>Slipstreaming</vt:lpstr>
      <vt:lpstr>Example Code: What is predictable</vt:lpstr>
      <vt:lpstr>Example Code #2: What is predictable?</vt:lpstr>
      <vt:lpstr>Slipstream: How performance improves?</vt:lpstr>
      <vt:lpstr>Value Prediction Refresher</vt:lpstr>
      <vt:lpstr>What if we predict outputs?</vt:lpstr>
      <vt:lpstr>What if we predict outputs?</vt:lpstr>
      <vt:lpstr>What if we predict outputs?</vt:lpstr>
      <vt:lpstr>What if we predict outputs?</vt:lpstr>
      <vt:lpstr>Slipstream Were Performance Comes From</vt:lpstr>
      <vt:lpstr>How Performance Improves</vt:lpstr>
      <vt:lpstr>How Performance Improves</vt:lpstr>
      <vt:lpstr>Slipstream Concept</vt:lpstr>
      <vt:lpstr>Slipstream Architecture</vt:lpstr>
      <vt:lpstr>Components: Instruction Removal Predictor</vt:lpstr>
      <vt:lpstr>Components: Instruction Removal Detector</vt:lpstr>
      <vt:lpstr>Components: Delay Buffer</vt:lpstr>
      <vt:lpstr>Components: Recovery Controller</vt:lpstr>
      <vt:lpstr>Creating the Shorter Program</vt:lpstr>
      <vt:lpstr>Base IR-Predictor</vt:lpstr>
      <vt:lpstr>Base IR Predictor</vt:lpstr>
      <vt:lpstr>Base IR Predictor: Fetches all</vt:lpstr>
      <vt:lpstr>Improved IR Predictor</vt:lpstr>
      <vt:lpstr>IR Detector: What can be potentially removed</vt:lpstr>
      <vt:lpstr>IR-Detector Operation</vt:lpstr>
      <vt:lpstr>Delay Buffer</vt:lpstr>
      <vt:lpstr>IR-Misprediction Detection</vt:lpstr>
      <vt:lpstr>IR-Misprediction Recovery</vt:lpstr>
      <vt:lpstr>IPC</vt:lpstr>
      <vt:lpstr>Relative Performance</vt:lpstr>
      <vt:lpstr>Slipstream vs. Larger Processor</vt:lpstr>
      <vt:lpstr>On SMT</vt:lpstr>
      <vt:lpstr>Instructions Removed / Breakdown</vt:lpstr>
      <vt:lpstr>Where performance comes from most?</vt:lpstr>
    </vt:vector>
  </TitlesOfParts>
  <Company>Northwestern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Andreas Moshovos</dc:creator>
  <cp:lastModifiedBy>Andreas Moshovos</cp:lastModifiedBy>
  <cp:revision>488</cp:revision>
  <cp:lastPrinted>2001-01-29T22:15:32Z</cp:lastPrinted>
  <dcterms:created xsi:type="dcterms:W3CDTF">2001-01-28T16:05:06Z</dcterms:created>
  <dcterms:modified xsi:type="dcterms:W3CDTF">2017-02-13T12:54:26Z</dcterms:modified>
</cp:coreProperties>
</file>