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81" r:id="rId1"/>
  </p:sldMasterIdLst>
  <p:notesMasterIdLst>
    <p:notesMasterId r:id="rId36"/>
  </p:notesMasterIdLst>
  <p:handoutMasterIdLst>
    <p:handoutMasterId r:id="rId37"/>
  </p:handoutMasterIdLst>
  <p:sldIdLst>
    <p:sldId id="872" r:id="rId2"/>
    <p:sldId id="818" r:id="rId3"/>
    <p:sldId id="1003" r:id="rId4"/>
    <p:sldId id="1005" r:id="rId5"/>
    <p:sldId id="1004" r:id="rId6"/>
    <p:sldId id="1008" r:id="rId7"/>
    <p:sldId id="992" r:id="rId8"/>
    <p:sldId id="1006" r:id="rId9"/>
    <p:sldId id="1007" r:id="rId10"/>
    <p:sldId id="1009" r:id="rId11"/>
    <p:sldId id="1010" r:id="rId12"/>
    <p:sldId id="1011" r:id="rId13"/>
    <p:sldId id="1012" r:id="rId14"/>
    <p:sldId id="1013" r:id="rId15"/>
    <p:sldId id="1033" r:id="rId16"/>
    <p:sldId id="1014" r:id="rId17"/>
    <p:sldId id="1015" r:id="rId18"/>
    <p:sldId id="1017" r:id="rId19"/>
    <p:sldId id="1016" r:id="rId20"/>
    <p:sldId id="1018" r:id="rId21"/>
    <p:sldId id="1019" r:id="rId22"/>
    <p:sldId id="1021" r:id="rId23"/>
    <p:sldId id="1020" r:id="rId24"/>
    <p:sldId id="1022" r:id="rId25"/>
    <p:sldId id="1023" r:id="rId26"/>
    <p:sldId id="1024" r:id="rId27"/>
    <p:sldId id="1025" r:id="rId28"/>
    <p:sldId id="1026" r:id="rId29"/>
    <p:sldId id="1027" r:id="rId30"/>
    <p:sldId id="1028" r:id="rId31"/>
    <p:sldId id="1029" r:id="rId32"/>
    <p:sldId id="1030" r:id="rId33"/>
    <p:sldId id="1031" r:id="rId34"/>
    <p:sldId id="1032" r:id="rId35"/>
  </p:sldIdLst>
  <p:sldSz cx="13004800" cy="975360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明朝 ProN W3" charset="-128"/>
        <a:cs typeface="+mn-cs"/>
        <a:sym typeface="Gill Sans" charset="0"/>
      </a:defRPr>
    </a:lvl1pPr>
    <a:lvl2pPr marL="457200" algn="l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明朝 ProN W3" charset="-128"/>
        <a:cs typeface="+mn-cs"/>
        <a:sym typeface="Gill Sans" charset="0"/>
      </a:defRPr>
    </a:lvl2pPr>
    <a:lvl3pPr marL="914400" algn="l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明朝 ProN W3" charset="-128"/>
        <a:cs typeface="+mn-cs"/>
        <a:sym typeface="Gill Sans" charset="0"/>
      </a:defRPr>
    </a:lvl3pPr>
    <a:lvl4pPr marL="1371600" algn="l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明朝 ProN W3" charset="-128"/>
        <a:cs typeface="+mn-cs"/>
        <a:sym typeface="Gill Sans" charset="0"/>
      </a:defRPr>
    </a:lvl4pPr>
    <a:lvl5pPr marL="1828800" algn="l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明朝 ProN W3" charset="-128"/>
        <a:cs typeface="+mn-cs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明朝 ProN W3" charset="-128"/>
        <a:cs typeface="+mn-cs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明朝 ProN W3" charset="-128"/>
        <a:cs typeface="+mn-cs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明朝 ProN W3" charset="-128"/>
        <a:cs typeface="+mn-cs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明朝 ProN W3" charset="-128"/>
        <a:cs typeface="+mn-cs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5856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0E94"/>
    <a:srgbClr val="28188A"/>
    <a:srgbClr val="F9C31B"/>
    <a:srgbClr val="FCFCE8"/>
    <a:srgbClr val="F2F49A"/>
    <a:srgbClr val="A8E6E2"/>
    <a:srgbClr val="87DDD7"/>
    <a:srgbClr val="7FABDB"/>
    <a:srgbClr val="4283CA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924" autoAdjust="0"/>
    <p:restoredTop sz="90514" autoAdjust="0"/>
  </p:normalViewPr>
  <p:slideViewPr>
    <p:cSldViewPr snapToGrid="0" snapToObjects="1">
      <p:cViewPr varScale="1">
        <p:scale>
          <a:sx n="71" d="100"/>
          <a:sy n="71" d="100"/>
        </p:scale>
        <p:origin x="1838" y="62"/>
      </p:cViewPr>
      <p:guideLst>
        <p:guide orient="horz" pos="5856"/>
        <p:guide pos="4096"/>
      </p:guideLst>
    </p:cSldViewPr>
  </p:slideViewPr>
  <p:outlineViewPr>
    <p:cViewPr>
      <p:scale>
        <a:sx n="33" d="100"/>
        <a:sy n="33" d="100"/>
      </p:scale>
      <p:origin x="0" y="159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napToObjects="1">
      <p:cViewPr varScale="1">
        <p:scale>
          <a:sx n="85" d="100"/>
          <a:sy n="85" d="100"/>
        </p:scale>
        <p:origin x="-3822" y="-96"/>
      </p:cViewPr>
      <p:guideLst>
        <p:guide orient="horz" pos="2880"/>
        <p:guide pos="2160"/>
      </p:guideLst>
    </p:cSldViewPr>
  </p:notesViewPr>
  <p:gridSpacing cx="45005" cy="450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HelveticaNeueLT Std Bold"/>
                <a:ea typeface="ヒラギノ角ゴ ProN W3" charset="-128"/>
                <a:cs typeface="ヒラギノ角ゴ ProN W3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HelveticaNeueLT Std Bold" charset="0"/>
                <a:ea typeface="ヒラギノ角ゴ ProN W3" charset="-128"/>
              </a:defRPr>
            </a:lvl1pPr>
          </a:lstStyle>
          <a:p>
            <a:pPr>
              <a:defRPr/>
            </a:pPr>
            <a:fld id="{E5AD5BA2-1825-4982-97D7-D4B456397DB0}" type="datetime1">
              <a:rPr lang="en-US"/>
              <a:pPr>
                <a:defRPr/>
              </a:pPr>
              <a:t>4/2/2019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HelveticaNeueLT Std Bold"/>
                <a:ea typeface="ヒラギノ角ゴ ProN W3" charset="-128"/>
                <a:cs typeface="ヒラギノ角ゴ ProN W3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HelveticaNeueLT Std Bold" charset="0"/>
                <a:ea typeface="ヒラギノ角ゴ ProN W3" charset="-128"/>
              </a:defRPr>
            </a:lvl1pPr>
          </a:lstStyle>
          <a:p>
            <a:pPr>
              <a:defRPr/>
            </a:pPr>
            <a:fld id="{B5ADBB2C-D775-4C27-A710-C2C5123033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96882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HelveticaNeueLT Std Bold"/>
                <a:ea typeface="ヒラギノ角ゴ ProN W3" charset="-128"/>
                <a:cs typeface="ヒラギノ角ゴ ProN W3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HelveticaNeueLT Std Bold" charset="0"/>
                <a:ea typeface="ヒラギノ角ゴ ProN W3" charset="-128"/>
              </a:defRPr>
            </a:lvl1pPr>
          </a:lstStyle>
          <a:p>
            <a:pPr>
              <a:defRPr/>
            </a:pPr>
            <a:fld id="{9DB6855A-9A32-4F58-A8C3-8EAC75CE49A5}" type="datetime1">
              <a:rPr lang="en-US"/>
              <a:pPr>
                <a:defRPr/>
              </a:pPr>
              <a:t>4/2/2019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0" y="684213"/>
            <a:ext cx="6858000" cy="5143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0" y="6084888"/>
            <a:ext cx="6858000" cy="24479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HelveticaNeueLT Std Bold"/>
                <a:ea typeface="ヒラギノ角ゴ ProN W3" charset="-128"/>
                <a:cs typeface="ヒラギノ角ゴ ProN W3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HelveticaNeueLT Std Bold" charset="0"/>
                <a:ea typeface="ヒラギノ角ゴ ProN W3" charset="-128"/>
              </a:defRPr>
            </a:lvl1pPr>
          </a:lstStyle>
          <a:p>
            <a:pPr>
              <a:defRPr/>
            </a:pPr>
            <a:fld id="{B5A21C97-C228-4513-BCD8-EB41D5EEA0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32771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NeueLT Std Bold"/>
        <a:ea typeface="MS PGothic" pitchFamily="34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NeueLT Std Bold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NeueLT Std Bold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NeueLT Std Bold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HelveticaNeueLT Std Bold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A21C97-C228-4513-BCD8-EB41D5EEA0E4}" type="slidenum">
              <a:rPr lang="en-US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0528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Shape 8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</p:spPr>
        <p:txBody>
          <a:bodyPr lIns="91425" tIns="45700" rIns="91425" bIns="45700" anchor="b" anchorCtr="0">
            <a:noAutofit/>
          </a:bodyPr>
          <a:lstStyle/>
          <a:p>
            <a:pPr lvl="0">
              <a:spcBef>
                <a:spcPts val="0"/>
              </a:spcBef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377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A21C97-C228-4513-BCD8-EB41D5EEA0E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2422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A21C97-C228-4513-BCD8-EB41D5EEA0E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755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 Slide (A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635000" y="457200"/>
            <a:ext cx="11734800" cy="7543800"/>
          </a:xfrm>
        </p:spPr>
        <p:txBody>
          <a:bodyPr anchor="ctr">
            <a:spAutoFit/>
          </a:bodyPr>
          <a:lstStyle>
            <a:lvl1pPr>
              <a:lnSpc>
                <a:spcPts val="6000"/>
              </a:lnSpc>
              <a:defRPr sz="6000">
                <a:solidFill>
                  <a:srgbClr val="001337"/>
                </a:solidFill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982043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sentation Title Slide (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 bwMode="auto">
          <a:xfrm>
            <a:off x="0" y="1861462"/>
            <a:ext cx="13004800" cy="33528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17" name="Title 1"/>
          <p:cNvSpPr>
            <a:spLocks noGrp="1"/>
          </p:cNvSpPr>
          <p:nvPr>
            <p:ph type="ctrTitle"/>
          </p:nvPr>
        </p:nvSpPr>
        <p:spPr>
          <a:xfrm>
            <a:off x="635000" y="1981206"/>
            <a:ext cx="11734800" cy="3145970"/>
          </a:xfrm>
          <a:noFill/>
        </p:spPr>
        <p:txBody>
          <a:bodyPr anchor="ctr">
            <a:noAutofit/>
          </a:bodyPr>
          <a:lstStyle>
            <a:lvl1pPr>
              <a:defRPr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b="1" dirty="0"/>
              <a:t>SLICC </a:t>
            </a:r>
            <a:br>
              <a:rPr lang="en-US" b="1" dirty="0"/>
            </a:br>
            <a:r>
              <a:rPr lang="en-US" b="1" dirty="0"/>
              <a:t>Self-Assembly of Instruction Cache Collectives for OLTP Workloads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1582555" y="5810270"/>
            <a:ext cx="4495800" cy="1123930"/>
          </a:xfrm>
        </p:spPr>
        <p:txBody>
          <a:bodyPr/>
          <a:lstStyle>
            <a:lvl1pPr marL="0" indent="0" algn="ctr">
              <a:defRPr/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Authors 1</a:t>
            </a:r>
          </a:p>
        </p:txBody>
      </p:sp>
      <p:sp>
        <p:nvSpPr>
          <p:cNvPr id="26" name="Text Placeholder 2"/>
          <p:cNvSpPr>
            <a:spLocks noGrp="1"/>
          </p:cNvSpPr>
          <p:nvPr>
            <p:ph type="body" sz="quarter" idx="11" hasCustomPrompt="1"/>
          </p:nvPr>
        </p:nvSpPr>
        <p:spPr>
          <a:xfrm>
            <a:off x="6878455" y="5810270"/>
            <a:ext cx="4495800" cy="1123930"/>
          </a:xfrm>
        </p:spPr>
        <p:txBody>
          <a:bodyPr/>
          <a:lstStyle>
            <a:lvl1pPr marL="0" indent="0" algn="ctr">
              <a:defRPr/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Authors 1</a:t>
            </a:r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12" hasCustomPrompt="1"/>
          </p:nvPr>
        </p:nvSpPr>
        <p:spPr>
          <a:xfrm>
            <a:off x="1595255" y="7607300"/>
            <a:ext cx="449579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Affiliate Logo 1</a:t>
            </a:r>
          </a:p>
        </p:txBody>
      </p:sp>
      <p:sp>
        <p:nvSpPr>
          <p:cNvPr id="29" name="Picture Placeholder 26"/>
          <p:cNvSpPr>
            <a:spLocks noGrp="1"/>
          </p:cNvSpPr>
          <p:nvPr>
            <p:ph type="pic" sz="quarter" idx="13" hasCustomPrompt="1"/>
          </p:nvPr>
        </p:nvSpPr>
        <p:spPr>
          <a:xfrm>
            <a:off x="6878455" y="7607300"/>
            <a:ext cx="449579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Affiliate Logo 2</a:t>
            </a:r>
          </a:p>
        </p:txBody>
      </p:sp>
      <p:sp>
        <p:nvSpPr>
          <p:cNvPr id="50" name="Picture Placeholder 49"/>
          <p:cNvSpPr>
            <a:spLocks noGrp="1"/>
          </p:cNvSpPr>
          <p:nvPr>
            <p:ph type="pic" sz="quarter" idx="14" hasCustomPrompt="1"/>
          </p:nvPr>
        </p:nvSpPr>
        <p:spPr>
          <a:xfrm>
            <a:off x="10551859" y="1270013"/>
            <a:ext cx="1378857" cy="113937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Moto</a:t>
            </a:r>
          </a:p>
        </p:txBody>
      </p:sp>
    </p:spTree>
    <p:extLst>
      <p:ext uri="{BB962C8B-B14F-4D97-AF65-F5344CB8AC3E}">
        <p14:creationId xmlns:p14="http://schemas.microsoft.com/office/powerpoint/2010/main" val="2229403581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210392" y="950026"/>
            <a:ext cx="12664036" cy="7587071"/>
          </a:xfrm>
        </p:spPr>
        <p:txBody>
          <a:bodyPr/>
          <a:lstStyle>
            <a:lvl1pPr marL="571500" indent="-571500">
              <a:buSzPct val="150000"/>
              <a:buFont typeface="Arial" panose="020B0604020202020204" pitchFamily="34" charset="0"/>
              <a:buChar char="•"/>
              <a:defRPr sz="3600" b="1">
                <a:latin typeface="Quicksand"/>
                <a:cs typeface="Arial" pitchFamily="34" charset="0"/>
              </a:defRPr>
            </a:lvl1pPr>
            <a:lvl2pPr marL="533400" indent="-358775">
              <a:defRPr sz="3200">
                <a:latin typeface="Quicksand"/>
                <a:cs typeface="Arial" pitchFamily="34" charset="0"/>
              </a:defRPr>
            </a:lvl2pPr>
            <a:lvl3pPr marL="896938" indent="-360363">
              <a:defRPr sz="3200">
                <a:latin typeface="Quicksand"/>
                <a:cs typeface="Arial" pitchFamily="34" charset="0"/>
              </a:defRPr>
            </a:lvl3pPr>
            <a:lvl4pPr marL="1262063" indent="-274638">
              <a:defRPr sz="2800">
                <a:latin typeface="Quicksand"/>
                <a:cs typeface="Arial" pitchFamily="34" charset="0"/>
              </a:defRPr>
            </a:lvl4pPr>
            <a:lvl5pPr marL="1608138" indent="-228600">
              <a:defRPr sz="2800">
                <a:latin typeface="Quicksand"/>
                <a:cs typeface="Arial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0" y="-52778"/>
            <a:ext cx="13004800" cy="800924"/>
          </a:xfrm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Quicksand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8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948863" y="9231313"/>
            <a:ext cx="3033712" cy="5191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rgbClr val="000000"/>
                </a:solidFill>
              </a:defRPr>
            </a:lvl1pPr>
          </a:lstStyle>
          <a:p>
            <a:fld id="{C6ED0C1F-4601-412C-99FA-1165431FFB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052679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52778"/>
            <a:ext cx="13004800" cy="717798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2"/>
          <p:cNvGrpSpPr/>
          <p:nvPr userDrawn="1"/>
        </p:nvGrpSpPr>
        <p:grpSpPr>
          <a:xfrm>
            <a:off x="4457330" y="3743340"/>
            <a:ext cx="3215456" cy="2431486"/>
            <a:chOff x="2438403" y="1045029"/>
            <a:chExt cx="2296884" cy="1894115"/>
          </a:xfrm>
        </p:grpSpPr>
        <p:sp>
          <p:nvSpPr>
            <p:cNvPr id="4" name="Freeform 3"/>
            <p:cNvSpPr/>
            <p:nvPr/>
          </p:nvSpPr>
          <p:spPr bwMode="auto">
            <a:xfrm>
              <a:off x="2498110" y="2075219"/>
              <a:ext cx="2201726" cy="863925"/>
            </a:xfrm>
            <a:custGeom>
              <a:avLst/>
              <a:gdLst>
                <a:gd name="connsiteX0" fmla="*/ 370115 w 6847115"/>
                <a:gd name="connsiteY0" fmla="*/ 43543 h 3091543"/>
                <a:gd name="connsiteX1" fmla="*/ 0 w 6847115"/>
                <a:gd name="connsiteY1" fmla="*/ 1567543 h 3091543"/>
                <a:gd name="connsiteX2" fmla="*/ 707572 w 6847115"/>
                <a:gd name="connsiteY2" fmla="*/ 3080657 h 3091543"/>
                <a:gd name="connsiteX3" fmla="*/ 2601686 w 6847115"/>
                <a:gd name="connsiteY3" fmla="*/ 3058886 h 3091543"/>
                <a:gd name="connsiteX4" fmla="*/ 6847115 w 6847115"/>
                <a:gd name="connsiteY4" fmla="*/ 3091543 h 3091543"/>
                <a:gd name="connsiteX5" fmla="*/ 6564086 w 6847115"/>
                <a:gd name="connsiteY5" fmla="*/ 783772 h 3091543"/>
                <a:gd name="connsiteX6" fmla="*/ 6204858 w 6847115"/>
                <a:gd name="connsiteY6" fmla="*/ 0 h 3091543"/>
                <a:gd name="connsiteX7" fmla="*/ 4811486 w 6847115"/>
                <a:gd name="connsiteY7" fmla="*/ 65315 h 3091543"/>
                <a:gd name="connsiteX8" fmla="*/ 4746172 w 6847115"/>
                <a:gd name="connsiteY8" fmla="*/ 1219200 h 3091543"/>
                <a:gd name="connsiteX9" fmla="*/ 3995058 w 6847115"/>
                <a:gd name="connsiteY9" fmla="*/ 1491343 h 3091543"/>
                <a:gd name="connsiteX10" fmla="*/ 2754086 w 6847115"/>
                <a:gd name="connsiteY10" fmla="*/ 1458686 h 3091543"/>
                <a:gd name="connsiteX11" fmla="*/ 1839686 w 6847115"/>
                <a:gd name="connsiteY11" fmla="*/ 1404257 h 3091543"/>
                <a:gd name="connsiteX12" fmla="*/ 1774372 w 6847115"/>
                <a:gd name="connsiteY12" fmla="*/ 108857 h 3091543"/>
                <a:gd name="connsiteX13" fmla="*/ 370115 w 6847115"/>
                <a:gd name="connsiteY13" fmla="*/ 43543 h 30915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847115" h="3091543">
                  <a:moveTo>
                    <a:pt x="370115" y="43543"/>
                  </a:moveTo>
                  <a:lnTo>
                    <a:pt x="0" y="1567543"/>
                  </a:lnTo>
                  <a:lnTo>
                    <a:pt x="707572" y="3080657"/>
                  </a:lnTo>
                  <a:lnTo>
                    <a:pt x="2601686" y="3058886"/>
                  </a:lnTo>
                  <a:lnTo>
                    <a:pt x="6847115" y="3091543"/>
                  </a:lnTo>
                  <a:lnTo>
                    <a:pt x="6564086" y="783772"/>
                  </a:lnTo>
                  <a:lnTo>
                    <a:pt x="6204858" y="0"/>
                  </a:lnTo>
                  <a:lnTo>
                    <a:pt x="4811486" y="65315"/>
                  </a:lnTo>
                  <a:lnTo>
                    <a:pt x="4746172" y="1219200"/>
                  </a:lnTo>
                  <a:lnTo>
                    <a:pt x="3995058" y="1491343"/>
                  </a:lnTo>
                  <a:lnTo>
                    <a:pt x="2754086" y="1458686"/>
                  </a:lnTo>
                  <a:lnTo>
                    <a:pt x="1839686" y="1404257"/>
                  </a:lnTo>
                  <a:lnTo>
                    <a:pt x="1774372" y="108857"/>
                  </a:lnTo>
                  <a:lnTo>
                    <a:pt x="370115" y="43543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5" name="Freeform 4"/>
            <p:cNvSpPr/>
            <p:nvPr/>
          </p:nvSpPr>
          <p:spPr bwMode="auto">
            <a:xfrm>
              <a:off x="3141835" y="1045029"/>
              <a:ext cx="1593452" cy="1033450"/>
            </a:xfrm>
            <a:custGeom>
              <a:avLst/>
              <a:gdLst>
                <a:gd name="connsiteX0" fmla="*/ 239485 w 4648200"/>
                <a:gd name="connsiteY0" fmla="*/ 402771 h 3450771"/>
                <a:gd name="connsiteX1" fmla="*/ 0 w 4648200"/>
                <a:gd name="connsiteY1" fmla="*/ 968828 h 3450771"/>
                <a:gd name="connsiteX2" fmla="*/ 10885 w 4648200"/>
                <a:gd name="connsiteY2" fmla="*/ 2046514 h 3450771"/>
                <a:gd name="connsiteX3" fmla="*/ 1360714 w 4648200"/>
                <a:gd name="connsiteY3" fmla="*/ 2002971 h 3450771"/>
                <a:gd name="connsiteX4" fmla="*/ 1447800 w 4648200"/>
                <a:gd name="connsiteY4" fmla="*/ 2503714 h 3450771"/>
                <a:gd name="connsiteX5" fmla="*/ 1480457 w 4648200"/>
                <a:gd name="connsiteY5" fmla="*/ 3450771 h 3450771"/>
                <a:gd name="connsiteX6" fmla="*/ 4267200 w 4648200"/>
                <a:gd name="connsiteY6" fmla="*/ 3407228 h 3450771"/>
                <a:gd name="connsiteX7" fmla="*/ 4408714 w 4648200"/>
                <a:gd name="connsiteY7" fmla="*/ 2057400 h 3450771"/>
                <a:gd name="connsiteX8" fmla="*/ 4648200 w 4648200"/>
                <a:gd name="connsiteY8" fmla="*/ 892628 h 3450771"/>
                <a:gd name="connsiteX9" fmla="*/ 4114800 w 4648200"/>
                <a:gd name="connsiteY9" fmla="*/ 185057 h 3450771"/>
                <a:gd name="connsiteX10" fmla="*/ 4027714 w 4648200"/>
                <a:gd name="connsiteY10" fmla="*/ 217714 h 3450771"/>
                <a:gd name="connsiteX11" fmla="*/ 4005942 w 4648200"/>
                <a:gd name="connsiteY11" fmla="*/ 239485 h 3450771"/>
                <a:gd name="connsiteX12" fmla="*/ 3951514 w 4648200"/>
                <a:gd name="connsiteY12" fmla="*/ 261257 h 3450771"/>
                <a:gd name="connsiteX13" fmla="*/ 2656114 w 4648200"/>
                <a:gd name="connsiteY13" fmla="*/ 598714 h 3450771"/>
                <a:gd name="connsiteX14" fmla="*/ 2547257 w 4648200"/>
                <a:gd name="connsiteY14" fmla="*/ 533400 h 3450771"/>
                <a:gd name="connsiteX15" fmla="*/ 1306285 w 4648200"/>
                <a:gd name="connsiteY15" fmla="*/ 0 h 3450771"/>
                <a:gd name="connsiteX16" fmla="*/ 1208314 w 4648200"/>
                <a:gd name="connsiteY16" fmla="*/ 21771 h 3450771"/>
                <a:gd name="connsiteX17" fmla="*/ 1175657 w 4648200"/>
                <a:gd name="connsiteY17" fmla="*/ 32657 h 3450771"/>
                <a:gd name="connsiteX18" fmla="*/ 1077685 w 4648200"/>
                <a:gd name="connsiteY18" fmla="*/ 43542 h 3450771"/>
                <a:gd name="connsiteX19" fmla="*/ 446314 w 4648200"/>
                <a:gd name="connsiteY19" fmla="*/ 359228 h 3450771"/>
                <a:gd name="connsiteX20" fmla="*/ 283028 w 4648200"/>
                <a:gd name="connsiteY20" fmla="*/ 446314 h 3450771"/>
                <a:gd name="connsiteX21" fmla="*/ 185057 w 4648200"/>
                <a:gd name="connsiteY21" fmla="*/ 457200 h 3450771"/>
                <a:gd name="connsiteX22" fmla="*/ 185057 w 4648200"/>
                <a:gd name="connsiteY22" fmla="*/ 500742 h 3450771"/>
                <a:gd name="connsiteX23" fmla="*/ 174171 w 4648200"/>
                <a:gd name="connsiteY23" fmla="*/ 424542 h 3450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4648200" h="3450771">
                  <a:moveTo>
                    <a:pt x="239485" y="402771"/>
                  </a:moveTo>
                  <a:lnTo>
                    <a:pt x="0" y="968828"/>
                  </a:lnTo>
                  <a:lnTo>
                    <a:pt x="10885" y="2046514"/>
                  </a:lnTo>
                  <a:lnTo>
                    <a:pt x="1360714" y="2002971"/>
                  </a:lnTo>
                  <a:lnTo>
                    <a:pt x="1447800" y="2503714"/>
                  </a:lnTo>
                  <a:lnTo>
                    <a:pt x="1480457" y="3450771"/>
                  </a:lnTo>
                  <a:lnTo>
                    <a:pt x="4267200" y="3407228"/>
                  </a:lnTo>
                  <a:lnTo>
                    <a:pt x="4408714" y="2057400"/>
                  </a:lnTo>
                  <a:lnTo>
                    <a:pt x="4648200" y="892628"/>
                  </a:lnTo>
                  <a:lnTo>
                    <a:pt x="4114800" y="185057"/>
                  </a:lnTo>
                  <a:cubicBezTo>
                    <a:pt x="4085771" y="195943"/>
                    <a:pt x="4055444" y="203849"/>
                    <a:pt x="4027714" y="217714"/>
                  </a:cubicBezTo>
                  <a:cubicBezTo>
                    <a:pt x="4018534" y="222304"/>
                    <a:pt x="4013956" y="233074"/>
                    <a:pt x="4005942" y="239485"/>
                  </a:cubicBezTo>
                  <a:cubicBezTo>
                    <a:pt x="3973695" y="265283"/>
                    <a:pt x="3982791" y="261257"/>
                    <a:pt x="3951514" y="261257"/>
                  </a:cubicBezTo>
                  <a:lnTo>
                    <a:pt x="2656114" y="598714"/>
                  </a:lnTo>
                  <a:lnTo>
                    <a:pt x="2547257" y="533400"/>
                  </a:lnTo>
                  <a:lnTo>
                    <a:pt x="1306285" y="0"/>
                  </a:lnTo>
                  <a:cubicBezTo>
                    <a:pt x="1273628" y="7257"/>
                    <a:pt x="1240769" y="13657"/>
                    <a:pt x="1208314" y="21771"/>
                  </a:cubicBezTo>
                  <a:cubicBezTo>
                    <a:pt x="1197182" y="24554"/>
                    <a:pt x="1186975" y="30771"/>
                    <a:pt x="1175657" y="32657"/>
                  </a:cubicBezTo>
                  <a:cubicBezTo>
                    <a:pt x="1143246" y="38059"/>
                    <a:pt x="1077685" y="43542"/>
                    <a:pt x="1077685" y="43542"/>
                  </a:cubicBezTo>
                  <a:lnTo>
                    <a:pt x="446314" y="359228"/>
                  </a:lnTo>
                  <a:lnTo>
                    <a:pt x="283028" y="446314"/>
                  </a:lnTo>
                  <a:lnTo>
                    <a:pt x="185057" y="457200"/>
                  </a:lnTo>
                  <a:lnTo>
                    <a:pt x="185057" y="500742"/>
                  </a:lnTo>
                  <a:lnTo>
                    <a:pt x="174171" y="424542"/>
                  </a:lnTo>
                </a:path>
              </a:pathLst>
            </a:custGeom>
            <a:solidFill>
              <a:schemeClr val="accent4">
                <a:lumMod val="20000"/>
                <a:lumOff val="80000"/>
              </a:schemeClr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6" name="Freeform 5"/>
            <p:cNvSpPr/>
            <p:nvPr/>
          </p:nvSpPr>
          <p:spPr bwMode="auto">
            <a:xfrm>
              <a:off x="2438403" y="1126531"/>
              <a:ext cx="1634501" cy="1398581"/>
            </a:xfrm>
            <a:custGeom>
              <a:avLst/>
              <a:gdLst>
                <a:gd name="connsiteX0" fmla="*/ 664028 w 5148943"/>
                <a:gd name="connsiteY0" fmla="*/ 174172 h 4669972"/>
                <a:gd name="connsiteX1" fmla="*/ 0 w 5148943"/>
                <a:gd name="connsiteY1" fmla="*/ 1338943 h 4669972"/>
                <a:gd name="connsiteX2" fmla="*/ 293914 w 5148943"/>
                <a:gd name="connsiteY2" fmla="*/ 3124200 h 4669972"/>
                <a:gd name="connsiteX3" fmla="*/ 2100943 w 5148943"/>
                <a:gd name="connsiteY3" fmla="*/ 3211286 h 4669972"/>
                <a:gd name="connsiteX4" fmla="*/ 2144486 w 5148943"/>
                <a:gd name="connsiteY4" fmla="*/ 4365172 h 4669972"/>
                <a:gd name="connsiteX5" fmla="*/ 2481943 w 5148943"/>
                <a:gd name="connsiteY5" fmla="*/ 4659086 h 4669972"/>
                <a:gd name="connsiteX6" fmla="*/ 3614057 w 5148943"/>
                <a:gd name="connsiteY6" fmla="*/ 4669972 h 4669972"/>
                <a:gd name="connsiteX7" fmla="*/ 5116286 w 5148943"/>
                <a:gd name="connsiteY7" fmla="*/ 4561115 h 4669972"/>
                <a:gd name="connsiteX8" fmla="*/ 5148943 w 5148943"/>
                <a:gd name="connsiteY8" fmla="*/ 3875315 h 4669972"/>
                <a:gd name="connsiteX9" fmla="*/ 5007428 w 5148943"/>
                <a:gd name="connsiteY9" fmla="*/ 3167743 h 4669972"/>
                <a:gd name="connsiteX10" fmla="*/ 3614057 w 5148943"/>
                <a:gd name="connsiteY10" fmla="*/ 3222172 h 4669972"/>
                <a:gd name="connsiteX11" fmla="*/ 3701143 w 5148943"/>
                <a:gd name="connsiteY11" fmla="*/ 1905000 h 4669972"/>
                <a:gd name="connsiteX12" fmla="*/ 3015343 w 5148943"/>
                <a:gd name="connsiteY12" fmla="*/ 1752600 h 4669972"/>
                <a:gd name="connsiteX13" fmla="*/ 2155371 w 5148943"/>
                <a:gd name="connsiteY13" fmla="*/ 1621972 h 4669972"/>
                <a:gd name="connsiteX14" fmla="*/ 2275114 w 5148943"/>
                <a:gd name="connsiteY14" fmla="*/ 381000 h 4669972"/>
                <a:gd name="connsiteX15" fmla="*/ 892628 w 5148943"/>
                <a:gd name="connsiteY15" fmla="*/ 0 h 4669972"/>
                <a:gd name="connsiteX16" fmla="*/ 664028 w 5148943"/>
                <a:gd name="connsiteY16" fmla="*/ 174172 h 46699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5148943" h="4669972">
                  <a:moveTo>
                    <a:pt x="664028" y="174172"/>
                  </a:moveTo>
                  <a:lnTo>
                    <a:pt x="0" y="1338943"/>
                  </a:lnTo>
                  <a:lnTo>
                    <a:pt x="293914" y="3124200"/>
                  </a:lnTo>
                  <a:lnTo>
                    <a:pt x="2100943" y="3211286"/>
                  </a:lnTo>
                  <a:lnTo>
                    <a:pt x="2144486" y="4365172"/>
                  </a:lnTo>
                  <a:lnTo>
                    <a:pt x="2481943" y="4659086"/>
                  </a:lnTo>
                  <a:lnTo>
                    <a:pt x="3614057" y="4669972"/>
                  </a:lnTo>
                  <a:lnTo>
                    <a:pt x="5116286" y="4561115"/>
                  </a:lnTo>
                  <a:lnTo>
                    <a:pt x="5148943" y="3875315"/>
                  </a:lnTo>
                  <a:lnTo>
                    <a:pt x="5007428" y="3167743"/>
                  </a:lnTo>
                  <a:lnTo>
                    <a:pt x="3614057" y="3222172"/>
                  </a:lnTo>
                  <a:lnTo>
                    <a:pt x="3701143" y="1905000"/>
                  </a:lnTo>
                  <a:lnTo>
                    <a:pt x="3015343" y="1752600"/>
                  </a:lnTo>
                  <a:lnTo>
                    <a:pt x="2155371" y="1621972"/>
                  </a:lnTo>
                  <a:lnTo>
                    <a:pt x="2275114" y="381000"/>
                  </a:lnTo>
                  <a:lnTo>
                    <a:pt x="892628" y="0"/>
                  </a:lnTo>
                  <a:lnTo>
                    <a:pt x="664028" y="174172"/>
                  </a:lnTo>
                  <a:close/>
                </a:path>
              </a:pathLst>
            </a:custGeom>
            <a:solidFill>
              <a:schemeClr val="accent6"/>
            </a:solidFill>
            <a:ln w="25400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2666038" y="1279756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2666038" y="1706828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3184750" y="1279755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3184750" y="1706828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2666038" y="2124121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2666038" y="2551194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3184750" y="2124121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3184749" y="2551193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5" name="Rectangle 14"/>
            <p:cNvSpPr/>
            <p:nvPr/>
          </p:nvSpPr>
          <p:spPr bwMode="auto">
            <a:xfrm>
              <a:off x="3677340" y="1279756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6" name="Rectangle 15"/>
            <p:cNvSpPr/>
            <p:nvPr/>
          </p:nvSpPr>
          <p:spPr bwMode="auto">
            <a:xfrm>
              <a:off x="3677339" y="1706828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7" name="Rectangle 16"/>
            <p:cNvSpPr/>
            <p:nvPr/>
          </p:nvSpPr>
          <p:spPr bwMode="auto">
            <a:xfrm>
              <a:off x="4196051" y="1279756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8" name="Rectangle 17"/>
            <p:cNvSpPr/>
            <p:nvPr/>
          </p:nvSpPr>
          <p:spPr bwMode="auto">
            <a:xfrm>
              <a:off x="4196051" y="1706828"/>
              <a:ext cx="395564" cy="33253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19" name="Rectangle 18"/>
            <p:cNvSpPr/>
            <p:nvPr/>
          </p:nvSpPr>
          <p:spPr bwMode="auto">
            <a:xfrm>
              <a:off x="3677339" y="2124122"/>
              <a:ext cx="395564" cy="33253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0" name="Rectangle 19"/>
            <p:cNvSpPr/>
            <p:nvPr/>
          </p:nvSpPr>
          <p:spPr bwMode="auto">
            <a:xfrm>
              <a:off x="3677339" y="2551194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1" name="Rectangle 20"/>
            <p:cNvSpPr/>
            <p:nvPr/>
          </p:nvSpPr>
          <p:spPr bwMode="auto">
            <a:xfrm>
              <a:off x="4196051" y="2124121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  <p:sp>
          <p:nvSpPr>
            <p:cNvPr id="22" name="Rectangle 21"/>
            <p:cNvSpPr/>
            <p:nvPr/>
          </p:nvSpPr>
          <p:spPr bwMode="auto">
            <a:xfrm>
              <a:off x="4196050" y="2551194"/>
              <a:ext cx="395564" cy="33253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50317066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resentation Title Slide (B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 bwMode="auto">
          <a:xfrm>
            <a:off x="0" y="1861462"/>
            <a:ext cx="13004800" cy="3352800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Quicksand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17" name="Title 1"/>
          <p:cNvSpPr>
            <a:spLocks noGrp="1"/>
          </p:cNvSpPr>
          <p:nvPr>
            <p:ph type="ctrTitle" hasCustomPrompt="1"/>
          </p:nvPr>
        </p:nvSpPr>
        <p:spPr>
          <a:xfrm>
            <a:off x="635000" y="1981206"/>
            <a:ext cx="11734800" cy="3145970"/>
          </a:xfrm>
          <a:noFill/>
        </p:spPr>
        <p:txBody>
          <a:bodyPr anchor="ctr">
            <a:noAutofit/>
          </a:bodyPr>
          <a:lstStyle>
            <a:lvl1pPr>
              <a:defRPr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b="1" dirty="0"/>
              <a:t>STREX</a:t>
            </a:r>
            <a:br>
              <a:rPr lang="en-US" b="1" dirty="0"/>
            </a:br>
            <a:r>
              <a:rPr lang="en-US" b="1" dirty="0"/>
              <a:t>Boosting Instruction Cache Reuse in OLTP</a:t>
            </a:r>
            <a:br>
              <a:rPr lang="en-US" b="1" dirty="0"/>
            </a:br>
            <a:r>
              <a:rPr lang="en-US" b="1" dirty="0"/>
              <a:t>Workloads Through Stratified Transaction Execution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1627396" y="5810270"/>
            <a:ext cx="4495800" cy="1123930"/>
          </a:xfrm>
        </p:spPr>
        <p:txBody>
          <a:bodyPr/>
          <a:lstStyle>
            <a:lvl1pPr marL="0" indent="0" algn="ctr">
              <a:defRPr/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Authors 1</a:t>
            </a:r>
          </a:p>
        </p:txBody>
      </p:sp>
      <p:sp>
        <p:nvSpPr>
          <p:cNvPr id="27" name="Picture Placeholder 26"/>
          <p:cNvSpPr>
            <a:spLocks noGrp="1"/>
          </p:cNvSpPr>
          <p:nvPr>
            <p:ph type="pic" sz="quarter" idx="12" hasCustomPrompt="1"/>
          </p:nvPr>
        </p:nvSpPr>
        <p:spPr>
          <a:xfrm>
            <a:off x="1640096" y="7607300"/>
            <a:ext cx="449579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Affiliate Logo 1</a:t>
            </a:r>
          </a:p>
        </p:txBody>
      </p:sp>
      <p:sp>
        <p:nvSpPr>
          <p:cNvPr id="6" name="Text Placeholder 2"/>
          <p:cNvSpPr>
            <a:spLocks noGrp="1"/>
          </p:cNvSpPr>
          <p:nvPr>
            <p:ph type="body" sz="quarter" idx="13" hasCustomPrompt="1"/>
          </p:nvPr>
        </p:nvSpPr>
        <p:spPr>
          <a:xfrm>
            <a:off x="6881464" y="5810270"/>
            <a:ext cx="4495800" cy="1123930"/>
          </a:xfrm>
        </p:spPr>
        <p:txBody>
          <a:bodyPr/>
          <a:lstStyle>
            <a:lvl1pPr marL="0" indent="0" algn="ctr">
              <a:defRPr/>
            </a:lvl1pPr>
            <a:lvl2pPr marL="0" indent="0">
              <a:buNone/>
              <a:defRPr/>
            </a:lvl2pPr>
          </a:lstStyle>
          <a:p>
            <a:pPr lvl="0"/>
            <a:r>
              <a:rPr lang="en-US" dirty="0"/>
              <a:t>Authors 1</a:t>
            </a:r>
          </a:p>
        </p:txBody>
      </p:sp>
      <p:sp>
        <p:nvSpPr>
          <p:cNvPr id="7" name="Picture Placeholder 26"/>
          <p:cNvSpPr>
            <a:spLocks noGrp="1"/>
          </p:cNvSpPr>
          <p:nvPr>
            <p:ph type="pic" sz="quarter" idx="14" hasCustomPrompt="1"/>
          </p:nvPr>
        </p:nvSpPr>
        <p:spPr>
          <a:xfrm>
            <a:off x="6894164" y="7607300"/>
            <a:ext cx="449579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Affiliate Logo 1</a:t>
            </a:r>
          </a:p>
        </p:txBody>
      </p:sp>
      <p:sp>
        <p:nvSpPr>
          <p:cNvPr id="8" name="Picture Placeholder 49"/>
          <p:cNvSpPr>
            <a:spLocks noGrp="1"/>
          </p:cNvSpPr>
          <p:nvPr>
            <p:ph type="pic" sz="quarter" idx="15" hasCustomPrompt="1"/>
          </p:nvPr>
        </p:nvSpPr>
        <p:spPr>
          <a:xfrm>
            <a:off x="10551859" y="1270013"/>
            <a:ext cx="1378857" cy="1139371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Moto</a:t>
            </a:r>
          </a:p>
        </p:txBody>
      </p:sp>
    </p:spTree>
    <p:extLst>
      <p:ext uri="{BB962C8B-B14F-4D97-AF65-F5344CB8AC3E}">
        <p14:creationId xmlns:p14="http://schemas.microsoft.com/office/powerpoint/2010/main" val="1398291180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948863" y="9231313"/>
            <a:ext cx="3033712" cy="5191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rgbClr val="000000"/>
                </a:solidFill>
              </a:defRPr>
            </a:lvl1pPr>
          </a:lstStyle>
          <a:p>
            <a:r>
              <a:rPr lang="en-US"/>
              <a:t>© Islam Atta                     </a:t>
            </a:r>
            <a:fld id="{C6ED0C1F-4601-412C-99FA-1165431FFB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941699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0" y="-29028"/>
            <a:ext cx="13004800" cy="646546"/>
          </a:xfrm>
          <a:prstGeom prst="rect">
            <a:avLst/>
          </a:prstGeom>
          <a:solidFill>
            <a:srgbClr val="002060"/>
          </a:solidFill>
          <a:ln>
            <a:noFill/>
          </a:ln>
          <a:ex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Helvetica Neue" charset="0"/>
              </a:rPr>
              <a:t>Click to edit Master title style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878774"/>
            <a:ext cx="11747500" cy="75032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Georgia" pitchFamily="18" charset="0"/>
              </a:rPr>
              <a:t>Click to edit Master text styles</a:t>
            </a:r>
          </a:p>
          <a:p>
            <a:pPr lvl="1"/>
            <a:r>
              <a:rPr lang="en-US" dirty="0">
                <a:sym typeface="Georgia" pitchFamily="18" charset="0"/>
              </a:rPr>
              <a:t>Second level</a:t>
            </a:r>
          </a:p>
          <a:p>
            <a:pPr lvl="2"/>
            <a:r>
              <a:rPr lang="en-US" dirty="0">
                <a:sym typeface="Georgia" pitchFamily="18" charset="0"/>
              </a:rPr>
              <a:t>Third level</a:t>
            </a:r>
          </a:p>
          <a:p>
            <a:pPr lvl="3"/>
            <a:r>
              <a:rPr lang="en-US" dirty="0">
                <a:sym typeface="Georgia" pitchFamily="18" charset="0"/>
              </a:rPr>
              <a:t>Fourth level</a:t>
            </a:r>
          </a:p>
          <a:p>
            <a:pPr lvl="4"/>
            <a:r>
              <a:rPr lang="en-US" dirty="0">
                <a:sym typeface="Georgia" pitchFamily="18" charset="0"/>
              </a:rPr>
              <a:t>Fifth level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9320213" y="9040813"/>
            <a:ext cx="3033712" cy="5191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© Islam Atta                     </a:t>
            </a:r>
            <a:fld id="{C6ED0C1F-4601-412C-99FA-1165431FFB5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7" r:id="rId1"/>
    <p:sldLayoutId id="2147484348" r:id="rId2"/>
    <p:sldLayoutId id="2147484350" r:id="rId3"/>
    <p:sldLayoutId id="2147484356" r:id="rId4"/>
    <p:sldLayoutId id="2147484357" r:id="rId5"/>
    <p:sldLayoutId id="2147484358" r:id="rId6"/>
  </p:sldLayoutIdLst>
  <p:transition spd="med">
    <p:fade/>
  </p:transition>
  <p:hf hdr="0" ftr="0" dt="0"/>
  <p:txStyles>
    <p:titleStyle>
      <a:lvl1pPr marL="261938" indent="0"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HelveticaNeueLT Std Bold"/>
          <a:sym typeface="Helvetica Neue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91332"/>
          </a:solidFill>
          <a:latin typeface="HelveticaNeueLT Std" charset="0"/>
          <a:ea typeface="ヒラギノ角ゴ ProN W6" pitchFamily="-65" charset="-128"/>
          <a:cs typeface="HelveticaNeueLT Std Bold" charset="0"/>
          <a:sym typeface="Helvetica Neue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91332"/>
          </a:solidFill>
          <a:latin typeface="HelveticaNeueLT Std" charset="0"/>
          <a:ea typeface="ヒラギノ角ゴ ProN W6" pitchFamily="-65" charset="-128"/>
          <a:cs typeface="HelveticaNeueLT Std Bold" charset="0"/>
          <a:sym typeface="Helvetica Neue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91332"/>
          </a:solidFill>
          <a:latin typeface="HelveticaNeueLT Std" charset="0"/>
          <a:ea typeface="ヒラギノ角ゴ ProN W6" pitchFamily="-65" charset="-128"/>
          <a:cs typeface="HelveticaNeueLT Std Bold" charset="0"/>
          <a:sym typeface="Helvetica Neue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091332"/>
          </a:solidFill>
          <a:latin typeface="HelveticaNeueLT Std" charset="0"/>
          <a:ea typeface="ヒラギノ角ゴ ProN W6" pitchFamily="-65" charset="-128"/>
          <a:cs typeface="HelveticaNeueLT Std Bold" charset="0"/>
          <a:sym typeface="Helvetica Neue" charset="0"/>
        </a:defRPr>
      </a:lvl5pPr>
      <a:lvl6pPr marL="457200" algn="l" rtl="0" fontAlgn="base">
        <a:lnSpc>
          <a:spcPts val="6000"/>
        </a:lnSpc>
        <a:spcBef>
          <a:spcPct val="0"/>
        </a:spcBef>
        <a:spcAft>
          <a:spcPct val="0"/>
        </a:spcAft>
        <a:defRPr sz="6000" b="1">
          <a:solidFill>
            <a:srgbClr val="FFFFFF"/>
          </a:solidFill>
          <a:latin typeface="Helvetica Neue" pitchFamily="-65" charset="0"/>
          <a:ea typeface="ヒラギノ角ゴ ProN W6" pitchFamily="-65" charset="-128"/>
          <a:cs typeface="ヒラギノ角ゴ ProN W6" pitchFamily="-65" charset="-128"/>
          <a:sym typeface="Helvetica Neue" pitchFamily="-65" charset="0"/>
        </a:defRPr>
      </a:lvl6pPr>
      <a:lvl7pPr marL="914400" algn="l" rtl="0" fontAlgn="base">
        <a:lnSpc>
          <a:spcPts val="6000"/>
        </a:lnSpc>
        <a:spcBef>
          <a:spcPct val="0"/>
        </a:spcBef>
        <a:spcAft>
          <a:spcPct val="0"/>
        </a:spcAft>
        <a:defRPr sz="6000" b="1">
          <a:solidFill>
            <a:srgbClr val="FFFFFF"/>
          </a:solidFill>
          <a:latin typeface="Helvetica Neue" pitchFamily="-65" charset="0"/>
          <a:ea typeface="ヒラギノ角ゴ ProN W6" pitchFamily="-65" charset="-128"/>
          <a:cs typeface="ヒラギノ角ゴ ProN W6" pitchFamily="-65" charset="-128"/>
          <a:sym typeface="Helvetica Neue" pitchFamily="-65" charset="0"/>
        </a:defRPr>
      </a:lvl7pPr>
      <a:lvl8pPr marL="1371600" algn="l" rtl="0" fontAlgn="base">
        <a:lnSpc>
          <a:spcPts val="6000"/>
        </a:lnSpc>
        <a:spcBef>
          <a:spcPct val="0"/>
        </a:spcBef>
        <a:spcAft>
          <a:spcPct val="0"/>
        </a:spcAft>
        <a:defRPr sz="6000" b="1">
          <a:solidFill>
            <a:srgbClr val="FFFFFF"/>
          </a:solidFill>
          <a:latin typeface="Helvetica Neue" pitchFamily="-65" charset="0"/>
          <a:ea typeface="ヒラギノ角ゴ ProN W6" pitchFamily="-65" charset="-128"/>
          <a:cs typeface="ヒラギノ角ゴ ProN W6" pitchFamily="-65" charset="-128"/>
          <a:sym typeface="Helvetica Neue" pitchFamily="-65" charset="0"/>
        </a:defRPr>
      </a:lvl8pPr>
      <a:lvl9pPr marL="1828800" algn="l" rtl="0" fontAlgn="base">
        <a:lnSpc>
          <a:spcPts val="6000"/>
        </a:lnSpc>
        <a:spcBef>
          <a:spcPct val="0"/>
        </a:spcBef>
        <a:spcAft>
          <a:spcPct val="0"/>
        </a:spcAft>
        <a:defRPr sz="6000" b="1">
          <a:solidFill>
            <a:srgbClr val="FFFFFF"/>
          </a:solidFill>
          <a:latin typeface="Helvetica Neue" pitchFamily="-65" charset="0"/>
          <a:ea typeface="ヒラギノ角ゴ ProN W6" pitchFamily="-65" charset="-128"/>
          <a:cs typeface="ヒラギノ角ゴ ProN W6" pitchFamily="-65" charset="-128"/>
          <a:sym typeface="Helvetica Neue" pitchFamily="-65" charset="0"/>
        </a:defRPr>
      </a:lvl9pPr>
    </p:titleStyle>
    <p:bodyStyle>
      <a:lvl1pPr marL="342900" indent="-342900" algn="l" rtl="0" eaLnBrk="0" fontAlgn="base" hangingPunct="0">
        <a:spcBef>
          <a:spcPts val="1200"/>
        </a:spcBef>
        <a:spcAft>
          <a:spcPct val="0"/>
        </a:spcAft>
        <a:defRPr sz="2800">
          <a:solidFill>
            <a:srgbClr val="001337"/>
          </a:solidFill>
          <a:latin typeface="+mn-lt"/>
          <a:ea typeface="+mn-ea"/>
          <a:cs typeface="+mn-cs"/>
          <a:sym typeface="Georgia" pitchFamily="18" charset="0"/>
        </a:defRPr>
      </a:lvl1pPr>
      <a:lvl2pPr marL="228600" indent="-228600" algn="l" rtl="0" eaLnBrk="0" fontAlgn="base" hangingPunct="0">
        <a:lnSpc>
          <a:spcPct val="120000"/>
        </a:lnSpc>
        <a:spcBef>
          <a:spcPts val="1200"/>
        </a:spcBef>
        <a:spcAft>
          <a:spcPct val="0"/>
        </a:spcAft>
        <a:buClr>
          <a:srgbClr val="001E3F"/>
        </a:buClr>
        <a:buSzPct val="150000"/>
        <a:buFont typeface="Georgia" pitchFamily="18" charset="0"/>
        <a:buChar char="•"/>
        <a:defRPr sz="2400">
          <a:solidFill>
            <a:srgbClr val="001337"/>
          </a:solidFill>
          <a:latin typeface="+mn-lt"/>
          <a:ea typeface="+mn-ea"/>
          <a:cs typeface="+mn-cs"/>
          <a:sym typeface="Georgia" pitchFamily="18" charset="0"/>
        </a:defRPr>
      </a:lvl2pPr>
      <a:lvl3pPr marL="533400" indent="-228600" algn="l" rtl="0" eaLnBrk="0" fontAlgn="base" hangingPunct="0">
        <a:lnSpc>
          <a:spcPct val="120000"/>
        </a:lnSpc>
        <a:spcBef>
          <a:spcPts val="1200"/>
        </a:spcBef>
        <a:spcAft>
          <a:spcPct val="0"/>
        </a:spcAft>
        <a:buClr>
          <a:srgbClr val="001E3F"/>
        </a:buClr>
        <a:buSzPct val="150000"/>
        <a:buFont typeface="Georgia" pitchFamily="18" charset="0"/>
        <a:buChar char="•"/>
        <a:defRPr sz="2400" i="1">
          <a:solidFill>
            <a:srgbClr val="001337"/>
          </a:solidFill>
          <a:latin typeface="+mn-lt"/>
          <a:ea typeface="+mn-ea"/>
          <a:cs typeface="+mn-cs"/>
          <a:sym typeface="Georgia" pitchFamily="18" charset="0"/>
        </a:defRPr>
      </a:lvl3pPr>
      <a:lvl4pPr marL="838200" indent="-228600" algn="l" rtl="0" eaLnBrk="0" fontAlgn="base" hangingPunct="0">
        <a:lnSpc>
          <a:spcPct val="120000"/>
        </a:lnSpc>
        <a:spcBef>
          <a:spcPts val="1200"/>
        </a:spcBef>
        <a:spcAft>
          <a:spcPct val="0"/>
        </a:spcAft>
        <a:buClr>
          <a:srgbClr val="001E3F"/>
        </a:buClr>
        <a:buSzPct val="150000"/>
        <a:buFont typeface="Georgia" pitchFamily="18" charset="0"/>
        <a:buChar char="•"/>
        <a:defRPr sz="1500" i="1">
          <a:solidFill>
            <a:srgbClr val="001337"/>
          </a:solidFill>
          <a:latin typeface="+mn-lt"/>
          <a:ea typeface="+mn-ea"/>
          <a:cs typeface="+mn-cs"/>
          <a:sym typeface="Georgia" pitchFamily="18" charset="0"/>
        </a:defRPr>
      </a:lvl4pPr>
      <a:lvl5pPr marL="1143000" indent="-228600" algn="l" rtl="0" eaLnBrk="0" fontAlgn="base" hangingPunct="0">
        <a:lnSpc>
          <a:spcPct val="120000"/>
        </a:lnSpc>
        <a:spcBef>
          <a:spcPts val="1200"/>
        </a:spcBef>
        <a:spcAft>
          <a:spcPct val="0"/>
        </a:spcAft>
        <a:buClr>
          <a:srgbClr val="001E3F"/>
        </a:buClr>
        <a:buSzPct val="150000"/>
        <a:buFont typeface="Georgia" pitchFamily="18" charset="0"/>
        <a:buChar char="•"/>
        <a:defRPr sz="1500" i="1">
          <a:solidFill>
            <a:srgbClr val="001337"/>
          </a:solidFill>
          <a:latin typeface="+mn-lt"/>
          <a:ea typeface="+mn-ea"/>
          <a:cs typeface="+mn-cs"/>
          <a:sym typeface="Georgia" pitchFamily="18" charset="0"/>
        </a:defRPr>
      </a:lvl5pPr>
      <a:lvl6pPr marL="1600200" indent="-228600" algn="l" rtl="0" fontAlgn="base">
        <a:lnSpc>
          <a:spcPts val="3600"/>
        </a:lnSpc>
        <a:spcBef>
          <a:spcPts val="1200"/>
        </a:spcBef>
        <a:spcAft>
          <a:spcPct val="0"/>
        </a:spcAft>
        <a:buClr>
          <a:srgbClr val="FFFFFF"/>
        </a:buClr>
        <a:buSzPct val="171000"/>
        <a:buFont typeface="Georgia" pitchFamily="-65" charset="0"/>
        <a:buChar char="•"/>
        <a:defRPr i="1">
          <a:solidFill>
            <a:srgbClr val="FFFFFF"/>
          </a:solidFill>
          <a:latin typeface="+mn-lt"/>
          <a:ea typeface="+mn-ea"/>
          <a:cs typeface="+mn-cs"/>
          <a:sym typeface="Georgia" pitchFamily="-65" charset="0"/>
        </a:defRPr>
      </a:lvl6pPr>
      <a:lvl7pPr marL="2057400" indent="-228600" algn="l" rtl="0" fontAlgn="base">
        <a:lnSpc>
          <a:spcPts val="3600"/>
        </a:lnSpc>
        <a:spcBef>
          <a:spcPts val="1200"/>
        </a:spcBef>
        <a:spcAft>
          <a:spcPct val="0"/>
        </a:spcAft>
        <a:buClr>
          <a:srgbClr val="FFFFFF"/>
        </a:buClr>
        <a:buSzPct val="171000"/>
        <a:buFont typeface="Georgia" pitchFamily="-65" charset="0"/>
        <a:buChar char="•"/>
        <a:defRPr i="1">
          <a:solidFill>
            <a:srgbClr val="FFFFFF"/>
          </a:solidFill>
          <a:latin typeface="+mn-lt"/>
          <a:ea typeface="+mn-ea"/>
          <a:cs typeface="+mn-cs"/>
          <a:sym typeface="Georgia" pitchFamily="-65" charset="0"/>
        </a:defRPr>
      </a:lvl7pPr>
      <a:lvl8pPr marL="2514600" indent="-228600" algn="l" rtl="0" fontAlgn="base">
        <a:lnSpc>
          <a:spcPts val="3600"/>
        </a:lnSpc>
        <a:spcBef>
          <a:spcPts val="1200"/>
        </a:spcBef>
        <a:spcAft>
          <a:spcPct val="0"/>
        </a:spcAft>
        <a:buClr>
          <a:srgbClr val="FFFFFF"/>
        </a:buClr>
        <a:buSzPct val="171000"/>
        <a:buFont typeface="Georgia" pitchFamily="-65" charset="0"/>
        <a:buChar char="•"/>
        <a:defRPr i="1">
          <a:solidFill>
            <a:srgbClr val="FFFFFF"/>
          </a:solidFill>
          <a:latin typeface="+mn-lt"/>
          <a:ea typeface="+mn-ea"/>
          <a:cs typeface="+mn-cs"/>
          <a:sym typeface="Georgia" pitchFamily="-65" charset="0"/>
        </a:defRPr>
      </a:lvl8pPr>
      <a:lvl9pPr marL="2971800" indent="-228600" algn="l" rtl="0" fontAlgn="base">
        <a:lnSpc>
          <a:spcPts val="3600"/>
        </a:lnSpc>
        <a:spcBef>
          <a:spcPts val="1200"/>
        </a:spcBef>
        <a:spcAft>
          <a:spcPct val="0"/>
        </a:spcAft>
        <a:buClr>
          <a:srgbClr val="FFFFFF"/>
        </a:buClr>
        <a:buSzPct val="171000"/>
        <a:buFont typeface="Georgia" pitchFamily="-65" charset="0"/>
        <a:buChar char="•"/>
        <a:defRPr i="1">
          <a:solidFill>
            <a:srgbClr val="FFFFFF"/>
          </a:solidFill>
          <a:latin typeface="+mn-lt"/>
          <a:ea typeface="+mn-ea"/>
          <a:cs typeface="+mn-cs"/>
          <a:sym typeface="Georgia" pitchFamily="-65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e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3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3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 idx="4294967295"/>
          </p:nvPr>
        </p:nvSpPr>
        <p:spPr>
          <a:xfrm>
            <a:off x="0" y="1765828"/>
            <a:ext cx="13004800" cy="3966461"/>
          </a:xfrm>
          <a:solidFill>
            <a:srgbClr val="7FABDB">
              <a:alpha val="72941"/>
            </a:srgbClr>
          </a:solidFill>
        </p:spPr>
        <p:txBody>
          <a:bodyPr/>
          <a:lstStyle/>
          <a:p>
            <a:pPr algn="ctr"/>
            <a:r>
              <a:rPr lang="en-US" sz="5689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Delta RNN: A Power-efficient Recurrent Neural Network</a:t>
            </a:r>
            <a:br>
              <a:rPr lang="en-US" sz="5689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5689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Accelerator</a:t>
            </a:r>
            <a:endParaRPr lang="en-US" sz="2275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4294967295"/>
          </p:nvPr>
        </p:nvSpPr>
        <p:spPr>
          <a:xfrm>
            <a:off x="894080" y="8514160"/>
            <a:ext cx="11216640" cy="999067"/>
          </a:xfrm>
        </p:spPr>
        <p:txBody>
          <a:bodyPr/>
          <a:lstStyle/>
          <a:p>
            <a:pPr algn="ctr"/>
            <a:endParaRPr lang="en-US" sz="1327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algn="ctr"/>
            <a:r>
              <a:rPr lang="en-US" sz="3555" b="1" dirty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Andreas Moshovos, Feb 2019</a:t>
            </a:r>
            <a:endParaRPr lang="en-US" sz="3555" i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  <a:p>
            <a:pPr algn="ctr"/>
            <a:endParaRPr lang="en-US" sz="3555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0" y="-288008"/>
            <a:ext cx="4938376" cy="2222884"/>
            <a:chOff x="209730" y="7667110"/>
            <a:chExt cx="4762500" cy="2115235"/>
          </a:xfrm>
        </p:grpSpPr>
        <p:pic>
          <p:nvPicPr>
            <p:cNvPr id="21" name="Picture 3" descr="D:\Documents\Google Drive\SLICC Poster &amp; Presentation\500px-UofT_Logo.svg_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9730" y="7667110"/>
              <a:ext cx="4762500" cy="211523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Picture 2" descr="D:\Documents\Google Drive\SLICC Poster &amp; Presentation\UofT_logo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4819" y="8072155"/>
              <a:ext cx="767001" cy="133704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id="{AC95D851-0AB9-4570-8C6E-C10C6B42C959}"/>
              </a:ext>
            </a:extLst>
          </p:cNvPr>
          <p:cNvSpPr/>
          <p:nvPr/>
        </p:nvSpPr>
        <p:spPr>
          <a:xfrm>
            <a:off x="2082373" y="6281545"/>
            <a:ext cx="9008249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400" b="1" dirty="0">
                <a:latin typeface="LinBiolinumTB"/>
              </a:rPr>
              <a:t>Gao, Neil, </a:t>
            </a:r>
            <a:r>
              <a:rPr lang="en-US" sz="4400" b="1" dirty="0" err="1">
                <a:latin typeface="LinBiolinumTB"/>
              </a:rPr>
              <a:t>Ceolini</a:t>
            </a:r>
            <a:r>
              <a:rPr lang="en-US" sz="4400" b="1" dirty="0">
                <a:latin typeface="LinBiolinumTB"/>
              </a:rPr>
              <a:t>, Liu, Delbruck</a:t>
            </a:r>
            <a:r>
              <a:rPr lang="en-US" sz="4400" dirty="0">
                <a:latin typeface="LinBiolinumTB"/>
              </a:rPr>
              <a:t> </a:t>
            </a:r>
          </a:p>
          <a:p>
            <a:pPr algn="ctr"/>
            <a:r>
              <a:rPr lang="en-US" sz="4400" dirty="0">
                <a:latin typeface="LinBiolinumTB"/>
              </a:rPr>
              <a:t>U of Zurich &amp; ETH</a:t>
            </a:r>
          </a:p>
          <a:p>
            <a:pPr algn="ctr"/>
            <a:r>
              <a:rPr lang="en-US" sz="4400" dirty="0">
                <a:latin typeface="LinBiolinumTB"/>
              </a:rPr>
              <a:t>FPGA ‘18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6257739"/>
      </p:ext>
    </p:extLst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895BA07-9931-422E-B42F-91CD1C65B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Gated Recurrent Unit: Structure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319DE3-1F0D-404B-BDCB-125D3C5B18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ED0C1F-4601-412C-99FA-1165431FFB52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D2D385-7190-4518-9960-D121C87570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665" y="1065072"/>
            <a:ext cx="8532196" cy="537202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C6879DC-F914-445D-9D5F-B25F3314E2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8820" y="6754018"/>
            <a:ext cx="9937626" cy="290481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C3F07F8-8D57-4AEF-AF30-BC31572566C7}"/>
              </a:ext>
            </a:extLst>
          </p:cNvPr>
          <p:cNvSpPr txBox="1"/>
          <p:nvPr/>
        </p:nvSpPr>
        <p:spPr>
          <a:xfrm>
            <a:off x="6556265" y="994047"/>
            <a:ext cx="6852373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Quicksand"/>
              </a:rPr>
              <a:t>u(t): </a:t>
            </a:r>
          </a:p>
          <a:p>
            <a:r>
              <a:rPr lang="en-US" sz="3600" dirty="0">
                <a:latin typeface="Quicksand"/>
              </a:rPr>
              <a:t>“keep” feature’s h(t-1) value</a:t>
            </a:r>
          </a:p>
          <a:p>
            <a:r>
              <a:rPr lang="en-US" sz="3600" dirty="0">
                <a:latin typeface="Quicksand"/>
              </a:rPr>
              <a:t>or</a:t>
            </a:r>
          </a:p>
          <a:p>
            <a:r>
              <a:rPr lang="en-US" sz="3600" dirty="0">
                <a:latin typeface="Quicksand"/>
              </a:rPr>
              <a:t>Update with c(t)</a:t>
            </a:r>
          </a:p>
          <a:p>
            <a:endParaRPr lang="en-US" sz="3600" dirty="0">
              <a:latin typeface="Quicksand"/>
            </a:endParaRPr>
          </a:p>
          <a:p>
            <a:r>
              <a:rPr lang="en-US" sz="3600" dirty="0">
                <a:latin typeface="Quicksand"/>
              </a:rPr>
              <a:t>Degree of each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5B43D9-0113-4F89-84A1-FCBC0D950A21}"/>
              </a:ext>
            </a:extLst>
          </p:cNvPr>
          <p:cNvSpPr/>
          <p:nvPr/>
        </p:nvSpPr>
        <p:spPr bwMode="auto">
          <a:xfrm>
            <a:off x="3342555" y="8990319"/>
            <a:ext cx="1659751" cy="51911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DEF147F-96FF-4136-A8B7-F411BC0E6C47}"/>
              </a:ext>
            </a:extLst>
          </p:cNvPr>
          <p:cNvSpPr/>
          <p:nvPr/>
        </p:nvSpPr>
        <p:spPr bwMode="auto">
          <a:xfrm>
            <a:off x="6996041" y="8981354"/>
            <a:ext cx="718729" cy="51911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200858"/>
      </p:ext>
    </p:extLst>
  </p:cSld>
  <p:clrMapOvr>
    <a:masterClrMapping/>
  </p:clrMapOvr>
  <p:transition spd="med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895BA07-9931-422E-B42F-91CD1C65B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Gated Recurrent Unit: Structure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319DE3-1F0D-404B-BDCB-125D3C5B18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ED0C1F-4601-412C-99FA-1165431FFB52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D2D385-7190-4518-9960-D121C87570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665" y="1065072"/>
            <a:ext cx="8532196" cy="537202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C6879DC-F914-445D-9D5F-B25F3314E2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8820" y="6754018"/>
            <a:ext cx="9937626" cy="290481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C3F07F8-8D57-4AEF-AF30-BC31572566C7}"/>
              </a:ext>
            </a:extLst>
          </p:cNvPr>
          <p:cNvSpPr txBox="1"/>
          <p:nvPr/>
        </p:nvSpPr>
        <p:spPr>
          <a:xfrm>
            <a:off x="6556265" y="1916131"/>
            <a:ext cx="685237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latin typeface="Quicksand"/>
              </a:rPr>
              <a:t>c(t): candidate</a:t>
            </a:r>
          </a:p>
          <a:p>
            <a:r>
              <a:rPr lang="en-US" sz="3600" dirty="0">
                <a:latin typeface="Quicksand"/>
              </a:rPr>
              <a:t>Some of x(t)/current input</a:t>
            </a:r>
          </a:p>
          <a:p>
            <a:r>
              <a:rPr lang="en-US" sz="3600" dirty="0">
                <a:latin typeface="Quicksand"/>
              </a:rPr>
              <a:t>or</a:t>
            </a:r>
          </a:p>
          <a:p>
            <a:r>
              <a:rPr lang="en-US" sz="3600" dirty="0">
                <a:latin typeface="Quicksand"/>
              </a:rPr>
              <a:t>Some of hidden state h(t)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5B43D9-0113-4F89-84A1-FCBC0D950A21}"/>
              </a:ext>
            </a:extLst>
          </p:cNvPr>
          <p:cNvSpPr/>
          <p:nvPr/>
        </p:nvSpPr>
        <p:spPr bwMode="auto">
          <a:xfrm>
            <a:off x="3342555" y="8291072"/>
            <a:ext cx="1659751" cy="51911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DEF147F-96FF-4136-A8B7-F411BC0E6C47}"/>
              </a:ext>
            </a:extLst>
          </p:cNvPr>
          <p:cNvSpPr/>
          <p:nvPr/>
        </p:nvSpPr>
        <p:spPr bwMode="auto">
          <a:xfrm>
            <a:off x="5251766" y="8291072"/>
            <a:ext cx="3315931" cy="519112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E1C56FB-4552-4C5B-A7A0-326621E0665D}"/>
              </a:ext>
            </a:extLst>
          </p:cNvPr>
          <p:cNvSpPr/>
          <p:nvPr/>
        </p:nvSpPr>
        <p:spPr bwMode="auto">
          <a:xfrm>
            <a:off x="6556265" y="2543222"/>
            <a:ext cx="5123466" cy="51911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DCA71E1-AB4D-46AA-A47B-9836AFDCBEA4}"/>
              </a:ext>
            </a:extLst>
          </p:cNvPr>
          <p:cNvSpPr/>
          <p:nvPr/>
        </p:nvSpPr>
        <p:spPr bwMode="auto">
          <a:xfrm>
            <a:off x="6556265" y="3649540"/>
            <a:ext cx="4923681" cy="519112"/>
          </a:xfrm>
          <a:prstGeom prst="rect">
            <a:avLst/>
          </a:prstGeom>
          <a:noFill/>
          <a:ln w="381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5945397"/>
      </p:ext>
    </p:extLst>
  </p:cSld>
  <p:clrMapOvr>
    <a:masterClrMapping/>
  </p:clrMapOvr>
  <p:transition spd="med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BA037C1-CF47-48F7-ABF0-7E845C6072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Weight matrices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 err="1"/>
              <a:t>Wxr</a:t>
            </a:r>
            <a:r>
              <a:rPr lang="en-US" dirty="0"/>
              <a:t>, </a:t>
            </a:r>
            <a:r>
              <a:rPr lang="en-US" dirty="0" err="1"/>
              <a:t>Whr</a:t>
            </a:r>
            <a:endParaRPr lang="en-US" dirty="0"/>
          </a:p>
          <a:p>
            <a:r>
              <a:rPr lang="en-US" dirty="0" err="1"/>
              <a:t>Wxu</a:t>
            </a:r>
            <a:r>
              <a:rPr lang="en-US" dirty="0"/>
              <a:t>, </a:t>
            </a:r>
            <a:r>
              <a:rPr lang="en-US" dirty="0" err="1"/>
              <a:t>Whu</a:t>
            </a:r>
            <a:endParaRPr lang="en-US" dirty="0"/>
          </a:p>
          <a:p>
            <a:r>
              <a:rPr lang="en-US" dirty="0" err="1"/>
              <a:t>Wxc</a:t>
            </a:r>
            <a:r>
              <a:rPr lang="en-US" dirty="0"/>
              <a:t>, </a:t>
            </a:r>
            <a:r>
              <a:rPr lang="en-US" dirty="0" err="1"/>
              <a:t>Whc</a:t>
            </a:r>
            <a:endParaRPr lang="en-US" dirty="0"/>
          </a:p>
          <a:p>
            <a:r>
              <a:rPr lang="en-US" dirty="0"/>
              <a:t>Vector-Matrix Products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7C42AF6-03D2-4D55-B926-B4FD7EFD4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time goes in GRU RNNs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EF057C-3F0E-4C2F-8B55-0E83D6DDA6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ED0C1F-4601-412C-99FA-1165431FFB52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89189F9-0CEF-4A54-B24E-A85E5A7254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8093" y="1941004"/>
            <a:ext cx="9937626" cy="2904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946306"/>
      </p:ext>
    </p:extLst>
  </p:cSld>
  <p:clrMapOvr>
    <a:masterClrMapping/>
  </p:clrMapOvr>
  <p:transition spd="med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BA037C1-CF47-48F7-ABF0-7E845C6072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0392" y="950026"/>
            <a:ext cx="12664036" cy="738665"/>
          </a:xfrm>
        </p:spPr>
        <p:txBody>
          <a:bodyPr/>
          <a:lstStyle/>
          <a:p>
            <a:r>
              <a:rPr lang="en-US" dirty="0"/>
              <a:t>Weight matrices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7C42AF6-03D2-4D55-B926-B4FD7EFD4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time goes in GRU RNNs: </a:t>
            </a:r>
            <a:r>
              <a:rPr lang="en-US" dirty="0" err="1"/>
              <a:t>MxV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EF057C-3F0E-4C2F-8B55-0E83D6DDA6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ED0C1F-4601-412C-99FA-1165431FFB52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FA193A6-63DA-4200-9FD2-7C994EEB2F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2737" y="1890571"/>
            <a:ext cx="6279861" cy="52328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D533CE8-ED1B-457C-9117-CDBDBBC73900}"/>
              </a:ext>
            </a:extLst>
          </p:cNvPr>
          <p:cNvSpPr txBox="1"/>
          <p:nvPr/>
        </p:nvSpPr>
        <p:spPr>
          <a:xfrm>
            <a:off x="968187" y="1759644"/>
            <a:ext cx="159059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Quicksand"/>
              </a:rPr>
              <a:t>x(t)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4BA928C-48E1-4213-B9BC-35C1B1DA7413}"/>
              </a:ext>
            </a:extLst>
          </p:cNvPr>
          <p:cNvSpPr txBox="1"/>
          <p:nvPr/>
        </p:nvSpPr>
        <p:spPr>
          <a:xfrm>
            <a:off x="444924" y="4095591"/>
            <a:ext cx="159059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Quicksand"/>
              </a:rPr>
              <a:t>Wxr</a:t>
            </a:r>
            <a:r>
              <a:rPr lang="en-US" dirty="0">
                <a:latin typeface="Quicksand"/>
              </a:rPr>
              <a:t>(t)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097C9F2-1451-4528-B1FC-C52AE63C39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80641" y="1383815"/>
            <a:ext cx="2553201" cy="109680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936276F-ACD2-4763-BAD7-CE31CED283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8443" y="2927617"/>
            <a:ext cx="539125" cy="398383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80F2D808-A1B9-42B9-863C-9BBF6ECF4589}"/>
              </a:ext>
            </a:extLst>
          </p:cNvPr>
          <p:cNvSpPr/>
          <p:nvPr/>
        </p:nvSpPr>
        <p:spPr bwMode="auto">
          <a:xfrm>
            <a:off x="1921008" y="2781621"/>
            <a:ext cx="4172430" cy="619754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32460F5-B259-4CDF-9FF7-E5ABFA89DFE0}"/>
              </a:ext>
            </a:extLst>
          </p:cNvPr>
          <p:cNvSpPr/>
          <p:nvPr/>
        </p:nvSpPr>
        <p:spPr bwMode="auto">
          <a:xfrm>
            <a:off x="8228443" y="2864956"/>
            <a:ext cx="652198" cy="619754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EECC2EF-10C1-491F-8E56-83A3B7E7FC0A}"/>
              </a:ext>
            </a:extLst>
          </p:cNvPr>
          <p:cNvSpPr txBox="1"/>
          <p:nvPr/>
        </p:nvSpPr>
        <p:spPr>
          <a:xfrm>
            <a:off x="9005839" y="4316932"/>
            <a:ext cx="404180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Quicksand"/>
              </a:rPr>
              <a:t>h(t) sized</a:t>
            </a:r>
          </a:p>
        </p:txBody>
      </p:sp>
      <p:sp>
        <p:nvSpPr>
          <p:cNvPr id="15" name="Text Placeholder 1">
            <a:extLst>
              <a:ext uri="{FF2B5EF4-FFF2-40B4-BE49-F238E27FC236}">
                <a16:creationId xmlns:a16="http://schemas.microsoft.com/office/drawing/2014/main" id="{B8BA2FB1-AFDC-4234-957F-8F0F3A7C5839}"/>
              </a:ext>
            </a:extLst>
          </p:cNvPr>
          <p:cNvSpPr txBox="1">
            <a:spLocks/>
          </p:cNvSpPr>
          <p:nvPr/>
        </p:nvSpPr>
        <p:spPr bwMode="auto">
          <a:xfrm>
            <a:off x="170382" y="7053049"/>
            <a:ext cx="12664036" cy="2149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571500" indent="-571500" algn="l" rtl="0" eaLnBrk="0" fontAlgn="base" hangingPunct="0">
              <a:spcBef>
                <a:spcPts val="1200"/>
              </a:spcBef>
              <a:spcAft>
                <a:spcPct val="0"/>
              </a:spcAft>
              <a:buSzPct val="150000"/>
              <a:buFont typeface="Arial" panose="020B0604020202020204" pitchFamily="34" charset="0"/>
              <a:buChar char="•"/>
              <a:defRPr sz="3600" b="1">
                <a:solidFill>
                  <a:srgbClr val="001337"/>
                </a:solidFill>
                <a:latin typeface="Quicksand"/>
                <a:ea typeface="+mn-ea"/>
                <a:cs typeface="Arial" pitchFamily="34" charset="0"/>
                <a:sym typeface="Georgia" pitchFamily="18" charset="0"/>
              </a:defRPr>
            </a:lvl1pPr>
            <a:lvl2pPr marL="533400" indent="-358775" algn="l" rtl="0" eaLnBrk="0" fontAlgn="base" hangingPunct="0">
              <a:lnSpc>
                <a:spcPct val="120000"/>
              </a:lnSpc>
              <a:spcBef>
                <a:spcPts val="1200"/>
              </a:spcBef>
              <a:spcAft>
                <a:spcPct val="0"/>
              </a:spcAft>
              <a:buClr>
                <a:srgbClr val="001E3F"/>
              </a:buClr>
              <a:buSzPct val="150000"/>
              <a:buFont typeface="Georgia" pitchFamily="18" charset="0"/>
              <a:buChar char="•"/>
              <a:defRPr sz="3200">
                <a:solidFill>
                  <a:srgbClr val="001337"/>
                </a:solidFill>
                <a:latin typeface="Quicksand"/>
                <a:ea typeface="+mn-ea"/>
                <a:cs typeface="Arial" pitchFamily="34" charset="0"/>
                <a:sym typeface="Georgia" pitchFamily="18" charset="0"/>
              </a:defRPr>
            </a:lvl2pPr>
            <a:lvl3pPr marL="896938" indent="-360363" algn="l" rtl="0" eaLnBrk="0" fontAlgn="base" hangingPunct="0">
              <a:lnSpc>
                <a:spcPct val="120000"/>
              </a:lnSpc>
              <a:spcBef>
                <a:spcPts val="1200"/>
              </a:spcBef>
              <a:spcAft>
                <a:spcPct val="0"/>
              </a:spcAft>
              <a:buClr>
                <a:srgbClr val="001E3F"/>
              </a:buClr>
              <a:buSzPct val="150000"/>
              <a:buFont typeface="Georgia" pitchFamily="18" charset="0"/>
              <a:buChar char="•"/>
              <a:defRPr sz="3200" i="1">
                <a:solidFill>
                  <a:srgbClr val="001337"/>
                </a:solidFill>
                <a:latin typeface="Quicksand"/>
                <a:ea typeface="+mn-ea"/>
                <a:cs typeface="Arial" pitchFamily="34" charset="0"/>
                <a:sym typeface="Georgia" pitchFamily="18" charset="0"/>
              </a:defRPr>
            </a:lvl3pPr>
            <a:lvl4pPr marL="1262063" indent="-274638" algn="l" rtl="0" eaLnBrk="0" fontAlgn="base" hangingPunct="0">
              <a:lnSpc>
                <a:spcPct val="120000"/>
              </a:lnSpc>
              <a:spcBef>
                <a:spcPts val="1200"/>
              </a:spcBef>
              <a:spcAft>
                <a:spcPct val="0"/>
              </a:spcAft>
              <a:buClr>
                <a:srgbClr val="001E3F"/>
              </a:buClr>
              <a:buSzPct val="150000"/>
              <a:buFont typeface="Georgia" pitchFamily="18" charset="0"/>
              <a:buChar char="•"/>
              <a:defRPr sz="2800" i="1">
                <a:solidFill>
                  <a:srgbClr val="001337"/>
                </a:solidFill>
                <a:latin typeface="Quicksand"/>
                <a:ea typeface="+mn-ea"/>
                <a:cs typeface="Arial" pitchFamily="34" charset="0"/>
                <a:sym typeface="Georgia" pitchFamily="18" charset="0"/>
              </a:defRPr>
            </a:lvl4pPr>
            <a:lvl5pPr marL="1608138" indent="-228600" algn="l" rtl="0" eaLnBrk="0" fontAlgn="base" hangingPunct="0">
              <a:lnSpc>
                <a:spcPct val="120000"/>
              </a:lnSpc>
              <a:spcBef>
                <a:spcPts val="1200"/>
              </a:spcBef>
              <a:spcAft>
                <a:spcPct val="0"/>
              </a:spcAft>
              <a:buClr>
                <a:srgbClr val="001E3F"/>
              </a:buClr>
              <a:buSzPct val="150000"/>
              <a:buFont typeface="Georgia" pitchFamily="18" charset="0"/>
              <a:buChar char="•"/>
              <a:defRPr sz="2800" i="1">
                <a:solidFill>
                  <a:srgbClr val="001337"/>
                </a:solidFill>
                <a:latin typeface="Quicksand"/>
                <a:ea typeface="+mn-ea"/>
                <a:cs typeface="Arial" pitchFamily="34" charset="0"/>
                <a:sym typeface="Georgia" pitchFamily="18" charset="0"/>
              </a:defRPr>
            </a:lvl5pPr>
            <a:lvl6pPr marL="1600200" indent="-228600" algn="l" rtl="0" fontAlgn="base">
              <a:lnSpc>
                <a:spcPts val="3600"/>
              </a:lnSpc>
              <a:spcBef>
                <a:spcPts val="1200"/>
              </a:spcBef>
              <a:spcAft>
                <a:spcPct val="0"/>
              </a:spcAft>
              <a:buClr>
                <a:srgbClr val="FFFFFF"/>
              </a:buClr>
              <a:buSzPct val="171000"/>
              <a:buFont typeface="Georgia" pitchFamily="-65" charset="0"/>
              <a:buChar char="•"/>
              <a:defRPr i="1">
                <a:solidFill>
                  <a:srgbClr val="FFFFFF"/>
                </a:solidFill>
                <a:latin typeface="+mn-lt"/>
                <a:ea typeface="+mn-ea"/>
                <a:cs typeface="+mn-cs"/>
                <a:sym typeface="Georgia" pitchFamily="-65" charset="0"/>
              </a:defRPr>
            </a:lvl6pPr>
            <a:lvl7pPr marL="2057400" indent="-228600" algn="l" rtl="0" fontAlgn="base">
              <a:lnSpc>
                <a:spcPts val="3600"/>
              </a:lnSpc>
              <a:spcBef>
                <a:spcPts val="1200"/>
              </a:spcBef>
              <a:spcAft>
                <a:spcPct val="0"/>
              </a:spcAft>
              <a:buClr>
                <a:srgbClr val="FFFFFF"/>
              </a:buClr>
              <a:buSzPct val="171000"/>
              <a:buFont typeface="Georgia" pitchFamily="-65" charset="0"/>
              <a:buChar char="•"/>
              <a:defRPr i="1">
                <a:solidFill>
                  <a:srgbClr val="FFFFFF"/>
                </a:solidFill>
                <a:latin typeface="+mn-lt"/>
                <a:ea typeface="+mn-ea"/>
                <a:cs typeface="+mn-cs"/>
                <a:sym typeface="Georgia" pitchFamily="-65" charset="0"/>
              </a:defRPr>
            </a:lvl7pPr>
            <a:lvl8pPr marL="2514600" indent="-228600" algn="l" rtl="0" fontAlgn="base">
              <a:lnSpc>
                <a:spcPts val="3600"/>
              </a:lnSpc>
              <a:spcBef>
                <a:spcPts val="1200"/>
              </a:spcBef>
              <a:spcAft>
                <a:spcPct val="0"/>
              </a:spcAft>
              <a:buClr>
                <a:srgbClr val="FFFFFF"/>
              </a:buClr>
              <a:buSzPct val="171000"/>
              <a:buFont typeface="Georgia" pitchFamily="-65" charset="0"/>
              <a:buChar char="•"/>
              <a:defRPr i="1">
                <a:solidFill>
                  <a:srgbClr val="FFFFFF"/>
                </a:solidFill>
                <a:latin typeface="+mn-lt"/>
                <a:ea typeface="+mn-ea"/>
                <a:cs typeface="+mn-cs"/>
                <a:sym typeface="Georgia" pitchFamily="-65" charset="0"/>
              </a:defRPr>
            </a:lvl8pPr>
            <a:lvl9pPr marL="2971800" indent="-228600" algn="l" rtl="0" fontAlgn="base">
              <a:lnSpc>
                <a:spcPts val="3600"/>
              </a:lnSpc>
              <a:spcBef>
                <a:spcPts val="1200"/>
              </a:spcBef>
              <a:spcAft>
                <a:spcPct val="0"/>
              </a:spcAft>
              <a:buClr>
                <a:srgbClr val="FFFFFF"/>
              </a:buClr>
              <a:buSzPct val="171000"/>
              <a:buFont typeface="Georgia" pitchFamily="-65" charset="0"/>
              <a:buChar char="•"/>
              <a:defRPr i="1">
                <a:solidFill>
                  <a:srgbClr val="FFFFFF"/>
                </a:solidFill>
                <a:latin typeface="+mn-lt"/>
                <a:ea typeface="+mn-ea"/>
                <a:cs typeface="+mn-cs"/>
                <a:sym typeface="Georgia" pitchFamily="-65" charset="0"/>
              </a:defRPr>
            </a:lvl9pPr>
          </a:lstStyle>
          <a:p>
            <a:r>
              <a:rPr lang="en-US" kern="0" dirty="0"/>
              <a:t>Dense:</a:t>
            </a:r>
          </a:p>
          <a:p>
            <a:pPr lvl="1"/>
            <a:r>
              <a:rPr lang="en-US" kern="0" dirty="0"/>
              <a:t>Compute Cost: n^2</a:t>
            </a:r>
          </a:p>
          <a:p>
            <a:pPr lvl="1"/>
            <a:r>
              <a:rPr lang="en-US" kern="0" dirty="0"/>
              <a:t>Mem Cost: n^2 </a:t>
            </a:r>
            <a:r>
              <a:rPr lang="en-US" b="0" kern="0" dirty="0"/>
              <a:t>(weight)</a:t>
            </a:r>
            <a:r>
              <a:rPr lang="en-US" kern="0" dirty="0"/>
              <a:t> + n </a:t>
            </a:r>
            <a:r>
              <a:rPr lang="en-US" b="0" kern="0" dirty="0"/>
              <a:t>(vector)</a:t>
            </a:r>
          </a:p>
          <a:p>
            <a:endParaRPr lang="en-US" kern="0" dirty="0"/>
          </a:p>
          <a:p>
            <a:endParaRPr lang="en-US" kern="0" dirty="0"/>
          </a:p>
          <a:p>
            <a:endParaRPr lang="en-US" kern="0" dirty="0"/>
          </a:p>
          <a:p>
            <a:endParaRPr lang="en-US" kern="0" dirty="0"/>
          </a:p>
          <a:p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1177257011"/>
      </p:ext>
    </p:extLst>
  </p:cSld>
  <p:clrMapOvr>
    <a:masterClrMapping/>
  </p:clrMapOvr>
  <p:transition spd="med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BA037C1-CF47-48F7-ABF0-7E845C6072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0392" y="950026"/>
            <a:ext cx="12664036" cy="738665"/>
          </a:xfrm>
        </p:spPr>
        <p:txBody>
          <a:bodyPr/>
          <a:lstStyle/>
          <a:p>
            <a:r>
              <a:rPr lang="en-US" dirty="0"/>
              <a:t>Sparsity in x(t) and h(t-1): </a:t>
            </a:r>
            <a:r>
              <a:rPr lang="en-US" b="0" dirty="0"/>
              <a:t>what if value is zero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7C42AF6-03D2-4D55-B926-B4FD7EFD4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Sparsity Reduces Costs: Compute and Memory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EF057C-3F0E-4C2F-8B55-0E83D6DDA6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ED0C1F-4601-412C-99FA-1165431FFB52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FA193A6-63DA-4200-9FD2-7C994EEB2FB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2737" y="1890571"/>
            <a:ext cx="6279861" cy="523282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1D533CE8-ED1B-457C-9117-CDBDBBC73900}"/>
              </a:ext>
            </a:extLst>
          </p:cNvPr>
          <p:cNvSpPr txBox="1"/>
          <p:nvPr/>
        </p:nvSpPr>
        <p:spPr>
          <a:xfrm>
            <a:off x="545566" y="1855837"/>
            <a:ext cx="159059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Quicksand"/>
              </a:rPr>
              <a:t>x(t)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4BA928C-48E1-4213-B9BC-35C1B1DA7413}"/>
              </a:ext>
            </a:extLst>
          </p:cNvPr>
          <p:cNvSpPr txBox="1"/>
          <p:nvPr/>
        </p:nvSpPr>
        <p:spPr>
          <a:xfrm>
            <a:off x="172889" y="4405863"/>
            <a:ext cx="159059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latin typeface="Quicksand"/>
              </a:rPr>
              <a:t>Wxr</a:t>
            </a:r>
            <a:r>
              <a:rPr lang="en-US" dirty="0">
                <a:latin typeface="Quicksand"/>
              </a:rPr>
              <a:t>(t)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097C9F2-1451-4528-B1FC-C52AE63C39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80641" y="1383815"/>
            <a:ext cx="2553201" cy="109680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936276F-ACD2-4763-BAD7-CE31CED2830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228443" y="2927617"/>
            <a:ext cx="539125" cy="3983839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80F2D808-A1B9-42B9-863C-9BBF6ECF4589}"/>
              </a:ext>
            </a:extLst>
          </p:cNvPr>
          <p:cNvSpPr/>
          <p:nvPr/>
        </p:nvSpPr>
        <p:spPr bwMode="auto">
          <a:xfrm>
            <a:off x="1682737" y="2810571"/>
            <a:ext cx="4172430" cy="619754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32460F5-B259-4CDF-9FF7-E5ABFA89DFE0}"/>
              </a:ext>
            </a:extLst>
          </p:cNvPr>
          <p:cNvSpPr/>
          <p:nvPr/>
        </p:nvSpPr>
        <p:spPr bwMode="auto">
          <a:xfrm>
            <a:off x="8228443" y="2864956"/>
            <a:ext cx="652198" cy="619754"/>
          </a:xfrm>
          <a:prstGeom prst="rect">
            <a:avLst/>
          </a:prstGeom>
          <a:noFill/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EECC2EF-10C1-491F-8E56-83A3B7E7FC0A}"/>
              </a:ext>
            </a:extLst>
          </p:cNvPr>
          <p:cNvSpPr txBox="1"/>
          <p:nvPr/>
        </p:nvSpPr>
        <p:spPr>
          <a:xfrm>
            <a:off x="9005839" y="4316932"/>
            <a:ext cx="404180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Quicksand"/>
              </a:rPr>
              <a:t>h(t) sized</a:t>
            </a:r>
          </a:p>
        </p:txBody>
      </p:sp>
      <p:sp>
        <p:nvSpPr>
          <p:cNvPr id="15" name="Text Placeholder 1">
            <a:extLst>
              <a:ext uri="{FF2B5EF4-FFF2-40B4-BE49-F238E27FC236}">
                <a16:creationId xmlns:a16="http://schemas.microsoft.com/office/drawing/2014/main" id="{B8BA2FB1-AFDC-4234-957F-8F0F3A7C5839}"/>
              </a:ext>
            </a:extLst>
          </p:cNvPr>
          <p:cNvSpPr txBox="1">
            <a:spLocks/>
          </p:cNvSpPr>
          <p:nvPr/>
        </p:nvSpPr>
        <p:spPr bwMode="auto">
          <a:xfrm>
            <a:off x="170382" y="6891911"/>
            <a:ext cx="12664036" cy="2149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571500" indent="-571500" algn="l" rtl="0" eaLnBrk="0" fontAlgn="base" hangingPunct="0">
              <a:spcBef>
                <a:spcPts val="1200"/>
              </a:spcBef>
              <a:spcAft>
                <a:spcPct val="0"/>
              </a:spcAft>
              <a:buSzPct val="150000"/>
              <a:buFont typeface="Arial" panose="020B0604020202020204" pitchFamily="34" charset="0"/>
              <a:buChar char="•"/>
              <a:defRPr sz="3600" b="1">
                <a:solidFill>
                  <a:srgbClr val="001337"/>
                </a:solidFill>
                <a:latin typeface="Quicksand"/>
                <a:ea typeface="+mn-ea"/>
                <a:cs typeface="Arial" pitchFamily="34" charset="0"/>
                <a:sym typeface="Georgia" pitchFamily="18" charset="0"/>
              </a:defRPr>
            </a:lvl1pPr>
            <a:lvl2pPr marL="533400" indent="-358775" algn="l" rtl="0" eaLnBrk="0" fontAlgn="base" hangingPunct="0">
              <a:lnSpc>
                <a:spcPct val="120000"/>
              </a:lnSpc>
              <a:spcBef>
                <a:spcPts val="1200"/>
              </a:spcBef>
              <a:spcAft>
                <a:spcPct val="0"/>
              </a:spcAft>
              <a:buClr>
                <a:srgbClr val="001E3F"/>
              </a:buClr>
              <a:buSzPct val="150000"/>
              <a:buFont typeface="Georgia" pitchFamily="18" charset="0"/>
              <a:buChar char="•"/>
              <a:defRPr sz="3200">
                <a:solidFill>
                  <a:srgbClr val="001337"/>
                </a:solidFill>
                <a:latin typeface="Quicksand"/>
                <a:ea typeface="+mn-ea"/>
                <a:cs typeface="Arial" pitchFamily="34" charset="0"/>
                <a:sym typeface="Georgia" pitchFamily="18" charset="0"/>
              </a:defRPr>
            </a:lvl2pPr>
            <a:lvl3pPr marL="896938" indent="-360363" algn="l" rtl="0" eaLnBrk="0" fontAlgn="base" hangingPunct="0">
              <a:lnSpc>
                <a:spcPct val="120000"/>
              </a:lnSpc>
              <a:spcBef>
                <a:spcPts val="1200"/>
              </a:spcBef>
              <a:spcAft>
                <a:spcPct val="0"/>
              </a:spcAft>
              <a:buClr>
                <a:srgbClr val="001E3F"/>
              </a:buClr>
              <a:buSzPct val="150000"/>
              <a:buFont typeface="Georgia" pitchFamily="18" charset="0"/>
              <a:buChar char="•"/>
              <a:defRPr sz="3200" i="1">
                <a:solidFill>
                  <a:srgbClr val="001337"/>
                </a:solidFill>
                <a:latin typeface="Quicksand"/>
                <a:ea typeface="+mn-ea"/>
                <a:cs typeface="Arial" pitchFamily="34" charset="0"/>
                <a:sym typeface="Georgia" pitchFamily="18" charset="0"/>
              </a:defRPr>
            </a:lvl3pPr>
            <a:lvl4pPr marL="1262063" indent="-274638" algn="l" rtl="0" eaLnBrk="0" fontAlgn="base" hangingPunct="0">
              <a:lnSpc>
                <a:spcPct val="120000"/>
              </a:lnSpc>
              <a:spcBef>
                <a:spcPts val="1200"/>
              </a:spcBef>
              <a:spcAft>
                <a:spcPct val="0"/>
              </a:spcAft>
              <a:buClr>
                <a:srgbClr val="001E3F"/>
              </a:buClr>
              <a:buSzPct val="150000"/>
              <a:buFont typeface="Georgia" pitchFamily="18" charset="0"/>
              <a:buChar char="•"/>
              <a:defRPr sz="2800" i="1">
                <a:solidFill>
                  <a:srgbClr val="001337"/>
                </a:solidFill>
                <a:latin typeface="Quicksand"/>
                <a:ea typeface="+mn-ea"/>
                <a:cs typeface="Arial" pitchFamily="34" charset="0"/>
                <a:sym typeface="Georgia" pitchFamily="18" charset="0"/>
              </a:defRPr>
            </a:lvl4pPr>
            <a:lvl5pPr marL="1608138" indent="-228600" algn="l" rtl="0" eaLnBrk="0" fontAlgn="base" hangingPunct="0">
              <a:lnSpc>
                <a:spcPct val="120000"/>
              </a:lnSpc>
              <a:spcBef>
                <a:spcPts val="1200"/>
              </a:spcBef>
              <a:spcAft>
                <a:spcPct val="0"/>
              </a:spcAft>
              <a:buClr>
                <a:srgbClr val="001E3F"/>
              </a:buClr>
              <a:buSzPct val="150000"/>
              <a:buFont typeface="Georgia" pitchFamily="18" charset="0"/>
              <a:buChar char="•"/>
              <a:defRPr sz="2800" i="1">
                <a:solidFill>
                  <a:srgbClr val="001337"/>
                </a:solidFill>
                <a:latin typeface="Quicksand"/>
                <a:ea typeface="+mn-ea"/>
                <a:cs typeface="Arial" pitchFamily="34" charset="0"/>
                <a:sym typeface="Georgia" pitchFamily="18" charset="0"/>
              </a:defRPr>
            </a:lvl5pPr>
            <a:lvl6pPr marL="1600200" indent="-228600" algn="l" rtl="0" fontAlgn="base">
              <a:lnSpc>
                <a:spcPts val="3600"/>
              </a:lnSpc>
              <a:spcBef>
                <a:spcPts val="1200"/>
              </a:spcBef>
              <a:spcAft>
                <a:spcPct val="0"/>
              </a:spcAft>
              <a:buClr>
                <a:srgbClr val="FFFFFF"/>
              </a:buClr>
              <a:buSzPct val="171000"/>
              <a:buFont typeface="Georgia" pitchFamily="-65" charset="0"/>
              <a:buChar char="•"/>
              <a:defRPr i="1">
                <a:solidFill>
                  <a:srgbClr val="FFFFFF"/>
                </a:solidFill>
                <a:latin typeface="+mn-lt"/>
                <a:ea typeface="+mn-ea"/>
                <a:cs typeface="+mn-cs"/>
                <a:sym typeface="Georgia" pitchFamily="-65" charset="0"/>
              </a:defRPr>
            </a:lvl6pPr>
            <a:lvl7pPr marL="2057400" indent="-228600" algn="l" rtl="0" fontAlgn="base">
              <a:lnSpc>
                <a:spcPts val="3600"/>
              </a:lnSpc>
              <a:spcBef>
                <a:spcPts val="1200"/>
              </a:spcBef>
              <a:spcAft>
                <a:spcPct val="0"/>
              </a:spcAft>
              <a:buClr>
                <a:srgbClr val="FFFFFF"/>
              </a:buClr>
              <a:buSzPct val="171000"/>
              <a:buFont typeface="Georgia" pitchFamily="-65" charset="0"/>
              <a:buChar char="•"/>
              <a:defRPr i="1">
                <a:solidFill>
                  <a:srgbClr val="FFFFFF"/>
                </a:solidFill>
                <a:latin typeface="+mn-lt"/>
                <a:ea typeface="+mn-ea"/>
                <a:cs typeface="+mn-cs"/>
                <a:sym typeface="Georgia" pitchFamily="-65" charset="0"/>
              </a:defRPr>
            </a:lvl7pPr>
            <a:lvl8pPr marL="2514600" indent="-228600" algn="l" rtl="0" fontAlgn="base">
              <a:lnSpc>
                <a:spcPts val="3600"/>
              </a:lnSpc>
              <a:spcBef>
                <a:spcPts val="1200"/>
              </a:spcBef>
              <a:spcAft>
                <a:spcPct val="0"/>
              </a:spcAft>
              <a:buClr>
                <a:srgbClr val="FFFFFF"/>
              </a:buClr>
              <a:buSzPct val="171000"/>
              <a:buFont typeface="Georgia" pitchFamily="-65" charset="0"/>
              <a:buChar char="•"/>
              <a:defRPr i="1">
                <a:solidFill>
                  <a:srgbClr val="FFFFFF"/>
                </a:solidFill>
                <a:latin typeface="+mn-lt"/>
                <a:ea typeface="+mn-ea"/>
                <a:cs typeface="+mn-cs"/>
                <a:sym typeface="Georgia" pitchFamily="-65" charset="0"/>
              </a:defRPr>
            </a:lvl8pPr>
            <a:lvl9pPr marL="2971800" indent="-228600" algn="l" rtl="0" fontAlgn="base">
              <a:lnSpc>
                <a:spcPts val="3600"/>
              </a:lnSpc>
              <a:spcBef>
                <a:spcPts val="1200"/>
              </a:spcBef>
              <a:spcAft>
                <a:spcPct val="0"/>
              </a:spcAft>
              <a:buClr>
                <a:srgbClr val="FFFFFF"/>
              </a:buClr>
              <a:buSzPct val="171000"/>
              <a:buFont typeface="Georgia" pitchFamily="-65" charset="0"/>
              <a:buChar char="•"/>
              <a:defRPr i="1">
                <a:solidFill>
                  <a:srgbClr val="FFFFFF"/>
                </a:solidFill>
                <a:latin typeface="+mn-lt"/>
                <a:ea typeface="+mn-ea"/>
                <a:cs typeface="+mn-cs"/>
                <a:sym typeface="Georgia" pitchFamily="-65" charset="0"/>
              </a:defRPr>
            </a:lvl9pPr>
          </a:lstStyle>
          <a:p>
            <a:r>
              <a:rPr lang="en-US" kern="0" dirty="0"/>
              <a:t>“Sparse”: </a:t>
            </a:r>
            <a:r>
              <a:rPr lang="en-US" b="0" kern="0" dirty="0" err="1"/>
              <a:t>oc</a:t>
            </a:r>
            <a:r>
              <a:rPr lang="en-US" b="0" kern="0" dirty="0"/>
              <a:t> = occupancy, fraction of non-zero values</a:t>
            </a:r>
            <a:endParaRPr lang="en-US" kern="0" dirty="0"/>
          </a:p>
          <a:p>
            <a:pPr lvl="1"/>
            <a:r>
              <a:rPr lang="en-US" kern="0" dirty="0"/>
              <a:t>Compute Cost: </a:t>
            </a:r>
            <a:r>
              <a:rPr lang="en-US" kern="0" dirty="0" err="1"/>
              <a:t>oc</a:t>
            </a:r>
            <a:r>
              <a:rPr lang="en-US" kern="0" dirty="0"/>
              <a:t> x n^2</a:t>
            </a:r>
          </a:p>
          <a:p>
            <a:pPr lvl="1"/>
            <a:r>
              <a:rPr lang="en-US" kern="0" dirty="0"/>
              <a:t>Mem Cost: </a:t>
            </a:r>
            <a:r>
              <a:rPr lang="en-US" kern="0" dirty="0" err="1"/>
              <a:t>oc</a:t>
            </a:r>
            <a:r>
              <a:rPr lang="en-US" kern="0" dirty="0"/>
              <a:t> x n^2 </a:t>
            </a:r>
            <a:r>
              <a:rPr lang="en-US" b="0" kern="0" dirty="0"/>
              <a:t>(weight)</a:t>
            </a:r>
            <a:r>
              <a:rPr lang="en-US" kern="0" dirty="0"/>
              <a:t> + </a:t>
            </a:r>
            <a:r>
              <a:rPr lang="en-US" kern="0" dirty="0" err="1"/>
              <a:t>oc</a:t>
            </a:r>
            <a:r>
              <a:rPr lang="en-US" kern="0" dirty="0"/>
              <a:t> x n </a:t>
            </a:r>
            <a:r>
              <a:rPr lang="en-US" b="0" kern="0" dirty="0"/>
              <a:t>(vector)</a:t>
            </a:r>
          </a:p>
          <a:p>
            <a:r>
              <a:rPr lang="en-US" kern="0" dirty="0"/>
              <a:t>But not that much sparsity to start with</a:t>
            </a:r>
          </a:p>
          <a:p>
            <a:endParaRPr lang="en-US" kern="0" dirty="0"/>
          </a:p>
          <a:p>
            <a:endParaRPr lang="en-US" kern="0" dirty="0"/>
          </a:p>
          <a:p>
            <a:endParaRPr lang="en-US" kern="0" dirty="0"/>
          </a:p>
          <a:p>
            <a:endParaRPr lang="en-US" kern="0" dirty="0"/>
          </a:p>
          <a:p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885008996"/>
      </p:ext>
    </p:extLst>
  </p:cSld>
  <p:clrMapOvr>
    <a:masterClrMapping/>
  </p:clrMapOvr>
  <p:transition spd="med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57DBEF9-55D4-46E4-B910-783AE539421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92BA1AB-46EB-4F7B-80E8-AA274A083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374EDD-4AF1-48E5-9201-37FA8E785A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ED0C1F-4601-412C-99FA-1165431FFB52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728768F-558C-4D0F-97A5-81EDBC8D04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2889" y="6301925"/>
            <a:ext cx="7514450" cy="2004516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5CA860C6-7184-407D-8984-345CE7DBE3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8093" y="1941004"/>
            <a:ext cx="9937626" cy="29048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02524"/>
      </p:ext>
    </p:extLst>
  </p:cSld>
  <p:clrMapOvr>
    <a:masterClrMapping/>
  </p:clrMapOvr>
  <p:transition spd="med">
    <p:fad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BA037C1-CF47-48F7-ABF0-7E845C6072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Key idea: </a:t>
            </a:r>
            <a:r>
              <a:rPr lang="en-US" b="0" dirty="0"/>
              <a:t>update x(t) or h(t-1) </a:t>
            </a:r>
            <a:r>
              <a:rPr lang="en-US" b="0" dirty="0" err="1"/>
              <a:t>iff</a:t>
            </a:r>
            <a:r>
              <a:rPr lang="en-US" b="0" dirty="0"/>
              <a:t> change above threshold </a:t>
            </a:r>
            <a:r>
              <a:rPr lang="el-GR" b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</a:t>
            </a:r>
            <a:endParaRPr lang="en-US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b="0" dirty="0">
                <a:latin typeface="Arial" panose="020B0604020202020204" pitchFamily="34" charset="0"/>
              </a:rPr>
              <a:t>Intuition:</a:t>
            </a:r>
          </a:p>
          <a:p>
            <a:pPr lvl="1"/>
            <a:r>
              <a:rPr lang="en-US" b="0" dirty="0">
                <a:latin typeface="Arial" panose="020B0604020202020204" pitchFamily="34" charset="0"/>
              </a:rPr>
              <a:t> Temporal correlation, some values don’t change much</a:t>
            </a:r>
          </a:p>
          <a:p>
            <a:pPr lvl="1"/>
            <a:r>
              <a:rPr lang="en-US" dirty="0">
                <a:latin typeface="Arial" panose="020B0604020202020204" pitchFamily="34" charset="0"/>
              </a:rPr>
              <a:t>Magnitude of change ~ feature importance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7C42AF6-03D2-4D55-B926-B4FD7EFD4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Delta RN: Increase Sparsity in x(t) and h(t-1)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EF057C-3F0E-4C2F-8B55-0E83D6DDA6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ED0C1F-4601-412C-99FA-1165431FFB52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69965FF-D2D9-4652-9A6F-69CF152A6E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2498" y="4295374"/>
            <a:ext cx="10218128" cy="4935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2794087"/>
      </p:ext>
    </p:extLst>
  </p:cSld>
  <p:clrMapOvr>
    <a:masterClrMapping/>
  </p:clrMapOvr>
  <p:transition spd="med">
    <p:fad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BA037C1-CF47-48F7-ABF0-7E845C6072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Delta GRU</a:t>
            </a:r>
            <a:endParaRPr lang="en-US" dirty="0">
              <a:latin typeface="Arial" panose="020B0604020202020204" pitchFamily="34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7C42AF6-03D2-4D55-B926-B4FD7EFD4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Delta RN: Increase Sparsity in x(t) and h(t-1)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EF057C-3F0E-4C2F-8B55-0E83D6DDA6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ED0C1F-4601-412C-99FA-1165431FFB52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6CC5609-7591-46C6-A978-96B4230F21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565" y="2405103"/>
            <a:ext cx="11600781" cy="5586292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2DEC8D0E-36A8-43EE-830A-4B0A5A9E9C58}"/>
              </a:ext>
            </a:extLst>
          </p:cNvPr>
          <p:cNvSpPr/>
          <p:nvPr/>
        </p:nvSpPr>
        <p:spPr bwMode="auto">
          <a:xfrm>
            <a:off x="1713539" y="4876800"/>
            <a:ext cx="10588599" cy="2538292"/>
          </a:xfrm>
          <a:prstGeom prst="rect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727741"/>
      </p:ext>
    </p:extLst>
  </p:cSld>
  <p:clrMapOvr>
    <a:masterClrMapping/>
  </p:clrMapOvr>
  <p:transition spd="med">
    <p:fad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BA037C1-CF47-48F7-ABF0-7E845C6072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Xilinx Zynq</a:t>
            </a:r>
          </a:p>
          <a:p>
            <a:r>
              <a:rPr lang="en-US" dirty="0">
                <a:latin typeface="Arial" panose="020B0604020202020204" pitchFamily="34" charset="0"/>
              </a:rPr>
              <a:t>FC Layers: ARM Core</a:t>
            </a:r>
          </a:p>
          <a:p>
            <a:r>
              <a:rPr lang="en-US" dirty="0" err="1">
                <a:latin typeface="Arial" panose="020B0604020202020204" pitchFamily="34" charset="0"/>
              </a:rPr>
              <a:t>DeltaRNN</a:t>
            </a:r>
            <a:r>
              <a:rPr lang="en-US" dirty="0">
                <a:latin typeface="Arial" panose="020B0604020202020204" pitchFamily="34" charset="0"/>
              </a:rPr>
              <a:t>: GRU Layer</a:t>
            </a:r>
          </a:p>
          <a:p>
            <a:endParaRPr lang="en-US" dirty="0">
              <a:latin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7C42AF6-03D2-4D55-B926-B4FD7EFD4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Delta RNN: FPGA Implementation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EF057C-3F0E-4C2F-8B55-0E83D6DDA6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ED0C1F-4601-412C-99FA-1165431FFB52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BE9685-0222-4030-B4DC-573C58891B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9384" y="3949593"/>
            <a:ext cx="9739209" cy="4648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1131365"/>
      </p:ext>
    </p:extLst>
  </p:cSld>
  <p:clrMapOvr>
    <a:masterClrMapping/>
  </p:clrMapOvr>
  <p:transition spd="med">
    <p:fad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BA037C1-CF47-48F7-ABF0-7E845C6072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</a:rPr>
              <a:t>IEU: Delta Vectors</a:t>
            </a:r>
          </a:p>
          <a:p>
            <a:r>
              <a:rPr lang="en-US" dirty="0" err="1">
                <a:latin typeface="Arial" panose="020B0604020202020204" pitchFamily="34" charset="0"/>
              </a:rPr>
              <a:t>MxV</a:t>
            </a:r>
            <a:r>
              <a:rPr lang="en-US" dirty="0">
                <a:latin typeface="Arial" panose="020B0604020202020204" pitchFamily="34" charset="0"/>
              </a:rPr>
              <a:t>: Matrix x Vector</a:t>
            </a:r>
          </a:p>
          <a:p>
            <a:r>
              <a:rPr lang="en-US" dirty="0">
                <a:latin typeface="Arial" panose="020B0604020202020204" pitchFamily="34" charset="0"/>
              </a:rPr>
              <a:t>AP: activations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7C42AF6-03D2-4D55-B926-B4FD7EFD4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Delta RNN: FPGA Implementation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EF057C-3F0E-4C2F-8B55-0E83D6DDA6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ED0C1F-4601-412C-99FA-1165431FFB52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2B2224B-3397-412F-8556-23C5AA938DD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4047" y="4157062"/>
            <a:ext cx="9561672" cy="4787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060991"/>
      </p:ext>
    </p:extLst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 txBox="1"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 vert="horz" wrap="square" lIns="130027" tIns="130027" rIns="130027" bIns="130027" numCol="1" anchor="t" anchorCtr="0" compatLnSpc="1">
            <a:prstTxWarp prst="textNoShape">
              <a:avLst/>
            </a:prstTxWarp>
            <a:noAutofit/>
          </a:bodyPr>
          <a:lstStyle/>
          <a:p>
            <a:pPr marL="650230" indent="-325115">
              <a:spcBef>
                <a:spcPts val="0"/>
              </a:spcBef>
            </a:pPr>
            <a:r>
              <a:rPr lang="en-US" dirty="0"/>
              <a:t>RNNs </a:t>
            </a:r>
            <a:r>
              <a:rPr lang="en-US" dirty="0">
                <a:sym typeface="Wingdings" panose="05000000000000000000" pitchFamily="2" charset="2"/>
              </a:rPr>
              <a:t> Natural Language Processing</a:t>
            </a:r>
          </a:p>
          <a:p>
            <a:pPr marL="975668" lvl="2" indent="-325115">
              <a:spcBef>
                <a:spcPts val="0"/>
              </a:spcBef>
            </a:pPr>
            <a:r>
              <a:rPr lang="en-US" dirty="0">
                <a:sym typeface="Wingdings" panose="05000000000000000000" pitchFamily="2" charset="2"/>
              </a:rPr>
              <a:t>Why? Temporal Sequences  Output depends on history not only current input</a:t>
            </a:r>
          </a:p>
          <a:p>
            <a:pPr marL="650230" indent="-325115">
              <a:spcBef>
                <a:spcPts val="0"/>
              </a:spcBef>
            </a:pPr>
            <a:r>
              <a:rPr lang="en-US" dirty="0">
                <a:sym typeface="Wingdings" panose="05000000000000000000" pitchFamily="2" charset="2"/>
              </a:rPr>
              <a:t>Vanishing Gradient Problem</a:t>
            </a:r>
          </a:p>
          <a:p>
            <a:pPr marL="975668" lvl="2" indent="-325115">
              <a:spcBef>
                <a:spcPts val="0"/>
              </a:spcBef>
            </a:pPr>
            <a:r>
              <a:rPr lang="en-US" dirty="0">
                <a:sym typeface="Wingdings" panose="05000000000000000000" pitchFamily="2" charset="2"/>
              </a:rPr>
              <a:t>Long-Short Term Memory</a:t>
            </a:r>
          </a:p>
          <a:p>
            <a:pPr marL="975668" lvl="2" indent="-325115">
              <a:spcBef>
                <a:spcPts val="0"/>
              </a:spcBef>
            </a:pPr>
            <a:r>
              <a:rPr lang="en-US" dirty="0">
                <a:sym typeface="Wingdings" panose="05000000000000000000" pitchFamily="2" charset="2"/>
              </a:rPr>
              <a:t>Gated Recurrent Unit  This work</a:t>
            </a:r>
          </a:p>
          <a:p>
            <a:pPr marL="612130" lvl="1" indent="-325115">
              <a:spcBef>
                <a:spcPts val="0"/>
              </a:spcBef>
            </a:pPr>
            <a:r>
              <a:rPr lang="en-US" dirty="0">
                <a:sym typeface="Wingdings" panose="05000000000000000000" pitchFamily="2" charset="2"/>
              </a:rPr>
              <a:t>All use multiple Fully-Connected (maybe different now?)</a:t>
            </a:r>
          </a:p>
          <a:p>
            <a:pPr marL="975668" lvl="2" indent="-325115">
              <a:spcBef>
                <a:spcPts val="0"/>
              </a:spcBef>
            </a:pPr>
            <a:r>
              <a:rPr lang="en-US" dirty="0">
                <a:sym typeface="Wingdings" panose="05000000000000000000" pitchFamily="2" charset="2"/>
              </a:rPr>
              <a:t>Bottleneck: Memory traffic for weights</a:t>
            </a:r>
          </a:p>
          <a:p>
            <a:pPr marL="650230" indent="-325115">
              <a:spcBef>
                <a:spcPts val="0"/>
              </a:spcBef>
            </a:pPr>
            <a:r>
              <a:rPr lang="en-US" dirty="0">
                <a:sym typeface="Wingdings" panose="05000000000000000000" pitchFamily="2" charset="2"/>
              </a:rPr>
              <a:t>Delta Network Algorithm</a:t>
            </a:r>
          </a:p>
          <a:p>
            <a:pPr marL="975668" lvl="2" indent="-325115">
              <a:spcBef>
                <a:spcPts val="0"/>
              </a:spcBef>
            </a:pPr>
            <a:r>
              <a:rPr lang="en-US" dirty="0">
                <a:sym typeface="Wingdings" panose="05000000000000000000" pitchFamily="2" charset="2"/>
              </a:rPr>
              <a:t>Only process activation and input changes if above a threshold</a:t>
            </a:r>
          </a:p>
          <a:p>
            <a:pPr marL="975668" lvl="2" indent="-325115">
              <a:spcBef>
                <a:spcPts val="0"/>
              </a:spcBef>
            </a:pPr>
            <a:r>
              <a:rPr lang="en-US" dirty="0">
                <a:sym typeface="Wingdings" panose="05000000000000000000" pitchFamily="2" charset="2"/>
              </a:rPr>
              <a:t>Temporal correlation</a:t>
            </a:r>
          </a:p>
          <a:p>
            <a:pPr marL="650230" indent="-325115">
              <a:spcBef>
                <a:spcPts val="0"/>
              </a:spcBef>
            </a:pPr>
            <a:r>
              <a:rPr lang="en-US" dirty="0">
                <a:sym typeface="Wingdings" panose="05000000000000000000" pitchFamily="2" charset="2"/>
              </a:rPr>
              <a:t>Delta RNN</a:t>
            </a:r>
          </a:p>
          <a:p>
            <a:pPr marL="975668" lvl="2" indent="-325115">
              <a:spcBef>
                <a:spcPts val="0"/>
              </a:spcBef>
            </a:pPr>
            <a:r>
              <a:rPr lang="en-US" dirty="0">
                <a:sym typeface="Wingdings" panose="05000000000000000000" pitchFamily="2" charset="2"/>
              </a:rPr>
              <a:t>FPGA Implementation of DN</a:t>
            </a:r>
          </a:p>
          <a:p>
            <a:pPr marL="612130" lvl="1" indent="-325115">
              <a:spcBef>
                <a:spcPts val="0"/>
              </a:spcBef>
            </a:pPr>
            <a:endParaRPr lang="en-US" dirty="0"/>
          </a:p>
        </p:txBody>
      </p:sp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130027" tIns="130027" rIns="130027" bIns="130027" numCol="1" anchor="ctr" anchorCtr="0" compatLnSpc="1">
            <a:prstTxWarp prst="textNoShape">
              <a:avLst/>
            </a:prstTxWarp>
            <a:noAutofit/>
          </a:bodyPr>
          <a:lstStyle/>
          <a:p>
            <a:pPr>
              <a:buNone/>
            </a:pPr>
            <a:r>
              <a:rPr lang="en-US" dirty="0"/>
              <a:t>Overview</a:t>
            </a:r>
          </a:p>
        </p:txBody>
      </p:sp>
      <p:sp>
        <p:nvSpPr>
          <p:cNvPr id="87" name="Shape 87"/>
          <p:cNvSpPr txBox="1">
            <a:spLocks noGrp="1"/>
          </p:cNvSpPr>
          <p:nvPr>
            <p:ph type="sldNum" sz="quarter" idx="4"/>
          </p:nvPr>
        </p:nvSpPr>
        <p:spPr>
          <a:prstGeom prst="rect">
            <a:avLst/>
          </a:prstGeom>
        </p:spPr>
        <p:txBody>
          <a:bodyPr vert="horz" lIns="130027" tIns="64996" rIns="130027" bIns="64996" rtlCol="0" anchor="t" anchorCtr="0">
            <a:noAutofit/>
          </a:bodyPr>
          <a:lstStyle/>
          <a:p>
            <a:pPr>
              <a:spcBef>
                <a:spcPts val="0"/>
              </a:spcBef>
              <a:buClr>
                <a:srgbClr val="000000"/>
              </a:buClr>
              <a:buSzPct val="25000"/>
            </a:pPr>
            <a:fld id="{00000000-1234-1234-1234-123412341234}" type="slidenum">
              <a:rPr lang="en-US"/>
              <a:pPr>
                <a:spcBef>
                  <a:spcPts val="0"/>
                </a:spcBef>
                <a:buClr>
                  <a:srgbClr val="000000"/>
                </a:buClr>
                <a:buSzPct val="25000"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498900"/>
      </p:ext>
    </p:extLst>
  </p:cSld>
  <p:clrMapOvr>
    <a:masterClrMapping/>
  </p:clrMapOvr>
  <p:transition spd="slow">
    <p:cut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BA037C1-CF47-48F7-ABF0-7E845C6072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</a:rPr>
              <a:t>x(t) </a:t>
            </a:r>
            <a:r>
              <a:rPr lang="en-US" dirty="0">
                <a:latin typeface="Arial" panose="020B0604020202020204" pitchFamily="34" charset="0"/>
                <a:sym typeface="Wingdings" panose="05000000000000000000" pitchFamily="2" charset="2"/>
              </a:rPr>
              <a:t> Dx(t)  Value/Index </a:t>
            </a:r>
            <a:r>
              <a:rPr lang="en-US" b="0" dirty="0">
                <a:latin typeface="Arial" panose="020B0604020202020204" pitchFamily="34" charset="0"/>
                <a:sym typeface="Wingdings" panose="05000000000000000000" pitchFamily="2" charset="2"/>
              </a:rPr>
              <a:t>Sparse Representation</a:t>
            </a:r>
          </a:p>
          <a:p>
            <a:r>
              <a:rPr lang="en-US" b="0" dirty="0">
                <a:latin typeface="Arial" panose="020B0604020202020204" pitchFamily="34" charset="0"/>
                <a:sym typeface="Wingdings" panose="05000000000000000000" pitchFamily="2" charset="2"/>
              </a:rPr>
              <a:t>h(t)  Dh(t)</a:t>
            </a:r>
          </a:p>
          <a:p>
            <a:r>
              <a:rPr lang="en-US" b="0" dirty="0">
                <a:latin typeface="Arial" panose="020B0604020202020204" pitchFamily="34" charset="0"/>
                <a:sym typeface="Wingdings" panose="05000000000000000000" pitchFamily="2" charset="2"/>
              </a:rPr>
              <a:t>PT </a:t>
            </a:r>
            <a:r>
              <a:rPr lang="en-US" b="0" dirty="0" err="1">
                <a:latin typeface="Arial" panose="020B0604020202020204" pitchFamily="34" charset="0"/>
                <a:sym typeface="Wingdings" panose="05000000000000000000" pitchFamily="2" charset="2"/>
              </a:rPr>
              <a:t>RegFile</a:t>
            </a:r>
            <a:r>
              <a:rPr lang="en-US" b="0" dirty="0">
                <a:latin typeface="Arial" panose="020B0604020202020204" pitchFamily="34" charset="0"/>
                <a:sym typeface="Wingdings" panose="05000000000000000000" pitchFamily="2" charset="2"/>
              </a:rPr>
              <a:t>: Keep previous vectors to calculate Dx(t)/Dh(t)</a:t>
            </a:r>
          </a:p>
          <a:p>
            <a:pPr lvl="2"/>
            <a:r>
              <a:rPr lang="en-US" dirty="0">
                <a:latin typeface="Arial" panose="020B0604020202020204" pitchFamily="34" charset="0"/>
                <a:sym typeface="Wingdings" panose="05000000000000000000" pitchFamily="2" charset="2"/>
              </a:rPr>
              <a:t>Update w/ current</a:t>
            </a:r>
            <a:endParaRPr lang="en-US" b="0" dirty="0"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r>
              <a:rPr lang="en-US" b="0" dirty="0">
                <a:latin typeface="Arial" panose="020B0604020202020204" pitchFamily="34" charset="0"/>
                <a:sym typeface="Wingdings" panose="05000000000000000000" pitchFamily="2" charset="2"/>
              </a:rPr>
              <a:t>x(t) 4/cycle / 64b 16b Q8.8</a:t>
            </a:r>
          </a:p>
          <a:p>
            <a:r>
              <a:rPr lang="en-US" b="0" dirty="0">
                <a:latin typeface="Arial" panose="020B0604020202020204" pitchFamily="34" charset="0"/>
                <a:sym typeface="Wingdings" panose="05000000000000000000" pitchFamily="2" charset="2"/>
              </a:rPr>
              <a:t>h(t) 32/cycle / 256b</a:t>
            </a:r>
            <a:endParaRPr lang="en-US" dirty="0">
              <a:latin typeface="Arial" panose="020B0604020202020204" pitchFamily="34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7C42AF6-03D2-4D55-B926-B4FD7EFD4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Encoding Unit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EF057C-3F0E-4C2F-8B55-0E83D6DDA6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ED0C1F-4601-412C-99FA-1165431FFB52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FAC43C-DA57-4F9F-8DDB-46FC5D3093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4005" y="5318045"/>
            <a:ext cx="10470035" cy="485006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B9B130A-D2A7-47B5-9AB7-18C7CA54CA39}"/>
              </a:ext>
            </a:extLst>
          </p:cNvPr>
          <p:cNvSpPr txBox="1"/>
          <p:nvPr/>
        </p:nvSpPr>
        <p:spPr>
          <a:xfrm flipH="1">
            <a:off x="6131474" y="3835390"/>
            <a:ext cx="26990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i="1" dirty="0">
                <a:latin typeface="Quicksand"/>
              </a:rPr>
              <a:t>AXI-DMA limiter</a:t>
            </a:r>
          </a:p>
        </p:txBody>
      </p:sp>
    </p:spTree>
    <p:extLst>
      <p:ext uri="{BB962C8B-B14F-4D97-AF65-F5344CB8AC3E}">
        <p14:creationId xmlns:p14="http://schemas.microsoft.com/office/powerpoint/2010/main" val="819096982"/>
      </p:ext>
    </p:extLst>
  </p:cSld>
  <p:clrMapOvr>
    <a:masterClrMapping/>
  </p:clrMapOvr>
  <p:transition spd="med">
    <p:fad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BA037C1-CF47-48F7-ABF0-7E845C6072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</a:rPr>
              <a:t>Encode non-zero values </a:t>
            </a:r>
            <a:r>
              <a:rPr lang="en-US" dirty="0">
                <a:latin typeface="Arial" panose="020B0604020202020204" pitchFamily="34" charset="0"/>
                <a:sym typeface="Wingdings" panose="05000000000000000000" pitchFamily="2" charset="2"/>
              </a:rPr>
              <a:t> value/index</a:t>
            </a:r>
          </a:p>
          <a:p>
            <a:pPr lvl="2"/>
            <a:r>
              <a:rPr lang="en-US" dirty="0">
                <a:latin typeface="Arial" panose="020B0604020202020204" pitchFamily="34" charset="0"/>
                <a:sym typeface="Wingdings" panose="05000000000000000000" pitchFamily="2" charset="2"/>
              </a:rPr>
              <a:t>BW: 2 per cycle</a:t>
            </a:r>
            <a:endParaRPr lang="en-US" dirty="0">
              <a:latin typeface="Arial" panose="020B0604020202020204" pitchFamily="34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7C42AF6-03D2-4D55-B926-B4FD7EFD4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Encoding Unit: Delta Scheduler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EF057C-3F0E-4C2F-8B55-0E83D6DDA6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ED0C1F-4601-412C-99FA-1165431FFB52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3C8EEFA-729A-497E-BA9B-731862FD00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9419" y="3029102"/>
            <a:ext cx="6658890" cy="5507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5694441"/>
      </p:ext>
    </p:extLst>
  </p:cSld>
  <p:clrMapOvr>
    <a:masterClrMapping/>
  </p:clrMapOvr>
  <p:transition spd="med">
    <p:fade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BA037C1-CF47-48F7-ABF0-7E845C6072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</a:rPr>
              <a:t>Dh(t-1) w/ 1024 elements</a:t>
            </a:r>
          </a:p>
          <a:p>
            <a:pPr lvl="1"/>
            <a:r>
              <a:rPr lang="en-US" dirty="0">
                <a:latin typeface="Arial" panose="020B0604020202020204" pitchFamily="34" charset="0"/>
              </a:rPr>
              <a:t>Best Case: 0% occupancy (all zeros)</a:t>
            </a:r>
          </a:p>
          <a:p>
            <a:pPr lvl="2"/>
            <a:r>
              <a:rPr lang="en-US" dirty="0">
                <a:latin typeface="Arial" panose="020B0604020202020204" pitchFamily="34" charset="0"/>
              </a:rPr>
              <a:t>32/cycle – input bound </a:t>
            </a:r>
            <a:r>
              <a:rPr lang="en-US" dirty="0">
                <a:latin typeface="Arial" panose="020B0604020202020204" pitchFamily="34" charset="0"/>
                <a:sym typeface="Wingdings" panose="05000000000000000000" pitchFamily="2" charset="2"/>
              </a:rPr>
              <a:t> 32 cycles</a:t>
            </a:r>
          </a:p>
          <a:p>
            <a:pPr lvl="1"/>
            <a:r>
              <a:rPr lang="en-US" dirty="0">
                <a:latin typeface="Arial" panose="020B0604020202020204" pitchFamily="34" charset="0"/>
                <a:sym typeface="Wingdings" panose="05000000000000000000" pitchFamily="2" charset="2"/>
              </a:rPr>
              <a:t>Worst Case: 100% occupancy (all non-zero)</a:t>
            </a:r>
          </a:p>
          <a:p>
            <a:pPr lvl="2"/>
            <a:r>
              <a:rPr lang="en-US" dirty="0">
                <a:latin typeface="Arial" panose="020B0604020202020204" pitchFamily="34" charset="0"/>
                <a:sym typeface="Wingdings" panose="05000000000000000000" pitchFamily="2" charset="2"/>
              </a:rPr>
              <a:t>2/cycle output – output bound  512 cycles</a:t>
            </a:r>
          </a:p>
          <a:p>
            <a:endParaRPr lang="en-US" dirty="0"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r>
              <a:rPr lang="en-US" dirty="0">
                <a:latin typeface="Arial" panose="020B0604020202020204" pitchFamily="34" charset="0"/>
                <a:sym typeface="Wingdings" panose="05000000000000000000" pitchFamily="2" charset="2"/>
              </a:rPr>
              <a:t>Dx(t) w/ 39 elements</a:t>
            </a:r>
          </a:p>
          <a:p>
            <a:pPr lvl="1"/>
            <a:r>
              <a:rPr lang="en-US" dirty="0">
                <a:latin typeface="Arial" panose="020B0604020202020204" pitchFamily="34" charset="0"/>
                <a:sym typeface="Wingdings" panose="05000000000000000000" pitchFamily="2" charset="2"/>
              </a:rPr>
              <a:t>Padded to 40 </a:t>
            </a:r>
          </a:p>
          <a:p>
            <a:pPr lvl="1"/>
            <a:r>
              <a:rPr lang="en-US" dirty="0">
                <a:latin typeface="Arial" panose="020B0604020202020204" pitchFamily="34" charset="0"/>
                <a:sym typeface="Wingdings" panose="05000000000000000000" pitchFamily="2" charset="2"/>
              </a:rPr>
              <a:t>Best Case: 0% occupancy  10 cycles, 4/cycle</a:t>
            </a:r>
          </a:p>
          <a:p>
            <a:pPr lvl="1"/>
            <a:r>
              <a:rPr lang="en-US" dirty="0">
                <a:latin typeface="Arial" panose="020B0604020202020204" pitchFamily="34" charset="0"/>
                <a:sym typeface="Wingdings" panose="05000000000000000000" pitchFamily="2" charset="2"/>
              </a:rPr>
              <a:t>Worst Case: 100% occupancy  20 cycles (output bound)</a:t>
            </a:r>
            <a:endParaRPr lang="en-US" dirty="0">
              <a:latin typeface="Arial" panose="020B0604020202020204" pitchFamily="34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7C42AF6-03D2-4D55-B926-B4FD7EFD4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Input Encoding Unit: Delta Scheduler: Latency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EF057C-3F0E-4C2F-8B55-0E83D6DDA6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ED0C1F-4601-412C-99FA-1165431FFB52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828727"/>
      </p:ext>
    </p:extLst>
  </p:cSld>
  <p:clrMapOvr>
    <a:masterClrMapping/>
  </p:clrMapOvr>
  <p:transition spd="med">
    <p:fad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BA037C1-CF47-48F7-ABF0-7E845C6072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</a:rPr>
              <a:t>3 Channels: R, U, C</a:t>
            </a:r>
          </a:p>
          <a:p>
            <a:r>
              <a:rPr lang="en-US" dirty="0">
                <a:latin typeface="Arial" panose="020B0604020202020204" pitchFamily="34" charset="0"/>
              </a:rPr>
              <a:t>R: </a:t>
            </a:r>
            <a:r>
              <a:rPr lang="en-US" dirty="0" err="1">
                <a:latin typeface="Arial" panose="020B0604020202020204" pitchFamily="34" charset="0"/>
              </a:rPr>
              <a:t>Mr</a:t>
            </a:r>
            <a:r>
              <a:rPr lang="en-US" dirty="0">
                <a:latin typeface="Arial" panose="020B0604020202020204" pitchFamily="34" charset="0"/>
              </a:rPr>
              <a:t>(t), U: Mu(t), C: </a:t>
            </a:r>
            <a:r>
              <a:rPr lang="en-US" dirty="0" err="1">
                <a:latin typeface="Arial" panose="020B0604020202020204" pitchFamily="34" charset="0"/>
              </a:rPr>
              <a:t>Mcx</a:t>
            </a:r>
            <a:r>
              <a:rPr lang="en-US" dirty="0">
                <a:latin typeface="Arial" panose="020B0604020202020204" pitchFamily="34" charset="0"/>
              </a:rPr>
              <a:t>(t) &amp; </a:t>
            </a:r>
            <a:r>
              <a:rPr lang="en-US" dirty="0" err="1">
                <a:latin typeface="Arial" panose="020B0604020202020204" pitchFamily="34" charset="0"/>
              </a:rPr>
              <a:t>Mch</a:t>
            </a:r>
            <a:r>
              <a:rPr lang="en-US" dirty="0">
                <a:latin typeface="Arial" panose="020B0604020202020204" pitchFamily="34" charset="0"/>
              </a:rPr>
              <a:t>(t)</a:t>
            </a:r>
          </a:p>
          <a:p>
            <a:r>
              <a:rPr lang="en-US" dirty="0">
                <a:latin typeface="Arial" panose="020B0604020202020204" pitchFamily="34" charset="0"/>
              </a:rPr>
              <a:t>128 </a:t>
            </a:r>
            <a:r>
              <a:rPr lang="en-US" dirty="0" err="1">
                <a:latin typeface="Arial" panose="020B0604020202020204" pitchFamily="34" charset="0"/>
              </a:rPr>
              <a:t>Mul</a:t>
            </a:r>
            <a:r>
              <a:rPr lang="en-US" dirty="0">
                <a:latin typeface="Arial" panose="020B0604020202020204" pitchFamily="34" charset="0"/>
              </a:rPr>
              <a:t> + 128 Add / 16b Q8.8 DSP + LUTs 32b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7C42AF6-03D2-4D55-B926-B4FD7EFD4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MxV</a:t>
            </a:r>
            <a:r>
              <a:rPr lang="en-US" dirty="0"/>
              <a:t> Unit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EF057C-3F0E-4C2F-8B55-0E83D6DDA6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ED0C1F-4601-412C-99FA-1165431FFB52}" type="slidenum">
              <a:rPr lang="en-US" smtClean="0"/>
              <a:pPr/>
              <a:t>23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13C1A2B-C751-498E-B57A-F7ECC9CA81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652" y="3972645"/>
            <a:ext cx="11062431" cy="4087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056684"/>
      </p:ext>
    </p:extLst>
  </p:cSld>
  <p:clrMapOvr>
    <a:masterClrMapping/>
  </p:clrMapOvr>
  <p:transition spd="med">
    <p:fad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BA037C1-CF47-48F7-ABF0-7E845C6072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</a:rPr>
              <a:t>Since h(t) tends to be longer than x(t)</a:t>
            </a:r>
          </a:p>
          <a:p>
            <a:r>
              <a:rPr lang="en-US" dirty="0">
                <a:latin typeface="Arial" panose="020B0604020202020204" pitchFamily="34" charset="0"/>
              </a:rPr>
              <a:t>First do Dx(t) </a:t>
            </a:r>
            <a:r>
              <a:rPr lang="en-US" dirty="0">
                <a:latin typeface="Arial" panose="020B0604020202020204" pitchFamily="34" charset="0"/>
                <a:sym typeface="Wingdings" panose="05000000000000000000" pitchFamily="2" charset="2"/>
              </a:rPr>
              <a:t> all </a:t>
            </a:r>
            <a:r>
              <a:rPr lang="en-US" dirty="0" err="1">
                <a:latin typeface="Arial" panose="020B0604020202020204" pitchFamily="34" charset="0"/>
                <a:sym typeface="Wingdings" panose="05000000000000000000" pitchFamily="2" charset="2"/>
              </a:rPr>
              <a:t>MxV</a:t>
            </a:r>
            <a:r>
              <a:rPr lang="en-US" dirty="0">
                <a:latin typeface="Arial" panose="020B0604020202020204" pitchFamily="34" charset="0"/>
                <a:sym typeface="Wingdings" panose="05000000000000000000" pitchFamily="2" charset="2"/>
              </a:rPr>
              <a:t> channels do Dx(t)</a:t>
            </a:r>
          </a:p>
          <a:p>
            <a:r>
              <a:rPr lang="en-US" dirty="0">
                <a:latin typeface="Arial" panose="020B0604020202020204" pitchFamily="34" charset="0"/>
                <a:sym typeface="Wingdings" panose="05000000000000000000" pitchFamily="2" charset="2"/>
              </a:rPr>
              <a:t>Overlaps with calculating Dh(t)</a:t>
            </a:r>
            <a:endParaRPr lang="en-US" dirty="0">
              <a:latin typeface="Arial" panose="020B0604020202020204" pitchFamily="34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7C42AF6-03D2-4D55-B926-B4FD7EFD4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EF057C-3F0E-4C2F-8B55-0E83D6DDA6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ED0C1F-4601-412C-99FA-1165431FFB52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843695"/>
      </p:ext>
    </p:extLst>
  </p:cSld>
  <p:clrMapOvr>
    <a:masterClrMapping/>
  </p:clrMapOvr>
  <p:transition spd="med">
    <p:fade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BA037C1-CF47-48F7-ABF0-7E845C6072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</a:rPr>
              <a:t>Weights from BRAM true dual-port</a:t>
            </a:r>
          </a:p>
          <a:p>
            <a:r>
              <a:rPr lang="en-US" dirty="0">
                <a:latin typeface="Arial" panose="020B0604020202020204" pitchFamily="34" charset="0"/>
              </a:rPr>
              <a:t>Can do two products per column</a:t>
            </a:r>
          </a:p>
          <a:p>
            <a:pPr lvl="2"/>
            <a:r>
              <a:rPr lang="en-US" dirty="0">
                <a:latin typeface="Arial" panose="020B0604020202020204" pitchFamily="34" charset="0"/>
              </a:rPr>
              <a:t>Guessing: data width of BRAM ports?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7C42AF6-03D2-4D55-B926-B4FD7EFD4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MxV</a:t>
            </a:r>
            <a:r>
              <a:rPr lang="en-US" dirty="0"/>
              <a:t> Unit: Scheduling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EF057C-3F0E-4C2F-8B55-0E83D6DDA6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ED0C1F-4601-412C-99FA-1165431FFB52}" type="slidenum">
              <a:rPr lang="en-US" smtClean="0"/>
              <a:pPr/>
              <a:t>25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983D91C-0EB8-4F10-A8C4-5D5857F00A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7219" y="3306309"/>
            <a:ext cx="7814664" cy="64441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5516416"/>
      </p:ext>
    </p:extLst>
  </p:cSld>
  <p:clrMapOvr>
    <a:masterClrMapping/>
  </p:clrMapOvr>
  <p:transition spd="med">
    <p:fade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EB6C251-3F71-4DD5-8255-E2573FF15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2495" y="2622901"/>
            <a:ext cx="9407038" cy="6733924"/>
          </a:xfrm>
          <a:prstGeom prst="rect">
            <a:avLst/>
          </a:prstGeom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BA037C1-CF47-48F7-ABF0-7E845C6072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/>
              <a:t>MxV</a:t>
            </a:r>
            <a:r>
              <a:rPr lang="en-US" dirty="0"/>
              <a:t> busy only when both Dx(t) &amp; Dh(t) have non-zeros</a:t>
            </a:r>
          </a:p>
          <a:p>
            <a:r>
              <a:rPr lang="en-US" dirty="0"/>
              <a:t>AP BW is low </a:t>
            </a:r>
            <a:r>
              <a:rPr lang="en-US" dirty="0">
                <a:sym typeface="Wingdings" panose="05000000000000000000" pitchFamily="2" charset="2"/>
              </a:rPr>
              <a:t> </a:t>
            </a:r>
            <a:r>
              <a:rPr lang="en-US" dirty="0" err="1">
                <a:sym typeface="Wingdings" panose="05000000000000000000" pitchFamily="2" charset="2"/>
              </a:rPr>
              <a:t>MxV</a:t>
            </a:r>
            <a:r>
              <a:rPr lang="en-US" dirty="0">
                <a:sym typeface="Wingdings" panose="05000000000000000000" pitchFamily="2" charset="2"/>
              </a:rPr>
              <a:t> will be idle  reuse it for AP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???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7C42AF6-03D2-4D55-B926-B4FD7EFD4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AP: can use </a:t>
            </a:r>
            <a:r>
              <a:rPr lang="en-US" dirty="0" err="1"/>
              <a:t>MxV</a:t>
            </a:r>
            <a:r>
              <a:rPr lang="en-US" dirty="0"/>
              <a:t> multipliers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EF057C-3F0E-4C2F-8B55-0E83D6DDA6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ED0C1F-4601-412C-99FA-1165431FFB52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631815"/>
      </p:ext>
    </p:extLst>
  </p:cSld>
  <p:clrMapOvr>
    <a:masterClrMapping/>
  </p:clrMapOvr>
  <p:transition spd="med">
    <p:fade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EB6C251-3F71-4DD5-8255-E2573FF153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9409" y="3037838"/>
            <a:ext cx="9407038" cy="6733924"/>
          </a:xfrm>
          <a:prstGeom prst="rect">
            <a:avLst/>
          </a:prstGeom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BA037C1-CF47-48F7-ABF0-7E845C6072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S1 / S5: 16b addition</a:t>
            </a:r>
          </a:p>
          <a:p>
            <a:r>
              <a:rPr lang="en-US" dirty="0"/>
              <a:t>S2: 32b addition</a:t>
            </a:r>
          </a:p>
          <a:p>
            <a:r>
              <a:rPr lang="en-US" dirty="0"/>
              <a:t>S2/S4: 32b </a:t>
            </a:r>
            <a:r>
              <a:rPr lang="en-US" dirty="0" err="1"/>
              <a:t>mul</a:t>
            </a:r>
            <a:r>
              <a:rPr lang="en-US" dirty="0"/>
              <a:t> Q16.16 </a:t>
            </a:r>
            <a:r>
              <a:rPr lang="en-US" dirty="0">
                <a:sym typeface="Wingdings" panose="05000000000000000000" pitchFamily="2" charset="2"/>
              </a:rPr>
              <a:t> Q8.8 into S5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7C42AF6-03D2-4D55-B926-B4FD7EFD4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AP: can use </a:t>
            </a:r>
            <a:r>
              <a:rPr lang="en-US" dirty="0" err="1"/>
              <a:t>MxV</a:t>
            </a:r>
            <a:r>
              <a:rPr lang="en-US" dirty="0"/>
              <a:t> multipliers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EF057C-3F0E-4C2F-8B55-0E83D6DDA6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ED0C1F-4601-412C-99FA-1165431FFB52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564170"/>
      </p:ext>
    </p:extLst>
  </p:cSld>
  <p:clrMapOvr>
    <a:masterClrMapping/>
  </p:clrMapOvr>
  <p:transition spd="med">
    <p:fad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BA037C1-CF47-48F7-ABF0-7E845C60720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Range Addressable LUT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7C42AF6-03D2-4D55-B926-B4FD7EFD4A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Activation Functions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EF057C-3F0E-4C2F-8B55-0E83D6DDA6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ED0C1F-4601-412C-99FA-1165431FFB52}" type="slidenum">
              <a:rPr lang="en-US" smtClean="0"/>
              <a:pPr/>
              <a:t>28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E7C34A8-7B4D-4E29-A4D2-EE4E42BE49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186" y="2620255"/>
            <a:ext cx="11307545" cy="4364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346010"/>
      </p:ext>
    </p:extLst>
  </p:cSld>
  <p:clrMapOvr>
    <a:masterClrMapping/>
  </p:clrMapOvr>
  <p:transition spd="med">
    <p:fade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58D24CEE-9A58-4047-9087-D55C2B18DD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0246" y="1705855"/>
            <a:ext cx="10580601" cy="6108807"/>
          </a:xfrm>
          <a:prstGeom prst="rect">
            <a:avLst/>
          </a:prstGeom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F2A5B8F-651C-43AA-87F3-BCC9A6742F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A64BBBD-8B9A-4A3D-908E-8E4EC4D3E3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Quantization Ranges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7004CA0-4146-47C6-BC4A-651974D6A8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ED0C1F-4601-412C-99FA-1165431FFB52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729098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Recurrent Neural Nets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9971088" y="9853781"/>
            <a:ext cx="3033712" cy="519112"/>
          </a:xfrm>
        </p:spPr>
        <p:txBody>
          <a:bodyPr/>
          <a:lstStyle/>
          <a:p>
            <a:fld id="{C6ED0C1F-4601-412C-99FA-1165431FFB52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1" name="Freeform 20"/>
          <p:cNvSpPr/>
          <p:nvPr/>
        </p:nvSpPr>
        <p:spPr bwMode="auto">
          <a:xfrm>
            <a:off x="9713742" y="4045686"/>
            <a:ext cx="1796995" cy="5390984"/>
          </a:xfrm>
          <a:custGeom>
            <a:avLst/>
            <a:gdLst>
              <a:gd name="connsiteX0" fmla="*/ 1033670 w 1796995"/>
              <a:gd name="connsiteY0" fmla="*/ 23854 h 5390984"/>
              <a:gd name="connsiteX1" fmla="*/ 143123 w 1796995"/>
              <a:gd name="connsiteY1" fmla="*/ 1463040 h 5390984"/>
              <a:gd name="connsiteX2" fmla="*/ 946205 w 1796995"/>
              <a:gd name="connsiteY2" fmla="*/ 2926080 h 5390984"/>
              <a:gd name="connsiteX3" fmla="*/ 0 w 1796995"/>
              <a:gd name="connsiteY3" fmla="*/ 5247861 h 5390984"/>
              <a:gd name="connsiteX4" fmla="*/ 1796995 w 1796995"/>
              <a:gd name="connsiteY4" fmla="*/ 5390984 h 5390984"/>
              <a:gd name="connsiteX5" fmla="*/ 1789043 w 1796995"/>
              <a:gd name="connsiteY5" fmla="*/ 0 h 5390984"/>
              <a:gd name="connsiteX6" fmla="*/ 1033670 w 1796995"/>
              <a:gd name="connsiteY6" fmla="*/ 23854 h 5390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96995" h="5390984">
                <a:moveTo>
                  <a:pt x="1033670" y="23854"/>
                </a:moveTo>
                <a:lnTo>
                  <a:pt x="143123" y="1463040"/>
                </a:lnTo>
                <a:lnTo>
                  <a:pt x="946205" y="2926080"/>
                </a:lnTo>
                <a:lnTo>
                  <a:pt x="0" y="5247861"/>
                </a:lnTo>
                <a:lnTo>
                  <a:pt x="1796995" y="5390984"/>
                </a:lnTo>
                <a:cubicBezTo>
                  <a:pt x="1794344" y="3593989"/>
                  <a:pt x="1791694" y="1796995"/>
                  <a:pt x="1789043" y="0"/>
                </a:cubicBezTo>
                <a:lnTo>
                  <a:pt x="1033670" y="23854"/>
                </a:lnTo>
                <a:close/>
              </a:path>
            </a:pathLst>
          </a:cu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22" name="Freeform 21"/>
          <p:cNvSpPr/>
          <p:nvPr/>
        </p:nvSpPr>
        <p:spPr bwMode="auto">
          <a:xfrm rot="10800000">
            <a:off x="1730602" y="3205669"/>
            <a:ext cx="1796995" cy="5390984"/>
          </a:xfrm>
          <a:custGeom>
            <a:avLst/>
            <a:gdLst>
              <a:gd name="connsiteX0" fmla="*/ 1033670 w 1796995"/>
              <a:gd name="connsiteY0" fmla="*/ 23854 h 5390984"/>
              <a:gd name="connsiteX1" fmla="*/ 143123 w 1796995"/>
              <a:gd name="connsiteY1" fmla="*/ 1463040 h 5390984"/>
              <a:gd name="connsiteX2" fmla="*/ 946205 w 1796995"/>
              <a:gd name="connsiteY2" fmla="*/ 2926080 h 5390984"/>
              <a:gd name="connsiteX3" fmla="*/ 0 w 1796995"/>
              <a:gd name="connsiteY3" fmla="*/ 5247861 h 5390984"/>
              <a:gd name="connsiteX4" fmla="*/ 1796995 w 1796995"/>
              <a:gd name="connsiteY4" fmla="*/ 5390984 h 5390984"/>
              <a:gd name="connsiteX5" fmla="*/ 1789043 w 1796995"/>
              <a:gd name="connsiteY5" fmla="*/ 0 h 5390984"/>
              <a:gd name="connsiteX6" fmla="*/ 1033670 w 1796995"/>
              <a:gd name="connsiteY6" fmla="*/ 23854 h 5390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796995" h="5390984">
                <a:moveTo>
                  <a:pt x="1033670" y="23854"/>
                </a:moveTo>
                <a:lnTo>
                  <a:pt x="143123" y="1463040"/>
                </a:lnTo>
                <a:lnTo>
                  <a:pt x="946205" y="2926080"/>
                </a:lnTo>
                <a:lnTo>
                  <a:pt x="0" y="5247861"/>
                </a:lnTo>
                <a:lnTo>
                  <a:pt x="1796995" y="5390984"/>
                </a:lnTo>
                <a:cubicBezTo>
                  <a:pt x="1794344" y="3593989"/>
                  <a:pt x="1791694" y="1796995"/>
                  <a:pt x="1789043" y="0"/>
                </a:cubicBezTo>
                <a:lnTo>
                  <a:pt x="1033670" y="23854"/>
                </a:lnTo>
                <a:close/>
              </a:path>
            </a:pathLst>
          </a:custGeom>
          <a:solidFill>
            <a:schemeClr val="bg1"/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cxnSp>
        <p:nvCxnSpPr>
          <p:cNvPr id="34" name="Straight Arrow Connector 33"/>
          <p:cNvCxnSpPr/>
          <p:nvPr/>
        </p:nvCxnSpPr>
        <p:spPr bwMode="auto">
          <a:xfrm flipV="1">
            <a:off x="5361780" y="3347435"/>
            <a:ext cx="675862" cy="11112"/>
          </a:xfrm>
          <a:prstGeom prst="straightConnector1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36" name="Rectangle 35"/>
          <p:cNvSpPr/>
          <p:nvPr/>
        </p:nvSpPr>
        <p:spPr bwMode="auto">
          <a:xfrm>
            <a:off x="6037641" y="2447329"/>
            <a:ext cx="659958" cy="1767292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rPr>
              <a:t>FC</a:t>
            </a:r>
          </a:p>
        </p:txBody>
      </p:sp>
      <p:sp>
        <p:nvSpPr>
          <p:cNvPr id="37" name="Rectangle 36"/>
          <p:cNvSpPr/>
          <p:nvPr/>
        </p:nvSpPr>
        <p:spPr bwMode="auto">
          <a:xfrm>
            <a:off x="7239614" y="2469553"/>
            <a:ext cx="659958" cy="1767292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rPr>
              <a:t>FC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8821615" y="2447329"/>
            <a:ext cx="659958" cy="1767292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rPr>
              <a:t>FC</a:t>
            </a:r>
          </a:p>
        </p:txBody>
      </p:sp>
      <p:cxnSp>
        <p:nvCxnSpPr>
          <p:cNvPr id="39" name="Straight Arrow Connector 38"/>
          <p:cNvCxnSpPr>
            <a:stCxn id="36" idx="3"/>
            <a:endCxn id="37" idx="1"/>
          </p:cNvCxnSpPr>
          <p:nvPr/>
        </p:nvCxnSpPr>
        <p:spPr bwMode="auto">
          <a:xfrm>
            <a:off x="6697599" y="3330975"/>
            <a:ext cx="542015" cy="22224"/>
          </a:xfrm>
          <a:prstGeom prst="straightConnector1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40" name="Straight Arrow Connector 39"/>
          <p:cNvCxnSpPr>
            <a:stCxn id="37" idx="3"/>
            <a:endCxn id="38" idx="1"/>
          </p:cNvCxnSpPr>
          <p:nvPr/>
        </p:nvCxnSpPr>
        <p:spPr bwMode="auto">
          <a:xfrm flipV="1">
            <a:off x="7899572" y="3330975"/>
            <a:ext cx="922043" cy="22224"/>
          </a:xfrm>
          <a:prstGeom prst="straightConnector1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dashDot"/>
            <a:round/>
            <a:headEnd type="none" w="med" len="med"/>
            <a:tailEnd type="arrow" w="med" len="med"/>
          </a:ln>
          <a:effectLst/>
        </p:spPr>
      </p:cxnSp>
      <p:sp>
        <p:nvSpPr>
          <p:cNvPr id="46" name="TextBox 45"/>
          <p:cNvSpPr txBox="1"/>
          <p:nvPr/>
        </p:nvSpPr>
        <p:spPr>
          <a:xfrm>
            <a:off x="10344798" y="2605504"/>
            <a:ext cx="266630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600" dirty="0">
                <a:latin typeface="Quicksand"/>
              </a:rPr>
              <a:t>Να υπαρχεις </a:t>
            </a:r>
          </a:p>
          <a:p>
            <a:pPr algn="ctr"/>
            <a:r>
              <a:rPr lang="el-GR" sz="3600" dirty="0">
                <a:latin typeface="Quicksand"/>
              </a:rPr>
              <a:t>ή να μην</a:t>
            </a:r>
            <a:endParaRPr lang="en-US" sz="3600" dirty="0">
              <a:latin typeface="Quicksand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44131" y="1326540"/>
            <a:ext cx="192232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latin typeface="Quicksand"/>
              </a:rPr>
              <a:t>Layers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B78669-437F-4473-9303-AF621D55A755}"/>
              </a:ext>
            </a:extLst>
          </p:cNvPr>
          <p:cNvSpPr txBox="1"/>
          <p:nvPr/>
        </p:nvSpPr>
        <p:spPr>
          <a:xfrm>
            <a:off x="689973" y="6461450"/>
            <a:ext cx="1370831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Quicksand"/>
              </a:rPr>
              <a:t>Output Depends on:</a:t>
            </a:r>
          </a:p>
          <a:p>
            <a:r>
              <a:rPr lang="en-US" dirty="0">
                <a:latin typeface="Quicksand"/>
              </a:rPr>
              <a:t>	1. Current Input</a:t>
            </a:r>
          </a:p>
          <a:p>
            <a:r>
              <a:rPr lang="en-US" dirty="0">
                <a:latin typeface="Quicksand"/>
              </a:rPr>
              <a:t>	2. Previous outputs</a:t>
            </a:r>
          </a:p>
          <a:p>
            <a:r>
              <a:rPr lang="en-US" dirty="0">
                <a:latin typeface="Quicksand"/>
              </a:rPr>
              <a:t>Captures Temporal Correlations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B8D7FC-23E6-4810-8483-3213248FCAD0}"/>
              </a:ext>
            </a:extLst>
          </p:cNvPr>
          <p:cNvSpPr txBox="1"/>
          <p:nvPr/>
        </p:nvSpPr>
        <p:spPr>
          <a:xfrm>
            <a:off x="322591" y="2275485"/>
            <a:ext cx="483325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Quicksand"/>
              </a:rPr>
              <a:t>To Be or Not to Be 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EC44FB89-BA8F-4726-9229-4C79658057D5}"/>
              </a:ext>
            </a:extLst>
          </p:cNvPr>
          <p:cNvSpPr/>
          <p:nvPr/>
        </p:nvSpPr>
        <p:spPr bwMode="auto">
          <a:xfrm>
            <a:off x="5070823" y="2474901"/>
            <a:ext cx="256811" cy="1767292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C22C9E-4259-4166-BC8F-201E66115D3C}"/>
              </a:ext>
            </a:extLst>
          </p:cNvPr>
          <p:cNvSpPr txBox="1"/>
          <p:nvPr/>
        </p:nvSpPr>
        <p:spPr>
          <a:xfrm>
            <a:off x="253573" y="1644383"/>
            <a:ext cx="862120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Quicksand"/>
              </a:rPr>
              <a:t>Temporal Sequence</a:t>
            </a:r>
          </a:p>
        </p:txBody>
      </p:sp>
      <p:cxnSp>
        <p:nvCxnSpPr>
          <p:cNvPr id="11" name="Connector: Elbow 10">
            <a:extLst>
              <a:ext uri="{FF2B5EF4-FFF2-40B4-BE49-F238E27FC236}">
                <a16:creationId xmlns:a16="http://schemas.microsoft.com/office/drawing/2014/main" id="{6CDE23EA-B087-4D12-B055-BF9AEAFF2C71}"/>
              </a:ext>
            </a:extLst>
          </p:cNvPr>
          <p:cNvCxnSpPr>
            <a:cxnSpLocks/>
          </p:cNvCxnSpPr>
          <p:nvPr/>
        </p:nvCxnSpPr>
        <p:spPr bwMode="auto">
          <a:xfrm rot="16200000" flipH="1">
            <a:off x="3732823" y="2020547"/>
            <a:ext cx="344398" cy="2331603"/>
          </a:xfrm>
          <a:prstGeom prst="bentConnector2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09D42C8-7F21-473D-A457-21EDFA511274}"/>
              </a:ext>
            </a:extLst>
          </p:cNvPr>
          <p:cNvSpPr txBox="1"/>
          <p:nvPr/>
        </p:nvSpPr>
        <p:spPr>
          <a:xfrm rot="2417656" flipH="1">
            <a:off x="3910496" y="4386024"/>
            <a:ext cx="267229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Quicksand"/>
              </a:rPr>
              <a:t>vector</a:t>
            </a:r>
          </a:p>
        </p:txBody>
      </p:sp>
      <p:cxnSp>
        <p:nvCxnSpPr>
          <p:cNvPr id="15" name="Connector: Elbow 14">
            <a:extLst>
              <a:ext uri="{FF2B5EF4-FFF2-40B4-BE49-F238E27FC236}">
                <a16:creationId xmlns:a16="http://schemas.microsoft.com/office/drawing/2014/main" id="{30FD5EEF-9368-4EB1-B458-7D0D5F8DB47E}"/>
              </a:ext>
            </a:extLst>
          </p:cNvPr>
          <p:cNvCxnSpPr>
            <a:stCxn id="38" idx="3"/>
          </p:cNvCxnSpPr>
          <p:nvPr/>
        </p:nvCxnSpPr>
        <p:spPr bwMode="auto">
          <a:xfrm>
            <a:off x="9481573" y="3330975"/>
            <a:ext cx="594293" cy="1545825"/>
          </a:xfrm>
          <a:prstGeom prst="bentConnector2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7" name="Connector: Elbow 16">
            <a:extLst>
              <a:ext uri="{FF2B5EF4-FFF2-40B4-BE49-F238E27FC236}">
                <a16:creationId xmlns:a16="http://schemas.microsoft.com/office/drawing/2014/main" id="{50C05969-A491-47F2-AC59-7BA17BECDA4C}"/>
              </a:ext>
            </a:extLst>
          </p:cNvPr>
          <p:cNvCxnSpPr>
            <a:cxnSpLocks/>
          </p:cNvCxnSpPr>
          <p:nvPr/>
        </p:nvCxnSpPr>
        <p:spPr bwMode="auto">
          <a:xfrm rot="10800000">
            <a:off x="6037642" y="3876130"/>
            <a:ext cx="4038226" cy="1000673"/>
          </a:xfrm>
          <a:prstGeom prst="bentConnector3">
            <a:avLst>
              <a:gd name="adj1" fmla="val 108036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E15AEF9D-C23E-46F2-9258-0631BB6D15CA}"/>
              </a:ext>
            </a:extLst>
          </p:cNvPr>
          <p:cNvCxnSpPr/>
          <p:nvPr/>
        </p:nvCxnSpPr>
        <p:spPr bwMode="auto">
          <a:xfrm>
            <a:off x="10070224" y="3321543"/>
            <a:ext cx="542015" cy="22224"/>
          </a:xfrm>
          <a:prstGeom prst="straightConnector1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CD193C88-02E2-463A-A880-029DC4B4C2D8}"/>
              </a:ext>
            </a:extLst>
          </p:cNvPr>
          <p:cNvSpPr txBox="1"/>
          <p:nvPr/>
        </p:nvSpPr>
        <p:spPr>
          <a:xfrm>
            <a:off x="5224866" y="1846530"/>
            <a:ext cx="13702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Quicksand"/>
              </a:rPr>
              <a:t>x(t)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D2B9240-8E6F-49B6-87D4-7EC28A5FD58A}"/>
              </a:ext>
            </a:extLst>
          </p:cNvPr>
          <p:cNvSpPr txBox="1"/>
          <p:nvPr/>
        </p:nvSpPr>
        <p:spPr>
          <a:xfrm>
            <a:off x="10735824" y="3876130"/>
            <a:ext cx="13702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Quicksand"/>
              </a:rPr>
              <a:t>h(t)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A7B22E5-8B73-4C86-AD21-CDFB445AB57B}"/>
              </a:ext>
            </a:extLst>
          </p:cNvPr>
          <p:cNvSpPr txBox="1"/>
          <p:nvPr/>
        </p:nvSpPr>
        <p:spPr>
          <a:xfrm>
            <a:off x="5651740" y="4882534"/>
            <a:ext cx="179699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Quicksand"/>
              </a:rPr>
              <a:t>h(t-1)</a:t>
            </a:r>
          </a:p>
        </p:txBody>
      </p:sp>
      <p:sp>
        <p:nvSpPr>
          <p:cNvPr id="26" name="Flowchart: Decision 25">
            <a:extLst>
              <a:ext uri="{FF2B5EF4-FFF2-40B4-BE49-F238E27FC236}">
                <a16:creationId xmlns:a16="http://schemas.microsoft.com/office/drawing/2014/main" id="{A2C8094C-CB5D-4D8C-BD14-CCD39FDC1D1E}"/>
              </a:ext>
            </a:extLst>
          </p:cNvPr>
          <p:cNvSpPr/>
          <p:nvPr/>
        </p:nvSpPr>
        <p:spPr bwMode="auto">
          <a:xfrm>
            <a:off x="7873143" y="4673888"/>
            <a:ext cx="774911" cy="405831"/>
          </a:xfrm>
          <a:prstGeom prst="flowChartDecision">
            <a:avLst/>
          </a:prstGeom>
          <a:solidFill>
            <a:schemeClr val="tx1">
              <a:lumMod val="10000"/>
              <a:lumOff val="90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E84AE22-51B5-4C13-B321-06EE7E9605CE}"/>
              </a:ext>
            </a:extLst>
          </p:cNvPr>
          <p:cNvSpPr txBox="1"/>
          <p:nvPr/>
        </p:nvSpPr>
        <p:spPr>
          <a:xfrm flipH="1">
            <a:off x="7264798" y="5020867"/>
            <a:ext cx="32554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Quicksand"/>
              </a:rPr>
              <a:t>“1 step delay”</a:t>
            </a:r>
          </a:p>
        </p:txBody>
      </p:sp>
    </p:spTree>
    <p:extLst>
      <p:ext uri="{BB962C8B-B14F-4D97-AF65-F5344CB8AC3E}">
        <p14:creationId xmlns:p14="http://schemas.microsoft.com/office/powerpoint/2010/main" val="1662563700"/>
      </p:ext>
    </p:extLst>
  </p:cSld>
  <p:clrMapOvr>
    <a:masterClrMapping/>
  </p:clrMapOvr>
  <p:transition spd="med">
    <p:fade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4539C09B-04B8-4D03-9057-F92A021593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6054" y="2319015"/>
            <a:ext cx="8214232" cy="7434585"/>
          </a:xfrm>
          <a:prstGeom prst="rect">
            <a:avLst/>
          </a:prstGeom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B88B588-AFDD-4AB6-B438-CECFE7D72DB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Better use the same Theta</a:t>
            </a:r>
          </a:p>
          <a:p>
            <a:r>
              <a:rPr lang="en-US" dirty="0"/>
              <a:t>0x80 only 1.57% loss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1182BE9-E57B-4CB3-AED5-E570278A0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Accuracy: theta during training vs. inference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3F483F-B8A7-4B28-9946-85EE7FF7D9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ED0C1F-4601-412C-99FA-1165431FFB52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901498"/>
      </p:ext>
    </p:extLst>
  </p:cSld>
  <p:clrMapOvr>
    <a:masterClrMapping/>
  </p:clrMapOvr>
  <p:transition spd="med">
    <p:fade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9E34872-AEDE-4981-9A36-1226C30666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Great Benefits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31DAB4A-AFA7-435C-A292-C41C70E57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Theta vs. Throughput &amp; Latency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DB6C97-3E1E-4A09-B62B-62334555B5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ED0C1F-4601-412C-99FA-1165431FFB52}" type="slidenum">
              <a:rPr lang="en-US" smtClean="0"/>
              <a:pPr/>
              <a:t>31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360D35-D73F-4C14-9EB8-72BA615FE0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99008" y="2113109"/>
            <a:ext cx="9484096" cy="5693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3626283"/>
      </p:ext>
    </p:extLst>
  </p:cSld>
  <p:clrMapOvr>
    <a:masterClrMapping/>
  </p:clrMapOvr>
  <p:transition spd="med">
    <p:fade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32694FC-7745-47F9-BFC6-E29710B18F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B7367B6-A103-4E90-9ADD-EC4BF87F1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Sparsity and Speedup vs. Theta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844193-7A60-48C8-A9CE-5FD06A46A3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ED0C1F-4601-412C-99FA-1165431FFB52}" type="slidenum">
              <a:rPr lang="en-US" smtClean="0"/>
              <a:pPr/>
              <a:t>32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0F61E8A-597B-429F-971E-A77053382D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79481" y="1990165"/>
            <a:ext cx="8937798" cy="6748812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659B8D9-DF8C-4002-9920-AF4B4E3C46E4}"/>
              </a:ext>
            </a:extLst>
          </p:cNvPr>
          <p:cNvCxnSpPr/>
          <p:nvPr/>
        </p:nvCxnSpPr>
        <p:spPr bwMode="auto">
          <a:xfrm>
            <a:off x="2589519" y="3150454"/>
            <a:ext cx="0" cy="2773936"/>
          </a:xfrm>
          <a:prstGeom prst="straightConnector1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762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464E502E-CB14-419B-A2CF-7D5343DDC8C6}"/>
              </a:ext>
            </a:extLst>
          </p:cNvPr>
          <p:cNvSpPr txBox="1"/>
          <p:nvPr/>
        </p:nvSpPr>
        <p:spPr>
          <a:xfrm>
            <a:off x="1027804" y="4131448"/>
            <a:ext cx="188219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Quicksand"/>
              </a:rPr>
              <a:t>better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1207AB2-4B58-4D3E-9027-5885E1D35DA3}"/>
              </a:ext>
            </a:extLst>
          </p:cNvPr>
          <p:cNvCxnSpPr/>
          <p:nvPr/>
        </p:nvCxnSpPr>
        <p:spPr bwMode="auto">
          <a:xfrm>
            <a:off x="11441386" y="3150454"/>
            <a:ext cx="0" cy="2773936"/>
          </a:xfrm>
          <a:prstGeom prst="straightConnector1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76200" cap="flat" cmpd="sng" algn="ctr">
            <a:solidFill>
              <a:srgbClr val="000000"/>
            </a:solidFill>
            <a:prstDash val="solid"/>
            <a:round/>
            <a:headEnd type="arrow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3355175783"/>
      </p:ext>
    </p:extLst>
  </p:cSld>
  <p:clrMapOvr>
    <a:masterClrMapping/>
  </p:clrMapOvr>
  <p:transition spd="med">
    <p:fade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31CA9AA-59E3-4E59-AFA9-72182E8039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6902" y="950026"/>
            <a:ext cx="6975290" cy="3200701"/>
          </a:xfrm>
          <a:prstGeom prst="rect">
            <a:avLst/>
          </a:prstGeom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03A8336-81B6-438A-8EC7-82D12CBD52E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0392" y="4656524"/>
            <a:ext cx="12664036" cy="3880573"/>
          </a:xfrm>
        </p:spPr>
        <p:txBody>
          <a:bodyPr/>
          <a:lstStyle/>
          <a:p>
            <a:r>
              <a:rPr lang="en-US" dirty="0" err="1"/>
              <a:t>Base+fan</a:t>
            </a:r>
            <a:r>
              <a:rPr lang="en-US" dirty="0"/>
              <a:t>: </a:t>
            </a:r>
            <a:r>
              <a:rPr lang="en-US" b="0" dirty="0"/>
              <a:t>no FPGA board </a:t>
            </a:r>
            <a:r>
              <a:rPr lang="en-US" b="0" dirty="0">
                <a:sym typeface="Wingdings" panose="05000000000000000000" pitchFamily="2" charset="2"/>
              </a:rPr>
              <a:t> 7.9W</a:t>
            </a:r>
            <a:endParaRPr lang="en-US" b="0" dirty="0"/>
          </a:p>
          <a:p>
            <a:r>
              <a:rPr lang="en-US" b="0" dirty="0"/>
              <a:t>+ Zynq w/ no programming </a:t>
            </a:r>
            <a:r>
              <a:rPr lang="en-US" b="0" dirty="0">
                <a:sym typeface="Wingdings" panose="05000000000000000000" pitchFamily="2" charset="2"/>
              </a:rPr>
              <a:t> 9.4W (9.7 above?)</a:t>
            </a:r>
          </a:p>
          <a:p>
            <a:r>
              <a:rPr lang="en-US" b="0" dirty="0">
                <a:sym typeface="Wingdings" panose="05000000000000000000" pitchFamily="2" charset="2"/>
              </a:rPr>
              <a:t>w/ programming  10W</a:t>
            </a:r>
          </a:p>
          <a:p>
            <a:r>
              <a:rPr lang="en-US" b="0" dirty="0">
                <a:sym typeface="Wingdings" panose="05000000000000000000" pitchFamily="2" charset="2"/>
              </a:rPr>
              <a:t>w/ prog + running  15.2W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Zynq MPP = 15.2 – 7.9 = 7.3W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Zynq Chip = 15.2 – 9.7 = 5.5W  Power Analyzer @ 50% activity</a:t>
            </a:r>
          </a:p>
          <a:p>
            <a:pPr lvl="2"/>
            <a:r>
              <a:rPr lang="en-US" dirty="0" err="1">
                <a:sym typeface="Wingdings" panose="05000000000000000000" pitchFamily="2" charset="2"/>
              </a:rPr>
              <a:t>PowerAnalyzer</a:t>
            </a:r>
            <a:r>
              <a:rPr lang="en-US" dirty="0">
                <a:sym typeface="Wingdings" panose="05000000000000000000" pitchFamily="2" charset="2"/>
              </a:rPr>
              <a:t>: DRNN 2.72W BRAM 2.28W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521B648-518D-4CE9-B78A-63C0F812F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Power Measurements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27353D-197A-4218-B425-AC8A3E7114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ED0C1F-4601-412C-99FA-1165431FFB52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831C3B-93E0-434A-8C13-21073625A1ED}"/>
              </a:ext>
            </a:extLst>
          </p:cNvPr>
          <p:cNvSpPr txBox="1"/>
          <p:nvPr/>
        </p:nvSpPr>
        <p:spPr>
          <a:xfrm flipH="1">
            <a:off x="8947502" y="1216503"/>
            <a:ext cx="3926926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Quicksand"/>
              </a:rPr>
              <a:t>Measured @</a:t>
            </a:r>
          </a:p>
          <a:p>
            <a:r>
              <a:rPr lang="en-US" dirty="0">
                <a:latin typeface="Quicksand"/>
              </a:rPr>
              <a:t>Wall-Plug w/</a:t>
            </a:r>
          </a:p>
          <a:p>
            <a:r>
              <a:rPr lang="en-US" sz="3200" dirty="0" err="1">
                <a:latin typeface="Quicksand"/>
              </a:rPr>
              <a:t>Volcraft</a:t>
            </a:r>
            <a:r>
              <a:rPr lang="en-US" sz="3200" dirty="0">
                <a:latin typeface="Quicksand"/>
              </a:rPr>
              <a:t> 4500Advanced</a:t>
            </a:r>
          </a:p>
          <a:p>
            <a:endParaRPr lang="en-US" dirty="0">
              <a:latin typeface="Quicksand"/>
            </a:endParaRPr>
          </a:p>
        </p:txBody>
      </p:sp>
    </p:spTree>
    <p:extLst>
      <p:ext uri="{BB962C8B-B14F-4D97-AF65-F5344CB8AC3E}">
        <p14:creationId xmlns:p14="http://schemas.microsoft.com/office/powerpoint/2010/main" val="406067942"/>
      </p:ext>
    </p:extLst>
  </p:cSld>
  <p:clrMapOvr>
    <a:masterClrMapping/>
  </p:clrMapOvr>
  <p:transition spd="med">
    <p:fade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F1A196A-29EF-4EC6-914E-15E8AC60CB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3584" y="1567543"/>
            <a:ext cx="10909009" cy="6838790"/>
          </a:xfrm>
          <a:prstGeom prst="rect">
            <a:avLst/>
          </a:prstGeom>
        </p:spPr>
      </p:pic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CF1FB16-C4F1-4BAE-8C61-6362B5F43C3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037C6BF-A82D-4F81-AB32-8A3B42F78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9B10E0-DE5C-4366-B6BD-A578BDCA36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ED0C1F-4601-412C-99FA-1165431FFB52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8779109"/>
      </p:ext>
    </p:extLst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7F7C4EDB-618B-4DC0-BA9D-1BB413F5224D}"/>
              </a:ext>
            </a:extLst>
          </p:cNvPr>
          <p:cNvSpPr/>
          <p:nvPr/>
        </p:nvSpPr>
        <p:spPr bwMode="auto">
          <a:xfrm>
            <a:off x="8473315" y="2152040"/>
            <a:ext cx="3205422" cy="208750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5982329C-1478-49CB-8A08-5515A0C44CA7}"/>
              </a:ext>
            </a:extLst>
          </p:cNvPr>
          <p:cNvSpPr/>
          <p:nvPr/>
        </p:nvSpPr>
        <p:spPr bwMode="auto">
          <a:xfrm>
            <a:off x="3640116" y="2302590"/>
            <a:ext cx="3205422" cy="208750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18278A26-53EA-4803-8FE8-205016F784CA}"/>
              </a:ext>
            </a:extLst>
          </p:cNvPr>
          <p:cNvSpPr/>
          <p:nvPr/>
        </p:nvSpPr>
        <p:spPr bwMode="auto">
          <a:xfrm>
            <a:off x="215153" y="2318741"/>
            <a:ext cx="3205422" cy="208750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Vanishing </a:t>
            </a:r>
            <a:r>
              <a:rPr lang="en-US" dirty="0" err="1"/>
              <a:t>Grandient</a:t>
            </a:r>
            <a:r>
              <a:rPr lang="en-US" dirty="0"/>
              <a:t> Problem: Training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9971088" y="9853781"/>
            <a:ext cx="3033712" cy="519112"/>
          </a:xfrm>
        </p:spPr>
        <p:txBody>
          <a:bodyPr/>
          <a:lstStyle/>
          <a:p>
            <a:fld id="{C6ED0C1F-4601-412C-99FA-1165431FFB52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6B78669-437F-4473-9303-AF621D55A755}"/>
              </a:ext>
            </a:extLst>
          </p:cNvPr>
          <p:cNvSpPr txBox="1"/>
          <p:nvPr/>
        </p:nvSpPr>
        <p:spPr>
          <a:xfrm>
            <a:off x="689973" y="6461450"/>
            <a:ext cx="1370831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Quicksand"/>
              </a:rPr>
              <a:t>Impact of “long term memory” hard to capture</a:t>
            </a:r>
          </a:p>
          <a:p>
            <a:r>
              <a:rPr lang="en-US" dirty="0">
                <a:latin typeface="Quicksand"/>
              </a:rPr>
              <a:t>	Attenuates severely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D2B9240-8E6F-49B6-87D4-7EC28A5FD58A}"/>
              </a:ext>
            </a:extLst>
          </p:cNvPr>
          <p:cNvSpPr txBox="1"/>
          <p:nvPr/>
        </p:nvSpPr>
        <p:spPr>
          <a:xfrm>
            <a:off x="11825864" y="4205895"/>
            <a:ext cx="137021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Quicksand"/>
              </a:rPr>
              <a:t>h(t)</a:t>
            </a:r>
          </a:p>
        </p:txBody>
      </p:sp>
      <p:sp>
        <p:nvSpPr>
          <p:cNvPr id="36" name="Rectangle 35"/>
          <p:cNvSpPr/>
          <p:nvPr/>
        </p:nvSpPr>
        <p:spPr bwMode="auto">
          <a:xfrm>
            <a:off x="9227933" y="2379957"/>
            <a:ext cx="659958" cy="1767292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rPr>
              <a:t>FC</a:t>
            </a:r>
          </a:p>
        </p:txBody>
      </p:sp>
      <p:sp>
        <p:nvSpPr>
          <p:cNvPr id="38" name="Rectangle 37"/>
          <p:cNvSpPr/>
          <p:nvPr/>
        </p:nvSpPr>
        <p:spPr bwMode="auto">
          <a:xfrm>
            <a:off x="10836363" y="2399040"/>
            <a:ext cx="659958" cy="1767292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rPr>
              <a:t>FC</a:t>
            </a:r>
          </a:p>
        </p:txBody>
      </p:sp>
      <p:cxnSp>
        <p:nvCxnSpPr>
          <p:cNvPr id="40" name="Straight Arrow Connector 39"/>
          <p:cNvCxnSpPr>
            <a:cxnSpLocks/>
            <a:endCxn id="38" idx="1"/>
          </p:cNvCxnSpPr>
          <p:nvPr/>
        </p:nvCxnSpPr>
        <p:spPr bwMode="auto">
          <a:xfrm flipV="1">
            <a:off x="9914320" y="3282686"/>
            <a:ext cx="922043" cy="22224"/>
          </a:xfrm>
          <a:prstGeom prst="straightConnector1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dashDot"/>
            <a:round/>
            <a:headEnd type="none" w="med" len="med"/>
            <a:tailEnd type="arrow" w="med" len="med"/>
          </a:ln>
          <a:effectLst/>
        </p:spPr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CD193C88-02E2-463A-A880-029DC4B4C2D8}"/>
              </a:ext>
            </a:extLst>
          </p:cNvPr>
          <p:cNvSpPr txBox="1"/>
          <p:nvPr/>
        </p:nvSpPr>
        <p:spPr>
          <a:xfrm>
            <a:off x="8163589" y="1517022"/>
            <a:ext cx="168810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Quicksand"/>
              </a:rPr>
              <a:t>x(t)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A7B22E5-8B73-4C86-AD21-CDFB445AB57B}"/>
              </a:ext>
            </a:extLst>
          </p:cNvPr>
          <p:cNvSpPr txBox="1"/>
          <p:nvPr/>
        </p:nvSpPr>
        <p:spPr>
          <a:xfrm>
            <a:off x="8477943" y="4273360"/>
            <a:ext cx="179699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Quicksand"/>
              </a:rPr>
              <a:t>h(t-1)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EA95518-E0D1-404A-93C8-ADDC438045C5}"/>
              </a:ext>
            </a:extLst>
          </p:cNvPr>
          <p:cNvSpPr/>
          <p:nvPr/>
        </p:nvSpPr>
        <p:spPr bwMode="auto">
          <a:xfrm>
            <a:off x="867057" y="2479089"/>
            <a:ext cx="659958" cy="1767292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rPr>
              <a:t>FC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96567F10-EE59-4ED7-B93B-3499C4922860}"/>
              </a:ext>
            </a:extLst>
          </p:cNvPr>
          <p:cNvSpPr/>
          <p:nvPr/>
        </p:nvSpPr>
        <p:spPr bwMode="auto">
          <a:xfrm>
            <a:off x="2500022" y="2479089"/>
            <a:ext cx="659958" cy="1767292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rPr>
              <a:t>FC</a:t>
            </a:r>
          </a:p>
        </p:txBody>
      </p: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620C09AD-BFDA-47B6-AF53-D61C7891892D}"/>
              </a:ext>
            </a:extLst>
          </p:cNvPr>
          <p:cNvCxnSpPr>
            <a:cxnSpLocks/>
            <a:endCxn id="42" idx="1"/>
          </p:cNvCxnSpPr>
          <p:nvPr/>
        </p:nvCxnSpPr>
        <p:spPr bwMode="auto">
          <a:xfrm flipV="1">
            <a:off x="1577979" y="3362735"/>
            <a:ext cx="922043" cy="22224"/>
          </a:xfrm>
          <a:prstGeom prst="straightConnector1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dashDot"/>
            <a:round/>
            <a:headEnd type="none" w="med" len="med"/>
            <a:tailEnd type="arrow" w="med" len="med"/>
          </a:ln>
          <a:effectLst/>
        </p:spPr>
      </p:cxnSp>
      <p:cxnSp>
        <p:nvCxnSpPr>
          <p:cNvPr id="47" name="Connector: Elbow 46">
            <a:extLst>
              <a:ext uri="{FF2B5EF4-FFF2-40B4-BE49-F238E27FC236}">
                <a16:creationId xmlns:a16="http://schemas.microsoft.com/office/drawing/2014/main" id="{E9FB9934-FD4D-46F2-AF15-C4053766A0AB}"/>
              </a:ext>
            </a:extLst>
          </p:cNvPr>
          <p:cNvCxnSpPr>
            <a:cxnSpLocks/>
          </p:cNvCxnSpPr>
          <p:nvPr/>
        </p:nvCxnSpPr>
        <p:spPr bwMode="auto">
          <a:xfrm>
            <a:off x="-915389" y="3390307"/>
            <a:ext cx="1782448" cy="517585"/>
          </a:xfrm>
          <a:prstGeom prst="bentConnector3">
            <a:avLst>
              <a:gd name="adj1" fmla="val 50000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9" name="TextBox 48">
            <a:extLst>
              <a:ext uri="{FF2B5EF4-FFF2-40B4-BE49-F238E27FC236}">
                <a16:creationId xmlns:a16="http://schemas.microsoft.com/office/drawing/2014/main" id="{5350E1A3-9874-471E-BC80-972C23566912}"/>
              </a:ext>
            </a:extLst>
          </p:cNvPr>
          <p:cNvSpPr txBox="1"/>
          <p:nvPr/>
        </p:nvSpPr>
        <p:spPr>
          <a:xfrm>
            <a:off x="0" y="1731266"/>
            <a:ext cx="234321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Quicksand"/>
              </a:rPr>
              <a:t>x(t-n)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D9B9C70-6260-47A2-A00A-DD550248AD85}"/>
              </a:ext>
            </a:extLst>
          </p:cNvPr>
          <p:cNvSpPr txBox="1"/>
          <p:nvPr/>
        </p:nvSpPr>
        <p:spPr>
          <a:xfrm>
            <a:off x="-115416" y="4246025"/>
            <a:ext cx="25079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Quicksand"/>
              </a:rPr>
              <a:t>h(t-n-1)</a:t>
            </a: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9BEFFEC-12D8-4795-8A72-4FAF4A62A769}"/>
              </a:ext>
            </a:extLst>
          </p:cNvPr>
          <p:cNvSpPr/>
          <p:nvPr/>
        </p:nvSpPr>
        <p:spPr bwMode="auto">
          <a:xfrm>
            <a:off x="4261542" y="2486117"/>
            <a:ext cx="659958" cy="1767292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rPr>
              <a:t>FC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323F131-8248-4F69-8C73-CFC43B97621B}"/>
              </a:ext>
            </a:extLst>
          </p:cNvPr>
          <p:cNvSpPr/>
          <p:nvPr/>
        </p:nvSpPr>
        <p:spPr bwMode="auto">
          <a:xfrm>
            <a:off x="5894507" y="2486117"/>
            <a:ext cx="659958" cy="1767292"/>
          </a:xfrm>
          <a:prstGeom prst="rect">
            <a:avLst/>
          </a:prstGeom>
          <a:solidFill>
            <a:schemeClr val="tx1">
              <a:lumMod val="10000"/>
              <a:lumOff val="90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pitchFamily="-65" charset="0"/>
                <a:ea typeface="ヒラギノ角ゴ ProN W3" pitchFamily="-65" charset="-128"/>
                <a:cs typeface="ヒラギノ角ゴ ProN W3" pitchFamily="-65" charset="-128"/>
                <a:sym typeface="Gill Sans" pitchFamily="-65" charset="0"/>
              </a:rPr>
              <a:t>FC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DBA82B28-CFE9-40D8-B2C4-7596F86764BD}"/>
              </a:ext>
            </a:extLst>
          </p:cNvPr>
          <p:cNvCxnSpPr>
            <a:cxnSpLocks/>
            <a:endCxn id="55" idx="1"/>
          </p:cNvCxnSpPr>
          <p:nvPr/>
        </p:nvCxnSpPr>
        <p:spPr bwMode="auto">
          <a:xfrm flipV="1">
            <a:off x="4972464" y="3369763"/>
            <a:ext cx="922043" cy="22224"/>
          </a:xfrm>
          <a:prstGeom prst="straightConnector1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dashDot"/>
            <a:round/>
            <a:headEnd type="none" w="med" len="med"/>
            <a:tailEnd type="arrow" w="med" len="med"/>
          </a:ln>
          <a:effectLst/>
        </p:spPr>
      </p:cxnSp>
      <p:cxnSp>
        <p:nvCxnSpPr>
          <p:cNvPr id="57" name="Connector: Elbow 56">
            <a:extLst>
              <a:ext uri="{FF2B5EF4-FFF2-40B4-BE49-F238E27FC236}">
                <a16:creationId xmlns:a16="http://schemas.microsoft.com/office/drawing/2014/main" id="{CD8F0495-468F-4BE1-8396-EBA856833E2B}"/>
              </a:ext>
            </a:extLst>
          </p:cNvPr>
          <p:cNvCxnSpPr>
            <a:cxnSpLocks/>
          </p:cNvCxnSpPr>
          <p:nvPr/>
        </p:nvCxnSpPr>
        <p:spPr bwMode="auto">
          <a:xfrm>
            <a:off x="3189951" y="3397335"/>
            <a:ext cx="1071593" cy="517585"/>
          </a:xfrm>
          <a:prstGeom prst="bentConnector3">
            <a:avLst>
              <a:gd name="adj1" fmla="val 50000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5B13FE31-D3FD-4CE2-9840-FF69BD37843A}"/>
              </a:ext>
            </a:extLst>
          </p:cNvPr>
          <p:cNvSpPr txBox="1"/>
          <p:nvPr/>
        </p:nvSpPr>
        <p:spPr>
          <a:xfrm>
            <a:off x="2994558" y="1624695"/>
            <a:ext cx="234321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Quicksand"/>
              </a:rPr>
              <a:t>x(t-n+1)</a:t>
            </a:r>
          </a:p>
        </p:txBody>
      </p:sp>
      <p:cxnSp>
        <p:nvCxnSpPr>
          <p:cNvPr id="60" name="Connector: Elbow 59">
            <a:extLst>
              <a:ext uri="{FF2B5EF4-FFF2-40B4-BE49-F238E27FC236}">
                <a16:creationId xmlns:a16="http://schemas.microsoft.com/office/drawing/2014/main" id="{F9859A08-BE62-41F3-9556-EDA2B0EEE82E}"/>
              </a:ext>
            </a:extLst>
          </p:cNvPr>
          <p:cNvCxnSpPr>
            <a:cxnSpLocks/>
          </p:cNvCxnSpPr>
          <p:nvPr/>
        </p:nvCxnSpPr>
        <p:spPr bwMode="auto">
          <a:xfrm>
            <a:off x="8163589" y="3375527"/>
            <a:ext cx="1071593" cy="517585"/>
          </a:xfrm>
          <a:prstGeom prst="bentConnector3">
            <a:avLst>
              <a:gd name="adj1" fmla="val 50000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3" name="Connector: Elbow 22">
            <a:extLst>
              <a:ext uri="{FF2B5EF4-FFF2-40B4-BE49-F238E27FC236}">
                <a16:creationId xmlns:a16="http://schemas.microsoft.com/office/drawing/2014/main" id="{53678DF1-E6FF-4B94-836D-57CD412F8B4E}"/>
              </a:ext>
            </a:extLst>
          </p:cNvPr>
          <p:cNvCxnSpPr>
            <a:cxnSpLocks/>
            <a:endCxn id="54" idx="1"/>
          </p:cNvCxnSpPr>
          <p:nvPr/>
        </p:nvCxnSpPr>
        <p:spPr bwMode="auto">
          <a:xfrm rot="16200000" flipH="1">
            <a:off x="3537538" y="2645759"/>
            <a:ext cx="1006404" cy="441603"/>
          </a:xfrm>
          <a:prstGeom prst="bentConnector2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61" name="Connector: Elbow 60">
            <a:extLst>
              <a:ext uri="{FF2B5EF4-FFF2-40B4-BE49-F238E27FC236}">
                <a16:creationId xmlns:a16="http://schemas.microsoft.com/office/drawing/2014/main" id="{27F1A668-3808-4396-9C5A-3B3782A3EF51}"/>
              </a:ext>
            </a:extLst>
          </p:cNvPr>
          <p:cNvCxnSpPr>
            <a:cxnSpLocks/>
          </p:cNvCxnSpPr>
          <p:nvPr/>
        </p:nvCxnSpPr>
        <p:spPr bwMode="auto">
          <a:xfrm rot="16200000" flipH="1">
            <a:off x="205146" y="2690237"/>
            <a:ext cx="889429" cy="448813"/>
          </a:xfrm>
          <a:prstGeom prst="bentConnector3">
            <a:avLst>
              <a:gd name="adj1" fmla="val 100108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65" name="Connector: Elbow 64">
            <a:extLst>
              <a:ext uri="{FF2B5EF4-FFF2-40B4-BE49-F238E27FC236}">
                <a16:creationId xmlns:a16="http://schemas.microsoft.com/office/drawing/2014/main" id="{41F1C62E-5041-473E-A3AD-922029DD4408}"/>
              </a:ext>
            </a:extLst>
          </p:cNvPr>
          <p:cNvCxnSpPr>
            <a:cxnSpLocks/>
          </p:cNvCxnSpPr>
          <p:nvPr/>
        </p:nvCxnSpPr>
        <p:spPr bwMode="auto">
          <a:xfrm>
            <a:off x="6547216" y="3390306"/>
            <a:ext cx="1071593" cy="517585"/>
          </a:xfrm>
          <a:prstGeom prst="bentConnector3">
            <a:avLst>
              <a:gd name="adj1" fmla="val 50000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6" name="Connector: Elbow 65">
            <a:extLst>
              <a:ext uri="{FF2B5EF4-FFF2-40B4-BE49-F238E27FC236}">
                <a16:creationId xmlns:a16="http://schemas.microsoft.com/office/drawing/2014/main" id="{BD52BC48-60E7-4D1E-B288-8E0709663D88}"/>
              </a:ext>
            </a:extLst>
          </p:cNvPr>
          <p:cNvCxnSpPr>
            <a:cxnSpLocks/>
          </p:cNvCxnSpPr>
          <p:nvPr/>
        </p:nvCxnSpPr>
        <p:spPr bwMode="auto">
          <a:xfrm rot="16200000" flipH="1">
            <a:off x="8483654" y="2601142"/>
            <a:ext cx="1006404" cy="441603"/>
          </a:xfrm>
          <a:prstGeom prst="bentConnector2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67" name="TextBox 66">
            <a:extLst>
              <a:ext uri="{FF2B5EF4-FFF2-40B4-BE49-F238E27FC236}">
                <a16:creationId xmlns:a16="http://schemas.microsoft.com/office/drawing/2014/main" id="{9173F568-AEBD-40AC-A0D0-CC57EEA40B79}"/>
              </a:ext>
            </a:extLst>
          </p:cNvPr>
          <p:cNvSpPr txBox="1"/>
          <p:nvPr/>
        </p:nvSpPr>
        <p:spPr>
          <a:xfrm>
            <a:off x="2786773" y="4299676"/>
            <a:ext cx="25079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Quicksand"/>
              </a:rPr>
              <a:t>h(t-n)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64E3EF0-A356-4831-BB39-EB0FA980649E}"/>
              </a:ext>
            </a:extLst>
          </p:cNvPr>
          <p:cNvSpPr txBox="1"/>
          <p:nvPr/>
        </p:nvSpPr>
        <p:spPr>
          <a:xfrm>
            <a:off x="6364842" y="4318892"/>
            <a:ext cx="250793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Quicksand"/>
              </a:rPr>
              <a:t>h(t-n+1)</a:t>
            </a:r>
          </a:p>
        </p:txBody>
      </p:sp>
      <p:cxnSp>
        <p:nvCxnSpPr>
          <p:cNvPr id="69" name="Connector: Elbow 68">
            <a:extLst>
              <a:ext uri="{FF2B5EF4-FFF2-40B4-BE49-F238E27FC236}">
                <a16:creationId xmlns:a16="http://schemas.microsoft.com/office/drawing/2014/main" id="{D875F5A5-E8A9-40FC-A857-40EE3FB5859D}"/>
              </a:ext>
            </a:extLst>
          </p:cNvPr>
          <p:cNvCxnSpPr>
            <a:cxnSpLocks/>
          </p:cNvCxnSpPr>
          <p:nvPr/>
        </p:nvCxnSpPr>
        <p:spPr bwMode="auto">
          <a:xfrm>
            <a:off x="11515545" y="3319545"/>
            <a:ext cx="1071593" cy="517585"/>
          </a:xfrm>
          <a:prstGeom prst="bentConnector3">
            <a:avLst>
              <a:gd name="adj1" fmla="val 50000"/>
            </a:avLst>
          </a:prstGeom>
          <a:blipFill dpi="0" rotWithShape="0">
            <a:blip r:embed="rId3"/>
            <a:srcRect/>
            <a:tile tx="0" ty="0" sx="100000" sy="100000" flip="none" algn="tl"/>
          </a:blipFill>
          <a:ln w="5715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1F606A2F-FA82-4883-8417-4F6E5570B739}"/>
              </a:ext>
            </a:extLst>
          </p:cNvPr>
          <p:cNvSpPr/>
          <p:nvPr/>
        </p:nvSpPr>
        <p:spPr bwMode="auto">
          <a:xfrm>
            <a:off x="845245" y="4802521"/>
            <a:ext cx="11049640" cy="722299"/>
          </a:xfrm>
          <a:custGeom>
            <a:avLst/>
            <a:gdLst>
              <a:gd name="connsiteX0" fmla="*/ 0 w 10919011"/>
              <a:gd name="connsiteY0" fmla="*/ 172842 h 472519"/>
              <a:gd name="connsiteX1" fmla="*/ 192101 w 10919011"/>
              <a:gd name="connsiteY1" fmla="*/ 180526 h 472519"/>
              <a:gd name="connsiteX2" fmla="*/ 430306 w 10919011"/>
              <a:gd name="connsiteY2" fmla="*/ 211262 h 472519"/>
              <a:gd name="connsiteX3" fmla="*/ 507146 w 10919011"/>
              <a:gd name="connsiteY3" fmla="*/ 226630 h 472519"/>
              <a:gd name="connsiteX4" fmla="*/ 714615 w 10919011"/>
              <a:gd name="connsiteY4" fmla="*/ 241998 h 472519"/>
              <a:gd name="connsiteX5" fmla="*/ 745351 w 10919011"/>
              <a:gd name="connsiteY5" fmla="*/ 265050 h 472519"/>
              <a:gd name="connsiteX6" fmla="*/ 1144921 w 10919011"/>
              <a:gd name="connsiteY6" fmla="*/ 295786 h 472519"/>
              <a:gd name="connsiteX7" fmla="*/ 1229445 w 10919011"/>
              <a:gd name="connsiteY7" fmla="*/ 318838 h 472519"/>
              <a:gd name="connsiteX8" fmla="*/ 1360074 w 10919011"/>
              <a:gd name="connsiteY8" fmla="*/ 349575 h 472519"/>
              <a:gd name="connsiteX9" fmla="*/ 1659751 w 10919011"/>
              <a:gd name="connsiteY9" fmla="*/ 364943 h 472519"/>
              <a:gd name="connsiteX10" fmla="*/ 1736591 w 10919011"/>
              <a:gd name="connsiteY10" fmla="*/ 380311 h 472519"/>
              <a:gd name="connsiteX11" fmla="*/ 1859536 w 10919011"/>
              <a:gd name="connsiteY11" fmla="*/ 426415 h 472519"/>
              <a:gd name="connsiteX12" fmla="*/ 1967112 w 10919011"/>
              <a:gd name="connsiteY12" fmla="*/ 441783 h 472519"/>
              <a:gd name="connsiteX13" fmla="*/ 2305210 w 10919011"/>
              <a:gd name="connsiteY13" fmla="*/ 472519 h 472519"/>
              <a:gd name="connsiteX14" fmla="*/ 4256954 w 10919011"/>
              <a:gd name="connsiteY14" fmla="*/ 457151 h 472519"/>
              <a:gd name="connsiteX15" fmla="*/ 4433687 w 10919011"/>
              <a:gd name="connsiteY15" fmla="*/ 449467 h 472519"/>
              <a:gd name="connsiteX16" fmla="*/ 7222991 w 10919011"/>
              <a:gd name="connsiteY16" fmla="*/ 434099 h 472519"/>
              <a:gd name="connsiteX17" fmla="*/ 7599509 w 10919011"/>
              <a:gd name="connsiteY17" fmla="*/ 411047 h 472519"/>
              <a:gd name="connsiteX18" fmla="*/ 7883818 w 10919011"/>
              <a:gd name="connsiteY18" fmla="*/ 395679 h 472519"/>
              <a:gd name="connsiteX19" fmla="*/ 8129707 w 10919011"/>
              <a:gd name="connsiteY19" fmla="*/ 357259 h 472519"/>
              <a:gd name="connsiteX20" fmla="*/ 8329492 w 10919011"/>
              <a:gd name="connsiteY20" fmla="*/ 303470 h 472519"/>
              <a:gd name="connsiteX21" fmla="*/ 8536961 w 10919011"/>
              <a:gd name="connsiteY21" fmla="*/ 280418 h 472519"/>
              <a:gd name="connsiteX22" fmla="*/ 9643462 w 10919011"/>
              <a:gd name="connsiteY22" fmla="*/ 265050 h 472519"/>
              <a:gd name="connsiteX23" fmla="*/ 9697250 w 10919011"/>
              <a:gd name="connsiteY23" fmla="*/ 249682 h 472519"/>
              <a:gd name="connsiteX24" fmla="*/ 9743354 w 10919011"/>
              <a:gd name="connsiteY24" fmla="*/ 226630 h 472519"/>
              <a:gd name="connsiteX25" fmla="*/ 9881667 w 10919011"/>
              <a:gd name="connsiteY25" fmla="*/ 195894 h 472519"/>
              <a:gd name="connsiteX26" fmla="*/ 9958507 w 10919011"/>
              <a:gd name="connsiteY26" fmla="*/ 188210 h 472519"/>
              <a:gd name="connsiteX27" fmla="*/ 10004611 w 10919011"/>
              <a:gd name="connsiteY27" fmla="*/ 172842 h 472519"/>
              <a:gd name="connsiteX28" fmla="*/ 10035348 w 10919011"/>
              <a:gd name="connsiteY28" fmla="*/ 157474 h 472519"/>
              <a:gd name="connsiteX29" fmla="*/ 10073768 w 10919011"/>
              <a:gd name="connsiteY29" fmla="*/ 149790 h 472519"/>
              <a:gd name="connsiteX30" fmla="*/ 10219764 w 10919011"/>
              <a:gd name="connsiteY30" fmla="*/ 134422 h 472519"/>
              <a:gd name="connsiteX31" fmla="*/ 10296605 w 10919011"/>
              <a:gd name="connsiteY31" fmla="*/ 111370 h 472519"/>
              <a:gd name="connsiteX32" fmla="*/ 10327341 w 10919011"/>
              <a:gd name="connsiteY32" fmla="*/ 96002 h 472519"/>
              <a:gd name="connsiteX33" fmla="*/ 10488706 w 10919011"/>
              <a:gd name="connsiteY33" fmla="*/ 72949 h 472519"/>
              <a:gd name="connsiteX34" fmla="*/ 10519442 w 10919011"/>
              <a:gd name="connsiteY34" fmla="*/ 42213 h 472519"/>
              <a:gd name="connsiteX35" fmla="*/ 10919011 w 10919011"/>
              <a:gd name="connsiteY35" fmla="*/ 26845 h 472519"/>
              <a:gd name="connsiteX0" fmla="*/ 0 w 11049640"/>
              <a:gd name="connsiteY0" fmla="*/ 138313 h 437990"/>
              <a:gd name="connsiteX1" fmla="*/ 192101 w 11049640"/>
              <a:gd name="connsiteY1" fmla="*/ 145997 h 437990"/>
              <a:gd name="connsiteX2" fmla="*/ 430306 w 11049640"/>
              <a:gd name="connsiteY2" fmla="*/ 176733 h 437990"/>
              <a:gd name="connsiteX3" fmla="*/ 507146 w 11049640"/>
              <a:gd name="connsiteY3" fmla="*/ 192101 h 437990"/>
              <a:gd name="connsiteX4" fmla="*/ 714615 w 11049640"/>
              <a:gd name="connsiteY4" fmla="*/ 207469 h 437990"/>
              <a:gd name="connsiteX5" fmla="*/ 745351 w 11049640"/>
              <a:gd name="connsiteY5" fmla="*/ 230521 h 437990"/>
              <a:gd name="connsiteX6" fmla="*/ 1144921 w 11049640"/>
              <a:gd name="connsiteY6" fmla="*/ 261257 h 437990"/>
              <a:gd name="connsiteX7" fmla="*/ 1229445 w 11049640"/>
              <a:gd name="connsiteY7" fmla="*/ 284309 h 437990"/>
              <a:gd name="connsiteX8" fmla="*/ 1360074 w 11049640"/>
              <a:gd name="connsiteY8" fmla="*/ 315046 h 437990"/>
              <a:gd name="connsiteX9" fmla="*/ 1659751 w 11049640"/>
              <a:gd name="connsiteY9" fmla="*/ 330414 h 437990"/>
              <a:gd name="connsiteX10" fmla="*/ 1736591 w 11049640"/>
              <a:gd name="connsiteY10" fmla="*/ 345782 h 437990"/>
              <a:gd name="connsiteX11" fmla="*/ 1859536 w 11049640"/>
              <a:gd name="connsiteY11" fmla="*/ 391886 h 437990"/>
              <a:gd name="connsiteX12" fmla="*/ 1967112 w 11049640"/>
              <a:gd name="connsiteY12" fmla="*/ 407254 h 437990"/>
              <a:gd name="connsiteX13" fmla="*/ 2305210 w 11049640"/>
              <a:gd name="connsiteY13" fmla="*/ 437990 h 437990"/>
              <a:gd name="connsiteX14" fmla="*/ 4256954 w 11049640"/>
              <a:gd name="connsiteY14" fmla="*/ 422622 h 437990"/>
              <a:gd name="connsiteX15" fmla="*/ 4433687 w 11049640"/>
              <a:gd name="connsiteY15" fmla="*/ 414938 h 437990"/>
              <a:gd name="connsiteX16" fmla="*/ 7222991 w 11049640"/>
              <a:gd name="connsiteY16" fmla="*/ 399570 h 437990"/>
              <a:gd name="connsiteX17" fmla="*/ 7599509 w 11049640"/>
              <a:gd name="connsiteY17" fmla="*/ 376518 h 437990"/>
              <a:gd name="connsiteX18" fmla="*/ 7883818 w 11049640"/>
              <a:gd name="connsiteY18" fmla="*/ 361150 h 437990"/>
              <a:gd name="connsiteX19" fmla="*/ 8129707 w 11049640"/>
              <a:gd name="connsiteY19" fmla="*/ 322730 h 437990"/>
              <a:gd name="connsiteX20" fmla="*/ 8329492 w 11049640"/>
              <a:gd name="connsiteY20" fmla="*/ 268941 h 437990"/>
              <a:gd name="connsiteX21" fmla="*/ 8536961 w 11049640"/>
              <a:gd name="connsiteY21" fmla="*/ 245889 h 437990"/>
              <a:gd name="connsiteX22" fmla="*/ 9643462 w 11049640"/>
              <a:gd name="connsiteY22" fmla="*/ 230521 h 437990"/>
              <a:gd name="connsiteX23" fmla="*/ 9697250 w 11049640"/>
              <a:gd name="connsiteY23" fmla="*/ 215153 h 437990"/>
              <a:gd name="connsiteX24" fmla="*/ 9743354 w 11049640"/>
              <a:gd name="connsiteY24" fmla="*/ 192101 h 437990"/>
              <a:gd name="connsiteX25" fmla="*/ 9881667 w 11049640"/>
              <a:gd name="connsiteY25" fmla="*/ 161365 h 437990"/>
              <a:gd name="connsiteX26" fmla="*/ 9958507 w 11049640"/>
              <a:gd name="connsiteY26" fmla="*/ 153681 h 437990"/>
              <a:gd name="connsiteX27" fmla="*/ 10004611 w 11049640"/>
              <a:gd name="connsiteY27" fmla="*/ 138313 h 437990"/>
              <a:gd name="connsiteX28" fmla="*/ 10035348 w 11049640"/>
              <a:gd name="connsiteY28" fmla="*/ 122945 h 437990"/>
              <a:gd name="connsiteX29" fmla="*/ 10073768 w 11049640"/>
              <a:gd name="connsiteY29" fmla="*/ 115261 h 437990"/>
              <a:gd name="connsiteX30" fmla="*/ 10219764 w 11049640"/>
              <a:gd name="connsiteY30" fmla="*/ 99893 h 437990"/>
              <a:gd name="connsiteX31" fmla="*/ 10296605 w 11049640"/>
              <a:gd name="connsiteY31" fmla="*/ 76841 h 437990"/>
              <a:gd name="connsiteX32" fmla="*/ 10327341 w 11049640"/>
              <a:gd name="connsiteY32" fmla="*/ 61473 h 437990"/>
              <a:gd name="connsiteX33" fmla="*/ 10488706 w 11049640"/>
              <a:gd name="connsiteY33" fmla="*/ 38420 h 437990"/>
              <a:gd name="connsiteX34" fmla="*/ 10519442 w 11049640"/>
              <a:gd name="connsiteY34" fmla="*/ 7684 h 437990"/>
              <a:gd name="connsiteX35" fmla="*/ 11049640 w 11049640"/>
              <a:gd name="connsiteY35" fmla="*/ 0 h 437990"/>
              <a:gd name="connsiteX0" fmla="*/ 0 w 11049640"/>
              <a:gd name="connsiteY0" fmla="*/ 422622 h 722299"/>
              <a:gd name="connsiteX1" fmla="*/ 192101 w 11049640"/>
              <a:gd name="connsiteY1" fmla="*/ 430306 h 722299"/>
              <a:gd name="connsiteX2" fmla="*/ 430306 w 11049640"/>
              <a:gd name="connsiteY2" fmla="*/ 461042 h 722299"/>
              <a:gd name="connsiteX3" fmla="*/ 507146 w 11049640"/>
              <a:gd name="connsiteY3" fmla="*/ 476410 h 722299"/>
              <a:gd name="connsiteX4" fmla="*/ 714615 w 11049640"/>
              <a:gd name="connsiteY4" fmla="*/ 491778 h 722299"/>
              <a:gd name="connsiteX5" fmla="*/ 745351 w 11049640"/>
              <a:gd name="connsiteY5" fmla="*/ 514830 h 722299"/>
              <a:gd name="connsiteX6" fmla="*/ 1144921 w 11049640"/>
              <a:gd name="connsiteY6" fmla="*/ 545566 h 722299"/>
              <a:gd name="connsiteX7" fmla="*/ 1229445 w 11049640"/>
              <a:gd name="connsiteY7" fmla="*/ 568618 h 722299"/>
              <a:gd name="connsiteX8" fmla="*/ 1360074 w 11049640"/>
              <a:gd name="connsiteY8" fmla="*/ 599355 h 722299"/>
              <a:gd name="connsiteX9" fmla="*/ 1659751 w 11049640"/>
              <a:gd name="connsiteY9" fmla="*/ 614723 h 722299"/>
              <a:gd name="connsiteX10" fmla="*/ 1736591 w 11049640"/>
              <a:gd name="connsiteY10" fmla="*/ 630091 h 722299"/>
              <a:gd name="connsiteX11" fmla="*/ 1859536 w 11049640"/>
              <a:gd name="connsiteY11" fmla="*/ 676195 h 722299"/>
              <a:gd name="connsiteX12" fmla="*/ 1967112 w 11049640"/>
              <a:gd name="connsiteY12" fmla="*/ 691563 h 722299"/>
              <a:gd name="connsiteX13" fmla="*/ 2305210 w 11049640"/>
              <a:gd name="connsiteY13" fmla="*/ 722299 h 722299"/>
              <a:gd name="connsiteX14" fmla="*/ 4256954 w 11049640"/>
              <a:gd name="connsiteY14" fmla="*/ 706931 h 722299"/>
              <a:gd name="connsiteX15" fmla="*/ 4433687 w 11049640"/>
              <a:gd name="connsiteY15" fmla="*/ 699247 h 722299"/>
              <a:gd name="connsiteX16" fmla="*/ 7222991 w 11049640"/>
              <a:gd name="connsiteY16" fmla="*/ 683879 h 722299"/>
              <a:gd name="connsiteX17" fmla="*/ 7599509 w 11049640"/>
              <a:gd name="connsiteY17" fmla="*/ 660827 h 722299"/>
              <a:gd name="connsiteX18" fmla="*/ 7883818 w 11049640"/>
              <a:gd name="connsiteY18" fmla="*/ 645459 h 722299"/>
              <a:gd name="connsiteX19" fmla="*/ 8129707 w 11049640"/>
              <a:gd name="connsiteY19" fmla="*/ 607039 h 722299"/>
              <a:gd name="connsiteX20" fmla="*/ 8329492 w 11049640"/>
              <a:gd name="connsiteY20" fmla="*/ 553250 h 722299"/>
              <a:gd name="connsiteX21" fmla="*/ 8536961 w 11049640"/>
              <a:gd name="connsiteY21" fmla="*/ 530198 h 722299"/>
              <a:gd name="connsiteX22" fmla="*/ 9643462 w 11049640"/>
              <a:gd name="connsiteY22" fmla="*/ 514830 h 722299"/>
              <a:gd name="connsiteX23" fmla="*/ 9697250 w 11049640"/>
              <a:gd name="connsiteY23" fmla="*/ 499462 h 722299"/>
              <a:gd name="connsiteX24" fmla="*/ 9743354 w 11049640"/>
              <a:gd name="connsiteY24" fmla="*/ 476410 h 722299"/>
              <a:gd name="connsiteX25" fmla="*/ 9881667 w 11049640"/>
              <a:gd name="connsiteY25" fmla="*/ 445674 h 722299"/>
              <a:gd name="connsiteX26" fmla="*/ 9958507 w 11049640"/>
              <a:gd name="connsiteY26" fmla="*/ 437990 h 722299"/>
              <a:gd name="connsiteX27" fmla="*/ 10004611 w 11049640"/>
              <a:gd name="connsiteY27" fmla="*/ 422622 h 722299"/>
              <a:gd name="connsiteX28" fmla="*/ 10035348 w 11049640"/>
              <a:gd name="connsiteY28" fmla="*/ 407254 h 722299"/>
              <a:gd name="connsiteX29" fmla="*/ 10073768 w 11049640"/>
              <a:gd name="connsiteY29" fmla="*/ 399570 h 722299"/>
              <a:gd name="connsiteX30" fmla="*/ 10219764 w 11049640"/>
              <a:gd name="connsiteY30" fmla="*/ 384202 h 722299"/>
              <a:gd name="connsiteX31" fmla="*/ 10296605 w 11049640"/>
              <a:gd name="connsiteY31" fmla="*/ 361150 h 722299"/>
              <a:gd name="connsiteX32" fmla="*/ 10327341 w 11049640"/>
              <a:gd name="connsiteY32" fmla="*/ 345782 h 722299"/>
              <a:gd name="connsiteX33" fmla="*/ 10488706 w 11049640"/>
              <a:gd name="connsiteY33" fmla="*/ 322729 h 722299"/>
              <a:gd name="connsiteX34" fmla="*/ 10519442 w 11049640"/>
              <a:gd name="connsiteY34" fmla="*/ 291993 h 722299"/>
              <a:gd name="connsiteX35" fmla="*/ 11049640 w 11049640"/>
              <a:gd name="connsiteY35" fmla="*/ 0 h 722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1049640" h="722299">
                <a:moveTo>
                  <a:pt x="0" y="422622"/>
                </a:moveTo>
                <a:cubicBezTo>
                  <a:pt x="64034" y="425183"/>
                  <a:pt x="128172" y="425846"/>
                  <a:pt x="192101" y="430306"/>
                </a:cubicBezTo>
                <a:cubicBezTo>
                  <a:pt x="257029" y="434836"/>
                  <a:pt x="362178" y="449194"/>
                  <a:pt x="430306" y="461042"/>
                </a:cubicBezTo>
                <a:cubicBezTo>
                  <a:pt x="456040" y="465518"/>
                  <a:pt x="481177" y="473603"/>
                  <a:pt x="507146" y="476410"/>
                </a:cubicBezTo>
                <a:cubicBezTo>
                  <a:pt x="576090" y="483863"/>
                  <a:pt x="645459" y="486655"/>
                  <a:pt x="714615" y="491778"/>
                </a:cubicBezTo>
                <a:cubicBezTo>
                  <a:pt x="724860" y="499462"/>
                  <a:pt x="732643" y="513242"/>
                  <a:pt x="745351" y="514830"/>
                </a:cubicBezTo>
                <a:cubicBezTo>
                  <a:pt x="877903" y="531399"/>
                  <a:pt x="1144921" y="545566"/>
                  <a:pt x="1144921" y="545566"/>
                </a:cubicBezTo>
                <a:cubicBezTo>
                  <a:pt x="1179947" y="554323"/>
                  <a:pt x="1189869" y="556440"/>
                  <a:pt x="1229445" y="568618"/>
                </a:cubicBezTo>
                <a:cubicBezTo>
                  <a:pt x="1285559" y="585885"/>
                  <a:pt x="1289940" y="593744"/>
                  <a:pt x="1360074" y="599355"/>
                </a:cubicBezTo>
                <a:cubicBezTo>
                  <a:pt x="1459779" y="607331"/>
                  <a:pt x="1559859" y="609600"/>
                  <a:pt x="1659751" y="614723"/>
                </a:cubicBezTo>
                <a:cubicBezTo>
                  <a:pt x="1685364" y="619846"/>
                  <a:pt x="1711683" y="622225"/>
                  <a:pt x="1736591" y="630091"/>
                </a:cubicBezTo>
                <a:cubicBezTo>
                  <a:pt x="1831037" y="659916"/>
                  <a:pt x="1775394" y="660168"/>
                  <a:pt x="1859536" y="676195"/>
                </a:cubicBezTo>
                <a:cubicBezTo>
                  <a:pt x="1895119" y="682973"/>
                  <a:pt x="1931143" y="687281"/>
                  <a:pt x="1967112" y="691563"/>
                </a:cubicBezTo>
                <a:cubicBezTo>
                  <a:pt x="2169202" y="715621"/>
                  <a:pt x="2140957" y="712033"/>
                  <a:pt x="2305210" y="722299"/>
                </a:cubicBezTo>
                <a:lnTo>
                  <a:pt x="4256954" y="706931"/>
                </a:lnTo>
                <a:cubicBezTo>
                  <a:pt x="4315917" y="706292"/>
                  <a:pt x="4374722" y="699705"/>
                  <a:pt x="4433687" y="699247"/>
                </a:cubicBezTo>
                <a:lnTo>
                  <a:pt x="7222991" y="683879"/>
                </a:lnTo>
                <a:lnTo>
                  <a:pt x="7599509" y="660827"/>
                </a:lnTo>
                <a:cubicBezTo>
                  <a:pt x="7694257" y="655318"/>
                  <a:pt x="7789324" y="654318"/>
                  <a:pt x="7883818" y="645459"/>
                </a:cubicBezTo>
                <a:cubicBezTo>
                  <a:pt x="7991372" y="635376"/>
                  <a:pt x="8043812" y="624218"/>
                  <a:pt x="8129707" y="607039"/>
                </a:cubicBezTo>
                <a:cubicBezTo>
                  <a:pt x="8214619" y="550431"/>
                  <a:pt x="8169583" y="571018"/>
                  <a:pt x="8329492" y="553250"/>
                </a:cubicBezTo>
                <a:cubicBezTo>
                  <a:pt x="8398648" y="545566"/>
                  <a:pt x="8467409" y="532232"/>
                  <a:pt x="8536961" y="530198"/>
                </a:cubicBezTo>
                <a:cubicBezTo>
                  <a:pt x="8905673" y="519417"/>
                  <a:pt x="9274628" y="519953"/>
                  <a:pt x="9643462" y="514830"/>
                </a:cubicBezTo>
                <a:cubicBezTo>
                  <a:pt x="9661391" y="509707"/>
                  <a:pt x="9679937" y="506387"/>
                  <a:pt x="9697250" y="499462"/>
                </a:cubicBezTo>
                <a:cubicBezTo>
                  <a:pt x="9794390" y="460606"/>
                  <a:pt x="9652472" y="503674"/>
                  <a:pt x="9743354" y="476410"/>
                </a:cubicBezTo>
                <a:cubicBezTo>
                  <a:pt x="9800675" y="459214"/>
                  <a:pt x="9815657" y="455104"/>
                  <a:pt x="9881667" y="445674"/>
                </a:cubicBezTo>
                <a:cubicBezTo>
                  <a:pt x="9907149" y="442034"/>
                  <a:pt x="9932894" y="440551"/>
                  <a:pt x="9958507" y="437990"/>
                </a:cubicBezTo>
                <a:cubicBezTo>
                  <a:pt x="9973875" y="432867"/>
                  <a:pt x="9989570" y="428638"/>
                  <a:pt x="10004611" y="422622"/>
                </a:cubicBezTo>
                <a:cubicBezTo>
                  <a:pt x="10015247" y="418368"/>
                  <a:pt x="10024481" y="410876"/>
                  <a:pt x="10035348" y="407254"/>
                </a:cubicBezTo>
                <a:cubicBezTo>
                  <a:pt x="10047738" y="403124"/>
                  <a:pt x="10060809" y="401190"/>
                  <a:pt x="10073768" y="399570"/>
                </a:cubicBezTo>
                <a:cubicBezTo>
                  <a:pt x="10122324" y="393500"/>
                  <a:pt x="10171099" y="389325"/>
                  <a:pt x="10219764" y="384202"/>
                </a:cubicBezTo>
                <a:cubicBezTo>
                  <a:pt x="10268466" y="351735"/>
                  <a:pt x="10212927" y="383971"/>
                  <a:pt x="10296605" y="361150"/>
                </a:cubicBezTo>
                <a:cubicBezTo>
                  <a:pt x="10307656" y="358136"/>
                  <a:pt x="10316273" y="348734"/>
                  <a:pt x="10327341" y="345782"/>
                </a:cubicBezTo>
                <a:cubicBezTo>
                  <a:pt x="10381273" y="331400"/>
                  <a:pt x="10433635" y="328236"/>
                  <a:pt x="10488706" y="322729"/>
                </a:cubicBezTo>
                <a:cubicBezTo>
                  <a:pt x="10498951" y="312484"/>
                  <a:pt x="10425953" y="345781"/>
                  <a:pt x="10519442" y="291993"/>
                </a:cubicBezTo>
                <a:cubicBezTo>
                  <a:pt x="10612931" y="238205"/>
                  <a:pt x="11048880" y="0"/>
                  <a:pt x="11049640" y="0"/>
                </a:cubicBezTo>
              </a:path>
            </a:pathLst>
          </a:custGeom>
          <a:noFill/>
          <a:ln w="76200" cap="flat" cmpd="sng" algn="ctr">
            <a:solidFill>
              <a:schemeClr val="tx2">
                <a:lumMod val="25000"/>
                <a:lumOff val="7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pitchFamily="-65" charset="0"/>
              <a:ea typeface="ヒラギノ角ゴ ProN W3" pitchFamily="-65" charset="-128"/>
              <a:cs typeface="ヒラギノ角ゴ ProN W3" pitchFamily="-65" charset="-128"/>
              <a:sym typeface="Gill Sans" pitchFamily="-65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118352"/>
      </p:ext>
    </p:extLst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86C3B1A-5ED3-457D-9E94-954BE9E5443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70382" y="7746459"/>
            <a:ext cx="12664036" cy="1782831"/>
          </a:xfrm>
        </p:spPr>
        <p:txBody>
          <a:bodyPr/>
          <a:lstStyle/>
          <a:p>
            <a:r>
              <a:rPr lang="en-US" dirty="0"/>
              <a:t>Their Test Network</a:t>
            </a:r>
          </a:p>
          <a:p>
            <a:r>
              <a:rPr lang="en-US" dirty="0"/>
              <a:t>Regular Net: 5 FCs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CC1D633-B3D3-466A-914E-138312DB5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Gated Recurrent Unit: Example Use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C8DEE3-CF56-4E47-A5A0-2A33B353DE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ED0C1F-4601-412C-99FA-1165431FFB52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00D1D09-707F-4C60-B1CA-3D80436ED7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3593" y="937472"/>
            <a:ext cx="3557614" cy="6808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752883"/>
      </p:ext>
    </p:extLst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D0C54FF-5CEB-4351-B918-ED6EB0B2512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0392" y="6623637"/>
            <a:ext cx="12664036" cy="1913460"/>
          </a:xfrm>
        </p:spPr>
        <p:txBody>
          <a:bodyPr/>
          <a:lstStyle/>
          <a:p>
            <a:r>
              <a:rPr lang="en-US" dirty="0"/>
              <a:t>Inputs: x(t) and h(t-1)</a:t>
            </a:r>
          </a:p>
          <a:p>
            <a:r>
              <a:rPr lang="en-US" dirty="0"/>
              <a:t>Output: h(t)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895BA07-9931-422E-B42F-91CD1C65B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Gated Recurrent Unit: Structure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319DE3-1F0D-404B-BDCB-125D3C5B18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ED0C1F-4601-412C-99FA-1165431FFB52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D2D385-7190-4518-9960-D121C87570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6302" y="1060396"/>
            <a:ext cx="8532196" cy="5372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790020"/>
      </p:ext>
    </p:extLst>
  </p:cSld>
  <p:clrMapOvr>
    <a:masterClrMapping/>
  </p:clrMapOvr>
  <p:transition spd="med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D0C54FF-5CEB-4351-B918-ED6EB0B2512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0392" y="6623637"/>
            <a:ext cx="12664036" cy="1913460"/>
          </a:xfrm>
        </p:spPr>
        <p:txBody>
          <a:bodyPr/>
          <a:lstStyle/>
          <a:p>
            <a:r>
              <a:rPr lang="en-US" dirty="0"/>
              <a:t>Three “gates”:</a:t>
            </a:r>
          </a:p>
          <a:p>
            <a:pPr lvl="2"/>
            <a:r>
              <a:rPr lang="en-US" dirty="0"/>
              <a:t>r: Reset</a:t>
            </a:r>
          </a:p>
          <a:p>
            <a:pPr lvl="2"/>
            <a:r>
              <a:rPr lang="en-US" dirty="0"/>
              <a:t>u: Update</a:t>
            </a:r>
          </a:p>
          <a:p>
            <a:pPr lvl="2"/>
            <a:r>
              <a:rPr lang="en-US" dirty="0"/>
              <a:t>c: Candidate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895BA07-9931-422E-B42F-91CD1C65B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Gated Recurrent Unit: Structure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319DE3-1F0D-404B-BDCB-125D3C5B18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ED0C1F-4601-412C-99FA-1165431FFB52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D2D385-7190-4518-9960-D121C87570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6302" y="1060396"/>
            <a:ext cx="8532196" cy="5372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7501565"/>
      </p:ext>
    </p:extLst>
  </p:cSld>
  <p:clrMapOvr>
    <a:masterClrMapping/>
  </p:clrMapOvr>
  <p:transition spd="med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D0C54FF-5CEB-4351-B918-ED6EB0B2512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10392" y="6288327"/>
            <a:ext cx="12664036" cy="2950669"/>
          </a:xfrm>
        </p:spPr>
        <p:txBody>
          <a:bodyPr/>
          <a:lstStyle/>
          <a:p>
            <a:r>
              <a:rPr lang="en-US" b="1" dirty="0"/>
              <a:t>r: Reset:</a:t>
            </a:r>
          </a:p>
          <a:p>
            <a:pPr lvl="2"/>
            <a:r>
              <a:rPr lang="en-US" dirty="0"/>
              <a:t>Amount of previous hidden state added to candidate hidden state</a:t>
            </a:r>
          </a:p>
          <a:p>
            <a:r>
              <a:rPr lang="en-US" dirty="0"/>
              <a:t>u: Update</a:t>
            </a:r>
          </a:p>
          <a:p>
            <a:pPr lvl="2"/>
            <a:r>
              <a:rPr lang="en-US" dirty="0"/>
              <a:t>h should be updated by candidate hidden state </a:t>
            </a:r>
            <a:r>
              <a:rPr lang="en-US" dirty="0">
                <a:sym typeface="Wingdings" panose="05000000000000000000" pitchFamily="2" charset="2"/>
              </a:rPr>
              <a:t> enable long term memory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895BA07-9931-422E-B42F-91CD1C65B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Gated Recurrent Unit: Structure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319DE3-1F0D-404B-BDCB-125D3C5B18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ED0C1F-4601-412C-99FA-1165431FFB52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D2D385-7190-4518-9960-D121C87570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6312" y="860611"/>
            <a:ext cx="8532196" cy="537202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3C896CA-3205-48B6-848D-88A18C4A8C33}"/>
              </a:ext>
            </a:extLst>
          </p:cNvPr>
          <p:cNvSpPr txBox="1"/>
          <p:nvPr/>
        </p:nvSpPr>
        <p:spPr>
          <a:xfrm>
            <a:off x="5459336" y="9014936"/>
            <a:ext cx="741509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Quicksand"/>
              </a:rPr>
              <a:t>What do these mean? …</a:t>
            </a:r>
          </a:p>
        </p:txBody>
      </p:sp>
    </p:spTree>
    <p:extLst>
      <p:ext uri="{BB962C8B-B14F-4D97-AF65-F5344CB8AC3E}">
        <p14:creationId xmlns:p14="http://schemas.microsoft.com/office/powerpoint/2010/main" val="703651906"/>
      </p:ext>
    </p:extLst>
  </p:cSld>
  <p:clrMapOvr>
    <a:masterClrMapping/>
  </p:clrMapOvr>
  <p:transition spd="med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895BA07-9931-422E-B42F-91CD1C65B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Gated Recurrent Unit: Structure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319DE3-1F0D-404B-BDCB-125D3C5B18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6ED0C1F-4601-412C-99FA-1165431FFB52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2D2D385-7190-4518-9960-D121C87570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6302" y="1060396"/>
            <a:ext cx="8532196" cy="537202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AC6879DC-F914-445D-9D5F-B25F3314E2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48820" y="6754018"/>
            <a:ext cx="9937626" cy="290481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6958654-0995-4D27-A116-7BCBEEDEE7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02772" y="1838777"/>
            <a:ext cx="646091" cy="805782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C3F07F8-8D57-4AEF-AF30-BC31572566C7}"/>
              </a:ext>
            </a:extLst>
          </p:cNvPr>
          <p:cNvSpPr txBox="1"/>
          <p:nvPr/>
        </p:nvSpPr>
        <p:spPr>
          <a:xfrm>
            <a:off x="9843248" y="1905527"/>
            <a:ext cx="45489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Quicksand"/>
              </a:rPr>
              <a:t>Element wise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3816EA-669D-40D7-A80E-4AB4B98A23C3}"/>
              </a:ext>
            </a:extLst>
          </p:cNvPr>
          <p:cNvSpPr txBox="1"/>
          <p:nvPr/>
        </p:nvSpPr>
        <p:spPr>
          <a:xfrm>
            <a:off x="9302772" y="2606739"/>
            <a:ext cx="45489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Quicksand"/>
              </a:rPr>
              <a:t>b: </a:t>
            </a:r>
            <a:r>
              <a:rPr lang="en-US" sz="2800" dirty="0">
                <a:latin typeface="Quicksand"/>
              </a:rPr>
              <a:t>biases</a:t>
            </a:r>
          </a:p>
        </p:txBody>
      </p:sp>
    </p:spTree>
    <p:extLst>
      <p:ext uri="{BB962C8B-B14F-4D97-AF65-F5344CB8AC3E}">
        <p14:creationId xmlns:p14="http://schemas.microsoft.com/office/powerpoint/2010/main" val="2338984662"/>
      </p:ext>
    </p:extLst>
  </p:cSld>
  <p:clrMapOvr>
    <a:masterClrMapping/>
  </p:clrMapOvr>
  <p:transition spd="med"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ide Master White">
  <a:themeElements>
    <a:clrScheme name="University of Toronto Engineering">
      <a:dk1>
        <a:srgbClr val="081025"/>
      </a:dk1>
      <a:lt1>
        <a:sysClr val="window" lastClr="FFFFFF"/>
      </a:lt1>
      <a:dk2>
        <a:srgbClr val="081025"/>
      </a:dk2>
      <a:lt2>
        <a:srgbClr val="F3F3F3"/>
      </a:lt2>
      <a:accent1>
        <a:srgbClr val="0092D2"/>
      </a:accent1>
      <a:accent2>
        <a:srgbClr val="272727"/>
      </a:accent2>
      <a:accent3>
        <a:srgbClr val="F9C31B"/>
      </a:accent3>
      <a:accent4>
        <a:srgbClr val="BD3D22"/>
      </a:accent4>
      <a:accent5>
        <a:srgbClr val="46AE9D"/>
      </a:accent5>
      <a:accent6>
        <a:srgbClr val="D5DE37"/>
      </a:accent6>
      <a:hlink>
        <a:srgbClr val="0092D2"/>
      </a:hlink>
      <a:folHlink>
        <a:srgbClr val="888C89"/>
      </a:folHlink>
    </a:clrScheme>
    <a:fontScheme name="UT Engineering">
      <a:majorFont>
        <a:latin typeface="HelveticaNeueLT Std"/>
        <a:ea typeface="ヒラギノ角ゴ ProN W6"/>
        <a:cs typeface="ヒラギノ角ゴ ProN W6"/>
      </a:majorFont>
      <a:minorFont>
        <a:latin typeface="Georgia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65" charset="0"/>
            <a:ea typeface="ヒラギノ角ゴ ProN W3" pitchFamily="-65" charset="-128"/>
            <a:cs typeface="ヒラギノ角ゴ ProN W3" pitchFamily="-65" charset="-128"/>
            <a:sym typeface="Gill Sans" pitchFamily="-65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Gill Sans" pitchFamily="-65" charset="0"/>
            <a:ea typeface="ヒラギノ角ゴ ProN W3" pitchFamily="-65" charset="-128"/>
            <a:cs typeface="ヒラギノ角ゴ ProN W3" pitchFamily="-65" charset="-128"/>
            <a:sym typeface="Gill Sans" pitchFamily="-65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Quicksand"/>
          </a:defRPr>
        </a:defPPr>
      </a:lstStyle>
    </a:txDef>
  </a:objectDefaults>
  <a:extraClrSchemeLst>
    <a:extraClrScheme>
      <a:clrScheme name="Text and Photo d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24642</TotalTime>
  <Pages>0</Pages>
  <Words>1098</Words>
  <Characters>0</Characters>
  <Application>Microsoft Office PowerPoint</Application>
  <PresentationFormat>Custom</PresentationFormat>
  <Lines>0</Lines>
  <Paragraphs>287</Paragraphs>
  <Slides>34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4" baseType="lpstr">
      <vt:lpstr>Arial</vt:lpstr>
      <vt:lpstr>Georgia</vt:lpstr>
      <vt:lpstr>Gill Sans</vt:lpstr>
      <vt:lpstr>Helvetica Neue</vt:lpstr>
      <vt:lpstr>HelveticaNeueLT Std</vt:lpstr>
      <vt:lpstr>HelveticaNeueLT Std Bold</vt:lpstr>
      <vt:lpstr>LinBiolinumTB</vt:lpstr>
      <vt:lpstr>Quicksand</vt:lpstr>
      <vt:lpstr>Times New Roman</vt:lpstr>
      <vt:lpstr>Slide Master White</vt:lpstr>
      <vt:lpstr>Delta RNN: A Power-efficient Recurrent Neural Network Accelerator</vt:lpstr>
      <vt:lpstr>Overview</vt:lpstr>
      <vt:lpstr>Recurrent Neural Nets</vt:lpstr>
      <vt:lpstr>Vanishing Grandient Problem: Training</vt:lpstr>
      <vt:lpstr>Gated Recurrent Unit: Example Use</vt:lpstr>
      <vt:lpstr>Gated Recurrent Unit: Structure</vt:lpstr>
      <vt:lpstr>Gated Recurrent Unit: Structure</vt:lpstr>
      <vt:lpstr>Gated Recurrent Unit: Structure</vt:lpstr>
      <vt:lpstr>Gated Recurrent Unit: Structure</vt:lpstr>
      <vt:lpstr>Gated Recurrent Unit: Structure</vt:lpstr>
      <vt:lpstr>Gated Recurrent Unit: Structure</vt:lpstr>
      <vt:lpstr>Where time goes in GRU RNNs</vt:lpstr>
      <vt:lpstr>Where time goes in GRU RNNs: MxV</vt:lpstr>
      <vt:lpstr>Sparsity Reduces Costs: Compute and Memory</vt:lpstr>
      <vt:lpstr>PowerPoint Presentation</vt:lpstr>
      <vt:lpstr>Delta RN: Increase Sparsity in x(t) and h(t-1)</vt:lpstr>
      <vt:lpstr>Delta RN: Increase Sparsity in x(t) and h(t-1)</vt:lpstr>
      <vt:lpstr>Delta RNN: FPGA Implementation</vt:lpstr>
      <vt:lpstr>Delta RNN: FPGA Implementation</vt:lpstr>
      <vt:lpstr>Input Encoding Unit</vt:lpstr>
      <vt:lpstr>Input Encoding Unit: Delta Scheduler</vt:lpstr>
      <vt:lpstr>Input Encoding Unit: Delta Scheduler: Latency</vt:lpstr>
      <vt:lpstr>MxV Unit</vt:lpstr>
      <vt:lpstr>Scheduling</vt:lpstr>
      <vt:lpstr>MxV Unit: Scheduling</vt:lpstr>
      <vt:lpstr>AP: can use MxV multipliers</vt:lpstr>
      <vt:lpstr>AP: can use MxV multipliers</vt:lpstr>
      <vt:lpstr>Activation Functions</vt:lpstr>
      <vt:lpstr>Quantization Ranges</vt:lpstr>
      <vt:lpstr>Accuracy: theta during training vs. inference</vt:lpstr>
      <vt:lpstr>Theta vs. Throughput &amp; Latency</vt:lpstr>
      <vt:lpstr>Sparsity and Speedup vs. Theta</vt:lpstr>
      <vt:lpstr>Power Measurements</vt:lpstr>
      <vt:lpstr>Summary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iatta</dc:creator>
  <cp:lastModifiedBy>Andreas Moshovos</cp:lastModifiedBy>
  <cp:revision>1577</cp:revision>
  <cp:lastPrinted>2010-08-27T18:31:11Z</cp:lastPrinted>
  <dcterms:created xsi:type="dcterms:W3CDTF">2010-09-10T18:01:03Z</dcterms:created>
  <dcterms:modified xsi:type="dcterms:W3CDTF">2019-04-02T15:30:15Z</dcterms:modified>
</cp:coreProperties>
</file>