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460" r:id="rId2"/>
    <p:sldId id="486" r:id="rId3"/>
    <p:sldId id="483" r:id="rId4"/>
    <p:sldId id="484" r:id="rId5"/>
    <p:sldId id="485" r:id="rId6"/>
    <p:sldId id="461" r:id="rId7"/>
    <p:sldId id="462" r:id="rId8"/>
    <p:sldId id="487" r:id="rId9"/>
    <p:sldId id="498" r:id="rId10"/>
    <p:sldId id="497" r:id="rId11"/>
    <p:sldId id="488" r:id="rId12"/>
    <p:sldId id="491" r:id="rId13"/>
    <p:sldId id="492" r:id="rId14"/>
    <p:sldId id="493" r:id="rId15"/>
    <p:sldId id="494" r:id="rId16"/>
    <p:sldId id="495" r:id="rId17"/>
    <p:sldId id="489" r:id="rId18"/>
    <p:sldId id="499" r:id="rId19"/>
    <p:sldId id="500" r:id="rId20"/>
    <p:sldId id="501" r:id="rId21"/>
    <p:sldId id="502" r:id="rId22"/>
    <p:sldId id="503" r:id="rId23"/>
    <p:sldId id="504" r:id="rId24"/>
    <p:sldId id="505" r:id="rId25"/>
    <p:sldId id="506" r:id="rId26"/>
    <p:sldId id="507" r:id="rId27"/>
    <p:sldId id="508" r:id="rId28"/>
    <p:sldId id="509" r:id="rId29"/>
    <p:sldId id="510" r:id="rId30"/>
    <p:sldId id="511" r:id="rId31"/>
    <p:sldId id="512" r:id="rId32"/>
    <p:sldId id="513" r:id="rId33"/>
    <p:sldId id="514" r:id="rId34"/>
    <p:sldId id="515" r:id="rId35"/>
    <p:sldId id="516" r:id="rId36"/>
    <p:sldId id="517" r:id="rId37"/>
    <p:sldId id="518" r:id="rId38"/>
    <p:sldId id="519" r:id="rId39"/>
    <p:sldId id="520" r:id="rId40"/>
    <p:sldId id="521" r:id="rId41"/>
    <p:sldId id="522" r:id="rId42"/>
  </p:sldIdLst>
  <p:sldSz cx="9144000" cy="6858000" type="screen4x3"/>
  <p:notesSz cx="6985000" cy="9271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481"/>
    <a:srgbClr val="6600FF"/>
    <a:srgbClr val="FF0000"/>
    <a:srgbClr val="FFFF99"/>
    <a:srgbClr val="660066"/>
    <a:srgbClr val="CC9900"/>
    <a:srgbClr val="FF7C8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45" autoAdjust="0"/>
  </p:normalViewPr>
  <p:slideViewPr>
    <p:cSldViewPr>
      <p:cViewPr varScale="1">
        <p:scale>
          <a:sx n="99" d="100"/>
          <a:sy n="99" d="100"/>
        </p:scale>
        <p:origin x="40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defTabSz="9112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47" tIns="45574" rIns="91147" bIns="45574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fld id="{1AD21D15-E41D-4841-B0E8-C1F365B488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584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9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3725"/>
            <a:ext cx="55880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C3C4F54-A518-4B3A-A398-C5DB328E4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28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chemeClr val="accent6">
              <a:lumMod val="75000"/>
            </a:schemeClr>
          </a:solidFill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839200" cy="5867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3810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en-US"/>
              <a:t>A. Moshovos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553200"/>
            <a:ext cx="3200400" cy="3810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553200"/>
            <a:ext cx="1905000" cy="304800"/>
          </a:xfrm>
        </p:spPr>
        <p:txBody>
          <a:bodyPr/>
          <a:lstStyle>
            <a:lvl1pPr>
              <a:defRPr sz="1100"/>
            </a:lvl1pPr>
          </a:lstStyle>
          <a:p>
            <a:pPr>
              <a:defRPr/>
            </a:pPr>
            <a:fld id="{6683DF00-82C3-4169-957D-9444AED10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1A740-8A62-4DC0-ACFC-521503413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E27F-7320-4765-A2DD-C708C99F4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0668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810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59F4B-26EE-463C-AB41-1E53E2367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066800"/>
            <a:ext cx="7772400" cy="51816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DDB99-148E-44FE-8842-BDD0FDA00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0C212-89E2-4CEF-B7EE-0507281B5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86179-2161-4720-8D00-8FF5D6BBA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3810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EF1D1-98FC-44A0-8034-054151B8E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2591E-2AAD-406D-B77A-B5ACE6807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8569D-AA34-4BDE-8500-7AB083ED0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0E300-685E-4389-A9BF-5A7E7824C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55995-201E-4CC5-81D2-F68A62F91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CB3B5-F958-48D8-B97F-7ECA1BE6E7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066800"/>
            <a:ext cx="77724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A. Moshovos ©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324600"/>
            <a:ext cx="3200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ECE1773 - Fall ‘07 ECE Toronto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85800" y="990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324600"/>
            <a:ext cx="777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59309EE-A4D7-485A-BA38-F4D7BFA0A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>
          <a:solidFill>
            <a:schemeClr val="accent2"/>
          </a:solidFill>
          <a:latin typeface="AvantGard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oshovos@eecg.toronto.edu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b="1" dirty="0" smtClean="0"/>
              <a:t>Slipstream Processors</a:t>
            </a:r>
          </a:p>
        </p:txBody>
      </p:sp>
      <p:sp>
        <p:nvSpPr>
          <p:cNvPr id="17411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Andreas Moshovos</a:t>
            </a:r>
          </a:p>
          <a:p>
            <a:r>
              <a:rPr lang="en-US" smtClean="0">
                <a:hlinkClick r:id="rId2"/>
              </a:rPr>
              <a:t>moshovos@eecg.toronto.edu</a:t>
            </a:r>
            <a:endParaRPr lang="en-US" smtClean="0"/>
          </a:p>
          <a:p>
            <a:r>
              <a:rPr lang="en-US" smtClean="0"/>
              <a:t>EA310</a:t>
            </a:r>
          </a:p>
          <a:p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 marL="342900" indent="-342900">
              <a:buFontTx/>
              <a:buAutoNum type="alphaUcPeriod"/>
              <a:defRPr/>
            </a:pPr>
            <a:r>
              <a:rPr lang="en-US" dirty="0" err="1"/>
              <a:t>Moshovos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Fall 2010 – ECE U. of Toronto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Code #2: What is predictable?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 r2,0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r8, a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r9, b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	r6, N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 smtClean="0"/>
              <a:t>)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 r2,0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r8, a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r9, b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	r6, N</a:t>
            </a:r>
          </a:p>
          <a:p>
            <a:pPr marL="0" indent="0">
              <a:buFontTx/>
              <a:buNone/>
            </a:pPr>
            <a:endParaRPr lang="en-US" kern="0" dirty="0" smtClean="0"/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LOOP:  </a:t>
            </a:r>
            <a:r>
              <a:rPr lang="en-US" kern="0" dirty="0" err="1" smtClean="0">
                <a:solidFill>
                  <a:srgbClr val="FF0000"/>
                </a:solidFill>
              </a:rPr>
              <a:t>bge</a:t>
            </a:r>
            <a:r>
              <a:rPr lang="en-US" kern="0" dirty="0" smtClean="0">
                <a:solidFill>
                  <a:srgbClr val="FF0000"/>
                </a:solidFill>
              </a:rPr>
              <a:t> r2, r6, DONE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lsli</a:t>
            </a:r>
            <a:r>
              <a:rPr lang="en-US" kern="0" dirty="0" smtClean="0">
                <a:solidFill>
                  <a:srgbClr val="FF0000"/>
                </a:solidFill>
              </a:rPr>
              <a:t> r3, r2, 2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addi</a:t>
            </a:r>
            <a:r>
              <a:rPr lang="en-US" kern="0" dirty="0" smtClean="0">
                <a:solidFill>
                  <a:srgbClr val="FF0000"/>
                </a:solidFill>
              </a:rPr>
              <a:t> r4, r8,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ldw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r4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smtClean="0">
                <a:solidFill>
                  <a:srgbClr val="FF0000"/>
                </a:solidFill>
              </a:rPr>
              <a:t>add r5, r9,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stw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r5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br</a:t>
            </a:r>
            <a:r>
              <a:rPr lang="en-US" kern="0" dirty="0" smtClean="0">
                <a:solidFill>
                  <a:srgbClr val="FF0000"/>
                </a:solidFill>
              </a:rPr>
              <a:t> LOOP</a:t>
            </a:r>
            <a:endParaRPr lang="en-US" kern="0" dirty="0">
              <a:solidFill>
                <a:srgbClr val="FF0000"/>
              </a:solidFill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2286000" y="35814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2286000" y="26670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286000" y="45326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2286000" y="54470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Straight Arrow Connector 12"/>
          <p:cNvCxnSpPr>
            <a:endCxn id="9" idx="22"/>
          </p:cNvCxnSpPr>
          <p:nvPr/>
        </p:nvCxnSpPr>
        <p:spPr bwMode="auto">
          <a:xfrm flipH="1" flipV="1">
            <a:off x="3069467" y="3087317"/>
            <a:ext cx="1350133" cy="14453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endCxn id="8" idx="21"/>
          </p:cNvCxnSpPr>
          <p:nvPr/>
        </p:nvCxnSpPr>
        <p:spPr bwMode="auto">
          <a:xfrm flipH="1" flipV="1">
            <a:off x="3042963" y="4061352"/>
            <a:ext cx="1300437" cy="4713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7" name="Straight Arrow Connector 16"/>
          <p:cNvCxnSpPr>
            <a:endCxn id="10" idx="22"/>
          </p:cNvCxnSpPr>
          <p:nvPr/>
        </p:nvCxnSpPr>
        <p:spPr bwMode="auto">
          <a:xfrm flipH="1">
            <a:off x="3069467" y="4648200"/>
            <a:ext cx="1273933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0" name="Straight Arrow Connector 19"/>
          <p:cNvCxnSpPr>
            <a:endCxn id="12" idx="25"/>
          </p:cNvCxnSpPr>
          <p:nvPr/>
        </p:nvCxnSpPr>
        <p:spPr bwMode="auto">
          <a:xfrm flipH="1">
            <a:off x="3076093" y="4724400"/>
            <a:ext cx="1343507" cy="9309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495800" y="4114800"/>
            <a:ext cx="1181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Stride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predictor</a:t>
            </a:r>
          </a:p>
        </p:txBody>
      </p:sp>
    </p:spTree>
    <p:extLst>
      <p:ext uri="{BB962C8B-B14F-4D97-AF65-F5344CB8AC3E}">
        <p14:creationId xmlns:p14="http://schemas.microsoft.com/office/powerpoint/2010/main" val="386528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Slipstream: How performance improves?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A-Stream executes fewer instructions</a:t>
            </a:r>
          </a:p>
          <a:p>
            <a:pPr lvl="1"/>
            <a:r>
              <a:rPr lang="en-US" i="1" dirty="0" smtClean="0"/>
              <a:t>May take less time</a:t>
            </a:r>
          </a:p>
          <a:p>
            <a:pPr lvl="1"/>
            <a:r>
              <a:rPr lang="en-US" i="1" dirty="0" smtClean="0"/>
              <a:t>Results are speculative</a:t>
            </a:r>
          </a:p>
          <a:p>
            <a:r>
              <a:rPr lang="en-US" dirty="0" smtClean="0"/>
              <a:t>R-Stream executes </a:t>
            </a:r>
            <a:r>
              <a:rPr lang="en-US" i="1" dirty="0" smtClean="0"/>
              <a:t>all </a:t>
            </a:r>
            <a:r>
              <a:rPr lang="en-US" dirty="0" smtClean="0"/>
              <a:t>instructions</a:t>
            </a:r>
          </a:p>
          <a:p>
            <a:pPr lvl="1"/>
            <a:r>
              <a:rPr lang="en-US" dirty="0" smtClean="0"/>
              <a:t>May still take less time</a:t>
            </a:r>
          </a:p>
          <a:p>
            <a:pPr lvl="1"/>
            <a:r>
              <a:rPr lang="en-US" dirty="0" smtClean="0"/>
              <a:t>A-Stream’s results used as predictions by R-Stream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1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Prediction Refresher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Chain of dependent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2921430" y="1619580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344183" y="2601136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3134532" y="2053533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3707971" y="4587506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3347634" y="3853913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3560736" y="4287866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3921073" y="5021459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4196589" y="5478662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3557285" y="3035089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3314233" y="205353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628363" y="323411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40904" y="4070889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095205" y="49362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4508204" y="5871282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4682336" y="578603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26649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we predict outputs?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Chain of dependent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3644880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85798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</p:spTree>
    <p:extLst>
      <p:ext uri="{BB962C8B-B14F-4D97-AF65-F5344CB8AC3E}">
        <p14:creationId xmlns:p14="http://schemas.microsoft.com/office/powerpoint/2010/main" val="173461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we predict outputs?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Chain of dependent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3819573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85798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3916947" y="2345413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4453212" y="2408965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4662863" y="1590141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679397" y="1770296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b'</a:t>
            </a:r>
          </a:p>
        </p:txBody>
      </p:sp>
      <p:sp>
        <p:nvSpPr>
          <p:cNvPr id="36" name="Oval 35"/>
          <p:cNvSpPr/>
          <p:nvPr/>
        </p:nvSpPr>
        <p:spPr bwMode="auto">
          <a:xfrm>
            <a:off x="5301745" y="2388304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7" name="Straight Arrow Connector 36"/>
          <p:cNvCxnSpPr>
            <a:endCxn id="36" idx="0"/>
          </p:cNvCxnSpPr>
          <p:nvPr/>
        </p:nvCxnSpPr>
        <p:spPr bwMode="auto">
          <a:xfrm>
            <a:off x="5154510" y="2088664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334678" y="1871687"/>
            <a:ext cx="362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c'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5917803" y="1874415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6193319" y="233161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091935" y="1789167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d'</a:t>
            </a:r>
          </a:p>
        </p:txBody>
      </p:sp>
    </p:spTree>
    <p:extLst>
      <p:ext uri="{BB962C8B-B14F-4D97-AF65-F5344CB8AC3E}">
        <p14:creationId xmlns:p14="http://schemas.microsoft.com/office/powerpoint/2010/main" val="154353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we predict outputs?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Chain of dependent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4129533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16794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4226907" y="2345413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4763172" y="2408965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4972823" y="1590141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4989357" y="1770296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b'</a:t>
            </a:r>
          </a:p>
        </p:txBody>
      </p:sp>
      <p:sp>
        <p:nvSpPr>
          <p:cNvPr id="36" name="Oval 35"/>
          <p:cNvSpPr/>
          <p:nvPr/>
        </p:nvSpPr>
        <p:spPr bwMode="auto">
          <a:xfrm>
            <a:off x="5611705" y="2388304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7" name="Straight Arrow Connector 36"/>
          <p:cNvCxnSpPr>
            <a:endCxn id="36" idx="0"/>
          </p:cNvCxnSpPr>
          <p:nvPr/>
        </p:nvCxnSpPr>
        <p:spPr bwMode="auto">
          <a:xfrm>
            <a:off x="5464470" y="2088664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644638" y="1871687"/>
            <a:ext cx="362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c'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6227763" y="1874415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6503279" y="233161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401895" y="1789167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d'</a:t>
            </a: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3573579" y="2772299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753280" y="277229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>
            <a:off x="4401600" y="2789139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4472678" y="2988165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b''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5037288" y="2846524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5217456" y="262954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c''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5833106" y="2831302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6007238" y="2746054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d''</a:t>
            </a: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6795586" y="27630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6969718" y="2677766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e''</a:t>
            </a:r>
          </a:p>
        </p:txBody>
      </p:sp>
    </p:spTree>
    <p:extLst>
      <p:ext uri="{BB962C8B-B14F-4D97-AF65-F5344CB8AC3E}">
        <p14:creationId xmlns:p14="http://schemas.microsoft.com/office/powerpoint/2010/main" val="89359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we predict outputs?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Chain of dependent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01353"/>
            <a:ext cx="3200400" cy="381000"/>
          </a:xfrm>
        </p:spPr>
        <p:txBody>
          <a:bodyPr/>
          <a:lstStyle/>
          <a:p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1294140" y="1580835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16893" y="2562391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cxnSp>
        <p:nvCxnSpPr>
          <p:cNvPr id="9" name="Straight Arrow Connector 8"/>
          <p:cNvCxnSpPr>
            <a:stCxn id="6" idx="4"/>
            <a:endCxn id="7" idx="1"/>
          </p:cNvCxnSpPr>
          <p:nvPr/>
        </p:nvCxnSpPr>
        <p:spPr bwMode="auto">
          <a:xfrm>
            <a:off x="1507242" y="2014788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2080681" y="4548761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20344" y="3815168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13" name="Straight Arrow Connector 12"/>
          <p:cNvCxnSpPr>
            <a:stCxn id="12" idx="4"/>
            <a:endCxn id="11" idx="0"/>
          </p:cNvCxnSpPr>
          <p:nvPr/>
        </p:nvCxnSpPr>
        <p:spPr bwMode="auto">
          <a:xfrm>
            <a:off x="1933446" y="4249121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>
            <a:stCxn id="11" idx="4"/>
          </p:cNvCxnSpPr>
          <p:nvPr/>
        </p:nvCxnSpPr>
        <p:spPr bwMode="auto">
          <a:xfrm>
            <a:off x="2293783" y="4982714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Oval 14"/>
          <p:cNvSpPr/>
          <p:nvPr/>
        </p:nvSpPr>
        <p:spPr bwMode="auto">
          <a:xfrm>
            <a:off x="2569299" y="543991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cxnSp>
        <p:nvCxnSpPr>
          <p:cNvPr id="16" name="Straight Arrow Connector 15"/>
          <p:cNvCxnSpPr>
            <a:stCxn id="7" idx="4"/>
          </p:cNvCxnSpPr>
          <p:nvPr/>
        </p:nvCxnSpPr>
        <p:spPr bwMode="auto">
          <a:xfrm>
            <a:off x="1929995" y="2996344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1686943" y="20147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001073" y="31953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13614" y="4032144"/>
            <a:ext cx="3129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67915" y="489746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1" name="Straight Arrow Connector 30"/>
          <p:cNvCxnSpPr/>
          <p:nvPr/>
        </p:nvCxnSpPr>
        <p:spPr bwMode="auto">
          <a:xfrm>
            <a:off x="2880914" y="583253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3055046" y="57472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393369" y="2345414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4129533" y="1734260"/>
            <a:ext cx="272067" cy="61115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167942" y="1734260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a'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4226907" y="2345413"/>
            <a:ext cx="426204" cy="43395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5011251" y="2452527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5220902" y="1633703"/>
            <a:ext cx="0" cy="79816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5237436" y="1813858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b'</a:t>
            </a:r>
          </a:p>
        </p:txBody>
      </p:sp>
      <p:sp>
        <p:nvSpPr>
          <p:cNvPr id="36" name="Oval 35"/>
          <p:cNvSpPr/>
          <p:nvPr/>
        </p:nvSpPr>
        <p:spPr bwMode="auto">
          <a:xfrm>
            <a:off x="5859784" y="2431866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cxnSp>
        <p:nvCxnSpPr>
          <p:cNvPr id="37" name="Straight Arrow Connector 36"/>
          <p:cNvCxnSpPr>
            <a:endCxn id="36" idx="0"/>
          </p:cNvCxnSpPr>
          <p:nvPr/>
        </p:nvCxnSpPr>
        <p:spPr bwMode="auto">
          <a:xfrm>
            <a:off x="5712549" y="2132226"/>
            <a:ext cx="360337" cy="29964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5892717" y="1915249"/>
            <a:ext cx="362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c'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6475842" y="1917977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Oval 42"/>
          <p:cNvSpPr/>
          <p:nvPr/>
        </p:nvSpPr>
        <p:spPr bwMode="auto">
          <a:xfrm>
            <a:off x="6751358" y="2375180"/>
            <a:ext cx="426204" cy="43395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649974" y="1832729"/>
            <a:ext cx="3770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d'</a:t>
            </a:r>
          </a:p>
        </p:txBody>
      </p:sp>
      <p:cxnSp>
        <p:nvCxnSpPr>
          <p:cNvPr id="41" name="Straight Arrow Connector 40"/>
          <p:cNvCxnSpPr>
            <a:endCxn id="8" idx="1"/>
          </p:cNvCxnSpPr>
          <p:nvPr/>
        </p:nvCxnSpPr>
        <p:spPr bwMode="auto">
          <a:xfrm>
            <a:off x="3573579" y="2772299"/>
            <a:ext cx="346873" cy="118568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753280" y="277229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46" name="Straight Arrow Connector 45"/>
          <p:cNvCxnSpPr>
            <a:endCxn id="54" idx="1"/>
          </p:cNvCxnSpPr>
          <p:nvPr/>
        </p:nvCxnSpPr>
        <p:spPr bwMode="auto">
          <a:xfrm>
            <a:off x="4401600" y="2789139"/>
            <a:ext cx="219591" cy="110168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4472678" y="2988165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b''</a:t>
            </a:r>
          </a:p>
        </p:txBody>
      </p:sp>
      <p:cxnSp>
        <p:nvCxnSpPr>
          <p:cNvPr id="48" name="Straight Arrow Connector 47"/>
          <p:cNvCxnSpPr>
            <a:endCxn id="55" idx="1"/>
          </p:cNvCxnSpPr>
          <p:nvPr/>
        </p:nvCxnSpPr>
        <p:spPr bwMode="auto">
          <a:xfrm>
            <a:off x="5285367" y="2890086"/>
            <a:ext cx="226894" cy="101366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5306115" y="3035177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c''</a:t>
            </a:r>
          </a:p>
        </p:txBody>
      </p:sp>
      <p:cxnSp>
        <p:nvCxnSpPr>
          <p:cNvPr id="50" name="Straight Arrow Connector 49"/>
          <p:cNvCxnSpPr>
            <a:endCxn id="57" idx="1"/>
          </p:cNvCxnSpPr>
          <p:nvPr/>
        </p:nvCxnSpPr>
        <p:spPr bwMode="auto">
          <a:xfrm>
            <a:off x="6081185" y="2874864"/>
            <a:ext cx="418330" cy="9953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6255317" y="2789616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d''</a:t>
            </a: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7043665" y="2806576"/>
            <a:ext cx="408545" cy="45720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7217797" y="2721328"/>
            <a:ext cx="426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e''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3845646" y="3882325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18" name="Straight Arrow Connector 17"/>
          <p:cNvCxnSpPr>
            <a:endCxn id="8" idx="0"/>
          </p:cNvCxnSpPr>
          <p:nvPr/>
        </p:nvCxnSpPr>
        <p:spPr bwMode="auto">
          <a:xfrm>
            <a:off x="4080614" y="1734260"/>
            <a:ext cx="20437" cy="214806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4" name="Oval 53"/>
          <p:cNvSpPr/>
          <p:nvPr/>
        </p:nvSpPr>
        <p:spPr bwMode="auto">
          <a:xfrm>
            <a:off x="4546385" y="3815168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25" name="Straight Arrow Connector 24"/>
          <p:cNvCxnSpPr>
            <a:endCxn id="54" idx="0"/>
          </p:cNvCxnSpPr>
          <p:nvPr/>
        </p:nvCxnSpPr>
        <p:spPr bwMode="auto">
          <a:xfrm flipH="1">
            <a:off x="4801790" y="1633703"/>
            <a:ext cx="419112" cy="218146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5" name="Oval 54"/>
          <p:cNvSpPr/>
          <p:nvPr/>
        </p:nvSpPr>
        <p:spPr bwMode="auto">
          <a:xfrm>
            <a:off x="5437455" y="3828091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56" name="Straight Arrow Connector 55"/>
          <p:cNvCxnSpPr>
            <a:endCxn id="55" idx="0"/>
          </p:cNvCxnSpPr>
          <p:nvPr/>
        </p:nvCxnSpPr>
        <p:spPr bwMode="auto">
          <a:xfrm flipH="1">
            <a:off x="5692860" y="2134370"/>
            <a:ext cx="19689" cy="16937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Oval 56"/>
          <p:cNvSpPr/>
          <p:nvPr/>
        </p:nvSpPr>
        <p:spPr bwMode="auto">
          <a:xfrm>
            <a:off x="6424709" y="3794507"/>
            <a:ext cx="510809" cy="516616"/>
          </a:xfrm>
          <a:prstGeom prst="ellipse">
            <a:avLst/>
          </a:prstGeom>
          <a:solidFill>
            <a:srgbClr val="92D050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==</a:t>
            </a:r>
          </a:p>
        </p:txBody>
      </p:sp>
      <p:cxnSp>
        <p:nvCxnSpPr>
          <p:cNvPr id="60" name="Straight Arrow Connector 59"/>
          <p:cNvCxnSpPr>
            <a:endCxn id="57" idx="0"/>
          </p:cNvCxnSpPr>
          <p:nvPr/>
        </p:nvCxnSpPr>
        <p:spPr bwMode="auto">
          <a:xfrm>
            <a:off x="6475842" y="1934315"/>
            <a:ext cx="204272" cy="18601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3126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 Were Performance Comes From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A-Stream:</a:t>
            </a:r>
          </a:p>
          <a:p>
            <a:pPr lvl="1"/>
            <a:r>
              <a:rPr lang="en-US" dirty="0" smtClean="0"/>
              <a:t>Skips instructions </a:t>
            </a:r>
            <a:r>
              <a:rPr lang="en-US" dirty="0" smtClean="0">
                <a:sym typeface="Wingdings" panose="05000000000000000000" pitchFamily="2" charset="2"/>
              </a:rPr>
              <a:t> may go faster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Produces predictions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Program- / Execution-based Prediction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R-Stream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Used Predictions  collapsed dependences</a:t>
            </a:r>
            <a:endParaRPr lang="en-US" dirty="0">
              <a:sym typeface="Wingdings" panose="05000000000000000000" pitchFamily="2" charset="2"/>
            </a:endParaRP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Program with higher parallelism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6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Performance Improves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 smtClean="0"/>
          </a:p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 smtClean="0"/>
          </a:p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ECE1773 - Fall ‘07 ECE Toronto</a:t>
            </a:r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(l != NULL)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(!l-&gt;data)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</a:t>
            </a:r>
            <a:r>
              <a:rPr lang="en-US" kern="0" dirty="0"/>
              <a:t>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</a:t>
            </a:r>
            <a:r>
              <a:rPr lang="en-US" kern="0" dirty="0">
                <a:solidFill>
                  <a:srgbClr val="FF0000"/>
                </a:solidFill>
              </a:rPr>
              <a:t>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87155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Performance Improves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 r2,0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r8, a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movia</a:t>
            </a:r>
            <a:r>
              <a:rPr lang="en-US" dirty="0"/>
              <a:t> r9, b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movi</a:t>
            </a:r>
            <a:r>
              <a:rPr lang="en-US" dirty="0"/>
              <a:t>	r6, N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 smtClean="0"/>
              <a:t>)</a:t>
            </a:r>
          </a:p>
          <a:p>
            <a:pPr marL="0" indent="0">
              <a:buFontTx/>
              <a:buNone/>
            </a:pPr>
            <a:endParaRPr lang="en-US" dirty="0"/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ldw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r4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r>
              <a:rPr lang="en-US" dirty="0"/>
              <a:t>	add r4, r4, 10</a:t>
            </a:r>
          </a:p>
          <a:p>
            <a:pPr marL="0" indent="0">
              <a:buFontTx/>
              <a:buNone/>
            </a:pPr>
            <a:r>
              <a:rPr lang="en-US" dirty="0"/>
              <a:t>	</a:t>
            </a:r>
            <a:r>
              <a:rPr lang="en-US" dirty="0" err="1"/>
              <a:t>stw</a:t>
            </a:r>
            <a:r>
              <a:rPr lang="en-US" dirty="0"/>
              <a:t> r4, 0(</a:t>
            </a:r>
            <a:r>
              <a:rPr lang="en-US" dirty="0">
                <a:solidFill>
                  <a:srgbClr val="FF0000"/>
                </a:solidFill>
              </a:rPr>
              <a:t>r5</a:t>
            </a:r>
            <a:r>
              <a:rPr lang="en-US" dirty="0"/>
              <a:t>)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 r2,0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r8, a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r9, b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	r6, N</a:t>
            </a:r>
          </a:p>
          <a:p>
            <a:pPr marL="0" indent="0">
              <a:buFontTx/>
              <a:buNone/>
            </a:pPr>
            <a:endParaRPr lang="en-US" kern="0" dirty="0" smtClean="0"/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LOOP:  </a:t>
            </a:r>
            <a:r>
              <a:rPr lang="en-US" kern="0" dirty="0" err="1" smtClean="0">
                <a:solidFill>
                  <a:srgbClr val="FF0000"/>
                </a:solidFill>
              </a:rPr>
              <a:t>bge</a:t>
            </a:r>
            <a:r>
              <a:rPr lang="en-US" kern="0" dirty="0" smtClean="0">
                <a:solidFill>
                  <a:srgbClr val="FF0000"/>
                </a:solidFill>
              </a:rPr>
              <a:t> r2, r6, DONE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lsli</a:t>
            </a:r>
            <a:r>
              <a:rPr lang="en-US" kern="0" dirty="0" smtClean="0">
                <a:solidFill>
                  <a:srgbClr val="FF0000"/>
                </a:solidFill>
              </a:rPr>
              <a:t> r3, r2, 2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addi</a:t>
            </a:r>
            <a:r>
              <a:rPr lang="en-US" kern="0" dirty="0" smtClean="0">
                <a:solidFill>
                  <a:srgbClr val="FF0000"/>
                </a:solidFill>
              </a:rPr>
              <a:t> r4, r8,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ldw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r4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smtClean="0">
                <a:solidFill>
                  <a:srgbClr val="FF0000"/>
                </a:solidFill>
              </a:rPr>
              <a:t>add r5, r9,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stw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r5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br</a:t>
            </a:r>
            <a:r>
              <a:rPr lang="en-US" kern="0" dirty="0" smtClean="0">
                <a:solidFill>
                  <a:srgbClr val="FF0000"/>
                </a:solidFill>
              </a:rPr>
              <a:t> LOOP</a:t>
            </a:r>
            <a:endParaRPr lang="en-US" kern="0" dirty="0">
              <a:solidFill>
                <a:srgbClr val="FF0000"/>
              </a:solidFill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2286000" y="35814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Freeform 8"/>
          <p:cNvSpPr/>
          <p:nvPr/>
        </p:nvSpPr>
        <p:spPr bwMode="auto">
          <a:xfrm>
            <a:off x="2286000" y="2667000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Freeform 9"/>
          <p:cNvSpPr/>
          <p:nvPr/>
        </p:nvSpPr>
        <p:spPr bwMode="auto">
          <a:xfrm>
            <a:off x="2286000" y="45326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2286000" y="5447083"/>
            <a:ext cx="803345" cy="725117"/>
          </a:xfrm>
          <a:custGeom>
            <a:avLst/>
            <a:gdLst>
              <a:gd name="connsiteX0" fmla="*/ 253380 w 803345"/>
              <a:gd name="connsiteY0" fmla="*/ 69135 h 725117"/>
              <a:gd name="connsiteX1" fmla="*/ 114232 w 803345"/>
              <a:gd name="connsiteY1" fmla="*/ 89013 h 725117"/>
              <a:gd name="connsiteX2" fmla="*/ 81102 w 803345"/>
              <a:gd name="connsiteY2" fmla="*/ 128770 h 725117"/>
              <a:gd name="connsiteX3" fmla="*/ 47972 w 803345"/>
              <a:gd name="connsiteY3" fmla="*/ 188404 h 725117"/>
              <a:gd name="connsiteX4" fmla="*/ 34719 w 803345"/>
              <a:gd name="connsiteY4" fmla="*/ 208283 h 725117"/>
              <a:gd name="connsiteX5" fmla="*/ 21467 w 803345"/>
              <a:gd name="connsiteY5" fmla="*/ 248039 h 725117"/>
              <a:gd name="connsiteX6" fmla="*/ 8215 w 803345"/>
              <a:gd name="connsiteY6" fmla="*/ 294422 h 725117"/>
              <a:gd name="connsiteX7" fmla="*/ 8215 w 803345"/>
              <a:gd name="connsiteY7" fmla="*/ 466700 h 725117"/>
              <a:gd name="connsiteX8" fmla="*/ 34719 w 803345"/>
              <a:gd name="connsiteY8" fmla="*/ 526335 h 725117"/>
              <a:gd name="connsiteX9" fmla="*/ 41345 w 803345"/>
              <a:gd name="connsiteY9" fmla="*/ 546213 h 725117"/>
              <a:gd name="connsiteX10" fmla="*/ 107606 w 803345"/>
              <a:gd name="connsiteY10" fmla="*/ 632352 h 725117"/>
              <a:gd name="connsiteX11" fmla="*/ 140737 w 803345"/>
              <a:gd name="connsiteY11" fmla="*/ 658857 h 725117"/>
              <a:gd name="connsiteX12" fmla="*/ 226876 w 803345"/>
              <a:gd name="connsiteY12" fmla="*/ 705239 h 725117"/>
              <a:gd name="connsiteX13" fmla="*/ 246754 w 803345"/>
              <a:gd name="connsiteY13" fmla="*/ 718491 h 725117"/>
              <a:gd name="connsiteX14" fmla="*/ 286511 w 803345"/>
              <a:gd name="connsiteY14" fmla="*/ 725117 h 725117"/>
              <a:gd name="connsiteX15" fmla="*/ 498545 w 803345"/>
              <a:gd name="connsiteY15" fmla="*/ 718491 h 725117"/>
              <a:gd name="connsiteX16" fmla="*/ 551554 w 803345"/>
              <a:gd name="connsiteY16" fmla="*/ 705239 h 725117"/>
              <a:gd name="connsiteX17" fmla="*/ 578058 w 803345"/>
              <a:gd name="connsiteY17" fmla="*/ 691987 h 725117"/>
              <a:gd name="connsiteX18" fmla="*/ 684076 w 803345"/>
              <a:gd name="connsiteY18" fmla="*/ 592596 h 725117"/>
              <a:gd name="connsiteX19" fmla="*/ 723832 w 803345"/>
              <a:gd name="connsiteY19" fmla="*/ 539587 h 725117"/>
              <a:gd name="connsiteX20" fmla="*/ 743711 w 803345"/>
              <a:gd name="connsiteY20" fmla="*/ 513083 h 725117"/>
              <a:gd name="connsiteX21" fmla="*/ 756963 w 803345"/>
              <a:gd name="connsiteY21" fmla="*/ 479952 h 725117"/>
              <a:gd name="connsiteX22" fmla="*/ 783467 w 803345"/>
              <a:gd name="connsiteY22" fmla="*/ 420317 h 725117"/>
              <a:gd name="connsiteX23" fmla="*/ 796719 w 803345"/>
              <a:gd name="connsiteY23" fmla="*/ 367309 h 725117"/>
              <a:gd name="connsiteX24" fmla="*/ 803345 w 803345"/>
              <a:gd name="connsiteY24" fmla="*/ 340804 h 725117"/>
              <a:gd name="connsiteX25" fmla="*/ 790093 w 803345"/>
              <a:gd name="connsiteY25" fmla="*/ 208283 h 725117"/>
              <a:gd name="connsiteX26" fmla="*/ 763589 w 803345"/>
              <a:gd name="connsiteY26" fmla="*/ 161900 h 725117"/>
              <a:gd name="connsiteX27" fmla="*/ 750337 w 803345"/>
              <a:gd name="connsiteY27" fmla="*/ 135396 h 725117"/>
              <a:gd name="connsiteX28" fmla="*/ 730458 w 803345"/>
              <a:gd name="connsiteY28" fmla="*/ 122143 h 725117"/>
              <a:gd name="connsiteX29" fmla="*/ 710580 w 803345"/>
              <a:gd name="connsiteY29" fmla="*/ 102265 h 725117"/>
              <a:gd name="connsiteX30" fmla="*/ 637693 w 803345"/>
              <a:gd name="connsiteY30" fmla="*/ 69135 h 725117"/>
              <a:gd name="connsiteX31" fmla="*/ 578058 w 803345"/>
              <a:gd name="connsiteY31" fmla="*/ 49257 h 725117"/>
              <a:gd name="connsiteX32" fmla="*/ 544928 w 803345"/>
              <a:gd name="connsiteY32" fmla="*/ 36004 h 725117"/>
              <a:gd name="connsiteX33" fmla="*/ 478667 w 803345"/>
              <a:gd name="connsiteY33" fmla="*/ 22752 h 725117"/>
              <a:gd name="connsiteX34" fmla="*/ 412406 w 803345"/>
              <a:gd name="connsiteY34" fmla="*/ 9500 h 725117"/>
              <a:gd name="connsiteX35" fmla="*/ 346145 w 803345"/>
              <a:gd name="connsiteY35" fmla="*/ 2874 h 725117"/>
              <a:gd name="connsiteX36" fmla="*/ 167241 w 803345"/>
              <a:gd name="connsiteY36" fmla="*/ 22752 h 725117"/>
              <a:gd name="connsiteX37" fmla="*/ 140737 w 803345"/>
              <a:gd name="connsiteY37" fmla="*/ 36004 h 725117"/>
              <a:gd name="connsiteX38" fmla="*/ 114232 w 803345"/>
              <a:gd name="connsiteY38" fmla="*/ 55883 h 725117"/>
              <a:gd name="connsiteX39" fmla="*/ 67850 w 803345"/>
              <a:gd name="connsiteY39" fmla="*/ 122143 h 725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03345" h="725117">
                <a:moveTo>
                  <a:pt x="253380" y="69135"/>
                </a:moveTo>
                <a:cubicBezTo>
                  <a:pt x="206997" y="75761"/>
                  <a:pt x="158508" y="73687"/>
                  <a:pt x="114232" y="89013"/>
                </a:cubicBezTo>
                <a:cubicBezTo>
                  <a:pt x="97931" y="94656"/>
                  <a:pt x="91693" y="115153"/>
                  <a:pt x="81102" y="128770"/>
                </a:cubicBezTo>
                <a:cubicBezTo>
                  <a:pt x="63677" y="151174"/>
                  <a:pt x="63884" y="159762"/>
                  <a:pt x="47972" y="188404"/>
                </a:cubicBezTo>
                <a:cubicBezTo>
                  <a:pt x="44104" y="195366"/>
                  <a:pt x="39137" y="201657"/>
                  <a:pt x="34719" y="208283"/>
                </a:cubicBezTo>
                <a:cubicBezTo>
                  <a:pt x="30302" y="221535"/>
                  <a:pt x="24855" y="234487"/>
                  <a:pt x="21467" y="248039"/>
                </a:cubicBezTo>
                <a:cubicBezTo>
                  <a:pt x="13147" y="281319"/>
                  <a:pt x="17721" y="265904"/>
                  <a:pt x="8215" y="294422"/>
                </a:cubicBezTo>
                <a:cubicBezTo>
                  <a:pt x="-1222" y="369916"/>
                  <a:pt x="-4157" y="367719"/>
                  <a:pt x="8215" y="466700"/>
                </a:cubicBezTo>
                <a:cubicBezTo>
                  <a:pt x="13913" y="512287"/>
                  <a:pt x="19460" y="495817"/>
                  <a:pt x="34719" y="526335"/>
                </a:cubicBezTo>
                <a:cubicBezTo>
                  <a:pt x="37843" y="532582"/>
                  <a:pt x="37684" y="540265"/>
                  <a:pt x="41345" y="546213"/>
                </a:cubicBezTo>
                <a:cubicBezTo>
                  <a:pt x="60873" y="577945"/>
                  <a:pt x="79866" y="608079"/>
                  <a:pt x="107606" y="632352"/>
                </a:cubicBezTo>
                <a:cubicBezTo>
                  <a:pt x="118250" y="641665"/>
                  <a:pt x="129228" y="650637"/>
                  <a:pt x="140737" y="658857"/>
                </a:cubicBezTo>
                <a:cubicBezTo>
                  <a:pt x="201055" y="701941"/>
                  <a:pt x="179823" y="693476"/>
                  <a:pt x="226876" y="705239"/>
                </a:cubicBezTo>
                <a:cubicBezTo>
                  <a:pt x="233502" y="709656"/>
                  <a:pt x="239199" y="715973"/>
                  <a:pt x="246754" y="718491"/>
                </a:cubicBezTo>
                <a:cubicBezTo>
                  <a:pt x="259500" y="722739"/>
                  <a:pt x="273076" y="725117"/>
                  <a:pt x="286511" y="725117"/>
                </a:cubicBezTo>
                <a:cubicBezTo>
                  <a:pt x="357224" y="725117"/>
                  <a:pt x="427867" y="720700"/>
                  <a:pt x="498545" y="718491"/>
                </a:cubicBezTo>
                <a:cubicBezTo>
                  <a:pt x="516215" y="714074"/>
                  <a:pt x="534275" y="710999"/>
                  <a:pt x="551554" y="705239"/>
                </a:cubicBezTo>
                <a:cubicBezTo>
                  <a:pt x="560925" y="702116"/>
                  <a:pt x="569682" y="697222"/>
                  <a:pt x="578058" y="691987"/>
                </a:cubicBezTo>
                <a:cubicBezTo>
                  <a:pt x="612475" y="670477"/>
                  <a:pt x="671677" y="609128"/>
                  <a:pt x="684076" y="592596"/>
                </a:cubicBezTo>
                <a:lnTo>
                  <a:pt x="723832" y="539587"/>
                </a:lnTo>
                <a:cubicBezTo>
                  <a:pt x="730458" y="530752"/>
                  <a:pt x="739610" y="523337"/>
                  <a:pt x="743711" y="513083"/>
                </a:cubicBezTo>
                <a:cubicBezTo>
                  <a:pt x="748128" y="502039"/>
                  <a:pt x="752132" y="490821"/>
                  <a:pt x="756963" y="479952"/>
                </a:cubicBezTo>
                <a:cubicBezTo>
                  <a:pt x="769640" y="451428"/>
                  <a:pt x="773645" y="452240"/>
                  <a:pt x="783467" y="420317"/>
                </a:cubicBezTo>
                <a:cubicBezTo>
                  <a:pt x="788823" y="402909"/>
                  <a:pt x="792302" y="384978"/>
                  <a:pt x="796719" y="367309"/>
                </a:cubicBezTo>
                <a:lnTo>
                  <a:pt x="803345" y="340804"/>
                </a:lnTo>
                <a:cubicBezTo>
                  <a:pt x="798928" y="296630"/>
                  <a:pt x="809946" y="247990"/>
                  <a:pt x="790093" y="208283"/>
                </a:cubicBezTo>
                <a:cubicBezTo>
                  <a:pt x="750053" y="128200"/>
                  <a:pt x="801046" y="227449"/>
                  <a:pt x="763589" y="161900"/>
                </a:cubicBezTo>
                <a:cubicBezTo>
                  <a:pt x="758688" y="153324"/>
                  <a:pt x="756660" y="142984"/>
                  <a:pt x="750337" y="135396"/>
                </a:cubicBezTo>
                <a:cubicBezTo>
                  <a:pt x="745239" y="129278"/>
                  <a:pt x="736576" y="127241"/>
                  <a:pt x="730458" y="122143"/>
                </a:cubicBezTo>
                <a:cubicBezTo>
                  <a:pt x="723259" y="116144"/>
                  <a:pt x="718257" y="107639"/>
                  <a:pt x="710580" y="102265"/>
                </a:cubicBezTo>
                <a:cubicBezTo>
                  <a:pt x="671802" y="75120"/>
                  <a:pt x="673541" y="78097"/>
                  <a:pt x="637693" y="69135"/>
                </a:cubicBezTo>
                <a:cubicBezTo>
                  <a:pt x="582336" y="41456"/>
                  <a:pt x="642288" y="68527"/>
                  <a:pt x="578058" y="49257"/>
                </a:cubicBezTo>
                <a:cubicBezTo>
                  <a:pt x="566665" y="45839"/>
                  <a:pt x="556421" y="39069"/>
                  <a:pt x="544928" y="36004"/>
                </a:cubicBezTo>
                <a:cubicBezTo>
                  <a:pt x="523164" y="30200"/>
                  <a:pt x="500754" y="27169"/>
                  <a:pt x="478667" y="22752"/>
                </a:cubicBezTo>
                <a:cubicBezTo>
                  <a:pt x="478664" y="22751"/>
                  <a:pt x="412409" y="9500"/>
                  <a:pt x="412406" y="9500"/>
                </a:cubicBezTo>
                <a:lnTo>
                  <a:pt x="346145" y="2874"/>
                </a:lnTo>
                <a:cubicBezTo>
                  <a:pt x="102483" y="13026"/>
                  <a:pt x="242773" y="-20409"/>
                  <a:pt x="167241" y="22752"/>
                </a:cubicBezTo>
                <a:cubicBezTo>
                  <a:pt x="158665" y="27653"/>
                  <a:pt x="149113" y="30769"/>
                  <a:pt x="140737" y="36004"/>
                </a:cubicBezTo>
                <a:cubicBezTo>
                  <a:pt x="131372" y="41857"/>
                  <a:pt x="121366" y="47452"/>
                  <a:pt x="114232" y="55883"/>
                </a:cubicBezTo>
                <a:cubicBezTo>
                  <a:pt x="96817" y="76464"/>
                  <a:pt x="67850" y="122143"/>
                  <a:pt x="67850" y="122143"/>
                </a:cubicBezTo>
              </a:path>
            </a:pathLst>
          </a:custGeom>
          <a:noFill/>
          <a:ln w="5715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3" name="Straight Arrow Connector 12"/>
          <p:cNvCxnSpPr>
            <a:endCxn id="9" idx="22"/>
          </p:cNvCxnSpPr>
          <p:nvPr/>
        </p:nvCxnSpPr>
        <p:spPr bwMode="auto">
          <a:xfrm flipH="1" flipV="1">
            <a:off x="3069467" y="3087317"/>
            <a:ext cx="1350133" cy="14453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4" name="Straight Arrow Connector 13"/>
          <p:cNvCxnSpPr>
            <a:endCxn id="8" idx="21"/>
          </p:cNvCxnSpPr>
          <p:nvPr/>
        </p:nvCxnSpPr>
        <p:spPr bwMode="auto">
          <a:xfrm flipH="1" flipV="1">
            <a:off x="3042963" y="4061352"/>
            <a:ext cx="1300437" cy="4713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17" name="Straight Arrow Connector 16"/>
          <p:cNvCxnSpPr>
            <a:endCxn id="10" idx="22"/>
          </p:cNvCxnSpPr>
          <p:nvPr/>
        </p:nvCxnSpPr>
        <p:spPr bwMode="auto">
          <a:xfrm flipH="1">
            <a:off x="3069467" y="4648200"/>
            <a:ext cx="1273933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0" name="Straight Arrow Connector 19"/>
          <p:cNvCxnSpPr>
            <a:endCxn id="12" idx="25"/>
          </p:cNvCxnSpPr>
          <p:nvPr/>
        </p:nvCxnSpPr>
        <p:spPr bwMode="auto">
          <a:xfrm flipH="1">
            <a:off x="3076093" y="4724400"/>
            <a:ext cx="1343507" cy="9309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495800" y="4114800"/>
            <a:ext cx="1181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Stride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predictor</a:t>
            </a:r>
          </a:p>
        </p:txBody>
      </p:sp>
    </p:spTree>
    <p:extLst>
      <p:ext uri="{BB962C8B-B14F-4D97-AF65-F5344CB8AC3E}">
        <p14:creationId xmlns:p14="http://schemas.microsoft.com/office/powerpoint/2010/main" val="212345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 Code: What is predictable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while (l != NULL)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assert (l-&gt;data);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sum += l-&gt;data-&gt;count;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 = l-&gt;next;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ECE1773 - Fall ‘07 ECE Toronto</a:t>
            </a:r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If (l != NULL) </a:t>
            </a:r>
            <a:r>
              <a:rPr lang="en-US" kern="0" dirty="0" err="1" smtClean="0"/>
              <a:t>goto</a:t>
            </a:r>
            <a:r>
              <a:rPr lang="en-US" kern="0" dirty="0" smtClean="0"/>
              <a:t> AFTER;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if (!l-&gt;data) </a:t>
            </a:r>
            <a:r>
              <a:rPr lang="en-US" kern="0" dirty="0" err="1" smtClean="0"/>
              <a:t>goto</a:t>
            </a:r>
            <a:r>
              <a:rPr lang="en-US" kern="0" dirty="0" smtClean="0"/>
              <a:t> EXIT;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 smtClean="0"/>
              <a:t>Goto</a:t>
            </a:r>
            <a:r>
              <a:rPr lang="en-US" kern="0" dirty="0" smtClean="0"/>
              <a:t> BEGIN</a:t>
            </a:r>
          </a:p>
          <a:p>
            <a:pPr marL="0" indent="0">
              <a:buFontTx/>
              <a:buNone/>
            </a:pPr>
            <a:r>
              <a:rPr lang="en-US" kern="0" dirty="0"/>
              <a:t>If (l != NULL) </a:t>
            </a:r>
            <a:r>
              <a:rPr lang="en-US" kern="0" dirty="0" err="1"/>
              <a:t>goto</a:t>
            </a:r>
            <a:r>
              <a:rPr lang="en-US" kern="0" dirty="0"/>
              <a:t> AFTER;</a:t>
            </a:r>
          </a:p>
          <a:p>
            <a:pPr marL="0" indent="0">
              <a:buFontTx/>
              <a:buNone/>
            </a:pPr>
            <a:r>
              <a:rPr lang="en-US" kern="0" dirty="0"/>
              <a:t>if (!l-&gt;data) </a:t>
            </a:r>
            <a:r>
              <a:rPr lang="en-US" kern="0" dirty="0" err="1"/>
              <a:t>goto</a:t>
            </a:r>
            <a:r>
              <a:rPr lang="en-US" kern="0" dirty="0"/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</a:t>
            </a:r>
            <a:r>
              <a:rPr lang="en-US" kern="0" dirty="0"/>
              <a:t>= l-&gt;next;</a:t>
            </a:r>
          </a:p>
          <a:p>
            <a:pPr marL="0" indent="0">
              <a:buFontTx/>
              <a:buNone/>
            </a:pPr>
            <a:r>
              <a:rPr lang="en-US" kern="0" dirty="0" err="1" smtClean="0"/>
              <a:t>Goto</a:t>
            </a:r>
            <a:r>
              <a:rPr lang="en-US" kern="0" dirty="0" smtClean="0"/>
              <a:t> BEGIN</a:t>
            </a:r>
          </a:p>
          <a:p>
            <a:pPr marL="0" indent="0">
              <a:buFontTx/>
              <a:buNone/>
            </a:pPr>
            <a:r>
              <a:rPr lang="en-US" kern="0" dirty="0" smtClean="0"/>
              <a:t>If </a:t>
            </a:r>
            <a:r>
              <a:rPr lang="en-US" kern="0" dirty="0"/>
              <a:t>(l != NULL) </a:t>
            </a:r>
            <a:r>
              <a:rPr lang="en-US" kern="0" dirty="0" err="1"/>
              <a:t>goto</a:t>
            </a:r>
            <a:r>
              <a:rPr lang="en-US" kern="0" dirty="0"/>
              <a:t> AFTER;</a:t>
            </a:r>
          </a:p>
          <a:p>
            <a:pPr marL="0" indent="0">
              <a:buFontTx/>
              <a:buNone/>
            </a:pPr>
            <a:r>
              <a:rPr lang="en-US" kern="0" dirty="0"/>
              <a:t>if (!l-&gt;data) </a:t>
            </a:r>
            <a:r>
              <a:rPr lang="en-US" kern="0" dirty="0" err="1"/>
              <a:t>goto</a:t>
            </a:r>
            <a:r>
              <a:rPr lang="en-US" kern="0" dirty="0"/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28734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 Concept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2286000"/>
            <a:ext cx="7586396" cy="1981199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 Architecture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a Chip Multiprocessor</a:t>
            </a:r>
          </a:p>
          <a:p>
            <a:pPr lvl="1"/>
            <a:r>
              <a:rPr lang="en-US" dirty="0" smtClean="0"/>
              <a:t>Other implementations possible, e.g., over SMT</a:t>
            </a:r>
            <a:endParaRPr lang="en-US" dirty="0"/>
          </a:p>
        </p:txBody>
      </p:sp>
      <p:pic>
        <p:nvPicPr>
          <p:cNvPr id="10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85800" y="2049517"/>
            <a:ext cx="7670704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863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Components: Instruction Removal Predictor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Generates the A-Stream</a:t>
            </a:r>
          </a:p>
          <a:p>
            <a:r>
              <a:rPr lang="en-US" dirty="0" smtClean="0"/>
              <a:t>Modified Branch Predictor: PC of next fetch block</a:t>
            </a:r>
          </a:p>
          <a:p>
            <a:pPr lvl="1"/>
            <a:r>
              <a:rPr lang="en-US" dirty="0" smtClean="0"/>
              <a:t>May skip any number of dynamic instructions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6604" y="2875833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29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Components: Instruction Removal Detector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Monitors R-Stream: </a:t>
            </a:r>
            <a:r>
              <a:rPr lang="en-US" b="0" dirty="0" smtClean="0"/>
              <a:t>What could be removed</a:t>
            </a:r>
          </a:p>
          <a:p>
            <a:pPr lvl="1"/>
            <a:r>
              <a:rPr lang="en-US" dirty="0" smtClean="0"/>
              <a:t>Given a specific trace chunk</a:t>
            </a:r>
          </a:p>
          <a:p>
            <a:pPr lvl="1"/>
            <a:r>
              <a:rPr lang="en-US" dirty="0" smtClean="0"/>
              <a:t>Sends info to IR-predictor: builds confidence there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2400" y="5332990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0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Components: Delay Buffer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Control-Flow and Values assumed/produced by A-Stream</a:t>
            </a:r>
          </a:p>
          <a:p>
            <a:r>
              <a:rPr lang="en-US" dirty="0" smtClean="0"/>
              <a:t>R-stream checks against actual program</a:t>
            </a:r>
          </a:p>
          <a:p>
            <a:pPr lvl="1"/>
            <a:r>
              <a:rPr lang="en-US" dirty="0" smtClean="0"/>
              <a:t>Validates or signals errors </a:t>
            </a:r>
            <a:r>
              <a:rPr lang="en-US" dirty="0" smtClean="0">
                <a:sym typeface="Wingdings" panose="05000000000000000000" pitchFamily="2" charset="2"/>
              </a:rPr>
              <a:t> triggers recovery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2400" y="3810000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33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Components: Recovery Controller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Restores Architectural State for A-Stream</a:t>
            </a:r>
          </a:p>
          <a:p>
            <a:pPr lvl="1"/>
            <a:r>
              <a:rPr lang="en-US" dirty="0" smtClean="0"/>
              <a:t>Copy RF</a:t>
            </a:r>
          </a:p>
          <a:p>
            <a:pPr lvl="1"/>
            <a:r>
              <a:rPr lang="en-US" dirty="0" smtClean="0"/>
              <a:t>Undo incorrect Stores</a:t>
            </a:r>
          </a:p>
          <a:p>
            <a:pPr lvl="1"/>
            <a:r>
              <a:rPr lang="en-US" dirty="0" smtClean="0"/>
              <a:t>Do </a:t>
            </a:r>
            <a:r>
              <a:rPr lang="en-US" dirty="0" smtClean="0"/>
              <a:t>“not done” </a:t>
            </a:r>
            <a:r>
              <a:rPr lang="en-US" dirty="0" smtClean="0"/>
              <a:t>Stores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295400" y="2569556"/>
            <a:ext cx="6781800" cy="3907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962400" y="3810000"/>
            <a:ext cx="1601777" cy="933116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53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the Shorter Program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Ineffectual instructions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Branches that highly predictable</a:t>
            </a:r>
          </a:p>
          <a:p>
            <a:pPr lvl="1"/>
            <a:r>
              <a:rPr lang="en-US" dirty="0" smtClean="0"/>
              <a:t>Biased, pattern, etc.</a:t>
            </a:r>
          </a:p>
          <a:p>
            <a:r>
              <a:rPr lang="en-US" dirty="0" smtClean="0"/>
              <a:t>Produced values that die before use</a:t>
            </a:r>
          </a:p>
          <a:p>
            <a:pPr lvl="1"/>
            <a:r>
              <a:rPr lang="en-US" dirty="0" smtClean="0"/>
              <a:t>Memory or register</a:t>
            </a:r>
          </a:p>
          <a:p>
            <a:r>
              <a:rPr lang="en-US" dirty="0" smtClean="0"/>
              <a:t>Produced values that write the same value as before</a:t>
            </a:r>
          </a:p>
          <a:p>
            <a:pPr lvl="1"/>
            <a:r>
              <a:rPr lang="en-US" dirty="0" smtClean="0"/>
              <a:t>Memory or register</a:t>
            </a:r>
          </a:p>
          <a:p>
            <a:r>
              <a:rPr lang="en-US" dirty="0" smtClean="0"/>
              <a:t>All instructions that feed to only ineffectual instructions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7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IR-Predictor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Gshare</a:t>
            </a:r>
            <a:r>
              <a:rPr lang="en-US" dirty="0" smtClean="0"/>
              <a:t>-like predictor</a:t>
            </a:r>
          </a:p>
          <a:p>
            <a:pPr lvl="1"/>
            <a:r>
              <a:rPr lang="en-US" dirty="0" smtClean="0"/>
              <a:t>XOR PC + Global history</a:t>
            </a:r>
          </a:p>
          <a:p>
            <a:r>
              <a:rPr lang="en-US" dirty="0" smtClean="0"/>
              <a:t>Entry: single, dynamic basic block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Tag: Unique ID of block</a:t>
            </a:r>
          </a:p>
          <a:p>
            <a:r>
              <a:rPr lang="en-US" dirty="0" smtClean="0"/>
              <a:t>2b counter: if ends in </a:t>
            </a:r>
            <a:r>
              <a:rPr lang="en-US" dirty="0" err="1" smtClean="0"/>
              <a:t>cond</a:t>
            </a:r>
            <a:r>
              <a:rPr lang="en-US" dirty="0" smtClean="0"/>
              <a:t> branch: which direction</a:t>
            </a:r>
          </a:p>
          <a:p>
            <a:r>
              <a:rPr lang="en-US" dirty="0" err="1" smtClean="0"/>
              <a:t>Conf</a:t>
            </a:r>
            <a:r>
              <a:rPr lang="en-US" dirty="0" smtClean="0"/>
              <a:t>: one per instruction: to remove or not</a:t>
            </a:r>
          </a:p>
          <a:p>
            <a:pPr lvl="1"/>
            <a:r>
              <a:rPr lang="en-US" dirty="0" smtClean="0"/>
              <a:t>Remove only if above threshold</a:t>
            </a:r>
          </a:p>
          <a:p>
            <a:pPr lvl="1"/>
            <a:r>
              <a:rPr lang="en-US" dirty="0" smtClean="0"/>
              <a:t>Increase when detected for removal</a:t>
            </a:r>
          </a:p>
          <a:p>
            <a:pPr lvl="1"/>
            <a:r>
              <a:rPr lang="en-US" dirty="0" smtClean="0"/>
              <a:t>Reset when not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228600" y="2514600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Tag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1756279" y="2514600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2b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cnt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280279" y="25067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432679" y="26591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585079" y="28115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3737479" y="29639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889879" y="31163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42279" y="3268717"/>
            <a:ext cx="1524000" cy="685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conf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97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IR Predictor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cycle supplied to A-stream Fetch Unit:</a:t>
            </a:r>
          </a:p>
          <a:p>
            <a:pPr lvl="1"/>
            <a:r>
              <a:rPr lang="en-US" dirty="0" smtClean="0"/>
              <a:t>Branch prediction</a:t>
            </a:r>
          </a:p>
          <a:p>
            <a:pPr lvl="1"/>
            <a:r>
              <a:rPr lang="en-US" dirty="0" err="1" smtClean="0"/>
              <a:t>Inst</a:t>
            </a:r>
            <a:r>
              <a:rPr lang="en-US" dirty="0" smtClean="0"/>
              <a:t> removal bit vector</a:t>
            </a:r>
          </a:p>
          <a:p>
            <a:pPr lvl="2"/>
            <a:r>
              <a:rPr lang="en-US" dirty="0" smtClean="0"/>
              <a:t>From the confidence counters	</a:t>
            </a:r>
          </a:p>
          <a:p>
            <a:r>
              <a:rPr lang="en-US" dirty="0" smtClean="0"/>
              <a:t>Fetches all instructions</a:t>
            </a:r>
          </a:p>
          <a:p>
            <a:pPr lvl="1"/>
            <a:r>
              <a:rPr lang="en-US" dirty="0" smtClean="0"/>
              <a:t>Decode removes those in the IR bit vector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9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 IR Predictor: Fetches all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go through all blocks even those with all </a:t>
            </a:r>
            <a:r>
              <a:rPr lang="en-US" dirty="0" err="1" smtClean="0"/>
              <a:t>instuctions</a:t>
            </a:r>
            <a:r>
              <a:rPr lang="en-US" dirty="0" smtClean="0"/>
              <a:t> removed: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Improved: Skip over blocks with all instructions removed</a:t>
            </a:r>
          </a:p>
          <a:p>
            <a:pPr lvl="1"/>
            <a:r>
              <a:rPr lang="en-US" dirty="0" smtClean="0"/>
              <a:t>A links directly to 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1676400"/>
            <a:ext cx="6594169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76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 Code: What is predictable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while (l != NULL)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assert (l-&gt;data);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sum += l-&gt;data-&gt;count;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 = l-&gt;next;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ECE1773 - Fall ‘07 ECE Toronto</a:t>
            </a:r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(l != NULL)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(!l-&gt;data)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</a:t>
            </a:r>
            <a:r>
              <a:rPr lang="en-US" kern="0" dirty="0"/>
              <a:t>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</a:t>
            </a:r>
            <a:r>
              <a:rPr lang="en-US" kern="0" dirty="0">
                <a:solidFill>
                  <a:srgbClr val="FF0000"/>
                </a:solidFill>
              </a:rPr>
              <a:t>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408003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 IR Predictor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Info needed:</a:t>
            </a:r>
          </a:p>
          <a:p>
            <a:pPr lvl="1"/>
            <a:r>
              <a:rPr lang="en-US" dirty="0" smtClean="0"/>
              <a:t>All implied branch directions: B could have control flow</a:t>
            </a:r>
          </a:p>
          <a:p>
            <a:pPr lvl="1"/>
            <a:r>
              <a:rPr lang="en-US" dirty="0" smtClean="0"/>
              <a:t>The target of the next block to fetch: D in our case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2438400"/>
            <a:ext cx="6594169" cy="3505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65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 Detector: What can be potentially removed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R-Stream Commit:</a:t>
            </a:r>
          </a:p>
          <a:p>
            <a:pPr lvl="1"/>
            <a:r>
              <a:rPr lang="en-US" sz="2000" dirty="0" smtClean="0"/>
              <a:t>Build </a:t>
            </a:r>
            <a:r>
              <a:rPr lang="en-US" sz="1800" dirty="0" smtClean="0"/>
              <a:t>dataflow</a:t>
            </a:r>
            <a:r>
              <a:rPr lang="en-US" sz="2000" dirty="0" smtClean="0"/>
              <a:t> graph</a:t>
            </a:r>
          </a:p>
          <a:p>
            <a:pPr lvl="1"/>
            <a:r>
              <a:rPr lang="en-US" sz="2000" dirty="0" smtClean="0"/>
              <a:t>Detect triggers</a:t>
            </a:r>
          </a:p>
          <a:p>
            <a:pPr lvl="1"/>
            <a:r>
              <a:rPr lang="en-US" sz="2000" dirty="0" smtClean="0"/>
              <a:t>Walk the dataflow graph backward</a:t>
            </a:r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r>
              <a:rPr lang="en-US" sz="2000" dirty="0" smtClean="0"/>
              <a:t>Register Rename Table Equivalent:</a:t>
            </a:r>
          </a:p>
          <a:p>
            <a:pPr lvl="1"/>
            <a:r>
              <a:rPr lang="en-US" sz="2000" dirty="0" smtClean="0"/>
              <a:t>Who produced the most recent value for a location</a:t>
            </a:r>
          </a:p>
          <a:p>
            <a:pPr lvl="1"/>
            <a:r>
              <a:rPr lang="en-US" sz="2000" dirty="0" smtClean="0"/>
              <a:t>Valid: there is a producer</a:t>
            </a:r>
          </a:p>
          <a:p>
            <a:pPr lvl="1"/>
            <a:r>
              <a:rPr lang="en-US" sz="2000" dirty="0" smtClean="0"/>
              <a:t>Ref bit: someone else accessed it </a:t>
            </a:r>
            <a:r>
              <a:rPr lang="en-US" sz="2000" dirty="0" smtClean="0">
                <a:sym typeface="Wingdings" panose="05000000000000000000" pitchFamily="2" charset="2"/>
              </a:rPr>
              <a:t> detect dead values on overwrite</a:t>
            </a:r>
            <a:endParaRPr lang="en-US" sz="2000" dirty="0" smtClean="0"/>
          </a:p>
          <a:p>
            <a:pPr lvl="1"/>
            <a:r>
              <a:rPr lang="en-US" sz="2000" dirty="0" smtClean="0"/>
              <a:t>Value: To detect writes of the same value</a:t>
            </a:r>
          </a:p>
          <a:p>
            <a:pPr lvl="1"/>
            <a:r>
              <a:rPr lang="en-US" sz="2000" dirty="0" smtClean="0"/>
              <a:t>Producer: </a:t>
            </a:r>
            <a:r>
              <a:rPr lang="en-US" sz="2000" dirty="0" err="1" smtClean="0"/>
              <a:t>Inst</a:t>
            </a:r>
            <a:r>
              <a:rPr lang="en-US" sz="2000" dirty="0" smtClean="0"/>
              <a:t> ID</a:t>
            </a:r>
          </a:p>
          <a:p>
            <a:r>
              <a:rPr lang="en-US" sz="2000" dirty="0" smtClean="0"/>
              <a:t>Tracks both Register and Memory Locations</a:t>
            </a:r>
          </a:p>
          <a:p>
            <a:pPr lvl="1"/>
            <a:r>
              <a:rPr lang="en-US" sz="2000" dirty="0" smtClean="0"/>
              <a:t>How would you organize it?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209801"/>
            <a:ext cx="6218929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06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IR-Detector Operation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Triggering Condition is Detected on Instruction x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 &amp; 2 are the only ones needed for trace-based construction</a:t>
            </a:r>
          </a:p>
          <a:p>
            <a:r>
              <a:rPr lang="en-US" dirty="0" smtClean="0"/>
              <a:t>3 Is used when not confined to traces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495930"/>
            <a:ext cx="6680124" cy="2151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97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Delay Buffer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Passing values from A- to R-stream</a:t>
            </a:r>
          </a:p>
          <a:p>
            <a:pPr lvl="1"/>
            <a:r>
              <a:rPr lang="en-US" dirty="0" smtClean="0"/>
              <a:t>R-Stream checks</a:t>
            </a:r>
          </a:p>
          <a:p>
            <a:r>
              <a:rPr lang="en-US" dirty="0" smtClean="0"/>
              <a:t>Contains:</a:t>
            </a:r>
          </a:p>
          <a:p>
            <a:pPr lvl="1"/>
            <a:r>
              <a:rPr lang="en-US" dirty="0" smtClean="0"/>
              <a:t>Complete history of branches./control flow</a:t>
            </a:r>
          </a:p>
          <a:p>
            <a:pPr lvl="1"/>
            <a:r>
              <a:rPr lang="en-US" dirty="0" smtClean="0"/>
              <a:t>Partial history of values and which </a:t>
            </a:r>
            <a:r>
              <a:rPr lang="en-US" dirty="0" err="1" smtClean="0"/>
              <a:t>insts</a:t>
            </a:r>
            <a:r>
              <a:rPr lang="en-US" dirty="0" smtClean="0"/>
              <a:t> were skipped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Content Placeholder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90600" y="3091101"/>
            <a:ext cx="6019800" cy="3468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reeform 8"/>
          <p:cNvSpPr/>
          <p:nvPr/>
        </p:nvSpPr>
        <p:spPr bwMode="auto">
          <a:xfrm>
            <a:off x="3289599" y="4277613"/>
            <a:ext cx="1421802" cy="709680"/>
          </a:xfrm>
          <a:custGeom>
            <a:avLst/>
            <a:gdLst>
              <a:gd name="connsiteX0" fmla="*/ 933319 w 1601777"/>
              <a:gd name="connsiteY0" fmla="*/ 81778 h 933116"/>
              <a:gd name="connsiteX1" fmla="*/ 845032 w 1601777"/>
              <a:gd name="connsiteY1" fmla="*/ 6104 h 933116"/>
              <a:gd name="connsiteX2" fmla="*/ 649539 w 1601777"/>
              <a:gd name="connsiteY2" fmla="*/ 12410 h 933116"/>
              <a:gd name="connsiteX3" fmla="*/ 599090 w 1601777"/>
              <a:gd name="connsiteY3" fmla="*/ 18716 h 933116"/>
              <a:gd name="connsiteX4" fmla="*/ 504497 w 1601777"/>
              <a:gd name="connsiteY4" fmla="*/ 31328 h 933116"/>
              <a:gd name="connsiteX5" fmla="*/ 454047 w 1601777"/>
              <a:gd name="connsiteY5" fmla="*/ 43941 h 933116"/>
              <a:gd name="connsiteX6" fmla="*/ 422516 w 1601777"/>
              <a:gd name="connsiteY6" fmla="*/ 56553 h 933116"/>
              <a:gd name="connsiteX7" fmla="*/ 372066 w 1601777"/>
              <a:gd name="connsiteY7" fmla="*/ 69166 h 933116"/>
              <a:gd name="connsiteX8" fmla="*/ 321617 w 1601777"/>
              <a:gd name="connsiteY8" fmla="*/ 94390 h 933116"/>
              <a:gd name="connsiteX9" fmla="*/ 290086 w 1601777"/>
              <a:gd name="connsiteY9" fmla="*/ 113309 h 933116"/>
              <a:gd name="connsiteX10" fmla="*/ 258555 w 1601777"/>
              <a:gd name="connsiteY10" fmla="*/ 125921 h 933116"/>
              <a:gd name="connsiteX11" fmla="*/ 132430 w 1601777"/>
              <a:gd name="connsiteY11" fmla="*/ 233127 h 933116"/>
              <a:gd name="connsiteX12" fmla="*/ 94593 w 1601777"/>
              <a:gd name="connsiteY12" fmla="*/ 283577 h 933116"/>
              <a:gd name="connsiteX13" fmla="*/ 75675 w 1601777"/>
              <a:gd name="connsiteY13" fmla="*/ 308801 h 933116"/>
              <a:gd name="connsiteX14" fmla="*/ 63062 w 1601777"/>
              <a:gd name="connsiteY14" fmla="*/ 334026 h 933116"/>
              <a:gd name="connsiteX15" fmla="*/ 37837 w 1601777"/>
              <a:gd name="connsiteY15" fmla="*/ 378170 h 933116"/>
              <a:gd name="connsiteX16" fmla="*/ 18919 w 1601777"/>
              <a:gd name="connsiteY16" fmla="*/ 422313 h 933116"/>
              <a:gd name="connsiteX17" fmla="*/ 12613 w 1601777"/>
              <a:gd name="connsiteY17" fmla="*/ 447538 h 933116"/>
              <a:gd name="connsiteX18" fmla="*/ 6306 w 1601777"/>
              <a:gd name="connsiteY18" fmla="*/ 466457 h 933116"/>
              <a:gd name="connsiteX19" fmla="*/ 0 w 1601777"/>
              <a:gd name="connsiteY19" fmla="*/ 535825 h 933116"/>
              <a:gd name="connsiteX20" fmla="*/ 25225 w 1601777"/>
              <a:gd name="connsiteY20" fmla="*/ 680868 h 933116"/>
              <a:gd name="connsiteX21" fmla="*/ 37837 w 1601777"/>
              <a:gd name="connsiteY21" fmla="*/ 712399 h 933116"/>
              <a:gd name="connsiteX22" fmla="*/ 63062 w 1601777"/>
              <a:gd name="connsiteY22" fmla="*/ 750236 h 933116"/>
              <a:gd name="connsiteX23" fmla="*/ 75675 w 1601777"/>
              <a:gd name="connsiteY23" fmla="*/ 769155 h 933116"/>
              <a:gd name="connsiteX24" fmla="*/ 170268 w 1601777"/>
              <a:gd name="connsiteY24" fmla="*/ 819604 h 933116"/>
              <a:gd name="connsiteX25" fmla="*/ 195493 w 1601777"/>
              <a:gd name="connsiteY25" fmla="*/ 832217 h 933116"/>
              <a:gd name="connsiteX26" fmla="*/ 302698 w 1601777"/>
              <a:gd name="connsiteY26" fmla="*/ 863748 h 933116"/>
              <a:gd name="connsiteX27" fmla="*/ 327923 w 1601777"/>
              <a:gd name="connsiteY27" fmla="*/ 870054 h 933116"/>
              <a:gd name="connsiteX28" fmla="*/ 390985 w 1601777"/>
              <a:gd name="connsiteY28" fmla="*/ 895279 h 933116"/>
              <a:gd name="connsiteX29" fmla="*/ 422516 w 1601777"/>
              <a:gd name="connsiteY29" fmla="*/ 901585 h 933116"/>
              <a:gd name="connsiteX30" fmla="*/ 454047 w 1601777"/>
              <a:gd name="connsiteY30" fmla="*/ 914197 h 933116"/>
              <a:gd name="connsiteX31" fmla="*/ 517109 w 1601777"/>
              <a:gd name="connsiteY31" fmla="*/ 920504 h 933116"/>
              <a:gd name="connsiteX32" fmla="*/ 712602 w 1601777"/>
              <a:gd name="connsiteY32" fmla="*/ 926810 h 933116"/>
              <a:gd name="connsiteX33" fmla="*/ 826113 w 1601777"/>
              <a:gd name="connsiteY33" fmla="*/ 933116 h 933116"/>
              <a:gd name="connsiteX34" fmla="*/ 908094 w 1601777"/>
              <a:gd name="connsiteY34" fmla="*/ 926810 h 933116"/>
              <a:gd name="connsiteX35" fmla="*/ 996381 w 1601777"/>
              <a:gd name="connsiteY35" fmla="*/ 914197 h 933116"/>
              <a:gd name="connsiteX36" fmla="*/ 1122505 w 1601777"/>
              <a:gd name="connsiteY36" fmla="*/ 863748 h 933116"/>
              <a:gd name="connsiteX37" fmla="*/ 1166648 w 1601777"/>
              <a:gd name="connsiteY37" fmla="*/ 851135 h 933116"/>
              <a:gd name="connsiteX38" fmla="*/ 1210792 w 1601777"/>
              <a:gd name="connsiteY38" fmla="*/ 832217 h 933116"/>
              <a:gd name="connsiteX39" fmla="*/ 1254935 w 1601777"/>
              <a:gd name="connsiteY39" fmla="*/ 819604 h 933116"/>
              <a:gd name="connsiteX40" fmla="*/ 1286466 w 1601777"/>
              <a:gd name="connsiteY40" fmla="*/ 806992 h 933116"/>
              <a:gd name="connsiteX41" fmla="*/ 1362141 w 1601777"/>
              <a:gd name="connsiteY41" fmla="*/ 781767 h 933116"/>
              <a:gd name="connsiteX42" fmla="*/ 1425203 w 1601777"/>
              <a:gd name="connsiteY42" fmla="*/ 750236 h 933116"/>
              <a:gd name="connsiteX43" fmla="*/ 1488265 w 1601777"/>
              <a:gd name="connsiteY43" fmla="*/ 699786 h 933116"/>
              <a:gd name="connsiteX44" fmla="*/ 1557633 w 1601777"/>
              <a:gd name="connsiteY44" fmla="*/ 605193 h 933116"/>
              <a:gd name="connsiteX45" fmla="*/ 1576552 w 1601777"/>
              <a:gd name="connsiteY45" fmla="*/ 567356 h 933116"/>
              <a:gd name="connsiteX46" fmla="*/ 1582858 w 1601777"/>
              <a:gd name="connsiteY46" fmla="*/ 529519 h 933116"/>
              <a:gd name="connsiteX47" fmla="*/ 1595470 w 1601777"/>
              <a:gd name="connsiteY47" fmla="*/ 491681 h 933116"/>
              <a:gd name="connsiteX48" fmla="*/ 1601777 w 1601777"/>
              <a:gd name="connsiteY48" fmla="*/ 428619 h 933116"/>
              <a:gd name="connsiteX49" fmla="*/ 1582858 w 1601777"/>
              <a:gd name="connsiteY49" fmla="*/ 352945 h 933116"/>
              <a:gd name="connsiteX50" fmla="*/ 1570246 w 1601777"/>
              <a:gd name="connsiteY50" fmla="*/ 321414 h 933116"/>
              <a:gd name="connsiteX51" fmla="*/ 1551327 w 1601777"/>
              <a:gd name="connsiteY51" fmla="*/ 302495 h 933116"/>
              <a:gd name="connsiteX52" fmla="*/ 1481959 w 1601777"/>
              <a:gd name="connsiteY52" fmla="*/ 226821 h 933116"/>
              <a:gd name="connsiteX53" fmla="*/ 1456734 w 1601777"/>
              <a:gd name="connsiteY53" fmla="*/ 201596 h 933116"/>
              <a:gd name="connsiteX54" fmla="*/ 1393672 w 1601777"/>
              <a:gd name="connsiteY54" fmla="*/ 170065 h 933116"/>
              <a:gd name="connsiteX55" fmla="*/ 1355835 w 1601777"/>
              <a:gd name="connsiteY55" fmla="*/ 151146 h 933116"/>
              <a:gd name="connsiteX56" fmla="*/ 1317997 w 1601777"/>
              <a:gd name="connsiteY56" fmla="*/ 138534 h 933116"/>
              <a:gd name="connsiteX57" fmla="*/ 1154036 w 1601777"/>
              <a:gd name="connsiteY57" fmla="*/ 107003 h 933116"/>
              <a:gd name="connsiteX58" fmla="*/ 1109893 w 1601777"/>
              <a:gd name="connsiteY58" fmla="*/ 100697 h 933116"/>
              <a:gd name="connsiteX59" fmla="*/ 1072055 w 1601777"/>
              <a:gd name="connsiteY59" fmla="*/ 94390 h 933116"/>
              <a:gd name="connsiteX60" fmla="*/ 971156 w 1601777"/>
              <a:gd name="connsiteY60" fmla="*/ 81778 h 933116"/>
              <a:gd name="connsiteX61" fmla="*/ 908094 w 1601777"/>
              <a:gd name="connsiteY61" fmla="*/ 69166 h 933116"/>
              <a:gd name="connsiteX62" fmla="*/ 882869 w 1601777"/>
              <a:gd name="connsiteY62" fmla="*/ 62859 h 933116"/>
              <a:gd name="connsiteX63" fmla="*/ 788276 w 1601777"/>
              <a:gd name="connsiteY63" fmla="*/ 62859 h 933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1601777" h="933116">
                <a:moveTo>
                  <a:pt x="933319" y="81778"/>
                </a:moveTo>
                <a:cubicBezTo>
                  <a:pt x="903890" y="56553"/>
                  <a:pt x="882684" y="15308"/>
                  <a:pt x="845032" y="6104"/>
                </a:cubicBezTo>
                <a:cubicBezTo>
                  <a:pt x="781698" y="-9377"/>
                  <a:pt x="714652" y="9071"/>
                  <a:pt x="649539" y="12410"/>
                </a:cubicBezTo>
                <a:cubicBezTo>
                  <a:pt x="632614" y="13278"/>
                  <a:pt x="615889" y="16476"/>
                  <a:pt x="599090" y="18716"/>
                </a:cubicBezTo>
                <a:cubicBezTo>
                  <a:pt x="468547" y="36121"/>
                  <a:pt x="649075" y="13256"/>
                  <a:pt x="504497" y="31328"/>
                </a:cubicBezTo>
                <a:cubicBezTo>
                  <a:pt x="487680" y="35532"/>
                  <a:pt x="470142" y="37503"/>
                  <a:pt x="454047" y="43941"/>
                </a:cubicBezTo>
                <a:cubicBezTo>
                  <a:pt x="443537" y="48145"/>
                  <a:pt x="433335" y="53224"/>
                  <a:pt x="422516" y="56553"/>
                </a:cubicBezTo>
                <a:cubicBezTo>
                  <a:pt x="405948" y="61651"/>
                  <a:pt x="387570" y="61414"/>
                  <a:pt x="372066" y="69166"/>
                </a:cubicBezTo>
                <a:cubicBezTo>
                  <a:pt x="355250" y="77574"/>
                  <a:pt x="337739" y="84717"/>
                  <a:pt x="321617" y="94390"/>
                </a:cubicBezTo>
                <a:cubicBezTo>
                  <a:pt x="311107" y="100696"/>
                  <a:pt x="301049" y="107827"/>
                  <a:pt x="290086" y="113309"/>
                </a:cubicBezTo>
                <a:cubicBezTo>
                  <a:pt x="279961" y="118371"/>
                  <a:pt x="267974" y="119642"/>
                  <a:pt x="258555" y="125921"/>
                </a:cubicBezTo>
                <a:cubicBezTo>
                  <a:pt x="232000" y="143624"/>
                  <a:pt x="157544" y="199642"/>
                  <a:pt x="132430" y="233127"/>
                </a:cubicBezTo>
                <a:lnTo>
                  <a:pt x="94593" y="283577"/>
                </a:lnTo>
                <a:cubicBezTo>
                  <a:pt x="88287" y="291985"/>
                  <a:pt x="80375" y="299401"/>
                  <a:pt x="75675" y="308801"/>
                </a:cubicBezTo>
                <a:cubicBezTo>
                  <a:pt x="71471" y="317209"/>
                  <a:pt x="67726" y="325864"/>
                  <a:pt x="63062" y="334026"/>
                </a:cubicBezTo>
                <a:cubicBezTo>
                  <a:pt x="41071" y="372511"/>
                  <a:pt x="59006" y="331599"/>
                  <a:pt x="37837" y="378170"/>
                </a:cubicBezTo>
                <a:cubicBezTo>
                  <a:pt x="31213" y="392744"/>
                  <a:pt x="24390" y="407268"/>
                  <a:pt x="18919" y="422313"/>
                </a:cubicBezTo>
                <a:cubicBezTo>
                  <a:pt x="15957" y="430458"/>
                  <a:pt x="14994" y="439204"/>
                  <a:pt x="12613" y="447538"/>
                </a:cubicBezTo>
                <a:cubicBezTo>
                  <a:pt x="10787" y="453930"/>
                  <a:pt x="8408" y="460151"/>
                  <a:pt x="6306" y="466457"/>
                </a:cubicBezTo>
                <a:cubicBezTo>
                  <a:pt x="4204" y="489580"/>
                  <a:pt x="0" y="512607"/>
                  <a:pt x="0" y="535825"/>
                </a:cubicBezTo>
                <a:cubicBezTo>
                  <a:pt x="0" y="585188"/>
                  <a:pt x="7887" y="634632"/>
                  <a:pt x="25225" y="680868"/>
                </a:cubicBezTo>
                <a:cubicBezTo>
                  <a:pt x="29200" y="691467"/>
                  <a:pt x="32416" y="702461"/>
                  <a:pt x="37837" y="712399"/>
                </a:cubicBezTo>
                <a:cubicBezTo>
                  <a:pt x="45096" y="725706"/>
                  <a:pt x="54654" y="737624"/>
                  <a:pt x="63062" y="750236"/>
                </a:cubicBezTo>
                <a:cubicBezTo>
                  <a:pt x="67266" y="756542"/>
                  <a:pt x="69369" y="764951"/>
                  <a:pt x="75675" y="769155"/>
                </a:cubicBezTo>
                <a:cubicBezTo>
                  <a:pt x="118060" y="797411"/>
                  <a:pt x="87811" y="778375"/>
                  <a:pt x="170268" y="819604"/>
                </a:cubicBezTo>
                <a:cubicBezTo>
                  <a:pt x="178676" y="823808"/>
                  <a:pt x="186373" y="829937"/>
                  <a:pt x="195493" y="832217"/>
                </a:cubicBezTo>
                <a:cubicBezTo>
                  <a:pt x="293570" y="856736"/>
                  <a:pt x="196961" y="831214"/>
                  <a:pt x="302698" y="863748"/>
                </a:cubicBezTo>
                <a:cubicBezTo>
                  <a:pt x="310982" y="866297"/>
                  <a:pt x="319761" y="867139"/>
                  <a:pt x="327923" y="870054"/>
                </a:cubicBezTo>
                <a:cubicBezTo>
                  <a:pt x="349244" y="877669"/>
                  <a:pt x="368785" y="890839"/>
                  <a:pt x="390985" y="895279"/>
                </a:cubicBezTo>
                <a:cubicBezTo>
                  <a:pt x="401495" y="897381"/>
                  <a:pt x="412250" y="898505"/>
                  <a:pt x="422516" y="901585"/>
                </a:cubicBezTo>
                <a:cubicBezTo>
                  <a:pt x="433359" y="904838"/>
                  <a:pt x="442947" y="911977"/>
                  <a:pt x="454047" y="914197"/>
                </a:cubicBezTo>
                <a:cubicBezTo>
                  <a:pt x="474762" y="918340"/>
                  <a:pt x="496009" y="919475"/>
                  <a:pt x="517109" y="920504"/>
                </a:cubicBezTo>
                <a:cubicBezTo>
                  <a:pt x="582230" y="923681"/>
                  <a:pt x="647458" y="924151"/>
                  <a:pt x="712602" y="926810"/>
                </a:cubicBezTo>
                <a:cubicBezTo>
                  <a:pt x="750466" y="928355"/>
                  <a:pt x="788276" y="931014"/>
                  <a:pt x="826113" y="933116"/>
                </a:cubicBezTo>
                <a:cubicBezTo>
                  <a:pt x="853440" y="931014"/>
                  <a:pt x="880854" y="929837"/>
                  <a:pt x="908094" y="926810"/>
                </a:cubicBezTo>
                <a:cubicBezTo>
                  <a:pt x="937640" y="923527"/>
                  <a:pt x="996381" y="914197"/>
                  <a:pt x="996381" y="914197"/>
                </a:cubicBezTo>
                <a:cubicBezTo>
                  <a:pt x="1044088" y="893752"/>
                  <a:pt x="1068282" y="882726"/>
                  <a:pt x="1122505" y="863748"/>
                </a:cubicBezTo>
                <a:cubicBezTo>
                  <a:pt x="1136949" y="858693"/>
                  <a:pt x="1152236" y="856282"/>
                  <a:pt x="1166648" y="851135"/>
                </a:cubicBezTo>
                <a:cubicBezTo>
                  <a:pt x="1181724" y="845751"/>
                  <a:pt x="1195716" y="837601"/>
                  <a:pt x="1210792" y="832217"/>
                </a:cubicBezTo>
                <a:cubicBezTo>
                  <a:pt x="1225204" y="827070"/>
                  <a:pt x="1240417" y="824443"/>
                  <a:pt x="1254935" y="819604"/>
                </a:cubicBezTo>
                <a:cubicBezTo>
                  <a:pt x="1265674" y="816024"/>
                  <a:pt x="1275791" y="810759"/>
                  <a:pt x="1286466" y="806992"/>
                </a:cubicBezTo>
                <a:cubicBezTo>
                  <a:pt x="1311540" y="798143"/>
                  <a:pt x="1337453" y="791642"/>
                  <a:pt x="1362141" y="781767"/>
                </a:cubicBezTo>
                <a:cubicBezTo>
                  <a:pt x="1389820" y="770696"/>
                  <a:pt x="1400459" y="768382"/>
                  <a:pt x="1425203" y="750236"/>
                </a:cubicBezTo>
                <a:cubicBezTo>
                  <a:pt x="1446911" y="734317"/>
                  <a:pt x="1471448" y="720807"/>
                  <a:pt x="1488265" y="699786"/>
                </a:cubicBezTo>
                <a:cubicBezTo>
                  <a:pt x="1516196" y="664873"/>
                  <a:pt x="1531170" y="647534"/>
                  <a:pt x="1557633" y="605193"/>
                </a:cubicBezTo>
                <a:cubicBezTo>
                  <a:pt x="1565107" y="593235"/>
                  <a:pt x="1570246" y="579968"/>
                  <a:pt x="1576552" y="567356"/>
                </a:cubicBezTo>
                <a:cubicBezTo>
                  <a:pt x="1578654" y="554744"/>
                  <a:pt x="1579757" y="541924"/>
                  <a:pt x="1582858" y="529519"/>
                </a:cubicBezTo>
                <a:cubicBezTo>
                  <a:pt x="1586082" y="516621"/>
                  <a:pt x="1593020" y="504748"/>
                  <a:pt x="1595470" y="491681"/>
                </a:cubicBezTo>
                <a:cubicBezTo>
                  <a:pt x="1599363" y="470917"/>
                  <a:pt x="1599675" y="449640"/>
                  <a:pt x="1601777" y="428619"/>
                </a:cubicBezTo>
                <a:cubicBezTo>
                  <a:pt x="1592721" y="356180"/>
                  <a:pt x="1603927" y="400352"/>
                  <a:pt x="1582858" y="352945"/>
                </a:cubicBezTo>
                <a:cubicBezTo>
                  <a:pt x="1578261" y="342601"/>
                  <a:pt x="1576246" y="331013"/>
                  <a:pt x="1570246" y="321414"/>
                </a:cubicBezTo>
                <a:cubicBezTo>
                  <a:pt x="1565519" y="313851"/>
                  <a:pt x="1557036" y="309346"/>
                  <a:pt x="1551327" y="302495"/>
                </a:cubicBezTo>
                <a:cubicBezTo>
                  <a:pt x="1448445" y="179036"/>
                  <a:pt x="1549287" y="285732"/>
                  <a:pt x="1481959" y="226821"/>
                </a:cubicBezTo>
                <a:cubicBezTo>
                  <a:pt x="1473010" y="218991"/>
                  <a:pt x="1466120" y="208897"/>
                  <a:pt x="1456734" y="201596"/>
                </a:cubicBezTo>
                <a:cubicBezTo>
                  <a:pt x="1430333" y="181062"/>
                  <a:pt x="1422881" y="183342"/>
                  <a:pt x="1393672" y="170065"/>
                </a:cubicBezTo>
                <a:cubicBezTo>
                  <a:pt x="1380835" y="164230"/>
                  <a:pt x="1368851" y="156569"/>
                  <a:pt x="1355835" y="151146"/>
                </a:cubicBezTo>
                <a:cubicBezTo>
                  <a:pt x="1343563" y="146033"/>
                  <a:pt x="1330807" y="142092"/>
                  <a:pt x="1317997" y="138534"/>
                </a:cubicBezTo>
                <a:cubicBezTo>
                  <a:pt x="1234994" y="115478"/>
                  <a:pt x="1243469" y="119779"/>
                  <a:pt x="1154036" y="107003"/>
                </a:cubicBezTo>
                <a:cubicBezTo>
                  <a:pt x="1139322" y="104901"/>
                  <a:pt x="1124554" y="103141"/>
                  <a:pt x="1109893" y="100697"/>
                </a:cubicBezTo>
                <a:cubicBezTo>
                  <a:pt x="1097280" y="98595"/>
                  <a:pt x="1084724" y="96118"/>
                  <a:pt x="1072055" y="94390"/>
                </a:cubicBezTo>
                <a:cubicBezTo>
                  <a:pt x="1038471" y="89810"/>
                  <a:pt x="1004657" y="86932"/>
                  <a:pt x="971156" y="81778"/>
                </a:cubicBezTo>
                <a:cubicBezTo>
                  <a:pt x="949968" y="78518"/>
                  <a:pt x="928891" y="74366"/>
                  <a:pt x="908094" y="69166"/>
                </a:cubicBezTo>
                <a:cubicBezTo>
                  <a:pt x="899686" y="67064"/>
                  <a:pt x="891524" y="63315"/>
                  <a:pt x="882869" y="62859"/>
                </a:cubicBezTo>
                <a:cubicBezTo>
                  <a:pt x="851382" y="61202"/>
                  <a:pt x="819807" y="62859"/>
                  <a:pt x="788276" y="62859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93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IR-</a:t>
            </a:r>
            <a:r>
              <a:rPr lang="en-US" dirty="0" err="1" smtClean="0"/>
              <a:t>Misprediction</a:t>
            </a:r>
            <a:r>
              <a:rPr lang="en-US" dirty="0" smtClean="0"/>
              <a:t> Detection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Instruction was removed that shouldn’t have been</a:t>
            </a:r>
          </a:p>
          <a:p>
            <a:r>
              <a:rPr lang="en-US" dirty="0" smtClean="0"/>
              <a:t>R-stream:</a:t>
            </a:r>
          </a:p>
          <a:p>
            <a:pPr lvl="1"/>
            <a:r>
              <a:rPr lang="en-US" dirty="0" smtClean="0"/>
              <a:t>Branch or value mismatches</a:t>
            </a:r>
          </a:p>
          <a:p>
            <a:r>
              <a:rPr lang="en-US" dirty="0" smtClean="0"/>
              <a:t>Could be value based</a:t>
            </a:r>
          </a:p>
          <a:p>
            <a:pPr lvl="1"/>
            <a:r>
              <a:rPr lang="en-US" dirty="0" smtClean="0"/>
              <a:t>This may delay detection:</a:t>
            </a:r>
          </a:p>
          <a:p>
            <a:pPr lvl="2"/>
            <a:r>
              <a:rPr lang="en-US" dirty="0" smtClean="0"/>
              <a:t>E.g., removed store </a:t>
            </a:r>
            <a:r>
              <a:rPr lang="en-US" dirty="0" smtClean="0">
                <a:sym typeface="Wingdings" panose="05000000000000000000" pitchFamily="2" charset="2"/>
              </a:rPr>
              <a:t> detected when a much later load accesses it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Removal Detection Based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IR-detector’s decisions differ from IR-Predictor’s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38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IR-</a:t>
            </a:r>
            <a:r>
              <a:rPr lang="en-US" dirty="0" err="1" smtClean="0"/>
              <a:t>Misprediction</a:t>
            </a:r>
            <a:r>
              <a:rPr lang="en-US" dirty="0" smtClean="0"/>
              <a:t> Recovery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Restore Register State</a:t>
            </a:r>
          </a:p>
          <a:p>
            <a:pPr lvl="1"/>
            <a:r>
              <a:rPr lang="en-US" dirty="0" smtClean="0"/>
              <a:t>Copy whole register file</a:t>
            </a:r>
          </a:p>
          <a:p>
            <a:r>
              <a:rPr lang="en-US" dirty="0" smtClean="0"/>
              <a:t>Restore Memory State</a:t>
            </a:r>
          </a:p>
          <a:p>
            <a:pPr lvl="1"/>
            <a:r>
              <a:rPr lang="en-US" dirty="0" smtClean="0"/>
              <a:t>Undo incorrect stores</a:t>
            </a:r>
          </a:p>
          <a:p>
            <a:pPr lvl="1"/>
            <a:r>
              <a:rPr lang="en-US" dirty="0" smtClean="0"/>
              <a:t>Do incorrectly removed stores</a:t>
            </a:r>
          </a:p>
          <a:p>
            <a:r>
              <a:rPr lang="en-US" dirty="0" smtClean="0"/>
              <a:t>A-stream:</a:t>
            </a:r>
          </a:p>
          <a:p>
            <a:pPr lvl="1"/>
            <a:r>
              <a:rPr lang="en-US" dirty="0" smtClean="0"/>
              <a:t>Maintain window of speculative stores</a:t>
            </a:r>
          </a:p>
          <a:p>
            <a:pPr lvl="1"/>
            <a:r>
              <a:rPr lang="en-US" dirty="0" smtClean="0"/>
              <a:t>Done by A- but not committed by R-</a:t>
            </a:r>
          </a:p>
          <a:p>
            <a:pPr lvl="1"/>
            <a:r>
              <a:rPr lang="en-US" dirty="0" smtClean="0"/>
              <a:t>Undo the effects of those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3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IPC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 to parse – here for completeness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187007"/>
            <a:ext cx="7086600" cy="521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7584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Performance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4419600"/>
            <a:ext cx="8839200" cy="2133600"/>
          </a:xfrm>
        </p:spPr>
        <p:txBody>
          <a:bodyPr/>
          <a:lstStyle/>
          <a:p>
            <a:r>
              <a:rPr lang="en-US" dirty="0" smtClean="0"/>
              <a:t>Second core improves for all but jpeg:</a:t>
            </a:r>
          </a:p>
          <a:p>
            <a:pPr lvl="1"/>
            <a:r>
              <a:rPr lang="en-US" dirty="0" smtClean="0"/>
              <a:t>Few instructions removed – high ILP anyhow</a:t>
            </a:r>
          </a:p>
          <a:p>
            <a:r>
              <a:rPr lang="en-US" dirty="0" smtClean="0"/>
              <a:t>The larger the window/width the less the benefit of slipstream</a:t>
            </a:r>
          </a:p>
          <a:p>
            <a:pPr lvl="1"/>
            <a:r>
              <a:rPr lang="en-US" dirty="0" smtClean="0"/>
              <a:t>2x64 vs 2x128 compared to 64 and 128 respectively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20485"/>
            <a:ext cx="5003800" cy="3495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02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 vs. Larger Processor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What if window is double? E.g., 2x64 vs 128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Not robust: depends on how many </a:t>
            </a:r>
            <a:r>
              <a:rPr lang="en-US" sz="2000" dirty="0" err="1" smtClean="0"/>
              <a:t>insts</a:t>
            </a:r>
            <a:r>
              <a:rPr lang="en-US" sz="2000" dirty="0" smtClean="0"/>
              <a:t> removed and ILP</a:t>
            </a:r>
          </a:p>
          <a:p>
            <a:r>
              <a:rPr lang="en-US" sz="2000" dirty="0" smtClean="0"/>
              <a:t>Ignores frequency</a:t>
            </a:r>
          </a:p>
          <a:p>
            <a:r>
              <a:rPr lang="en-US" sz="2000" dirty="0" smtClean="0"/>
              <a:t>Area not equivalent: scaling effects + additional resources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722" y="1371600"/>
            <a:ext cx="5448078" cy="392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31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SMT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Vortex and jpeg have high ILP A-stream competes for exec bandwidth and hurts performance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046" y="1566014"/>
            <a:ext cx="6685554" cy="4301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97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Code #2: What is predictable?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b[</a:t>
            </a:r>
            <a:r>
              <a:rPr lang="en-US" dirty="0" err="1" smtClean="0"/>
              <a:t>i</a:t>
            </a:r>
            <a:r>
              <a:rPr lang="en-US" dirty="0" smtClean="0"/>
              <a:t>] = a[</a:t>
            </a:r>
            <a:r>
              <a:rPr lang="en-US" dirty="0" err="1" smtClean="0"/>
              <a:t>i</a:t>
            </a:r>
            <a:r>
              <a:rPr lang="en-US" dirty="0" smtClean="0"/>
              <a:t>] + 10;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 r2,0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r8, a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r9, b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	r6, N</a:t>
            </a:r>
          </a:p>
          <a:p>
            <a:pPr marL="0" indent="0">
              <a:buFontTx/>
              <a:buNone/>
            </a:pPr>
            <a:endParaRPr lang="en-US" kern="0" dirty="0" smtClean="0"/>
          </a:p>
          <a:p>
            <a:pPr marL="0" indent="0">
              <a:buFontTx/>
              <a:buNone/>
            </a:pPr>
            <a:r>
              <a:rPr lang="en-US" kern="0" dirty="0" smtClean="0"/>
              <a:t>LOOP:  </a:t>
            </a:r>
            <a:r>
              <a:rPr lang="en-US" kern="0" dirty="0" err="1" smtClean="0"/>
              <a:t>bge</a:t>
            </a:r>
            <a:r>
              <a:rPr lang="en-US" kern="0" dirty="0" smtClean="0"/>
              <a:t> r2, r6, DONE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lsli</a:t>
            </a:r>
            <a:r>
              <a:rPr lang="en-US" kern="0" dirty="0" smtClean="0"/>
              <a:t> r3, r2, 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addi</a:t>
            </a:r>
            <a:r>
              <a:rPr lang="en-US" kern="0" dirty="0" smtClean="0"/>
              <a:t> r4, r8,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ldw</a:t>
            </a:r>
            <a:r>
              <a:rPr lang="en-US" kern="0" dirty="0" smtClean="0"/>
              <a:t> r4, 0[4]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add r5, r9, r2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stw</a:t>
            </a:r>
            <a:r>
              <a:rPr lang="en-US" kern="0" dirty="0" smtClean="0"/>
              <a:t> r4, 0(r5)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br</a:t>
            </a:r>
            <a:r>
              <a:rPr lang="en-US" kern="0" dirty="0" smtClean="0"/>
              <a:t> LOOP</a:t>
            </a: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48201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 Removed / Breakdown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Jpeg: 10% too low</a:t>
            </a:r>
          </a:p>
          <a:p>
            <a:r>
              <a:rPr lang="en-US" dirty="0" smtClean="0"/>
              <a:t>Compress: 20% high but no benefit why?</a:t>
            </a:r>
          </a:p>
          <a:p>
            <a:pPr lvl="1"/>
            <a:r>
              <a:rPr lang="en-US" dirty="0" smtClean="0"/>
              <a:t>Branch </a:t>
            </a:r>
            <a:r>
              <a:rPr lang="en-US" dirty="0" err="1" smtClean="0"/>
              <a:t>mispredicts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w/ long dependency chains</a:t>
            </a:r>
          </a:p>
          <a:p>
            <a:pPr lvl="1"/>
            <a:r>
              <a:rPr lang="en-US" dirty="0" smtClean="0"/>
              <a:t>Chains of long arithmetic ops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936632"/>
            <a:ext cx="5791200" cy="341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77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performance comes from most?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Value or branch predictions?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err="1" smtClean="0"/>
              <a:t>Gcc</a:t>
            </a:r>
            <a:r>
              <a:rPr lang="en-US" sz="2000" dirty="0" smtClean="0"/>
              <a:t> and li: branches</a:t>
            </a:r>
          </a:p>
          <a:p>
            <a:r>
              <a:rPr lang="en-US" sz="2000" dirty="0" smtClean="0"/>
              <a:t>M88ksim: value</a:t>
            </a:r>
          </a:p>
          <a:p>
            <a:r>
              <a:rPr lang="en-US" sz="2000" dirty="0" smtClean="0"/>
              <a:t>Perl and vortex: value and more than plain value prediction</a:t>
            </a:r>
          </a:p>
          <a:p>
            <a:pPr lvl="1"/>
            <a:r>
              <a:rPr lang="en-US" sz="2000" dirty="0" smtClean="0"/>
              <a:t>Maybe it’s the improved branch prediction?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387936"/>
            <a:ext cx="5638800" cy="351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29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Code #2: What is predictable?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800600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 &lt; N;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b[</a:t>
            </a:r>
            <a:r>
              <a:rPr lang="en-US" dirty="0" err="1" smtClean="0"/>
              <a:t>i</a:t>
            </a:r>
            <a:r>
              <a:rPr lang="en-US" dirty="0" smtClean="0"/>
              <a:t>] = a[</a:t>
            </a:r>
            <a:r>
              <a:rPr lang="en-US" dirty="0" err="1" smtClean="0"/>
              <a:t>i</a:t>
            </a:r>
            <a:r>
              <a:rPr lang="en-US" dirty="0" smtClean="0"/>
              <a:t>] + 10;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5181600" y="626165"/>
            <a:ext cx="4114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 r2,0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r8, a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movia</a:t>
            </a:r>
            <a:r>
              <a:rPr lang="en-US" kern="0" dirty="0" smtClean="0"/>
              <a:t> r9, b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movi</a:t>
            </a:r>
            <a:r>
              <a:rPr lang="en-US" kern="0" dirty="0" smtClean="0"/>
              <a:t>	r6, N</a:t>
            </a:r>
          </a:p>
          <a:p>
            <a:pPr marL="0" indent="0">
              <a:buFontTx/>
              <a:buNone/>
            </a:pPr>
            <a:endParaRPr lang="en-US" kern="0" dirty="0" smtClean="0"/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LOOP:  </a:t>
            </a:r>
            <a:r>
              <a:rPr lang="en-US" kern="0" dirty="0" err="1" smtClean="0">
                <a:solidFill>
                  <a:srgbClr val="FF0000"/>
                </a:solidFill>
              </a:rPr>
              <a:t>bge</a:t>
            </a:r>
            <a:r>
              <a:rPr lang="en-US" kern="0" dirty="0" smtClean="0">
                <a:solidFill>
                  <a:srgbClr val="FF0000"/>
                </a:solidFill>
              </a:rPr>
              <a:t> r2, r6, DONE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lsli</a:t>
            </a:r>
            <a:r>
              <a:rPr lang="en-US" kern="0" dirty="0" smtClean="0">
                <a:solidFill>
                  <a:srgbClr val="FF0000"/>
                </a:solidFill>
              </a:rPr>
              <a:t> r3, r2, 2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addi</a:t>
            </a:r>
            <a:r>
              <a:rPr lang="en-US" kern="0" dirty="0" smtClean="0">
                <a:solidFill>
                  <a:srgbClr val="FF0000"/>
                </a:solidFill>
              </a:rPr>
              <a:t> r4, r8, r3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ldw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r4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add r4, r4, 10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smtClean="0">
                <a:solidFill>
                  <a:srgbClr val="FF0000"/>
                </a:solidFill>
              </a:rPr>
              <a:t>add r5, r9, r3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/>
              <a:t>stw</a:t>
            </a:r>
            <a:r>
              <a:rPr lang="en-US" kern="0" dirty="0" smtClean="0"/>
              <a:t> r4, 0(</a:t>
            </a:r>
            <a:r>
              <a:rPr lang="en-US" kern="0" dirty="0" smtClean="0">
                <a:solidFill>
                  <a:srgbClr val="FF0000"/>
                </a:solidFill>
              </a:rPr>
              <a:t>r5</a:t>
            </a:r>
            <a:r>
              <a:rPr lang="en-US" kern="0" dirty="0" smtClean="0"/>
              <a:t>)</a:t>
            </a:r>
          </a:p>
          <a:p>
            <a:pPr marL="0" indent="0">
              <a:buFontTx/>
              <a:buNone/>
            </a:pPr>
            <a:r>
              <a:rPr lang="en-US" kern="0" dirty="0" smtClean="0"/>
              <a:t>	</a:t>
            </a:r>
            <a:r>
              <a:rPr lang="en-US" kern="0" dirty="0" err="1" smtClean="0">
                <a:solidFill>
                  <a:srgbClr val="FF0000"/>
                </a:solidFill>
              </a:rPr>
              <a:t>br</a:t>
            </a:r>
            <a:r>
              <a:rPr lang="en-US" kern="0" dirty="0" smtClean="0">
                <a:solidFill>
                  <a:srgbClr val="FF0000"/>
                </a:solidFill>
              </a:rPr>
              <a:t> LOOP</a:t>
            </a:r>
            <a:endParaRPr lang="en-US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07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Conventional In-Order Processors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47700"/>
            <a:ext cx="8839200" cy="5867400"/>
          </a:xfrm>
        </p:spPr>
        <p:txBody>
          <a:bodyPr/>
          <a:lstStyle/>
          <a:p>
            <a:r>
              <a:rPr lang="en-US" dirty="0" smtClean="0"/>
              <a:t>Sequential Fetch-Execute Paradigm</a:t>
            </a:r>
          </a:p>
          <a:p>
            <a:pPr lvl="1"/>
            <a:r>
              <a:rPr lang="en-US" dirty="0" smtClean="0"/>
              <a:t>Instructions execute in “program order”</a:t>
            </a:r>
          </a:p>
          <a:p>
            <a:r>
              <a:rPr lang="en-US" dirty="0" smtClean="0"/>
              <a:t>Latency is king</a:t>
            </a:r>
          </a:p>
          <a:p>
            <a:r>
              <a:rPr lang="en-US" dirty="0" smtClean="0"/>
              <a:t>Total Execution Order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4456100" y="1726095"/>
            <a:ext cx="420700" cy="4598505"/>
          </a:xfrm>
          <a:custGeom>
            <a:avLst/>
            <a:gdLst>
              <a:gd name="connsiteX0" fmla="*/ 182161 w 420700"/>
              <a:gd name="connsiteY0" fmla="*/ 0 h 4598505"/>
              <a:gd name="connsiteX1" fmla="*/ 102648 w 420700"/>
              <a:gd name="connsiteY1" fmla="*/ 79513 h 4598505"/>
              <a:gd name="connsiteX2" fmla="*/ 62891 w 420700"/>
              <a:gd name="connsiteY2" fmla="*/ 178905 h 4598505"/>
              <a:gd name="connsiteX3" fmla="*/ 43013 w 420700"/>
              <a:gd name="connsiteY3" fmla="*/ 251792 h 4598505"/>
              <a:gd name="connsiteX4" fmla="*/ 36387 w 420700"/>
              <a:gd name="connsiteY4" fmla="*/ 278296 h 4598505"/>
              <a:gd name="connsiteX5" fmla="*/ 16509 w 420700"/>
              <a:gd name="connsiteY5" fmla="*/ 371061 h 4598505"/>
              <a:gd name="connsiteX6" fmla="*/ 23135 w 420700"/>
              <a:gd name="connsiteY6" fmla="*/ 450574 h 4598505"/>
              <a:gd name="connsiteX7" fmla="*/ 29761 w 420700"/>
              <a:gd name="connsiteY7" fmla="*/ 556592 h 4598505"/>
              <a:gd name="connsiteX8" fmla="*/ 36387 w 420700"/>
              <a:gd name="connsiteY8" fmla="*/ 629479 h 4598505"/>
              <a:gd name="connsiteX9" fmla="*/ 49639 w 420700"/>
              <a:gd name="connsiteY9" fmla="*/ 649357 h 4598505"/>
              <a:gd name="connsiteX10" fmla="*/ 56265 w 420700"/>
              <a:gd name="connsiteY10" fmla="*/ 669235 h 4598505"/>
              <a:gd name="connsiteX11" fmla="*/ 69518 w 420700"/>
              <a:gd name="connsiteY11" fmla="*/ 742122 h 4598505"/>
              <a:gd name="connsiteX12" fmla="*/ 82770 w 420700"/>
              <a:gd name="connsiteY12" fmla="*/ 808383 h 4598505"/>
              <a:gd name="connsiteX13" fmla="*/ 89396 w 420700"/>
              <a:gd name="connsiteY13" fmla="*/ 841513 h 4598505"/>
              <a:gd name="connsiteX14" fmla="*/ 96022 w 420700"/>
              <a:gd name="connsiteY14" fmla="*/ 881270 h 4598505"/>
              <a:gd name="connsiteX15" fmla="*/ 89396 w 420700"/>
              <a:gd name="connsiteY15" fmla="*/ 960783 h 4598505"/>
              <a:gd name="connsiteX16" fmla="*/ 82770 w 420700"/>
              <a:gd name="connsiteY16" fmla="*/ 993913 h 4598505"/>
              <a:gd name="connsiteX17" fmla="*/ 76144 w 420700"/>
              <a:gd name="connsiteY17" fmla="*/ 1292087 h 4598505"/>
              <a:gd name="connsiteX18" fmla="*/ 62891 w 420700"/>
              <a:gd name="connsiteY18" fmla="*/ 1378226 h 4598505"/>
              <a:gd name="connsiteX19" fmla="*/ 56265 w 420700"/>
              <a:gd name="connsiteY19" fmla="*/ 1404731 h 4598505"/>
              <a:gd name="connsiteX20" fmla="*/ 36387 w 420700"/>
              <a:gd name="connsiteY20" fmla="*/ 1504122 h 4598505"/>
              <a:gd name="connsiteX21" fmla="*/ 23135 w 420700"/>
              <a:gd name="connsiteY21" fmla="*/ 1583635 h 4598505"/>
              <a:gd name="connsiteX22" fmla="*/ 16509 w 420700"/>
              <a:gd name="connsiteY22" fmla="*/ 1616765 h 4598505"/>
              <a:gd name="connsiteX23" fmla="*/ 3257 w 420700"/>
              <a:gd name="connsiteY23" fmla="*/ 1696279 h 4598505"/>
              <a:gd name="connsiteX24" fmla="*/ 9883 w 420700"/>
              <a:gd name="connsiteY24" fmla="*/ 1855305 h 4598505"/>
              <a:gd name="connsiteX25" fmla="*/ 3257 w 420700"/>
              <a:gd name="connsiteY25" fmla="*/ 1908313 h 4598505"/>
              <a:gd name="connsiteX26" fmla="*/ 9883 w 420700"/>
              <a:gd name="connsiteY26" fmla="*/ 2060713 h 4598505"/>
              <a:gd name="connsiteX27" fmla="*/ 29761 w 420700"/>
              <a:gd name="connsiteY27" fmla="*/ 2252870 h 4598505"/>
              <a:gd name="connsiteX28" fmla="*/ 49639 w 420700"/>
              <a:gd name="connsiteY28" fmla="*/ 2339009 h 4598505"/>
              <a:gd name="connsiteX29" fmla="*/ 56265 w 420700"/>
              <a:gd name="connsiteY29" fmla="*/ 2385392 h 4598505"/>
              <a:gd name="connsiteX30" fmla="*/ 62891 w 420700"/>
              <a:gd name="connsiteY30" fmla="*/ 2405270 h 4598505"/>
              <a:gd name="connsiteX31" fmla="*/ 76144 w 420700"/>
              <a:gd name="connsiteY31" fmla="*/ 2471531 h 4598505"/>
              <a:gd name="connsiteX32" fmla="*/ 89396 w 420700"/>
              <a:gd name="connsiteY32" fmla="*/ 2610679 h 4598505"/>
              <a:gd name="connsiteX33" fmla="*/ 96022 w 420700"/>
              <a:gd name="connsiteY33" fmla="*/ 2676939 h 4598505"/>
              <a:gd name="connsiteX34" fmla="*/ 102648 w 420700"/>
              <a:gd name="connsiteY34" fmla="*/ 2703444 h 4598505"/>
              <a:gd name="connsiteX35" fmla="*/ 115900 w 420700"/>
              <a:gd name="connsiteY35" fmla="*/ 2789583 h 4598505"/>
              <a:gd name="connsiteX36" fmla="*/ 122526 w 420700"/>
              <a:gd name="connsiteY36" fmla="*/ 2948609 h 4598505"/>
              <a:gd name="connsiteX37" fmla="*/ 135778 w 420700"/>
              <a:gd name="connsiteY37" fmla="*/ 3207026 h 4598505"/>
              <a:gd name="connsiteX38" fmla="*/ 129152 w 420700"/>
              <a:gd name="connsiteY38" fmla="*/ 3392557 h 4598505"/>
              <a:gd name="connsiteX39" fmla="*/ 122526 w 420700"/>
              <a:gd name="connsiteY39" fmla="*/ 3412435 h 4598505"/>
              <a:gd name="connsiteX40" fmla="*/ 129152 w 420700"/>
              <a:gd name="connsiteY40" fmla="*/ 3544957 h 4598505"/>
              <a:gd name="connsiteX41" fmla="*/ 142404 w 420700"/>
              <a:gd name="connsiteY41" fmla="*/ 3710609 h 4598505"/>
              <a:gd name="connsiteX42" fmla="*/ 149031 w 420700"/>
              <a:gd name="connsiteY42" fmla="*/ 4055165 h 4598505"/>
              <a:gd name="connsiteX43" fmla="*/ 155657 w 420700"/>
              <a:gd name="connsiteY43" fmla="*/ 4088296 h 4598505"/>
              <a:gd name="connsiteX44" fmla="*/ 162283 w 420700"/>
              <a:gd name="connsiteY44" fmla="*/ 4141305 h 4598505"/>
              <a:gd name="connsiteX45" fmla="*/ 168909 w 420700"/>
              <a:gd name="connsiteY45" fmla="*/ 4320209 h 4598505"/>
              <a:gd name="connsiteX46" fmla="*/ 182161 w 420700"/>
              <a:gd name="connsiteY46" fmla="*/ 4386470 h 4598505"/>
              <a:gd name="connsiteX47" fmla="*/ 175535 w 420700"/>
              <a:gd name="connsiteY47" fmla="*/ 4585252 h 4598505"/>
              <a:gd name="connsiteX48" fmla="*/ 155657 w 420700"/>
              <a:gd name="connsiteY48" fmla="*/ 4558748 h 4598505"/>
              <a:gd name="connsiteX49" fmla="*/ 96022 w 420700"/>
              <a:gd name="connsiteY49" fmla="*/ 4505739 h 4598505"/>
              <a:gd name="connsiteX50" fmla="*/ 43013 w 420700"/>
              <a:gd name="connsiteY50" fmla="*/ 4446105 h 4598505"/>
              <a:gd name="connsiteX51" fmla="*/ 3257 w 420700"/>
              <a:gd name="connsiteY51" fmla="*/ 4419600 h 4598505"/>
              <a:gd name="connsiteX52" fmla="*/ 23135 w 420700"/>
              <a:gd name="connsiteY52" fmla="*/ 4426226 h 4598505"/>
              <a:gd name="connsiteX53" fmla="*/ 62891 w 420700"/>
              <a:gd name="connsiteY53" fmla="*/ 4465983 h 4598505"/>
              <a:gd name="connsiteX54" fmla="*/ 76144 w 420700"/>
              <a:gd name="connsiteY54" fmla="*/ 4479235 h 4598505"/>
              <a:gd name="connsiteX55" fmla="*/ 89396 w 420700"/>
              <a:gd name="connsiteY55" fmla="*/ 4499113 h 4598505"/>
              <a:gd name="connsiteX56" fmla="*/ 142404 w 420700"/>
              <a:gd name="connsiteY56" fmla="*/ 4552122 h 4598505"/>
              <a:gd name="connsiteX57" fmla="*/ 188787 w 420700"/>
              <a:gd name="connsiteY57" fmla="*/ 4598505 h 4598505"/>
              <a:gd name="connsiteX58" fmla="*/ 215291 w 420700"/>
              <a:gd name="connsiteY58" fmla="*/ 4552122 h 4598505"/>
              <a:gd name="connsiteX59" fmla="*/ 241796 w 420700"/>
              <a:gd name="connsiteY59" fmla="*/ 4512365 h 4598505"/>
              <a:gd name="connsiteX60" fmla="*/ 255048 w 420700"/>
              <a:gd name="connsiteY60" fmla="*/ 4492487 h 4598505"/>
              <a:gd name="connsiteX61" fmla="*/ 268300 w 420700"/>
              <a:gd name="connsiteY61" fmla="*/ 4472609 h 4598505"/>
              <a:gd name="connsiteX62" fmla="*/ 288178 w 420700"/>
              <a:gd name="connsiteY62" fmla="*/ 4426226 h 4598505"/>
              <a:gd name="connsiteX63" fmla="*/ 314683 w 420700"/>
              <a:gd name="connsiteY63" fmla="*/ 4386470 h 4598505"/>
              <a:gd name="connsiteX64" fmla="*/ 334561 w 420700"/>
              <a:gd name="connsiteY64" fmla="*/ 4366592 h 4598505"/>
              <a:gd name="connsiteX65" fmla="*/ 354439 w 420700"/>
              <a:gd name="connsiteY65" fmla="*/ 4326835 h 4598505"/>
              <a:gd name="connsiteX66" fmla="*/ 400822 w 420700"/>
              <a:gd name="connsiteY66" fmla="*/ 4253948 h 4598505"/>
              <a:gd name="connsiteX67" fmla="*/ 414074 w 420700"/>
              <a:gd name="connsiteY67" fmla="*/ 4280452 h 4598505"/>
              <a:gd name="connsiteX68" fmla="*/ 420700 w 420700"/>
              <a:gd name="connsiteY68" fmla="*/ 4300331 h 4598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420700" h="4598505">
                <a:moveTo>
                  <a:pt x="182161" y="0"/>
                </a:moveTo>
                <a:cubicBezTo>
                  <a:pt x="155657" y="26504"/>
                  <a:pt x="126792" y="50842"/>
                  <a:pt x="102648" y="79513"/>
                </a:cubicBezTo>
                <a:cubicBezTo>
                  <a:pt x="73446" y="114190"/>
                  <a:pt x="73980" y="136768"/>
                  <a:pt x="62891" y="178905"/>
                </a:cubicBezTo>
                <a:cubicBezTo>
                  <a:pt x="56482" y="203259"/>
                  <a:pt x="49502" y="227459"/>
                  <a:pt x="43013" y="251792"/>
                </a:cubicBezTo>
                <a:cubicBezTo>
                  <a:pt x="40667" y="260591"/>
                  <a:pt x="38173" y="269366"/>
                  <a:pt x="36387" y="278296"/>
                </a:cubicBezTo>
                <a:cubicBezTo>
                  <a:pt x="21349" y="353487"/>
                  <a:pt x="28598" y="322705"/>
                  <a:pt x="16509" y="371061"/>
                </a:cubicBezTo>
                <a:cubicBezTo>
                  <a:pt x="18718" y="397565"/>
                  <a:pt x="21240" y="424045"/>
                  <a:pt x="23135" y="450574"/>
                </a:cubicBezTo>
                <a:cubicBezTo>
                  <a:pt x="25658" y="485892"/>
                  <a:pt x="27145" y="521280"/>
                  <a:pt x="29761" y="556592"/>
                </a:cubicBezTo>
                <a:cubicBezTo>
                  <a:pt x="31563" y="580921"/>
                  <a:pt x="31275" y="605625"/>
                  <a:pt x="36387" y="629479"/>
                </a:cubicBezTo>
                <a:cubicBezTo>
                  <a:pt x="38056" y="637266"/>
                  <a:pt x="46078" y="642234"/>
                  <a:pt x="49639" y="649357"/>
                </a:cubicBezTo>
                <a:cubicBezTo>
                  <a:pt x="52763" y="655604"/>
                  <a:pt x="54571" y="662459"/>
                  <a:pt x="56265" y="669235"/>
                </a:cubicBezTo>
                <a:cubicBezTo>
                  <a:pt x="62130" y="692696"/>
                  <a:pt x="65090" y="718507"/>
                  <a:pt x="69518" y="742122"/>
                </a:cubicBezTo>
                <a:cubicBezTo>
                  <a:pt x="73669" y="764261"/>
                  <a:pt x="78353" y="786296"/>
                  <a:pt x="82770" y="808383"/>
                </a:cubicBezTo>
                <a:cubicBezTo>
                  <a:pt x="84979" y="819426"/>
                  <a:pt x="87545" y="830404"/>
                  <a:pt x="89396" y="841513"/>
                </a:cubicBezTo>
                <a:lnTo>
                  <a:pt x="96022" y="881270"/>
                </a:lnTo>
                <a:cubicBezTo>
                  <a:pt x="93813" y="907774"/>
                  <a:pt x="92504" y="934369"/>
                  <a:pt x="89396" y="960783"/>
                </a:cubicBezTo>
                <a:cubicBezTo>
                  <a:pt x="88080" y="971968"/>
                  <a:pt x="83220" y="982660"/>
                  <a:pt x="82770" y="993913"/>
                </a:cubicBezTo>
                <a:cubicBezTo>
                  <a:pt x="78797" y="1093249"/>
                  <a:pt x="79893" y="1192742"/>
                  <a:pt x="76144" y="1292087"/>
                </a:cubicBezTo>
                <a:cubicBezTo>
                  <a:pt x="75231" y="1316287"/>
                  <a:pt x="68514" y="1352923"/>
                  <a:pt x="62891" y="1378226"/>
                </a:cubicBezTo>
                <a:cubicBezTo>
                  <a:pt x="60915" y="1387116"/>
                  <a:pt x="57943" y="1395780"/>
                  <a:pt x="56265" y="1404731"/>
                </a:cubicBezTo>
                <a:cubicBezTo>
                  <a:pt x="37751" y="1503475"/>
                  <a:pt x="52579" y="1455545"/>
                  <a:pt x="36387" y="1504122"/>
                </a:cubicBezTo>
                <a:cubicBezTo>
                  <a:pt x="31970" y="1530626"/>
                  <a:pt x="28405" y="1557287"/>
                  <a:pt x="23135" y="1583635"/>
                </a:cubicBezTo>
                <a:cubicBezTo>
                  <a:pt x="20926" y="1594678"/>
                  <a:pt x="18466" y="1605674"/>
                  <a:pt x="16509" y="1616765"/>
                </a:cubicBezTo>
                <a:cubicBezTo>
                  <a:pt x="11839" y="1643226"/>
                  <a:pt x="3257" y="1696279"/>
                  <a:pt x="3257" y="1696279"/>
                </a:cubicBezTo>
                <a:cubicBezTo>
                  <a:pt x="5466" y="1749288"/>
                  <a:pt x="9883" y="1802250"/>
                  <a:pt x="9883" y="1855305"/>
                </a:cubicBezTo>
                <a:cubicBezTo>
                  <a:pt x="9883" y="1873112"/>
                  <a:pt x="3257" y="1890506"/>
                  <a:pt x="3257" y="1908313"/>
                </a:cubicBezTo>
                <a:cubicBezTo>
                  <a:pt x="3257" y="1959161"/>
                  <a:pt x="6574" y="2009973"/>
                  <a:pt x="9883" y="2060713"/>
                </a:cubicBezTo>
                <a:cubicBezTo>
                  <a:pt x="14975" y="2138790"/>
                  <a:pt x="17209" y="2185924"/>
                  <a:pt x="29761" y="2252870"/>
                </a:cubicBezTo>
                <a:cubicBezTo>
                  <a:pt x="42294" y="2319713"/>
                  <a:pt x="36538" y="2299706"/>
                  <a:pt x="49639" y="2339009"/>
                </a:cubicBezTo>
                <a:cubicBezTo>
                  <a:pt x="51848" y="2354470"/>
                  <a:pt x="53202" y="2370077"/>
                  <a:pt x="56265" y="2385392"/>
                </a:cubicBezTo>
                <a:cubicBezTo>
                  <a:pt x="57635" y="2392241"/>
                  <a:pt x="61320" y="2398464"/>
                  <a:pt x="62891" y="2405270"/>
                </a:cubicBezTo>
                <a:cubicBezTo>
                  <a:pt x="67956" y="2427218"/>
                  <a:pt x="76144" y="2471531"/>
                  <a:pt x="76144" y="2471531"/>
                </a:cubicBezTo>
                <a:cubicBezTo>
                  <a:pt x="80561" y="2517914"/>
                  <a:pt x="84908" y="2564303"/>
                  <a:pt x="89396" y="2610679"/>
                </a:cubicBezTo>
                <a:cubicBezTo>
                  <a:pt x="91534" y="2632773"/>
                  <a:pt x="90639" y="2655405"/>
                  <a:pt x="96022" y="2676939"/>
                </a:cubicBezTo>
                <a:cubicBezTo>
                  <a:pt x="98231" y="2685774"/>
                  <a:pt x="101151" y="2694461"/>
                  <a:pt x="102648" y="2703444"/>
                </a:cubicBezTo>
                <a:cubicBezTo>
                  <a:pt x="126717" y="2847862"/>
                  <a:pt x="95633" y="2688245"/>
                  <a:pt x="115900" y="2789583"/>
                </a:cubicBezTo>
                <a:cubicBezTo>
                  <a:pt x="118109" y="2842592"/>
                  <a:pt x="120698" y="2895586"/>
                  <a:pt x="122526" y="2948609"/>
                </a:cubicBezTo>
                <a:cubicBezTo>
                  <a:pt x="130932" y="3192400"/>
                  <a:pt x="114201" y="3099140"/>
                  <a:pt x="135778" y="3207026"/>
                </a:cubicBezTo>
                <a:cubicBezTo>
                  <a:pt x="133569" y="3268870"/>
                  <a:pt x="133136" y="3330802"/>
                  <a:pt x="129152" y="3392557"/>
                </a:cubicBezTo>
                <a:cubicBezTo>
                  <a:pt x="128702" y="3399527"/>
                  <a:pt x="122526" y="3405451"/>
                  <a:pt x="122526" y="3412435"/>
                </a:cubicBezTo>
                <a:cubicBezTo>
                  <a:pt x="122526" y="3456664"/>
                  <a:pt x="126210" y="3500826"/>
                  <a:pt x="129152" y="3544957"/>
                </a:cubicBezTo>
                <a:cubicBezTo>
                  <a:pt x="132837" y="3600228"/>
                  <a:pt x="142404" y="3710609"/>
                  <a:pt x="142404" y="3710609"/>
                </a:cubicBezTo>
                <a:cubicBezTo>
                  <a:pt x="144613" y="3825461"/>
                  <a:pt x="145003" y="3940362"/>
                  <a:pt x="149031" y="4055165"/>
                </a:cubicBezTo>
                <a:cubicBezTo>
                  <a:pt x="149426" y="4066420"/>
                  <a:pt x="153945" y="4077165"/>
                  <a:pt x="155657" y="4088296"/>
                </a:cubicBezTo>
                <a:cubicBezTo>
                  <a:pt x="158365" y="4105896"/>
                  <a:pt x="160074" y="4123635"/>
                  <a:pt x="162283" y="4141305"/>
                </a:cubicBezTo>
                <a:cubicBezTo>
                  <a:pt x="164492" y="4200940"/>
                  <a:pt x="164086" y="4260729"/>
                  <a:pt x="168909" y="4320209"/>
                </a:cubicBezTo>
                <a:cubicBezTo>
                  <a:pt x="170729" y="4342660"/>
                  <a:pt x="182161" y="4386470"/>
                  <a:pt x="182161" y="4386470"/>
                </a:cubicBezTo>
                <a:cubicBezTo>
                  <a:pt x="179952" y="4452731"/>
                  <a:pt x="185616" y="4519725"/>
                  <a:pt x="175535" y="4585252"/>
                </a:cubicBezTo>
                <a:cubicBezTo>
                  <a:pt x="173856" y="4596167"/>
                  <a:pt x="163045" y="4566956"/>
                  <a:pt x="155657" y="4558748"/>
                </a:cubicBezTo>
                <a:cubicBezTo>
                  <a:pt x="121618" y="4520928"/>
                  <a:pt x="126671" y="4526173"/>
                  <a:pt x="96022" y="4505739"/>
                </a:cubicBezTo>
                <a:cubicBezTo>
                  <a:pt x="80088" y="4481837"/>
                  <a:pt x="70248" y="4464262"/>
                  <a:pt x="43013" y="4446105"/>
                </a:cubicBezTo>
                <a:cubicBezTo>
                  <a:pt x="29761" y="4437270"/>
                  <a:pt x="-11853" y="4414563"/>
                  <a:pt x="3257" y="4419600"/>
                </a:cubicBezTo>
                <a:lnTo>
                  <a:pt x="23135" y="4426226"/>
                </a:lnTo>
                <a:lnTo>
                  <a:pt x="62891" y="4465983"/>
                </a:lnTo>
                <a:cubicBezTo>
                  <a:pt x="67309" y="4470401"/>
                  <a:pt x="72679" y="4474037"/>
                  <a:pt x="76144" y="4479235"/>
                </a:cubicBezTo>
                <a:cubicBezTo>
                  <a:pt x="80561" y="4485861"/>
                  <a:pt x="84039" y="4493220"/>
                  <a:pt x="89396" y="4499113"/>
                </a:cubicBezTo>
                <a:cubicBezTo>
                  <a:pt x="106205" y="4517603"/>
                  <a:pt x="128543" y="4531330"/>
                  <a:pt x="142404" y="4552122"/>
                </a:cubicBezTo>
                <a:cubicBezTo>
                  <a:pt x="172783" y="4597690"/>
                  <a:pt x="153799" y="4586842"/>
                  <a:pt x="188787" y="4598505"/>
                </a:cubicBezTo>
                <a:cubicBezTo>
                  <a:pt x="234646" y="4529713"/>
                  <a:pt x="164830" y="4636222"/>
                  <a:pt x="215291" y="4552122"/>
                </a:cubicBezTo>
                <a:cubicBezTo>
                  <a:pt x="223486" y="4538464"/>
                  <a:pt x="232961" y="4525617"/>
                  <a:pt x="241796" y="4512365"/>
                </a:cubicBezTo>
                <a:lnTo>
                  <a:pt x="255048" y="4492487"/>
                </a:lnTo>
                <a:cubicBezTo>
                  <a:pt x="259465" y="4485861"/>
                  <a:pt x="265782" y="4480164"/>
                  <a:pt x="268300" y="4472609"/>
                </a:cubicBezTo>
                <a:cubicBezTo>
                  <a:pt x="275154" y="4452047"/>
                  <a:pt x="275898" y="4446693"/>
                  <a:pt x="288178" y="4426226"/>
                </a:cubicBezTo>
                <a:cubicBezTo>
                  <a:pt x="296372" y="4412569"/>
                  <a:pt x="303421" y="4397732"/>
                  <a:pt x="314683" y="4386470"/>
                </a:cubicBezTo>
                <a:lnTo>
                  <a:pt x="334561" y="4366592"/>
                </a:lnTo>
                <a:cubicBezTo>
                  <a:pt x="341187" y="4353340"/>
                  <a:pt x="346927" y="4339606"/>
                  <a:pt x="354439" y="4326835"/>
                </a:cubicBezTo>
                <a:cubicBezTo>
                  <a:pt x="369040" y="4302013"/>
                  <a:pt x="400822" y="4253948"/>
                  <a:pt x="400822" y="4253948"/>
                </a:cubicBezTo>
                <a:cubicBezTo>
                  <a:pt x="405239" y="4262783"/>
                  <a:pt x="410183" y="4271373"/>
                  <a:pt x="414074" y="4280452"/>
                </a:cubicBezTo>
                <a:cubicBezTo>
                  <a:pt x="416825" y="4286872"/>
                  <a:pt x="420700" y="4300331"/>
                  <a:pt x="420700" y="4300331"/>
                </a:cubicBezTo>
              </a:path>
            </a:pathLst>
          </a:cu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4181061" y="2163417"/>
            <a:ext cx="695739" cy="22860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88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7239000" y="1524000"/>
            <a:ext cx="1066800" cy="2286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OOO Processors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from Concurrency</a:t>
            </a:r>
          </a:p>
          <a:p>
            <a:pPr lvl="1"/>
            <a:r>
              <a:rPr lang="en-US" dirty="0" smtClean="0"/>
              <a:t>Do as many things in parallel as you can</a:t>
            </a:r>
          </a:p>
          <a:p>
            <a:r>
              <a:rPr lang="en-US" dirty="0" smtClean="0"/>
              <a:t>OOO Processors</a:t>
            </a:r>
          </a:p>
          <a:p>
            <a:pPr lvl="1"/>
            <a:r>
              <a:rPr lang="en-US" dirty="0" smtClean="0"/>
              <a:t>Partial execution order: dependencies</a:t>
            </a:r>
          </a:p>
          <a:p>
            <a:r>
              <a:rPr lang="en-US" dirty="0" smtClean="0"/>
              <a:t>Want higher performance?</a:t>
            </a:r>
          </a:p>
          <a:p>
            <a:pPr lvl="1"/>
            <a:r>
              <a:rPr lang="en-US" dirty="0" smtClean="0"/>
              <a:t>Build larger window</a:t>
            </a:r>
          </a:p>
          <a:p>
            <a:pPr lvl="1"/>
            <a:r>
              <a:rPr lang="en-US" dirty="0" smtClean="0"/>
              <a:t>Find more parallelism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sp>
        <p:nvSpPr>
          <p:cNvPr id="8" name="Freeform 7"/>
          <p:cNvSpPr/>
          <p:nvPr/>
        </p:nvSpPr>
        <p:spPr bwMode="auto">
          <a:xfrm>
            <a:off x="7401339" y="854765"/>
            <a:ext cx="556591" cy="5645426"/>
          </a:xfrm>
          <a:custGeom>
            <a:avLst/>
            <a:gdLst>
              <a:gd name="connsiteX0" fmla="*/ 324678 w 556591"/>
              <a:gd name="connsiteY0" fmla="*/ 0 h 5645426"/>
              <a:gd name="connsiteX1" fmla="*/ 258418 w 556591"/>
              <a:gd name="connsiteY1" fmla="*/ 165652 h 5645426"/>
              <a:gd name="connsiteX2" fmla="*/ 251791 w 556591"/>
              <a:gd name="connsiteY2" fmla="*/ 192157 h 5645426"/>
              <a:gd name="connsiteX3" fmla="*/ 231913 w 556591"/>
              <a:gd name="connsiteY3" fmla="*/ 231913 h 5645426"/>
              <a:gd name="connsiteX4" fmla="*/ 218661 w 556591"/>
              <a:gd name="connsiteY4" fmla="*/ 298174 h 5645426"/>
              <a:gd name="connsiteX5" fmla="*/ 225287 w 556591"/>
              <a:gd name="connsiteY5" fmla="*/ 483705 h 5645426"/>
              <a:gd name="connsiteX6" fmla="*/ 238539 w 556591"/>
              <a:gd name="connsiteY6" fmla="*/ 523461 h 5645426"/>
              <a:gd name="connsiteX7" fmla="*/ 271670 w 556591"/>
              <a:gd name="connsiteY7" fmla="*/ 556592 h 5645426"/>
              <a:gd name="connsiteX8" fmla="*/ 284922 w 556591"/>
              <a:gd name="connsiteY8" fmla="*/ 622852 h 5645426"/>
              <a:gd name="connsiteX9" fmla="*/ 304800 w 556591"/>
              <a:gd name="connsiteY9" fmla="*/ 695739 h 5645426"/>
              <a:gd name="connsiteX10" fmla="*/ 311426 w 556591"/>
              <a:gd name="connsiteY10" fmla="*/ 722244 h 5645426"/>
              <a:gd name="connsiteX11" fmla="*/ 318052 w 556591"/>
              <a:gd name="connsiteY11" fmla="*/ 742122 h 5645426"/>
              <a:gd name="connsiteX12" fmla="*/ 324678 w 556591"/>
              <a:gd name="connsiteY12" fmla="*/ 768626 h 5645426"/>
              <a:gd name="connsiteX13" fmla="*/ 337931 w 556591"/>
              <a:gd name="connsiteY13" fmla="*/ 788505 h 5645426"/>
              <a:gd name="connsiteX14" fmla="*/ 351183 w 556591"/>
              <a:gd name="connsiteY14" fmla="*/ 841513 h 5645426"/>
              <a:gd name="connsiteX15" fmla="*/ 357809 w 556591"/>
              <a:gd name="connsiteY15" fmla="*/ 861392 h 5645426"/>
              <a:gd name="connsiteX16" fmla="*/ 371061 w 556591"/>
              <a:gd name="connsiteY16" fmla="*/ 921026 h 5645426"/>
              <a:gd name="connsiteX17" fmla="*/ 390939 w 556591"/>
              <a:gd name="connsiteY17" fmla="*/ 954157 h 5645426"/>
              <a:gd name="connsiteX18" fmla="*/ 410818 w 556591"/>
              <a:gd name="connsiteY18" fmla="*/ 1000539 h 5645426"/>
              <a:gd name="connsiteX19" fmla="*/ 450574 w 556591"/>
              <a:gd name="connsiteY19" fmla="*/ 1060174 h 5645426"/>
              <a:gd name="connsiteX20" fmla="*/ 470452 w 556591"/>
              <a:gd name="connsiteY20" fmla="*/ 1099931 h 5645426"/>
              <a:gd name="connsiteX21" fmla="*/ 477078 w 556591"/>
              <a:gd name="connsiteY21" fmla="*/ 1126435 h 5645426"/>
              <a:gd name="connsiteX22" fmla="*/ 490331 w 556591"/>
              <a:gd name="connsiteY22" fmla="*/ 1146313 h 5645426"/>
              <a:gd name="connsiteX23" fmla="*/ 503583 w 556591"/>
              <a:gd name="connsiteY23" fmla="*/ 1172818 h 5645426"/>
              <a:gd name="connsiteX24" fmla="*/ 523461 w 556591"/>
              <a:gd name="connsiteY24" fmla="*/ 1232452 h 5645426"/>
              <a:gd name="connsiteX25" fmla="*/ 530087 w 556591"/>
              <a:gd name="connsiteY25" fmla="*/ 1252331 h 5645426"/>
              <a:gd name="connsiteX26" fmla="*/ 536713 w 556591"/>
              <a:gd name="connsiteY26" fmla="*/ 1272209 h 5645426"/>
              <a:gd name="connsiteX27" fmla="*/ 549965 w 556591"/>
              <a:gd name="connsiteY27" fmla="*/ 1378226 h 5645426"/>
              <a:gd name="connsiteX28" fmla="*/ 556591 w 556591"/>
              <a:gd name="connsiteY28" fmla="*/ 1583635 h 5645426"/>
              <a:gd name="connsiteX29" fmla="*/ 549965 w 556591"/>
              <a:gd name="connsiteY29" fmla="*/ 1782418 h 5645426"/>
              <a:gd name="connsiteX30" fmla="*/ 536713 w 556591"/>
              <a:gd name="connsiteY30" fmla="*/ 1994452 h 5645426"/>
              <a:gd name="connsiteX31" fmla="*/ 523461 w 556591"/>
              <a:gd name="connsiteY31" fmla="*/ 2060713 h 5645426"/>
              <a:gd name="connsiteX32" fmla="*/ 516835 w 556591"/>
              <a:gd name="connsiteY32" fmla="*/ 2093844 h 5645426"/>
              <a:gd name="connsiteX33" fmla="*/ 510209 w 556591"/>
              <a:gd name="connsiteY33" fmla="*/ 2126974 h 5645426"/>
              <a:gd name="connsiteX34" fmla="*/ 483704 w 556591"/>
              <a:gd name="connsiteY34" fmla="*/ 2199861 h 5645426"/>
              <a:gd name="connsiteX35" fmla="*/ 463826 w 556591"/>
              <a:gd name="connsiteY35" fmla="*/ 2286000 h 5645426"/>
              <a:gd name="connsiteX36" fmla="*/ 424070 w 556591"/>
              <a:gd name="connsiteY36" fmla="*/ 2418522 h 5645426"/>
              <a:gd name="connsiteX37" fmla="*/ 417444 w 556591"/>
              <a:gd name="connsiteY37" fmla="*/ 2458278 h 5645426"/>
              <a:gd name="connsiteX38" fmla="*/ 371061 w 556591"/>
              <a:gd name="connsiteY38" fmla="*/ 2610678 h 5645426"/>
              <a:gd name="connsiteX39" fmla="*/ 357809 w 556591"/>
              <a:gd name="connsiteY39" fmla="*/ 2643809 h 5645426"/>
              <a:gd name="connsiteX40" fmla="*/ 344557 w 556591"/>
              <a:gd name="connsiteY40" fmla="*/ 2710070 h 5645426"/>
              <a:gd name="connsiteX41" fmla="*/ 318052 w 556591"/>
              <a:gd name="connsiteY41" fmla="*/ 2782957 h 5645426"/>
              <a:gd name="connsiteX42" fmla="*/ 311426 w 556591"/>
              <a:gd name="connsiteY42" fmla="*/ 2822713 h 5645426"/>
              <a:gd name="connsiteX43" fmla="*/ 291548 w 556591"/>
              <a:gd name="connsiteY43" fmla="*/ 2862470 h 5645426"/>
              <a:gd name="connsiteX44" fmla="*/ 265044 w 556591"/>
              <a:gd name="connsiteY44" fmla="*/ 2935357 h 5645426"/>
              <a:gd name="connsiteX45" fmla="*/ 258418 w 556591"/>
              <a:gd name="connsiteY45" fmla="*/ 2968487 h 5645426"/>
              <a:gd name="connsiteX46" fmla="*/ 238539 w 556591"/>
              <a:gd name="connsiteY46" fmla="*/ 3021496 h 5645426"/>
              <a:gd name="connsiteX47" fmla="*/ 218661 w 556591"/>
              <a:gd name="connsiteY47" fmla="*/ 3067878 h 5645426"/>
              <a:gd name="connsiteX48" fmla="*/ 205409 w 556591"/>
              <a:gd name="connsiteY48" fmla="*/ 3107635 h 5645426"/>
              <a:gd name="connsiteX49" fmla="*/ 172278 w 556591"/>
              <a:gd name="connsiteY49" fmla="*/ 3253409 h 5645426"/>
              <a:gd name="connsiteX50" fmla="*/ 165652 w 556591"/>
              <a:gd name="connsiteY50" fmla="*/ 3286539 h 5645426"/>
              <a:gd name="connsiteX51" fmla="*/ 159026 w 556591"/>
              <a:gd name="connsiteY51" fmla="*/ 3346174 h 5645426"/>
              <a:gd name="connsiteX52" fmla="*/ 152400 w 556591"/>
              <a:gd name="connsiteY52" fmla="*/ 3379305 h 5645426"/>
              <a:gd name="connsiteX53" fmla="*/ 145774 w 556591"/>
              <a:gd name="connsiteY53" fmla="*/ 3432313 h 5645426"/>
              <a:gd name="connsiteX54" fmla="*/ 139148 w 556591"/>
              <a:gd name="connsiteY54" fmla="*/ 3452192 h 5645426"/>
              <a:gd name="connsiteX55" fmla="*/ 132522 w 556591"/>
              <a:gd name="connsiteY55" fmla="*/ 3478696 h 5645426"/>
              <a:gd name="connsiteX56" fmla="*/ 119270 w 556591"/>
              <a:gd name="connsiteY56" fmla="*/ 3564835 h 5645426"/>
              <a:gd name="connsiteX57" fmla="*/ 132522 w 556591"/>
              <a:gd name="connsiteY57" fmla="*/ 3869635 h 5645426"/>
              <a:gd name="connsiteX58" fmla="*/ 139148 w 556591"/>
              <a:gd name="connsiteY58" fmla="*/ 3929270 h 5645426"/>
              <a:gd name="connsiteX59" fmla="*/ 145774 w 556591"/>
              <a:gd name="connsiteY59" fmla="*/ 3955774 h 5645426"/>
              <a:gd name="connsiteX60" fmla="*/ 159026 w 556591"/>
              <a:gd name="connsiteY60" fmla="*/ 4028661 h 5645426"/>
              <a:gd name="connsiteX61" fmla="*/ 165652 w 556591"/>
              <a:gd name="connsiteY61" fmla="*/ 4055165 h 5645426"/>
              <a:gd name="connsiteX62" fmla="*/ 178904 w 556591"/>
              <a:gd name="connsiteY62" fmla="*/ 4121426 h 5645426"/>
              <a:gd name="connsiteX63" fmla="*/ 192157 w 556591"/>
              <a:gd name="connsiteY63" fmla="*/ 4181061 h 5645426"/>
              <a:gd name="connsiteX64" fmla="*/ 212035 w 556591"/>
              <a:gd name="connsiteY64" fmla="*/ 4320209 h 5645426"/>
              <a:gd name="connsiteX65" fmla="*/ 225287 w 556591"/>
              <a:gd name="connsiteY65" fmla="*/ 4465983 h 5645426"/>
              <a:gd name="connsiteX66" fmla="*/ 231913 w 556591"/>
              <a:gd name="connsiteY66" fmla="*/ 4532244 h 5645426"/>
              <a:gd name="connsiteX67" fmla="*/ 225287 w 556591"/>
              <a:gd name="connsiteY67" fmla="*/ 4916557 h 5645426"/>
              <a:gd name="connsiteX68" fmla="*/ 218661 w 556591"/>
              <a:gd name="connsiteY68" fmla="*/ 4976192 h 5645426"/>
              <a:gd name="connsiteX69" fmla="*/ 205409 w 556591"/>
              <a:gd name="connsiteY69" fmla="*/ 5075583 h 5645426"/>
              <a:gd name="connsiteX70" fmla="*/ 198783 w 556591"/>
              <a:gd name="connsiteY70" fmla="*/ 5102087 h 5645426"/>
              <a:gd name="connsiteX71" fmla="*/ 185531 w 556591"/>
              <a:gd name="connsiteY71" fmla="*/ 5201478 h 5645426"/>
              <a:gd name="connsiteX72" fmla="*/ 178904 w 556591"/>
              <a:gd name="connsiteY72" fmla="*/ 5227983 h 5645426"/>
              <a:gd name="connsiteX73" fmla="*/ 165652 w 556591"/>
              <a:gd name="connsiteY73" fmla="*/ 5307496 h 5645426"/>
              <a:gd name="connsiteX74" fmla="*/ 152400 w 556591"/>
              <a:gd name="connsiteY74" fmla="*/ 5367131 h 5645426"/>
              <a:gd name="connsiteX75" fmla="*/ 145774 w 556591"/>
              <a:gd name="connsiteY75" fmla="*/ 5426765 h 5645426"/>
              <a:gd name="connsiteX76" fmla="*/ 132522 w 556591"/>
              <a:gd name="connsiteY76" fmla="*/ 5645426 h 5645426"/>
              <a:gd name="connsiteX77" fmla="*/ 112644 w 556591"/>
              <a:gd name="connsiteY77" fmla="*/ 5618922 h 5645426"/>
              <a:gd name="connsiteX78" fmla="*/ 99391 w 556591"/>
              <a:gd name="connsiteY78" fmla="*/ 5559287 h 5645426"/>
              <a:gd name="connsiteX79" fmla="*/ 86139 w 556591"/>
              <a:gd name="connsiteY79" fmla="*/ 5539409 h 5645426"/>
              <a:gd name="connsiteX80" fmla="*/ 72887 w 556591"/>
              <a:gd name="connsiteY80" fmla="*/ 5499652 h 5645426"/>
              <a:gd name="connsiteX81" fmla="*/ 59635 w 556591"/>
              <a:gd name="connsiteY81" fmla="*/ 5473148 h 5645426"/>
              <a:gd name="connsiteX82" fmla="*/ 46383 w 556591"/>
              <a:gd name="connsiteY82" fmla="*/ 5433392 h 5645426"/>
              <a:gd name="connsiteX83" fmla="*/ 33131 w 556591"/>
              <a:gd name="connsiteY83" fmla="*/ 5413513 h 5645426"/>
              <a:gd name="connsiteX84" fmla="*/ 0 w 556591"/>
              <a:gd name="connsiteY84" fmla="*/ 5347252 h 5645426"/>
              <a:gd name="connsiteX85" fmla="*/ 6626 w 556591"/>
              <a:gd name="connsiteY85" fmla="*/ 5320748 h 5645426"/>
              <a:gd name="connsiteX86" fmla="*/ 53009 w 556591"/>
              <a:gd name="connsiteY86" fmla="*/ 5347252 h 5645426"/>
              <a:gd name="connsiteX87" fmla="*/ 79513 w 556591"/>
              <a:gd name="connsiteY87" fmla="*/ 5393635 h 5645426"/>
              <a:gd name="connsiteX88" fmla="*/ 99391 w 556591"/>
              <a:gd name="connsiteY88" fmla="*/ 5420139 h 5645426"/>
              <a:gd name="connsiteX89" fmla="*/ 132522 w 556591"/>
              <a:gd name="connsiteY89" fmla="*/ 5506278 h 5645426"/>
              <a:gd name="connsiteX90" fmla="*/ 145774 w 556591"/>
              <a:gd name="connsiteY90" fmla="*/ 5552661 h 5645426"/>
              <a:gd name="connsiteX91" fmla="*/ 139148 w 556591"/>
              <a:gd name="connsiteY91" fmla="*/ 5605670 h 5645426"/>
              <a:gd name="connsiteX92" fmla="*/ 152400 w 556591"/>
              <a:gd name="connsiteY92" fmla="*/ 5645426 h 5645426"/>
              <a:gd name="connsiteX93" fmla="*/ 178904 w 556591"/>
              <a:gd name="connsiteY93" fmla="*/ 5605670 h 5645426"/>
              <a:gd name="connsiteX94" fmla="*/ 218661 w 556591"/>
              <a:gd name="connsiteY94" fmla="*/ 5572539 h 5645426"/>
              <a:gd name="connsiteX95" fmla="*/ 265044 w 556591"/>
              <a:gd name="connsiteY95" fmla="*/ 5519531 h 5645426"/>
              <a:gd name="connsiteX96" fmla="*/ 304800 w 556591"/>
              <a:gd name="connsiteY96" fmla="*/ 5466522 h 5645426"/>
              <a:gd name="connsiteX97" fmla="*/ 351183 w 556591"/>
              <a:gd name="connsiteY97" fmla="*/ 5373757 h 5645426"/>
              <a:gd name="connsiteX98" fmla="*/ 371061 w 556591"/>
              <a:gd name="connsiteY98" fmla="*/ 5347252 h 5645426"/>
              <a:gd name="connsiteX99" fmla="*/ 384313 w 556591"/>
              <a:gd name="connsiteY99" fmla="*/ 5327374 h 5645426"/>
              <a:gd name="connsiteX100" fmla="*/ 443948 w 556591"/>
              <a:gd name="connsiteY100" fmla="*/ 5287618 h 5645426"/>
              <a:gd name="connsiteX101" fmla="*/ 457200 w 556591"/>
              <a:gd name="connsiteY101" fmla="*/ 5267739 h 5645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556591" h="5645426">
                <a:moveTo>
                  <a:pt x="324678" y="0"/>
                </a:moveTo>
                <a:cubicBezTo>
                  <a:pt x="274804" y="149625"/>
                  <a:pt x="307631" y="100035"/>
                  <a:pt x="258418" y="165652"/>
                </a:cubicBezTo>
                <a:cubicBezTo>
                  <a:pt x="256209" y="174487"/>
                  <a:pt x="255378" y="183786"/>
                  <a:pt x="251791" y="192157"/>
                </a:cubicBezTo>
                <a:cubicBezTo>
                  <a:pt x="234480" y="232547"/>
                  <a:pt x="241219" y="191587"/>
                  <a:pt x="231913" y="231913"/>
                </a:cubicBezTo>
                <a:cubicBezTo>
                  <a:pt x="226848" y="253861"/>
                  <a:pt x="218661" y="298174"/>
                  <a:pt x="218661" y="298174"/>
                </a:cubicBezTo>
                <a:cubicBezTo>
                  <a:pt x="220870" y="360018"/>
                  <a:pt x="219848" y="422061"/>
                  <a:pt x="225287" y="483705"/>
                </a:cubicBezTo>
                <a:cubicBezTo>
                  <a:pt x="226515" y="497620"/>
                  <a:pt x="228662" y="513584"/>
                  <a:pt x="238539" y="523461"/>
                </a:cubicBezTo>
                <a:lnTo>
                  <a:pt x="271670" y="556592"/>
                </a:lnTo>
                <a:cubicBezTo>
                  <a:pt x="286640" y="601501"/>
                  <a:pt x="269695" y="546716"/>
                  <a:pt x="284922" y="622852"/>
                </a:cubicBezTo>
                <a:cubicBezTo>
                  <a:pt x="300672" y="701603"/>
                  <a:pt x="292106" y="651309"/>
                  <a:pt x="304800" y="695739"/>
                </a:cubicBezTo>
                <a:cubicBezTo>
                  <a:pt x="307302" y="704496"/>
                  <a:pt x="308924" y="713487"/>
                  <a:pt x="311426" y="722244"/>
                </a:cubicBezTo>
                <a:cubicBezTo>
                  <a:pt x="313345" y="728960"/>
                  <a:pt x="316133" y="735406"/>
                  <a:pt x="318052" y="742122"/>
                </a:cubicBezTo>
                <a:cubicBezTo>
                  <a:pt x="320554" y="750878"/>
                  <a:pt x="321091" y="760256"/>
                  <a:pt x="324678" y="768626"/>
                </a:cubicBezTo>
                <a:cubicBezTo>
                  <a:pt x="327815" y="775946"/>
                  <a:pt x="333513" y="781879"/>
                  <a:pt x="337931" y="788505"/>
                </a:cubicBezTo>
                <a:cubicBezTo>
                  <a:pt x="342348" y="806174"/>
                  <a:pt x="345424" y="824234"/>
                  <a:pt x="351183" y="841513"/>
                </a:cubicBezTo>
                <a:cubicBezTo>
                  <a:pt x="353392" y="848139"/>
                  <a:pt x="356294" y="854574"/>
                  <a:pt x="357809" y="861392"/>
                </a:cubicBezTo>
                <a:cubicBezTo>
                  <a:pt x="361881" y="879716"/>
                  <a:pt x="362111" y="903126"/>
                  <a:pt x="371061" y="921026"/>
                </a:cubicBezTo>
                <a:cubicBezTo>
                  <a:pt x="376821" y="932545"/>
                  <a:pt x="385179" y="942638"/>
                  <a:pt x="390939" y="954157"/>
                </a:cubicBezTo>
                <a:cubicBezTo>
                  <a:pt x="413484" y="999247"/>
                  <a:pt x="376346" y="945384"/>
                  <a:pt x="410818" y="1000539"/>
                </a:cubicBezTo>
                <a:cubicBezTo>
                  <a:pt x="438557" y="1044920"/>
                  <a:pt x="424858" y="1008743"/>
                  <a:pt x="450574" y="1060174"/>
                </a:cubicBezTo>
                <a:cubicBezTo>
                  <a:pt x="478010" y="1115046"/>
                  <a:pt x="432470" y="1042955"/>
                  <a:pt x="470452" y="1099931"/>
                </a:cubicBezTo>
                <a:cubicBezTo>
                  <a:pt x="472661" y="1108766"/>
                  <a:pt x="473491" y="1118065"/>
                  <a:pt x="477078" y="1126435"/>
                </a:cubicBezTo>
                <a:cubicBezTo>
                  <a:pt x="480215" y="1133755"/>
                  <a:pt x="486380" y="1139399"/>
                  <a:pt x="490331" y="1146313"/>
                </a:cubicBezTo>
                <a:cubicBezTo>
                  <a:pt x="495232" y="1154889"/>
                  <a:pt x="500037" y="1163599"/>
                  <a:pt x="503583" y="1172818"/>
                </a:cubicBezTo>
                <a:cubicBezTo>
                  <a:pt x="511105" y="1192375"/>
                  <a:pt x="516835" y="1212574"/>
                  <a:pt x="523461" y="1232452"/>
                </a:cubicBezTo>
                <a:lnTo>
                  <a:pt x="530087" y="1252331"/>
                </a:lnTo>
                <a:lnTo>
                  <a:pt x="536713" y="1272209"/>
                </a:lnTo>
                <a:cubicBezTo>
                  <a:pt x="540650" y="1299766"/>
                  <a:pt x="548680" y="1352533"/>
                  <a:pt x="549965" y="1378226"/>
                </a:cubicBezTo>
                <a:cubicBezTo>
                  <a:pt x="553386" y="1446646"/>
                  <a:pt x="554382" y="1515165"/>
                  <a:pt x="556591" y="1583635"/>
                </a:cubicBezTo>
                <a:cubicBezTo>
                  <a:pt x="554382" y="1649896"/>
                  <a:pt x="552615" y="1716173"/>
                  <a:pt x="549965" y="1782418"/>
                </a:cubicBezTo>
                <a:cubicBezTo>
                  <a:pt x="548786" y="1811889"/>
                  <a:pt x="542938" y="1948803"/>
                  <a:pt x="536713" y="1994452"/>
                </a:cubicBezTo>
                <a:cubicBezTo>
                  <a:pt x="533670" y="2016770"/>
                  <a:pt x="527878" y="2038626"/>
                  <a:pt x="523461" y="2060713"/>
                </a:cubicBezTo>
                <a:lnTo>
                  <a:pt x="516835" y="2093844"/>
                </a:lnTo>
                <a:cubicBezTo>
                  <a:pt x="514626" y="2104887"/>
                  <a:pt x="514392" y="2116517"/>
                  <a:pt x="510209" y="2126974"/>
                </a:cubicBezTo>
                <a:cubicBezTo>
                  <a:pt x="500687" y="2150779"/>
                  <a:pt x="490245" y="2175006"/>
                  <a:pt x="483704" y="2199861"/>
                </a:cubicBezTo>
                <a:cubicBezTo>
                  <a:pt x="476205" y="2228358"/>
                  <a:pt x="471325" y="2257503"/>
                  <a:pt x="463826" y="2286000"/>
                </a:cubicBezTo>
                <a:cubicBezTo>
                  <a:pt x="446865" y="2350453"/>
                  <a:pt x="439539" y="2325706"/>
                  <a:pt x="424070" y="2418522"/>
                </a:cubicBezTo>
                <a:cubicBezTo>
                  <a:pt x="421861" y="2431774"/>
                  <a:pt x="420835" y="2445278"/>
                  <a:pt x="417444" y="2458278"/>
                </a:cubicBezTo>
                <a:cubicBezTo>
                  <a:pt x="411771" y="2480024"/>
                  <a:pt x="385483" y="2571017"/>
                  <a:pt x="371061" y="2610678"/>
                </a:cubicBezTo>
                <a:cubicBezTo>
                  <a:pt x="366996" y="2621856"/>
                  <a:pt x="360874" y="2632316"/>
                  <a:pt x="357809" y="2643809"/>
                </a:cubicBezTo>
                <a:cubicBezTo>
                  <a:pt x="352005" y="2665573"/>
                  <a:pt x="352923" y="2689157"/>
                  <a:pt x="344557" y="2710070"/>
                </a:cubicBezTo>
                <a:cubicBezTo>
                  <a:pt x="335771" y="2732033"/>
                  <a:pt x="323725" y="2760264"/>
                  <a:pt x="318052" y="2782957"/>
                </a:cubicBezTo>
                <a:cubicBezTo>
                  <a:pt x="314794" y="2795991"/>
                  <a:pt x="315674" y="2809968"/>
                  <a:pt x="311426" y="2822713"/>
                </a:cubicBezTo>
                <a:cubicBezTo>
                  <a:pt x="306741" y="2836769"/>
                  <a:pt x="297679" y="2848982"/>
                  <a:pt x="291548" y="2862470"/>
                </a:cubicBezTo>
                <a:cubicBezTo>
                  <a:pt x="283464" y="2880256"/>
                  <a:pt x="269895" y="2917570"/>
                  <a:pt x="265044" y="2935357"/>
                </a:cubicBezTo>
                <a:cubicBezTo>
                  <a:pt x="262081" y="2946222"/>
                  <a:pt x="261730" y="2957723"/>
                  <a:pt x="258418" y="2968487"/>
                </a:cubicBezTo>
                <a:cubicBezTo>
                  <a:pt x="252868" y="2986524"/>
                  <a:pt x="244507" y="3003593"/>
                  <a:pt x="238539" y="3021496"/>
                </a:cubicBezTo>
                <a:cubicBezTo>
                  <a:pt x="224276" y="3064284"/>
                  <a:pt x="241954" y="3032939"/>
                  <a:pt x="218661" y="3067878"/>
                </a:cubicBezTo>
                <a:cubicBezTo>
                  <a:pt x="214244" y="3081130"/>
                  <a:pt x="208797" y="3094083"/>
                  <a:pt x="205409" y="3107635"/>
                </a:cubicBezTo>
                <a:cubicBezTo>
                  <a:pt x="180070" y="3208991"/>
                  <a:pt x="190887" y="3160366"/>
                  <a:pt x="172278" y="3253409"/>
                </a:cubicBezTo>
                <a:cubicBezTo>
                  <a:pt x="170069" y="3264452"/>
                  <a:pt x="166896" y="3275346"/>
                  <a:pt x="165652" y="3286539"/>
                </a:cubicBezTo>
                <a:cubicBezTo>
                  <a:pt x="163443" y="3306417"/>
                  <a:pt x="161854" y="3326374"/>
                  <a:pt x="159026" y="3346174"/>
                </a:cubicBezTo>
                <a:cubicBezTo>
                  <a:pt x="157433" y="3357323"/>
                  <a:pt x="154113" y="3368174"/>
                  <a:pt x="152400" y="3379305"/>
                </a:cubicBezTo>
                <a:cubicBezTo>
                  <a:pt x="149692" y="3396905"/>
                  <a:pt x="148959" y="3414793"/>
                  <a:pt x="145774" y="3432313"/>
                </a:cubicBezTo>
                <a:cubicBezTo>
                  <a:pt x="144525" y="3439185"/>
                  <a:pt x="141067" y="3445476"/>
                  <a:pt x="139148" y="3452192"/>
                </a:cubicBezTo>
                <a:cubicBezTo>
                  <a:pt x="136646" y="3460948"/>
                  <a:pt x="134105" y="3469728"/>
                  <a:pt x="132522" y="3478696"/>
                </a:cubicBezTo>
                <a:cubicBezTo>
                  <a:pt x="127473" y="3507305"/>
                  <a:pt x="123687" y="3536122"/>
                  <a:pt x="119270" y="3564835"/>
                </a:cubicBezTo>
                <a:cubicBezTo>
                  <a:pt x="124358" y="3737840"/>
                  <a:pt x="120478" y="3743173"/>
                  <a:pt x="132522" y="3869635"/>
                </a:cubicBezTo>
                <a:cubicBezTo>
                  <a:pt x="134418" y="3889546"/>
                  <a:pt x="136107" y="3909502"/>
                  <a:pt x="139148" y="3929270"/>
                </a:cubicBezTo>
                <a:cubicBezTo>
                  <a:pt x="140533" y="3938271"/>
                  <a:pt x="143799" y="3946884"/>
                  <a:pt x="145774" y="3955774"/>
                </a:cubicBezTo>
                <a:cubicBezTo>
                  <a:pt x="159987" y="4019732"/>
                  <a:pt x="144641" y="3956737"/>
                  <a:pt x="159026" y="4028661"/>
                </a:cubicBezTo>
                <a:cubicBezTo>
                  <a:pt x="160812" y="4037591"/>
                  <a:pt x="163744" y="4046261"/>
                  <a:pt x="165652" y="4055165"/>
                </a:cubicBezTo>
                <a:cubicBezTo>
                  <a:pt x="170371" y="4077189"/>
                  <a:pt x="174017" y="4099438"/>
                  <a:pt x="178904" y="4121426"/>
                </a:cubicBezTo>
                <a:cubicBezTo>
                  <a:pt x="183322" y="4141304"/>
                  <a:pt x="188940" y="4160953"/>
                  <a:pt x="192157" y="4181061"/>
                </a:cubicBezTo>
                <a:cubicBezTo>
                  <a:pt x="227322" y="4400838"/>
                  <a:pt x="191937" y="4219715"/>
                  <a:pt x="212035" y="4320209"/>
                </a:cubicBezTo>
                <a:cubicBezTo>
                  <a:pt x="216452" y="4368800"/>
                  <a:pt x="220733" y="4417404"/>
                  <a:pt x="225287" y="4465983"/>
                </a:cubicBezTo>
                <a:cubicBezTo>
                  <a:pt x="227359" y="4488083"/>
                  <a:pt x="231913" y="4532244"/>
                  <a:pt x="231913" y="4532244"/>
                </a:cubicBezTo>
                <a:cubicBezTo>
                  <a:pt x="229704" y="4660348"/>
                  <a:pt x="229110" y="4788491"/>
                  <a:pt x="225287" y="4916557"/>
                </a:cubicBezTo>
                <a:cubicBezTo>
                  <a:pt x="224690" y="4936549"/>
                  <a:pt x="221142" y="4956346"/>
                  <a:pt x="218661" y="4976192"/>
                </a:cubicBezTo>
                <a:cubicBezTo>
                  <a:pt x="214515" y="5009357"/>
                  <a:pt x="210622" y="5042568"/>
                  <a:pt x="205409" y="5075583"/>
                </a:cubicBezTo>
                <a:cubicBezTo>
                  <a:pt x="203989" y="5084578"/>
                  <a:pt x="200412" y="5093127"/>
                  <a:pt x="198783" y="5102087"/>
                </a:cubicBezTo>
                <a:cubicBezTo>
                  <a:pt x="187023" y="5166770"/>
                  <a:pt x="197077" y="5132206"/>
                  <a:pt x="185531" y="5201478"/>
                </a:cubicBezTo>
                <a:cubicBezTo>
                  <a:pt x="184034" y="5210461"/>
                  <a:pt x="180533" y="5219023"/>
                  <a:pt x="178904" y="5227983"/>
                </a:cubicBezTo>
                <a:cubicBezTo>
                  <a:pt x="165071" y="5304061"/>
                  <a:pt x="179390" y="5245676"/>
                  <a:pt x="165652" y="5307496"/>
                </a:cubicBezTo>
                <a:cubicBezTo>
                  <a:pt x="159864" y="5333543"/>
                  <a:pt x="156398" y="5339148"/>
                  <a:pt x="152400" y="5367131"/>
                </a:cubicBezTo>
                <a:cubicBezTo>
                  <a:pt x="149572" y="5386930"/>
                  <a:pt x="147585" y="5406847"/>
                  <a:pt x="145774" y="5426765"/>
                </a:cubicBezTo>
                <a:cubicBezTo>
                  <a:pt x="137982" y="5512475"/>
                  <a:pt x="137167" y="5552531"/>
                  <a:pt x="132522" y="5645426"/>
                </a:cubicBezTo>
                <a:cubicBezTo>
                  <a:pt x="125896" y="5636591"/>
                  <a:pt x="117583" y="5628799"/>
                  <a:pt x="112644" y="5618922"/>
                </a:cubicBezTo>
                <a:cubicBezTo>
                  <a:pt x="107555" y="5608745"/>
                  <a:pt x="102525" y="5567643"/>
                  <a:pt x="99391" y="5559287"/>
                </a:cubicBezTo>
                <a:cubicBezTo>
                  <a:pt x="96595" y="5551831"/>
                  <a:pt x="89373" y="5546686"/>
                  <a:pt x="86139" y="5539409"/>
                </a:cubicBezTo>
                <a:cubicBezTo>
                  <a:pt x="80466" y="5526644"/>
                  <a:pt x="79134" y="5512146"/>
                  <a:pt x="72887" y="5499652"/>
                </a:cubicBezTo>
                <a:cubicBezTo>
                  <a:pt x="68470" y="5490817"/>
                  <a:pt x="63303" y="5482319"/>
                  <a:pt x="59635" y="5473148"/>
                </a:cubicBezTo>
                <a:cubicBezTo>
                  <a:pt x="54447" y="5460178"/>
                  <a:pt x="54131" y="5445015"/>
                  <a:pt x="46383" y="5433392"/>
                </a:cubicBezTo>
                <a:cubicBezTo>
                  <a:pt x="41966" y="5426766"/>
                  <a:pt x="36907" y="5420525"/>
                  <a:pt x="33131" y="5413513"/>
                </a:cubicBezTo>
                <a:cubicBezTo>
                  <a:pt x="21424" y="5391771"/>
                  <a:pt x="0" y="5347252"/>
                  <a:pt x="0" y="5347252"/>
                </a:cubicBezTo>
                <a:cubicBezTo>
                  <a:pt x="2209" y="5338417"/>
                  <a:pt x="-1183" y="5325433"/>
                  <a:pt x="6626" y="5320748"/>
                </a:cubicBezTo>
                <a:cubicBezTo>
                  <a:pt x="23312" y="5310737"/>
                  <a:pt x="46149" y="5340392"/>
                  <a:pt x="53009" y="5347252"/>
                </a:cubicBezTo>
                <a:cubicBezTo>
                  <a:pt x="65950" y="5373136"/>
                  <a:pt x="63903" y="5371781"/>
                  <a:pt x="79513" y="5393635"/>
                </a:cubicBezTo>
                <a:cubicBezTo>
                  <a:pt x="85932" y="5402621"/>
                  <a:pt x="94452" y="5410262"/>
                  <a:pt x="99391" y="5420139"/>
                </a:cubicBezTo>
                <a:cubicBezTo>
                  <a:pt x="102727" y="5426811"/>
                  <a:pt x="125938" y="5483232"/>
                  <a:pt x="132522" y="5506278"/>
                </a:cubicBezTo>
                <a:cubicBezTo>
                  <a:pt x="149162" y="5564519"/>
                  <a:pt x="129887" y="5505001"/>
                  <a:pt x="145774" y="5552661"/>
                </a:cubicBezTo>
                <a:cubicBezTo>
                  <a:pt x="127769" y="5579669"/>
                  <a:pt x="128847" y="5567900"/>
                  <a:pt x="139148" y="5605670"/>
                </a:cubicBezTo>
                <a:cubicBezTo>
                  <a:pt x="142823" y="5619147"/>
                  <a:pt x="152400" y="5645426"/>
                  <a:pt x="152400" y="5645426"/>
                </a:cubicBezTo>
                <a:cubicBezTo>
                  <a:pt x="161235" y="5632174"/>
                  <a:pt x="167642" y="5616932"/>
                  <a:pt x="178904" y="5605670"/>
                </a:cubicBezTo>
                <a:cubicBezTo>
                  <a:pt x="258711" y="5525867"/>
                  <a:pt x="144843" y="5637131"/>
                  <a:pt x="218661" y="5572539"/>
                </a:cubicBezTo>
                <a:cubicBezTo>
                  <a:pt x="258469" y="5537706"/>
                  <a:pt x="242593" y="5550400"/>
                  <a:pt x="265044" y="5519531"/>
                </a:cubicBezTo>
                <a:cubicBezTo>
                  <a:pt x="278035" y="5501669"/>
                  <a:pt x="296597" y="5487029"/>
                  <a:pt x="304800" y="5466522"/>
                </a:cubicBezTo>
                <a:cubicBezTo>
                  <a:pt x="322428" y="5422452"/>
                  <a:pt x="320056" y="5424339"/>
                  <a:pt x="351183" y="5373757"/>
                </a:cubicBezTo>
                <a:cubicBezTo>
                  <a:pt x="356971" y="5364352"/>
                  <a:pt x="364642" y="5356239"/>
                  <a:pt x="371061" y="5347252"/>
                </a:cubicBezTo>
                <a:cubicBezTo>
                  <a:pt x="375690" y="5340772"/>
                  <a:pt x="378682" y="5333005"/>
                  <a:pt x="384313" y="5327374"/>
                </a:cubicBezTo>
                <a:cubicBezTo>
                  <a:pt x="398114" y="5313573"/>
                  <a:pt x="428178" y="5297080"/>
                  <a:pt x="443948" y="5287618"/>
                </a:cubicBezTo>
                <a:lnTo>
                  <a:pt x="457200" y="5267739"/>
                </a:lnTo>
              </a:path>
            </a:pathLst>
          </a:custGeom>
          <a:noFill/>
          <a:ln w="571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9" idx="2"/>
          </p:cNvCxnSpPr>
          <p:nvPr/>
        </p:nvCxnSpPr>
        <p:spPr bwMode="auto">
          <a:xfrm>
            <a:off x="7772400" y="3810000"/>
            <a:ext cx="0" cy="6858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2614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Slipstreaming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Remove predictable </a:t>
            </a:r>
            <a:r>
              <a:rPr lang="en-US" dirty="0" err="1" smtClean="0"/>
              <a:t>insts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 Essential program?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Execute Speculatively: A-stream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Check against: Full execution R-stream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606209"/>
            <a:ext cx="1905000" cy="381000"/>
          </a:xfrm>
        </p:spPr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ECE1773 - Fall ‘07 ECE Toronto</a:t>
            </a:r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861392" y="2285999"/>
            <a:ext cx="7444408" cy="4214191"/>
            <a:chOff x="861392" y="854765"/>
            <a:chExt cx="7444408" cy="5645426"/>
          </a:xfrm>
        </p:grpSpPr>
        <p:sp>
          <p:nvSpPr>
            <p:cNvPr id="8" name="Freeform 7"/>
            <p:cNvSpPr/>
            <p:nvPr/>
          </p:nvSpPr>
          <p:spPr bwMode="auto">
            <a:xfrm>
              <a:off x="861392" y="1537252"/>
              <a:ext cx="420700" cy="4598505"/>
            </a:xfrm>
            <a:custGeom>
              <a:avLst/>
              <a:gdLst>
                <a:gd name="connsiteX0" fmla="*/ 182161 w 420700"/>
                <a:gd name="connsiteY0" fmla="*/ 0 h 4598505"/>
                <a:gd name="connsiteX1" fmla="*/ 102648 w 420700"/>
                <a:gd name="connsiteY1" fmla="*/ 79513 h 4598505"/>
                <a:gd name="connsiteX2" fmla="*/ 62891 w 420700"/>
                <a:gd name="connsiteY2" fmla="*/ 178905 h 4598505"/>
                <a:gd name="connsiteX3" fmla="*/ 43013 w 420700"/>
                <a:gd name="connsiteY3" fmla="*/ 251792 h 4598505"/>
                <a:gd name="connsiteX4" fmla="*/ 36387 w 420700"/>
                <a:gd name="connsiteY4" fmla="*/ 278296 h 4598505"/>
                <a:gd name="connsiteX5" fmla="*/ 16509 w 420700"/>
                <a:gd name="connsiteY5" fmla="*/ 371061 h 4598505"/>
                <a:gd name="connsiteX6" fmla="*/ 23135 w 420700"/>
                <a:gd name="connsiteY6" fmla="*/ 450574 h 4598505"/>
                <a:gd name="connsiteX7" fmla="*/ 29761 w 420700"/>
                <a:gd name="connsiteY7" fmla="*/ 556592 h 4598505"/>
                <a:gd name="connsiteX8" fmla="*/ 36387 w 420700"/>
                <a:gd name="connsiteY8" fmla="*/ 629479 h 4598505"/>
                <a:gd name="connsiteX9" fmla="*/ 49639 w 420700"/>
                <a:gd name="connsiteY9" fmla="*/ 649357 h 4598505"/>
                <a:gd name="connsiteX10" fmla="*/ 56265 w 420700"/>
                <a:gd name="connsiteY10" fmla="*/ 669235 h 4598505"/>
                <a:gd name="connsiteX11" fmla="*/ 69518 w 420700"/>
                <a:gd name="connsiteY11" fmla="*/ 742122 h 4598505"/>
                <a:gd name="connsiteX12" fmla="*/ 82770 w 420700"/>
                <a:gd name="connsiteY12" fmla="*/ 808383 h 4598505"/>
                <a:gd name="connsiteX13" fmla="*/ 89396 w 420700"/>
                <a:gd name="connsiteY13" fmla="*/ 841513 h 4598505"/>
                <a:gd name="connsiteX14" fmla="*/ 96022 w 420700"/>
                <a:gd name="connsiteY14" fmla="*/ 881270 h 4598505"/>
                <a:gd name="connsiteX15" fmla="*/ 89396 w 420700"/>
                <a:gd name="connsiteY15" fmla="*/ 960783 h 4598505"/>
                <a:gd name="connsiteX16" fmla="*/ 82770 w 420700"/>
                <a:gd name="connsiteY16" fmla="*/ 993913 h 4598505"/>
                <a:gd name="connsiteX17" fmla="*/ 76144 w 420700"/>
                <a:gd name="connsiteY17" fmla="*/ 1292087 h 4598505"/>
                <a:gd name="connsiteX18" fmla="*/ 62891 w 420700"/>
                <a:gd name="connsiteY18" fmla="*/ 1378226 h 4598505"/>
                <a:gd name="connsiteX19" fmla="*/ 56265 w 420700"/>
                <a:gd name="connsiteY19" fmla="*/ 1404731 h 4598505"/>
                <a:gd name="connsiteX20" fmla="*/ 36387 w 420700"/>
                <a:gd name="connsiteY20" fmla="*/ 1504122 h 4598505"/>
                <a:gd name="connsiteX21" fmla="*/ 23135 w 420700"/>
                <a:gd name="connsiteY21" fmla="*/ 1583635 h 4598505"/>
                <a:gd name="connsiteX22" fmla="*/ 16509 w 420700"/>
                <a:gd name="connsiteY22" fmla="*/ 1616765 h 4598505"/>
                <a:gd name="connsiteX23" fmla="*/ 3257 w 420700"/>
                <a:gd name="connsiteY23" fmla="*/ 1696279 h 4598505"/>
                <a:gd name="connsiteX24" fmla="*/ 9883 w 420700"/>
                <a:gd name="connsiteY24" fmla="*/ 1855305 h 4598505"/>
                <a:gd name="connsiteX25" fmla="*/ 3257 w 420700"/>
                <a:gd name="connsiteY25" fmla="*/ 1908313 h 4598505"/>
                <a:gd name="connsiteX26" fmla="*/ 9883 w 420700"/>
                <a:gd name="connsiteY26" fmla="*/ 2060713 h 4598505"/>
                <a:gd name="connsiteX27" fmla="*/ 29761 w 420700"/>
                <a:gd name="connsiteY27" fmla="*/ 2252870 h 4598505"/>
                <a:gd name="connsiteX28" fmla="*/ 49639 w 420700"/>
                <a:gd name="connsiteY28" fmla="*/ 2339009 h 4598505"/>
                <a:gd name="connsiteX29" fmla="*/ 56265 w 420700"/>
                <a:gd name="connsiteY29" fmla="*/ 2385392 h 4598505"/>
                <a:gd name="connsiteX30" fmla="*/ 62891 w 420700"/>
                <a:gd name="connsiteY30" fmla="*/ 2405270 h 4598505"/>
                <a:gd name="connsiteX31" fmla="*/ 76144 w 420700"/>
                <a:gd name="connsiteY31" fmla="*/ 2471531 h 4598505"/>
                <a:gd name="connsiteX32" fmla="*/ 89396 w 420700"/>
                <a:gd name="connsiteY32" fmla="*/ 2610679 h 4598505"/>
                <a:gd name="connsiteX33" fmla="*/ 96022 w 420700"/>
                <a:gd name="connsiteY33" fmla="*/ 2676939 h 4598505"/>
                <a:gd name="connsiteX34" fmla="*/ 102648 w 420700"/>
                <a:gd name="connsiteY34" fmla="*/ 2703444 h 4598505"/>
                <a:gd name="connsiteX35" fmla="*/ 115900 w 420700"/>
                <a:gd name="connsiteY35" fmla="*/ 2789583 h 4598505"/>
                <a:gd name="connsiteX36" fmla="*/ 122526 w 420700"/>
                <a:gd name="connsiteY36" fmla="*/ 2948609 h 4598505"/>
                <a:gd name="connsiteX37" fmla="*/ 135778 w 420700"/>
                <a:gd name="connsiteY37" fmla="*/ 3207026 h 4598505"/>
                <a:gd name="connsiteX38" fmla="*/ 129152 w 420700"/>
                <a:gd name="connsiteY38" fmla="*/ 3392557 h 4598505"/>
                <a:gd name="connsiteX39" fmla="*/ 122526 w 420700"/>
                <a:gd name="connsiteY39" fmla="*/ 3412435 h 4598505"/>
                <a:gd name="connsiteX40" fmla="*/ 129152 w 420700"/>
                <a:gd name="connsiteY40" fmla="*/ 3544957 h 4598505"/>
                <a:gd name="connsiteX41" fmla="*/ 142404 w 420700"/>
                <a:gd name="connsiteY41" fmla="*/ 3710609 h 4598505"/>
                <a:gd name="connsiteX42" fmla="*/ 149031 w 420700"/>
                <a:gd name="connsiteY42" fmla="*/ 4055165 h 4598505"/>
                <a:gd name="connsiteX43" fmla="*/ 155657 w 420700"/>
                <a:gd name="connsiteY43" fmla="*/ 4088296 h 4598505"/>
                <a:gd name="connsiteX44" fmla="*/ 162283 w 420700"/>
                <a:gd name="connsiteY44" fmla="*/ 4141305 h 4598505"/>
                <a:gd name="connsiteX45" fmla="*/ 168909 w 420700"/>
                <a:gd name="connsiteY45" fmla="*/ 4320209 h 4598505"/>
                <a:gd name="connsiteX46" fmla="*/ 182161 w 420700"/>
                <a:gd name="connsiteY46" fmla="*/ 4386470 h 4598505"/>
                <a:gd name="connsiteX47" fmla="*/ 175535 w 420700"/>
                <a:gd name="connsiteY47" fmla="*/ 4585252 h 4598505"/>
                <a:gd name="connsiteX48" fmla="*/ 155657 w 420700"/>
                <a:gd name="connsiteY48" fmla="*/ 4558748 h 4598505"/>
                <a:gd name="connsiteX49" fmla="*/ 96022 w 420700"/>
                <a:gd name="connsiteY49" fmla="*/ 4505739 h 4598505"/>
                <a:gd name="connsiteX50" fmla="*/ 43013 w 420700"/>
                <a:gd name="connsiteY50" fmla="*/ 4446105 h 4598505"/>
                <a:gd name="connsiteX51" fmla="*/ 3257 w 420700"/>
                <a:gd name="connsiteY51" fmla="*/ 4419600 h 4598505"/>
                <a:gd name="connsiteX52" fmla="*/ 23135 w 420700"/>
                <a:gd name="connsiteY52" fmla="*/ 4426226 h 4598505"/>
                <a:gd name="connsiteX53" fmla="*/ 62891 w 420700"/>
                <a:gd name="connsiteY53" fmla="*/ 4465983 h 4598505"/>
                <a:gd name="connsiteX54" fmla="*/ 76144 w 420700"/>
                <a:gd name="connsiteY54" fmla="*/ 4479235 h 4598505"/>
                <a:gd name="connsiteX55" fmla="*/ 89396 w 420700"/>
                <a:gd name="connsiteY55" fmla="*/ 4499113 h 4598505"/>
                <a:gd name="connsiteX56" fmla="*/ 142404 w 420700"/>
                <a:gd name="connsiteY56" fmla="*/ 4552122 h 4598505"/>
                <a:gd name="connsiteX57" fmla="*/ 188787 w 420700"/>
                <a:gd name="connsiteY57" fmla="*/ 4598505 h 4598505"/>
                <a:gd name="connsiteX58" fmla="*/ 215291 w 420700"/>
                <a:gd name="connsiteY58" fmla="*/ 4552122 h 4598505"/>
                <a:gd name="connsiteX59" fmla="*/ 241796 w 420700"/>
                <a:gd name="connsiteY59" fmla="*/ 4512365 h 4598505"/>
                <a:gd name="connsiteX60" fmla="*/ 255048 w 420700"/>
                <a:gd name="connsiteY60" fmla="*/ 4492487 h 4598505"/>
                <a:gd name="connsiteX61" fmla="*/ 268300 w 420700"/>
                <a:gd name="connsiteY61" fmla="*/ 4472609 h 4598505"/>
                <a:gd name="connsiteX62" fmla="*/ 288178 w 420700"/>
                <a:gd name="connsiteY62" fmla="*/ 4426226 h 4598505"/>
                <a:gd name="connsiteX63" fmla="*/ 314683 w 420700"/>
                <a:gd name="connsiteY63" fmla="*/ 4386470 h 4598505"/>
                <a:gd name="connsiteX64" fmla="*/ 334561 w 420700"/>
                <a:gd name="connsiteY64" fmla="*/ 4366592 h 4598505"/>
                <a:gd name="connsiteX65" fmla="*/ 354439 w 420700"/>
                <a:gd name="connsiteY65" fmla="*/ 4326835 h 4598505"/>
                <a:gd name="connsiteX66" fmla="*/ 400822 w 420700"/>
                <a:gd name="connsiteY66" fmla="*/ 4253948 h 4598505"/>
                <a:gd name="connsiteX67" fmla="*/ 414074 w 420700"/>
                <a:gd name="connsiteY67" fmla="*/ 4280452 h 4598505"/>
                <a:gd name="connsiteX68" fmla="*/ 420700 w 420700"/>
                <a:gd name="connsiteY68" fmla="*/ 4300331 h 4598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</a:cxnLst>
              <a:rect l="l" t="t" r="r" b="b"/>
              <a:pathLst>
                <a:path w="420700" h="4598505">
                  <a:moveTo>
                    <a:pt x="182161" y="0"/>
                  </a:moveTo>
                  <a:cubicBezTo>
                    <a:pt x="155657" y="26504"/>
                    <a:pt x="126792" y="50842"/>
                    <a:pt x="102648" y="79513"/>
                  </a:cubicBezTo>
                  <a:cubicBezTo>
                    <a:pt x="73446" y="114190"/>
                    <a:pt x="73980" y="136768"/>
                    <a:pt x="62891" y="178905"/>
                  </a:cubicBezTo>
                  <a:cubicBezTo>
                    <a:pt x="56482" y="203259"/>
                    <a:pt x="49502" y="227459"/>
                    <a:pt x="43013" y="251792"/>
                  </a:cubicBezTo>
                  <a:cubicBezTo>
                    <a:pt x="40667" y="260591"/>
                    <a:pt x="38173" y="269366"/>
                    <a:pt x="36387" y="278296"/>
                  </a:cubicBezTo>
                  <a:cubicBezTo>
                    <a:pt x="21349" y="353487"/>
                    <a:pt x="28598" y="322705"/>
                    <a:pt x="16509" y="371061"/>
                  </a:cubicBezTo>
                  <a:cubicBezTo>
                    <a:pt x="18718" y="397565"/>
                    <a:pt x="21240" y="424045"/>
                    <a:pt x="23135" y="450574"/>
                  </a:cubicBezTo>
                  <a:cubicBezTo>
                    <a:pt x="25658" y="485892"/>
                    <a:pt x="27145" y="521280"/>
                    <a:pt x="29761" y="556592"/>
                  </a:cubicBezTo>
                  <a:cubicBezTo>
                    <a:pt x="31563" y="580921"/>
                    <a:pt x="31275" y="605625"/>
                    <a:pt x="36387" y="629479"/>
                  </a:cubicBezTo>
                  <a:cubicBezTo>
                    <a:pt x="38056" y="637266"/>
                    <a:pt x="46078" y="642234"/>
                    <a:pt x="49639" y="649357"/>
                  </a:cubicBezTo>
                  <a:cubicBezTo>
                    <a:pt x="52763" y="655604"/>
                    <a:pt x="54571" y="662459"/>
                    <a:pt x="56265" y="669235"/>
                  </a:cubicBezTo>
                  <a:cubicBezTo>
                    <a:pt x="62130" y="692696"/>
                    <a:pt x="65090" y="718507"/>
                    <a:pt x="69518" y="742122"/>
                  </a:cubicBezTo>
                  <a:cubicBezTo>
                    <a:pt x="73669" y="764261"/>
                    <a:pt x="78353" y="786296"/>
                    <a:pt x="82770" y="808383"/>
                  </a:cubicBezTo>
                  <a:cubicBezTo>
                    <a:pt x="84979" y="819426"/>
                    <a:pt x="87545" y="830404"/>
                    <a:pt x="89396" y="841513"/>
                  </a:cubicBezTo>
                  <a:lnTo>
                    <a:pt x="96022" y="881270"/>
                  </a:lnTo>
                  <a:cubicBezTo>
                    <a:pt x="93813" y="907774"/>
                    <a:pt x="92504" y="934369"/>
                    <a:pt x="89396" y="960783"/>
                  </a:cubicBezTo>
                  <a:cubicBezTo>
                    <a:pt x="88080" y="971968"/>
                    <a:pt x="83220" y="982660"/>
                    <a:pt x="82770" y="993913"/>
                  </a:cubicBezTo>
                  <a:cubicBezTo>
                    <a:pt x="78797" y="1093249"/>
                    <a:pt x="79893" y="1192742"/>
                    <a:pt x="76144" y="1292087"/>
                  </a:cubicBezTo>
                  <a:cubicBezTo>
                    <a:pt x="75231" y="1316287"/>
                    <a:pt x="68514" y="1352923"/>
                    <a:pt x="62891" y="1378226"/>
                  </a:cubicBezTo>
                  <a:cubicBezTo>
                    <a:pt x="60915" y="1387116"/>
                    <a:pt x="57943" y="1395780"/>
                    <a:pt x="56265" y="1404731"/>
                  </a:cubicBezTo>
                  <a:cubicBezTo>
                    <a:pt x="37751" y="1503475"/>
                    <a:pt x="52579" y="1455545"/>
                    <a:pt x="36387" y="1504122"/>
                  </a:cubicBezTo>
                  <a:cubicBezTo>
                    <a:pt x="31970" y="1530626"/>
                    <a:pt x="28405" y="1557287"/>
                    <a:pt x="23135" y="1583635"/>
                  </a:cubicBezTo>
                  <a:cubicBezTo>
                    <a:pt x="20926" y="1594678"/>
                    <a:pt x="18466" y="1605674"/>
                    <a:pt x="16509" y="1616765"/>
                  </a:cubicBezTo>
                  <a:cubicBezTo>
                    <a:pt x="11839" y="1643226"/>
                    <a:pt x="3257" y="1696279"/>
                    <a:pt x="3257" y="1696279"/>
                  </a:cubicBezTo>
                  <a:cubicBezTo>
                    <a:pt x="5466" y="1749288"/>
                    <a:pt x="9883" y="1802250"/>
                    <a:pt x="9883" y="1855305"/>
                  </a:cubicBezTo>
                  <a:cubicBezTo>
                    <a:pt x="9883" y="1873112"/>
                    <a:pt x="3257" y="1890506"/>
                    <a:pt x="3257" y="1908313"/>
                  </a:cubicBezTo>
                  <a:cubicBezTo>
                    <a:pt x="3257" y="1959161"/>
                    <a:pt x="6574" y="2009973"/>
                    <a:pt x="9883" y="2060713"/>
                  </a:cubicBezTo>
                  <a:cubicBezTo>
                    <a:pt x="14975" y="2138790"/>
                    <a:pt x="17209" y="2185924"/>
                    <a:pt x="29761" y="2252870"/>
                  </a:cubicBezTo>
                  <a:cubicBezTo>
                    <a:pt x="42294" y="2319713"/>
                    <a:pt x="36538" y="2299706"/>
                    <a:pt x="49639" y="2339009"/>
                  </a:cubicBezTo>
                  <a:cubicBezTo>
                    <a:pt x="51848" y="2354470"/>
                    <a:pt x="53202" y="2370077"/>
                    <a:pt x="56265" y="2385392"/>
                  </a:cubicBezTo>
                  <a:cubicBezTo>
                    <a:pt x="57635" y="2392241"/>
                    <a:pt x="61320" y="2398464"/>
                    <a:pt x="62891" y="2405270"/>
                  </a:cubicBezTo>
                  <a:cubicBezTo>
                    <a:pt x="67956" y="2427218"/>
                    <a:pt x="76144" y="2471531"/>
                    <a:pt x="76144" y="2471531"/>
                  </a:cubicBezTo>
                  <a:cubicBezTo>
                    <a:pt x="80561" y="2517914"/>
                    <a:pt x="84908" y="2564303"/>
                    <a:pt x="89396" y="2610679"/>
                  </a:cubicBezTo>
                  <a:cubicBezTo>
                    <a:pt x="91534" y="2632773"/>
                    <a:pt x="90639" y="2655405"/>
                    <a:pt x="96022" y="2676939"/>
                  </a:cubicBezTo>
                  <a:cubicBezTo>
                    <a:pt x="98231" y="2685774"/>
                    <a:pt x="101151" y="2694461"/>
                    <a:pt x="102648" y="2703444"/>
                  </a:cubicBezTo>
                  <a:cubicBezTo>
                    <a:pt x="126717" y="2847862"/>
                    <a:pt x="95633" y="2688245"/>
                    <a:pt x="115900" y="2789583"/>
                  </a:cubicBezTo>
                  <a:cubicBezTo>
                    <a:pt x="118109" y="2842592"/>
                    <a:pt x="120698" y="2895586"/>
                    <a:pt x="122526" y="2948609"/>
                  </a:cubicBezTo>
                  <a:cubicBezTo>
                    <a:pt x="130932" y="3192400"/>
                    <a:pt x="114201" y="3099140"/>
                    <a:pt x="135778" y="3207026"/>
                  </a:cubicBezTo>
                  <a:cubicBezTo>
                    <a:pt x="133569" y="3268870"/>
                    <a:pt x="133136" y="3330802"/>
                    <a:pt x="129152" y="3392557"/>
                  </a:cubicBezTo>
                  <a:cubicBezTo>
                    <a:pt x="128702" y="3399527"/>
                    <a:pt x="122526" y="3405451"/>
                    <a:pt x="122526" y="3412435"/>
                  </a:cubicBezTo>
                  <a:cubicBezTo>
                    <a:pt x="122526" y="3456664"/>
                    <a:pt x="126210" y="3500826"/>
                    <a:pt x="129152" y="3544957"/>
                  </a:cubicBezTo>
                  <a:cubicBezTo>
                    <a:pt x="132837" y="3600228"/>
                    <a:pt x="142404" y="3710609"/>
                    <a:pt x="142404" y="3710609"/>
                  </a:cubicBezTo>
                  <a:cubicBezTo>
                    <a:pt x="144613" y="3825461"/>
                    <a:pt x="145003" y="3940362"/>
                    <a:pt x="149031" y="4055165"/>
                  </a:cubicBezTo>
                  <a:cubicBezTo>
                    <a:pt x="149426" y="4066420"/>
                    <a:pt x="153945" y="4077165"/>
                    <a:pt x="155657" y="4088296"/>
                  </a:cubicBezTo>
                  <a:cubicBezTo>
                    <a:pt x="158365" y="4105896"/>
                    <a:pt x="160074" y="4123635"/>
                    <a:pt x="162283" y="4141305"/>
                  </a:cubicBezTo>
                  <a:cubicBezTo>
                    <a:pt x="164492" y="4200940"/>
                    <a:pt x="164086" y="4260729"/>
                    <a:pt x="168909" y="4320209"/>
                  </a:cubicBezTo>
                  <a:cubicBezTo>
                    <a:pt x="170729" y="4342660"/>
                    <a:pt x="182161" y="4386470"/>
                    <a:pt x="182161" y="4386470"/>
                  </a:cubicBezTo>
                  <a:cubicBezTo>
                    <a:pt x="179952" y="4452731"/>
                    <a:pt x="185616" y="4519725"/>
                    <a:pt x="175535" y="4585252"/>
                  </a:cubicBezTo>
                  <a:cubicBezTo>
                    <a:pt x="173856" y="4596167"/>
                    <a:pt x="163045" y="4566956"/>
                    <a:pt x="155657" y="4558748"/>
                  </a:cubicBezTo>
                  <a:cubicBezTo>
                    <a:pt x="121618" y="4520928"/>
                    <a:pt x="126671" y="4526173"/>
                    <a:pt x="96022" y="4505739"/>
                  </a:cubicBezTo>
                  <a:cubicBezTo>
                    <a:pt x="80088" y="4481837"/>
                    <a:pt x="70248" y="4464262"/>
                    <a:pt x="43013" y="4446105"/>
                  </a:cubicBezTo>
                  <a:cubicBezTo>
                    <a:pt x="29761" y="4437270"/>
                    <a:pt x="-11853" y="4414563"/>
                    <a:pt x="3257" y="4419600"/>
                  </a:cubicBezTo>
                  <a:lnTo>
                    <a:pt x="23135" y="4426226"/>
                  </a:lnTo>
                  <a:lnTo>
                    <a:pt x="62891" y="4465983"/>
                  </a:lnTo>
                  <a:cubicBezTo>
                    <a:pt x="67309" y="4470401"/>
                    <a:pt x="72679" y="4474037"/>
                    <a:pt x="76144" y="4479235"/>
                  </a:cubicBezTo>
                  <a:cubicBezTo>
                    <a:pt x="80561" y="4485861"/>
                    <a:pt x="84039" y="4493220"/>
                    <a:pt x="89396" y="4499113"/>
                  </a:cubicBezTo>
                  <a:cubicBezTo>
                    <a:pt x="106205" y="4517603"/>
                    <a:pt x="128543" y="4531330"/>
                    <a:pt x="142404" y="4552122"/>
                  </a:cubicBezTo>
                  <a:cubicBezTo>
                    <a:pt x="172783" y="4597690"/>
                    <a:pt x="153799" y="4586842"/>
                    <a:pt x="188787" y="4598505"/>
                  </a:cubicBezTo>
                  <a:cubicBezTo>
                    <a:pt x="234646" y="4529713"/>
                    <a:pt x="164830" y="4636222"/>
                    <a:pt x="215291" y="4552122"/>
                  </a:cubicBezTo>
                  <a:cubicBezTo>
                    <a:pt x="223486" y="4538464"/>
                    <a:pt x="232961" y="4525617"/>
                    <a:pt x="241796" y="4512365"/>
                  </a:cubicBezTo>
                  <a:lnTo>
                    <a:pt x="255048" y="4492487"/>
                  </a:lnTo>
                  <a:cubicBezTo>
                    <a:pt x="259465" y="4485861"/>
                    <a:pt x="265782" y="4480164"/>
                    <a:pt x="268300" y="4472609"/>
                  </a:cubicBezTo>
                  <a:cubicBezTo>
                    <a:pt x="275154" y="4452047"/>
                    <a:pt x="275898" y="4446693"/>
                    <a:pt x="288178" y="4426226"/>
                  </a:cubicBezTo>
                  <a:cubicBezTo>
                    <a:pt x="296372" y="4412569"/>
                    <a:pt x="303421" y="4397732"/>
                    <a:pt x="314683" y="4386470"/>
                  </a:cubicBezTo>
                  <a:lnTo>
                    <a:pt x="334561" y="4366592"/>
                  </a:lnTo>
                  <a:cubicBezTo>
                    <a:pt x="341187" y="4353340"/>
                    <a:pt x="346927" y="4339606"/>
                    <a:pt x="354439" y="4326835"/>
                  </a:cubicBezTo>
                  <a:cubicBezTo>
                    <a:pt x="369040" y="4302013"/>
                    <a:pt x="400822" y="4253948"/>
                    <a:pt x="400822" y="4253948"/>
                  </a:cubicBezTo>
                  <a:cubicBezTo>
                    <a:pt x="405239" y="4262783"/>
                    <a:pt x="410183" y="4271373"/>
                    <a:pt x="414074" y="4280452"/>
                  </a:cubicBezTo>
                  <a:cubicBezTo>
                    <a:pt x="416825" y="4286872"/>
                    <a:pt x="420700" y="4300331"/>
                    <a:pt x="420700" y="4300331"/>
                  </a:cubicBezTo>
                </a:path>
              </a:pathLst>
            </a:custGeom>
            <a:noFill/>
            <a:ln w="762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7239000" y="1524000"/>
              <a:ext cx="1066800" cy="2286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71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7401339" y="854765"/>
              <a:ext cx="556591" cy="5645426"/>
            </a:xfrm>
            <a:custGeom>
              <a:avLst/>
              <a:gdLst>
                <a:gd name="connsiteX0" fmla="*/ 324678 w 556591"/>
                <a:gd name="connsiteY0" fmla="*/ 0 h 5645426"/>
                <a:gd name="connsiteX1" fmla="*/ 258418 w 556591"/>
                <a:gd name="connsiteY1" fmla="*/ 165652 h 5645426"/>
                <a:gd name="connsiteX2" fmla="*/ 251791 w 556591"/>
                <a:gd name="connsiteY2" fmla="*/ 192157 h 5645426"/>
                <a:gd name="connsiteX3" fmla="*/ 231913 w 556591"/>
                <a:gd name="connsiteY3" fmla="*/ 231913 h 5645426"/>
                <a:gd name="connsiteX4" fmla="*/ 218661 w 556591"/>
                <a:gd name="connsiteY4" fmla="*/ 298174 h 5645426"/>
                <a:gd name="connsiteX5" fmla="*/ 225287 w 556591"/>
                <a:gd name="connsiteY5" fmla="*/ 483705 h 5645426"/>
                <a:gd name="connsiteX6" fmla="*/ 238539 w 556591"/>
                <a:gd name="connsiteY6" fmla="*/ 523461 h 5645426"/>
                <a:gd name="connsiteX7" fmla="*/ 271670 w 556591"/>
                <a:gd name="connsiteY7" fmla="*/ 556592 h 5645426"/>
                <a:gd name="connsiteX8" fmla="*/ 284922 w 556591"/>
                <a:gd name="connsiteY8" fmla="*/ 622852 h 5645426"/>
                <a:gd name="connsiteX9" fmla="*/ 304800 w 556591"/>
                <a:gd name="connsiteY9" fmla="*/ 695739 h 5645426"/>
                <a:gd name="connsiteX10" fmla="*/ 311426 w 556591"/>
                <a:gd name="connsiteY10" fmla="*/ 722244 h 5645426"/>
                <a:gd name="connsiteX11" fmla="*/ 318052 w 556591"/>
                <a:gd name="connsiteY11" fmla="*/ 742122 h 5645426"/>
                <a:gd name="connsiteX12" fmla="*/ 324678 w 556591"/>
                <a:gd name="connsiteY12" fmla="*/ 768626 h 5645426"/>
                <a:gd name="connsiteX13" fmla="*/ 337931 w 556591"/>
                <a:gd name="connsiteY13" fmla="*/ 788505 h 5645426"/>
                <a:gd name="connsiteX14" fmla="*/ 351183 w 556591"/>
                <a:gd name="connsiteY14" fmla="*/ 841513 h 5645426"/>
                <a:gd name="connsiteX15" fmla="*/ 357809 w 556591"/>
                <a:gd name="connsiteY15" fmla="*/ 861392 h 5645426"/>
                <a:gd name="connsiteX16" fmla="*/ 371061 w 556591"/>
                <a:gd name="connsiteY16" fmla="*/ 921026 h 5645426"/>
                <a:gd name="connsiteX17" fmla="*/ 390939 w 556591"/>
                <a:gd name="connsiteY17" fmla="*/ 954157 h 5645426"/>
                <a:gd name="connsiteX18" fmla="*/ 410818 w 556591"/>
                <a:gd name="connsiteY18" fmla="*/ 1000539 h 5645426"/>
                <a:gd name="connsiteX19" fmla="*/ 450574 w 556591"/>
                <a:gd name="connsiteY19" fmla="*/ 1060174 h 5645426"/>
                <a:gd name="connsiteX20" fmla="*/ 470452 w 556591"/>
                <a:gd name="connsiteY20" fmla="*/ 1099931 h 5645426"/>
                <a:gd name="connsiteX21" fmla="*/ 477078 w 556591"/>
                <a:gd name="connsiteY21" fmla="*/ 1126435 h 5645426"/>
                <a:gd name="connsiteX22" fmla="*/ 490331 w 556591"/>
                <a:gd name="connsiteY22" fmla="*/ 1146313 h 5645426"/>
                <a:gd name="connsiteX23" fmla="*/ 503583 w 556591"/>
                <a:gd name="connsiteY23" fmla="*/ 1172818 h 5645426"/>
                <a:gd name="connsiteX24" fmla="*/ 523461 w 556591"/>
                <a:gd name="connsiteY24" fmla="*/ 1232452 h 5645426"/>
                <a:gd name="connsiteX25" fmla="*/ 530087 w 556591"/>
                <a:gd name="connsiteY25" fmla="*/ 1252331 h 5645426"/>
                <a:gd name="connsiteX26" fmla="*/ 536713 w 556591"/>
                <a:gd name="connsiteY26" fmla="*/ 1272209 h 5645426"/>
                <a:gd name="connsiteX27" fmla="*/ 549965 w 556591"/>
                <a:gd name="connsiteY27" fmla="*/ 1378226 h 5645426"/>
                <a:gd name="connsiteX28" fmla="*/ 556591 w 556591"/>
                <a:gd name="connsiteY28" fmla="*/ 1583635 h 5645426"/>
                <a:gd name="connsiteX29" fmla="*/ 549965 w 556591"/>
                <a:gd name="connsiteY29" fmla="*/ 1782418 h 5645426"/>
                <a:gd name="connsiteX30" fmla="*/ 536713 w 556591"/>
                <a:gd name="connsiteY30" fmla="*/ 1994452 h 5645426"/>
                <a:gd name="connsiteX31" fmla="*/ 523461 w 556591"/>
                <a:gd name="connsiteY31" fmla="*/ 2060713 h 5645426"/>
                <a:gd name="connsiteX32" fmla="*/ 516835 w 556591"/>
                <a:gd name="connsiteY32" fmla="*/ 2093844 h 5645426"/>
                <a:gd name="connsiteX33" fmla="*/ 510209 w 556591"/>
                <a:gd name="connsiteY33" fmla="*/ 2126974 h 5645426"/>
                <a:gd name="connsiteX34" fmla="*/ 483704 w 556591"/>
                <a:gd name="connsiteY34" fmla="*/ 2199861 h 5645426"/>
                <a:gd name="connsiteX35" fmla="*/ 463826 w 556591"/>
                <a:gd name="connsiteY35" fmla="*/ 2286000 h 5645426"/>
                <a:gd name="connsiteX36" fmla="*/ 424070 w 556591"/>
                <a:gd name="connsiteY36" fmla="*/ 2418522 h 5645426"/>
                <a:gd name="connsiteX37" fmla="*/ 417444 w 556591"/>
                <a:gd name="connsiteY37" fmla="*/ 2458278 h 5645426"/>
                <a:gd name="connsiteX38" fmla="*/ 371061 w 556591"/>
                <a:gd name="connsiteY38" fmla="*/ 2610678 h 5645426"/>
                <a:gd name="connsiteX39" fmla="*/ 357809 w 556591"/>
                <a:gd name="connsiteY39" fmla="*/ 2643809 h 5645426"/>
                <a:gd name="connsiteX40" fmla="*/ 344557 w 556591"/>
                <a:gd name="connsiteY40" fmla="*/ 2710070 h 5645426"/>
                <a:gd name="connsiteX41" fmla="*/ 318052 w 556591"/>
                <a:gd name="connsiteY41" fmla="*/ 2782957 h 5645426"/>
                <a:gd name="connsiteX42" fmla="*/ 311426 w 556591"/>
                <a:gd name="connsiteY42" fmla="*/ 2822713 h 5645426"/>
                <a:gd name="connsiteX43" fmla="*/ 291548 w 556591"/>
                <a:gd name="connsiteY43" fmla="*/ 2862470 h 5645426"/>
                <a:gd name="connsiteX44" fmla="*/ 265044 w 556591"/>
                <a:gd name="connsiteY44" fmla="*/ 2935357 h 5645426"/>
                <a:gd name="connsiteX45" fmla="*/ 258418 w 556591"/>
                <a:gd name="connsiteY45" fmla="*/ 2968487 h 5645426"/>
                <a:gd name="connsiteX46" fmla="*/ 238539 w 556591"/>
                <a:gd name="connsiteY46" fmla="*/ 3021496 h 5645426"/>
                <a:gd name="connsiteX47" fmla="*/ 218661 w 556591"/>
                <a:gd name="connsiteY47" fmla="*/ 3067878 h 5645426"/>
                <a:gd name="connsiteX48" fmla="*/ 205409 w 556591"/>
                <a:gd name="connsiteY48" fmla="*/ 3107635 h 5645426"/>
                <a:gd name="connsiteX49" fmla="*/ 172278 w 556591"/>
                <a:gd name="connsiteY49" fmla="*/ 3253409 h 5645426"/>
                <a:gd name="connsiteX50" fmla="*/ 165652 w 556591"/>
                <a:gd name="connsiteY50" fmla="*/ 3286539 h 5645426"/>
                <a:gd name="connsiteX51" fmla="*/ 159026 w 556591"/>
                <a:gd name="connsiteY51" fmla="*/ 3346174 h 5645426"/>
                <a:gd name="connsiteX52" fmla="*/ 152400 w 556591"/>
                <a:gd name="connsiteY52" fmla="*/ 3379305 h 5645426"/>
                <a:gd name="connsiteX53" fmla="*/ 145774 w 556591"/>
                <a:gd name="connsiteY53" fmla="*/ 3432313 h 5645426"/>
                <a:gd name="connsiteX54" fmla="*/ 139148 w 556591"/>
                <a:gd name="connsiteY54" fmla="*/ 3452192 h 5645426"/>
                <a:gd name="connsiteX55" fmla="*/ 132522 w 556591"/>
                <a:gd name="connsiteY55" fmla="*/ 3478696 h 5645426"/>
                <a:gd name="connsiteX56" fmla="*/ 119270 w 556591"/>
                <a:gd name="connsiteY56" fmla="*/ 3564835 h 5645426"/>
                <a:gd name="connsiteX57" fmla="*/ 132522 w 556591"/>
                <a:gd name="connsiteY57" fmla="*/ 3869635 h 5645426"/>
                <a:gd name="connsiteX58" fmla="*/ 139148 w 556591"/>
                <a:gd name="connsiteY58" fmla="*/ 3929270 h 5645426"/>
                <a:gd name="connsiteX59" fmla="*/ 145774 w 556591"/>
                <a:gd name="connsiteY59" fmla="*/ 3955774 h 5645426"/>
                <a:gd name="connsiteX60" fmla="*/ 159026 w 556591"/>
                <a:gd name="connsiteY60" fmla="*/ 4028661 h 5645426"/>
                <a:gd name="connsiteX61" fmla="*/ 165652 w 556591"/>
                <a:gd name="connsiteY61" fmla="*/ 4055165 h 5645426"/>
                <a:gd name="connsiteX62" fmla="*/ 178904 w 556591"/>
                <a:gd name="connsiteY62" fmla="*/ 4121426 h 5645426"/>
                <a:gd name="connsiteX63" fmla="*/ 192157 w 556591"/>
                <a:gd name="connsiteY63" fmla="*/ 4181061 h 5645426"/>
                <a:gd name="connsiteX64" fmla="*/ 212035 w 556591"/>
                <a:gd name="connsiteY64" fmla="*/ 4320209 h 5645426"/>
                <a:gd name="connsiteX65" fmla="*/ 225287 w 556591"/>
                <a:gd name="connsiteY65" fmla="*/ 4465983 h 5645426"/>
                <a:gd name="connsiteX66" fmla="*/ 231913 w 556591"/>
                <a:gd name="connsiteY66" fmla="*/ 4532244 h 5645426"/>
                <a:gd name="connsiteX67" fmla="*/ 225287 w 556591"/>
                <a:gd name="connsiteY67" fmla="*/ 4916557 h 5645426"/>
                <a:gd name="connsiteX68" fmla="*/ 218661 w 556591"/>
                <a:gd name="connsiteY68" fmla="*/ 4976192 h 5645426"/>
                <a:gd name="connsiteX69" fmla="*/ 205409 w 556591"/>
                <a:gd name="connsiteY69" fmla="*/ 5075583 h 5645426"/>
                <a:gd name="connsiteX70" fmla="*/ 198783 w 556591"/>
                <a:gd name="connsiteY70" fmla="*/ 5102087 h 5645426"/>
                <a:gd name="connsiteX71" fmla="*/ 185531 w 556591"/>
                <a:gd name="connsiteY71" fmla="*/ 5201478 h 5645426"/>
                <a:gd name="connsiteX72" fmla="*/ 178904 w 556591"/>
                <a:gd name="connsiteY72" fmla="*/ 5227983 h 5645426"/>
                <a:gd name="connsiteX73" fmla="*/ 165652 w 556591"/>
                <a:gd name="connsiteY73" fmla="*/ 5307496 h 5645426"/>
                <a:gd name="connsiteX74" fmla="*/ 152400 w 556591"/>
                <a:gd name="connsiteY74" fmla="*/ 5367131 h 5645426"/>
                <a:gd name="connsiteX75" fmla="*/ 145774 w 556591"/>
                <a:gd name="connsiteY75" fmla="*/ 5426765 h 5645426"/>
                <a:gd name="connsiteX76" fmla="*/ 132522 w 556591"/>
                <a:gd name="connsiteY76" fmla="*/ 5645426 h 5645426"/>
                <a:gd name="connsiteX77" fmla="*/ 112644 w 556591"/>
                <a:gd name="connsiteY77" fmla="*/ 5618922 h 5645426"/>
                <a:gd name="connsiteX78" fmla="*/ 99391 w 556591"/>
                <a:gd name="connsiteY78" fmla="*/ 5559287 h 5645426"/>
                <a:gd name="connsiteX79" fmla="*/ 86139 w 556591"/>
                <a:gd name="connsiteY79" fmla="*/ 5539409 h 5645426"/>
                <a:gd name="connsiteX80" fmla="*/ 72887 w 556591"/>
                <a:gd name="connsiteY80" fmla="*/ 5499652 h 5645426"/>
                <a:gd name="connsiteX81" fmla="*/ 59635 w 556591"/>
                <a:gd name="connsiteY81" fmla="*/ 5473148 h 5645426"/>
                <a:gd name="connsiteX82" fmla="*/ 46383 w 556591"/>
                <a:gd name="connsiteY82" fmla="*/ 5433392 h 5645426"/>
                <a:gd name="connsiteX83" fmla="*/ 33131 w 556591"/>
                <a:gd name="connsiteY83" fmla="*/ 5413513 h 5645426"/>
                <a:gd name="connsiteX84" fmla="*/ 0 w 556591"/>
                <a:gd name="connsiteY84" fmla="*/ 5347252 h 5645426"/>
                <a:gd name="connsiteX85" fmla="*/ 6626 w 556591"/>
                <a:gd name="connsiteY85" fmla="*/ 5320748 h 5645426"/>
                <a:gd name="connsiteX86" fmla="*/ 53009 w 556591"/>
                <a:gd name="connsiteY86" fmla="*/ 5347252 h 5645426"/>
                <a:gd name="connsiteX87" fmla="*/ 79513 w 556591"/>
                <a:gd name="connsiteY87" fmla="*/ 5393635 h 5645426"/>
                <a:gd name="connsiteX88" fmla="*/ 99391 w 556591"/>
                <a:gd name="connsiteY88" fmla="*/ 5420139 h 5645426"/>
                <a:gd name="connsiteX89" fmla="*/ 132522 w 556591"/>
                <a:gd name="connsiteY89" fmla="*/ 5506278 h 5645426"/>
                <a:gd name="connsiteX90" fmla="*/ 145774 w 556591"/>
                <a:gd name="connsiteY90" fmla="*/ 5552661 h 5645426"/>
                <a:gd name="connsiteX91" fmla="*/ 139148 w 556591"/>
                <a:gd name="connsiteY91" fmla="*/ 5605670 h 5645426"/>
                <a:gd name="connsiteX92" fmla="*/ 152400 w 556591"/>
                <a:gd name="connsiteY92" fmla="*/ 5645426 h 5645426"/>
                <a:gd name="connsiteX93" fmla="*/ 178904 w 556591"/>
                <a:gd name="connsiteY93" fmla="*/ 5605670 h 5645426"/>
                <a:gd name="connsiteX94" fmla="*/ 218661 w 556591"/>
                <a:gd name="connsiteY94" fmla="*/ 5572539 h 5645426"/>
                <a:gd name="connsiteX95" fmla="*/ 265044 w 556591"/>
                <a:gd name="connsiteY95" fmla="*/ 5519531 h 5645426"/>
                <a:gd name="connsiteX96" fmla="*/ 304800 w 556591"/>
                <a:gd name="connsiteY96" fmla="*/ 5466522 h 5645426"/>
                <a:gd name="connsiteX97" fmla="*/ 351183 w 556591"/>
                <a:gd name="connsiteY97" fmla="*/ 5373757 h 5645426"/>
                <a:gd name="connsiteX98" fmla="*/ 371061 w 556591"/>
                <a:gd name="connsiteY98" fmla="*/ 5347252 h 5645426"/>
                <a:gd name="connsiteX99" fmla="*/ 384313 w 556591"/>
                <a:gd name="connsiteY99" fmla="*/ 5327374 h 5645426"/>
                <a:gd name="connsiteX100" fmla="*/ 443948 w 556591"/>
                <a:gd name="connsiteY100" fmla="*/ 5287618 h 5645426"/>
                <a:gd name="connsiteX101" fmla="*/ 457200 w 556591"/>
                <a:gd name="connsiteY101" fmla="*/ 5267739 h 5645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56591" h="5645426">
                  <a:moveTo>
                    <a:pt x="324678" y="0"/>
                  </a:moveTo>
                  <a:cubicBezTo>
                    <a:pt x="274804" y="149625"/>
                    <a:pt x="307631" y="100035"/>
                    <a:pt x="258418" y="165652"/>
                  </a:cubicBezTo>
                  <a:cubicBezTo>
                    <a:pt x="256209" y="174487"/>
                    <a:pt x="255378" y="183786"/>
                    <a:pt x="251791" y="192157"/>
                  </a:cubicBezTo>
                  <a:cubicBezTo>
                    <a:pt x="234480" y="232547"/>
                    <a:pt x="241219" y="191587"/>
                    <a:pt x="231913" y="231913"/>
                  </a:cubicBezTo>
                  <a:cubicBezTo>
                    <a:pt x="226848" y="253861"/>
                    <a:pt x="218661" y="298174"/>
                    <a:pt x="218661" y="298174"/>
                  </a:cubicBezTo>
                  <a:cubicBezTo>
                    <a:pt x="220870" y="360018"/>
                    <a:pt x="219848" y="422061"/>
                    <a:pt x="225287" y="483705"/>
                  </a:cubicBezTo>
                  <a:cubicBezTo>
                    <a:pt x="226515" y="497620"/>
                    <a:pt x="228662" y="513584"/>
                    <a:pt x="238539" y="523461"/>
                  </a:cubicBezTo>
                  <a:lnTo>
                    <a:pt x="271670" y="556592"/>
                  </a:lnTo>
                  <a:cubicBezTo>
                    <a:pt x="286640" y="601501"/>
                    <a:pt x="269695" y="546716"/>
                    <a:pt x="284922" y="622852"/>
                  </a:cubicBezTo>
                  <a:cubicBezTo>
                    <a:pt x="300672" y="701603"/>
                    <a:pt x="292106" y="651309"/>
                    <a:pt x="304800" y="695739"/>
                  </a:cubicBezTo>
                  <a:cubicBezTo>
                    <a:pt x="307302" y="704496"/>
                    <a:pt x="308924" y="713487"/>
                    <a:pt x="311426" y="722244"/>
                  </a:cubicBezTo>
                  <a:cubicBezTo>
                    <a:pt x="313345" y="728960"/>
                    <a:pt x="316133" y="735406"/>
                    <a:pt x="318052" y="742122"/>
                  </a:cubicBezTo>
                  <a:cubicBezTo>
                    <a:pt x="320554" y="750878"/>
                    <a:pt x="321091" y="760256"/>
                    <a:pt x="324678" y="768626"/>
                  </a:cubicBezTo>
                  <a:cubicBezTo>
                    <a:pt x="327815" y="775946"/>
                    <a:pt x="333513" y="781879"/>
                    <a:pt x="337931" y="788505"/>
                  </a:cubicBezTo>
                  <a:cubicBezTo>
                    <a:pt x="342348" y="806174"/>
                    <a:pt x="345424" y="824234"/>
                    <a:pt x="351183" y="841513"/>
                  </a:cubicBezTo>
                  <a:cubicBezTo>
                    <a:pt x="353392" y="848139"/>
                    <a:pt x="356294" y="854574"/>
                    <a:pt x="357809" y="861392"/>
                  </a:cubicBezTo>
                  <a:cubicBezTo>
                    <a:pt x="361881" y="879716"/>
                    <a:pt x="362111" y="903126"/>
                    <a:pt x="371061" y="921026"/>
                  </a:cubicBezTo>
                  <a:cubicBezTo>
                    <a:pt x="376821" y="932545"/>
                    <a:pt x="385179" y="942638"/>
                    <a:pt x="390939" y="954157"/>
                  </a:cubicBezTo>
                  <a:cubicBezTo>
                    <a:pt x="413484" y="999247"/>
                    <a:pt x="376346" y="945384"/>
                    <a:pt x="410818" y="1000539"/>
                  </a:cubicBezTo>
                  <a:cubicBezTo>
                    <a:pt x="438557" y="1044920"/>
                    <a:pt x="424858" y="1008743"/>
                    <a:pt x="450574" y="1060174"/>
                  </a:cubicBezTo>
                  <a:cubicBezTo>
                    <a:pt x="478010" y="1115046"/>
                    <a:pt x="432470" y="1042955"/>
                    <a:pt x="470452" y="1099931"/>
                  </a:cubicBezTo>
                  <a:cubicBezTo>
                    <a:pt x="472661" y="1108766"/>
                    <a:pt x="473491" y="1118065"/>
                    <a:pt x="477078" y="1126435"/>
                  </a:cubicBezTo>
                  <a:cubicBezTo>
                    <a:pt x="480215" y="1133755"/>
                    <a:pt x="486380" y="1139399"/>
                    <a:pt x="490331" y="1146313"/>
                  </a:cubicBezTo>
                  <a:cubicBezTo>
                    <a:pt x="495232" y="1154889"/>
                    <a:pt x="500037" y="1163599"/>
                    <a:pt x="503583" y="1172818"/>
                  </a:cubicBezTo>
                  <a:cubicBezTo>
                    <a:pt x="511105" y="1192375"/>
                    <a:pt x="516835" y="1212574"/>
                    <a:pt x="523461" y="1232452"/>
                  </a:cubicBezTo>
                  <a:lnTo>
                    <a:pt x="530087" y="1252331"/>
                  </a:lnTo>
                  <a:lnTo>
                    <a:pt x="536713" y="1272209"/>
                  </a:lnTo>
                  <a:cubicBezTo>
                    <a:pt x="540650" y="1299766"/>
                    <a:pt x="548680" y="1352533"/>
                    <a:pt x="549965" y="1378226"/>
                  </a:cubicBezTo>
                  <a:cubicBezTo>
                    <a:pt x="553386" y="1446646"/>
                    <a:pt x="554382" y="1515165"/>
                    <a:pt x="556591" y="1583635"/>
                  </a:cubicBezTo>
                  <a:cubicBezTo>
                    <a:pt x="554382" y="1649896"/>
                    <a:pt x="552615" y="1716173"/>
                    <a:pt x="549965" y="1782418"/>
                  </a:cubicBezTo>
                  <a:cubicBezTo>
                    <a:pt x="548786" y="1811889"/>
                    <a:pt x="542938" y="1948803"/>
                    <a:pt x="536713" y="1994452"/>
                  </a:cubicBezTo>
                  <a:cubicBezTo>
                    <a:pt x="533670" y="2016770"/>
                    <a:pt x="527878" y="2038626"/>
                    <a:pt x="523461" y="2060713"/>
                  </a:cubicBezTo>
                  <a:lnTo>
                    <a:pt x="516835" y="2093844"/>
                  </a:lnTo>
                  <a:cubicBezTo>
                    <a:pt x="514626" y="2104887"/>
                    <a:pt x="514392" y="2116517"/>
                    <a:pt x="510209" y="2126974"/>
                  </a:cubicBezTo>
                  <a:cubicBezTo>
                    <a:pt x="500687" y="2150779"/>
                    <a:pt x="490245" y="2175006"/>
                    <a:pt x="483704" y="2199861"/>
                  </a:cubicBezTo>
                  <a:cubicBezTo>
                    <a:pt x="476205" y="2228358"/>
                    <a:pt x="471325" y="2257503"/>
                    <a:pt x="463826" y="2286000"/>
                  </a:cubicBezTo>
                  <a:cubicBezTo>
                    <a:pt x="446865" y="2350453"/>
                    <a:pt x="439539" y="2325706"/>
                    <a:pt x="424070" y="2418522"/>
                  </a:cubicBezTo>
                  <a:cubicBezTo>
                    <a:pt x="421861" y="2431774"/>
                    <a:pt x="420835" y="2445278"/>
                    <a:pt x="417444" y="2458278"/>
                  </a:cubicBezTo>
                  <a:cubicBezTo>
                    <a:pt x="411771" y="2480024"/>
                    <a:pt x="385483" y="2571017"/>
                    <a:pt x="371061" y="2610678"/>
                  </a:cubicBezTo>
                  <a:cubicBezTo>
                    <a:pt x="366996" y="2621856"/>
                    <a:pt x="360874" y="2632316"/>
                    <a:pt x="357809" y="2643809"/>
                  </a:cubicBezTo>
                  <a:cubicBezTo>
                    <a:pt x="352005" y="2665573"/>
                    <a:pt x="352923" y="2689157"/>
                    <a:pt x="344557" y="2710070"/>
                  </a:cubicBezTo>
                  <a:cubicBezTo>
                    <a:pt x="335771" y="2732033"/>
                    <a:pt x="323725" y="2760264"/>
                    <a:pt x="318052" y="2782957"/>
                  </a:cubicBezTo>
                  <a:cubicBezTo>
                    <a:pt x="314794" y="2795991"/>
                    <a:pt x="315674" y="2809968"/>
                    <a:pt x="311426" y="2822713"/>
                  </a:cubicBezTo>
                  <a:cubicBezTo>
                    <a:pt x="306741" y="2836769"/>
                    <a:pt x="297679" y="2848982"/>
                    <a:pt x="291548" y="2862470"/>
                  </a:cubicBezTo>
                  <a:cubicBezTo>
                    <a:pt x="283464" y="2880256"/>
                    <a:pt x="269895" y="2917570"/>
                    <a:pt x="265044" y="2935357"/>
                  </a:cubicBezTo>
                  <a:cubicBezTo>
                    <a:pt x="262081" y="2946222"/>
                    <a:pt x="261730" y="2957723"/>
                    <a:pt x="258418" y="2968487"/>
                  </a:cubicBezTo>
                  <a:cubicBezTo>
                    <a:pt x="252868" y="2986524"/>
                    <a:pt x="244507" y="3003593"/>
                    <a:pt x="238539" y="3021496"/>
                  </a:cubicBezTo>
                  <a:cubicBezTo>
                    <a:pt x="224276" y="3064284"/>
                    <a:pt x="241954" y="3032939"/>
                    <a:pt x="218661" y="3067878"/>
                  </a:cubicBezTo>
                  <a:cubicBezTo>
                    <a:pt x="214244" y="3081130"/>
                    <a:pt x="208797" y="3094083"/>
                    <a:pt x="205409" y="3107635"/>
                  </a:cubicBezTo>
                  <a:cubicBezTo>
                    <a:pt x="180070" y="3208991"/>
                    <a:pt x="190887" y="3160366"/>
                    <a:pt x="172278" y="3253409"/>
                  </a:cubicBezTo>
                  <a:cubicBezTo>
                    <a:pt x="170069" y="3264452"/>
                    <a:pt x="166896" y="3275346"/>
                    <a:pt x="165652" y="3286539"/>
                  </a:cubicBezTo>
                  <a:cubicBezTo>
                    <a:pt x="163443" y="3306417"/>
                    <a:pt x="161854" y="3326374"/>
                    <a:pt x="159026" y="3346174"/>
                  </a:cubicBezTo>
                  <a:cubicBezTo>
                    <a:pt x="157433" y="3357323"/>
                    <a:pt x="154113" y="3368174"/>
                    <a:pt x="152400" y="3379305"/>
                  </a:cubicBezTo>
                  <a:cubicBezTo>
                    <a:pt x="149692" y="3396905"/>
                    <a:pt x="148959" y="3414793"/>
                    <a:pt x="145774" y="3432313"/>
                  </a:cubicBezTo>
                  <a:cubicBezTo>
                    <a:pt x="144525" y="3439185"/>
                    <a:pt x="141067" y="3445476"/>
                    <a:pt x="139148" y="3452192"/>
                  </a:cubicBezTo>
                  <a:cubicBezTo>
                    <a:pt x="136646" y="3460948"/>
                    <a:pt x="134105" y="3469728"/>
                    <a:pt x="132522" y="3478696"/>
                  </a:cubicBezTo>
                  <a:cubicBezTo>
                    <a:pt x="127473" y="3507305"/>
                    <a:pt x="123687" y="3536122"/>
                    <a:pt x="119270" y="3564835"/>
                  </a:cubicBezTo>
                  <a:cubicBezTo>
                    <a:pt x="124358" y="3737840"/>
                    <a:pt x="120478" y="3743173"/>
                    <a:pt x="132522" y="3869635"/>
                  </a:cubicBezTo>
                  <a:cubicBezTo>
                    <a:pt x="134418" y="3889546"/>
                    <a:pt x="136107" y="3909502"/>
                    <a:pt x="139148" y="3929270"/>
                  </a:cubicBezTo>
                  <a:cubicBezTo>
                    <a:pt x="140533" y="3938271"/>
                    <a:pt x="143799" y="3946884"/>
                    <a:pt x="145774" y="3955774"/>
                  </a:cubicBezTo>
                  <a:cubicBezTo>
                    <a:pt x="159987" y="4019732"/>
                    <a:pt x="144641" y="3956737"/>
                    <a:pt x="159026" y="4028661"/>
                  </a:cubicBezTo>
                  <a:cubicBezTo>
                    <a:pt x="160812" y="4037591"/>
                    <a:pt x="163744" y="4046261"/>
                    <a:pt x="165652" y="4055165"/>
                  </a:cubicBezTo>
                  <a:cubicBezTo>
                    <a:pt x="170371" y="4077189"/>
                    <a:pt x="174017" y="4099438"/>
                    <a:pt x="178904" y="4121426"/>
                  </a:cubicBezTo>
                  <a:cubicBezTo>
                    <a:pt x="183322" y="4141304"/>
                    <a:pt x="188940" y="4160953"/>
                    <a:pt x="192157" y="4181061"/>
                  </a:cubicBezTo>
                  <a:cubicBezTo>
                    <a:pt x="227322" y="4400838"/>
                    <a:pt x="191937" y="4219715"/>
                    <a:pt x="212035" y="4320209"/>
                  </a:cubicBezTo>
                  <a:cubicBezTo>
                    <a:pt x="216452" y="4368800"/>
                    <a:pt x="220733" y="4417404"/>
                    <a:pt x="225287" y="4465983"/>
                  </a:cubicBezTo>
                  <a:cubicBezTo>
                    <a:pt x="227359" y="4488083"/>
                    <a:pt x="231913" y="4532244"/>
                    <a:pt x="231913" y="4532244"/>
                  </a:cubicBezTo>
                  <a:cubicBezTo>
                    <a:pt x="229704" y="4660348"/>
                    <a:pt x="229110" y="4788491"/>
                    <a:pt x="225287" y="4916557"/>
                  </a:cubicBezTo>
                  <a:cubicBezTo>
                    <a:pt x="224690" y="4936549"/>
                    <a:pt x="221142" y="4956346"/>
                    <a:pt x="218661" y="4976192"/>
                  </a:cubicBezTo>
                  <a:cubicBezTo>
                    <a:pt x="214515" y="5009357"/>
                    <a:pt x="210622" y="5042568"/>
                    <a:pt x="205409" y="5075583"/>
                  </a:cubicBezTo>
                  <a:cubicBezTo>
                    <a:pt x="203989" y="5084578"/>
                    <a:pt x="200412" y="5093127"/>
                    <a:pt x="198783" y="5102087"/>
                  </a:cubicBezTo>
                  <a:cubicBezTo>
                    <a:pt x="187023" y="5166770"/>
                    <a:pt x="197077" y="5132206"/>
                    <a:pt x="185531" y="5201478"/>
                  </a:cubicBezTo>
                  <a:cubicBezTo>
                    <a:pt x="184034" y="5210461"/>
                    <a:pt x="180533" y="5219023"/>
                    <a:pt x="178904" y="5227983"/>
                  </a:cubicBezTo>
                  <a:cubicBezTo>
                    <a:pt x="165071" y="5304061"/>
                    <a:pt x="179390" y="5245676"/>
                    <a:pt x="165652" y="5307496"/>
                  </a:cubicBezTo>
                  <a:cubicBezTo>
                    <a:pt x="159864" y="5333543"/>
                    <a:pt x="156398" y="5339148"/>
                    <a:pt x="152400" y="5367131"/>
                  </a:cubicBezTo>
                  <a:cubicBezTo>
                    <a:pt x="149572" y="5386930"/>
                    <a:pt x="147585" y="5406847"/>
                    <a:pt x="145774" y="5426765"/>
                  </a:cubicBezTo>
                  <a:cubicBezTo>
                    <a:pt x="137982" y="5512475"/>
                    <a:pt x="137167" y="5552531"/>
                    <a:pt x="132522" y="5645426"/>
                  </a:cubicBezTo>
                  <a:cubicBezTo>
                    <a:pt x="125896" y="5636591"/>
                    <a:pt x="117583" y="5628799"/>
                    <a:pt x="112644" y="5618922"/>
                  </a:cubicBezTo>
                  <a:cubicBezTo>
                    <a:pt x="107555" y="5608745"/>
                    <a:pt x="102525" y="5567643"/>
                    <a:pt x="99391" y="5559287"/>
                  </a:cubicBezTo>
                  <a:cubicBezTo>
                    <a:pt x="96595" y="5551831"/>
                    <a:pt x="89373" y="5546686"/>
                    <a:pt x="86139" y="5539409"/>
                  </a:cubicBezTo>
                  <a:cubicBezTo>
                    <a:pt x="80466" y="5526644"/>
                    <a:pt x="79134" y="5512146"/>
                    <a:pt x="72887" y="5499652"/>
                  </a:cubicBezTo>
                  <a:cubicBezTo>
                    <a:pt x="68470" y="5490817"/>
                    <a:pt x="63303" y="5482319"/>
                    <a:pt x="59635" y="5473148"/>
                  </a:cubicBezTo>
                  <a:cubicBezTo>
                    <a:pt x="54447" y="5460178"/>
                    <a:pt x="54131" y="5445015"/>
                    <a:pt x="46383" y="5433392"/>
                  </a:cubicBezTo>
                  <a:cubicBezTo>
                    <a:pt x="41966" y="5426766"/>
                    <a:pt x="36907" y="5420525"/>
                    <a:pt x="33131" y="5413513"/>
                  </a:cubicBezTo>
                  <a:cubicBezTo>
                    <a:pt x="21424" y="5391771"/>
                    <a:pt x="0" y="5347252"/>
                    <a:pt x="0" y="5347252"/>
                  </a:cubicBezTo>
                  <a:cubicBezTo>
                    <a:pt x="2209" y="5338417"/>
                    <a:pt x="-1183" y="5325433"/>
                    <a:pt x="6626" y="5320748"/>
                  </a:cubicBezTo>
                  <a:cubicBezTo>
                    <a:pt x="23312" y="5310737"/>
                    <a:pt x="46149" y="5340392"/>
                    <a:pt x="53009" y="5347252"/>
                  </a:cubicBezTo>
                  <a:cubicBezTo>
                    <a:pt x="65950" y="5373136"/>
                    <a:pt x="63903" y="5371781"/>
                    <a:pt x="79513" y="5393635"/>
                  </a:cubicBezTo>
                  <a:cubicBezTo>
                    <a:pt x="85932" y="5402621"/>
                    <a:pt x="94452" y="5410262"/>
                    <a:pt x="99391" y="5420139"/>
                  </a:cubicBezTo>
                  <a:cubicBezTo>
                    <a:pt x="102727" y="5426811"/>
                    <a:pt x="125938" y="5483232"/>
                    <a:pt x="132522" y="5506278"/>
                  </a:cubicBezTo>
                  <a:cubicBezTo>
                    <a:pt x="149162" y="5564519"/>
                    <a:pt x="129887" y="5505001"/>
                    <a:pt x="145774" y="5552661"/>
                  </a:cubicBezTo>
                  <a:cubicBezTo>
                    <a:pt x="127769" y="5579669"/>
                    <a:pt x="128847" y="5567900"/>
                    <a:pt x="139148" y="5605670"/>
                  </a:cubicBezTo>
                  <a:cubicBezTo>
                    <a:pt x="142823" y="5619147"/>
                    <a:pt x="152400" y="5645426"/>
                    <a:pt x="152400" y="5645426"/>
                  </a:cubicBezTo>
                  <a:cubicBezTo>
                    <a:pt x="161235" y="5632174"/>
                    <a:pt x="167642" y="5616932"/>
                    <a:pt x="178904" y="5605670"/>
                  </a:cubicBezTo>
                  <a:cubicBezTo>
                    <a:pt x="258711" y="5525867"/>
                    <a:pt x="144843" y="5637131"/>
                    <a:pt x="218661" y="5572539"/>
                  </a:cubicBezTo>
                  <a:cubicBezTo>
                    <a:pt x="258469" y="5537706"/>
                    <a:pt x="242593" y="5550400"/>
                    <a:pt x="265044" y="5519531"/>
                  </a:cubicBezTo>
                  <a:cubicBezTo>
                    <a:pt x="278035" y="5501669"/>
                    <a:pt x="296597" y="5487029"/>
                    <a:pt x="304800" y="5466522"/>
                  </a:cubicBezTo>
                  <a:cubicBezTo>
                    <a:pt x="322428" y="5422452"/>
                    <a:pt x="320056" y="5424339"/>
                    <a:pt x="351183" y="5373757"/>
                  </a:cubicBezTo>
                  <a:cubicBezTo>
                    <a:pt x="356971" y="5364352"/>
                    <a:pt x="364642" y="5356239"/>
                    <a:pt x="371061" y="5347252"/>
                  </a:cubicBezTo>
                  <a:cubicBezTo>
                    <a:pt x="375690" y="5340772"/>
                    <a:pt x="378682" y="5333005"/>
                    <a:pt x="384313" y="5327374"/>
                  </a:cubicBezTo>
                  <a:cubicBezTo>
                    <a:pt x="398114" y="5313573"/>
                    <a:pt x="428178" y="5297080"/>
                    <a:pt x="443948" y="5287618"/>
                  </a:cubicBezTo>
                  <a:lnTo>
                    <a:pt x="457200" y="5267739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1" name="Straight Arrow Connector 10"/>
            <p:cNvCxnSpPr>
              <a:stCxn id="9" idx="2"/>
            </p:cNvCxnSpPr>
            <p:nvPr/>
          </p:nvCxnSpPr>
          <p:spPr bwMode="auto">
            <a:xfrm>
              <a:off x="7772400" y="3810000"/>
              <a:ext cx="0" cy="685800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12" name="Rectangle 11"/>
            <p:cNvSpPr/>
            <p:nvPr/>
          </p:nvSpPr>
          <p:spPr bwMode="auto">
            <a:xfrm>
              <a:off x="3901081" y="1524000"/>
              <a:ext cx="1066800" cy="2286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715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14" name="Straight Arrow Connector 13"/>
            <p:cNvCxnSpPr>
              <a:stCxn id="12" idx="2"/>
            </p:cNvCxnSpPr>
            <p:nvPr/>
          </p:nvCxnSpPr>
          <p:spPr bwMode="auto">
            <a:xfrm>
              <a:off x="4434481" y="3810000"/>
              <a:ext cx="0" cy="685800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sp>
          <p:nvSpPr>
            <p:cNvPr id="15" name="Freeform 14"/>
            <p:cNvSpPr/>
            <p:nvPr/>
          </p:nvSpPr>
          <p:spPr bwMode="auto">
            <a:xfrm>
              <a:off x="1669774" y="1550504"/>
              <a:ext cx="125896" cy="795131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6" name="Freeform 15"/>
            <p:cNvSpPr/>
            <p:nvPr/>
          </p:nvSpPr>
          <p:spPr bwMode="auto">
            <a:xfrm>
              <a:off x="1679713" y="2763078"/>
              <a:ext cx="125896" cy="457200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7" name="Freeform 16"/>
            <p:cNvSpPr/>
            <p:nvPr/>
          </p:nvSpPr>
          <p:spPr bwMode="auto">
            <a:xfrm>
              <a:off x="1735353" y="3684104"/>
              <a:ext cx="173004" cy="1166192"/>
            </a:xfrm>
            <a:custGeom>
              <a:avLst/>
              <a:gdLst>
                <a:gd name="connsiteX0" fmla="*/ 47064 w 173004"/>
                <a:gd name="connsiteY0" fmla="*/ 0 h 1166192"/>
                <a:gd name="connsiteX1" fmla="*/ 13934 w 173004"/>
                <a:gd name="connsiteY1" fmla="*/ 92766 h 1166192"/>
                <a:gd name="connsiteX2" fmla="*/ 7308 w 173004"/>
                <a:gd name="connsiteY2" fmla="*/ 245166 h 1166192"/>
                <a:gd name="connsiteX3" fmla="*/ 13934 w 173004"/>
                <a:gd name="connsiteY3" fmla="*/ 265044 h 1166192"/>
                <a:gd name="connsiteX4" fmla="*/ 33812 w 173004"/>
                <a:gd name="connsiteY4" fmla="*/ 271670 h 1166192"/>
                <a:gd name="connsiteX5" fmla="*/ 53690 w 173004"/>
                <a:gd name="connsiteY5" fmla="*/ 284922 h 1166192"/>
                <a:gd name="connsiteX6" fmla="*/ 80195 w 173004"/>
                <a:gd name="connsiteY6" fmla="*/ 318053 h 1166192"/>
                <a:gd name="connsiteX7" fmla="*/ 100073 w 173004"/>
                <a:gd name="connsiteY7" fmla="*/ 337931 h 1166192"/>
                <a:gd name="connsiteX8" fmla="*/ 159708 w 173004"/>
                <a:gd name="connsiteY8" fmla="*/ 384313 h 1166192"/>
                <a:gd name="connsiteX9" fmla="*/ 172960 w 173004"/>
                <a:gd name="connsiteY9" fmla="*/ 424070 h 1166192"/>
                <a:gd name="connsiteX10" fmla="*/ 166334 w 173004"/>
                <a:gd name="connsiteY10" fmla="*/ 543339 h 1166192"/>
                <a:gd name="connsiteX11" fmla="*/ 146456 w 173004"/>
                <a:gd name="connsiteY11" fmla="*/ 583096 h 1166192"/>
                <a:gd name="connsiteX12" fmla="*/ 126577 w 173004"/>
                <a:gd name="connsiteY12" fmla="*/ 602974 h 1166192"/>
                <a:gd name="connsiteX13" fmla="*/ 106699 w 173004"/>
                <a:gd name="connsiteY13" fmla="*/ 629479 h 1166192"/>
                <a:gd name="connsiteX14" fmla="*/ 80195 w 173004"/>
                <a:gd name="connsiteY14" fmla="*/ 675861 h 1166192"/>
                <a:gd name="connsiteX15" fmla="*/ 13934 w 173004"/>
                <a:gd name="connsiteY15" fmla="*/ 748748 h 1166192"/>
                <a:gd name="connsiteX16" fmla="*/ 682 w 173004"/>
                <a:gd name="connsiteY16" fmla="*/ 795131 h 1166192"/>
                <a:gd name="connsiteX17" fmla="*/ 40438 w 173004"/>
                <a:gd name="connsiteY17" fmla="*/ 894522 h 1166192"/>
                <a:gd name="connsiteX18" fmla="*/ 60317 w 173004"/>
                <a:gd name="connsiteY18" fmla="*/ 921026 h 1166192"/>
                <a:gd name="connsiteX19" fmla="*/ 80195 w 173004"/>
                <a:gd name="connsiteY19" fmla="*/ 934279 h 1166192"/>
                <a:gd name="connsiteX20" fmla="*/ 93447 w 173004"/>
                <a:gd name="connsiteY20" fmla="*/ 954157 h 1166192"/>
                <a:gd name="connsiteX21" fmla="*/ 100073 w 173004"/>
                <a:gd name="connsiteY21" fmla="*/ 980661 h 1166192"/>
                <a:gd name="connsiteX22" fmla="*/ 106699 w 173004"/>
                <a:gd name="connsiteY22" fmla="*/ 1000539 h 1166192"/>
                <a:gd name="connsiteX23" fmla="*/ 73569 w 173004"/>
                <a:gd name="connsiteY23" fmla="*/ 1073426 h 1166192"/>
                <a:gd name="connsiteX24" fmla="*/ 47064 w 173004"/>
                <a:gd name="connsiteY24" fmla="*/ 1099931 h 1166192"/>
                <a:gd name="connsiteX25" fmla="*/ 47064 w 173004"/>
                <a:gd name="connsiteY25" fmla="*/ 1139687 h 1166192"/>
                <a:gd name="connsiteX26" fmla="*/ 86821 w 173004"/>
                <a:gd name="connsiteY26" fmla="*/ 1126435 h 1166192"/>
                <a:gd name="connsiteX27" fmla="*/ 93447 w 173004"/>
                <a:gd name="connsiteY27" fmla="*/ 1166192 h 1166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73004" h="1166192">
                  <a:moveTo>
                    <a:pt x="47064" y="0"/>
                  </a:moveTo>
                  <a:cubicBezTo>
                    <a:pt x="36021" y="30922"/>
                    <a:pt x="23494" y="61354"/>
                    <a:pt x="13934" y="92766"/>
                  </a:cubicBezTo>
                  <a:cubicBezTo>
                    <a:pt x="-5625" y="157033"/>
                    <a:pt x="-1405" y="171107"/>
                    <a:pt x="7308" y="245166"/>
                  </a:cubicBezTo>
                  <a:cubicBezTo>
                    <a:pt x="8124" y="252103"/>
                    <a:pt x="8995" y="260105"/>
                    <a:pt x="13934" y="265044"/>
                  </a:cubicBezTo>
                  <a:cubicBezTo>
                    <a:pt x="18873" y="269983"/>
                    <a:pt x="27565" y="268546"/>
                    <a:pt x="33812" y="271670"/>
                  </a:cubicBezTo>
                  <a:cubicBezTo>
                    <a:pt x="40935" y="275231"/>
                    <a:pt x="47472" y="279947"/>
                    <a:pt x="53690" y="284922"/>
                  </a:cubicBezTo>
                  <a:cubicBezTo>
                    <a:pt x="72972" y="300347"/>
                    <a:pt x="62971" y="297384"/>
                    <a:pt x="80195" y="318053"/>
                  </a:cubicBezTo>
                  <a:cubicBezTo>
                    <a:pt x="86194" y="325252"/>
                    <a:pt x="92676" y="332178"/>
                    <a:pt x="100073" y="337931"/>
                  </a:cubicBezTo>
                  <a:cubicBezTo>
                    <a:pt x="171403" y="393409"/>
                    <a:pt x="114579" y="339184"/>
                    <a:pt x="159708" y="384313"/>
                  </a:cubicBezTo>
                  <a:cubicBezTo>
                    <a:pt x="164125" y="397565"/>
                    <a:pt x="173735" y="410122"/>
                    <a:pt x="172960" y="424070"/>
                  </a:cubicBezTo>
                  <a:cubicBezTo>
                    <a:pt x="170751" y="463826"/>
                    <a:pt x="170109" y="503701"/>
                    <a:pt x="166334" y="543339"/>
                  </a:cubicBezTo>
                  <a:cubicBezTo>
                    <a:pt x="165049" y="556836"/>
                    <a:pt x="154622" y="573297"/>
                    <a:pt x="146456" y="583096"/>
                  </a:cubicBezTo>
                  <a:cubicBezTo>
                    <a:pt x="140457" y="590295"/>
                    <a:pt x="132675" y="595859"/>
                    <a:pt x="126577" y="602974"/>
                  </a:cubicBezTo>
                  <a:cubicBezTo>
                    <a:pt x="119390" y="611359"/>
                    <a:pt x="112552" y="620114"/>
                    <a:pt x="106699" y="629479"/>
                  </a:cubicBezTo>
                  <a:cubicBezTo>
                    <a:pt x="94611" y="648820"/>
                    <a:pt x="95116" y="659282"/>
                    <a:pt x="80195" y="675861"/>
                  </a:cubicBezTo>
                  <a:cubicBezTo>
                    <a:pt x="-1092" y="766180"/>
                    <a:pt x="60616" y="686505"/>
                    <a:pt x="13934" y="748748"/>
                  </a:cubicBezTo>
                  <a:cubicBezTo>
                    <a:pt x="11208" y="756926"/>
                    <a:pt x="162" y="788370"/>
                    <a:pt x="682" y="795131"/>
                  </a:cubicBezTo>
                  <a:cubicBezTo>
                    <a:pt x="4526" y="845106"/>
                    <a:pt x="12699" y="857539"/>
                    <a:pt x="40438" y="894522"/>
                  </a:cubicBezTo>
                  <a:cubicBezTo>
                    <a:pt x="47064" y="903357"/>
                    <a:pt x="52508" y="913217"/>
                    <a:pt x="60317" y="921026"/>
                  </a:cubicBezTo>
                  <a:cubicBezTo>
                    <a:pt x="65948" y="926657"/>
                    <a:pt x="73569" y="929861"/>
                    <a:pt x="80195" y="934279"/>
                  </a:cubicBezTo>
                  <a:cubicBezTo>
                    <a:pt x="84612" y="940905"/>
                    <a:pt x="90310" y="946837"/>
                    <a:pt x="93447" y="954157"/>
                  </a:cubicBezTo>
                  <a:cubicBezTo>
                    <a:pt x="97034" y="962527"/>
                    <a:pt x="97571" y="971905"/>
                    <a:pt x="100073" y="980661"/>
                  </a:cubicBezTo>
                  <a:cubicBezTo>
                    <a:pt x="101992" y="987377"/>
                    <a:pt x="104490" y="993913"/>
                    <a:pt x="106699" y="1000539"/>
                  </a:cubicBezTo>
                  <a:cubicBezTo>
                    <a:pt x="99844" y="1034813"/>
                    <a:pt x="102226" y="1044769"/>
                    <a:pt x="73569" y="1073426"/>
                  </a:cubicBezTo>
                  <a:lnTo>
                    <a:pt x="47064" y="1099931"/>
                  </a:lnTo>
                  <a:cubicBezTo>
                    <a:pt x="46261" y="1102340"/>
                    <a:pt x="30198" y="1137278"/>
                    <a:pt x="47064" y="1139687"/>
                  </a:cubicBezTo>
                  <a:cubicBezTo>
                    <a:pt x="60893" y="1141662"/>
                    <a:pt x="86821" y="1126435"/>
                    <a:pt x="86821" y="1126435"/>
                  </a:cubicBezTo>
                  <a:lnTo>
                    <a:pt x="93447" y="1166192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8" name="Freeform 17"/>
            <p:cNvSpPr/>
            <p:nvPr/>
          </p:nvSpPr>
          <p:spPr bwMode="auto">
            <a:xfrm>
              <a:off x="1734265" y="5340626"/>
              <a:ext cx="306570" cy="649357"/>
            </a:xfrm>
            <a:custGeom>
              <a:avLst/>
              <a:gdLst>
                <a:gd name="connsiteX0" fmla="*/ 134292 w 306570"/>
                <a:gd name="connsiteY0" fmla="*/ 0 h 649357"/>
                <a:gd name="connsiteX1" fmla="*/ 107787 w 306570"/>
                <a:gd name="connsiteY1" fmla="*/ 46383 h 649357"/>
                <a:gd name="connsiteX2" fmla="*/ 154170 w 306570"/>
                <a:gd name="connsiteY2" fmla="*/ 132522 h 649357"/>
                <a:gd name="connsiteX3" fmla="*/ 174048 w 306570"/>
                <a:gd name="connsiteY3" fmla="*/ 265044 h 649357"/>
                <a:gd name="connsiteX4" fmla="*/ 160796 w 306570"/>
                <a:gd name="connsiteY4" fmla="*/ 364435 h 649357"/>
                <a:gd name="connsiteX5" fmla="*/ 147544 w 306570"/>
                <a:gd name="connsiteY5" fmla="*/ 443948 h 649357"/>
                <a:gd name="connsiteX6" fmla="*/ 147544 w 306570"/>
                <a:gd name="connsiteY6" fmla="*/ 503583 h 649357"/>
                <a:gd name="connsiteX7" fmla="*/ 94535 w 306570"/>
                <a:gd name="connsiteY7" fmla="*/ 490331 h 649357"/>
                <a:gd name="connsiteX8" fmla="*/ 81283 w 306570"/>
                <a:gd name="connsiteY8" fmla="*/ 477078 h 649357"/>
                <a:gd name="connsiteX9" fmla="*/ 28274 w 306570"/>
                <a:gd name="connsiteY9" fmla="*/ 430696 h 649357"/>
                <a:gd name="connsiteX10" fmla="*/ 21648 w 306570"/>
                <a:gd name="connsiteY10" fmla="*/ 397565 h 649357"/>
                <a:gd name="connsiteX11" fmla="*/ 41526 w 306570"/>
                <a:gd name="connsiteY11" fmla="*/ 417444 h 649357"/>
                <a:gd name="connsiteX12" fmla="*/ 94535 w 306570"/>
                <a:gd name="connsiteY12" fmla="*/ 490331 h 649357"/>
                <a:gd name="connsiteX13" fmla="*/ 121039 w 306570"/>
                <a:gd name="connsiteY13" fmla="*/ 549965 h 649357"/>
                <a:gd name="connsiteX14" fmla="*/ 140918 w 306570"/>
                <a:gd name="connsiteY14" fmla="*/ 649357 h 649357"/>
                <a:gd name="connsiteX15" fmla="*/ 167422 w 306570"/>
                <a:gd name="connsiteY15" fmla="*/ 549965 h 649357"/>
                <a:gd name="connsiteX16" fmla="*/ 187300 w 306570"/>
                <a:gd name="connsiteY16" fmla="*/ 496957 h 649357"/>
                <a:gd name="connsiteX17" fmla="*/ 200552 w 306570"/>
                <a:gd name="connsiteY17" fmla="*/ 483704 h 649357"/>
                <a:gd name="connsiteX18" fmla="*/ 213805 w 306570"/>
                <a:gd name="connsiteY18" fmla="*/ 463826 h 649357"/>
                <a:gd name="connsiteX19" fmla="*/ 246935 w 306570"/>
                <a:gd name="connsiteY19" fmla="*/ 443948 h 649357"/>
                <a:gd name="connsiteX20" fmla="*/ 273439 w 306570"/>
                <a:gd name="connsiteY20" fmla="*/ 437322 h 649357"/>
                <a:gd name="connsiteX21" fmla="*/ 306570 w 306570"/>
                <a:gd name="connsiteY21" fmla="*/ 424070 h 649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6570" h="649357">
                  <a:moveTo>
                    <a:pt x="134292" y="0"/>
                  </a:moveTo>
                  <a:cubicBezTo>
                    <a:pt x="125457" y="15461"/>
                    <a:pt x="108972" y="28615"/>
                    <a:pt x="107787" y="46383"/>
                  </a:cubicBezTo>
                  <a:cubicBezTo>
                    <a:pt x="105621" y="78871"/>
                    <a:pt x="136119" y="109959"/>
                    <a:pt x="154170" y="132522"/>
                  </a:cubicBezTo>
                  <a:cubicBezTo>
                    <a:pt x="177225" y="201688"/>
                    <a:pt x="166427" y="158345"/>
                    <a:pt x="174048" y="265044"/>
                  </a:cubicBezTo>
                  <a:cubicBezTo>
                    <a:pt x="158977" y="325329"/>
                    <a:pt x="175020" y="255387"/>
                    <a:pt x="160796" y="364435"/>
                  </a:cubicBezTo>
                  <a:cubicBezTo>
                    <a:pt x="157321" y="391079"/>
                    <a:pt x="147544" y="443948"/>
                    <a:pt x="147544" y="443948"/>
                  </a:cubicBezTo>
                  <a:cubicBezTo>
                    <a:pt x="152971" y="460229"/>
                    <a:pt x="165797" y="488372"/>
                    <a:pt x="147544" y="503583"/>
                  </a:cubicBezTo>
                  <a:cubicBezTo>
                    <a:pt x="142975" y="507391"/>
                    <a:pt x="103137" y="493198"/>
                    <a:pt x="94535" y="490331"/>
                  </a:cubicBezTo>
                  <a:cubicBezTo>
                    <a:pt x="90118" y="485913"/>
                    <a:pt x="86161" y="480981"/>
                    <a:pt x="81283" y="477078"/>
                  </a:cubicBezTo>
                  <a:cubicBezTo>
                    <a:pt x="56267" y="457064"/>
                    <a:pt x="51628" y="465728"/>
                    <a:pt x="28274" y="430696"/>
                  </a:cubicBezTo>
                  <a:cubicBezTo>
                    <a:pt x="-2104" y="385128"/>
                    <a:pt x="-13340" y="385902"/>
                    <a:pt x="21648" y="397565"/>
                  </a:cubicBezTo>
                  <a:cubicBezTo>
                    <a:pt x="28274" y="404191"/>
                    <a:pt x="35592" y="410191"/>
                    <a:pt x="41526" y="417444"/>
                  </a:cubicBezTo>
                  <a:cubicBezTo>
                    <a:pt x="43192" y="419480"/>
                    <a:pt x="84489" y="472750"/>
                    <a:pt x="94535" y="490331"/>
                  </a:cubicBezTo>
                  <a:cubicBezTo>
                    <a:pt x="102986" y="505120"/>
                    <a:pt x="116305" y="534581"/>
                    <a:pt x="121039" y="549965"/>
                  </a:cubicBezTo>
                  <a:cubicBezTo>
                    <a:pt x="134673" y="594274"/>
                    <a:pt x="134638" y="605396"/>
                    <a:pt x="140918" y="649357"/>
                  </a:cubicBezTo>
                  <a:cubicBezTo>
                    <a:pt x="166736" y="520264"/>
                    <a:pt x="140401" y="631030"/>
                    <a:pt x="167422" y="549965"/>
                  </a:cubicBezTo>
                  <a:cubicBezTo>
                    <a:pt x="177134" y="520829"/>
                    <a:pt x="169227" y="524068"/>
                    <a:pt x="187300" y="496957"/>
                  </a:cubicBezTo>
                  <a:cubicBezTo>
                    <a:pt x="190765" y="491759"/>
                    <a:pt x="196649" y="488582"/>
                    <a:pt x="200552" y="483704"/>
                  </a:cubicBezTo>
                  <a:cubicBezTo>
                    <a:pt x="205527" y="477485"/>
                    <a:pt x="207758" y="469009"/>
                    <a:pt x="213805" y="463826"/>
                  </a:cubicBezTo>
                  <a:cubicBezTo>
                    <a:pt x="223583" y="455445"/>
                    <a:pt x="235166" y="449179"/>
                    <a:pt x="246935" y="443948"/>
                  </a:cubicBezTo>
                  <a:cubicBezTo>
                    <a:pt x="255257" y="440249"/>
                    <a:pt x="264683" y="439824"/>
                    <a:pt x="273439" y="437322"/>
                  </a:cubicBezTo>
                  <a:cubicBezTo>
                    <a:pt x="292546" y="431863"/>
                    <a:pt x="290929" y="431890"/>
                    <a:pt x="306570" y="424070"/>
                  </a:cubicBez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9" name="Freeform 18"/>
            <p:cNvSpPr/>
            <p:nvPr/>
          </p:nvSpPr>
          <p:spPr bwMode="auto">
            <a:xfrm>
              <a:off x="4234098" y="1196008"/>
              <a:ext cx="125896" cy="795131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0" name="Freeform 19"/>
            <p:cNvSpPr/>
            <p:nvPr/>
          </p:nvSpPr>
          <p:spPr bwMode="auto">
            <a:xfrm>
              <a:off x="4244037" y="2408582"/>
              <a:ext cx="125896" cy="457200"/>
            </a:xfrm>
            <a:custGeom>
              <a:avLst/>
              <a:gdLst>
                <a:gd name="connsiteX0" fmla="*/ 125896 w 125896"/>
                <a:gd name="connsiteY0" fmla="*/ 0 h 795131"/>
                <a:gd name="connsiteX1" fmla="*/ 66261 w 125896"/>
                <a:gd name="connsiteY1" fmla="*/ 19879 h 795131"/>
                <a:gd name="connsiteX2" fmla="*/ 33130 w 125896"/>
                <a:gd name="connsiteY2" fmla="*/ 59635 h 795131"/>
                <a:gd name="connsiteX3" fmla="*/ 6626 w 125896"/>
                <a:gd name="connsiteY3" fmla="*/ 125896 h 795131"/>
                <a:gd name="connsiteX4" fmla="*/ 0 w 125896"/>
                <a:gd name="connsiteY4" fmla="*/ 159026 h 795131"/>
                <a:gd name="connsiteX5" fmla="*/ 6626 w 125896"/>
                <a:gd name="connsiteY5" fmla="*/ 231913 h 795131"/>
                <a:gd name="connsiteX6" fmla="*/ 13252 w 125896"/>
                <a:gd name="connsiteY6" fmla="*/ 251792 h 795131"/>
                <a:gd name="connsiteX7" fmla="*/ 26504 w 125896"/>
                <a:gd name="connsiteY7" fmla="*/ 304800 h 795131"/>
                <a:gd name="connsiteX8" fmla="*/ 39756 w 125896"/>
                <a:gd name="connsiteY8" fmla="*/ 596348 h 795131"/>
                <a:gd name="connsiteX9" fmla="*/ 46383 w 125896"/>
                <a:gd name="connsiteY9" fmla="*/ 629479 h 795131"/>
                <a:gd name="connsiteX10" fmla="*/ 59635 w 125896"/>
                <a:gd name="connsiteY10" fmla="*/ 689113 h 795131"/>
                <a:gd name="connsiteX11" fmla="*/ 72887 w 125896"/>
                <a:gd name="connsiteY11" fmla="*/ 748748 h 795131"/>
                <a:gd name="connsiteX12" fmla="*/ 79513 w 125896"/>
                <a:gd name="connsiteY12" fmla="*/ 768626 h 795131"/>
                <a:gd name="connsiteX13" fmla="*/ 72887 w 125896"/>
                <a:gd name="connsiteY13" fmla="*/ 788505 h 795131"/>
                <a:gd name="connsiteX14" fmla="*/ 79513 w 125896"/>
                <a:gd name="connsiteY14" fmla="*/ 795131 h 795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5896" h="795131">
                  <a:moveTo>
                    <a:pt x="125896" y="0"/>
                  </a:moveTo>
                  <a:cubicBezTo>
                    <a:pt x="106018" y="6626"/>
                    <a:pt x="83887" y="8548"/>
                    <a:pt x="66261" y="19879"/>
                  </a:cubicBezTo>
                  <a:cubicBezTo>
                    <a:pt x="51750" y="29207"/>
                    <a:pt x="42171" y="44944"/>
                    <a:pt x="33130" y="59635"/>
                  </a:cubicBezTo>
                  <a:cubicBezTo>
                    <a:pt x="29363" y="65756"/>
                    <a:pt x="10739" y="109443"/>
                    <a:pt x="6626" y="125896"/>
                  </a:cubicBezTo>
                  <a:cubicBezTo>
                    <a:pt x="3895" y="136822"/>
                    <a:pt x="2209" y="147983"/>
                    <a:pt x="0" y="159026"/>
                  </a:cubicBezTo>
                  <a:cubicBezTo>
                    <a:pt x="2209" y="183322"/>
                    <a:pt x="3176" y="207762"/>
                    <a:pt x="6626" y="231913"/>
                  </a:cubicBezTo>
                  <a:cubicBezTo>
                    <a:pt x="7614" y="238828"/>
                    <a:pt x="11558" y="245016"/>
                    <a:pt x="13252" y="251792"/>
                  </a:cubicBezTo>
                  <a:lnTo>
                    <a:pt x="26504" y="304800"/>
                  </a:lnTo>
                  <a:cubicBezTo>
                    <a:pt x="28920" y="379682"/>
                    <a:pt x="30036" y="508875"/>
                    <a:pt x="39756" y="596348"/>
                  </a:cubicBezTo>
                  <a:cubicBezTo>
                    <a:pt x="41000" y="607542"/>
                    <a:pt x="44368" y="618398"/>
                    <a:pt x="46383" y="629479"/>
                  </a:cubicBezTo>
                  <a:cubicBezTo>
                    <a:pt x="61334" y="711703"/>
                    <a:pt x="45030" y="637993"/>
                    <a:pt x="59635" y="689113"/>
                  </a:cubicBezTo>
                  <a:cubicBezTo>
                    <a:pt x="73239" y="736727"/>
                    <a:pt x="59224" y="694095"/>
                    <a:pt x="72887" y="748748"/>
                  </a:cubicBezTo>
                  <a:cubicBezTo>
                    <a:pt x="74581" y="755524"/>
                    <a:pt x="77304" y="762000"/>
                    <a:pt x="79513" y="768626"/>
                  </a:cubicBezTo>
                  <a:cubicBezTo>
                    <a:pt x="79513" y="768626"/>
                    <a:pt x="72887" y="781520"/>
                    <a:pt x="72887" y="788505"/>
                  </a:cubicBezTo>
                  <a:lnTo>
                    <a:pt x="79513" y="795131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1" name="Freeform 20"/>
            <p:cNvSpPr/>
            <p:nvPr/>
          </p:nvSpPr>
          <p:spPr bwMode="auto">
            <a:xfrm>
              <a:off x="4299677" y="3329608"/>
              <a:ext cx="173004" cy="1166192"/>
            </a:xfrm>
            <a:custGeom>
              <a:avLst/>
              <a:gdLst>
                <a:gd name="connsiteX0" fmla="*/ 47064 w 173004"/>
                <a:gd name="connsiteY0" fmla="*/ 0 h 1166192"/>
                <a:gd name="connsiteX1" fmla="*/ 13934 w 173004"/>
                <a:gd name="connsiteY1" fmla="*/ 92766 h 1166192"/>
                <a:gd name="connsiteX2" fmla="*/ 7308 w 173004"/>
                <a:gd name="connsiteY2" fmla="*/ 245166 h 1166192"/>
                <a:gd name="connsiteX3" fmla="*/ 13934 w 173004"/>
                <a:gd name="connsiteY3" fmla="*/ 265044 h 1166192"/>
                <a:gd name="connsiteX4" fmla="*/ 33812 w 173004"/>
                <a:gd name="connsiteY4" fmla="*/ 271670 h 1166192"/>
                <a:gd name="connsiteX5" fmla="*/ 53690 w 173004"/>
                <a:gd name="connsiteY5" fmla="*/ 284922 h 1166192"/>
                <a:gd name="connsiteX6" fmla="*/ 80195 w 173004"/>
                <a:gd name="connsiteY6" fmla="*/ 318053 h 1166192"/>
                <a:gd name="connsiteX7" fmla="*/ 100073 w 173004"/>
                <a:gd name="connsiteY7" fmla="*/ 337931 h 1166192"/>
                <a:gd name="connsiteX8" fmla="*/ 159708 w 173004"/>
                <a:gd name="connsiteY8" fmla="*/ 384313 h 1166192"/>
                <a:gd name="connsiteX9" fmla="*/ 172960 w 173004"/>
                <a:gd name="connsiteY9" fmla="*/ 424070 h 1166192"/>
                <a:gd name="connsiteX10" fmla="*/ 166334 w 173004"/>
                <a:gd name="connsiteY10" fmla="*/ 543339 h 1166192"/>
                <a:gd name="connsiteX11" fmla="*/ 146456 w 173004"/>
                <a:gd name="connsiteY11" fmla="*/ 583096 h 1166192"/>
                <a:gd name="connsiteX12" fmla="*/ 126577 w 173004"/>
                <a:gd name="connsiteY12" fmla="*/ 602974 h 1166192"/>
                <a:gd name="connsiteX13" fmla="*/ 106699 w 173004"/>
                <a:gd name="connsiteY13" fmla="*/ 629479 h 1166192"/>
                <a:gd name="connsiteX14" fmla="*/ 80195 w 173004"/>
                <a:gd name="connsiteY14" fmla="*/ 675861 h 1166192"/>
                <a:gd name="connsiteX15" fmla="*/ 13934 w 173004"/>
                <a:gd name="connsiteY15" fmla="*/ 748748 h 1166192"/>
                <a:gd name="connsiteX16" fmla="*/ 682 w 173004"/>
                <a:gd name="connsiteY16" fmla="*/ 795131 h 1166192"/>
                <a:gd name="connsiteX17" fmla="*/ 40438 w 173004"/>
                <a:gd name="connsiteY17" fmla="*/ 894522 h 1166192"/>
                <a:gd name="connsiteX18" fmla="*/ 60317 w 173004"/>
                <a:gd name="connsiteY18" fmla="*/ 921026 h 1166192"/>
                <a:gd name="connsiteX19" fmla="*/ 80195 w 173004"/>
                <a:gd name="connsiteY19" fmla="*/ 934279 h 1166192"/>
                <a:gd name="connsiteX20" fmla="*/ 93447 w 173004"/>
                <a:gd name="connsiteY20" fmla="*/ 954157 h 1166192"/>
                <a:gd name="connsiteX21" fmla="*/ 100073 w 173004"/>
                <a:gd name="connsiteY21" fmla="*/ 980661 h 1166192"/>
                <a:gd name="connsiteX22" fmla="*/ 106699 w 173004"/>
                <a:gd name="connsiteY22" fmla="*/ 1000539 h 1166192"/>
                <a:gd name="connsiteX23" fmla="*/ 73569 w 173004"/>
                <a:gd name="connsiteY23" fmla="*/ 1073426 h 1166192"/>
                <a:gd name="connsiteX24" fmla="*/ 47064 w 173004"/>
                <a:gd name="connsiteY24" fmla="*/ 1099931 h 1166192"/>
                <a:gd name="connsiteX25" fmla="*/ 47064 w 173004"/>
                <a:gd name="connsiteY25" fmla="*/ 1139687 h 1166192"/>
                <a:gd name="connsiteX26" fmla="*/ 86821 w 173004"/>
                <a:gd name="connsiteY26" fmla="*/ 1126435 h 1166192"/>
                <a:gd name="connsiteX27" fmla="*/ 93447 w 173004"/>
                <a:gd name="connsiteY27" fmla="*/ 1166192 h 1166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73004" h="1166192">
                  <a:moveTo>
                    <a:pt x="47064" y="0"/>
                  </a:moveTo>
                  <a:cubicBezTo>
                    <a:pt x="36021" y="30922"/>
                    <a:pt x="23494" y="61354"/>
                    <a:pt x="13934" y="92766"/>
                  </a:cubicBezTo>
                  <a:cubicBezTo>
                    <a:pt x="-5625" y="157033"/>
                    <a:pt x="-1405" y="171107"/>
                    <a:pt x="7308" y="245166"/>
                  </a:cubicBezTo>
                  <a:cubicBezTo>
                    <a:pt x="8124" y="252103"/>
                    <a:pt x="8995" y="260105"/>
                    <a:pt x="13934" y="265044"/>
                  </a:cubicBezTo>
                  <a:cubicBezTo>
                    <a:pt x="18873" y="269983"/>
                    <a:pt x="27565" y="268546"/>
                    <a:pt x="33812" y="271670"/>
                  </a:cubicBezTo>
                  <a:cubicBezTo>
                    <a:pt x="40935" y="275231"/>
                    <a:pt x="47472" y="279947"/>
                    <a:pt x="53690" y="284922"/>
                  </a:cubicBezTo>
                  <a:cubicBezTo>
                    <a:pt x="72972" y="300347"/>
                    <a:pt x="62971" y="297384"/>
                    <a:pt x="80195" y="318053"/>
                  </a:cubicBezTo>
                  <a:cubicBezTo>
                    <a:pt x="86194" y="325252"/>
                    <a:pt x="92676" y="332178"/>
                    <a:pt x="100073" y="337931"/>
                  </a:cubicBezTo>
                  <a:cubicBezTo>
                    <a:pt x="171403" y="393409"/>
                    <a:pt x="114579" y="339184"/>
                    <a:pt x="159708" y="384313"/>
                  </a:cubicBezTo>
                  <a:cubicBezTo>
                    <a:pt x="164125" y="397565"/>
                    <a:pt x="173735" y="410122"/>
                    <a:pt x="172960" y="424070"/>
                  </a:cubicBezTo>
                  <a:cubicBezTo>
                    <a:pt x="170751" y="463826"/>
                    <a:pt x="170109" y="503701"/>
                    <a:pt x="166334" y="543339"/>
                  </a:cubicBezTo>
                  <a:cubicBezTo>
                    <a:pt x="165049" y="556836"/>
                    <a:pt x="154622" y="573297"/>
                    <a:pt x="146456" y="583096"/>
                  </a:cubicBezTo>
                  <a:cubicBezTo>
                    <a:pt x="140457" y="590295"/>
                    <a:pt x="132675" y="595859"/>
                    <a:pt x="126577" y="602974"/>
                  </a:cubicBezTo>
                  <a:cubicBezTo>
                    <a:pt x="119390" y="611359"/>
                    <a:pt x="112552" y="620114"/>
                    <a:pt x="106699" y="629479"/>
                  </a:cubicBezTo>
                  <a:cubicBezTo>
                    <a:pt x="94611" y="648820"/>
                    <a:pt x="95116" y="659282"/>
                    <a:pt x="80195" y="675861"/>
                  </a:cubicBezTo>
                  <a:cubicBezTo>
                    <a:pt x="-1092" y="766180"/>
                    <a:pt x="60616" y="686505"/>
                    <a:pt x="13934" y="748748"/>
                  </a:cubicBezTo>
                  <a:cubicBezTo>
                    <a:pt x="11208" y="756926"/>
                    <a:pt x="162" y="788370"/>
                    <a:pt x="682" y="795131"/>
                  </a:cubicBezTo>
                  <a:cubicBezTo>
                    <a:pt x="4526" y="845106"/>
                    <a:pt x="12699" y="857539"/>
                    <a:pt x="40438" y="894522"/>
                  </a:cubicBezTo>
                  <a:cubicBezTo>
                    <a:pt x="47064" y="903357"/>
                    <a:pt x="52508" y="913217"/>
                    <a:pt x="60317" y="921026"/>
                  </a:cubicBezTo>
                  <a:cubicBezTo>
                    <a:pt x="65948" y="926657"/>
                    <a:pt x="73569" y="929861"/>
                    <a:pt x="80195" y="934279"/>
                  </a:cubicBezTo>
                  <a:cubicBezTo>
                    <a:pt x="84612" y="940905"/>
                    <a:pt x="90310" y="946837"/>
                    <a:pt x="93447" y="954157"/>
                  </a:cubicBezTo>
                  <a:cubicBezTo>
                    <a:pt x="97034" y="962527"/>
                    <a:pt x="97571" y="971905"/>
                    <a:pt x="100073" y="980661"/>
                  </a:cubicBezTo>
                  <a:cubicBezTo>
                    <a:pt x="101992" y="987377"/>
                    <a:pt x="104490" y="993913"/>
                    <a:pt x="106699" y="1000539"/>
                  </a:cubicBezTo>
                  <a:cubicBezTo>
                    <a:pt x="99844" y="1034813"/>
                    <a:pt x="102226" y="1044769"/>
                    <a:pt x="73569" y="1073426"/>
                  </a:cubicBezTo>
                  <a:lnTo>
                    <a:pt x="47064" y="1099931"/>
                  </a:lnTo>
                  <a:cubicBezTo>
                    <a:pt x="46261" y="1102340"/>
                    <a:pt x="30198" y="1137278"/>
                    <a:pt x="47064" y="1139687"/>
                  </a:cubicBezTo>
                  <a:cubicBezTo>
                    <a:pt x="60893" y="1141662"/>
                    <a:pt x="86821" y="1126435"/>
                    <a:pt x="86821" y="1126435"/>
                  </a:cubicBezTo>
                  <a:lnTo>
                    <a:pt x="93447" y="1166192"/>
                  </a:ln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22" name="Freeform 21"/>
            <p:cNvSpPr/>
            <p:nvPr/>
          </p:nvSpPr>
          <p:spPr bwMode="auto">
            <a:xfrm>
              <a:off x="4298589" y="4986130"/>
              <a:ext cx="306570" cy="649357"/>
            </a:xfrm>
            <a:custGeom>
              <a:avLst/>
              <a:gdLst>
                <a:gd name="connsiteX0" fmla="*/ 134292 w 306570"/>
                <a:gd name="connsiteY0" fmla="*/ 0 h 649357"/>
                <a:gd name="connsiteX1" fmla="*/ 107787 w 306570"/>
                <a:gd name="connsiteY1" fmla="*/ 46383 h 649357"/>
                <a:gd name="connsiteX2" fmla="*/ 154170 w 306570"/>
                <a:gd name="connsiteY2" fmla="*/ 132522 h 649357"/>
                <a:gd name="connsiteX3" fmla="*/ 174048 w 306570"/>
                <a:gd name="connsiteY3" fmla="*/ 265044 h 649357"/>
                <a:gd name="connsiteX4" fmla="*/ 160796 w 306570"/>
                <a:gd name="connsiteY4" fmla="*/ 364435 h 649357"/>
                <a:gd name="connsiteX5" fmla="*/ 147544 w 306570"/>
                <a:gd name="connsiteY5" fmla="*/ 443948 h 649357"/>
                <a:gd name="connsiteX6" fmla="*/ 147544 w 306570"/>
                <a:gd name="connsiteY6" fmla="*/ 503583 h 649357"/>
                <a:gd name="connsiteX7" fmla="*/ 94535 w 306570"/>
                <a:gd name="connsiteY7" fmla="*/ 490331 h 649357"/>
                <a:gd name="connsiteX8" fmla="*/ 81283 w 306570"/>
                <a:gd name="connsiteY8" fmla="*/ 477078 h 649357"/>
                <a:gd name="connsiteX9" fmla="*/ 28274 w 306570"/>
                <a:gd name="connsiteY9" fmla="*/ 430696 h 649357"/>
                <a:gd name="connsiteX10" fmla="*/ 21648 w 306570"/>
                <a:gd name="connsiteY10" fmla="*/ 397565 h 649357"/>
                <a:gd name="connsiteX11" fmla="*/ 41526 w 306570"/>
                <a:gd name="connsiteY11" fmla="*/ 417444 h 649357"/>
                <a:gd name="connsiteX12" fmla="*/ 94535 w 306570"/>
                <a:gd name="connsiteY12" fmla="*/ 490331 h 649357"/>
                <a:gd name="connsiteX13" fmla="*/ 121039 w 306570"/>
                <a:gd name="connsiteY13" fmla="*/ 549965 h 649357"/>
                <a:gd name="connsiteX14" fmla="*/ 140918 w 306570"/>
                <a:gd name="connsiteY14" fmla="*/ 649357 h 649357"/>
                <a:gd name="connsiteX15" fmla="*/ 167422 w 306570"/>
                <a:gd name="connsiteY15" fmla="*/ 549965 h 649357"/>
                <a:gd name="connsiteX16" fmla="*/ 187300 w 306570"/>
                <a:gd name="connsiteY16" fmla="*/ 496957 h 649357"/>
                <a:gd name="connsiteX17" fmla="*/ 200552 w 306570"/>
                <a:gd name="connsiteY17" fmla="*/ 483704 h 649357"/>
                <a:gd name="connsiteX18" fmla="*/ 213805 w 306570"/>
                <a:gd name="connsiteY18" fmla="*/ 463826 h 649357"/>
                <a:gd name="connsiteX19" fmla="*/ 246935 w 306570"/>
                <a:gd name="connsiteY19" fmla="*/ 443948 h 649357"/>
                <a:gd name="connsiteX20" fmla="*/ 273439 w 306570"/>
                <a:gd name="connsiteY20" fmla="*/ 437322 h 649357"/>
                <a:gd name="connsiteX21" fmla="*/ 306570 w 306570"/>
                <a:gd name="connsiteY21" fmla="*/ 424070 h 649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06570" h="649357">
                  <a:moveTo>
                    <a:pt x="134292" y="0"/>
                  </a:moveTo>
                  <a:cubicBezTo>
                    <a:pt x="125457" y="15461"/>
                    <a:pt x="108972" y="28615"/>
                    <a:pt x="107787" y="46383"/>
                  </a:cubicBezTo>
                  <a:cubicBezTo>
                    <a:pt x="105621" y="78871"/>
                    <a:pt x="136119" y="109959"/>
                    <a:pt x="154170" y="132522"/>
                  </a:cubicBezTo>
                  <a:cubicBezTo>
                    <a:pt x="177225" y="201688"/>
                    <a:pt x="166427" y="158345"/>
                    <a:pt x="174048" y="265044"/>
                  </a:cubicBezTo>
                  <a:cubicBezTo>
                    <a:pt x="158977" y="325329"/>
                    <a:pt x="175020" y="255387"/>
                    <a:pt x="160796" y="364435"/>
                  </a:cubicBezTo>
                  <a:cubicBezTo>
                    <a:pt x="157321" y="391079"/>
                    <a:pt x="147544" y="443948"/>
                    <a:pt x="147544" y="443948"/>
                  </a:cubicBezTo>
                  <a:cubicBezTo>
                    <a:pt x="152971" y="460229"/>
                    <a:pt x="165797" y="488372"/>
                    <a:pt x="147544" y="503583"/>
                  </a:cubicBezTo>
                  <a:cubicBezTo>
                    <a:pt x="142975" y="507391"/>
                    <a:pt x="103137" y="493198"/>
                    <a:pt x="94535" y="490331"/>
                  </a:cubicBezTo>
                  <a:cubicBezTo>
                    <a:pt x="90118" y="485913"/>
                    <a:pt x="86161" y="480981"/>
                    <a:pt x="81283" y="477078"/>
                  </a:cubicBezTo>
                  <a:cubicBezTo>
                    <a:pt x="56267" y="457064"/>
                    <a:pt x="51628" y="465728"/>
                    <a:pt x="28274" y="430696"/>
                  </a:cubicBezTo>
                  <a:cubicBezTo>
                    <a:pt x="-2104" y="385128"/>
                    <a:pt x="-13340" y="385902"/>
                    <a:pt x="21648" y="397565"/>
                  </a:cubicBezTo>
                  <a:cubicBezTo>
                    <a:pt x="28274" y="404191"/>
                    <a:pt x="35592" y="410191"/>
                    <a:pt x="41526" y="417444"/>
                  </a:cubicBezTo>
                  <a:cubicBezTo>
                    <a:pt x="43192" y="419480"/>
                    <a:pt x="84489" y="472750"/>
                    <a:pt x="94535" y="490331"/>
                  </a:cubicBezTo>
                  <a:cubicBezTo>
                    <a:pt x="102986" y="505120"/>
                    <a:pt x="116305" y="534581"/>
                    <a:pt x="121039" y="549965"/>
                  </a:cubicBezTo>
                  <a:cubicBezTo>
                    <a:pt x="134673" y="594274"/>
                    <a:pt x="134638" y="605396"/>
                    <a:pt x="140918" y="649357"/>
                  </a:cubicBezTo>
                  <a:cubicBezTo>
                    <a:pt x="166736" y="520264"/>
                    <a:pt x="140401" y="631030"/>
                    <a:pt x="167422" y="549965"/>
                  </a:cubicBezTo>
                  <a:cubicBezTo>
                    <a:pt x="177134" y="520829"/>
                    <a:pt x="169227" y="524068"/>
                    <a:pt x="187300" y="496957"/>
                  </a:cubicBezTo>
                  <a:cubicBezTo>
                    <a:pt x="190765" y="491759"/>
                    <a:pt x="196649" y="488582"/>
                    <a:pt x="200552" y="483704"/>
                  </a:cubicBezTo>
                  <a:cubicBezTo>
                    <a:pt x="205527" y="477485"/>
                    <a:pt x="207758" y="469009"/>
                    <a:pt x="213805" y="463826"/>
                  </a:cubicBezTo>
                  <a:cubicBezTo>
                    <a:pt x="223583" y="455445"/>
                    <a:pt x="235166" y="449179"/>
                    <a:pt x="246935" y="443948"/>
                  </a:cubicBezTo>
                  <a:cubicBezTo>
                    <a:pt x="255257" y="440249"/>
                    <a:pt x="264683" y="439824"/>
                    <a:pt x="273439" y="437322"/>
                  </a:cubicBezTo>
                  <a:cubicBezTo>
                    <a:pt x="292546" y="431863"/>
                    <a:pt x="290929" y="431890"/>
                    <a:pt x="306570" y="424070"/>
                  </a:cubicBezTo>
                </a:path>
              </a:pathLst>
            </a:cu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505200" y="19812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A-Stream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24870" y="1799222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R-Stream</a:t>
            </a:r>
          </a:p>
        </p:txBody>
      </p:sp>
    </p:spTree>
    <p:extLst>
      <p:ext uri="{BB962C8B-B14F-4D97-AF65-F5344CB8AC3E}">
        <p14:creationId xmlns:p14="http://schemas.microsoft.com/office/powerpoint/2010/main" val="236875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 Code: What is predictable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685800"/>
            <a:ext cx="4495800" cy="5867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 smtClean="0"/>
          </a:p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FontTx/>
              <a:buNone/>
            </a:pPr>
            <a:endParaRPr lang="en-US" dirty="0" smtClean="0"/>
          </a:p>
          <a:p>
            <a:pPr marL="0" indent="0">
              <a:buFontTx/>
              <a:buNone/>
            </a:pPr>
            <a:r>
              <a:rPr lang="en-US" dirty="0" smtClean="0"/>
              <a:t>sum </a:t>
            </a:r>
            <a:r>
              <a:rPr lang="en-US" dirty="0"/>
              <a:t>+= l-&gt;data-&gt;count;</a:t>
            </a:r>
          </a:p>
          <a:p>
            <a:pPr marL="0" indent="0">
              <a:buFontTx/>
              <a:buNone/>
            </a:pPr>
            <a:r>
              <a:rPr lang="en-US" dirty="0"/>
              <a:t>l = l-&gt;next;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A. Moshovos ©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ECE1773 - Fall ‘07 ECE Toronto</a:t>
            </a:r>
            <a:endParaRPr lang="en-US" dirty="0"/>
          </a:p>
        </p:txBody>
      </p:sp>
      <p:sp>
        <p:nvSpPr>
          <p:cNvPr id="8" name="Content Placeholder 6"/>
          <p:cNvSpPr txBox="1">
            <a:spLocks/>
          </p:cNvSpPr>
          <p:nvPr/>
        </p:nvSpPr>
        <p:spPr bwMode="auto">
          <a:xfrm>
            <a:off x="4800600" y="685800"/>
            <a:ext cx="4495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(l != NULL)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(!l-&gt;data) </a:t>
            </a: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 smtClean="0"/>
              <a:t>l </a:t>
            </a:r>
            <a:r>
              <a:rPr lang="en-US" kern="0" dirty="0"/>
              <a:t>= l-&gt;next;</a:t>
            </a:r>
          </a:p>
          <a:p>
            <a:pPr marL="0" indent="0">
              <a:buFontTx/>
              <a:buNone/>
            </a:pPr>
            <a:r>
              <a:rPr lang="en-US" kern="0" dirty="0" err="1" smtClean="0">
                <a:solidFill>
                  <a:srgbClr val="FF0000"/>
                </a:solidFill>
              </a:rPr>
              <a:t>Goto</a:t>
            </a:r>
            <a:r>
              <a:rPr lang="en-US" kern="0" dirty="0" smtClean="0">
                <a:solidFill>
                  <a:srgbClr val="FF0000"/>
                </a:solidFill>
              </a:rPr>
              <a:t> BEGIN</a:t>
            </a:r>
          </a:p>
          <a:p>
            <a:pPr marL="0" indent="0">
              <a:buFontTx/>
              <a:buNone/>
            </a:pPr>
            <a:r>
              <a:rPr lang="en-US" kern="0" dirty="0" smtClean="0">
                <a:solidFill>
                  <a:srgbClr val="FF0000"/>
                </a:solidFill>
              </a:rPr>
              <a:t>If </a:t>
            </a:r>
            <a:r>
              <a:rPr lang="en-US" kern="0" dirty="0">
                <a:solidFill>
                  <a:srgbClr val="FF0000"/>
                </a:solidFill>
              </a:rPr>
              <a:t>(l != NULL)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AFTER;</a:t>
            </a:r>
          </a:p>
          <a:p>
            <a:pPr marL="0" indent="0">
              <a:buFontTx/>
              <a:buNone/>
            </a:pPr>
            <a:r>
              <a:rPr lang="en-US" kern="0" dirty="0">
                <a:solidFill>
                  <a:srgbClr val="FF0000"/>
                </a:solidFill>
              </a:rPr>
              <a:t>if (!l-&gt;data) </a:t>
            </a:r>
            <a:r>
              <a:rPr lang="en-US" kern="0" dirty="0" err="1">
                <a:solidFill>
                  <a:srgbClr val="FF0000"/>
                </a:solidFill>
              </a:rPr>
              <a:t>goto</a:t>
            </a:r>
            <a:r>
              <a:rPr lang="en-US" kern="0" dirty="0">
                <a:solidFill>
                  <a:srgbClr val="FF0000"/>
                </a:solidFill>
              </a:rPr>
              <a:t> EXIT;</a:t>
            </a:r>
          </a:p>
          <a:p>
            <a:pPr marL="0" indent="0">
              <a:buFontTx/>
              <a:buNone/>
            </a:pPr>
            <a:r>
              <a:rPr lang="en-US" kern="0" dirty="0"/>
              <a:t>sum += l-&gt;data-&gt;count;</a:t>
            </a:r>
          </a:p>
          <a:p>
            <a:pPr marL="0" indent="0">
              <a:buFontTx/>
              <a:buNone/>
            </a:pPr>
            <a:r>
              <a:rPr lang="en-US" kern="0" dirty="0"/>
              <a:t>l = l-&gt;next;</a:t>
            </a:r>
          </a:p>
          <a:p>
            <a:pPr marL="0" indent="0">
              <a:buFontTx/>
              <a:buNone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34310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.pot">
      <a:majorFont>
        <a:latin typeface="AvantGarde"/>
        <a:ea typeface=""/>
        <a:cs typeface=""/>
      </a:majorFont>
      <a:minorFont>
        <a:latin typeface="AvantGar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>
            <a:lumMod val="40000"/>
            <a:lumOff val="60000"/>
          </a:schemeClr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3529</TotalTime>
  <Words>2010</Words>
  <Application>Microsoft Office PowerPoint</Application>
  <PresentationFormat>On-screen Show (4:3)</PresentationFormat>
  <Paragraphs>578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6" baseType="lpstr">
      <vt:lpstr>Arial</vt:lpstr>
      <vt:lpstr>AvantGarde</vt:lpstr>
      <vt:lpstr>Times New Roman</vt:lpstr>
      <vt:lpstr>Wingdings</vt:lpstr>
      <vt:lpstr>Blank Presentation</vt:lpstr>
      <vt:lpstr>Slipstream Processors</vt:lpstr>
      <vt:lpstr>Example Code: What is predictable</vt:lpstr>
      <vt:lpstr>Example Code: What is predictable</vt:lpstr>
      <vt:lpstr>Example Code #2: What is predictable?</vt:lpstr>
      <vt:lpstr>Example Code #2: What is predictable?</vt:lpstr>
      <vt:lpstr>Conventional In-Order Processors</vt:lpstr>
      <vt:lpstr>OOO Processors</vt:lpstr>
      <vt:lpstr>Slipstreaming</vt:lpstr>
      <vt:lpstr>Example Code: What is predictable</vt:lpstr>
      <vt:lpstr>Example Code #2: What is predictable?</vt:lpstr>
      <vt:lpstr>Slipstream: How performance improves?</vt:lpstr>
      <vt:lpstr>Value Prediction Refresher</vt:lpstr>
      <vt:lpstr>What if we predict outputs?</vt:lpstr>
      <vt:lpstr>What if we predict outputs?</vt:lpstr>
      <vt:lpstr>What if we predict outputs?</vt:lpstr>
      <vt:lpstr>What if we predict outputs?</vt:lpstr>
      <vt:lpstr>Slipstream Were Performance Comes From</vt:lpstr>
      <vt:lpstr>How Performance Improves</vt:lpstr>
      <vt:lpstr>How Performance Improves</vt:lpstr>
      <vt:lpstr>Slipstream Concept</vt:lpstr>
      <vt:lpstr>Slipstream Architecture</vt:lpstr>
      <vt:lpstr>Components: Instruction Removal Predictor</vt:lpstr>
      <vt:lpstr>Components: Instruction Removal Detector</vt:lpstr>
      <vt:lpstr>Components: Delay Buffer</vt:lpstr>
      <vt:lpstr>Components: Recovery Controller</vt:lpstr>
      <vt:lpstr>Creating the Shorter Program</vt:lpstr>
      <vt:lpstr>Base IR-Predictor</vt:lpstr>
      <vt:lpstr>Base IR Predictor</vt:lpstr>
      <vt:lpstr>Base IR Predictor: Fetches all</vt:lpstr>
      <vt:lpstr>Improved IR Predictor</vt:lpstr>
      <vt:lpstr>IR Detector: What can be potentially removed</vt:lpstr>
      <vt:lpstr>IR-Detector Operation</vt:lpstr>
      <vt:lpstr>Delay Buffer</vt:lpstr>
      <vt:lpstr>IR-Misprediction Detection</vt:lpstr>
      <vt:lpstr>IR-Misprediction Recovery</vt:lpstr>
      <vt:lpstr>IPC</vt:lpstr>
      <vt:lpstr>Relative Performance</vt:lpstr>
      <vt:lpstr>Slipstream vs. Larger Processor</vt:lpstr>
      <vt:lpstr>On SMT</vt:lpstr>
      <vt:lpstr>Instructions Removed / Breakdown</vt:lpstr>
      <vt:lpstr>Where performance comes from most?</vt:lpstr>
    </vt:vector>
  </TitlesOfParts>
  <Company>Northwestern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Andreas Moshovos</dc:creator>
  <cp:lastModifiedBy>Andreas Moshovos</cp:lastModifiedBy>
  <cp:revision>486</cp:revision>
  <cp:lastPrinted>2001-01-29T22:15:32Z</cp:lastPrinted>
  <dcterms:created xsi:type="dcterms:W3CDTF">2001-01-28T16:05:06Z</dcterms:created>
  <dcterms:modified xsi:type="dcterms:W3CDTF">2016-02-03T19:01:23Z</dcterms:modified>
</cp:coreProperties>
</file>